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305" r:id="rId2"/>
    <p:sldId id="259" r:id="rId3"/>
    <p:sldId id="260" r:id="rId4"/>
    <p:sldId id="262" r:id="rId5"/>
    <p:sldId id="258" r:id="rId6"/>
    <p:sldId id="264" r:id="rId7"/>
    <p:sldId id="265" r:id="rId8"/>
    <p:sldId id="261" r:id="rId9"/>
    <p:sldId id="267" r:id="rId10"/>
    <p:sldId id="263" r:id="rId11"/>
    <p:sldId id="304" r:id="rId12"/>
    <p:sldId id="270" r:id="rId13"/>
    <p:sldId id="271" r:id="rId14"/>
    <p:sldId id="272" r:id="rId15"/>
    <p:sldId id="273" r:id="rId16"/>
    <p:sldId id="274" r:id="rId17"/>
    <p:sldId id="276" r:id="rId18"/>
    <p:sldId id="277" r:id="rId19"/>
    <p:sldId id="279" r:id="rId20"/>
    <p:sldId id="282" r:id="rId21"/>
    <p:sldId id="288" r:id="rId22"/>
    <p:sldId id="290" r:id="rId23"/>
    <p:sldId id="291" r:id="rId24"/>
    <p:sldId id="286" r:id="rId25"/>
    <p:sldId id="292" r:id="rId26"/>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33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572" autoAdjust="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5298" name="标题 55297"/>
          <p:cNvSpPr>
            <a:spLocks noGrp="1" noRot="1"/>
          </p:cNvSpPr>
          <p:nvPr>
            <p:ph type="ctrTitle"/>
          </p:nvPr>
        </p:nvSpPr>
        <p:spPr>
          <a:xfrm>
            <a:off x="3962400" y="1066800"/>
            <a:ext cx="4648200" cy="1981200"/>
          </a:xfrm>
          <a:prstGeom prst="rect">
            <a:avLst/>
          </a:prstGeom>
          <a:noFill/>
          <a:ln w="9525">
            <a:noFill/>
          </a:ln>
        </p:spPr>
        <p:txBody>
          <a:bodyPr/>
          <a:lstStyle>
            <a:lvl1pPr lvl="0">
              <a:defRPr/>
            </a:lvl1pPr>
          </a:lstStyle>
          <a:p>
            <a:pPr lvl="0"/>
            <a:r>
              <a:rPr lang="zh-CN" altLang="en-US" noProof="1"/>
              <a:t>单击此处编辑母版标题样式</a:t>
            </a:r>
          </a:p>
        </p:txBody>
      </p:sp>
      <p:sp>
        <p:nvSpPr>
          <p:cNvPr id="55299" name="副标题 55298"/>
          <p:cNvSpPr>
            <a:spLocks noGrp="1" noRot="1"/>
          </p:cNvSpPr>
          <p:nvPr>
            <p:ph type="subTitle" idx="1"/>
          </p:nvPr>
        </p:nvSpPr>
        <p:spPr>
          <a:xfrm>
            <a:off x="3962400" y="3657600"/>
            <a:ext cx="4572000" cy="1676400"/>
          </a:xfrm>
          <a:prstGeom prst="rect">
            <a:avLst/>
          </a:prstGeom>
          <a:noFill/>
          <a:ln w="9525">
            <a:noFill/>
          </a:ln>
        </p:spPr>
        <p:txBody>
          <a:bodyPr/>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noProof="1"/>
              <a:t>单击此处编辑母版副标题样式</a:t>
            </a:r>
          </a:p>
        </p:txBody>
      </p:sp>
      <p:sp>
        <p:nvSpPr>
          <p:cNvPr id="4" name="日期占位符 55299"/>
          <p:cNvSpPr>
            <a:spLocks noGrp="1"/>
          </p:cNvSpPr>
          <p:nvPr>
            <p:ph type="dt" sz="half" idx="10"/>
          </p:nvPr>
        </p:nvSpPr>
        <p:spPr>
          <a:xfrm>
            <a:off x="301625" y="6076950"/>
            <a:ext cx="2289175" cy="476250"/>
          </a:xfrm>
        </p:spPr>
        <p:txBody>
          <a:bodyPr anchor="t"/>
          <a:lstStyle>
            <a:lvl1pPr>
              <a:defRPr/>
            </a:lvl1pPr>
          </a:lstStyle>
          <a:p>
            <a:pPr>
              <a:defRPr/>
            </a:pPr>
            <a:endParaRPr lang="zh-CN" altLang="en-US"/>
          </a:p>
        </p:txBody>
      </p:sp>
      <p:sp>
        <p:nvSpPr>
          <p:cNvPr id="5" name="页脚占位符 55300"/>
          <p:cNvSpPr>
            <a:spLocks noGrp="1"/>
          </p:cNvSpPr>
          <p:nvPr>
            <p:ph type="ftr" sz="quarter" idx="11"/>
          </p:nvPr>
        </p:nvSpPr>
        <p:spPr>
          <a:xfrm>
            <a:off x="3124200" y="6076950"/>
            <a:ext cx="2895600" cy="476250"/>
          </a:xfrm>
        </p:spPr>
        <p:txBody>
          <a:bodyPr anchor="t"/>
          <a:lstStyle>
            <a:lvl1pPr>
              <a:defRPr/>
            </a:lvl1pPr>
          </a:lstStyle>
          <a:p>
            <a:pPr>
              <a:defRPr/>
            </a:pPr>
            <a:endParaRPr lang="zh-CN"/>
          </a:p>
        </p:txBody>
      </p:sp>
      <p:sp>
        <p:nvSpPr>
          <p:cNvPr id="6" name="灯片编号占位符 55301"/>
          <p:cNvSpPr>
            <a:spLocks noGrp="1"/>
          </p:cNvSpPr>
          <p:nvPr>
            <p:ph type="sldNum" sz="quarter" idx="12"/>
          </p:nvPr>
        </p:nvSpPr>
        <p:spPr>
          <a:xfrm>
            <a:off x="6553200" y="6076950"/>
            <a:ext cx="2289175" cy="476250"/>
          </a:xfrm>
        </p:spPr>
        <p:txBody>
          <a:bodyPr/>
          <a:lstStyle>
            <a:lvl1pPr>
              <a:defRPr smtClean="0"/>
            </a:lvl1pPr>
          </a:lstStyle>
          <a:p>
            <a:pPr>
              <a:defRPr/>
            </a:pPr>
            <a:fld id="{E42934D8-92BF-4FEE-AAD5-015CBE504681}" type="slidenum">
              <a:rPr lang="zh-CN" altLang="en-US"/>
              <a:pPr>
                <a:defRPr/>
              </a:pPr>
              <a:t>‹#›</a:t>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p>
        </p:txBody>
      </p:sp>
      <p:sp>
        <p:nvSpPr>
          <p:cNvPr id="6" name="灯片编号占位符 5"/>
          <p:cNvSpPr>
            <a:spLocks noGrp="1"/>
          </p:cNvSpPr>
          <p:nvPr>
            <p:ph type="sldNum" sz="quarter" idx="12"/>
          </p:nvPr>
        </p:nvSpPr>
        <p:spPr/>
        <p:txBody>
          <a:bodyPr/>
          <a:lstStyle>
            <a:lvl1pPr>
              <a:defRPr smtClean="0"/>
            </a:lvl1pPr>
          </a:lstStyle>
          <a:p>
            <a:pPr>
              <a:defRPr/>
            </a:pPr>
            <a:fld id="{D5AC9899-32A7-4BF0-B41B-25A44CDB17B0}"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p>
        </p:txBody>
      </p:sp>
      <p:sp>
        <p:nvSpPr>
          <p:cNvPr id="6" name="灯片编号占位符 5"/>
          <p:cNvSpPr>
            <a:spLocks noGrp="1"/>
          </p:cNvSpPr>
          <p:nvPr>
            <p:ph type="sldNum" sz="quarter" idx="12"/>
          </p:nvPr>
        </p:nvSpPr>
        <p:spPr/>
        <p:txBody>
          <a:bodyPr/>
          <a:lstStyle>
            <a:lvl1pPr>
              <a:defRPr smtClean="0"/>
            </a:lvl1pPr>
          </a:lstStyle>
          <a:p>
            <a:pPr>
              <a:defRPr/>
            </a:pPr>
            <a:fld id="{7CB476BE-5AF2-40C8-852F-2D61C1E0572D}"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4275"/>
          <p:cNvSpPr>
            <a:spLocks noGrp="1"/>
          </p:cNvSpPr>
          <p:nvPr>
            <p:ph type="dt" sz="half" idx="10"/>
          </p:nvPr>
        </p:nvSpPr>
        <p:spPr>
          <a:ln/>
        </p:spPr>
        <p:txBody>
          <a:bodyPr/>
          <a:lstStyle>
            <a:lvl1pPr>
              <a:defRPr/>
            </a:lvl1pPr>
          </a:lstStyle>
          <a:p>
            <a:pPr>
              <a:defRPr/>
            </a:pPr>
            <a:fld id="{6553083B-08A1-4A27-8709-26C43190B816}" type="datetime1">
              <a:rPr lang="zh-CN" altLang="en-US"/>
              <a:pPr>
                <a:defRPr/>
              </a:pPr>
              <a:t>2019-10-16</a:t>
            </a:fld>
            <a:endParaRPr lang="zh-CN" altLang="en-US"/>
          </a:p>
        </p:txBody>
      </p:sp>
      <p:sp>
        <p:nvSpPr>
          <p:cNvPr id="7" name="页脚占位符 54276"/>
          <p:cNvSpPr>
            <a:spLocks noGrp="1"/>
          </p:cNvSpPr>
          <p:nvPr>
            <p:ph type="ftr" sz="quarter" idx="11"/>
          </p:nvPr>
        </p:nvSpPr>
        <p:spPr>
          <a:ln/>
        </p:spPr>
        <p:txBody>
          <a:bodyPr/>
          <a:lstStyle>
            <a:lvl1pPr>
              <a:defRPr/>
            </a:lvl1pPr>
          </a:lstStyle>
          <a:p>
            <a:pPr>
              <a:defRPr/>
            </a:pPr>
            <a:endParaRPr lang="zh-CN"/>
          </a:p>
        </p:txBody>
      </p:sp>
      <p:sp>
        <p:nvSpPr>
          <p:cNvPr id="8" name="灯片编号占位符 54277"/>
          <p:cNvSpPr>
            <a:spLocks noGrp="1"/>
          </p:cNvSpPr>
          <p:nvPr>
            <p:ph type="sldNum" sz="quarter" idx="12"/>
          </p:nvPr>
        </p:nvSpPr>
        <p:spPr>
          <a:ln/>
        </p:spPr>
        <p:txBody>
          <a:bodyPr/>
          <a:lstStyle>
            <a:lvl1pPr>
              <a:defRPr/>
            </a:lvl1pPr>
          </a:lstStyle>
          <a:p>
            <a:pPr>
              <a:defRPr/>
            </a:pPr>
            <a:fld id="{F6F2908A-4B72-4639-B99E-4317FD68B82C}"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6286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6286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内容占位符 5"/>
          <p:cNvSpPr>
            <a:spLocks noGrp="1"/>
          </p:cNvSpPr>
          <p:nvPr>
            <p:ph sz="quarter" idx="4"/>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54275"/>
          <p:cNvSpPr>
            <a:spLocks noGrp="1"/>
          </p:cNvSpPr>
          <p:nvPr>
            <p:ph type="dt" sz="half" idx="10"/>
          </p:nvPr>
        </p:nvSpPr>
        <p:spPr>
          <a:ln/>
        </p:spPr>
        <p:txBody>
          <a:bodyPr/>
          <a:lstStyle>
            <a:lvl1pPr>
              <a:defRPr/>
            </a:lvl1pPr>
          </a:lstStyle>
          <a:p>
            <a:pPr>
              <a:defRPr/>
            </a:pPr>
            <a:fld id="{E23FBF3D-A47B-408E-A1DE-FE9D9F90B47C}" type="datetime1">
              <a:rPr lang="zh-CN" altLang="en-US"/>
              <a:pPr>
                <a:defRPr/>
              </a:pPr>
              <a:t>2019-10-16</a:t>
            </a:fld>
            <a:endParaRPr lang="zh-CN" altLang="en-US"/>
          </a:p>
        </p:txBody>
      </p:sp>
      <p:sp>
        <p:nvSpPr>
          <p:cNvPr id="8" name="页脚占位符 54276"/>
          <p:cNvSpPr>
            <a:spLocks noGrp="1"/>
          </p:cNvSpPr>
          <p:nvPr>
            <p:ph type="ftr" sz="quarter" idx="11"/>
          </p:nvPr>
        </p:nvSpPr>
        <p:spPr>
          <a:ln/>
        </p:spPr>
        <p:txBody>
          <a:bodyPr/>
          <a:lstStyle>
            <a:lvl1pPr>
              <a:defRPr/>
            </a:lvl1pPr>
          </a:lstStyle>
          <a:p>
            <a:pPr>
              <a:defRPr/>
            </a:pPr>
            <a:endParaRPr lang="zh-CN"/>
          </a:p>
        </p:txBody>
      </p:sp>
      <p:sp>
        <p:nvSpPr>
          <p:cNvPr id="9" name="灯片编号占位符 54277"/>
          <p:cNvSpPr>
            <a:spLocks noGrp="1"/>
          </p:cNvSpPr>
          <p:nvPr>
            <p:ph type="sldNum" sz="quarter" idx="12"/>
          </p:nvPr>
        </p:nvSpPr>
        <p:spPr>
          <a:ln/>
        </p:spPr>
        <p:txBody>
          <a:bodyPr/>
          <a:lstStyle>
            <a:lvl1pPr>
              <a:defRPr/>
            </a:lvl1pPr>
          </a:lstStyle>
          <a:p>
            <a:pPr>
              <a:defRPr/>
            </a:pPr>
            <a:fld id="{7C9B8216-A390-4ABD-94FA-7E0149A16B6F}" type="slidenum">
              <a:rPr lang="zh-CN" altLang="en-US"/>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联机映像占位符 3"/>
          <p:cNvSpPr>
            <a:spLocks noGrp="1"/>
          </p:cNvSpPr>
          <p:nvPr>
            <p:ph type="clipArt" sz="half" idx="2"/>
          </p:nvPr>
        </p:nvSpPr>
        <p:spPr>
          <a:xfrm>
            <a:off x="4629150" y="1825625"/>
            <a:ext cx="3886200" cy="4351338"/>
          </a:xfrm>
        </p:spPr>
        <p:txBody>
          <a:bodyPr/>
          <a:lstStyle/>
          <a:p>
            <a:pPr lvl="0"/>
            <a:endParaRPr lang="zh-CN" altLang="en-US" noProof="1"/>
          </a:p>
        </p:txBody>
      </p:sp>
      <p:sp>
        <p:nvSpPr>
          <p:cNvPr id="5" name="日期占位符 54275"/>
          <p:cNvSpPr>
            <a:spLocks noGrp="1"/>
          </p:cNvSpPr>
          <p:nvPr>
            <p:ph type="dt" sz="half" idx="10"/>
          </p:nvPr>
        </p:nvSpPr>
        <p:spPr>
          <a:ln/>
        </p:spPr>
        <p:txBody>
          <a:bodyPr/>
          <a:lstStyle>
            <a:lvl1pPr>
              <a:defRPr/>
            </a:lvl1pPr>
          </a:lstStyle>
          <a:p>
            <a:pPr>
              <a:defRPr/>
            </a:pPr>
            <a:fld id="{A2DC1D8E-BE04-468F-8553-4CF371907A28}" type="datetime1">
              <a:rPr lang="zh-CN" altLang="en-US"/>
              <a:pPr>
                <a:defRPr/>
              </a:pPr>
              <a:t>2019-10-16</a:t>
            </a:fld>
            <a:endParaRPr lang="zh-CN" altLang="en-US"/>
          </a:p>
        </p:txBody>
      </p:sp>
      <p:sp>
        <p:nvSpPr>
          <p:cNvPr id="6" name="页脚占位符 54276"/>
          <p:cNvSpPr>
            <a:spLocks noGrp="1"/>
          </p:cNvSpPr>
          <p:nvPr>
            <p:ph type="ftr" sz="quarter" idx="11"/>
          </p:nvPr>
        </p:nvSpPr>
        <p:spPr>
          <a:ln/>
        </p:spPr>
        <p:txBody>
          <a:bodyPr/>
          <a:lstStyle>
            <a:lvl1pPr>
              <a:defRPr/>
            </a:lvl1pPr>
          </a:lstStyle>
          <a:p>
            <a:pPr>
              <a:defRPr/>
            </a:pPr>
            <a:endParaRPr lang="zh-CN"/>
          </a:p>
        </p:txBody>
      </p:sp>
      <p:sp>
        <p:nvSpPr>
          <p:cNvPr id="7" name="灯片编号占位符 54277"/>
          <p:cNvSpPr>
            <a:spLocks noGrp="1"/>
          </p:cNvSpPr>
          <p:nvPr>
            <p:ph type="sldNum" sz="quarter" idx="12"/>
          </p:nvPr>
        </p:nvSpPr>
        <p:spPr>
          <a:ln/>
        </p:spPr>
        <p:txBody>
          <a:bodyPr/>
          <a:lstStyle>
            <a:lvl1pPr>
              <a:defRPr/>
            </a:lvl1pPr>
          </a:lstStyle>
          <a:p>
            <a:pPr>
              <a:defRPr/>
            </a:pPr>
            <a:fld id="{E9ADA8B9-4FFB-4DDF-BA65-1FF32406C083}"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p>
        </p:txBody>
      </p:sp>
      <p:sp>
        <p:nvSpPr>
          <p:cNvPr id="6" name="灯片编号占位符 5"/>
          <p:cNvSpPr>
            <a:spLocks noGrp="1"/>
          </p:cNvSpPr>
          <p:nvPr>
            <p:ph type="sldNum" sz="quarter" idx="12"/>
          </p:nvPr>
        </p:nvSpPr>
        <p:spPr/>
        <p:txBody>
          <a:bodyPr/>
          <a:lstStyle>
            <a:lvl1pPr>
              <a:defRPr smtClean="0"/>
            </a:lvl1pPr>
          </a:lstStyle>
          <a:p>
            <a:pPr>
              <a:defRPr/>
            </a:pPr>
            <a:fld id="{5F7A72C4-5B2D-4FBC-98DA-D03FAF5FF688}"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p>
        </p:txBody>
      </p:sp>
      <p:sp>
        <p:nvSpPr>
          <p:cNvPr id="6" name="灯片编号占位符 5"/>
          <p:cNvSpPr>
            <a:spLocks noGrp="1"/>
          </p:cNvSpPr>
          <p:nvPr>
            <p:ph type="sldNum" sz="quarter" idx="12"/>
          </p:nvPr>
        </p:nvSpPr>
        <p:spPr/>
        <p:txBody>
          <a:bodyPr/>
          <a:lstStyle>
            <a:lvl1pPr>
              <a:defRPr smtClean="0"/>
            </a:lvl1pPr>
          </a:lstStyle>
          <a:p>
            <a:pPr>
              <a:defRPr/>
            </a:pPr>
            <a:fld id="{4D5F0A79-2C3B-498D-A50C-85D7D26F0E38}"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p>
        </p:txBody>
      </p:sp>
      <p:sp>
        <p:nvSpPr>
          <p:cNvPr id="7" name="灯片编号占位符 6"/>
          <p:cNvSpPr>
            <a:spLocks noGrp="1"/>
          </p:cNvSpPr>
          <p:nvPr>
            <p:ph type="sldNum" sz="quarter" idx="12"/>
          </p:nvPr>
        </p:nvSpPr>
        <p:spPr/>
        <p:txBody>
          <a:bodyPr/>
          <a:lstStyle>
            <a:lvl1pPr>
              <a:defRPr smtClean="0"/>
            </a:lvl1pPr>
          </a:lstStyle>
          <a:p>
            <a:pPr>
              <a:defRPr/>
            </a:pPr>
            <a:fld id="{0075D3AE-EC01-42EB-B5DC-F661A9E66AC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lvl1pPr>
              <a:defRPr/>
            </a:lvl1pPr>
          </a:lstStyle>
          <a:p>
            <a:pPr>
              <a:defRPr/>
            </a:pPr>
            <a:endParaRPr lang="zh-CN" altLang="en-US"/>
          </a:p>
        </p:txBody>
      </p:sp>
      <p:sp>
        <p:nvSpPr>
          <p:cNvPr id="8" name="页脚占位符 7"/>
          <p:cNvSpPr>
            <a:spLocks noGrp="1"/>
          </p:cNvSpPr>
          <p:nvPr>
            <p:ph type="ftr" sz="quarter" idx="11"/>
          </p:nvPr>
        </p:nvSpPr>
        <p:spPr/>
        <p:txBody>
          <a:bodyPr/>
          <a:lstStyle>
            <a:lvl1pPr>
              <a:defRPr/>
            </a:lvl1pPr>
          </a:lstStyle>
          <a:p>
            <a:pPr>
              <a:defRPr/>
            </a:pPr>
            <a:endParaRPr lang="zh-CN"/>
          </a:p>
        </p:txBody>
      </p:sp>
      <p:sp>
        <p:nvSpPr>
          <p:cNvPr id="9" name="灯片编号占位符 8"/>
          <p:cNvSpPr>
            <a:spLocks noGrp="1"/>
          </p:cNvSpPr>
          <p:nvPr>
            <p:ph type="sldNum" sz="quarter" idx="12"/>
          </p:nvPr>
        </p:nvSpPr>
        <p:spPr/>
        <p:txBody>
          <a:bodyPr/>
          <a:lstStyle>
            <a:lvl1pPr>
              <a:defRPr smtClean="0"/>
            </a:lvl1pPr>
          </a:lstStyle>
          <a:p>
            <a:pPr>
              <a:defRPr/>
            </a:pPr>
            <a:fld id="{D1197A33-AFDA-4D09-88A2-3D60C1A3F210}"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lvl1pPr>
              <a:defRPr/>
            </a:lvl1pPr>
          </a:lstStyle>
          <a:p>
            <a:pPr>
              <a:defRPr/>
            </a:pPr>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p>
        </p:txBody>
      </p:sp>
      <p:sp>
        <p:nvSpPr>
          <p:cNvPr id="5" name="灯片编号占位符 4"/>
          <p:cNvSpPr>
            <a:spLocks noGrp="1"/>
          </p:cNvSpPr>
          <p:nvPr>
            <p:ph type="sldNum" sz="quarter" idx="12"/>
          </p:nvPr>
        </p:nvSpPr>
        <p:spPr/>
        <p:txBody>
          <a:bodyPr/>
          <a:lstStyle>
            <a:lvl1pPr>
              <a:defRPr smtClean="0"/>
            </a:lvl1pPr>
          </a:lstStyle>
          <a:p>
            <a:pPr>
              <a:defRPr/>
            </a:pPr>
            <a:fld id="{A9814EEA-B691-4C82-85C7-2387123257F6}"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54275"/>
          <p:cNvSpPr>
            <a:spLocks noGrp="1"/>
          </p:cNvSpPr>
          <p:nvPr>
            <p:ph type="dt" sz="half" idx="10"/>
          </p:nvPr>
        </p:nvSpPr>
        <p:spPr>
          <a:ln/>
        </p:spPr>
        <p:txBody>
          <a:bodyPr/>
          <a:lstStyle>
            <a:lvl1pPr>
              <a:defRPr/>
            </a:lvl1pPr>
          </a:lstStyle>
          <a:p>
            <a:pPr>
              <a:defRPr/>
            </a:pPr>
            <a:fld id="{2F90BFF8-2CEB-4D13-A91F-7F0DCB2CAEBC}" type="datetime1">
              <a:rPr lang="zh-CN" altLang="en-US"/>
              <a:pPr>
                <a:defRPr/>
              </a:pPr>
              <a:t>2019-10-16</a:t>
            </a:fld>
            <a:endParaRPr lang="zh-CN" altLang="en-US"/>
          </a:p>
        </p:txBody>
      </p:sp>
      <p:sp>
        <p:nvSpPr>
          <p:cNvPr id="3" name="页脚占位符 54276"/>
          <p:cNvSpPr>
            <a:spLocks noGrp="1"/>
          </p:cNvSpPr>
          <p:nvPr>
            <p:ph type="ftr" sz="quarter" idx="11"/>
          </p:nvPr>
        </p:nvSpPr>
        <p:spPr>
          <a:ln/>
        </p:spPr>
        <p:txBody>
          <a:bodyPr/>
          <a:lstStyle>
            <a:lvl1pPr>
              <a:defRPr/>
            </a:lvl1pPr>
          </a:lstStyle>
          <a:p>
            <a:pPr>
              <a:defRPr/>
            </a:pPr>
            <a:endParaRPr lang="zh-CN"/>
          </a:p>
        </p:txBody>
      </p:sp>
      <p:sp>
        <p:nvSpPr>
          <p:cNvPr id="4" name="灯片编号占位符 54277"/>
          <p:cNvSpPr>
            <a:spLocks noGrp="1"/>
          </p:cNvSpPr>
          <p:nvPr>
            <p:ph type="sldNum" sz="quarter" idx="12"/>
          </p:nvPr>
        </p:nvSpPr>
        <p:spPr>
          <a:ln/>
        </p:spPr>
        <p:txBody>
          <a:bodyPr/>
          <a:lstStyle>
            <a:lvl1pPr>
              <a:defRPr/>
            </a:lvl1pPr>
          </a:lstStyle>
          <a:p>
            <a:pPr>
              <a:defRPr/>
            </a:pPr>
            <a:fld id="{CC3C73D6-8DC9-4ED1-A709-186A6DA3300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p>
        </p:txBody>
      </p:sp>
      <p:sp>
        <p:nvSpPr>
          <p:cNvPr id="7" name="灯片编号占位符 6"/>
          <p:cNvSpPr>
            <a:spLocks noGrp="1"/>
          </p:cNvSpPr>
          <p:nvPr>
            <p:ph type="sldNum" sz="quarter" idx="12"/>
          </p:nvPr>
        </p:nvSpPr>
        <p:spPr/>
        <p:txBody>
          <a:bodyPr/>
          <a:lstStyle>
            <a:lvl1pPr>
              <a:defRPr smtClean="0"/>
            </a:lvl1pPr>
          </a:lstStyle>
          <a:p>
            <a:pPr>
              <a:defRPr/>
            </a:pPr>
            <a:fld id="{E9EB09E2-A903-46BD-8B36-5B9B2658307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zh-CN" altLang="en-US"/>
          </a:p>
        </p:txBody>
      </p:sp>
      <p:sp>
        <p:nvSpPr>
          <p:cNvPr id="6" name="页脚占位符 5"/>
          <p:cNvSpPr>
            <a:spLocks noGrp="1"/>
          </p:cNvSpPr>
          <p:nvPr>
            <p:ph type="ftr" sz="quarter" idx="11"/>
          </p:nvPr>
        </p:nvSpPr>
        <p:spPr/>
        <p:txBody>
          <a:bodyPr/>
          <a:lstStyle>
            <a:lvl1pPr>
              <a:defRPr/>
            </a:lvl1pPr>
          </a:lstStyle>
          <a:p>
            <a:pPr>
              <a:defRPr/>
            </a:pPr>
            <a:endParaRPr lang="zh-CN"/>
          </a:p>
        </p:txBody>
      </p:sp>
      <p:sp>
        <p:nvSpPr>
          <p:cNvPr id="7" name="灯片编号占位符 6"/>
          <p:cNvSpPr>
            <a:spLocks noGrp="1"/>
          </p:cNvSpPr>
          <p:nvPr>
            <p:ph type="sldNum" sz="quarter" idx="12"/>
          </p:nvPr>
        </p:nvSpPr>
        <p:spPr/>
        <p:txBody>
          <a:bodyPr/>
          <a:lstStyle>
            <a:lvl1pPr>
              <a:defRPr smtClean="0"/>
            </a:lvl1pPr>
          </a:lstStyle>
          <a:p>
            <a:pPr>
              <a:defRPr/>
            </a:pPr>
            <a:fld id="{E4E1B094-C793-488E-AB3A-4BC4F11E1C5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标题 54273"/>
          <p:cNvSpPr>
            <a:spLocks noGrp="1" noRot="1" noChangeArrowheads="1"/>
          </p:cNvSpPr>
          <p:nvPr>
            <p:ph type="title" idx="4294967295"/>
          </p:nvPr>
        </p:nvSpPr>
        <p:spPr bwMode="auto">
          <a:xfrm>
            <a:off x="301625" y="685800"/>
            <a:ext cx="85407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54274"/>
          <p:cNvSpPr>
            <a:spLocks noGrp="1" noRot="1" noChangeArrowheads="1"/>
          </p:cNvSpPr>
          <p:nvPr>
            <p:ph type="body" idx="4294967295"/>
          </p:nvPr>
        </p:nvSpPr>
        <p:spPr bwMode="auto">
          <a:xfrm>
            <a:off x="304800" y="1981200"/>
            <a:ext cx="854075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4276" name="日期占位符 54275"/>
          <p:cNvSpPr>
            <a:spLocks noGrp="1"/>
          </p:cNvSpPr>
          <p:nvPr>
            <p:ph type="dt" sz="half" idx="2"/>
          </p:nvPr>
        </p:nvSpPr>
        <p:spPr>
          <a:xfrm>
            <a:off x="301625" y="6019800"/>
            <a:ext cx="2289175" cy="476250"/>
          </a:xfrm>
          <a:prstGeom prst="rect">
            <a:avLst/>
          </a:prstGeom>
          <a:noFill/>
          <a:ln w="9525">
            <a:noFill/>
          </a:ln>
        </p:spPr>
        <p:txBody>
          <a:bodyPr/>
          <a:lstStyle>
            <a:lvl1pPr>
              <a:defRPr sz="1400" noProof="1" dirty="0">
                <a:cs typeface="+mn-ea"/>
              </a:defRPr>
            </a:lvl1pPr>
          </a:lstStyle>
          <a:p>
            <a:pPr>
              <a:defRPr/>
            </a:pPr>
            <a:fld id="{EE88870D-5B01-417E-BEDC-FF105F44ABF0}" type="datetime1">
              <a:rPr lang="zh-CN" altLang="en-US"/>
              <a:pPr>
                <a:defRPr/>
              </a:pPr>
              <a:t>2019-10-16</a:t>
            </a:fld>
            <a:endParaRPr lang="zh-CN" altLang="en-US"/>
          </a:p>
        </p:txBody>
      </p:sp>
      <p:sp>
        <p:nvSpPr>
          <p:cNvPr id="54277" name="页脚占位符 54276"/>
          <p:cNvSpPr>
            <a:spLocks noGrp="1"/>
          </p:cNvSpPr>
          <p:nvPr>
            <p:ph type="ftr" sz="quarter" idx="3"/>
          </p:nvPr>
        </p:nvSpPr>
        <p:spPr>
          <a:xfrm>
            <a:off x="3124200" y="6019800"/>
            <a:ext cx="2895600" cy="476250"/>
          </a:xfrm>
          <a:prstGeom prst="rect">
            <a:avLst/>
          </a:prstGeom>
          <a:noFill/>
          <a:ln w="9525">
            <a:noFill/>
          </a:ln>
        </p:spPr>
        <p:txBody>
          <a:bodyPr/>
          <a:lstStyle>
            <a:lvl1pPr algn="ctr">
              <a:defRPr sz="1400" noProof="1"/>
            </a:lvl1pPr>
          </a:lstStyle>
          <a:p>
            <a:pPr>
              <a:defRPr/>
            </a:pPr>
            <a:endParaRPr lang="zh-CN"/>
          </a:p>
        </p:txBody>
      </p:sp>
      <p:sp>
        <p:nvSpPr>
          <p:cNvPr id="54278" name="灯片编号占位符 54277"/>
          <p:cNvSpPr>
            <a:spLocks noGrp="1"/>
          </p:cNvSpPr>
          <p:nvPr>
            <p:ph type="sldNum" sz="quarter" idx="4"/>
          </p:nvPr>
        </p:nvSpPr>
        <p:spPr>
          <a:xfrm>
            <a:off x="6553200" y="6019800"/>
            <a:ext cx="2289175" cy="476250"/>
          </a:xfrm>
          <a:prstGeom prst="rect">
            <a:avLst/>
          </a:prstGeom>
          <a:noFill/>
          <a:ln w="9525">
            <a:noFill/>
          </a:ln>
        </p:spPr>
        <p:txBody>
          <a:bodyPr vert="horz" wrap="square" lIns="91440" tIns="45720" rIns="91440" bIns="45720" numCol="1" anchor="t" anchorCtr="0" compatLnSpc="1">
            <a:prstTxWarp prst="textNoShape">
              <a:avLst/>
            </a:prstTxWarp>
          </a:bodyPr>
          <a:lstStyle>
            <a:lvl1pPr algn="r">
              <a:defRPr sz="1400" smtClean="0"/>
            </a:lvl1pPr>
          </a:lstStyle>
          <a:p>
            <a:pPr>
              <a:defRPr/>
            </a:pPr>
            <a:fld id="{15571D37-3D86-48DE-B507-F2DF0D5A24F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85" r:id="rId7"/>
    <p:sldLayoutId id="2147483695" r:id="rId8"/>
    <p:sldLayoutId id="2147483696" r:id="rId9"/>
    <p:sldLayoutId id="2147483697" r:id="rId10"/>
    <p:sldLayoutId id="2147483698" r:id="rId11"/>
    <p:sldLayoutId id="2147483686" r:id="rId12"/>
    <p:sldLayoutId id="2147483687" r:id="rId13"/>
    <p:sldLayoutId id="2147483688" r:id="rId14"/>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QQ&#35270;&#39057;20191016183046.mp4"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31105;&#27602;&#25945;&#32946;&#36164;&#26009;/&#22825;&#25991;&#20844;&#24320;&#35838;&#25351;&#25968;&#20989;&#25968;&#26368;&#32456;/&#25351;&#25968;&#20989;&#25968;&#30340;&#22270;&#35937;2.gsp" TargetMode="External"/><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g88.net/A003/G0145/new/Wallpapers_P6.ht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31105;&#27602;&#25945;&#32946;&#36164;&#26009;/&#25105;&#30340;&#35838;&#20214;/&#21560;&#27602;&#30340;&#20320;.mp4"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2060848"/>
            <a:ext cx="3647152" cy="923330"/>
          </a:xfrm>
          <a:prstGeom prst="rect">
            <a:avLst/>
          </a:prstGeom>
          <a:noFill/>
        </p:spPr>
        <p:txBody>
          <a:bodyPr wrap="none" rtlCol="0">
            <a:spAutoFit/>
          </a:bodyPr>
          <a:lstStyle/>
          <a:p>
            <a:r>
              <a:rPr lang="zh-CN" altLang="en-US" sz="5400" b="1" dirty="0" smtClean="0">
                <a:solidFill>
                  <a:srgbClr val="FF0000"/>
                </a:solidFill>
                <a:hlinkClick r:id="rId2" action="ppaction://hlinkfile"/>
              </a:rPr>
              <a:t>它能吃吗？</a:t>
            </a:r>
            <a:endParaRPr lang="zh-CN" altLang="en-US" sz="54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2" name="Picture 2" descr="E:\1\2006_04_13韩宏伟、王建萍毒品\IMG_0097.JPG"/>
          <p:cNvPicPr>
            <a:picLocks noGrp="1" noRot="1" noChangeAspect="1" noChangeArrowheads="1"/>
          </p:cNvPicPr>
          <p:nvPr>
            <p:ph idx="1"/>
          </p:nvPr>
        </p:nvPicPr>
        <p:blipFill>
          <a:blip r:embed="rId2" cstate="print"/>
          <a:srcRect/>
          <a:stretch>
            <a:fillRect/>
          </a:stretch>
        </p:blipFill>
        <p:spPr>
          <a:xfrm>
            <a:off x="1763713" y="620713"/>
            <a:ext cx="6037262" cy="4525962"/>
          </a:xfrm>
        </p:spPr>
      </p:pic>
      <p:sp>
        <p:nvSpPr>
          <p:cNvPr id="10243" name="文本框 10242"/>
          <p:cNvSpPr txBox="1"/>
          <p:nvPr/>
        </p:nvSpPr>
        <p:spPr>
          <a:xfrm>
            <a:off x="3779838" y="5589588"/>
            <a:ext cx="1457325" cy="762000"/>
          </a:xfrm>
          <a:prstGeom prst="rect">
            <a:avLst/>
          </a:prstGeom>
          <a:noFill/>
          <a:ln w="25400">
            <a:noFill/>
          </a:ln>
        </p:spPr>
        <p:txBody>
          <a:bodyPr wrap="none">
            <a:spAutoFit/>
          </a:bodyPr>
          <a:lstStyle/>
          <a:p>
            <a:pPr eaLnBrk="0" hangingPunct="0">
              <a:defRPr/>
            </a:pPr>
            <a:r>
              <a:rPr lang="zh-CN" altLang="en-US" sz="4400" b="1" noProof="1">
                <a:solidFill>
                  <a:srgbClr val="FF0000"/>
                </a:solidFill>
                <a:effectLst>
                  <a:outerShdw blurRad="38100" dist="38100" dir="2700000">
                    <a:srgbClr val="000000"/>
                  </a:outerShdw>
                </a:effectLst>
                <a:cs typeface="+mn-ea"/>
              </a:rPr>
              <a:t>麻 古</a:t>
            </a:r>
            <a:endParaRPr lang="zh-CN" altLang="en-US" sz="4400" b="1" noProof="1">
              <a:solidFill>
                <a:srgbClr val="FF0000"/>
              </a:solidFill>
              <a:effectLst>
                <a:outerShdw blurRad="38100" dist="38100" dir="2700000">
                  <a:srgbClr val="000000"/>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nodeType="click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strips(downLeft)">
                                      <p:cBhvr>
                                        <p:cTn id="11"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62465"/>
          <p:cNvSpPr>
            <a:spLocks noGrp="1" noRot="1" noChangeArrowheads="1"/>
          </p:cNvSpPr>
          <p:nvPr>
            <p:ph type="title"/>
          </p:nvPr>
        </p:nvSpPr>
        <p:spPr>
          <a:xfrm>
            <a:off x="179388" y="1268413"/>
            <a:ext cx="5832475" cy="1143000"/>
          </a:xfrm>
        </p:spPr>
        <p:txBody>
          <a:bodyPr/>
          <a:lstStyle/>
          <a:p>
            <a:pPr eaLnBrk="1" hangingPunct="1"/>
            <a:r>
              <a:rPr lang="zh-CN" altLang="en-US" b="1" smtClean="0">
                <a:solidFill>
                  <a:srgbClr val="FF3300"/>
                </a:solidFill>
                <a:ea typeface="黑体" pitchFamily="49" charset="-122"/>
              </a:rPr>
              <a:t>二、毒品的危害</a:t>
            </a:r>
          </a:p>
        </p:txBody>
      </p:sp>
      <p:sp>
        <p:nvSpPr>
          <p:cNvPr id="62467" name="内容占位符 62466"/>
          <p:cNvSpPr>
            <a:spLocks noGrp="1" noRot="1" noChangeArrowheads="1"/>
          </p:cNvSpPr>
          <p:nvPr>
            <p:ph idx="1"/>
          </p:nvPr>
        </p:nvSpPr>
        <p:spPr>
          <a:xfrm>
            <a:off x="1547813" y="3860800"/>
            <a:ext cx="4465637" cy="1008063"/>
          </a:xfrm>
        </p:spPr>
        <p:txBody>
          <a:bodyPr/>
          <a:lstStyle/>
          <a:p>
            <a:pPr eaLnBrk="1" hangingPunct="1">
              <a:buFont typeface="Wingdings" pitchFamily="2" charset="2"/>
              <a:buNone/>
            </a:pPr>
            <a:r>
              <a:rPr lang="zh-CN" altLang="en-US" sz="3600" b="1" smtClean="0">
                <a:solidFill>
                  <a:srgbClr val="FF3300"/>
                </a:solidFill>
              </a:rPr>
              <a:t>同学们列举有关事例</a:t>
            </a:r>
            <a:r>
              <a:rPr lang="en-US" altLang="zh-CN" sz="3600" b="1" smtClean="0">
                <a:solidFill>
                  <a:srgbClr val="FF3300"/>
                </a:solidFill>
              </a:rPr>
              <a:t>:</a:t>
            </a:r>
          </a:p>
        </p:txBody>
      </p:sp>
      <p:sp>
        <p:nvSpPr>
          <p:cNvPr id="21508" name="文本框 62467"/>
          <p:cNvSpPr txBox="1">
            <a:spLocks noChangeArrowheads="1"/>
          </p:cNvSpPr>
          <p:nvPr/>
        </p:nvSpPr>
        <p:spPr bwMode="auto">
          <a:xfrm>
            <a:off x="1547813" y="2565400"/>
            <a:ext cx="7200900" cy="641350"/>
          </a:xfrm>
          <a:prstGeom prst="rect">
            <a:avLst/>
          </a:prstGeom>
          <a:noFill/>
          <a:ln w="9525">
            <a:noFill/>
            <a:miter lim="800000"/>
            <a:headEnd/>
            <a:tailEnd/>
          </a:ln>
        </p:spPr>
        <p:txBody>
          <a:bodyPr>
            <a:spAutoFit/>
          </a:bodyPr>
          <a:lstStyle/>
          <a:p>
            <a:r>
              <a:rPr lang="zh-CN" altLang="en-US" sz="3600" b="1"/>
              <a:t>请同学们说说，毒品有哪些危害？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7409"/>
          <p:cNvSpPr>
            <a:spLocks noGrp="1" noRot="1" noChangeArrowheads="1"/>
          </p:cNvSpPr>
          <p:nvPr>
            <p:ph type="title"/>
          </p:nvPr>
        </p:nvSpPr>
        <p:spPr>
          <a:xfrm>
            <a:off x="539750" y="-1141413"/>
            <a:ext cx="8229600" cy="1141413"/>
          </a:xfrm>
        </p:spPr>
        <p:txBody>
          <a:bodyPr/>
          <a:lstStyle/>
          <a:p>
            <a:pPr eaLnBrk="1" hangingPunct="1"/>
            <a:r>
              <a:rPr lang="zh-CN" altLang="en-US" sz="1800" smtClean="0"/>
              <a:t>毒品危害一 、吸毒摧残人生</a:t>
            </a:r>
            <a:r>
              <a:rPr lang="en-US" altLang="zh-CN" sz="1800" b="1" smtClean="0"/>
              <a:t>A </a:t>
            </a:r>
            <a:r>
              <a:rPr lang="zh-CN" altLang="en-US" sz="1800" b="1" smtClean="0"/>
              <a:t>对身体的危害</a:t>
            </a:r>
            <a:r>
              <a:rPr lang="en-US" altLang="zh-CN" sz="2400" b="1" smtClean="0">
                <a:solidFill>
                  <a:schemeClr val="tx1"/>
                </a:solidFill>
              </a:rPr>
              <a:t>1</a:t>
            </a:r>
            <a:r>
              <a:rPr lang="zh-CN" altLang="en-US" sz="2400" b="1" smtClean="0">
                <a:solidFill>
                  <a:schemeClr val="tx1"/>
                </a:solidFill>
              </a:rPr>
              <a:t>、</a:t>
            </a:r>
            <a:r>
              <a:rPr lang="zh-CN" altLang="en-US" sz="2400" b="1" smtClean="0">
                <a:solidFill>
                  <a:srgbClr val="3366FF"/>
                </a:solidFill>
              </a:rPr>
              <a:t>大脑病变、 </a:t>
            </a:r>
            <a:r>
              <a:rPr lang="en-US" altLang="zh-CN" sz="2000" b="1" smtClean="0">
                <a:solidFill>
                  <a:schemeClr val="tx1"/>
                </a:solidFill>
              </a:rPr>
              <a:t>2</a:t>
            </a:r>
            <a:r>
              <a:rPr lang="zh-CN" altLang="en-US" sz="2000" b="1" smtClean="0">
                <a:solidFill>
                  <a:schemeClr val="tx1"/>
                </a:solidFill>
              </a:rPr>
              <a:t>、</a:t>
            </a:r>
            <a:r>
              <a:rPr lang="zh-CN" altLang="en-US" sz="2000" b="1" smtClean="0">
                <a:solidFill>
                  <a:srgbClr val="3366FF"/>
                </a:solidFill>
              </a:rPr>
              <a:t>心脏病变</a:t>
            </a:r>
            <a:endParaRPr lang="zh-CN" altLang="en-US" sz="2000" b="1" smtClean="0">
              <a:solidFill>
                <a:schemeClr val="tx1"/>
              </a:solidFill>
            </a:endParaRPr>
          </a:p>
        </p:txBody>
      </p:sp>
      <p:sp>
        <p:nvSpPr>
          <p:cNvPr id="17412" name="文本框 17411"/>
          <p:cNvSpPr txBox="1">
            <a:spLocks noChangeArrowheads="1"/>
          </p:cNvSpPr>
          <p:nvPr/>
        </p:nvSpPr>
        <p:spPr bwMode="auto">
          <a:xfrm>
            <a:off x="611188" y="1484313"/>
            <a:ext cx="3071812" cy="523875"/>
          </a:xfrm>
          <a:prstGeom prst="rect">
            <a:avLst/>
          </a:prstGeom>
          <a:noFill/>
          <a:ln w="9525">
            <a:noFill/>
            <a:miter lim="800000"/>
            <a:headEnd/>
            <a:tailEnd/>
          </a:ln>
        </p:spPr>
        <p:txBody>
          <a:bodyPr wrap="none">
            <a:spAutoFit/>
          </a:bodyPr>
          <a:lstStyle/>
          <a:p>
            <a:r>
              <a:rPr lang="en-US" altLang="zh-CN" sz="2800" b="1">
                <a:solidFill>
                  <a:srgbClr val="FF3300"/>
                </a:solidFill>
                <a:latin typeface="黑体" pitchFamily="49" charset="-122"/>
                <a:ea typeface="黑体" pitchFamily="49" charset="-122"/>
              </a:rPr>
              <a:t>1</a:t>
            </a:r>
            <a:r>
              <a:rPr lang="zh-CN" altLang="en-US" sz="2800" b="1">
                <a:solidFill>
                  <a:srgbClr val="FF3300"/>
                </a:solidFill>
                <a:latin typeface="黑体" pitchFamily="49" charset="-122"/>
                <a:ea typeface="黑体" pitchFamily="49" charset="-122"/>
              </a:rPr>
              <a:t>、对身体的危害</a:t>
            </a:r>
            <a:r>
              <a:rPr lang="zh-CN" altLang="en-US" sz="2800" b="1">
                <a:latin typeface="黑体" pitchFamily="49" charset="-122"/>
                <a:ea typeface="黑体" pitchFamily="49" charset="-122"/>
              </a:rPr>
              <a:t> </a:t>
            </a:r>
          </a:p>
        </p:txBody>
      </p:sp>
      <p:sp>
        <p:nvSpPr>
          <p:cNvPr id="17413" name="文本框 17412"/>
          <p:cNvSpPr txBox="1">
            <a:spLocks noChangeArrowheads="1"/>
          </p:cNvSpPr>
          <p:nvPr/>
        </p:nvSpPr>
        <p:spPr bwMode="auto">
          <a:xfrm>
            <a:off x="468313" y="2276475"/>
            <a:ext cx="5832475" cy="1187450"/>
          </a:xfrm>
          <a:prstGeom prst="rect">
            <a:avLst/>
          </a:prstGeom>
          <a:noFill/>
          <a:ln w="9525">
            <a:noFill/>
            <a:miter lim="800000"/>
            <a:headEnd/>
            <a:tailEnd/>
          </a:ln>
        </p:spPr>
        <p:txBody>
          <a:bodyPr>
            <a:spAutoFit/>
          </a:bodyPr>
          <a:lstStyle/>
          <a:p>
            <a:r>
              <a:rPr lang="en-US" altLang="zh-CN" sz="2400" b="1">
                <a:solidFill>
                  <a:srgbClr val="FF3300"/>
                </a:solidFill>
                <a:latin typeface="黑体" pitchFamily="49" charset="-122"/>
                <a:ea typeface="黑体" pitchFamily="49" charset="-122"/>
              </a:rPr>
              <a:t>A</a:t>
            </a:r>
            <a:r>
              <a:rPr lang="zh-CN" altLang="en-US" sz="2400" b="1">
                <a:solidFill>
                  <a:srgbClr val="FF3300"/>
                </a:solidFill>
                <a:latin typeface="黑体" pitchFamily="49" charset="-122"/>
                <a:ea typeface="黑体" pitchFamily="49" charset="-122"/>
              </a:rPr>
              <a:t>、大脑病变</a:t>
            </a:r>
            <a:r>
              <a:rPr lang="en-US" altLang="zh-CN" sz="2400" b="1">
                <a:solidFill>
                  <a:srgbClr val="FF3300"/>
                </a:solidFill>
                <a:latin typeface="黑体" pitchFamily="49" charset="-122"/>
                <a:ea typeface="黑体" pitchFamily="49" charset="-122"/>
              </a:rPr>
              <a:t>:</a:t>
            </a:r>
            <a:r>
              <a:rPr lang="zh-CN" altLang="en-US" sz="2400" b="1">
                <a:latin typeface="黑体" pitchFamily="49" charset="-122"/>
                <a:ea typeface="黑体" pitchFamily="49" charset="-122"/>
              </a:rPr>
              <a:t>毒品能破坏、扰乱人体正常的高级神经活动，有的甚至毒害、损伤神经组织。</a:t>
            </a:r>
          </a:p>
        </p:txBody>
      </p:sp>
      <p:pic>
        <p:nvPicPr>
          <p:cNvPr id="17414" name="内容占位符 17413" descr="大脑病变"/>
          <p:cNvPicPr>
            <a:picLocks noGrp="1" noRot="1" noChangeAspect="1" noChangeArrowheads="1"/>
          </p:cNvPicPr>
          <p:nvPr>
            <p:ph sz="half" idx="2"/>
          </p:nvPr>
        </p:nvPicPr>
        <p:blipFill>
          <a:blip r:embed="rId2" cstate="print"/>
          <a:srcRect/>
          <a:stretch>
            <a:fillRect/>
          </a:stretch>
        </p:blipFill>
        <p:spPr>
          <a:xfrm>
            <a:off x="6659563" y="1700213"/>
            <a:ext cx="1657350" cy="2120900"/>
          </a:xfrm>
        </p:spPr>
      </p:pic>
      <p:sp>
        <p:nvSpPr>
          <p:cNvPr id="22534" name="矩形 17414"/>
          <p:cNvSpPr>
            <a:spLocks noChangeArrowheads="1"/>
          </p:cNvSpPr>
          <p:nvPr/>
        </p:nvSpPr>
        <p:spPr bwMode="auto">
          <a:xfrm>
            <a:off x="0" y="2708275"/>
            <a:ext cx="9144000" cy="0"/>
          </a:xfrm>
          <a:prstGeom prst="rect">
            <a:avLst/>
          </a:prstGeom>
          <a:noFill/>
          <a:ln w="9525">
            <a:noFill/>
            <a:miter lim="800000"/>
            <a:headEnd/>
            <a:tailEnd/>
          </a:ln>
        </p:spPr>
        <p:txBody>
          <a:bodyPr/>
          <a:lstStyle/>
          <a:p>
            <a:endParaRPr lang="zh-CN" altLang="en-US"/>
          </a:p>
        </p:txBody>
      </p:sp>
      <p:pic>
        <p:nvPicPr>
          <p:cNvPr id="17416" name="图片 17415" descr="心脏病变"/>
          <p:cNvPicPr>
            <a:picLocks noChangeAspect="1" noChangeArrowheads="1"/>
          </p:cNvPicPr>
          <p:nvPr/>
        </p:nvPicPr>
        <p:blipFill>
          <a:blip r:embed="rId3" cstate="print"/>
          <a:srcRect/>
          <a:stretch>
            <a:fillRect/>
          </a:stretch>
        </p:blipFill>
        <p:spPr bwMode="auto">
          <a:xfrm>
            <a:off x="6372225" y="4292600"/>
            <a:ext cx="2160588" cy="1663700"/>
          </a:xfrm>
          <a:prstGeom prst="rect">
            <a:avLst/>
          </a:prstGeom>
          <a:noFill/>
          <a:ln w="9525">
            <a:noFill/>
            <a:miter lim="800000"/>
            <a:headEnd/>
            <a:tailEnd/>
          </a:ln>
        </p:spPr>
      </p:pic>
      <p:sp>
        <p:nvSpPr>
          <p:cNvPr id="17417" name="矩形 17416"/>
          <p:cNvSpPr>
            <a:spLocks noChangeArrowheads="1"/>
          </p:cNvSpPr>
          <p:nvPr/>
        </p:nvSpPr>
        <p:spPr bwMode="auto">
          <a:xfrm>
            <a:off x="395288" y="4292600"/>
            <a:ext cx="5822950" cy="1187450"/>
          </a:xfrm>
          <a:prstGeom prst="rect">
            <a:avLst/>
          </a:prstGeom>
          <a:noFill/>
          <a:ln w="9525">
            <a:noFill/>
            <a:miter lim="800000"/>
            <a:headEnd/>
            <a:tailEnd/>
          </a:ln>
        </p:spPr>
        <p:txBody>
          <a:bodyPr wrap="none" anchor="ctr">
            <a:spAutoFit/>
          </a:bodyPr>
          <a:lstStyle/>
          <a:p>
            <a:r>
              <a:rPr lang="en-US" altLang="zh-CN" sz="2400" b="1">
                <a:solidFill>
                  <a:srgbClr val="FF3300"/>
                </a:solidFill>
                <a:latin typeface="黑体" pitchFamily="49" charset="-122"/>
                <a:ea typeface="黑体" pitchFamily="49" charset="-122"/>
              </a:rPr>
              <a:t>B</a:t>
            </a:r>
            <a:r>
              <a:rPr lang="zh-CN" altLang="en-US" sz="2400" b="1">
                <a:solidFill>
                  <a:srgbClr val="FF3300"/>
                </a:solidFill>
                <a:latin typeface="黑体" pitchFamily="49" charset="-122"/>
                <a:ea typeface="黑体" pitchFamily="49" charset="-122"/>
              </a:rPr>
              <a:t>、心脏病变：</a:t>
            </a:r>
            <a:r>
              <a:rPr lang="zh-CN" altLang="en-US" sz="2400" b="1">
                <a:latin typeface="黑体" pitchFamily="49" charset="-122"/>
                <a:ea typeface="黑体" pitchFamily="49" charset="-122"/>
              </a:rPr>
              <a:t>毒品毒害人体重要的组织、</a:t>
            </a:r>
          </a:p>
          <a:p>
            <a:r>
              <a:rPr lang="zh-CN" altLang="en-US" sz="2400" b="1">
                <a:latin typeface="黑体" pitchFamily="49" charset="-122"/>
                <a:ea typeface="黑体" pitchFamily="49" charset="-122"/>
              </a:rPr>
              <a:t>   器官</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对循环系统的毒害表现为血压</a:t>
            </a:r>
          </a:p>
          <a:p>
            <a:r>
              <a:rPr lang="zh-CN" altLang="en-US" sz="2400" b="1">
                <a:latin typeface="黑体" pitchFamily="49" charset="-122"/>
                <a:ea typeface="黑体" pitchFamily="49" charset="-122"/>
              </a:rPr>
              <a:t>   下降，心动过缓。</a:t>
            </a:r>
          </a:p>
        </p:txBody>
      </p:sp>
      <p:sp>
        <p:nvSpPr>
          <p:cNvPr id="22537" name="矩形 17418"/>
          <p:cNvSpPr>
            <a:spLocks noChangeArrowheads="1"/>
          </p:cNvSpPr>
          <p:nvPr/>
        </p:nvSpPr>
        <p:spPr bwMode="auto">
          <a:xfrm>
            <a:off x="611188" y="620713"/>
            <a:ext cx="4095750" cy="762000"/>
          </a:xfrm>
          <a:prstGeom prst="rect">
            <a:avLst/>
          </a:prstGeom>
          <a:noFill/>
          <a:ln w="9525">
            <a:noFill/>
            <a:miter lim="800000"/>
            <a:headEnd/>
            <a:tailEnd/>
          </a:ln>
        </p:spPr>
        <p:txBody>
          <a:bodyPr wrap="none">
            <a:spAutoFit/>
          </a:bodyPr>
          <a:lstStyle/>
          <a:p>
            <a:r>
              <a:rPr lang="zh-CN" altLang="en-US" sz="4400" b="1">
                <a:solidFill>
                  <a:srgbClr val="FF3300"/>
                </a:solidFill>
                <a:ea typeface="黑体" pitchFamily="49" charset="-122"/>
              </a:rPr>
              <a:t>二、毒品的危害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to="" calcmode="lin" valueType="num">
                                      <p:cBhvr>
                                        <p:cTn id="7" dur="1" fill="hold"/>
                                        <p:tgtEl>
                                          <p:spTgt spid="1741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to="" calcmode="lin" valueType="num">
                                      <p:cBhvr>
                                        <p:cTn id="12" dur="1" fill="hold"/>
                                        <p:tgtEl>
                                          <p:spTgt spid="174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4"/>
                                        </p:tgtEl>
                                        <p:attrNameLst>
                                          <p:attrName>style.visibility</p:attrName>
                                        </p:attrNameLst>
                                      </p:cBhvr>
                                      <p:to>
                                        <p:strVal val="visible"/>
                                      </p:to>
                                    </p:set>
                                    <p:anim to="" calcmode="lin" valueType="num">
                                      <p:cBhvr>
                                        <p:cTn id="17" dur="1" fill="hold"/>
                                        <p:tgtEl>
                                          <p:spTgt spid="1741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417"/>
                                        </p:tgtEl>
                                        <p:attrNameLst>
                                          <p:attrName>style.visibility</p:attrName>
                                        </p:attrNameLst>
                                      </p:cBhvr>
                                      <p:to>
                                        <p:strVal val="visible"/>
                                      </p:to>
                                    </p:set>
                                    <p:anim to="" calcmode="lin" valueType="num">
                                      <p:cBhvr>
                                        <p:cTn id="22" dur="1" fill="hold"/>
                                        <p:tgtEl>
                                          <p:spTgt spid="1741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416"/>
                                        </p:tgtEl>
                                        <p:attrNameLst>
                                          <p:attrName>style.visibility</p:attrName>
                                        </p:attrNameLst>
                                      </p:cBhvr>
                                      <p:to>
                                        <p:strVal val="visible"/>
                                      </p:to>
                                    </p:set>
                                    <p:anim to="" calcmode="lin" valueType="num">
                                      <p:cBhvr>
                                        <p:cTn id="27" dur="1" fill="hold"/>
                                        <p:tgtEl>
                                          <p:spTgt spid="174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8433"/>
          <p:cNvSpPr>
            <a:spLocks noGrp="1" noRot="1" noChangeArrowheads="1"/>
          </p:cNvSpPr>
          <p:nvPr>
            <p:ph type="title"/>
          </p:nvPr>
        </p:nvSpPr>
        <p:spPr>
          <a:xfrm>
            <a:off x="539750" y="-1141413"/>
            <a:ext cx="8229600" cy="1141413"/>
          </a:xfrm>
        </p:spPr>
        <p:txBody>
          <a:bodyPr/>
          <a:lstStyle/>
          <a:p>
            <a:pPr eaLnBrk="1" hangingPunct="1"/>
            <a:r>
              <a:rPr lang="zh-CN" altLang="en-US" sz="1800" smtClean="0"/>
              <a:t>毒品危害一 、吸毒摧残人生</a:t>
            </a:r>
            <a:r>
              <a:rPr lang="en-US" altLang="zh-CN" sz="1800" b="1" smtClean="0"/>
              <a:t>A </a:t>
            </a:r>
            <a:r>
              <a:rPr lang="zh-CN" altLang="en-US" sz="1800" b="1" smtClean="0"/>
              <a:t>对身体的危害</a:t>
            </a:r>
            <a:r>
              <a:rPr lang="en-US" altLang="zh-CN" sz="2400" b="1" smtClean="0">
                <a:solidFill>
                  <a:schemeClr val="tx1"/>
                </a:solidFill>
              </a:rPr>
              <a:t>3</a:t>
            </a:r>
            <a:r>
              <a:rPr lang="zh-CN" altLang="en-US" sz="2400" b="1" smtClean="0">
                <a:solidFill>
                  <a:schemeClr val="tx1"/>
                </a:solidFill>
              </a:rPr>
              <a:t>、</a:t>
            </a:r>
            <a:r>
              <a:rPr lang="zh-CN" altLang="en-US" sz="2400" b="1" smtClean="0">
                <a:solidFill>
                  <a:srgbClr val="3366FF"/>
                </a:solidFill>
              </a:rPr>
              <a:t>瘦弱不堪；</a:t>
            </a:r>
            <a:r>
              <a:rPr lang="en-US" altLang="zh-CN" sz="2800" b="1" smtClean="0">
                <a:solidFill>
                  <a:schemeClr val="tx1"/>
                </a:solidFill>
              </a:rPr>
              <a:t>4</a:t>
            </a:r>
            <a:r>
              <a:rPr lang="zh-CN" altLang="en-US" sz="2800" b="1" smtClean="0">
                <a:solidFill>
                  <a:schemeClr val="tx1"/>
                </a:solidFill>
              </a:rPr>
              <a:t>、</a:t>
            </a:r>
            <a:r>
              <a:rPr lang="zh-CN" altLang="en-US" sz="2800" b="1" smtClean="0">
                <a:solidFill>
                  <a:srgbClr val="3366FF"/>
                </a:solidFill>
              </a:rPr>
              <a:t>传染疾病； </a:t>
            </a:r>
            <a:r>
              <a:rPr lang="en-US" altLang="zh-CN" sz="2800" b="1" smtClean="0">
                <a:solidFill>
                  <a:schemeClr val="tx1"/>
                </a:solidFill>
              </a:rPr>
              <a:t>5</a:t>
            </a:r>
            <a:r>
              <a:rPr lang="zh-CN" altLang="en-US" sz="2800" b="1" smtClean="0">
                <a:solidFill>
                  <a:schemeClr val="tx1"/>
                </a:solidFill>
              </a:rPr>
              <a:t>、</a:t>
            </a:r>
            <a:r>
              <a:rPr lang="zh-CN" altLang="en-US" sz="2800" b="1" smtClean="0">
                <a:solidFill>
                  <a:srgbClr val="3366FF"/>
                </a:solidFill>
              </a:rPr>
              <a:t>传播艾滋病</a:t>
            </a:r>
          </a:p>
        </p:txBody>
      </p:sp>
      <p:pic>
        <p:nvPicPr>
          <p:cNvPr id="18435" name="内容占位符 18434" descr="瘦弱不堪"/>
          <p:cNvPicPr>
            <a:picLocks noGrp="1" noRot="1" noChangeAspect="1" noChangeArrowheads="1"/>
          </p:cNvPicPr>
          <p:nvPr>
            <p:ph sz="half" idx="1"/>
          </p:nvPr>
        </p:nvPicPr>
        <p:blipFill>
          <a:blip r:embed="rId2" cstate="print"/>
          <a:srcRect/>
          <a:stretch>
            <a:fillRect/>
          </a:stretch>
        </p:blipFill>
        <p:spPr>
          <a:xfrm>
            <a:off x="6516688" y="188913"/>
            <a:ext cx="2232025" cy="1550987"/>
          </a:xfrm>
        </p:spPr>
      </p:pic>
      <p:pic>
        <p:nvPicPr>
          <p:cNvPr id="18436" name="内容占位符 18435" descr="传染疾病"/>
          <p:cNvPicPr>
            <a:picLocks noGrp="1" noRot="1" noChangeAspect="1" noChangeArrowheads="1"/>
          </p:cNvPicPr>
          <p:nvPr>
            <p:ph sz="quarter" idx="2"/>
          </p:nvPr>
        </p:nvPicPr>
        <p:blipFill>
          <a:blip r:embed="rId3" cstate="print"/>
          <a:srcRect/>
          <a:stretch>
            <a:fillRect/>
          </a:stretch>
        </p:blipFill>
        <p:spPr>
          <a:xfrm>
            <a:off x="6516688" y="2060575"/>
            <a:ext cx="2232025" cy="1506538"/>
          </a:xfrm>
        </p:spPr>
      </p:pic>
      <p:sp>
        <p:nvSpPr>
          <p:cNvPr id="18437" name="矩形 18436"/>
          <p:cNvSpPr>
            <a:spLocks noChangeArrowheads="1"/>
          </p:cNvSpPr>
          <p:nvPr/>
        </p:nvSpPr>
        <p:spPr bwMode="auto">
          <a:xfrm>
            <a:off x="179388" y="731838"/>
            <a:ext cx="6127750" cy="1187450"/>
          </a:xfrm>
          <a:prstGeom prst="rect">
            <a:avLst/>
          </a:prstGeom>
          <a:noFill/>
          <a:ln w="9525">
            <a:noFill/>
            <a:miter lim="800000"/>
            <a:headEnd/>
            <a:tailEnd/>
          </a:ln>
        </p:spPr>
        <p:txBody>
          <a:bodyPr wrap="none" anchor="ctr">
            <a:spAutoFit/>
          </a:bodyPr>
          <a:lstStyle/>
          <a:p>
            <a:r>
              <a:rPr lang="en-US" altLang="zh-CN" sz="2400" b="1">
                <a:solidFill>
                  <a:srgbClr val="FF3300"/>
                </a:solidFill>
                <a:latin typeface="黑体" pitchFamily="49" charset="-122"/>
                <a:ea typeface="黑体" pitchFamily="49" charset="-122"/>
              </a:rPr>
              <a:t>C</a:t>
            </a:r>
            <a:r>
              <a:rPr lang="zh-CN" altLang="en-US" sz="2400" b="1">
                <a:solidFill>
                  <a:srgbClr val="FF3300"/>
                </a:solidFill>
                <a:latin typeface="黑体" pitchFamily="49" charset="-122"/>
                <a:ea typeface="黑体" pitchFamily="49" charset="-122"/>
              </a:rPr>
              <a:t>、瘦弱不堪：</a:t>
            </a:r>
            <a:r>
              <a:rPr lang="zh-CN" altLang="en-US" sz="2400" b="1">
                <a:latin typeface="黑体" pitchFamily="49" charset="-122"/>
                <a:ea typeface="黑体" pitchFamily="49" charset="-122"/>
              </a:rPr>
              <a:t>吸毒者会出现消化和吸收功</a:t>
            </a:r>
          </a:p>
          <a:p>
            <a:r>
              <a:rPr lang="zh-CN" altLang="en-US" sz="2400" b="1">
                <a:latin typeface="黑体" pitchFamily="49" charset="-122"/>
                <a:ea typeface="黑体" pitchFamily="49" charset="-122"/>
              </a:rPr>
              <a:t>   能障碍，食欲不振，甚至完全丧失营养摄</a:t>
            </a:r>
          </a:p>
          <a:p>
            <a:r>
              <a:rPr lang="zh-CN" altLang="en-US" sz="2400" b="1">
                <a:latin typeface="黑体" pitchFamily="49" charset="-122"/>
                <a:ea typeface="黑体" pitchFamily="49" charset="-122"/>
              </a:rPr>
              <a:t>   入严重不足。</a:t>
            </a:r>
          </a:p>
        </p:txBody>
      </p:sp>
      <p:sp>
        <p:nvSpPr>
          <p:cNvPr id="18438" name="文本框 18437"/>
          <p:cNvSpPr txBox="1">
            <a:spLocks noChangeArrowheads="1"/>
          </p:cNvSpPr>
          <p:nvPr/>
        </p:nvSpPr>
        <p:spPr bwMode="auto">
          <a:xfrm>
            <a:off x="250825" y="2565400"/>
            <a:ext cx="6127750" cy="822325"/>
          </a:xfrm>
          <a:prstGeom prst="rect">
            <a:avLst/>
          </a:prstGeom>
          <a:noFill/>
          <a:ln w="9525">
            <a:noFill/>
            <a:miter lim="800000"/>
            <a:headEnd/>
            <a:tailEnd/>
          </a:ln>
        </p:spPr>
        <p:txBody>
          <a:bodyPr wrap="none">
            <a:spAutoFit/>
          </a:bodyPr>
          <a:lstStyle/>
          <a:p>
            <a:r>
              <a:rPr lang="en-US" altLang="zh-CN" sz="2400" b="1">
                <a:solidFill>
                  <a:srgbClr val="FF3300"/>
                </a:solidFill>
                <a:latin typeface="黑体" pitchFamily="49" charset="-122"/>
                <a:ea typeface="黑体" pitchFamily="49" charset="-122"/>
              </a:rPr>
              <a:t>D</a:t>
            </a:r>
            <a:r>
              <a:rPr lang="zh-CN" altLang="en-US" sz="2400" b="1">
                <a:solidFill>
                  <a:srgbClr val="FF3300"/>
                </a:solidFill>
                <a:latin typeface="黑体" pitchFamily="49" charset="-122"/>
                <a:ea typeface="黑体" pitchFamily="49" charset="-122"/>
              </a:rPr>
              <a:t>、传染疾病：</a:t>
            </a:r>
            <a:r>
              <a:rPr lang="zh-CN" altLang="en-US" sz="2400" b="1">
                <a:latin typeface="黑体" pitchFamily="49" charset="-122"/>
                <a:ea typeface="黑体" pitchFamily="49" charset="-122"/>
              </a:rPr>
              <a:t>毒品破坏人体免疫机制，使吸</a:t>
            </a:r>
          </a:p>
          <a:p>
            <a:r>
              <a:rPr lang="zh-CN" altLang="en-US" sz="2400" b="1">
                <a:latin typeface="黑体" pitchFamily="49" charset="-122"/>
                <a:ea typeface="黑体" pitchFamily="49" charset="-122"/>
              </a:rPr>
              <a:t>   毒者极易感染各种疾病。</a:t>
            </a:r>
            <a:r>
              <a:rPr lang="zh-CN" altLang="en-US"/>
              <a:t> </a:t>
            </a:r>
          </a:p>
        </p:txBody>
      </p:sp>
      <p:sp>
        <p:nvSpPr>
          <p:cNvPr id="18439" name="文本框 18438"/>
          <p:cNvSpPr txBox="1">
            <a:spLocks noChangeArrowheads="1"/>
          </p:cNvSpPr>
          <p:nvPr/>
        </p:nvSpPr>
        <p:spPr bwMode="auto">
          <a:xfrm>
            <a:off x="163513" y="4076700"/>
            <a:ext cx="6127750" cy="822325"/>
          </a:xfrm>
          <a:prstGeom prst="rect">
            <a:avLst/>
          </a:prstGeom>
          <a:noFill/>
          <a:ln w="9525">
            <a:noFill/>
            <a:miter lim="800000"/>
            <a:headEnd/>
            <a:tailEnd/>
          </a:ln>
        </p:spPr>
        <p:txBody>
          <a:bodyPr wrap="none">
            <a:spAutoFit/>
          </a:bodyPr>
          <a:lstStyle/>
          <a:p>
            <a:r>
              <a:rPr lang="en-US" altLang="zh-CN" sz="2400" b="1">
                <a:solidFill>
                  <a:srgbClr val="FF3300"/>
                </a:solidFill>
                <a:latin typeface="黑体" pitchFamily="49" charset="-122"/>
                <a:ea typeface="黑体" pitchFamily="49" charset="-122"/>
              </a:rPr>
              <a:t>E</a:t>
            </a:r>
            <a:r>
              <a:rPr lang="zh-CN" altLang="en-US" sz="2400" b="1">
                <a:solidFill>
                  <a:srgbClr val="FF3300"/>
                </a:solidFill>
                <a:latin typeface="黑体" pitchFamily="49" charset="-122"/>
                <a:ea typeface="黑体" pitchFamily="49" charset="-122"/>
              </a:rPr>
              <a:t>、传播艾滋病：</a:t>
            </a:r>
            <a:r>
              <a:rPr lang="zh-CN" altLang="en-US" sz="2400" b="1">
                <a:latin typeface="黑体" pitchFamily="49" charset="-122"/>
                <a:ea typeface="黑体" pitchFamily="49" charset="-122"/>
              </a:rPr>
              <a:t>吸毒者使用不洁的注射器或</a:t>
            </a:r>
          </a:p>
          <a:p>
            <a:r>
              <a:rPr lang="zh-CN" altLang="en-US" sz="2400" b="1">
                <a:latin typeface="黑体" pitchFamily="49" charset="-122"/>
                <a:ea typeface="黑体" pitchFamily="49" charset="-122"/>
              </a:rPr>
              <a:t>   共用注射器造成感染爱滋病毒。 </a:t>
            </a:r>
          </a:p>
        </p:txBody>
      </p:sp>
      <p:pic>
        <p:nvPicPr>
          <p:cNvPr id="18440" name="内容占位符 18439" descr="传播艾滋病"/>
          <p:cNvPicPr>
            <a:picLocks noGrp="1" noRot="1" noChangeAspect="1" noChangeArrowheads="1"/>
          </p:cNvPicPr>
          <p:nvPr>
            <p:ph sz="quarter" idx="3"/>
          </p:nvPr>
        </p:nvPicPr>
        <p:blipFill>
          <a:blip r:embed="rId4" cstate="print"/>
          <a:srcRect/>
          <a:stretch>
            <a:fillRect/>
          </a:stretch>
        </p:blipFill>
        <p:spPr>
          <a:xfrm>
            <a:off x="6845300" y="3789363"/>
            <a:ext cx="1614488" cy="27352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to="" calcmode="lin" valueType="num">
                                      <p:cBhvr>
                                        <p:cTn id="7" dur="1" fill="hold"/>
                                        <p:tgtEl>
                                          <p:spTgt spid="1843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to="" calcmode="lin" valueType="num">
                                      <p:cBhvr>
                                        <p:cTn id="12" dur="1" fill="hold"/>
                                        <p:tgtEl>
                                          <p:spTgt spid="1843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8"/>
                                        </p:tgtEl>
                                        <p:attrNameLst>
                                          <p:attrName>style.visibility</p:attrName>
                                        </p:attrNameLst>
                                      </p:cBhvr>
                                      <p:to>
                                        <p:strVal val="visible"/>
                                      </p:to>
                                    </p:set>
                                    <p:anim to="" calcmode="lin" valueType="num">
                                      <p:cBhvr>
                                        <p:cTn id="17" dur="1" fill="hold"/>
                                        <p:tgtEl>
                                          <p:spTgt spid="1843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436"/>
                                        </p:tgtEl>
                                        <p:attrNameLst>
                                          <p:attrName>style.visibility</p:attrName>
                                        </p:attrNameLst>
                                      </p:cBhvr>
                                      <p:to>
                                        <p:strVal val="visible"/>
                                      </p:to>
                                    </p:set>
                                    <p:anim to="" calcmode="lin" valueType="num">
                                      <p:cBhvr>
                                        <p:cTn id="22" dur="1" fill="hold"/>
                                        <p:tgtEl>
                                          <p:spTgt spid="18436"/>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439"/>
                                        </p:tgtEl>
                                        <p:attrNameLst>
                                          <p:attrName>style.visibility</p:attrName>
                                        </p:attrNameLst>
                                      </p:cBhvr>
                                      <p:to>
                                        <p:strVal val="visible"/>
                                      </p:to>
                                    </p:set>
                                    <p:anim to="" calcmode="lin" valueType="num">
                                      <p:cBhvr>
                                        <p:cTn id="27" dur="1" fill="hold"/>
                                        <p:tgtEl>
                                          <p:spTgt spid="184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8440"/>
                                        </p:tgtEl>
                                        <p:attrNameLst>
                                          <p:attrName>style.visibility</p:attrName>
                                        </p:attrNameLst>
                                      </p:cBhvr>
                                      <p:to>
                                        <p:strVal val="visible"/>
                                      </p:to>
                                    </p:set>
                                    <p:anim to="" calcmode="lin" valueType="num">
                                      <p:cBhvr>
                                        <p:cTn id="32" dur="1" fill="hold"/>
                                        <p:tgtEl>
                                          <p:spTgt spid="1844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p:bldP spid="184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9457"/>
          <p:cNvSpPr>
            <a:spLocks noGrp="1" noRot="1" noChangeArrowheads="1"/>
          </p:cNvSpPr>
          <p:nvPr>
            <p:ph type="title"/>
          </p:nvPr>
        </p:nvSpPr>
        <p:spPr>
          <a:xfrm>
            <a:off x="611188" y="-1141413"/>
            <a:ext cx="8229600" cy="1141413"/>
          </a:xfrm>
        </p:spPr>
        <p:txBody>
          <a:bodyPr/>
          <a:lstStyle/>
          <a:p>
            <a:pPr eaLnBrk="1" hangingPunct="1"/>
            <a:r>
              <a:rPr lang="zh-CN" altLang="en-US" sz="1600" smtClean="0">
                <a:latin typeface="黑体" pitchFamily="49" charset="-122"/>
                <a:ea typeface="黑体" pitchFamily="49" charset="-122"/>
              </a:rPr>
              <a:t>毒品危害一 、吸毒摧残人生</a:t>
            </a:r>
            <a:r>
              <a:rPr lang="en-US" altLang="zh-CN" sz="1600" b="1" smtClean="0">
                <a:latin typeface="黑体" pitchFamily="49" charset="-122"/>
                <a:ea typeface="黑体" pitchFamily="49" charset="-122"/>
              </a:rPr>
              <a:t>B </a:t>
            </a:r>
            <a:r>
              <a:rPr lang="zh-CN" altLang="en-US" sz="1600" b="1" smtClean="0">
                <a:latin typeface="黑体" pitchFamily="49" charset="-122"/>
                <a:ea typeface="黑体" pitchFamily="49" charset="-122"/>
              </a:rPr>
              <a:t>自伤、自杀、自残</a:t>
            </a:r>
            <a:r>
              <a:rPr lang="zh-CN" altLang="en-US" smtClean="0"/>
              <a:t> </a:t>
            </a:r>
          </a:p>
        </p:txBody>
      </p:sp>
      <p:pic>
        <p:nvPicPr>
          <p:cNvPr id="19459" name="内容占位符 19458" descr="自%20伤"/>
          <p:cNvPicPr>
            <a:picLocks noGrp="1" noRot="1" noChangeAspect="1" noChangeArrowheads="1"/>
          </p:cNvPicPr>
          <p:nvPr>
            <p:ph sz="half" idx="1"/>
          </p:nvPr>
        </p:nvPicPr>
        <p:blipFill>
          <a:blip r:embed="rId2" cstate="print"/>
          <a:srcRect/>
          <a:stretch>
            <a:fillRect/>
          </a:stretch>
        </p:blipFill>
        <p:spPr>
          <a:xfrm>
            <a:off x="5148263" y="3068638"/>
            <a:ext cx="2735262" cy="2033587"/>
          </a:xfrm>
        </p:spPr>
      </p:pic>
      <p:sp>
        <p:nvSpPr>
          <p:cNvPr id="24580" name="文本框 19460"/>
          <p:cNvSpPr txBox="1">
            <a:spLocks noChangeArrowheads="1"/>
          </p:cNvSpPr>
          <p:nvPr/>
        </p:nvSpPr>
        <p:spPr bwMode="auto">
          <a:xfrm>
            <a:off x="468313" y="549275"/>
            <a:ext cx="3481387" cy="584200"/>
          </a:xfrm>
          <a:prstGeom prst="rect">
            <a:avLst/>
          </a:prstGeom>
          <a:noFill/>
          <a:ln w="9525">
            <a:noFill/>
            <a:miter lim="800000"/>
            <a:headEnd/>
            <a:tailEnd/>
          </a:ln>
        </p:spPr>
        <p:txBody>
          <a:bodyPr wrap="none">
            <a:spAutoFit/>
          </a:bodyPr>
          <a:lstStyle/>
          <a:p>
            <a:r>
              <a:rPr lang="en-US" altLang="zh-CN" sz="3200" b="1">
                <a:solidFill>
                  <a:srgbClr val="FF3300"/>
                </a:solidFill>
                <a:latin typeface="黑体" pitchFamily="49" charset="-122"/>
                <a:ea typeface="黑体" pitchFamily="49" charset="-122"/>
              </a:rPr>
              <a:t>2 </a:t>
            </a:r>
            <a:r>
              <a:rPr lang="zh-CN" altLang="en-US" sz="3200" b="1">
                <a:solidFill>
                  <a:srgbClr val="FF3300"/>
                </a:solidFill>
                <a:latin typeface="黑体" pitchFamily="49" charset="-122"/>
                <a:ea typeface="黑体" pitchFamily="49" charset="-122"/>
              </a:rPr>
              <a:t>、吸毒摧残人生</a:t>
            </a:r>
          </a:p>
        </p:txBody>
      </p:sp>
      <p:sp>
        <p:nvSpPr>
          <p:cNvPr id="24581" name="矩形 19461"/>
          <p:cNvSpPr>
            <a:spLocks noChangeArrowheads="1"/>
          </p:cNvSpPr>
          <p:nvPr/>
        </p:nvSpPr>
        <p:spPr bwMode="auto">
          <a:xfrm>
            <a:off x="539750" y="1104900"/>
            <a:ext cx="4248150" cy="519113"/>
          </a:xfrm>
          <a:prstGeom prst="rect">
            <a:avLst/>
          </a:prstGeom>
          <a:noFill/>
          <a:ln w="9525">
            <a:noFill/>
            <a:miter lim="800000"/>
            <a:headEnd/>
            <a:tailEnd/>
          </a:ln>
        </p:spPr>
        <p:txBody>
          <a:bodyPr>
            <a:spAutoFit/>
          </a:bodyPr>
          <a:lstStyle/>
          <a:p>
            <a:r>
              <a:rPr lang="zh-CN" altLang="en-US" sz="2800" b="1">
                <a:solidFill>
                  <a:srgbClr val="FF3300"/>
                </a:solidFill>
                <a:latin typeface="黑体" pitchFamily="49" charset="-122"/>
                <a:ea typeface="黑体" pitchFamily="49" charset="-122"/>
              </a:rPr>
              <a:t>自伤、自杀、自残</a:t>
            </a:r>
          </a:p>
        </p:txBody>
      </p:sp>
      <p:sp>
        <p:nvSpPr>
          <p:cNvPr id="19463" name="矩形 19462"/>
          <p:cNvSpPr>
            <a:spLocks noChangeArrowheads="1"/>
          </p:cNvSpPr>
          <p:nvPr/>
        </p:nvSpPr>
        <p:spPr bwMode="auto">
          <a:xfrm>
            <a:off x="179388" y="1773238"/>
            <a:ext cx="5365750" cy="1187450"/>
          </a:xfrm>
          <a:prstGeom prst="rect">
            <a:avLst/>
          </a:prstGeom>
          <a:noFill/>
          <a:ln w="9525">
            <a:noFill/>
            <a:miter lim="800000"/>
            <a:headEnd/>
            <a:tailEnd/>
          </a:ln>
        </p:spPr>
        <p:txBody>
          <a:bodyPr wrap="none" anchor="ctr">
            <a:spAutoFit/>
          </a:bodyPr>
          <a:lstStyle/>
          <a:p>
            <a:r>
              <a:rPr lang="en-US" altLang="zh-CN" sz="2400" b="1">
                <a:latin typeface="黑体" pitchFamily="49" charset="-122"/>
                <a:ea typeface="黑体" pitchFamily="49" charset="-122"/>
              </a:rPr>
              <a:t>    </a:t>
            </a:r>
            <a:r>
              <a:rPr lang="zh-CN" altLang="en-US" sz="2400" b="1">
                <a:latin typeface="黑体" pitchFamily="49" charset="-122"/>
                <a:ea typeface="黑体" pitchFamily="49" charset="-122"/>
              </a:rPr>
              <a:t>吸毒者难以忍受毒瘾发作的巨大的</a:t>
            </a:r>
          </a:p>
          <a:p>
            <a:r>
              <a:rPr lang="zh-CN" altLang="en-US" sz="2400" b="1">
                <a:latin typeface="黑体" pitchFamily="49" charset="-122"/>
                <a:ea typeface="黑体" pitchFamily="49" charset="-122"/>
              </a:rPr>
              <a:t>痛苦，往往采取自伤、自残甚至自杀的</a:t>
            </a:r>
          </a:p>
          <a:p>
            <a:r>
              <a:rPr lang="zh-CN" altLang="en-US" sz="2400" b="1">
                <a:latin typeface="黑体" pitchFamily="49" charset="-122"/>
                <a:ea typeface="黑体" pitchFamily="49" charset="-122"/>
              </a:rPr>
              <a:t>方式摆脱毒瘾的发作。 </a:t>
            </a:r>
          </a:p>
        </p:txBody>
      </p:sp>
      <p:sp>
        <p:nvSpPr>
          <p:cNvPr id="19464" name="矩形 19463"/>
          <p:cNvSpPr>
            <a:spLocks noChangeArrowheads="1"/>
          </p:cNvSpPr>
          <p:nvPr/>
        </p:nvSpPr>
        <p:spPr bwMode="auto">
          <a:xfrm>
            <a:off x="5148263" y="5229225"/>
            <a:ext cx="2800350" cy="457200"/>
          </a:xfrm>
          <a:prstGeom prst="rect">
            <a:avLst/>
          </a:prstGeom>
          <a:noFill/>
          <a:ln w="9525">
            <a:noFill/>
            <a:miter lim="800000"/>
            <a:headEnd/>
            <a:tailEnd/>
          </a:ln>
        </p:spPr>
        <p:txBody>
          <a:bodyPr wrap="none" anchor="ctr">
            <a:spAutoFit/>
          </a:bodyPr>
          <a:lstStyle/>
          <a:p>
            <a:r>
              <a:rPr lang="zh-CN" altLang="en-US" sz="2400" b="1">
                <a:solidFill>
                  <a:srgbClr val="3333CC"/>
                </a:solidFill>
                <a:latin typeface="黑体" pitchFamily="49" charset="-122"/>
                <a:ea typeface="黑体" pitchFamily="49" charset="-122"/>
              </a:rPr>
              <a:t>福州某男自伤左臂 </a:t>
            </a:r>
          </a:p>
        </p:txBody>
      </p:sp>
      <p:sp>
        <p:nvSpPr>
          <p:cNvPr id="19466" name="矩形 19465"/>
          <p:cNvSpPr>
            <a:spLocks noChangeArrowheads="1"/>
          </p:cNvSpPr>
          <p:nvPr/>
        </p:nvSpPr>
        <p:spPr bwMode="auto">
          <a:xfrm>
            <a:off x="1187450" y="6165850"/>
            <a:ext cx="1104900" cy="457200"/>
          </a:xfrm>
          <a:prstGeom prst="rect">
            <a:avLst/>
          </a:prstGeom>
          <a:noFill/>
          <a:ln w="9525">
            <a:noFill/>
            <a:miter lim="800000"/>
            <a:headEnd/>
            <a:tailEnd/>
          </a:ln>
        </p:spPr>
        <p:txBody>
          <a:bodyPr wrap="none" anchor="ctr">
            <a:spAutoFit/>
          </a:bodyPr>
          <a:lstStyle/>
          <a:p>
            <a:r>
              <a:rPr lang="zh-CN" altLang="en-US" sz="2400" b="1">
                <a:solidFill>
                  <a:srgbClr val="3333CC"/>
                </a:solidFill>
                <a:latin typeface="黑体" pitchFamily="49" charset="-122"/>
                <a:ea typeface="黑体" pitchFamily="49" charset="-122"/>
              </a:rPr>
              <a:t>自 残</a:t>
            </a:r>
            <a:r>
              <a:rPr lang="zh-CN" altLang="en-US" sz="2400" b="1">
                <a:solidFill>
                  <a:srgbClr val="3366FF"/>
                </a:solidFill>
                <a:latin typeface="黑体" pitchFamily="49" charset="-122"/>
                <a:ea typeface="黑体" pitchFamily="49" charset="-122"/>
              </a:rPr>
              <a:t> </a:t>
            </a:r>
          </a:p>
        </p:txBody>
      </p:sp>
      <p:pic>
        <p:nvPicPr>
          <p:cNvPr id="19467" name="内容占位符 19466" descr="自%20残2"/>
          <p:cNvPicPr>
            <a:picLocks noGrp="1" noRot="1" noChangeAspect="1" noChangeArrowheads="1"/>
          </p:cNvPicPr>
          <p:nvPr>
            <p:ph sz="quarter" idx="3"/>
          </p:nvPr>
        </p:nvPicPr>
        <p:blipFill>
          <a:blip r:embed="rId3" cstate="print"/>
          <a:srcRect/>
          <a:stretch>
            <a:fillRect/>
          </a:stretch>
        </p:blipFill>
        <p:spPr>
          <a:xfrm>
            <a:off x="539750" y="3305175"/>
            <a:ext cx="2106613" cy="2533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to="" calcmode="lin" valueType="num">
                                      <p:cBhvr>
                                        <p:cTn id="7" dur="1" fill="hold"/>
                                        <p:tgtEl>
                                          <p:spTgt spid="1946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 to="" calcmode="lin" valueType="num">
                                      <p:cBhvr>
                                        <p:cTn id="12" dur="1" fill="hold"/>
                                        <p:tgtEl>
                                          <p:spTgt spid="1946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 to="" calcmode="lin" valueType="num">
                                      <p:cBhvr>
                                        <p:cTn id="17" dur="1" fill="hold"/>
                                        <p:tgtEl>
                                          <p:spTgt spid="1945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9467"/>
                                        </p:tgtEl>
                                        <p:attrNameLst>
                                          <p:attrName>style.visibility</p:attrName>
                                        </p:attrNameLst>
                                      </p:cBhvr>
                                      <p:to>
                                        <p:strVal val="visible"/>
                                      </p:to>
                                    </p:set>
                                    <p:anim to="" calcmode="lin" valueType="num">
                                      <p:cBhvr>
                                        <p:cTn id="22" dur="1" fill="hold"/>
                                        <p:tgtEl>
                                          <p:spTgt spid="1946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466"/>
                                        </p:tgtEl>
                                        <p:attrNameLst>
                                          <p:attrName>style.visibility</p:attrName>
                                        </p:attrNameLst>
                                      </p:cBhvr>
                                      <p:to>
                                        <p:strVal val="visible"/>
                                      </p:to>
                                    </p:set>
                                    <p:anim to="" calcmode="lin" valueType="num">
                                      <p:cBhvr>
                                        <p:cTn id="27" dur="1" fill="hold"/>
                                        <p:tgtEl>
                                          <p:spTgt spid="1946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3" grpId="0"/>
      <p:bldP spid="19464" grpId="0"/>
      <p:bldP spid="194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20481"/>
          <p:cNvSpPr>
            <a:spLocks noGrp="1" noRot="1" noChangeArrowheads="1"/>
          </p:cNvSpPr>
          <p:nvPr>
            <p:ph type="title" sz="quarter"/>
          </p:nvPr>
        </p:nvSpPr>
        <p:spPr>
          <a:xfrm>
            <a:off x="395288" y="-1141413"/>
            <a:ext cx="8229600" cy="1141413"/>
          </a:xfrm>
        </p:spPr>
        <p:txBody>
          <a:bodyPr/>
          <a:lstStyle/>
          <a:p>
            <a:pPr eaLnBrk="1" hangingPunct="1"/>
            <a:r>
              <a:rPr lang="zh-CN" altLang="en-US" sz="1400" smtClean="0">
                <a:latin typeface="黑体" pitchFamily="49" charset="-122"/>
                <a:ea typeface="黑体" pitchFamily="49" charset="-122"/>
              </a:rPr>
              <a:t>毒品危害一 、吸毒摧残人生</a:t>
            </a:r>
            <a:r>
              <a:rPr lang="en-US" altLang="zh-CN" sz="1400" smtClean="0">
                <a:solidFill>
                  <a:schemeClr val="tx1"/>
                </a:solidFill>
                <a:latin typeface="黑体" pitchFamily="49" charset="-122"/>
                <a:ea typeface="黑体" pitchFamily="49" charset="-122"/>
              </a:rPr>
              <a:t>C </a:t>
            </a:r>
            <a:r>
              <a:rPr lang="zh-CN" altLang="en-US" sz="1400" b="1" smtClean="0">
                <a:solidFill>
                  <a:schemeClr val="tx1"/>
                </a:solidFill>
                <a:latin typeface="黑体" pitchFamily="49" charset="-122"/>
                <a:ea typeface="黑体" pitchFamily="49" charset="-122"/>
              </a:rPr>
              <a:t>加速死亡</a:t>
            </a:r>
            <a:r>
              <a:rPr lang="zh-CN" altLang="en-US" smtClean="0"/>
              <a:t> </a:t>
            </a:r>
          </a:p>
        </p:txBody>
      </p:sp>
      <p:pic>
        <p:nvPicPr>
          <p:cNvPr id="20483" name="内容占位符 20482" descr="中央戏剧学院毕业的电影演员朱洁1997年因吸毒过量死亡，年仅28岁。"/>
          <p:cNvPicPr>
            <a:picLocks noGrp="1" noRot="1" noChangeAspect="1" noChangeArrowheads="1"/>
          </p:cNvPicPr>
          <p:nvPr>
            <p:ph sz="quarter" idx="1"/>
          </p:nvPr>
        </p:nvPicPr>
        <p:blipFill>
          <a:blip r:embed="rId2" cstate="print"/>
          <a:srcRect/>
          <a:stretch>
            <a:fillRect/>
          </a:stretch>
        </p:blipFill>
        <p:spPr>
          <a:xfrm>
            <a:off x="5770563" y="3055938"/>
            <a:ext cx="2803525" cy="1912937"/>
          </a:xfrm>
        </p:spPr>
      </p:pic>
      <p:pic>
        <p:nvPicPr>
          <p:cNvPr id="20484" name="内容占位符 20483" descr="梁蓓丽，21岁，贵州人，一个聪慧、漂亮的女孩，染上毒瘾后，靠卖淫维持吸毒，因注射毒品过量死于南宁市街头。"/>
          <p:cNvPicPr>
            <a:picLocks noGrp="1" noRot="1" noChangeAspect="1" noChangeArrowheads="1"/>
          </p:cNvPicPr>
          <p:nvPr>
            <p:ph sz="quarter" idx="3"/>
          </p:nvPr>
        </p:nvPicPr>
        <p:blipFill>
          <a:blip r:embed="rId3" cstate="print"/>
          <a:srcRect/>
          <a:stretch>
            <a:fillRect/>
          </a:stretch>
        </p:blipFill>
        <p:spPr>
          <a:xfrm>
            <a:off x="390525" y="3241675"/>
            <a:ext cx="2112963" cy="2351088"/>
          </a:xfrm>
        </p:spPr>
      </p:pic>
      <p:sp>
        <p:nvSpPr>
          <p:cNvPr id="25605" name="矩形 20484"/>
          <p:cNvSpPr>
            <a:spLocks noChangeArrowheads="1"/>
          </p:cNvSpPr>
          <p:nvPr/>
        </p:nvSpPr>
        <p:spPr bwMode="auto">
          <a:xfrm>
            <a:off x="468313" y="979488"/>
            <a:ext cx="2579687" cy="522287"/>
          </a:xfrm>
          <a:prstGeom prst="rect">
            <a:avLst/>
          </a:prstGeom>
          <a:noFill/>
          <a:ln w="9525">
            <a:noFill/>
            <a:miter lim="800000"/>
            <a:headEnd/>
            <a:tailEnd/>
          </a:ln>
        </p:spPr>
        <p:txBody>
          <a:bodyPr wrap="none" anchor="ctr">
            <a:spAutoFit/>
          </a:bodyPr>
          <a:lstStyle/>
          <a:p>
            <a:r>
              <a:rPr lang="zh-CN" altLang="en-US"/>
              <a:t>　</a:t>
            </a:r>
            <a:r>
              <a:rPr lang="en-US" altLang="zh-CN" sz="2800" b="1">
                <a:solidFill>
                  <a:srgbClr val="FF3300"/>
                </a:solidFill>
                <a:latin typeface="黑体" pitchFamily="49" charset="-122"/>
                <a:ea typeface="黑体" pitchFamily="49" charset="-122"/>
              </a:rPr>
              <a:t>3</a:t>
            </a:r>
            <a:r>
              <a:rPr lang="zh-CN" altLang="en-US" sz="2800" b="1">
                <a:solidFill>
                  <a:srgbClr val="FF3300"/>
                </a:solidFill>
                <a:latin typeface="黑体" pitchFamily="49" charset="-122"/>
                <a:ea typeface="黑体" pitchFamily="49" charset="-122"/>
              </a:rPr>
              <a:t>、加速死亡</a:t>
            </a:r>
            <a:r>
              <a:rPr lang="zh-CN" altLang="en-US" sz="2800">
                <a:latin typeface="黑体" pitchFamily="49" charset="-122"/>
                <a:ea typeface="黑体" pitchFamily="49" charset="-122"/>
              </a:rPr>
              <a:t> </a:t>
            </a:r>
          </a:p>
        </p:txBody>
      </p:sp>
      <p:sp>
        <p:nvSpPr>
          <p:cNvPr id="20487" name="矩形 20486"/>
          <p:cNvSpPr>
            <a:spLocks noChangeArrowheads="1"/>
          </p:cNvSpPr>
          <p:nvPr/>
        </p:nvSpPr>
        <p:spPr bwMode="auto">
          <a:xfrm>
            <a:off x="539750" y="1517650"/>
            <a:ext cx="8604250" cy="1187450"/>
          </a:xfrm>
          <a:prstGeom prst="rect">
            <a:avLst/>
          </a:prstGeom>
          <a:noFill/>
          <a:ln w="9525">
            <a:noFill/>
            <a:miter lim="800000"/>
            <a:headEnd/>
            <a:tailEnd/>
          </a:ln>
        </p:spPr>
        <p:txBody>
          <a:bodyPr anchor="ctr">
            <a:spAutoFit/>
          </a:bodyPr>
          <a:lstStyle/>
          <a:p>
            <a:r>
              <a:rPr lang="en-US" altLang="zh-CN" sz="2400" b="1">
                <a:ea typeface="黑体" pitchFamily="49" charset="-122"/>
              </a:rPr>
              <a:t>         </a:t>
            </a:r>
            <a:r>
              <a:rPr lang="zh-CN" altLang="en-US" sz="2400" b="1">
                <a:ea typeface="黑体" pitchFamily="49" charset="-122"/>
              </a:rPr>
              <a:t>吸毒者为满足毒瘾易造成吸食（注射）过量毒品导致呼吸中枢衰竭而死亡</a:t>
            </a:r>
            <a:r>
              <a:rPr lang="zh-CN" altLang="en-US" sz="2400" b="1">
                <a:solidFill>
                  <a:srgbClr val="FF3300"/>
                </a:solidFill>
                <a:ea typeface="黑体" pitchFamily="49" charset="-122"/>
              </a:rPr>
              <a:t>或</a:t>
            </a:r>
            <a:r>
              <a:rPr lang="zh-CN" altLang="en-US" sz="2400" b="1">
                <a:ea typeface="黑体" pitchFamily="49" charset="-122"/>
              </a:rPr>
              <a:t>毒品中混杂有毒、有害物质</a:t>
            </a:r>
            <a:r>
              <a:rPr lang="zh-CN" altLang="en-US" sz="2400" b="1">
                <a:solidFill>
                  <a:srgbClr val="FF3300"/>
                </a:solidFill>
                <a:ea typeface="黑体" pitchFamily="49" charset="-122"/>
              </a:rPr>
              <a:t>出现</a:t>
            </a:r>
            <a:r>
              <a:rPr lang="zh-CN" altLang="en-US" sz="2400" b="1">
                <a:ea typeface="黑体" pitchFamily="49" charset="-122"/>
              </a:rPr>
              <a:t>过敏性休克及各种复杂的并发症，严重者导致死亡。　　</a:t>
            </a:r>
          </a:p>
        </p:txBody>
      </p:sp>
      <p:sp>
        <p:nvSpPr>
          <p:cNvPr id="20488" name="矩形 20487"/>
          <p:cNvSpPr>
            <a:spLocks noChangeArrowheads="1"/>
          </p:cNvSpPr>
          <p:nvPr/>
        </p:nvSpPr>
        <p:spPr bwMode="auto">
          <a:xfrm>
            <a:off x="5651500" y="5300663"/>
            <a:ext cx="3241675" cy="1066800"/>
          </a:xfrm>
          <a:prstGeom prst="rect">
            <a:avLst/>
          </a:prstGeom>
          <a:noFill/>
          <a:ln w="9525">
            <a:noFill/>
            <a:miter lim="800000"/>
            <a:headEnd/>
            <a:tailEnd/>
          </a:ln>
        </p:spPr>
        <p:txBody>
          <a:bodyPr anchor="ctr">
            <a:spAutoFit/>
          </a:bodyPr>
          <a:lstStyle/>
          <a:p>
            <a:r>
              <a:rPr lang="en-US" altLang="zh-CN" sz="2400" b="1">
                <a:latin typeface="黑体" pitchFamily="49" charset="-122"/>
                <a:ea typeface="黑体" pitchFamily="49" charset="-122"/>
              </a:rPr>
              <a:t>   </a:t>
            </a:r>
            <a:r>
              <a:rPr lang="zh-CN" altLang="en-US" sz="2000" b="1">
                <a:latin typeface="黑体" pitchFamily="49" charset="-122"/>
                <a:ea typeface="黑体" pitchFamily="49" charset="-122"/>
              </a:rPr>
              <a:t>中央戏剧学院毕业的电影演员</a:t>
            </a:r>
            <a:r>
              <a:rPr lang="zh-CN" altLang="en-US" sz="2000" b="1">
                <a:solidFill>
                  <a:srgbClr val="FF3300"/>
                </a:solidFill>
                <a:latin typeface="黑体" pitchFamily="49" charset="-122"/>
                <a:ea typeface="黑体" pitchFamily="49" charset="-122"/>
              </a:rPr>
              <a:t>朱洁</a:t>
            </a:r>
            <a:r>
              <a:rPr lang="zh-CN" altLang="en-US" sz="2000" b="1">
                <a:latin typeface="黑体" pitchFamily="49" charset="-122"/>
                <a:ea typeface="黑体" pitchFamily="49" charset="-122"/>
              </a:rPr>
              <a:t>因吸毒过量死亡，年仅</a:t>
            </a:r>
            <a:r>
              <a:rPr lang="en-US" altLang="zh-CN" sz="2000" b="1">
                <a:latin typeface="黑体" pitchFamily="49" charset="-122"/>
                <a:ea typeface="黑体" pitchFamily="49" charset="-122"/>
              </a:rPr>
              <a:t>28</a:t>
            </a:r>
            <a:r>
              <a:rPr lang="zh-CN" altLang="en-US" sz="2000" b="1">
                <a:latin typeface="黑体" pitchFamily="49" charset="-122"/>
                <a:ea typeface="黑体" pitchFamily="49" charset="-122"/>
              </a:rPr>
              <a:t>岁。 </a:t>
            </a:r>
          </a:p>
        </p:txBody>
      </p:sp>
      <p:pic>
        <p:nvPicPr>
          <p:cNvPr id="20489" name="内容占位符 20488" descr="梁蓓丽死于南宁市街头"/>
          <p:cNvPicPr>
            <a:picLocks noGrp="1" noRot="1" noChangeAspect="1" noChangeArrowheads="1"/>
          </p:cNvPicPr>
          <p:nvPr>
            <p:ph sz="quarter" idx="4"/>
          </p:nvPr>
        </p:nvPicPr>
        <p:blipFill>
          <a:blip r:embed="rId4" cstate="print"/>
          <a:srcRect/>
          <a:stretch>
            <a:fillRect/>
          </a:stretch>
        </p:blipFill>
        <p:spPr>
          <a:xfrm>
            <a:off x="2706688" y="3241675"/>
            <a:ext cx="1976437" cy="1211263"/>
          </a:xfrm>
        </p:spPr>
      </p:pic>
      <p:grpSp>
        <p:nvGrpSpPr>
          <p:cNvPr id="2" name="组合 20489"/>
          <p:cNvGrpSpPr>
            <a:grpSpLocks/>
          </p:cNvGrpSpPr>
          <p:nvPr/>
        </p:nvGrpSpPr>
        <p:grpSpPr bwMode="auto">
          <a:xfrm>
            <a:off x="2627313" y="4797425"/>
            <a:ext cx="2268537" cy="1655763"/>
            <a:chOff x="0" y="0"/>
            <a:chExt cx="1429" cy="1043"/>
          </a:xfrm>
        </p:grpSpPr>
        <p:sp>
          <p:nvSpPr>
            <p:cNvPr id="25610" name="矩形 20490"/>
            <p:cNvSpPr>
              <a:spLocks noChangeArrowheads="1"/>
            </p:cNvSpPr>
            <p:nvPr/>
          </p:nvSpPr>
          <p:spPr bwMode="auto">
            <a:xfrm>
              <a:off x="0" y="677"/>
              <a:ext cx="1406" cy="366"/>
            </a:xfrm>
            <a:prstGeom prst="rect">
              <a:avLst/>
            </a:prstGeom>
            <a:noFill/>
            <a:ln w="9525">
              <a:noFill/>
              <a:miter lim="800000"/>
              <a:headEnd/>
              <a:tailEnd/>
            </a:ln>
          </p:spPr>
          <p:txBody>
            <a:bodyPr wrap="none" anchor="ctr">
              <a:spAutoFit/>
            </a:bodyPr>
            <a:lstStyle/>
            <a:p>
              <a:r>
                <a:rPr lang="zh-CN" altLang="en-US" sz="1600" b="1">
                  <a:ea typeface="黑体" pitchFamily="49" charset="-122"/>
                </a:rPr>
                <a:t>射</a:t>
              </a:r>
              <a:r>
                <a:rPr lang="zh-CN" altLang="en-US" sz="1600" b="1">
                  <a:latin typeface="黑体" pitchFamily="49" charset="-122"/>
                  <a:ea typeface="黑体" pitchFamily="49" charset="-122"/>
                </a:rPr>
                <a:t>毒品过量死于南</a:t>
              </a:r>
              <a:r>
                <a:rPr lang="zh-CN" altLang="en-US" sz="1600" b="1">
                  <a:ea typeface="黑体" pitchFamily="49" charset="-122"/>
                </a:rPr>
                <a:t>宁市</a:t>
              </a:r>
            </a:p>
            <a:p>
              <a:r>
                <a:rPr lang="zh-CN" altLang="en-US" sz="1600" b="1">
                  <a:ea typeface="黑体" pitchFamily="49" charset="-122"/>
                </a:rPr>
                <a:t>街头。</a:t>
              </a:r>
              <a:r>
                <a:rPr lang="zh-CN" altLang="en-US" sz="1600"/>
                <a:t> </a:t>
              </a:r>
              <a:r>
                <a:rPr lang="zh-CN" altLang="en-US" sz="1600">
                  <a:latin typeface="黑体" pitchFamily="49" charset="-122"/>
                  <a:ea typeface="黑体" pitchFamily="49" charset="-122"/>
                </a:rPr>
                <a:t> </a:t>
              </a:r>
            </a:p>
          </p:txBody>
        </p:sp>
        <p:sp>
          <p:nvSpPr>
            <p:cNvPr id="25611" name="矩形 20491"/>
            <p:cNvSpPr>
              <a:spLocks noChangeArrowheads="1"/>
            </p:cNvSpPr>
            <p:nvPr/>
          </p:nvSpPr>
          <p:spPr bwMode="auto">
            <a:xfrm>
              <a:off x="0" y="0"/>
              <a:ext cx="1429" cy="693"/>
            </a:xfrm>
            <a:prstGeom prst="rect">
              <a:avLst/>
            </a:prstGeom>
            <a:noFill/>
            <a:ln w="9525">
              <a:noFill/>
              <a:miter lim="800000"/>
              <a:headEnd/>
              <a:tailEnd/>
            </a:ln>
          </p:spPr>
          <p:txBody>
            <a:bodyPr wrap="none">
              <a:spAutoFit/>
            </a:bodyPr>
            <a:lstStyle/>
            <a:p>
              <a:r>
                <a:rPr lang="en-US" altLang="zh-CN" b="1"/>
                <a:t>       </a:t>
              </a:r>
              <a:r>
                <a:rPr lang="zh-CN" altLang="en-US" sz="1600" b="1">
                  <a:solidFill>
                    <a:srgbClr val="FF3300"/>
                  </a:solidFill>
                  <a:latin typeface="黑体" pitchFamily="49" charset="-122"/>
                  <a:ea typeface="黑体" pitchFamily="49" charset="-122"/>
                </a:rPr>
                <a:t>梁蓓丽</a:t>
              </a:r>
              <a:r>
                <a:rPr lang="zh-CN" altLang="en-US" sz="1600" b="1">
                  <a:latin typeface="黑体" pitchFamily="49" charset="-122"/>
                  <a:ea typeface="黑体" pitchFamily="49" charset="-122"/>
                </a:rPr>
                <a:t>，</a:t>
              </a:r>
              <a:r>
                <a:rPr lang="en-US" altLang="zh-CN" sz="1600" b="1">
                  <a:latin typeface="黑体" pitchFamily="49" charset="-122"/>
                  <a:ea typeface="黑体" pitchFamily="49" charset="-122"/>
                </a:rPr>
                <a:t>21</a:t>
              </a:r>
              <a:r>
                <a:rPr lang="zh-CN" altLang="en-US" sz="1600" b="1">
                  <a:latin typeface="黑体" pitchFamily="49" charset="-122"/>
                  <a:ea typeface="黑体" pitchFamily="49" charset="-122"/>
                </a:rPr>
                <a:t>岁，贵</a:t>
              </a:r>
            </a:p>
            <a:p>
              <a:r>
                <a:rPr lang="zh-CN" altLang="en-US" sz="1600" b="1">
                  <a:latin typeface="黑体" pitchFamily="49" charset="-122"/>
                  <a:ea typeface="黑体" pitchFamily="49" charset="-122"/>
                </a:rPr>
                <a:t>州人，一个聪慧、漂亮</a:t>
              </a:r>
            </a:p>
            <a:p>
              <a:r>
                <a:rPr lang="zh-CN" altLang="en-US" sz="1600" b="1">
                  <a:latin typeface="黑体" pitchFamily="49" charset="-122"/>
                  <a:ea typeface="黑体" pitchFamily="49" charset="-122"/>
                </a:rPr>
                <a:t>的女孩，染上毒瘾后，</a:t>
              </a:r>
            </a:p>
            <a:p>
              <a:r>
                <a:rPr lang="zh-CN" altLang="en-US" sz="1600" b="1">
                  <a:latin typeface="黑体" pitchFamily="49" charset="-122"/>
                  <a:ea typeface="黑体" pitchFamily="49" charset="-122"/>
                </a:rPr>
                <a:t>靠卖淫维持吸毒，因注</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 to="" calcmode="lin" valueType="num">
                                      <p:cBhvr>
                                        <p:cTn id="7" dur="1" fill="hold"/>
                                        <p:tgtEl>
                                          <p:spTgt spid="2048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to="" calcmode="lin" valueType="num">
                                      <p:cBhvr>
                                        <p:cTn id="12" dur="1" fill="hold"/>
                                        <p:tgtEl>
                                          <p:spTgt spid="2048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0489"/>
                                        </p:tgtEl>
                                        <p:attrNameLst>
                                          <p:attrName>style.visibility</p:attrName>
                                        </p:attrNameLst>
                                      </p:cBhvr>
                                      <p:to>
                                        <p:strVal val="visible"/>
                                      </p:to>
                                    </p:set>
                                    <p:anim to="" calcmode="lin" valueType="num">
                                      <p:cBhvr>
                                        <p:cTn id="17" dur="1" fill="hold"/>
                                        <p:tgtEl>
                                          <p:spTgt spid="2048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to="" calcmode="lin" valueType="num">
                                      <p:cBhvr>
                                        <p:cTn id="22" dur="1" fill="hold"/>
                                        <p:tgtEl>
                                          <p:spTgt spid="2"/>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0483"/>
                                        </p:tgtEl>
                                        <p:attrNameLst>
                                          <p:attrName>style.visibility</p:attrName>
                                        </p:attrNameLst>
                                      </p:cBhvr>
                                      <p:to>
                                        <p:strVal val="visible"/>
                                      </p:to>
                                    </p:set>
                                    <p:anim to="" calcmode="lin" valueType="num">
                                      <p:cBhvr>
                                        <p:cTn id="27" dur="1" fill="hold"/>
                                        <p:tgtEl>
                                          <p:spTgt spid="20483"/>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0488"/>
                                        </p:tgtEl>
                                        <p:attrNameLst>
                                          <p:attrName>style.visibility</p:attrName>
                                        </p:attrNameLst>
                                      </p:cBhvr>
                                      <p:to>
                                        <p:strVal val="visible"/>
                                      </p:to>
                                    </p:set>
                                    <p:anim to="" calcmode="lin" valueType="num">
                                      <p:cBhvr>
                                        <p:cTn id="32" dur="1" fill="hold"/>
                                        <p:tgtEl>
                                          <p:spTgt spid="2048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P spid="204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21505"/>
          <p:cNvSpPr>
            <a:spLocks noChangeArrowheads="1"/>
          </p:cNvSpPr>
          <p:nvPr/>
        </p:nvSpPr>
        <p:spPr bwMode="auto">
          <a:xfrm>
            <a:off x="250825" y="1700213"/>
            <a:ext cx="5060950" cy="1552575"/>
          </a:xfrm>
          <a:prstGeom prst="rect">
            <a:avLst/>
          </a:prstGeom>
          <a:noFill/>
          <a:ln w="9525">
            <a:noFill/>
            <a:miter lim="800000"/>
            <a:headEnd/>
            <a:tailEnd/>
          </a:ln>
        </p:spPr>
        <p:txBody>
          <a:bodyPr anchor="ctr">
            <a:spAutoFit/>
          </a:bodyPr>
          <a:lstStyle/>
          <a:p>
            <a:r>
              <a:rPr lang="en-US" altLang="zh-CN" sz="2400" b="1"/>
              <a:t>        </a:t>
            </a:r>
            <a:r>
              <a:rPr lang="zh-CN" altLang="en-US" sz="2400" b="1"/>
              <a:t>吸毒的费用是个“无底洞”，很多吸毒者为满足毒瘾不惜遗弃老人、出卖子女，甚至胁迫妻女卖淫以获取毒资，直至妻离子散、家破人亡。</a:t>
            </a:r>
          </a:p>
        </p:txBody>
      </p:sp>
      <p:sp>
        <p:nvSpPr>
          <p:cNvPr id="26627" name="标题 21506"/>
          <p:cNvSpPr>
            <a:spLocks noGrp="1" noRot="1" noChangeArrowheads="1"/>
          </p:cNvSpPr>
          <p:nvPr>
            <p:ph type="title"/>
          </p:nvPr>
        </p:nvSpPr>
        <p:spPr>
          <a:xfrm>
            <a:off x="395288" y="-1141413"/>
            <a:ext cx="8229600" cy="1141413"/>
          </a:xfrm>
        </p:spPr>
        <p:txBody>
          <a:bodyPr/>
          <a:lstStyle/>
          <a:p>
            <a:pPr eaLnBrk="1" hangingPunct="1"/>
            <a:r>
              <a:rPr lang="zh-CN" altLang="en-US" sz="1400" smtClean="0">
                <a:latin typeface="黑体" pitchFamily="49" charset="-122"/>
                <a:ea typeface="黑体" pitchFamily="49" charset="-122"/>
              </a:rPr>
              <a:t>毒品危害</a:t>
            </a:r>
            <a:r>
              <a:rPr lang="zh-CN" altLang="en-US" sz="1400" b="1" smtClean="0"/>
              <a:t>二、吸毒毁灭家庭</a:t>
            </a:r>
          </a:p>
        </p:txBody>
      </p:sp>
      <p:sp>
        <p:nvSpPr>
          <p:cNvPr id="26628" name="矩形 21508"/>
          <p:cNvSpPr>
            <a:spLocks noChangeArrowheads="1"/>
          </p:cNvSpPr>
          <p:nvPr/>
        </p:nvSpPr>
        <p:spPr bwMode="auto">
          <a:xfrm>
            <a:off x="1331913" y="2492375"/>
            <a:ext cx="184150" cy="366713"/>
          </a:xfrm>
          <a:prstGeom prst="rect">
            <a:avLst/>
          </a:prstGeom>
          <a:noFill/>
          <a:ln w="9525">
            <a:noFill/>
            <a:miter lim="800000"/>
            <a:headEnd/>
            <a:tailEnd/>
          </a:ln>
        </p:spPr>
        <p:txBody>
          <a:bodyPr wrap="none">
            <a:spAutoFit/>
          </a:bodyPr>
          <a:lstStyle/>
          <a:p>
            <a:endParaRPr lang="zh-CN" altLang="en-US">
              <a:solidFill>
                <a:schemeClr val="tx2"/>
              </a:solidFill>
            </a:endParaRPr>
          </a:p>
        </p:txBody>
      </p:sp>
      <p:sp>
        <p:nvSpPr>
          <p:cNvPr id="26629" name="矩形 21509"/>
          <p:cNvSpPr>
            <a:spLocks noChangeArrowheads="1"/>
          </p:cNvSpPr>
          <p:nvPr/>
        </p:nvSpPr>
        <p:spPr bwMode="auto">
          <a:xfrm>
            <a:off x="468313" y="333375"/>
            <a:ext cx="3295650" cy="584200"/>
          </a:xfrm>
          <a:prstGeom prst="rect">
            <a:avLst/>
          </a:prstGeom>
          <a:noFill/>
          <a:ln w="9525">
            <a:noFill/>
            <a:miter lim="800000"/>
            <a:headEnd/>
            <a:tailEnd/>
          </a:ln>
        </p:spPr>
        <p:txBody>
          <a:bodyPr wrap="none">
            <a:spAutoFit/>
          </a:bodyPr>
          <a:lstStyle/>
          <a:p>
            <a:r>
              <a:rPr lang="en-US" altLang="zh-CN" sz="3200" b="1">
                <a:solidFill>
                  <a:srgbClr val="FF3300"/>
                </a:solidFill>
                <a:ea typeface="黑体" pitchFamily="49" charset="-122"/>
              </a:rPr>
              <a:t>4</a:t>
            </a:r>
            <a:r>
              <a:rPr lang="zh-CN" altLang="en-US" sz="3200" b="1">
                <a:solidFill>
                  <a:srgbClr val="FF3300"/>
                </a:solidFill>
                <a:ea typeface="黑体" pitchFamily="49" charset="-122"/>
              </a:rPr>
              <a:t>、吸毒毁灭家庭</a:t>
            </a:r>
          </a:p>
        </p:txBody>
      </p:sp>
      <p:sp>
        <p:nvSpPr>
          <p:cNvPr id="21512" name="矩形 21511"/>
          <p:cNvSpPr>
            <a:spLocks noChangeArrowheads="1"/>
          </p:cNvSpPr>
          <p:nvPr/>
        </p:nvSpPr>
        <p:spPr bwMode="auto">
          <a:xfrm>
            <a:off x="468313" y="5084763"/>
            <a:ext cx="7550150" cy="701675"/>
          </a:xfrm>
          <a:prstGeom prst="rect">
            <a:avLst/>
          </a:prstGeom>
          <a:noFill/>
          <a:ln w="9525">
            <a:noFill/>
            <a:miter lim="800000"/>
            <a:headEnd/>
            <a:tailEnd/>
          </a:ln>
        </p:spPr>
        <p:txBody>
          <a:bodyPr wrap="none" anchor="ctr">
            <a:spAutoFit/>
          </a:bodyPr>
          <a:lstStyle/>
          <a:p>
            <a:r>
              <a:rPr lang="en-US" altLang="zh-CN" b="1">
                <a:solidFill>
                  <a:srgbClr val="FF3300"/>
                </a:solidFill>
              </a:rPr>
              <a:t>        </a:t>
            </a:r>
            <a:r>
              <a:rPr lang="zh-CN" altLang="en-US" sz="2000" b="1">
                <a:solidFill>
                  <a:srgbClr val="FF3300"/>
                </a:solidFill>
              </a:rPr>
              <a:t>西宁市</a:t>
            </a:r>
            <a:r>
              <a:rPr lang="zh-CN" altLang="en-US" sz="2000" b="1">
                <a:solidFill>
                  <a:srgbClr val="3333CC"/>
                </a:solidFill>
              </a:rPr>
              <a:t>吸毒人员</a:t>
            </a:r>
            <a:r>
              <a:rPr lang="zh-CN" altLang="en-US" sz="2000" b="1">
                <a:solidFill>
                  <a:srgbClr val="FF3300"/>
                </a:solidFill>
              </a:rPr>
              <a:t>赵某夫妇</a:t>
            </a:r>
            <a:r>
              <a:rPr lang="zh-CN" altLang="en-US" sz="2000" b="1">
                <a:solidFill>
                  <a:srgbClr val="3333CC"/>
                </a:solidFill>
              </a:rPr>
              <a:t>二人因吸毒先后死亡，家中财产全被</a:t>
            </a:r>
          </a:p>
          <a:p>
            <a:r>
              <a:rPr lang="zh-CN" altLang="en-US" sz="2000" b="1">
                <a:solidFill>
                  <a:srgbClr val="3333CC"/>
                </a:solidFill>
              </a:rPr>
              <a:t>吸光，留下两个不满十岁的小孩和年迈的母亲，生活苦不堪言。</a:t>
            </a:r>
            <a:r>
              <a:rPr lang="zh-CN" altLang="en-US" sz="2000">
                <a:solidFill>
                  <a:srgbClr val="3333CC"/>
                </a:solidFill>
              </a:rPr>
              <a:t> </a:t>
            </a:r>
          </a:p>
        </p:txBody>
      </p:sp>
      <p:pic>
        <p:nvPicPr>
          <p:cNvPr id="21513" name="内容占位符 21512" descr="倾家荡产"/>
          <p:cNvPicPr>
            <a:picLocks noGrp="1" noRot="1" noChangeAspect="1" noChangeArrowheads="1"/>
          </p:cNvPicPr>
          <p:nvPr>
            <p:ph sz="half" idx="2"/>
          </p:nvPr>
        </p:nvPicPr>
        <p:blipFill>
          <a:blip r:embed="rId2" cstate="print"/>
          <a:srcRect/>
          <a:stretch>
            <a:fillRect/>
          </a:stretch>
        </p:blipFill>
        <p:spPr>
          <a:xfrm>
            <a:off x="5508625" y="1484313"/>
            <a:ext cx="2735263" cy="25146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to="" calcmode="lin" valueType="num">
                                      <p:cBhvr>
                                        <p:cTn id="7" dur="1" fill="hold"/>
                                        <p:tgtEl>
                                          <p:spTgt spid="21506"/>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1513"/>
                                        </p:tgtEl>
                                        <p:attrNameLst>
                                          <p:attrName>style.visibility</p:attrName>
                                        </p:attrNameLst>
                                      </p:cBhvr>
                                      <p:to>
                                        <p:strVal val="visible"/>
                                      </p:to>
                                    </p:set>
                                    <p:anim to="" calcmode="lin" valueType="num">
                                      <p:cBhvr>
                                        <p:cTn id="12" dur="1" fill="hold"/>
                                        <p:tgtEl>
                                          <p:spTgt spid="215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1512"/>
                                        </p:tgtEl>
                                        <p:attrNameLst>
                                          <p:attrName>style.visibility</p:attrName>
                                        </p:attrNameLst>
                                      </p:cBhvr>
                                      <p:to>
                                        <p:strVal val="visible"/>
                                      </p:to>
                                    </p:set>
                                    <p:anim to="" calcmode="lin" valueType="num">
                                      <p:cBhvr>
                                        <p:cTn id="17" dur="1" fill="hold"/>
                                        <p:tgtEl>
                                          <p:spTgt spid="215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23553"/>
          <p:cNvSpPr>
            <a:spLocks noGrp="1" noRot="1" noChangeArrowheads="1"/>
          </p:cNvSpPr>
          <p:nvPr>
            <p:ph type="title"/>
          </p:nvPr>
        </p:nvSpPr>
        <p:spPr>
          <a:xfrm>
            <a:off x="468313" y="-1141413"/>
            <a:ext cx="8229600" cy="1141413"/>
          </a:xfrm>
        </p:spPr>
        <p:txBody>
          <a:bodyPr/>
          <a:lstStyle/>
          <a:p>
            <a:pPr eaLnBrk="1" hangingPunct="1"/>
            <a:r>
              <a:rPr lang="zh-CN" altLang="en-US" sz="1600" smtClean="0">
                <a:latin typeface="黑体" pitchFamily="49" charset="-122"/>
                <a:ea typeface="黑体" pitchFamily="49" charset="-122"/>
              </a:rPr>
              <a:t>毒品危害</a:t>
            </a:r>
            <a:r>
              <a:rPr lang="zh-CN" altLang="en-US" sz="1600" smtClean="0">
                <a:solidFill>
                  <a:schemeClr val="tx1"/>
                </a:solidFill>
              </a:rPr>
              <a:t>三、吸毒危害社会、</a:t>
            </a:r>
            <a:r>
              <a:rPr lang="zh-CN" altLang="en-US" sz="1600" b="1" smtClean="0">
                <a:solidFill>
                  <a:srgbClr val="FF3300"/>
                </a:solidFill>
              </a:rPr>
              <a:t>败坏社会风气</a:t>
            </a:r>
            <a:r>
              <a:rPr lang="zh-CN" altLang="en-US" smtClean="0"/>
              <a:t> </a:t>
            </a:r>
            <a:r>
              <a:rPr lang="zh-CN" altLang="en-US" sz="1600" smtClean="0">
                <a:solidFill>
                  <a:schemeClr val="tx1"/>
                </a:solidFill>
              </a:rPr>
              <a:t/>
            </a:r>
            <a:br>
              <a:rPr lang="zh-CN" altLang="en-US" sz="1600" smtClean="0">
                <a:solidFill>
                  <a:schemeClr val="tx1"/>
                </a:solidFill>
              </a:rPr>
            </a:br>
            <a:endParaRPr lang="zh-CN" altLang="en-US" sz="1600" smtClean="0">
              <a:solidFill>
                <a:schemeClr val="tx1"/>
              </a:solidFill>
            </a:endParaRPr>
          </a:p>
        </p:txBody>
      </p:sp>
      <p:sp>
        <p:nvSpPr>
          <p:cNvPr id="27651" name="矩形 23554"/>
          <p:cNvSpPr>
            <a:spLocks noChangeArrowheads="1"/>
          </p:cNvSpPr>
          <p:nvPr/>
        </p:nvSpPr>
        <p:spPr bwMode="auto">
          <a:xfrm>
            <a:off x="323850" y="981075"/>
            <a:ext cx="7129463" cy="579438"/>
          </a:xfrm>
          <a:prstGeom prst="rect">
            <a:avLst/>
          </a:prstGeom>
          <a:noFill/>
          <a:ln w="9525">
            <a:noFill/>
            <a:miter lim="800000"/>
            <a:headEnd/>
            <a:tailEnd/>
          </a:ln>
        </p:spPr>
        <p:txBody>
          <a:bodyPr anchor="ctr">
            <a:spAutoFit/>
          </a:bodyPr>
          <a:lstStyle/>
          <a:p>
            <a:r>
              <a:rPr lang="en-US" altLang="zh-CN" sz="3200" b="1">
                <a:solidFill>
                  <a:srgbClr val="FF3300"/>
                </a:solidFill>
                <a:ea typeface="黑体" pitchFamily="49" charset="-122"/>
              </a:rPr>
              <a:t>5</a:t>
            </a:r>
            <a:r>
              <a:rPr lang="zh-CN" altLang="en-US" sz="3200" b="1">
                <a:solidFill>
                  <a:srgbClr val="FF3300"/>
                </a:solidFill>
                <a:ea typeface="黑体" pitchFamily="49" charset="-122"/>
              </a:rPr>
              <a:t>、吸毒危害社会</a:t>
            </a:r>
            <a:endParaRPr lang="zh-CN" altLang="en-US" sz="3200">
              <a:solidFill>
                <a:srgbClr val="FF3300"/>
              </a:solidFill>
            </a:endParaRPr>
          </a:p>
        </p:txBody>
      </p:sp>
      <p:sp>
        <p:nvSpPr>
          <p:cNvPr id="23557" name="矩形 23556"/>
          <p:cNvSpPr>
            <a:spLocks noChangeArrowheads="1"/>
          </p:cNvSpPr>
          <p:nvPr/>
        </p:nvSpPr>
        <p:spPr bwMode="auto">
          <a:xfrm>
            <a:off x="395288" y="2205038"/>
            <a:ext cx="8413750" cy="1187450"/>
          </a:xfrm>
          <a:prstGeom prst="rect">
            <a:avLst/>
          </a:prstGeom>
          <a:noFill/>
          <a:ln w="9525">
            <a:noFill/>
            <a:miter lim="800000"/>
            <a:headEnd/>
            <a:tailEnd/>
          </a:ln>
        </p:spPr>
        <p:txBody>
          <a:bodyPr wrap="none" anchor="ctr">
            <a:spAutoFit/>
          </a:bodyPr>
          <a:lstStyle/>
          <a:p>
            <a:r>
              <a:rPr lang="en-US" altLang="zh-CN" sz="2400">
                <a:solidFill>
                  <a:srgbClr val="FF3300"/>
                </a:solidFill>
                <a:latin typeface="黑体" pitchFamily="49" charset="-122"/>
                <a:ea typeface="黑体" pitchFamily="49" charset="-122"/>
              </a:rPr>
              <a:t>    </a:t>
            </a:r>
            <a:r>
              <a:rPr lang="zh-CN" altLang="en-US" sz="2400" b="1">
                <a:solidFill>
                  <a:srgbClr val="FF3300"/>
                </a:solidFill>
                <a:latin typeface="黑体" pitchFamily="49" charset="-122"/>
                <a:ea typeface="黑体" pitchFamily="49" charset="-122"/>
              </a:rPr>
              <a:t>吸毒和犯罪</a:t>
            </a:r>
            <a:r>
              <a:rPr lang="zh-CN" altLang="en-US" sz="2400" b="1">
                <a:latin typeface="黑体" pitchFamily="49" charset="-122"/>
                <a:ea typeface="黑体" pitchFamily="49" charset="-122"/>
              </a:rPr>
              <a:t>是一对孪生兄弟。吸毒者在耗尽个人和家庭</a:t>
            </a:r>
          </a:p>
          <a:p>
            <a:r>
              <a:rPr lang="zh-CN" altLang="en-US" sz="2400" b="1">
                <a:latin typeface="黑体" pitchFamily="49" charset="-122"/>
                <a:ea typeface="黑体" pitchFamily="49" charset="-122"/>
              </a:rPr>
              <a:t>钱财后就会铤而走险，走上违法犯罪的道路，进行以贩并吸、</a:t>
            </a:r>
          </a:p>
          <a:p>
            <a:r>
              <a:rPr lang="zh-CN" altLang="en-US" sz="2400" b="1">
                <a:latin typeface="黑体" pitchFamily="49" charset="-122"/>
                <a:ea typeface="黑体" pitchFamily="49" charset="-122"/>
              </a:rPr>
              <a:t>贪污、诈骗、盗窃、抢劫、凶杀等犯罪活动。</a:t>
            </a:r>
            <a:endParaRPr lang="zh-CN" altLang="en-US" sz="2400">
              <a:latin typeface="黑体" pitchFamily="49" charset="-122"/>
              <a:ea typeface="黑体" pitchFamily="49" charset="-122"/>
            </a:endParaRPr>
          </a:p>
        </p:txBody>
      </p:sp>
      <p:sp>
        <p:nvSpPr>
          <p:cNvPr id="27653" name="矩形 23560"/>
          <p:cNvSpPr>
            <a:spLocks noChangeArrowheads="1"/>
          </p:cNvSpPr>
          <p:nvPr/>
        </p:nvSpPr>
        <p:spPr bwMode="auto">
          <a:xfrm>
            <a:off x="971550" y="1557338"/>
            <a:ext cx="3527425" cy="457200"/>
          </a:xfrm>
          <a:prstGeom prst="rect">
            <a:avLst/>
          </a:prstGeom>
          <a:noFill/>
          <a:ln w="9525">
            <a:noFill/>
            <a:miter lim="800000"/>
            <a:headEnd/>
            <a:tailEnd/>
          </a:ln>
        </p:spPr>
        <p:txBody>
          <a:bodyPr>
            <a:spAutoFit/>
          </a:bodyPr>
          <a:lstStyle/>
          <a:p>
            <a:r>
              <a:rPr lang="zh-CN" altLang="en-US" sz="2400" b="1">
                <a:solidFill>
                  <a:srgbClr val="FF3300"/>
                </a:solidFill>
                <a:latin typeface="黑体" pitchFamily="49" charset="-122"/>
                <a:ea typeface="黑体" pitchFamily="49" charset="-122"/>
              </a:rPr>
              <a:t>（</a:t>
            </a:r>
            <a:r>
              <a:rPr lang="en-US" altLang="zh-CN" sz="2400" b="1">
                <a:solidFill>
                  <a:srgbClr val="FF3300"/>
                </a:solidFill>
                <a:latin typeface="黑体" pitchFamily="49" charset="-122"/>
                <a:ea typeface="黑体" pitchFamily="49" charset="-122"/>
              </a:rPr>
              <a:t>1</a:t>
            </a:r>
            <a:r>
              <a:rPr lang="zh-CN" altLang="en-US" sz="2400" b="1">
                <a:solidFill>
                  <a:srgbClr val="FF3300"/>
                </a:solidFill>
                <a:latin typeface="黑体" pitchFamily="49" charset="-122"/>
                <a:ea typeface="黑体" pitchFamily="49" charset="-122"/>
              </a:rPr>
              <a:t>）诱发刑事犯罪</a:t>
            </a:r>
          </a:p>
        </p:txBody>
      </p:sp>
      <p:sp>
        <p:nvSpPr>
          <p:cNvPr id="7" name="矩形 6"/>
          <p:cNvSpPr>
            <a:spLocks noChangeArrowheads="1"/>
          </p:cNvSpPr>
          <p:nvPr/>
        </p:nvSpPr>
        <p:spPr bwMode="auto">
          <a:xfrm>
            <a:off x="900113" y="3429000"/>
            <a:ext cx="2927350" cy="457200"/>
          </a:xfrm>
          <a:prstGeom prst="rect">
            <a:avLst/>
          </a:prstGeom>
          <a:noFill/>
          <a:ln w="9525">
            <a:noFill/>
            <a:miter lim="800000"/>
            <a:headEnd/>
            <a:tailEnd/>
          </a:ln>
        </p:spPr>
        <p:txBody>
          <a:bodyPr wrap="none" anchor="ctr">
            <a:spAutoFit/>
          </a:bodyPr>
          <a:lstStyle/>
          <a:p>
            <a:r>
              <a:rPr lang="zh-CN" altLang="en-US" sz="2400" b="1">
                <a:solidFill>
                  <a:srgbClr val="FF3300"/>
                </a:solidFill>
                <a:latin typeface="黑体" pitchFamily="49" charset="-122"/>
                <a:ea typeface="黑体" pitchFamily="49" charset="-122"/>
              </a:rPr>
              <a:t>（</a:t>
            </a:r>
            <a:r>
              <a:rPr lang="en-US" altLang="zh-CN" sz="2400" b="1">
                <a:solidFill>
                  <a:srgbClr val="FF3300"/>
                </a:solidFill>
                <a:latin typeface="黑体" pitchFamily="49" charset="-122"/>
                <a:ea typeface="黑体" pitchFamily="49" charset="-122"/>
              </a:rPr>
              <a:t>2</a:t>
            </a:r>
            <a:r>
              <a:rPr lang="zh-CN" altLang="en-US" sz="2400" b="1">
                <a:solidFill>
                  <a:srgbClr val="FF3300"/>
                </a:solidFill>
                <a:latin typeface="黑体" pitchFamily="49" charset="-122"/>
                <a:ea typeface="黑体" pitchFamily="49" charset="-122"/>
              </a:rPr>
              <a:t>）败坏社会风气 </a:t>
            </a:r>
          </a:p>
        </p:txBody>
      </p:sp>
      <p:sp>
        <p:nvSpPr>
          <p:cNvPr id="8" name="矩形 7"/>
          <p:cNvSpPr>
            <a:spLocks noChangeArrowheads="1"/>
          </p:cNvSpPr>
          <p:nvPr/>
        </p:nvSpPr>
        <p:spPr bwMode="auto">
          <a:xfrm>
            <a:off x="684213" y="4076700"/>
            <a:ext cx="7804150" cy="1187450"/>
          </a:xfrm>
          <a:prstGeom prst="rect">
            <a:avLst/>
          </a:prstGeom>
          <a:noFill/>
          <a:ln w="9525">
            <a:noFill/>
            <a:miter lim="800000"/>
            <a:headEnd/>
            <a:tailEnd/>
          </a:ln>
        </p:spPr>
        <p:txBody>
          <a:bodyPr wrap="none" anchor="ctr">
            <a:spAutoFit/>
          </a:bodyPr>
          <a:lstStyle/>
          <a:p>
            <a:r>
              <a:rPr lang="en-US" altLang="zh-CN" sz="2400" b="1">
                <a:latin typeface="黑体" pitchFamily="49" charset="-122"/>
                <a:ea typeface="黑体" pitchFamily="49" charset="-122"/>
              </a:rPr>
              <a:t>    </a:t>
            </a:r>
            <a:r>
              <a:rPr lang="zh-CN" altLang="en-US" sz="2400" b="1">
                <a:latin typeface="黑体" pitchFamily="49" charset="-122"/>
                <a:ea typeface="黑体" pitchFamily="49" charset="-122"/>
              </a:rPr>
              <a:t>吸毒败坏社会风气，腐蚀人的灵魂，摧毁民族精神，</a:t>
            </a:r>
          </a:p>
          <a:p>
            <a:r>
              <a:rPr lang="zh-CN" altLang="en-US" sz="2400" b="1">
                <a:latin typeface="黑体" pitchFamily="49" charset="-122"/>
                <a:ea typeface="黑体" pitchFamily="49" charset="-122"/>
              </a:rPr>
              <a:t>这已成为全世界普遍的问题。据调查，我国</a:t>
            </a:r>
            <a:r>
              <a:rPr lang="en-US" altLang="zh-CN" sz="2400" b="1">
                <a:latin typeface="黑体" pitchFamily="49" charset="-122"/>
                <a:ea typeface="黑体" pitchFamily="49" charset="-122"/>
              </a:rPr>
              <a:t>80%</a:t>
            </a:r>
            <a:r>
              <a:rPr lang="zh-CN" altLang="en-US" sz="2400" b="1">
                <a:latin typeface="黑体" pitchFamily="49" charset="-122"/>
                <a:ea typeface="黑体" pitchFamily="49" charset="-122"/>
              </a:rPr>
              <a:t>的女吸毒</a:t>
            </a:r>
          </a:p>
          <a:p>
            <a:r>
              <a:rPr lang="zh-CN" altLang="en-US" sz="2400" b="1">
                <a:latin typeface="黑体" pitchFamily="49" charset="-122"/>
                <a:ea typeface="黑体" pitchFamily="49" charset="-122"/>
              </a:rPr>
              <a:t>人员靠卖淫维持吸毒消费。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to="" calcmode="lin" valueType="num">
                                      <p:cBhvr>
                                        <p:cTn id="7" dur="1" fill="hold"/>
                                        <p:tgtEl>
                                          <p:spTgt spid="2355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to="" calcmode="lin" valueType="num">
                                      <p:cBhvr>
                                        <p:cTn id="12" dur="1" fill="hold"/>
                                        <p:tgtEl>
                                          <p:spTgt spid="7"/>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to="" calcmode="lin" valueType="num">
                                      <p:cBhvr>
                                        <p:cTn id="17" dur="1" fill="hold"/>
                                        <p:tgtEl>
                                          <p:spTgt spid="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25601"/>
          <p:cNvSpPr>
            <a:spLocks noGrp="1" noRot="1" noChangeArrowheads="1"/>
          </p:cNvSpPr>
          <p:nvPr>
            <p:ph type="title"/>
          </p:nvPr>
        </p:nvSpPr>
        <p:spPr>
          <a:xfrm>
            <a:off x="468313" y="-1141413"/>
            <a:ext cx="8229600" cy="1141413"/>
          </a:xfrm>
        </p:spPr>
        <p:txBody>
          <a:bodyPr/>
          <a:lstStyle/>
          <a:p>
            <a:pPr eaLnBrk="1" hangingPunct="1"/>
            <a:r>
              <a:rPr lang="zh-CN" altLang="en-US" sz="1600" smtClean="0"/>
              <a:t>预防常识</a:t>
            </a:r>
            <a:r>
              <a:rPr lang="en-US" altLang="zh-CN" sz="1600" smtClean="0"/>
              <a:t>1</a:t>
            </a:r>
            <a:r>
              <a:rPr lang="zh-CN" altLang="en-US" sz="1600" smtClean="0">
                <a:solidFill>
                  <a:schemeClr val="tx1"/>
                </a:solidFill>
              </a:rPr>
              <a:t>什么是</a:t>
            </a:r>
            <a:r>
              <a:rPr lang="zh-CN" altLang="en-US" sz="1600" smtClean="0">
                <a:solidFill>
                  <a:srgbClr val="FF3300"/>
                </a:solidFill>
              </a:rPr>
              <a:t>毒品</a:t>
            </a:r>
            <a:r>
              <a:rPr lang="zh-CN" altLang="en-US" sz="1600" smtClean="0">
                <a:solidFill>
                  <a:schemeClr val="tx1"/>
                </a:solidFill>
              </a:rPr>
              <a:t>？它的</a:t>
            </a:r>
            <a:r>
              <a:rPr lang="zh-CN" altLang="en-US" sz="1600" smtClean="0">
                <a:solidFill>
                  <a:srgbClr val="FF3300"/>
                </a:solidFill>
              </a:rPr>
              <a:t>危害性</a:t>
            </a:r>
            <a:r>
              <a:rPr lang="zh-CN" altLang="en-US" sz="1600" smtClean="0">
                <a:solidFill>
                  <a:schemeClr val="tx1"/>
                </a:solidFill>
              </a:rPr>
              <a:t>主要表现在哪些</a:t>
            </a:r>
            <a:br>
              <a:rPr lang="zh-CN" altLang="en-US" sz="1600" smtClean="0">
                <a:solidFill>
                  <a:schemeClr val="tx1"/>
                </a:solidFill>
              </a:rPr>
            </a:br>
            <a:r>
              <a:rPr lang="zh-CN" altLang="en-US" sz="1600" smtClean="0">
                <a:solidFill>
                  <a:schemeClr val="tx1"/>
                </a:solidFill>
              </a:rPr>
              <a:t>方面</a:t>
            </a:r>
            <a:r>
              <a:rPr lang="en-US" altLang="zh-CN" sz="1600" smtClean="0">
                <a:solidFill>
                  <a:schemeClr val="tx1"/>
                </a:solidFill>
              </a:rPr>
              <a:t>?</a:t>
            </a:r>
          </a:p>
        </p:txBody>
      </p:sp>
      <p:sp>
        <p:nvSpPr>
          <p:cNvPr id="25604" name="文本框 25603"/>
          <p:cNvSpPr txBox="1">
            <a:spLocks noChangeArrowheads="1"/>
          </p:cNvSpPr>
          <p:nvPr/>
        </p:nvSpPr>
        <p:spPr bwMode="auto">
          <a:xfrm>
            <a:off x="0" y="1052513"/>
            <a:ext cx="8893175" cy="2032000"/>
          </a:xfrm>
          <a:prstGeom prst="rect">
            <a:avLst/>
          </a:prstGeom>
          <a:noFill/>
          <a:ln w="9525">
            <a:noFill/>
            <a:miter lim="800000"/>
            <a:headEnd/>
            <a:tailEnd/>
          </a:ln>
        </p:spPr>
        <p:txBody>
          <a:bodyPr>
            <a:spAutoFit/>
          </a:bodyPr>
          <a:lstStyle/>
          <a:p>
            <a:pPr>
              <a:lnSpc>
                <a:spcPct val="150000"/>
              </a:lnSpc>
            </a:pPr>
            <a:r>
              <a:rPr lang="en-US" altLang="zh-CN" sz="2400" b="1">
                <a:latin typeface="黑体" pitchFamily="49" charset="-122"/>
                <a:ea typeface="黑体" pitchFamily="49" charset="-122"/>
              </a:rPr>
              <a:t>    </a:t>
            </a:r>
            <a:r>
              <a:rPr lang="zh-CN" altLang="en-US" sz="3600" b="1">
                <a:solidFill>
                  <a:srgbClr val="FF3300"/>
                </a:solidFill>
                <a:latin typeface="黑体" pitchFamily="49" charset="-122"/>
                <a:ea typeface="黑体" pitchFamily="49" charset="-122"/>
              </a:rPr>
              <a:t>毒品的危害：</a:t>
            </a:r>
          </a:p>
          <a:p>
            <a:pPr>
              <a:lnSpc>
                <a:spcPct val="150000"/>
              </a:lnSpc>
            </a:pPr>
            <a:r>
              <a:rPr lang="zh-CN" altLang="en-US" sz="2400" b="1">
                <a:latin typeface="黑体" pitchFamily="49" charset="-122"/>
                <a:ea typeface="黑体" pitchFamily="49" charset="-122"/>
              </a:rPr>
              <a:t>        </a:t>
            </a:r>
          </a:p>
          <a:p>
            <a:pPr>
              <a:lnSpc>
                <a:spcPct val="150000"/>
              </a:lnSpc>
            </a:pPr>
            <a:r>
              <a:rPr lang="zh-CN" altLang="en-US" sz="2400" b="1">
                <a:latin typeface="黑体" pitchFamily="49" charset="-122"/>
                <a:ea typeface="黑体" pitchFamily="49" charset="-122"/>
              </a:rPr>
              <a:t>   可以概括为“</a:t>
            </a:r>
            <a:r>
              <a:rPr lang="zh-CN" altLang="en-US" sz="2400" b="1">
                <a:solidFill>
                  <a:srgbClr val="FF3300"/>
                </a:solidFill>
                <a:latin typeface="黑体" pitchFamily="49" charset="-122"/>
                <a:ea typeface="黑体" pitchFamily="49" charset="-122"/>
              </a:rPr>
              <a:t>毁灭自己</a:t>
            </a:r>
            <a:r>
              <a:rPr lang="zh-CN" altLang="en-US" sz="2400" b="1">
                <a:latin typeface="黑体" pitchFamily="49" charset="-122"/>
                <a:ea typeface="黑体" pitchFamily="49" charset="-122"/>
              </a:rPr>
              <a:t>、</a:t>
            </a:r>
            <a:r>
              <a:rPr lang="zh-CN" altLang="en-US" sz="2400" b="1">
                <a:solidFill>
                  <a:srgbClr val="FF3300"/>
                </a:solidFill>
                <a:latin typeface="黑体" pitchFamily="49" charset="-122"/>
                <a:ea typeface="黑体" pitchFamily="49" charset="-122"/>
              </a:rPr>
              <a:t>祸及家庭</a:t>
            </a:r>
            <a:r>
              <a:rPr lang="zh-CN" altLang="en-US" sz="2400" b="1">
                <a:latin typeface="黑体" pitchFamily="49" charset="-122"/>
                <a:ea typeface="黑体" pitchFamily="49" charset="-122"/>
              </a:rPr>
              <a:t>、</a:t>
            </a:r>
            <a:r>
              <a:rPr lang="zh-CN" altLang="en-US" sz="2400" b="1">
                <a:solidFill>
                  <a:srgbClr val="FF3300"/>
                </a:solidFill>
                <a:latin typeface="黑体" pitchFamily="49" charset="-122"/>
                <a:ea typeface="黑体" pitchFamily="49" charset="-122"/>
              </a:rPr>
              <a:t>危害社会</a:t>
            </a:r>
            <a:r>
              <a:rPr lang="en-US" altLang="zh-CN" sz="2400" b="1">
                <a:latin typeface="黑体" pitchFamily="49" charset="-122"/>
                <a:ea typeface="黑体" pitchFamily="49" charset="-122"/>
              </a:rPr>
              <a:t>"12</a:t>
            </a:r>
            <a:r>
              <a:rPr lang="zh-CN" altLang="en-US" sz="2400" b="1">
                <a:latin typeface="黑体" pitchFamily="49" charset="-122"/>
                <a:ea typeface="黑体" pitchFamily="49" charset="-122"/>
              </a:rPr>
              <a:t>个字。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to="" calcmode="lin" valueType="num">
                                      <p:cBhvr>
                                        <p:cTn id="7" dur="1" fill="hold"/>
                                        <p:tgtEl>
                                          <p:spTgt spid="2560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27649"/>
          <p:cNvSpPr>
            <a:spLocks noGrp="1" noRot="1" noChangeArrowheads="1"/>
          </p:cNvSpPr>
          <p:nvPr>
            <p:ph type="title"/>
          </p:nvPr>
        </p:nvSpPr>
        <p:spPr>
          <a:xfrm>
            <a:off x="468313" y="-1682750"/>
            <a:ext cx="8229600" cy="1143000"/>
          </a:xfrm>
        </p:spPr>
        <p:txBody>
          <a:bodyPr/>
          <a:lstStyle/>
          <a:p>
            <a:pPr eaLnBrk="1" hangingPunct="1"/>
            <a:r>
              <a:rPr lang="zh-CN" altLang="en-US" sz="1400" smtClean="0"/>
              <a:t>预防常识</a:t>
            </a:r>
            <a:r>
              <a:rPr lang="en-US" altLang="zh-CN" sz="1400" smtClean="0"/>
              <a:t>6</a:t>
            </a:r>
            <a:r>
              <a:rPr lang="zh-CN" altLang="en-US" sz="1400" smtClean="0"/>
              <a:t>导致吸毒的原因主要有哪些</a:t>
            </a:r>
            <a:r>
              <a:rPr lang="en-US" altLang="zh-CN" sz="1400" smtClean="0"/>
              <a:t>?</a:t>
            </a:r>
          </a:p>
        </p:txBody>
      </p:sp>
      <p:sp>
        <p:nvSpPr>
          <p:cNvPr id="27652" name="矩形 27651"/>
          <p:cNvSpPr>
            <a:spLocks noChangeArrowheads="1"/>
          </p:cNvSpPr>
          <p:nvPr/>
        </p:nvSpPr>
        <p:spPr bwMode="auto">
          <a:xfrm>
            <a:off x="0" y="1557338"/>
            <a:ext cx="8964613" cy="396875"/>
          </a:xfrm>
          <a:prstGeom prst="rect">
            <a:avLst/>
          </a:prstGeom>
          <a:noFill/>
          <a:ln w="9525">
            <a:noFill/>
            <a:miter lim="800000"/>
            <a:headEnd/>
            <a:tailEnd/>
          </a:ln>
        </p:spPr>
        <p:txBody>
          <a:bodyPr anchor="ctr">
            <a:spAutoFit/>
          </a:bodyPr>
          <a:lstStyle/>
          <a:p>
            <a:pPr indent="266700"/>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1</a:t>
            </a:r>
            <a:r>
              <a:rPr lang="zh-CN" altLang="en-US" sz="2000" b="1">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好奇心驱使</a:t>
            </a:r>
            <a:r>
              <a:rPr lang="zh-CN" altLang="en-US" sz="2000" b="1">
                <a:latin typeface="黑体" pitchFamily="49" charset="-122"/>
                <a:ea typeface="黑体" pitchFamily="49" charset="-122"/>
              </a:rPr>
              <a:t>：“试一试”、“尝新鲜”。这就是走上吸毒不归路的开端。</a:t>
            </a:r>
          </a:p>
        </p:txBody>
      </p:sp>
      <p:sp>
        <p:nvSpPr>
          <p:cNvPr id="27653" name="矩形 27652"/>
          <p:cNvSpPr>
            <a:spLocks noChangeArrowheads="1"/>
          </p:cNvSpPr>
          <p:nvPr/>
        </p:nvSpPr>
        <p:spPr bwMode="auto">
          <a:xfrm>
            <a:off x="0" y="908050"/>
            <a:ext cx="7820025" cy="519113"/>
          </a:xfrm>
          <a:prstGeom prst="rect">
            <a:avLst/>
          </a:prstGeom>
          <a:noFill/>
          <a:ln w="9525">
            <a:noFill/>
            <a:miter lim="800000"/>
            <a:headEnd/>
            <a:tailEnd/>
          </a:ln>
        </p:spPr>
        <p:txBody>
          <a:bodyPr wrap="none">
            <a:spAutoFit/>
          </a:bodyPr>
          <a:lstStyle/>
          <a:p>
            <a:r>
              <a:rPr lang="en-US" altLang="zh-CN" sz="2800">
                <a:ea typeface="黑体" pitchFamily="49" charset="-122"/>
              </a:rPr>
              <a:t>     </a:t>
            </a:r>
            <a:r>
              <a:rPr lang="zh-CN" altLang="en-US" sz="2800" b="1">
                <a:ea typeface="黑体" pitchFamily="49" charset="-122"/>
              </a:rPr>
              <a:t>根据调查，导致吸毒的原因主要有以下几种：</a:t>
            </a:r>
          </a:p>
        </p:txBody>
      </p:sp>
      <p:sp>
        <p:nvSpPr>
          <p:cNvPr id="27654" name="矩形 27653"/>
          <p:cNvSpPr>
            <a:spLocks noChangeArrowheads="1"/>
          </p:cNvSpPr>
          <p:nvPr/>
        </p:nvSpPr>
        <p:spPr bwMode="auto">
          <a:xfrm>
            <a:off x="323850" y="2205038"/>
            <a:ext cx="5518150" cy="396875"/>
          </a:xfrm>
          <a:prstGeom prst="rect">
            <a:avLst/>
          </a:prstGeom>
          <a:noFill/>
          <a:ln w="9525">
            <a:noFill/>
            <a:miter lim="800000"/>
            <a:headEnd/>
            <a:tailEnd/>
          </a:ln>
        </p:spPr>
        <p:txBody>
          <a:bodyPr wrap="none"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2</a:t>
            </a:r>
            <a:r>
              <a:rPr lang="zh-CN" altLang="en-US" sz="2000" b="1">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寻找刺激</a:t>
            </a:r>
            <a:r>
              <a:rPr lang="zh-CN" altLang="en-US" sz="2000" b="1">
                <a:latin typeface="黑体" pitchFamily="49" charset="-122"/>
                <a:ea typeface="黑体" pitchFamily="49" charset="-122"/>
              </a:rPr>
              <a:t>：认为吸毒时髦、气派、富有。</a:t>
            </a:r>
          </a:p>
        </p:txBody>
      </p:sp>
      <p:sp>
        <p:nvSpPr>
          <p:cNvPr id="27655" name="矩形 27654"/>
          <p:cNvSpPr>
            <a:spLocks noChangeArrowheads="1"/>
          </p:cNvSpPr>
          <p:nvPr/>
        </p:nvSpPr>
        <p:spPr bwMode="auto">
          <a:xfrm>
            <a:off x="250825" y="2697163"/>
            <a:ext cx="8378825" cy="708025"/>
          </a:xfrm>
          <a:prstGeom prst="rect">
            <a:avLst/>
          </a:prstGeom>
          <a:noFill/>
          <a:ln w="9525">
            <a:noFill/>
            <a:miter lim="800000"/>
            <a:headEnd/>
            <a:tailEnd/>
          </a:ln>
        </p:spPr>
        <p:txBody>
          <a:bodyPr anchor="ctr">
            <a:spAutoFit/>
          </a:bodyPr>
          <a:lstStyle/>
          <a:p>
            <a:r>
              <a:rPr lang="en-US" altLang="zh-CN" b="1"/>
              <a:t> </a:t>
            </a:r>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3</a:t>
            </a:r>
            <a:r>
              <a:rPr lang="zh-CN" altLang="en-US" sz="2000" b="1">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逆反心理</a:t>
            </a:r>
            <a:r>
              <a:rPr lang="zh-CN" altLang="en-US" sz="2000" b="1">
                <a:latin typeface="黑体" pitchFamily="49" charset="-122"/>
                <a:ea typeface="黑体" pitchFamily="49" charset="-122"/>
              </a:rPr>
              <a:t>：有的被激将而吸毒，个性极强的人往往被自信心所蒙蔽。</a:t>
            </a:r>
          </a:p>
        </p:txBody>
      </p:sp>
      <p:sp>
        <p:nvSpPr>
          <p:cNvPr id="27656" name="矩形 27655"/>
          <p:cNvSpPr>
            <a:spLocks noChangeArrowheads="1"/>
          </p:cNvSpPr>
          <p:nvPr/>
        </p:nvSpPr>
        <p:spPr bwMode="auto">
          <a:xfrm>
            <a:off x="250825" y="3500438"/>
            <a:ext cx="8640763" cy="701675"/>
          </a:xfrm>
          <a:prstGeom prst="rect">
            <a:avLst/>
          </a:prstGeom>
          <a:noFill/>
          <a:ln w="9525">
            <a:noFill/>
            <a:miter lim="800000"/>
            <a:headEnd/>
            <a:tailEnd/>
          </a:ln>
        </p:spPr>
        <p:txBody>
          <a:bodyPr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4</a:t>
            </a:r>
            <a:r>
              <a:rPr lang="zh-CN" altLang="en-US" sz="2000" b="1">
                <a:latin typeface="黑体" pitchFamily="49" charset="-122"/>
                <a:ea typeface="黑体" pitchFamily="49" charset="-122"/>
              </a:rPr>
              <a:t>）</a:t>
            </a:r>
            <a:r>
              <a:rPr lang="zh-CN" altLang="en-US" sz="2000">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被欺骗、引诱</a:t>
            </a:r>
            <a:r>
              <a:rPr lang="zh-CN" altLang="en-US" sz="2000" b="1">
                <a:latin typeface="黑体" pitchFamily="49" charset="-122"/>
                <a:ea typeface="黑体" pitchFamily="49" charset="-122"/>
              </a:rPr>
              <a:t>：不少毒贩为扩大毒网，经常利用青少年学生的无知多方引诱。 </a:t>
            </a:r>
          </a:p>
        </p:txBody>
      </p:sp>
      <p:sp>
        <p:nvSpPr>
          <p:cNvPr id="29704" name="矩形 27656"/>
          <p:cNvSpPr>
            <a:spLocks noChangeArrowheads="1"/>
          </p:cNvSpPr>
          <p:nvPr/>
        </p:nvSpPr>
        <p:spPr bwMode="auto">
          <a:xfrm>
            <a:off x="107950" y="0"/>
            <a:ext cx="8229600" cy="1143000"/>
          </a:xfrm>
          <a:prstGeom prst="rect">
            <a:avLst/>
          </a:prstGeom>
          <a:noFill/>
          <a:ln w="9525">
            <a:noFill/>
            <a:miter lim="800000"/>
            <a:headEnd/>
            <a:tailEnd/>
          </a:ln>
        </p:spPr>
        <p:txBody>
          <a:bodyPr anchor="ctr"/>
          <a:lstStyle/>
          <a:p>
            <a:r>
              <a:rPr lang="zh-CN" altLang="en-US" sz="4400" b="1">
                <a:solidFill>
                  <a:srgbClr val="FF3300"/>
                </a:solidFill>
                <a:ea typeface="黑体" pitchFamily="49" charset="-122"/>
              </a:rPr>
              <a:t>三、导致吸毒的原因</a:t>
            </a:r>
          </a:p>
        </p:txBody>
      </p:sp>
      <p:sp>
        <p:nvSpPr>
          <p:cNvPr id="9" name="矩形 8"/>
          <p:cNvSpPr>
            <a:spLocks noChangeArrowheads="1"/>
          </p:cNvSpPr>
          <p:nvPr/>
        </p:nvSpPr>
        <p:spPr bwMode="auto">
          <a:xfrm>
            <a:off x="323850" y="4437063"/>
            <a:ext cx="6064250" cy="396875"/>
          </a:xfrm>
          <a:prstGeom prst="rect">
            <a:avLst/>
          </a:prstGeom>
          <a:noFill/>
          <a:ln w="9525">
            <a:noFill/>
            <a:miter lim="800000"/>
            <a:headEnd/>
            <a:tailEnd/>
          </a:ln>
        </p:spPr>
        <p:txBody>
          <a:bodyPr wrap="none"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5</a:t>
            </a:r>
            <a:r>
              <a:rPr lang="zh-CN" altLang="en-US" sz="2000" b="1">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环境影响</a:t>
            </a:r>
            <a:r>
              <a:rPr lang="zh-CN" altLang="en-US" sz="2000" b="1">
                <a:latin typeface="黑体" pitchFamily="49" charset="-122"/>
                <a:ea typeface="黑体" pitchFamily="49" charset="-122"/>
              </a:rPr>
              <a:t>：多见于家庭亲友，所谓近墨者黑。</a:t>
            </a:r>
          </a:p>
        </p:txBody>
      </p:sp>
      <p:sp>
        <p:nvSpPr>
          <p:cNvPr id="10" name="矩形 9"/>
          <p:cNvSpPr>
            <a:spLocks noChangeArrowheads="1"/>
          </p:cNvSpPr>
          <p:nvPr/>
        </p:nvSpPr>
        <p:spPr bwMode="auto">
          <a:xfrm>
            <a:off x="250825" y="4941888"/>
            <a:ext cx="8640763" cy="701675"/>
          </a:xfrm>
          <a:prstGeom prst="rect">
            <a:avLst/>
          </a:prstGeom>
          <a:noFill/>
          <a:ln w="9525">
            <a:noFill/>
            <a:miter lim="800000"/>
            <a:headEnd/>
            <a:tailEnd/>
          </a:ln>
        </p:spPr>
        <p:txBody>
          <a:bodyPr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6</a:t>
            </a:r>
            <a:r>
              <a:rPr lang="zh-CN" altLang="en-US" sz="2000" b="1">
                <a:latin typeface="黑体" pitchFamily="49" charset="-122"/>
                <a:ea typeface="黑体" pitchFamily="49" charset="-122"/>
              </a:rPr>
              <a:t>） </a:t>
            </a:r>
            <a:r>
              <a:rPr lang="zh-CN" altLang="en-US" sz="2000" b="1">
                <a:solidFill>
                  <a:srgbClr val="FF3300"/>
                </a:solidFill>
                <a:latin typeface="黑体" pitchFamily="49" charset="-122"/>
                <a:ea typeface="黑体" pitchFamily="49" charset="-122"/>
              </a:rPr>
              <a:t>负面生活事件影响</a:t>
            </a:r>
            <a:r>
              <a:rPr lang="zh-CN" altLang="en-US" sz="2000" b="1">
                <a:latin typeface="黑体" pitchFamily="49" charset="-122"/>
                <a:ea typeface="黑体" pitchFamily="49" charset="-122"/>
              </a:rPr>
              <a:t>：意志薄弱的人更容易发生。失恋、父母离异、    事业受挫、失业等引起的苦闷、情绪低落，以毒麻醉，解脱苦恼。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 to="" calcmode="lin" valueType="num">
                                      <p:cBhvr>
                                        <p:cTn id="7" dur="1" fill="hold"/>
                                        <p:tgtEl>
                                          <p:spTgt spid="2765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 to="" calcmode="lin" valueType="num">
                                      <p:cBhvr>
                                        <p:cTn id="12" dur="1" fill="hold"/>
                                        <p:tgtEl>
                                          <p:spTgt spid="27652"/>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7654"/>
                                        </p:tgtEl>
                                        <p:attrNameLst>
                                          <p:attrName>style.visibility</p:attrName>
                                        </p:attrNameLst>
                                      </p:cBhvr>
                                      <p:to>
                                        <p:strVal val="visible"/>
                                      </p:to>
                                    </p:set>
                                    <p:anim to="" calcmode="lin" valueType="num">
                                      <p:cBhvr>
                                        <p:cTn id="17" dur="1" fill="hold"/>
                                        <p:tgtEl>
                                          <p:spTgt spid="2765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7655"/>
                                        </p:tgtEl>
                                        <p:attrNameLst>
                                          <p:attrName>style.visibility</p:attrName>
                                        </p:attrNameLst>
                                      </p:cBhvr>
                                      <p:to>
                                        <p:strVal val="visible"/>
                                      </p:to>
                                    </p:set>
                                    <p:anim to="" calcmode="lin" valueType="num">
                                      <p:cBhvr>
                                        <p:cTn id="22" dur="1" fill="hold"/>
                                        <p:tgtEl>
                                          <p:spTgt spid="27655"/>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7656"/>
                                        </p:tgtEl>
                                        <p:attrNameLst>
                                          <p:attrName>style.visibility</p:attrName>
                                        </p:attrNameLst>
                                      </p:cBhvr>
                                      <p:to>
                                        <p:strVal val="visible"/>
                                      </p:to>
                                    </p:set>
                                    <p:anim to="" calcmode="lin" valueType="num">
                                      <p:cBhvr>
                                        <p:cTn id="27" dur="1" fill="hold"/>
                                        <p:tgtEl>
                                          <p:spTgt spid="27656"/>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to="" calcmode="lin" valueType="num">
                                      <p:cBhvr>
                                        <p:cTn id="32" dur="1" fill="hold"/>
                                        <p:tgtEl>
                                          <p:spTgt spid="9"/>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to="" calcmode="lin" valueType="num">
                                      <p:cBhvr>
                                        <p:cTn id="37" dur="1" fill="hold"/>
                                        <p:tgtEl>
                                          <p:spTgt spid="1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3" grpId="0"/>
      <p:bldP spid="27654" grpId="0"/>
      <p:bldP spid="27655" grpId="0"/>
      <p:bldP spid="27656"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5121"/>
          <p:cNvSpPr>
            <a:spLocks noChangeArrowheads="1" noChangeShapeType="1" noTextEdit="1"/>
          </p:cNvSpPr>
          <p:nvPr/>
        </p:nvSpPr>
        <p:spPr bwMode="auto">
          <a:xfrm>
            <a:off x="900113" y="2852738"/>
            <a:ext cx="7543800" cy="2089150"/>
          </a:xfrm>
          <a:prstGeom prst="rect">
            <a:avLst/>
          </a:prstGeom>
        </p:spPr>
        <p:txBody>
          <a:bodyPr spcFirstLastPara="1" wrap="none" fromWordArt="1">
            <a:prstTxWarp prst="textArchUp">
              <a:avLst>
                <a:gd name="adj" fmla="val 10800004"/>
              </a:avLst>
            </a:prstTxWarp>
          </a:bodyPr>
          <a:lstStyle/>
          <a:p>
            <a:pPr algn="ctr"/>
            <a:r>
              <a:rPr lang="zh-CN" altLang="en-US" sz="6600" b="1" kern="10">
                <a:ln w="9525">
                  <a:solidFill>
                    <a:srgbClr val="0000FF"/>
                  </a:solidFill>
                  <a:round/>
                  <a:headEnd/>
                  <a:tailEnd/>
                </a:ln>
                <a:solidFill>
                  <a:srgbClr val="FF0000"/>
                </a:solidFill>
                <a:effectLst>
                  <a:outerShdw dist="107763" dir="13500000" algn="ctr" rotWithShape="0">
                    <a:schemeClr val="accent2">
                      <a:alpha val="50000"/>
                    </a:schemeClr>
                  </a:outerShdw>
                </a:effectLst>
                <a:latin typeface="黑体"/>
                <a:ea typeface="黑体"/>
              </a:rPr>
              <a:t>珍爱生命，拒绝毒品</a:t>
            </a:r>
          </a:p>
        </p:txBody>
      </p:sp>
      <p:pic>
        <p:nvPicPr>
          <p:cNvPr id="12291" name="图片 5123" descr="rose3[1]">
            <a:hlinkClick r:id="rId2" action="ppaction://hlinkfile"/>
          </p:cNvPr>
          <p:cNvPicPr>
            <a:picLocks noChangeAspect="1" noChangeArrowheads="1"/>
          </p:cNvPicPr>
          <p:nvPr/>
        </p:nvPicPr>
        <p:blipFill>
          <a:blip r:embed="rId3" cstate="print"/>
          <a:srcRect/>
          <a:stretch>
            <a:fillRect/>
          </a:stretch>
        </p:blipFill>
        <p:spPr bwMode="auto">
          <a:xfrm>
            <a:off x="1187450" y="5638800"/>
            <a:ext cx="863600" cy="1219200"/>
          </a:xfrm>
          <a:prstGeom prst="rect">
            <a:avLst/>
          </a:prstGeom>
          <a:noFill/>
          <a:ln w="9525">
            <a:noFill/>
            <a:miter lim="800000"/>
            <a:headEnd/>
            <a:tailEnd/>
          </a:ln>
        </p:spPr>
      </p:pic>
      <p:pic>
        <p:nvPicPr>
          <p:cNvPr id="12292" name="图片 5124" descr="AG00142_"/>
          <p:cNvPicPr>
            <a:picLocks noChangeAspect="1" noChangeArrowheads="1"/>
          </p:cNvPicPr>
          <p:nvPr/>
        </p:nvPicPr>
        <p:blipFill>
          <a:blip r:embed="rId4" cstate="print">
            <a:lum contrast="6000"/>
          </a:blip>
          <a:srcRect/>
          <a:stretch>
            <a:fillRect/>
          </a:stretch>
        </p:blipFill>
        <p:spPr bwMode="auto">
          <a:xfrm>
            <a:off x="179388" y="5373688"/>
            <a:ext cx="714375" cy="893762"/>
          </a:xfrm>
          <a:prstGeom prst="rect">
            <a:avLst/>
          </a:prstGeom>
          <a:noFill/>
          <a:ln w="9525">
            <a:noFill/>
            <a:miter lim="800000"/>
            <a:headEnd/>
            <a:tailEnd/>
          </a:ln>
        </p:spPr>
      </p:pic>
      <p:pic>
        <p:nvPicPr>
          <p:cNvPr id="12293" name="图片 5125" descr="AG00142_"/>
          <p:cNvPicPr>
            <a:picLocks noChangeAspect="1" noChangeArrowheads="1"/>
          </p:cNvPicPr>
          <p:nvPr/>
        </p:nvPicPr>
        <p:blipFill>
          <a:blip r:embed="rId4" cstate="print">
            <a:lum contrast="6000"/>
          </a:blip>
          <a:srcRect/>
          <a:stretch>
            <a:fillRect/>
          </a:stretch>
        </p:blipFill>
        <p:spPr bwMode="auto">
          <a:xfrm>
            <a:off x="539750" y="5229225"/>
            <a:ext cx="771525" cy="965200"/>
          </a:xfrm>
          <a:prstGeom prst="rect">
            <a:avLst/>
          </a:prstGeom>
          <a:noFill/>
          <a:ln w="9525">
            <a:noFill/>
            <a:miter lim="800000"/>
            <a:headEnd/>
            <a:tailEnd/>
          </a:ln>
        </p:spPr>
      </p:pic>
      <p:pic>
        <p:nvPicPr>
          <p:cNvPr id="12294" name="图片 5126" descr="AG00142_"/>
          <p:cNvPicPr>
            <a:picLocks noChangeAspect="1" noChangeArrowheads="1"/>
          </p:cNvPicPr>
          <p:nvPr/>
        </p:nvPicPr>
        <p:blipFill>
          <a:blip r:embed="rId4" cstate="print">
            <a:lum contrast="6000"/>
          </a:blip>
          <a:srcRect/>
          <a:stretch>
            <a:fillRect/>
          </a:stretch>
        </p:blipFill>
        <p:spPr bwMode="auto">
          <a:xfrm>
            <a:off x="1116013" y="5373688"/>
            <a:ext cx="655637" cy="820737"/>
          </a:xfrm>
          <a:prstGeom prst="rect">
            <a:avLst/>
          </a:prstGeom>
          <a:noFill/>
          <a:ln w="9525">
            <a:noFill/>
            <a:miter lim="800000"/>
            <a:headEnd/>
            <a:tailEnd/>
          </a:ln>
        </p:spPr>
      </p:pic>
      <p:pic>
        <p:nvPicPr>
          <p:cNvPr id="12295" name="图片 5127" descr="rose3[1]">
            <a:hlinkClick r:id="rId2" action="ppaction://hlinkfile"/>
          </p:cNvPr>
          <p:cNvPicPr>
            <a:picLocks noChangeAspect="1" noChangeArrowheads="1"/>
          </p:cNvPicPr>
          <p:nvPr/>
        </p:nvPicPr>
        <p:blipFill>
          <a:blip r:embed="rId3" cstate="print"/>
          <a:srcRect/>
          <a:stretch>
            <a:fillRect/>
          </a:stretch>
        </p:blipFill>
        <p:spPr bwMode="auto">
          <a:xfrm>
            <a:off x="468313" y="5734050"/>
            <a:ext cx="1054100" cy="1123950"/>
          </a:xfrm>
          <a:prstGeom prst="rect">
            <a:avLst/>
          </a:prstGeom>
          <a:noFill/>
          <a:ln w="9525">
            <a:noFill/>
            <a:miter lim="800000"/>
            <a:headEnd/>
            <a:tailEnd/>
          </a:ln>
        </p:spPr>
      </p:pic>
      <p:pic>
        <p:nvPicPr>
          <p:cNvPr id="12296" name="图片 5128" descr="rose3[1]">
            <a:hlinkClick r:id="rId2" action="ppaction://hlinkfile"/>
          </p:cNvPr>
          <p:cNvPicPr>
            <a:picLocks noChangeAspect="1" noChangeArrowheads="1"/>
          </p:cNvPicPr>
          <p:nvPr/>
        </p:nvPicPr>
        <p:blipFill>
          <a:blip r:embed="rId3" cstate="print"/>
          <a:srcRect/>
          <a:stretch>
            <a:fillRect/>
          </a:stretch>
        </p:blipFill>
        <p:spPr bwMode="auto">
          <a:xfrm>
            <a:off x="0" y="5638800"/>
            <a:ext cx="1143000" cy="1219200"/>
          </a:xfrm>
          <a:prstGeom prst="rect">
            <a:avLst/>
          </a:prstGeom>
          <a:noFill/>
          <a:ln w="9525">
            <a:noFill/>
            <a:miter lim="800000"/>
            <a:headEnd/>
            <a:tailEnd/>
          </a:ln>
        </p:spPr>
      </p:pic>
      <p:sp>
        <p:nvSpPr>
          <p:cNvPr id="12297" name="文本框 5129"/>
          <p:cNvSpPr txBox="1">
            <a:spLocks noChangeArrowheads="1"/>
          </p:cNvSpPr>
          <p:nvPr/>
        </p:nvSpPr>
        <p:spPr bwMode="auto">
          <a:xfrm>
            <a:off x="971550" y="836613"/>
            <a:ext cx="7272338" cy="914400"/>
          </a:xfrm>
          <a:prstGeom prst="rect">
            <a:avLst/>
          </a:prstGeom>
          <a:noFill/>
          <a:ln w="9525">
            <a:noFill/>
            <a:miter lim="800000"/>
            <a:headEnd/>
            <a:tailEnd/>
          </a:ln>
        </p:spPr>
        <p:txBody>
          <a:bodyPr>
            <a:spAutoFit/>
          </a:bodyPr>
          <a:lstStyle/>
          <a:p>
            <a:pPr algn="ctr">
              <a:spcBef>
                <a:spcPct val="50000"/>
              </a:spcBef>
            </a:pPr>
            <a:r>
              <a:rPr lang="zh-CN" altLang="en-US" sz="5400" b="1">
                <a:solidFill>
                  <a:srgbClr val="3399FF"/>
                </a:solidFill>
                <a:latin typeface="Times New Roman" pitchFamily="18" charset="0"/>
                <a:ea typeface="黑体" pitchFamily="49" charset="-122"/>
              </a:rPr>
              <a:t>禁毒知识教育</a:t>
            </a:r>
          </a:p>
        </p:txBody>
      </p:sp>
      <p:grpSp>
        <p:nvGrpSpPr>
          <p:cNvPr id="12298" name="组合 5130"/>
          <p:cNvGrpSpPr>
            <a:grpSpLocks/>
          </p:cNvGrpSpPr>
          <p:nvPr/>
        </p:nvGrpSpPr>
        <p:grpSpPr bwMode="auto">
          <a:xfrm>
            <a:off x="7164388" y="5300663"/>
            <a:ext cx="2124075" cy="1557337"/>
            <a:chOff x="144" y="2208"/>
            <a:chExt cx="1248" cy="1176"/>
          </a:xfrm>
        </p:grpSpPr>
        <p:pic>
          <p:nvPicPr>
            <p:cNvPr id="12306" name="图片 5131" descr="AG00142_"/>
            <p:cNvPicPr>
              <a:picLocks noChangeAspect="1" noChangeArrowheads="1"/>
            </p:cNvPicPr>
            <p:nvPr/>
          </p:nvPicPr>
          <p:blipFill>
            <a:blip r:embed="rId4" cstate="print">
              <a:lum contrast="6000"/>
            </a:blip>
            <a:srcRect/>
            <a:stretch>
              <a:fillRect/>
            </a:stretch>
          </p:blipFill>
          <p:spPr bwMode="auto">
            <a:xfrm>
              <a:off x="144" y="2352"/>
              <a:ext cx="595" cy="744"/>
            </a:xfrm>
            <a:prstGeom prst="rect">
              <a:avLst/>
            </a:prstGeom>
            <a:noFill/>
            <a:ln w="9525">
              <a:noFill/>
              <a:miter lim="800000"/>
              <a:headEnd/>
              <a:tailEnd/>
            </a:ln>
          </p:spPr>
        </p:pic>
        <p:pic>
          <p:nvPicPr>
            <p:cNvPr id="12307" name="图片 5132" descr="AG00142_"/>
            <p:cNvPicPr>
              <a:picLocks noChangeAspect="1" noChangeArrowheads="1"/>
            </p:cNvPicPr>
            <p:nvPr/>
          </p:nvPicPr>
          <p:blipFill>
            <a:blip r:embed="rId4" cstate="print">
              <a:lum contrast="6000"/>
            </a:blip>
            <a:srcRect/>
            <a:stretch>
              <a:fillRect/>
            </a:stretch>
          </p:blipFill>
          <p:spPr bwMode="auto">
            <a:xfrm>
              <a:off x="432" y="2208"/>
              <a:ext cx="595" cy="744"/>
            </a:xfrm>
            <a:prstGeom prst="rect">
              <a:avLst/>
            </a:prstGeom>
            <a:noFill/>
            <a:ln w="9525">
              <a:noFill/>
              <a:miter lim="800000"/>
              <a:headEnd/>
              <a:tailEnd/>
            </a:ln>
          </p:spPr>
        </p:pic>
        <p:pic>
          <p:nvPicPr>
            <p:cNvPr id="12308" name="图片 5133" descr="AG00142_"/>
            <p:cNvPicPr>
              <a:picLocks noChangeAspect="1" noChangeArrowheads="1"/>
            </p:cNvPicPr>
            <p:nvPr/>
          </p:nvPicPr>
          <p:blipFill>
            <a:blip r:embed="rId4" cstate="print">
              <a:lum contrast="6000"/>
            </a:blip>
            <a:srcRect/>
            <a:stretch>
              <a:fillRect/>
            </a:stretch>
          </p:blipFill>
          <p:spPr bwMode="auto">
            <a:xfrm>
              <a:off x="720" y="2256"/>
              <a:ext cx="595" cy="744"/>
            </a:xfrm>
            <a:prstGeom prst="rect">
              <a:avLst/>
            </a:prstGeom>
            <a:noFill/>
            <a:ln w="9525">
              <a:noFill/>
              <a:miter lim="800000"/>
              <a:headEnd/>
              <a:tailEnd/>
            </a:ln>
          </p:spPr>
        </p:pic>
        <p:pic>
          <p:nvPicPr>
            <p:cNvPr id="12309" name="图片 5134" descr="rose3[1]">
              <a:hlinkClick r:id="rId2" action="ppaction://hlinkfile"/>
            </p:cNvPr>
            <p:cNvPicPr>
              <a:picLocks noChangeAspect="1" noChangeArrowheads="1"/>
            </p:cNvPicPr>
            <p:nvPr/>
          </p:nvPicPr>
          <p:blipFill>
            <a:blip r:embed="rId3" cstate="print"/>
            <a:srcRect/>
            <a:stretch>
              <a:fillRect/>
            </a:stretch>
          </p:blipFill>
          <p:spPr bwMode="auto">
            <a:xfrm>
              <a:off x="240" y="2616"/>
              <a:ext cx="720" cy="768"/>
            </a:xfrm>
            <a:prstGeom prst="rect">
              <a:avLst/>
            </a:prstGeom>
            <a:noFill/>
            <a:ln w="9525">
              <a:noFill/>
              <a:miter lim="800000"/>
              <a:headEnd/>
              <a:tailEnd/>
            </a:ln>
          </p:spPr>
        </p:pic>
        <p:pic>
          <p:nvPicPr>
            <p:cNvPr id="12310" name="图片 5135" descr="rose3[1]">
              <a:hlinkClick r:id="rId2" action="ppaction://hlinkfile"/>
            </p:cNvPr>
            <p:cNvPicPr>
              <a:picLocks noChangeAspect="1" noChangeArrowheads="1"/>
            </p:cNvPicPr>
            <p:nvPr/>
          </p:nvPicPr>
          <p:blipFill>
            <a:blip r:embed="rId3" cstate="print"/>
            <a:srcRect/>
            <a:stretch>
              <a:fillRect/>
            </a:stretch>
          </p:blipFill>
          <p:spPr bwMode="auto">
            <a:xfrm>
              <a:off x="432" y="2616"/>
              <a:ext cx="720" cy="768"/>
            </a:xfrm>
            <a:prstGeom prst="rect">
              <a:avLst/>
            </a:prstGeom>
            <a:noFill/>
            <a:ln w="9525">
              <a:noFill/>
              <a:miter lim="800000"/>
              <a:headEnd/>
              <a:tailEnd/>
            </a:ln>
          </p:spPr>
        </p:pic>
        <p:pic>
          <p:nvPicPr>
            <p:cNvPr id="12311" name="图片 5136" descr="rose3[1]">
              <a:hlinkClick r:id="rId2" action="ppaction://hlinkfile"/>
            </p:cNvPr>
            <p:cNvPicPr>
              <a:picLocks noChangeAspect="1" noChangeArrowheads="1"/>
            </p:cNvPicPr>
            <p:nvPr/>
          </p:nvPicPr>
          <p:blipFill>
            <a:blip r:embed="rId3" cstate="print"/>
            <a:srcRect/>
            <a:stretch>
              <a:fillRect/>
            </a:stretch>
          </p:blipFill>
          <p:spPr bwMode="auto">
            <a:xfrm>
              <a:off x="672" y="2592"/>
              <a:ext cx="720" cy="768"/>
            </a:xfrm>
            <a:prstGeom prst="rect">
              <a:avLst/>
            </a:prstGeom>
            <a:noFill/>
            <a:ln w="9525">
              <a:noFill/>
              <a:miter lim="800000"/>
              <a:headEnd/>
              <a:tailEnd/>
            </a:ln>
          </p:spPr>
        </p:pic>
      </p:grpSp>
      <p:grpSp>
        <p:nvGrpSpPr>
          <p:cNvPr id="12299" name="组合 5138"/>
          <p:cNvGrpSpPr>
            <a:grpSpLocks/>
          </p:cNvGrpSpPr>
          <p:nvPr/>
        </p:nvGrpSpPr>
        <p:grpSpPr bwMode="auto">
          <a:xfrm>
            <a:off x="4140200" y="6021388"/>
            <a:ext cx="1152525" cy="836612"/>
            <a:chOff x="144" y="2208"/>
            <a:chExt cx="1248" cy="1176"/>
          </a:xfrm>
        </p:grpSpPr>
        <p:pic>
          <p:nvPicPr>
            <p:cNvPr id="12300" name="图片 5139" descr="AG00142_"/>
            <p:cNvPicPr>
              <a:picLocks noChangeAspect="1" noChangeArrowheads="1"/>
            </p:cNvPicPr>
            <p:nvPr/>
          </p:nvPicPr>
          <p:blipFill>
            <a:blip r:embed="rId4" cstate="print">
              <a:lum contrast="6000"/>
            </a:blip>
            <a:srcRect/>
            <a:stretch>
              <a:fillRect/>
            </a:stretch>
          </p:blipFill>
          <p:spPr bwMode="auto">
            <a:xfrm>
              <a:off x="144" y="2352"/>
              <a:ext cx="595" cy="744"/>
            </a:xfrm>
            <a:prstGeom prst="rect">
              <a:avLst/>
            </a:prstGeom>
            <a:noFill/>
            <a:ln w="9525">
              <a:noFill/>
              <a:miter lim="800000"/>
              <a:headEnd/>
              <a:tailEnd/>
            </a:ln>
          </p:spPr>
        </p:pic>
        <p:pic>
          <p:nvPicPr>
            <p:cNvPr id="12301" name="图片 5140" descr="AG00142_"/>
            <p:cNvPicPr>
              <a:picLocks noChangeAspect="1" noChangeArrowheads="1"/>
            </p:cNvPicPr>
            <p:nvPr/>
          </p:nvPicPr>
          <p:blipFill>
            <a:blip r:embed="rId4" cstate="print">
              <a:lum contrast="6000"/>
            </a:blip>
            <a:srcRect/>
            <a:stretch>
              <a:fillRect/>
            </a:stretch>
          </p:blipFill>
          <p:spPr bwMode="auto">
            <a:xfrm>
              <a:off x="432" y="2208"/>
              <a:ext cx="595" cy="744"/>
            </a:xfrm>
            <a:prstGeom prst="rect">
              <a:avLst/>
            </a:prstGeom>
            <a:noFill/>
            <a:ln w="9525">
              <a:noFill/>
              <a:miter lim="800000"/>
              <a:headEnd/>
              <a:tailEnd/>
            </a:ln>
          </p:spPr>
        </p:pic>
        <p:pic>
          <p:nvPicPr>
            <p:cNvPr id="12302" name="图片 5141" descr="AG00142_"/>
            <p:cNvPicPr>
              <a:picLocks noChangeAspect="1" noChangeArrowheads="1"/>
            </p:cNvPicPr>
            <p:nvPr/>
          </p:nvPicPr>
          <p:blipFill>
            <a:blip r:embed="rId4" cstate="print">
              <a:lum contrast="6000"/>
            </a:blip>
            <a:srcRect/>
            <a:stretch>
              <a:fillRect/>
            </a:stretch>
          </p:blipFill>
          <p:spPr bwMode="auto">
            <a:xfrm>
              <a:off x="720" y="2256"/>
              <a:ext cx="595" cy="744"/>
            </a:xfrm>
            <a:prstGeom prst="rect">
              <a:avLst/>
            </a:prstGeom>
            <a:noFill/>
            <a:ln w="9525">
              <a:noFill/>
              <a:miter lim="800000"/>
              <a:headEnd/>
              <a:tailEnd/>
            </a:ln>
          </p:spPr>
        </p:pic>
        <p:pic>
          <p:nvPicPr>
            <p:cNvPr id="12303" name="图片 5142" descr="rose3[1]">
              <a:hlinkClick r:id="rId2"/>
            </p:cNvPr>
            <p:cNvPicPr>
              <a:picLocks noChangeAspect="1" noChangeArrowheads="1"/>
            </p:cNvPicPr>
            <p:nvPr/>
          </p:nvPicPr>
          <p:blipFill>
            <a:blip r:embed="rId3" cstate="print"/>
            <a:srcRect/>
            <a:stretch>
              <a:fillRect/>
            </a:stretch>
          </p:blipFill>
          <p:spPr bwMode="auto">
            <a:xfrm>
              <a:off x="240" y="2616"/>
              <a:ext cx="720" cy="768"/>
            </a:xfrm>
            <a:prstGeom prst="rect">
              <a:avLst/>
            </a:prstGeom>
            <a:noFill/>
            <a:ln w="9525">
              <a:noFill/>
              <a:miter lim="800000"/>
              <a:headEnd/>
              <a:tailEnd/>
            </a:ln>
          </p:spPr>
        </p:pic>
        <p:pic>
          <p:nvPicPr>
            <p:cNvPr id="12304" name="图片 5143" descr="rose3[1]">
              <a:hlinkClick r:id="rId2"/>
            </p:cNvPr>
            <p:cNvPicPr>
              <a:picLocks noChangeAspect="1" noChangeArrowheads="1"/>
            </p:cNvPicPr>
            <p:nvPr/>
          </p:nvPicPr>
          <p:blipFill>
            <a:blip r:embed="rId3" cstate="print"/>
            <a:srcRect/>
            <a:stretch>
              <a:fillRect/>
            </a:stretch>
          </p:blipFill>
          <p:spPr bwMode="auto">
            <a:xfrm>
              <a:off x="432" y="2616"/>
              <a:ext cx="720" cy="768"/>
            </a:xfrm>
            <a:prstGeom prst="rect">
              <a:avLst/>
            </a:prstGeom>
            <a:noFill/>
            <a:ln w="9525">
              <a:noFill/>
              <a:miter lim="800000"/>
              <a:headEnd/>
              <a:tailEnd/>
            </a:ln>
          </p:spPr>
        </p:pic>
        <p:pic>
          <p:nvPicPr>
            <p:cNvPr id="12305" name="图片 5144" descr="rose3[1]">
              <a:hlinkClick r:id="rId2"/>
            </p:cNvPr>
            <p:cNvPicPr>
              <a:picLocks noChangeAspect="1" noChangeArrowheads="1"/>
            </p:cNvPicPr>
            <p:nvPr/>
          </p:nvPicPr>
          <p:blipFill>
            <a:blip r:embed="rId3" cstate="print"/>
            <a:srcRect/>
            <a:stretch>
              <a:fillRect/>
            </a:stretch>
          </p:blipFill>
          <p:spPr bwMode="auto">
            <a:xfrm>
              <a:off x="672" y="2592"/>
              <a:ext cx="720" cy="768"/>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30721"/>
          <p:cNvSpPr>
            <a:spLocks noGrp="1" noRot="1" noChangeArrowheads="1"/>
          </p:cNvSpPr>
          <p:nvPr>
            <p:ph type="title"/>
          </p:nvPr>
        </p:nvSpPr>
        <p:spPr>
          <a:xfrm>
            <a:off x="-1260475" y="692150"/>
            <a:ext cx="8229600" cy="998538"/>
          </a:xfrm>
        </p:spPr>
        <p:txBody>
          <a:bodyPr/>
          <a:lstStyle/>
          <a:p>
            <a:pPr eaLnBrk="1" hangingPunct="1"/>
            <a:r>
              <a:rPr lang="zh-CN" altLang="en-US" sz="3200" b="1" smtClean="0">
                <a:solidFill>
                  <a:srgbClr val="FF3300"/>
                </a:solidFill>
                <a:latin typeface="黑体" pitchFamily="49" charset="-122"/>
                <a:ea typeface="黑体" pitchFamily="49" charset="-122"/>
              </a:rPr>
              <a:t>青少年如何防止吸毒</a:t>
            </a:r>
            <a:r>
              <a:rPr lang="en-US" altLang="zh-CN" sz="3200" b="1" smtClean="0">
                <a:solidFill>
                  <a:srgbClr val="FF3300"/>
                </a:solidFill>
                <a:latin typeface="黑体" pitchFamily="49" charset="-122"/>
                <a:ea typeface="黑体" pitchFamily="49" charset="-122"/>
              </a:rPr>
              <a:t>?</a:t>
            </a:r>
          </a:p>
        </p:txBody>
      </p:sp>
      <p:sp>
        <p:nvSpPr>
          <p:cNvPr id="30724" name="矩形 30723"/>
          <p:cNvSpPr>
            <a:spLocks noChangeArrowheads="1"/>
          </p:cNvSpPr>
          <p:nvPr/>
        </p:nvSpPr>
        <p:spPr bwMode="auto">
          <a:xfrm>
            <a:off x="311150" y="1666875"/>
            <a:ext cx="8555038" cy="701675"/>
          </a:xfrm>
          <a:prstGeom prst="rect">
            <a:avLst/>
          </a:prstGeom>
          <a:noFill/>
          <a:ln w="9525">
            <a:noFill/>
            <a:miter lim="800000"/>
            <a:headEnd/>
            <a:tailEnd/>
          </a:ln>
        </p:spPr>
        <p:txBody>
          <a:bodyPr wrap="none" anchor="ctr">
            <a:spAutoFit/>
          </a:bodyPr>
          <a:lstStyle/>
          <a:p>
            <a:r>
              <a:rPr lang="en-US" altLang="zh-CN" b="1"/>
              <a:t> </a:t>
            </a:r>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1</a:t>
            </a:r>
            <a:r>
              <a:rPr lang="zh-CN" altLang="en-US" sz="2000" b="1">
                <a:latin typeface="黑体" pitchFamily="49" charset="-122"/>
                <a:ea typeface="黑体" pitchFamily="49" charset="-122"/>
              </a:rPr>
              <a:t>） 接受毒品基本知识和禁毒法律法规教育，了解毒品的危害，懂得“吸</a:t>
            </a:r>
          </a:p>
          <a:p>
            <a:r>
              <a:rPr lang="zh-CN" altLang="en-US" sz="2000" b="1">
                <a:latin typeface="黑体" pitchFamily="49" charset="-122"/>
                <a:ea typeface="黑体" pitchFamily="49" charset="-122"/>
              </a:rPr>
              <a:t>       毒一口，掉入虎口”的道理；</a:t>
            </a:r>
          </a:p>
        </p:txBody>
      </p:sp>
      <p:sp>
        <p:nvSpPr>
          <p:cNvPr id="30725" name="矩形 30724"/>
          <p:cNvSpPr>
            <a:spLocks noChangeArrowheads="1"/>
          </p:cNvSpPr>
          <p:nvPr/>
        </p:nvSpPr>
        <p:spPr bwMode="auto">
          <a:xfrm>
            <a:off x="346075" y="2474913"/>
            <a:ext cx="8402638" cy="396875"/>
          </a:xfrm>
          <a:prstGeom prst="rect">
            <a:avLst/>
          </a:prstGeom>
          <a:noFill/>
          <a:ln w="9525">
            <a:noFill/>
            <a:miter lim="800000"/>
            <a:headEnd/>
            <a:tailEnd/>
          </a:ln>
        </p:spPr>
        <p:txBody>
          <a:bodyPr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2</a:t>
            </a:r>
            <a:r>
              <a:rPr lang="zh-CN" altLang="en-US" sz="2000" b="1">
                <a:latin typeface="黑体" pitchFamily="49" charset="-122"/>
                <a:ea typeface="黑体" pitchFamily="49" charset="-122"/>
              </a:rPr>
              <a:t>） 树立正确的人生观，不盲目追求享受，寻求刺激，赶时髦；</a:t>
            </a:r>
          </a:p>
        </p:txBody>
      </p:sp>
      <p:sp>
        <p:nvSpPr>
          <p:cNvPr id="30726" name="矩形 30725"/>
          <p:cNvSpPr>
            <a:spLocks noChangeArrowheads="1"/>
          </p:cNvSpPr>
          <p:nvPr/>
        </p:nvSpPr>
        <p:spPr bwMode="auto">
          <a:xfrm>
            <a:off x="334963" y="3159125"/>
            <a:ext cx="8558212" cy="701675"/>
          </a:xfrm>
          <a:prstGeom prst="rect">
            <a:avLst/>
          </a:prstGeom>
          <a:noFill/>
          <a:ln w="9525">
            <a:noFill/>
            <a:miter lim="800000"/>
            <a:headEnd/>
            <a:tailEnd/>
          </a:ln>
        </p:spPr>
        <p:txBody>
          <a:bodyPr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3</a:t>
            </a:r>
            <a:r>
              <a:rPr lang="zh-CN" altLang="en-US" sz="2000" b="1">
                <a:latin typeface="黑体" pitchFamily="49" charset="-122"/>
                <a:ea typeface="黑体" pitchFamily="49" charset="-122"/>
              </a:rPr>
              <a:t>）</a:t>
            </a:r>
            <a:r>
              <a:rPr lang="zh-CN" altLang="en-US" b="1">
                <a:latin typeface="黑体" pitchFamily="49" charset="-122"/>
                <a:ea typeface="黑体" pitchFamily="49" charset="-122"/>
              </a:rPr>
              <a:t> </a:t>
            </a:r>
            <a:r>
              <a:rPr lang="zh-CN" altLang="en-US" sz="2000" b="1">
                <a:latin typeface="黑体" pitchFamily="49" charset="-122"/>
                <a:ea typeface="黑体" pitchFamily="49" charset="-122"/>
              </a:rPr>
              <a:t>不听信毒品能治病、能减肥，毒品能解脱烦恼和痛苦，毒品能给人</a:t>
            </a:r>
          </a:p>
          <a:p>
            <a:r>
              <a:rPr lang="zh-CN" altLang="en-US" sz="2000" b="1">
                <a:latin typeface="黑体" pitchFamily="49" charset="-122"/>
                <a:ea typeface="黑体" pitchFamily="49" charset="-122"/>
              </a:rPr>
              <a:t>      带来快乐等各种花言巧语；</a:t>
            </a:r>
          </a:p>
        </p:txBody>
      </p:sp>
      <p:sp>
        <p:nvSpPr>
          <p:cNvPr id="30727" name="矩形 30726"/>
          <p:cNvSpPr>
            <a:spLocks noChangeArrowheads="1"/>
          </p:cNvSpPr>
          <p:nvPr/>
        </p:nvSpPr>
        <p:spPr bwMode="auto">
          <a:xfrm>
            <a:off x="274638" y="4095750"/>
            <a:ext cx="8620125" cy="701675"/>
          </a:xfrm>
          <a:prstGeom prst="rect">
            <a:avLst/>
          </a:prstGeom>
          <a:noFill/>
          <a:ln w="9525">
            <a:noFill/>
            <a:miter lim="800000"/>
            <a:headEnd/>
            <a:tailEnd/>
          </a:ln>
        </p:spPr>
        <p:txBody>
          <a:bodyPr wrap="none"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4</a:t>
            </a:r>
            <a:r>
              <a:rPr lang="zh-CN" altLang="en-US" sz="2000" b="1">
                <a:latin typeface="黑体" pitchFamily="49" charset="-122"/>
                <a:ea typeface="黑体" pitchFamily="49" charset="-122"/>
              </a:rPr>
              <a:t>） 不结交有吸毒、贩毒行为的人。如发现亲朋好友中有吸、贩毒行为的</a:t>
            </a:r>
          </a:p>
          <a:p>
            <a:r>
              <a:rPr lang="zh-CN" altLang="en-US" sz="2000" b="1">
                <a:latin typeface="黑体" pitchFamily="49" charset="-122"/>
                <a:ea typeface="黑体" pitchFamily="49" charset="-122"/>
              </a:rPr>
              <a:t>      人，</a:t>
            </a:r>
            <a:r>
              <a:rPr lang="zh-CN" altLang="en-US" sz="2000" b="1">
                <a:solidFill>
                  <a:srgbClr val="FF3300"/>
                </a:solidFill>
                <a:latin typeface="黑体" pitchFamily="49" charset="-122"/>
                <a:ea typeface="黑体" pitchFamily="49" charset="-122"/>
              </a:rPr>
              <a:t>一定要劝阻，二要远离，三要报告公安机关</a:t>
            </a:r>
            <a:r>
              <a:rPr lang="zh-CN" altLang="en-US" sz="2000">
                <a:latin typeface="黑体" pitchFamily="49" charset="-122"/>
                <a:ea typeface="黑体" pitchFamily="49" charset="-122"/>
              </a:rPr>
              <a:t>； </a:t>
            </a:r>
          </a:p>
        </p:txBody>
      </p:sp>
      <p:sp>
        <p:nvSpPr>
          <p:cNvPr id="30728" name="矩形 30727"/>
          <p:cNvSpPr>
            <a:spLocks noChangeArrowheads="1"/>
          </p:cNvSpPr>
          <p:nvPr/>
        </p:nvSpPr>
        <p:spPr bwMode="auto">
          <a:xfrm>
            <a:off x="311150" y="5032375"/>
            <a:ext cx="8293100" cy="396875"/>
          </a:xfrm>
          <a:prstGeom prst="rect">
            <a:avLst/>
          </a:prstGeom>
          <a:noFill/>
          <a:ln w="9525">
            <a:noFill/>
            <a:miter lim="800000"/>
            <a:headEnd/>
            <a:tailEnd/>
          </a:ln>
        </p:spPr>
        <p:txBody>
          <a:bodyPr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5</a:t>
            </a:r>
            <a:r>
              <a:rPr lang="zh-CN" altLang="en-US" sz="2000" b="1">
                <a:latin typeface="黑体" pitchFamily="49" charset="-122"/>
                <a:ea typeface="黑体" pitchFamily="49" charset="-122"/>
              </a:rPr>
              <a:t>） 不要进入歌舞厅，更不要吸食</a:t>
            </a:r>
            <a:r>
              <a:rPr lang="zh-CN" altLang="en-US" sz="2000" b="1">
                <a:solidFill>
                  <a:srgbClr val="FF3300"/>
                </a:solidFill>
                <a:latin typeface="黑体" pitchFamily="49" charset="-122"/>
                <a:ea typeface="黑体" pitchFamily="49" charset="-122"/>
              </a:rPr>
              <a:t>摇头丸、</a:t>
            </a:r>
            <a:r>
              <a:rPr lang="en-US" altLang="zh-CN" sz="2000" b="1">
                <a:solidFill>
                  <a:srgbClr val="FF3300"/>
                </a:solidFill>
                <a:latin typeface="黑体" pitchFamily="49" charset="-122"/>
                <a:ea typeface="黑体" pitchFamily="49" charset="-122"/>
              </a:rPr>
              <a:t>K </a:t>
            </a:r>
            <a:r>
              <a:rPr lang="zh-CN" altLang="en-US" sz="2000" b="1">
                <a:solidFill>
                  <a:srgbClr val="FF3300"/>
                </a:solidFill>
                <a:latin typeface="黑体" pitchFamily="49" charset="-122"/>
                <a:ea typeface="黑体" pitchFamily="49" charset="-122"/>
              </a:rPr>
              <a:t>粉</a:t>
            </a:r>
            <a:r>
              <a:rPr lang="zh-CN" altLang="en-US" sz="2000" b="1">
                <a:latin typeface="黑体" pitchFamily="49" charset="-122"/>
                <a:ea typeface="黑体" pitchFamily="49" charset="-122"/>
              </a:rPr>
              <a:t>等兴奋剂；</a:t>
            </a:r>
          </a:p>
        </p:txBody>
      </p:sp>
      <p:sp>
        <p:nvSpPr>
          <p:cNvPr id="30729" name="矩形 30728"/>
          <p:cNvSpPr>
            <a:spLocks noChangeArrowheads="1"/>
          </p:cNvSpPr>
          <p:nvPr/>
        </p:nvSpPr>
        <p:spPr bwMode="auto">
          <a:xfrm>
            <a:off x="311150" y="5751513"/>
            <a:ext cx="8620125" cy="701675"/>
          </a:xfrm>
          <a:prstGeom prst="rect">
            <a:avLst/>
          </a:prstGeom>
          <a:noFill/>
          <a:ln w="9525">
            <a:noFill/>
            <a:miter lim="800000"/>
            <a:headEnd/>
            <a:tailEnd/>
          </a:ln>
        </p:spPr>
        <p:txBody>
          <a:bodyPr wrap="none" anchor="ctr">
            <a:spAutoFit/>
          </a:bodyPr>
          <a:lstStyle/>
          <a:p>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6</a:t>
            </a:r>
            <a:r>
              <a:rPr lang="zh-CN" altLang="en-US" sz="2000" b="1">
                <a:latin typeface="黑体" pitchFamily="49" charset="-122"/>
                <a:ea typeface="黑体" pitchFamily="49" charset="-122"/>
              </a:rPr>
              <a:t>） 即使自己在不知情的情况下，被引诱、欺骗吸毒一次，也要珍惜自己</a:t>
            </a:r>
          </a:p>
          <a:p>
            <a:r>
              <a:rPr lang="zh-CN" altLang="en-US" sz="2000" b="1">
                <a:latin typeface="黑体" pitchFamily="49" charset="-122"/>
                <a:ea typeface="黑体" pitchFamily="49" charset="-122"/>
              </a:rPr>
              <a:t>      的生命，不再吸第二次，更不要吸第三次。</a:t>
            </a:r>
          </a:p>
        </p:txBody>
      </p:sp>
      <p:sp>
        <p:nvSpPr>
          <p:cNvPr id="2" name="矩形 30729"/>
          <p:cNvSpPr>
            <a:spLocks noRot="1" noChangeArrowheads="1"/>
          </p:cNvSpPr>
          <p:nvPr/>
        </p:nvSpPr>
        <p:spPr bwMode="auto">
          <a:xfrm>
            <a:off x="179388" y="-171450"/>
            <a:ext cx="8540750" cy="1143000"/>
          </a:xfrm>
          <a:prstGeom prst="rect">
            <a:avLst/>
          </a:prstGeom>
          <a:noFill/>
          <a:ln w="9525">
            <a:noFill/>
            <a:miter lim="800000"/>
            <a:headEnd/>
            <a:tailEnd/>
          </a:ln>
        </p:spPr>
        <p:txBody>
          <a:bodyPr anchor="ctr"/>
          <a:lstStyle/>
          <a:p>
            <a:r>
              <a:rPr lang="zh-CN" altLang="en-US" sz="4400" b="1">
                <a:solidFill>
                  <a:srgbClr val="FF3300"/>
                </a:solidFill>
                <a:ea typeface="黑体" pitchFamily="49" charset="-122"/>
              </a:rPr>
              <a:t>四、如何抵制毒品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to="" calcmode="lin" valueType="num">
                                      <p:cBhvr>
                                        <p:cTn id="7" dur="1" fill="hold"/>
                                        <p:tgtEl>
                                          <p:spTgt spid="30724"/>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0725"/>
                                        </p:tgtEl>
                                        <p:attrNameLst>
                                          <p:attrName>style.visibility</p:attrName>
                                        </p:attrNameLst>
                                      </p:cBhvr>
                                      <p:to>
                                        <p:strVal val="visible"/>
                                      </p:to>
                                    </p:set>
                                    <p:anim to="" calcmode="lin" valueType="num">
                                      <p:cBhvr>
                                        <p:cTn id="12" dur="1" fill="hold"/>
                                        <p:tgtEl>
                                          <p:spTgt spid="3072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 to="" calcmode="lin" valueType="num">
                                      <p:cBhvr>
                                        <p:cTn id="17" dur="1" fill="hold"/>
                                        <p:tgtEl>
                                          <p:spTgt spid="30726"/>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0727"/>
                                        </p:tgtEl>
                                        <p:attrNameLst>
                                          <p:attrName>style.visibility</p:attrName>
                                        </p:attrNameLst>
                                      </p:cBhvr>
                                      <p:to>
                                        <p:strVal val="visible"/>
                                      </p:to>
                                    </p:set>
                                    <p:anim to="" calcmode="lin" valueType="num">
                                      <p:cBhvr>
                                        <p:cTn id="22" dur="1" fill="hold"/>
                                        <p:tgtEl>
                                          <p:spTgt spid="3072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0728"/>
                                        </p:tgtEl>
                                        <p:attrNameLst>
                                          <p:attrName>style.visibility</p:attrName>
                                        </p:attrNameLst>
                                      </p:cBhvr>
                                      <p:to>
                                        <p:strVal val="visible"/>
                                      </p:to>
                                    </p:set>
                                    <p:anim to="" calcmode="lin" valueType="num">
                                      <p:cBhvr>
                                        <p:cTn id="27" dur="1" fill="hold"/>
                                        <p:tgtEl>
                                          <p:spTgt spid="30728"/>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0729"/>
                                        </p:tgtEl>
                                        <p:attrNameLst>
                                          <p:attrName>style.visibility</p:attrName>
                                        </p:attrNameLst>
                                      </p:cBhvr>
                                      <p:to>
                                        <p:strVal val="visible"/>
                                      </p:to>
                                    </p:set>
                                    <p:anim to="" calcmode="lin" valueType="num">
                                      <p:cBhvr>
                                        <p:cTn id="32" dur="1" fill="hold"/>
                                        <p:tgtEl>
                                          <p:spTgt spid="3072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p:bldP spid="30726" grpId="0"/>
      <p:bldP spid="30727" grpId="0"/>
      <p:bldP spid="30728" grpId="0"/>
      <p:bldP spid="307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37889"/>
          <p:cNvSpPr>
            <a:spLocks noGrp="1" noRot="1" noChangeArrowheads="1"/>
          </p:cNvSpPr>
          <p:nvPr>
            <p:ph type="title"/>
          </p:nvPr>
        </p:nvSpPr>
        <p:spPr>
          <a:xfrm>
            <a:off x="603250" y="404813"/>
            <a:ext cx="8540750" cy="1143000"/>
          </a:xfrm>
        </p:spPr>
        <p:txBody>
          <a:bodyPr/>
          <a:lstStyle/>
          <a:p>
            <a:pPr algn="l" eaLnBrk="1" hangingPunct="1"/>
            <a:r>
              <a:rPr lang="zh-CN" altLang="en-US" b="1" smtClean="0">
                <a:solidFill>
                  <a:srgbClr val="FF3300"/>
                </a:solidFill>
                <a:ea typeface="黑体" pitchFamily="49" charset="-122"/>
              </a:rPr>
              <a:t>五、禁毒政策知多少</a:t>
            </a:r>
          </a:p>
        </p:txBody>
      </p:sp>
      <p:sp>
        <p:nvSpPr>
          <p:cNvPr id="37892" name="内容占位符 37891"/>
          <p:cNvSpPr>
            <a:spLocks noGrp="1" noRot="1" noChangeArrowheads="1"/>
          </p:cNvSpPr>
          <p:nvPr>
            <p:ph idx="1"/>
          </p:nvPr>
        </p:nvSpPr>
        <p:spPr>
          <a:xfrm>
            <a:off x="0" y="2492896"/>
            <a:ext cx="9144000" cy="3671887"/>
          </a:xfrm>
        </p:spPr>
        <p:txBody>
          <a:bodyPr/>
          <a:lstStyle/>
          <a:p>
            <a:pPr indent="-76200" eaLnBrk="1" hangingPunct="1">
              <a:lnSpc>
                <a:spcPct val="90000"/>
              </a:lnSpc>
              <a:buFont typeface="Wingdings" pitchFamily="2" charset="2"/>
              <a:buNone/>
            </a:pPr>
            <a:r>
              <a:rPr lang="en-US" altLang="zh-CN" b="1" dirty="0" smtClean="0"/>
              <a:t>        </a:t>
            </a:r>
          </a:p>
          <a:p>
            <a:pPr indent="-76200" eaLnBrk="1" hangingPunct="1">
              <a:lnSpc>
                <a:spcPct val="90000"/>
              </a:lnSpc>
              <a:buFont typeface="Wingdings" pitchFamily="2" charset="2"/>
              <a:buNone/>
            </a:pPr>
            <a:r>
              <a:rPr lang="en-US" altLang="zh-CN" b="1" dirty="0" smtClean="0"/>
              <a:t>         </a:t>
            </a:r>
            <a:r>
              <a:rPr lang="zh-CN" altLang="en-US" b="1" dirty="0" smtClean="0"/>
              <a:t>我国法律规定： 吸毒违法，贩毒有罪！</a:t>
            </a:r>
          </a:p>
          <a:p>
            <a:pPr indent="-76200" eaLnBrk="1" hangingPunct="1">
              <a:lnSpc>
                <a:spcPct val="90000"/>
              </a:lnSpc>
              <a:buFont typeface="Wingdings" pitchFamily="2" charset="2"/>
              <a:buNone/>
            </a:pPr>
            <a:endParaRPr lang="zh-CN" altLang="en-US" b="1" dirty="0" smtClean="0"/>
          </a:p>
          <a:p>
            <a:pPr indent="-76200" eaLnBrk="1" hangingPunct="1">
              <a:lnSpc>
                <a:spcPct val="90000"/>
              </a:lnSpc>
              <a:buFont typeface="Wingdings" pitchFamily="2" charset="2"/>
              <a:buNone/>
            </a:pPr>
            <a:endParaRPr lang="zh-CN" altLang="en-US" b="1" dirty="0" smtClean="0"/>
          </a:p>
          <a:p>
            <a:pPr indent="-76200" eaLnBrk="1" hangingPunct="1">
              <a:lnSpc>
                <a:spcPct val="90000"/>
              </a:lnSpc>
              <a:buFont typeface="Wingdings" pitchFamily="2" charset="2"/>
              <a:buNone/>
            </a:pPr>
            <a:r>
              <a:rPr lang="zh-CN" altLang="en-US" b="1" dirty="0" smtClean="0"/>
              <a:t>        走私、贩卖、运输、制造毒品，无论数量多少，都应当追究刑事责任，予以刑事处罚。</a:t>
            </a:r>
          </a:p>
          <a:p>
            <a:pPr indent="-76200" eaLnBrk="1" hangingPunct="1">
              <a:lnSpc>
                <a:spcPct val="90000"/>
              </a:lnSpc>
              <a:buFont typeface="Wingdings" pitchFamily="2" charset="2"/>
              <a:buNone/>
            </a:pPr>
            <a:r>
              <a:rPr lang="zh-CN" altLang="en-US" b="1" dirty="0" smtClean="0"/>
              <a:t>　　                             </a:t>
            </a:r>
            <a:r>
              <a:rPr lang="en-US" altLang="zh-CN" b="1" dirty="0" smtClean="0">
                <a:solidFill>
                  <a:srgbClr val="FF3300"/>
                </a:solidFill>
              </a:rPr>
              <a:t>———《</a:t>
            </a:r>
            <a:r>
              <a:rPr lang="zh-CN" altLang="en-US" b="1" dirty="0" smtClean="0">
                <a:solidFill>
                  <a:srgbClr val="FF3300"/>
                </a:solidFill>
              </a:rPr>
              <a:t>刑法</a:t>
            </a:r>
            <a:r>
              <a:rPr lang="en-US" altLang="zh-CN" b="1" dirty="0" smtClean="0">
                <a:solidFill>
                  <a:srgbClr val="FF3300"/>
                </a:solidFill>
              </a:rPr>
              <a:t>》</a:t>
            </a:r>
            <a:r>
              <a:rPr lang="zh-CN" altLang="en-US" b="1" dirty="0" smtClean="0">
                <a:solidFill>
                  <a:srgbClr val="FF3300"/>
                </a:solidFill>
              </a:rPr>
              <a:t>第</a:t>
            </a:r>
            <a:r>
              <a:rPr lang="en-US" altLang="zh-CN" b="1" dirty="0" smtClean="0">
                <a:solidFill>
                  <a:srgbClr val="FF3300"/>
                </a:solidFill>
              </a:rPr>
              <a:t>347</a:t>
            </a:r>
            <a:r>
              <a:rPr lang="zh-CN" altLang="en-US" b="1" dirty="0" smtClean="0">
                <a:solidFill>
                  <a:srgbClr val="FF3300"/>
                </a:solidFill>
              </a:rPr>
              <a:t>条</a:t>
            </a:r>
          </a:p>
        </p:txBody>
      </p:sp>
      <p:sp>
        <p:nvSpPr>
          <p:cNvPr id="31748" name="文本框 37892"/>
          <p:cNvSpPr txBox="1">
            <a:spLocks noChangeArrowheads="1"/>
          </p:cNvSpPr>
          <p:nvPr/>
        </p:nvSpPr>
        <p:spPr bwMode="auto">
          <a:xfrm>
            <a:off x="1043608" y="1700808"/>
            <a:ext cx="6192837" cy="579438"/>
          </a:xfrm>
          <a:prstGeom prst="rect">
            <a:avLst/>
          </a:prstGeom>
          <a:noFill/>
          <a:ln w="9525">
            <a:noFill/>
            <a:miter lim="800000"/>
            <a:headEnd/>
            <a:tailEnd/>
          </a:ln>
        </p:spPr>
        <p:txBody>
          <a:bodyPr>
            <a:spAutoFit/>
          </a:bodyPr>
          <a:lstStyle/>
          <a:p>
            <a:r>
              <a:rPr lang="zh-CN" altLang="en-US" sz="3200" b="1" dirty="0">
                <a:solidFill>
                  <a:srgbClr val="FF3300"/>
                </a:solidFill>
                <a:ea typeface="黑体" pitchFamily="49" charset="-122"/>
              </a:rPr>
              <a:t>谁能说说禁毒的政策：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 calcmode="lin" valueType="num">
                                      <p:cBhvr additive="base">
                                        <p:cTn id="7" dur="500" fill="hold"/>
                                        <p:tgtEl>
                                          <p:spTgt spid="3789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92">
                                            <p:txEl>
                                              <p:pRg st="1" end="1"/>
                                            </p:txEl>
                                          </p:spTgt>
                                        </p:tgtEl>
                                        <p:attrNameLst>
                                          <p:attrName>style.visibility</p:attrName>
                                        </p:attrNameLst>
                                      </p:cBhvr>
                                      <p:to>
                                        <p:strVal val="visible"/>
                                      </p:to>
                                    </p:set>
                                    <p:anim calcmode="lin" valueType="num">
                                      <p:cBhvr additive="base">
                                        <p:cTn id="13" dur="500" fill="hold"/>
                                        <p:tgtEl>
                                          <p:spTgt spid="3789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7892">
                                            <p:txEl>
                                              <p:pRg st="4" end="4"/>
                                            </p:txEl>
                                          </p:spTgt>
                                        </p:tgtEl>
                                        <p:attrNameLst>
                                          <p:attrName>style.visibility</p:attrName>
                                        </p:attrNameLst>
                                      </p:cBhvr>
                                      <p:to>
                                        <p:strVal val="visible"/>
                                      </p:to>
                                    </p:set>
                                    <p:anim calcmode="lin" valueType="num">
                                      <p:cBhvr additive="base">
                                        <p:cTn id="19" dur="500" fill="hold"/>
                                        <p:tgtEl>
                                          <p:spTgt spid="3789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2">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7892">
                                            <p:txEl>
                                              <p:pRg st="5" end="5"/>
                                            </p:txEl>
                                          </p:spTgt>
                                        </p:tgtEl>
                                        <p:attrNameLst>
                                          <p:attrName>style.visibility</p:attrName>
                                        </p:attrNameLst>
                                      </p:cBhvr>
                                      <p:to>
                                        <p:strVal val="visible"/>
                                      </p:to>
                                    </p:set>
                                    <p:anim calcmode="lin" valueType="num">
                                      <p:cBhvr additive="base">
                                        <p:cTn id="23" dur="500" fill="hold"/>
                                        <p:tgtEl>
                                          <p:spTgt spid="3789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789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39937"/>
          <p:cNvSpPr>
            <a:spLocks noGrp="1" noRot="1" noChangeArrowheads="1"/>
          </p:cNvSpPr>
          <p:nvPr>
            <p:ph type="title"/>
          </p:nvPr>
        </p:nvSpPr>
        <p:spPr>
          <a:xfrm>
            <a:off x="0" y="692150"/>
            <a:ext cx="8229600" cy="1141413"/>
          </a:xfrm>
        </p:spPr>
        <p:txBody>
          <a:bodyPr/>
          <a:lstStyle/>
          <a:p>
            <a:pPr eaLnBrk="1" hangingPunct="1"/>
            <a:r>
              <a:rPr lang="zh-CN" altLang="en-US" sz="3200" b="1" smtClean="0">
                <a:solidFill>
                  <a:srgbClr val="FF3300"/>
                </a:solidFill>
                <a:ea typeface="黑体" pitchFamily="49" charset="-122"/>
              </a:rPr>
              <a:t>涉毒犯罪数字标准</a:t>
            </a:r>
          </a:p>
        </p:txBody>
      </p:sp>
      <p:sp>
        <p:nvSpPr>
          <p:cNvPr id="39940" name="矩形 39939"/>
          <p:cNvSpPr>
            <a:spLocks noChangeArrowheads="1"/>
          </p:cNvSpPr>
          <p:nvPr/>
        </p:nvSpPr>
        <p:spPr bwMode="auto">
          <a:xfrm>
            <a:off x="2700338" y="1916113"/>
            <a:ext cx="2941637" cy="457200"/>
          </a:xfrm>
          <a:prstGeom prst="rect">
            <a:avLst/>
          </a:prstGeom>
          <a:noFill/>
          <a:ln w="9525">
            <a:noFill/>
            <a:miter lim="800000"/>
            <a:headEnd/>
            <a:tailEnd/>
          </a:ln>
        </p:spPr>
        <p:txBody>
          <a:bodyPr wrap="none" anchor="ctr">
            <a:spAutoFit/>
          </a:bodyPr>
          <a:lstStyle/>
          <a:p>
            <a:r>
              <a:rPr lang="zh-CN" altLang="en-US" sz="2400" b="1">
                <a:ea typeface="黑体" pitchFamily="49" charset="-122"/>
              </a:rPr>
              <a:t>罪名、数量及量刑：</a:t>
            </a:r>
          </a:p>
        </p:txBody>
      </p:sp>
      <p:sp>
        <p:nvSpPr>
          <p:cNvPr id="39941" name="矩形 39940"/>
          <p:cNvSpPr>
            <a:spLocks noChangeArrowheads="1"/>
          </p:cNvSpPr>
          <p:nvPr/>
        </p:nvSpPr>
        <p:spPr bwMode="auto">
          <a:xfrm>
            <a:off x="468313" y="2852738"/>
            <a:ext cx="8424862" cy="701675"/>
          </a:xfrm>
          <a:prstGeom prst="rect">
            <a:avLst/>
          </a:prstGeom>
          <a:noFill/>
          <a:ln w="9525">
            <a:noFill/>
            <a:miter lim="800000"/>
            <a:headEnd/>
            <a:tailEnd/>
          </a:ln>
        </p:spPr>
        <p:txBody>
          <a:bodyPr anchor="ctr">
            <a:spAutoFit/>
          </a:bodyPr>
          <a:lstStyle/>
          <a:p>
            <a:r>
              <a:rPr lang="en-US" altLang="zh-CN" sz="2000">
                <a:latin typeface="黑体" pitchFamily="49" charset="-122"/>
                <a:ea typeface="黑体" pitchFamily="49" charset="-122"/>
              </a:rPr>
              <a:t>1</a:t>
            </a:r>
            <a:r>
              <a:rPr lang="zh-CN" altLang="en-US" sz="2000">
                <a:latin typeface="黑体" pitchFamily="49" charset="-122"/>
                <a:ea typeface="黑体" pitchFamily="49" charset="-122"/>
              </a:rPr>
              <a:t>、走私贩卖运输制造毒品：鸦片</a:t>
            </a:r>
            <a:r>
              <a:rPr lang="en-US" altLang="zh-CN" sz="2000" b="1">
                <a:solidFill>
                  <a:srgbClr val="FF3300"/>
                </a:solidFill>
                <a:latin typeface="黑体" pitchFamily="49" charset="-122"/>
                <a:ea typeface="黑体" pitchFamily="49" charset="-122"/>
              </a:rPr>
              <a:t>1000</a:t>
            </a:r>
            <a:r>
              <a:rPr lang="zh-CN" altLang="en-US" sz="2000">
                <a:latin typeface="黑体" pitchFamily="49" charset="-122"/>
                <a:ea typeface="黑体" pitchFamily="49" charset="-122"/>
              </a:rPr>
              <a:t>克以上海洛因</a:t>
            </a:r>
            <a:r>
              <a:rPr lang="en-US" altLang="zh-CN" sz="2000" b="1">
                <a:solidFill>
                  <a:srgbClr val="FF3300"/>
                </a:solidFill>
                <a:latin typeface="黑体" pitchFamily="49" charset="-122"/>
                <a:ea typeface="黑体" pitchFamily="49" charset="-122"/>
              </a:rPr>
              <a:t>50</a:t>
            </a:r>
            <a:r>
              <a:rPr lang="zh-CN" altLang="en-US" sz="2000">
                <a:latin typeface="黑体" pitchFamily="49" charset="-122"/>
                <a:ea typeface="黑体" pitchFamily="49" charset="-122"/>
              </a:rPr>
              <a:t>克以上，处</a:t>
            </a:r>
            <a:r>
              <a:rPr lang="en-US" altLang="zh-CN" sz="2000" b="1">
                <a:solidFill>
                  <a:srgbClr val="FF3300"/>
                </a:solidFill>
                <a:latin typeface="黑体" pitchFamily="49" charset="-122"/>
                <a:ea typeface="黑体" pitchFamily="49" charset="-122"/>
              </a:rPr>
              <a:t>15</a:t>
            </a:r>
            <a:r>
              <a:rPr lang="zh-CN" altLang="en-US" sz="2000">
                <a:latin typeface="黑体" pitchFamily="49" charset="-122"/>
                <a:ea typeface="黑体" pitchFamily="49" charset="-122"/>
              </a:rPr>
              <a:t>年有</a:t>
            </a:r>
          </a:p>
          <a:p>
            <a:r>
              <a:rPr lang="zh-CN" altLang="en-US" sz="2000">
                <a:latin typeface="黑体" pitchFamily="49" charset="-122"/>
                <a:ea typeface="黑体" pitchFamily="49" charset="-122"/>
              </a:rPr>
              <a:t>   期徒刑，</a:t>
            </a:r>
            <a:r>
              <a:rPr lang="zh-CN" altLang="en-US" sz="2000">
                <a:solidFill>
                  <a:srgbClr val="FF3300"/>
                </a:solidFill>
                <a:latin typeface="黑体" pitchFamily="49" charset="-122"/>
                <a:ea typeface="黑体" pitchFamily="49" charset="-122"/>
              </a:rPr>
              <a:t>无期徒刑</a:t>
            </a:r>
            <a:r>
              <a:rPr lang="zh-CN" altLang="en-US" sz="2000">
                <a:latin typeface="黑体" pitchFamily="49" charset="-122"/>
                <a:ea typeface="黑体" pitchFamily="49" charset="-122"/>
              </a:rPr>
              <a:t>或者</a:t>
            </a:r>
            <a:r>
              <a:rPr lang="zh-CN" altLang="en-US" sz="2000">
                <a:solidFill>
                  <a:srgbClr val="FF3300"/>
                </a:solidFill>
                <a:latin typeface="黑体" pitchFamily="49" charset="-122"/>
                <a:ea typeface="黑体" pitchFamily="49" charset="-122"/>
              </a:rPr>
              <a:t>死刑</a:t>
            </a:r>
            <a:r>
              <a:rPr lang="zh-CN" altLang="en-US" sz="2000">
                <a:latin typeface="黑体" pitchFamily="49" charset="-122"/>
                <a:ea typeface="黑体" pitchFamily="49" charset="-122"/>
              </a:rPr>
              <a:t>。</a:t>
            </a:r>
          </a:p>
        </p:txBody>
      </p:sp>
      <p:sp>
        <p:nvSpPr>
          <p:cNvPr id="39943" name="矩形 39942"/>
          <p:cNvSpPr>
            <a:spLocks noChangeArrowheads="1"/>
          </p:cNvSpPr>
          <p:nvPr/>
        </p:nvSpPr>
        <p:spPr bwMode="auto">
          <a:xfrm>
            <a:off x="468313" y="3860800"/>
            <a:ext cx="8675687" cy="701675"/>
          </a:xfrm>
          <a:prstGeom prst="rect">
            <a:avLst/>
          </a:prstGeom>
          <a:noFill/>
          <a:ln w="9525">
            <a:noFill/>
            <a:miter lim="800000"/>
            <a:headEnd/>
            <a:tailEnd/>
          </a:ln>
        </p:spPr>
        <p:txBody>
          <a:bodyPr anchor="ctr">
            <a:spAutoFit/>
          </a:bodyPr>
          <a:lstStyle/>
          <a:p>
            <a:r>
              <a:rPr lang="en-US" altLang="zh-CN" sz="2000">
                <a:latin typeface="黑体" pitchFamily="49" charset="-122"/>
                <a:ea typeface="黑体" pitchFamily="49" charset="-122"/>
              </a:rPr>
              <a:t>2</a:t>
            </a:r>
            <a:r>
              <a:rPr lang="zh-CN" altLang="en-US" sz="2000">
                <a:latin typeface="黑体" pitchFamily="49" charset="-122"/>
                <a:ea typeface="黑体" pitchFamily="49" charset="-122"/>
              </a:rPr>
              <a:t>、非法持有毒品：鸦片</a:t>
            </a:r>
            <a:r>
              <a:rPr lang="en-US" altLang="zh-CN" sz="2000" b="1">
                <a:solidFill>
                  <a:srgbClr val="FF3300"/>
                </a:solidFill>
                <a:latin typeface="黑体" pitchFamily="49" charset="-122"/>
                <a:ea typeface="黑体" pitchFamily="49" charset="-122"/>
              </a:rPr>
              <a:t>1000</a:t>
            </a:r>
            <a:r>
              <a:rPr lang="zh-CN" altLang="en-US" sz="2000">
                <a:latin typeface="黑体" pitchFamily="49" charset="-122"/>
                <a:ea typeface="黑体" pitchFamily="49" charset="-122"/>
              </a:rPr>
              <a:t>克以上海洛因</a:t>
            </a:r>
            <a:r>
              <a:rPr lang="en-US" altLang="zh-CN" sz="2000" b="1">
                <a:latin typeface="黑体" pitchFamily="49" charset="-122"/>
                <a:ea typeface="黑体" pitchFamily="49" charset="-122"/>
              </a:rPr>
              <a:t>50</a:t>
            </a:r>
            <a:r>
              <a:rPr lang="zh-CN" altLang="en-US" sz="2000">
                <a:latin typeface="黑体" pitchFamily="49" charset="-122"/>
                <a:ea typeface="黑体" pitchFamily="49" charset="-122"/>
              </a:rPr>
              <a:t>克以上，处</a:t>
            </a:r>
            <a:r>
              <a:rPr lang="en-US" altLang="zh-CN" sz="2000" b="1">
                <a:solidFill>
                  <a:srgbClr val="FF3300"/>
                </a:solidFill>
                <a:latin typeface="黑体" pitchFamily="49" charset="-122"/>
                <a:ea typeface="黑体" pitchFamily="49" charset="-122"/>
              </a:rPr>
              <a:t>7</a:t>
            </a:r>
            <a:r>
              <a:rPr lang="zh-CN" altLang="en-US" sz="2000">
                <a:latin typeface="黑体" pitchFamily="49" charset="-122"/>
                <a:ea typeface="黑体" pitchFamily="49" charset="-122"/>
              </a:rPr>
              <a:t>年以上有期徒刑</a:t>
            </a:r>
          </a:p>
          <a:p>
            <a:r>
              <a:rPr lang="zh-CN" altLang="en-US" sz="2000">
                <a:latin typeface="黑体" pitchFamily="49" charset="-122"/>
                <a:ea typeface="黑体" pitchFamily="49" charset="-122"/>
              </a:rPr>
              <a:t>   或者</a:t>
            </a:r>
            <a:r>
              <a:rPr lang="zh-CN" altLang="en-US" sz="2000">
                <a:solidFill>
                  <a:srgbClr val="FF3300"/>
                </a:solidFill>
                <a:latin typeface="黑体" pitchFamily="49" charset="-122"/>
                <a:ea typeface="黑体" pitchFamily="49" charset="-122"/>
              </a:rPr>
              <a:t>无期徒刑</a:t>
            </a:r>
            <a:r>
              <a:rPr lang="zh-CN" altLang="en-US" sz="2000">
                <a:latin typeface="黑体" pitchFamily="49" charset="-122"/>
                <a:ea typeface="黑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to="" calcmode="lin" valueType="num">
                                      <p:cBhvr>
                                        <p:cTn id="7" dur="1" fill="hold"/>
                                        <p:tgtEl>
                                          <p:spTgt spid="3994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1"/>
                                        </p:tgtEl>
                                        <p:attrNameLst>
                                          <p:attrName>style.visibility</p:attrName>
                                        </p:attrNameLst>
                                      </p:cBhvr>
                                      <p:to>
                                        <p:strVal val="visible"/>
                                      </p:to>
                                    </p:set>
                                    <p:anim to="" calcmode="lin" valueType="num">
                                      <p:cBhvr>
                                        <p:cTn id="12" dur="1" fill="hold"/>
                                        <p:tgtEl>
                                          <p:spTgt spid="3994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 to="" calcmode="lin" valueType="num">
                                      <p:cBhvr>
                                        <p:cTn id="17" dur="1" fill="hold"/>
                                        <p:tgtEl>
                                          <p:spTgt spid="3994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p:bldP spid="399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40961"/>
          <p:cNvSpPr>
            <a:spLocks noGrp="1" noRot="1" noChangeArrowheads="1"/>
          </p:cNvSpPr>
          <p:nvPr>
            <p:ph type="title"/>
          </p:nvPr>
        </p:nvSpPr>
        <p:spPr/>
        <p:txBody>
          <a:bodyPr/>
          <a:lstStyle/>
          <a:p>
            <a:pPr algn="l" eaLnBrk="1" hangingPunct="1"/>
            <a:r>
              <a:rPr lang="zh-CN" altLang="en-US" b="1" dirty="0" smtClean="0">
                <a:solidFill>
                  <a:srgbClr val="FF3300"/>
                </a:solidFill>
                <a:ea typeface="黑体" pitchFamily="49" charset="-122"/>
              </a:rPr>
              <a:t>六、禁毒格言大家说</a:t>
            </a:r>
          </a:p>
        </p:txBody>
      </p:sp>
      <p:sp>
        <p:nvSpPr>
          <p:cNvPr id="40963" name="内容占位符 40962"/>
          <p:cNvSpPr>
            <a:spLocks noGrp="1" noRot="1" noChangeArrowheads="1"/>
          </p:cNvSpPr>
          <p:nvPr>
            <p:ph idx="1"/>
          </p:nvPr>
        </p:nvSpPr>
        <p:spPr>
          <a:xfrm>
            <a:off x="0" y="1916832"/>
            <a:ext cx="8540750" cy="2671936"/>
          </a:xfrm>
        </p:spPr>
        <p:txBody>
          <a:bodyPr/>
          <a:lstStyle/>
          <a:p>
            <a:pPr eaLnBrk="1" hangingPunct="1">
              <a:buFont typeface="Wingdings" pitchFamily="2" charset="2"/>
              <a:buNone/>
            </a:pPr>
            <a:r>
              <a:rPr lang="en-US" altLang="zh-CN" sz="2000" dirty="0" smtClean="0"/>
              <a:t>    </a:t>
            </a:r>
            <a:r>
              <a:rPr lang="en-US" altLang="zh-CN" sz="2000" b="1" dirty="0" smtClean="0"/>
              <a:t>1</a:t>
            </a:r>
            <a:r>
              <a:rPr lang="zh-CN" altLang="en-US" sz="2000" b="1" dirty="0" smtClean="0"/>
              <a:t>、珍爱生命，拒绝毒品。</a:t>
            </a:r>
            <a:br>
              <a:rPr lang="zh-CN" altLang="en-US" sz="2000" b="1" dirty="0" smtClean="0"/>
            </a:br>
            <a:r>
              <a:rPr lang="zh-CN" altLang="en-US" sz="2000" b="1" dirty="0" smtClean="0"/>
              <a:t/>
            </a:r>
            <a:br>
              <a:rPr lang="zh-CN" altLang="en-US" sz="2000" b="1" dirty="0" smtClean="0"/>
            </a:br>
            <a:r>
              <a:rPr lang="en-US" altLang="zh-CN" sz="2000" b="1" dirty="0" smtClean="0"/>
              <a:t>2</a:t>
            </a:r>
            <a:r>
              <a:rPr lang="zh-CN" altLang="en-US" sz="2000" b="1" dirty="0" smtClean="0"/>
              <a:t>、莫沾毒品，莫交毒友。</a:t>
            </a:r>
            <a:br>
              <a:rPr lang="zh-CN" altLang="en-US" sz="2000" b="1" dirty="0" smtClean="0"/>
            </a:br>
            <a:r>
              <a:rPr lang="zh-CN" altLang="en-US" sz="2000" b="1" dirty="0" smtClean="0"/>
              <a:t/>
            </a:r>
            <a:br>
              <a:rPr lang="zh-CN" altLang="en-US" sz="2000" b="1" dirty="0" smtClean="0"/>
            </a:br>
            <a:r>
              <a:rPr lang="en-US" altLang="zh-CN" sz="2000" b="1" dirty="0" smtClean="0"/>
              <a:t>3</a:t>
            </a:r>
            <a:r>
              <a:rPr lang="zh-CN" altLang="en-US" sz="2000" b="1" dirty="0" smtClean="0"/>
              <a:t>、防毒反毒，人人有责。</a:t>
            </a:r>
            <a:br>
              <a:rPr lang="zh-CN" altLang="en-US" sz="2000" b="1" dirty="0" smtClean="0"/>
            </a:br>
            <a:r>
              <a:rPr lang="zh-CN" altLang="en-US" sz="2000" b="1" dirty="0" smtClean="0"/>
              <a:t/>
            </a:r>
            <a:br>
              <a:rPr lang="zh-CN" altLang="en-US" sz="2000" b="1" dirty="0" smtClean="0"/>
            </a:br>
            <a:r>
              <a:rPr lang="en-US" altLang="zh-CN" sz="2000" b="1" dirty="0" smtClean="0"/>
              <a:t>4</a:t>
            </a:r>
            <a:r>
              <a:rPr lang="zh-CN" altLang="en-US" sz="2000" b="1" dirty="0" smtClean="0"/>
              <a:t>、扫除毒害，利国利民。</a:t>
            </a:r>
            <a:r>
              <a:rPr lang="zh-CN" altLang="en-US" sz="2000" dirty="0" smtClean="0"/>
              <a:t> </a:t>
            </a:r>
          </a:p>
        </p:txBody>
      </p:sp>
      <p:sp>
        <p:nvSpPr>
          <p:cNvPr id="4" name="矩形 3"/>
          <p:cNvSpPr>
            <a:spLocks noChangeArrowheads="1"/>
          </p:cNvSpPr>
          <p:nvPr/>
        </p:nvSpPr>
        <p:spPr bwMode="auto">
          <a:xfrm>
            <a:off x="4572000" y="1844824"/>
            <a:ext cx="4355976" cy="3416320"/>
          </a:xfrm>
          <a:prstGeom prst="rect">
            <a:avLst/>
          </a:prstGeom>
          <a:noFill/>
          <a:ln w="9525">
            <a:noFill/>
            <a:miter lim="800000"/>
            <a:headEnd/>
            <a:tailEnd/>
          </a:ln>
        </p:spPr>
        <p:txBody>
          <a:bodyPr wrap="square" anchor="ctr">
            <a:spAutoFit/>
          </a:bodyPr>
          <a:lstStyle/>
          <a:p>
            <a:r>
              <a:rPr lang="en-US" altLang="zh-CN" sz="2000" b="1" dirty="0"/>
              <a:t>5</a:t>
            </a:r>
            <a:r>
              <a:rPr lang="zh-CN" altLang="en-US" sz="2000" b="1" dirty="0"/>
              <a:t>、毒品是人类社会的公害。</a:t>
            </a:r>
            <a:br>
              <a:rPr lang="zh-CN" altLang="en-US" sz="2000" b="1" dirty="0"/>
            </a:br>
            <a:r>
              <a:rPr lang="zh-CN" altLang="en-US" sz="2000" b="1" dirty="0"/>
              <a:t/>
            </a:r>
            <a:br>
              <a:rPr lang="zh-CN" altLang="en-US" sz="2000" b="1" dirty="0"/>
            </a:br>
            <a:r>
              <a:rPr lang="en-US" altLang="zh-CN" sz="2000" b="1" dirty="0"/>
              <a:t>6</a:t>
            </a:r>
            <a:r>
              <a:rPr lang="zh-CN" altLang="en-US" sz="2000" b="1" dirty="0"/>
              <a:t>、吸毒是犯罪的祸根。</a:t>
            </a:r>
            <a:br>
              <a:rPr lang="zh-CN" altLang="en-US" sz="2000" b="1" dirty="0"/>
            </a:br>
            <a:r>
              <a:rPr lang="zh-CN" altLang="en-US" sz="2000" b="1" dirty="0"/>
              <a:t/>
            </a:r>
            <a:br>
              <a:rPr lang="zh-CN" altLang="en-US" sz="2000" b="1" dirty="0"/>
            </a:br>
            <a:r>
              <a:rPr lang="en-US" altLang="zh-CN" sz="2000" b="1" dirty="0"/>
              <a:t>7</a:t>
            </a:r>
            <a:r>
              <a:rPr lang="zh-CN" altLang="en-US" sz="2000" b="1" dirty="0"/>
              <a:t>、毒品一日不绝，禁毒一刻不止。</a:t>
            </a:r>
            <a:br>
              <a:rPr lang="zh-CN" altLang="en-US" sz="2000" b="1" dirty="0"/>
            </a:br>
            <a:r>
              <a:rPr lang="zh-CN" altLang="en-US" sz="2000" b="1" dirty="0"/>
              <a:t/>
            </a:r>
            <a:br>
              <a:rPr lang="zh-CN" altLang="en-US" sz="2000" b="1" dirty="0"/>
            </a:br>
            <a:r>
              <a:rPr lang="en-US" altLang="zh-CN" sz="2000" b="1" dirty="0"/>
              <a:t>8</a:t>
            </a:r>
            <a:r>
              <a:rPr lang="zh-CN" altLang="en-US" sz="2000" b="1" dirty="0"/>
              <a:t>、有毒必肃，贩毒必惩，种毒必究，吸毒必戒。</a:t>
            </a:r>
            <a:r>
              <a:rPr lang="zh-CN" altLang="en-US" sz="2800" b="1" dirty="0"/>
              <a:t/>
            </a:r>
            <a:br>
              <a:rPr lang="zh-CN" altLang="en-US" sz="2800" b="1" dirty="0"/>
            </a:br>
            <a:r>
              <a:rPr lang="zh-CN" altLang="en-US" sz="2800" b="1" dirty="0"/>
              <a:t/>
            </a:r>
            <a:br>
              <a:rPr lang="zh-CN" altLang="en-US" sz="2800" b="1" dirty="0"/>
            </a:br>
            <a:endParaRPr lang="zh-CN" alt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文本框 35841"/>
          <p:cNvSpPr txBox="1">
            <a:spLocks noChangeArrowheads="1"/>
          </p:cNvSpPr>
          <p:nvPr/>
        </p:nvSpPr>
        <p:spPr bwMode="auto">
          <a:xfrm>
            <a:off x="503238" y="1484313"/>
            <a:ext cx="8640762" cy="3386137"/>
          </a:xfrm>
          <a:prstGeom prst="rect">
            <a:avLst/>
          </a:prstGeom>
          <a:noFill/>
          <a:ln w="9525">
            <a:noFill/>
            <a:miter lim="800000"/>
            <a:headEnd/>
            <a:tailEnd/>
          </a:ln>
        </p:spPr>
        <p:txBody>
          <a:bodyPr>
            <a:spAutoFit/>
          </a:bodyPr>
          <a:lstStyle/>
          <a:p>
            <a:pPr>
              <a:lnSpc>
                <a:spcPct val="200000"/>
              </a:lnSpc>
              <a:spcBef>
                <a:spcPct val="50000"/>
              </a:spcBef>
            </a:pPr>
            <a:r>
              <a:rPr lang="zh-CN" altLang="en-US" sz="4800" b="1">
                <a:solidFill>
                  <a:srgbClr val="3399FF"/>
                </a:solidFill>
                <a:ea typeface="华文中宋" pitchFamily="2" charset="-122"/>
              </a:rPr>
              <a:t>为爱你和你爱的人！！</a:t>
            </a:r>
          </a:p>
          <a:p>
            <a:pPr>
              <a:lnSpc>
                <a:spcPct val="200000"/>
              </a:lnSpc>
              <a:spcBef>
                <a:spcPct val="50000"/>
              </a:spcBef>
            </a:pPr>
            <a:r>
              <a:rPr lang="zh-CN" altLang="en-US" sz="4800" b="1">
                <a:solidFill>
                  <a:srgbClr val="FF3300"/>
                </a:solidFill>
                <a:ea typeface="华文中宋" pitchFamily="2" charset="-122"/>
              </a:rPr>
              <a:t>         </a:t>
            </a:r>
            <a:r>
              <a:rPr lang="en-US" altLang="zh-CN" sz="4800" b="1">
                <a:solidFill>
                  <a:srgbClr val="FF3300"/>
                </a:solidFill>
                <a:latin typeface="华文中宋" pitchFamily="2" charset="-122"/>
                <a:ea typeface="华文中宋" pitchFamily="2" charset="-122"/>
              </a:rPr>
              <a:t>——</a:t>
            </a:r>
            <a:r>
              <a:rPr lang="zh-CN" altLang="en-US" sz="4800" b="1">
                <a:solidFill>
                  <a:srgbClr val="FF3300"/>
                </a:solidFill>
                <a:ea typeface="华文中宋" pitchFamily="2" charset="-122"/>
              </a:rPr>
              <a:t>珍爱生命，拒绝毒品</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1+#ppt_w/2"/>
                                          </p:val>
                                        </p:tav>
                                        <p:tav tm="100000">
                                          <p:val>
                                            <p:strVal val="#ppt_x"/>
                                          </p:val>
                                        </p:tav>
                                      </p:tavLst>
                                    </p:anim>
                                    <p:anim calcmode="lin" valueType="num">
                                      <p:cBhvr additive="base">
                                        <p:cTn id="8" dur="500" fill="hold"/>
                                        <p:tgtEl>
                                          <p:spTgt spid="358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41985" descr="2829864_183629997000_2"/>
          <p:cNvPicPr>
            <a:picLocks noChangeAspect="1" noChangeArrowheads="1"/>
          </p:cNvPicPr>
          <p:nvPr/>
        </p:nvPicPr>
        <p:blipFill>
          <a:blip r:embed="rId2" cstate="print">
            <a:lum bright="52000" contrast="-64000"/>
          </a:blip>
          <a:srcRect l="66406" t="66422" r="781" b="5789"/>
          <a:stretch>
            <a:fillRect/>
          </a:stretch>
        </p:blipFill>
        <p:spPr bwMode="auto">
          <a:xfrm>
            <a:off x="0" y="0"/>
            <a:ext cx="9144000" cy="6858000"/>
          </a:xfrm>
          <a:prstGeom prst="rect">
            <a:avLst/>
          </a:prstGeom>
          <a:noFill/>
          <a:ln w="9525">
            <a:noFill/>
            <a:miter lim="800000"/>
            <a:headEnd/>
            <a:tailEnd/>
          </a:ln>
        </p:spPr>
      </p:pic>
      <p:sp>
        <p:nvSpPr>
          <p:cNvPr id="36867" name="矩形 41986"/>
          <p:cNvSpPr>
            <a:spLocks noChangeArrowheads="1" noChangeShapeType="1" noTextEdit="1"/>
          </p:cNvSpPr>
          <p:nvPr/>
        </p:nvSpPr>
        <p:spPr bwMode="auto">
          <a:xfrm>
            <a:off x="2339975" y="2492375"/>
            <a:ext cx="5073650" cy="1463675"/>
          </a:xfrm>
          <a:prstGeom prst="rect">
            <a:avLst/>
          </a:prstGeom>
        </p:spPr>
        <p:txBody>
          <a:bodyPr wrap="none" fromWordArt="1">
            <a:prstTxWarp prst="textPlain">
              <a:avLst>
                <a:gd name="adj" fmla="val 50000"/>
              </a:avLst>
            </a:prstTxWarp>
          </a:bodyPr>
          <a:lstStyle/>
          <a:p>
            <a:pPr algn="ctr"/>
            <a:r>
              <a:rPr lang="zh-CN" altLang="en-US" sz="6000" kern="10">
                <a:ln w="12700">
                  <a:solidFill>
                    <a:srgbClr val="FF0000"/>
                  </a:solidFill>
                  <a:round/>
                  <a:headEnd/>
                  <a:tailEnd/>
                </a:ln>
                <a:solidFill>
                  <a:srgbClr val="FF0000"/>
                </a:solidFill>
                <a:effectLst>
                  <a:outerShdw dist="35921" dir="2700000" sy="50000" kx="2115830" algn="bl" rotWithShape="0">
                    <a:srgbClr val="C0C0C0">
                      <a:alpha val="75000"/>
                    </a:srgbClr>
                  </a:outerShdw>
                </a:effectLst>
                <a:latin typeface="宋体"/>
                <a:ea typeface="宋体"/>
              </a:rPr>
              <a:t>谢　谢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6146"/>
          <p:cNvSpPr>
            <a:spLocks noGrp="1" noRot="1" noChangeArrowheads="1"/>
          </p:cNvSpPr>
          <p:nvPr>
            <p:ph idx="1"/>
          </p:nvPr>
        </p:nvSpPr>
        <p:spPr>
          <a:xfrm>
            <a:off x="0" y="692150"/>
            <a:ext cx="9036050" cy="4248150"/>
          </a:xfrm>
        </p:spPr>
        <p:txBody>
          <a:bodyPr/>
          <a:lstStyle/>
          <a:p>
            <a:pPr eaLnBrk="1" hangingPunct="1">
              <a:buFont typeface="Wingdings" pitchFamily="2" charset="2"/>
              <a:buNone/>
            </a:pPr>
            <a:r>
              <a:rPr lang="zh-CN" altLang="en-US" sz="4400" b="1" dirty="0" smtClean="0">
                <a:solidFill>
                  <a:srgbClr val="FF3300"/>
                </a:solidFill>
                <a:latin typeface="黑体" pitchFamily="49" charset="-122"/>
                <a:ea typeface="黑体" pitchFamily="49" charset="-122"/>
              </a:rPr>
              <a:t>一、认识毒品</a:t>
            </a:r>
          </a:p>
          <a:p>
            <a:pPr eaLnBrk="1" hangingPunct="1">
              <a:buFont typeface="Wingdings" pitchFamily="2" charset="2"/>
              <a:buNone/>
            </a:pPr>
            <a:r>
              <a:rPr lang="zh-CN" altLang="en-US" sz="3600" b="1" dirty="0" smtClean="0">
                <a:solidFill>
                  <a:srgbClr val="FF3300"/>
                </a:solidFill>
                <a:latin typeface="黑体" pitchFamily="49" charset="-122"/>
                <a:ea typeface="黑体" pitchFamily="49" charset="-122"/>
              </a:rPr>
              <a:t>    什么是毒品？</a:t>
            </a:r>
          </a:p>
          <a:p>
            <a:pPr eaLnBrk="1" hangingPunct="1">
              <a:buFont typeface="Wingdings" pitchFamily="2" charset="2"/>
              <a:buNone/>
            </a:pPr>
            <a:r>
              <a:rPr lang="zh-CN" altLang="en-US" sz="3600" b="1" dirty="0" smtClean="0">
                <a:solidFill>
                  <a:srgbClr val="0000FF"/>
                </a:solidFill>
              </a:rPr>
              <a:t>        </a:t>
            </a:r>
            <a:r>
              <a:rPr lang="en-US" altLang="zh-CN" sz="3600" b="1" dirty="0" smtClean="0">
                <a:solidFill>
                  <a:srgbClr val="0000FF"/>
                </a:solidFill>
              </a:rPr>
              <a:t>——</a:t>
            </a:r>
            <a:r>
              <a:rPr lang="zh-CN" altLang="en-US" sz="3600" b="1" dirty="0" smtClean="0">
                <a:solidFill>
                  <a:srgbClr val="0000FF"/>
                </a:solidFill>
              </a:rPr>
              <a:t>我国法律规定的毒品是指鸦片、海洛因、冰毒、吗啡、大麻、可卡因以及国家规定管制的其他能够使人形成瘾癖的麻醉药品和精神药品。</a:t>
            </a:r>
            <a:endParaRPr lang="zh-CN" altLang="en-US" sz="3600" dirty="0" smtClean="0"/>
          </a:p>
          <a:p>
            <a:pPr eaLnBrk="1" hangingPunct="1">
              <a:buFont typeface="Wingdings" pitchFamily="2" charset="2"/>
              <a:buNone/>
            </a:pPr>
            <a:r>
              <a:rPr lang="zh-CN" altLang="en-US" sz="36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标题 8193"/>
          <p:cNvSpPr>
            <a:spLocks noGrp="1" noRot="1" noChangeArrowheads="1"/>
          </p:cNvSpPr>
          <p:nvPr>
            <p:ph type="title"/>
          </p:nvPr>
        </p:nvSpPr>
        <p:spPr>
          <a:xfrm>
            <a:off x="2051050" y="0"/>
            <a:ext cx="4165600" cy="1143000"/>
          </a:xfrm>
        </p:spPr>
        <p:txBody>
          <a:bodyPr/>
          <a:lstStyle/>
          <a:p>
            <a:pPr eaLnBrk="1" hangingPunct="1"/>
            <a:r>
              <a:rPr lang="zh-CN" altLang="en-US" sz="5400" smtClean="0">
                <a:solidFill>
                  <a:srgbClr val="FF0000"/>
                </a:solidFill>
                <a:ea typeface="黑体" pitchFamily="49" charset="-122"/>
              </a:rPr>
              <a:t>常见的毒品</a:t>
            </a:r>
          </a:p>
        </p:txBody>
      </p:sp>
      <p:sp>
        <p:nvSpPr>
          <p:cNvPr id="8195" name="内容占位符 8194"/>
          <p:cNvSpPr>
            <a:spLocks noGrp="1" noRot="1" noChangeArrowheads="1"/>
          </p:cNvSpPr>
          <p:nvPr>
            <p:ph idx="1"/>
          </p:nvPr>
        </p:nvSpPr>
        <p:spPr>
          <a:xfrm>
            <a:off x="179388" y="692150"/>
            <a:ext cx="8785225" cy="5688013"/>
          </a:xfrm>
        </p:spPr>
        <p:txBody>
          <a:bodyPr/>
          <a:lstStyle/>
          <a:p>
            <a:pPr eaLnBrk="1" hangingPunct="1"/>
            <a:endParaRPr lang="en-US" altLang="zh-CN" dirty="0" smtClean="0"/>
          </a:p>
          <a:p>
            <a:pPr eaLnBrk="1" hangingPunct="1"/>
            <a:r>
              <a:rPr lang="zh-CN" altLang="en-US" b="1" dirty="0" smtClean="0"/>
              <a:t>一、罂粟</a:t>
            </a:r>
          </a:p>
          <a:p>
            <a:pPr eaLnBrk="1" hangingPunct="1"/>
            <a:r>
              <a:rPr lang="zh-CN" altLang="en-US" b="1" dirty="0" smtClean="0"/>
              <a:t>二、大麻</a:t>
            </a:r>
          </a:p>
          <a:p>
            <a:pPr eaLnBrk="1" hangingPunct="1"/>
            <a:r>
              <a:rPr lang="zh-CN" altLang="en-US" b="1" dirty="0" smtClean="0"/>
              <a:t>三、</a:t>
            </a:r>
            <a:r>
              <a:rPr lang="zh-CN" altLang="en-US" b="1" dirty="0" smtClean="0">
                <a:latin typeface="华文中宋" pitchFamily="2" charset="-122"/>
                <a:ea typeface="华文中宋" pitchFamily="2" charset="-122"/>
              </a:rPr>
              <a:t>海洛因</a:t>
            </a:r>
          </a:p>
          <a:p>
            <a:pPr eaLnBrk="1" hangingPunct="1"/>
            <a:r>
              <a:rPr lang="zh-CN" altLang="en-US" b="1" dirty="0" smtClean="0">
                <a:latin typeface="华文中宋" pitchFamily="2" charset="-122"/>
                <a:ea typeface="华文中宋" pitchFamily="2" charset="-122"/>
              </a:rPr>
              <a:t>四</a:t>
            </a:r>
            <a:r>
              <a:rPr lang="zh-CN" altLang="en-US" b="1" dirty="0" smtClean="0"/>
              <a:t>、冰毒（包括麻古）</a:t>
            </a:r>
          </a:p>
          <a:p>
            <a:pPr eaLnBrk="1" hangingPunct="1"/>
            <a:r>
              <a:rPr lang="zh-CN" altLang="en-US" b="1" dirty="0" smtClean="0"/>
              <a:t>五、氯胺酮（又名</a:t>
            </a:r>
            <a:r>
              <a:rPr lang="en-US" altLang="zh-CN" b="1" dirty="0" smtClean="0"/>
              <a:t>K</a:t>
            </a:r>
            <a:r>
              <a:rPr lang="zh-CN" altLang="en-US" b="1" dirty="0" smtClean="0"/>
              <a:t>粉）</a:t>
            </a:r>
          </a:p>
          <a:p>
            <a:pPr eaLnBrk="1" hangingPunct="1"/>
            <a:r>
              <a:rPr lang="zh-CN" altLang="en-US" b="1" dirty="0" smtClean="0"/>
              <a:t>六、摇头丸</a:t>
            </a:r>
          </a:p>
          <a:p>
            <a:pPr eaLnBrk="1" hangingPunct="1"/>
            <a:r>
              <a:rPr lang="zh-CN" altLang="en-US" b="1" dirty="0" smtClean="0">
                <a:solidFill>
                  <a:srgbClr val="FF3300"/>
                </a:solidFill>
              </a:rPr>
              <a:t>罂粟、大麻、海洛因</a:t>
            </a:r>
            <a:r>
              <a:rPr lang="zh-CN" altLang="en-US" b="1" dirty="0" smtClean="0"/>
              <a:t>一般称传统毒品，</a:t>
            </a:r>
          </a:p>
          <a:p>
            <a:pPr eaLnBrk="1" hangingPunct="1"/>
            <a:r>
              <a:rPr lang="zh-CN" altLang="en-US" b="1" dirty="0" smtClean="0">
                <a:solidFill>
                  <a:srgbClr val="FF3300"/>
                </a:solidFill>
              </a:rPr>
              <a:t>冰毒、氯胺酮、摇头丸</a:t>
            </a:r>
            <a:r>
              <a:rPr lang="zh-CN" altLang="en-US" b="1" dirty="0" smtClean="0"/>
              <a:t>等称新型毒品（合成毒品）。</a:t>
            </a:r>
          </a:p>
          <a:p>
            <a:pPr eaLnBrk="1" hangingPunct="1">
              <a:buFont typeface="Wingdings" pitchFamily="2" charset="2"/>
              <a:buNone/>
            </a:pPr>
            <a:endParaRPr lang="zh-CN" altLang="en-US" b="1"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0"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4097" descr="6_GG88">
            <a:hlinkClick r:id="rId2"/>
          </p:cNvPr>
          <p:cNvPicPr>
            <a:picLocks noChangeAspect="1" noChangeArrowheads="1"/>
          </p:cNvPicPr>
          <p:nvPr/>
        </p:nvPicPr>
        <p:blipFill>
          <a:blip r:embed="rId3" cstate="print"/>
          <a:srcRect/>
          <a:stretch>
            <a:fillRect/>
          </a:stretch>
        </p:blipFill>
        <p:spPr bwMode="auto">
          <a:xfrm>
            <a:off x="1331640" y="549275"/>
            <a:ext cx="6264695" cy="4319885"/>
          </a:xfrm>
          <a:prstGeom prst="rect">
            <a:avLst/>
          </a:prstGeom>
          <a:noFill/>
          <a:ln w="9525">
            <a:noFill/>
            <a:miter lim="800000"/>
            <a:headEnd/>
            <a:tailEnd/>
          </a:ln>
        </p:spPr>
      </p:pic>
      <p:sp>
        <p:nvSpPr>
          <p:cNvPr id="4099" name="文本框 4098"/>
          <p:cNvSpPr txBox="1">
            <a:spLocks noChangeArrowheads="1"/>
          </p:cNvSpPr>
          <p:nvPr/>
        </p:nvSpPr>
        <p:spPr bwMode="auto">
          <a:xfrm>
            <a:off x="3491880" y="5229200"/>
            <a:ext cx="2519362" cy="823913"/>
          </a:xfrm>
          <a:prstGeom prst="rect">
            <a:avLst/>
          </a:prstGeom>
          <a:noFill/>
          <a:ln w="9525">
            <a:noFill/>
            <a:miter lim="800000"/>
            <a:headEnd/>
            <a:tailEnd/>
          </a:ln>
        </p:spPr>
        <p:txBody>
          <a:bodyPr>
            <a:spAutoFit/>
          </a:bodyPr>
          <a:lstStyle/>
          <a:p>
            <a:pPr>
              <a:spcBef>
                <a:spcPct val="50000"/>
              </a:spcBef>
            </a:pPr>
            <a:r>
              <a:rPr lang="zh-CN" altLang="en-US" sz="4800" b="1">
                <a:solidFill>
                  <a:srgbClr val="000000"/>
                </a:solidFill>
                <a:latin typeface="Comic Sans MS" pitchFamily="66" charset="0"/>
              </a:rPr>
              <a:t>罂粟花</a:t>
            </a:r>
            <a:r>
              <a:rPr lang="zh-CN" altLang="en-US" sz="4800" b="1">
                <a:latin typeface="Comic Sans MS" pitchFamily="66"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slide(fromBottom)">
                                      <p:cBhvr>
                                        <p:cTn id="12"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标题 11265"/>
          <p:cNvSpPr>
            <a:spLocks noGrp="1" noRot="1" noChangeArrowheads="1"/>
          </p:cNvSpPr>
          <p:nvPr>
            <p:ph type="title"/>
          </p:nvPr>
        </p:nvSpPr>
        <p:spPr>
          <a:xfrm>
            <a:off x="5219700" y="620713"/>
            <a:ext cx="2663825" cy="1143000"/>
          </a:xfrm>
        </p:spPr>
        <p:txBody>
          <a:bodyPr/>
          <a:lstStyle/>
          <a:p>
            <a:pPr eaLnBrk="1" hangingPunct="1"/>
            <a:r>
              <a:rPr lang="en-US" altLang="zh-CN" sz="4000" b="1" smtClean="0">
                <a:solidFill>
                  <a:schemeClr val="tx1"/>
                </a:solidFill>
              </a:rPr>
              <a:t>                       </a:t>
            </a:r>
            <a:r>
              <a:rPr lang="zh-CN" altLang="en-US" sz="4000" b="1" smtClean="0">
                <a:solidFill>
                  <a:srgbClr val="FF3300"/>
                </a:solidFill>
              </a:rPr>
              <a:t>罂粟</a:t>
            </a:r>
          </a:p>
        </p:txBody>
      </p:sp>
      <p:pic>
        <p:nvPicPr>
          <p:cNvPr id="11267" name="内容占位符 11266" descr="ys"/>
          <p:cNvPicPr>
            <a:picLocks noGrp="1" noRot="1" noChangeAspect="1" noChangeArrowheads="1"/>
          </p:cNvPicPr>
          <p:nvPr>
            <p:ph idx="1"/>
          </p:nvPr>
        </p:nvPicPr>
        <p:blipFill>
          <a:blip r:embed="rId2" cstate="print"/>
          <a:srcRect/>
          <a:stretch>
            <a:fillRect/>
          </a:stretch>
        </p:blipFill>
        <p:spPr>
          <a:xfrm>
            <a:off x="0" y="836613"/>
            <a:ext cx="4716463" cy="5653087"/>
          </a:xfrm>
        </p:spPr>
      </p:pic>
      <p:sp>
        <p:nvSpPr>
          <p:cNvPr id="11270" name="矩形 11269"/>
          <p:cNvSpPr>
            <a:spLocks noChangeArrowheads="1"/>
          </p:cNvSpPr>
          <p:nvPr/>
        </p:nvSpPr>
        <p:spPr bwMode="auto">
          <a:xfrm>
            <a:off x="4932363" y="2316163"/>
            <a:ext cx="3889375" cy="2282825"/>
          </a:xfrm>
          <a:prstGeom prst="rect">
            <a:avLst/>
          </a:prstGeom>
          <a:noFill/>
          <a:ln w="9525">
            <a:noFill/>
            <a:miter lim="800000"/>
            <a:headEnd/>
            <a:tailEnd/>
          </a:ln>
        </p:spPr>
        <p:txBody>
          <a:bodyPr anchor="ctr">
            <a:spAutoFit/>
          </a:bodyPr>
          <a:lstStyle/>
          <a:p>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这些美丽的花朵就是邪恶毒品的</a:t>
            </a:r>
            <a:r>
              <a:rPr lang="zh-CN" altLang="en-US" sz="2400" b="1">
                <a:solidFill>
                  <a:srgbClr val="FF3300"/>
                </a:solidFill>
                <a:latin typeface="楷体_GB2312" pitchFamily="49" charset="-122"/>
                <a:ea typeface="楷体_GB2312" pitchFamily="49" charset="-122"/>
              </a:rPr>
              <a:t>根源</a:t>
            </a:r>
            <a:r>
              <a:rPr lang="zh-CN" altLang="en-US" sz="2400" b="1">
                <a:latin typeface="楷体_GB2312" pitchFamily="49" charset="-122"/>
                <a:ea typeface="楷体_GB2312" pitchFamily="49" charset="-122"/>
              </a:rPr>
              <a:t>。汁液经自然风化变成深褐色，这就是</a:t>
            </a:r>
            <a:r>
              <a:rPr lang="zh-CN" altLang="en-US" sz="2400" b="1">
                <a:solidFill>
                  <a:srgbClr val="FF3300"/>
                </a:solidFill>
                <a:latin typeface="楷体_GB2312" pitchFamily="49" charset="-122"/>
                <a:ea typeface="楷体_GB2312" pitchFamily="49" charset="-122"/>
              </a:rPr>
              <a:t>生鸦片</a:t>
            </a:r>
            <a:r>
              <a:rPr lang="zh-CN" altLang="en-US" sz="2400" b="1">
                <a:latin typeface="楷体_GB2312" pitchFamily="49" charset="-122"/>
                <a:ea typeface="楷体_GB2312" pitchFamily="49" charset="-122"/>
              </a:rPr>
              <a:t>。把生鸦片加工后可得到</a:t>
            </a:r>
            <a:r>
              <a:rPr lang="zh-CN" altLang="en-US" sz="2400" b="1">
                <a:solidFill>
                  <a:srgbClr val="FF3300"/>
                </a:solidFill>
                <a:latin typeface="楷体_GB2312" pitchFamily="49" charset="-122"/>
                <a:ea typeface="楷体_GB2312" pitchFamily="49" charset="-122"/>
              </a:rPr>
              <a:t>吗啡</a:t>
            </a:r>
            <a:r>
              <a:rPr lang="zh-CN" altLang="en-US" sz="2400" b="1">
                <a:latin typeface="楷体_GB2312" pitchFamily="49" charset="-122"/>
                <a:ea typeface="楷体_GB2312" pitchFamily="49" charset="-122"/>
              </a:rPr>
              <a:t>，在经过复杂的转化过程，就变成了</a:t>
            </a:r>
            <a:r>
              <a:rPr lang="zh-CN" altLang="en-US" sz="2400" b="1">
                <a:solidFill>
                  <a:srgbClr val="FF3300"/>
                </a:solidFill>
                <a:latin typeface="楷体_GB2312" pitchFamily="49" charset="-122"/>
                <a:ea typeface="楷体_GB2312" pitchFamily="49" charset="-122"/>
              </a:rPr>
              <a:t>海洛因</a:t>
            </a:r>
            <a:r>
              <a:rPr lang="zh-CN" altLang="en-US" sz="2400" b="1">
                <a:latin typeface="楷体_GB2312" pitchFamily="49" charset="-122"/>
                <a:ea typeface="楷体_GB2312" pitchFamily="49" charset="-122"/>
              </a:rPr>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0"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ppt_x</p:attrName>
                                        </p:attrNameLst>
                                      </p:cBhvr>
                                      <p:tavLst>
                                        <p:tav tm="0">
                                          <p:val>
                                            <p:strVal val="#ppt_x-.2"/>
                                          </p:val>
                                        </p:tav>
                                        <p:tav tm="100000">
                                          <p:val>
                                            <p:strVal val="#ppt_x"/>
                                          </p:val>
                                        </p:tav>
                                      </p:tavLst>
                                    </p:anim>
                                    <p:anim calcmode="lin" valueType="num">
                                      <p:cBhvr>
                                        <p:cTn id="8" dur="1000" fill="hold"/>
                                        <p:tgtEl>
                                          <p:spTgt spid="112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6"/>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11267"/>
                                        </p:tgtEl>
                                        <p:attrNameLst>
                                          <p:attrName>style.visibility</p:attrName>
                                        </p:attrNameLst>
                                      </p:cBhvr>
                                      <p:to>
                                        <p:strVal val="visible"/>
                                      </p:to>
                                    </p:set>
                                    <p:animEffect transition="in" filter="strips(downLeft)">
                                      <p:cBhvr>
                                        <p:cTn id="14" dur="500"/>
                                        <p:tgtEl>
                                          <p:spTgt spid="1126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slide(fromRight)">
                                      <p:cBhvr>
                                        <p:cTn id="19"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2289"/>
          <p:cNvSpPr>
            <a:spLocks noChangeArrowheads="1"/>
          </p:cNvSpPr>
          <p:nvPr/>
        </p:nvSpPr>
        <p:spPr bwMode="auto">
          <a:xfrm>
            <a:off x="-180975" y="1125538"/>
            <a:ext cx="9144000" cy="1066800"/>
          </a:xfrm>
          <a:prstGeom prst="rect">
            <a:avLst/>
          </a:prstGeom>
          <a:noFill/>
          <a:ln w="9525">
            <a:noFill/>
            <a:miter lim="800000"/>
            <a:headEnd/>
            <a:tailEnd/>
          </a:ln>
        </p:spPr>
        <p:txBody>
          <a:bodyPr>
            <a:spAutoFit/>
          </a:bodyPr>
          <a:lstStyle/>
          <a:p>
            <a:r>
              <a:rPr lang="en-US" altLang="zh-CN" sz="3200" b="1">
                <a:solidFill>
                  <a:srgbClr val="FF0000"/>
                </a:solidFill>
                <a:latin typeface="宋体" pitchFamily="2" charset="-122"/>
              </a:rPr>
              <a:t>    </a:t>
            </a:r>
            <a:r>
              <a:rPr lang="zh-CN" altLang="en-US" sz="3200" b="1">
                <a:solidFill>
                  <a:srgbClr val="FF0000"/>
                </a:solidFill>
                <a:latin typeface="宋体" pitchFamily="2" charset="-122"/>
              </a:rPr>
              <a:t>大麻</a:t>
            </a:r>
            <a:r>
              <a:rPr lang="en-US" altLang="zh-CN" sz="3200" b="1">
                <a:solidFill>
                  <a:srgbClr val="FF0000"/>
                </a:solidFill>
                <a:latin typeface="Times New Roman" pitchFamily="18" charset="0"/>
              </a:rPr>
              <a:t>——</a:t>
            </a:r>
            <a:r>
              <a:rPr lang="zh-CN" altLang="en-US" sz="3200" b="1">
                <a:latin typeface="宋体" pitchFamily="2" charset="-122"/>
              </a:rPr>
              <a:t>为桑科的一年生草本植物，雌雄分株。主要毒性成分为四氢大麻酚，具有</a:t>
            </a:r>
            <a:r>
              <a:rPr lang="zh-CN" altLang="en-US" sz="3200" b="1">
                <a:solidFill>
                  <a:srgbClr val="FF3300"/>
                </a:solidFill>
                <a:latin typeface="宋体" pitchFamily="2" charset="-122"/>
              </a:rPr>
              <a:t>致幻</a:t>
            </a:r>
            <a:r>
              <a:rPr lang="zh-CN" altLang="en-US" sz="3200" b="1">
                <a:latin typeface="宋体" pitchFamily="2" charset="-122"/>
              </a:rPr>
              <a:t>作用。</a:t>
            </a:r>
            <a:r>
              <a:rPr lang="zh-CN" altLang="en-US" sz="3200" b="1">
                <a:latin typeface="Times New Roman" pitchFamily="18" charset="0"/>
              </a:rPr>
              <a:t> </a:t>
            </a:r>
          </a:p>
        </p:txBody>
      </p:sp>
      <p:pic>
        <p:nvPicPr>
          <p:cNvPr id="12293" name="图片 12292" descr="307-1"/>
          <p:cNvPicPr>
            <a:picLocks noChangeAspect="1" noChangeArrowheads="1"/>
          </p:cNvPicPr>
          <p:nvPr/>
        </p:nvPicPr>
        <p:blipFill>
          <a:blip r:embed="rId3" cstate="print"/>
          <a:srcRect/>
          <a:stretch>
            <a:fillRect/>
          </a:stretch>
        </p:blipFill>
        <p:spPr bwMode="auto">
          <a:xfrm>
            <a:off x="1187450" y="3068638"/>
            <a:ext cx="2332038" cy="3024187"/>
          </a:xfrm>
          <a:prstGeom prst="rect">
            <a:avLst/>
          </a:prstGeom>
          <a:noFill/>
          <a:ln w="9525">
            <a:noFill/>
            <a:miter lim="800000"/>
            <a:headEnd/>
            <a:tailEnd/>
          </a:ln>
        </p:spPr>
      </p:pic>
      <p:pic>
        <p:nvPicPr>
          <p:cNvPr id="12294" name="图片 12293" descr="307-2"/>
          <p:cNvPicPr>
            <a:picLocks noChangeAspect="1" noChangeArrowheads="1"/>
          </p:cNvPicPr>
          <p:nvPr/>
        </p:nvPicPr>
        <p:blipFill>
          <a:blip r:embed="rId4" cstate="print"/>
          <a:srcRect/>
          <a:stretch>
            <a:fillRect/>
          </a:stretch>
        </p:blipFill>
        <p:spPr bwMode="auto">
          <a:xfrm>
            <a:off x="4067175" y="3500438"/>
            <a:ext cx="2665413" cy="1724025"/>
          </a:xfrm>
          <a:prstGeom prst="rect">
            <a:avLst/>
          </a:prstGeom>
          <a:noFill/>
          <a:ln w="9525">
            <a:noFill/>
            <a:miter lim="800000"/>
            <a:headEnd/>
            <a:tailEnd/>
          </a:ln>
        </p:spPr>
      </p:pic>
    </p:spTree>
  </p:cSld>
  <p:clrMapOvr>
    <a:masterClrMapping/>
  </p:clrMapOvr>
  <p:transition>
    <p:random/>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slide(fromTop)">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strips(downRight)">
                                      <p:cBhvr>
                                        <p:cTn id="12" dur="500"/>
                                        <p:tgtEl>
                                          <p:spTgt spid="1229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12294"/>
                                        </p:tgtEl>
                                        <p:attrNameLst>
                                          <p:attrName>style.visibility</p:attrName>
                                        </p:attrNameLst>
                                      </p:cBhvr>
                                      <p:to>
                                        <p:strVal val="visible"/>
                                      </p:to>
                                    </p:set>
                                    <p:animEffect transition="in" filter="circle(out)">
                                      <p:cBhvr>
                                        <p:cTn id="17"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7169"/>
          <p:cNvGrpSpPr>
            <a:grpSpLocks/>
          </p:cNvGrpSpPr>
          <p:nvPr/>
        </p:nvGrpSpPr>
        <p:grpSpPr bwMode="auto">
          <a:xfrm>
            <a:off x="92075" y="187325"/>
            <a:ext cx="2879725" cy="2936875"/>
            <a:chOff x="0" y="0"/>
            <a:chExt cx="1814" cy="1850"/>
          </a:xfrm>
        </p:grpSpPr>
        <p:pic>
          <p:nvPicPr>
            <p:cNvPr id="18440" name="图片 7170" descr="32bb9c8b6f6c7b93fd1f1090[1]"/>
            <p:cNvPicPr>
              <a:picLocks noChangeArrowheads="1"/>
            </p:cNvPicPr>
            <p:nvPr/>
          </p:nvPicPr>
          <p:blipFill>
            <a:blip r:embed="rId2" cstate="print"/>
            <a:srcRect b="13382"/>
            <a:stretch>
              <a:fillRect/>
            </a:stretch>
          </p:blipFill>
          <p:spPr bwMode="auto">
            <a:xfrm>
              <a:off x="0" y="0"/>
              <a:ext cx="1814" cy="1418"/>
            </a:xfrm>
            <a:prstGeom prst="rect">
              <a:avLst/>
            </a:prstGeom>
            <a:noFill/>
            <a:ln w="9525">
              <a:noFill/>
              <a:miter lim="800000"/>
              <a:headEnd/>
              <a:tailEnd/>
            </a:ln>
          </p:spPr>
        </p:pic>
        <p:sp>
          <p:nvSpPr>
            <p:cNvPr id="18441" name="文本框 7171"/>
            <p:cNvSpPr txBox="1">
              <a:spLocks noChangeArrowheads="1"/>
            </p:cNvSpPr>
            <p:nvPr/>
          </p:nvSpPr>
          <p:spPr bwMode="auto">
            <a:xfrm>
              <a:off x="230" y="1408"/>
              <a:ext cx="1104" cy="442"/>
            </a:xfrm>
            <a:prstGeom prst="rect">
              <a:avLst/>
            </a:prstGeom>
            <a:noFill/>
            <a:ln w="9525">
              <a:noFill/>
              <a:miter lim="800000"/>
              <a:headEnd/>
              <a:tailEnd/>
            </a:ln>
          </p:spPr>
          <p:txBody>
            <a:bodyPr>
              <a:spAutoFit/>
            </a:bodyPr>
            <a:lstStyle/>
            <a:p>
              <a:r>
                <a:rPr lang="zh-CN" altLang="en-US" sz="4000">
                  <a:ea typeface="黑体" pitchFamily="49" charset="-122"/>
                </a:rPr>
                <a:t>海洛因</a:t>
              </a:r>
            </a:p>
          </p:txBody>
        </p:sp>
      </p:grpSp>
      <p:grpSp>
        <p:nvGrpSpPr>
          <p:cNvPr id="18435" name="组合 7178"/>
          <p:cNvGrpSpPr>
            <a:grpSpLocks/>
          </p:cNvGrpSpPr>
          <p:nvPr/>
        </p:nvGrpSpPr>
        <p:grpSpPr bwMode="auto">
          <a:xfrm>
            <a:off x="2555875" y="3716338"/>
            <a:ext cx="2879725" cy="2860675"/>
            <a:chOff x="0" y="0"/>
            <a:chExt cx="1814" cy="1802"/>
          </a:xfrm>
        </p:grpSpPr>
        <p:pic>
          <p:nvPicPr>
            <p:cNvPr id="18438" name="图片 7179" descr="W020050707618514589323[1]"/>
            <p:cNvPicPr>
              <a:picLocks noChangeArrowheads="1"/>
            </p:cNvPicPr>
            <p:nvPr/>
          </p:nvPicPr>
          <p:blipFill>
            <a:blip r:embed="rId3" cstate="print"/>
            <a:srcRect/>
            <a:stretch>
              <a:fillRect/>
            </a:stretch>
          </p:blipFill>
          <p:spPr bwMode="auto">
            <a:xfrm>
              <a:off x="0" y="0"/>
              <a:ext cx="1814" cy="1360"/>
            </a:xfrm>
            <a:prstGeom prst="rect">
              <a:avLst/>
            </a:prstGeom>
            <a:noFill/>
            <a:ln w="9525">
              <a:noFill/>
              <a:miter lim="800000"/>
              <a:headEnd/>
              <a:tailEnd/>
            </a:ln>
          </p:spPr>
        </p:pic>
        <p:sp>
          <p:nvSpPr>
            <p:cNvPr id="18439" name="文本框 7180"/>
            <p:cNvSpPr txBox="1">
              <a:spLocks noChangeArrowheads="1"/>
            </p:cNvSpPr>
            <p:nvPr/>
          </p:nvSpPr>
          <p:spPr bwMode="auto">
            <a:xfrm>
              <a:off x="288" y="1360"/>
              <a:ext cx="1296" cy="442"/>
            </a:xfrm>
            <a:prstGeom prst="rect">
              <a:avLst/>
            </a:prstGeom>
            <a:noFill/>
            <a:ln w="9525">
              <a:noFill/>
              <a:miter lim="800000"/>
              <a:headEnd/>
              <a:tailEnd/>
            </a:ln>
          </p:spPr>
          <p:txBody>
            <a:bodyPr>
              <a:spAutoFit/>
            </a:bodyPr>
            <a:lstStyle/>
            <a:p>
              <a:r>
                <a:rPr lang="zh-CN" altLang="en-US" sz="4000">
                  <a:ea typeface="黑体" pitchFamily="49" charset="-122"/>
                </a:rPr>
                <a:t>摇头丸</a:t>
              </a:r>
            </a:p>
          </p:txBody>
        </p:sp>
      </p:grpSp>
      <p:pic>
        <p:nvPicPr>
          <p:cNvPr id="18436" name="图片 7184" descr="1295066367846840896">
            <a:hlinkClick r:id="rId4" action="ppaction://hlinkfile"/>
          </p:cNvPr>
          <p:cNvPicPr>
            <a:picLocks noChangeAspect="1" noChangeArrowheads="1"/>
          </p:cNvPicPr>
          <p:nvPr/>
        </p:nvPicPr>
        <p:blipFill>
          <a:blip r:embed="rId5" cstate="print"/>
          <a:srcRect t="6223" b="8000"/>
          <a:stretch>
            <a:fillRect/>
          </a:stretch>
        </p:blipFill>
        <p:spPr bwMode="auto">
          <a:xfrm>
            <a:off x="4716463" y="260350"/>
            <a:ext cx="2895600" cy="2133600"/>
          </a:xfrm>
          <a:prstGeom prst="rect">
            <a:avLst/>
          </a:prstGeom>
          <a:noFill/>
          <a:ln w="9525">
            <a:noFill/>
            <a:miter lim="800000"/>
            <a:headEnd/>
            <a:tailEnd/>
          </a:ln>
        </p:spPr>
      </p:pic>
      <p:sp>
        <p:nvSpPr>
          <p:cNvPr id="18437" name="文本框 7185"/>
          <p:cNvSpPr txBox="1">
            <a:spLocks noChangeArrowheads="1"/>
          </p:cNvSpPr>
          <p:nvPr/>
        </p:nvSpPr>
        <p:spPr bwMode="auto">
          <a:xfrm>
            <a:off x="5508625" y="2565400"/>
            <a:ext cx="1295400" cy="701675"/>
          </a:xfrm>
          <a:prstGeom prst="rect">
            <a:avLst/>
          </a:prstGeom>
          <a:noFill/>
          <a:ln w="9525">
            <a:noFill/>
            <a:miter lim="800000"/>
            <a:headEnd/>
            <a:tailEnd/>
          </a:ln>
        </p:spPr>
        <p:txBody>
          <a:bodyPr>
            <a:spAutoFit/>
          </a:bodyPr>
          <a:lstStyle/>
          <a:p>
            <a:r>
              <a:rPr lang="zh-CN" altLang="en-US" sz="4000">
                <a:ea typeface="黑体" pitchFamily="49" charset="-122"/>
              </a:rPr>
              <a:t>冰毒</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4337"/>
          <p:cNvSpPr>
            <a:spLocks noGrp="1" noRot="1" noChangeArrowheads="1"/>
          </p:cNvSpPr>
          <p:nvPr>
            <p:ph type="title"/>
          </p:nvPr>
        </p:nvSpPr>
        <p:spPr>
          <a:xfrm>
            <a:off x="2700338" y="5157788"/>
            <a:ext cx="3600450" cy="720725"/>
          </a:xfrm>
        </p:spPr>
        <p:txBody>
          <a:bodyPr/>
          <a:lstStyle/>
          <a:p>
            <a:pPr eaLnBrk="1" hangingPunct="1"/>
            <a:r>
              <a:rPr lang="zh-CN" altLang="en-US" sz="4000" smtClean="0">
                <a:solidFill>
                  <a:srgbClr val="FF0000"/>
                </a:solidFill>
              </a:rPr>
              <a:t>氯胺酮（</a:t>
            </a:r>
            <a:r>
              <a:rPr lang="en-US" altLang="zh-CN" sz="4000" smtClean="0">
                <a:solidFill>
                  <a:srgbClr val="FF0000"/>
                </a:solidFill>
              </a:rPr>
              <a:t>K</a:t>
            </a:r>
            <a:r>
              <a:rPr lang="zh-CN" altLang="en-US" sz="4000" smtClean="0">
                <a:solidFill>
                  <a:srgbClr val="FF0000"/>
                </a:solidFill>
              </a:rPr>
              <a:t>粉）</a:t>
            </a:r>
          </a:p>
        </p:txBody>
      </p:sp>
      <p:sp>
        <p:nvSpPr>
          <p:cNvPr id="14339" name="直接连接符 14338"/>
          <p:cNvSpPr>
            <a:spLocks noChangeShapeType="1"/>
          </p:cNvSpPr>
          <p:nvPr/>
        </p:nvSpPr>
        <p:spPr bwMode="auto">
          <a:xfrm>
            <a:off x="827088" y="1125538"/>
            <a:ext cx="7620000" cy="0"/>
          </a:xfrm>
          <a:prstGeom prst="line">
            <a:avLst/>
          </a:prstGeom>
          <a:noFill/>
          <a:ln w="57150" cmpd="thickThin">
            <a:solidFill>
              <a:srgbClr val="FF0000"/>
            </a:solidFill>
            <a:round/>
            <a:headEnd/>
            <a:tailEnd/>
          </a:ln>
        </p:spPr>
        <p:txBody>
          <a:bodyPr/>
          <a:lstStyle/>
          <a:p>
            <a:endParaRPr lang="zh-CN" altLang="en-US"/>
          </a:p>
        </p:txBody>
      </p:sp>
      <p:pic>
        <p:nvPicPr>
          <p:cNvPr id="14340" name="图片 14339" descr="7399-1"/>
          <p:cNvPicPr>
            <a:picLocks noChangeAspect="1" noChangeArrowheads="1"/>
          </p:cNvPicPr>
          <p:nvPr/>
        </p:nvPicPr>
        <p:blipFill>
          <a:blip r:embed="rId2" cstate="print"/>
          <a:srcRect/>
          <a:stretch>
            <a:fillRect/>
          </a:stretch>
        </p:blipFill>
        <p:spPr bwMode="auto">
          <a:xfrm>
            <a:off x="2843213" y="1412875"/>
            <a:ext cx="3313112" cy="30241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4340"/>
                                        </p:tgtEl>
                                        <p:attrNameLst>
                                          <p:attrName>style.visibility</p:attrName>
                                        </p:attrNameLst>
                                      </p:cBhvr>
                                      <p:to>
                                        <p:strVal val="visible"/>
                                      </p:to>
                                    </p:set>
                                    <p:animEffect transition="in" filter="checkerboard(across)">
                                      <p:cBhvr>
                                        <p:cTn id="13"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animBg="1"/>
    </p:bldLst>
  </p:timing>
</p:sld>
</file>

<file path=ppt/theme/theme1.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31</TotalTime>
  <Pages>0</Pages>
  <Words>1292</Words>
  <Characters>0</Characters>
  <Application>Microsoft Office PowerPoint</Application>
  <DocSecurity>0</DocSecurity>
  <PresentationFormat>全屏显示(4:3)</PresentationFormat>
  <Lines>0</Lines>
  <Paragraphs>122</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古瓶荷花</vt:lpstr>
      <vt:lpstr>幻灯片 1</vt:lpstr>
      <vt:lpstr>幻灯片 2</vt:lpstr>
      <vt:lpstr>幻灯片 3</vt:lpstr>
      <vt:lpstr>常见的毒品</vt:lpstr>
      <vt:lpstr>幻灯片 5</vt:lpstr>
      <vt:lpstr>                       罂粟</vt:lpstr>
      <vt:lpstr>幻灯片 7</vt:lpstr>
      <vt:lpstr>幻灯片 8</vt:lpstr>
      <vt:lpstr>氯胺酮（K粉）</vt:lpstr>
      <vt:lpstr>幻灯片 10</vt:lpstr>
      <vt:lpstr>二、毒品的危害</vt:lpstr>
      <vt:lpstr>毒品危害一 、吸毒摧残人生A 对身体的危害1、大脑病变、 2、心脏病变</vt:lpstr>
      <vt:lpstr>毒品危害一 、吸毒摧残人生A 对身体的危害3、瘦弱不堪；4、传染疾病； 5、传播艾滋病</vt:lpstr>
      <vt:lpstr>毒品危害一 、吸毒摧残人生B 自伤、自杀、自残 </vt:lpstr>
      <vt:lpstr>毒品危害一 、吸毒摧残人生C 加速死亡 </vt:lpstr>
      <vt:lpstr>毒品危害二、吸毒毁灭家庭</vt:lpstr>
      <vt:lpstr>毒品危害三、吸毒危害社会、败坏社会风气  </vt:lpstr>
      <vt:lpstr>预防常识1什么是毒品？它的危害性主要表现在哪些 方面?</vt:lpstr>
      <vt:lpstr>预防常识6导致吸毒的原因主要有哪些?</vt:lpstr>
      <vt:lpstr>青少年如何防止吸毒?</vt:lpstr>
      <vt:lpstr>五、禁毒政策知多少</vt:lpstr>
      <vt:lpstr>涉毒犯罪数字标准</vt:lpstr>
      <vt:lpstr>六、禁毒格言大家说</vt:lpstr>
      <vt:lpstr>幻灯片 24</vt:lpstr>
      <vt:lpstr>幻灯片 25</vt:lpstr>
    </vt:vector>
  </TitlesOfParts>
  <Manager/>
  <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微软用户</dc:creator>
  <cp:keywords/>
  <dc:description/>
  <cp:lastModifiedBy>admin</cp:lastModifiedBy>
  <cp:revision>69</cp:revision>
  <dcterms:created xsi:type="dcterms:W3CDTF">2013-06-15T13:49:25Z</dcterms:created>
  <dcterms:modified xsi:type="dcterms:W3CDTF">2019-10-16T11:38:53Z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