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306" r:id="rId13"/>
    <p:sldId id="307" r:id="rId14"/>
    <p:sldId id="308" r:id="rId15"/>
    <p:sldId id="266" r:id="rId16"/>
    <p:sldId id="267" r:id="rId17"/>
    <p:sldId id="268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7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303" r:id="rId37"/>
    <p:sldId id="304" r:id="rId38"/>
    <p:sldId id="305" r:id="rId39"/>
    <p:sldId id="298" r:id="rId4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369" autoAdjust="0"/>
  </p:normalViewPr>
  <p:slideViewPr>
    <p:cSldViewPr>
      <p:cViewPr varScale="1">
        <p:scale>
          <a:sx n="114" d="100"/>
          <a:sy n="114" d="100"/>
        </p:scale>
        <p:origin x="-2424" y="-96"/>
      </p:cViewPr>
      <p:guideLst>
        <p:guide orient="horz" pos="2167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135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任意多边形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任意多边形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415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任意多边形 8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角三角形 9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任意多边形 11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角三角形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5905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 panose="05040102010807070707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665" indent="-228600" algn="l" rtl="0" eaLnBrk="1" latinLnBrk="0" hangingPunct="1">
        <a:spcBef>
          <a:spcPts val="325"/>
        </a:spcBef>
        <a:buClr>
          <a:schemeClr val="accent1"/>
        </a:buClr>
        <a:buFont typeface="Verdana" panose="020B0604030504040204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790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 panose="05020102010507070707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hyperlink" Target="https://baike.baidu.com/item/%E5%8F%AF%E5%8D%A1%E5%9B%A0/984495" TargetMode="External"/><Relationship Id="rId7" Type="http://schemas.openxmlformats.org/officeDocument/2006/relationships/hyperlink" Target="https://baike.baidu.com/item/%E5%A4%A7%E9%BA%BB/249539" TargetMode="External"/><Relationship Id="rId6" Type="http://schemas.openxmlformats.org/officeDocument/2006/relationships/hyperlink" Target="https://baike.baidu.com/item/%E5%90%97%E5%95%A1/248641" TargetMode="External"/><Relationship Id="rId5" Type="http://schemas.openxmlformats.org/officeDocument/2006/relationships/hyperlink" Target="https://baike.baidu.com/item/%E5%86%B0%E6%AF%92/249365" TargetMode="External"/><Relationship Id="rId4" Type="http://schemas.openxmlformats.org/officeDocument/2006/relationships/hyperlink" Target="https://baike.baidu.com/item/%E7%94%B2%E5%9F%BA%E8%8B%AF%E4%B8%99%E8%83%BA/642153" TargetMode="External"/><Relationship Id="rId3" Type="http://schemas.openxmlformats.org/officeDocument/2006/relationships/hyperlink" Target="https://baike.baidu.com/item/%E6%B5%B7%E6%B4%9B%E5%9B%A0/544824" TargetMode="External"/><Relationship Id="rId2" Type="http://schemas.openxmlformats.org/officeDocument/2006/relationships/hyperlink" Target="https://baike.baidu.com/item/%E9%B8%A6%E7%89%87/249904" TargetMode="External"/><Relationship Id="rId1" Type="http://schemas.openxmlformats.org/officeDocument/2006/relationships/hyperlink" Target="https://baike.baidu.com/item/%E4%B8%AD%E5%8D%8E%E4%BA%BA%E6%B0%91%E5%85%B1%E5%92%8C%E5%9B%BD%E5%88%91%E6%B3%95/721359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7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8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9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484783"/>
            <a:ext cx="7772400" cy="2097579"/>
          </a:xfrm>
        </p:spPr>
        <p:txBody>
          <a:bodyPr>
            <a:noAutofit/>
          </a:bodyPr>
          <a:lstStyle/>
          <a:p>
            <a:pPr algn="ctr"/>
            <a:r>
              <a:rPr lang="zh-CN" altLang="en-US" sz="6000" dirty="0" smtClean="0">
                <a:solidFill>
                  <a:schemeClr val="accent1">
                    <a:lumMod val="75000"/>
                  </a:schemeClr>
                </a:solidFill>
              </a:rPr>
              <a:t>真爱生命 远离毒品      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/>
        <p:txBody>
          <a:bodyPr anchor="b">
            <a:normAutofit/>
          </a:bodyPr>
          <a:lstStyle/>
          <a:p>
            <a:r>
              <a:rPr lang="zh-CN" altLang="en-US" sz="2000" dirty="0" smtClean="0"/>
              <a:t>宜昌市伍家岗区大公桥街办中心戒毒社区</a:t>
            </a:r>
            <a:endParaRPr lang="zh-CN" altLang="en-US" sz="2000" dirty="0"/>
          </a:p>
        </p:txBody>
      </p:sp>
      <p:sp>
        <p:nvSpPr>
          <p:cNvPr id="3" name="文本框 2"/>
          <p:cNvSpPr txBox="1"/>
          <p:nvPr/>
        </p:nvSpPr>
        <p:spPr>
          <a:xfrm>
            <a:off x="5247005" y="5192395"/>
            <a:ext cx="2463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>
                <a:solidFill>
                  <a:schemeClr val="accent2"/>
                </a:solidFill>
                <a:latin typeface="新宋体" panose="02010609030101010101" charset="-122"/>
                <a:ea typeface="新宋体" panose="02010609030101010101" charset="-122"/>
              </a:rPr>
              <a:t>授课人：唐雨</a:t>
            </a:r>
            <a:endParaRPr lang="zh-CN" altLang="zh-CN" sz="2800">
              <a:solidFill>
                <a:schemeClr val="accent2"/>
              </a:solidFill>
              <a:latin typeface="新宋体" panose="02010609030101010101" charset="-122"/>
              <a:ea typeface="新宋体" panose="0201060903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259632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常见毒品的种类</a:t>
            </a:r>
            <a:endParaRPr lang="zh-CN" altLang="en-US" sz="2400" dirty="0"/>
          </a:p>
        </p:txBody>
      </p:sp>
      <p:sp>
        <p:nvSpPr>
          <p:cNvPr id="4" name="右箭头 3"/>
          <p:cNvSpPr/>
          <p:nvPr/>
        </p:nvSpPr>
        <p:spPr>
          <a:xfrm>
            <a:off x="467544" y="2564904"/>
            <a:ext cx="1512168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摇头丸</a:t>
            </a:r>
            <a:endParaRPr lang="zh-CN" altLang="en-US" dirty="0"/>
          </a:p>
        </p:txBody>
      </p:sp>
      <p:pic>
        <p:nvPicPr>
          <p:cNvPr id="5" name="图片 4" descr="摇头丸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339975" y="1739265"/>
            <a:ext cx="4170045" cy="26396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7664" y="4797152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摇头丸是冰毒的衍生物，种类多达上百种，多在娱乐场所出现。服用摇头丸以后会让人亢奋不已，摇头不止，并出现幻觉，造成行为失控，诱发刑事案件，扰乱治安。多次服用可成瘾，过量服用可导致死亡。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圆角矩形 2"/>
          <p:cNvSpPr/>
          <p:nvPr/>
        </p:nvSpPr>
        <p:spPr>
          <a:xfrm>
            <a:off x="413385" y="405130"/>
            <a:ext cx="3949065" cy="57594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/>
              <a:t>目前市面上流行的新型毒品</a:t>
            </a:r>
            <a:endParaRPr lang="zh-CN" altLang="en-US" sz="2400" dirty="0"/>
          </a:p>
        </p:txBody>
      </p:sp>
      <p:pic>
        <p:nvPicPr>
          <p:cNvPr id="2" name="图片 1" descr="0311a9f71c02460e456429d7b388e90e_c03fd5535e9c1abafcb1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2660" y="1480185"/>
            <a:ext cx="4678045" cy="270446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13385" y="4683760"/>
            <a:ext cx="81153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</a:t>
            </a:r>
            <a:r>
              <a:rPr lang="zh-CN" altLang="en-US"/>
              <a:t>"奶茶"是一种新型毒品，这类毒品遇水即溶，即冲即饮，与各种饮品混合后，口味都不发生变化，甚至香味都相似。此类新型毒品迷惑性很强，毒品效果持续时间较长，对吸毒人员极具诱惑力。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圆角矩形 2"/>
          <p:cNvSpPr/>
          <p:nvPr/>
        </p:nvSpPr>
        <p:spPr>
          <a:xfrm>
            <a:off x="413385" y="405130"/>
            <a:ext cx="3949065" cy="57594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/>
              <a:t>目前市面上流行的新型毒品</a:t>
            </a:r>
            <a:endParaRPr lang="zh-CN" altLang="en-US" sz="2400" dirty="0"/>
          </a:p>
        </p:txBody>
      </p:sp>
      <p:pic>
        <p:nvPicPr>
          <p:cNvPr id="2" name="图片 1" descr="8b8d32a58bdcde5a54ba78c21f843b24_ce6ea9abe38b48ba827a6fb70f03997e"/>
          <p:cNvPicPr>
            <a:picLocks noChangeAspect="1"/>
          </p:cNvPicPr>
          <p:nvPr/>
        </p:nvPicPr>
        <p:blipFill>
          <a:blip r:embed="rId1"/>
          <a:srcRect l="1093" t="6581" r="-1093" b="14043"/>
          <a:stretch>
            <a:fillRect/>
          </a:stretch>
        </p:blipFill>
        <p:spPr>
          <a:xfrm>
            <a:off x="2306955" y="1499870"/>
            <a:ext cx="4530090" cy="23437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04850" y="4362450"/>
            <a:ext cx="77343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</a:t>
            </a:r>
            <a:r>
              <a:rPr lang="zh-CN" altLang="en-US"/>
              <a:t>甲盖大的小纸片，被密封装在塑料袋内，看上去就像是一张邮票但是！它却是新型毒品LSD，俗称“邮票”，这种毒品毒性极强，是一般摇头丸的3倍，皮肤接触后也能被皮肤吸收。</a:t>
            </a:r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圆角矩形 2"/>
          <p:cNvSpPr/>
          <p:nvPr/>
        </p:nvSpPr>
        <p:spPr>
          <a:xfrm>
            <a:off x="413385" y="405130"/>
            <a:ext cx="3949065" cy="57594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/>
              <a:t>目前市面上流行的新型毒品</a:t>
            </a:r>
            <a:endParaRPr lang="zh-CN" altLang="en-US" sz="2400" dirty="0"/>
          </a:p>
        </p:txBody>
      </p:sp>
      <p:pic>
        <p:nvPicPr>
          <p:cNvPr id="4" name="图片 3" descr="6e196bb76ba3ffac51b5c33433235853_8a09e7e73514468da99df9925ecb0a2b"/>
          <p:cNvPicPr>
            <a:picLocks noChangeAspect="1"/>
          </p:cNvPicPr>
          <p:nvPr/>
        </p:nvPicPr>
        <p:blipFill>
          <a:blip r:embed="rId1"/>
          <a:srcRect b="13169"/>
          <a:stretch>
            <a:fillRect/>
          </a:stretch>
        </p:blipFill>
        <p:spPr>
          <a:xfrm>
            <a:off x="804545" y="1310640"/>
            <a:ext cx="3235325" cy="2068830"/>
          </a:xfrm>
          <a:prstGeom prst="rect">
            <a:avLst/>
          </a:prstGeom>
        </p:spPr>
      </p:pic>
      <p:pic>
        <p:nvPicPr>
          <p:cNvPr id="6" name="图片 5" descr="a16cb6bb4c0660379f565b3b30a4565e_309329CB502AE08AB54CF1D048956F3FCBD9700A_size26_w497_h3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050" y="1310640"/>
            <a:ext cx="3308985" cy="2068830"/>
          </a:xfrm>
          <a:prstGeom prst="rect">
            <a:avLst/>
          </a:prstGeom>
        </p:spPr>
      </p:pic>
      <p:pic>
        <p:nvPicPr>
          <p:cNvPr id="7" name="图片 6" descr="558cd1e13fe1712e21f83dcc5e6df3b4_2fb44469b8ff4a8f8159b6e45b5d061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255" y="3709670"/>
            <a:ext cx="3235325" cy="2268855"/>
          </a:xfrm>
          <a:prstGeom prst="rect">
            <a:avLst/>
          </a:prstGeom>
        </p:spPr>
      </p:pic>
      <p:pic>
        <p:nvPicPr>
          <p:cNvPr id="8" name="图片 7" descr="35081d3a532a2651994eac29add0b59a_4669ecaf2e56494eb6b3b0f94c346fe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050" y="3709670"/>
            <a:ext cx="3309620" cy="22682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331387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需要慎用的药物</a:t>
            </a:r>
            <a:endParaRPr lang="zh-CN" altLang="en-US" sz="2400" dirty="0"/>
          </a:p>
        </p:txBody>
      </p:sp>
      <p:sp>
        <p:nvSpPr>
          <p:cNvPr id="3" name="矩形 2"/>
          <p:cNvSpPr/>
          <p:nvPr/>
        </p:nvSpPr>
        <p:spPr>
          <a:xfrm>
            <a:off x="755576" y="2996952"/>
            <a:ext cx="136815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镇痛药</a:t>
            </a:r>
            <a:endParaRPr lang="zh-CN" altLang="en-US" dirty="0"/>
          </a:p>
        </p:txBody>
      </p:sp>
      <p:pic>
        <p:nvPicPr>
          <p:cNvPr id="4" name="图片 3" descr="2345_image_file_copy_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267744" y="1637055"/>
            <a:ext cx="4176464" cy="28316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4653136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镇痛药属于国家严格管制的麻醉药品，滥用会成瘾，严重危害人体的健康和生命安全。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59632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ym typeface="+mn-ea"/>
              </a:rPr>
              <a:t>需要慎用的药物</a:t>
            </a:r>
            <a:endParaRPr lang="zh-CN" altLang="en-US" sz="2400" dirty="0"/>
          </a:p>
        </p:txBody>
      </p:sp>
      <p:pic>
        <p:nvPicPr>
          <p:cNvPr id="3" name="图片 2" descr="艾司.jpg"/>
          <p:cNvPicPr>
            <a:picLocks noChangeAspect="1"/>
          </p:cNvPicPr>
          <p:nvPr/>
        </p:nvPicPr>
        <p:blipFill>
          <a:blip r:embed="rId1" cstate="print"/>
          <a:srcRect b="370"/>
          <a:stretch>
            <a:fillRect/>
          </a:stretch>
        </p:blipFill>
        <p:spPr>
          <a:xfrm>
            <a:off x="1979712" y="1700808"/>
            <a:ext cx="3024336" cy="4032448"/>
          </a:xfrm>
          <a:prstGeom prst="rect">
            <a:avLst/>
          </a:prstGeom>
        </p:spPr>
      </p:pic>
      <p:sp>
        <p:nvSpPr>
          <p:cNvPr id="4" name="右箭头 3"/>
          <p:cNvSpPr/>
          <p:nvPr/>
        </p:nvSpPr>
        <p:spPr>
          <a:xfrm>
            <a:off x="107504" y="2996952"/>
            <a:ext cx="1728192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安定类药物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1844824"/>
            <a:ext cx="2304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安定类药物属于国家严格管控的麻醉药品和精神药品，吸毒人员将此类药品作为替代品吸食或服用。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59632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ym typeface="+mn-ea"/>
              </a:rPr>
              <a:t>需要慎用的药物</a:t>
            </a:r>
            <a:endParaRPr lang="zh-CN" altLang="en-US" sz="2400" dirty="0"/>
          </a:p>
        </p:txBody>
      </p:sp>
      <p:sp>
        <p:nvSpPr>
          <p:cNvPr id="3" name="右箭头 2"/>
          <p:cNvSpPr/>
          <p:nvPr/>
        </p:nvSpPr>
        <p:spPr>
          <a:xfrm>
            <a:off x="395536" y="2852936"/>
            <a:ext cx="1512168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止咳水</a:t>
            </a:r>
            <a:endParaRPr lang="zh-CN" altLang="en-US" dirty="0"/>
          </a:p>
        </p:txBody>
      </p:sp>
      <p:pic>
        <p:nvPicPr>
          <p:cNvPr id="4" name="图片 3" descr="止咳水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483768" y="1916832"/>
            <a:ext cx="4024391" cy="26642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4869160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部分止咳水含有可待因（吗啡的衍生物）和麻黄素，引用过量能令中枢神经短期兴奋，长期服用似毒品样易使人上瘾。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67544" y="2564904"/>
            <a:ext cx="2736304" cy="14401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吸毒为什么会让人上瘾？</a:t>
            </a:r>
            <a:endParaRPr lang="zh-CN" altLang="en-US" dirty="0"/>
          </a:p>
        </p:txBody>
      </p:sp>
      <p:sp>
        <p:nvSpPr>
          <p:cNvPr id="5" name="左大括号 4"/>
          <p:cNvSpPr/>
          <p:nvPr/>
        </p:nvSpPr>
        <p:spPr>
          <a:xfrm>
            <a:off x="3563888" y="1268760"/>
            <a:ext cx="432048" cy="396044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499992" y="908720"/>
            <a:ext cx="3312368" cy="79208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生理因素</a:t>
            </a: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4499992" y="2924944"/>
            <a:ext cx="3312368" cy="79208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社会因素</a:t>
            </a:r>
            <a:endParaRPr lang="zh-CN" altLang="en-US" dirty="0"/>
          </a:p>
        </p:txBody>
      </p:sp>
      <p:sp>
        <p:nvSpPr>
          <p:cNvPr id="9" name="椭圆 8"/>
          <p:cNvSpPr/>
          <p:nvPr/>
        </p:nvSpPr>
        <p:spPr>
          <a:xfrm>
            <a:off x="4572000" y="4797152"/>
            <a:ext cx="3312368" cy="79208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心里因素</a:t>
            </a:r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39552" y="764704"/>
            <a:ext cx="2376264" cy="9361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生理因素</a:t>
            </a:r>
            <a:endParaRPr lang="zh-CN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636912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人脑中本来就有一种类吗啡肽物质、维持着人体的正常生理活动。吸毒者吸了海洛因、外来的类吗啡肽物质进入人体后，减少并抑制了自身吗啡肽 的分泌，最后达到靠外界的类吗啡肽物质来维持人体的生理活动，自身的类吗啡肽物质完全停止分泌。</a:t>
            </a:r>
            <a:endParaRPr lang="zh-CN" altLang="en-US" dirty="0" smtClean="0"/>
          </a:p>
          <a:p>
            <a:r>
              <a:rPr lang="zh-CN" altLang="en-US" dirty="0" smtClean="0"/>
              <a:t>那么，一旦外界也停止了供应吗啡肽物质，则人的生理活动就 出现了紊乱，出现医学上说的“反跳”或“戒断症状”，此时，只有再供给吗啡物质，才可能解除这些戒断症状，这就是所谓的“上瘾”。</a:t>
            </a:r>
            <a:endParaRPr lang="zh-CN" altLang="en-US" dirty="0"/>
          </a:p>
        </p:txBody>
      </p:sp>
      <p:pic>
        <p:nvPicPr>
          <p:cNvPr id="5" name="图片 4" descr="大脑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68144" y="404664"/>
            <a:ext cx="2088232" cy="201305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39552" y="764704"/>
            <a:ext cx="2376264" cy="9361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社会因素</a:t>
            </a:r>
            <a:endParaRPr lang="zh-CN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42088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包括社会环境能否获得毒品，社会动荡不安对人的影响，社会文化背景决定哪些人易成为毒品的俘虏，社会法律对毒品的态度等等。</a:t>
            </a:r>
            <a:endParaRPr lang="zh-CN" altLang="en-US" dirty="0"/>
          </a:p>
        </p:txBody>
      </p:sp>
      <p:pic>
        <p:nvPicPr>
          <p:cNvPr id="5" name="图片 4" descr="社会风气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55576" y="3140968"/>
            <a:ext cx="3567964" cy="2376264"/>
          </a:xfrm>
          <a:prstGeom prst="rect">
            <a:avLst/>
          </a:prstGeom>
        </p:spPr>
      </p:pic>
      <p:pic>
        <p:nvPicPr>
          <p:cNvPr id="6" name="图片 5" descr="吸毒漫画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1" y="3068960"/>
            <a:ext cx="4104456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2420888"/>
            <a:ext cx="76328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根据</a:t>
            </a:r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《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1"/>
              </a:rPr>
              <a:t>中华人民共和国刑法</a:t>
            </a:r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》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第</a:t>
            </a:r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357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条规定，毒品是指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2"/>
              </a:rPr>
              <a:t>鸦片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海洛因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甲基苯丙胺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（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5"/>
              </a:rPr>
              <a:t>冰毒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）、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6"/>
              </a:rPr>
              <a:t>吗啡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7"/>
              </a:rPr>
              <a:t>大麻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8"/>
              </a:rPr>
              <a:t>可卡因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以及国家规定管制的其他能够使人形成瘾癖的麻醉药品和精神药品。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971600" y="1556792"/>
            <a:ext cx="2160240" cy="482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 smtClean="0"/>
              <a:t>什么是毒品？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39552" y="476672"/>
            <a:ext cx="374441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/>
              <a:t>导致吸毒的原因主要有哪些？</a:t>
            </a:r>
            <a:endParaRPr lang="zh-CN" altLang="en-US" sz="2000" dirty="0"/>
          </a:p>
        </p:txBody>
      </p:sp>
      <p:sp>
        <p:nvSpPr>
          <p:cNvPr id="19" name="圆角矩形 18"/>
          <p:cNvSpPr/>
          <p:nvPr/>
        </p:nvSpPr>
        <p:spPr>
          <a:xfrm>
            <a:off x="539552" y="4221088"/>
            <a:ext cx="3672408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/>
              <a:t>不相信吸毒成瘾后解不了</a:t>
            </a:r>
            <a:endParaRPr lang="zh-CN" altLang="en-US" b="1" dirty="0"/>
          </a:p>
        </p:txBody>
      </p:sp>
      <p:sp>
        <p:nvSpPr>
          <p:cNvPr id="20" name="圆角矩形 19"/>
          <p:cNvSpPr/>
          <p:nvPr/>
        </p:nvSpPr>
        <p:spPr>
          <a:xfrm>
            <a:off x="539552" y="3356992"/>
            <a:ext cx="3672408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/>
              <a:t>思想空虚，寻找刺激</a:t>
            </a:r>
            <a:endParaRPr lang="zh-CN" alt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4572000" y="1628800"/>
            <a:ext cx="3672408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/>
              <a:t>以吸毒麻醉自己，解脱苦恼</a:t>
            </a:r>
            <a:endParaRPr lang="zh-CN" altLang="en-US" b="1" dirty="0"/>
          </a:p>
        </p:txBody>
      </p:sp>
      <p:sp>
        <p:nvSpPr>
          <p:cNvPr id="22" name="圆角矩形 21"/>
          <p:cNvSpPr/>
          <p:nvPr/>
        </p:nvSpPr>
        <p:spPr>
          <a:xfrm>
            <a:off x="539552" y="2492896"/>
            <a:ext cx="3672408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/>
              <a:t>因不知情被欺骗、引诱吸毒</a:t>
            </a:r>
            <a:endParaRPr lang="zh-CN" altLang="en-US" b="1" dirty="0"/>
          </a:p>
        </p:txBody>
      </p:sp>
      <p:sp>
        <p:nvSpPr>
          <p:cNvPr id="24" name="圆角矩形 23"/>
          <p:cNvSpPr/>
          <p:nvPr/>
        </p:nvSpPr>
        <p:spPr>
          <a:xfrm>
            <a:off x="4572000" y="2492896"/>
            <a:ext cx="3672408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/>
              <a:t>长期服用某种产生依赖性的药物而成瘾</a:t>
            </a:r>
            <a:endParaRPr lang="zh-CN" altLang="en-US" b="1" dirty="0"/>
          </a:p>
        </p:txBody>
      </p:sp>
      <p:sp>
        <p:nvSpPr>
          <p:cNvPr id="25" name="圆角矩形 24"/>
          <p:cNvSpPr/>
          <p:nvPr/>
        </p:nvSpPr>
        <p:spPr>
          <a:xfrm>
            <a:off x="539552" y="5085184"/>
            <a:ext cx="3672408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/>
              <a:t>亲友间的相互影响</a:t>
            </a:r>
            <a:endParaRPr lang="zh-CN" alt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539552" y="1628800"/>
            <a:ext cx="3672408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好奇心驱使，逐渐发展成瘾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29" name="图片 28" descr="吸毒漫画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427984" y="3212976"/>
            <a:ext cx="3888432" cy="2665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67544" y="692696"/>
            <a:ext cx="3663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吸毒的危害</a:t>
            </a:r>
            <a:endParaRPr lang="zh-CN" alt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椭圆 3"/>
          <p:cNvSpPr/>
          <p:nvPr/>
        </p:nvSpPr>
        <p:spPr>
          <a:xfrm>
            <a:off x="3635896" y="1772816"/>
            <a:ext cx="1656184" cy="15841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毁灭自己</a:t>
            </a:r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4860032" y="3356992"/>
            <a:ext cx="165618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危害社会</a:t>
            </a: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2411760" y="3356992"/>
            <a:ext cx="1656184" cy="158417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</a:rPr>
              <a:t>祸及家庭</a:t>
            </a:r>
            <a:endParaRPr lang="zh-CN" altLang="en-US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404664"/>
            <a:ext cx="4397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吸毒损害健康</a:t>
            </a:r>
            <a:endParaRPr lang="zh-CN" alt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等腰三角形 2"/>
          <p:cNvSpPr/>
          <p:nvPr/>
        </p:nvSpPr>
        <p:spPr>
          <a:xfrm>
            <a:off x="395536" y="1700808"/>
            <a:ext cx="216024" cy="216024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55576" y="1556792"/>
            <a:ext cx="379142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吸毒易引发各类并发症</a:t>
            </a:r>
            <a:endParaRPr lang="zh-CN" alt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204864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</a:rPr>
              <a:t>       正常的生理功能和新陈代谢被破坏          免疫力下降          并发症（循环系统、呼吸系统、消化系统、神经系统） 或感染传染性疾病                                                    死亡。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5" name="右箭头 14"/>
          <p:cNvSpPr/>
          <p:nvPr/>
        </p:nvSpPr>
        <p:spPr>
          <a:xfrm>
            <a:off x="4860032" y="2348880"/>
            <a:ext cx="576064" cy="14401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>
            <a:off x="6732240" y="2348880"/>
            <a:ext cx="576064" cy="14401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>
            <a:off x="251520" y="2852936"/>
            <a:ext cx="576064" cy="14401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>
            <a:off x="395536" y="3429000"/>
            <a:ext cx="216024" cy="216024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27584" y="3284984"/>
            <a:ext cx="73981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吸毒过量易致死，易致自残、自伤发生率高。</a:t>
            </a:r>
            <a:endParaRPr lang="zh-CN" alt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7584" y="4221088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</a:t>
            </a:r>
            <a:r>
              <a:rPr lang="zh-CN" altLang="en-US" dirty="0" smtClean="0">
                <a:solidFill>
                  <a:srgbClr val="C00000"/>
                </a:solidFill>
              </a:rPr>
              <a:t>吸毒者的平均寿命较正常人短</a:t>
            </a:r>
            <a:r>
              <a:rPr lang="en-US" altLang="zh-CN" dirty="0" smtClean="0">
                <a:solidFill>
                  <a:schemeClr val="accent3">
                    <a:lumMod val="50000"/>
                  </a:schemeClr>
                </a:solidFill>
              </a:rPr>
              <a:t>10-15</a:t>
            </a:r>
            <a:r>
              <a:rPr lang="zh-CN" altLang="en-US" dirty="0" smtClean="0">
                <a:solidFill>
                  <a:srgbClr val="C00000"/>
                </a:solidFill>
              </a:rPr>
              <a:t>年！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r>
              <a:rPr lang="en-US" altLang="zh-CN" dirty="0" smtClean="0">
                <a:solidFill>
                  <a:srgbClr val="C00000"/>
                </a:solidFill>
              </a:rPr>
              <a:t>25%</a:t>
            </a:r>
            <a:r>
              <a:rPr lang="zh-CN" altLang="en-US" dirty="0" smtClean="0">
                <a:solidFill>
                  <a:srgbClr val="C00000"/>
                </a:solidFill>
              </a:rPr>
              <a:t>吸毒成瘾者会在开始吸毒后</a:t>
            </a:r>
            <a:r>
              <a:rPr lang="en-US" altLang="zh-CN" dirty="0" smtClean="0">
                <a:solidFill>
                  <a:schemeClr val="accent3">
                    <a:lumMod val="50000"/>
                  </a:schemeClr>
                </a:solidFill>
              </a:rPr>
              <a:t>10-15</a:t>
            </a:r>
            <a:r>
              <a:rPr lang="zh-CN" altLang="en-US" dirty="0" smtClean="0">
                <a:solidFill>
                  <a:srgbClr val="C00000"/>
                </a:solidFill>
              </a:rPr>
              <a:t>年后死亡。也就是说约</a:t>
            </a:r>
            <a:r>
              <a:rPr lang="en-US" altLang="zh-CN" dirty="0" smtClean="0">
                <a:solidFill>
                  <a:schemeClr val="accent3">
                    <a:lumMod val="50000"/>
                  </a:schemeClr>
                </a:solidFill>
              </a:rPr>
              <a:t>1/4</a:t>
            </a:r>
            <a:r>
              <a:rPr lang="zh-CN" altLang="en-US" dirty="0" smtClean="0">
                <a:solidFill>
                  <a:srgbClr val="C00000"/>
                </a:solidFill>
              </a:rPr>
              <a:t>的吸毒者会在</a:t>
            </a:r>
            <a:r>
              <a:rPr lang="en-US" altLang="zh-CN" dirty="0" smtClean="0">
                <a:solidFill>
                  <a:schemeClr val="accent3">
                    <a:lumMod val="50000"/>
                  </a:schemeClr>
                </a:solidFill>
              </a:rPr>
              <a:t>30-40</a:t>
            </a:r>
            <a:r>
              <a:rPr lang="zh-CN" altLang="en-US" dirty="0" smtClean="0">
                <a:solidFill>
                  <a:srgbClr val="C00000"/>
                </a:solidFill>
              </a:rPr>
              <a:t>岁死于与吸毒相关问题，因为大部分吸毒者是在</a:t>
            </a:r>
            <a:r>
              <a:rPr lang="en-US" altLang="zh-CN" dirty="0" smtClean="0">
                <a:solidFill>
                  <a:schemeClr val="accent3">
                    <a:lumMod val="50000"/>
                  </a:schemeClr>
                </a:solidFill>
              </a:rPr>
              <a:t>20</a:t>
            </a:r>
            <a:r>
              <a:rPr lang="zh-CN" altLang="en-US" dirty="0" smtClean="0">
                <a:solidFill>
                  <a:srgbClr val="C00000"/>
                </a:solidFill>
              </a:rPr>
              <a:t>岁之前开始吸毒的。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1" y="404664"/>
            <a:ext cx="4397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吸毒与艾滋病</a:t>
            </a:r>
            <a:endParaRPr lang="zh-CN" alt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484784"/>
            <a:ext cx="74168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       吸毒与</a:t>
            </a:r>
            <a:r>
              <a:rPr lang="zh-CN" altLang="en-US" sz="2800" dirty="0" smtClean="0">
                <a:solidFill>
                  <a:schemeClr val="accent3">
                    <a:lumMod val="75000"/>
                  </a:schemeClr>
                </a:solidFill>
              </a:rPr>
              <a:t>艾滋病</a:t>
            </a:r>
            <a:r>
              <a:rPr lang="zh-CN" altLang="en-US" sz="2800" dirty="0" smtClean="0"/>
              <a:t>是一对孪生兄弟。据统计，上海地区通过静脉注射毒品感染艾滋的占</a:t>
            </a:r>
            <a:r>
              <a:rPr lang="en-US" altLang="zh-CN" sz="2800" dirty="0" smtClean="0">
                <a:solidFill>
                  <a:schemeClr val="accent3">
                    <a:lumMod val="75000"/>
                  </a:schemeClr>
                </a:solidFill>
              </a:rPr>
              <a:t>41.5%</a:t>
            </a:r>
            <a:r>
              <a:rPr lang="zh-CN" altLang="en-US" sz="2800" dirty="0" smtClean="0"/>
              <a:t>；我国其他一些毒品的重灾区，因毒品感染艾滋病毒的比例高达</a:t>
            </a:r>
            <a:r>
              <a:rPr lang="en-US" altLang="zh-CN" sz="2800" dirty="0" smtClean="0">
                <a:solidFill>
                  <a:schemeClr val="accent3">
                    <a:lumMod val="75000"/>
                  </a:schemeClr>
                </a:solidFill>
              </a:rPr>
              <a:t>80%</a:t>
            </a:r>
            <a:r>
              <a:rPr lang="zh-CN" altLang="en-US" sz="2800" dirty="0" smtClean="0">
                <a:solidFill>
                  <a:schemeClr val="accent3">
                    <a:lumMod val="75000"/>
                  </a:schemeClr>
                </a:solidFill>
              </a:rPr>
              <a:t>以上</a:t>
            </a:r>
            <a:r>
              <a:rPr lang="zh-CN" altLang="en-US" sz="2800" dirty="0" smtClean="0"/>
              <a:t>。女性吸毒人员</a:t>
            </a:r>
            <a:r>
              <a:rPr lang="en-US" altLang="zh-CN" sz="2800" dirty="0" smtClean="0">
                <a:solidFill>
                  <a:schemeClr val="accent3">
                    <a:lumMod val="75000"/>
                  </a:schemeClr>
                </a:solidFill>
              </a:rPr>
              <a:t>80%</a:t>
            </a:r>
            <a:r>
              <a:rPr lang="zh-CN" altLang="en-US" sz="2800" dirty="0" smtClean="0">
                <a:solidFill>
                  <a:schemeClr val="accent3">
                    <a:lumMod val="75000"/>
                  </a:schemeClr>
                </a:solidFill>
              </a:rPr>
              <a:t>以上</a:t>
            </a:r>
            <a:r>
              <a:rPr lang="zh-CN" altLang="en-US" sz="2800" dirty="0" smtClean="0"/>
              <a:t>通过</a:t>
            </a:r>
            <a:r>
              <a:rPr lang="zh-CN" altLang="en-US" sz="2800" dirty="0" smtClean="0">
                <a:solidFill>
                  <a:schemeClr val="accent3">
                    <a:lumMod val="75000"/>
                  </a:schemeClr>
                </a:solidFill>
              </a:rPr>
              <a:t>卖淫</a:t>
            </a:r>
            <a:r>
              <a:rPr lang="zh-CN" altLang="en-US" sz="2800" dirty="0" smtClean="0"/>
              <a:t>筹集资金，也是传染艾滋病病毒的高危人群。此外，已经感染艾滋病毒的吸毒女性通过</a:t>
            </a:r>
            <a:r>
              <a:rPr lang="zh-CN" altLang="en-US" sz="2800" dirty="0" smtClean="0">
                <a:solidFill>
                  <a:schemeClr val="accent3">
                    <a:lumMod val="75000"/>
                  </a:schemeClr>
                </a:solidFill>
              </a:rPr>
              <a:t>母婴传播</a:t>
            </a:r>
            <a:r>
              <a:rPr lang="zh-CN" altLang="en-US" sz="2800" dirty="0" smtClean="0"/>
              <a:t>，危机下一代。</a:t>
            </a:r>
            <a:endParaRPr lang="zh-CN" altLang="en-US" sz="2800" dirty="0"/>
          </a:p>
        </p:txBody>
      </p:sp>
      <p:pic>
        <p:nvPicPr>
          <p:cNvPr id="6" name="图片 5" descr="吸毒毒字图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580112" y="4437112"/>
            <a:ext cx="329565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1" y="404664"/>
            <a:ext cx="4397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吸毒扭曲人格</a:t>
            </a:r>
            <a:endParaRPr lang="zh-CN" alt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等腰三角形 2"/>
          <p:cNvSpPr/>
          <p:nvPr/>
        </p:nvSpPr>
        <p:spPr>
          <a:xfrm>
            <a:off x="395536" y="1700808"/>
            <a:ext cx="216024" cy="216024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395536" y="2276872"/>
            <a:ext cx="216024" cy="216024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395536" y="2852936"/>
            <a:ext cx="216024" cy="216024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395536" y="3501008"/>
            <a:ext cx="216024" cy="216024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395536" y="4149080"/>
            <a:ext cx="216024" cy="216024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395536" y="4797152"/>
            <a:ext cx="216024" cy="216024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55576" y="1628800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生活放荡、撒谎成性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2204864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思想颓</a:t>
            </a:r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废</a:t>
            </a:r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、感情麻木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278092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心胸狭窄、敏感多疑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76" y="3429000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自我蔑视、自暴自弃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407707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情绪忧郁、喜怒无常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576" y="4725144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愤世嫉俗、藐视国家法律法规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6" name="图片 15" descr="毒品的危害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779912" y="1268760"/>
            <a:ext cx="5125277" cy="352067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2" y="404664"/>
            <a:ext cx="4397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吸</a:t>
            </a:r>
            <a:r>
              <a:rPr lang="zh-CN" alt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毒祸害家庭</a:t>
            </a:r>
            <a:endParaRPr lang="zh-CN" alt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等腰三角形 2"/>
          <p:cNvSpPr/>
          <p:nvPr/>
        </p:nvSpPr>
        <p:spPr>
          <a:xfrm>
            <a:off x="395536" y="1700808"/>
            <a:ext cx="216024" cy="216024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395536" y="2281699"/>
            <a:ext cx="216024" cy="216024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395536" y="4535408"/>
            <a:ext cx="216024" cy="216024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755958" y="1623720"/>
            <a:ext cx="640871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倾家荡产</a:t>
            </a:r>
            <a:endParaRPr lang="zh-CN" altLang="en-US" sz="2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204864"/>
            <a:ext cx="496855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家庭失去温暖</a:t>
            </a:r>
            <a:endParaRPr lang="zh-CN" altLang="en-US" sz="2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395536" y="2849508"/>
            <a:ext cx="216024" cy="216024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55650" y="2849245"/>
            <a:ext cx="792543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全家遭殃</a:t>
            </a:r>
            <a:endParaRPr lang="en-US" altLang="zh-CN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吸毒者为获取赌资而谋算亲人，或用诡计拉家人下水；</a:t>
            </a:r>
            <a:endParaRPr lang="en-US" altLang="zh-CN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有的吸毒者在毒瘾发作的疯狂中杀死亲人，有的“瘾君子”则是被愤怒绝望的亲人所了结。</a:t>
            </a:r>
            <a:endParaRPr lang="en-US" altLang="zh-CN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altLang="zh-CN" sz="2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650" y="4535170"/>
            <a:ext cx="77984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累及后代</a:t>
            </a:r>
            <a:endParaRPr lang="en-US" altLang="zh-CN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zh-CN" altLang="en-US" sz="2400" smtClean="0">
                <a:solidFill>
                  <a:schemeClr val="accent6">
                    <a:lumMod val="75000"/>
                  </a:schemeClr>
                </a:solidFill>
              </a:rPr>
              <a:t>吸毒妇女一旦怀孕，会影响腹中胎儿的正常发育，易导致流产、畸胎，导致胎儿生下来就有毒瘾（海洛因婴儿）</a:t>
            </a:r>
            <a:endParaRPr lang="zh-CN" altLang="en-US" sz="240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吸毒者往往还会虐待和遗弃婴儿。</a:t>
            </a:r>
            <a:endParaRPr lang="zh-CN" altLang="en-US" sz="2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272787" y="404664"/>
            <a:ext cx="4354830" cy="9220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p>
            <a:pPr algn="ctr"/>
            <a:r>
              <a:rPr lang="zh-CN" alt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吸</a:t>
            </a:r>
            <a:r>
              <a:rPr lang="zh-CN" alt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毒危害社会</a:t>
            </a:r>
            <a:endParaRPr lang="zh-CN" alt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图片 4" descr="16c2899568a591b8454fa761c716f5bb_5d7486f4992c8d664a98607bc0e89f6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3050" y="2224405"/>
            <a:ext cx="5114925" cy="31242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848985" y="1618615"/>
            <a:ext cx="2642235" cy="38150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4400">
                <a:solidFill>
                  <a:schemeClr val="accent2">
                    <a:lumMod val="75000"/>
                  </a:schemeClr>
                </a:solidFill>
                <a:effectLst/>
              </a:rPr>
              <a:t>盗窃抢劫</a:t>
            </a:r>
            <a:endParaRPr lang="zh-CN" altLang="en-US" sz="4400"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>
              <a:lnSpc>
                <a:spcPct val="150000"/>
              </a:lnSpc>
            </a:pPr>
            <a:r>
              <a:rPr lang="zh-CN" altLang="en-US" sz="4400">
                <a:solidFill>
                  <a:schemeClr val="accent2">
                    <a:lumMod val="75000"/>
                  </a:schemeClr>
                </a:solidFill>
                <a:effectLst/>
              </a:rPr>
              <a:t>杀人放火</a:t>
            </a:r>
            <a:endParaRPr lang="zh-CN" altLang="en-US" sz="4400"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>
              <a:lnSpc>
                <a:spcPct val="150000"/>
              </a:lnSpc>
            </a:pPr>
            <a:r>
              <a:rPr lang="zh-CN" altLang="en-US" sz="4400">
                <a:solidFill>
                  <a:schemeClr val="accent2">
                    <a:lumMod val="75000"/>
                  </a:schemeClr>
                </a:solidFill>
                <a:effectLst/>
              </a:rPr>
              <a:t>传播疾病</a:t>
            </a:r>
            <a:endParaRPr lang="zh-CN" altLang="en-US" sz="4400"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>
              <a:lnSpc>
                <a:spcPct val="150000"/>
              </a:lnSpc>
            </a:pPr>
            <a:r>
              <a:rPr lang="zh-CN" altLang="en-US" sz="4400">
                <a:solidFill>
                  <a:schemeClr val="accent2">
                    <a:lumMod val="75000"/>
                  </a:schemeClr>
                </a:solidFill>
                <a:effectLst/>
              </a:rPr>
              <a:t>累计他人</a:t>
            </a:r>
            <a:endParaRPr lang="zh-CN" altLang="en-US" sz="4400"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61950" y="177165"/>
            <a:ext cx="8338185" cy="58312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/>
              <a:t>我国刑法规定的毒品犯罪的罪名有哪些？</a:t>
            </a:r>
            <a:endParaRPr lang="zh-CN" altLang="zh-CN"/>
          </a:p>
          <a:p>
            <a:pPr>
              <a:lnSpc>
                <a:spcPct val="60000"/>
              </a:lnSpc>
            </a:pP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r>
              <a:rPr sz="2400"/>
              <a:t>（1）</a:t>
            </a:r>
            <a:r>
              <a:rPr sz="2400">
                <a:solidFill>
                  <a:srgbClr val="FF0000"/>
                </a:solidFill>
              </a:rPr>
              <a:t>走私、贩卖、运输、制造</a:t>
            </a:r>
            <a:r>
              <a:rPr sz="2400"/>
              <a:t>毒品罪；</a:t>
            </a: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r>
              <a:rPr sz="2400"/>
              <a:t>（2）</a:t>
            </a:r>
            <a:r>
              <a:rPr sz="2400">
                <a:solidFill>
                  <a:srgbClr val="FF0000"/>
                </a:solidFill>
              </a:rPr>
              <a:t>非法持有</a:t>
            </a:r>
            <a:r>
              <a:rPr sz="2400"/>
              <a:t>毒品罪；</a:t>
            </a: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/>
              <a:t>（</a:t>
            </a:r>
            <a:r>
              <a:rPr sz="2400"/>
              <a:t>3）</a:t>
            </a:r>
            <a:r>
              <a:rPr sz="2400">
                <a:solidFill>
                  <a:srgbClr val="FF0000"/>
                </a:solidFill>
              </a:rPr>
              <a:t>包庇</a:t>
            </a:r>
            <a:r>
              <a:rPr sz="2400"/>
              <a:t>毒品犯罪分子罪；</a:t>
            </a: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r>
              <a:rPr sz="2400"/>
              <a:t>（4）</a:t>
            </a:r>
            <a:r>
              <a:rPr sz="2400">
                <a:solidFill>
                  <a:srgbClr val="FF0000"/>
                </a:solidFill>
              </a:rPr>
              <a:t>窝藏、转移、隐瞒</a:t>
            </a:r>
            <a:r>
              <a:rPr sz="2400"/>
              <a:t>毒品、毒赃罪；</a:t>
            </a: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r>
              <a:rPr sz="2400"/>
              <a:t>（5）走私制毒物品罪；</a:t>
            </a: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r>
              <a:rPr sz="2400"/>
              <a:t>（6）</a:t>
            </a:r>
            <a:r>
              <a:rPr sz="2400">
                <a:solidFill>
                  <a:srgbClr val="FF0000"/>
                </a:solidFill>
              </a:rPr>
              <a:t>非法买卖</a:t>
            </a:r>
            <a:r>
              <a:rPr sz="2400"/>
              <a:t>制毒物品罪；</a:t>
            </a: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r>
              <a:rPr sz="2400"/>
              <a:t>（7）</a:t>
            </a:r>
            <a:r>
              <a:rPr sz="2400">
                <a:solidFill>
                  <a:srgbClr val="FF0000"/>
                </a:solidFill>
              </a:rPr>
              <a:t>非法种植</a:t>
            </a:r>
            <a:r>
              <a:rPr sz="2400"/>
              <a:t>毒品原植物罪；</a:t>
            </a: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r>
              <a:rPr sz="2400"/>
              <a:t>（8）非法买卖、运输、携带、持有</a:t>
            </a:r>
            <a:r>
              <a:rPr sz="2400">
                <a:solidFill>
                  <a:srgbClr val="FF0000"/>
                </a:solidFill>
              </a:rPr>
              <a:t>毒品原植物种子、幼苗</a:t>
            </a:r>
            <a:r>
              <a:rPr sz="2400"/>
              <a:t>罪；</a:t>
            </a: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r>
              <a:rPr sz="2400"/>
              <a:t>（9）</a:t>
            </a:r>
            <a:r>
              <a:rPr sz="2400">
                <a:solidFill>
                  <a:srgbClr val="FF0000"/>
                </a:solidFill>
              </a:rPr>
              <a:t>引诱、教唆、欺骗</a:t>
            </a:r>
            <a:r>
              <a:rPr sz="2400"/>
              <a:t>他人吸毒罪；</a:t>
            </a: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r>
              <a:rPr sz="2400"/>
              <a:t>（10）</a:t>
            </a:r>
            <a:r>
              <a:rPr sz="2400">
                <a:solidFill>
                  <a:srgbClr val="FF0000"/>
                </a:solidFill>
              </a:rPr>
              <a:t>强迫</a:t>
            </a:r>
            <a:r>
              <a:rPr sz="2400"/>
              <a:t>他人吸毒罪；</a:t>
            </a: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r>
              <a:rPr sz="2400"/>
              <a:t>（11）</a:t>
            </a:r>
            <a:r>
              <a:rPr sz="2400">
                <a:solidFill>
                  <a:srgbClr val="FF0000"/>
                </a:solidFill>
              </a:rPr>
              <a:t>容留</a:t>
            </a:r>
            <a:r>
              <a:rPr sz="2400"/>
              <a:t>他人吸毒罪；</a:t>
            </a: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endParaRPr sz="2400"/>
          </a:p>
          <a:p>
            <a:pPr>
              <a:lnSpc>
                <a:spcPct val="60000"/>
              </a:lnSpc>
              <a:spcBef>
                <a:spcPts val="0"/>
              </a:spcBef>
              <a:spcAft>
                <a:spcPts val="0"/>
              </a:spcAft>
            </a:pPr>
            <a:r>
              <a:rPr sz="2400"/>
              <a:t>（12）非法提供麻醉药品、精神药品罪。</a:t>
            </a:r>
            <a:endParaRPr sz="24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0da5676af1ffc4fff47ac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6510" y="-1905"/>
            <a:ext cx="9161780" cy="68707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345_image_file_copy_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0795"/>
            <a:ext cx="9144635" cy="688784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箭头 2"/>
          <p:cNvSpPr/>
          <p:nvPr/>
        </p:nvSpPr>
        <p:spPr>
          <a:xfrm>
            <a:off x="179512" y="4365104"/>
            <a:ext cx="1368152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鸦片</a:t>
            </a:r>
            <a:endParaRPr lang="zh-CN" altLang="en-US" sz="2800" dirty="0"/>
          </a:p>
        </p:txBody>
      </p:sp>
      <p:pic>
        <p:nvPicPr>
          <p:cNvPr id="4" name="图片 3" descr="鸦片图片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763688" y="1628800"/>
            <a:ext cx="3312368" cy="2030626"/>
          </a:xfrm>
          <a:prstGeom prst="rect">
            <a:avLst/>
          </a:prstGeom>
        </p:spPr>
      </p:pic>
      <p:pic>
        <p:nvPicPr>
          <p:cNvPr id="5" name="图片 4" descr="鸦片图片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4005064"/>
            <a:ext cx="3312368" cy="2016224"/>
          </a:xfrm>
          <a:prstGeom prst="rect">
            <a:avLst/>
          </a:prstGeom>
        </p:spPr>
      </p:pic>
      <p:sp>
        <p:nvSpPr>
          <p:cNvPr id="6" name="右箭头 5"/>
          <p:cNvSpPr/>
          <p:nvPr/>
        </p:nvSpPr>
        <p:spPr>
          <a:xfrm>
            <a:off x="179512" y="2132856"/>
            <a:ext cx="1368152" cy="1152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罂粟花</a:t>
            </a:r>
            <a:endParaRPr lang="zh-CN" altLang="en-US" dirty="0"/>
          </a:p>
        </p:txBody>
      </p:sp>
      <p:pic>
        <p:nvPicPr>
          <p:cNvPr id="7" name="图片 6" descr="吸食鸦片后的样子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700809"/>
            <a:ext cx="3312368" cy="20162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508104" y="1484784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鸦片战争时期鸦片烟管里的景象</a:t>
            </a:r>
            <a:endParaRPr lang="zh-CN" altLang="en-US" sz="1600" dirty="0"/>
          </a:p>
        </p:txBody>
      </p:sp>
      <p:sp>
        <p:nvSpPr>
          <p:cNvPr id="2" name="圆角矩形 1"/>
          <p:cNvSpPr/>
          <p:nvPr/>
        </p:nvSpPr>
        <p:spPr>
          <a:xfrm>
            <a:off x="1259632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常见毒品的种类</a:t>
            </a:r>
            <a:endParaRPr lang="zh-CN" alt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508104" y="4005064"/>
            <a:ext cx="3312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长期吸食鸦片，可使人免疫力丧失，极易感染各种疾病；可引起体质严重衰弱及精神颓废，寿命缩短；过量可引起急性中毒，因呼吸抑制而死亡。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345_image_file_copy_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10" y="-10795"/>
            <a:ext cx="9152255" cy="689546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345_image_file_copy_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0955" y="6985"/>
            <a:ext cx="9186545" cy="686181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345_image_file_copy_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" y="-1905"/>
            <a:ext cx="9144000" cy="686181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345_image_file_copy_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0795"/>
            <a:ext cx="9144000" cy="68707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345_image_file_copy_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905"/>
            <a:ext cx="9144000" cy="687832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圆角矩形 2"/>
          <p:cNvSpPr/>
          <p:nvPr/>
        </p:nvSpPr>
        <p:spPr>
          <a:xfrm>
            <a:off x="1259632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zh-CN" sz="2400" dirty="0"/>
              <a:t>禁毒知识应知应会</a:t>
            </a:r>
            <a:endParaRPr lang="zh-CN" altLang="zh-CN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556895" y="1636395"/>
            <a:ext cx="44932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毒品如何打开了我们的国门？</a:t>
            </a:r>
            <a:endParaRPr lang="zh-CN" altLang="en-US" sz="2000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</a:endParaRPr>
          </a:p>
        </p:txBody>
      </p:sp>
      <p:pic>
        <p:nvPicPr>
          <p:cNvPr id="5" name="图片 4" descr="8e7d56732c8cabb98b3cf910093c7c87_20670418"/>
          <p:cNvPicPr>
            <a:picLocks noChangeAspect="1"/>
          </p:cNvPicPr>
          <p:nvPr/>
        </p:nvPicPr>
        <p:blipFill>
          <a:blip r:embed="rId1"/>
          <a:srcRect t="9123" b="14719"/>
          <a:stretch>
            <a:fillRect/>
          </a:stretch>
        </p:blipFill>
        <p:spPr>
          <a:xfrm>
            <a:off x="658495" y="2417445"/>
            <a:ext cx="3217545" cy="23272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362450" y="1781175"/>
            <a:ext cx="424624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</a:t>
            </a:r>
            <a:r>
              <a:rPr lang="zh-CN" altLang="en-US"/>
              <a:t>第一次鸦片战争之前，中国在外贸方面一直处于顺差优势。随后中国政府实行了</a:t>
            </a:r>
            <a:r>
              <a:rPr lang="en-US" altLang="zh-CN"/>
              <a:t>“</a:t>
            </a:r>
            <a:r>
              <a:rPr lang="zh-CN" altLang="en-US"/>
              <a:t>闭关锁国</a:t>
            </a:r>
            <a:r>
              <a:rPr lang="en-US" altLang="zh-CN"/>
              <a:t>”</a:t>
            </a:r>
            <a:r>
              <a:rPr lang="zh-CN" altLang="en-US"/>
              <a:t>的国家政策，这使得想要扭转顺差的西方国家失去了通商的机会，于是为了打开中国的大门，扩大市场，他们开始对华走私鸦片。</a:t>
            </a:r>
            <a:endParaRPr lang="zh-CN" altLang="en-US"/>
          </a:p>
          <a:p>
            <a:r>
              <a:rPr lang="zh-CN" altLang="en-US"/>
              <a:t>      公元1838年，道光皇帝派林则徐为钦差，前往广东查禁鸦片，林则徐到任后，很快就收缴了两万多箱鸦片，然后在虎门海口进行了销毁，这也就是历史上有名的“虎门销烟”（</a:t>
            </a:r>
            <a:r>
              <a:rPr lang="en-US" altLang="zh-CN"/>
              <a:t>1939</a:t>
            </a:r>
            <a:r>
              <a:rPr lang="zh-CN" altLang="en-US"/>
              <a:t>年</a:t>
            </a:r>
            <a:r>
              <a:rPr lang="en-US" altLang="zh-CN"/>
              <a:t>6</a:t>
            </a:r>
            <a:r>
              <a:rPr lang="zh-CN" altLang="en-US"/>
              <a:t>月</a:t>
            </a:r>
            <a:r>
              <a:rPr lang="en-US" altLang="zh-CN"/>
              <a:t>2</a:t>
            </a:r>
            <a:r>
              <a:rPr lang="zh-CN" altLang="en-US"/>
              <a:t>日）</a:t>
            </a:r>
            <a:r>
              <a:rPr lang="zh-CN" altLang="en-US"/>
              <a:t>。</a:t>
            </a:r>
            <a:endParaRPr lang="zh-CN" altLang="en-US"/>
          </a:p>
          <a:p>
            <a:r>
              <a:rPr lang="zh-CN" altLang="en-US"/>
              <a:t>      英国政府以虎门销烟为借口，向中国派遣了军队，第一次</a:t>
            </a:r>
            <a:r>
              <a:rPr lang="zh-CN" altLang="en-US">
                <a:solidFill>
                  <a:srgbClr val="FF0000"/>
                </a:solidFill>
              </a:rPr>
              <a:t>鸦片战争</a:t>
            </a:r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1840</a:t>
            </a:r>
            <a:r>
              <a:rPr lang="zh-CN" altLang="en-US">
                <a:solidFill>
                  <a:schemeClr val="tx1"/>
                </a:solidFill>
              </a:rPr>
              <a:t>年）</a:t>
            </a:r>
            <a:r>
              <a:rPr lang="zh-CN" altLang="en-US"/>
              <a:t>爆发。</a:t>
            </a:r>
            <a:endParaRPr lang="zh-CN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圆角矩形 2"/>
          <p:cNvSpPr/>
          <p:nvPr/>
        </p:nvSpPr>
        <p:spPr>
          <a:xfrm>
            <a:off x="1259632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zh-CN" sz="2400" dirty="0"/>
              <a:t>禁毒知识应知应会</a:t>
            </a:r>
            <a:endParaRPr lang="zh-CN" altLang="zh-CN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1126490" y="1497965"/>
            <a:ext cx="6891655" cy="35077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国际禁毒日的由来：</a:t>
            </a:r>
            <a:endParaRPr lang="zh-CN" altLang="en-US" sz="240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  <a:p>
            <a:endParaRPr lang="zh-CN" altLang="en-US"/>
          </a:p>
          <a:p>
            <a:pPr>
              <a:lnSpc>
                <a:spcPct val="150000"/>
              </a:lnSpc>
            </a:pPr>
            <a:r>
              <a:rPr lang="zh-CN" altLang="en-US"/>
              <a:t>      </a:t>
            </a:r>
            <a:r>
              <a:rPr lang="zh-CN" altLang="en-US" sz="2000"/>
              <a:t>1987年6月12日至26日，联合国在维也纳召开由138个国家的3000多名代表参加的麻醉品滥用和非法贩运问题部长级会议，会议提出了</a:t>
            </a:r>
            <a:r>
              <a:rPr lang="zh-CN" altLang="en-US" sz="2000">
                <a:solidFill>
                  <a:srgbClr val="C00000"/>
                </a:solidFill>
              </a:rPr>
              <a:t>“爱生命，不吸毒”</a:t>
            </a:r>
            <a:r>
              <a:rPr lang="zh-CN" altLang="en-US" sz="2000"/>
              <a:t>的口号，并与会代表一致同意将</a:t>
            </a:r>
            <a:r>
              <a:rPr lang="zh-CN" altLang="en-US" sz="2000">
                <a:solidFill>
                  <a:srgbClr val="C00000"/>
                </a:solidFill>
              </a:rPr>
              <a:t>6月26日</a:t>
            </a:r>
            <a:r>
              <a:rPr lang="zh-CN" altLang="en-US" sz="2000"/>
              <a:t>定为“</a:t>
            </a:r>
            <a:r>
              <a:rPr lang="zh-CN" altLang="en-US" sz="2000">
                <a:solidFill>
                  <a:srgbClr val="C00000"/>
                </a:solidFill>
              </a:rPr>
              <a:t>国际禁毒日</a:t>
            </a:r>
            <a:r>
              <a:rPr lang="zh-CN" altLang="en-US" sz="2000"/>
              <a:t>”，以引起世界各国对毒品问题的重视，同时号召全球人民共同来解决毒品问题。</a:t>
            </a:r>
            <a:endParaRPr lang="zh-CN" altLang="en-US" sz="20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圆角矩形 2"/>
          <p:cNvSpPr/>
          <p:nvPr/>
        </p:nvSpPr>
        <p:spPr>
          <a:xfrm>
            <a:off x="1259632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zh-CN" sz="2400" dirty="0"/>
              <a:t>禁毒知识应知应会</a:t>
            </a:r>
            <a:endParaRPr lang="zh-CN" altLang="zh-CN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880745" y="1598295"/>
            <a:ext cx="7382510" cy="40925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1</a:t>
            </a:r>
            <a:r>
              <a:rPr lang="zh-CN" altLang="en-US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、你知道在世界战争史上，唯一用植物命名的战争吗？</a:t>
            </a:r>
            <a:endParaRPr lang="zh-CN" altLang="en-US" sz="2000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     </a:t>
            </a:r>
            <a:endParaRPr lang="zh-CN" altLang="en-US" sz="2000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</a:endParaRPr>
          </a:p>
          <a:p>
            <a:pPr>
              <a:lnSpc>
                <a:spcPct val="150000"/>
              </a:lnSpc>
            </a:pPr>
            <a:endParaRPr lang="zh-CN" altLang="en-US" sz="2000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2</a:t>
            </a:r>
            <a:r>
              <a:rPr lang="zh-CN" altLang="en-US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、你知道</a:t>
            </a:r>
            <a:r>
              <a:rPr lang="en-US" altLang="zh-CN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“</a:t>
            </a:r>
            <a:r>
              <a:rPr lang="zh-CN" altLang="en-US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恶之花</a:t>
            </a:r>
            <a:r>
              <a:rPr lang="en-US" altLang="zh-CN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”</a:t>
            </a:r>
            <a:r>
              <a:rPr lang="zh-CN" altLang="en-US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是什么吗？</a:t>
            </a:r>
            <a:endParaRPr lang="zh-CN" altLang="en-US" sz="2000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  </a:t>
            </a:r>
            <a:endParaRPr lang="zh-CN" altLang="en-US" sz="2000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</a:endParaRPr>
          </a:p>
          <a:p>
            <a:pPr>
              <a:lnSpc>
                <a:spcPct val="150000"/>
              </a:lnSpc>
            </a:pPr>
            <a:endParaRPr lang="zh-CN" altLang="en-US" sz="2000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3</a:t>
            </a:r>
            <a:r>
              <a:rPr lang="zh-CN" altLang="en-US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、你知道每年的</a:t>
            </a:r>
            <a:r>
              <a:rPr lang="en-US" altLang="zh-CN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“6</a:t>
            </a:r>
            <a:r>
              <a:rPr lang="zh-CN" altLang="en-US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月</a:t>
            </a:r>
            <a:r>
              <a:rPr lang="en-US" altLang="zh-CN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26</a:t>
            </a:r>
            <a:r>
              <a:rPr lang="zh-CN" altLang="en-US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日</a:t>
            </a:r>
            <a:r>
              <a:rPr lang="en-US" altLang="zh-CN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”</a:t>
            </a:r>
            <a:r>
              <a:rPr lang="zh-CN" altLang="en-US" sz="200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是什么宣传日吗？</a:t>
            </a:r>
            <a:endParaRPr lang="zh-CN" altLang="en-US" sz="2000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</a:endParaRPr>
          </a:p>
          <a:p>
            <a:pPr>
              <a:lnSpc>
                <a:spcPct val="150000"/>
              </a:lnSpc>
            </a:pPr>
            <a:endParaRPr lang="zh-CN" altLang="en-US" sz="2000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</a:endParaRPr>
          </a:p>
          <a:p>
            <a:endParaRPr lang="zh-CN" altLang="en-US" sz="2000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035810" y="2125980"/>
            <a:ext cx="507174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9600">
                <a:solidFill>
                  <a:srgbClr val="FF0000"/>
                </a:solidFill>
              </a:rPr>
              <a:t>谢谢观看</a:t>
            </a:r>
            <a:endParaRPr lang="zh-CN" altLang="zh-CN" sz="9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403648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常见毒品的种类</a:t>
            </a:r>
            <a:endParaRPr lang="zh-CN" altLang="en-US" sz="2400" dirty="0"/>
          </a:p>
        </p:txBody>
      </p:sp>
      <p:sp>
        <p:nvSpPr>
          <p:cNvPr id="3" name="右箭头 2"/>
          <p:cNvSpPr/>
          <p:nvPr/>
        </p:nvSpPr>
        <p:spPr>
          <a:xfrm>
            <a:off x="107504" y="2780928"/>
            <a:ext cx="1440160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吗啡</a:t>
            </a:r>
            <a:endParaRPr lang="zh-CN" altLang="en-US" dirty="0"/>
          </a:p>
        </p:txBody>
      </p:sp>
      <p:pic>
        <p:nvPicPr>
          <p:cNvPr id="4" name="图片 3" descr="盐酸吗啡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691680" y="1484784"/>
            <a:ext cx="2876155" cy="2160240"/>
          </a:xfrm>
          <a:prstGeom prst="rect">
            <a:avLst/>
          </a:prstGeom>
        </p:spPr>
      </p:pic>
      <p:pic>
        <p:nvPicPr>
          <p:cNvPr id="5" name="图片 4" descr="吗啡注射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3789040"/>
            <a:ext cx="2880320" cy="24014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4048" y="4221088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吗啡是从鸦片中提炼的生物碱，呈白色粉末状，吗啡在医药中有镇定安神的功效。</a:t>
            </a:r>
            <a:endParaRPr lang="zh-CN" altLang="en-US" dirty="0"/>
          </a:p>
        </p:txBody>
      </p:sp>
      <p:pic>
        <p:nvPicPr>
          <p:cNvPr id="7" name="图片 6" descr="吗啡瓶装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484784"/>
            <a:ext cx="2935109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BDAAgGBgcGBQgHBwcJCQgKDBQNDAsLDBkSEw8UHRofHh0aHBwgJC4nICIsIxwcKDcpLDAxNDQ0Hyc5PTgyPC4zNDL/2wBDAQkJCQwLDBgNDRgyIRwhMjIyMjIyMjIyMjIyMjIyMjIyMjIyMjIyMjIyMjIyMjIyMjIyMjIyMjIyMjIyMjIyMjL/wAARCAFw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vSAw549wajkHzcdKmLD8aj43biK5LHURkBhgimbUPQ4I4qRzk8D8qi4JO4fiKLDBkU8Ek+uKZ5QPCtyP5VJuHUdfToajMgBw3X1peoxDGynriolU891PrU+VwCM49Kjc9tuR6Un3Q0Ckn5eBUcpCtyDnHSnKFOd3B7VUubyC3PzzohHHzHtSd7AtyUOfLzt5HSolCKd4XDHqccmqn9u6ehCC4DHvjpUY12waQ5PTr3pLYZoM/OMbsjrTAiqM7vfms9ddsWkKoTgHnjNMGu2ZLIA7EfSlYd9DRdVIwRjPp1qJXAky4+Udc1Cmo20g3sj+wHpUhnt24HmKDzVWe6FoOkKEgBcj1NQM23bjr1ye1PM8RXK7/AJcjkYqtJcwBQDvAPXIzmpdtmUSK/wAxGMsOppsxfCkfLjBOKri9gLbd23PQkdalW5imZQk0bN0AY4oS0Je+ossoB+Uluc4xzTGZnjzjaOpHtUlzC8EbE5Qg4Y8VWLLJxu64yadrOwXGYOeeVPGTSbCkmOpyMHtipG+SPaG3Ae1QSSGP5zlgOCcdKNhFvKkEED3A6GpIwXXaoyq9B7VAHdtjDB3ckgDNWBsbGzO7v2pprcQx1wBsJJ7VKkjjaH+U9PrT/JVeOuPWmIyP8pwGAI5oSe47k5bJVlPOeDTSUVsA/NjB5ojJB6cHk9qjZS83PQelNtB1JBtXqc7eMjpS73XAUgr70za7jk8dwaVRuZvl7E57UWvsIRwWOSQzNUm7oP7v86jXazLnIx1PtUjqoHD4GcYFFkGpOXZo9zYB6Ag5o56s3HX3xUBUrjDblODxREGkmABIGcZpWSYXY4q/DbSBnGR3qRAHVg/3wehzmmqJIy2XDgZyD2NTrs273BGBnjtVJCK02VCgfKGPJx2qpIRgBGLKvHPrVqcFgJGPyY6LVRgcfI208deDUyvaw0IoQY+bcc9+DUEyOJAR27+1OeORm2nl25oUOu5S27vzRuwIZSCSgJyox04qB9pPUntwKnmVjhnG0A9e5qElXZWJwBn86b7iRGGc/KMjJ4ppAUBC+Cc9fWpmAPJwM88VEYzMFeTZtAwCKa1AQsxbOeeADng0xWIlOQCOOvcVL5bx8LjGOQe5piqF5H3xk0bALIxIZOhHQjrUSozYyBuNWWwUD9XJ5PcVFKoVTg5b0Bo33ERYeKQAcDuetPVi8pGdp6gHtTt33Uxk9Dk4xS4ABJGSOpHIFFhlXau0cZck59aQRv5i5yOOc9xU5KZUbfmHIPeoXYMzH+Icg0Be41g8fykjAOQelPIJG5eG65PemNh+R+BprSE7vlB28EnoKSC3QVcMCSQAeDz1NPhkaMkA9D1XvVfaEI2jHv7VajC7eSAW4wBT6XH5EjIjMXTlj2A5qN9wI28HIzk8mnOSigHIX1U0jZ52nJ9xQIftfbkndnjA61EqMNxIyG657HFPMrJGSMbsEYxTIpBLtG37vUHjBxQrg/IcryBRuKAnnpmilWTjjcPYUUxWPTZJAhAIznvRn5gc8HpikMK+ZubJFLLGNo25HcUndD0Gk5OfzpNpXJz15FKqg8E596a77RnBbFDfUZH8+AW5NIQH+bOfbvStICNwJA9PSljIC8YyOuaXkPzGhcL/AEpo6ZHHqKezgggConBIIbK8dRVbO4ji/FPiV7eQ2tt8v95xwa5H7VLdS/PIXOP4jnmpde3HVrgsc5YmqcKcgHjOMHqa0SSiSty8RKgAPBPQ+9SR7zkMcMBjNXpdO/0VXSUkqOQaoqJyNiod3T8KxUlLY6pU3F6kkML9Sec5NWo0A+YMMk8HPNQGG7yuPlLdiealhtJRIFkYLnsTipl3uOKSNGLUHj+Q4YgYBxzWhb6h5jYb7/AwaqNoToY3N1Ayt3DZxVuG3s4gwe4TfjPB6Vm7rYLxZvW7Wohy6hyRjArOlgilJKfJknG70qINiHaj5Vu4Oa0rxIbbTo5XjkZCvBUZINXBOa1Mp2izl9RV0OUOAh6gcVmvKr8MwGTjI4yavXF/5qyIkb9eC3pWYVt5QzrA7MpyUBwSKqKdwdrEN3cXKRZaYnnj5ieKqfbbpirmU4U4HWp2nsEibekuCOBkcVCt3pnlgMksgI6A7ea2SdjKTVzf0a/a8Zw7fI3ADetbYt1O4k8dB9a43Tru0tJkdIZyhYEFRngda7K31rSb9i9lNxnlHBUrUyhdApEkcCKF5B5wR604WyRyZwTxyeoxSO5klyhHXr0qVJHX5CTz16VGiHq9RGTkEF8ngfSmsi8MOGHGfepVnzkAjaPWq4LOxXbwOnvR5gWY3VMM/U9cdqV3UHg4DdKiEQ2nefTFK4PljB246HHFGu7ARQ5ZgnIHUk81NHvIdwcYGKhjjdfmyN3UinvvA2qdpPXNC2BgZUdhlSpXuO9NdowMPnB5BBqHYU+TqSTnJ60/YWiUt0BwCe1NX2DqL8rBirYGMAVNEwbAHBIwDnpVR8Iu7BYrzgdKckoYfJlG4ou9mJltk2khkLAdADT1m3qUUdOMHmq0csnOTlR2zyadEduWPH8P1NDWgInlkCwbSuFGRjHQ1QZkK8d+SfWrrEeXjdgjqOoqjLCi8ZPzfMc9qVknYQx39VIYnqe9KVXDFSdy9R0zTJGDAIRll5x7UxRgEnnccA9OabtbQY2Q7OPfGD2NVzH5m4kBSDyB2qaUjKk5LDjmk2sDz1A+lJ+QER2FQi9TwT2qIo2AGxwcgeoqZkdpMDr6niopEU4VvvH0OOKa2uAjouPnyO4J7io94jYZYtxuGKkbPPUAHAz2pSMgAqMkeuM0AiJpTJjblQ3t0pGVV++Qc8Y7mnlCBn6cdutMH3huXPtRa4CbGI+YgHGDQSwj2KOvcdaklA+XZjC5JJ6UyXO8MME9gOlNLWwEDlychuwB6UbAQQMkEYz6mpgqhvnGM9QO9RkndjBxnI7DNAiEKBGNp5yAc8UMg8zHAC8ke1TM6ow3LnuRTyEIDLj5ucHPNA7lcBCdrKSCePpUxUbSE4I7Ec4qJg5lQccdu1Sj5iCVIA5FHmIayFFVeS3U/SlXap+ZSccg56VM5Xywxyy54PTioh8/yg8juTijS4+g1vmA7A9PWlg+WTgc45JzyKTaFPzOSACMU6OZwhBwo6ZxzRdBqDuQ3JopkgG/iVRx3oouLQ9X6SEdutNlDEY7VLJgH0qPHGc0ntoNERGwZ/OmtIduFHNSHrg0zGDwOPSjyGVmcMCCuDTFJAAzz1p8xG05OMVWMw8vqCPXvSe5VicOR2wagvLyO2hZ55Qqgd6Y9zGnVu2a8/8AFNzcXGppGH2xHgdhTjqS9DM1a8tptRluIWPLZB6c1nJcAMMZAyMnvSahALe8eNG3Bccg5BotmMciuAGI5wwyDW6StoZpu50sUdysCsh37hkE9AazLt71Jy0ko3DqUIIq9ba2BOVkRFibA2oMAVYu7WK3ZLqNUljbk+hrlUnCVpI73FTjeL2MgRSt+9eVz6Gpo4TL99pCx781b1HULOURpY2vkr1cHk59vaqgu2DnntxjpWjba0Iio9TRFnIYwPPO3tk1IliqANv5PfrWet07EDdx+lTRSTysdnJHPFYyU+rOiLh0ReaMxx7BM+D0Hate31P7Tbw2ctx9nCKR5g5zVTTdLurxuxGOSe1br+HRBalzskfpgdRURclsTVcHocVqMlw0xa3PKng461jSvfFiXPLckjiut1CExFsJ0yD7Vzk8jodyjPseorenIwkkzOUyTtsnJVOxxwKiMIjk2o4fHdQcYqeWRs5B4/lUJJKkg43HB7VujCURYJJ7eYPE2WBIAPQZFdV4W025jaSUCM27DDb05z7f41y0JPnBV4GOme9eoWDLb6NbR5zuTcc9jUzlZ2JjHS5Hs2nYwzg8fSnNCQ2/dgjoDQd5kViQQfQVK6NKrZ+778ZrCStojTcYEY8le3FNjVnbYeGz06HFPXlSqv8AdGOTUQZhKG5bHTFGtroRcKl2UA/Kp5ppRGJIfIzmnRuGwDle59ajjVE39cE5z6VXmA8JkkDgKM5HWmFkYhu/AOe9PU/McOADxkdKSQROAitt4xjHemnpcVgMZD5+8uM4FMOxo2xx6AUsgKIFQk56k8U0g598fnSvYLDS4fG1fujk4zTQBjlQCOlNwx+ZfvdfrSgKwDchjxihO7uFug8KAfMI3ZH3c9KUkkhBww5HpUMgbd8oIIGM+tTvhV285xnPfNDbYrEplbPC4HAHvTJWCkgqGJHJPSolmJHzjBJAB7CnNNtIBGcnAFOPcGiq3zyljk56VWLyK3TKg4z71fcKATtwc5z6VWeLewAbORnA4pdRqxW6ZY5LdcHpQcbty8jGfm6UuGQnd8xBwM+lDSrjYCACOmKAGs7ZOPlbH6UyTKwcEZXqD1okREi4PbBNIwD8A/MBVITG53E7hww6fhUf3eSc9sGpwFCZwWYDn2pMh5FboMcfWkgZAwBPzZwenenAAg/iCc81LhApUscg1AU3Dk455GaLgJtGdzHIPBpCWIKgc9sdamCfusMRlepqFHjDEvlVxyR609gQwkbMD736CoxJ5n8XQ/TJqbem7Kcjvx3qPYgYsxxnkcc0IQBxjA7kjpk0bpFVQGB54yMDFK6FQd3GPXtSEOQp6Y4zS6DELuCzN371J8pxtHbOc0/aCMEZz7Z4qJAQc8EDofSjoA9QTJnPbJDUMhLB9nyjqfSlj+dgrj5mB5HSnMmE2nLAcjmjoBA4+bcByOKV23RjB69hUzEmJn24yBjNNjXfCOpLD+GmmG5CMEZkILH0XNFEqBXwVzx64op2HoevHntULqxIIwM07Bydp/CjaTgnjFK4rDWBJAPT1qC4KxjJGKnYMTleg5xWVqEjs2M4A7UtNxrsVbi8bIULjJxk1UkZA24np796HYyDltpHUdqryOitgtn1B6mpavqVew4yjaON3uOcCs7UbG2v4sTJ06MpwaW4vbe2Xdv2pznPFY0nieC3JVUMqDoSaaUnsJtdTF1KxNncFAMp1B7kVXt4N5LOQqr17VPf6v8AbJi6Qoi9gckiqDT4lLgYJ7ds1uk7amd1e5Z8seZwDt6A+1a1ldPExgQGS3bor9RWLNePPhXO3A4xxVhZvIg3A5c8A9KmcOZWZrTqcrujVks43LNEwC91bgikh0wbtzEe49qxl1G6D5AGQeSRmpxrV0rbiBxxjFZunNKyZsqtN6tHT2VjaQssrxCQLydx4IrQe5tFO9IUXP8Ad44rkrXXyg2SQhgT1q8uvwyRFzB93+dc8qNS+prGpTeqOjj1RIx+6+Ud6sW+oy3e7ypQducgnBrkLHW45PMFxEQg5G3Fa63egrpruk9wt0w3BSnymhUGnZkyqJq6EvbxxKwlAyeMdawrllYkkDjI61cllgkVth3r1U9CDWbdAL8yygnGSPet4U0jOVR7FdUjJKswUH+dDWqhRz8jgkEd6zZo5dxYA4POQarytOmFJfA6V0KD6HPKZrwQxxlWMsbrwSehrttL1COayEQcb1UY5AFeW+ZJu5PbrTkupEBCsQevBNKVPmIVS2h7FGzEgDkjgZqXypl3BMHsQTXnGieJ7uzZI3fzICeVfk16Sk6zwLLEBggHmsJwa0ZopJ6oZJG7bU2gY7+oqExhJQfwFW1DAlnH+FRlw+WABK9vSoLIuNynkKe3erCgbcKdxPc1GGYyAMB65pySIZCHBZMEkL1FPfYljUOWGVwckg+9LLIQpRgFOc5o3ZywXO0cDsKiPo7ZLcg9xTWwdR6yeaDuwCvTNRNIwXgDpwe9EYBbkYxySO9K+wxkcjnIAp620F5ETOFkGW+VhkD0qWMt5jEjacj3qIHbhQMkkZJFKF2yfJnJzkngCkrgTBC2WYkr37U5g4iAYYXHB79agEpRsY+pHSpg4MQcjODgg013AjWQfc38ehFIdrnr93070gCFstyQOADTNwBJRSCvXmi4bj0lQ/JtyRk5pjRJu3oTu7EdM4qMHfgkHf8AlxQ0n3dp2jBOW6U0JjSmOSSD1x6mqsoEUgwu4HgH1qbz2GZG/KoDKSQgAYMc9KNgQM6ldoBAYZoDMFYBRu9TTmYbQSuGB28GoZdyncucdvakOwNNjO35W6cd6cWMkWS2MHOe9NAIbzAvzDn6UrKQpfG5j1A6U1qK3cYEVxgNtbqM0AL90/f7D3pjNvHI2njJA5NKwAjAT73Xjk0N6hbqPDjywcYIPJ602RF3ZX5s8jnrTMAkBvun9KduaTIDcL0IFG4bEDE+ZuOQpB49DS5AAbBbPXPWlVMgswIye9NfD4VTkLnn2oQxzBSuGywPIPWmgsqlTyo7CmbnRtoICHA+tSKQIywHzcYzQCHbgwDYIA7etOBTczKpZe/PNMPMm/ceQCQBwDTSreZw3J6fSgVtSTzNhwgyrHqT2qYAngr8hIzg96gEZEiqB8w79hUhEhx8uR3IoGPI2HaCD6A0K5SL5sBieMc4pRtAAcYGcE96h2sgVQM9cGjoIsKTtG5hn3FFQiAY+ZiG78UU7gepYAPGfepuMD+VQ7i2fWnNnorfhSvYLDTgA4rn9QfbcY557Vp3czxqVQjd6ViTzOSSy89wTSb0KUSGdv3fGSeprPcpncF3MOpq0zSeWW3Z9M9hVKTfyWGB1ytK4zjtcuHkum5IA4APFYpLZ2kfUV0ms2EtxMZohux94HrXPtDIj524I5PaumDTRjJO5DkZ6YoHLDv9fpTjG2QT1PepDbnG7cKrQVmRI+W5HT9aleXfgDkKKj2tn1PTFO2soz1J7DqKA1JIySAcZxUw25AC9eSSa3NIsrCaBZGxI/cZrZitbCNgTDF7cCuWeIUXax30sI5K9zkYrOa6DeRECVqWPRb88sABnJFdvE+nqCFKBh1C4pC1nLIChJA/DmsPrcr6I2WEp9TlYtFnjU9CScnmmXenXiYUY+bAwK7SKFUzIqn2DdKdclPsTSGFDtGc9xUrEybHOlCKsjz6bT79Ixkhfas25guI5P3jY3D1r0ttPe7sTcpFiLIG/wB65XWzDbnZt3OowSMEGuqnVcnZo5atOKWhy5STGA2c+h61CUkORjJH4mrh8qXJKbc9CvGDUUbgS5Q7c8YPrXVc5HFFYrJjOMHvnvSIrZ5Xk8DnGKv4jkGHGG7EHpSJGgkB3cA8g85o5hOBHb2kolXjljgd69X0wPb6dBG6jO0AisvSdMtUtYbhF8xiMgHpmuhALA4IBA71yVJqRtGHKtBWJaM7B07ZqJFDMGc7QRzzTuVBDYHcEUAblL9M8cCoTVtShvlD5vn4xkZ4zUZZcnYcZGMnrmpQuwjABBGM0skZMR8sBgc5JHSi6eiERoHj5Ugo3BBpNpaUjjjvTlVwMkBiQMikTeCxIG4dD6in5IT8yBkMUhXJyfQUrrjhvvHuO9P3OcFuvXHpUfm4I+fJGcj2qlJPcVhciTC7SOlNBfIV88EjjuKcsjfw8kc4PakJk+UEDcx6jpT2QCsSSCDlRgYHeguCFUt8wzx61Gobgq+CMkg9DTg3y5cDByDt61K3sFxkm9QCSCD0xUeSJAEO7PUnin9BhcPg9OhNRbAwdn4k7AcCn01ABM6naclj0PtTZSdoZug4pcH5fmwzcHB6CmPIu4qzAgnk0XewWIpt5Hynrxk1AXRSpYk4PPrTp5w37tW6Hg1TkuV4UAZB54pWuMtO4XIVsqeTu4IoWVPl56HJxUFnFc31wYLaHzT1BHQfU109n4OmZVe5nRH6lUG41ag3sS5qO5iEbwGXgqeB2NKYWCgA4ZucCurTwjbxgAXMhIyckDrUNx4YnjJeCUSDsOnNN0prUn2kHocwybSFAwcdSajVCgXaMg+vBzV24t5Im2TJtdexHNRABDgD3JJrNuzLtoVnXZluMgdD0p3y7dx4fHTpUsmW5VgVxyCO9MePjEmPfHejcCFQ6kjk8ZOORTVQHLjuOo44qYBiCEHfBHtR5QEeTlD6E8GgBrKqxr8wfbx7ZpkTEMWcDYeMelOCMPxOM+1S9QckKM9cVQMrlgxKA4HXge9SeWi/7WevrTTlZFXIJ6ilYl5OpUHrSv3HYkJSNRxn5s4B5pwAI7FRyQOCKi2kkYAOO5pfkyN2VJ/GmLUkd0dlDDA9ODUQxuJAztzxmoizNncmQvQinjcSfQDAPqaW+rAeCD1Qn60Uh3LwwINFO4rHrCgAEsOaY5I+ZSMjrT3HPFQlSB83Whu+iGu5Qu7dpZN+Qc9RXP3YeOdg3AHv1rdvL1IRlTlxxiudu75LuUOy+xFJ26FJkDFhlc/KT68VnyM5bAbCk4470+acKSB8hB4z0xVKSb5Sx5PU0JdgY1yCQrMRt/OsXUypZtox65q884yeuT0zVW8KGAMUMj9xntVx0ZLu0YZkO445wfwqUBpBgZOegAo3P5o2IF7jI4zUyahcx4CKOOwHNbO/QiNr6ldLWfzNvlOPTNWk0y4YB2Qg+/epV1eXjMeW7mrkN7NMMu6J2G70rOUpm0Y0u4thpSxyKzl41PvgVspHaRnLfMRxzzVeBrdlAe4DH0q4I7YID5qfpXJUbb1PSpezjGyY5ZbLzMrFye4GKmMkQx5S7PXmqj3FnFndMh4rKvddhT5LcbiO5rONFyehUqtOCu2dINQcYRTgdwadJNbS2jpLMFzyBnrXn9xqs88m4SlRjGBVZmeXA3yH3zWywfW9jknjIvRI9Dh1NbSCSFJo2hcjKk9DXP6gltNIzrMAWPTOcVzLqy/edx+NRk5b5pj7Gt4UHHW5hLEJ/ZNQ6ajKT54DCo00lMfNdRqw5we9QqQFGHyT1zTxB5yluTj3rTVdSG4vZDJNPk80qJoHTgj5wKX+yrrcGT5sejg0psYwAWLg9jSx20CsN28+vNPmI5Lne+HrK5h0lElJJJLAZ5rXjcLlXG45yB0rh7fVbiDbslcbQAOeK3LHxJGZNl0u0nGGHQmuWUXe5q9FY3pNh5Qk+hHFIGJ4BOT0J9aWCTcpZCHXqGHIqdVMylcc8YqU9NRWIRITEML78U2JsMWznPbGBT3EmTGTgL0NBAI45wO1NCEcnHyjYfypPlEe1Ww2MZpCZJFVkbJHUHjik8uMgnkEenrTvrYVtCu+/qrAk+neq8hLcYGc4OO9WyFIyvzbuTnioZQF5/u9D2FJKwXGJhBwuMcHJwKRXwQDwD83rUmxW+fORjBAppVGXd0ByuCap3tZi0EkUM3D/K3QVC+4MCCQfQdhU+1fKAIHzYA7mkliKn5CBjr6mpb1GRptyzJvIxUTbX6E8HBHenqqwyl1YgtjIPQU103AspBHenfQErkBi2yb87vUE4qs7BWLjJOePrUzkkEg5HbnrVS4ZduACvGSB1NUriZUnugG+UEE8k96k0exl1jUFiTJXrI/90ZrMuZiFAViMHqeTXo3g/TUs9JSRsmWf52J447VtCF2Zzlyq5t6Xpltp1qILZcL1J7sau4OQfTg08AbFG7HpjrikO0HIJP1711JJLQ5G7vUCW9c1IrZI7AcGo8BTkUDaTx+dAEeo6VBqVuVKgSfwuOoNcLe2EtvcNbsr71656Yr0VGHB71geJ7dRardqdrbgr+4rCtTTV0b0ptOxxzIVVgQc5z74pmCcKBndyc8cVI7gyFkJbjBJqJmc5ycdMD1rkWx1DgCThR1PGTUZiY43nqentUgyoAXgjqc05V6lhkdh3p2YrojYBtvTA4AHegIijYGGW4ye1K0JySq4XtnnAoZNykE46YPWnp1ERqiqxDkZ56+tDkZjYncB129RQUYtjqOxFOAQE7gd3r7UhjvkIyPlHUZNROxHzLyex/GlYK7BFyR1z0pXKjjB4GDimAqFDuYbw45znFN3MWDBsqOc88UpCCMErx1J7imrk5P3QenNFwsTCVWGSQT7nFFQNlTjDH3AzRQM9fZh06YrJ1K6MS7EcBj3NakiMuSc4Nc9qcbrKO4PPNDZKRkXLuJCxbOORms6SVim/aNwNWLqRlJYJlh1A54rOm+cM6EqMZIpLzKI7y8QxhFTnufes2a5VIwH4wOtPuJEiDOx6dOe9c/dXDTsSeewrSESJSJbjUfmwowP1qpLevIMDgUJau6n1z0xUgsgv3zz2rXRE2kVgWzlm4604TJH8wzvHQ5qSS2ZuQMdsdKni0uPyzLKxAHQDGTTckgUJMzzcseVHTvS/aZCNx4HcValis1P7tH2+rd6cLaCVQyRPx2GeKOZDVN7JlWOWWNS+/B44HNXLdZrobjcYHcNnpT006Mkkwy/hW1Y20CqFe2kz7iolOC1NY0ZmUunPKpG4yN2IBoGg3BP3XA7mt1ftbygW1sUTOBkYrYtbG4VjJdAYPRQc1jLExii1hpN6nOWPg6SdsPLgdTiugtvCNvbjBTzG7k9q10+VQQcD2FWI53PyqenJz3rz6uLlN2Wh1QoKCujnL3wrHLGwa2RQOhHBriNV0WXTpdu0sh6HBwK9aa93ZRwQfeuZ1GC4luJQjDYwyFPStsLiJXs3czrUlJXehwdlZiWTG4ofzGasAvBIUz93rmrzQzRBjKhUk4BUYqpLJHkb23EA9OTXot3OSKUVYT7UJAUZQCO/SkwuAQ2e3FZk7ncSDgHmktrkxSAtkj0PenyaaC59bM095XgcZpZZdylRyB0P4UpZJId6Zx1xWjYacl7aO4Yhh0GKzlJRV2bRg56IboWvzWU/lSHMTHGCelehW1zHLEroQQRkEd68qvbOWxmG8fI3APrXUeE9VxJ9lkPyN0PcGonFNc0TJXT5WdezO68gMF6461Gzl5MIdpI9OKsMhDf3Q3p1NMkgHlKwyc9O1ZdSuliE4aNUXO/uenFTBVVTnDFuB9aZsbzFxyCcH2pdpjkZR8yjkHvQhNELxSRMCVGME+9ROryR7ipPYnirD8/OWODxg00qxGxj94c4qrICnHvG5VIVhmmrGyElh9P/rVItuBI2CVJ4x1qRkeMbSMle46ihq+obEBjPmZzxjPXjNBViwZjyOmadMxUrt78kGlwHkLYOF6nNJWvYCtJEpJR+/U9KZInl4GMKO9XGAxlRnceQahmIcAEYKjoe9F+gGe7qRt8sDHOc1lXMnylTnBPAWtl0UtvCjkHIFZGoKoibaCG559KuO5L2OfnffdojZXLAfTmvbdNhSO1iQZwqqAT6Yrwyd2SZX67WByepFe36TcJPp8EqtlXjBBH0rrp7nNV2NTnGAeO+fSkJwuRzQh3fL1Apx65UcD8K2MBFXgbu/QUoBGRSrkjJ7UmWIwPXk0tRscgIb0FUPEhRtCnLj5VAbJHfNaCYJx3qjrVq95prWqNs8zAJ6nGaUtVYqOjucBp9teakxS1QOB1Y8ACuktfCcDRq11O8jnqE+UVtWVnBZ26QW6BFVQD71aVgMEVjChFK7NZ123oZo8NaWVA8k4Hfec1BceFYHjYwO6EgAA8jFbOSAB3J6mpEZgTWjpxtsZqpK5wl9pU1idkqkr2YdDWe8IOHUndnGD6V6fJFHdwFJUDKeuRXEaxpbWN2R/yybkE+npXLUpOOqOmnU5tGY0cf7xggOT1FDRBm2n5QvBqwcZbBwfQdxUTggb84HTB61knY1IpoymDwV4wc0hQMvXGew7U/aHUs/c8Y7GhwC21gQvQkU0wsV/nb5HYHBwB60eX8oYKQ+RkDkYqcRARbuc9h3qMkLtK5B7076CsB85DhWwKKmjlQIN6An1opDPX5CMZ6j0rNvIUnjKsMehxV92Ujj8Kqy9Dk8D1qnsQtDidTgmtJeoK44OODWFO+ZPmG046DpXQeIJ902I33KvUDrXPyyAqz7TwvGeKhXRoc5qk+WKJj0OKz4bfcd7D6Vo/ZjLMZXHyE8CknAUqo4+lbqVtEKNO65mTQCOOM5HznpUJkLybUG7HoM00l5DgKSccYrV0fy44yrgLKTznvWc5ciub0487tsZyaffXHypBgHueKsW+gOsn+kSn6CuiVyDmrAVZo/9quSeKmjvjhKe5hHSbXyyhj59SaWDTGTIUAAdK2GgAUHHPekxhcjgVHt20X7GK1SKlv8Aujscc9jVo7fqaimBMZYcnHBrJF1dIwCtx6GhQc9SnJQ0aN9HI4DcDtU4mHC7vzrn2u5uBvwzdsVIt1ccHAJ9qh0GPnjc6EySSQs2RtXp2qTTmlmhLryoOCe4rISeV0APAq9Z+ZbxF921em0HqKwnBQVmTKPNsaYMZkIkUuwHBFZGoFBFvC7ZVztJ6Guu8MpaapMY5ExtXJHrWF4gjjtL2S2VNyKxK57CrpQlFe0RzOSlP2bMK70m51HR2nab96FJWNMKorhvsV4DtCYYHaT2r0HULp49JSFBhWPzHoa56SRgoOdqgYxXoUa0mtTJ4aLbbZzsmjXTc7fw6U5NCuWYB8AY9elbRd3GMnjkU0O5OB1PXNb+0kT9Xp3GWWmG38ve24MckDkCt1JYoGBxwwwABWIZjFznAU1rWrJc26kdBXNWu9WdNNRWkSLULRb+3KY+Ycqfeues5XsL5A/DK3P0rsolGQp5BrG1TToBqDMAQcbgKKFRL3GY4mk5PmR29vMJrWORDkMoINWzgjI5wM4HSsfRZAdOjTHA+UGthACdnT0pp9DjasNeNcLtBz6iov8AVk5zzwAOakK7Sfn5Hao3lfI5ATPWndIXmMc/wnIBIGBTOrFcYA6E9alkJKgg8diB1qvIC0gzznv61W2orDztU8fMemfeoZHwQFyG705i6nBOCegFR7gxIVvbNJvQaQGFAqu5JfPfpih8ISoAYE5JU015AWAOcdalS3dh94BTnANSiiu4VuVyCe3oaMoNoYZUjIJ65pw+Tjk5GT3qCZh5R4BA6fWqu7k2KtyFztBwTyTWRespLDGSeM9Aa1HbIO4gZ6Csa64Bz0bkYrSO9yWuhzd+rCVh6Z4Fd58PtdW4s/7PkbE0OSoPda5RtHv9RciztpZST/CnBq3Y+CPFtlex3lrp7o8Z3YMo5rpi9LmM1fQ9ijlLYweTg1NzjHc9fcVjaS2pT2aNf2ZtrgcMvUVph3Gd3XpWyaa0OZpp2LATrg0mwgYHAqIvkq2dvHSmy3SRBmeXaoGSaYmThtuXJGAOarG5+0YKfd7V5x408ebw2maVJwx2yzr2HoK7XQkC6ZZpknMK8t34qb62L5Xa7NcJ8ox0PpTucYHFKoUAqDx0/Gjb0/iqiRp4GQOfSk+bAI4z1qTA5wMn0NN+7k+uMCgCSM7fvHg9D2FVtcthdaexB5UbhxU4GckDjsKmlX/Q3LDIIIINRJXVmVF2dzzZ4cSMVOV6+9JIgVd7fMx6c1afZ5rBVJ5PSq7KNw9DyRXnWsz0L3INv7sEjB780pI4YnAPBGKkGGbDEMDzjvVchhJsUHg5wfSn5CJckxhhjC9fU1B5e5dwxu6gVMSXkbgAEcAetKE2Day/OBjAqugDAFwMqfwNFPDOBgsRj1AopAem3twttGXLgEDOK5W/1e5uNyoNqeop2o3slxISHyM9PasmR8gkOSO+PWiT6iS01K1xO6SckP8ASs2d8h+SSRjHarM5PmEjLcZBxVKd0wQOpHemhlbaFjAQdec1RnDmTKcjGK0SAYs9x71lPJsmZl6+tOF7m8rKJf0ZBLLIr8OFwM0txbSRy7vTvSQ5t4klA+Y8mtK3vI7lNkgAPes5yad0b0oqUeV7le1upVyjkt71pQzk89B60x7dGwEPB9KdHAY8AAla55uMtTtpxlHRmisiyrtPBFVnAL4B4Hamo3J9KYZNh6de9YKNnoaBMGAwnU8VXFq3XaM9c+tX4UVyC3IFSsiDoc+1HtHHRByKWrM37IxPIGcU8WzjCjGKuKFByPxzT1K54GaHUY+RIrrE8YzgZHWrbMCUVumM1MAuMcc1C4D5VfvL2rFycnqKyR0Gjytayh4yF45I9Kp67um1AzD5tw70aUrTEqMllHSkviWmA9BgisoTlG8Wc8oL2l0Y0++6tJhtHy1heTFJHJuHzjpXVR2wHmq4Kgg8Vz3lqvmLwCp7969CjLTQmybaM5InJIVSfeneUQCCMGrDuem4A+3FU7q5EYGOuMCulNyYO0VcpX77Y2I4A/WrmiXDyR7GHPHArIuY3uFGGOBmptNd7SdWYkqa2nBOnY44zaq36HZW4IOT1NY+syMNTDA7Rs+taEVwu4c9qzr+L7TPHIp+Vjt4+tcdKNp3Z0YiSsdP4JuRcRXFs6o3yFk9jWxsbIOAWHXHauS8DMYtdnt92cbgSPpXXbj5jIcALyDXQ1ujz5PW40gNuAAVe/rUShNzAHcvoPWpuc7dyZPU1XZMSenU8VDVxJhjGA2QB0Haq8jFznIyP0pss5VtyklAOc9c1SlmD/cYD3p+o/QnaZFYKjHIOSfapII5Z22xKZC3ZR2qPRtMl1WfBO23U/Mw6t7V6BaWkNlCEhQKo6kDmtKdJz1ZnOooaHKxeHbyaNSEEfHRjzVmXw/eqAUUHA5wetdXkYznk9qXec59+ldCw8bGLrs8/e2kti0dyjoc5yeKyrtk3HHvyegFepT28N1GUmQMDnqK898TaLLpcnmL81q564+6axnRcdUawqqWjObuSzAjOMdSK3fD/hVbwC61FSYzykWcZHvVHw7YHVNU81+YITkgdCa9FRAuByB0AFaUoX1ZNWpy6IfFDFBGkcSIgUcBRgYp5clcA4xxTARn0PoT1pSF7ce3vXSkkrI5dW9RyOcfXrVe/tp5raRrIos4GU39Cfeno24Y96mjfGF5x/Ohgjy278Wa9aXLWtzaxRTodrZzjP8AhXOanqmq6lGVuLolP7qfKK9P8b6Il5ZHUIxiaHhv9pK8zlt/lwp5rCUnF2OmEYyVzl3UQTHcuQR0r2jwperdaLatu6IFHfkV5FfQAFwOWB6iup8A62sEradM20MdyE+tXF63Jkrqx62pzz+OKkzn2z/OqVtLnLA9Ooq9kvhs49q1MLDcbep5PpTO4GO/WpMKRyOnOKCcc47UAPWLtnj2pl9J5OnzEH5tpx2FOj46E+tYPiO+/di2RvmPLAHOBUTkorUqEXJ2RzwlZcDb855yemKYd+0jAHt3zUxiJChhgjoKYsbkkZwPUivPR6BCRk7TwyjO7FQZdpMdPcdTVx12qenPf1qOXD8qOQMHFPXcRCqZBbBOPfFLEzMW7DHINO2bj8p4OAR3pfLVAzJ0PHPWmLoMJHvRUsatsHykfWigC/cy4GEPX1rMO2PKqCCTxz1pbln83LHIqCe5IwFAHsaLNBchkmdiwbjsM96pXTBV6457VPLLuGVPWqksbpGHPQnirSJuOBAgOOlZTjdKwHStBXbyzzzVBnHncDNEVqbt3SOijthNZJtGCF4+tUYoHjYk8EdK0rGb9whI4xgUtxb+YGZOvaubmcW0zvjTUlzIImYYx+Jq7G7YOaylneFgrjcOxpx1NWkVEUk5waznTctjaNRRVmXyW83KdO9V5pg8gQcnPSpGYjk8cVTGWmDDkZ60Rit2OUneyNaI/KAeKe/QHtTY9uBgdac+cYxxXM7ORuR7gc+lOUjHH5U3GBSqBkZoYFqA5qOb5J9y8GnxHb1qK5bMw9KiKuyJbnT+GGUyl9mX6E+1RarPHLeSCJNpB5puiSPbWjSpwBmoZJfOmZyOTyazduSxyWftbkJeRroB/ulcAVzV5Asd3Id247jx6V08igXELj+IYrJ16JY2DhRlupHWuujJ2sJWUjAeAPkk/jULWqMcP07VYLZBOecdCKiBLLjnp3rsV0XZMh+yJjaq9O9Ml0wlQyH5h1BqwrEMM8juBVsHdH8ox70ObiyXTjJGS15JFEwVSWX5c1Lpdw8qxhxnLZB/Gqmrbkk3xk88YB71Jp7P5cW09+QelbKKaucFWTUmmdD4SBh8azqTtDA57jpXUyjdKXPHPAFcp4b2DxqxbncnT3xXWswZsEdCelTO13cyV2kQOuBu29T+lOkUrHvx9OeaDM0IAA3Y7HuKimZWU4BB7isvMZn3LS/ffp1way5XNxepbRnDOQoxVvUJFVWXn7vX3qv4QJuvEsYcbhGrMfririribtqemaXYJp9lFbpztGCcck1oD8j6dsVHF90Y61JyxJ5rvSSVkcMnd3YvA7009cj64p27nH600gcEGqJHBsnnt0xUGpWsWpadNayDdvUgZ7HtUpbHIHSnocAZHNAXOK8J6bLptlKlwMOZWycckV0yEEZ6U262LOQvTqR6mlRieRgA0oxsrDlLmd2IQueR070mAfm7GnANnk5HtSOW+6PyqifMbjsoGB+tPVhwQce1MUkjk4I4FPODyvQUDHXEazWcsTjcrKQfyryi7sfJ81QoyrEAZ6816w7FYiT2FebXSvcXcmQDlmwB0rnr7JnRh3q0cjqFruBLIFI6Y71gsHtZVliyjKcgj1zXb3dt5YYMBuHIJrAu7dApwM5zg1MJdGaTj2Om8N+NomhWC+kKzHAEnY13cF/HOodJQyHoVrwO4t+hQYx0p0Gq6jZECG6lAB6E5raLaMZRTPoZLjK+/rVhW3gAckdcV574J07WtR26jqt5KLc/6qLON/v9K9ERQo+UAZ4wKtSvqZyhysZeLdtbstpsEvYvwK5uTw5qayGZjHM7HLHNdZllHBz7U9ZBwo71nOmp7lQqOGxwssEsMpWdDGy88ioWPHI+8cnPGK9AntobyPZIoYDv3rk9W0uSykJPMPUEDtXLOi4K6OmFVT0Zku6oMNgE9D1qupHm7hyMnNT+UzDI+YZ5z2FMaIMPl/Os09bGjRAVKZZuMHgjjinqwfDN8wJ78YppjO3aRkjr601UYSIeCn6VXoLTqSmQqSAike7iil2IvGfrRQLQbdkkl1GF9D0rNmXqcHnnNbFzh1yGx2INZEysAxOcDt2q7CTKiyfLg49+KjmkXy9pJ2nsKH343MMZPUVDJlgRu46VSQmClSWXt+VUZDtn4H9athsE55x1+tQMpmnRFGCTQtHc2WqSR0el2rPZK7A4HQe1WgpjkPpUtu/lQInoOR60oZDIeOPSvMqTbk2ezSioxsUb6HfFuGB/Os60ty94ZGJ+X19a3J9rW79sc5qnYqMM+c5OMmtKc3yMicE5pkky7o8d/WqkbDJ2/Nir8oA+Ynp1qiFIOUHUk4pwehTVnc0rVg4APX0q1IAB6egrPhR0Ib7vtVwMWHz/AIVzVI63RqndDGGOvPsKEIPOMD0pxHPt6UnT2pXKJ4uQR+tRTgmcAdqVJNi5I60hIkO/GPepimnciWrNuBJU00y5ATpiqzBlTeeBjPFaUNpu0IPuzk8CsmfcsLoQRx1qGk3bucsZO7Y9JRN5JAPXFVfEcaC3DfxHvVxQEtLTbgA5ye9Ra9HvsuSM9R9a6KULMzm7yVjjjnJC/WmjJGQ2OalKHBB601Y8Fs8A123NkmNQHJwMgdxVlJAFGfXge1RrEeewPYUstuvlAsSSpyMVLs3ZjaaV0YGrTbmOBgngD1rS0kExI+3oOax9T3+exKkA9M1btJHSKJG4yR+NdaXunkVJe+2zqfDyZ8ZbwQQIC3v0rqfkLM31OPeuc8Lqg8Ryt1K2xB+ldFIFRsjkHt6VjVvcUVohjyocLt+bGQarTBpABxnnvzVpdpBOMEcCq11H+9UqNvGeKzeqHsczrDyLCxHHOD9KTwNclfFCozcPGVA96n1aLdAdw+Uda5W1vH0zWIL1ePLcEjuRW9PVaESPoOBuB6461MDxjotZOmahDd2kdxEQ0UihlIrTBBXGeD2rsTurnE007D2BwB+PNJjAxnilwMevuKRR1xyKYhMtg4GcdqeMgdevINN+7gdagvbuOzspJ3+URqWNAjjpvEyP44utIYhQqDaxOMtjpXRxS5GM/wD168B1LUJ7jXZ9VVikrzGRD368V6d4W8WxawvlzER3SAEqejH1FSpamkoaaHbbyo9KQHqSevWoEnD4BOM8YHSpPMC9ORV2Mrjhzzjr0PvUiseQew7VGpOSR0PQUSzpbRM7kKAM57UMaINavPsumO4+8wwB71w0a5y+/wCf8wTV3UtTOo3QIJ8hTtA9feqBiKSYUjB5Arhq1OaVl0O6nBxWvUrXEBkOG7E8HvWJeRASBUXjBB966Ny3QHIAycVjXH3izDaD0FKMtS2c5dQkE5445qfwpoo1vXkRhtgh+d885FQXxBbaMjr1Pau0+Gtsv2e5uMD5m259q6I3asYyaWp6LbwiKJURQEUYAHYVYTOOePSmRgBeD171IoHRuhrc5bi8n2NOJORgdeKMDjb09aACevSgB0bFf5E+tSXUC3dm6HBJGBn1qIYxuI6cVYjIyAOhpNdxp22ODnt2hZo2bBXIIHFUPnRdwIGMjmtvX4At8yoQCw5rEmjCqN3UDj0NebKNpWO+MnJXGRsSxGcZHNIcKvUcnrTG2CUMoySuCB0zTQGGAep7HtTH6kxUDGGB9zRSqSVGESikIlZNynIyfUVlT/K3Bxu/WtKWRCx57ZAFZ02zcxOAW6A+la6kGc5JYhVOByTVKQnGB1PJNaEhCng89cCqMrSOwCoAvbHerQmQFsS7ScK2MnvWh9mSK+iCN8uA31NZ06B2U4xir0UmfLfPIGDUT8jqoNX1NxZBtGD0oVhuz61mLcHdkHjoRVqGTdJjHQVxyhZHpU6ik7El+T/Zk/ODjgijw/GktkoZueeah1Is2nukYJZuOOam02P7PaRqBg45HvUtWpNIrerfyLtxCYhzyPWsyC6D3DJs2leme9bibJ4tj9+h96zZ4PJkY4GR3rOnNP3XuaOLvdE8bqeD1qbYAc55rPinUtjGKvBi3Q8VE4uLNItNDWDHp270bMjJ4p5YnimknjNSmxtCpbo/OcH0qZYsDBqKOQg5UZqz5m5emDionKVyXE6S1G/QlBH3TWZInmxHPAGa2dLiD6C248jmsdziCQemaiafus4YOzkis7IsUIGcLwPrSazKE01iwJB44qrApltVfcQFkORWldostkUIyCO/rXdCKWhjJ63ZxRKjnJ56n1FNDqGyW6HtUc4ZZWRuMZHtUAIPBAz2rpUbo6eexfSVP73WnMykYDDB9fSsoS8qCefShpTuIA6daPZidXQt3VulxbyBh0Xg9xWa1o0f2Uowz/tHrVv7Q6wyDoCOh9Ko3tyyRQMvBHOa1gmtDkrcrVzrvCLE61qZxgiFcZ7V00mXYZIweoFcd4HmWbV9RJOd0A611ZyOM9TwBU1NzljogyzAg8c44Heopt+NrgsF4z3qTYVAY5xnJHemSl2XGD6fhWakr6jepj3ymQ+WOFNchqVmRIeh9z1ruriLIBxjAz71jXtqJI1XGQM5PetITaYpJNFXwh4rbR5RYXxP2Vj8jDny/wD61er218ksSyIwkRhlWU5BFeIXWmvHI37rrwD2qbSdW1XRyRbTkoOTG/K10xnYwnT5j3gTo2B2p5lG33ry+3+IM6gJcWOXHeM9auP48llH7mzO7odxrTnj1MfZzO+luEiUu7AAc15v4x8StqBaxtSfJU4cj+L2qC61jUNSyZZMRn+BOBWZNb7csDwT061lOsnojanQtrI5y+tgRuXAHpisnLwSiRJSjqeCDg10ky7854K9+2Kpafo1xrupxWVuPmY/M5HCj1ohLSzKlHXQ1dA8ba2siWaWp1EkhQBnd+des2AuZbeN7mHyXYfNGTu2mq/h7w5Y+H7VY7SEebj55T1Y1s5XHv3NbxT6nPJp7CG3fy/3bBWxwTzzXK6poetyyNJJcJPDkkJHlePpXWpIScjoOmakR8nHalOPMrCpzcXdHmS27RTbHUow6g5BqcrtwN2QO/Q13up6XBqEO5VCzYwGHWuKnt2SV4JfvqSMGuGpTcHc7YVVNFJiNu5CCvesnUVR055x0FahVFUopwQTjHSqMiRkncc4P6URdinqcjfo27djAPFdp8OJ0+yXUecMrrke1cpq4UynbjHYCp/BurLpuvBJXAhn+Viema6oPS5hNXuj2+MqYxg9Kf14xj6VTt5flABBB71b5ABUcnvW5yDuduCeO2KXABxnjGRS5ONvcelNye45oAUHJzip4jxknioFQHJBx9KdLIkFuzswCgcmkxnLa+6vqfX7oxkc1jzRB1JYng9DUl5dC6nldQQS3B9qqSTHdkEg/pmvPm7ybO+CtFJi+XiPahweM5pHDrKFIy2MYp6M0v3scnkdqkcDaCeWbgilYpkDxAMecUVIQv8AeIoo0AgmjeEnAzkce1UJgGPPLdxV6Z3fIUgj8qoO4QlX+XqM1pbsQVJlDSZAwRUEiBkJXg44FWX2Egt0zwQcGq7nggcL6HmqRNiPb+7APoM1B5hUHHT2qzuPlhVxx/KoJhlOe3AA70uup0xva6GrM2VyevcVetZyhYfeDcA96oqyJFgAEHjJ7U6Fts2c5x+dKUU0VCTUrm6nzAY781ZjByMngVRhJ27lOBnpV2Iljk8CuKaPWptNF3AMIKdRQxE0BVsZHQ01MqMdjRJhYiRXI1robLYzXT5j6g1ImVwc0MMtx60Mdo3HpXVurGezuSrK45PNSmXK9ORWc17BE2GPPYU/+0IMbQ4570nTb1sHtF3L8b4Ge9T7XcBlOMdaowzLJ93p3q6rk8ZwK56kWmWndHZ+HSzaawbkCsi7Uj7QynC84FXfDd4qfuGGQ3el1qwaOSR0+6w4pWbgmuh5r92s0+pzVurRafHj+KTmtR1DQY3Y461QMDJBCFfPzHIPard1O0FuBt6g810QabuKonscVeRbLuRS27DHJFVdiAnJzk/lUlzLmZt2Qcnj8agZkBy3K+hrsSdi7qxAxCORuyM8EUzcfMaQtnPOKJnRGOSAO30qhc3gAxH3raMWzmnNRWrLktwMkKc/Kc4qtqDFtPgbqoGAM9qbb/Mct6U3UABZQ4OASfpVpJOxzzk2rnR/D1WOrXRPTyCK7hm8qXHJx0FcV4A41SXbyDC2TXZhTI2S3TnPrWNV6kxWhIsoZTuGe5JqHLCUMpGw9fWpWABIzlccD1pDFhST36D2rDqVoVpirNls56YHSqMiAHYFJ4/h5zWjNtGFIxkYI71U8p1PzDhu4quugrGXcwAsAAdvXBqm1uilvLQMeucdK3mj8xCGztPB+lVGiVGfAwG6YqrlIy47ZU/g+br6DNWI7cddm3nJ96usq7TheD1ojYLkPghuvqKTkx2XQiXG1lAG0dD71Xu1dYxkbQwxkdzWkkSyx4Bx3ANZ99C0gCseB0xTjvYl6nN3zOkeQTuORxXf+AtI+w6Z9qkUefcHdk9QtedXhLTqh4+bHP1r2fRUWLTbdOwjXB/CuumtTnqO0dDVBwM0ZOARzQRlcZpu8YwOM9RW5zD+c+uacSAwx/8AWqMkHpwRwcUpPIx07+9IZaQ9OM1zXiu0CeXdpwc7SfWt+NiBgDO70qj4m2jQZ3foozUTjzKzLpvllc8+uG3fMThh37Yp+n6Nf3xBjQKjf8tH4FaOg6Uuqt9pmBFun3VP8RrtY4gihUUKo6AdhXNTpN6s6alVR0Rxg+HNvcKPtN0+/uIwMVUuPhFaSHfbarPGw5G+MEZr0T0wO1KjYGcGulQSWhzOo27swtL0m+02xihuphcPGNokUEZFaAlK4UqVPb0rQWQHG7oapawJotPluLWHzZYlLeWOrj2q1orGb1dx6ScEZHrmn7wRuNcNb+PLN48zW08b5wR1wakk8cRs2yC3kc9s4AFQ6kTRUpXO0MqIu7cAB+FcvretC6ZrWE7kH3yKwbvWr7UCVcmNM42oaZCGQb3HJPGK5qle+kTohQs7yLKQSjLRnBXnFDMuCjJ1POfWkSR1O4kgHrippNhbcPmwBgGsVqasQWpSMhSDk8g+lOCBMZ+YD8xS/OAM/MCc0ikjJHzDuPSi9wsPOG5IB+tFAKkcjNFFwsZbjClO2apy7Qd3Ud6vSZVsE8d6ptsUt02nnitUQylJHkkkADr15qkwZS3ynHr1FXmHmSYzjJ471C4ReFGfbNWibEQOB0OaZKvykc89Kl3HCjOAe9NmHHB/Gpe500/h1Kpztw3BFMjciVPl4PpSM+WweR7+tNifEgq7aE31N+1YfcByDzVyPOAOgrOgA4Zevb2rTjBZAM8k1xVVZnr0XdF4ZIVSenSpZVDR/NgEdxUSZ8sAnp0Jpsh2qcnNcLTcjpRW8s+Zx0ps0btGccVKDjnP1pykup44rZNpiktDm723k3bgCT0qttdANykfWumdM9QPrUfkIw+dc+ldUa+lmck8Ld3TK2nsyw56n0rRjlPRhg1AqJEuVXkdvWpVyIs46msZ2k7msLxVjrPDmyWbBB3DkHtVzXZpN+xm6Vj+GLhlu9n94fjU2qytLO4PLAkGsFG0Wjlmv312UQw8sk9A3WrVxGJbXLHAx1NUokYwsF5AYVoSqr2u1zjAwaIKw6j1OKvLdSzOoDOpx9axL+Rkh6bW7V013bNDLvYjac4ANYmoW3nxEKeex9K76UlezFWg3C8TmpJWJ2tnnrmoo2yCScnP6U67jaKYIxyR1JpiAEe9dy2PHk3ezL9rJlwCMg8VNqOV06Lco+VziqlrzMCuMcdKvarHmzQLkkNz6VL3Ld3E3fh6Q2sEesLcenFd1GoUNtbLHivP/h9+78RqjjBaNlwT7V3W5QSqNkKea56qV7sqOyH46DIHUc96Cyp8rj6DvR5iHpj/AOvQoTq/JJOPasnqUuxFM6sd2M7eDUMjbcEDGe1TyRc7sYHrVc7S2CeQTSTs9RkUiyuM56fkai+YN864I6Acg1OxVshR06DOBVViFJZzx71T20BDZpMcMwBHam78xggAt2qvJKJOFHmFjgKoySa7HRPDIEUdxe534BEXYU4wc3ZClNQV2c7CkjYWOJ5GU87Qaiu7K7Ct/o0o4PIQmvT4oIYhhIkXHYCpVC8/LxXQsP3ZzvEa6I+cr2QiZueVPIPUGvZNAuPO0i0lzndGM/lV/WvCWka5A6XFqiSHOJowFYH+tY+g6De+HbSW0nnFxEj7oZACDt961jFpkTmpRsdIh2jPY0jg9Tg1HFICucY9qeCOM1oYhyOe47etP+Xr07ZpAuR198Gk5GMDcPWgCWPOayvFheXR2tEO17hhGPpmtMvtGT2rzu78R/2x8QbawglzbWu7JHRnxUy0Lirux3Gm262drDbIPkjUKT68VewQODVeA5XJ6CrHJHFNJJEt3d2ID39O1LnPLEAUir82SMUMD+XSmAuScD06YqxDkcEZ7Cq6ABsjnH6VNGefrR5B5nm/ivQorDWWmjxHFcZYDsD3rMtrRDuAYMemQK73xlbCWyjkIGUYH8K5BEIHy4APIxxXBVXLOx3UpOUB0VohGB25z708oisD/e6ntTEZ4zycZ49jVmN0AAK7ieprNWLdyMITlCvyjoc5qRQMkKAGA5zSHMkigHKjOB0p8ZRRlj26GqViSMBiW6HaRgU5WCHgc9Me1IHAk2seDT1YENlQewAot3C5EZCpIKGirAZAOAR+FFA9TOkQAEsN39ao3EQIO0Ac8HvU89i/JM8igCqEtjMh3faC2RkE1okzMZIVgTGACc81RfJIJxz2p0sLOWLTEN2FV1tyZSHc7fXNWhEsecKBkHnI7Zpk5ypHI9z3qYARqMHjPIzk1BMVx1+lT1N4aRKJ/wBYSOT70hHK44xySfWnEkk46dKR1yvvWhBvWLny9jgBl71pR4UcmucsJXM6qzHHSugjHcnJNcVaNmethZ3iXg4EeSMj0qtcfaFhLWyBx3Bp4OcgU+NuCoNcluV3Ox+8rI5x9ddZxHJAUOcHJ5roovmhGPTNUdS0yK5USEYlXkEdamt5cQgHjtW0+WcU4mNNTi2pu5ORkUgwBgHNMDKTwc1IMdax2OjoIoHU1MI0ZSDx/WmKDICO9OGUBB60m30IsnuaWhJ5OpIQODxmtC/KLqDq4JU1T0J1OoID09619ciCsJEHDd1q43cHc8+s17YxW+WOQRjCswx7VoNCPs4wuSRzWYGZ1kCMMgjg+laRLtafIdr+nrUq1xyTscdejbdMrZ5PQ1TdVYBF6Ve1De9wxc/NnmqB+U+o6GumGx0dDC163CxpIF+6cE+1YoXjjjHWuzvIhNbbHwUYYAHaubm0p4C7qdyYzXbSmmrM8rE0Xz8yGWgOQV4YHpWw4YrHnqGB/Gsi2X94AT17jtWnIwilSNCSzfMSat7mFnymr4cUQ+OrdVwVdCSPfFdZ5cS+aiqVIbnrXJaN+78ZaY+fv56V20gZZGB5Usen1rGsELWsV1ihBU4OKnPDYx+ApMFsYO3uCaX+HJGTmsFsaMG+ePZ2PGKqNCqkFBjHvU4JALDoT1psuORjg9eKatcWpTmkMcQdcMDnOOorKupdykhiMc4boauzbFUnnk4I7Vh3WJLgInRmC4/Griru4X6HceD9O8wDUJlG5hiIAdBXbDAA7kccVQ0uFLWygiVcBUCgD6Vo5GCMcetdtOKSOKrLmkHOB696B06/nQOePTpR05H41ZmGccg5pHUSLtbmjjn0pcADrn3oGcvNq9tBq8mnSSiK4ABVW43D2rQSYbevPv61x/xR0oyfYdSi+WRCYmI646iuUsfEWtWMYQT+Yozw/NQ58r1LjT5ldHsIkLd+MUnnpGN7HA7k15ePHGrFABBGGH8VZ9/4h1S/AjnuSiN1EfApe0Q1SZ0XjbxqlrbyWOnPvuXBVpAeEH+Nef8AhK7+xeJbWZznc+CSfWnXlopBZMtzkk96yXRoXDLwynII9aL8yLUeVn0haEMOT71eHTPQmuJ8Ga8uqaTEzN+9jG1/XPrXZxSqygZyTVp3RjJWY5lOP60KuOvQfrT8KfbHWlGc+oHemIQqSCeKlRccnHFNUZB44POPWnBhHkn0pAZPiJlNoEbktx9K4yS3ZNpQ5GcH2rd1i/juLpkV8heDj1qgxTGAOcZwO9efXlzT0O6jFxjqUXjyvXhRz9aUxAR7k+vNTqF5QA/NyRUUmwDaOdp5FStrFMbbODN868DpxT2xuZTzjkUkGRuZx7qR0p5O6Qsfmx1x0p2dhD8BdpA3dueacse6QEggr6UokVYwCMelOifJwCPl5yetMCZcEdCfXiio1345JH0oo1GZMrEna3r29KpXHXPIAqwzAHHpz1qrMw3EMSM9BWib2Je5n3CEZbIcdjUTsFAGOSOh7VM4BJIPseKjdAAxzn0NUiWDgeRnAxnPFVJFVl/rVzKmPGAVOM49agcKBtXj60nub09VYoldoIByTUMpIKKHwSRkmrewfMWPPpVKZPl4HWtIkSVjWs7YRSBs7j2ra2qRnPIrE0xyYxuI29ga2oiDknoetcla9z1MNbk0JEJZflP41LFkKWxk9DUcJByEOaeqEt1wR1xXLPsdsCeTaUyf4uMVR2lFIA4z1FXCSYzk1EoGcdjUwdkOUblXkcA9akVmB4NK8O05Xp6U0qykZFaaNE6oljlZW68HtUjlANzHj1qjJO0UyqACW7VYALqQehpOHUnmu9C7pl0Bdh0+ZV9K6+/2NpCOwOWrmdBiQ7k4XnOeldnNax3GllB8xUZGKuEU27HnYh2kmzj44kUTFvvAAj6VfVttsr4yO9VwBtnVxhgMYNToGSzA656VgtZGktjltSy1w7KwIJyAKzycg4HHpV+/VhM3G3PYVQAwcN1FdUNjo6DZATEmegzxVU4YFSMqRzVqRQ0Q5681XAAbK/lWsdjKaMZoDDdDAwMjFPupgl6oBAxwPrV2cDzVJ61l6iP9LTtk54rpi+Z6nm1YcqaRuaWyxeK9KZwTlwOK9Cu+JXOclScelecac/l6zo7SEH99jI54r0W43GeXK/xHBPesqqd7oxhsNV/MKoxAx0PpTmZQMHjbnmoYzmQJjnuadIqtuBbk9qx2NPUZMvmRjYOB8xxxTZSgjyOeAakPGADlaYwG3YDtxk8jtTS1EY966hfunIU/ia51ZlTUIJHXAMikA/WuivYCxZc5GOBXG34ZZiBkbWyPrW0FdEt2Z75aOHVRxnjFW+BwTn2rmfC2rJqGk28oOW2hW9jXSqVxuH511Rd1c45qzsx+OaONuf0o+8M96cRgcc8c0yRhHekXpgjjrTuRnHrSAYO7Jx6UwOc8bosmhspOPmXmvNXtcsVYckDHvxXovjKbfaxQr1LZP0rj0izJvIOR1OMVyVpe9ZHZQXu3ZgvA6Rkkg8AAAU0WzsOACeAR1Oa3rmy3RZ9aiW1MIAjwc4PuKz5jWxhvaPkqeCOoPFZ11Y/KXIxnoK617UScnrnmqV3Z7pPKx8vBBrSMyJROZ0bWLnQb0TQ5KE4dc8EV69oXiWz1SINHKFc9UY8ivLr7SQrFlPKngHuaoQx3FrJ5kLmNx3BrZS7GMoX0Z9DRXSkdQSe4qVLjHDH5a8TsPFes2uxXIkUf3q24/GmqHh7ePb2OT1p+0S3I9i+h6i92kY3Mw4zyegrltR8VQ3CvBaMZGBKtIOi1ykuq6hqAK3E2Im/gXgVasYI4gAF2g9RWFStdWRtToWd2WwqLGPmJduc9s1MxK7N3Hr9Ka0YZ8IM9gB2FSbNylXB471zJHQxh3csvHuaiZ8yfN096cf3e1VBbdyPakNuXOBwQe5p+pPmLuUAKpz7e1TQLwxQA+g9ag+zbGwTk47GpYlPAXK9s5p6NgODOWUONoHUHpmh4zJlwuB/s8VIpU7lZuR0z60pIMOCev600uwiSKV0QKVzj1NFRKNqgE0VegNGS84y2Ic8ccVXuHR1yIecZAqcls88Z4/Cqc8bktgHtjFOJL1Kj7h/sjBzUBJClRznqKlZmXIP5HrUWNqj19atCYsKhlkXGCMYqtcn97059ulaFiQ7SjuB3qlfxjLHOCPSp62N4XsVlwctj2qncyGFxjvxyKtRgrEcc5xyetTRQJIcyLuGfrVXS1YcrnoixZPBJaLuwrLwAO9XobkBir4xjArN1G3iFnujXay8ZFZlpvlz8xbbxkmsuRTVzp9q6bUTqYZwJCuR17VaVgTwMfSsfT4WYcngd60tw6A9K5qkEnZHfRqNq7LDu5PHSlRSBmiMgLtJHPep14U9K55O2iOiwxCDjIyaVsMu3aBnvSHDdOD60EFlx3peYmimNj3bAEEKMfjVoKQPrVCC2FvO5JJJOc1pIykY61pU02M6d7ajrVvJlHfceRXc6LMwt3DL8oGRz2rhcrkHIPPau40qANp6Oj8EYIIoou8zkxsUo3MW8nia8m+XjHIoidJYAy8AcVHqyx291LsG0YOai0omS03Z554rRRXM0czfupnO6sAl3IEYsfftVAKSc4P0rW1plN1gjD+tZHKn9KuOx2037upIwTyBx361Rb/Wf0FXsMbf27CqKHEhYjPbFaQFPcz55TyvX2PWqN8xeRBjFad5AHJdTz1x3rOuchQ3OR610waPMrJ63L9mwGo6Qx5YSjkfWvVrhMzyZ7nvXj1nJnUdNI6K4P05r2C8I+15wckc/lU1TCGxVEZDF0+8OT6VGCXw2PnqZ9sfzZJzxgdKimY43g4UdhXO9EaoeW2MVAz8vTHem5LAjAyBjNQLIWBBzuPAPtSltgIU4PBqr2FboVruI4GQAo6sPWuO1aDbIWQg7s5rtrgbwGYgg9hWLdWsc25COeoOK0g7ENXMbwlr76LfeTOx+yysAR/dNeyWV8k8KOjh0YZBHIxXhWo6c8cpXBxnrWlofim90ULC2ZIM8g5zit4ytsZThc9yWQMuc59qdu7jj2ridO8a6fcgb5fKJHR61z4hsFUN9qjx67hWnOjBwkjodwwQR1FVbu8S2hLuQoHrXOXPi6wjQtHL5jDoE5rnrzVbnU5S7NtiHCx5qJ1VFaFwpuT1LOo3rXl282flBwq+gqsoDAsuRnsajJ8tw7Dn0qdCzMGA+U8Yrj+J3Z1qyVkNZCx2qdwI4qNo15IG3PUVOzbOVxu9KiSQpuDj5mNPyQEcqFcBASRxiqLQsxZ1J39PpWhK+4Hn5jwQargLFGBg/UdaasPcovB5u1Su4gHGelZs9s68FcZ6mt7GJD8pZQM8ccVXlP77YSduMjI6VSYmYrwsGGRhVwc4qa3VnJUc59a0pFAkKEA7gKQWxEvynDHj6UmwRYgjXALLjHUg1dU7GA2Z9DVeKMsCo5I49jViJWMm1s57fSs2rlXLMbhI9ytuJ49xUi3LuChG09Ae9QkKrZUfUUqSksC3GfxpLfQLdx5uMAI4yFPFNaRRJvB+XOD9aZK3TcoHp6YowFG1RkZzk9TTvditoPzuUMXyD3qR5Bwq4C45A71C6ggDB+lQhyPl7g/pR5sEXkkXyWcryO3cmkjuEmjIGQVHI6YqusrLECBnNOjfBJU846UMEXo9nljrRUIBIyQRn0oouOxkynEZ29R3qvNIwiAKlmPcelTOACQwwB075qrKxABAP/wBatVEzZUZlJ+6c5pJSxU44A6UMpaQnPHb2pJWGBk9O9UhMdpu8zyA4xjOTUd3GdzMeQe9P00ZvTg9QetPvomBbbggf3amT1OinqjLUMMj8BV6wwUbdyOoqlGCSQRj3qaE+XHt6ehpy1RcNHcs3KoLNl6k5rnraQw3h3DKdCK1bi4b7OV6dhWSqBWyvOeadNWVmKvNOSa6Gn9tAO1MqO2a0rKR54s981z6kscenrXRabGEt1bPzHk1nVSSNsLKUp6l9BgEk8jvU8TevSq4LA455qdBx/SuKR6vQRiMEClicgHPWmEAnHenjCjj8alrSw0K0YeQMDzQ5QREfxUwuysOmaa7Hnv3oSZMhEPTH416PoUyHQ4sDkkg4rzKM5kIxivSfCEsUukSQn76mq1U1Y48XrTuzN1xRPP5IAUsOvtVOwQpC6BuV44rY12zaKZZ1PyjqKx7c4DYP3quTdzlhZw0MHWA4mO7kdjWMyFjknArpNZiDR+YWyOmBXOBMZJbgH8quOx1wd0S7v3e3PHTpVM7ROQeFzxV1jiJiRntnFUcES4PrmrgEhXVBuYj6Vjah04+lbVzkRkk9OlZN2Q8WExx/Otqe9zkxNrWRn2cjLqFu2PuuCPzr2a5lzLuUElkDEegxXjdqwW6jLDIBGa9kZlWOCUHO6NTj8KdZ6nFBaEBPmMMDg/pSPGSGQ4A/nU6sGYHt3FRyO3mEKv4msOpZAY2HzqDj19BTFUMDkY9fpVwNkqqdQCDTJGRCEI+91PpRr0HcgeEbRt6Ad6z2U+ZyOB0ArRlkZOvI7DvVcqVjJXkNV6CMWezSfdIckjj6VmNp8ZJLKcjkHtW9NEJGGN8fofWoWiVTsYlyeOnFPmtqBgNaoGxgE9iKsxRAyIjYYZ7itYWSyHOQMdBjmm/ZDDL2x3GAaHK4JD1skx8kQwDk4qbyQGXy1OAefWpirNECp4H8Q609SqMEI+9wDUjIjsMmRkDowJzUm1doKcHPNMliYSkjPfI9qkxmJQB1FGltBPcNoO1sduKiZQctuwBU2QIwj9exqNlXJ28jH60wsIIw2GOc+/pTCF3FiM4FSopYMjnHQjFRzKVPyjavQH3p2QtSBpEI2qeTTSgZwpH1p6xx+YHI5HU+9SScMXIIHYe1TcZVkgTzgwJ9/apGwRuT73QD1qwqbvnA4FV2wMevfFG4Dkfd8pXB71cRkj+QjgjIOe9U1TpjqT+NSsS7YHGO56UbaAWGkIO9RyO9JCRI2/OzHUGl3YCqeSeadsVlIPyt9Kn0GOMiNhTz6dqhYKTuU5PUg9ql2F4wgGcD8RUaW7+bhOG96S1YEbyYXeOMD86ifccOMcjmp5IGUZbnJpgwisT26VQEe8iLvz2puX3F1Y5HFPPOAwx70xY5D0bjPBpvYXUsR3Euzluc80VAFfHzYJ9qKXKO411YMSc7e1U7g8MD0PArQlLgbR09vSqs8WMFiTnsOtbIzZnbxlUPXPWo5FGcDoBU7ogYBVK+5qNWHzEjnpTEx+kD/iYDaPvZBq7qMWzOCN3PFVdFJGqJxkEkdK09YG0ngVjN+8ddBXVzm4i245GT7+lRGYLIc5FTvIittB69apPGZJWwcVtHXciba2IbicNjZ0P5ZqqJGzkcinMrgEc+ntTYGKXCbvu9DWqVkYSk29Qgk+bg5NdNptyJYlU43rxj1FcygX7RLs+4Cccc1bskkaXcjhcd+9RUgpRNsNUcJaanZIARnGD0qReKp2hdohubce5q183rXmSVnY91SurjdvzZ/OlwACT2pQhweeexqs0Bc5eV+Ow4oVmDb6DwQzcUHIOMVJHGqyBs8YxzVgRKxLHBpOWpEn3MxN/mevNdt4TkMc425weCB0rk1iIuCAeM9K7jwgI1MwYElgMe1E23JWMKzSpu5p+IABCWI+XGa5qzRJImPqSa39fkZoHjA5I4NctpBkW3ZJQ42sQCa2qRVzz6TajYhv4g8bqche1c2YwJTz0rrr47YmC/MCK5eVcSlh1qINp2O+ldohkY+ScE8H9apZ2yAtk4q7cuBDzyP61iXVw6LlR+NdFON0TUmo6sXVLojCIfmJ5HtWdvHkEjkHrTXd5CXfkmk6x4xjPWuuMVFWPMnUc5XGwkmVSPXJr2Tn7JadCDApB98V43EpMoOOB0r2C1kSXS7KTOSIApPocVFSxEBpJPIzuPIApSMyjeSAeo9TTgyqQR07GnqjE/MM981zeZoxgK7trggeooKCSMqGyTyPXFOaZMkE4J4x6VEQikuDz0pksY0ZJAbBPYjtSTQ7FA6kjp6VIV2qG6kc59qkLO4O/oQOcUw9DPMRf5SMBehNRtbknAGatyKFYtnjsKiTBJK9z0Jo0Q9Ss0LJHuDAAelIISCDnlumasMiyNsZdu3uDUnkIoGfunv1oWrEU1V1zt5B6+9SIiudw5Zegp+0pKSeh6CpUGQdgwRwQR3otZ6BciBbhHOFOc+tO2IoIT6mnnjDFRUbsBIVYYz0NCQPcZIu4ZbIB7UzYyucnLetSEjaHHTGPelVHyWPX+Qpp3G9hMIOMEMec0SKhxu5549aV42DAHv/EakiXeGD89hii9tgIfKTbgrgHv71AU3DYH+bsKuzMSQqjIHQntVdIXSTON2TnIp2VhLcgIkQ7XOfQetABJ+ZACBVvcGznJJ6etRsrPlum3jOKm1hpkChUbIGc9D71KsbgbyAQw4FNcHIz0HT3pAxyBk8flSHoWVAOCcfKMYFOjfEmB1bsahBaQqDxj0qUAAYVckHg0WbDQe22X51POO1MUMJTnjsfpSogVSpPXr70pdjglcEDrSQbjZcgZ2/U96hwpO4tkA8jFTiUMRkcdCahCIkxfsKqy6iGkIVAzls0+HYCwcZA6U2QHYGVRzn60qIcDjnHAFCYDCFYkrwKKkFu3XOKKLhYhlBQjdgjH41RnkBABPPQGr0pWTL7sdgKpzRoAXOSMduK0VibFGUnoMtjkioVOCeOP1qWXOTtyoIGRUaohBOTuHaqJJ9GkA1aJBksT+GK3NYQOd2MdcisjS4ymr2zleGPWtjXpDGHO7BHtXPVvzqx2YdpRuzkLkLHJ2HNUppBuJQ9Kdcz+ZIdx/OqEpKMRzz/KuqEe5z1KivoNe6ZozHwOc571GrjI3DHvUTOOeMZ6UwO3G6tbGDm3uXY5Ej3FPmJ4yelJE7AlgcCqqyMQw7UCXOVbtRYamdJZ6wkEYR3GK0YtXgkAPmjmuK3x9cfWnJOinOMelYyw8ZanXDGzirHcHVLQPjzx6GozqtsZAFlzjuK4ppVJzuIB7+9KsoDAbsY61CwsTT+0Z9jtbjU7docJL87dPrV/SNQjuAscw2ueAT0JrgPNwRg5HXmtvS9QMc8T5wFIOfSpnh0lZB9bc3qdZOoS7YoRx1Fdb4QuopVmI6r1+tee61cS/wBpR3EewrMARt4BNdZ4VkWz09nbCvK/I9ayVFcybFUr89Ox1GsL5uDnPHOK56A4kZO2ea1tVuyumyyJgEKTXH6TfvcRSvI+CCeCe9XVoqTTMaVXljZmhqHmorCEDB7GuYnZixL8H0Fad/qrLC5MqR7QeSRXDz6rczXLujjZ2+tEcO7nRTxairM1Lu6jjAUtn1HeqU0kDw4B5PAFZ07uG8x2DE8mo0lWQjnkdK6I00kYzxDkxLkMnIz7D2pYyxjAOfmqRpI8kE5xUPnqehIGelaa2Od2TuT25HmD1r1PRbhTpEQK9BXlcDDzlOcc85r1PQju0eEkDBHXFYVd1YuGqLW0Eh16dBT2DqPkJJ6k+lOYjB28YPQUmQN2DweorF9mMi/1uQ+F9KY4dRgL8vb3qZ5FA2leO1O86MxqM84+tPbQXmMgLliGAzjFLub7pPOcYAqVXUgMeST24prSYIAQkE4GPSi4DJoEKEkdO3tVY25A38KD2z2q9I6oQBypGeaquWY7tvy5xj2qmwIcktgLxjuKfyoABye/0qVk4ztznk49KYkYMu/n5Rj2pJMTsRjaFJXPvkdKI1cktn5T39alfBU544xikhTYETIJ9/Sm0PpqROCRs6AHrTJQdgwNx7k+lW2jODjGQc57VCWZmAfp39KOthEEceY8tgYPA9KeFdWb68HrxUwKFtucMD6cUrRnO7+EdRmi1ir6EbBZAAwOOw96FjKk7uAecVMY2JBJGR09hTmjfq3AHINJ+QrkLkALkdeMYpu3jCgrxwfU1MxG3qCfWnxBWVt3JP8AOj1ApphRzGQ3qeuaaEJDbec96vrF8rK3X1PpVY2zJJvQ5DHjnimwRXeIAgDlugBpPKIIwuT3qy64w2QW7kd6AExjO7JzS66hcrI7bipTGT1NPjjKStuPHUAVPtEnToOeKBGRLkgAe9S97jIflC7S3PXnih5QpQKcgdaWSDL7mwcckVEFUHevfjBpDJVGBuBBz+tRKD5pBPynkUbHBBI+XuKkDAKe/HHtTtfcPIhT/WYK+2am+cME29cc0jjevmbcHHQGmhpPL7ls4P0ouk7C1JPK3c8/gaKUMVAAXp70UrgV5RHklhjAwQKpnD/JsAHvWlINwIGA/TBFUmRtzDgHtn0rZbksy7lD5hVR+faqLgIC5BJA/hrVljc7mPPNVXgOCAPlI5ql3JYum3YS4i39mBANa/iQhovl4GPzrmiTFOrq3KsMAD3ro9ZTzbON2yWZRgDp0qZJc2pcW1GyPP58iQE+vSmSY5x1P6VNertbkHr1qtIgwNvO6uhGD3Kmcsc8+1IcAHHSpXVVY+nrUWCepxjpiqJBTjGc89RSD7w445xSg8evHNGQ2Mk4oAaM5xjrTmQqMnikGRyDSnJPJ9xQAztgHHtSYy3HX+dOx3I5o2MSAB1pgOYtJIc4BPAApA8isTnHtTvs0mM7T9aaykHlufSgLnSm9sZNCsEWaQ3auS5JzirEfiJ0KoJSUWuagEKQb2b96p4HXNEVxCrBpF3c9OlKyE27nfP4jjn06QPMSMbdg5JrmY72aFZRaQySM+AM54qmNaSLhLcKAPzqC51p5Y/LSLyxnJZTyaatYnW5auo7q9Ki6kEbEfdzzWdHC8U5iJOQfxpn2lCS7bw/QHOauJdwoRMTuf1PWgeqEvYWWHf/AA5AxWepJk47dTVy71aa5Qxqo2nqcdqqqhSLfnO7jFME31G5LMT780qnnqfxpBx2/wD1UoBJ4FIou2v+tXHUdTjpXrWgI40aDPCkZIryW1B8xdpPbmvYdJiMWjQFjkleQa56yua09rlkxjJYDPGAaGjCrnv1Ip0ithQrYHU1ESUc7vut0rDTc0uRsXIOFB7iowPJG9wPl5qYgFd54xwcVGxJAU8k9D60mMmjcXEXmIcE9sUw71f5m2joKjG5ZFRRgZ5pZdjHg5K/rVRbEyQxlg2eB1BzUYjO1Srfd6+9SKqGMDGGI6HvSuh8oAHa2MYo3F6EKybCPmyw7UeYCHCjBz39aVYyNwGP8DSRKoO087utNA7EbFzIQeXH605ckFjj6VI6BG3EEg/nQIw8ZK9SeCfSh76gmhu5mGMYU8fWosYbr3OaspGoi2Hk9c0xE2Ltx279abWghiL1Yg5OPwp21SCxHBPanhhjbnIpDhcgABcHBzSauxpgvZRg9xmkPQgncMdD0oj4GDgnHBFS/IRycg9ccYpN6g0U1kw3zqcdcelWgyBlYDAbuemaCo80FAMDkmlAX7zDIzkGmkDYbSV25xz0qu4ZW2Zyp4wKtGXaSccdM9qhl+aTKdfajVgtCJmVFCsOOxojVdu/GM9KQBiAD/Fx+FTGJolBHzIelAyIrg7k4YntS/Oz4P4+9Kyt8rA8dcd6a+4ESYPHUetSxkckbK288Z6ClRtsbB+WzmnBs5YjPsaTYScNx6EVN7D3QhXsPTgUhiA5LYOM4pwRsYHboaeDmNg6cjofWm3pYPQgKblGOABxz1ojQRryDkdRUohBVTjGCCBmnSICc9B0x6mnpYRWIIJyM0VZS3bbww6+tFKw7iXdv0KDGDz71XeHIDsuGHH1FbLRsVJI3EVXeNk6jJPfrWituS7bIxJFzH8oA5wKz7iF+hI5rbuLcA4UA57mqEqOsZC/Mw71SsSY81u3lnIwfatyJv7Q0WMrnfH8pz2qgEdmAYc9ajSa4sLkyJzE3DpRJX1RUXbRmJqVs3mNtBxmsdlaM88jPT2rt5rZLsebCdykZI7isyewCgh4sf7WKuM9CJROZ8tXy3VfaoJoNpymSvet9bZoZN8ZGD1BFSNNAQyPbjtnbxmtFJGbi+hyvAJHTPWlOOn866B47F8Ktu/POeKY1jYfeHmAkdMjFVdCszEXC8kfhSllYH5M+hFaRs7RSSXkPqAM09RaoCmx/QGi4WMfODnGRUnnkHgAemK02SyYH9wST1qIx2YG1oSD65ougsUHvJG74+lQk7uc4zWlsteMxEr9RmkVrQEYtyfq9O4jN5x347e1NAOD+tbJntgMLbgY75FR+bAqk/Zxk9yaLoWpknJNLsb+6SK0TKmflhTJ9TUbSOxOAi89KQ7FRIHY9Me9O+zsvXoOuKmy/XcBk9qBA78b89+tMViMOq4VB7ZpHcuAPT+dSpbs3BPvUgtHxgjAPTii47MqgZwR2pVyMnpVuOydiQqnnpxWtp/hy4uJQCnHfPSk5Jasag3sN8O6e17eICDsBGcc4FepEKiqhPyKoAFUNL0iHS7UFRmQ8EitFtnRshzxXLN8zudEVyqyHCXzAAOccVI5GAoUHbUaREdPlA7UjBt2wcZJJPrUX01FYXdkkGLj1FMDqGYkZA6exp5MibuABxnHNRKSJMP90jg+tGwCyI5yQcZGc1XVXLBcZBPU1aeJWiYB8MBkZpsRLrhgAe3ahDI3Z1+bOcHA4qSTDjIbBUZJFCRkKd3XNNmidSOhXuRxR6CGxyuWk3IRjoTSmQOVVRtIOaZINy8nIWmrtdeDyO1O7W4Mn3bn2k5U9/SowxGULd+MVGqr5ZUknOc9qcqoSC+cL0HeiwbEse9dzMwKkYH1pu5QSQ3GOPrTJAZV2R9Ce9OEaLIqNw3f6UCHKExwBzyaQEOCDgA8Zp+xA3y8jpilKDIKpkd6XkVYjQbQyH8qcoXBZRz6GpTH+73OMHsRUckRTDKcqevtS2DcYxCjZ91upINKGZtqqdw7k0qQgnJ6kd+9OjG3O48g9Pai7a1Cy2RFITjy8Y704MCufuEDH1FKybpNynn9KjZpMhQOc8mq2F6AJCo5X15xUizFwM5x6dqjVXDEdQegPpQoTJByCD0qHfcegroRlwCvtSNloyxyecYHpU4lQxlMbs9c9aifIOEOVHJFPQPUrAuspAGUIp6PskUY3If0qT7ynauMDJqDcI5FRs4Yde1J6aj8iysiK2EGc0FS8ZK5GDnHpUO4AgOeD0NWAdhPzZB7Ul5h6Ece91xxn1706RATkjG3qM96fEQRtA5NIyqVxzupvyBCLaZXIYc80VCsjINuaKrnQWZqPuHrUZQcY5q1sJH+NR7Rzmt0jApNGCx4HB6Gq8kSMcBB16YrQMec1DIuOQM/hTWgFE26AH5E/KqslvEcny1P4VeRG8ymSJhwuP1piM8WiwNmIBG9h1pZJXJ+eKN+OpWrhXJwAcD3pzLhflGPTNFkFzKYwclrSMHHpVKaSDkCyjJx3ArbaNckkZPuKhaNCN2wGmrITZgsyjA+zRYx/cFQkJ/zwh59EFb5hjzkov4CozaxH+AGmhamHtUniOME+iCo2gjbkwxn32Ct420JP3B7YpptohyyAU7oLMwTbxbsmGPj/YFIbWA4zbxZ9dgrZa3jH8AH1pPKQfwA07oVjE+yW4P/AB7Qn6oKT7Hbj/l3i/74FbZgVSWEYqN4lPJGD9KLhYxxZ25xi2j/AO+BSmzt+9vF/wB8CtZl2jt+VI6gLu/pRcLGULCDH/HtH/3wKX7DBk/6PHk9ygrSIwOMCl2ksM9aLhYzhp8RP/HpF+CCpBpSNj/RIx/wAVoICG5qdSGAznd7UnKw0jOXREzzbwj/AICKu2ujIGKskYX1CA1ajO44xzWgiYTbnPriplIpIWDTbFcYhRiB12itKNI0UbI1C+gFVYlAbaDzVld0fy8j61Fyi0PmXA4prDMgZlyRUay8/N+lTblLZBGal2C4v3lI/SmdANx4FPYAdjn2pAM8dDTEIGypH6U1sbhu6U4uo7UELJk4zSAPlIyPSmbVfg0/rgYprLhSMUwGB2jbGflpzNuX1GOlA4xzz9KRDktyMUkBGDjGOKTy0DBgFyep9alKgHdx04ph5UbhmgBjL833aaAHbtUwG1ST+VRgc78GgB6EjORxTXAZs4+angryMkfWmAZb1p6Bccnyn0z2qFtUggujbSyJE4VWzIwUNuLAAe/yn9KnYK2eMVm32myTtfldmbizEEZbs3z9fb5l/KkF+xpfbrR1lxcwnyeZcOPk+vpUS39m0kcRuoNzn5R5i/Nzjj8ax49ClisrmAbN7Wr28btPI+7cOpB4XoOBmrU2mzyfbIYVtxDdhQXYkNEAoX5RjnpkcjBNOyFdl831n5jILmDemSVEgzx1/KmjU7B4jIbu3KDGW81cDOcc/gfyrL1HSnGnI5MY8i9ku3OCQylnIBwP9pQfbNQrFNql3c3MAtmIEO14pm27lEmcOF5OGH8OMcUcqC72NltRtYbryHnjjIRHVnYAMGLAY55+6f0qQT2zNLsuYG8v/WAODs+vpVCTSJpbW7RjCZJdPS2VgNoDDfk4A4HzL09KrRaBKluYt6ExoqRs80km/Dq3KnhQdoyBnrTsrBdmpHqFpMwENzBIeg2ODnr/APEt+RomubaCD7SzKyeYsZK4wCXCc/Qnn6GqH2K/k1p7o29ukkYhcKHbY/yzIRv29fmB6elPOmXj6XJbN9nL/aBODubb/rzIQePTH60nFdQUmy1/aFoZY1idHSSN5PMVgU2qVB5/4EKX7fZi3877Vb+SW27xIu3Ppms+bRrmWV5naBXk3u0YJZQd0RC9BkHyjn/eqK5jms9Uj1O6NpEzp5QjeRhGP9ovt4bt06cUcq6BdmuZ4Vt2mVw8XOWT5uhwenvVM6hDJDBJDBNN5sQn2Iq5VD0Jyf0qTQkkXTlDoixs8jrtyM7pHPTsMFcfWqZ0ORYLYPBa3DpaRwMJWYBSufmXg+p9KLId2WWu4PNRXtpmiZ0TzSoChmxgcnPcdquPJaxTrCZolmblULAM30FZ6addStbLI0Mi27oyXDZEq4C7gOP4tvPPepRZXguXdktik8kcshYlihUKCF45+7weMZ6UmkF2i2l7Z75B9pt98SkyDzBlAOufSmi+s5JlRLy3Z2O1QJFyx9qypdFvJtPSzzbqsEUkccm45kLIyjcMcfeyevNW5NOl/wBJ2iIebdQzqf8AZTy8jp/sN+dFkF2aBCg/PjP0oqTPqBmilYd2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8" name="AutoShape 4" descr="data:image/jpeg;base64,/9j/4AAQSkZJRgABAQAAAQABAAD/2wBDAAgGBgcGBQgHBwcJCQgKDBQNDAsLDBkSEw8UHRofHh0aHBwgJC4nICIsIxwcKDcpLDAxNDQ0Hyc5PTgyPC4zNDL/2wBDAQkJCQwLDBgNDRgyIRwhMjIyMjIyMjIyMjIyMjIyMjIyMjIyMjIyMjIyMjIyMjIyMjIyMjIyMjIyMjIyMjIyMjL/wAARCAFw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vSAw549wajkHzcdKmLD8aj43biK5LHURkBhgimbUPQ4I4qRzk8D8qi4JO4fiKLDBkU8Ek+uKZ5QPCtyP5VJuHUdfToajMgBw3X1peoxDGynriolU891PrU+VwCM49Kjc9tuR6Un3Q0Ckn5eBUcpCtyDnHSnKFOd3B7VUubyC3PzzohHHzHtSd7AtyUOfLzt5HSolCKd4XDHqccmqn9u6ehCC4DHvjpUY12waQ5PTr3pLYZoM/OMbsjrTAiqM7vfms9ddsWkKoTgHnjNMGu2ZLIA7EfSlYd9DRdVIwRjPp1qJXAky4+Udc1Cmo20g3sj+wHpUhnt24HmKDzVWe6FoOkKEgBcj1NQM23bjr1ye1PM8RXK7/AJcjkYqtJcwBQDvAPXIzmpdtmUSK/wAxGMsOppsxfCkfLjBOKri9gLbd23PQkdalW5imZQk0bN0AY4oS0Je+ossoB+Uluc4xzTGZnjzjaOpHtUlzC8EbE5Qg4Y8VWLLJxu64yadrOwXGYOeeVPGTSbCkmOpyMHtipG+SPaG3Ae1QSSGP5zlgOCcdKNhFvKkEED3A6GpIwXXaoyq9B7VAHdtjDB3ckgDNWBsbGzO7v2pprcQx1wBsJJ7VKkjjaH+U9PrT/JVeOuPWmIyP8pwGAI5oSe47k5bJVlPOeDTSUVsA/NjB5ojJB6cHk9qjZS83PQelNtB1JBtXqc7eMjpS73XAUgr70za7jk8dwaVRuZvl7E57UWvsIRwWOSQzNUm7oP7v86jXazLnIx1PtUjqoHD4GcYFFkGpOXZo9zYB6Ag5o56s3HX3xUBUrjDblODxREGkmABIGcZpWSYXY4q/DbSBnGR3qRAHVg/3wehzmmqJIy2XDgZyD2NTrs273BGBnjtVJCK02VCgfKGPJx2qpIRgBGLKvHPrVqcFgJGPyY6LVRgcfI208deDUyvaw0IoQY+bcc9+DUEyOJAR27+1OeORm2nl25oUOu5S27vzRuwIZSCSgJyox04qB9pPUntwKnmVjhnG0A9e5qElXZWJwBn86b7iRGGc/KMjJ4ppAUBC+Cc9fWpmAPJwM88VEYzMFeTZtAwCKa1AQsxbOeeADng0xWIlOQCOOvcVL5bx8LjGOQe5piqF5H3xk0bALIxIZOhHQjrUSozYyBuNWWwUD9XJ5PcVFKoVTg5b0Bo33ERYeKQAcDuetPVi8pGdp6gHtTt33Uxk9Dk4xS4ABJGSOpHIFFhlXau0cZck59aQRv5i5yOOc9xU5KZUbfmHIPeoXYMzH+Icg0Be41g8fykjAOQelPIJG5eG65PemNh+R+BprSE7vlB28EnoKSC3QVcMCSQAeDz1NPhkaMkA9D1XvVfaEI2jHv7VajC7eSAW4wBT6XH5EjIjMXTlj2A5qN9wI28HIzk8mnOSigHIX1U0jZ52nJ9xQIftfbkndnjA61EqMNxIyG657HFPMrJGSMbsEYxTIpBLtG37vUHjBxQrg/IcryBRuKAnnpmilWTjjcPYUUxWPTZJAhAIznvRn5gc8HpikMK+ZubJFLLGNo25HcUndD0Gk5OfzpNpXJz15FKqg8E596a77RnBbFDfUZH8+AW5NIQH+bOfbvStICNwJA9PSljIC8YyOuaXkPzGhcL/AEpo6ZHHqKezgggConBIIbK8dRVbO4ji/FPiV7eQ2tt8v95xwa5H7VLdS/PIXOP4jnmpde3HVrgsc5YmqcKcgHjOMHqa0SSiSty8RKgAPBPQ+9SR7zkMcMBjNXpdO/0VXSUkqOQaoqJyNiod3T8KxUlLY6pU3F6kkML9Sec5NWo0A+YMMk8HPNQGG7yuPlLdiealhtJRIFkYLnsTipl3uOKSNGLUHj+Q4YgYBxzWhb6h5jYb7/AwaqNoToY3N1Ayt3DZxVuG3s4gwe4TfjPB6Vm7rYLxZvW7Wohy6hyRjArOlgilJKfJknG70qINiHaj5Vu4Oa0rxIbbTo5XjkZCvBUZINXBOa1Mp2izl9RV0OUOAh6gcVmvKr8MwGTjI4yavXF/5qyIkb9eC3pWYVt5QzrA7MpyUBwSKqKdwdrEN3cXKRZaYnnj5ieKqfbbpirmU4U4HWp2nsEibekuCOBkcVCt3pnlgMksgI6A7ea2SdjKTVzf0a/a8Zw7fI3ADetbYt1O4k8dB9a43Tru0tJkdIZyhYEFRngda7K31rSb9i9lNxnlHBUrUyhdApEkcCKF5B5wR604WyRyZwTxyeoxSO5klyhHXr0qVJHX5CTz16VGiHq9RGTkEF8ngfSmsi8MOGHGfepVnzkAjaPWq4LOxXbwOnvR5gWY3VMM/U9cdqV3UHg4DdKiEQ2nefTFK4PljB246HHFGu7ARQ5ZgnIHUk81NHvIdwcYGKhjjdfmyN3UinvvA2qdpPXNC2BgZUdhlSpXuO9NdowMPnB5BBqHYU+TqSTnJ60/YWiUt0BwCe1NX2DqL8rBirYGMAVNEwbAHBIwDnpVR8Iu7BYrzgdKckoYfJlG4ou9mJltk2khkLAdADT1m3qUUdOMHmq0csnOTlR2zyadEduWPH8P1NDWgInlkCwbSuFGRjHQ1QZkK8d+SfWrrEeXjdgjqOoqjLCi8ZPzfMc9qVknYQx39VIYnqe9KVXDFSdy9R0zTJGDAIRll5x7UxRgEnnccA9OabtbQY2Q7OPfGD2NVzH5m4kBSDyB2qaUjKk5LDjmk2sDz1A+lJ+QER2FQi9TwT2qIo2AGxwcgeoqZkdpMDr6niopEU4VvvH0OOKa2uAjouPnyO4J7io94jYZYtxuGKkbPPUAHAz2pSMgAqMkeuM0AiJpTJjblQ3t0pGVV++Qc8Y7mnlCBn6cdutMH3huXPtRa4CbGI+YgHGDQSwj2KOvcdaklA+XZjC5JJ6UyXO8MME9gOlNLWwEDlychuwB6UbAQQMkEYz6mpgqhvnGM9QO9RkndjBxnI7DNAiEKBGNp5yAc8UMg8zHAC8ke1TM6ow3LnuRTyEIDLj5ucHPNA7lcBCdrKSCePpUxUbSE4I7Ec4qJg5lQccdu1Sj5iCVIA5FHmIayFFVeS3U/SlXap+ZSccg56VM5Xywxyy54PTioh8/yg8juTijS4+g1vmA7A9PWlg+WTgc45JzyKTaFPzOSACMU6OZwhBwo6ZxzRdBqDuQ3JopkgG/iVRx3oouLQ9X6SEdutNlDEY7VLJgH0qPHGc0ntoNERGwZ/OmtIduFHNSHrg0zGDwOPSjyGVmcMCCuDTFJAAzz1p8xG05OMVWMw8vqCPXvSe5VicOR2wagvLyO2hZ55Qqgd6Y9zGnVu2a8/8AFNzcXGppGH2xHgdhTjqS9DM1a8tptRluIWPLZB6c1nJcAMMZAyMnvSahALe8eNG3Bccg5BotmMciuAGI5wwyDW6StoZpu50sUdysCsh37hkE9AazLt71Jy0ko3DqUIIq9ba2BOVkRFibA2oMAVYu7WK3ZLqNUljbk+hrlUnCVpI73FTjeL2MgRSt+9eVz6Gpo4TL99pCx781b1HULOURpY2vkr1cHk59vaqgu2DnntxjpWjba0Iio9TRFnIYwPPO3tk1IliqANv5PfrWet07EDdx+lTRSTysdnJHPFYyU+rOiLh0ReaMxx7BM+D0Hate31P7Tbw2ctx9nCKR5g5zVTTdLurxuxGOSe1br+HRBalzskfpgdRURclsTVcHocVqMlw0xa3PKng461jSvfFiXPLckjiut1CExFsJ0yD7Vzk8jodyjPseorenIwkkzOUyTtsnJVOxxwKiMIjk2o4fHdQcYqeWRs5B4/lUJJKkg43HB7VujCURYJJ7eYPE2WBIAPQZFdV4W025jaSUCM27DDb05z7f41y0JPnBV4GOme9eoWDLb6NbR5zuTcc9jUzlZ2JjHS5Hs2nYwzg8fSnNCQ2/dgjoDQd5kViQQfQVK6NKrZ+778ZrCStojTcYEY8le3FNjVnbYeGz06HFPXlSqv8AdGOTUQZhKG5bHTFGtroRcKl2UA/Kp5ppRGJIfIzmnRuGwDle59ajjVE39cE5z6VXmA8JkkDgKM5HWmFkYhu/AOe9PU/McOADxkdKSQROAitt4xjHemnpcVgMZD5+8uM4FMOxo2xx6AUsgKIFQk56k8U0g598fnSvYLDS4fG1fujk4zTQBjlQCOlNwx+ZfvdfrSgKwDchjxihO7uFug8KAfMI3ZH3c9KUkkhBww5HpUMgbd8oIIGM+tTvhV285xnPfNDbYrEplbPC4HAHvTJWCkgqGJHJPSolmJHzjBJAB7CnNNtIBGcnAFOPcGiq3zyljk56VWLyK3TKg4z71fcKATtwc5z6VWeLewAbORnA4pdRqxW6ZY5LdcHpQcbty8jGfm6UuGQnd8xBwM+lDSrjYCACOmKAGs7ZOPlbH6UyTKwcEZXqD1okREi4PbBNIwD8A/MBVITG53E7hww6fhUf3eSc9sGpwFCZwWYDn2pMh5FboMcfWkgZAwBPzZwenenAAg/iCc81LhApUscg1AU3Dk455GaLgJtGdzHIPBpCWIKgc9sdamCfusMRlepqFHjDEvlVxyR609gQwkbMD736CoxJ5n8XQ/TJqbem7Kcjvx3qPYgYsxxnkcc0IQBxjA7kjpk0bpFVQGB54yMDFK6FQd3GPXtSEOQp6Y4zS6DELuCzN371J8pxtHbOc0/aCMEZz7Z4qJAQc8EDofSjoA9QTJnPbJDUMhLB9nyjqfSlj+dgrj5mB5HSnMmE2nLAcjmjoBA4+bcByOKV23RjB69hUzEmJn24yBjNNjXfCOpLD+GmmG5CMEZkILH0XNFEqBXwVzx64op2HoevHntULqxIIwM07Bydp/CjaTgnjFK4rDWBJAPT1qC4KxjJGKnYMTleg5xWVqEjs2M4A7UtNxrsVbi8bIULjJxk1UkZA24np796HYyDltpHUdqryOitgtn1B6mpavqVew4yjaON3uOcCs7UbG2v4sTJ06MpwaW4vbe2Xdv2pznPFY0nieC3JVUMqDoSaaUnsJtdTF1KxNncFAMp1B7kVXt4N5LOQqr17VPf6v8AbJi6Qoi9gckiqDT4lLgYJ7ds1uk7amd1e5Z8seZwDt6A+1a1ldPExgQGS3bor9RWLNePPhXO3A4xxVhZvIg3A5c8A9KmcOZWZrTqcrujVks43LNEwC91bgikh0wbtzEe49qxl1G6D5AGQeSRmpxrV0rbiBxxjFZunNKyZsqtN6tHT2VjaQssrxCQLydx4IrQe5tFO9IUXP8Ad44rkrXXyg2SQhgT1q8uvwyRFzB93+dc8qNS+prGpTeqOjj1RIx+6+Ud6sW+oy3e7ypQducgnBrkLHW45PMFxEQg5G3Fa63egrpruk9wt0w3BSnymhUGnZkyqJq6EvbxxKwlAyeMdawrllYkkDjI61cllgkVth3r1U9CDWbdAL8yygnGSPet4U0jOVR7FdUjJKswUH+dDWqhRz8jgkEd6zZo5dxYA4POQarytOmFJfA6V0KD6HPKZrwQxxlWMsbrwSehrttL1COayEQcb1UY5AFeW+ZJu5PbrTkupEBCsQevBNKVPmIVS2h7FGzEgDkjgZqXypl3BMHsQTXnGieJ7uzZI3fzICeVfk16Sk6zwLLEBggHmsJwa0ZopJ6oZJG7bU2gY7+oqExhJQfwFW1DAlnH+FRlw+WABK9vSoLIuNynkKe3erCgbcKdxPc1GGYyAMB65pySIZCHBZMEkL1FPfYljUOWGVwckg+9LLIQpRgFOc5o3ZywXO0cDsKiPo7ZLcg9xTWwdR6yeaDuwCvTNRNIwXgDpwe9EYBbkYxySO9K+wxkcjnIAp620F5ETOFkGW+VhkD0qWMt5jEjacj3qIHbhQMkkZJFKF2yfJnJzkngCkrgTBC2WYkr37U5g4iAYYXHB79agEpRsY+pHSpg4MQcjODgg013AjWQfc38ehFIdrnr93070gCFstyQOADTNwBJRSCvXmi4bj0lQ/JtyRk5pjRJu3oTu7EdM4qMHfgkHf8AlxQ0n3dp2jBOW6U0JjSmOSSD1x6mqsoEUgwu4HgH1qbz2GZG/KoDKSQgAYMc9KNgQM6ldoBAYZoDMFYBRu9TTmYbQSuGB28GoZdyncucdvakOwNNjO35W6cd6cWMkWS2MHOe9NAIbzAvzDn6UrKQpfG5j1A6U1qK3cYEVxgNtbqM0AL90/f7D3pjNvHI2njJA5NKwAjAT73Xjk0N6hbqPDjywcYIPJ602RF3ZX5s8jnrTMAkBvun9KduaTIDcL0IFG4bEDE+ZuOQpB49DS5AAbBbPXPWlVMgswIye9NfD4VTkLnn2oQxzBSuGywPIPWmgsqlTyo7CmbnRtoICHA+tSKQIywHzcYzQCHbgwDYIA7etOBTczKpZe/PNMPMm/ceQCQBwDTSreZw3J6fSgVtSTzNhwgyrHqT2qYAngr8hIzg96gEZEiqB8w79hUhEhx8uR3IoGPI2HaCD6A0K5SL5sBieMc4pRtAAcYGcE96h2sgVQM9cGjoIsKTtG5hn3FFQiAY+ZiG78UU7gepYAPGfepuMD+VQ7i2fWnNnorfhSvYLDTgA4rn9QfbcY557Vp3czxqVQjd6ViTzOSSy89wTSb0KUSGdv3fGSeprPcpncF3MOpq0zSeWW3Z9M9hVKTfyWGB1ytK4zjtcuHkum5IA4APFYpLZ2kfUV0ms2EtxMZohux94HrXPtDIj524I5PaumDTRjJO5DkZ6YoHLDv9fpTjG2QT1PepDbnG7cKrQVmRI+W5HT9aleXfgDkKKj2tn1PTFO2soz1J7DqKA1JIySAcZxUw25AC9eSSa3NIsrCaBZGxI/cZrZitbCNgTDF7cCuWeIUXax30sI5K9zkYrOa6DeRECVqWPRb88sABnJFdvE+nqCFKBh1C4pC1nLIChJA/DmsPrcr6I2WEp9TlYtFnjU9CScnmmXenXiYUY+bAwK7SKFUzIqn2DdKdclPsTSGFDtGc9xUrEybHOlCKsjz6bT79Ixkhfas25guI5P3jY3D1r0ttPe7sTcpFiLIG/wB65XWzDbnZt3OowSMEGuqnVcnZo5atOKWhy5STGA2c+h61CUkORjJH4mrh8qXJKbc9CvGDUUbgS5Q7c8YPrXVc5HFFYrJjOMHvnvSIrZ5Xk8DnGKv4jkGHGG7EHpSJGgkB3cA8g85o5hOBHb2kolXjljgd69X0wPb6dBG6jO0AisvSdMtUtYbhF8xiMgHpmuhALA4IBA71yVJqRtGHKtBWJaM7B07ZqJFDMGc7QRzzTuVBDYHcEUAblL9M8cCoTVtShvlD5vn4xkZ4zUZZcnYcZGMnrmpQuwjABBGM0skZMR8sBgc5JHSi6eiERoHj5Ugo3BBpNpaUjjjvTlVwMkBiQMikTeCxIG4dD6in5IT8yBkMUhXJyfQUrrjhvvHuO9P3OcFuvXHpUfm4I+fJGcj2qlJPcVhciTC7SOlNBfIV88EjjuKcsjfw8kc4PakJk+UEDcx6jpT2QCsSSCDlRgYHeguCFUt8wzx61Gobgq+CMkg9DTg3y5cDByDt61K3sFxkm9QCSCD0xUeSJAEO7PUnin9BhcPg9OhNRbAwdn4k7AcCn01ABM6naclj0PtTZSdoZug4pcH5fmwzcHB6CmPIu4qzAgnk0XewWIpt5Hynrxk1AXRSpYk4PPrTp5w37tW6Hg1TkuV4UAZB54pWuMtO4XIVsqeTu4IoWVPl56HJxUFnFc31wYLaHzT1BHQfU109n4OmZVe5nRH6lUG41ag3sS5qO5iEbwGXgqeB2NKYWCgA4ZucCurTwjbxgAXMhIyckDrUNx4YnjJeCUSDsOnNN0prUn2kHocwybSFAwcdSajVCgXaMg+vBzV24t5Im2TJtdexHNRABDgD3JJrNuzLtoVnXZluMgdD0p3y7dx4fHTpUsmW5VgVxyCO9MePjEmPfHejcCFQ6kjk8ZOORTVQHLjuOo44qYBiCEHfBHtR5QEeTlD6E8GgBrKqxr8wfbx7ZpkTEMWcDYeMelOCMPxOM+1S9QckKM9cVQMrlgxKA4HXge9SeWi/7WevrTTlZFXIJ6ilYl5OpUHrSv3HYkJSNRxn5s4B5pwAI7FRyQOCKi2kkYAOO5pfkyN2VJ/GmLUkd0dlDDA9ODUQxuJAztzxmoizNncmQvQinjcSfQDAPqaW+rAeCD1Qn60Uh3LwwINFO4rHrCgAEsOaY5I+ZSMjrT3HPFQlSB83Whu+iGu5Qu7dpZN+Qc9RXP3YeOdg3AHv1rdvL1IRlTlxxiudu75LuUOy+xFJ26FJkDFhlc/KT68VnyM5bAbCk4470+acKSB8hB4z0xVKSb5Sx5PU0JdgY1yCQrMRt/OsXUypZtox65q884yeuT0zVW8KGAMUMj9xntVx0ZLu0YZkO445wfwqUBpBgZOegAo3P5o2IF7jI4zUyahcx4CKOOwHNbO/QiNr6ldLWfzNvlOPTNWk0y4YB2Qg+/epV1eXjMeW7mrkN7NMMu6J2G70rOUpm0Y0u4thpSxyKzl41PvgVspHaRnLfMRxzzVeBrdlAe4DH0q4I7YID5qfpXJUbb1PSpezjGyY5ZbLzMrFye4GKmMkQx5S7PXmqj3FnFndMh4rKvddhT5LcbiO5rONFyehUqtOCu2dINQcYRTgdwadJNbS2jpLMFzyBnrXn9xqs88m4SlRjGBVZmeXA3yH3zWywfW9jknjIvRI9Dh1NbSCSFJo2hcjKk9DXP6gltNIzrMAWPTOcVzLqy/edx+NRk5b5pj7Gt4UHHW5hLEJ/ZNQ6ajKT54DCo00lMfNdRqw5we9QqQFGHyT1zTxB5yluTj3rTVdSG4vZDJNPk80qJoHTgj5wKX+yrrcGT5sejg0psYwAWLg9jSx20CsN28+vNPmI5Lne+HrK5h0lElJJJLAZ5rXjcLlXG45yB0rh7fVbiDbslcbQAOeK3LHxJGZNl0u0nGGHQmuWUXe5q9FY3pNh5Qk+hHFIGJ4BOT0J9aWCTcpZCHXqGHIqdVMylcc8YqU9NRWIRITEML78U2JsMWznPbGBT3EmTGTgL0NBAI45wO1NCEcnHyjYfypPlEe1Ww2MZpCZJFVkbJHUHjik8uMgnkEenrTvrYVtCu+/qrAk+neq8hLcYGc4OO9WyFIyvzbuTnioZQF5/u9D2FJKwXGJhBwuMcHJwKRXwQDwD83rUmxW+fORjBAppVGXd0ByuCap3tZi0EkUM3D/K3QVC+4MCCQfQdhU+1fKAIHzYA7mkliKn5CBjr6mpb1GRptyzJvIxUTbX6E8HBHenqqwyl1YgtjIPQU103AspBHenfQErkBi2yb87vUE4qs7BWLjJOePrUzkkEg5HbnrVS4ZduACvGSB1NUriZUnugG+UEE8k96k0exl1jUFiTJXrI/90ZrMuZiFAViMHqeTXo3g/TUs9JSRsmWf52J447VtCF2Zzlyq5t6Xpltp1qILZcL1J7sau4OQfTg08AbFG7HpjrikO0HIJP1711JJLQ5G7vUCW9c1IrZI7AcGo8BTkUDaTx+dAEeo6VBqVuVKgSfwuOoNcLe2EtvcNbsr71656Yr0VGHB71geJ7dRardqdrbgr+4rCtTTV0b0ptOxxzIVVgQc5z74pmCcKBndyc8cVI7gyFkJbjBJqJmc5ycdMD1rkWx1DgCThR1PGTUZiY43nqentUgyoAXgjqc05V6lhkdh3p2YrojYBtvTA4AHegIijYGGW4ye1K0JySq4XtnnAoZNykE46YPWnp1ERqiqxDkZ56+tDkZjYncB129RQUYtjqOxFOAQE7gd3r7UhjvkIyPlHUZNROxHzLyex/GlYK7BFyR1z0pXKjjB4GDimAqFDuYbw45znFN3MWDBsqOc88UpCCMErx1J7imrk5P3QenNFwsTCVWGSQT7nFFQNlTjDH3AzRQM9fZh06YrJ1K6MS7EcBj3NakiMuSc4Nc9qcbrKO4PPNDZKRkXLuJCxbOORms6SVim/aNwNWLqRlJYJlh1A54rOm+cM6EqMZIpLzKI7y8QxhFTnufes2a5VIwH4wOtPuJEiDOx6dOe9c/dXDTsSeewrSESJSJbjUfmwowP1qpLevIMDgUJau6n1z0xUgsgv3zz2rXRE2kVgWzlm4604TJH8wzvHQ5qSS2ZuQMdsdKni0uPyzLKxAHQDGTTckgUJMzzcseVHTvS/aZCNx4HcValis1P7tH2+rd6cLaCVQyRPx2GeKOZDVN7JlWOWWNS+/B44HNXLdZrobjcYHcNnpT006Mkkwy/hW1Y20CqFe2kz7iolOC1NY0ZmUunPKpG4yN2IBoGg3BP3XA7mt1ftbygW1sUTOBkYrYtbG4VjJdAYPRQc1jLExii1hpN6nOWPg6SdsPLgdTiugtvCNvbjBTzG7k9q10+VQQcD2FWI53PyqenJz3rz6uLlN2Wh1QoKCujnL3wrHLGwa2RQOhHBriNV0WXTpdu0sh6HBwK9aa93ZRwQfeuZ1GC4luJQjDYwyFPStsLiJXs3czrUlJXehwdlZiWTG4ofzGasAvBIUz93rmrzQzRBjKhUk4BUYqpLJHkb23EA9OTXot3OSKUVYT7UJAUZQCO/SkwuAQ2e3FZk7ncSDgHmktrkxSAtkj0PenyaaC59bM095XgcZpZZdylRyB0P4UpZJId6Zx1xWjYacl7aO4Yhh0GKzlJRV2bRg56IboWvzWU/lSHMTHGCelehW1zHLEroQQRkEd68qvbOWxmG8fI3APrXUeE9VxJ9lkPyN0PcGonFNc0TJXT5WdezO68gMF6461Gzl5MIdpI9OKsMhDf3Q3p1NMkgHlKwyc9O1ZdSuliE4aNUXO/uenFTBVVTnDFuB9aZsbzFxyCcH2pdpjkZR8yjkHvQhNELxSRMCVGME+9ROryR7ipPYnirD8/OWODxg00qxGxj94c4qrICnHvG5VIVhmmrGyElh9P/rVItuBI2CVJ4x1qRkeMbSMle46ihq+obEBjPmZzxjPXjNBViwZjyOmadMxUrt78kGlwHkLYOF6nNJWvYCtJEpJR+/U9KZInl4GMKO9XGAxlRnceQahmIcAEYKjoe9F+gGe7qRt8sDHOc1lXMnylTnBPAWtl0UtvCjkHIFZGoKoibaCG559KuO5L2OfnffdojZXLAfTmvbdNhSO1iQZwqqAT6Yrwyd2SZX67WByepFe36TcJPp8EqtlXjBBH0rrp7nNV2NTnGAeO+fSkJwuRzQh3fL1Apx65UcD8K2MBFXgbu/QUoBGRSrkjJ7UmWIwPXk0tRscgIb0FUPEhRtCnLj5VAbJHfNaCYJx3qjrVq95prWqNs8zAJ6nGaUtVYqOjucBp9teakxS1QOB1Y8ACuktfCcDRq11O8jnqE+UVtWVnBZ26QW6BFVQD71aVgMEVjChFK7NZ123oZo8NaWVA8k4Hfec1BceFYHjYwO6EgAA8jFbOSAB3J6mpEZgTWjpxtsZqpK5wl9pU1idkqkr2YdDWe8IOHUndnGD6V6fJFHdwFJUDKeuRXEaxpbWN2R/yybkE+npXLUpOOqOmnU5tGY0cf7xggOT1FDRBm2n5QvBqwcZbBwfQdxUTggb84HTB61knY1IpoymDwV4wc0hQMvXGew7U/aHUs/c8Y7GhwC21gQvQkU0wsV/nb5HYHBwB60eX8oYKQ+RkDkYqcRARbuc9h3qMkLtK5B7076CsB85DhWwKKmjlQIN6An1opDPX5CMZ6j0rNvIUnjKsMehxV92Ujj8Kqy9Dk8D1qnsQtDidTgmtJeoK44OODWFO+ZPmG046DpXQeIJ902I33KvUDrXPyyAqz7TwvGeKhXRoc5qk+WKJj0OKz4bfcd7D6Vo/ZjLMZXHyE8CknAUqo4+lbqVtEKNO65mTQCOOM5HznpUJkLybUG7HoM00l5DgKSccYrV0fy44yrgLKTznvWc5ciub0487tsZyaffXHypBgHueKsW+gOsn+kSn6CuiVyDmrAVZo/9quSeKmjvjhKe5hHSbXyyhj59SaWDTGTIUAAdK2GgAUHHPekxhcjgVHt20X7GK1SKlv8Aujscc9jVo7fqaimBMZYcnHBrJF1dIwCtx6GhQc9SnJQ0aN9HI4DcDtU4mHC7vzrn2u5uBvwzdsVIt1ccHAJ9qh0GPnjc6EySSQs2RtXp2qTTmlmhLryoOCe4rISeV0APAq9Z+ZbxF921em0HqKwnBQVmTKPNsaYMZkIkUuwHBFZGoFBFvC7ZVztJ6Guu8MpaapMY5ExtXJHrWF4gjjtL2S2VNyKxK57CrpQlFe0RzOSlP2bMK70m51HR2nab96FJWNMKorhvsV4DtCYYHaT2r0HULp49JSFBhWPzHoa56SRgoOdqgYxXoUa0mtTJ4aLbbZzsmjXTc7fw6U5NCuWYB8AY9elbRd3GMnjkU0O5OB1PXNb+0kT9Xp3GWWmG38ve24MckDkCt1JYoGBxwwwABWIZjFznAU1rWrJc26kdBXNWu9WdNNRWkSLULRb+3KY+Ycqfeues5XsL5A/DK3P0rsolGQp5BrG1TToBqDMAQcbgKKFRL3GY4mk5PmR29vMJrWORDkMoINWzgjI5wM4HSsfRZAdOjTHA+UGthACdnT0pp9DjasNeNcLtBz6iov8AVk5zzwAOakK7Sfn5Hao3lfI5ATPWndIXmMc/wnIBIGBTOrFcYA6E9alkJKgg8diB1qvIC0gzznv61W2orDztU8fMemfeoZHwQFyG705i6nBOCegFR7gxIVvbNJvQaQGFAqu5JfPfpih8ISoAYE5JU015AWAOcdalS3dh94BTnANSiiu4VuVyCe3oaMoNoYZUjIJ65pw+Tjk5GT3qCZh5R4BA6fWqu7k2KtyFztBwTyTWRespLDGSeM9Aa1HbIO4gZ6Csa64Bz0bkYrSO9yWuhzd+rCVh6Z4Fd58PtdW4s/7PkbE0OSoPda5RtHv9RciztpZST/CnBq3Y+CPFtlex3lrp7o8Z3YMo5rpi9LmM1fQ9ijlLYweTg1NzjHc9fcVjaS2pT2aNf2ZtrgcMvUVph3Gd3XpWyaa0OZpp2LATrg0mwgYHAqIvkq2dvHSmy3SRBmeXaoGSaYmThtuXJGAOarG5+0YKfd7V5x408ebw2maVJwx2yzr2HoK7XQkC6ZZpknMK8t34qb62L5Xa7NcJ8ox0PpTucYHFKoUAqDx0/Gjb0/iqiRp4GQOfSk+bAI4z1qTA5wMn0NN+7k+uMCgCSM7fvHg9D2FVtcthdaexB5UbhxU4GckDjsKmlX/Q3LDIIIINRJXVmVF2dzzZ4cSMVOV6+9JIgVd7fMx6c1afZ5rBVJ5PSq7KNw9DyRXnWsz0L3INv7sEjB780pI4YnAPBGKkGGbDEMDzjvVchhJsUHg5wfSn5CJckxhhjC9fU1B5e5dwxu6gVMSXkbgAEcAetKE2Day/OBjAqugDAFwMqfwNFPDOBgsRj1AopAem3twttGXLgEDOK5W/1e5uNyoNqeop2o3slxISHyM9PasmR8gkOSO+PWiT6iS01K1xO6SckP8ASs2d8h+SSRjHarM5PmEjLcZBxVKd0wQOpHemhlbaFjAQdec1RnDmTKcjGK0SAYs9x71lPJsmZl6+tOF7m8rKJf0ZBLLIr8OFwM0txbSRy7vTvSQ5t4klA+Y8mtK3vI7lNkgAPes5yad0b0oqUeV7le1upVyjkt71pQzk89B60x7dGwEPB9KdHAY8AAla55uMtTtpxlHRmisiyrtPBFVnAL4B4Hamo3J9KYZNh6de9YKNnoaBMGAwnU8VXFq3XaM9c+tX4UVyC3IFSsiDoc+1HtHHRByKWrM37IxPIGcU8WzjCjGKuKFByPxzT1K54GaHUY+RIrrE8YzgZHWrbMCUVumM1MAuMcc1C4D5VfvL2rFycnqKyR0Gjytayh4yF45I9Kp67um1AzD5tw70aUrTEqMllHSkviWmA9BgisoTlG8Wc8oL2l0Y0++6tJhtHy1heTFJHJuHzjpXVR2wHmq4Kgg8Vz3lqvmLwCp7969CjLTQmybaM5InJIVSfeneUQCCMGrDuem4A+3FU7q5EYGOuMCulNyYO0VcpX77Y2I4A/WrmiXDyR7GHPHArIuY3uFGGOBmptNd7SdWYkqa2nBOnY44zaq36HZW4IOT1NY+syMNTDA7Rs+taEVwu4c9qzr+L7TPHIp+Vjt4+tcdKNp3Z0YiSsdP4JuRcRXFs6o3yFk9jWxsbIOAWHXHauS8DMYtdnt92cbgSPpXXbj5jIcALyDXQ1ujz5PW40gNuAAVe/rUShNzAHcvoPWpuc7dyZPU1XZMSenU8VDVxJhjGA2QB0Haq8jFznIyP0pss5VtyklAOc9c1SlmD/cYD3p+o/QnaZFYKjHIOSfapII5Z22xKZC3ZR2qPRtMl1WfBO23U/Mw6t7V6BaWkNlCEhQKo6kDmtKdJz1ZnOooaHKxeHbyaNSEEfHRjzVmXw/eqAUUHA5wetdXkYznk9qXec59+ldCw8bGLrs8/e2kti0dyjoc5yeKyrtk3HHvyegFepT28N1GUmQMDnqK898TaLLpcnmL81q564+6axnRcdUawqqWjObuSzAjOMdSK3fD/hVbwC61FSYzykWcZHvVHw7YHVNU81+YITkgdCa9FRAuByB0AFaUoX1ZNWpy6IfFDFBGkcSIgUcBRgYp5clcA4xxTARn0PoT1pSF7ce3vXSkkrI5dW9RyOcfXrVe/tp5raRrIos4GU39Cfeno24Y96mjfGF5x/Ohgjy278Wa9aXLWtzaxRTodrZzjP8AhXOanqmq6lGVuLolP7qfKK9P8b6Il5ZHUIxiaHhv9pK8zlt/lwp5rCUnF2OmEYyVzl3UQTHcuQR0r2jwperdaLatu6IFHfkV5FfQAFwOWB6iup8A62sEradM20MdyE+tXF63Jkrqx62pzz+OKkzn2z/OqVtLnLA9Ooq9kvhs49q1MLDcbep5PpTO4GO/WpMKRyOnOKCcc47UAPWLtnj2pl9J5OnzEH5tpx2FOj46E+tYPiO+/di2RvmPLAHOBUTkorUqEXJ2RzwlZcDb855yemKYd+0jAHt3zUxiJChhgjoKYsbkkZwPUivPR6BCRk7TwyjO7FQZdpMdPcdTVx12qenPf1qOXD8qOQMHFPXcRCqZBbBOPfFLEzMW7DHINO2bj8p4OAR3pfLVAzJ0PHPWmLoMJHvRUsatsHykfWigC/cy4GEPX1rMO2PKqCCTxz1pbln83LHIqCe5IwFAHsaLNBchkmdiwbjsM96pXTBV6457VPLLuGVPWqksbpGHPQnirSJuOBAgOOlZTjdKwHStBXbyzzzVBnHncDNEVqbt3SOijthNZJtGCF4+tUYoHjYk8EdK0rGb9whI4xgUtxb+YGZOvaubmcW0zvjTUlzIImYYx+Jq7G7YOaylneFgrjcOxpx1NWkVEUk5waznTctjaNRRVmXyW83KdO9V5pg8gQcnPSpGYjk8cVTGWmDDkZ60Rit2OUneyNaI/KAeKe/QHtTY9uBgdac+cYxxXM7ORuR7gc+lOUjHH5U3GBSqBkZoYFqA5qOb5J9y8GnxHb1qK5bMw9KiKuyJbnT+GGUyl9mX6E+1RarPHLeSCJNpB5puiSPbWjSpwBmoZJfOmZyOTyazduSxyWftbkJeRroB/ulcAVzV5Asd3Id247jx6V08igXELj+IYrJ16JY2DhRlupHWuujJ2sJWUjAeAPkk/jULWqMcP07VYLZBOecdCKiBLLjnp3rsV0XZMh+yJjaq9O9Ml0wlQyH5h1BqwrEMM8juBVsHdH8ox70ObiyXTjJGS15JFEwVSWX5c1Lpdw8qxhxnLZB/Gqmrbkk3xk88YB71Jp7P5cW09+QelbKKaucFWTUmmdD4SBh8azqTtDA57jpXUyjdKXPHPAFcp4b2DxqxbncnT3xXWswZsEdCelTO13cyV2kQOuBu29T+lOkUrHvx9OeaDM0IAA3Y7HuKimZWU4BB7isvMZn3LS/ffp1way5XNxepbRnDOQoxVvUJFVWXn7vX3qv4QJuvEsYcbhGrMfririribtqemaXYJp9lFbpztGCcck1oD8j6dsVHF90Y61JyxJ5rvSSVkcMnd3YvA7009cj64p27nH600gcEGqJHBsnnt0xUGpWsWpadNayDdvUgZ7HtUpbHIHSnocAZHNAXOK8J6bLptlKlwMOZWycckV0yEEZ6U262LOQvTqR6mlRieRgA0oxsrDlLmd2IQueR070mAfm7GnANnk5HtSOW+6PyqifMbjsoGB+tPVhwQce1MUkjk4I4FPODyvQUDHXEazWcsTjcrKQfyryi7sfJ81QoyrEAZ6816w7FYiT2FebXSvcXcmQDlmwB0rnr7JnRh3q0cjqFruBLIFI6Y71gsHtZVliyjKcgj1zXb3dt5YYMBuHIJrAu7dApwM5zg1MJdGaTj2Om8N+NomhWC+kKzHAEnY13cF/HOodJQyHoVrwO4t+hQYx0p0Gq6jZECG6lAB6E5raLaMZRTPoZLjK+/rVhW3gAckdcV574J07WtR26jqt5KLc/6qLON/v9K9ERQo+UAZ4wKtSvqZyhysZeLdtbstpsEvYvwK5uTw5qayGZjHM7HLHNdZllHBz7U9ZBwo71nOmp7lQqOGxwssEsMpWdDGy88ioWPHI+8cnPGK9AntobyPZIoYDv3rk9W0uSykJPMPUEDtXLOi4K6OmFVT0Zku6oMNgE9D1qupHm7hyMnNT+UzDI+YZ5z2FMaIMPl/Os09bGjRAVKZZuMHgjjinqwfDN8wJ78YppjO3aRkjr601UYSIeCn6VXoLTqSmQqSAike7iil2IvGfrRQLQbdkkl1GF9D0rNmXqcHnnNbFzh1yGx2INZEysAxOcDt2q7CTKiyfLg49+KjmkXy9pJ2nsKH343MMZPUVDJlgRu46VSQmClSWXt+VUZDtn4H9athsE55x1+tQMpmnRFGCTQtHc2WqSR0el2rPZK7A4HQe1WgpjkPpUtu/lQInoOR60oZDIeOPSvMqTbk2ezSioxsUb6HfFuGB/Os60ty94ZGJ+X19a3J9rW79sc5qnYqMM+c5OMmtKc3yMicE5pkky7o8d/WqkbDJ2/Nir8oA+Ynp1qiFIOUHUk4pwehTVnc0rVg4APX0q1IAB6egrPhR0Ib7vtVwMWHz/AIVzVI63RqndDGGOvPsKEIPOMD0pxHPt6UnT2pXKJ4uQR+tRTgmcAdqVJNi5I60hIkO/GPepimnciWrNuBJU00y5ATpiqzBlTeeBjPFaUNpu0IPuzk8CsmfcsLoQRx1qGk3bucsZO7Y9JRN5JAPXFVfEcaC3DfxHvVxQEtLTbgA5ye9Ra9HvsuSM9R9a6KULMzm7yVjjjnJC/WmjJGQ2OalKHBB601Y8Fs8A123NkmNQHJwMgdxVlJAFGfXge1RrEeewPYUstuvlAsSSpyMVLs3ZjaaV0YGrTbmOBgngD1rS0kExI+3oOax9T3+exKkA9M1btJHSKJG4yR+NdaXunkVJe+2zqfDyZ8ZbwQQIC3v0rqfkLM31OPeuc8Lqg8Ryt1K2xB+ldFIFRsjkHt6VjVvcUVohjyocLt+bGQarTBpABxnnvzVpdpBOMEcCq11H+9UqNvGeKzeqHsczrDyLCxHHOD9KTwNclfFCozcPGVA96n1aLdAdw+Uda5W1vH0zWIL1ePLcEjuRW9PVaESPoOBuB6461MDxjotZOmahDd2kdxEQ0UihlIrTBBXGeD2rsTurnE007D2BwB+PNJjAxnilwMevuKRR1xyKYhMtg4GcdqeMgdevINN+7gdagvbuOzspJ3+URqWNAjjpvEyP44utIYhQqDaxOMtjpXRxS5GM/wD168B1LUJ7jXZ9VVikrzGRD368V6d4W8WxawvlzER3SAEqejH1FSpamkoaaHbbyo9KQHqSevWoEnD4BOM8YHSpPMC9ORV2Mrjhzzjr0PvUiseQew7VGpOSR0PQUSzpbRM7kKAM57UMaINavPsumO4+8wwB71w0a5y+/wCf8wTV3UtTOo3QIJ8hTtA9feqBiKSYUjB5Arhq1OaVl0O6nBxWvUrXEBkOG7E8HvWJeRASBUXjBB966Ny3QHIAycVjXH3izDaD0FKMtS2c5dQkE5445qfwpoo1vXkRhtgh+d885FQXxBbaMjr1Pau0+Gtsv2e5uMD5m259q6I3asYyaWp6LbwiKJURQEUYAHYVYTOOePSmRgBeD171IoHRuhrc5bi8n2NOJORgdeKMDjb09aACevSgB0bFf5E+tSXUC3dm6HBJGBn1qIYxuI6cVYjIyAOhpNdxp22ODnt2hZo2bBXIIHFUPnRdwIGMjmtvX4At8yoQCw5rEmjCqN3UDj0NebKNpWO+MnJXGRsSxGcZHNIcKvUcnrTG2CUMoySuCB0zTQGGAep7HtTH6kxUDGGB9zRSqSVGESikIlZNynIyfUVlT/K3Bxu/WtKWRCx57ZAFZ02zcxOAW6A+la6kGc5JYhVOByTVKQnGB1PJNaEhCng89cCqMrSOwCoAvbHerQmQFsS7ScK2MnvWh9mSK+iCN8uA31NZ06B2U4xir0UmfLfPIGDUT8jqoNX1NxZBtGD0oVhuz61mLcHdkHjoRVqGTdJjHQVxyhZHpU6ik7El+T/Zk/ODjgijw/GktkoZueeah1Is2nukYJZuOOam02P7PaRqBg45HvUtWpNIrerfyLtxCYhzyPWsyC6D3DJs2leme9bibJ4tj9+h96zZ4PJkY4GR3rOnNP3XuaOLvdE8bqeD1qbYAc55rPinUtjGKvBi3Q8VE4uLNItNDWDHp270bMjJ4p5YnimknjNSmxtCpbo/OcH0qZYsDBqKOQg5UZqz5m5emDionKVyXE6S1G/QlBH3TWZInmxHPAGa2dLiD6C248jmsdziCQemaiafus4YOzkis7IsUIGcLwPrSazKE01iwJB44qrApltVfcQFkORWldostkUIyCO/rXdCKWhjJ63ZxRKjnJ56n1FNDqGyW6HtUc4ZZWRuMZHtUAIPBAz2rpUbo6eexfSVP73WnMykYDDB9fSsoS8qCefShpTuIA6daPZidXQt3VulxbyBh0Xg9xWa1o0f2Uowz/tHrVv7Q6wyDoCOh9Ko3tyyRQMvBHOa1gmtDkrcrVzrvCLE61qZxgiFcZ7V00mXYZIweoFcd4HmWbV9RJOd0A611ZyOM9TwBU1NzljogyzAg8c44Heopt+NrgsF4z3qTYVAY5xnJHemSl2XGD6fhWakr6jepj3ymQ+WOFNchqVmRIeh9z1ruriLIBxjAz71jXtqJI1XGQM5PetITaYpJNFXwh4rbR5RYXxP2Vj8jDny/wD61er218ksSyIwkRhlWU5BFeIXWmvHI37rrwD2qbSdW1XRyRbTkoOTG/K10xnYwnT5j3gTo2B2p5lG33ry+3+IM6gJcWOXHeM9auP48llH7mzO7odxrTnj1MfZzO+luEiUu7AAc15v4x8StqBaxtSfJU4cj+L2qC61jUNSyZZMRn+BOBWZNb7csDwT061lOsnojanQtrI5y+tgRuXAHpisnLwSiRJSjqeCDg10ky7854K9+2Kpafo1xrupxWVuPmY/M5HCj1ohLSzKlHXQ1dA8ba2siWaWp1EkhQBnd+des2AuZbeN7mHyXYfNGTu2mq/h7w5Y+H7VY7SEebj55T1Y1s5XHv3NbxT6nPJp7CG3fy/3bBWxwTzzXK6poetyyNJJcJPDkkJHlePpXWpIScjoOmakR8nHalOPMrCpzcXdHmS27RTbHUow6g5BqcrtwN2QO/Q13up6XBqEO5VCzYwGHWuKnt2SV4JfvqSMGuGpTcHc7YVVNFJiNu5CCvesnUVR055x0FahVFUopwQTjHSqMiRkncc4P6URdinqcjfo27djAPFdp8OJ0+yXUecMrrke1cpq4UynbjHYCp/BurLpuvBJXAhn+Viema6oPS5hNXuj2+MqYxg9Kf14xj6VTt5flABBB71b5ABUcnvW5yDuduCeO2KXABxnjGRS5ONvcelNye45oAUHJzip4jxknioFQHJBx9KdLIkFuzswCgcmkxnLa+6vqfX7oxkc1jzRB1JYng9DUl5dC6nldQQS3B9qqSTHdkEg/pmvPm7ybO+CtFJi+XiPahweM5pHDrKFIy2MYp6M0v3scnkdqkcDaCeWbgilYpkDxAMecUVIQv8AeIoo0AgmjeEnAzkce1UJgGPPLdxV6Z3fIUgj8qoO4QlX+XqM1pbsQVJlDSZAwRUEiBkJXg44FWX2Egt0zwQcGq7nggcL6HmqRNiPb+7APoM1B5hUHHT2qzuPlhVxx/KoJhlOe3AA70uup0xva6GrM2VyevcVetZyhYfeDcA96oqyJFgAEHjJ7U6Fts2c5x+dKUU0VCTUrm6nzAY781ZjByMngVRhJ27lOBnpV2Iljk8CuKaPWptNF3AMIKdRQxE0BVsZHQ01MqMdjRJhYiRXI1robLYzXT5j6g1ImVwc0MMtx60Mdo3HpXVurGezuSrK45PNSmXK9ORWc17BE2GPPYU/+0IMbQ4570nTb1sHtF3L8b4Ge9T7XcBlOMdaowzLJ93p3q6rk8ZwK56kWmWndHZ+HSzaawbkCsi7Uj7QynC84FXfDd4qfuGGQ3el1qwaOSR0+6w4pWbgmuh5r92s0+pzVurRafHj+KTmtR1DQY3Y461QMDJBCFfPzHIPard1O0FuBt6g810QabuKonscVeRbLuRS27DHJFVdiAnJzk/lUlzLmZt2Qcnj8agZkBy3K+hrsSdi7qxAxCORuyM8EUzcfMaQtnPOKJnRGOSAO30qhc3gAxH3raMWzmnNRWrLktwMkKc/Kc4qtqDFtPgbqoGAM9qbb/Mct6U3UABZQ4OASfpVpJOxzzk2rnR/D1WOrXRPTyCK7hm8qXHJx0FcV4A41SXbyDC2TXZhTI2S3TnPrWNV6kxWhIsoZTuGe5JqHLCUMpGw9fWpWABIzlccD1pDFhST36D2rDqVoVpirNls56YHSqMiAHYFJ4/h5zWjNtGFIxkYI71U8p1PzDhu4quugrGXcwAsAAdvXBqm1uilvLQMeucdK3mj8xCGztPB+lVGiVGfAwG6YqrlIy47ZU/g+br6DNWI7cddm3nJ96usq7TheD1ojYLkPghuvqKTkx2XQiXG1lAG0dD71Xu1dYxkbQwxkdzWkkSyx4Bx3ANZ99C0gCseB0xTjvYl6nN3zOkeQTuORxXf+AtI+w6Z9qkUefcHdk9QtedXhLTqh4+bHP1r2fRUWLTbdOwjXB/CuumtTnqO0dDVBwM0ZOARzQRlcZpu8YwOM9RW5zD+c+uacSAwx/8AWqMkHpwRwcUpPIx07+9IZaQ9OM1zXiu0CeXdpwc7SfWt+NiBgDO70qj4m2jQZ3foozUTjzKzLpvllc8+uG3fMThh37Yp+n6Nf3xBjQKjf8tH4FaOg6Uuqt9pmBFun3VP8RrtY4gihUUKo6AdhXNTpN6s6alVR0Rxg+HNvcKPtN0+/uIwMVUuPhFaSHfbarPGw5G+MEZr0T0wO1KjYGcGulQSWhzOo27swtL0m+02xihuphcPGNokUEZFaAlK4UqVPb0rQWQHG7oapawJotPluLWHzZYlLeWOrj2q1orGb1dx6ScEZHrmn7wRuNcNb+PLN48zW08b5wR1wakk8cRs2yC3kc9s4AFQ6kTRUpXO0MqIu7cAB+FcvretC6ZrWE7kH3yKwbvWr7UCVcmNM42oaZCGQb3HJPGK5qle+kTohQs7yLKQSjLRnBXnFDMuCjJ1POfWkSR1O4kgHrippNhbcPmwBgGsVqasQWpSMhSDk8g+lOCBMZ+YD8xS/OAM/MCc0ikjJHzDuPSi9wsPOG5IB+tFAKkcjNFFwsZbjClO2apy7Qd3Ud6vSZVsE8d6ptsUt02nnitUQylJHkkkADr15qkwZS3ynHr1FXmHmSYzjJ471C4ReFGfbNWibEQOB0OaZKvykc89Kl3HCjOAe9NmHHB/Gpe500/h1Kpztw3BFMjciVPl4PpSM+WweR7+tNifEgq7aE31N+1YfcByDzVyPOAOgrOgA4Zevb2rTjBZAM8k1xVVZnr0XdF4ZIVSenSpZVDR/NgEdxUSZ8sAnp0Jpsh2qcnNcLTcjpRW8s+Zx0ps0btGccVKDjnP1pykup44rZNpiktDm723k3bgCT0qttdANykfWumdM9QPrUfkIw+dc+ldUa+lmck8Ld3TK2nsyw56n0rRjlPRhg1AqJEuVXkdvWpVyIs46msZ2k7msLxVjrPDmyWbBB3DkHtVzXZpN+xm6Vj+GLhlu9n94fjU2qytLO4PLAkGsFG0Wjlmv312UQw8sk9A3WrVxGJbXLHAx1NUokYwsF5AYVoSqr2u1zjAwaIKw6j1OKvLdSzOoDOpx9axL+Rkh6bW7V013bNDLvYjac4ANYmoW3nxEKeex9K76UlezFWg3C8TmpJWJ2tnnrmoo2yCScnP6U67jaKYIxyR1JpiAEe9dy2PHk3ezL9rJlwCMg8VNqOV06Lco+VziqlrzMCuMcdKvarHmzQLkkNz6VL3Ld3E3fh6Q2sEesLcenFd1GoUNtbLHivP/h9+78RqjjBaNlwT7V3W5QSqNkKea56qV7sqOyH46DIHUc96Cyp8rj6DvR5iHpj/AOvQoTq/JJOPasnqUuxFM6sd2M7eDUMjbcEDGe1TyRc7sYHrVc7S2CeQTSTs9RkUiyuM56fkai+YN864I6Acg1OxVshR06DOBVViFJZzx71T20BDZpMcMwBHam78xggAt2qvJKJOFHmFjgKoySa7HRPDIEUdxe534BEXYU4wc3ZClNQV2c7CkjYWOJ5GU87Qaiu7K7Ct/o0o4PIQmvT4oIYhhIkXHYCpVC8/LxXQsP3ZzvEa6I+cr2QiZueVPIPUGvZNAuPO0i0lzndGM/lV/WvCWka5A6XFqiSHOJowFYH+tY+g6De+HbSW0nnFxEj7oZACDt961jFpkTmpRsdIh2jPY0jg9Tg1HFICucY9qeCOM1oYhyOe47etP+Xr07ZpAuR198Gk5GMDcPWgCWPOayvFheXR2tEO17hhGPpmtMvtGT2rzu78R/2x8QbawglzbWu7JHRnxUy0Lirux3Gm262drDbIPkjUKT68VewQODVeA5XJ6CrHJHFNJJEt3d2ID39O1LnPLEAUir82SMUMD+XSmAuScD06YqxDkcEZ7Cq6ABsjnH6VNGefrR5B5nm/ivQorDWWmjxHFcZYDsD3rMtrRDuAYMemQK73xlbCWyjkIGUYH8K5BEIHy4APIxxXBVXLOx3UpOUB0VohGB25z708oisD/e6ntTEZ4zycZ49jVmN0AAK7ieprNWLdyMITlCvyjoc5qRQMkKAGA5zSHMkigHKjOB0p8ZRRlj26GqViSMBiW6HaRgU5WCHgc9Me1IHAk2seDT1YENlQewAot3C5EZCpIKGirAZAOAR+FFA9TOkQAEsN39ao3EQIO0Ac8HvU89i/JM8igCqEtjMh3faC2RkE1okzMZIVgTGACc81RfJIJxz2p0sLOWLTEN2FV1tyZSHc7fXNWhEsecKBkHnI7Zpk5ypHI9z3qYARqMHjPIzk1BMVx1+lT1N4aRKJ/wBYSOT70hHK44xySfWnEkk46dKR1yvvWhBvWLny9jgBl71pR4UcmucsJXM6qzHHSugjHcnJNcVaNmethZ3iXg4EeSMj0qtcfaFhLWyBx3Bp4OcgU+NuCoNcluV3Ox+8rI5x9ddZxHJAUOcHJ5roovmhGPTNUdS0yK5USEYlXkEdamt5cQgHjtW0+WcU4mNNTi2pu5ORkUgwBgHNMDKTwc1IMdax2OjoIoHU1MI0ZSDx/WmKDICO9OGUBB60m30IsnuaWhJ5OpIQODxmtC/KLqDq4JU1T0J1OoID09619ciCsJEHDd1q43cHc8+s17YxW+WOQRjCswx7VoNCPs4wuSRzWYGZ1kCMMgjg+laRLtafIdr+nrUq1xyTscdejbdMrZ5PQ1TdVYBF6Ve1De9wxc/NnmqB+U+o6GumGx0dDC163CxpIF+6cE+1YoXjjjHWuzvIhNbbHwUYYAHaubm0p4C7qdyYzXbSmmrM8rE0Xz8yGWgOQV4YHpWw4YrHnqGB/Gsi2X94AT17jtWnIwilSNCSzfMSat7mFnymr4cUQ+OrdVwVdCSPfFdZ5cS+aiqVIbnrXJaN+78ZaY+fv56V20gZZGB5Usen1rGsELWsV1ihBU4OKnPDYx+ApMFsYO3uCaX+HJGTmsFsaMG+ePZ2PGKqNCqkFBjHvU4JALDoT1psuORjg9eKatcWpTmkMcQdcMDnOOorKupdykhiMc4boauzbFUnnk4I7Vh3WJLgInRmC4/Griru4X6HceD9O8wDUJlG5hiIAdBXbDAA7kccVQ0uFLWygiVcBUCgD6Vo5GCMcetdtOKSOKrLmkHOB696B06/nQOePTpR05H41ZmGccg5pHUSLtbmjjn0pcADrn3oGcvNq9tBq8mnSSiK4ABVW43D2rQSYbevPv61x/xR0oyfYdSi+WRCYmI646iuUsfEWtWMYQT+Yozw/NQ58r1LjT5ldHsIkLd+MUnnpGN7HA7k15ePHGrFABBGGH8VZ9/4h1S/AjnuSiN1EfApe0Q1SZ0XjbxqlrbyWOnPvuXBVpAeEH+Nef8AhK7+xeJbWZznc+CSfWnXlopBZMtzkk96yXRoXDLwynII9aL8yLUeVn0haEMOT71eHTPQmuJ8Ga8uqaTEzN+9jG1/XPrXZxSqygZyTVp3RjJWY5lOP60KuOvQfrT8KfbHWlGc+oHemIQqSCeKlRccnHFNUZB44POPWnBhHkn0pAZPiJlNoEbktx9K4yS3ZNpQ5GcH2rd1i/juLpkV8heDj1qgxTGAOcZwO9efXlzT0O6jFxjqUXjyvXhRz9aUxAR7k+vNTqF5QA/NyRUUmwDaOdp5FStrFMbbODN868DpxT2xuZTzjkUkGRuZx7qR0p5O6Qsfmx1x0p2dhD8BdpA3dueacse6QEggr6UokVYwCMelOifJwCPl5yetMCZcEdCfXiio1345JH0oo1GZMrEna3r29KpXHXPIAqwzAHHpz1qrMw3EMSM9BWib2Je5n3CEZbIcdjUTsFAGOSOh7VM4BJIPseKjdAAxzn0NUiWDgeRnAxnPFVJFVl/rVzKmPGAVOM49agcKBtXj60nub09VYoldoIByTUMpIKKHwSRkmrewfMWPPpVKZPl4HWtIkSVjWs7YRSBs7j2ra2qRnPIrE0xyYxuI29ga2oiDknoetcla9z1MNbk0JEJZflP41LFkKWxk9DUcJByEOaeqEt1wR1xXLPsdsCeTaUyf4uMVR2lFIA4z1FXCSYzk1EoGcdjUwdkOUblXkcA9akVmB4NK8O05Xp6U0qykZFaaNE6oljlZW68HtUjlANzHj1qjJO0UyqACW7VYALqQehpOHUnmu9C7pl0Bdh0+ZV9K6+/2NpCOwOWrmdBiQ7k4XnOeldnNax3GllB8xUZGKuEU27HnYh2kmzj44kUTFvvAAj6VfVttsr4yO9VwBtnVxhgMYNToGSzA656VgtZGktjltSy1w7KwIJyAKzycg4HHpV+/VhM3G3PYVQAwcN1FdUNjo6DZATEmegzxVU4YFSMqRzVqRQ0Q5681XAAbK/lWsdjKaMZoDDdDAwMjFPupgl6oBAxwPrV2cDzVJ61l6iP9LTtk54rpi+Z6nm1YcqaRuaWyxeK9KZwTlwOK9Cu+JXOclScelecac/l6zo7SEH99jI54r0W43GeXK/xHBPesqqd7oxhsNV/MKoxAx0PpTmZQMHjbnmoYzmQJjnuadIqtuBbk9qx2NPUZMvmRjYOB8xxxTZSgjyOeAakPGADlaYwG3YDtxk8jtTS1EY966hfunIU/ia51ZlTUIJHXAMikA/WuivYCxZc5GOBXG34ZZiBkbWyPrW0FdEt2Z75aOHVRxnjFW+BwTn2rmfC2rJqGk28oOW2hW9jXSqVxuH511Rd1c45qzsx+OaONuf0o+8M96cRgcc8c0yRhHekXpgjjrTuRnHrSAYO7Jx6UwOc8bosmhspOPmXmvNXtcsVYckDHvxXovjKbfaxQr1LZP0rj0izJvIOR1OMVyVpe9ZHZQXu3ZgvA6Rkkg8AAAU0WzsOACeAR1Oa3rmy3RZ9aiW1MIAjwc4PuKz5jWxhvaPkqeCOoPFZ11Y/KXIxnoK617UScnrnmqV3Z7pPKx8vBBrSMyJROZ0bWLnQb0TQ5KE4dc8EV69oXiWz1SINHKFc9UY8ivLr7SQrFlPKngHuaoQx3FrJ5kLmNx3BrZS7GMoX0Z9DRXSkdQSe4qVLjHDH5a8TsPFes2uxXIkUf3q24/GmqHh7ePb2OT1p+0S3I9i+h6i92kY3Mw4zyegrltR8VQ3CvBaMZGBKtIOi1ykuq6hqAK3E2Im/gXgVasYI4gAF2g9RWFStdWRtToWd2WwqLGPmJduc9s1MxK7N3Hr9Ka0YZ8IM9gB2FSbNylXB471zJHQxh3csvHuaiZ8yfN096cf3e1VBbdyPakNuXOBwQe5p+pPmLuUAKpz7e1TQLwxQA+g9ag+zbGwTk47GpYlPAXK9s5p6NgODOWUONoHUHpmh4zJlwuB/s8VIpU7lZuR0z60pIMOCev600uwiSKV0QKVzj1NFRKNqgE0VegNGS84y2Ic8ccVXuHR1yIecZAqcls88Z4/Cqc8bktgHtjFOJL1Kj7h/sjBzUBJClRznqKlZmXIP5HrUWNqj19atCYsKhlkXGCMYqtcn97059ulaFiQ7SjuB3qlfxjLHOCPSp62N4XsVlwctj2qncyGFxjvxyKtRgrEcc5xyetTRQJIcyLuGfrVXS1YcrnoixZPBJaLuwrLwAO9XobkBir4xjArN1G3iFnujXay8ZFZlpvlz8xbbxkmsuRTVzp9q6bUTqYZwJCuR17VaVgTwMfSsfT4WYcngd60tw6A9K5qkEnZHfRqNq7LDu5PHSlRSBmiMgLtJHPep14U9K55O2iOiwxCDjIyaVsMu3aBnvSHDdOD60EFlx3peYmimNj3bAEEKMfjVoKQPrVCC2FvO5JJJOc1pIykY61pU02M6d7ajrVvJlHfceRXc6LMwt3DL8oGRz2rhcrkHIPPau40qANp6Oj8EYIIoou8zkxsUo3MW8nia8m+XjHIoidJYAy8AcVHqyx291LsG0YOai0omS03Z554rRRXM0czfupnO6sAl3IEYsfftVAKSc4P0rW1plN1gjD+tZHKn9KuOx2037upIwTyBx361Rb/Wf0FXsMbf27CqKHEhYjPbFaQFPcz55TyvX2PWqN8xeRBjFad5AHJdTz1x3rOuchQ3OR610waPMrJ63L9mwGo6Qx5YSjkfWvVrhMzyZ7nvXj1nJnUdNI6K4P05r2C8I+15wckc/lU1TCGxVEZDF0+8OT6VGCXw2PnqZ9sfzZJzxgdKimY43g4UdhXO9EaoeW2MVAz8vTHem5LAjAyBjNQLIWBBzuPAPtSltgIU4PBqr2FboVruI4GQAo6sPWuO1aDbIWQg7s5rtrgbwGYgg9hWLdWsc25COeoOK0g7ENXMbwlr76LfeTOx+yysAR/dNeyWV8k8KOjh0YZBHIxXhWo6c8cpXBxnrWlofim90ULC2ZIM8g5zit4ytsZThc9yWQMuc59qdu7jj2ridO8a6fcgb5fKJHR61z4hsFUN9qjx67hWnOjBwkjodwwQR1FVbu8S2hLuQoHrXOXPi6wjQtHL5jDoE5rnrzVbnU5S7NtiHCx5qJ1VFaFwpuT1LOo3rXl282flBwq+gqsoDAsuRnsajJ8tw7Dn0qdCzMGA+U8Yrj+J3Z1qyVkNZCx2qdwI4qNo15IG3PUVOzbOVxu9KiSQpuDj5mNPyQEcqFcBASRxiqLQsxZ1J39PpWhK+4Hn5jwQargLFGBg/UdaasPcovB5u1Su4gHGelZs9s68FcZ6mt7GJD8pZQM8ccVXlP77YSduMjI6VSYmYrwsGGRhVwc4qa3VnJUc59a0pFAkKEA7gKQWxEvynDHj6UmwRYgjXALLjHUg1dU7GA2Z9DVeKMsCo5I49jViJWMm1s57fSs2rlXLMbhI9ytuJ49xUi3LuChG09Ae9QkKrZUfUUqSksC3GfxpLfQLdx5uMAI4yFPFNaRRJvB+XOD9aZK3TcoHp6YowFG1RkZzk9TTvditoPzuUMXyD3qR5Bwq4C45A71C6ggDB+lQhyPl7g/pR5sEXkkXyWcryO3cmkjuEmjIGQVHI6YqusrLECBnNOjfBJU846UMEXo9nljrRUIBIyQRn0oouOxkynEZ29R3qvNIwiAKlmPcelTOACQwwB075qrKxABAP/wBatVEzZUZlJ+6c5pJSxU44A6UMpaQnPHb2pJWGBk9O9UhMdpu8zyA4xjOTUd3GdzMeQe9P00ZvTg9QetPvomBbbggf3amT1OinqjLUMMj8BV6wwUbdyOoqlGCSQRj3qaE+XHt6ehpy1RcNHcs3KoLNl6k5rnraQw3h3DKdCK1bi4b7OV6dhWSqBWyvOeadNWVmKvNOSa6Gn9tAO1MqO2a0rKR54s981z6kscenrXRabGEt1bPzHk1nVSSNsLKUp6l9BgEk8jvU8TevSq4LA455qdBx/SuKR6vQRiMEClicgHPWmEAnHenjCjj8alrSw0K0YeQMDzQ5QREfxUwuysOmaa7Hnv3oSZMhEPTH416PoUyHQ4sDkkg4rzKM5kIxivSfCEsUukSQn76mq1U1Y48XrTuzN1xRPP5IAUsOvtVOwQpC6BuV44rY12zaKZZ1PyjqKx7c4DYP3quTdzlhZw0MHWA4mO7kdjWMyFjknArpNZiDR+YWyOmBXOBMZJbgH8quOx1wd0S7v3e3PHTpVM7ROQeFzxV1jiJiRntnFUcES4PrmrgEhXVBuYj6Vjah04+lbVzkRkk9OlZN2Q8WExx/Otqe9zkxNrWRn2cjLqFu2PuuCPzr2a5lzLuUElkDEegxXjdqwW6jLDIBGa9kZlWOCUHO6NTj8KdZ6nFBaEBPmMMDg/pSPGSGQ4A/nU6sGYHt3FRyO3mEKv4msOpZAY2HzqDj19BTFUMDkY9fpVwNkqqdQCDTJGRCEI+91PpRr0HcgeEbRt6Ad6z2U+ZyOB0ArRlkZOvI7DvVcqVjJXkNV6CMWezSfdIckjj6VmNp8ZJLKcjkHtW9NEJGGN8fofWoWiVTsYlyeOnFPmtqBgNaoGxgE9iKsxRAyIjYYZ7itYWSyHOQMdBjmm/ZDDL2x3GAaHK4JD1skx8kQwDk4qbyQGXy1OAefWpirNECp4H8Q609SqMEI+9wDUjIjsMmRkDowJzUm1doKcHPNMliYSkjPfI9qkxmJQB1FGltBPcNoO1sduKiZQctuwBU2QIwj9exqNlXJ28jH60wsIIw2GOc+/pTCF3FiM4FSopYMjnHQjFRzKVPyjavQH3p2QtSBpEI2qeTTSgZwpH1p6xx+YHI5HU+9SScMXIIHYe1TcZVkgTzgwJ9/apGwRuT73QD1qwqbvnA4FV2wMevfFG4Dkfd8pXB71cRkj+QjgjIOe9U1TpjqT+NSsS7YHGO56UbaAWGkIO9RyO9JCRI2/OzHUGl3YCqeSeadsVlIPyt9Kn0GOMiNhTz6dqhYKTuU5PUg9ql2F4wgGcD8RUaW7+bhOG96S1YEbyYXeOMD86ifccOMcjmp5IGUZbnJpgwisT26VQEe8iLvz2puX3F1Y5HFPPOAwx70xY5D0bjPBpvYXUsR3Euzluc80VAFfHzYJ9qKXKO411YMSc7e1U7g8MD0PArQlLgbR09vSqs8WMFiTnsOtbIzZnbxlUPXPWo5FGcDoBU7ogYBVK+5qNWHzEjnpTEx+kD/iYDaPvZBq7qMWzOCN3PFVdFJGqJxkEkdK09YG0ngVjN+8ddBXVzm4i245GT7+lRGYLIc5FTvIittB69apPGZJWwcVtHXciba2IbicNjZ0P5ZqqJGzkcinMrgEc+ntTYGKXCbvu9DWqVkYSk29Qgk+bg5NdNptyJYlU43rxj1FcygX7RLs+4Cccc1bskkaXcjhcd+9RUgpRNsNUcJaanZIARnGD0qReKp2hdohubce5q183rXmSVnY91SurjdvzZ/OlwACT2pQhweeexqs0Bc5eV+Ow4oVmDb6DwQzcUHIOMVJHGqyBs8YxzVgRKxLHBpOWpEn3MxN/mevNdt4TkMc425weCB0rk1iIuCAeM9K7jwgI1MwYElgMe1E23JWMKzSpu5p+IABCWI+XGa5qzRJImPqSa39fkZoHjA5I4NctpBkW3ZJQ42sQCa2qRVzz6TajYhv4g8bqche1c2YwJTz0rrr47YmC/MCK5eVcSlh1qINp2O+ldohkY+ScE8H9apZ2yAtk4q7cuBDzyP61iXVw6LlR+NdFON0TUmo6sXVLojCIfmJ5HtWdvHkEjkHrTXd5CXfkmk6x4xjPWuuMVFWPMnUc5XGwkmVSPXJr2Tn7JadCDApB98V43EpMoOOB0r2C1kSXS7KTOSIApPocVFSxEBpJPIzuPIApSMyjeSAeo9TTgyqQR07GnqjE/MM981zeZoxgK7trggeooKCSMqGyTyPXFOaZMkE4J4x6VEQikuDz0pksY0ZJAbBPYjtSTQ7FA6kjp6VIV2qG6kc59qkLO4O/oQOcUw9DPMRf5SMBehNRtbknAGatyKFYtnjsKiTBJK9z0Jo0Q9Ss0LJHuDAAelIISCDnlumasMiyNsZdu3uDUnkIoGfunv1oWrEU1V1zt5B6+9SIiudw5Zegp+0pKSeh6CpUGQdgwRwQR3otZ6BciBbhHOFOc+tO2IoIT6mnnjDFRUbsBIVYYz0NCQPcZIu4ZbIB7UzYyucnLetSEjaHHTGPelVHyWPX+Qpp3G9hMIOMEMec0SKhxu5549aV42DAHv/EakiXeGD89hii9tgIfKTbgrgHv71AU3DYH+bsKuzMSQqjIHQntVdIXSTON2TnIp2VhLcgIkQ7XOfQetABJ+ZACBVvcGznJJ6etRsrPlum3jOKm1hpkChUbIGc9D71KsbgbyAQw4FNcHIz0HT3pAxyBk8flSHoWVAOCcfKMYFOjfEmB1bsahBaQqDxj0qUAAYVckHg0WbDQe22X51POO1MUMJTnjsfpSogVSpPXr70pdjglcEDrSQbjZcgZ2/U96hwpO4tkA8jFTiUMRkcdCahCIkxfsKqy6iGkIVAzls0+HYCwcZA6U2QHYGVRzn60qIcDjnHAFCYDCFYkrwKKkFu3XOKKLhYhlBQjdgjH41RnkBABPPQGr0pWTL7sdgKpzRoAXOSMduK0VibFGUnoMtjkioVOCeOP1qWXOTtyoIGRUaohBOTuHaqJJ9GkA1aJBksT+GK3NYQOd2MdcisjS4ymr2zleGPWtjXpDGHO7BHtXPVvzqx2YdpRuzkLkLHJ2HNUppBuJQ9Kdcz+ZIdx/OqEpKMRzz/KuqEe5z1KivoNe6ZozHwOc571GrjI3DHvUTOOeMZ6UwO3G6tbGDm3uXY5Ej3FPmJ4yelJE7AlgcCqqyMQw7UCXOVbtRYamdJZ6wkEYR3GK0YtXgkAPmjmuK3x9cfWnJOinOMelYyw8ZanXDGzirHcHVLQPjzx6GozqtsZAFlzjuK4ppVJzuIB7+9KsoDAbsY61CwsTT+0Z9jtbjU7docJL87dPrV/SNQjuAscw2ueAT0JrgPNwRg5HXmtvS9QMc8T5wFIOfSpnh0lZB9bc3qdZOoS7YoRx1Fdb4QuopVmI6r1+tee61cS/wBpR3EewrMARt4BNdZ4VkWz09nbCvK/I9ayVFcybFUr89Ox1GsL5uDnPHOK56A4kZO2ea1tVuyumyyJgEKTXH6TfvcRSvI+CCeCe9XVoqTTMaVXljZmhqHmorCEDB7GuYnZixL8H0Fad/qrLC5MqR7QeSRXDz6rczXLujjZ2+tEcO7nRTxairM1Lu6jjAUtn1HeqU0kDw4B5PAFZ07uG8x2DE8mo0lWQjnkdK6I00kYzxDkxLkMnIz7D2pYyxjAOfmqRpI8kE5xUPnqehIGelaa2Od2TuT25HmD1r1PRbhTpEQK9BXlcDDzlOcc85r1PQju0eEkDBHXFYVd1YuGqLW0Eh16dBT2DqPkJJ6k+lOYjB28YPQUmQN2DweorF9mMi/1uQ+F9KY4dRgL8vb3qZ5FA2leO1O86MxqM84+tPbQXmMgLliGAzjFLub7pPOcYAqVXUgMeST24prSYIAQkE4GPSi4DJoEKEkdO3tVY25A38KD2z2q9I6oQBypGeaquWY7tvy5xj2qmwIcktgLxjuKfyoABye/0qVk4ztznk49KYkYMu/n5Rj2pJMTsRjaFJXPvkdKI1cktn5T39alfBU544xikhTYETIJ9/Sm0PpqROCRs6AHrTJQdgwNx7k+lW2jODjGQc57VCWZmAfp39KOthEEceY8tgYPA9KeFdWb68HrxUwKFtucMD6cUrRnO7+EdRmi1ir6EbBZAAwOOw96FjKk7uAecVMY2JBJGR09hTmjfq3AHINJ+QrkLkALkdeMYpu3jCgrxwfU1MxG3qCfWnxBWVt3JP8AOj1ApphRzGQ3qeuaaEJDbec96vrF8rK3X1PpVY2zJJvQ5DHjnimwRXeIAgDlugBpPKIIwuT3qy64w2QW7kd6AExjO7JzS66hcrI7bipTGT1NPjjKStuPHUAVPtEnToOeKBGRLkgAe9S97jIflC7S3PXnih5QpQKcgdaWSDL7mwcckVEFUHevfjBpDJVGBuBBz+tRKD5pBPynkUbHBBI+XuKkDAKe/HHtTtfcPIhT/WYK+2am+cME29cc0jjevmbcHHQGmhpPL7ls4P0ouk7C1JPK3c8/gaKUMVAAXp70UrgV5RHklhjAwQKpnD/JsAHvWlINwIGA/TBFUmRtzDgHtn0rZbksy7lD5hVR+faqLgIC5BJA/hrVljc7mPPNVXgOCAPlI5ql3JYum3YS4i39mBANa/iQhovl4GPzrmiTFOrq3KsMAD3ro9ZTzbON2yWZRgDp0qZJc2pcW1GyPP58iQE+vSmSY5x1P6VNertbkHr1qtIgwNvO6uhGD3Kmcsc8+1IcAHHSpXVVY+nrUWCepxjpiqJBTjGc89RSD7w445xSg8evHNGQ2Mk4oAaM5xjrTmQqMnikGRyDSnJPJ9xQAztgHHtSYy3HX+dOx3I5o2MSAB1pgOYtJIc4BPAApA8isTnHtTvs0mM7T9aaykHlufSgLnSm9sZNCsEWaQ3auS5JzirEfiJ0KoJSUWuagEKQb2b96p4HXNEVxCrBpF3c9OlKyE27nfP4jjn06QPMSMbdg5JrmY72aFZRaQySM+AM54qmNaSLhLcKAPzqC51p5Y/LSLyxnJZTyaatYnW5auo7q9Ki6kEbEfdzzWdHC8U5iJOQfxpn2lCS7bw/QHOauJdwoRMTuf1PWgeqEvYWWHf/AA5AxWepJk47dTVy71aa5Qxqo2nqcdqqqhSLfnO7jFME31G5LMT780qnnqfxpBx2/wD1UoBJ4FIou2v+tXHUdTjpXrWgI40aDPCkZIryW1B8xdpPbmvYdJiMWjQFjkleQa56yua09rlkxjJYDPGAaGjCrnv1Ip0ithQrYHU1ESUc7vut0rDTc0uRsXIOFB7iowPJG9wPl5qYgFd54xwcVGxJAU8k9D60mMmjcXEXmIcE9sUw71f5m2joKjG5ZFRRgZ5pZdjHg5K/rVRbEyQxlg2eB1BzUYjO1Srfd6+9SKqGMDGGI6HvSuh8oAHa2MYo3F6EKybCPmyw7UeYCHCjBz39aVYyNwGP8DSRKoO087utNA7EbFzIQeXH605ckFjj6VI6BG3EEg/nQIw8ZK9SeCfSh76gmhu5mGMYU8fWosYbr3OaspGoi2Hk9c0xE2Ltx279abWghiL1Yg5OPwp21SCxHBPanhhjbnIpDhcgABcHBzSauxpgvZRg9xmkPQgncMdD0oj4GDgnHBFS/IRycg9ccYpN6g0U1kw3zqcdcelWgyBlYDAbuemaCo80FAMDkmlAX7zDIzkGmkDYbSV25xz0qu4ZW2Zyp4wKtGXaSccdM9qhl+aTKdfajVgtCJmVFCsOOxojVdu/GM9KQBiAD/Fx+FTGJolBHzIelAyIrg7k4YntS/Oz4P4+9Kyt8rA8dcd6a+4ESYPHUetSxkckbK288Z6ClRtsbB+WzmnBs5YjPsaTYScNx6EVN7D3QhXsPTgUhiA5LYOM4pwRsYHboaeDmNg6cjofWm3pYPQgKblGOABxz1ojQRryDkdRUohBVTjGCCBmnSICc9B0x6mnpYRWIIJyM0VZS3bbww6+tFKw7iXdv0KDGDz71XeHIDsuGHH1FbLRsVJI3EVXeNk6jJPfrWituS7bIxJFzH8oA5wKz7iF+hI5rbuLcA4UA57mqEqOsZC/Mw71SsSY81u3lnIwfatyJv7Q0WMrnfH8pz2qgEdmAYc9ajSa4sLkyJzE3DpRJX1RUXbRmJqVs3mNtBxmsdlaM88jPT2rt5rZLsebCdykZI7isyewCgh4sf7WKuM9CJROZ8tXy3VfaoJoNpymSvet9bZoZN8ZGD1BFSNNAQyPbjtnbxmtFJGbi+hyvAJHTPWlOOn866B47F8Ktu/POeKY1jYfeHmAkdMjFVdCszEXC8kfhSllYH5M+hFaRs7RSSXkPqAM09RaoCmx/QGi4WMfODnGRUnnkHgAemK02SyYH9wST1qIx2YG1oSD65ougsUHvJG74+lQk7uc4zWlsteMxEr9RmkVrQEYtyfq9O4jN5x347e1NAOD+tbJntgMLbgY75FR+bAqk/Zxk9yaLoWpknJNLsb+6SK0TKmflhTJ9TUbSOxOAi89KQ7FRIHY9Me9O+zsvXoOuKmy/XcBk9qBA78b89+tMViMOq4VB7ZpHcuAPT+dSpbs3BPvUgtHxgjAPTii47MqgZwR2pVyMnpVuOydiQqnnpxWtp/hy4uJQCnHfPSk5Jasag3sN8O6e17eICDsBGcc4FepEKiqhPyKoAFUNL0iHS7UFRmQ8EitFtnRshzxXLN8zudEVyqyHCXzAAOccVI5GAoUHbUaREdPlA7UjBt2wcZJJPrUX01FYXdkkGLj1FMDqGYkZA6exp5MibuABxnHNRKSJMP90jg+tGwCyI5yQcZGc1XVXLBcZBPU1aeJWiYB8MBkZpsRLrhgAe3ahDI3Z1+bOcHA4qSTDjIbBUZJFCRkKd3XNNmidSOhXuRxR6CGxyuWk3IRjoTSmQOVVRtIOaZINy8nIWmrtdeDyO1O7W4Mn3bn2k5U9/SowxGULd+MVGqr5ZUknOc9qcqoSC+cL0HeiwbEse9dzMwKkYH1pu5QSQ3GOPrTJAZV2R9Ce9OEaLIqNw3f6UCHKExwBzyaQEOCDgA8Zp+xA3y8jpilKDIKpkd6XkVYjQbQyH8qcoXBZRz6GpTH+73OMHsRUckRTDKcqevtS2DcYxCjZ91upINKGZtqqdw7k0qQgnJ6kd+9OjG3O48g9Pai7a1Cy2RFITjy8Y704MCufuEDH1FKybpNynn9KjZpMhQOc8mq2F6AJCo5X15xUizFwM5x6dqjVXDEdQegPpQoTJByCD0qHfcegroRlwCvtSNloyxyecYHpU4lQxlMbs9c9aifIOEOVHJFPQPUrAuspAGUIp6PskUY3If0qT7ynauMDJqDcI5FRs4Yde1J6aj8iysiK2EGc0FS8ZK5GDnHpUO4AgOeD0NWAdhPzZB7Ul5h6Ece91xxn1706RATkjG3qM96fEQRtA5NIyqVxzupvyBCLaZXIYc80VCsjINuaKrnQWZqPuHrUZQcY5q1sJH+NR7Rzmt0jApNGCx4HB6Gq8kSMcBB16YrQMec1DIuOQM/hTWgFE26AH5E/KqslvEcny1P4VeRG8ymSJhwuP1piM8WiwNmIBG9h1pZJXJ+eKN+OpWrhXJwAcD3pzLhflGPTNFkFzKYwclrSMHHpVKaSDkCyjJx3ArbaNckkZPuKhaNCN2wGmrITZgsyjA+zRYx/cFQkJ/zwh59EFb5hjzkov4CozaxH+AGmhamHtUniOME+iCo2gjbkwxn32Ct420JP3B7YpptohyyAU7oLMwTbxbsmGPj/YFIbWA4zbxZ9dgrZa3jH8AH1pPKQfwA07oVjE+yW4P/AB7Qn6oKT7Hbj/l3i/74FbZgVSWEYqN4lPJGD9KLhYxxZ25xi2j/AO+BSmzt+9vF/wB8CtZl2jt+VI6gLu/pRcLGULCDH/HtH/3wKX7DBk/6PHk9ygrSIwOMCl2ksM9aLhYzhp8RP/HpF+CCpBpSNj/RIx/wAVoICG5qdSGAznd7UnKw0jOXREzzbwj/AICKu2ujIGKskYX1CA1ajO44xzWgiYTbnPriplIpIWDTbFcYhRiB12itKNI0UbI1C+gFVYlAbaDzVld0fy8j61Fyi0PmXA4prDMgZlyRUay8/N+lTblLZBGal2C4v3lI/SmdANx4FPYAdjn2pAM8dDTEIGypH6U1sbhu6U4uo7UELJk4zSAPlIyPSmbVfg0/rgYprLhSMUwGB2jbGflpzNuX1GOlA4xzz9KRDktyMUkBGDjGOKTy0DBgFyep9alKgHdx04ph5UbhmgBjL833aaAHbtUwG1ST+VRgc78GgB6EjORxTXAZs4+angryMkfWmAZb1p6Bccnyn0z2qFtUggujbSyJE4VWzIwUNuLAAe/yn9KnYK2eMVm32myTtfldmbizEEZbs3z9fb5l/KkF+xpfbrR1lxcwnyeZcOPk+vpUS39m0kcRuoNzn5R5i/Nzjj8ax49ClisrmAbN7Wr28btPI+7cOpB4XoOBmrU2mzyfbIYVtxDdhQXYkNEAoX5RjnpkcjBNOyFdl831n5jILmDemSVEgzx1/KmjU7B4jIbu3KDGW81cDOcc/gfyrL1HSnGnI5MY8i9ku3OCQylnIBwP9pQfbNQrFNql3c3MAtmIEO14pm27lEmcOF5OGH8OMcUcqC72NltRtYbryHnjjIRHVnYAMGLAY55+6f0qQT2zNLsuYG8v/WAODs+vpVCTSJpbW7RjCZJdPS2VgNoDDfk4A4HzL09KrRaBKluYt6ExoqRs80km/Dq3KnhQdoyBnrTsrBdmpHqFpMwENzBIeg2ODnr/APEt+RomubaCD7SzKyeYsZK4wCXCc/Qnn6GqH2K/k1p7o29ukkYhcKHbY/yzIRv29fmB6elPOmXj6XJbN9nL/aBODubb/rzIQePTH60nFdQUmy1/aFoZY1idHSSN5PMVgU2qVB5/4EKX7fZi3877Vb+SW27xIu3Ppms+bRrmWV5naBXk3u0YJZQd0RC9BkHyjn/eqK5jms9Uj1O6NpEzp5QjeRhGP9ovt4bt06cUcq6BdmuZ4Vt2mVw8XOWT5uhwenvVM6hDJDBJDBNN5sQn2Iq5VD0Jyf0qTQkkXTlDoixs8jrtyM7pHPTsMFcfWqZ0ORYLYPBa3DpaRwMJWYBSufmXg+p9KLId2WWu4PNRXtpmiZ0TzSoChmxgcnPcdquPJaxTrCZolmblULAM30FZ6addStbLI0Mi27oyXDZEq4C7gOP4tvPPepRZXguXdktik8kcshYlihUKCF45+7weMZ6UmkF2i2l7Z75B9pt98SkyDzBlAOufSmi+s5JlRLy3Z2O1QJFyx9qypdFvJtPSzzbqsEUkccm45kLIyjcMcfeyevNW5NOl/wBJ2iIebdQzqf8AZTy8jp/sN+dFkF2aBCg/PjP0oqTPqBmilYd2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0" name="AutoShape 6" descr="data:image/jpeg;base64,/9j/4AAQSkZJRgABAQAAAQABAAD/2wBDAAgGBgcGBQgHBwcJCQgKDBQNDAsLDBkSEw8UHRofHh0aHBwgJC4nICIsIxwcKDcpLDAxNDQ0Hyc5PTgyPC4zNDL/2wBDAQkJCQwLDBgNDRgyIRwhMjIyMjIyMjIyMjIyMjIyMjIyMjIyMjIyMjIyMjIyMjIyMjIyMjIyMjIyMjIyMjIyMjL/wAARCAFw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vSAw549wajkHzcdKmLD8aj43biK5LHURkBhgimbUPQ4I4qRzk8D8qi4JO4fiKLDBkU8Ek+uKZ5QPCtyP5VJuHUdfToajMgBw3X1peoxDGynriolU891PrU+VwCM49Kjc9tuR6Un3Q0Ckn5eBUcpCtyDnHSnKFOd3B7VUubyC3PzzohHHzHtSd7AtyUOfLzt5HSolCKd4XDHqccmqn9u6ehCC4DHvjpUY12waQ5PTr3pLYZoM/OMbsjrTAiqM7vfms9ddsWkKoTgHnjNMGu2ZLIA7EfSlYd9DRdVIwRjPp1qJXAky4+Udc1Cmo20g3sj+wHpUhnt24HmKDzVWe6FoOkKEgBcj1NQM23bjr1ye1PM8RXK7/AJcjkYqtJcwBQDvAPXIzmpdtmUSK/wAxGMsOppsxfCkfLjBOKri9gLbd23PQkdalW5imZQk0bN0AY4oS0Je+ossoB+Uluc4xzTGZnjzjaOpHtUlzC8EbE5Qg4Y8VWLLJxu64yadrOwXGYOeeVPGTSbCkmOpyMHtipG+SPaG3Ae1QSSGP5zlgOCcdKNhFvKkEED3A6GpIwXXaoyq9B7VAHdtjDB3ckgDNWBsbGzO7v2pprcQx1wBsJJ7VKkjjaH+U9PrT/JVeOuPWmIyP8pwGAI5oSe47k5bJVlPOeDTSUVsA/NjB5ojJB6cHk9qjZS83PQelNtB1JBtXqc7eMjpS73XAUgr70za7jk8dwaVRuZvl7E57UWvsIRwWOSQzNUm7oP7v86jXazLnIx1PtUjqoHD4GcYFFkGpOXZo9zYB6Ag5o56s3HX3xUBUrjDblODxREGkmABIGcZpWSYXY4q/DbSBnGR3qRAHVg/3wehzmmqJIy2XDgZyD2NTrs273BGBnjtVJCK02VCgfKGPJx2qpIRgBGLKvHPrVqcFgJGPyY6LVRgcfI208deDUyvaw0IoQY+bcc9+DUEyOJAR27+1OeORm2nl25oUOu5S27vzRuwIZSCSgJyox04qB9pPUntwKnmVjhnG0A9e5qElXZWJwBn86b7iRGGc/KMjJ4ppAUBC+Cc9fWpmAPJwM88VEYzMFeTZtAwCKa1AQsxbOeeADng0xWIlOQCOOvcVL5bx8LjGOQe5piqF5H3xk0bALIxIZOhHQjrUSozYyBuNWWwUD9XJ5PcVFKoVTg5b0Bo33ERYeKQAcDuetPVi8pGdp6gHtTt33Uxk9Dk4xS4ABJGSOpHIFFhlXau0cZck59aQRv5i5yOOc9xU5KZUbfmHIPeoXYMzH+Icg0Be41g8fykjAOQelPIJG5eG65PemNh+R+BprSE7vlB28EnoKSC3QVcMCSQAeDz1NPhkaMkA9D1XvVfaEI2jHv7VajC7eSAW4wBT6XH5EjIjMXTlj2A5qN9wI28HIzk8mnOSigHIX1U0jZ52nJ9xQIftfbkndnjA61EqMNxIyG657HFPMrJGSMbsEYxTIpBLtG37vUHjBxQrg/IcryBRuKAnnpmilWTjjcPYUUxWPTZJAhAIznvRn5gc8HpikMK+ZubJFLLGNo25HcUndD0Gk5OfzpNpXJz15FKqg8E596a77RnBbFDfUZH8+AW5NIQH+bOfbvStICNwJA9PSljIC8YyOuaXkPzGhcL/AEpo6ZHHqKezgggConBIIbK8dRVbO4ji/FPiV7eQ2tt8v95xwa5H7VLdS/PIXOP4jnmpde3HVrgsc5YmqcKcgHjOMHqa0SSiSty8RKgAPBPQ+9SR7zkMcMBjNXpdO/0VXSUkqOQaoqJyNiod3T8KxUlLY6pU3F6kkML9Sec5NWo0A+YMMk8HPNQGG7yuPlLdiealhtJRIFkYLnsTipl3uOKSNGLUHj+Q4YgYBxzWhb6h5jYb7/AwaqNoToY3N1Ayt3DZxVuG3s4gwe4TfjPB6Vm7rYLxZvW7Wohy6hyRjArOlgilJKfJknG70qINiHaj5Vu4Oa0rxIbbTo5XjkZCvBUZINXBOa1Mp2izl9RV0OUOAh6gcVmvKr8MwGTjI4yavXF/5qyIkb9eC3pWYVt5QzrA7MpyUBwSKqKdwdrEN3cXKRZaYnnj5ieKqfbbpirmU4U4HWp2nsEibekuCOBkcVCt3pnlgMksgI6A7ea2SdjKTVzf0a/a8Zw7fI3ADetbYt1O4k8dB9a43Tru0tJkdIZyhYEFRngda7K31rSb9i9lNxnlHBUrUyhdApEkcCKF5B5wR604WyRyZwTxyeoxSO5klyhHXr0qVJHX5CTz16VGiHq9RGTkEF8ngfSmsi8MOGHGfepVnzkAjaPWq4LOxXbwOnvR5gWY3VMM/U9cdqV3UHg4DdKiEQ2nefTFK4PljB246HHFGu7ARQ5ZgnIHUk81NHvIdwcYGKhjjdfmyN3UinvvA2qdpPXNC2BgZUdhlSpXuO9NdowMPnB5BBqHYU+TqSTnJ60/YWiUt0BwCe1NX2DqL8rBirYGMAVNEwbAHBIwDnpVR8Iu7BYrzgdKckoYfJlG4ou9mJltk2khkLAdADT1m3qUUdOMHmq0csnOTlR2zyadEduWPH8P1NDWgInlkCwbSuFGRjHQ1QZkK8d+SfWrrEeXjdgjqOoqjLCi8ZPzfMc9qVknYQx39VIYnqe9KVXDFSdy9R0zTJGDAIRll5x7UxRgEnnccA9OabtbQY2Q7OPfGD2NVzH5m4kBSDyB2qaUjKk5LDjmk2sDz1A+lJ+QER2FQi9TwT2qIo2AGxwcgeoqZkdpMDr6niopEU4VvvH0OOKa2uAjouPnyO4J7io94jYZYtxuGKkbPPUAHAz2pSMgAqMkeuM0AiJpTJjblQ3t0pGVV++Qc8Y7mnlCBn6cdutMH3huXPtRa4CbGI+YgHGDQSwj2KOvcdaklA+XZjC5JJ6UyXO8MME9gOlNLWwEDlychuwB6UbAQQMkEYz6mpgqhvnGM9QO9RkndjBxnI7DNAiEKBGNp5yAc8UMg8zHAC8ke1TM6ow3LnuRTyEIDLj5ucHPNA7lcBCdrKSCePpUxUbSE4I7Ec4qJg5lQccdu1Sj5iCVIA5FHmIayFFVeS3U/SlXap+ZSccg56VM5Xywxyy54PTioh8/yg8juTijS4+g1vmA7A9PWlg+WTgc45JzyKTaFPzOSACMU6OZwhBwo6ZxzRdBqDuQ3JopkgG/iVRx3oouLQ9X6SEdutNlDEY7VLJgH0qPHGc0ntoNERGwZ/OmtIduFHNSHrg0zGDwOPSjyGVmcMCCuDTFJAAzz1p8xG05OMVWMw8vqCPXvSe5VicOR2wagvLyO2hZ55Qqgd6Y9zGnVu2a8/8AFNzcXGppGH2xHgdhTjqS9DM1a8tptRluIWPLZB6c1nJcAMMZAyMnvSahALe8eNG3Bccg5BotmMciuAGI5wwyDW6StoZpu50sUdysCsh37hkE9AazLt71Jy0ko3DqUIIq9ba2BOVkRFibA2oMAVYu7WK3ZLqNUljbk+hrlUnCVpI73FTjeL2MgRSt+9eVz6Gpo4TL99pCx781b1HULOURpY2vkr1cHk59vaqgu2DnntxjpWjba0Iio9TRFnIYwPPO3tk1IliqANv5PfrWet07EDdx+lTRSTysdnJHPFYyU+rOiLh0ReaMxx7BM+D0Hate31P7Tbw2ctx9nCKR5g5zVTTdLurxuxGOSe1br+HRBalzskfpgdRURclsTVcHocVqMlw0xa3PKng461jSvfFiXPLckjiut1CExFsJ0yD7Vzk8jodyjPseorenIwkkzOUyTtsnJVOxxwKiMIjk2o4fHdQcYqeWRs5B4/lUJJKkg43HB7VujCURYJJ7eYPE2WBIAPQZFdV4W025jaSUCM27DDb05z7f41y0JPnBV4GOme9eoWDLb6NbR5zuTcc9jUzlZ2JjHS5Hs2nYwzg8fSnNCQ2/dgjoDQd5kViQQfQVK6NKrZ+778ZrCStojTcYEY8le3FNjVnbYeGz06HFPXlSqv8AdGOTUQZhKG5bHTFGtroRcKl2UA/Kp5ppRGJIfIzmnRuGwDle59ajjVE39cE5z6VXmA8JkkDgKM5HWmFkYhu/AOe9PU/McOADxkdKSQROAitt4xjHemnpcVgMZD5+8uM4FMOxo2xx6AUsgKIFQk56k8U0g598fnSvYLDS4fG1fujk4zTQBjlQCOlNwx+ZfvdfrSgKwDchjxihO7uFug8KAfMI3ZH3c9KUkkhBww5HpUMgbd8oIIGM+tTvhV285xnPfNDbYrEplbPC4HAHvTJWCkgqGJHJPSolmJHzjBJAB7CnNNtIBGcnAFOPcGiq3zyljk56VWLyK3TKg4z71fcKATtwc5z6VWeLewAbORnA4pdRqxW6ZY5LdcHpQcbty8jGfm6UuGQnd8xBwM+lDSrjYCACOmKAGs7ZOPlbH6UyTKwcEZXqD1okREi4PbBNIwD8A/MBVITG53E7hww6fhUf3eSc9sGpwFCZwWYDn2pMh5FboMcfWkgZAwBPzZwenenAAg/iCc81LhApUscg1AU3Dk455GaLgJtGdzHIPBpCWIKgc9sdamCfusMRlepqFHjDEvlVxyR609gQwkbMD736CoxJ5n8XQ/TJqbem7Kcjvx3qPYgYsxxnkcc0IQBxjA7kjpk0bpFVQGB54yMDFK6FQd3GPXtSEOQp6Y4zS6DELuCzN371J8pxtHbOc0/aCMEZz7Z4qJAQc8EDofSjoA9QTJnPbJDUMhLB9nyjqfSlj+dgrj5mB5HSnMmE2nLAcjmjoBA4+bcByOKV23RjB69hUzEmJn24yBjNNjXfCOpLD+GmmG5CMEZkILH0XNFEqBXwVzx64op2HoevHntULqxIIwM07Bydp/CjaTgnjFK4rDWBJAPT1qC4KxjJGKnYMTleg5xWVqEjs2M4A7UtNxrsVbi8bIULjJxk1UkZA24np796HYyDltpHUdqryOitgtn1B6mpavqVew4yjaON3uOcCs7UbG2v4sTJ06MpwaW4vbe2Xdv2pznPFY0nieC3JVUMqDoSaaUnsJtdTF1KxNncFAMp1B7kVXt4N5LOQqr17VPf6v8AbJi6Qoi9gckiqDT4lLgYJ7ds1uk7amd1e5Z8seZwDt6A+1a1ldPExgQGS3bor9RWLNePPhXO3A4xxVhZvIg3A5c8A9KmcOZWZrTqcrujVks43LNEwC91bgikh0wbtzEe49qxl1G6D5AGQeSRmpxrV0rbiBxxjFZunNKyZsqtN6tHT2VjaQssrxCQLydx4IrQe5tFO9IUXP8Ad44rkrXXyg2SQhgT1q8uvwyRFzB93+dc8qNS+prGpTeqOjj1RIx+6+Ud6sW+oy3e7ypQducgnBrkLHW45PMFxEQg5G3Fa63egrpruk9wt0w3BSnymhUGnZkyqJq6EvbxxKwlAyeMdawrllYkkDjI61cllgkVth3r1U9CDWbdAL8yygnGSPet4U0jOVR7FdUjJKswUH+dDWqhRz8jgkEd6zZo5dxYA4POQarytOmFJfA6V0KD6HPKZrwQxxlWMsbrwSehrttL1COayEQcb1UY5AFeW+ZJu5PbrTkupEBCsQevBNKVPmIVS2h7FGzEgDkjgZqXypl3BMHsQTXnGieJ7uzZI3fzICeVfk16Sk6zwLLEBggHmsJwa0ZopJ6oZJG7bU2gY7+oqExhJQfwFW1DAlnH+FRlw+WABK9vSoLIuNynkKe3erCgbcKdxPc1GGYyAMB65pySIZCHBZMEkL1FPfYljUOWGVwckg+9LLIQpRgFOc5o3ZywXO0cDsKiPo7ZLcg9xTWwdR6yeaDuwCvTNRNIwXgDpwe9EYBbkYxySO9K+wxkcjnIAp620F5ETOFkGW+VhkD0qWMt5jEjacj3qIHbhQMkkZJFKF2yfJnJzkngCkrgTBC2WYkr37U5g4iAYYXHB79agEpRsY+pHSpg4MQcjODgg013AjWQfc38ehFIdrnr93070gCFstyQOADTNwBJRSCvXmi4bj0lQ/JtyRk5pjRJu3oTu7EdM4qMHfgkHf8AlxQ0n3dp2jBOW6U0JjSmOSSD1x6mqsoEUgwu4HgH1qbz2GZG/KoDKSQgAYMc9KNgQM6ldoBAYZoDMFYBRu9TTmYbQSuGB28GoZdyncucdvakOwNNjO35W6cd6cWMkWS2MHOe9NAIbzAvzDn6UrKQpfG5j1A6U1qK3cYEVxgNtbqM0AL90/f7D3pjNvHI2njJA5NKwAjAT73Xjk0N6hbqPDjywcYIPJ602RF3ZX5s8jnrTMAkBvun9KduaTIDcL0IFG4bEDE+ZuOQpB49DS5AAbBbPXPWlVMgswIye9NfD4VTkLnn2oQxzBSuGywPIPWmgsqlTyo7CmbnRtoICHA+tSKQIywHzcYzQCHbgwDYIA7etOBTczKpZe/PNMPMm/ceQCQBwDTSreZw3J6fSgVtSTzNhwgyrHqT2qYAngr8hIzg96gEZEiqB8w79hUhEhx8uR3IoGPI2HaCD6A0K5SL5sBieMc4pRtAAcYGcE96h2sgVQM9cGjoIsKTtG5hn3FFQiAY+ZiG78UU7gepYAPGfepuMD+VQ7i2fWnNnorfhSvYLDTgA4rn9QfbcY557Vp3czxqVQjd6ViTzOSSy89wTSb0KUSGdv3fGSeprPcpncF3MOpq0zSeWW3Z9M9hVKTfyWGB1ytK4zjtcuHkum5IA4APFYpLZ2kfUV0ms2EtxMZohux94HrXPtDIj524I5PaumDTRjJO5DkZ6YoHLDv9fpTjG2QT1PepDbnG7cKrQVmRI+W5HT9aleXfgDkKKj2tn1PTFO2soz1J7DqKA1JIySAcZxUw25AC9eSSa3NIsrCaBZGxI/cZrZitbCNgTDF7cCuWeIUXax30sI5K9zkYrOa6DeRECVqWPRb88sABnJFdvE+nqCFKBh1C4pC1nLIChJA/DmsPrcr6I2WEp9TlYtFnjU9CScnmmXenXiYUY+bAwK7SKFUzIqn2DdKdclPsTSGFDtGc9xUrEybHOlCKsjz6bT79Ixkhfas25guI5P3jY3D1r0ttPe7sTcpFiLIG/wB65XWzDbnZt3OowSMEGuqnVcnZo5atOKWhy5STGA2c+h61CUkORjJH4mrh8qXJKbc9CvGDUUbgS5Q7c8YPrXVc5HFFYrJjOMHvnvSIrZ5Xk8DnGKv4jkGHGG7EHpSJGgkB3cA8g85o5hOBHb2kolXjljgd69X0wPb6dBG6jO0AisvSdMtUtYbhF8xiMgHpmuhALA4IBA71yVJqRtGHKtBWJaM7B07ZqJFDMGc7QRzzTuVBDYHcEUAblL9M8cCoTVtShvlD5vn4xkZ4zUZZcnYcZGMnrmpQuwjABBGM0skZMR8sBgc5JHSi6eiERoHj5Ugo3BBpNpaUjjjvTlVwMkBiQMikTeCxIG4dD6in5IT8yBkMUhXJyfQUrrjhvvHuO9P3OcFuvXHpUfm4I+fJGcj2qlJPcVhciTC7SOlNBfIV88EjjuKcsjfw8kc4PakJk+UEDcx6jpT2QCsSSCDlRgYHeguCFUt8wzx61Gobgq+CMkg9DTg3y5cDByDt61K3sFxkm9QCSCD0xUeSJAEO7PUnin9BhcPg9OhNRbAwdn4k7AcCn01ABM6naclj0PtTZSdoZug4pcH5fmwzcHB6CmPIu4qzAgnk0XewWIpt5Hynrxk1AXRSpYk4PPrTp5w37tW6Hg1TkuV4UAZB54pWuMtO4XIVsqeTu4IoWVPl56HJxUFnFc31wYLaHzT1BHQfU109n4OmZVe5nRH6lUG41ag3sS5qO5iEbwGXgqeB2NKYWCgA4ZucCurTwjbxgAXMhIyckDrUNx4YnjJeCUSDsOnNN0prUn2kHocwybSFAwcdSajVCgXaMg+vBzV24t5Im2TJtdexHNRABDgD3JJrNuzLtoVnXZluMgdD0p3y7dx4fHTpUsmW5VgVxyCO9MePjEmPfHejcCFQ6kjk8ZOORTVQHLjuOo44qYBiCEHfBHtR5QEeTlD6E8GgBrKqxr8wfbx7ZpkTEMWcDYeMelOCMPxOM+1S9QckKM9cVQMrlgxKA4HXge9SeWi/7WevrTTlZFXIJ6ilYl5OpUHrSv3HYkJSNRxn5s4B5pwAI7FRyQOCKi2kkYAOO5pfkyN2VJ/GmLUkd0dlDDA9ODUQxuJAztzxmoizNncmQvQinjcSfQDAPqaW+rAeCD1Qn60Uh3LwwINFO4rHrCgAEsOaY5I+ZSMjrT3HPFQlSB83Whu+iGu5Qu7dpZN+Qc9RXP3YeOdg3AHv1rdvL1IRlTlxxiudu75LuUOy+xFJ26FJkDFhlc/KT68VnyM5bAbCk4470+acKSB8hB4z0xVKSb5Sx5PU0JdgY1yCQrMRt/OsXUypZtox65q884yeuT0zVW8KGAMUMj9xntVx0ZLu0YZkO445wfwqUBpBgZOegAo3P5o2IF7jI4zUyahcx4CKOOwHNbO/QiNr6ldLWfzNvlOPTNWk0y4YB2Qg+/epV1eXjMeW7mrkN7NMMu6J2G70rOUpm0Y0u4thpSxyKzl41PvgVspHaRnLfMRxzzVeBrdlAe4DH0q4I7YID5qfpXJUbb1PSpezjGyY5ZbLzMrFye4GKmMkQx5S7PXmqj3FnFndMh4rKvddhT5LcbiO5rONFyehUqtOCu2dINQcYRTgdwadJNbS2jpLMFzyBnrXn9xqs88m4SlRjGBVZmeXA3yH3zWywfW9jknjIvRI9Dh1NbSCSFJo2hcjKk9DXP6gltNIzrMAWPTOcVzLqy/edx+NRk5b5pj7Gt4UHHW5hLEJ/ZNQ6ajKT54DCo00lMfNdRqw5we9QqQFGHyT1zTxB5yluTj3rTVdSG4vZDJNPk80qJoHTgj5wKX+yrrcGT5sejg0psYwAWLg9jSx20CsN28+vNPmI5Lne+HrK5h0lElJJJLAZ5rXjcLlXG45yB0rh7fVbiDbslcbQAOeK3LHxJGZNl0u0nGGHQmuWUXe5q9FY3pNh5Qk+hHFIGJ4BOT0J9aWCTcpZCHXqGHIqdVMylcc8YqU9NRWIRITEML78U2JsMWznPbGBT3EmTGTgL0NBAI45wO1NCEcnHyjYfypPlEe1Ww2MZpCZJFVkbJHUHjik8uMgnkEenrTvrYVtCu+/qrAk+neq8hLcYGc4OO9WyFIyvzbuTnioZQF5/u9D2FJKwXGJhBwuMcHJwKRXwQDwD83rUmxW+fORjBAppVGXd0ByuCap3tZi0EkUM3D/K3QVC+4MCCQfQdhU+1fKAIHzYA7mkliKn5CBjr6mpb1GRptyzJvIxUTbX6E8HBHenqqwyl1YgtjIPQU103AspBHenfQErkBi2yb87vUE4qs7BWLjJOePrUzkkEg5HbnrVS4ZduACvGSB1NUriZUnugG+UEE8k96k0exl1jUFiTJXrI/90ZrMuZiFAViMHqeTXo3g/TUs9JSRsmWf52J447VtCF2Zzlyq5t6Xpltp1qILZcL1J7sau4OQfTg08AbFG7HpjrikO0HIJP1711JJLQ5G7vUCW9c1IrZI7AcGo8BTkUDaTx+dAEeo6VBqVuVKgSfwuOoNcLe2EtvcNbsr71656Yr0VGHB71geJ7dRardqdrbgr+4rCtTTV0b0ptOxxzIVVgQc5z74pmCcKBndyc8cVI7gyFkJbjBJqJmc5ycdMD1rkWx1DgCThR1PGTUZiY43nqentUgyoAXgjqc05V6lhkdh3p2YrojYBtvTA4AHegIijYGGW4ye1K0JySq4XtnnAoZNykE46YPWnp1ERqiqxDkZ56+tDkZjYncB129RQUYtjqOxFOAQE7gd3r7UhjvkIyPlHUZNROxHzLyex/GlYK7BFyR1z0pXKjjB4GDimAqFDuYbw45znFN3MWDBsqOc88UpCCMErx1J7imrk5P3QenNFwsTCVWGSQT7nFFQNlTjDH3AzRQM9fZh06YrJ1K6MS7EcBj3NakiMuSc4Nc9qcbrKO4PPNDZKRkXLuJCxbOORms6SVim/aNwNWLqRlJYJlh1A54rOm+cM6EqMZIpLzKI7y8QxhFTnufes2a5VIwH4wOtPuJEiDOx6dOe9c/dXDTsSeewrSESJSJbjUfmwowP1qpLevIMDgUJau6n1z0xUgsgv3zz2rXRE2kVgWzlm4604TJH8wzvHQ5qSS2ZuQMdsdKni0uPyzLKxAHQDGTTckgUJMzzcseVHTvS/aZCNx4HcValis1P7tH2+rd6cLaCVQyRPx2GeKOZDVN7JlWOWWNS+/B44HNXLdZrobjcYHcNnpT006Mkkwy/hW1Y20CqFe2kz7iolOC1NY0ZmUunPKpG4yN2IBoGg3BP3XA7mt1ftbygW1sUTOBkYrYtbG4VjJdAYPRQc1jLExii1hpN6nOWPg6SdsPLgdTiugtvCNvbjBTzG7k9q10+VQQcD2FWI53PyqenJz3rz6uLlN2Wh1QoKCujnL3wrHLGwa2RQOhHBriNV0WXTpdu0sh6HBwK9aa93ZRwQfeuZ1GC4luJQjDYwyFPStsLiJXs3czrUlJXehwdlZiWTG4ofzGasAvBIUz93rmrzQzRBjKhUk4BUYqpLJHkb23EA9OTXot3OSKUVYT7UJAUZQCO/SkwuAQ2e3FZk7ncSDgHmktrkxSAtkj0PenyaaC59bM095XgcZpZZdylRyB0P4UpZJId6Zx1xWjYacl7aO4Yhh0GKzlJRV2bRg56IboWvzWU/lSHMTHGCelehW1zHLEroQQRkEd68qvbOWxmG8fI3APrXUeE9VxJ9lkPyN0PcGonFNc0TJXT5WdezO68gMF6461Gzl5MIdpI9OKsMhDf3Q3p1NMkgHlKwyc9O1ZdSuliE4aNUXO/uenFTBVVTnDFuB9aZsbzFxyCcH2pdpjkZR8yjkHvQhNELxSRMCVGME+9ROryR7ipPYnirD8/OWODxg00qxGxj94c4qrICnHvG5VIVhmmrGyElh9P/rVItuBI2CVJ4x1qRkeMbSMle46ihq+obEBjPmZzxjPXjNBViwZjyOmadMxUrt78kGlwHkLYOF6nNJWvYCtJEpJR+/U9KZInl4GMKO9XGAxlRnceQahmIcAEYKjoe9F+gGe7qRt8sDHOc1lXMnylTnBPAWtl0UtvCjkHIFZGoKoibaCG559KuO5L2OfnffdojZXLAfTmvbdNhSO1iQZwqqAT6Yrwyd2SZX67WByepFe36TcJPp8EqtlXjBBH0rrp7nNV2NTnGAeO+fSkJwuRzQh3fL1Apx65UcD8K2MBFXgbu/QUoBGRSrkjJ7UmWIwPXk0tRscgIb0FUPEhRtCnLj5VAbJHfNaCYJx3qjrVq95prWqNs8zAJ6nGaUtVYqOjucBp9teakxS1QOB1Y8ACuktfCcDRq11O8jnqE+UVtWVnBZ26QW6BFVQD71aVgMEVjChFK7NZ123oZo8NaWVA8k4Hfec1BceFYHjYwO6EgAA8jFbOSAB3J6mpEZgTWjpxtsZqpK5wl9pU1idkqkr2YdDWe8IOHUndnGD6V6fJFHdwFJUDKeuRXEaxpbWN2R/yybkE+npXLUpOOqOmnU5tGY0cf7xggOT1FDRBm2n5QvBqwcZbBwfQdxUTggb84HTB61knY1IpoymDwV4wc0hQMvXGew7U/aHUs/c8Y7GhwC21gQvQkU0wsV/nb5HYHBwB60eX8oYKQ+RkDkYqcRARbuc9h3qMkLtK5B7076CsB85DhWwKKmjlQIN6An1opDPX5CMZ6j0rNvIUnjKsMehxV92Ujj8Kqy9Dk8D1qnsQtDidTgmtJeoK44OODWFO+ZPmG046DpXQeIJ902I33KvUDrXPyyAqz7TwvGeKhXRoc5qk+WKJj0OKz4bfcd7D6Vo/ZjLMZXHyE8CknAUqo4+lbqVtEKNO65mTQCOOM5HznpUJkLybUG7HoM00l5DgKSccYrV0fy44yrgLKTznvWc5ciub0487tsZyaffXHypBgHueKsW+gOsn+kSn6CuiVyDmrAVZo/9quSeKmjvjhKe5hHSbXyyhj59SaWDTGTIUAAdK2GgAUHHPekxhcjgVHt20X7GK1SKlv8Aujscc9jVo7fqaimBMZYcnHBrJF1dIwCtx6GhQc9SnJQ0aN9HI4DcDtU4mHC7vzrn2u5uBvwzdsVIt1ccHAJ9qh0GPnjc6EySSQs2RtXp2qTTmlmhLryoOCe4rISeV0APAq9Z+ZbxF921em0HqKwnBQVmTKPNsaYMZkIkUuwHBFZGoFBFvC7ZVztJ6Guu8MpaapMY5ExtXJHrWF4gjjtL2S2VNyKxK57CrpQlFe0RzOSlP2bMK70m51HR2nab96FJWNMKorhvsV4DtCYYHaT2r0HULp49JSFBhWPzHoa56SRgoOdqgYxXoUa0mtTJ4aLbbZzsmjXTc7fw6U5NCuWYB8AY9elbRd3GMnjkU0O5OB1PXNb+0kT9Xp3GWWmG38ve24MckDkCt1JYoGBxwwwABWIZjFznAU1rWrJc26kdBXNWu9WdNNRWkSLULRb+3KY+Ycqfeues5XsL5A/DK3P0rsolGQp5BrG1TToBqDMAQcbgKKFRL3GY4mk5PmR29vMJrWORDkMoINWzgjI5wM4HSsfRZAdOjTHA+UGthACdnT0pp9DjasNeNcLtBz6iov8AVk5zzwAOakK7Sfn5Hao3lfI5ATPWndIXmMc/wnIBIGBTOrFcYA6E9alkJKgg8diB1qvIC0gzznv61W2orDztU8fMemfeoZHwQFyG705i6nBOCegFR7gxIVvbNJvQaQGFAqu5JfPfpih8ISoAYE5JU015AWAOcdalS3dh94BTnANSiiu4VuVyCe3oaMoNoYZUjIJ65pw+Tjk5GT3qCZh5R4BA6fWqu7k2KtyFztBwTyTWRespLDGSeM9Aa1HbIO4gZ6Csa64Bz0bkYrSO9yWuhzd+rCVh6Z4Fd58PtdW4s/7PkbE0OSoPda5RtHv9RciztpZST/CnBq3Y+CPFtlex3lrp7o8Z3YMo5rpi9LmM1fQ9ijlLYweTg1NzjHc9fcVjaS2pT2aNf2ZtrgcMvUVph3Gd3XpWyaa0OZpp2LATrg0mwgYHAqIvkq2dvHSmy3SRBmeXaoGSaYmThtuXJGAOarG5+0YKfd7V5x408ebw2maVJwx2yzr2HoK7XQkC6ZZpknMK8t34qb62L5Xa7NcJ8ox0PpTucYHFKoUAqDx0/Gjb0/iqiRp4GQOfSk+bAI4z1qTA5wMn0NN+7k+uMCgCSM7fvHg9D2FVtcthdaexB5UbhxU4GckDjsKmlX/Q3LDIIIINRJXVmVF2dzzZ4cSMVOV6+9JIgVd7fMx6c1afZ5rBVJ5PSq7KNw9DyRXnWsz0L3INv7sEjB780pI4YnAPBGKkGGbDEMDzjvVchhJsUHg5wfSn5CJckxhhjC9fU1B5e5dwxu6gVMSXkbgAEcAetKE2Day/OBjAqugDAFwMqfwNFPDOBgsRj1AopAem3twttGXLgEDOK5W/1e5uNyoNqeop2o3slxISHyM9PasmR8gkOSO+PWiT6iS01K1xO6SckP8ASs2d8h+SSRjHarM5PmEjLcZBxVKd0wQOpHemhlbaFjAQdec1RnDmTKcjGK0SAYs9x71lPJsmZl6+tOF7m8rKJf0ZBLLIr8OFwM0txbSRy7vTvSQ5t4klA+Y8mtK3vI7lNkgAPes5yad0b0oqUeV7le1upVyjkt71pQzk89B60x7dGwEPB9KdHAY8AAla55uMtTtpxlHRmisiyrtPBFVnAL4B4Hamo3J9KYZNh6de9YKNnoaBMGAwnU8VXFq3XaM9c+tX4UVyC3IFSsiDoc+1HtHHRByKWrM37IxPIGcU8WzjCjGKuKFByPxzT1K54GaHUY+RIrrE8YzgZHWrbMCUVumM1MAuMcc1C4D5VfvL2rFycnqKyR0Gjytayh4yF45I9Kp67um1AzD5tw70aUrTEqMllHSkviWmA9BgisoTlG8Wc8oL2l0Y0++6tJhtHy1heTFJHJuHzjpXVR2wHmq4Kgg8Vz3lqvmLwCp7969CjLTQmybaM5InJIVSfeneUQCCMGrDuem4A+3FU7q5EYGOuMCulNyYO0VcpX77Y2I4A/WrmiXDyR7GHPHArIuY3uFGGOBmptNd7SdWYkqa2nBOnY44zaq36HZW4IOT1NY+syMNTDA7Rs+taEVwu4c9qzr+L7TPHIp+Vjt4+tcdKNp3Z0YiSsdP4JuRcRXFs6o3yFk9jWxsbIOAWHXHauS8DMYtdnt92cbgSPpXXbj5jIcALyDXQ1ujz5PW40gNuAAVe/rUShNzAHcvoPWpuc7dyZPU1XZMSenU8VDVxJhjGA2QB0Haq8jFznIyP0pss5VtyklAOc9c1SlmD/cYD3p+o/QnaZFYKjHIOSfapII5Z22xKZC3ZR2qPRtMl1WfBO23U/Mw6t7V6BaWkNlCEhQKo6kDmtKdJz1ZnOooaHKxeHbyaNSEEfHRjzVmXw/eqAUUHA5wetdXkYznk9qXec59+ldCw8bGLrs8/e2kti0dyjoc5yeKyrtk3HHvyegFepT28N1GUmQMDnqK898TaLLpcnmL81q564+6axnRcdUawqqWjObuSzAjOMdSK3fD/hVbwC61FSYzykWcZHvVHw7YHVNU81+YITkgdCa9FRAuByB0AFaUoX1ZNWpy6IfFDFBGkcSIgUcBRgYp5clcA4xxTARn0PoT1pSF7ce3vXSkkrI5dW9RyOcfXrVe/tp5raRrIos4GU39Cfeno24Y96mjfGF5x/Ohgjy278Wa9aXLWtzaxRTodrZzjP8AhXOanqmq6lGVuLolP7qfKK9P8b6Il5ZHUIxiaHhv9pK8zlt/lwp5rCUnF2OmEYyVzl3UQTHcuQR0r2jwperdaLatu6IFHfkV5FfQAFwOWB6iup8A62sEradM20MdyE+tXF63Jkrqx62pzz+OKkzn2z/OqVtLnLA9Ooq9kvhs49q1MLDcbep5PpTO4GO/WpMKRyOnOKCcc47UAPWLtnj2pl9J5OnzEH5tpx2FOj46E+tYPiO+/di2RvmPLAHOBUTkorUqEXJ2RzwlZcDb855yemKYd+0jAHt3zUxiJChhgjoKYsbkkZwPUivPR6BCRk7TwyjO7FQZdpMdPcdTVx12qenPf1qOXD8qOQMHFPXcRCqZBbBOPfFLEzMW7DHINO2bj8p4OAR3pfLVAzJ0PHPWmLoMJHvRUsatsHykfWigC/cy4GEPX1rMO2PKqCCTxz1pbln83LHIqCe5IwFAHsaLNBchkmdiwbjsM96pXTBV6457VPLLuGVPWqksbpGHPQnirSJuOBAgOOlZTjdKwHStBXbyzzzVBnHncDNEVqbt3SOijthNZJtGCF4+tUYoHjYk8EdK0rGb9whI4xgUtxb+YGZOvaubmcW0zvjTUlzIImYYx+Jq7G7YOaylneFgrjcOxpx1NWkVEUk5waznTctjaNRRVmXyW83KdO9V5pg8gQcnPSpGYjk8cVTGWmDDkZ60Rit2OUneyNaI/KAeKe/QHtTY9uBgdac+cYxxXM7ORuR7gc+lOUjHH5U3GBSqBkZoYFqA5qOb5J9y8GnxHb1qK5bMw9KiKuyJbnT+GGUyl9mX6E+1RarPHLeSCJNpB5puiSPbWjSpwBmoZJfOmZyOTyazduSxyWftbkJeRroB/ulcAVzV5Asd3Id247jx6V08igXELj+IYrJ16JY2DhRlupHWuujJ2sJWUjAeAPkk/jULWqMcP07VYLZBOecdCKiBLLjnp3rsV0XZMh+yJjaq9O9Ml0wlQyH5h1BqwrEMM8juBVsHdH8ox70ObiyXTjJGS15JFEwVSWX5c1Lpdw8qxhxnLZB/Gqmrbkk3xk88YB71Jp7P5cW09+QelbKKaucFWTUmmdD4SBh8azqTtDA57jpXUyjdKXPHPAFcp4b2DxqxbncnT3xXWswZsEdCelTO13cyV2kQOuBu29T+lOkUrHvx9OeaDM0IAA3Y7HuKimZWU4BB7isvMZn3LS/ffp1way5XNxepbRnDOQoxVvUJFVWXn7vX3qv4QJuvEsYcbhGrMfririribtqemaXYJp9lFbpztGCcck1oD8j6dsVHF90Y61JyxJ5rvSSVkcMnd3YvA7009cj64p27nH600gcEGqJHBsnnt0xUGpWsWpadNayDdvUgZ7HtUpbHIHSnocAZHNAXOK8J6bLptlKlwMOZWycckV0yEEZ6U262LOQvTqR6mlRieRgA0oxsrDlLmd2IQueR070mAfm7GnANnk5HtSOW+6PyqifMbjsoGB+tPVhwQce1MUkjk4I4FPODyvQUDHXEazWcsTjcrKQfyryi7sfJ81QoyrEAZ6816w7FYiT2FebXSvcXcmQDlmwB0rnr7JnRh3q0cjqFruBLIFI6Y71gsHtZVliyjKcgj1zXb3dt5YYMBuHIJrAu7dApwM5zg1MJdGaTj2Om8N+NomhWC+kKzHAEnY13cF/HOodJQyHoVrwO4t+hQYx0p0Gq6jZECG6lAB6E5raLaMZRTPoZLjK+/rVhW3gAckdcV574J07WtR26jqt5KLc/6qLON/v9K9ERQo+UAZ4wKtSvqZyhysZeLdtbstpsEvYvwK5uTw5qayGZjHM7HLHNdZllHBz7U9ZBwo71nOmp7lQqOGxwssEsMpWdDGy88ioWPHI+8cnPGK9AntobyPZIoYDv3rk9W0uSykJPMPUEDtXLOi4K6OmFVT0Zku6oMNgE9D1qupHm7hyMnNT+UzDI+YZ5z2FMaIMPl/Os09bGjRAVKZZuMHgjjinqwfDN8wJ78YppjO3aRkjr601UYSIeCn6VXoLTqSmQqSAike7iil2IvGfrRQLQbdkkl1GF9D0rNmXqcHnnNbFzh1yGx2INZEysAxOcDt2q7CTKiyfLg49+KjmkXy9pJ2nsKH343MMZPUVDJlgRu46VSQmClSWXt+VUZDtn4H9athsE55x1+tQMpmnRFGCTQtHc2WqSR0el2rPZK7A4HQe1WgpjkPpUtu/lQInoOR60oZDIeOPSvMqTbk2ezSioxsUb6HfFuGB/Os60ty94ZGJ+X19a3J9rW79sc5qnYqMM+c5OMmtKc3yMicE5pkky7o8d/WqkbDJ2/Nir8oA+Ynp1qiFIOUHUk4pwehTVnc0rVg4APX0q1IAB6egrPhR0Ib7vtVwMWHz/AIVzVI63RqndDGGOvPsKEIPOMD0pxHPt6UnT2pXKJ4uQR+tRTgmcAdqVJNi5I60hIkO/GPepimnciWrNuBJU00y5ATpiqzBlTeeBjPFaUNpu0IPuzk8CsmfcsLoQRx1qGk3bucsZO7Y9JRN5JAPXFVfEcaC3DfxHvVxQEtLTbgA5ye9Ra9HvsuSM9R9a6KULMzm7yVjjjnJC/WmjJGQ2OalKHBB601Y8Fs8A123NkmNQHJwMgdxVlJAFGfXge1RrEeewPYUstuvlAsSSpyMVLs3ZjaaV0YGrTbmOBgngD1rS0kExI+3oOax9T3+exKkA9M1btJHSKJG4yR+NdaXunkVJe+2zqfDyZ8ZbwQQIC3v0rqfkLM31OPeuc8Lqg8Ryt1K2xB+ldFIFRsjkHt6VjVvcUVohjyocLt+bGQarTBpABxnnvzVpdpBOMEcCq11H+9UqNvGeKzeqHsczrDyLCxHHOD9KTwNclfFCozcPGVA96n1aLdAdw+Uda5W1vH0zWIL1ePLcEjuRW9PVaESPoOBuB6461MDxjotZOmahDd2kdxEQ0UihlIrTBBXGeD2rsTurnE007D2BwB+PNJjAxnilwMevuKRR1xyKYhMtg4GcdqeMgdevINN+7gdagvbuOzspJ3+URqWNAjjpvEyP44utIYhQqDaxOMtjpXRxS5GM/wD168B1LUJ7jXZ9VVikrzGRD368V6d4W8WxawvlzER3SAEqejH1FSpamkoaaHbbyo9KQHqSevWoEnD4BOM8YHSpPMC9ORV2Mrjhzzjr0PvUiseQew7VGpOSR0PQUSzpbRM7kKAM57UMaINavPsumO4+8wwB71w0a5y+/wCf8wTV3UtTOo3QIJ8hTtA9feqBiKSYUjB5Arhq1OaVl0O6nBxWvUrXEBkOG7E8HvWJeRASBUXjBB966Ny3QHIAycVjXH3izDaD0FKMtS2c5dQkE5445qfwpoo1vXkRhtgh+d885FQXxBbaMjr1Pau0+Gtsv2e5uMD5m259q6I3asYyaWp6LbwiKJURQEUYAHYVYTOOePSmRgBeD171IoHRuhrc5bi8n2NOJORgdeKMDjb09aACevSgB0bFf5E+tSXUC3dm6HBJGBn1qIYxuI6cVYjIyAOhpNdxp22ODnt2hZo2bBXIIHFUPnRdwIGMjmtvX4At8yoQCw5rEmjCqN3UDj0NebKNpWO+MnJXGRsSxGcZHNIcKvUcnrTG2CUMoySuCB0zTQGGAep7HtTH6kxUDGGB9zRSqSVGESikIlZNynIyfUVlT/K3Bxu/WtKWRCx57ZAFZ02zcxOAW6A+la6kGc5JYhVOByTVKQnGB1PJNaEhCng89cCqMrSOwCoAvbHerQmQFsS7ScK2MnvWh9mSK+iCN8uA31NZ06B2U4xir0UmfLfPIGDUT8jqoNX1NxZBtGD0oVhuz61mLcHdkHjoRVqGTdJjHQVxyhZHpU6ik7El+T/Zk/ODjgijw/GktkoZueeah1Is2nukYJZuOOam02P7PaRqBg45HvUtWpNIrerfyLtxCYhzyPWsyC6D3DJs2leme9bibJ4tj9+h96zZ4PJkY4GR3rOnNP3XuaOLvdE8bqeD1qbYAc55rPinUtjGKvBi3Q8VE4uLNItNDWDHp270bMjJ4p5YnimknjNSmxtCpbo/OcH0qZYsDBqKOQg5UZqz5m5emDionKVyXE6S1G/QlBH3TWZInmxHPAGa2dLiD6C248jmsdziCQemaiafus4YOzkis7IsUIGcLwPrSazKE01iwJB44qrApltVfcQFkORWldostkUIyCO/rXdCKWhjJ63ZxRKjnJ56n1FNDqGyW6HtUc4ZZWRuMZHtUAIPBAz2rpUbo6eexfSVP73WnMykYDDB9fSsoS8qCefShpTuIA6daPZidXQt3VulxbyBh0Xg9xWa1o0f2Uowz/tHrVv7Q6wyDoCOh9Ko3tyyRQMvBHOa1gmtDkrcrVzrvCLE61qZxgiFcZ7V00mXYZIweoFcd4HmWbV9RJOd0A611ZyOM9TwBU1NzljogyzAg8c44Heopt+NrgsF4z3qTYVAY5xnJHemSl2XGD6fhWakr6jepj3ymQ+WOFNchqVmRIeh9z1ruriLIBxjAz71jXtqJI1XGQM5PetITaYpJNFXwh4rbR5RYXxP2Vj8jDny/wD61er218ksSyIwkRhlWU5BFeIXWmvHI37rrwD2qbSdW1XRyRbTkoOTG/K10xnYwnT5j3gTo2B2p5lG33ry+3+IM6gJcWOXHeM9auP48llH7mzO7odxrTnj1MfZzO+luEiUu7AAc15v4x8StqBaxtSfJU4cj+L2qC61jUNSyZZMRn+BOBWZNb7csDwT061lOsnojanQtrI5y+tgRuXAHpisnLwSiRJSjqeCDg10ky7854K9+2Kpafo1xrupxWVuPmY/M5HCj1ohLSzKlHXQ1dA8ba2siWaWp1EkhQBnd+des2AuZbeN7mHyXYfNGTu2mq/h7w5Y+H7VY7SEebj55T1Y1s5XHv3NbxT6nPJp7CG3fy/3bBWxwTzzXK6poetyyNJJcJPDkkJHlePpXWpIScjoOmakR8nHalOPMrCpzcXdHmS27RTbHUow6g5BqcrtwN2QO/Q13up6XBqEO5VCzYwGHWuKnt2SV4JfvqSMGuGpTcHc7YVVNFJiNu5CCvesnUVR055x0FahVFUopwQTjHSqMiRkncc4P6URdinqcjfo27djAPFdp8OJ0+yXUecMrrke1cpq4UynbjHYCp/BurLpuvBJXAhn+Viema6oPS5hNXuj2+MqYxg9Kf14xj6VTt5flABBB71b5ABUcnvW5yDuduCeO2KXABxnjGRS5ONvcelNye45oAUHJzip4jxknioFQHJBx9KdLIkFuzswCgcmkxnLa+6vqfX7oxkc1jzRB1JYng9DUl5dC6nldQQS3B9qqSTHdkEg/pmvPm7ybO+CtFJi+XiPahweM5pHDrKFIy2MYp6M0v3scnkdqkcDaCeWbgilYpkDxAMecUVIQv8AeIoo0AgmjeEnAzkce1UJgGPPLdxV6Z3fIUgj8qoO4QlX+XqM1pbsQVJlDSZAwRUEiBkJXg44FWX2Egt0zwQcGq7nggcL6HmqRNiPb+7APoM1B5hUHHT2qzuPlhVxx/KoJhlOe3AA70uup0xva6GrM2VyevcVetZyhYfeDcA96oqyJFgAEHjJ7U6Fts2c5x+dKUU0VCTUrm6nzAY781ZjByMngVRhJ27lOBnpV2Iljk8CuKaPWptNF3AMIKdRQxE0BVsZHQ01MqMdjRJhYiRXI1robLYzXT5j6g1ImVwc0MMtx60Mdo3HpXVurGezuSrK45PNSmXK9ORWc17BE2GPPYU/+0IMbQ4570nTb1sHtF3L8b4Ge9T7XcBlOMdaowzLJ93p3q6rk8ZwK56kWmWndHZ+HSzaawbkCsi7Uj7QynC84FXfDd4qfuGGQ3el1qwaOSR0+6w4pWbgmuh5r92s0+pzVurRafHj+KTmtR1DQY3Y461QMDJBCFfPzHIPard1O0FuBt6g810QabuKonscVeRbLuRS27DHJFVdiAnJzk/lUlzLmZt2Qcnj8agZkBy3K+hrsSdi7qxAxCORuyM8EUzcfMaQtnPOKJnRGOSAO30qhc3gAxH3raMWzmnNRWrLktwMkKc/Kc4qtqDFtPgbqoGAM9qbb/Mct6U3UABZQ4OASfpVpJOxzzk2rnR/D1WOrXRPTyCK7hm8qXHJx0FcV4A41SXbyDC2TXZhTI2S3TnPrWNV6kxWhIsoZTuGe5JqHLCUMpGw9fWpWABIzlccD1pDFhST36D2rDqVoVpirNls56YHSqMiAHYFJ4/h5zWjNtGFIxkYI71U8p1PzDhu4quugrGXcwAsAAdvXBqm1uilvLQMeucdK3mj8xCGztPB+lVGiVGfAwG6YqrlIy47ZU/g+br6DNWI7cddm3nJ96usq7TheD1ojYLkPghuvqKTkx2XQiXG1lAG0dD71Xu1dYxkbQwxkdzWkkSyx4Bx3ANZ99C0gCseB0xTjvYl6nN3zOkeQTuORxXf+AtI+w6Z9qkUefcHdk9QtedXhLTqh4+bHP1r2fRUWLTbdOwjXB/CuumtTnqO0dDVBwM0ZOARzQRlcZpu8YwOM9RW5zD+c+uacSAwx/8AWqMkHpwRwcUpPIx07+9IZaQ9OM1zXiu0CeXdpwc7SfWt+NiBgDO70qj4m2jQZ3foozUTjzKzLpvllc8+uG3fMThh37Yp+n6Nf3xBjQKjf8tH4FaOg6Uuqt9pmBFun3VP8RrtY4gihUUKo6AdhXNTpN6s6alVR0Rxg+HNvcKPtN0+/uIwMVUuPhFaSHfbarPGw5G+MEZr0T0wO1KjYGcGulQSWhzOo27swtL0m+02xihuphcPGNokUEZFaAlK4UqVPb0rQWQHG7oapawJotPluLWHzZYlLeWOrj2q1orGb1dx6ScEZHrmn7wRuNcNb+PLN48zW08b5wR1wakk8cRs2yC3kc9s4AFQ6kTRUpXO0MqIu7cAB+FcvretC6ZrWE7kH3yKwbvWr7UCVcmNM42oaZCGQb3HJPGK5qle+kTohQs7yLKQSjLRnBXnFDMuCjJ1POfWkSR1O4kgHrippNhbcPmwBgGsVqasQWpSMhSDk8g+lOCBMZ+YD8xS/OAM/MCc0ikjJHzDuPSi9wsPOG5IB+tFAKkcjNFFwsZbjClO2apy7Qd3Ud6vSZVsE8d6ptsUt02nnitUQylJHkkkADr15qkwZS3ynHr1FXmHmSYzjJ471C4ReFGfbNWibEQOB0OaZKvykc89Kl3HCjOAe9NmHHB/Gpe500/h1Kpztw3BFMjciVPl4PpSM+WweR7+tNifEgq7aE31N+1YfcByDzVyPOAOgrOgA4Zevb2rTjBZAM8k1xVVZnr0XdF4ZIVSenSpZVDR/NgEdxUSZ8sAnp0Jpsh2qcnNcLTcjpRW8s+Zx0ps0btGccVKDjnP1pykup44rZNpiktDm723k3bgCT0qttdANykfWumdM9QPrUfkIw+dc+ldUa+lmck8Ld3TK2nsyw56n0rRjlPRhg1AqJEuVXkdvWpVyIs46msZ2k7msLxVjrPDmyWbBB3DkHtVzXZpN+xm6Vj+GLhlu9n94fjU2qytLO4PLAkGsFG0Wjlmv312UQw8sk9A3WrVxGJbXLHAx1NUokYwsF5AYVoSqr2u1zjAwaIKw6j1OKvLdSzOoDOpx9axL+Rkh6bW7V013bNDLvYjac4ANYmoW3nxEKeex9K76UlezFWg3C8TmpJWJ2tnnrmoo2yCScnP6U67jaKYIxyR1JpiAEe9dy2PHk3ezL9rJlwCMg8VNqOV06Lco+VziqlrzMCuMcdKvarHmzQLkkNz6VL3Ld3E3fh6Q2sEesLcenFd1GoUNtbLHivP/h9+78RqjjBaNlwT7V3W5QSqNkKea56qV7sqOyH46DIHUc96Cyp8rj6DvR5iHpj/AOvQoTq/JJOPasnqUuxFM6sd2M7eDUMjbcEDGe1TyRc7sYHrVc7S2CeQTSTs9RkUiyuM56fkai+YN864I6Acg1OxVshR06DOBVViFJZzx71T20BDZpMcMwBHam78xggAt2qvJKJOFHmFjgKoySa7HRPDIEUdxe534BEXYU4wc3ZClNQV2c7CkjYWOJ5GU87Qaiu7K7Ct/o0o4PIQmvT4oIYhhIkXHYCpVC8/LxXQsP3ZzvEa6I+cr2QiZueVPIPUGvZNAuPO0i0lzndGM/lV/WvCWka5A6XFqiSHOJowFYH+tY+g6De+HbSW0nnFxEj7oZACDt961jFpkTmpRsdIh2jPY0jg9Tg1HFICucY9qeCOM1oYhyOe47etP+Xr07ZpAuR198Gk5GMDcPWgCWPOayvFheXR2tEO17hhGPpmtMvtGT2rzu78R/2x8QbawglzbWu7JHRnxUy0Lirux3Gm262drDbIPkjUKT68VewQODVeA5XJ6CrHJHFNJJEt3d2ID39O1LnPLEAUir82SMUMD+XSmAuScD06YqxDkcEZ7Cq6ABsjnH6VNGefrR5B5nm/ivQorDWWmjxHFcZYDsD3rMtrRDuAYMemQK73xlbCWyjkIGUYH8K5BEIHy4APIxxXBVXLOx3UpOUB0VohGB25z708oisD/e6ntTEZ4zycZ49jVmN0AAK7ieprNWLdyMITlCvyjoc5qRQMkKAGA5zSHMkigHKjOB0p8ZRRlj26GqViSMBiW6HaRgU5WCHgc9Me1IHAk2seDT1YENlQewAot3C5EZCpIKGirAZAOAR+FFA9TOkQAEsN39ao3EQIO0Ac8HvU89i/JM8igCqEtjMh3faC2RkE1okzMZIVgTGACc81RfJIJxz2p0sLOWLTEN2FV1tyZSHc7fXNWhEsecKBkHnI7Zpk5ypHI9z3qYARqMHjPIzk1BMVx1+lT1N4aRKJ/wBYSOT70hHK44xySfWnEkk46dKR1yvvWhBvWLny9jgBl71pR4UcmucsJXM6qzHHSugjHcnJNcVaNmethZ3iXg4EeSMj0qtcfaFhLWyBx3Bp4OcgU+NuCoNcluV3Ox+8rI5x9ddZxHJAUOcHJ5roovmhGPTNUdS0yK5USEYlXkEdamt5cQgHjtW0+WcU4mNNTi2pu5ORkUgwBgHNMDKTwc1IMdax2OjoIoHU1MI0ZSDx/WmKDICO9OGUBB60m30IsnuaWhJ5OpIQODxmtC/KLqDq4JU1T0J1OoID09619ciCsJEHDd1q43cHc8+s17YxW+WOQRjCswx7VoNCPs4wuSRzWYGZ1kCMMgjg+laRLtafIdr+nrUq1xyTscdejbdMrZ5PQ1TdVYBF6Ve1De9wxc/NnmqB+U+o6GumGx0dDC163CxpIF+6cE+1YoXjjjHWuzvIhNbbHwUYYAHaubm0p4C7qdyYzXbSmmrM8rE0Xz8yGWgOQV4YHpWw4YrHnqGB/Gsi2X94AT17jtWnIwilSNCSzfMSat7mFnymr4cUQ+OrdVwVdCSPfFdZ5cS+aiqVIbnrXJaN+78ZaY+fv56V20gZZGB5Usen1rGsELWsV1ihBU4OKnPDYx+ApMFsYO3uCaX+HJGTmsFsaMG+ePZ2PGKqNCqkFBjHvU4JALDoT1psuORjg9eKatcWpTmkMcQdcMDnOOorKupdykhiMc4boauzbFUnnk4I7Vh3WJLgInRmC4/Griru4X6HceD9O8wDUJlG5hiIAdBXbDAA7kccVQ0uFLWygiVcBUCgD6Vo5GCMcetdtOKSOKrLmkHOB696B06/nQOePTpR05H41ZmGccg5pHUSLtbmjjn0pcADrn3oGcvNq9tBq8mnSSiK4ABVW43D2rQSYbevPv61x/xR0oyfYdSi+WRCYmI646iuUsfEWtWMYQT+Yozw/NQ58r1LjT5ldHsIkLd+MUnnpGN7HA7k15ePHGrFABBGGH8VZ9/4h1S/AjnuSiN1EfApe0Q1SZ0XjbxqlrbyWOnPvuXBVpAeEH+Nef8AhK7+xeJbWZznc+CSfWnXlopBZMtzkk96yXRoXDLwynII9aL8yLUeVn0haEMOT71eHTPQmuJ8Ga8uqaTEzN+9jG1/XPrXZxSqygZyTVp3RjJWY5lOP60KuOvQfrT8KfbHWlGc+oHemIQqSCeKlRccnHFNUZB44POPWnBhHkn0pAZPiJlNoEbktx9K4yS3ZNpQ5GcH2rd1i/juLpkV8heDj1qgxTGAOcZwO9efXlzT0O6jFxjqUXjyvXhRz9aUxAR7k+vNTqF5QA/NyRUUmwDaOdp5FStrFMbbODN868DpxT2xuZTzjkUkGRuZx7qR0p5O6Qsfmx1x0p2dhD8BdpA3dueacse6QEggr6UokVYwCMelOifJwCPl5yetMCZcEdCfXiio1345JH0oo1GZMrEna3r29KpXHXPIAqwzAHHpz1qrMw3EMSM9BWib2Je5n3CEZbIcdjUTsFAGOSOh7VM4BJIPseKjdAAxzn0NUiWDgeRnAxnPFVJFVl/rVzKmPGAVOM49agcKBtXj60nub09VYoldoIByTUMpIKKHwSRkmrewfMWPPpVKZPl4HWtIkSVjWs7YRSBs7j2ra2qRnPIrE0xyYxuI29ga2oiDknoetcla9z1MNbk0JEJZflP41LFkKWxk9DUcJByEOaeqEt1wR1xXLPsdsCeTaUyf4uMVR2lFIA4z1FXCSYzk1EoGcdjUwdkOUblXkcA9akVmB4NK8O05Xp6U0qykZFaaNE6oljlZW68HtUjlANzHj1qjJO0UyqACW7VYALqQehpOHUnmu9C7pl0Bdh0+ZV9K6+/2NpCOwOWrmdBiQ7k4XnOeldnNax3GllB8xUZGKuEU27HnYh2kmzj44kUTFvvAAj6VfVttsr4yO9VwBtnVxhgMYNToGSzA656VgtZGktjltSy1w7KwIJyAKzycg4HHpV+/VhM3G3PYVQAwcN1FdUNjo6DZATEmegzxVU4YFSMqRzVqRQ0Q5681XAAbK/lWsdjKaMZoDDdDAwMjFPupgl6oBAxwPrV2cDzVJ61l6iP9LTtk54rpi+Z6nm1YcqaRuaWyxeK9KZwTlwOK9Cu+JXOclScelecac/l6zo7SEH99jI54r0W43GeXK/xHBPesqqd7oxhsNV/MKoxAx0PpTmZQMHjbnmoYzmQJjnuadIqtuBbk9qx2NPUZMvmRjYOB8xxxTZSgjyOeAakPGADlaYwG3YDtxk8jtTS1EY966hfunIU/ia51ZlTUIJHXAMikA/WuivYCxZc5GOBXG34ZZiBkbWyPrW0FdEt2Z75aOHVRxnjFW+BwTn2rmfC2rJqGk28oOW2hW9jXSqVxuH511Rd1c45qzsx+OaONuf0o+8M96cRgcc8c0yRhHekXpgjjrTuRnHrSAYO7Jx6UwOc8bosmhspOPmXmvNXtcsVYckDHvxXovjKbfaxQr1LZP0rj0izJvIOR1OMVyVpe9ZHZQXu3ZgvA6Rkkg8AAAU0WzsOACeAR1Oa3rmy3RZ9aiW1MIAjwc4PuKz5jWxhvaPkqeCOoPFZ11Y/KXIxnoK617UScnrnmqV3Z7pPKx8vBBrSMyJROZ0bWLnQb0TQ5KE4dc8EV69oXiWz1SINHKFc9UY8ivLr7SQrFlPKngHuaoQx3FrJ5kLmNx3BrZS7GMoX0Z9DRXSkdQSe4qVLjHDH5a8TsPFes2uxXIkUf3q24/GmqHh7ePb2OT1p+0S3I9i+h6i92kY3Mw4zyegrltR8VQ3CvBaMZGBKtIOi1ykuq6hqAK3E2Im/gXgVasYI4gAF2g9RWFStdWRtToWd2WwqLGPmJduc9s1MxK7N3Hr9Ka0YZ8IM9gB2FSbNylXB471zJHQxh3csvHuaiZ8yfN096cf3e1VBbdyPakNuXOBwQe5p+pPmLuUAKpz7e1TQLwxQA+g9ag+zbGwTk47GpYlPAXK9s5p6NgODOWUONoHUHpmh4zJlwuB/s8VIpU7lZuR0z60pIMOCev600uwiSKV0QKVzj1NFRKNqgE0VegNGS84y2Ic8ccVXuHR1yIecZAqcls88Z4/Cqc8bktgHtjFOJL1Kj7h/sjBzUBJClRznqKlZmXIP5HrUWNqj19atCYsKhlkXGCMYqtcn97059ulaFiQ7SjuB3qlfxjLHOCPSp62N4XsVlwctj2qncyGFxjvxyKtRgrEcc5xyetTRQJIcyLuGfrVXS1YcrnoixZPBJaLuwrLwAO9XobkBir4xjArN1G3iFnujXay8ZFZlpvlz8xbbxkmsuRTVzp9q6bUTqYZwJCuR17VaVgTwMfSsfT4WYcngd60tw6A9K5qkEnZHfRqNq7LDu5PHSlRSBmiMgLtJHPep14U9K55O2iOiwxCDjIyaVsMu3aBnvSHDdOD60EFlx3peYmimNj3bAEEKMfjVoKQPrVCC2FvO5JJJOc1pIykY61pU02M6d7ajrVvJlHfceRXc6LMwt3DL8oGRz2rhcrkHIPPau40qANp6Oj8EYIIoou8zkxsUo3MW8nia8m+XjHIoidJYAy8AcVHqyx291LsG0YOai0omS03Z554rRRXM0czfupnO6sAl3IEYsfftVAKSc4P0rW1plN1gjD+tZHKn9KuOx2037upIwTyBx361Rb/Wf0FXsMbf27CqKHEhYjPbFaQFPcz55TyvX2PWqN8xeRBjFad5AHJdTz1x3rOuchQ3OR610waPMrJ63L9mwGo6Qx5YSjkfWvVrhMzyZ7nvXj1nJnUdNI6K4P05r2C8I+15wckc/lU1TCGxVEZDF0+8OT6VGCXw2PnqZ9sfzZJzxgdKimY43g4UdhXO9EaoeW2MVAz8vTHem5LAjAyBjNQLIWBBzuPAPtSltgIU4PBqr2FboVruI4GQAo6sPWuO1aDbIWQg7s5rtrgbwGYgg9hWLdWsc25COeoOK0g7ENXMbwlr76LfeTOx+yysAR/dNeyWV8k8KOjh0YZBHIxXhWo6c8cpXBxnrWlofim90ULC2ZIM8g5zit4ytsZThc9yWQMuc59qdu7jj2ridO8a6fcgb5fKJHR61z4hsFUN9qjx67hWnOjBwkjodwwQR1FVbu8S2hLuQoHrXOXPi6wjQtHL5jDoE5rnrzVbnU5S7NtiHCx5qJ1VFaFwpuT1LOo3rXl282flBwq+gqsoDAsuRnsajJ8tw7Dn0qdCzMGA+U8Yrj+J3Z1qyVkNZCx2qdwI4qNo15IG3PUVOzbOVxu9KiSQpuDj5mNPyQEcqFcBASRxiqLQsxZ1J39PpWhK+4Hn5jwQargLFGBg/UdaasPcovB5u1Su4gHGelZs9s68FcZ6mt7GJD8pZQM8ccVXlP77YSduMjI6VSYmYrwsGGRhVwc4qa3VnJUc59a0pFAkKEA7gKQWxEvynDHj6UmwRYgjXALLjHUg1dU7GA2Z9DVeKMsCo5I49jViJWMm1s57fSs2rlXLMbhI9ytuJ49xUi3LuChG09Ae9QkKrZUfUUqSksC3GfxpLfQLdx5uMAI4yFPFNaRRJvB+XOD9aZK3TcoHp6YowFG1RkZzk9TTvditoPzuUMXyD3qR5Bwq4C45A71C6ggDB+lQhyPl7g/pR5sEXkkXyWcryO3cmkjuEmjIGQVHI6YqusrLECBnNOjfBJU846UMEXo9nljrRUIBIyQRn0oouOxkynEZ29R3qvNIwiAKlmPcelTOACQwwB075qrKxABAP/wBatVEzZUZlJ+6c5pJSxU44A6UMpaQnPHb2pJWGBk9O9UhMdpu8zyA4xjOTUd3GdzMeQe9P00ZvTg9QetPvomBbbggf3amT1OinqjLUMMj8BV6wwUbdyOoqlGCSQRj3qaE+XHt6ehpy1RcNHcs3KoLNl6k5rnraQw3h3DKdCK1bi4b7OV6dhWSqBWyvOeadNWVmKvNOSa6Gn9tAO1MqO2a0rKR54s981z6kscenrXRabGEt1bPzHk1nVSSNsLKUp6l9BgEk8jvU8TevSq4LA455qdBx/SuKR6vQRiMEClicgHPWmEAnHenjCjj8alrSw0K0YeQMDzQ5QREfxUwuysOmaa7Hnv3oSZMhEPTH416PoUyHQ4sDkkg4rzKM5kIxivSfCEsUukSQn76mq1U1Y48XrTuzN1xRPP5IAUsOvtVOwQpC6BuV44rY12zaKZZ1PyjqKx7c4DYP3quTdzlhZw0MHWA4mO7kdjWMyFjknArpNZiDR+YWyOmBXOBMZJbgH8quOx1wd0S7v3e3PHTpVM7ROQeFzxV1jiJiRntnFUcES4PrmrgEhXVBuYj6Vjah04+lbVzkRkk9OlZN2Q8WExx/Otqe9zkxNrWRn2cjLqFu2PuuCPzr2a5lzLuUElkDEegxXjdqwW6jLDIBGa9kZlWOCUHO6NTj8KdZ6nFBaEBPmMMDg/pSPGSGQ4A/nU6sGYHt3FRyO3mEKv4msOpZAY2HzqDj19BTFUMDkY9fpVwNkqqdQCDTJGRCEI+91PpRr0HcgeEbRt6Ad6z2U+ZyOB0ArRlkZOvI7DvVcqVjJXkNV6CMWezSfdIckjj6VmNp8ZJLKcjkHtW9NEJGGN8fofWoWiVTsYlyeOnFPmtqBgNaoGxgE9iKsxRAyIjYYZ7itYWSyHOQMdBjmm/ZDDL2x3GAaHK4JD1skx8kQwDk4qbyQGXy1OAefWpirNECp4H8Q609SqMEI+9wDUjIjsMmRkDowJzUm1doKcHPNMliYSkjPfI9qkxmJQB1FGltBPcNoO1sduKiZQctuwBU2QIwj9exqNlXJ28jH60wsIIw2GOc+/pTCF3FiM4FSopYMjnHQjFRzKVPyjavQH3p2QtSBpEI2qeTTSgZwpH1p6xx+YHI5HU+9SScMXIIHYe1TcZVkgTzgwJ9/apGwRuT73QD1qwqbvnA4FV2wMevfFG4Dkfd8pXB71cRkj+QjgjIOe9U1TpjqT+NSsS7YHGO56UbaAWGkIO9RyO9JCRI2/OzHUGl3YCqeSeadsVlIPyt9Kn0GOMiNhTz6dqhYKTuU5PUg9ql2F4wgGcD8RUaW7+bhOG96S1YEbyYXeOMD86ifccOMcjmp5IGUZbnJpgwisT26VQEe8iLvz2puX3F1Y5HFPPOAwx70xY5D0bjPBpvYXUsR3Euzluc80VAFfHzYJ9qKXKO411YMSc7e1U7g8MD0PArQlLgbR09vSqs8WMFiTnsOtbIzZnbxlUPXPWo5FGcDoBU7ogYBVK+5qNWHzEjnpTEx+kD/iYDaPvZBq7qMWzOCN3PFVdFJGqJxkEkdK09YG0ngVjN+8ddBXVzm4i245GT7+lRGYLIc5FTvIittB69apPGZJWwcVtHXciba2IbicNjZ0P5ZqqJGzkcinMrgEc+ntTYGKXCbvu9DWqVkYSk29Qgk+bg5NdNptyJYlU43rxj1FcygX7RLs+4Cccc1bskkaXcjhcd+9RUgpRNsNUcJaanZIARnGD0qReKp2hdohubce5q183rXmSVnY91SurjdvzZ/OlwACT2pQhweeexqs0Bc5eV+Ow4oVmDb6DwQzcUHIOMVJHGqyBs8YxzVgRKxLHBpOWpEn3MxN/mevNdt4TkMc425weCB0rk1iIuCAeM9K7jwgI1MwYElgMe1E23JWMKzSpu5p+IABCWI+XGa5qzRJImPqSa39fkZoHjA5I4NctpBkW3ZJQ42sQCa2qRVzz6TajYhv4g8bqche1c2YwJTz0rrr47YmC/MCK5eVcSlh1qINp2O+ldohkY+ScE8H9apZ2yAtk4q7cuBDzyP61iXVw6LlR+NdFON0TUmo6sXVLojCIfmJ5HtWdvHkEjkHrTXd5CXfkmk6x4xjPWuuMVFWPMnUc5XGwkmVSPXJr2Tn7JadCDApB98V43EpMoOOB0r2C1kSXS7KTOSIApPocVFSxEBpJPIzuPIApSMyjeSAeo9TTgyqQR07GnqjE/MM981zeZoxgK7trggeooKCSMqGyTyPXFOaZMkE4J4x6VEQikuDz0pksY0ZJAbBPYjtSTQ7FA6kjp6VIV2qG6kc59qkLO4O/oQOcUw9DPMRf5SMBehNRtbknAGatyKFYtnjsKiTBJK9z0Jo0Q9Ss0LJHuDAAelIISCDnlumasMiyNsZdu3uDUnkIoGfunv1oWrEU1V1zt5B6+9SIiudw5Zegp+0pKSeh6CpUGQdgwRwQR3otZ6BciBbhHOFOc+tO2IoIT6mnnjDFRUbsBIVYYz0NCQPcZIu4ZbIB7UzYyucnLetSEjaHHTGPelVHyWPX+Qpp3G9hMIOMEMec0SKhxu5549aV42DAHv/EakiXeGD89hii9tgIfKTbgrgHv71AU3DYH+bsKuzMSQqjIHQntVdIXSTON2TnIp2VhLcgIkQ7XOfQetABJ+ZACBVvcGznJJ6etRsrPlum3jOKm1hpkChUbIGc9D71KsbgbyAQw4FNcHIz0HT3pAxyBk8flSHoWVAOCcfKMYFOjfEmB1bsahBaQqDxj0qUAAYVckHg0WbDQe22X51POO1MUMJTnjsfpSogVSpPXr70pdjglcEDrSQbjZcgZ2/U96hwpO4tkA8jFTiUMRkcdCahCIkxfsKqy6iGkIVAzls0+HYCwcZA6U2QHYGVRzn60qIcDjnHAFCYDCFYkrwKKkFu3XOKKLhYhlBQjdgjH41RnkBABPPQGr0pWTL7sdgKpzRoAXOSMduK0VibFGUnoMtjkioVOCeOP1qWXOTtyoIGRUaohBOTuHaqJJ9GkA1aJBksT+GK3NYQOd2MdcisjS4ymr2zleGPWtjXpDGHO7BHtXPVvzqx2YdpRuzkLkLHJ2HNUppBuJQ9Kdcz+ZIdx/OqEpKMRzz/KuqEe5z1KivoNe6ZozHwOc571GrjI3DHvUTOOeMZ6UwO3G6tbGDm3uXY5Ej3FPmJ4yelJE7AlgcCqqyMQw7UCXOVbtRYamdJZ6wkEYR3GK0YtXgkAPmjmuK3x9cfWnJOinOMelYyw8ZanXDGzirHcHVLQPjzx6GozqtsZAFlzjuK4ppVJzuIB7+9KsoDAbsY61CwsTT+0Z9jtbjU7docJL87dPrV/SNQjuAscw2ueAT0JrgPNwRg5HXmtvS9QMc8T5wFIOfSpnh0lZB9bc3qdZOoS7YoRx1Fdb4QuopVmI6r1+tee61cS/wBpR3EewrMARt4BNdZ4VkWz09nbCvK/I9ayVFcybFUr89Ox1GsL5uDnPHOK56A4kZO2ea1tVuyumyyJgEKTXH6TfvcRSvI+CCeCe9XVoqTTMaVXljZmhqHmorCEDB7GuYnZixL8H0Fad/qrLC5MqR7QeSRXDz6rczXLujjZ2+tEcO7nRTxairM1Lu6jjAUtn1HeqU0kDw4B5PAFZ07uG8x2DE8mo0lWQjnkdK6I00kYzxDkxLkMnIz7D2pYyxjAOfmqRpI8kE5xUPnqehIGelaa2Od2TuT25HmD1r1PRbhTpEQK9BXlcDDzlOcc85r1PQju0eEkDBHXFYVd1YuGqLW0Eh16dBT2DqPkJJ6k+lOYjB28YPQUmQN2DweorF9mMi/1uQ+F9KY4dRgL8vb3qZ5FA2leO1O86MxqM84+tPbQXmMgLliGAzjFLub7pPOcYAqVXUgMeST24prSYIAQkE4GPSi4DJoEKEkdO3tVY25A38KD2z2q9I6oQBypGeaquWY7tvy5xj2qmwIcktgLxjuKfyoABye/0qVk4ztznk49KYkYMu/n5Rj2pJMTsRjaFJXPvkdKI1cktn5T39alfBU544xikhTYETIJ9/Sm0PpqROCRs6AHrTJQdgwNx7k+lW2jODjGQc57VCWZmAfp39KOthEEceY8tgYPA9KeFdWb68HrxUwKFtucMD6cUrRnO7+EdRmi1ir6EbBZAAwOOw96FjKk7uAecVMY2JBJGR09hTmjfq3AHINJ+QrkLkALkdeMYpu3jCgrxwfU1MxG3qCfWnxBWVt3JP8AOj1ApphRzGQ3qeuaaEJDbec96vrF8rK3X1PpVY2zJJvQ5DHjnimwRXeIAgDlugBpPKIIwuT3qy64w2QW7kd6AExjO7JzS66hcrI7bipTGT1NPjjKStuPHUAVPtEnToOeKBGRLkgAe9S97jIflC7S3PXnih5QpQKcgdaWSDL7mwcckVEFUHevfjBpDJVGBuBBz+tRKD5pBPynkUbHBBI+XuKkDAKe/HHtTtfcPIhT/WYK+2am+cME29cc0jjevmbcHHQGmhpPL7ls4P0ouk7C1JPK3c8/gaKUMVAAXp70UrgV5RHklhjAwQKpnD/JsAHvWlINwIGA/TBFUmRtzDgHtn0rZbksy7lD5hVR+faqLgIC5BJA/hrVljc7mPPNVXgOCAPlI5ql3JYum3YS4i39mBANa/iQhovl4GPzrmiTFOrq3KsMAD3ro9ZTzbON2yWZRgDp0qZJc2pcW1GyPP58iQE+vSmSY5x1P6VNertbkHr1qtIgwNvO6uhGD3Kmcsc8+1IcAHHSpXVVY+nrUWCepxjpiqJBTjGc89RSD7w445xSg8evHNGQ2Mk4oAaM5xjrTmQqMnikGRyDSnJPJ9xQAztgHHtSYy3HX+dOx3I5o2MSAB1pgOYtJIc4BPAApA8isTnHtTvs0mM7T9aaykHlufSgLnSm9sZNCsEWaQ3auS5JzirEfiJ0KoJSUWuagEKQb2b96p4HXNEVxCrBpF3c9OlKyE27nfP4jjn06QPMSMbdg5JrmY72aFZRaQySM+AM54qmNaSLhLcKAPzqC51p5Y/LSLyxnJZTyaatYnW5auo7q9Ki6kEbEfdzzWdHC8U5iJOQfxpn2lCS7bw/QHOauJdwoRMTuf1PWgeqEvYWWHf/AA5AxWepJk47dTVy71aa5Qxqo2nqcdqqqhSLfnO7jFME31G5LMT780qnnqfxpBx2/wD1UoBJ4FIou2v+tXHUdTjpXrWgI40aDPCkZIryW1B8xdpPbmvYdJiMWjQFjkleQa56yua09rlkxjJYDPGAaGjCrnv1Ip0ithQrYHU1ESUc7vut0rDTc0uRsXIOFB7iowPJG9wPl5qYgFd54xwcVGxJAU8k9D60mMmjcXEXmIcE9sUw71f5m2joKjG5ZFRRgZ5pZdjHg5K/rVRbEyQxlg2eB1BzUYjO1Srfd6+9SKqGMDGGI6HvSuh8oAHa2MYo3F6EKybCPmyw7UeYCHCjBz39aVYyNwGP8DSRKoO087utNA7EbFzIQeXH605ckFjj6VI6BG3EEg/nQIw8ZK9SeCfSh76gmhu5mGMYU8fWosYbr3OaspGoi2Hk9c0xE2Ltx279abWghiL1Yg5OPwp21SCxHBPanhhjbnIpDhcgABcHBzSauxpgvZRg9xmkPQgncMdD0oj4GDgnHBFS/IRycg9ccYpN6g0U1kw3zqcdcelWgyBlYDAbuemaCo80FAMDkmlAX7zDIzkGmkDYbSV25xz0qu4ZW2Zyp4wKtGXaSccdM9qhl+aTKdfajVgtCJmVFCsOOxojVdu/GM9KQBiAD/Fx+FTGJolBHzIelAyIrg7k4YntS/Oz4P4+9Kyt8rA8dcd6a+4ESYPHUetSxkckbK288Z6ClRtsbB+WzmnBs5YjPsaTYScNx6EVN7D3QhXsPTgUhiA5LYOM4pwRsYHboaeDmNg6cjofWm3pYPQgKblGOABxz1ojQRryDkdRUohBVTjGCCBmnSICc9B0x6mnpYRWIIJyM0VZS3bbww6+tFKw7iXdv0KDGDz71XeHIDsuGHH1FbLRsVJI3EVXeNk6jJPfrWituS7bIxJFzH8oA5wKz7iF+hI5rbuLcA4UA57mqEqOsZC/Mw71SsSY81u3lnIwfatyJv7Q0WMrnfH8pz2qgEdmAYc9ajSa4sLkyJzE3DpRJX1RUXbRmJqVs3mNtBxmsdlaM88jPT2rt5rZLsebCdykZI7isyewCgh4sf7WKuM9CJROZ8tXy3VfaoJoNpymSvet9bZoZN8ZGD1BFSNNAQyPbjtnbxmtFJGbi+hyvAJHTPWlOOn866B47F8Ktu/POeKY1jYfeHmAkdMjFVdCszEXC8kfhSllYH5M+hFaRs7RSSXkPqAM09RaoCmx/QGi4WMfODnGRUnnkHgAemK02SyYH9wST1qIx2YG1oSD65ougsUHvJG74+lQk7uc4zWlsteMxEr9RmkVrQEYtyfq9O4jN5x347e1NAOD+tbJntgMLbgY75FR+bAqk/Zxk9yaLoWpknJNLsb+6SK0TKmflhTJ9TUbSOxOAi89KQ7FRIHY9Me9O+zsvXoOuKmy/XcBk9qBA78b89+tMViMOq4VB7ZpHcuAPT+dSpbs3BPvUgtHxgjAPTii47MqgZwR2pVyMnpVuOydiQqnnpxWtp/hy4uJQCnHfPSk5Jasag3sN8O6e17eICDsBGcc4FepEKiqhPyKoAFUNL0iHS7UFRmQ8EitFtnRshzxXLN8zudEVyqyHCXzAAOccVI5GAoUHbUaREdPlA7UjBt2wcZJJPrUX01FYXdkkGLj1FMDqGYkZA6exp5MibuABxnHNRKSJMP90jg+tGwCyI5yQcZGc1XVXLBcZBPU1aeJWiYB8MBkZpsRLrhgAe3ahDI3Z1+bOcHA4qSTDjIbBUZJFCRkKd3XNNmidSOhXuRxR6CGxyuWk3IRjoTSmQOVVRtIOaZINy8nIWmrtdeDyO1O7W4Mn3bn2k5U9/SowxGULd+MVGqr5ZUknOc9qcqoSC+cL0HeiwbEse9dzMwKkYH1pu5QSQ3GOPrTJAZV2R9Ce9OEaLIqNw3f6UCHKExwBzyaQEOCDgA8Zp+xA3y8jpilKDIKpkd6XkVYjQbQyH8qcoXBZRz6GpTH+73OMHsRUckRTDKcqevtS2DcYxCjZ91upINKGZtqqdw7k0qQgnJ6kd+9OjG3O48g9Pai7a1Cy2RFITjy8Y704MCufuEDH1FKybpNynn9KjZpMhQOc8mq2F6AJCo5X15xUizFwM5x6dqjVXDEdQegPpQoTJByCD0qHfcegroRlwCvtSNloyxyecYHpU4lQxlMbs9c9aifIOEOVHJFPQPUrAuspAGUIp6PskUY3If0qT7ynauMDJqDcI5FRs4Yde1J6aj8iysiK2EGc0FS8ZK5GDnHpUO4AgOeD0NWAdhPzZB7Ul5h6Ece91xxn1706RATkjG3qM96fEQRtA5NIyqVxzupvyBCLaZXIYc80VCsjINuaKrnQWZqPuHrUZQcY5q1sJH+NR7Rzmt0jApNGCx4HB6Gq8kSMcBB16YrQMec1DIuOQM/hTWgFE26AH5E/KqslvEcny1P4VeRG8ymSJhwuP1piM8WiwNmIBG9h1pZJXJ+eKN+OpWrhXJwAcD3pzLhflGPTNFkFzKYwclrSMHHpVKaSDkCyjJx3ArbaNckkZPuKhaNCN2wGmrITZgsyjA+zRYx/cFQkJ/zwh59EFb5hjzkov4CozaxH+AGmhamHtUniOME+iCo2gjbkwxn32Ct420JP3B7YpptohyyAU7oLMwTbxbsmGPj/YFIbWA4zbxZ9dgrZa3jH8AH1pPKQfwA07oVjE+yW4P/AB7Qn6oKT7Hbj/l3i/74FbZgVSWEYqN4lPJGD9KLhYxxZ25xi2j/AO+BSmzt+9vF/wB8CtZl2jt+VI6gLu/pRcLGULCDH/HtH/3wKX7DBk/6PHk9ygrSIwOMCl2ksM9aLhYzhp8RP/HpF+CCpBpSNj/RIx/wAVoICG5qdSGAznd7UnKw0jOXREzzbwj/AICKu2ujIGKskYX1CA1ajO44xzWgiYTbnPriplIpIWDTbFcYhRiB12itKNI0UbI1C+gFVYlAbaDzVld0fy8j61Fyi0PmXA4prDMgZlyRUay8/N+lTblLZBGal2C4v3lI/SmdANx4FPYAdjn2pAM8dDTEIGypH6U1sbhu6U4uo7UELJk4zSAPlIyPSmbVfg0/rgYprLhSMUwGB2jbGflpzNuX1GOlA4xzz9KRDktyMUkBGDjGOKTy0DBgFyep9alKgHdx04ph5UbhmgBjL833aaAHbtUwG1ST+VRgc78GgB6EjORxTXAZs4+angryMkfWmAZb1p6Bccnyn0z2qFtUggujbSyJE4VWzIwUNuLAAe/yn9KnYK2eMVm32myTtfldmbizEEZbs3z9fb5l/KkF+xpfbrR1lxcwnyeZcOPk+vpUS39m0kcRuoNzn5R5i/Nzjj8ax49ClisrmAbN7Wr28btPI+7cOpB4XoOBmrU2mzyfbIYVtxDdhQXYkNEAoX5RjnpkcjBNOyFdl831n5jILmDemSVEgzx1/KmjU7B4jIbu3KDGW81cDOcc/gfyrL1HSnGnI5MY8i9ku3OCQylnIBwP9pQfbNQrFNql3c3MAtmIEO14pm27lEmcOF5OGH8OMcUcqC72NltRtYbryHnjjIRHVnYAMGLAY55+6f0qQT2zNLsuYG8v/WAODs+vpVCTSJpbW7RjCZJdPS2VgNoDDfk4A4HzL09KrRaBKluYt6ExoqRs80km/Dq3KnhQdoyBnrTsrBdmpHqFpMwENzBIeg2ODnr/APEt+RomubaCD7SzKyeYsZK4wCXCc/Qnn6GqH2K/k1p7o29ukkYhcKHbY/yzIRv29fmB6elPOmXj6XJbN9nL/aBODubb/rzIQePTH60nFdQUmy1/aFoZY1idHSSN5PMVgU2qVB5/4EKX7fZi3877Vb+SW27xIu3Ppms+bRrmWV5naBXk3u0YJZQd0RC9BkHyjn/eqK5jms9Uj1O6NpEzp5QjeRhGP9ovt4bt06cUcq6BdmuZ4Vt2mVw8XOWT5uhwenvVM6hDJDBJDBNN5sQn2Iq5VD0Jyf0qTQkkXTlDoixs8jrtyM7pHPTsMFcfWqZ0ORYLYPBa3DpaRwMJWYBSufmXg+p9KLId2WWu4PNRXtpmiZ0TzSoChmxgcnPcdquPJaxTrCZolmblULAM30FZ6addStbLI0Mi27oyXDZEq4C7gOP4tvPPepRZXguXdktik8kcshYlihUKCF45+7weMZ6UmkF2i2l7Z75B9pt98SkyDzBlAOufSmi+s5JlRLy3Z2O1QJFyx9qypdFvJtPSzzbqsEUkccm45kLIyjcMcfeyevNW5NOl/wBJ2iIebdQzqf8AZTy8jp/sN+dFkF2aBCg/PjP0oqTPqBmilYd2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2" name="AutoShape 8" descr="data:image/jpeg;base64,/9j/4AAQSkZJRgABAQAAAQABAAD/2wBDAAgGBgcGBQgHBwcJCQgKDBQNDAsLDBkSEw8UHRofHh0aHBwgJC4nICIsIxwcKDcpLDAxNDQ0Hyc5PTgyPC4zNDL/2wBDAQkJCQwLDBgNDRgyIRwhMjIyMjIyMjIyMjIyMjIyMjIyMjIyMjIyMjIyMjIyMjIyMjIyMjIyMjIyMjIyMjIyMjL/wAARCAFw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vSAw549wajkHzcdKmLD8aj43biK5LHURkBhgimbUPQ4I4qRzk8D8qi4JO4fiKLDBkU8Ek+uKZ5QPCtyP5VJuHUdfToajMgBw3X1peoxDGynriolU891PrU+VwCM49Kjc9tuR6Un3Q0Ckn5eBUcpCtyDnHSnKFOd3B7VUubyC3PzzohHHzHtSd7AtyUOfLzt5HSolCKd4XDHqccmqn9u6ehCC4DHvjpUY12waQ5PTr3pLYZoM/OMbsjrTAiqM7vfms9ddsWkKoTgHnjNMGu2ZLIA7EfSlYd9DRdVIwRjPp1qJXAky4+Udc1Cmo20g3sj+wHpUhnt24HmKDzVWe6FoOkKEgBcj1NQM23bjr1ye1PM8RXK7/AJcjkYqtJcwBQDvAPXIzmpdtmUSK/wAxGMsOppsxfCkfLjBOKri9gLbd23PQkdalW5imZQk0bN0AY4oS0Je+ossoB+Uluc4xzTGZnjzjaOpHtUlzC8EbE5Qg4Y8VWLLJxu64yadrOwXGYOeeVPGTSbCkmOpyMHtipG+SPaG3Ae1QSSGP5zlgOCcdKNhFvKkEED3A6GpIwXXaoyq9B7VAHdtjDB3ckgDNWBsbGzO7v2pprcQx1wBsJJ7VKkjjaH+U9PrT/JVeOuPWmIyP8pwGAI5oSe47k5bJVlPOeDTSUVsA/NjB5ojJB6cHk9qjZS83PQelNtB1JBtXqc7eMjpS73XAUgr70za7jk8dwaVRuZvl7E57UWvsIRwWOSQzNUm7oP7v86jXazLnIx1PtUjqoHD4GcYFFkGpOXZo9zYB6Ag5o56s3HX3xUBUrjDblODxREGkmABIGcZpWSYXY4q/DbSBnGR3qRAHVg/3wehzmmqJIy2XDgZyD2NTrs273BGBnjtVJCK02VCgfKGPJx2qpIRgBGLKvHPrVqcFgJGPyY6LVRgcfI208deDUyvaw0IoQY+bcc9+DUEyOJAR27+1OeORm2nl25oUOu5S27vzRuwIZSCSgJyox04qB9pPUntwKnmVjhnG0A9e5qElXZWJwBn86b7iRGGc/KMjJ4ppAUBC+Cc9fWpmAPJwM88VEYzMFeTZtAwCKa1AQsxbOeeADng0xWIlOQCOOvcVL5bx8LjGOQe5piqF5H3xk0bALIxIZOhHQjrUSozYyBuNWWwUD9XJ5PcVFKoVTg5b0Bo33ERYeKQAcDuetPVi8pGdp6gHtTt33Uxk9Dk4xS4ABJGSOpHIFFhlXau0cZck59aQRv5i5yOOc9xU5KZUbfmHIPeoXYMzH+Icg0Be41g8fykjAOQelPIJG5eG65PemNh+R+BprSE7vlB28EnoKSC3QVcMCSQAeDz1NPhkaMkA9D1XvVfaEI2jHv7VajC7eSAW4wBT6XH5EjIjMXTlj2A5qN9wI28HIzk8mnOSigHIX1U0jZ52nJ9xQIftfbkndnjA61EqMNxIyG657HFPMrJGSMbsEYxTIpBLtG37vUHjBxQrg/IcryBRuKAnnpmilWTjjcPYUUxWPTZJAhAIznvRn5gc8HpikMK+ZubJFLLGNo25HcUndD0Gk5OfzpNpXJz15FKqg8E596a77RnBbFDfUZH8+AW5NIQH+bOfbvStICNwJA9PSljIC8YyOuaXkPzGhcL/AEpo6ZHHqKezgggConBIIbK8dRVbO4ji/FPiV7eQ2tt8v95xwa5H7VLdS/PIXOP4jnmpde3HVrgsc5YmqcKcgHjOMHqa0SSiSty8RKgAPBPQ+9SR7zkMcMBjNXpdO/0VXSUkqOQaoqJyNiod3T8KxUlLY6pU3F6kkML9Sec5NWo0A+YMMk8HPNQGG7yuPlLdiealhtJRIFkYLnsTipl3uOKSNGLUHj+Q4YgYBxzWhb6h5jYb7/AwaqNoToY3N1Ayt3DZxVuG3s4gwe4TfjPB6Vm7rYLxZvW7Wohy6hyRjArOlgilJKfJknG70qINiHaj5Vu4Oa0rxIbbTo5XjkZCvBUZINXBOa1Mp2izl9RV0OUOAh6gcVmvKr8MwGTjI4yavXF/5qyIkb9eC3pWYVt5QzrA7MpyUBwSKqKdwdrEN3cXKRZaYnnj5ieKqfbbpirmU4U4HWp2nsEibekuCOBkcVCt3pnlgMksgI6A7ea2SdjKTVzf0a/a8Zw7fI3ADetbYt1O4k8dB9a43Tru0tJkdIZyhYEFRngda7K31rSb9i9lNxnlHBUrUyhdApEkcCKF5B5wR604WyRyZwTxyeoxSO5klyhHXr0qVJHX5CTz16VGiHq9RGTkEF8ngfSmsi8MOGHGfepVnzkAjaPWq4LOxXbwOnvR5gWY3VMM/U9cdqV3UHg4DdKiEQ2nefTFK4PljB246HHFGu7ARQ5ZgnIHUk81NHvIdwcYGKhjjdfmyN3UinvvA2qdpPXNC2BgZUdhlSpXuO9NdowMPnB5BBqHYU+TqSTnJ60/YWiUt0BwCe1NX2DqL8rBirYGMAVNEwbAHBIwDnpVR8Iu7BYrzgdKckoYfJlG4ou9mJltk2khkLAdADT1m3qUUdOMHmq0csnOTlR2zyadEduWPH8P1NDWgInlkCwbSuFGRjHQ1QZkK8d+SfWrrEeXjdgjqOoqjLCi8ZPzfMc9qVknYQx39VIYnqe9KVXDFSdy9R0zTJGDAIRll5x7UxRgEnnccA9OabtbQY2Q7OPfGD2NVzH5m4kBSDyB2qaUjKk5LDjmk2sDz1A+lJ+QER2FQi9TwT2qIo2AGxwcgeoqZkdpMDr6niopEU4VvvH0OOKa2uAjouPnyO4J7io94jYZYtxuGKkbPPUAHAz2pSMgAqMkeuM0AiJpTJjblQ3t0pGVV++Qc8Y7mnlCBn6cdutMH3huXPtRa4CbGI+YgHGDQSwj2KOvcdaklA+XZjC5JJ6UyXO8MME9gOlNLWwEDlychuwB6UbAQQMkEYz6mpgqhvnGM9QO9RkndjBxnI7DNAiEKBGNp5yAc8UMg8zHAC8ke1TM6ow3LnuRTyEIDLj5ucHPNA7lcBCdrKSCePpUxUbSE4I7Ec4qJg5lQccdu1Sj5iCVIA5FHmIayFFVeS3U/SlXap+ZSccg56VM5Xywxyy54PTioh8/yg8juTijS4+g1vmA7A9PWlg+WTgc45JzyKTaFPzOSACMU6OZwhBwo6ZxzRdBqDuQ3JopkgG/iVRx3oouLQ9X6SEdutNlDEY7VLJgH0qPHGc0ntoNERGwZ/OmtIduFHNSHrg0zGDwOPSjyGVmcMCCuDTFJAAzz1p8xG05OMVWMw8vqCPXvSe5VicOR2wagvLyO2hZ55Qqgd6Y9zGnVu2a8/8AFNzcXGppGH2xHgdhTjqS9DM1a8tptRluIWPLZB6c1nJcAMMZAyMnvSahALe8eNG3Bccg5BotmMciuAGI5wwyDW6StoZpu50sUdysCsh37hkE9AazLt71Jy0ko3DqUIIq9ba2BOVkRFibA2oMAVYu7WK3ZLqNUljbk+hrlUnCVpI73FTjeL2MgRSt+9eVz6Gpo4TL99pCx781b1HULOURpY2vkr1cHk59vaqgu2DnntxjpWjba0Iio9TRFnIYwPPO3tk1IliqANv5PfrWet07EDdx+lTRSTysdnJHPFYyU+rOiLh0ReaMxx7BM+D0Hate31P7Tbw2ctx9nCKR5g5zVTTdLurxuxGOSe1br+HRBalzskfpgdRURclsTVcHocVqMlw0xa3PKng461jSvfFiXPLckjiut1CExFsJ0yD7Vzk8jodyjPseorenIwkkzOUyTtsnJVOxxwKiMIjk2o4fHdQcYqeWRs5B4/lUJJKkg43HB7VujCURYJJ7eYPE2WBIAPQZFdV4W025jaSUCM27DDb05z7f41y0JPnBV4GOme9eoWDLb6NbR5zuTcc9jUzlZ2JjHS5Hs2nYwzg8fSnNCQ2/dgjoDQd5kViQQfQVK6NKrZ+778ZrCStojTcYEY8le3FNjVnbYeGz06HFPXlSqv8AdGOTUQZhKG5bHTFGtroRcKl2UA/Kp5ppRGJIfIzmnRuGwDle59ajjVE39cE5z6VXmA8JkkDgKM5HWmFkYhu/AOe9PU/McOADxkdKSQROAitt4xjHemnpcVgMZD5+8uM4FMOxo2xx6AUsgKIFQk56k8U0g598fnSvYLDS4fG1fujk4zTQBjlQCOlNwx+ZfvdfrSgKwDchjxihO7uFug8KAfMI3ZH3c9KUkkhBww5HpUMgbd8oIIGM+tTvhV285xnPfNDbYrEplbPC4HAHvTJWCkgqGJHJPSolmJHzjBJAB7CnNNtIBGcnAFOPcGiq3zyljk56VWLyK3TKg4z71fcKATtwc5z6VWeLewAbORnA4pdRqxW6ZY5LdcHpQcbty8jGfm6UuGQnd8xBwM+lDSrjYCACOmKAGs7ZOPlbH6UyTKwcEZXqD1okREi4PbBNIwD8A/MBVITG53E7hww6fhUf3eSc9sGpwFCZwWYDn2pMh5FboMcfWkgZAwBPzZwenenAAg/iCc81LhApUscg1AU3Dk455GaLgJtGdzHIPBpCWIKgc9sdamCfusMRlepqFHjDEvlVxyR609gQwkbMD736CoxJ5n8XQ/TJqbem7Kcjvx3qPYgYsxxnkcc0IQBxjA7kjpk0bpFVQGB54yMDFK6FQd3GPXtSEOQp6Y4zS6DELuCzN371J8pxtHbOc0/aCMEZz7Z4qJAQc8EDofSjoA9QTJnPbJDUMhLB9nyjqfSlj+dgrj5mB5HSnMmE2nLAcjmjoBA4+bcByOKV23RjB69hUzEmJn24yBjNNjXfCOpLD+GmmG5CMEZkILH0XNFEqBXwVzx64op2HoevHntULqxIIwM07Bydp/CjaTgnjFK4rDWBJAPT1qC4KxjJGKnYMTleg5xWVqEjs2M4A7UtNxrsVbi8bIULjJxk1UkZA24np796HYyDltpHUdqryOitgtn1B6mpavqVew4yjaON3uOcCs7UbG2v4sTJ06MpwaW4vbe2Xdv2pznPFY0nieC3JVUMqDoSaaUnsJtdTF1KxNncFAMp1B7kVXt4N5LOQqr17VPf6v8AbJi6Qoi9gckiqDT4lLgYJ7ds1uk7amd1e5Z8seZwDt6A+1a1ldPExgQGS3bor9RWLNePPhXO3A4xxVhZvIg3A5c8A9KmcOZWZrTqcrujVks43LNEwC91bgikh0wbtzEe49qxl1G6D5AGQeSRmpxrV0rbiBxxjFZunNKyZsqtN6tHT2VjaQssrxCQLydx4IrQe5tFO9IUXP8Ad44rkrXXyg2SQhgT1q8uvwyRFzB93+dc8qNS+prGpTeqOjj1RIx+6+Ud6sW+oy3e7ypQducgnBrkLHW45PMFxEQg5G3Fa63egrpruk9wt0w3BSnymhUGnZkyqJq6EvbxxKwlAyeMdawrllYkkDjI61cllgkVth3r1U9CDWbdAL8yygnGSPet4U0jOVR7FdUjJKswUH+dDWqhRz8jgkEd6zZo5dxYA4POQarytOmFJfA6V0KD6HPKZrwQxxlWMsbrwSehrttL1COayEQcb1UY5AFeW+ZJu5PbrTkupEBCsQevBNKVPmIVS2h7FGzEgDkjgZqXypl3BMHsQTXnGieJ7uzZI3fzICeVfk16Sk6zwLLEBggHmsJwa0ZopJ6oZJG7bU2gY7+oqExhJQfwFW1DAlnH+FRlw+WABK9vSoLIuNynkKe3erCgbcKdxPc1GGYyAMB65pySIZCHBZMEkL1FPfYljUOWGVwckg+9LLIQpRgFOc5o3ZywXO0cDsKiPo7ZLcg9xTWwdR6yeaDuwCvTNRNIwXgDpwe9EYBbkYxySO9K+wxkcjnIAp620F5ETOFkGW+VhkD0qWMt5jEjacj3qIHbhQMkkZJFKF2yfJnJzkngCkrgTBC2WYkr37U5g4iAYYXHB79agEpRsY+pHSpg4MQcjODgg013AjWQfc38ehFIdrnr93070gCFstyQOADTNwBJRSCvXmi4bj0lQ/JtyRk5pjRJu3oTu7EdM4qMHfgkHf8AlxQ0n3dp2jBOW6U0JjSmOSSD1x6mqsoEUgwu4HgH1qbz2GZG/KoDKSQgAYMc9KNgQM6ldoBAYZoDMFYBRu9TTmYbQSuGB28GoZdyncucdvakOwNNjO35W6cd6cWMkWS2MHOe9NAIbzAvzDn6UrKQpfG5j1A6U1qK3cYEVxgNtbqM0AL90/f7D3pjNvHI2njJA5NKwAjAT73Xjk0N6hbqPDjywcYIPJ602RF3ZX5s8jnrTMAkBvun9KduaTIDcL0IFG4bEDE+ZuOQpB49DS5AAbBbPXPWlVMgswIye9NfD4VTkLnn2oQxzBSuGywPIPWmgsqlTyo7CmbnRtoICHA+tSKQIywHzcYzQCHbgwDYIA7etOBTczKpZe/PNMPMm/ceQCQBwDTSreZw3J6fSgVtSTzNhwgyrHqT2qYAngr8hIzg96gEZEiqB8w79hUhEhx8uR3IoGPI2HaCD6A0K5SL5sBieMc4pRtAAcYGcE96h2sgVQM9cGjoIsKTtG5hn3FFQiAY+ZiG78UU7gepYAPGfepuMD+VQ7i2fWnNnorfhSvYLDTgA4rn9QfbcY557Vp3czxqVQjd6ViTzOSSy89wTSb0KUSGdv3fGSeprPcpncF3MOpq0zSeWW3Z9M9hVKTfyWGB1ytK4zjtcuHkum5IA4APFYpLZ2kfUV0ms2EtxMZohux94HrXPtDIj524I5PaumDTRjJO5DkZ6YoHLDv9fpTjG2QT1PepDbnG7cKrQVmRI+W5HT9aleXfgDkKKj2tn1PTFO2soz1J7DqKA1JIySAcZxUw25AC9eSSa3NIsrCaBZGxI/cZrZitbCNgTDF7cCuWeIUXax30sI5K9zkYrOa6DeRECVqWPRb88sABnJFdvE+nqCFKBh1C4pC1nLIChJA/DmsPrcr6I2WEp9TlYtFnjU9CScnmmXenXiYUY+bAwK7SKFUzIqn2DdKdclPsTSGFDtGc9xUrEybHOlCKsjz6bT79Ixkhfas25guI5P3jY3D1r0ttPe7sTcpFiLIG/wB65XWzDbnZt3OowSMEGuqnVcnZo5atOKWhy5STGA2c+h61CUkORjJH4mrh8qXJKbc9CvGDUUbgS5Q7c8YPrXVc5HFFYrJjOMHvnvSIrZ5Xk8DnGKv4jkGHGG7EHpSJGgkB3cA8g85o5hOBHb2kolXjljgd69X0wPb6dBG6jO0AisvSdMtUtYbhF8xiMgHpmuhALA4IBA71yVJqRtGHKtBWJaM7B07ZqJFDMGc7QRzzTuVBDYHcEUAblL9M8cCoTVtShvlD5vn4xkZ4zUZZcnYcZGMnrmpQuwjABBGM0skZMR8sBgc5JHSi6eiERoHj5Ugo3BBpNpaUjjjvTlVwMkBiQMikTeCxIG4dD6in5IT8yBkMUhXJyfQUrrjhvvHuO9P3OcFuvXHpUfm4I+fJGcj2qlJPcVhciTC7SOlNBfIV88EjjuKcsjfw8kc4PakJk+UEDcx6jpT2QCsSSCDlRgYHeguCFUt8wzx61Gobgq+CMkg9DTg3y5cDByDt61K3sFxkm9QCSCD0xUeSJAEO7PUnin9BhcPg9OhNRbAwdn4k7AcCn01ABM6naclj0PtTZSdoZug4pcH5fmwzcHB6CmPIu4qzAgnk0XewWIpt5Hynrxk1AXRSpYk4PPrTp5w37tW6Hg1TkuV4UAZB54pWuMtO4XIVsqeTu4IoWVPl56HJxUFnFc31wYLaHzT1BHQfU109n4OmZVe5nRH6lUG41ag3sS5qO5iEbwGXgqeB2NKYWCgA4ZucCurTwjbxgAXMhIyckDrUNx4YnjJeCUSDsOnNN0prUn2kHocwybSFAwcdSajVCgXaMg+vBzV24t5Im2TJtdexHNRABDgD3JJrNuzLtoVnXZluMgdD0p3y7dx4fHTpUsmW5VgVxyCO9MePjEmPfHejcCFQ6kjk8ZOORTVQHLjuOo44qYBiCEHfBHtR5QEeTlD6E8GgBrKqxr8wfbx7ZpkTEMWcDYeMelOCMPxOM+1S9QckKM9cVQMrlgxKA4HXge9SeWi/7WevrTTlZFXIJ6ilYl5OpUHrSv3HYkJSNRxn5s4B5pwAI7FRyQOCKi2kkYAOO5pfkyN2VJ/GmLUkd0dlDDA9ODUQxuJAztzxmoizNncmQvQinjcSfQDAPqaW+rAeCD1Qn60Uh3LwwINFO4rHrCgAEsOaY5I+ZSMjrT3HPFQlSB83Whu+iGu5Qu7dpZN+Qc9RXP3YeOdg3AHv1rdvL1IRlTlxxiudu75LuUOy+xFJ26FJkDFhlc/KT68VnyM5bAbCk4470+acKSB8hB4z0xVKSb5Sx5PU0JdgY1yCQrMRt/OsXUypZtox65q884yeuT0zVW8KGAMUMj9xntVx0ZLu0YZkO445wfwqUBpBgZOegAo3P5o2IF7jI4zUyahcx4CKOOwHNbO/QiNr6ldLWfzNvlOPTNWk0y4YB2Qg+/epV1eXjMeW7mrkN7NMMu6J2G70rOUpm0Y0u4thpSxyKzl41PvgVspHaRnLfMRxzzVeBrdlAe4DH0q4I7YID5qfpXJUbb1PSpezjGyY5ZbLzMrFye4GKmMkQx5S7PXmqj3FnFndMh4rKvddhT5LcbiO5rONFyehUqtOCu2dINQcYRTgdwadJNbS2jpLMFzyBnrXn9xqs88m4SlRjGBVZmeXA3yH3zWywfW9jknjIvRI9Dh1NbSCSFJo2hcjKk9DXP6gltNIzrMAWPTOcVzLqy/edx+NRk5b5pj7Gt4UHHW5hLEJ/ZNQ6ajKT54DCo00lMfNdRqw5we9QqQFGHyT1zTxB5yluTj3rTVdSG4vZDJNPk80qJoHTgj5wKX+yrrcGT5sejg0psYwAWLg9jSx20CsN28+vNPmI5Lne+HrK5h0lElJJJLAZ5rXjcLlXG45yB0rh7fVbiDbslcbQAOeK3LHxJGZNl0u0nGGHQmuWUXe5q9FY3pNh5Qk+hHFIGJ4BOT0J9aWCTcpZCHXqGHIqdVMylcc8YqU9NRWIRITEML78U2JsMWznPbGBT3EmTGTgL0NBAI45wO1NCEcnHyjYfypPlEe1Ww2MZpCZJFVkbJHUHjik8uMgnkEenrTvrYVtCu+/qrAk+neq8hLcYGc4OO9WyFIyvzbuTnioZQF5/u9D2FJKwXGJhBwuMcHJwKRXwQDwD83rUmxW+fORjBAppVGXd0ByuCap3tZi0EkUM3D/K3QVC+4MCCQfQdhU+1fKAIHzYA7mkliKn5CBjr6mpb1GRptyzJvIxUTbX6E8HBHenqqwyl1YgtjIPQU103AspBHenfQErkBi2yb87vUE4qs7BWLjJOePrUzkkEg5HbnrVS4ZduACvGSB1NUriZUnugG+UEE8k96k0exl1jUFiTJXrI/90ZrMuZiFAViMHqeTXo3g/TUs9JSRsmWf52J447VtCF2Zzlyq5t6Xpltp1qILZcL1J7sau4OQfTg08AbFG7HpjrikO0HIJP1711JJLQ5G7vUCW9c1IrZI7AcGo8BTkUDaTx+dAEeo6VBqVuVKgSfwuOoNcLe2EtvcNbsr71656Yr0VGHB71geJ7dRardqdrbgr+4rCtTTV0b0ptOxxzIVVgQc5z74pmCcKBndyc8cVI7gyFkJbjBJqJmc5ycdMD1rkWx1DgCThR1PGTUZiY43nqentUgyoAXgjqc05V6lhkdh3p2YrojYBtvTA4AHegIijYGGW4ye1K0JySq4XtnnAoZNykE46YPWnp1ERqiqxDkZ56+tDkZjYncB129RQUYtjqOxFOAQE7gd3r7UhjvkIyPlHUZNROxHzLyex/GlYK7BFyR1z0pXKjjB4GDimAqFDuYbw45znFN3MWDBsqOc88UpCCMErx1J7imrk5P3QenNFwsTCVWGSQT7nFFQNlTjDH3AzRQM9fZh06YrJ1K6MS7EcBj3NakiMuSc4Nc9qcbrKO4PPNDZKRkXLuJCxbOORms6SVim/aNwNWLqRlJYJlh1A54rOm+cM6EqMZIpLzKI7y8QxhFTnufes2a5VIwH4wOtPuJEiDOx6dOe9c/dXDTsSeewrSESJSJbjUfmwowP1qpLevIMDgUJau6n1z0xUgsgv3zz2rXRE2kVgWzlm4604TJH8wzvHQ5qSS2ZuQMdsdKni0uPyzLKxAHQDGTTckgUJMzzcseVHTvS/aZCNx4HcValis1P7tH2+rd6cLaCVQyRPx2GeKOZDVN7JlWOWWNS+/B44HNXLdZrobjcYHcNnpT006Mkkwy/hW1Y20CqFe2kz7iolOC1NY0ZmUunPKpG4yN2IBoGg3BP3XA7mt1ftbygW1sUTOBkYrYtbG4VjJdAYPRQc1jLExii1hpN6nOWPg6SdsPLgdTiugtvCNvbjBTzG7k9q10+VQQcD2FWI53PyqenJz3rz6uLlN2Wh1QoKCujnL3wrHLGwa2RQOhHBriNV0WXTpdu0sh6HBwK9aa93ZRwQfeuZ1GC4luJQjDYwyFPStsLiJXs3czrUlJXehwdlZiWTG4ofzGasAvBIUz93rmrzQzRBjKhUk4BUYqpLJHkb23EA9OTXot3OSKUVYT7UJAUZQCO/SkwuAQ2e3FZk7ncSDgHmktrkxSAtkj0PenyaaC59bM095XgcZpZZdylRyB0P4UpZJId6Zx1xWjYacl7aO4Yhh0GKzlJRV2bRg56IboWvzWU/lSHMTHGCelehW1zHLEroQQRkEd68qvbOWxmG8fI3APrXUeE9VxJ9lkPyN0PcGonFNc0TJXT5WdezO68gMF6461Gzl5MIdpI9OKsMhDf3Q3p1NMkgHlKwyc9O1ZdSuliE4aNUXO/uenFTBVVTnDFuB9aZsbzFxyCcH2pdpjkZR8yjkHvQhNELxSRMCVGME+9ROryR7ipPYnirD8/OWODxg00qxGxj94c4qrICnHvG5VIVhmmrGyElh9P/rVItuBI2CVJ4x1qRkeMbSMle46ihq+obEBjPmZzxjPXjNBViwZjyOmadMxUrt78kGlwHkLYOF6nNJWvYCtJEpJR+/U9KZInl4GMKO9XGAxlRnceQahmIcAEYKjoe9F+gGe7qRt8sDHOc1lXMnylTnBPAWtl0UtvCjkHIFZGoKoibaCG559KuO5L2OfnffdojZXLAfTmvbdNhSO1iQZwqqAT6Yrwyd2SZX67WByepFe36TcJPp8EqtlXjBBH0rrp7nNV2NTnGAeO+fSkJwuRzQh3fL1Apx65UcD8K2MBFXgbu/QUoBGRSrkjJ7UmWIwPXk0tRscgIb0FUPEhRtCnLj5VAbJHfNaCYJx3qjrVq95prWqNs8zAJ6nGaUtVYqOjucBp9teakxS1QOB1Y8ACuktfCcDRq11O8jnqE+UVtWVnBZ26QW6BFVQD71aVgMEVjChFK7NZ123oZo8NaWVA8k4Hfec1BceFYHjYwO6EgAA8jFbOSAB3J6mpEZgTWjpxtsZqpK5wl9pU1idkqkr2YdDWe8IOHUndnGD6V6fJFHdwFJUDKeuRXEaxpbWN2R/yybkE+npXLUpOOqOmnU5tGY0cf7xggOT1FDRBm2n5QvBqwcZbBwfQdxUTggb84HTB61knY1IpoymDwV4wc0hQMvXGew7U/aHUs/c8Y7GhwC21gQvQkU0wsV/nb5HYHBwB60eX8oYKQ+RkDkYqcRARbuc9h3qMkLtK5B7076CsB85DhWwKKmjlQIN6An1opDPX5CMZ6j0rNvIUnjKsMehxV92Ujj8Kqy9Dk8D1qnsQtDidTgmtJeoK44OODWFO+ZPmG046DpXQeIJ902I33KvUDrXPyyAqz7TwvGeKhXRoc5qk+WKJj0OKz4bfcd7D6Vo/ZjLMZXHyE8CknAUqo4+lbqVtEKNO65mTQCOOM5HznpUJkLybUG7HoM00l5DgKSccYrV0fy44yrgLKTznvWc5ciub0487tsZyaffXHypBgHueKsW+gOsn+kSn6CuiVyDmrAVZo/9quSeKmjvjhKe5hHSbXyyhj59SaWDTGTIUAAdK2GgAUHHPekxhcjgVHt20X7GK1SKlv8Aujscc9jVo7fqaimBMZYcnHBrJF1dIwCtx6GhQc9SnJQ0aN9HI4DcDtU4mHC7vzrn2u5uBvwzdsVIt1ccHAJ9qh0GPnjc6EySSQs2RtXp2qTTmlmhLryoOCe4rISeV0APAq9Z+ZbxF921em0HqKwnBQVmTKPNsaYMZkIkUuwHBFZGoFBFvC7ZVztJ6Guu8MpaapMY5ExtXJHrWF4gjjtL2S2VNyKxK57CrpQlFe0RzOSlP2bMK70m51HR2nab96FJWNMKorhvsV4DtCYYHaT2r0HULp49JSFBhWPzHoa56SRgoOdqgYxXoUa0mtTJ4aLbbZzsmjXTc7fw6U5NCuWYB8AY9elbRd3GMnjkU0O5OB1PXNb+0kT9Xp3GWWmG38ve24MckDkCt1JYoGBxwwwABWIZjFznAU1rWrJc26kdBXNWu9WdNNRWkSLULRb+3KY+Ycqfeues5XsL5A/DK3P0rsolGQp5BrG1TToBqDMAQcbgKKFRL3GY4mk5PmR29vMJrWORDkMoINWzgjI5wM4HSsfRZAdOjTHA+UGthACdnT0pp9DjasNeNcLtBz6iov8AVk5zzwAOakK7Sfn5Hao3lfI5ATPWndIXmMc/wnIBIGBTOrFcYA6E9alkJKgg8diB1qvIC0gzznv61W2orDztU8fMemfeoZHwQFyG705i6nBOCegFR7gxIVvbNJvQaQGFAqu5JfPfpih8ISoAYE5JU015AWAOcdalS3dh94BTnANSiiu4VuVyCe3oaMoNoYZUjIJ65pw+Tjk5GT3qCZh5R4BA6fWqu7k2KtyFztBwTyTWRespLDGSeM9Aa1HbIO4gZ6Csa64Bz0bkYrSO9yWuhzd+rCVh6Z4Fd58PtdW4s/7PkbE0OSoPda5RtHv9RciztpZST/CnBq3Y+CPFtlex3lrp7o8Z3YMo5rpi9LmM1fQ9ijlLYweTg1NzjHc9fcVjaS2pT2aNf2ZtrgcMvUVph3Gd3XpWyaa0OZpp2LATrg0mwgYHAqIvkq2dvHSmy3SRBmeXaoGSaYmThtuXJGAOarG5+0YKfd7V5x408ebw2maVJwx2yzr2HoK7XQkC6ZZpknMK8t34qb62L5Xa7NcJ8ox0PpTucYHFKoUAqDx0/Gjb0/iqiRp4GQOfSk+bAI4z1qTA5wMn0NN+7k+uMCgCSM7fvHg9D2FVtcthdaexB5UbhxU4GckDjsKmlX/Q3LDIIIINRJXVmVF2dzzZ4cSMVOV6+9JIgVd7fMx6c1afZ5rBVJ5PSq7KNw9DyRXnWsz0L3INv7sEjB780pI4YnAPBGKkGGbDEMDzjvVchhJsUHg5wfSn5CJckxhhjC9fU1B5e5dwxu6gVMSXkbgAEcAetKE2Day/OBjAqugDAFwMqfwNFPDOBgsRj1AopAem3twttGXLgEDOK5W/1e5uNyoNqeop2o3slxISHyM9PasmR8gkOSO+PWiT6iS01K1xO6SckP8ASs2d8h+SSRjHarM5PmEjLcZBxVKd0wQOpHemhlbaFjAQdec1RnDmTKcjGK0SAYs9x71lPJsmZl6+tOF7m8rKJf0ZBLLIr8OFwM0txbSRy7vTvSQ5t4klA+Y8mtK3vI7lNkgAPes5yad0b0oqUeV7le1upVyjkt71pQzk89B60x7dGwEPB9KdHAY8AAla55uMtTtpxlHRmisiyrtPBFVnAL4B4Hamo3J9KYZNh6de9YKNnoaBMGAwnU8VXFq3XaM9c+tX4UVyC3IFSsiDoc+1HtHHRByKWrM37IxPIGcU8WzjCjGKuKFByPxzT1K54GaHUY+RIrrE8YzgZHWrbMCUVumM1MAuMcc1C4D5VfvL2rFycnqKyR0Gjytayh4yF45I9Kp67um1AzD5tw70aUrTEqMllHSkviWmA9BgisoTlG8Wc8oL2l0Y0++6tJhtHy1heTFJHJuHzjpXVR2wHmq4Kgg8Vz3lqvmLwCp7969CjLTQmybaM5InJIVSfeneUQCCMGrDuem4A+3FU7q5EYGOuMCulNyYO0VcpX77Y2I4A/WrmiXDyR7GHPHArIuY3uFGGOBmptNd7SdWYkqa2nBOnY44zaq36HZW4IOT1NY+syMNTDA7Rs+taEVwu4c9qzr+L7TPHIp+Vjt4+tcdKNp3Z0YiSsdP4JuRcRXFs6o3yFk9jWxsbIOAWHXHauS8DMYtdnt92cbgSPpXXbj5jIcALyDXQ1ujz5PW40gNuAAVe/rUShNzAHcvoPWpuc7dyZPU1XZMSenU8VDVxJhjGA2QB0Haq8jFznIyP0pss5VtyklAOc9c1SlmD/cYD3p+o/QnaZFYKjHIOSfapII5Z22xKZC3ZR2qPRtMl1WfBO23U/Mw6t7V6BaWkNlCEhQKo6kDmtKdJz1ZnOooaHKxeHbyaNSEEfHRjzVmXw/eqAUUHA5wetdXkYznk9qXec59+ldCw8bGLrs8/e2kti0dyjoc5yeKyrtk3HHvyegFepT28N1GUmQMDnqK898TaLLpcnmL81q564+6axnRcdUawqqWjObuSzAjOMdSK3fD/hVbwC61FSYzykWcZHvVHw7YHVNU81+YITkgdCa9FRAuByB0AFaUoX1ZNWpy6IfFDFBGkcSIgUcBRgYp5clcA4xxTARn0PoT1pSF7ce3vXSkkrI5dW9RyOcfXrVe/tp5raRrIos4GU39Cfeno24Y96mjfGF5x/Ohgjy278Wa9aXLWtzaxRTodrZzjP8AhXOanqmq6lGVuLolP7qfKK9P8b6Il5ZHUIxiaHhv9pK8zlt/lwp5rCUnF2OmEYyVzl3UQTHcuQR0r2jwperdaLatu6IFHfkV5FfQAFwOWB6iup8A62sEradM20MdyE+tXF63Jkrqx62pzz+OKkzn2z/OqVtLnLA9Ooq9kvhs49q1MLDcbep5PpTO4GO/WpMKRyOnOKCcc47UAPWLtnj2pl9J5OnzEH5tpx2FOj46E+tYPiO+/di2RvmPLAHOBUTkorUqEXJ2RzwlZcDb855yemKYd+0jAHt3zUxiJChhgjoKYsbkkZwPUivPR6BCRk7TwyjO7FQZdpMdPcdTVx12qenPf1qOXD8qOQMHFPXcRCqZBbBOPfFLEzMW7DHINO2bj8p4OAR3pfLVAzJ0PHPWmLoMJHvRUsatsHykfWigC/cy4GEPX1rMO2PKqCCTxz1pbln83LHIqCe5IwFAHsaLNBchkmdiwbjsM96pXTBV6457VPLLuGVPWqksbpGHPQnirSJuOBAgOOlZTjdKwHStBXbyzzzVBnHncDNEVqbt3SOijthNZJtGCF4+tUYoHjYk8EdK0rGb9whI4xgUtxb+YGZOvaubmcW0zvjTUlzIImYYx+Jq7G7YOaylneFgrjcOxpx1NWkVEUk5waznTctjaNRRVmXyW83KdO9V5pg8gQcnPSpGYjk8cVTGWmDDkZ60Rit2OUneyNaI/KAeKe/QHtTY9uBgdac+cYxxXM7ORuR7gc+lOUjHH5U3GBSqBkZoYFqA5qOb5J9y8GnxHb1qK5bMw9KiKuyJbnT+GGUyl9mX6E+1RarPHLeSCJNpB5puiSPbWjSpwBmoZJfOmZyOTyazduSxyWftbkJeRroB/ulcAVzV5Asd3Id247jx6V08igXELj+IYrJ16JY2DhRlupHWuujJ2sJWUjAeAPkk/jULWqMcP07VYLZBOecdCKiBLLjnp3rsV0XZMh+yJjaq9O9Ml0wlQyH5h1BqwrEMM8juBVsHdH8ox70ObiyXTjJGS15JFEwVSWX5c1Lpdw8qxhxnLZB/Gqmrbkk3xk88YB71Jp7P5cW09+QelbKKaucFWTUmmdD4SBh8azqTtDA57jpXUyjdKXPHPAFcp4b2DxqxbncnT3xXWswZsEdCelTO13cyV2kQOuBu29T+lOkUrHvx9OeaDM0IAA3Y7HuKimZWU4BB7isvMZn3LS/ffp1way5XNxepbRnDOQoxVvUJFVWXn7vX3qv4QJuvEsYcbhGrMfririribtqemaXYJp9lFbpztGCcck1oD8j6dsVHF90Y61JyxJ5rvSSVkcMnd3YvA7009cj64p27nH600gcEGqJHBsnnt0xUGpWsWpadNayDdvUgZ7HtUpbHIHSnocAZHNAXOK8J6bLptlKlwMOZWycckV0yEEZ6U262LOQvTqR6mlRieRgA0oxsrDlLmd2IQueR070mAfm7GnANnk5HtSOW+6PyqifMbjsoGB+tPVhwQce1MUkjk4I4FPODyvQUDHXEazWcsTjcrKQfyryi7sfJ81QoyrEAZ6816w7FYiT2FebXSvcXcmQDlmwB0rnr7JnRh3q0cjqFruBLIFI6Y71gsHtZVliyjKcgj1zXb3dt5YYMBuHIJrAu7dApwM5zg1MJdGaTj2Om8N+NomhWC+kKzHAEnY13cF/HOodJQyHoVrwO4t+hQYx0p0Gq6jZECG6lAB6E5raLaMZRTPoZLjK+/rVhW3gAckdcV574J07WtR26jqt5KLc/6qLON/v9K9ERQo+UAZ4wKtSvqZyhysZeLdtbstpsEvYvwK5uTw5qayGZjHM7HLHNdZllHBz7U9ZBwo71nOmp7lQqOGxwssEsMpWdDGy88ioWPHI+8cnPGK9AntobyPZIoYDv3rk9W0uSykJPMPUEDtXLOi4K6OmFVT0Zku6oMNgE9D1qupHm7hyMnNT+UzDI+YZ5z2FMaIMPl/Os09bGjRAVKZZuMHgjjinqwfDN8wJ78YppjO3aRkjr601UYSIeCn6VXoLTqSmQqSAike7iil2IvGfrRQLQbdkkl1GF9D0rNmXqcHnnNbFzh1yGx2INZEysAxOcDt2q7CTKiyfLg49+KjmkXy9pJ2nsKH343MMZPUVDJlgRu46VSQmClSWXt+VUZDtn4H9athsE55x1+tQMpmnRFGCTQtHc2WqSR0el2rPZK7A4HQe1WgpjkPpUtu/lQInoOR60oZDIeOPSvMqTbk2ezSioxsUb6HfFuGB/Os60ty94ZGJ+X19a3J9rW79sc5qnYqMM+c5OMmtKc3yMicE5pkky7o8d/WqkbDJ2/Nir8oA+Ynp1qiFIOUHUk4pwehTVnc0rVg4APX0q1IAB6egrPhR0Ib7vtVwMWHz/AIVzVI63RqndDGGOvPsKEIPOMD0pxHPt6UnT2pXKJ4uQR+tRTgmcAdqVJNi5I60hIkO/GPepimnciWrNuBJU00y5ATpiqzBlTeeBjPFaUNpu0IPuzk8CsmfcsLoQRx1qGk3bucsZO7Y9JRN5JAPXFVfEcaC3DfxHvVxQEtLTbgA5ye9Ra9HvsuSM9R9a6KULMzm7yVjjjnJC/WmjJGQ2OalKHBB601Y8Fs8A123NkmNQHJwMgdxVlJAFGfXge1RrEeewPYUstuvlAsSSpyMVLs3ZjaaV0YGrTbmOBgngD1rS0kExI+3oOax9T3+exKkA9M1btJHSKJG4yR+NdaXunkVJe+2zqfDyZ8ZbwQQIC3v0rqfkLM31OPeuc8Lqg8Ryt1K2xB+ldFIFRsjkHt6VjVvcUVohjyocLt+bGQarTBpABxnnvzVpdpBOMEcCq11H+9UqNvGeKzeqHsczrDyLCxHHOD9KTwNclfFCozcPGVA96n1aLdAdw+Uda5W1vH0zWIL1ePLcEjuRW9PVaESPoOBuB6461MDxjotZOmahDd2kdxEQ0UihlIrTBBXGeD2rsTurnE007D2BwB+PNJjAxnilwMevuKRR1xyKYhMtg4GcdqeMgdevINN+7gdagvbuOzspJ3+URqWNAjjpvEyP44utIYhQqDaxOMtjpXRxS5GM/wD168B1LUJ7jXZ9VVikrzGRD368V6d4W8WxawvlzER3SAEqejH1FSpamkoaaHbbyo9KQHqSevWoEnD4BOM8YHSpPMC9ORV2Mrjhzzjr0PvUiseQew7VGpOSR0PQUSzpbRM7kKAM57UMaINavPsumO4+8wwB71w0a5y+/wCf8wTV3UtTOo3QIJ8hTtA9feqBiKSYUjB5Arhq1OaVl0O6nBxWvUrXEBkOG7E8HvWJeRASBUXjBB966Ny3QHIAycVjXH3izDaD0FKMtS2c5dQkE5445qfwpoo1vXkRhtgh+d885FQXxBbaMjr1Pau0+Gtsv2e5uMD5m259q6I3asYyaWp6LbwiKJURQEUYAHYVYTOOePSmRgBeD171IoHRuhrc5bi8n2NOJORgdeKMDjb09aACevSgB0bFf5E+tSXUC3dm6HBJGBn1qIYxuI6cVYjIyAOhpNdxp22ODnt2hZo2bBXIIHFUPnRdwIGMjmtvX4At8yoQCw5rEmjCqN3UDj0NebKNpWO+MnJXGRsSxGcZHNIcKvUcnrTG2CUMoySuCB0zTQGGAep7HtTH6kxUDGGB9zRSqSVGESikIlZNynIyfUVlT/K3Bxu/WtKWRCx57ZAFZ02zcxOAW6A+la6kGc5JYhVOByTVKQnGB1PJNaEhCng89cCqMrSOwCoAvbHerQmQFsS7ScK2MnvWh9mSK+iCN8uA31NZ06B2U4xir0UmfLfPIGDUT8jqoNX1NxZBtGD0oVhuz61mLcHdkHjoRVqGTdJjHQVxyhZHpU6ik7El+T/Zk/ODjgijw/GktkoZueeah1Is2nukYJZuOOam02P7PaRqBg45HvUtWpNIrerfyLtxCYhzyPWsyC6D3DJs2leme9bibJ4tj9+h96zZ4PJkY4GR3rOnNP3XuaOLvdE8bqeD1qbYAc55rPinUtjGKvBi3Q8VE4uLNItNDWDHp270bMjJ4p5YnimknjNSmxtCpbo/OcH0qZYsDBqKOQg5UZqz5m5emDionKVyXE6S1G/QlBH3TWZInmxHPAGa2dLiD6C248jmsdziCQemaiafus4YOzkis7IsUIGcLwPrSazKE01iwJB44qrApltVfcQFkORWldostkUIyCO/rXdCKWhjJ63ZxRKjnJ56n1FNDqGyW6HtUc4ZZWRuMZHtUAIPBAz2rpUbo6eexfSVP73WnMykYDDB9fSsoS8qCefShpTuIA6daPZidXQt3VulxbyBh0Xg9xWa1o0f2Uowz/tHrVv7Q6wyDoCOh9Ko3tyyRQMvBHOa1gmtDkrcrVzrvCLE61qZxgiFcZ7V00mXYZIweoFcd4HmWbV9RJOd0A611ZyOM9TwBU1NzljogyzAg8c44Heopt+NrgsF4z3qTYVAY5xnJHemSl2XGD6fhWakr6jepj3ymQ+WOFNchqVmRIeh9z1ruriLIBxjAz71jXtqJI1XGQM5PetITaYpJNFXwh4rbR5RYXxP2Vj8jDny/wD61er218ksSyIwkRhlWU5BFeIXWmvHI37rrwD2qbSdW1XRyRbTkoOTG/K10xnYwnT5j3gTo2B2p5lG33ry+3+IM6gJcWOXHeM9auP48llH7mzO7odxrTnj1MfZzO+luEiUu7AAc15v4x8StqBaxtSfJU4cj+L2qC61jUNSyZZMRn+BOBWZNb7csDwT061lOsnojanQtrI5y+tgRuXAHpisnLwSiRJSjqeCDg10ky7854K9+2Kpafo1xrupxWVuPmY/M5HCj1ohLSzKlHXQ1dA8ba2siWaWp1EkhQBnd+des2AuZbeN7mHyXYfNGTu2mq/h7w5Y+H7VY7SEebj55T1Y1s5XHv3NbxT6nPJp7CG3fy/3bBWxwTzzXK6poetyyNJJcJPDkkJHlePpXWpIScjoOmakR8nHalOPMrCpzcXdHmS27RTbHUow6g5BqcrtwN2QO/Q13up6XBqEO5VCzYwGHWuKnt2SV4JfvqSMGuGpTcHc7YVVNFJiNu5CCvesnUVR055x0FahVFUopwQTjHSqMiRkncc4P6URdinqcjfo27djAPFdp8OJ0+yXUecMrrke1cpq4UynbjHYCp/BurLpuvBJXAhn+Viema6oPS5hNXuj2+MqYxg9Kf14xj6VTt5flABBB71b5ABUcnvW5yDuduCeO2KXABxnjGRS5ONvcelNye45oAUHJzip4jxknioFQHJBx9KdLIkFuzswCgcmkxnLa+6vqfX7oxkc1jzRB1JYng9DUl5dC6nldQQS3B9qqSTHdkEg/pmvPm7ybO+CtFJi+XiPahweM5pHDrKFIy2MYp6M0v3scnkdqkcDaCeWbgilYpkDxAMecUVIQv8AeIoo0AgmjeEnAzkce1UJgGPPLdxV6Z3fIUgj8qoO4QlX+XqM1pbsQVJlDSZAwRUEiBkJXg44FWX2Egt0zwQcGq7nggcL6HmqRNiPb+7APoM1B5hUHHT2qzuPlhVxx/KoJhlOe3AA70uup0xva6GrM2VyevcVetZyhYfeDcA96oqyJFgAEHjJ7U6Fts2c5x+dKUU0VCTUrm6nzAY781ZjByMngVRhJ27lOBnpV2Iljk8CuKaPWptNF3AMIKdRQxE0BVsZHQ01MqMdjRJhYiRXI1robLYzXT5j6g1ImVwc0MMtx60Mdo3HpXVurGezuSrK45PNSmXK9ORWc17BE2GPPYU/+0IMbQ4570nTb1sHtF3L8b4Ge9T7XcBlOMdaowzLJ93p3q6rk8ZwK56kWmWndHZ+HSzaawbkCsi7Uj7QynC84FXfDd4qfuGGQ3el1qwaOSR0+6w4pWbgmuh5r92s0+pzVurRafHj+KTmtR1DQY3Y461QMDJBCFfPzHIPard1O0FuBt6g810QabuKonscVeRbLuRS27DHJFVdiAnJzk/lUlzLmZt2Qcnj8agZkBy3K+hrsSdi7qxAxCORuyM8EUzcfMaQtnPOKJnRGOSAO30qhc3gAxH3raMWzmnNRWrLktwMkKc/Kc4qtqDFtPgbqoGAM9qbb/Mct6U3UABZQ4OASfpVpJOxzzk2rnR/D1WOrXRPTyCK7hm8qXHJx0FcV4A41SXbyDC2TXZhTI2S3TnPrWNV6kxWhIsoZTuGe5JqHLCUMpGw9fWpWABIzlccD1pDFhST36D2rDqVoVpirNls56YHSqMiAHYFJ4/h5zWjNtGFIxkYI71U8p1PzDhu4quugrGXcwAsAAdvXBqm1uilvLQMeucdK3mj8xCGztPB+lVGiVGfAwG6YqrlIy47ZU/g+br6DNWI7cddm3nJ96usq7TheD1ojYLkPghuvqKTkx2XQiXG1lAG0dD71Xu1dYxkbQwxkdzWkkSyx4Bx3ANZ99C0gCseB0xTjvYl6nN3zOkeQTuORxXf+AtI+w6Z9qkUefcHdk9QtedXhLTqh4+bHP1r2fRUWLTbdOwjXB/CuumtTnqO0dDVBwM0ZOARzQRlcZpu8YwOM9RW5zD+c+uacSAwx/8AWqMkHpwRwcUpPIx07+9IZaQ9OM1zXiu0CeXdpwc7SfWt+NiBgDO70qj4m2jQZ3foozUTjzKzLpvllc8+uG3fMThh37Yp+n6Nf3xBjQKjf8tH4FaOg6Uuqt9pmBFun3VP8RrtY4gihUUKo6AdhXNTpN6s6alVR0Rxg+HNvcKPtN0+/uIwMVUuPhFaSHfbarPGw5G+MEZr0T0wO1KjYGcGulQSWhzOo27swtL0m+02xihuphcPGNokUEZFaAlK4UqVPb0rQWQHG7oapawJotPluLWHzZYlLeWOrj2q1orGb1dx6ScEZHrmn7wRuNcNb+PLN48zW08b5wR1wakk8cRs2yC3kc9s4AFQ6kTRUpXO0MqIu7cAB+FcvretC6ZrWE7kH3yKwbvWr7UCVcmNM42oaZCGQb3HJPGK5qle+kTohQs7yLKQSjLRnBXnFDMuCjJ1POfWkSR1O4kgHrippNhbcPmwBgGsVqasQWpSMhSDk8g+lOCBMZ+YD8xS/OAM/MCc0ikjJHzDuPSi9wsPOG5IB+tFAKkcjNFFwsZbjClO2apy7Qd3Ud6vSZVsE8d6ptsUt02nnitUQylJHkkkADr15qkwZS3ynHr1FXmHmSYzjJ471C4ReFGfbNWibEQOB0OaZKvykc89Kl3HCjOAe9NmHHB/Gpe500/h1Kpztw3BFMjciVPl4PpSM+WweR7+tNifEgq7aE31N+1YfcByDzVyPOAOgrOgA4Zevb2rTjBZAM8k1xVVZnr0XdF4ZIVSenSpZVDR/NgEdxUSZ8sAnp0Jpsh2qcnNcLTcjpRW8s+Zx0ps0btGccVKDjnP1pykup44rZNpiktDm723k3bgCT0qttdANykfWumdM9QPrUfkIw+dc+ldUa+lmck8Ld3TK2nsyw56n0rRjlPRhg1AqJEuVXkdvWpVyIs46msZ2k7msLxVjrPDmyWbBB3DkHtVzXZpN+xm6Vj+GLhlu9n94fjU2qytLO4PLAkGsFG0Wjlmv312UQw8sk9A3WrVxGJbXLHAx1NUokYwsF5AYVoSqr2u1zjAwaIKw6j1OKvLdSzOoDOpx9axL+Rkh6bW7V013bNDLvYjac4ANYmoW3nxEKeex9K76UlezFWg3C8TmpJWJ2tnnrmoo2yCScnP6U67jaKYIxyR1JpiAEe9dy2PHk3ezL9rJlwCMg8VNqOV06Lco+VziqlrzMCuMcdKvarHmzQLkkNz6VL3Ld3E3fh6Q2sEesLcenFd1GoUNtbLHivP/h9+78RqjjBaNlwT7V3W5QSqNkKea56qV7sqOyH46DIHUc96Cyp8rj6DvR5iHpj/AOvQoTq/JJOPasnqUuxFM6sd2M7eDUMjbcEDGe1TyRc7sYHrVc7S2CeQTSTs9RkUiyuM56fkai+YN864I6Acg1OxVshR06DOBVViFJZzx71T20BDZpMcMwBHam78xggAt2qvJKJOFHmFjgKoySa7HRPDIEUdxe534BEXYU4wc3ZClNQV2c7CkjYWOJ5GU87Qaiu7K7Ct/o0o4PIQmvT4oIYhhIkXHYCpVC8/LxXQsP3ZzvEa6I+cr2QiZueVPIPUGvZNAuPO0i0lzndGM/lV/WvCWka5A6XFqiSHOJowFYH+tY+g6De+HbSW0nnFxEj7oZACDt961jFpkTmpRsdIh2jPY0jg9Tg1HFICucY9qeCOM1oYhyOe47etP+Xr07ZpAuR198Gk5GMDcPWgCWPOayvFheXR2tEO17hhGPpmtMvtGT2rzu78R/2x8QbawglzbWu7JHRnxUy0Lirux3Gm262drDbIPkjUKT68VewQODVeA5XJ6CrHJHFNJJEt3d2ID39O1LnPLEAUir82SMUMD+XSmAuScD06YqxDkcEZ7Cq6ABsjnH6VNGefrR5B5nm/ivQorDWWmjxHFcZYDsD3rMtrRDuAYMemQK73xlbCWyjkIGUYH8K5BEIHy4APIxxXBVXLOx3UpOUB0VohGB25z708oisD/e6ntTEZ4zycZ49jVmN0AAK7ieprNWLdyMITlCvyjoc5qRQMkKAGA5zSHMkigHKjOB0p8ZRRlj26GqViSMBiW6HaRgU5WCHgc9Me1IHAk2seDT1YENlQewAot3C5EZCpIKGirAZAOAR+FFA9TOkQAEsN39ao3EQIO0Ac8HvU89i/JM8igCqEtjMh3faC2RkE1okzMZIVgTGACc81RfJIJxz2p0sLOWLTEN2FV1tyZSHc7fXNWhEsecKBkHnI7Zpk5ypHI9z3qYARqMHjPIzk1BMVx1+lT1N4aRKJ/wBYSOT70hHK44xySfWnEkk46dKR1yvvWhBvWLny9jgBl71pR4UcmucsJXM6qzHHSugjHcnJNcVaNmethZ3iXg4EeSMj0qtcfaFhLWyBx3Bp4OcgU+NuCoNcluV3Ox+8rI5x9ddZxHJAUOcHJ5roovmhGPTNUdS0yK5USEYlXkEdamt5cQgHjtW0+WcU4mNNTi2pu5ORkUgwBgHNMDKTwc1IMdax2OjoIoHU1MI0ZSDx/WmKDICO9OGUBB60m30IsnuaWhJ5OpIQODxmtC/KLqDq4JU1T0J1OoID09619ciCsJEHDd1q43cHc8+s17YxW+WOQRjCswx7VoNCPs4wuSRzWYGZ1kCMMgjg+laRLtafIdr+nrUq1xyTscdejbdMrZ5PQ1TdVYBF6Ve1De9wxc/NnmqB+U+o6GumGx0dDC163CxpIF+6cE+1YoXjjjHWuzvIhNbbHwUYYAHaubm0p4C7qdyYzXbSmmrM8rE0Xz8yGWgOQV4YHpWw4YrHnqGB/Gsi2X94AT17jtWnIwilSNCSzfMSat7mFnymr4cUQ+OrdVwVdCSPfFdZ5cS+aiqVIbnrXJaN+78ZaY+fv56V20gZZGB5Usen1rGsELWsV1ihBU4OKnPDYx+ApMFsYO3uCaX+HJGTmsFsaMG+ePZ2PGKqNCqkFBjHvU4JALDoT1psuORjg9eKatcWpTmkMcQdcMDnOOorKupdykhiMc4boauzbFUnnk4I7Vh3WJLgInRmC4/Griru4X6HceD9O8wDUJlG5hiIAdBXbDAA7kccVQ0uFLWygiVcBUCgD6Vo5GCMcetdtOKSOKrLmkHOB696B06/nQOePTpR05H41ZmGccg5pHUSLtbmjjn0pcADrn3oGcvNq9tBq8mnSSiK4ABVW43D2rQSYbevPv61x/xR0oyfYdSi+WRCYmI646iuUsfEWtWMYQT+Yozw/NQ58r1LjT5ldHsIkLd+MUnnpGN7HA7k15ePHGrFABBGGH8VZ9/4h1S/AjnuSiN1EfApe0Q1SZ0XjbxqlrbyWOnPvuXBVpAeEH+Nef8AhK7+xeJbWZznc+CSfWnXlopBZMtzkk96yXRoXDLwynII9aL8yLUeVn0haEMOT71eHTPQmuJ8Ga8uqaTEzN+9jG1/XPrXZxSqygZyTVp3RjJWY5lOP60KuOvQfrT8KfbHWlGc+oHemIQqSCeKlRccnHFNUZB44POPWnBhHkn0pAZPiJlNoEbktx9K4yS3ZNpQ5GcH2rd1i/juLpkV8heDj1qgxTGAOcZwO9efXlzT0O6jFxjqUXjyvXhRz9aUxAR7k+vNTqF5QA/NyRUUmwDaOdp5FStrFMbbODN868DpxT2xuZTzjkUkGRuZx7qR0p5O6Qsfmx1x0p2dhD8BdpA3dueacse6QEggr6UokVYwCMelOifJwCPl5yetMCZcEdCfXiio1345JH0oo1GZMrEna3r29KpXHXPIAqwzAHHpz1qrMw3EMSM9BWib2Je5n3CEZbIcdjUTsFAGOSOh7VM4BJIPseKjdAAxzn0NUiWDgeRnAxnPFVJFVl/rVzKmPGAVOM49agcKBtXj60nub09VYoldoIByTUMpIKKHwSRkmrewfMWPPpVKZPl4HWtIkSVjWs7YRSBs7j2ra2qRnPIrE0xyYxuI29ga2oiDknoetcla9z1MNbk0JEJZflP41LFkKWxk9DUcJByEOaeqEt1wR1xXLPsdsCeTaUyf4uMVR2lFIA4z1FXCSYzk1EoGcdjUwdkOUblXkcA9akVmB4NK8O05Xp6U0qykZFaaNE6oljlZW68HtUjlANzHj1qjJO0UyqACW7VYALqQehpOHUnmu9C7pl0Bdh0+ZV9K6+/2NpCOwOWrmdBiQ7k4XnOeldnNax3GllB8xUZGKuEU27HnYh2kmzj44kUTFvvAAj6VfVttsr4yO9VwBtnVxhgMYNToGSzA656VgtZGktjltSy1w7KwIJyAKzycg4HHpV+/VhM3G3PYVQAwcN1FdUNjo6DZATEmegzxVU4YFSMqRzVqRQ0Q5681XAAbK/lWsdjKaMZoDDdDAwMjFPupgl6oBAxwPrV2cDzVJ61l6iP9LTtk54rpi+Z6nm1YcqaRuaWyxeK9KZwTlwOK9Cu+JXOclScelecac/l6zo7SEH99jI54r0W43GeXK/xHBPesqqd7oxhsNV/MKoxAx0PpTmZQMHjbnmoYzmQJjnuadIqtuBbk9qx2NPUZMvmRjYOB8xxxTZSgjyOeAakPGADlaYwG3YDtxk8jtTS1EY966hfunIU/ia51ZlTUIJHXAMikA/WuivYCxZc5GOBXG34ZZiBkbWyPrW0FdEt2Z75aOHVRxnjFW+BwTn2rmfC2rJqGk28oOW2hW9jXSqVxuH511Rd1c45qzsx+OaONuf0o+8M96cRgcc8c0yRhHekXpgjjrTuRnHrSAYO7Jx6UwOc8bosmhspOPmXmvNXtcsVYckDHvxXovjKbfaxQr1LZP0rj0izJvIOR1OMVyVpe9ZHZQXu3ZgvA6Rkkg8AAAU0WzsOACeAR1Oa3rmy3RZ9aiW1MIAjwc4PuKz5jWxhvaPkqeCOoPFZ11Y/KXIxnoK617UScnrnmqV3Z7pPKx8vBBrSMyJROZ0bWLnQb0TQ5KE4dc8EV69oXiWz1SINHKFc9UY8ivLr7SQrFlPKngHuaoQx3FrJ5kLmNx3BrZS7GMoX0Z9DRXSkdQSe4qVLjHDH5a8TsPFes2uxXIkUf3q24/GmqHh7ePb2OT1p+0S3I9i+h6i92kY3Mw4zyegrltR8VQ3CvBaMZGBKtIOi1ykuq6hqAK3E2Im/gXgVasYI4gAF2g9RWFStdWRtToWd2WwqLGPmJduc9s1MxK7N3Hr9Ka0YZ8IM9gB2FSbNylXB471zJHQxh3csvHuaiZ8yfN096cf3e1VBbdyPakNuXOBwQe5p+pPmLuUAKpz7e1TQLwxQA+g9ag+zbGwTk47GpYlPAXK9s5p6NgODOWUONoHUHpmh4zJlwuB/s8VIpU7lZuR0z60pIMOCev600uwiSKV0QKVzj1NFRKNqgE0VegNGS84y2Ic8ccVXuHR1yIecZAqcls88Z4/Cqc8bktgHtjFOJL1Kj7h/sjBzUBJClRznqKlZmXIP5HrUWNqj19atCYsKhlkXGCMYqtcn97059ulaFiQ7SjuB3qlfxjLHOCPSp62N4XsVlwctj2qncyGFxjvxyKtRgrEcc5xyetTRQJIcyLuGfrVXS1YcrnoixZPBJaLuwrLwAO9XobkBir4xjArN1G3iFnujXay8ZFZlpvlz8xbbxkmsuRTVzp9q6bUTqYZwJCuR17VaVgTwMfSsfT4WYcngd60tw6A9K5qkEnZHfRqNq7LDu5PHSlRSBmiMgLtJHPep14U9K55O2iOiwxCDjIyaVsMu3aBnvSHDdOD60EFlx3peYmimNj3bAEEKMfjVoKQPrVCC2FvO5JJJOc1pIykY61pU02M6d7ajrVvJlHfceRXc6LMwt3DL8oGRz2rhcrkHIPPau40qANp6Oj8EYIIoou8zkxsUo3MW8nia8m+XjHIoidJYAy8AcVHqyx291LsG0YOai0omS03Z554rRRXM0czfupnO6sAl3IEYsfftVAKSc4P0rW1plN1gjD+tZHKn9KuOx2037upIwTyBx361Rb/Wf0FXsMbf27CqKHEhYjPbFaQFPcz55TyvX2PWqN8xeRBjFad5AHJdTz1x3rOuchQ3OR610waPMrJ63L9mwGo6Qx5YSjkfWvVrhMzyZ7nvXj1nJnUdNI6K4P05r2C8I+15wckc/lU1TCGxVEZDF0+8OT6VGCXw2PnqZ9sfzZJzxgdKimY43g4UdhXO9EaoeW2MVAz8vTHem5LAjAyBjNQLIWBBzuPAPtSltgIU4PBqr2FboVruI4GQAo6sPWuO1aDbIWQg7s5rtrgbwGYgg9hWLdWsc25COeoOK0g7ENXMbwlr76LfeTOx+yysAR/dNeyWV8k8KOjh0YZBHIxXhWo6c8cpXBxnrWlofim90ULC2ZIM8g5zit4ytsZThc9yWQMuc59qdu7jj2ridO8a6fcgb5fKJHR61z4hsFUN9qjx67hWnOjBwkjodwwQR1FVbu8S2hLuQoHrXOXPi6wjQtHL5jDoE5rnrzVbnU5S7NtiHCx5qJ1VFaFwpuT1LOo3rXl282flBwq+gqsoDAsuRnsajJ8tw7Dn0qdCzMGA+U8Yrj+J3Z1qyVkNZCx2qdwI4qNo15IG3PUVOzbOVxu9KiSQpuDj5mNPyQEcqFcBASRxiqLQsxZ1J39PpWhK+4Hn5jwQargLFGBg/UdaasPcovB5u1Su4gHGelZs9s68FcZ6mt7GJD8pZQM8ccVXlP77YSduMjI6VSYmYrwsGGRhVwc4qa3VnJUc59a0pFAkKEA7gKQWxEvynDHj6UmwRYgjXALLjHUg1dU7GA2Z9DVeKMsCo5I49jViJWMm1s57fSs2rlXLMbhI9ytuJ49xUi3LuChG09Ae9QkKrZUfUUqSksC3GfxpLfQLdx5uMAI4yFPFNaRRJvB+XOD9aZK3TcoHp6YowFG1RkZzk9TTvditoPzuUMXyD3qR5Bwq4C45A71C6ggDB+lQhyPl7g/pR5sEXkkXyWcryO3cmkjuEmjIGQVHI6YqusrLECBnNOjfBJU846UMEXo9nljrRUIBIyQRn0oouOxkynEZ29R3qvNIwiAKlmPcelTOACQwwB075qrKxABAP/wBatVEzZUZlJ+6c5pJSxU44A6UMpaQnPHb2pJWGBk9O9UhMdpu8zyA4xjOTUd3GdzMeQe9P00ZvTg9QetPvomBbbggf3amT1OinqjLUMMj8BV6wwUbdyOoqlGCSQRj3qaE+XHt6ehpy1RcNHcs3KoLNl6k5rnraQw3h3DKdCK1bi4b7OV6dhWSqBWyvOeadNWVmKvNOSa6Gn9tAO1MqO2a0rKR54s981z6kscenrXRabGEt1bPzHk1nVSSNsLKUp6l9BgEk8jvU8TevSq4LA455qdBx/SuKR6vQRiMEClicgHPWmEAnHenjCjj8alrSw0K0YeQMDzQ5QREfxUwuysOmaa7Hnv3oSZMhEPTH416PoUyHQ4sDkkg4rzKM5kIxivSfCEsUukSQn76mq1U1Y48XrTuzN1xRPP5IAUsOvtVOwQpC6BuV44rY12zaKZZ1PyjqKx7c4DYP3quTdzlhZw0MHWA4mO7kdjWMyFjknArpNZiDR+YWyOmBXOBMZJbgH8quOx1wd0S7v3e3PHTpVM7ROQeFzxV1jiJiRntnFUcES4PrmrgEhXVBuYj6Vjah04+lbVzkRkk9OlZN2Q8WExx/Otqe9zkxNrWRn2cjLqFu2PuuCPzr2a5lzLuUElkDEegxXjdqwW6jLDIBGa9kZlWOCUHO6NTj8KdZ6nFBaEBPmMMDg/pSPGSGQ4A/nU6sGYHt3FRyO3mEKv4msOpZAY2HzqDj19BTFUMDkY9fpVwNkqqdQCDTJGRCEI+91PpRr0HcgeEbRt6Ad6z2U+ZyOB0ArRlkZOvI7DvVcqVjJXkNV6CMWezSfdIckjj6VmNp8ZJLKcjkHtW9NEJGGN8fofWoWiVTsYlyeOnFPmtqBgNaoGxgE9iKsxRAyIjYYZ7itYWSyHOQMdBjmm/ZDDL2x3GAaHK4JD1skx8kQwDk4qbyQGXy1OAefWpirNECp4H8Q609SqMEI+9wDUjIjsMmRkDowJzUm1doKcHPNMliYSkjPfI9qkxmJQB1FGltBPcNoO1sduKiZQctuwBU2QIwj9exqNlXJ28jH60wsIIw2GOc+/pTCF3FiM4FSopYMjnHQjFRzKVPyjavQH3p2QtSBpEI2qeTTSgZwpH1p6xx+YHI5HU+9SScMXIIHYe1TcZVkgTzgwJ9/apGwRuT73QD1qwqbvnA4FV2wMevfFG4Dkfd8pXB71cRkj+QjgjIOe9U1TpjqT+NSsS7YHGO56UbaAWGkIO9RyO9JCRI2/OzHUGl3YCqeSeadsVlIPyt9Kn0GOMiNhTz6dqhYKTuU5PUg9ql2F4wgGcD8RUaW7+bhOG96S1YEbyYXeOMD86ifccOMcjmp5IGUZbnJpgwisT26VQEe8iLvz2puX3F1Y5HFPPOAwx70xY5D0bjPBpvYXUsR3Euzluc80VAFfHzYJ9qKXKO411YMSc7e1U7g8MD0PArQlLgbR09vSqs8WMFiTnsOtbIzZnbxlUPXPWo5FGcDoBU7ogYBVK+5qNWHzEjnpTEx+kD/iYDaPvZBq7qMWzOCN3PFVdFJGqJxkEkdK09YG0ngVjN+8ddBXVzm4i245GT7+lRGYLIc5FTvIittB69apPGZJWwcVtHXciba2IbicNjZ0P5ZqqJGzkcinMrgEc+ntTYGKXCbvu9DWqVkYSk29Qgk+bg5NdNptyJYlU43rxj1FcygX7RLs+4Cccc1bskkaXcjhcd+9RUgpRNsNUcJaanZIARnGD0qReKp2hdohubce5q183rXmSVnY91SurjdvzZ/OlwACT2pQhweeexqs0Bc5eV+Ow4oVmDb6DwQzcUHIOMVJHGqyBs8YxzVgRKxLHBpOWpEn3MxN/mevNdt4TkMc425weCB0rk1iIuCAeM9K7jwgI1MwYElgMe1E23JWMKzSpu5p+IABCWI+XGa5qzRJImPqSa39fkZoHjA5I4NctpBkW3ZJQ42sQCa2qRVzz6TajYhv4g8bqche1c2YwJTz0rrr47YmC/MCK5eVcSlh1qINp2O+ldohkY+ScE8H9apZ2yAtk4q7cuBDzyP61iXVw6LlR+NdFON0TUmo6sXVLojCIfmJ5HtWdvHkEjkHrTXd5CXfkmk6x4xjPWuuMVFWPMnUc5XGwkmVSPXJr2Tn7JadCDApB98V43EpMoOOB0r2C1kSXS7KTOSIApPocVFSxEBpJPIzuPIApSMyjeSAeo9TTgyqQR07GnqjE/MM981zeZoxgK7trggeooKCSMqGyTyPXFOaZMkE4J4x6VEQikuDz0pksY0ZJAbBPYjtSTQ7FA6kjp6VIV2qG6kc59qkLO4O/oQOcUw9DPMRf5SMBehNRtbknAGatyKFYtnjsKiTBJK9z0Jo0Q9Ss0LJHuDAAelIISCDnlumasMiyNsZdu3uDUnkIoGfunv1oWrEU1V1zt5B6+9SIiudw5Zegp+0pKSeh6CpUGQdgwRwQR3otZ6BciBbhHOFOc+tO2IoIT6mnnjDFRUbsBIVYYz0NCQPcZIu4ZbIB7UzYyucnLetSEjaHHTGPelVHyWPX+Qpp3G9hMIOMEMec0SKhxu5549aV42DAHv/EakiXeGD89hii9tgIfKTbgrgHv71AU3DYH+bsKuzMSQqjIHQntVdIXSTON2TnIp2VhLcgIkQ7XOfQetABJ+ZACBVvcGznJJ6etRsrPlum3jOKm1hpkChUbIGc9D71KsbgbyAQw4FNcHIz0HT3pAxyBk8flSHoWVAOCcfKMYFOjfEmB1bsahBaQqDxj0qUAAYVckHg0WbDQe22X51POO1MUMJTnjsfpSogVSpPXr70pdjglcEDrSQbjZcgZ2/U96hwpO4tkA8jFTiUMRkcdCahCIkxfsKqy6iGkIVAzls0+HYCwcZA6U2QHYGVRzn60qIcDjnHAFCYDCFYkrwKKkFu3XOKKLhYhlBQjdgjH41RnkBABPPQGr0pWTL7sdgKpzRoAXOSMduK0VibFGUnoMtjkioVOCeOP1qWXOTtyoIGRUaohBOTuHaqJJ9GkA1aJBksT+GK3NYQOd2MdcisjS4ymr2zleGPWtjXpDGHO7BHtXPVvzqx2YdpRuzkLkLHJ2HNUppBuJQ9Kdcz+ZIdx/OqEpKMRzz/KuqEe5z1KivoNe6ZozHwOc571GrjI3DHvUTOOeMZ6UwO3G6tbGDm3uXY5Ej3FPmJ4yelJE7AlgcCqqyMQw7UCXOVbtRYamdJZ6wkEYR3GK0YtXgkAPmjmuK3x9cfWnJOinOMelYyw8ZanXDGzirHcHVLQPjzx6GozqtsZAFlzjuK4ppVJzuIB7+9KsoDAbsY61CwsTT+0Z9jtbjU7docJL87dPrV/SNQjuAscw2ueAT0JrgPNwRg5HXmtvS9QMc8T5wFIOfSpnh0lZB9bc3qdZOoS7YoRx1Fdb4QuopVmI6r1+tee61cS/wBpR3EewrMARt4BNdZ4VkWz09nbCvK/I9ayVFcybFUr89Ox1GsL5uDnPHOK56A4kZO2ea1tVuyumyyJgEKTXH6TfvcRSvI+CCeCe9XVoqTTMaVXljZmhqHmorCEDB7GuYnZixL8H0Fad/qrLC5MqR7QeSRXDz6rczXLujjZ2+tEcO7nRTxairM1Lu6jjAUtn1HeqU0kDw4B5PAFZ07uG8x2DE8mo0lWQjnkdK6I00kYzxDkxLkMnIz7D2pYyxjAOfmqRpI8kE5xUPnqehIGelaa2Od2TuT25HmD1r1PRbhTpEQK9BXlcDDzlOcc85r1PQju0eEkDBHXFYVd1YuGqLW0Eh16dBT2DqPkJJ6k+lOYjB28YPQUmQN2DweorF9mMi/1uQ+F9KY4dRgL8vb3qZ5FA2leO1O86MxqM84+tPbQXmMgLliGAzjFLub7pPOcYAqVXUgMeST24prSYIAQkE4GPSi4DJoEKEkdO3tVY25A38KD2z2q9I6oQBypGeaquWY7tvy5xj2qmwIcktgLxjuKfyoABye/0qVk4ztznk49KYkYMu/n5Rj2pJMTsRjaFJXPvkdKI1cktn5T39alfBU544xikhTYETIJ9/Sm0PpqROCRs6AHrTJQdgwNx7k+lW2jODjGQc57VCWZmAfp39KOthEEceY8tgYPA9KeFdWb68HrxUwKFtucMD6cUrRnO7+EdRmi1ir6EbBZAAwOOw96FjKk7uAecVMY2JBJGR09hTmjfq3AHINJ+QrkLkALkdeMYpu3jCgrxwfU1MxG3qCfWnxBWVt3JP8AOj1ApphRzGQ3qeuaaEJDbec96vrF8rK3X1PpVY2zJJvQ5DHjnimwRXeIAgDlugBpPKIIwuT3qy64w2QW7kd6AExjO7JzS66hcrI7bipTGT1NPjjKStuPHUAVPtEnToOeKBGRLkgAe9S97jIflC7S3PXnih5QpQKcgdaWSDL7mwcckVEFUHevfjBpDJVGBuBBz+tRKD5pBPynkUbHBBI+XuKkDAKe/HHtTtfcPIhT/WYK+2am+cME29cc0jjevmbcHHQGmhpPL7ls4P0ouk7C1JPK3c8/gaKUMVAAXp70UrgV5RHklhjAwQKpnD/JsAHvWlINwIGA/TBFUmRtzDgHtn0rZbksy7lD5hVR+faqLgIC5BJA/hrVljc7mPPNVXgOCAPlI5ql3JYum3YS4i39mBANa/iQhovl4GPzrmiTFOrq3KsMAD3ro9ZTzbON2yWZRgDp0qZJc2pcW1GyPP58iQE+vSmSY5x1P6VNertbkHr1qtIgwNvO6uhGD3Kmcsc8+1IcAHHSpXVVY+nrUWCepxjpiqJBTjGc89RSD7w445xSg8evHNGQ2Mk4oAaM5xjrTmQqMnikGRyDSnJPJ9xQAztgHHtSYy3HX+dOx3I5o2MSAB1pgOYtJIc4BPAApA8isTnHtTvs0mM7T9aaykHlufSgLnSm9sZNCsEWaQ3auS5JzirEfiJ0KoJSUWuagEKQb2b96p4HXNEVxCrBpF3c9OlKyE27nfP4jjn06QPMSMbdg5JrmY72aFZRaQySM+AM54qmNaSLhLcKAPzqC51p5Y/LSLyxnJZTyaatYnW5auo7q9Ki6kEbEfdzzWdHC8U5iJOQfxpn2lCS7bw/QHOauJdwoRMTuf1PWgeqEvYWWHf/AA5AxWepJk47dTVy71aa5Qxqo2nqcdqqqhSLfnO7jFME31G5LMT780qnnqfxpBx2/wD1UoBJ4FIou2v+tXHUdTjpXrWgI40aDPCkZIryW1B8xdpPbmvYdJiMWjQFjkleQa56yua09rlkxjJYDPGAaGjCrnv1Ip0ithQrYHU1ESUc7vut0rDTc0uRsXIOFB7iowPJG9wPl5qYgFd54xwcVGxJAU8k9D60mMmjcXEXmIcE9sUw71f5m2joKjG5ZFRRgZ5pZdjHg5K/rVRbEyQxlg2eB1BzUYjO1Srfd6+9SKqGMDGGI6HvSuh8oAHa2MYo3F6EKybCPmyw7UeYCHCjBz39aVYyNwGP8DSRKoO087utNA7EbFzIQeXH605ckFjj6VI6BG3EEg/nQIw8ZK9SeCfSh76gmhu5mGMYU8fWosYbr3OaspGoi2Hk9c0xE2Ltx279abWghiL1Yg5OPwp21SCxHBPanhhjbnIpDhcgABcHBzSauxpgvZRg9xmkPQgncMdD0oj4GDgnHBFS/IRycg9ccYpN6g0U1kw3zqcdcelWgyBlYDAbuemaCo80FAMDkmlAX7zDIzkGmkDYbSV25xz0qu4ZW2Zyp4wKtGXaSccdM9qhl+aTKdfajVgtCJmVFCsOOxojVdu/GM9KQBiAD/Fx+FTGJolBHzIelAyIrg7k4YntS/Oz4P4+9Kyt8rA8dcd6a+4ESYPHUetSxkckbK288Z6ClRtsbB+WzmnBs5YjPsaTYScNx6EVN7D3QhXsPTgUhiA5LYOM4pwRsYHboaeDmNg6cjofWm3pYPQgKblGOABxz1ojQRryDkdRUohBVTjGCCBmnSICc9B0x6mnpYRWIIJyM0VZS3bbww6+tFKw7iXdv0KDGDz71XeHIDsuGHH1FbLRsVJI3EVXeNk6jJPfrWituS7bIxJFzH8oA5wKz7iF+hI5rbuLcA4UA57mqEqOsZC/Mw71SsSY81u3lnIwfatyJv7Q0WMrnfH8pz2qgEdmAYc9ajSa4sLkyJzE3DpRJX1RUXbRmJqVs3mNtBxmsdlaM88jPT2rt5rZLsebCdykZI7isyewCgh4sf7WKuM9CJROZ8tXy3VfaoJoNpymSvet9bZoZN8ZGD1BFSNNAQyPbjtnbxmtFJGbi+hyvAJHTPWlOOn866B47F8Ktu/POeKY1jYfeHmAkdMjFVdCszEXC8kfhSllYH5M+hFaRs7RSSXkPqAM09RaoCmx/QGi4WMfODnGRUnnkHgAemK02SyYH9wST1qIx2YG1oSD65ougsUHvJG74+lQk7uc4zWlsteMxEr9RmkVrQEYtyfq9O4jN5x347e1NAOD+tbJntgMLbgY75FR+bAqk/Zxk9yaLoWpknJNLsb+6SK0TKmflhTJ9TUbSOxOAi89KQ7FRIHY9Me9O+zsvXoOuKmy/XcBk9qBA78b89+tMViMOq4VB7ZpHcuAPT+dSpbs3BPvUgtHxgjAPTii47MqgZwR2pVyMnpVuOydiQqnnpxWtp/hy4uJQCnHfPSk5Jasag3sN8O6e17eICDsBGcc4FepEKiqhPyKoAFUNL0iHS7UFRmQ8EitFtnRshzxXLN8zudEVyqyHCXzAAOccVI5GAoUHbUaREdPlA7UjBt2wcZJJPrUX01FYXdkkGLj1FMDqGYkZA6exp5MibuABxnHNRKSJMP90jg+tGwCyI5yQcZGc1XVXLBcZBPU1aeJWiYB8MBkZpsRLrhgAe3ahDI3Z1+bOcHA4qSTDjIbBUZJFCRkKd3XNNmidSOhXuRxR6CGxyuWk3IRjoTSmQOVVRtIOaZINy8nIWmrtdeDyO1O7W4Mn3bn2k5U9/SowxGULd+MVGqr5ZUknOc9qcqoSC+cL0HeiwbEse9dzMwKkYH1pu5QSQ3GOPrTJAZV2R9Ce9OEaLIqNw3f6UCHKExwBzyaQEOCDgA8Zp+xA3y8jpilKDIKpkd6XkVYjQbQyH8qcoXBZRz6GpTH+73OMHsRUckRTDKcqevtS2DcYxCjZ91upINKGZtqqdw7k0qQgnJ6kd+9OjG3O48g9Pai7a1Cy2RFITjy8Y704MCufuEDH1FKybpNynn9KjZpMhQOc8mq2F6AJCo5X15xUizFwM5x6dqjVXDEdQegPpQoTJByCD0qHfcegroRlwCvtSNloyxyecYHpU4lQxlMbs9c9aifIOEOVHJFPQPUrAuspAGUIp6PskUY3If0qT7ynauMDJqDcI5FRs4Yde1J6aj8iysiK2EGc0FS8ZK5GDnHpUO4AgOeD0NWAdhPzZB7Ul5h6Ece91xxn1706RATkjG3qM96fEQRtA5NIyqVxzupvyBCLaZXIYc80VCsjINuaKrnQWZqPuHrUZQcY5q1sJH+NR7Rzmt0jApNGCx4HB6Gq8kSMcBB16YrQMec1DIuOQM/hTWgFE26AH5E/KqslvEcny1P4VeRG8ymSJhwuP1piM8WiwNmIBG9h1pZJXJ+eKN+OpWrhXJwAcD3pzLhflGPTNFkFzKYwclrSMHHpVKaSDkCyjJx3ArbaNckkZPuKhaNCN2wGmrITZgsyjA+zRYx/cFQkJ/zwh59EFb5hjzkov4CozaxH+AGmhamHtUniOME+iCo2gjbkwxn32Ct420JP3B7YpptohyyAU7oLMwTbxbsmGPj/YFIbWA4zbxZ9dgrZa3jH8AH1pPKQfwA07oVjE+yW4P/AB7Qn6oKT7Hbj/l3i/74FbZgVSWEYqN4lPJGD9KLhYxxZ25xi2j/AO+BSmzt+9vF/wB8CtZl2jt+VI6gLu/pRcLGULCDH/HtH/3wKX7DBk/6PHk9ygrSIwOMCl2ksM9aLhYzhp8RP/HpF+CCpBpSNj/RIx/wAVoICG5qdSGAznd7UnKw0jOXREzzbwj/AICKu2ujIGKskYX1CA1ajO44xzWgiYTbnPriplIpIWDTbFcYhRiB12itKNI0UbI1C+gFVYlAbaDzVld0fy8j61Fyi0PmXA4prDMgZlyRUay8/N+lTblLZBGal2C4v3lI/SmdANx4FPYAdjn2pAM8dDTEIGypH6U1sbhu6U4uo7UELJk4zSAPlIyPSmbVfg0/rgYprLhSMUwGB2jbGflpzNuX1GOlA4xzz9KRDktyMUkBGDjGOKTy0DBgFyep9alKgHdx04ph5UbhmgBjL833aaAHbtUwG1ST+VRgc78GgB6EjORxTXAZs4+angryMkfWmAZb1p6Bccnyn0z2qFtUggujbSyJE4VWzIwUNuLAAe/yn9KnYK2eMVm32myTtfldmbizEEZbs3z9fb5l/KkF+xpfbrR1lxcwnyeZcOPk+vpUS39m0kcRuoNzn5R5i/Nzjj8ax49ClisrmAbN7Wr28btPI+7cOpB4XoOBmrU2mzyfbIYVtxDdhQXYkNEAoX5RjnpkcjBNOyFdl831n5jILmDemSVEgzx1/KmjU7B4jIbu3KDGW81cDOcc/gfyrL1HSnGnI5MY8i9ku3OCQylnIBwP9pQfbNQrFNql3c3MAtmIEO14pm27lEmcOF5OGH8OMcUcqC72NltRtYbryHnjjIRHVnYAMGLAY55+6f0qQT2zNLsuYG8v/WAODs+vpVCTSJpbW7RjCZJdPS2VgNoDDfk4A4HzL09KrRaBKluYt6ExoqRs80km/Dq3KnhQdoyBnrTsrBdmpHqFpMwENzBIeg2ODnr/APEt+RomubaCD7SzKyeYsZK4wCXCc/Qnn6GqH2K/k1p7o29ukkYhcKHbY/yzIRv29fmB6elPOmXj6XJbN9nL/aBODubb/rzIQePTH60nFdQUmy1/aFoZY1idHSSN5PMVgU2qVB5/4EKX7fZi3877Vb+SW27xIu3Ppms+bRrmWV5naBXk3u0YJZQd0RC9BkHyjn/eqK5jms9Uj1O6NpEzp5QjeRhGP9ovt4bt06cUcq6BdmuZ4Vt2mVw8XOWT5uhwenvVM6hDJDBJDBNN5sQn2Iq5VD0Jyf0qTQkkXTlDoixs8jrtyM7pHPTsMFcfWqZ0ORYLYPBa3DpaRwMJWYBSufmXg+p9KLId2WWu4PNRXtpmiZ0TzSoChmxgcnPcdquPJaxTrCZolmblULAM30FZ6addStbLI0Mi27oyXDZEq4C7gOP4tvPPepRZXguXdktik8kcshYlihUKCF45+7weMZ6UmkF2i2l7Z75B9pt98SkyDzBlAOufSmi+s5JlRLy3Z2O1QJFyx9qypdFvJtPSzzbqsEUkccm45kLIyjcMcfeyevNW5NOl/wBJ2iIebdQzqf8AZTy8jp/sN+dFkF2aBCg/PjP0oqTPqBmilYd2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4" name="AutoShape 10" descr="data:image/jpeg;base64,/9j/4AAQSkZJRgABAQAAAQABAAD/2wBDAAgGBgcGBQgHBwcJCQgKDBQNDAsLDBkSEw8UHRofHh0aHBwgJC4nICIsIxwcKDcpLDAxNDQ0Hyc5PTgyPC4zNDL/2wBDAQkJCQwLDBgNDRgyIRwhMjIyMjIyMjIyMjIyMjIyMjIyMjIyMjIyMjIyMjIyMjIyMjIyMjIyMjIyMjIyMjIyMjL/wAARCAFw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vSAw549wajkHzcdKmLD8aj43biK5LHURkBhgimbUPQ4I4qRzk8D8qi4JO4fiKLDBkU8Ek+uKZ5QPCtyP5VJuHUdfToajMgBw3X1peoxDGynriolU891PrU+VwCM49Kjc9tuR6Un3Q0Ckn5eBUcpCtyDnHSnKFOd3B7VUubyC3PzzohHHzHtSd7AtyUOfLzt5HSolCKd4XDHqccmqn9u6ehCC4DHvjpUY12waQ5PTr3pLYZoM/OMbsjrTAiqM7vfms9ddsWkKoTgHnjNMGu2ZLIA7EfSlYd9DRdVIwRjPp1qJXAky4+Udc1Cmo20g3sj+wHpUhnt24HmKDzVWe6FoOkKEgBcj1NQM23bjr1ye1PM8RXK7/AJcjkYqtJcwBQDvAPXIzmpdtmUSK/wAxGMsOppsxfCkfLjBOKri9gLbd23PQkdalW5imZQk0bN0AY4oS0Je+ossoB+Uluc4xzTGZnjzjaOpHtUlzC8EbE5Qg4Y8VWLLJxu64yadrOwXGYOeeVPGTSbCkmOpyMHtipG+SPaG3Ae1QSSGP5zlgOCcdKNhFvKkEED3A6GpIwXXaoyq9B7VAHdtjDB3ckgDNWBsbGzO7v2pprcQx1wBsJJ7VKkjjaH+U9PrT/JVeOuPWmIyP8pwGAI5oSe47k5bJVlPOeDTSUVsA/NjB5ojJB6cHk9qjZS83PQelNtB1JBtXqc7eMjpS73XAUgr70za7jk8dwaVRuZvl7E57UWvsIRwWOSQzNUm7oP7v86jXazLnIx1PtUjqoHD4GcYFFkGpOXZo9zYB6Ag5o56s3HX3xUBUrjDblODxREGkmABIGcZpWSYXY4q/DbSBnGR3qRAHVg/3wehzmmqJIy2XDgZyD2NTrs273BGBnjtVJCK02VCgfKGPJx2qpIRgBGLKvHPrVqcFgJGPyY6LVRgcfI208deDUyvaw0IoQY+bcc9+DUEyOJAR27+1OeORm2nl25oUOu5S27vzRuwIZSCSgJyox04qB9pPUntwKnmVjhnG0A9e5qElXZWJwBn86b7iRGGc/KMjJ4ppAUBC+Cc9fWpmAPJwM88VEYzMFeTZtAwCKa1AQsxbOeeADng0xWIlOQCOOvcVL5bx8LjGOQe5piqF5H3xk0bALIxIZOhHQjrUSozYyBuNWWwUD9XJ5PcVFKoVTg5b0Bo33ERYeKQAcDuetPVi8pGdp6gHtTt33Uxk9Dk4xS4ABJGSOpHIFFhlXau0cZck59aQRv5i5yOOc9xU5KZUbfmHIPeoXYMzH+Icg0Be41g8fykjAOQelPIJG5eG65PemNh+R+BprSE7vlB28EnoKSC3QVcMCSQAeDz1NPhkaMkA9D1XvVfaEI2jHv7VajC7eSAW4wBT6XH5EjIjMXTlj2A5qN9wI28HIzk8mnOSigHIX1U0jZ52nJ9xQIftfbkndnjA61EqMNxIyG657HFPMrJGSMbsEYxTIpBLtG37vUHjBxQrg/IcryBRuKAnnpmilWTjjcPYUUxWPTZJAhAIznvRn5gc8HpikMK+ZubJFLLGNo25HcUndD0Gk5OfzpNpXJz15FKqg8E596a77RnBbFDfUZH8+AW5NIQH+bOfbvStICNwJA9PSljIC8YyOuaXkPzGhcL/AEpo6ZHHqKezgggConBIIbK8dRVbO4ji/FPiV7eQ2tt8v95xwa5H7VLdS/PIXOP4jnmpde3HVrgsc5YmqcKcgHjOMHqa0SSiSty8RKgAPBPQ+9SR7zkMcMBjNXpdO/0VXSUkqOQaoqJyNiod3T8KxUlLY6pU3F6kkML9Sec5NWo0A+YMMk8HPNQGG7yuPlLdiealhtJRIFkYLnsTipl3uOKSNGLUHj+Q4YgYBxzWhb6h5jYb7/AwaqNoToY3N1Ayt3DZxVuG3s4gwe4TfjPB6Vm7rYLxZvW7Wohy6hyRjArOlgilJKfJknG70qINiHaj5Vu4Oa0rxIbbTo5XjkZCvBUZINXBOa1Mp2izl9RV0OUOAh6gcVmvKr8MwGTjI4yavXF/5qyIkb9eC3pWYVt5QzrA7MpyUBwSKqKdwdrEN3cXKRZaYnnj5ieKqfbbpirmU4U4HWp2nsEibekuCOBkcVCt3pnlgMksgI6A7ea2SdjKTVzf0a/a8Zw7fI3ADetbYt1O4k8dB9a43Tru0tJkdIZyhYEFRngda7K31rSb9i9lNxnlHBUrUyhdApEkcCKF5B5wR604WyRyZwTxyeoxSO5klyhHXr0qVJHX5CTz16VGiHq9RGTkEF8ngfSmsi8MOGHGfepVnzkAjaPWq4LOxXbwOnvR5gWY3VMM/U9cdqV3UHg4DdKiEQ2nefTFK4PljB246HHFGu7ARQ5ZgnIHUk81NHvIdwcYGKhjjdfmyN3UinvvA2qdpPXNC2BgZUdhlSpXuO9NdowMPnB5BBqHYU+TqSTnJ60/YWiUt0BwCe1NX2DqL8rBirYGMAVNEwbAHBIwDnpVR8Iu7BYrzgdKckoYfJlG4ou9mJltk2khkLAdADT1m3qUUdOMHmq0csnOTlR2zyadEduWPH8P1NDWgInlkCwbSuFGRjHQ1QZkK8d+SfWrrEeXjdgjqOoqjLCi8ZPzfMc9qVknYQx39VIYnqe9KVXDFSdy9R0zTJGDAIRll5x7UxRgEnnccA9OabtbQY2Q7OPfGD2NVzH5m4kBSDyB2qaUjKk5LDjmk2sDz1A+lJ+QER2FQi9TwT2qIo2AGxwcgeoqZkdpMDr6niopEU4VvvH0OOKa2uAjouPnyO4J7io94jYZYtxuGKkbPPUAHAz2pSMgAqMkeuM0AiJpTJjblQ3t0pGVV++Qc8Y7mnlCBn6cdutMH3huXPtRa4CbGI+YgHGDQSwj2KOvcdaklA+XZjC5JJ6UyXO8MME9gOlNLWwEDlychuwB6UbAQQMkEYz6mpgqhvnGM9QO9RkndjBxnI7DNAiEKBGNp5yAc8UMg8zHAC8ke1TM6ow3LnuRTyEIDLj5ucHPNA7lcBCdrKSCePpUxUbSE4I7Ec4qJg5lQccdu1Sj5iCVIA5FHmIayFFVeS3U/SlXap+ZSccg56VM5Xywxyy54PTioh8/yg8juTijS4+g1vmA7A9PWlg+WTgc45JzyKTaFPzOSACMU6OZwhBwo6ZxzRdBqDuQ3JopkgG/iVRx3oouLQ9X6SEdutNlDEY7VLJgH0qPHGc0ntoNERGwZ/OmtIduFHNSHrg0zGDwOPSjyGVmcMCCuDTFJAAzz1p8xG05OMVWMw8vqCPXvSe5VicOR2wagvLyO2hZ55Qqgd6Y9zGnVu2a8/8AFNzcXGppGH2xHgdhTjqS9DM1a8tptRluIWPLZB6c1nJcAMMZAyMnvSahALe8eNG3Bccg5BotmMciuAGI5wwyDW6StoZpu50sUdysCsh37hkE9AazLt71Jy0ko3DqUIIq9ba2BOVkRFibA2oMAVYu7WK3ZLqNUljbk+hrlUnCVpI73FTjeL2MgRSt+9eVz6Gpo4TL99pCx781b1HULOURpY2vkr1cHk59vaqgu2DnntxjpWjba0Iio9TRFnIYwPPO3tk1IliqANv5PfrWet07EDdx+lTRSTysdnJHPFYyU+rOiLh0ReaMxx7BM+D0Hate31P7Tbw2ctx9nCKR5g5zVTTdLurxuxGOSe1br+HRBalzskfpgdRURclsTVcHocVqMlw0xa3PKng461jSvfFiXPLckjiut1CExFsJ0yD7Vzk8jodyjPseorenIwkkzOUyTtsnJVOxxwKiMIjk2o4fHdQcYqeWRs5B4/lUJJKkg43HB7VujCURYJJ7eYPE2WBIAPQZFdV4W025jaSUCM27DDb05z7f41y0JPnBV4GOme9eoWDLb6NbR5zuTcc9jUzlZ2JjHS5Hs2nYwzg8fSnNCQ2/dgjoDQd5kViQQfQVK6NKrZ+778ZrCStojTcYEY8le3FNjVnbYeGz06HFPXlSqv8AdGOTUQZhKG5bHTFGtroRcKl2UA/Kp5ppRGJIfIzmnRuGwDle59ajjVE39cE5z6VXmA8JkkDgKM5HWmFkYhu/AOe9PU/McOADxkdKSQROAitt4xjHemnpcVgMZD5+8uM4FMOxo2xx6AUsgKIFQk56k8U0g598fnSvYLDS4fG1fujk4zTQBjlQCOlNwx+ZfvdfrSgKwDchjxihO7uFug8KAfMI3ZH3c9KUkkhBww5HpUMgbd8oIIGM+tTvhV285xnPfNDbYrEplbPC4HAHvTJWCkgqGJHJPSolmJHzjBJAB7CnNNtIBGcnAFOPcGiq3zyljk56VWLyK3TKg4z71fcKATtwc5z6VWeLewAbORnA4pdRqxW6ZY5LdcHpQcbty8jGfm6UuGQnd8xBwM+lDSrjYCACOmKAGs7ZOPlbH6UyTKwcEZXqD1okREi4PbBNIwD8A/MBVITG53E7hww6fhUf3eSc9sGpwFCZwWYDn2pMh5FboMcfWkgZAwBPzZwenenAAg/iCc81LhApUscg1AU3Dk455GaLgJtGdzHIPBpCWIKgc9sdamCfusMRlepqFHjDEvlVxyR609gQwkbMD736CoxJ5n8XQ/TJqbem7Kcjvx3qPYgYsxxnkcc0IQBxjA7kjpk0bpFVQGB54yMDFK6FQd3GPXtSEOQp6Y4zS6DELuCzN371J8pxtHbOc0/aCMEZz7Z4qJAQc8EDofSjoA9QTJnPbJDUMhLB9nyjqfSlj+dgrj5mB5HSnMmE2nLAcjmjoBA4+bcByOKV23RjB69hUzEmJn24yBjNNjXfCOpLD+GmmG5CMEZkILH0XNFEqBXwVzx64op2HoevHntULqxIIwM07Bydp/CjaTgnjFK4rDWBJAPT1qC4KxjJGKnYMTleg5xWVqEjs2M4A7UtNxrsVbi8bIULjJxk1UkZA24np796HYyDltpHUdqryOitgtn1B6mpavqVew4yjaON3uOcCs7UbG2v4sTJ06MpwaW4vbe2Xdv2pznPFY0nieC3JVUMqDoSaaUnsJtdTF1KxNncFAMp1B7kVXt4N5LOQqr17VPf6v8AbJi6Qoi9gckiqDT4lLgYJ7ds1uk7amd1e5Z8seZwDt6A+1a1ldPExgQGS3bor9RWLNePPhXO3A4xxVhZvIg3A5c8A9KmcOZWZrTqcrujVks43LNEwC91bgikh0wbtzEe49qxl1G6D5AGQeSRmpxrV0rbiBxxjFZunNKyZsqtN6tHT2VjaQssrxCQLydx4IrQe5tFO9IUXP8Ad44rkrXXyg2SQhgT1q8uvwyRFzB93+dc8qNS+prGpTeqOjj1RIx+6+Ud6sW+oy3e7ypQducgnBrkLHW45PMFxEQg5G3Fa63egrpruk9wt0w3BSnymhUGnZkyqJq6EvbxxKwlAyeMdawrllYkkDjI61cllgkVth3r1U9CDWbdAL8yygnGSPet4U0jOVR7FdUjJKswUH+dDWqhRz8jgkEd6zZo5dxYA4POQarytOmFJfA6V0KD6HPKZrwQxxlWMsbrwSehrttL1COayEQcb1UY5AFeW+ZJu5PbrTkupEBCsQevBNKVPmIVS2h7FGzEgDkjgZqXypl3BMHsQTXnGieJ7uzZI3fzICeVfk16Sk6zwLLEBggHmsJwa0ZopJ6oZJG7bU2gY7+oqExhJQfwFW1DAlnH+FRlw+WABK9vSoLIuNynkKe3erCgbcKdxPc1GGYyAMB65pySIZCHBZMEkL1FPfYljUOWGVwckg+9LLIQpRgFOc5o3ZywXO0cDsKiPo7ZLcg9xTWwdR6yeaDuwCvTNRNIwXgDpwe9EYBbkYxySO9K+wxkcjnIAp620F5ETOFkGW+VhkD0qWMt5jEjacj3qIHbhQMkkZJFKF2yfJnJzkngCkrgTBC2WYkr37U5g4iAYYXHB79agEpRsY+pHSpg4MQcjODgg013AjWQfc38ehFIdrnr93070gCFstyQOADTNwBJRSCvXmi4bj0lQ/JtyRk5pjRJu3oTu7EdM4qMHfgkHf8AlxQ0n3dp2jBOW6U0JjSmOSSD1x6mqsoEUgwu4HgH1qbz2GZG/KoDKSQgAYMc9KNgQM6ldoBAYZoDMFYBRu9TTmYbQSuGB28GoZdyncucdvakOwNNjO35W6cd6cWMkWS2MHOe9NAIbzAvzDn6UrKQpfG5j1A6U1qK3cYEVxgNtbqM0AL90/f7D3pjNvHI2njJA5NKwAjAT73Xjk0N6hbqPDjywcYIPJ602RF3ZX5s8jnrTMAkBvun9KduaTIDcL0IFG4bEDE+ZuOQpB49DS5AAbBbPXPWlVMgswIye9NfD4VTkLnn2oQxzBSuGywPIPWmgsqlTyo7CmbnRtoICHA+tSKQIywHzcYzQCHbgwDYIA7etOBTczKpZe/PNMPMm/ceQCQBwDTSreZw3J6fSgVtSTzNhwgyrHqT2qYAngr8hIzg96gEZEiqB8w79hUhEhx8uR3IoGPI2HaCD6A0K5SL5sBieMc4pRtAAcYGcE96h2sgVQM9cGjoIsKTtG5hn3FFQiAY+ZiG78UU7gepYAPGfepuMD+VQ7i2fWnNnorfhSvYLDTgA4rn9QfbcY557Vp3czxqVQjd6ViTzOSSy89wTSb0KUSGdv3fGSeprPcpncF3MOpq0zSeWW3Z9M9hVKTfyWGB1ytK4zjtcuHkum5IA4APFYpLZ2kfUV0ms2EtxMZohux94HrXPtDIj524I5PaumDTRjJO5DkZ6YoHLDv9fpTjG2QT1PepDbnG7cKrQVmRI+W5HT9aleXfgDkKKj2tn1PTFO2soz1J7DqKA1JIySAcZxUw25AC9eSSa3NIsrCaBZGxI/cZrZitbCNgTDF7cCuWeIUXax30sI5K9zkYrOa6DeRECVqWPRb88sABnJFdvE+nqCFKBh1C4pC1nLIChJA/DmsPrcr6I2WEp9TlYtFnjU9CScnmmXenXiYUY+bAwK7SKFUzIqn2DdKdclPsTSGFDtGc9xUrEybHOlCKsjz6bT79Ixkhfas25guI5P3jY3D1r0ttPe7sTcpFiLIG/wB65XWzDbnZt3OowSMEGuqnVcnZo5atOKWhy5STGA2c+h61CUkORjJH4mrh8qXJKbc9CvGDUUbgS5Q7c8YPrXVc5HFFYrJjOMHvnvSIrZ5Xk8DnGKv4jkGHGG7EHpSJGgkB3cA8g85o5hOBHb2kolXjljgd69X0wPb6dBG6jO0AisvSdMtUtYbhF8xiMgHpmuhALA4IBA71yVJqRtGHKtBWJaM7B07ZqJFDMGc7QRzzTuVBDYHcEUAblL9M8cCoTVtShvlD5vn4xkZ4zUZZcnYcZGMnrmpQuwjABBGM0skZMR8sBgc5JHSi6eiERoHj5Ugo3BBpNpaUjjjvTlVwMkBiQMikTeCxIG4dD6in5IT8yBkMUhXJyfQUrrjhvvHuO9P3OcFuvXHpUfm4I+fJGcj2qlJPcVhciTC7SOlNBfIV88EjjuKcsjfw8kc4PakJk+UEDcx6jpT2QCsSSCDlRgYHeguCFUt8wzx61Gobgq+CMkg9DTg3y5cDByDt61K3sFxkm9QCSCD0xUeSJAEO7PUnin9BhcPg9OhNRbAwdn4k7AcCn01ABM6naclj0PtTZSdoZug4pcH5fmwzcHB6CmPIu4qzAgnk0XewWIpt5Hynrxk1AXRSpYk4PPrTp5w37tW6Hg1TkuV4UAZB54pWuMtO4XIVsqeTu4IoWVPl56HJxUFnFc31wYLaHzT1BHQfU109n4OmZVe5nRH6lUG41ag3sS5qO5iEbwGXgqeB2NKYWCgA4ZucCurTwjbxgAXMhIyckDrUNx4YnjJeCUSDsOnNN0prUn2kHocwybSFAwcdSajVCgXaMg+vBzV24t5Im2TJtdexHNRABDgD3JJrNuzLtoVnXZluMgdD0p3y7dx4fHTpUsmW5VgVxyCO9MePjEmPfHejcCFQ6kjk8ZOORTVQHLjuOo44qYBiCEHfBHtR5QEeTlD6E8GgBrKqxr8wfbx7ZpkTEMWcDYeMelOCMPxOM+1S9QckKM9cVQMrlgxKA4HXge9SeWi/7WevrTTlZFXIJ6ilYl5OpUHrSv3HYkJSNRxn5s4B5pwAI7FRyQOCKi2kkYAOO5pfkyN2VJ/GmLUkd0dlDDA9ODUQxuJAztzxmoizNncmQvQinjcSfQDAPqaW+rAeCD1Qn60Uh3LwwINFO4rHrCgAEsOaY5I+ZSMjrT3HPFQlSB83Whu+iGu5Qu7dpZN+Qc9RXP3YeOdg3AHv1rdvL1IRlTlxxiudu75LuUOy+xFJ26FJkDFhlc/KT68VnyM5bAbCk4470+acKSB8hB4z0xVKSb5Sx5PU0JdgY1yCQrMRt/OsXUypZtox65q884yeuT0zVW8KGAMUMj9xntVx0ZLu0YZkO445wfwqUBpBgZOegAo3P5o2IF7jI4zUyahcx4CKOOwHNbO/QiNr6ldLWfzNvlOPTNWk0y4YB2Qg+/epV1eXjMeW7mrkN7NMMu6J2G70rOUpm0Y0u4thpSxyKzl41PvgVspHaRnLfMRxzzVeBrdlAe4DH0q4I7YID5qfpXJUbb1PSpezjGyY5ZbLzMrFye4GKmMkQx5S7PXmqj3FnFndMh4rKvddhT5LcbiO5rONFyehUqtOCu2dINQcYRTgdwadJNbS2jpLMFzyBnrXn9xqs88m4SlRjGBVZmeXA3yH3zWywfW9jknjIvRI9Dh1NbSCSFJo2hcjKk9DXP6gltNIzrMAWPTOcVzLqy/edx+NRk5b5pj7Gt4UHHW5hLEJ/ZNQ6ajKT54DCo00lMfNdRqw5we9QqQFGHyT1zTxB5yluTj3rTVdSG4vZDJNPk80qJoHTgj5wKX+yrrcGT5sejg0psYwAWLg9jSx20CsN28+vNPmI5Lne+HrK5h0lElJJJLAZ5rXjcLlXG45yB0rh7fVbiDbslcbQAOeK3LHxJGZNl0u0nGGHQmuWUXe5q9FY3pNh5Qk+hHFIGJ4BOT0J9aWCTcpZCHXqGHIqdVMylcc8YqU9NRWIRITEML78U2JsMWznPbGBT3EmTGTgL0NBAI45wO1NCEcnHyjYfypPlEe1Ww2MZpCZJFVkbJHUHjik8uMgnkEenrTvrYVtCu+/qrAk+neq8hLcYGc4OO9WyFIyvzbuTnioZQF5/u9D2FJKwXGJhBwuMcHJwKRXwQDwD83rUmxW+fORjBAppVGXd0ByuCap3tZi0EkUM3D/K3QVC+4MCCQfQdhU+1fKAIHzYA7mkliKn5CBjr6mpb1GRptyzJvIxUTbX6E8HBHenqqwyl1YgtjIPQU103AspBHenfQErkBi2yb87vUE4qs7BWLjJOePrUzkkEg5HbnrVS4ZduACvGSB1NUriZUnugG+UEE8k96k0exl1jUFiTJXrI/90ZrMuZiFAViMHqeTXo3g/TUs9JSRsmWf52J447VtCF2Zzlyq5t6Xpltp1qILZcL1J7sau4OQfTg08AbFG7HpjrikO0HIJP1711JJLQ5G7vUCW9c1IrZI7AcGo8BTkUDaTx+dAEeo6VBqVuVKgSfwuOoNcLe2EtvcNbsr71656Yr0VGHB71geJ7dRardqdrbgr+4rCtTTV0b0ptOxxzIVVgQc5z74pmCcKBndyc8cVI7gyFkJbjBJqJmc5ycdMD1rkWx1DgCThR1PGTUZiY43nqentUgyoAXgjqc05V6lhkdh3p2YrojYBtvTA4AHegIijYGGW4ye1K0JySq4XtnnAoZNykE46YPWnp1ERqiqxDkZ56+tDkZjYncB129RQUYtjqOxFOAQE7gd3r7UhjvkIyPlHUZNROxHzLyex/GlYK7BFyR1z0pXKjjB4GDimAqFDuYbw45znFN3MWDBsqOc88UpCCMErx1J7imrk5P3QenNFwsTCVWGSQT7nFFQNlTjDH3AzRQM9fZh06YrJ1K6MS7EcBj3NakiMuSc4Nc9qcbrKO4PPNDZKRkXLuJCxbOORms6SVim/aNwNWLqRlJYJlh1A54rOm+cM6EqMZIpLzKI7y8QxhFTnufes2a5VIwH4wOtPuJEiDOx6dOe9c/dXDTsSeewrSESJSJbjUfmwowP1qpLevIMDgUJau6n1z0xUgsgv3zz2rXRE2kVgWzlm4604TJH8wzvHQ5qSS2ZuQMdsdKni0uPyzLKxAHQDGTTckgUJMzzcseVHTvS/aZCNx4HcValis1P7tH2+rd6cLaCVQyRPx2GeKOZDVN7JlWOWWNS+/B44HNXLdZrobjcYHcNnpT006Mkkwy/hW1Y20CqFe2kz7iolOC1NY0ZmUunPKpG4yN2IBoGg3BP3XA7mt1ftbygW1sUTOBkYrYtbG4VjJdAYPRQc1jLExii1hpN6nOWPg6SdsPLgdTiugtvCNvbjBTzG7k9q10+VQQcD2FWI53PyqenJz3rz6uLlN2Wh1QoKCujnL3wrHLGwa2RQOhHBriNV0WXTpdu0sh6HBwK9aa93ZRwQfeuZ1GC4luJQjDYwyFPStsLiJXs3czrUlJXehwdlZiWTG4ofzGasAvBIUz93rmrzQzRBjKhUk4BUYqpLJHkb23EA9OTXot3OSKUVYT7UJAUZQCO/SkwuAQ2e3FZk7ncSDgHmktrkxSAtkj0PenyaaC59bM095XgcZpZZdylRyB0P4UpZJId6Zx1xWjYacl7aO4Yhh0GKzlJRV2bRg56IboWvzWU/lSHMTHGCelehW1zHLEroQQRkEd68qvbOWxmG8fI3APrXUeE9VxJ9lkPyN0PcGonFNc0TJXT5WdezO68gMF6461Gzl5MIdpI9OKsMhDf3Q3p1NMkgHlKwyc9O1ZdSuliE4aNUXO/uenFTBVVTnDFuB9aZsbzFxyCcH2pdpjkZR8yjkHvQhNELxSRMCVGME+9ROryR7ipPYnirD8/OWODxg00qxGxj94c4qrICnHvG5VIVhmmrGyElh9P/rVItuBI2CVJ4x1qRkeMbSMle46ihq+obEBjPmZzxjPXjNBViwZjyOmadMxUrt78kGlwHkLYOF6nNJWvYCtJEpJR+/U9KZInl4GMKO9XGAxlRnceQahmIcAEYKjoe9F+gGe7qRt8sDHOc1lXMnylTnBPAWtl0UtvCjkHIFZGoKoibaCG559KuO5L2OfnffdojZXLAfTmvbdNhSO1iQZwqqAT6Yrwyd2SZX67WByepFe36TcJPp8EqtlXjBBH0rrp7nNV2NTnGAeO+fSkJwuRzQh3fL1Apx65UcD8K2MBFXgbu/QUoBGRSrkjJ7UmWIwPXk0tRscgIb0FUPEhRtCnLj5VAbJHfNaCYJx3qjrVq95prWqNs8zAJ6nGaUtVYqOjucBp9teakxS1QOB1Y8ACuktfCcDRq11O8jnqE+UVtWVnBZ26QW6BFVQD71aVgMEVjChFK7NZ123oZo8NaWVA8k4Hfec1BceFYHjYwO6EgAA8jFbOSAB3J6mpEZgTWjpxtsZqpK5wl9pU1idkqkr2YdDWe8IOHUndnGD6V6fJFHdwFJUDKeuRXEaxpbWN2R/yybkE+npXLUpOOqOmnU5tGY0cf7xggOT1FDRBm2n5QvBqwcZbBwfQdxUTggb84HTB61knY1IpoymDwV4wc0hQMvXGew7U/aHUs/c8Y7GhwC21gQvQkU0wsV/nb5HYHBwB60eX8oYKQ+RkDkYqcRARbuc9h3qMkLtK5B7076CsB85DhWwKKmjlQIN6An1opDPX5CMZ6j0rNvIUnjKsMehxV92Ujj8Kqy9Dk8D1qnsQtDidTgmtJeoK44OODWFO+ZPmG046DpXQeIJ902I33KvUDrXPyyAqz7TwvGeKhXRoc5qk+WKJj0OKz4bfcd7D6Vo/ZjLMZXHyE8CknAUqo4+lbqVtEKNO65mTQCOOM5HznpUJkLybUG7HoM00l5DgKSccYrV0fy44yrgLKTznvWc5ciub0487tsZyaffXHypBgHueKsW+gOsn+kSn6CuiVyDmrAVZo/9quSeKmjvjhKe5hHSbXyyhj59SaWDTGTIUAAdK2GgAUHHPekxhcjgVHt20X7GK1SKlv8Aujscc9jVo7fqaimBMZYcnHBrJF1dIwCtx6GhQc9SnJQ0aN9HI4DcDtU4mHC7vzrn2u5uBvwzdsVIt1ccHAJ9qh0GPnjc6EySSQs2RtXp2qTTmlmhLryoOCe4rISeV0APAq9Z+ZbxF921em0HqKwnBQVmTKPNsaYMZkIkUuwHBFZGoFBFvC7ZVztJ6Guu8MpaapMY5ExtXJHrWF4gjjtL2S2VNyKxK57CrpQlFe0RzOSlP2bMK70m51HR2nab96FJWNMKorhvsV4DtCYYHaT2r0HULp49JSFBhWPzHoa56SRgoOdqgYxXoUa0mtTJ4aLbbZzsmjXTc7fw6U5NCuWYB8AY9elbRd3GMnjkU0O5OB1PXNb+0kT9Xp3GWWmG38ve24MckDkCt1JYoGBxwwwABWIZjFznAU1rWrJc26kdBXNWu9WdNNRWkSLULRb+3KY+Ycqfeues5XsL5A/DK3P0rsolGQp5BrG1TToBqDMAQcbgKKFRL3GY4mk5PmR29vMJrWORDkMoINWzgjI5wM4HSsfRZAdOjTHA+UGthACdnT0pp9DjasNeNcLtBz6iov8AVk5zzwAOakK7Sfn5Hao3lfI5ATPWndIXmMc/wnIBIGBTOrFcYA6E9alkJKgg8diB1qvIC0gzznv61W2orDztU8fMemfeoZHwQFyG705i6nBOCegFR7gxIVvbNJvQaQGFAqu5JfPfpih8ISoAYE5JU015AWAOcdalS3dh94BTnANSiiu4VuVyCe3oaMoNoYZUjIJ65pw+Tjk5GT3qCZh5R4BA6fWqu7k2KtyFztBwTyTWRespLDGSeM9Aa1HbIO4gZ6Csa64Bz0bkYrSO9yWuhzd+rCVh6Z4Fd58PtdW4s/7PkbE0OSoPda5RtHv9RciztpZST/CnBq3Y+CPFtlex3lrp7o8Z3YMo5rpi9LmM1fQ9ijlLYweTg1NzjHc9fcVjaS2pT2aNf2ZtrgcMvUVph3Gd3XpWyaa0OZpp2LATrg0mwgYHAqIvkq2dvHSmy3SRBmeXaoGSaYmThtuXJGAOarG5+0YKfd7V5x408ebw2maVJwx2yzr2HoK7XQkC6ZZpknMK8t34qb62L5Xa7NcJ8ox0PpTucYHFKoUAqDx0/Gjb0/iqiRp4GQOfSk+bAI4z1qTA5wMn0NN+7k+uMCgCSM7fvHg9D2FVtcthdaexB5UbhxU4GckDjsKmlX/Q3LDIIIINRJXVmVF2dzzZ4cSMVOV6+9JIgVd7fMx6c1afZ5rBVJ5PSq7KNw9DyRXnWsz0L3INv7sEjB780pI4YnAPBGKkGGbDEMDzjvVchhJsUHg5wfSn5CJckxhhjC9fU1B5e5dwxu6gVMSXkbgAEcAetKE2Day/OBjAqugDAFwMqfwNFPDOBgsRj1AopAem3twttGXLgEDOK5W/1e5uNyoNqeop2o3slxISHyM9PasmR8gkOSO+PWiT6iS01K1xO6SckP8ASs2d8h+SSRjHarM5PmEjLcZBxVKd0wQOpHemhlbaFjAQdec1RnDmTKcjGK0SAYs9x71lPJsmZl6+tOF7m8rKJf0ZBLLIr8OFwM0txbSRy7vTvSQ5t4klA+Y8mtK3vI7lNkgAPes5yad0b0oqUeV7le1upVyjkt71pQzk89B60x7dGwEPB9KdHAY8AAla55uMtTtpxlHRmisiyrtPBFVnAL4B4Hamo3J9KYZNh6de9YKNnoaBMGAwnU8VXFq3XaM9c+tX4UVyC3IFSsiDoc+1HtHHRByKWrM37IxPIGcU8WzjCjGKuKFByPxzT1K54GaHUY+RIrrE8YzgZHWrbMCUVumM1MAuMcc1C4D5VfvL2rFycnqKyR0Gjytayh4yF45I9Kp67um1AzD5tw70aUrTEqMllHSkviWmA9BgisoTlG8Wc8oL2l0Y0++6tJhtHy1heTFJHJuHzjpXVR2wHmq4Kgg8Vz3lqvmLwCp7969CjLTQmybaM5InJIVSfeneUQCCMGrDuem4A+3FU7q5EYGOuMCulNyYO0VcpX77Y2I4A/WrmiXDyR7GHPHArIuY3uFGGOBmptNd7SdWYkqa2nBOnY44zaq36HZW4IOT1NY+syMNTDA7Rs+taEVwu4c9qzr+L7TPHIp+Vjt4+tcdKNp3Z0YiSsdP4JuRcRXFs6o3yFk9jWxsbIOAWHXHauS8DMYtdnt92cbgSPpXXbj5jIcALyDXQ1ujz5PW40gNuAAVe/rUShNzAHcvoPWpuc7dyZPU1XZMSenU8VDVxJhjGA2QB0Haq8jFznIyP0pss5VtyklAOc9c1SlmD/cYD3p+o/QnaZFYKjHIOSfapII5Z22xKZC3ZR2qPRtMl1WfBO23U/Mw6t7V6BaWkNlCEhQKo6kDmtKdJz1ZnOooaHKxeHbyaNSEEfHRjzVmXw/eqAUUHA5wetdXkYznk9qXec59+ldCw8bGLrs8/e2kti0dyjoc5yeKyrtk3HHvyegFepT28N1GUmQMDnqK898TaLLpcnmL81q564+6axnRcdUawqqWjObuSzAjOMdSK3fD/hVbwC61FSYzykWcZHvVHw7YHVNU81+YITkgdCa9FRAuByB0AFaUoX1ZNWpy6IfFDFBGkcSIgUcBRgYp5clcA4xxTARn0PoT1pSF7ce3vXSkkrI5dW9RyOcfXrVe/tp5raRrIos4GU39Cfeno24Y96mjfGF5x/Ohgjy278Wa9aXLWtzaxRTodrZzjP8AhXOanqmq6lGVuLolP7qfKK9P8b6Il5ZHUIxiaHhv9pK8zlt/lwp5rCUnF2OmEYyVzl3UQTHcuQR0r2jwperdaLatu6IFHfkV5FfQAFwOWB6iup8A62sEradM20MdyE+tXF63Jkrqx62pzz+OKkzn2z/OqVtLnLA9Ooq9kvhs49q1MLDcbep5PpTO4GO/WpMKRyOnOKCcc47UAPWLtnj2pl9J5OnzEH5tpx2FOj46E+tYPiO+/di2RvmPLAHOBUTkorUqEXJ2RzwlZcDb855yemKYd+0jAHt3zUxiJChhgjoKYsbkkZwPUivPR6BCRk7TwyjO7FQZdpMdPcdTVx12qenPf1qOXD8qOQMHFPXcRCqZBbBOPfFLEzMW7DHINO2bj8p4OAR3pfLVAzJ0PHPWmLoMJHvRUsatsHykfWigC/cy4GEPX1rMO2PKqCCTxz1pbln83LHIqCe5IwFAHsaLNBchkmdiwbjsM96pXTBV6457VPLLuGVPWqksbpGHPQnirSJuOBAgOOlZTjdKwHStBXbyzzzVBnHncDNEVqbt3SOijthNZJtGCF4+tUYoHjYk8EdK0rGb9whI4xgUtxb+YGZOvaubmcW0zvjTUlzIImYYx+Jq7G7YOaylneFgrjcOxpx1NWkVEUk5waznTctjaNRRVmXyW83KdO9V5pg8gQcnPSpGYjk8cVTGWmDDkZ60Rit2OUneyNaI/KAeKe/QHtTY9uBgdac+cYxxXM7ORuR7gc+lOUjHH5U3GBSqBkZoYFqA5qOb5J9y8GnxHb1qK5bMw9KiKuyJbnT+GGUyl9mX6E+1RarPHLeSCJNpB5puiSPbWjSpwBmoZJfOmZyOTyazduSxyWftbkJeRroB/ulcAVzV5Asd3Id247jx6V08igXELj+IYrJ16JY2DhRlupHWuujJ2sJWUjAeAPkk/jULWqMcP07VYLZBOecdCKiBLLjnp3rsV0XZMh+yJjaq9O9Ml0wlQyH5h1BqwrEMM8juBVsHdH8ox70ObiyXTjJGS15JFEwVSWX5c1Lpdw8qxhxnLZB/Gqmrbkk3xk88YB71Jp7P5cW09+QelbKKaucFWTUmmdD4SBh8azqTtDA57jpXUyjdKXPHPAFcp4b2DxqxbncnT3xXWswZsEdCelTO13cyV2kQOuBu29T+lOkUrHvx9OeaDM0IAA3Y7HuKimZWU4BB7isvMZn3LS/ffp1way5XNxepbRnDOQoxVvUJFVWXn7vX3qv4QJuvEsYcbhGrMfririribtqemaXYJp9lFbpztGCcck1oD8j6dsVHF90Y61JyxJ5rvSSVkcMnd3YvA7009cj64p27nH600gcEGqJHBsnnt0xUGpWsWpadNayDdvUgZ7HtUpbHIHSnocAZHNAXOK8J6bLptlKlwMOZWycckV0yEEZ6U262LOQvTqR6mlRieRgA0oxsrDlLmd2IQueR070mAfm7GnANnk5HtSOW+6PyqifMbjsoGB+tPVhwQce1MUkjk4I4FPODyvQUDHXEazWcsTjcrKQfyryi7sfJ81QoyrEAZ6816w7FYiT2FebXSvcXcmQDlmwB0rnr7JnRh3q0cjqFruBLIFI6Y71gsHtZVliyjKcgj1zXb3dt5YYMBuHIJrAu7dApwM5zg1MJdGaTj2Om8N+NomhWC+kKzHAEnY13cF/HOodJQyHoVrwO4t+hQYx0p0Gq6jZECG6lAB6E5raLaMZRTPoZLjK+/rVhW3gAckdcV574J07WtR26jqt5KLc/6qLON/v9K9ERQo+UAZ4wKtSvqZyhysZeLdtbstpsEvYvwK5uTw5qayGZjHM7HLHNdZllHBz7U9ZBwo71nOmp7lQqOGxwssEsMpWdDGy88ioWPHI+8cnPGK9AntobyPZIoYDv3rk9W0uSykJPMPUEDtXLOi4K6OmFVT0Zku6oMNgE9D1qupHm7hyMnNT+UzDI+YZ5z2FMaIMPl/Os09bGjRAVKZZuMHgjjinqwfDN8wJ78YppjO3aRkjr601UYSIeCn6VXoLTqSmQqSAike7iil2IvGfrRQLQbdkkl1GF9D0rNmXqcHnnNbFzh1yGx2INZEysAxOcDt2q7CTKiyfLg49+KjmkXy9pJ2nsKH343MMZPUVDJlgRu46VSQmClSWXt+VUZDtn4H9athsE55x1+tQMpmnRFGCTQtHc2WqSR0el2rPZK7A4HQe1WgpjkPpUtu/lQInoOR60oZDIeOPSvMqTbk2ezSioxsUb6HfFuGB/Os60ty94ZGJ+X19a3J9rW79sc5qnYqMM+c5OMmtKc3yMicE5pkky7o8d/WqkbDJ2/Nir8oA+Ynp1qiFIOUHUk4pwehTVnc0rVg4APX0q1IAB6egrPhR0Ib7vtVwMWHz/AIVzVI63RqndDGGOvPsKEIPOMD0pxHPt6UnT2pXKJ4uQR+tRTgmcAdqVJNi5I60hIkO/GPepimnciWrNuBJU00y5ATpiqzBlTeeBjPFaUNpu0IPuzk8CsmfcsLoQRx1qGk3bucsZO7Y9JRN5JAPXFVfEcaC3DfxHvVxQEtLTbgA5ye9Ra9HvsuSM9R9a6KULMzm7yVjjjnJC/WmjJGQ2OalKHBB601Y8Fs8A123NkmNQHJwMgdxVlJAFGfXge1RrEeewPYUstuvlAsSSpyMVLs3ZjaaV0YGrTbmOBgngD1rS0kExI+3oOax9T3+exKkA9M1btJHSKJG4yR+NdaXunkVJe+2zqfDyZ8ZbwQQIC3v0rqfkLM31OPeuc8Lqg8Ryt1K2xB+ldFIFRsjkHt6VjVvcUVohjyocLt+bGQarTBpABxnnvzVpdpBOMEcCq11H+9UqNvGeKzeqHsczrDyLCxHHOD9KTwNclfFCozcPGVA96n1aLdAdw+Uda5W1vH0zWIL1ePLcEjuRW9PVaESPoOBuB6461MDxjotZOmahDd2kdxEQ0UihlIrTBBXGeD2rsTurnE007D2BwB+PNJjAxnilwMevuKRR1xyKYhMtg4GcdqeMgdevINN+7gdagvbuOzspJ3+URqWNAjjpvEyP44utIYhQqDaxOMtjpXRxS5GM/wD168B1LUJ7jXZ9VVikrzGRD368V6d4W8WxawvlzER3SAEqejH1FSpamkoaaHbbyo9KQHqSevWoEnD4BOM8YHSpPMC9ORV2Mrjhzzjr0PvUiseQew7VGpOSR0PQUSzpbRM7kKAM57UMaINavPsumO4+8wwB71w0a5y+/wCf8wTV3UtTOo3QIJ8hTtA9feqBiKSYUjB5Arhq1OaVl0O6nBxWvUrXEBkOG7E8HvWJeRASBUXjBB966Ny3QHIAycVjXH3izDaD0FKMtS2c5dQkE5445qfwpoo1vXkRhtgh+d885FQXxBbaMjr1Pau0+Gtsv2e5uMD5m259q6I3asYyaWp6LbwiKJURQEUYAHYVYTOOePSmRgBeD171IoHRuhrc5bi8n2NOJORgdeKMDjb09aACevSgB0bFf5E+tSXUC3dm6HBJGBn1qIYxuI6cVYjIyAOhpNdxp22ODnt2hZo2bBXIIHFUPnRdwIGMjmtvX4At8yoQCw5rEmjCqN3UDj0NebKNpWO+MnJXGRsSxGcZHNIcKvUcnrTG2CUMoySuCB0zTQGGAep7HtTH6kxUDGGB9zRSqSVGESikIlZNynIyfUVlT/K3Bxu/WtKWRCx57ZAFZ02zcxOAW6A+la6kGc5JYhVOByTVKQnGB1PJNaEhCng89cCqMrSOwCoAvbHerQmQFsS7ScK2MnvWh9mSK+iCN8uA31NZ06B2U4xir0UmfLfPIGDUT8jqoNX1NxZBtGD0oVhuz61mLcHdkHjoRVqGTdJjHQVxyhZHpU6ik7El+T/Zk/ODjgijw/GktkoZueeah1Is2nukYJZuOOam02P7PaRqBg45HvUtWpNIrerfyLtxCYhzyPWsyC6D3DJs2leme9bibJ4tj9+h96zZ4PJkY4GR3rOnNP3XuaOLvdE8bqeD1qbYAc55rPinUtjGKvBi3Q8VE4uLNItNDWDHp270bMjJ4p5YnimknjNSmxtCpbo/OcH0qZYsDBqKOQg5UZqz5m5emDionKVyXE6S1G/QlBH3TWZInmxHPAGa2dLiD6C248jmsdziCQemaiafus4YOzkis7IsUIGcLwPrSazKE01iwJB44qrApltVfcQFkORWldostkUIyCO/rXdCKWhjJ63ZxRKjnJ56n1FNDqGyW6HtUc4ZZWRuMZHtUAIPBAz2rpUbo6eexfSVP73WnMykYDDB9fSsoS8qCefShpTuIA6daPZidXQt3VulxbyBh0Xg9xWa1o0f2Uowz/tHrVv7Q6wyDoCOh9Ko3tyyRQMvBHOa1gmtDkrcrVzrvCLE61qZxgiFcZ7V00mXYZIweoFcd4HmWbV9RJOd0A611ZyOM9TwBU1NzljogyzAg8c44Heopt+NrgsF4z3qTYVAY5xnJHemSl2XGD6fhWakr6jepj3ymQ+WOFNchqVmRIeh9z1ruriLIBxjAz71jXtqJI1XGQM5PetITaYpJNFXwh4rbR5RYXxP2Vj8jDny/wD61er218ksSyIwkRhlWU5BFeIXWmvHI37rrwD2qbSdW1XRyRbTkoOTG/K10xnYwnT5j3gTo2B2p5lG33ry+3+IM6gJcWOXHeM9auP48llH7mzO7odxrTnj1MfZzO+luEiUu7AAc15v4x8StqBaxtSfJU4cj+L2qC61jUNSyZZMRn+BOBWZNb7csDwT061lOsnojanQtrI5y+tgRuXAHpisnLwSiRJSjqeCDg10ky7854K9+2Kpafo1xrupxWVuPmY/M5HCj1ohLSzKlHXQ1dA8ba2siWaWp1EkhQBnd+des2AuZbeN7mHyXYfNGTu2mq/h7w5Y+H7VY7SEebj55T1Y1s5XHv3NbxT6nPJp7CG3fy/3bBWxwTzzXK6poetyyNJJcJPDkkJHlePpXWpIScjoOmakR8nHalOPMrCpzcXdHmS27RTbHUow6g5BqcrtwN2QO/Q13up6XBqEO5VCzYwGHWuKnt2SV4JfvqSMGuGpTcHc7YVVNFJiNu5CCvesnUVR055x0FahVFUopwQTjHSqMiRkncc4P6URdinqcjfo27djAPFdp8OJ0+yXUecMrrke1cpq4UynbjHYCp/BurLpuvBJXAhn+Viema6oPS5hNXuj2+MqYxg9Kf14xj6VTt5flABBB71b5ABUcnvW5yDuduCeO2KXABxnjGRS5ONvcelNye45oAUHJzip4jxknioFQHJBx9KdLIkFuzswCgcmkxnLa+6vqfX7oxkc1jzRB1JYng9DUl5dC6nldQQS3B9qqSTHdkEg/pmvPm7ybO+CtFJi+XiPahweM5pHDrKFIy2MYp6M0v3scnkdqkcDaCeWbgilYpkDxAMecUVIQv8AeIoo0AgmjeEnAzkce1UJgGPPLdxV6Z3fIUgj8qoO4QlX+XqM1pbsQVJlDSZAwRUEiBkJXg44FWX2Egt0zwQcGq7nggcL6HmqRNiPb+7APoM1B5hUHHT2qzuPlhVxx/KoJhlOe3AA70uup0xva6GrM2VyevcVetZyhYfeDcA96oqyJFgAEHjJ7U6Fts2c5x+dKUU0VCTUrm6nzAY781ZjByMngVRhJ27lOBnpV2Iljk8CuKaPWptNF3AMIKdRQxE0BVsZHQ01MqMdjRJhYiRXI1robLYzXT5j6g1ImVwc0MMtx60Mdo3HpXVurGezuSrK45PNSmXK9ORWc17BE2GPPYU/+0IMbQ4570nTb1sHtF3L8b4Ge9T7XcBlOMdaowzLJ93p3q6rk8ZwK56kWmWndHZ+HSzaawbkCsi7Uj7QynC84FXfDd4qfuGGQ3el1qwaOSR0+6w4pWbgmuh5r92s0+pzVurRafHj+KTmtR1DQY3Y461QMDJBCFfPzHIPard1O0FuBt6g810QabuKonscVeRbLuRS27DHJFVdiAnJzk/lUlzLmZt2Qcnj8agZkBy3K+hrsSdi7qxAxCORuyM8EUzcfMaQtnPOKJnRGOSAO30qhc3gAxH3raMWzmnNRWrLktwMkKc/Kc4qtqDFtPgbqoGAM9qbb/Mct6U3UABZQ4OASfpVpJOxzzk2rnR/D1WOrXRPTyCK7hm8qXHJx0FcV4A41SXbyDC2TXZhTI2S3TnPrWNV6kxWhIsoZTuGe5JqHLCUMpGw9fWpWABIzlccD1pDFhST36D2rDqVoVpirNls56YHSqMiAHYFJ4/h5zWjNtGFIxkYI71U8p1PzDhu4quugrGXcwAsAAdvXBqm1uilvLQMeucdK3mj8xCGztPB+lVGiVGfAwG6YqrlIy47ZU/g+br6DNWI7cddm3nJ96usq7TheD1ojYLkPghuvqKTkx2XQiXG1lAG0dD71Xu1dYxkbQwxkdzWkkSyx4Bx3ANZ99C0gCseB0xTjvYl6nN3zOkeQTuORxXf+AtI+w6Z9qkUefcHdk9QtedXhLTqh4+bHP1r2fRUWLTbdOwjXB/CuumtTnqO0dDVBwM0ZOARzQRlcZpu8YwOM9RW5zD+c+uacSAwx/8AWqMkHpwRwcUpPIx07+9IZaQ9OM1zXiu0CeXdpwc7SfWt+NiBgDO70qj4m2jQZ3foozUTjzKzLpvllc8+uG3fMThh37Yp+n6Nf3xBjQKjf8tH4FaOg6Uuqt9pmBFun3VP8RrtY4gihUUKo6AdhXNTpN6s6alVR0Rxg+HNvcKPtN0+/uIwMVUuPhFaSHfbarPGw5G+MEZr0T0wO1KjYGcGulQSWhzOo27swtL0m+02xihuphcPGNokUEZFaAlK4UqVPb0rQWQHG7oapawJotPluLWHzZYlLeWOrj2q1orGb1dx6ScEZHrmn7wRuNcNb+PLN48zW08b5wR1wakk8cRs2yC3kc9s4AFQ6kTRUpXO0MqIu7cAB+FcvretC6ZrWE7kH3yKwbvWr7UCVcmNM42oaZCGQb3HJPGK5qle+kTohQs7yLKQSjLRnBXnFDMuCjJ1POfWkSR1O4kgHrippNhbcPmwBgGsVqasQWpSMhSDk8g+lOCBMZ+YD8xS/OAM/MCc0ikjJHzDuPSi9wsPOG5IB+tFAKkcjNFFwsZbjClO2apy7Qd3Ud6vSZVsE8d6ptsUt02nnitUQylJHkkkADr15qkwZS3ynHr1FXmHmSYzjJ471C4ReFGfbNWibEQOB0OaZKvykc89Kl3HCjOAe9NmHHB/Gpe500/h1Kpztw3BFMjciVPl4PpSM+WweR7+tNifEgq7aE31N+1YfcByDzVyPOAOgrOgA4Zevb2rTjBZAM8k1xVVZnr0XdF4ZIVSenSpZVDR/NgEdxUSZ8sAnp0Jpsh2qcnNcLTcjpRW8s+Zx0ps0btGccVKDjnP1pykup44rZNpiktDm723k3bgCT0qttdANykfWumdM9QPrUfkIw+dc+ldUa+lmck8Ld3TK2nsyw56n0rRjlPRhg1AqJEuVXkdvWpVyIs46msZ2k7msLxVjrPDmyWbBB3DkHtVzXZpN+xm6Vj+GLhlu9n94fjU2qytLO4PLAkGsFG0Wjlmv312UQw8sk9A3WrVxGJbXLHAx1NUokYwsF5AYVoSqr2u1zjAwaIKw6j1OKvLdSzOoDOpx9axL+Rkh6bW7V013bNDLvYjac4ANYmoW3nxEKeex9K76UlezFWg3C8TmpJWJ2tnnrmoo2yCScnP6U67jaKYIxyR1JpiAEe9dy2PHk3ezL9rJlwCMg8VNqOV06Lco+VziqlrzMCuMcdKvarHmzQLkkNz6VL3Ld3E3fh6Q2sEesLcenFd1GoUNtbLHivP/h9+78RqjjBaNlwT7V3W5QSqNkKea56qV7sqOyH46DIHUc96Cyp8rj6DvR5iHpj/AOvQoTq/JJOPasnqUuxFM6sd2M7eDUMjbcEDGe1TyRc7sYHrVc7S2CeQTSTs9RkUiyuM56fkai+YN864I6Acg1OxVshR06DOBVViFJZzx71T20BDZpMcMwBHam78xggAt2qvJKJOFHmFjgKoySa7HRPDIEUdxe534BEXYU4wc3ZClNQV2c7CkjYWOJ5GU87Qaiu7K7Ct/o0o4PIQmvT4oIYhhIkXHYCpVC8/LxXQsP3ZzvEa6I+cr2QiZueVPIPUGvZNAuPO0i0lzndGM/lV/WvCWka5A6XFqiSHOJowFYH+tY+g6De+HbSW0nnFxEj7oZACDt961jFpkTmpRsdIh2jPY0jg9Tg1HFICucY9qeCOM1oYhyOe47etP+Xr07ZpAuR198Gk5GMDcPWgCWPOayvFheXR2tEO17hhGPpmtMvtGT2rzu78R/2x8QbawglzbWu7JHRnxUy0Lirux3Gm262drDbIPkjUKT68VewQODVeA5XJ6CrHJHFNJJEt3d2ID39O1LnPLEAUir82SMUMD+XSmAuScD06YqxDkcEZ7Cq6ABsjnH6VNGefrR5B5nm/ivQorDWWmjxHFcZYDsD3rMtrRDuAYMemQK73xlbCWyjkIGUYH8K5BEIHy4APIxxXBVXLOx3UpOUB0VohGB25z708oisD/e6ntTEZ4zycZ49jVmN0AAK7ieprNWLdyMITlCvyjoc5qRQMkKAGA5zSHMkigHKjOB0p8ZRRlj26GqViSMBiW6HaRgU5WCHgc9Me1IHAk2seDT1YENlQewAot3C5EZCpIKGirAZAOAR+FFA9TOkQAEsN39ao3EQIO0Ac8HvU89i/JM8igCqEtjMh3faC2RkE1okzMZIVgTGACc81RfJIJxz2p0sLOWLTEN2FV1tyZSHc7fXNWhEsecKBkHnI7Zpk5ypHI9z3qYARqMHjPIzk1BMVx1+lT1N4aRKJ/wBYSOT70hHK44xySfWnEkk46dKR1yvvWhBvWLny9jgBl71pR4UcmucsJXM6qzHHSugjHcnJNcVaNmethZ3iXg4EeSMj0qtcfaFhLWyBx3Bp4OcgU+NuCoNcluV3Ox+8rI5x9ddZxHJAUOcHJ5roovmhGPTNUdS0yK5USEYlXkEdamt5cQgHjtW0+WcU4mNNTi2pu5ORkUgwBgHNMDKTwc1IMdax2OjoIoHU1MI0ZSDx/WmKDICO9OGUBB60m30IsnuaWhJ5OpIQODxmtC/KLqDq4JU1T0J1OoID09619ciCsJEHDd1q43cHc8+s17YxW+WOQRjCswx7VoNCPs4wuSRzWYGZ1kCMMgjg+laRLtafIdr+nrUq1xyTscdejbdMrZ5PQ1TdVYBF6Ve1De9wxc/NnmqB+U+o6GumGx0dDC163CxpIF+6cE+1YoXjjjHWuzvIhNbbHwUYYAHaubm0p4C7qdyYzXbSmmrM8rE0Xz8yGWgOQV4YHpWw4YrHnqGB/Gsi2X94AT17jtWnIwilSNCSzfMSat7mFnymr4cUQ+OrdVwVdCSPfFdZ5cS+aiqVIbnrXJaN+78ZaY+fv56V20gZZGB5Usen1rGsELWsV1ihBU4OKnPDYx+ApMFsYO3uCaX+HJGTmsFsaMG+ePZ2PGKqNCqkFBjHvU4JALDoT1psuORjg9eKatcWpTmkMcQdcMDnOOorKupdykhiMc4boauzbFUnnk4I7Vh3WJLgInRmC4/Griru4X6HceD9O8wDUJlG5hiIAdBXbDAA7kccVQ0uFLWygiVcBUCgD6Vo5GCMcetdtOKSOKrLmkHOB696B06/nQOePTpR05H41ZmGccg5pHUSLtbmjjn0pcADrn3oGcvNq9tBq8mnSSiK4ABVW43D2rQSYbevPv61x/xR0oyfYdSi+WRCYmI646iuUsfEWtWMYQT+Yozw/NQ58r1LjT5ldHsIkLd+MUnnpGN7HA7k15ePHGrFABBGGH8VZ9/4h1S/AjnuSiN1EfApe0Q1SZ0XjbxqlrbyWOnPvuXBVpAeEH+Nef8AhK7+xeJbWZznc+CSfWnXlopBZMtzkk96yXRoXDLwynII9aL8yLUeVn0haEMOT71eHTPQmuJ8Ga8uqaTEzN+9jG1/XPrXZxSqygZyTVp3RjJWY5lOP60KuOvQfrT8KfbHWlGc+oHemIQqSCeKlRccnHFNUZB44POPWnBhHkn0pAZPiJlNoEbktx9K4yS3ZNpQ5GcH2rd1i/juLpkV8heDj1qgxTGAOcZwO9efXlzT0O6jFxjqUXjyvXhRz9aUxAR7k+vNTqF5QA/NyRUUmwDaOdp5FStrFMbbODN868DpxT2xuZTzjkUkGRuZx7qR0p5O6Qsfmx1x0p2dhD8BdpA3dueacse6QEggr6UokVYwCMelOifJwCPl5yetMCZcEdCfXiio1345JH0oo1GZMrEna3r29KpXHXPIAqwzAHHpz1qrMw3EMSM9BWib2Je5n3CEZbIcdjUTsFAGOSOh7VM4BJIPseKjdAAxzn0NUiWDgeRnAxnPFVJFVl/rVzKmPGAVOM49agcKBtXj60nub09VYoldoIByTUMpIKKHwSRkmrewfMWPPpVKZPl4HWtIkSVjWs7YRSBs7j2ra2qRnPIrE0xyYxuI29ga2oiDknoetcla9z1MNbk0JEJZflP41LFkKWxk9DUcJByEOaeqEt1wR1xXLPsdsCeTaUyf4uMVR2lFIA4z1FXCSYzk1EoGcdjUwdkOUblXkcA9akVmB4NK8O05Xp6U0qykZFaaNE6oljlZW68HtUjlANzHj1qjJO0UyqACW7VYALqQehpOHUnmu9C7pl0Bdh0+ZV9K6+/2NpCOwOWrmdBiQ7k4XnOeldnNax3GllB8xUZGKuEU27HnYh2kmzj44kUTFvvAAj6VfVttsr4yO9VwBtnVxhgMYNToGSzA656VgtZGktjltSy1w7KwIJyAKzycg4HHpV+/VhM3G3PYVQAwcN1FdUNjo6DZATEmegzxVU4YFSMqRzVqRQ0Q5681XAAbK/lWsdjKaMZoDDdDAwMjFPupgl6oBAxwPrV2cDzVJ61l6iP9LTtk54rpi+Z6nm1YcqaRuaWyxeK9KZwTlwOK9Cu+JXOclScelecac/l6zo7SEH99jI54r0W43GeXK/xHBPesqqd7oxhsNV/MKoxAx0PpTmZQMHjbnmoYzmQJjnuadIqtuBbk9qx2NPUZMvmRjYOB8xxxTZSgjyOeAakPGADlaYwG3YDtxk8jtTS1EY966hfunIU/ia51ZlTUIJHXAMikA/WuivYCxZc5GOBXG34ZZiBkbWyPrW0FdEt2Z75aOHVRxnjFW+BwTn2rmfC2rJqGk28oOW2hW9jXSqVxuH511Rd1c45qzsx+OaONuf0o+8M96cRgcc8c0yRhHekXpgjjrTuRnHrSAYO7Jx6UwOc8bosmhspOPmXmvNXtcsVYckDHvxXovjKbfaxQr1LZP0rj0izJvIOR1OMVyVpe9ZHZQXu3ZgvA6Rkkg8AAAU0WzsOACeAR1Oa3rmy3RZ9aiW1MIAjwc4PuKz5jWxhvaPkqeCOoPFZ11Y/KXIxnoK617UScnrnmqV3Z7pPKx8vBBrSMyJROZ0bWLnQb0TQ5KE4dc8EV69oXiWz1SINHKFc9UY8ivLr7SQrFlPKngHuaoQx3FrJ5kLmNx3BrZS7GMoX0Z9DRXSkdQSe4qVLjHDH5a8TsPFes2uxXIkUf3q24/GmqHh7ePb2OT1p+0S3I9i+h6i92kY3Mw4zyegrltR8VQ3CvBaMZGBKtIOi1ykuq6hqAK3E2Im/gXgVasYI4gAF2g9RWFStdWRtToWd2WwqLGPmJduc9s1MxK7N3Hr9Ka0YZ8IM9gB2FSbNylXB471zJHQxh3csvHuaiZ8yfN096cf3e1VBbdyPakNuXOBwQe5p+pPmLuUAKpz7e1TQLwxQA+g9ag+zbGwTk47GpYlPAXK9s5p6NgODOWUONoHUHpmh4zJlwuB/s8VIpU7lZuR0z60pIMOCev600uwiSKV0QKVzj1NFRKNqgE0VegNGS84y2Ic8ccVXuHR1yIecZAqcls88Z4/Cqc8bktgHtjFOJL1Kj7h/sjBzUBJClRznqKlZmXIP5HrUWNqj19atCYsKhlkXGCMYqtcn97059ulaFiQ7SjuB3qlfxjLHOCPSp62N4XsVlwctj2qncyGFxjvxyKtRgrEcc5xyetTRQJIcyLuGfrVXS1YcrnoixZPBJaLuwrLwAO9XobkBir4xjArN1G3iFnujXay8ZFZlpvlz8xbbxkmsuRTVzp9q6bUTqYZwJCuR17VaVgTwMfSsfT4WYcngd60tw6A9K5qkEnZHfRqNq7LDu5PHSlRSBmiMgLtJHPep14U9K55O2iOiwxCDjIyaVsMu3aBnvSHDdOD60EFlx3peYmimNj3bAEEKMfjVoKQPrVCC2FvO5JJJOc1pIykY61pU02M6d7ajrVvJlHfceRXc6LMwt3DL8oGRz2rhcrkHIPPau40qANp6Oj8EYIIoou8zkxsUo3MW8nia8m+XjHIoidJYAy8AcVHqyx291LsG0YOai0omS03Z554rRRXM0czfupnO6sAl3IEYsfftVAKSc4P0rW1plN1gjD+tZHKn9KuOx2037upIwTyBx361Rb/Wf0FXsMbf27CqKHEhYjPbFaQFPcz55TyvX2PWqN8xeRBjFad5AHJdTz1x3rOuchQ3OR610waPMrJ63L9mwGo6Qx5YSjkfWvVrhMzyZ7nvXj1nJnUdNI6K4P05r2C8I+15wckc/lU1TCGxVEZDF0+8OT6VGCXw2PnqZ9sfzZJzxgdKimY43g4UdhXO9EaoeW2MVAz8vTHem5LAjAyBjNQLIWBBzuPAPtSltgIU4PBqr2FboVruI4GQAo6sPWuO1aDbIWQg7s5rtrgbwGYgg9hWLdWsc25COeoOK0g7ENXMbwlr76LfeTOx+yysAR/dNeyWV8k8KOjh0YZBHIxXhWo6c8cpXBxnrWlofim90ULC2ZIM8g5zit4ytsZThc9yWQMuc59qdu7jj2ridO8a6fcgb5fKJHR61z4hsFUN9qjx67hWnOjBwkjodwwQR1FVbu8S2hLuQoHrXOXPi6wjQtHL5jDoE5rnrzVbnU5S7NtiHCx5qJ1VFaFwpuT1LOo3rXl282flBwq+gqsoDAsuRnsajJ8tw7Dn0qdCzMGA+U8Yrj+J3Z1qyVkNZCx2qdwI4qNo15IG3PUVOzbOVxu9KiSQpuDj5mNPyQEcqFcBASRxiqLQsxZ1J39PpWhK+4Hn5jwQargLFGBg/UdaasPcovB5u1Su4gHGelZs9s68FcZ6mt7GJD8pZQM8ccVXlP77YSduMjI6VSYmYrwsGGRhVwc4qa3VnJUc59a0pFAkKEA7gKQWxEvynDHj6UmwRYgjXALLjHUg1dU7GA2Z9DVeKMsCo5I49jViJWMm1s57fSs2rlXLMbhI9ytuJ49xUi3LuChG09Ae9QkKrZUfUUqSksC3GfxpLfQLdx5uMAI4yFPFNaRRJvB+XOD9aZK3TcoHp6YowFG1RkZzk9TTvditoPzuUMXyD3qR5Bwq4C45A71C6ggDB+lQhyPl7g/pR5sEXkkXyWcryO3cmkjuEmjIGQVHI6YqusrLECBnNOjfBJU846UMEXo9nljrRUIBIyQRn0oouOxkynEZ29R3qvNIwiAKlmPcelTOACQwwB075qrKxABAP/wBatVEzZUZlJ+6c5pJSxU44A6UMpaQnPHb2pJWGBk9O9UhMdpu8zyA4xjOTUd3GdzMeQe9P00ZvTg9QetPvomBbbggf3amT1OinqjLUMMj8BV6wwUbdyOoqlGCSQRj3qaE+XHt6ehpy1RcNHcs3KoLNl6k5rnraQw3h3DKdCK1bi4b7OV6dhWSqBWyvOeadNWVmKvNOSa6Gn9tAO1MqO2a0rKR54s981z6kscenrXRabGEt1bPzHk1nVSSNsLKUp6l9BgEk8jvU8TevSq4LA455qdBx/SuKR6vQRiMEClicgHPWmEAnHenjCjj8alrSw0K0YeQMDzQ5QREfxUwuysOmaa7Hnv3oSZMhEPTH416PoUyHQ4sDkkg4rzKM5kIxivSfCEsUukSQn76mq1U1Y48XrTuzN1xRPP5IAUsOvtVOwQpC6BuV44rY12zaKZZ1PyjqKx7c4DYP3quTdzlhZw0MHWA4mO7kdjWMyFjknArpNZiDR+YWyOmBXOBMZJbgH8quOx1wd0S7v3e3PHTpVM7ROQeFzxV1jiJiRntnFUcES4PrmrgEhXVBuYj6Vjah04+lbVzkRkk9OlZN2Q8WExx/Otqe9zkxNrWRn2cjLqFu2PuuCPzr2a5lzLuUElkDEegxXjdqwW6jLDIBGa9kZlWOCUHO6NTj8KdZ6nFBaEBPmMMDg/pSPGSGQ4A/nU6sGYHt3FRyO3mEKv4msOpZAY2HzqDj19BTFUMDkY9fpVwNkqqdQCDTJGRCEI+91PpRr0HcgeEbRt6Ad6z2U+ZyOB0ArRlkZOvI7DvVcqVjJXkNV6CMWezSfdIckjj6VmNp8ZJLKcjkHtW9NEJGGN8fofWoWiVTsYlyeOnFPmtqBgNaoGxgE9iKsxRAyIjYYZ7itYWSyHOQMdBjmm/ZDDL2x3GAaHK4JD1skx8kQwDk4qbyQGXy1OAefWpirNECp4H8Q609SqMEI+9wDUjIjsMmRkDowJzUm1doKcHPNMliYSkjPfI9qkxmJQB1FGltBPcNoO1sduKiZQctuwBU2QIwj9exqNlXJ28jH60wsIIw2GOc+/pTCF3FiM4FSopYMjnHQjFRzKVPyjavQH3p2QtSBpEI2qeTTSgZwpH1p6xx+YHI5HU+9SScMXIIHYe1TcZVkgTzgwJ9/apGwRuT73QD1qwqbvnA4FV2wMevfFG4Dkfd8pXB71cRkj+QjgjIOe9U1TpjqT+NSsS7YHGO56UbaAWGkIO9RyO9JCRI2/OzHUGl3YCqeSeadsVlIPyt9Kn0GOMiNhTz6dqhYKTuU5PUg9ql2F4wgGcD8RUaW7+bhOG96S1YEbyYXeOMD86ifccOMcjmp5IGUZbnJpgwisT26VQEe8iLvz2puX3F1Y5HFPPOAwx70xY5D0bjPBpvYXUsR3Euzluc80VAFfHzYJ9qKXKO411YMSc7e1U7g8MD0PArQlLgbR09vSqs8WMFiTnsOtbIzZnbxlUPXPWo5FGcDoBU7ogYBVK+5qNWHzEjnpTEx+kD/iYDaPvZBq7qMWzOCN3PFVdFJGqJxkEkdK09YG0ngVjN+8ddBXVzm4i245GT7+lRGYLIc5FTvIittB69apPGZJWwcVtHXciba2IbicNjZ0P5ZqqJGzkcinMrgEc+ntTYGKXCbvu9DWqVkYSk29Qgk+bg5NdNptyJYlU43rxj1FcygX7RLs+4Cccc1bskkaXcjhcd+9RUgpRNsNUcJaanZIARnGD0qReKp2hdohubce5q183rXmSVnY91SurjdvzZ/OlwACT2pQhweeexqs0Bc5eV+Ow4oVmDb6DwQzcUHIOMVJHGqyBs8YxzVgRKxLHBpOWpEn3MxN/mevNdt4TkMc425weCB0rk1iIuCAeM9K7jwgI1MwYElgMe1E23JWMKzSpu5p+IABCWI+XGa5qzRJImPqSa39fkZoHjA5I4NctpBkW3ZJQ42sQCa2qRVzz6TajYhv4g8bqche1c2YwJTz0rrr47YmC/MCK5eVcSlh1qINp2O+ldohkY+ScE8H9apZ2yAtk4q7cuBDzyP61iXVw6LlR+NdFON0TUmo6sXVLojCIfmJ5HtWdvHkEjkHrTXd5CXfkmk6x4xjPWuuMVFWPMnUc5XGwkmVSPXJr2Tn7JadCDApB98V43EpMoOOB0r2C1kSXS7KTOSIApPocVFSxEBpJPIzuPIApSMyjeSAeo9TTgyqQR07GnqjE/MM981zeZoxgK7trggeooKCSMqGyTyPXFOaZMkE4J4x6VEQikuDz0pksY0ZJAbBPYjtSTQ7FA6kjp6VIV2qG6kc59qkLO4O/oQOcUw9DPMRf5SMBehNRtbknAGatyKFYtnjsKiTBJK9z0Jo0Q9Ss0LJHuDAAelIISCDnlumasMiyNsZdu3uDUnkIoGfunv1oWrEU1V1zt5B6+9SIiudw5Zegp+0pKSeh6CpUGQdgwRwQR3otZ6BciBbhHOFOc+tO2IoIT6mnnjDFRUbsBIVYYz0NCQPcZIu4ZbIB7UzYyucnLetSEjaHHTGPelVHyWPX+Qpp3G9hMIOMEMec0SKhxu5549aV42DAHv/EakiXeGD89hii9tgIfKTbgrgHv71AU3DYH+bsKuzMSQqjIHQntVdIXSTON2TnIp2VhLcgIkQ7XOfQetABJ+ZACBVvcGznJJ6etRsrPlum3jOKm1hpkChUbIGc9D71KsbgbyAQw4FNcHIz0HT3pAxyBk8flSHoWVAOCcfKMYFOjfEmB1bsahBaQqDxj0qUAAYVckHg0WbDQe22X51POO1MUMJTnjsfpSogVSpPXr70pdjglcEDrSQbjZcgZ2/U96hwpO4tkA8jFTiUMRkcdCahCIkxfsKqy6iGkIVAzls0+HYCwcZA6U2QHYGVRzn60qIcDjnHAFCYDCFYkrwKKkFu3XOKKLhYhlBQjdgjH41RnkBABPPQGr0pWTL7sdgKpzRoAXOSMduK0VibFGUnoMtjkioVOCeOP1qWXOTtyoIGRUaohBOTuHaqJJ9GkA1aJBksT+GK3NYQOd2MdcisjS4ymr2zleGPWtjXpDGHO7BHtXPVvzqx2YdpRuzkLkLHJ2HNUppBuJQ9Kdcz+ZIdx/OqEpKMRzz/KuqEe5z1KivoNe6ZozHwOc571GrjI3DHvUTOOeMZ6UwO3G6tbGDm3uXY5Ej3FPmJ4yelJE7AlgcCqqyMQw7UCXOVbtRYamdJZ6wkEYR3GK0YtXgkAPmjmuK3x9cfWnJOinOMelYyw8ZanXDGzirHcHVLQPjzx6GozqtsZAFlzjuK4ppVJzuIB7+9KsoDAbsY61CwsTT+0Z9jtbjU7docJL87dPrV/SNQjuAscw2ueAT0JrgPNwRg5HXmtvS9QMc8T5wFIOfSpnh0lZB9bc3qdZOoS7YoRx1Fdb4QuopVmI6r1+tee61cS/wBpR3EewrMARt4BNdZ4VkWz09nbCvK/I9ayVFcybFUr89Ox1GsL5uDnPHOK56A4kZO2ea1tVuyumyyJgEKTXH6TfvcRSvI+CCeCe9XVoqTTMaVXljZmhqHmorCEDB7GuYnZixL8H0Fad/qrLC5MqR7QeSRXDz6rczXLujjZ2+tEcO7nRTxairM1Lu6jjAUtn1HeqU0kDw4B5PAFZ07uG8x2DE8mo0lWQjnkdK6I00kYzxDkxLkMnIz7D2pYyxjAOfmqRpI8kE5xUPnqehIGelaa2Od2TuT25HmD1r1PRbhTpEQK9BXlcDDzlOcc85r1PQju0eEkDBHXFYVd1YuGqLW0Eh16dBT2DqPkJJ6k+lOYjB28YPQUmQN2DweorF9mMi/1uQ+F9KY4dRgL8vb3qZ5FA2leO1O86MxqM84+tPbQXmMgLliGAzjFLub7pPOcYAqVXUgMeST24prSYIAQkE4GPSi4DJoEKEkdO3tVY25A38KD2z2q9I6oQBypGeaquWY7tvy5xj2qmwIcktgLxjuKfyoABye/0qVk4ztznk49KYkYMu/n5Rj2pJMTsRjaFJXPvkdKI1cktn5T39alfBU544xikhTYETIJ9/Sm0PpqROCRs6AHrTJQdgwNx7k+lW2jODjGQc57VCWZmAfp39KOthEEceY8tgYPA9KeFdWb68HrxUwKFtucMD6cUrRnO7+EdRmi1ir6EbBZAAwOOw96FjKk7uAecVMY2JBJGR09hTmjfq3AHINJ+QrkLkALkdeMYpu3jCgrxwfU1MxG3qCfWnxBWVt3JP8AOj1ApphRzGQ3qeuaaEJDbec96vrF8rK3X1PpVY2zJJvQ5DHjnimwRXeIAgDlugBpPKIIwuT3qy64w2QW7kd6AExjO7JzS66hcrI7bipTGT1NPjjKStuPHUAVPtEnToOeKBGRLkgAe9S97jIflC7S3PXnih5QpQKcgdaWSDL7mwcckVEFUHevfjBpDJVGBuBBz+tRKD5pBPynkUbHBBI+XuKkDAKe/HHtTtfcPIhT/WYK+2am+cME29cc0jjevmbcHHQGmhpPL7ls4P0ouk7C1JPK3c8/gaKUMVAAXp70UrgV5RHklhjAwQKpnD/JsAHvWlINwIGA/TBFUmRtzDgHtn0rZbksy7lD5hVR+faqLgIC5BJA/hrVljc7mPPNVXgOCAPlI5ql3JYum3YS4i39mBANa/iQhovl4GPzrmiTFOrq3KsMAD3ro9ZTzbON2yWZRgDp0qZJc2pcW1GyPP58iQE+vSmSY5x1P6VNertbkHr1qtIgwNvO6uhGD3Kmcsc8+1IcAHHSpXVVY+nrUWCepxjpiqJBTjGc89RSD7w445xSg8evHNGQ2Mk4oAaM5xjrTmQqMnikGRyDSnJPJ9xQAztgHHtSYy3HX+dOx3I5o2MSAB1pgOYtJIc4BPAApA8isTnHtTvs0mM7T9aaykHlufSgLnSm9sZNCsEWaQ3auS5JzirEfiJ0KoJSUWuagEKQb2b96p4HXNEVxCrBpF3c9OlKyE27nfP4jjn06QPMSMbdg5JrmY72aFZRaQySM+AM54qmNaSLhLcKAPzqC51p5Y/LSLyxnJZTyaatYnW5auo7q9Ki6kEbEfdzzWdHC8U5iJOQfxpn2lCS7bw/QHOauJdwoRMTuf1PWgeqEvYWWHf/AA5AxWepJk47dTVy71aa5Qxqo2nqcdqqqhSLfnO7jFME31G5LMT780qnnqfxpBx2/wD1UoBJ4FIou2v+tXHUdTjpXrWgI40aDPCkZIryW1B8xdpPbmvYdJiMWjQFjkleQa56yua09rlkxjJYDPGAaGjCrnv1Ip0ithQrYHU1ESUc7vut0rDTc0uRsXIOFB7iowPJG9wPl5qYgFd54xwcVGxJAU8k9D60mMmjcXEXmIcE9sUw71f5m2joKjG5ZFRRgZ5pZdjHg5K/rVRbEyQxlg2eB1BzUYjO1Srfd6+9SKqGMDGGI6HvSuh8oAHa2MYo3F6EKybCPmyw7UeYCHCjBz39aVYyNwGP8DSRKoO087utNA7EbFzIQeXH605ckFjj6VI6BG3EEg/nQIw8ZK9SeCfSh76gmhu5mGMYU8fWosYbr3OaspGoi2Hk9c0xE2Ltx279abWghiL1Yg5OPwp21SCxHBPanhhjbnIpDhcgABcHBzSauxpgvZRg9xmkPQgncMdD0oj4GDgnHBFS/IRycg9ccYpN6g0U1kw3zqcdcelWgyBlYDAbuemaCo80FAMDkmlAX7zDIzkGmkDYbSV25xz0qu4ZW2Zyp4wKtGXaSccdM9qhl+aTKdfajVgtCJmVFCsOOxojVdu/GM9KQBiAD/Fx+FTGJolBHzIelAyIrg7k4YntS/Oz4P4+9Kyt8rA8dcd6a+4ESYPHUetSxkckbK288Z6ClRtsbB+WzmnBs5YjPsaTYScNx6EVN7D3QhXsPTgUhiA5LYOM4pwRsYHboaeDmNg6cjofWm3pYPQgKblGOABxz1ojQRryDkdRUohBVTjGCCBmnSICc9B0x6mnpYRWIIJyM0VZS3bbww6+tFKw7iXdv0KDGDz71XeHIDsuGHH1FbLRsVJI3EVXeNk6jJPfrWituS7bIxJFzH8oA5wKz7iF+hI5rbuLcA4UA57mqEqOsZC/Mw71SsSY81u3lnIwfatyJv7Q0WMrnfH8pz2qgEdmAYc9ajSa4sLkyJzE3DpRJX1RUXbRmJqVs3mNtBxmsdlaM88jPT2rt5rZLsebCdykZI7isyewCgh4sf7WKuM9CJROZ8tXy3VfaoJoNpymSvet9bZoZN8ZGD1BFSNNAQyPbjtnbxmtFJGbi+hyvAJHTPWlOOn866B47F8Ktu/POeKY1jYfeHmAkdMjFVdCszEXC8kfhSllYH5M+hFaRs7RSSXkPqAM09RaoCmx/QGi4WMfODnGRUnnkHgAemK02SyYH9wST1qIx2YG1oSD65ougsUHvJG74+lQk7uc4zWlsteMxEr9RmkVrQEYtyfq9O4jN5x347e1NAOD+tbJntgMLbgY75FR+bAqk/Zxk9yaLoWpknJNLsb+6SK0TKmflhTJ9TUbSOxOAi89KQ7FRIHY9Me9O+zsvXoOuKmy/XcBk9qBA78b89+tMViMOq4VB7ZpHcuAPT+dSpbs3BPvUgtHxgjAPTii47MqgZwR2pVyMnpVuOydiQqnnpxWtp/hy4uJQCnHfPSk5Jasag3sN8O6e17eICDsBGcc4FepEKiqhPyKoAFUNL0iHS7UFRmQ8EitFtnRshzxXLN8zudEVyqyHCXzAAOccVI5GAoUHbUaREdPlA7UjBt2wcZJJPrUX01FYXdkkGLj1FMDqGYkZA6exp5MibuABxnHNRKSJMP90jg+tGwCyI5yQcZGc1XVXLBcZBPU1aeJWiYB8MBkZpsRLrhgAe3ahDI3Z1+bOcHA4qSTDjIbBUZJFCRkKd3XNNmidSOhXuRxR6CGxyuWk3IRjoTSmQOVVRtIOaZINy8nIWmrtdeDyO1O7W4Mn3bn2k5U9/SowxGULd+MVGqr5ZUknOc9qcqoSC+cL0HeiwbEse9dzMwKkYH1pu5QSQ3GOPrTJAZV2R9Ce9OEaLIqNw3f6UCHKExwBzyaQEOCDgA8Zp+xA3y8jpilKDIKpkd6XkVYjQbQyH8qcoXBZRz6GpTH+73OMHsRUckRTDKcqevtS2DcYxCjZ91upINKGZtqqdw7k0qQgnJ6kd+9OjG3O48g9Pai7a1Cy2RFITjy8Y704MCufuEDH1FKybpNynn9KjZpMhQOc8mq2F6AJCo5X15xUizFwM5x6dqjVXDEdQegPpQoTJByCD0qHfcegroRlwCvtSNloyxyecYHpU4lQxlMbs9c9aifIOEOVHJFPQPUrAuspAGUIp6PskUY3If0qT7ynauMDJqDcI5FRs4Yde1J6aj8iysiK2EGc0FS8ZK5GDnHpUO4AgOeD0NWAdhPzZB7Ul5h6Ece91xxn1706RATkjG3qM96fEQRtA5NIyqVxzupvyBCLaZXIYc80VCsjINuaKrnQWZqPuHrUZQcY5q1sJH+NR7Rzmt0jApNGCx4HB6Gq8kSMcBB16YrQMec1DIuOQM/hTWgFE26AH5E/KqslvEcny1P4VeRG8ymSJhwuP1piM8WiwNmIBG9h1pZJXJ+eKN+OpWrhXJwAcD3pzLhflGPTNFkFzKYwclrSMHHpVKaSDkCyjJx3ArbaNckkZPuKhaNCN2wGmrITZgsyjA+zRYx/cFQkJ/zwh59EFb5hjzkov4CozaxH+AGmhamHtUniOME+iCo2gjbkwxn32Ct420JP3B7YpptohyyAU7oLMwTbxbsmGPj/YFIbWA4zbxZ9dgrZa3jH8AH1pPKQfwA07oVjE+yW4P/AB7Qn6oKT7Hbj/l3i/74FbZgVSWEYqN4lPJGD9KLhYxxZ25xi2j/AO+BSmzt+9vF/wB8CtZl2jt+VI6gLu/pRcLGULCDH/HtH/3wKX7DBk/6PHk9ygrSIwOMCl2ksM9aLhYzhp8RP/HpF+CCpBpSNj/RIx/wAVoICG5qdSGAznd7UnKw0jOXREzzbwj/AICKu2ujIGKskYX1CA1ajO44xzWgiYTbnPriplIpIWDTbFcYhRiB12itKNI0UbI1C+gFVYlAbaDzVld0fy8j61Fyi0PmXA4prDMgZlyRUay8/N+lTblLZBGal2C4v3lI/SmdANx4FPYAdjn2pAM8dDTEIGypH6U1sbhu6U4uo7UELJk4zSAPlIyPSmbVfg0/rgYprLhSMUwGB2jbGflpzNuX1GOlA4xzz9KRDktyMUkBGDjGOKTy0DBgFyep9alKgHdx04ph5UbhmgBjL833aaAHbtUwG1ST+VRgc78GgB6EjORxTXAZs4+angryMkfWmAZb1p6Bccnyn0z2qFtUggujbSyJE4VWzIwUNuLAAe/yn9KnYK2eMVm32myTtfldmbizEEZbs3z9fb5l/KkF+xpfbrR1lxcwnyeZcOPk+vpUS39m0kcRuoNzn5R5i/Nzjj8ax49ClisrmAbN7Wr28btPI+7cOpB4XoOBmrU2mzyfbIYVtxDdhQXYkNEAoX5RjnpkcjBNOyFdl831n5jILmDemSVEgzx1/KmjU7B4jIbu3KDGW81cDOcc/gfyrL1HSnGnI5MY8i9ku3OCQylnIBwP9pQfbNQrFNql3c3MAtmIEO14pm27lEmcOF5OGH8OMcUcqC72NltRtYbryHnjjIRHVnYAMGLAY55+6f0qQT2zNLsuYG8v/WAODs+vpVCTSJpbW7RjCZJdPS2VgNoDDfk4A4HzL09KrRaBKluYt6ExoqRs80km/Dq3KnhQdoyBnrTsrBdmpHqFpMwENzBIeg2ODnr/APEt+RomubaCD7SzKyeYsZK4wCXCc/Qnn6GqH2K/k1p7o29ukkYhcKHbY/yzIRv29fmB6elPOmXj6XJbN9nL/aBODubb/rzIQePTH60nFdQUmy1/aFoZY1idHSSN5PMVgU2qVB5/4EKX7fZi3877Vb+SW27xIu3Ppms+bRrmWV5naBXk3u0YJZQd0RC9BkHyjn/eqK5jms9Uj1O6NpEzp5QjeRhGP9ovt4bt06cUcq6BdmuZ4Vt2mVw8XOWT5uhwenvVM6hDJDBJDBNN5sQn2Iq5VD0Jyf0qTQkkXTlDoixs8jrtyM7pHPTsMFcfWqZ0ORYLYPBa3DpaRwMJWYBSufmXg+p9KLId2WWu4PNRXtpmiZ0TzSoChmxgcnPcdquPJaxTrCZolmblULAM30FZ6addStbLI0Mi27oyXDZEq4C7gOP4tvPPepRZXguXdktik8kcshYlihUKCF45+7weMZ6UmkF2i2l7Z75B9pt98SkyDzBlAOufSmi+s5JlRLy3Z2O1QJFyx9qypdFvJtPSzzbqsEUkccm45kLIyjcMcfeyevNW5NOl/wBJ2iIebdQzqf8AZTy8jp/sN+dFkF2aBCg/PjP0oqTPqBmilYd2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1259632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常见毒品的种类</a:t>
            </a:r>
            <a:endParaRPr lang="zh-CN" altLang="en-US" sz="2400" dirty="0"/>
          </a:p>
        </p:txBody>
      </p:sp>
      <p:sp>
        <p:nvSpPr>
          <p:cNvPr id="8" name="右箭头 7"/>
          <p:cNvSpPr/>
          <p:nvPr/>
        </p:nvSpPr>
        <p:spPr>
          <a:xfrm>
            <a:off x="539552" y="2276872"/>
            <a:ext cx="1296144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海洛因</a:t>
            </a:r>
            <a:endParaRPr lang="zh-CN" altLang="en-US" dirty="0"/>
          </a:p>
        </p:txBody>
      </p:sp>
      <p:pic>
        <p:nvPicPr>
          <p:cNvPr id="9" name="图片 8" descr="海洛因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483768" y="1556792"/>
            <a:ext cx="4114286" cy="23042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9592" y="4365104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俗称白粉，是吗啡与其他化学物品混合热化合成，呈灰白色粉状，成瘾性极强，被称为“毒品之王”。</a:t>
            </a:r>
            <a:endParaRPr lang="en-US" altLang="zh-CN" dirty="0" smtClean="0"/>
          </a:p>
          <a:p>
            <a:r>
              <a:rPr lang="en-US" altLang="zh-CN" dirty="0" smtClean="0"/>
              <a:t>      </a:t>
            </a:r>
            <a:r>
              <a:rPr lang="zh-CN" altLang="en-US" dirty="0" smtClean="0"/>
              <a:t>长期吸食、注射海洛因，会使人身体消瘦，瞳孔缩小，免疫功能下降，易患病毒性肝炎、肺脓肿、艾滋病等证，剂量过大可致死。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59632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常见毒品的种类</a:t>
            </a:r>
            <a:endParaRPr lang="zh-CN" altLang="en-US" sz="2400" dirty="0"/>
          </a:p>
        </p:txBody>
      </p:sp>
      <p:sp>
        <p:nvSpPr>
          <p:cNvPr id="3" name="右箭头 2"/>
          <p:cNvSpPr/>
          <p:nvPr/>
        </p:nvSpPr>
        <p:spPr>
          <a:xfrm>
            <a:off x="251520" y="3933056"/>
            <a:ext cx="1512168" cy="1152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可卡因</a:t>
            </a:r>
            <a:endParaRPr lang="zh-CN" altLang="en-US" dirty="0"/>
          </a:p>
        </p:txBody>
      </p:sp>
      <p:pic>
        <p:nvPicPr>
          <p:cNvPr id="4" name="图片 3" descr="古柯叶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907704" y="1484784"/>
            <a:ext cx="3027363" cy="2016224"/>
          </a:xfrm>
          <a:prstGeom prst="rect">
            <a:avLst/>
          </a:prstGeom>
        </p:spPr>
      </p:pic>
      <p:sp>
        <p:nvSpPr>
          <p:cNvPr id="5" name="右箭头 4"/>
          <p:cNvSpPr/>
          <p:nvPr/>
        </p:nvSpPr>
        <p:spPr>
          <a:xfrm>
            <a:off x="251520" y="1844824"/>
            <a:ext cx="1512168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古柯叶</a:t>
            </a:r>
            <a:endParaRPr lang="zh-CN" altLang="en-US" dirty="0"/>
          </a:p>
        </p:txBody>
      </p:sp>
      <p:pic>
        <p:nvPicPr>
          <p:cNvPr id="6" name="图片 5" descr="可卡因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645024"/>
            <a:ext cx="3024336" cy="20882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92080" y="1484784"/>
            <a:ext cx="25202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可卡因是从生长于南美洲的古柯叶中提炼出来的生物碱，呈白色粉末状，被称为“百毒之王”。</a:t>
            </a:r>
            <a:endParaRPr lang="en-US" altLang="zh-CN" dirty="0" smtClean="0"/>
          </a:p>
          <a:p>
            <a:r>
              <a:rPr lang="en-US" altLang="zh-CN" dirty="0" smtClean="0"/>
              <a:t>       </a:t>
            </a:r>
            <a:r>
              <a:rPr lang="zh-CN" altLang="en-US" dirty="0" smtClean="0"/>
              <a:t>可卡因，俗称“可可精”，是最强的中枢神经兴奋剂。吸食可卡因会产生很强的心理依赖性。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59632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常见毒品的种类</a:t>
            </a:r>
            <a:endParaRPr lang="zh-CN" altLang="en-US" sz="2400" dirty="0"/>
          </a:p>
        </p:txBody>
      </p:sp>
      <p:sp>
        <p:nvSpPr>
          <p:cNvPr id="3" name="右箭头 2"/>
          <p:cNvSpPr/>
          <p:nvPr/>
        </p:nvSpPr>
        <p:spPr>
          <a:xfrm>
            <a:off x="107504" y="2132856"/>
            <a:ext cx="1368152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大麻</a:t>
            </a:r>
            <a:endParaRPr lang="en-US" altLang="zh-CN" dirty="0" smtClean="0"/>
          </a:p>
        </p:txBody>
      </p:sp>
      <p:pic>
        <p:nvPicPr>
          <p:cNvPr id="4" name="图片 3" descr="大麻叶子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47664" y="1700808"/>
            <a:ext cx="2700300" cy="1800200"/>
          </a:xfrm>
          <a:prstGeom prst="rect">
            <a:avLst/>
          </a:prstGeom>
        </p:spPr>
      </p:pic>
      <p:pic>
        <p:nvPicPr>
          <p:cNvPr id="6" name="图片 5" descr="大麻烟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700808"/>
            <a:ext cx="2664296" cy="180020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>
            <a:off x="4283968" y="2636912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4283968" y="2492896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55976" y="213285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加工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403648" y="4149080"/>
            <a:ext cx="63367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大麻是一种草本植物，经加工后可制成大麻烟（俗称“迷幻烟” ），大麻属于致幻剂，吸食会产生幻觉。</a:t>
            </a:r>
            <a:endParaRPr lang="en-US" altLang="zh-CN" dirty="0" smtClean="0"/>
          </a:p>
          <a:p>
            <a:r>
              <a:rPr lang="zh-CN" altLang="en-US" dirty="0" smtClean="0"/>
              <a:t>      吸入大剂量大麻，会产生大麻中毒性精神病。长期吸食大麻者，表现为呆滞、淡漠，注意力不集中、记忆力差、判断力损害，偶有无故攻击性行为。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259632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常见毒品的种类</a:t>
            </a:r>
            <a:endParaRPr lang="zh-CN" altLang="en-US" sz="2400" dirty="0"/>
          </a:p>
        </p:txBody>
      </p:sp>
      <p:sp>
        <p:nvSpPr>
          <p:cNvPr id="4" name="右箭头 3"/>
          <p:cNvSpPr/>
          <p:nvPr/>
        </p:nvSpPr>
        <p:spPr>
          <a:xfrm>
            <a:off x="395536" y="2204864"/>
            <a:ext cx="136815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冰毒</a:t>
            </a:r>
            <a:endParaRPr lang="zh-CN" altLang="en-US" dirty="0"/>
          </a:p>
        </p:txBody>
      </p:sp>
      <p:pic>
        <p:nvPicPr>
          <p:cNvPr id="6" name="图片 5" descr="冰毒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23728" y="1556792"/>
            <a:ext cx="4762500" cy="26860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3648" y="4437112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冰毒，即兴奋剂甲基苯丙胺，因其原料外观为纯白结晶体，晶莹剔透，故被吸毒、贩毒者称为“冰”（</a:t>
            </a:r>
            <a:r>
              <a:rPr lang="en-US" altLang="zh-CN" dirty="0" smtClean="0"/>
              <a:t>Ice</a:t>
            </a:r>
            <a:r>
              <a:rPr lang="zh-CN" altLang="en-US" dirty="0" smtClean="0"/>
              <a:t>）。由于它的毒性剧烈，人们便称之为“冰毒”。</a:t>
            </a:r>
            <a:endParaRPr lang="en-US" altLang="zh-CN" dirty="0" smtClean="0"/>
          </a:p>
          <a:p>
            <a:r>
              <a:rPr lang="zh-CN" altLang="en-US" dirty="0" smtClean="0"/>
              <a:t>       冰毒是一种精神类药品，属兴奋剂，易成瘾，吸食后透支人体的能量，对内脏器官伤害很大并会使人失控产生幻觉，甚至发生自杀和杀人等行为。过量的吸食冰毒可导致急性中毒。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259632" y="692696"/>
            <a:ext cx="6480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常见毒品的种类</a:t>
            </a:r>
            <a:endParaRPr lang="zh-CN" altLang="en-US" sz="2400" dirty="0"/>
          </a:p>
        </p:txBody>
      </p:sp>
      <p:sp>
        <p:nvSpPr>
          <p:cNvPr id="4" name="右箭头 3"/>
          <p:cNvSpPr/>
          <p:nvPr/>
        </p:nvSpPr>
        <p:spPr>
          <a:xfrm>
            <a:off x="395536" y="2492896"/>
            <a:ext cx="1512168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美沙酮</a:t>
            </a:r>
            <a:endParaRPr lang="zh-CN" altLang="en-US" dirty="0"/>
          </a:p>
        </p:txBody>
      </p:sp>
      <p:pic>
        <p:nvPicPr>
          <p:cNvPr id="5" name="图片 4" descr="美沙酮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483768" y="1628800"/>
            <a:ext cx="3984912" cy="26300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465313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是治疗鸦片类毒品的主要药物，其作用比海洛因弱，非法买卖将追究刑事责任。</a:t>
            </a:r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3155</Words>
  <Application>WPS 演示</Application>
  <PresentationFormat>全屏显示(4:3)</PresentationFormat>
  <Paragraphs>244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1" baseType="lpstr">
      <vt:lpstr>Arial</vt:lpstr>
      <vt:lpstr>宋体</vt:lpstr>
      <vt:lpstr>Wingdings</vt:lpstr>
      <vt:lpstr>Wingdings 3</vt:lpstr>
      <vt:lpstr>Verdana</vt:lpstr>
      <vt:lpstr>Wingdings 2</vt:lpstr>
      <vt:lpstr>Lucida Sans Unicode</vt:lpstr>
      <vt:lpstr>黑体</vt:lpstr>
      <vt:lpstr>微软雅黑</vt:lpstr>
      <vt:lpstr>Arial Unicode MS</vt:lpstr>
      <vt:lpstr>Calibri</vt:lpstr>
      <vt:lpstr>新宋体</vt:lpstr>
      <vt:lpstr>聚合</vt:lpstr>
      <vt:lpstr>真爱生命 远离毒品   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柳叶随风</cp:lastModifiedBy>
  <cp:revision>196</cp:revision>
  <dcterms:created xsi:type="dcterms:W3CDTF">2019-09-19T08:01:00Z</dcterms:created>
  <dcterms:modified xsi:type="dcterms:W3CDTF">2019-10-29T01:53:19Z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