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0"/>
  </p:notesMasterIdLst>
  <p:sldIdLst>
    <p:sldId id="256" r:id="rId2"/>
    <p:sldId id="289" r:id="rId3"/>
    <p:sldId id="290" r:id="rId4"/>
    <p:sldId id="293" r:id="rId5"/>
    <p:sldId id="29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1" r:id="rId20"/>
    <p:sldId id="272" r:id="rId21"/>
    <p:sldId id="273" r:id="rId22"/>
    <p:sldId id="276" r:id="rId23"/>
    <p:sldId id="277" r:id="rId24"/>
    <p:sldId id="278" r:id="rId25"/>
    <p:sldId id="279" r:id="rId26"/>
    <p:sldId id="280" r:id="rId27"/>
    <p:sldId id="281" r:id="rId28"/>
    <p:sldId id="282" r:id="rId29"/>
    <p:sldId id="283" r:id="rId30"/>
    <p:sldId id="284" r:id="rId31"/>
    <p:sldId id="285" r:id="rId32"/>
    <p:sldId id="297" r:id="rId33"/>
    <p:sldId id="300" r:id="rId34"/>
    <p:sldId id="304" r:id="rId35"/>
    <p:sldId id="298" r:id="rId36"/>
    <p:sldId id="301" r:id="rId37"/>
    <p:sldId id="303" r:id="rId38"/>
    <p:sldId id="305" r:id="rId3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36" y="-7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015F84-71DD-44E8-A6FE-638003300E4F}" type="datetimeFigureOut">
              <a:rPr lang="zh-CN" altLang="en-US" smtClean="0"/>
              <a:pPr/>
              <a:t>2019-10-28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484CA-B1C6-40DA-945A-67A9FAD2EE5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2A484CA-B1C6-40DA-945A-67A9FAD2EE50}" type="slidenum">
              <a:rPr lang="zh-CN" altLang="en-US" smtClean="0"/>
              <a:pPr/>
              <a:t>33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AA644D5-C1F2-4887-91BE-E654A06625E6}" type="slidenum">
              <a:rPr lang="zh-CN" altLang="en-US" smtClean="0"/>
              <a:pPr/>
              <a:t>‹#›</a:t>
            </a:fld>
            <a:endParaRPr lang="zh-CN" alt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zh-CN" altLang="en-US" smtClean="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1"/>
            </p:custDataLst>
          </p:nvPr>
        </p:nvSpPr>
        <p:spPr/>
        <p:txBody>
          <a:bodyPr/>
          <a:lstStyle/>
          <a:p>
            <a:fld id="{760FBDFE-C587-4B4C-A407-44438C67B59E}" type="datetimeFigureOut">
              <a:rPr lang="zh-CN" altLang="en-US" smtClean="0"/>
              <a:pPr/>
              <a:t>2019-10-28</a:t>
            </a:fld>
            <a:endParaRPr lang="zh-CN" altLang="en-US"/>
          </a:p>
        </p:txBody>
      </p:sp>
      <p:sp>
        <p:nvSpPr>
          <p:cNvPr id="5" name="页脚占位符 4"/>
          <p:cNvSpPr>
            <a:spLocks noGrp="1"/>
          </p:cNvSpPr>
          <p:nvPr>
            <p:ph type="ftr" sz="quarter" idx="11"/>
            <p:custDataLst>
              <p:tags r:id="rId2"/>
            </p:custDataLst>
          </p:nvPr>
        </p:nvSpPr>
        <p:spPr/>
        <p:txBody>
          <a:bodyPr/>
          <a:lstStyle/>
          <a:p>
            <a:endParaRPr lang="zh-CN" altLang="en-US"/>
          </a:p>
        </p:txBody>
      </p:sp>
      <p:sp>
        <p:nvSpPr>
          <p:cNvPr id="6" name="灯片编号占位符 5"/>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zh-CN" altLang="en-US" smtClean="0"/>
              <a:t>单击此处编辑母版标题样式</a:t>
            </a:r>
            <a:endParaRPr lang="en-US" dirty="0"/>
          </a:p>
        </p:txBody>
      </p:sp>
      <p:sp>
        <p:nvSpPr>
          <p:cNvPr id="4" name="Date Placeholder 3"/>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AA644D5-C1F2-4887-91BE-E654A06625E6}" type="slidenum">
              <a:rPr lang="zh-CN" altLang="en-US" smtClean="0"/>
              <a:pPr/>
              <a:t>‹#›</a:t>
            </a:fld>
            <a:endParaRPr lang="zh-CN" altLang="en-US"/>
          </a:p>
        </p:txBody>
      </p:sp>
      <p:sp>
        <p:nvSpPr>
          <p:cNvPr id="8" name="Content Placeholder 7"/>
          <p:cNvSpPr>
            <a:spLocks noGrp="1"/>
          </p:cNvSpPr>
          <p:nvPr>
            <p:ph sz="quarter" idx="13"/>
          </p:nvPr>
        </p:nvSpPr>
        <p:spPr>
          <a:xfrm>
            <a:off x="609600" y="1600200"/>
            <a:ext cx="79248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2" name="Title 1"/>
          <p:cNvSpPr>
            <a:spLocks noGrp="1"/>
          </p:cNvSpPr>
          <p:nvPr>
            <p:ph type="title"/>
          </p:nvPr>
        </p:nvSpPr>
        <p:spPr>
          <a:xfrm>
            <a:off x="609600" y="274638"/>
            <a:ext cx="7924800" cy="1143000"/>
          </a:xfrm>
        </p:spPr>
        <p:txBody>
          <a:bodyPr/>
          <a:lstStyle/>
          <a:p>
            <a:r>
              <a:rPr lang="zh-CN" altLang="en-US" smtClean="0"/>
              <a:t>单击此处编辑母版标题样式</a:t>
            </a:r>
            <a:endParaRPr lang="en-US" dirty="0"/>
          </a:p>
        </p:txBody>
      </p:sp>
      <p:sp>
        <p:nvSpPr>
          <p:cNvPr id="5" name="Date Placeholder 4"/>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7" name="Date Placeholder 6"/>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00BF50CC-8095-4F85-8D46-ADF98E47CE6C}" type="datetimeFigureOut">
              <a:rPr lang="zh-CN" altLang="en-US" smtClean="0"/>
              <a:pPr/>
              <a:t>2019-10-28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AA644D5-C1F2-4887-91BE-E654A06625E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4"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00BF50CC-8095-4F85-8D46-ADF98E47CE6C}" type="datetimeFigureOut">
              <a:rPr lang="zh-CN" altLang="en-US" smtClean="0"/>
              <a:pPr/>
              <a:t>2019-10-28</a:t>
            </a:fld>
            <a:endParaRPr lang="zh-CN" alt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zh-CN" alt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9AA644D5-C1F2-4887-91BE-E654A06625E6}" type="slidenum">
              <a:rPr lang="zh-CN" altLang="en-US" smtClean="0"/>
              <a:pPr/>
              <a:t>‹#›</a:t>
            </a:fld>
            <a:endParaRPr lang="zh-CN" alt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hyperlink" Target="&#31105;&#27602;&#25945;&#32946;&#36164;&#26009;/&#25105;&#30340;&#35838;&#20214;/&#21560;&#27602;&#30340;&#20320;.mp4" TargetMode="External"/><Relationship Id="rId9"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p:txBody>
          <a:bodyPr/>
          <a:lstStyle/>
          <a:p>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8600" y="0"/>
            <a:ext cx="10369151" cy="6957392"/>
          </a:xfrm>
          <a:prstGeom prst="rect">
            <a:avLst/>
          </a:prstGeom>
        </p:spPr>
      </p:pic>
      <p:sp>
        <p:nvSpPr>
          <p:cNvPr id="2" name="标题 1"/>
          <p:cNvSpPr>
            <a:spLocks noGrp="1"/>
          </p:cNvSpPr>
          <p:nvPr>
            <p:ph type="ctrTitle"/>
          </p:nvPr>
        </p:nvSpPr>
        <p:spPr>
          <a:xfrm>
            <a:off x="-468560" y="260648"/>
            <a:ext cx="9612560" cy="1542033"/>
          </a:xfrm>
        </p:spPr>
        <p:txBody>
          <a:bodyPr/>
          <a:lstStyle/>
          <a:p>
            <a:r>
              <a:rPr lang="zh-CN" altLang="en-US" sz="4800" b="1" dirty="0" smtClean="0">
                <a:solidFill>
                  <a:srgbClr val="FF0000"/>
                </a:solidFill>
              </a:rPr>
              <a:t>陷阱越来越温柔 你能拒绝吗？</a:t>
            </a:r>
            <a:r>
              <a:rPr lang="zh-CN" altLang="en-US" sz="4800" b="1" dirty="0">
                <a:solidFill>
                  <a:srgbClr val="FF0000"/>
                </a:solidFill>
              </a:rPr>
              <a:t/>
            </a:r>
            <a:br>
              <a:rPr lang="zh-CN" altLang="en-US" sz="4800" b="1" dirty="0">
                <a:solidFill>
                  <a:srgbClr val="FF0000"/>
                </a:solidFill>
              </a:rPr>
            </a:br>
            <a:endParaRPr lang="zh-CN" altLang="en-US" sz="4800" dirty="0">
              <a:solidFill>
                <a:srgbClr val="FF0000"/>
              </a:solidFill>
            </a:endParaRPr>
          </a:p>
        </p:txBody>
      </p:sp>
      <p:sp>
        <p:nvSpPr>
          <p:cNvPr id="6" name="TextBox 5"/>
          <p:cNvSpPr txBox="1"/>
          <p:nvPr/>
        </p:nvSpPr>
        <p:spPr>
          <a:xfrm>
            <a:off x="2555776" y="5301208"/>
            <a:ext cx="5400600" cy="523220"/>
          </a:xfrm>
          <a:prstGeom prst="rect">
            <a:avLst/>
          </a:prstGeom>
          <a:noFill/>
        </p:spPr>
        <p:txBody>
          <a:bodyPr wrap="square" rtlCol="0">
            <a:spAutoFit/>
          </a:bodyPr>
          <a:lstStyle/>
          <a:p>
            <a:r>
              <a:rPr lang="zh-CN" altLang="en-US" sz="2800" b="1" dirty="0" smtClean="0">
                <a:solidFill>
                  <a:srgbClr val="FF0000"/>
                </a:solidFill>
              </a:rPr>
              <a:t>枝江市仙女镇仙女小学    张厚亮</a:t>
            </a:r>
            <a:endParaRPr lang="zh-CN" altLang="en-US" sz="2800" b="1" dirty="0">
              <a:solidFill>
                <a:srgbClr val="FF0000"/>
              </a:solidFill>
            </a:endParaRPr>
          </a:p>
        </p:txBody>
      </p:sp>
    </p:spTree>
    <p:extLst>
      <p:ext uri="{BB962C8B-B14F-4D97-AF65-F5344CB8AC3E}">
        <p14:creationId xmlns:p14="http://schemas.microsoft.com/office/powerpoint/2010/main" xmlns="" val="126836790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p:cTn id="11"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107504" y="260648"/>
            <a:ext cx="8856984" cy="6336704"/>
          </a:xfrm>
        </p:spPr>
        <p:txBody>
          <a:bodyPr>
            <a:normAutofit fontScale="55000" lnSpcReduction="20000"/>
          </a:bodyPr>
          <a:lstStyle/>
          <a:p>
            <a:r>
              <a:rPr lang="zh-CN" altLang="en-US" sz="6000" dirty="0"/>
              <a:t>彩虹烟的成分现在还不清楚</a:t>
            </a:r>
          </a:p>
          <a:p>
            <a:r>
              <a:rPr lang="zh-CN" altLang="en-US" sz="6000" dirty="0"/>
              <a:t>很可能是二三级毒品混合而成</a:t>
            </a:r>
          </a:p>
          <a:p>
            <a:r>
              <a:rPr lang="zh-CN" altLang="en-US" sz="6000" dirty="0"/>
              <a:t>据有关部门统计</a:t>
            </a:r>
          </a:p>
          <a:p>
            <a:r>
              <a:rPr lang="zh-CN" altLang="en-US" sz="6000" dirty="0"/>
              <a:t>正是因为充满“噱头”</a:t>
            </a:r>
          </a:p>
          <a:p>
            <a:r>
              <a:rPr lang="zh-CN" altLang="en-US" sz="6000" dirty="0"/>
              <a:t>在台湾当地流行的速度非常快</a:t>
            </a:r>
          </a:p>
          <a:p>
            <a:r>
              <a:rPr lang="zh-CN" altLang="en-US" sz="6000" dirty="0"/>
              <a:t>更恐怖的</a:t>
            </a:r>
            <a:r>
              <a:rPr lang="zh-CN" altLang="en-US" sz="6000" dirty="0" smtClean="0"/>
              <a:t>是，彩虹</a:t>
            </a:r>
            <a:r>
              <a:rPr lang="zh-CN" altLang="en-US" sz="6000" dirty="0"/>
              <a:t>烟的使用者平均年龄不足</a:t>
            </a:r>
            <a:r>
              <a:rPr lang="en-US" altLang="zh-CN" sz="6000" dirty="0"/>
              <a:t>18</a:t>
            </a:r>
            <a:r>
              <a:rPr lang="zh-CN" altLang="en-US" sz="6000" dirty="0"/>
              <a:t>周岁</a:t>
            </a:r>
          </a:p>
          <a:p>
            <a:r>
              <a:rPr lang="zh-CN" altLang="en-US" sz="6000" dirty="0"/>
              <a:t>这阶段正是</a:t>
            </a:r>
            <a:r>
              <a:rPr lang="zh-CN" altLang="en-US" sz="6000" b="1" dirty="0"/>
              <a:t>是非不分，盲目从众</a:t>
            </a:r>
            <a:r>
              <a:rPr lang="zh-CN" altLang="en-US" sz="6000" dirty="0"/>
              <a:t>的年纪</a:t>
            </a:r>
          </a:p>
          <a:p>
            <a:r>
              <a:rPr lang="zh-CN" altLang="en-US" sz="5800" dirty="0"/>
              <a:t>吸彩虹烟的时候压根不觉得和毒品有什么关系</a:t>
            </a:r>
          </a:p>
          <a:p>
            <a:r>
              <a:rPr lang="zh-CN" altLang="en-US" sz="6000" dirty="0"/>
              <a:t>甚至就算知道了也只觉得“很酷”</a:t>
            </a:r>
          </a:p>
          <a:p>
            <a:endParaRPr lang="zh-CN" altLang="en-US" dirty="0"/>
          </a:p>
        </p:txBody>
      </p:sp>
    </p:spTree>
    <p:extLst>
      <p:ext uri="{BB962C8B-B14F-4D97-AF65-F5344CB8AC3E}">
        <p14:creationId xmlns:p14="http://schemas.microsoft.com/office/powerpoint/2010/main" xmlns="" val="1309523863"/>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7483" y="0"/>
            <a:ext cx="9281483" cy="7101408"/>
          </a:xfrm>
          <a:prstGeom prst="rect">
            <a:avLst/>
          </a:prstGeom>
        </p:spPr>
      </p:pic>
      <p:sp>
        <p:nvSpPr>
          <p:cNvPr id="5" name="标题 1"/>
          <p:cNvSpPr>
            <a:spLocks noGrp="1"/>
          </p:cNvSpPr>
          <p:nvPr>
            <p:ph sz="quarter" idx="13"/>
          </p:nvPr>
        </p:nvSpPr>
        <p:spPr>
          <a:xfrm>
            <a:off x="246514" y="449288"/>
            <a:ext cx="8501950" cy="6408712"/>
          </a:xfrm>
        </p:spPr>
        <p:txBody>
          <a:bodyPr>
            <a:normAutofit/>
          </a:bodyPr>
          <a:lstStyle/>
          <a:p>
            <a:r>
              <a:rPr lang="zh-CN" altLang="en-US" sz="4000" dirty="0">
                <a:solidFill>
                  <a:srgbClr val="FFFF00"/>
                </a:solidFill>
                <a:latin typeface="华文琥珀" pitchFamily="2" charset="-122"/>
                <a:ea typeface="华文琥珀" pitchFamily="2" charset="-122"/>
              </a:rPr>
              <a:t>正是因为</a:t>
            </a:r>
            <a:r>
              <a:rPr lang="zh-CN" altLang="en-US" sz="4000" dirty="0" smtClean="0">
                <a:solidFill>
                  <a:srgbClr val="FFFF00"/>
                </a:solidFill>
                <a:latin typeface="华文琥珀" pitchFamily="2" charset="-122"/>
                <a:ea typeface="华文琥珀" pitchFamily="2" charset="-122"/>
              </a:rPr>
              <a:t>这样，贩毒</a:t>
            </a:r>
            <a:r>
              <a:rPr lang="zh-CN" altLang="en-US" sz="4000" dirty="0">
                <a:solidFill>
                  <a:srgbClr val="FFFF00"/>
                </a:solidFill>
                <a:latin typeface="华文琥珀" pitchFamily="2" charset="-122"/>
                <a:ea typeface="华文琥珀" pitchFamily="2" charset="-122"/>
              </a:rPr>
              <a:t>集团将“彩虹烟”的</a:t>
            </a:r>
            <a:r>
              <a:rPr lang="zh-CN" altLang="en-US" sz="4000" dirty="0" smtClean="0">
                <a:solidFill>
                  <a:srgbClr val="FFFF00"/>
                </a:solidFill>
                <a:latin typeface="华文琥珀" pitchFamily="2" charset="-122"/>
                <a:ea typeface="华文琥珀" pitchFamily="2" charset="-122"/>
              </a:rPr>
              <a:t>目标，直接</a:t>
            </a:r>
            <a:r>
              <a:rPr lang="zh-CN" altLang="en-US" sz="4000" dirty="0">
                <a:solidFill>
                  <a:srgbClr val="FFFF00"/>
                </a:solidFill>
                <a:latin typeface="华文琥珀" pitchFamily="2" charset="-122"/>
                <a:ea typeface="华文琥珀" pitchFamily="2" charset="-122"/>
              </a:rPr>
              <a:t>瞄准青少年</a:t>
            </a:r>
            <a:r>
              <a:rPr lang="zh-CN" altLang="en-US" sz="4000" dirty="0" smtClean="0">
                <a:solidFill>
                  <a:srgbClr val="FFFF00"/>
                </a:solidFill>
                <a:latin typeface="华文琥珀" pitchFamily="2" charset="-122"/>
                <a:ea typeface="华文琥珀" pitchFamily="2" charset="-122"/>
              </a:rPr>
              <a:t>群体。</a:t>
            </a:r>
            <a:endParaRPr lang="zh-CN" altLang="en-US" sz="4000" dirty="0">
              <a:solidFill>
                <a:srgbClr val="FFFF00"/>
              </a:solidFill>
              <a:latin typeface="华文琥珀" pitchFamily="2" charset="-122"/>
              <a:ea typeface="华文琥珀" pitchFamily="2" charset="-122"/>
            </a:endParaRPr>
          </a:p>
          <a:p>
            <a:r>
              <a:rPr lang="zh-CN" altLang="en-US" sz="4000" dirty="0">
                <a:solidFill>
                  <a:srgbClr val="FFFF00"/>
                </a:solidFill>
                <a:latin typeface="华文琥珀" pitchFamily="2" charset="-122"/>
                <a:ea typeface="华文琥珀" pitchFamily="2" charset="-122"/>
              </a:rPr>
              <a:t>利用快递将毒品往外送</a:t>
            </a:r>
          </a:p>
          <a:p>
            <a:r>
              <a:rPr lang="zh-CN" altLang="en-US" sz="4000" dirty="0">
                <a:solidFill>
                  <a:srgbClr val="FFFF00"/>
                </a:solidFill>
                <a:latin typeface="华文琥珀" pitchFamily="2" charset="-122"/>
                <a:ea typeface="华文琥珀" pitchFamily="2" charset="-122"/>
              </a:rPr>
              <a:t>很多抵制不住诱惑的未成年人接连中招</a:t>
            </a:r>
          </a:p>
          <a:p>
            <a:r>
              <a:rPr lang="zh-CN" altLang="en-US" sz="4000" dirty="0">
                <a:solidFill>
                  <a:srgbClr val="FFFF00"/>
                </a:solidFill>
                <a:latin typeface="华文琥珀" pitchFamily="2" charset="-122"/>
                <a:ea typeface="华文琥珀" pitchFamily="2" charset="-122"/>
              </a:rPr>
              <a:t>因吸食彩虹烟死亡的大有人在</a:t>
            </a:r>
          </a:p>
          <a:p>
            <a:r>
              <a:rPr lang="zh-CN" altLang="en-US" sz="4000" dirty="0">
                <a:solidFill>
                  <a:srgbClr val="FFFF00"/>
                </a:solidFill>
                <a:latin typeface="华文琥珀" pitchFamily="2" charset="-122"/>
                <a:ea typeface="华文琥珀" pitchFamily="2" charset="-122"/>
              </a:rPr>
              <a:t>比毒品更可怕的是</a:t>
            </a:r>
            <a:r>
              <a:rPr lang="zh-CN" altLang="en-US" sz="4000" dirty="0" smtClean="0">
                <a:solidFill>
                  <a:srgbClr val="FFFF00"/>
                </a:solidFill>
                <a:latin typeface="华文琥珀" pitchFamily="2" charset="-122"/>
                <a:ea typeface="华文琥珀" pitchFamily="2" charset="-122"/>
              </a:rPr>
              <a:t>无知</a:t>
            </a:r>
            <a:endParaRPr lang="zh-CN" altLang="en-US" sz="4000" dirty="0">
              <a:solidFill>
                <a:srgbClr val="FFFF00"/>
              </a:solidFill>
              <a:latin typeface="华文琥珀" pitchFamily="2" charset="-122"/>
              <a:ea typeface="华文琥珀" pitchFamily="2" charset="-122"/>
            </a:endParaRPr>
          </a:p>
        </p:txBody>
      </p:sp>
    </p:spTree>
    <p:extLst>
      <p:ext uri="{BB962C8B-B14F-4D97-AF65-F5344CB8AC3E}">
        <p14:creationId xmlns:p14="http://schemas.microsoft.com/office/powerpoint/2010/main" xmlns="" val="10047775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xEl>
                                              <p:pRg st="0" end="0"/>
                                            </p:txEl>
                                          </p:spTgt>
                                        </p:tgtEl>
                                      </p:cBhvr>
                                    </p:animEffect>
                                    <p:animScale>
                                      <p:cBhvr>
                                        <p:cTn id="7" dur="250" autoRev="1" fill="hold"/>
                                        <p:tgtEl>
                                          <p:spTgt spid="5">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5">
                                            <p:txEl>
                                              <p:pRg st="1" end="1"/>
                                            </p:txEl>
                                          </p:spTgt>
                                        </p:tgtEl>
                                      </p:cBhvr>
                                    </p:animEffect>
                                    <p:animScale>
                                      <p:cBhvr>
                                        <p:cTn id="10" dur="250" autoRev="1" fill="hold"/>
                                        <p:tgtEl>
                                          <p:spTgt spid="5">
                                            <p:txEl>
                                              <p:pRg st="1" end="1"/>
                                            </p:txEl>
                                          </p:spTgt>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5">
                                            <p:txEl>
                                              <p:pRg st="2" end="2"/>
                                            </p:txEl>
                                          </p:spTgt>
                                        </p:tgtEl>
                                      </p:cBhvr>
                                    </p:animEffect>
                                    <p:animScale>
                                      <p:cBhvr>
                                        <p:cTn id="13" dur="250" autoRev="1" fill="hold"/>
                                        <p:tgtEl>
                                          <p:spTgt spid="5">
                                            <p:txEl>
                                              <p:pRg st="2" end="2"/>
                                            </p:txEl>
                                          </p:spTgt>
                                        </p:tgtEl>
                                      </p:cBhvr>
                                      <p:by x="105000" y="105000"/>
                                    </p:animScale>
                                  </p:childTnLst>
                                </p:cTn>
                              </p:par>
                              <p:par>
                                <p:cTn id="14" presetID="26" presetClass="emph" presetSubtype="0" fill="hold" nodeType="withEffect">
                                  <p:stCondLst>
                                    <p:cond delay="0"/>
                                  </p:stCondLst>
                                  <p:childTnLst>
                                    <p:animEffect transition="out" filter="fade">
                                      <p:cBhvr>
                                        <p:cTn id="15" dur="500" tmFilter="0, 0; .2, .5; .8, .5; 1, 0"/>
                                        <p:tgtEl>
                                          <p:spTgt spid="5">
                                            <p:txEl>
                                              <p:pRg st="3" end="3"/>
                                            </p:txEl>
                                          </p:spTgt>
                                        </p:tgtEl>
                                      </p:cBhvr>
                                    </p:animEffect>
                                    <p:animScale>
                                      <p:cBhvr>
                                        <p:cTn id="16" dur="250" autoRev="1" fill="hold"/>
                                        <p:tgtEl>
                                          <p:spTgt spid="5">
                                            <p:txEl>
                                              <p:pRg st="3" end="3"/>
                                            </p:txEl>
                                          </p:spTgt>
                                        </p:tgtEl>
                                      </p:cBhvr>
                                      <p:by x="105000" y="105000"/>
                                    </p:animScale>
                                  </p:childTnLst>
                                </p:cTn>
                              </p:par>
                              <p:par>
                                <p:cTn id="17" presetID="26" presetClass="emph" presetSubtype="0" fill="hold" nodeType="withEffect">
                                  <p:stCondLst>
                                    <p:cond delay="0"/>
                                  </p:stCondLst>
                                  <p:childTnLst>
                                    <p:animEffect transition="out" filter="fade">
                                      <p:cBhvr>
                                        <p:cTn id="18" dur="500" tmFilter="0, 0; .2, .5; .8, .5; 1, 0"/>
                                        <p:tgtEl>
                                          <p:spTgt spid="5">
                                            <p:txEl>
                                              <p:pRg st="4" end="4"/>
                                            </p:txEl>
                                          </p:spTgt>
                                        </p:tgtEl>
                                      </p:cBhvr>
                                    </p:animEffect>
                                    <p:animScale>
                                      <p:cBhvr>
                                        <p:cTn id="19" dur="250" autoRev="1" fill="hold"/>
                                        <p:tgtEl>
                                          <p:spTgt spid="5">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sz="4800" b="1" dirty="0">
                <a:solidFill>
                  <a:srgbClr val="C00000"/>
                </a:solidFill>
                <a:latin typeface="黑体" pitchFamily="49" charset="-122"/>
                <a:ea typeface="黑体" pitchFamily="49" charset="-122"/>
              </a:rPr>
              <a:t>二、笑气</a:t>
            </a:r>
          </a:p>
        </p:txBody>
      </p:sp>
      <p:pic>
        <p:nvPicPr>
          <p:cNvPr id="4" name="内容占位符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1043608" y="1628800"/>
            <a:ext cx="6768752" cy="4478800"/>
          </a:xfrm>
        </p:spPr>
      </p:pic>
    </p:spTree>
    <p:extLst>
      <p:ext uri="{BB962C8B-B14F-4D97-AF65-F5344CB8AC3E}">
        <p14:creationId xmlns:p14="http://schemas.microsoft.com/office/powerpoint/2010/main" xmlns="" val="1892004159"/>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620688"/>
            <a:ext cx="7924800" cy="1143000"/>
          </a:xfrm>
        </p:spPr>
        <p:txBody>
          <a:bodyPr/>
          <a:lstStyle/>
          <a:p>
            <a:r>
              <a:rPr lang="zh-CN" altLang="en-US" sz="4400" b="1" dirty="0">
                <a:solidFill>
                  <a:srgbClr val="C00000"/>
                </a:solidFill>
              </a:rPr>
              <a:t>“笑气”“毒性”堪比毒品，吸食</a:t>
            </a:r>
            <a:r>
              <a:rPr lang="en-US" altLang="zh-CN" sz="4400" b="1" dirty="0">
                <a:solidFill>
                  <a:srgbClr val="C00000"/>
                </a:solidFill>
              </a:rPr>
              <a:t>"</a:t>
            </a:r>
            <a:r>
              <a:rPr lang="zh-CN" altLang="en-US" sz="4400" b="1" dirty="0">
                <a:solidFill>
                  <a:srgbClr val="C00000"/>
                </a:solidFill>
              </a:rPr>
              <a:t>笑气</a:t>
            </a:r>
            <a:r>
              <a:rPr lang="en-US" altLang="zh-CN" sz="4400" b="1" dirty="0">
                <a:solidFill>
                  <a:srgbClr val="C00000"/>
                </a:solidFill>
              </a:rPr>
              <a:t>"</a:t>
            </a:r>
            <a:r>
              <a:rPr lang="zh-CN" altLang="en-US" sz="4400" b="1" dirty="0">
                <a:solidFill>
                  <a:srgbClr val="C00000"/>
                </a:solidFill>
              </a:rPr>
              <a:t>的工具如下图</a:t>
            </a:r>
          </a:p>
        </p:txBody>
      </p:sp>
      <p:pic>
        <p:nvPicPr>
          <p:cNvPr id="4" name="内容占位符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467544" y="2204864"/>
            <a:ext cx="7848872" cy="4320480"/>
          </a:xfrm>
        </p:spPr>
      </p:pic>
    </p:spTree>
    <p:extLst>
      <p:ext uri="{BB962C8B-B14F-4D97-AF65-F5344CB8AC3E}">
        <p14:creationId xmlns:p14="http://schemas.microsoft.com/office/powerpoint/2010/main" xmlns="" val="2562453310"/>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836712"/>
            <a:ext cx="8568952" cy="2727176"/>
          </a:xfrm>
        </p:spPr>
        <p:txBody>
          <a:bodyPr/>
          <a:lstStyle/>
          <a:p>
            <a:r>
              <a:rPr lang="zh-CN" altLang="en-US" sz="3600" dirty="0"/>
              <a:t>“笑气”其实是一氧化二氮的俗称，是医用麻醉剂，有轻微麻醉作用，并能致人发笑。最近几年，“笑气”风靡全国各地的酒吧、</a:t>
            </a:r>
            <a:r>
              <a:rPr lang="en-US" altLang="zh-CN" sz="3600" dirty="0"/>
              <a:t>KTV</a:t>
            </a:r>
            <a:r>
              <a:rPr lang="zh-CN" altLang="en-US" sz="3600" dirty="0"/>
              <a:t>等娱乐场所，成为最时尚最流行的消费品，甚至被吸毒人员当作毒品的替代品，有人一天吸食几百瓶甚至上千瓶。</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3645024"/>
            <a:ext cx="8136904" cy="3212976"/>
          </a:xfrm>
          <a:prstGeom prst="rect">
            <a:avLst/>
          </a:prstGeom>
        </p:spPr>
      </p:pic>
    </p:spTree>
    <p:extLst>
      <p:ext uri="{BB962C8B-B14F-4D97-AF65-F5344CB8AC3E}">
        <p14:creationId xmlns:p14="http://schemas.microsoft.com/office/powerpoint/2010/main" xmlns="" val="95852998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278" y="620688"/>
            <a:ext cx="8856984" cy="2736304"/>
          </a:xfrm>
        </p:spPr>
        <p:txBody>
          <a:bodyPr/>
          <a:lstStyle/>
          <a:p>
            <a:r>
              <a:rPr lang="zh-CN" altLang="en-US" sz="3200" dirty="0"/>
              <a:t>但是，过量吸食“笑气”会引发精神疾病，甚至导致死亡。美国每年有</a:t>
            </a:r>
            <a:r>
              <a:rPr lang="en-US" altLang="zh-CN" sz="3200" dirty="0"/>
              <a:t>100</a:t>
            </a:r>
            <a:r>
              <a:rPr lang="zh-CN" altLang="en-US" sz="3200" dirty="0"/>
              <a:t>多人因滥用“笑气”死亡。今年以来，杭州、宁波等地的医院就接诊过因吸食“笑气”发疯的病例和因长期吸食“笑气”成瘾导致双脚“瘫痪”坐着轮椅到医院治疗的病例。</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3501008"/>
            <a:ext cx="4070350" cy="2982342"/>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6200000">
            <a:off x="5302524" y="2914500"/>
            <a:ext cx="2859433" cy="4032447"/>
          </a:xfrm>
          <a:prstGeom prst="rect">
            <a:avLst/>
          </a:prstGeom>
        </p:spPr>
      </p:pic>
    </p:spTree>
    <p:extLst>
      <p:ext uri="{BB962C8B-B14F-4D97-AF65-F5344CB8AC3E}">
        <p14:creationId xmlns:p14="http://schemas.microsoft.com/office/powerpoint/2010/main" xmlns="" val="41917739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3000"/>
                            </p:stCondLst>
                            <p:childTnLst>
                              <p:par>
                                <p:cTn id="15" presetID="21"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850106"/>
          </a:xfrm>
        </p:spPr>
        <p:txBody>
          <a:bodyPr/>
          <a:lstStyle/>
          <a:p>
            <a:pPr algn="ctr"/>
            <a:r>
              <a:rPr lang="zh-CN" altLang="en-US" sz="4800" b="1" dirty="0">
                <a:solidFill>
                  <a:srgbClr val="C00000"/>
                </a:solidFill>
              </a:rPr>
              <a:t>三、奶茶</a:t>
            </a:r>
          </a:p>
        </p:txBody>
      </p:sp>
      <p:pic>
        <p:nvPicPr>
          <p:cNvPr id="4" name="内容占位符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755576" y="2852936"/>
            <a:ext cx="7632848" cy="3898776"/>
          </a:xfrm>
        </p:spPr>
      </p:pic>
      <p:sp>
        <p:nvSpPr>
          <p:cNvPr id="5" name="TextBox 4"/>
          <p:cNvSpPr txBox="1"/>
          <p:nvPr/>
        </p:nvSpPr>
        <p:spPr>
          <a:xfrm>
            <a:off x="467544" y="1170274"/>
            <a:ext cx="8136904" cy="1754326"/>
          </a:xfrm>
          <a:prstGeom prst="rect">
            <a:avLst/>
          </a:prstGeom>
          <a:noFill/>
        </p:spPr>
        <p:txBody>
          <a:bodyPr wrap="square" rtlCol="0">
            <a:spAutoFit/>
          </a:bodyPr>
          <a:lstStyle/>
          <a:p>
            <a:r>
              <a:rPr lang="zh-CN" altLang="en-US" sz="3600" dirty="0"/>
              <a:t>新型毒品“奶茶”呈白色粉末状，冲调后即可吸食。这种仅靠喝的毒品，其致幻效果却与摇头丸不相上下。</a:t>
            </a:r>
          </a:p>
        </p:txBody>
      </p:sp>
    </p:spTree>
    <p:extLst>
      <p:ext uri="{BB962C8B-B14F-4D97-AF65-F5344CB8AC3E}">
        <p14:creationId xmlns:p14="http://schemas.microsoft.com/office/powerpoint/2010/main" xmlns="" val="27798694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196752"/>
            <a:ext cx="8352928" cy="1143000"/>
          </a:xfrm>
        </p:spPr>
        <p:txBody>
          <a:bodyPr/>
          <a:lstStyle/>
          <a:p>
            <a:r>
              <a:rPr lang="zh-CN" altLang="en-US" sz="3200" dirty="0"/>
              <a:t>新型毒品“奶茶”的外观与市面上零售的速溶奶茶区别不大，且味道香甜很难分辨其真身。但仔细观看，这些“奶茶”制作粗糙，上面并没有基本成分和食用方法等说明。</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528" y="2564904"/>
            <a:ext cx="8640960" cy="4176464"/>
          </a:xfrm>
          <a:prstGeom prst="rect">
            <a:avLst/>
          </a:prstGeom>
        </p:spPr>
      </p:pic>
    </p:spTree>
    <p:extLst>
      <p:ext uri="{BB962C8B-B14F-4D97-AF65-F5344CB8AC3E}">
        <p14:creationId xmlns:p14="http://schemas.microsoft.com/office/powerpoint/2010/main" xmlns="" val="1977691795"/>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1700808"/>
            <a:ext cx="8496944" cy="1143000"/>
          </a:xfrm>
        </p:spPr>
        <p:txBody>
          <a:bodyPr/>
          <a:lstStyle/>
          <a:p>
            <a:r>
              <a:rPr lang="zh-CN" altLang="en-US" sz="3600" dirty="0"/>
              <a:t>近年来，类似“奶茶”的新型毒品层出不穷，有的包装成跳跳糖，有的作胶囊打扮。新型毒品革除了传统毒品点烟、插针的繁杂步骤，企图让吸毒这件事变得光明正大。</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2924944"/>
            <a:ext cx="4320479" cy="3933056"/>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591998" y="2932402"/>
            <a:ext cx="4316198" cy="3933056"/>
          </a:xfrm>
          <a:prstGeom prst="rect">
            <a:avLst/>
          </a:prstGeom>
        </p:spPr>
      </p:pic>
    </p:spTree>
    <p:extLst>
      <p:ext uri="{BB962C8B-B14F-4D97-AF65-F5344CB8AC3E}">
        <p14:creationId xmlns:p14="http://schemas.microsoft.com/office/powerpoint/2010/main" xmlns="" val="316695521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922114"/>
          </a:xfrm>
        </p:spPr>
        <p:txBody>
          <a:bodyPr/>
          <a:lstStyle/>
          <a:p>
            <a:pPr algn="ctr"/>
            <a:r>
              <a:rPr lang="zh-CN" altLang="en-US" sz="5400" b="1" dirty="0">
                <a:solidFill>
                  <a:srgbClr val="C00000"/>
                </a:solidFill>
              </a:rPr>
              <a:t>四</a:t>
            </a:r>
            <a:r>
              <a:rPr lang="zh-CN" altLang="en-US" sz="5400" b="1" dirty="0" smtClean="0">
                <a:solidFill>
                  <a:srgbClr val="C00000"/>
                </a:solidFill>
              </a:rPr>
              <a:t>、</a:t>
            </a:r>
            <a:r>
              <a:rPr lang="zh-CN" altLang="en-US" sz="5400" b="1" dirty="0">
                <a:solidFill>
                  <a:srgbClr val="C00000"/>
                </a:solidFill>
              </a:rPr>
              <a:t>一粒眠</a:t>
            </a:r>
          </a:p>
        </p:txBody>
      </p:sp>
      <p:sp>
        <p:nvSpPr>
          <p:cNvPr id="3" name="内容占位符 2"/>
          <p:cNvSpPr>
            <a:spLocks noGrp="1"/>
          </p:cNvSpPr>
          <p:nvPr>
            <p:ph sz="quarter" idx="13"/>
          </p:nvPr>
        </p:nvSpPr>
        <p:spPr>
          <a:xfrm>
            <a:off x="323528" y="1412776"/>
            <a:ext cx="8424936" cy="5184576"/>
          </a:xfrm>
        </p:spPr>
        <p:txBody>
          <a:bodyPr>
            <a:normAutofit fontScale="92500" lnSpcReduction="10000"/>
          </a:bodyPr>
          <a:lstStyle/>
          <a:p>
            <a:r>
              <a:rPr lang="zh-CN" altLang="en-US" sz="2800" b="1" dirty="0"/>
              <a:t>“一粒眠”原本是治疗焦虑、失眠等症状的医疗管制药品，需由合法药厂生产，并有医师处方才能获得。</a:t>
            </a:r>
          </a:p>
          <a:p>
            <a:r>
              <a:rPr lang="zh-CN" altLang="en-US" sz="2800" b="1" dirty="0"/>
              <a:t>“一粒眠”又称为“</a:t>
            </a:r>
            <a:r>
              <a:rPr lang="en-US" altLang="zh-CN" sz="2800" b="1" dirty="0"/>
              <a:t>K</a:t>
            </a:r>
            <a:r>
              <a:rPr lang="zh-CN" altLang="en-US" sz="2800" b="1" dirty="0"/>
              <a:t>他命五号”“</a:t>
            </a:r>
            <a:r>
              <a:rPr lang="en-US" altLang="zh-CN" sz="2800" b="1" dirty="0"/>
              <a:t>K5”</a:t>
            </a:r>
            <a:r>
              <a:rPr lang="zh-CN" altLang="en-US" sz="2800" b="1" dirty="0"/>
              <a:t>，属于中枢神经抑制剂的一种，化学成分为“硝甲西泮” </a:t>
            </a:r>
            <a:r>
              <a:rPr lang="en-US" altLang="zh-CN" sz="2800" b="1" dirty="0"/>
              <a:t>(</a:t>
            </a:r>
            <a:r>
              <a:rPr lang="en-US" altLang="zh-CN" sz="2800" b="1" dirty="0" err="1"/>
              <a:t>Nimetazepam</a:t>
            </a:r>
            <a:r>
              <a:rPr lang="en-US" altLang="zh-CN" sz="2800" b="1" dirty="0"/>
              <a:t>)</a:t>
            </a:r>
            <a:r>
              <a:rPr lang="zh-CN" altLang="en-US" sz="2800" b="1" dirty="0"/>
              <a:t>，在地下舞厅或摇头</a:t>
            </a:r>
            <a:r>
              <a:rPr lang="en-US" altLang="zh-CN" sz="2800" b="1" dirty="0"/>
              <a:t>PUB</a:t>
            </a:r>
            <a:r>
              <a:rPr lang="zh-CN" altLang="en-US" sz="2800" b="1" dirty="0"/>
              <a:t>相当风行，毒贩为躲避警方查缉，私下又称为“红豆”。</a:t>
            </a:r>
          </a:p>
          <a:p>
            <a:r>
              <a:rPr lang="zh-CN" altLang="en-US" sz="2800" b="1" dirty="0"/>
              <a:t>简单来说，“一粒眠”是被摇头族拿来“解</a:t>
            </a:r>
            <a:r>
              <a:rPr lang="en-US" altLang="zh-CN" sz="2800" b="1" dirty="0"/>
              <a:t>High”</a:t>
            </a:r>
            <a:r>
              <a:rPr lang="zh-CN" altLang="en-US" sz="2800" b="1" dirty="0"/>
              <a:t>的情绪疏缓剂，根据警方调查，有毒贩会误导青少年，以网络上流传文章，拿“一粒眠”与同为安眠药剂的“佐沛眠”“巴比妥”，或止咳剂的可待因类糖浆等管制药物并用，声称除可帮助减缓兴奋情绪，甚至可在警方临检采尿时，避免被检验出滥用药品。</a:t>
            </a:r>
          </a:p>
          <a:p>
            <a:endParaRPr lang="zh-CN" altLang="en-US" dirty="0"/>
          </a:p>
        </p:txBody>
      </p:sp>
    </p:spTree>
    <p:extLst>
      <p:ext uri="{BB962C8B-B14F-4D97-AF65-F5344CB8AC3E}">
        <p14:creationId xmlns:p14="http://schemas.microsoft.com/office/powerpoint/2010/main" xmlns="" val="1233480051"/>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从历史说起</a:t>
            </a:r>
            <a:endParaRPr lang="zh-CN" altLang="en-US" dirty="0"/>
          </a:p>
        </p:txBody>
      </p:sp>
      <p:pic>
        <p:nvPicPr>
          <p:cNvPr id="4" name="Picture 5" descr="u=3226066068,2303271149&amp;fm=52&amp;gp=0"/>
          <p:cNvPicPr>
            <a:picLocks noChangeAspect="1"/>
          </p:cNvPicPr>
          <p:nvPr/>
        </p:nvPicPr>
        <p:blipFill>
          <a:blip r:embed="rId2" cstate="print"/>
          <a:stretch>
            <a:fillRect/>
          </a:stretch>
        </p:blipFill>
        <p:spPr>
          <a:xfrm>
            <a:off x="5652120" y="1844824"/>
            <a:ext cx="3096344" cy="3384377"/>
          </a:xfrm>
          <a:prstGeom prst="rect">
            <a:avLst/>
          </a:prstGeom>
          <a:noFill/>
          <a:ln w="9525">
            <a:noFill/>
          </a:ln>
        </p:spPr>
      </p:pic>
      <p:sp>
        <p:nvSpPr>
          <p:cNvPr id="5" name="文本框 5"/>
          <p:cNvSpPr txBox="1"/>
          <p:nvPr/>
        </p:nvSpPr>
        <p:spPr>
          <a:xfrm>
            <a:off x="7137083" y="4445636"/>
            <a:ext cx="1415772" cy="461665"/>
          </a:xfrm>
          <a:prstGeom prst="rect">
            <a:avLst/>
          </a:prstGeom>
          <a:noFill/>
        </p:spPr>
        <p:txBody>
          <a:bodyPr wrap="none" rtlCol="0" anchor="t">
            <a:spAutoFit/>
          </a:bodyPr>
          <a:lstStyle/>
          <a:p>
            <a:pPr eaLnBrk="1" hangingPunct="1"/>
            <a:r>
              <a:rPr lang="zh-CN" altLang="en-US" sz="2400" dirty="0">
                <a:cs typeface="+mn-ea"/>
                <a:sym typeface="+mn-lt"/>
              </a:rPr>
              <a:t>虎门销烟</a:t>
            </a:r>
          </a:p>
        </p:txBody>
      </p:sp>
      <p:pic>
        <p:nvPicPr>
          <p:cNvPr id="6" name="图片 5" descr="4dba650bd3f62510a6ad1a9ca0b96529"/>
          <p:cNvPicPr>
            <a:picLocks noChangeAspect="1"/>
          </p:cNvPicPr>
          <p:nvPr/>
        </p:nvPicPr>
        <p:blipFill>
          <a:blip r:embed="rId3" cstate="print"/>
          <a:stretch>
            <a:fillRect/>
          </a:stretch>
        </p:blipFill>
        <p:spPr>
          <a:xfrm>
            <a:off x="3203848" y="2060848"/>
            <a:ext cx="2376264" cy="3528392"/>
          </a:xfrm>
          <a:prstGeom prst="rect">
            <a:avLst/>
          </a:prstGeom>
        </p:spPr>
      </p:pic>
      <p:pic>
        <p:nvPicPr>
          <p:cNvPr id="7" name="Picture 4" descr="u=177722221,3717591612&amp;fm=51&amp;gp=0"/>
          <p:cNvPicPr>
            <a:picLocks noGrp="1" noChangeAspect="1"/>
          </p:cNvPicPr>
          <p:nvPr>
            <p:ph sz="quarter" idx="13"/>
          </p:nvPr>
        </p:nvPicPr>
        <p:blipFill>
          <a:blip r:embed="rId4" cstate="print"/>
          <a:stretch>
            <a:fillRect/>
          </a:stretch>
        </p:blipFill>
        <p:spPr>
          <a:xfrm>
            <a:off x="899592" y="2060848"/>
            <a:ext cx="2448272" cy="3207990"/>
          </a:xfrm>
          <a:prstGeom prst="rect">
            <a:avLst/>
          </a:prstGeom>
          <a:noFill/>
          <a:ln w="9525">
            <a:solidFill>
              <a:schemeClr val="accent1"/>
            </a:solidFill>
          </a:ln>
        </p:spPr>
      </p:pic>
      <p:sp>
        <p:nvSpPr>
          <p:cNvPr id="8" name="矩形 7"/>
          <p:cNvSpPr/>
          <p:nvPr/>
        </p:nvSpPr>
        <p:spPr>
          <a:xfrm>
            <a:off x="3131840" y="548680"/>
            <a:ext cx="4339650" cy="923330"/>
          </a:xfrm>
          <a:prstGeom prst="rect">
            <a:avLst/>
          </a:prstGeom>
          <a:noFill/>
        </p:spPr>
        <p:txBody>
          <a:bodyPr wrap="square" lIns="91440" tIns="45720" rIns="91440" bIns="45720">
            <a:spAutoFit/>
          </a:bodyPr>
          <a:lstStyle/>
          <a:p>
            <a:pPr algn="ctr"/>
            <a:r>
              <a:rPr lang="zh-CN" alt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听老师讲故事</a:t>
            </a:r>
            <a:endParaRPr lang="zh-CN" altLang="en-US" sz="5400" b="1" cap="none" spc="0"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778098"/>
          </a:xfrm>
        </p:spPr>
        <p:txBody>
          <a:bodyPr/>
          <a:lstStyle/>
          <a:p>
            <a:pPr algn="ctr"/>
            <a:r>
              <a:rPr lang="zh-CN" altLang="en-US" sz="4400" dirty="0" smtClean="0"/>
              <a:t>一粒眠</a:t>
            </a:r>
            <a:endParaRPr lang="zh-CN" altLang="en-US" sz="4400" dirty="0"/>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951225">
            <a:off x="768605" y="1573761"/>
            <a:ext cx="5204080" cy="4747391"/>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043173">
            <a:off x="2079951" y="1613873"/>
            <a:ext cx="6260007" cy="4404025"/>
          </a:xfrm>
          <a:prstGeom prst="rect">
            <a:avLst/>
          </a:prstGeom>
        </p:spPr>
      </p:pic>
    </p:spTree>
    <p:extLst>
      <p:ext uri="{BB962C8B-B14F-4D97-AF65-F5344CB8AC3E}">
        <p14:creationId xmlns:p14="http://schemas.microsoft.com/office/powerpoint/2010/main" xmlns="" val="209837505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706090"/>
          </a:xfrm>
        </p:spPr>
        <p:txBody>
          <a:bodyPr/>
          <a:lstStyle/>
          <a:p>
            <a:pPr algn="ctr"/>
            <a:r>
              <a:rPr lang="zh-CN" altLang="en-US" sz="4400" dirty="0">
                <a:solidFill>
                  <a:srgbClr val="C00000"/>
                </a:solidFill>
              </a:rPr>
              <a:t>五</a:t>
            </a:r>
            <a:r>
              <a:rPr lang="zh-CN" altLang="en-US" sz="4400" dirty="0" smtClean="0">
                <a:solidFill>
                  <a:srgbClr val="C00000"/>
                </a:solidFill>
              </a:rPr>
              <a:t>、</a:t>
            </a:r>
            <a:r>
              <a:rPr lang="zh-CN" altLang="en-US" sz="4400" dirty="0">
                <a:solidFill>
                  <a:srgbClr val="C00000"/>
                </a:solidFill>
              </a:rPr>
              <a:t>跳跳糖</a:t>
            </a:r>
          </a:p>
        </p:txBody>
      </p:sp>
      <p:sp>
        <p:nvSpPr>
          <p:cNvPr id="3" name="内容占位符 2"/>
          <p:cNvSpPr>
            <a:spLocks noGrp="1"/>
          </p:cNvSpPr>
          <p:nvPr>
            <p:ph sz="quarter" idx="13"/>
          </p:nvPr>
        </p:nvSpPr>
        <p:spPr>
          <a:xfrm>
            <a:off x="323528" y="1196752"/>
            <a:ext cx="8208912" cy="2016224"/>
          </a:xfrm>
        </p:spPr>
        <p:txBody>
          <a:bodyPr>
            <a:noAutofit/>
          </a:bodyPr>
          <a:lstStyle/>
          <a:p>
            <a:r>
              <a:rPr lang="zh-CN" altLang="en-US" sz="2800" dirty="0"/>
              <a:t>遇水即溶、即冲即饮，与各种饮品混合后口味都不发生变化，甚至香味都相似</a:t>
            </a:r>
            <a:r>
              <a:rPr lang="zh-CN" altLang="en-US" sz="2800" dirty="0" smtClean="0"/>
              <a:t>。这种</a:t>
            </a:r>
            <a:r>
              <a:rPr lang="zh-CN" altLang="en-US" sz="2800" dirty="0"/>
              <a:t>新型毒品后劲很强，可能持续两天让大脑处于兴奋中</a:t>
            </a:r>
            <a:r>
              <a:rPr lang="zh-CN" altLang="en-US" sz="3200" dirty="0"/>
              <a:t>。</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2852936"/>
            <a:ext cx="8424936" cy="4005064"/>
          </a:xfrm>
          <a:prstGeom prst="rect">
            <a:avLst/>
          </a:prstGeom>
        </p:spPr>
      </p:pic>
    </p:spTree>
    <p:extLst>
      <p:ext uri="{BB962C8B-B14F-4D97-AF65-F5344CB8AC3E}">
        <p14:creationId xmlns:p14="http://schemas.microsoft.com/office/powerpoint/2010/main" xmlns="" val="600354862"/>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sz="4800" b="1" dirty="0" smtClean="0">
                <a:solidFill>
                  <a:srgbClr val="C00000"/>
                </a:solidFill>
              </a:rPr>
              <a:t>六、</a:t>
            </a:r>
            <a:r>
              <a:rPr lang="zh-CN" altLang="en-US" sz="4800" b="1" dirty="0">
                <a:solidFill>
                  <a:srgbClr val="C00000"/>
                </a:solidFill>
              </a:rPr>
              <a:t>红冰</a:t>
            </a:r>
          </a:p>
        </p:txBody>
      </p:sp>
      <p:sp>
        <p:nvSpPr>
          <p:cNvPr id="3" name="内容占位符 2"/>
          <p:cNvSpPr>
            <a:spLocks noGrp="1"/>
          </p:cNvSpPr>
          <p:nvPr>
            <p:ph sz="quarter" idx="13"/>
          </p:nvPr>
        </p:nvSpPr>
        <p:spPr>
          <a:xfrm>
            <a:off x="251520" y="1600200"/>
            <a:ext cx="8568952" cy="4114800"/>
          </a:xfrm>
        </p:spPr>
        <p:txBody>
          <a:bodyPr>
            <a:normAutofit/>
          </a:bodyPr>
          <a:lstStyle/>
          <a:p>
            <a:r>
              <a:rPr lang="zh-CN" altLang="en-US" sz="3600" dirty="0"/>
              <a:t>“红冰”是最近两年国际上新出现的毒品类型。它采用新的工艺提纯冰毒，其威力至少是普通冰毒的两三倍。吸毒者一旦染毒，便深陷毒瘾，而且用量持续增长，毒瘾很难戒掉，所以吸毒者称染“红冰”者便命不长久了！因此，国际上把红冰列为重点缉毒对象。</a:t>
            </a:r>
          </a:p>
        </p:txBody>
      </p:sp>
    </p:spTree>
    <p:extLst>
      <p:ext uri="{BB962C8B-B14F-4D97-AF65-F5344CB8AC3E}">
        <p14:creationId xmlns:p14="http://schemas.microsoft.com/office/powerpoint/2010/main" xmlns="" val="80996488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850106"/>
          </a:xfrm>
        </p:spPr>
        <p:txBody>
          <a:bodyPr/>
          <a:lstStyle/>
          <a:p>
            <a:pPr algn="ctr"/>
            <a:r>
              <a:rPr lang="zh-CN" altLang="en-US" sz="5400" dirty="0" smtClean="0">
                <a:solidFill>
                  <a:srgbClr val="C00000"/>
                </a:solidFill>
              </a:rPr>
              <a:t>红冰</a:t>
            </a:r>
            <a:endParaRPr lang="zh-CN" altLang="en-US" sz="5400" dirty="0">
              <a:solidFill>
                <a:srgbClr val="C00000"/>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251864">
            <a:off x="538921" y="1516530"/>
            <a:ext cx="5130800" cy="452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880802">
            <a:off x="3696059" y="1683999"/>
            <a:ext cx="4745424" cy="46485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46949752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3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620688"/>
            <a:ext cx="7924800" cy="1143000"/>
          </a:xfrm>
        </p:spPr>
        <p:txBody>
          <a:bodyPr/>
          <a:lstStyle/>
          <a:p>
            <a:pPr algn="ctr"/>
            <a:r>
              <a:rPr lang="zh-CN" altLang="en-US" sz="4800" b="1" dirty="0" smtClean="0">
                <a:solidFill>
                  <a:srgbClr val="C00000"/>
                </a:solidFill>
              </a:rPr>
              <a:t>七、</a:t>
            </a:r>
            <a:r>
              <a:rPr lang="zh-CN" altLang="en-US" sz="4800" b="1" dirty="0">
                <a:solidFill>
                  <a:srgbClr val="C00000"/>
                </a:solidFill>
              </a:rPr>
              <a:t>开心果</a:t>
            </a:r>
            <a:r>
              <a:rPr lang="zh-CN" altLang="en-US" sz="4800" b="1" dirty="0"/>
              <a:t/>
            </a:r>
            <a:br>
              <a:rPr lang="zh-CN" altLang="en-US" sz="4800" b="1" dirty="0"/>
            </a:br>
            <a:r>
              <a:rPr lang="zh-CN" altLang="en-US" b="1" dirty="0"/>
              <a:t/>
            </a:r>
            <a:br>
              <a:rPr lang="zh-CN" altLang="en-US" b="1" dirty="0"/>
            </a:br>
            <a:endParaRPr lang="zh-CN" altLang="en-US" b="1" dirty="0"/>
          </a:p>
        </p:txBody>
      </p:sp>
      <p:sp>
        <p:nvSpPr>
          <p:cNvPr id="3" name="内容占位符 2"/>
          <p:cNvSpPr>
            <a:spLocks noGrp="1"/>
          </p:cNvSpPr>
          <p:nvPr>
            <p:ph sz="quarter" idx="13"/>
          </p:nvPr>
        </p:nvSpPr>
        <p:spPr>
          <a:xfrm>
            <a:off x="179512" y="980728"/>
            <a:ext cx="8784976" cy="2880320"/>
          </a:xfrm>
        </p:spPr>
        <p:txBody>
          <a:bodyPr>
            <a:noAutofit/>
          </a:bodyPr>
          <a:lstStyle/>
          <a:p>
            <a:r>
              <a:rPr lang="zh-CN" altLang="en-US" sz="2800" dirty="0"/>
              <a:t>“开心果”是近两年从泰国流入的一种新型毒品，主要成分是冰毒，其外形是粉红色颗粒，像毒品“摇头丸”</a:t>
            </a:r>
            <a:r>
              <a:rPr lang="zh-CN" altLang="en-US" sz="2800" dirty="0" smtClean="0"/>
              <a:t>。</a:t>
            </a:r>
            <a:endParaRPr lang="en-US" altLang="zh-CN" sz="2800" dirty="0"/>
          </a:p>
          <a:p>
            <a:r>
              <a:rPr lang="zh-CN" altLang="en-US" sz="2800" dirty="0" smtClean="0"/>
              <a:t>“开心果”</a:t>
            </a:r>
            <a:r>
              <a:rPr lang="zh-CN" altLang="en-US" sz="2800" dirty="0"/>
              <a:t>可不是零食，而是比一种摇头丸还厉害的新型毒品，其毒性和危害性比“摇头丸”更甚。“开心果”这类新型毒品，有着强烈的“心瘾”。</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23728" y="3861048"/>
            <a:ext cx="4824536" cy="2849302"/>
          </a:xfrm>
          <a:prstGeom prst="rect">
            <a:avLst/>
          </a:prstGeom>
        </p:spPr>
      </p:pic>
    </p:spTree>
    <p:extLst>
      <p:ext uri="{BB962C8B-B14F-4D97-AF65-F5344CB8AC3E}">
        <p14:creationId xmlns:p14="http://schemas.microsoft.com/office/powerpoint/2010/main" xmlns="" val="351433949"/>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850106"/>
          </a:xfrm>
        </p:spPr>
        <p:txBody>
          <a:bodyPr/>
          <a:lstStyle/>
          <a:p>
            <a:pPr algn="ctr"/>
            <a:r>
              <a:rPr lang="zh-CN" altLang="en-US" sz="4400" b="1" dirty="0" smtClean="0">
                <a:solidFill>
                  <a:srgbClr val="C00000"/>
                </a:solidFill>
              </a:rPr>
              <a:t>八、</a:t>
            </a:r>
            <a:r>
              <a:rPr lang="zh-CN" altLang="en-US" sz="4400" b="1" dirty="0">
                <a:solidFill>
                  <a:srgbClr val="C00000"/>
                </a:solidFill>
              </a:rPr>
              <a:t>迷幻蘑菇</a:t>
            </a:r>
          </a:p>
        </p:txBody>
      </p:sp>
      <p:sp>
        <p:nvSpPr>
          <p:cNvPr id="3" name="内容占位符 2"/>
          <p:cNvSpPr>
            <a:spLocks noGrp="1"/>
          </p:cNvSpPr>
          <p:nvPr>
            <p:ph sz="quarter" idx="13"/>
          </p:nvPr>
        </p:nvSpPr>
        <p:spPr>
          <a:xfrm>
            <a:off x="395536" y="1268760"/>
            <a:ext cx="8496944" cy="4446240"/>
          </a:xfrm>
        </p:spPr>
        <p:txBody>
          <a:bodyPr/>
          <a:lstStyle/>
          <a:p>
            <a:r>
              <a:rPr lang="zh-CN" altLang="en-US" sz="2400" dirty="0"/>
              <a:t>“迷幻蘑菇”又称“神奇蘑菇”，其迷幻成分主要由一种含毒性的菌类植物“毒蝇伞”制成。该类毒菇由于在毒品市场盛行，有毒贩甚至人工培植贩卖。其外形与普通菇类相似，但是茎较粗，顶部亦尖长及细小。</a:t>
            </a:r>
          </a:p>
          <a:p>
            <a:r>
              <a:rPr lang="zh-CN" altLang="en-US" sz="2400" dirty="0"/>
              <a:t>进食该类蘑菇会出现恶心、肌肉无力、昏睡、瞳孔放大、流汗、动作不协调及焦躁不安等反应；如大量服下，便会产生持续的幻觉。</a:t>
            </a:r>
          </a:p>
          <a:p>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47664" y="4079448"/>
            <a:ext cx="5544616" cy="2778551"/>
          </a:xfrm>
          <a:prstGeom prst="rect">
            <a:avLst/>
          </a:prstGeom>
        </p:spPr>
      </p:pic>
    </p:spTree>
    <p:extLst>
      <p:ext uri="{BB962C8B-B14F-4D97-AF65-F5344CB8AC3E}">
        <p14:creationId xmlns:p14="http://schemas.microsoft.com/office/powerpoint/2010/main" xmlns="" val="361857503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922114"/>
          </a:xfrm>
        </p:spPr>
        <p:txBody>
          <a:bodyPr/>
          <a:lstStyle/>
          <a:p>
            <a:pPr algn="ctr"/>
            <a:r>
              <a:rPr lang="zh-CN" altLang="en-US" sz="4400" b="1" dirty="0" smtClean="0">
                <a:solidFill>
                  <a:srgbClr val="C00000"/>
                </a:solidFill>
              </a:rPr>
              <a:t>九</a:t>
            </a:r>
            <a:r>
              <a:rPr lang="zh-CN" altLang="en-US" sz="4400" b="1" dirty="0" smtClean="0">
                <a:solidFill>
                  <a:srgbClr val="C00000"/>
                </a:solidFill>
              </a:rPr>
              <a:t>、</a:t>
            </a:r>
            <a:r>
              <a:rPr lang="zh-CN" altLang="en-US" sz="4400" b="1" dirty="0">
                <a:solidFill>
                  <a:srgbClr val="C00000"/>
                </a:solidFill>
              </a:rPr>
              <a:t>小树枝</a:t>
            </a:r>
          </a:p>
        </p:txBody>
      </p:sp>
      <p:sp>
        <p:nvSpPr>
          <p:cNvPr id="3" name="内容占位符 2"/>
          <p:cNvSpPr>
            <a:spLocks noGrp="1"/>
          </p:cNvSpPr>
          <p:nvPr>
            <p:ph sz="quarter" idx="13"/>
          </p:nvPr>
        </p:nvSpPr>
        <p:spPr>
          <a:xfrm>
            <a:off x="611560" y="1484784"/>
            <a:ext cx="7924800" cy="4446240"/>
          </a:xfrm>
        </p:spPr>
        <p:txBody>
          <a:bodyPr>
            <a:normAutofit lnSpcReduction="10000"/>
          </a:bodyPr>
          <a:lstStyle/>
          <a:p>
            <a:r>
              <a:rPr lang="zh-CN" altLang="en-US" sz="2800" dirty="0"/>
              <a:t>小树枝是近来出现的一种新型毒品，甚至有人公开在朋友圈兜售，据介绍里面成分含有鼠尾草、曼陀罗、龙舌兰 等植物，以上植物均有致幻效果，古时常被当作宗教用品使用，近代少许被用作医疗作用（精神疾病） 带有一定毒性。有一种说法这是埃及蓝睡莲的提取物。</a:t>
            </a:r>
          </a:p>
          <a:p>
            <a:r>
              <a:rPr lang="zh-CN" altLang="en-US" sz="2800" dirty="0"/>
              <a:t>而售卖的人，宣称这个没有毒，也不上瘾，随便检验都会没事。但在实际使用中，吸食后，尿检会显示阳性。而一旦尿检阳性，就可能被行政拘留或者强制隔离戒毒。</a:t>
            </a:r>
          </a:p>
          <a:p>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5517232"/>
            <a:ext cx="9144000" cy="3528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23005894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2000"/>
                                        <p:tgtEl>
                                          <p:spTgt spid="4"/>
                                        </p:tgtEl>
                                      </p:cBhvr>
                                    </p:animEffect>
                                    <p:anim calcmode="lin" valueType="num">
                                      <p:cBhvr>
                                        <p:cTn id="27" dur="2000" fill="hold"/>
                                        <p:tgtEl>
                                          <p:spTgt spid="4"/>
                                        </p:tgtEl>
                                        <p:attrNameLst>
                                          <p:attrName>ppt_w</p:attrName>
                                        </p:attrNameLst>
                                      </p:cBhvr>
                                      <p:tavLst>
                                        <p:tav tm="0" fmla="#ppt_w*sin(2.5*pi*$)">
                                          <p:val>
                                            <p:fltVal val="0"/>
                                          </p:val>
                                        </p:tav>
                                        <p:tav tm="100000">
                                          <p:val>
                                            <p:fltVal val="1"/>
                                          </p:val>
                                        </p:tav>
                                      </p:tavLst>
                                    </p:anim>
                                    <p:anim calcmode="lin" valueType="num">
                                      <p:cBhvr>
                                        <p:cTn id="28"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sz="4400" b="1" dirty="0" smtClean="0">
                <a:solidFill>
                  <a:srgbClr val="C00000"/>
                </a:solidFill>
              </a:rPr>
              <a:t>十、</a:t>
            </a:r>
            <a:r>
              <a:rPr lang="zh-CN" altLang="en-US" sz="4400" b="1" dirty="0">
                <a:solidFill>
                  <a:srgbClr val="C00000"/>
                </a:solidFill>
              </a:rPr>
              <a:t>开</a:t>
            </a:r>
            <a:r>
              <a:rPr lang="zh-CN" altLang="en-US" sz="4400" b="1" dirty="0" smtClean="0">
                <a:solidFill>
                  <a:srgbClr val="C00000"/>
                </a:solidFill>
              </a:rPr>
              <a:t>心水</a:t>
            </a:r>
            <a:endParaRPr lang="zh-CN" altLang="en-US" sz="4400" b="1" dirty="0">
              <a:solidFill>
                <a:srgbClr val="C00000"/>
              </a:solidFill>
            </a:endParaRPr>
          </a:p>
        </p:txBody>
      </p:sp>
      <p:sp>
        <p:nvSpPr>
          <p:cNvPr id="3" name="内容占位符 2"/>
          <p:cNvSpPr>
            <a:spLocks noGrp="1"/>
          </p:cNvSpPr>
          <p:nvPr>
            <p:ph sz="quarter" idx="13"/>
          </p:nvPr>
        </p:nvSpPr>
        <p:spPr>
          <a:xfrm>
            <a:off x="251520" y="1412776"/>
            <a:ext cx="8640960" cy="4302224"/>
          </a:xfrm>
        </p:spPr>
        <p:txBody>
          <a:bodyPr>
            <a:normAutofit/>
          </a:bodyPr>
          <a:lstStyle/>
          <a:p>
            <a:r>
              <a:rPr lang="zh-CN" altLang="en-US" sz="2800" dirty="0"/>
              <a:t>开心水也被人叫做</a:t>
            </a:r>
            <a:r>
              <a:rPr lang="en-US" altLang="zh-CN" sz="2800" dirty="0"/>
              <a:t>HAPPY</a:t>
            </a:r>
            <a:r>
              <a:rPr lang="zh-CN" altLang="en-US" sz="2800" dirty="0"/>
              <a:t>水，大致是一种无味、透明、液态的毒品，它是由冰毒、摇头丸、</a:t>
            </a:r>
            <a:r>
              <a:rPr lang="en-US" altLang="zh-CN" sz="2800" dirty="0"/>
              <a:t>K</a:t>
            </a:r>
            <a:r>
              <a:rPr lang="zh-CN" altLang="en-US" sz="2800" dirty="0"/>
              <a:t>粉混合的。开心水称不上是一种新型的毒品，但却可以称作一种新的毒品的吸食形态。</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1600" y="3573016"/>
            <a:ext cx="6767610" cy="4431173"/>
          </a:xfrm>
          <a:prstGeom prst="rect">
            <a:avLst/>
          </a:prstGeom>
        </p:spPr>
      </p:pic>
    </p:spTree>
    <p:extLst>
      <p:ext uri="{BB962C8B-B14F-4D97-AF65-F5344CB8AC3E}">
        <p14:creationId xmlns:p14="http://schemas.microsoft.com/office/powerpoint/2010/main" xmlns="" val="598989065"/>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340768"/>
            <a:ext cx="8640960" cy="1143000"/>
          </a:xfrm>
        </p:spPr>
        <p:txBody>
          <a:bodyPr/>
          <a:lstStyle/>
          <a:p>
            <a:r>
              <a:rPr lang="zh-CN" altLang="en-US" dirty="0" smtClean="0"/>
              <a:t>       据说</a:t>
            </a:r>
            <a:r>
              <a:rPr lang="zh-CN" altLang="en-US" dirty="0"/>
              <a:t>开心水在毒品市场是很受吸毒者欢迎的，因为其给人的快感很强，而且隐蔽性又很高，一般服用方式很简单，很多吸毒人员会把开心水混合着饮料来喝，一般一只</a:t>
            </a:r>
            <a:r>
              <a:rPr lang="en-US" altLang="zh-CN" dirty="0"/>
              <a:t>10ml</a:t>
            </a:r>
            <a:r>
              <a:rPr lang="zh-CN" altLang="en-US" dirty="0"/>
              <a:t>的开心水稀释后都可以给</a:t>
            </a:r>
            <a:r>
              <a:rPr lang="en-US" altLang="zh-CN" dirty="0"/>
              <a:t>5</a:t>
            </a:r>
            <a:r>
              <a:rPr lang="zh-CN" altLang="en-US" dirty="0"/>
              <a:t>个以上的人服用。</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84966" y="2556166"/>
            <a:ext cx="5184576" cy="4185202"/>
          </a:xfrm>
          <a:prstGeom prst="rect">
            <a:avLst/>
          </a:prstGeom>
        </p:spPr>
      </p:pic>
    </p:spTree>
    <p:extLst>
      <p:ext uri="{BB962C8B-B14F-4D97-AF65-F5344CB8AC3E}">
        <p14:creationId xmlns:p14="http://schemas.microsoft.com/office/powerpoint/2010/main" xmlns="" val="2256352537"/>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4221088"/>
            <a:ext cx="8712968" cy="1143000"/>
          </a:xfrm>
        </p:spPr>
        <p:txBody>
          <a:bodyPr/>
          <a:lstStyle/>
          <a:p>
            <a:r>
              <a:rPr lang="zh-CN" altLang="en-US" sz="3200" dirty="0" smtClean="0"/>
              <a:t>       开心</a:t>
            </a:r>
            <a:r>
              <a:rPr lang="zh-CN" altLang="en-US" sz="3200" dirty="0"/>
              <a:t>水可以兴奋人的中枢神经，具有欣快、警觉和抑制人食欲的一系列作用，如果重复使用这种开心水，就会使人上瘾。开心水中毒一般会使人多话、头痛、错乱、高烧、血压上升、盗汗、瞳孔放大、食欲丧失。如果对人大剂量使用开心水就会引起人精神错乱及思想障碍，有的人会出现类似于妄想性精神分裂症的状况，服用开心水的人会变得多疑并出现种种幻听，认为别人会害自己。</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28900" y="116632"/>
            <a:ext cx="3311252" cy="58433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1867655"/>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195736" y="777290"/>
            <a:ext cx="4296505" cy="646331"/>
          </a:xfrm>
          <a:prstGeom prst="rect">
            <a:avLst/>
          </a:prstGeom>
          <a:noFill/>
          <a:extLst>
            <a:ext uri="{909E8E84-426E-40DD-AFC4-6F175D3DCCD1}">
              <a14:hiddenFill xmlns="" xmlns:a14="http://schemas.microsoft.com/office/drawing/2010/main">
                <a:solidFill>
                  <a:schemeClr val="bg1"/>
                </a:solidFill>
              </a14:hiddenFill>
            </a:ext>
          </a:extLst>
        </p:spPr>
        <p:txBody>
          <a:bodyPr wrap="square" rtlCol="0" anchor="ctr">
            <a:spAutoFit/>
          </a:bodyPr>
          <a:lstStyle/>
          <a:p>
            <a:pPr algn="ctr"/>
            <a:r>
              <a:rPr lang="en-US" altLang="zh-CN" sz="3600" b="1" dirty="0">
                <a:ln>
                  <a:solidFill>
                    <a:schemeClr val="tx1"/>
                  </a:solidFill>
                </a:ln>
                <a:solidFill>
                  <a:srgbClr val="FF0000"/>
                </a:solidFill>
                <a:latin typeface="微软雅黑" panose="020B0503020204020204" charset="-122"/>
                <a:ea typeface="微软雅黑" panose="020B0503020204020204" charset="-122"/>
                <a:cs typeface="微软雅黑" panose="020B0503020204020204" charset="-122"/>
                <a:sym typeface="+mn-lt"/>
              </a:rPr>
              <a:t>·</a:t>
            </a:r>
            <a:r>
              <a:rPr lang="zh-CN" altLang="en-US" sz="3600" dirty="0">
                <a:ln w="10160">
                  <a:solidFill>
                    <a:schemeClr val="tx1"/>
                  </a:solidFill>
                  <a:prstDash val="solid"/>
                </a:ln>
                <a:solidFill>
                  <a:srgbClr val="FF0000"/>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cs typeface="微软雅黑" panose="020B0503020204020204" charset="-122"/>
                <a:sym typeface="+mn-lt"/>
              </a:rPr>
              <a:t>林则徐与虎门销烟</a:t>
            </a:r>
            <a:r>
              <a:rPr lang="en-US" altLang="zh-CN" sz="3600" b="1" dirty="0">
                <a:ln>
                  <a:solidFill>
                    <a:schemeClr val="tx1"/>
                  </a:solidFill>
                </a:ln>
                <a:solidFill>
                  <a:srgbClr val="FF0000"/>
                </a:solidFill>
                <a:latin typeface="微软雅黑" panose="020B0503020204020204" charset="-122"/>
                <a:ea typeface="微软雅黑" panose="020B0503020204020204" charset="-122"/>
                <a:cs typeface="微软雅黑" panose="020B0503020204020204" charset="-122"/>
                <a:sym typeface="+mn-lt"/>
              </a:rPr>
              <a:t>·</a:t>
            </a:r>
          </a:p>
        </p:txBody>
      </p:sp>
      <p:sp>
        <p:nvSpPr>
          <p:cNvPr id="7171" name="Rectangle 3"/>
          <p:cNvSpPr>
            <a:spLocks noGrp="1"/>
          </p:cNvSpPr>
          <p:nvPr/>
        </p:nvSpPr>
        <p:spPr>
          <a:xfrm>
            <a:off x="973931" y="1484784"/>
            <a:ext cx="7195185" cy="5040560"/>
          </a:xfrm>
          <a:prstGeom prst="rect">
            <a:avLst/>
          </a:prstGeom>
          <a:noFill/>
          <a:ln w="9525">
            <a:noFill/>
          </a:ln>
        </p:spPr>
        <p:txBody>
          <a:bodyPr vert="horz" wrap="square" lIns="91440" tIns="45720" rIns="91440" bIns="45720" anchor="t"/>
          <a:lstStyle>
            <a:lvl1pPr marL="342900" indent="-342900" algn="l" rtl="0" fontAlgn="base">
              <a:spcBef>
                <a:spcPct val="20000"/>
              </a:spcBef>
              <a:spcAft>
                <a:spcPct val="0"/>
              </a:spcAft>
              <a:buFont typeface="Arial" panose="020B0604020202020204" pitchFamily="34" charset="0"/>
              <a:buChar char="•"/>
              <a:defRPr sz="3200">
                <a:solidFill>
                  <a:schemeClr val="bg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1600">
                <a:solidFill>
                  <a:schemeClr val="bg1"/>
                </a:solidFill>
                <a:latin typeface="+mn-lt"/>
                <a:ea typeface="+mn-ea"/>
              </a:defRPr>
            </a:lvl2pPr>
            <a:lvl3pPr marL="1143000" indent="-228600" algn="l" rtl="0" fontAlgn="base">
              <a:spcBef>
                <a:spcPct val="20000"/>
              </a:spcBef>
              <a:spcAft>
                <a:spcPct val="0"/>
              </a:spcAft>
              <a:buFont typeface="Arial" panose="020B0604020202020204" pitchFamily="34" charset="0"/>
              <a:buChar char="•"/>
              <a:defRPr sz="1400">
                <a:solidFill>
                  <a:schemeClr val="bg1"/>
                </a:solidFill>
                <a:latin typeface="+mn-lt"/>
                <a:ea typeface="+mn-ea"/>
              </a:defRPr>
            </a:lvl3pPr>
            <a:lvl4pPr marL="16002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4pPr>
            <a:lvl5pPr marL="20574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1200">
                <a:solidFill>
                  <a:schemeClr val="bg1"/>
                </a:solidFill>
                <a:latin typeface="+mn-lt"/>
                <a:ea typeface="+mn-ea"/>
              </a:defRPr>
            </a:lvl9pPr>
          </a:lstStyle>
          <a:p>
            <a:pPr eaLnBrk="1" hangingPunct="1">
              <a:lnSpc>
                <a:spcPct val="90000"/>
              </a:lnSpc>
            </a:pPr>
            <a:r>
              <a:rPr lang="zh-CN" altLang="en-US" sz="2800" dirty="0" smtClean="0">
                <a:solidFill>
                  <a:schemeClr val="tx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sym typeface="+mn-lt"/>
              </a:rPr>
              <a:t>      销</a:t>
            </a:r>
            <a:r>
              <a:rPr lang="zh-CN" altLang="en-US" sz="2800" dirty="0">
                <a:solidFill>
                  <a:schemeClr val="tx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sym typeface="+mn-lt"/>
              </a:rPr>
              <a:t>烟（1839年6月）是指中国清朝政府委任钦差大臣林则徐在广东虎门集中销毁鸦片的历史事件。此事后来成为第一次鸦片战争的导火线，《南京条约》也是那次战争时清政府签订的。1839年6月3日（即清宣宗道光十九年岁次己亥四月廿二），林则徐下令在虎门海滩当众销毁鸦片，至6月25日结束，共历时23天，销毁鸦片1 9187箱和2119袋，总重量237 6254斤。虎门销烟成为打击毒品的历史事件。虎门销烟开始的6月3日，民国时被定为不放假的禁烟节，而销烟结束翌日即</a:t>
            </a:r>
            <a:r>
              <a:rPr lang="zh-CN" altLang="en-US" sz="2800" dirty="0">
                <a:solidFill>
                  <a:srgbClr val="FF0000"/>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sym typeface="+mn-lt"/>
              </a:rPr>
              <a:t>6月26日</a:t>
            </a:r>
            <a:r>
              <a:rPr lang="zh-CN" altLang="en-US" sz="2800" dirty="0">
                <a:solidFill>
                  <a:schemeClr val="tx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sym typeface="+mn-lt"/>
              </a:rPr>
              <a:t>也正好是国际禁毒日</a:t>
            </a:r>
            <a:endParaRPr lang="zh-CN" altLang="en-US" sz="2800" dirty="0">
              <a:solidFill>
                <a:schemeClr val="tx1"/>
              </a:solidFill>
              <a:effectLst>
                <a:outerShdw blurRad="38100" dist="25400" dir="5400000" algn="ctr" rotWithShape="0">
                  <a:srgbClr val="6E747A">
                    <a:alpha val="43000"/>
                  </a:srgbClr>
                </a:outerShdw>
              </a:effectLst>
              <a:cs typeface="+mn-ea"/>
              <a:sym typeface="+mn-lt"/>
            </a:endParaRPr>
          </a:p>
          <a:p>
            <a:pPr eaLnBrk="1" hangingPunct="1">
              <a:lnSpc>
                <a:spcPct val="90000"/>
              </a:lnSpc>
            </a:pPr>
            <a:endParaRPr lang="zh-CN" altLang="en-US" sz="2800" dirty="0">
              <a:solidFill>
                <a:schemeClr val="tx1"/>
              </a:solidFill>
              <a:effectLst>
                <a:outerShdw blurRad="38100" dist="25400" dir="5400000" algn="ctr" rotWithShape="0">
                  <a:srgbClr val="6E747A">
                    <a:alpha val="43000"/>
                  </a:srgbClr>
                </a:outerShdw>
              </a:effectLst>
              <a:cs typeface="+mn-ea"/>
              <a:sym typeface="+mn-lt"/>
            </a:endParaRPr>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7924800" cy="706090"/>
          </a:xfrm>
        </p:spPr>
        <p:txBody>
          <a:bodyPr/>
          <a:lstStyle/>
          <a:p>
            <a:pPr algn="ctr"/>
            <a:r>
              <a:rPr lang="zh-CN" altLang="en-US" sz="4400" b="1" dirty="0" smtClean="0">
                <a:solidFill>
                  <a:srgbClr val="C00000"/>
                </a:solidFill>
              </a:rPr>
              <a:t>十一、</a:t>
            </a:r>
            <a:r>
              <a:rPr lang="zh-CN" altLang="en-US" sz="4400" b="1" dirty="0" smtClean="0">
                <a:solidFill>
                  <a:srgbClr val="C00000"/>
                </a:solidFill>
              </a:rPr>
              <a:t>咔</a:t>
            </a:r>
            <a:r>
              <a:rPr lang="zh-CN" altLang="en-US" sz="4400" b="1" dirty="0">
                <a:solidFill>
                  <a:srgbClr val="C00000"/>
                </a:solidFill>
              </a:rPr>
              <a:t>哇潮饮</a:t>
            </a:r>
          </a:p>
        </p:txBody>
      </p:sp>
      <p:sp>
        <p:nvSpPr>
          <p:cNvPr id="3" name="内容占位符 2"/>
          <p:cNvSpPr>
            <a:spLocks noGrp="1"/>
          </p:cNvSpPr>
          <p:nvPr>
            <p:ph sz="quarter" idx="13"/>
          </p:nvPr>
        </p:nvSpPr>
        <p:spPr>
          <a:xfrm>
            <a:off x="323528" y="939552"/>
            <a:ext cx="8496944" cy="4114800"/>
          </a:xfrm>
        </p:spPr>
        <p:txBody>
          <a:bodyPr>
            <a:normAutofit/>
          </a:bodyPr>
          <a:lstStyle/>
          <a:p>
            <a:r>
              <a:rPr lang="zh-CN" altLang="en-US" sz="3200" dirty="0"/>
              <a:t>咔哇潮饮又名神仙水，属于我国的管制类麻醉药品，学名“伽马</a:t>
            </a:r>
            <a:r>
              <a:rPr lang="en-US" altLang="zh-CN" sz="3200" dirty="0"/>
              <a:t>-</a:t>
            </a:r>
            <a:r>
              <a:rPr lang="zh-CN" altLang="en-US" sz="3200" dirty="0"/>
              <a:t>羟基丁丙酯”，是一种无色亦无味的液体，有白色粉末、药片、胶囊这几种类型，一般是胶囊状和喷雾状</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99592" y="2996952"/>
            <a:ext cx="7101408" cy="3744416"/>
          </a:xfrm>
          <a:prstGeom prst="rect">
            <a:avLst/>
          </a:prstGeom>
        </p:spPr>
      </p:pic>
    </p:spTree>
    <p:extLst>
      <p:ext uri="{BB962C8B-B14F-4D97-AF65-F5344CB8AC3E}">
        <p14:creationId xmlns:p14="http://schemas.microsoft.com/office/powerpoint/2010/main" xmlns="" val="1078363670"/>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sz="quarter" idx="13"/>
          </p:nvPr>
        </p:nvSpPr>
        <p:spPr>
          <a:xfrm>
            <a:off x="323528" y="548680"/>
            <a:ext cx="8424936" cy="5122912"/>
          </a:xfrm>
        </p:spPr>
        <p:txBody>
          <a:bodyPr>
            <a:noAutofit/>
          </a:bodyPr>
          <a:lstStyle/>
          <a:p>
            <a:r>
              <a:rPr lang="zh-CN" altLang="en-US" sz="3200" dirty="0"/>
              <a:t>神仙水可以刺激人的神经，也会使人的心血管扩张，然后让人会产生像头晕、心悸、视力模糊和贫血。神仙水起效很快，大约</a:t>
            </a:r>
            <a:r>
              <a:rPr lang="en-US" altLang="zh-CN" sz="3200" dirty="0"/>
              <a:t>2</a:t>
            </a:r>
            <a:r>
              <a:rPr lang="zh-CN" altLang="en-US" sz="3200" dirty="0"/>
              <a:t>分钟就能够让人昏睡，</a:t>
            </a:r>
            <a:r>
              <a:rPr lang="en-US" altLang="zh-CN" sz="3200" dirty="0"/>
              <a:t>10</a:t>
            </a:r>
            <a:r>
              <a:rPr lang="zh-CN" altLang="en-US" sz="3200" dirty="0"/>
              <a:t>分钟就可以让人昏迷不醒，很多不法分子就是看重神仙水的这一点，所以选择用神仙水来作案。而且很多不法分子还往其中掺杂一些可卡因、甲基苯丙胺、苯丙胺、氯胺酮等等各种不同毒品，所以市面上的很多神仙水成分十分复杂，如果吸食者吸食后，会发生什么样的身体反应无法估量。</a:t>
            </a: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07704" y="836712"/>
            <a:ext cx="5344368" cy="5344368"/>
          </a:xfrm>
          <a:prstGeom prst="rect">
            <a:avLst/>
          </a:prstGeom>
        </p:spPr>
      </p:pic>
    </p:spTree>
    <p:extLst>
      <p:ext uri="{BB962C8B-B14F-4D97-AF65-F5344CB8AC3E}">
        <p14:creationId xmlns:p14="http://schemas.microsoft.com/office/powerpoint/2010/main" xmlns="" val="234854710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0ec0e2a3b3414e56a38067bc7f02a3ca.jpeg"/>
          <p:cNvPicPr>
            <a:picLocks noChangeAspect="1" noChangeArrowheads="1"/>
          </p:cNvPicPr>
          <p:nvPr/>
        </p:nvPicPr>
        <p:blipFill>
          <a:blip r:embed="rId2" cstate="print"/>
          <a:srcRect/>
          <a:stretch>
            <a:fillRect/>
          </a:stretch>
        </p:blipFill>
        <p:spPr bwMode="auto">
          <a:xfrm>
            <a:off x="683568" y="404664"/>
            <a:ext cx="7920880" cy="590465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c3ecb32cca654ac88b4a7befaefc6b3e.jpeg"/>
          <p:cNvPicPr>
            <a:picLocks noChangeAspect="1" noChangeArrowheads="1"/>
          </p:cNvPicPr>
          <p:nvPr/>
        </p:nvPicPr>
        <p:blipFill>
          <a:blip r:embed="rId3" cstate="print"/>
          <a:srcRect/>
          <a:stretch>
            <a:fillRect/>
          </a:stretch>
        </p:blipFill>
        <p:spPr bwMode="auto">
          <a:xfrm>
            <a:off x="827584" y="1700808"/>
            <a:ext cx="8208912" cy="2952328"/>
          </a:xfrm>
          <a:prstGeom prst="rect">
            <a:avLst/>
          </a:prstGeom>
          <a:noFill/>
        </p:spPr>
      </p:pic>
      <p:sp>
        <p:nvSpPr>
          <p:cNvPr id="4" name="TextBox 3"/>
          <p:cNvSpPr txBox="1"/>
          <p:nvPr/>
        </p:nvSpPr>
        <p:spPr>
          <a:xfrm>
            <a:off x="611560" y="0"/>
            <a:ext cx="6840760" cy="1754326"/>
          </a:xfrm>
          <a:prstGeom prst="rect">
            <a:avLst/>
          </a:prstGeom>
          <a:noFill/>
        </p:spPr>
        <p:txBody>
          <a:bodyPr wrap="square" rtlCol="0">
            <a:spAutoFit/>
          </a:bodyPr>
          <a:lstStyle/>
          <a:p>
            <a:r>
              <a:rPr lang="zh-CN" altLang="en-US" sz="3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这些花花绿绿的“邮票” 是不是很可爱？小朋友们特喜欢，可它们也是一种新型毒品！</a:t>
            </a:r>
            <a:endParaRPr lang="zh-CN" altLang="en-US" sz="36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6" name="TextBox 5"/>
          <p:cNvSpPr txBox="1"/>
          <p:nvPr/>
        </p:nvSpPr>
        <p:spPr>
          <a:xfrm>
            <a:off x="107504" y="5661248"/>
            <a:ext cx="8064896" cy="369332"/>
          </a:xfrm>
          <a:prstGeom prst="rect">
            <a:avLst/>
          </a:prstGeom>
          <a:noFill/>
        </p:spPr>
        <p:txBody>
          <a:bodyPr wrap="square" rtlCol="0">
            <a:spAutoFit/>
          </a:bodyPr>
          <a:lstStyle/>
          <a:p>
            <a:endParaRPr lang="zh-CN" altLang="en-US" dirty="0"/>
          </a:p>
        </p:txBody>
      </p:sp>
      <p:sp>
        <p:nvSpPr>
          <p:cNvPr id="7" name="TextBox 6"/>
          <p:cNvSpPr txBox="1"/>
          <p:nvPr/>
        </p:nvSpPr>
        <p:spPr>
          <a:xfrm>
            <a:off x="395536" y="5661248"/>
            <a:ext cx="8064896" cy="369332"/>
          </a:xfrm>
          <a:prstGeom prst="rect">
            <a:avLst/>
          </a:prstGeom>
          <a:noFill/>
        </p:spPr>
        <p:txBody>
          <a:bodyPr wrap="square" rtlCol="0">
            <a:spAutoFit/>
          </a:bodyPr>
          <a:lstStyle/>
          <a:p>
            <a:endParaRPr lang="zh-CN" altLang="en-US" dirty="0"/>
          </a:p>
        </p:txBody>
      </p:sp>
      <p:sp>
        <p:nvSpPr>
          <p:cNvPr id="5121" name="Rectangle 1"/>
          <p:cNvSpPr>
            <a:spLocks noChangeArrowheads="1"/>
          </p:cNvSpPr>
          <p:nvPr/>
        </p:nvSpPr>
        <p:spPr bwMode="auto">
          <a:xfrm>
            <a:off x="827584" y="4653136"/>
            <a:ext cx="8316416" cy="2383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FF0000"/>
                </a:solidFill>
                <a:effectLst/>
                <a:latin typeface="Arial" pitchFamily="34" charset="0"/>
                <a:ea typeface="宋体" pitchFamily="2" charset="-122"/>
                <a:cs typeface="Arial" pitchFamily="34" charset="0"/>
              </a:rPr>
              <a:t>    </a:t>
            </a:r>
            <a:r>
              <a:rPr kumimoji="0" lang="zh-CN"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据吃过</a:t>
            </a:r>
            <a:r>
              <a:rPr kumimoji="0" lang="zh-CN" altLang="en-US"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 邮票”的人说：“一开始觉得自己是天使，身体越变越轻，跟周围的一切融为一体，而后觉得自己不停往下坠，从天堂跌入十八层地狱。”“吃到高潮时，会感觉自己的身体一点点变轻，能飞起来。这时候听音乐，不用耳朵听，用鼻子闻都能闻到音乐的味道。但那过后，就会很想死，身体不自觉就会想从楼上往下跳</a:t>
            </a:r>
            <a:r>
              <a:rPr kumimoji="0" lang="en-US" altLang="zh-CN"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a:t>
            </a:r>
            <a:endParaRPr kumimoji="0" lang="en-US" altLang="zh-CN" sz="2400" b="0" i="0" u="none" strike="noStrike" cap="none" normalizeH="0" baseline="0" dirty="0" smtClean="0">
              <a:ln>
                <a:noFill/>
              </a:ln>
              <a:solidFill>
                <a:srgbClr val="FFFF00"/>
              </a:solidFill>
              <a:effectLst/>
              <a:latin typeface="Arial" pitchFamily="34" charset="0"/>
              <a:ea typeface="宋体" pitchFamily="2" charset="-122"/>
              <a:cs typeface="宋体" pitchFamily="2"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9984" y="845096"/>
            <a:ext cx="8316416" cy="369332"/>
          </a:xfrm>
          <a:prstGeom prst="rect">
            <a:avLst/>
          </a:prstGeom>
          <a:noFill/>
        </p:spPr>
        <p:txBody>
          <a:bodyPr wrap="square" rtlCol="0">
            <a:spAutoFit/>
          </a:bodyPr>
          <a:lstStyle/>
          <a:p>
            <a:endParaRPr lang="zh-CN" altLang="en-US" dirty="0"/>
          </a:p>
        </p:txBody>
      </p:sp>
      <p:sp>
        <p:nvSpPr>
          <p:cNvPr id="6" name="矩形 5"/>
          <p:cNvSpPr/>
          <p:nvPr/>
        </p:nvSpPr>
        <p:spPr>
          <a:xfrm>
            <a:off x="0" y="476672"/>
            <a:ext cx="9144000" cy="5078313"/>
          </a:xfrm>
          <a:prstGeom prst="rect">
            <a:avLst/>
          </a:prstGeom>
        </p:spPr>
        <p:txBody>
          <a:bodyPr wrap="square">
            <a:spAutoFit/>
          </a:bodyPr>
          <a:lstStyle/>
          <a:p>
            <a:pPr lvl="0" indent="203200" fontAlgn="base">
              <a:spcBef>
                <a:spcPct val="0"/>
              </a:spcBef>
              <a:spcAft>
                <a:spcPct val="0"/>
              </a:spcAft>
            </a:pPr>
            <a:r>
              <a:rPr lang="zh-CN" altLang="en-US" sz="3600" dirty="0" smtClean="0">
                <a:solidFill>
                  <a:srgbClr val="FF0000"/>
                </a:solidFill>
                <a:latin typeface="Arial" pitchFamily="34" charset="0"/>
                <a:ea typeface="宋体" pitchFamily="2" charset="-122"/>
                <a:cs typeface="Arial" pitchFamily="34" charset="0"/>
              </a:rPr>
              <a:t>  新型毒品与老式毒品相比，反应更快、包装更隐蔽，对人体的危害性更严重。广大群众特别是青少年，由于自制力不强，在参加聚会时，不要轻易喝陌生人递来的饮料酒水，以免给自己和家庭带来严重后果。许多人最初吸食一些新型毒品，认为用一点是时尚，不会上瘾。</a:t>
            </a:r>
            <a:r>
              <a:rPr lang="zh-CN" altLang="zh-CN" sz="3600" dirty="0" smtClean="0">
                <a:solidFill>
                  <a:srgbClr val="FF0000"/>
                </a:solidFill>
                <a:latin typeface="Arial" pitchFamily="34" charset="0"/>
                <a:ea typeface="宋体" pitchFamily="2" charset="-122"/>
                <a:cs typeface="Arial" pitchFamily="34" charset="0"/>
              </a:rPr>
              <a:t>但这些毒品与传统毒品一样，会强烈刺激人体的中枢神经，连续使用能使人产生极大依赖。</a:t>
            </a:r>
            <a:endParaRPr lang="zh-CN" altLang="en-US" sz="3600" dirty="0" smtClean="0">
              <a:solidFill>
                <a:srgbClr val="FF0000"/>
              </a:solidFill>
              <a:latin typeface="Arial" pitchFamily="34" charset="0"/>
              <a:ea typeface="宋体" pitchFamily="2" charset="-122"/>
              <a:cs typeface="宋体" pitchFamily="2" charset="-122"/>
            </a:endParaRPr>
          </a:p>
        </p:txBody>
      </p:sp>
    </p:spTree>
  </p:cSld>
  <p:clrMapOvr>
    <a:masterClrMapping/>
  </p:clrMapOvr>
  <p:transition spd="slow" advTm="0">
    <p:comb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istrator\Desktop\efd419ab00c3478d970766f319439001.jpeg"/>
          <p:cNvPicPr>
            <a:picLocks noChangeAspect="1" noChangeArrowheads="1"/>
          </p:cNvPicPr>
          <p:nvPr/>
        </p:nvPicPr>
        <p:blipFill>
          <a:blip r:embed="rId2" cstate="print"/>
          <a:srcRect/>
          <a:stretch>
            <a:fillRect/>
          </a:stretch>
        </p:blipFill>
        <p:spPr bwMode="auto">
          <a:xfrm>
            <a:off x="-180528" y="0"/>
            <a:ext cx="9324528" cy="7101408"/>
          </a:xfrm>
          <a:prstGeom prst="rect">
            <a:avLst/>
          </a:prstGeom>
          <a:noFill/>
        </p:spPr>
      </p:pic>
      <p:sp>
        <p:nvSpPr>
          <p:cNvPr id="3" name="TextBox 2"/>
          <p:cNvSpPr txBox="1"/>
          <p:nvPr/>
        </p:nvSpPr>
        <p:spPr>
          <a:xfrm>
            <a:off x="755576" y="5445224"/>
            <a:ext cx="8280920" cy="1323439"/>
          </a:xfrm>
          <a:prstGeom prst="rect">
            <a:avLst/>
          </a:prstGeom>
          <a:noFill/>
        </p:spPr>
        <p:txBody>
          <a:bodyPr wrap="square" rtlCol="0">
            <a:spAutoFit/>
          </a:bodyPr>
          <a:lstStyle/>
          <a:p>
            <a:r>
              <a:rPr lang="zh-CN" altLang="en-US" sz="4000" dirty="0" smtClean="0">
                <a:solidFill>
                  <a:srgbClr val="FF0000"/>
                </a:solidFill>
              </a:rPr>
              <a:t>    号称“识毒能手”的我，有时也分辨不出了！</a:t>
            </a:r>
            <a:endParaRPr lang="zh-CN" altLang="en-US" sz="4000" dirty="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fa1f3d3a2f0e4006b94e48ef4d36b37f.jpg"/>
          <p:cNvPicPr>
            <a:picLocks noChangeAspect="1" noChangeArrowheads="1"/>
          </p:cNvPicPr>
          <p:nvPr/>
        </p:nvPicPr>
        <p:blipFill>
          <a:blip r:embed="rId2" cstate="print"/>
          <a:srcRect/>
          <a:stretch>
            <a:fillRect/>
          </a:stretch>
        </p:blipFill>
        <p:spPr bwMode="auto">
          <a:xfrm>
            <a:off x="1778000" y="1333500"/>
            <a:ext cx="5588000" cy="419100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37db41fe83304552a0350d6a3aa81798.jpeg"/>
          <p:cNvPicPr>
            <a:picLocks noChangeAspect="1" noChangeArrowheads="1"/>
          </p:cNvPicPr>
          <p:nvPr/>
        </p:nvPicPr>
        <p:blipFill>
          <a:blip r:embed="rId2" cstate="print"/>
          <a:srcRect/>
          <a:stretch>
            <a:fillRect/>
          </a:stretch>
        </p:blipFill>
        <p:spPr bwMode="auto">
          <a:xfrm>
            <a:off x="0" y="1196752"/>
            <a:ext cx="9036495" cy="5661248"/>
          </a:xfrm>
          <a:prstGeom prst="rect">
            <a:avLst/>
          </a:prstGeom>
          <a:noFill/>
        </p:spPr>
      </p:pic>
      <p:sp>
        <p:nvSpPr>
          <p:cNvPr id="3" name="TextBox 2"/>
          <p:cNvSpPr txBox="1"/>
          <p:nvPr/>
        </p:nvSpPr>
        <p:spPr>
          <a:xfrm>
            <a:off x="827584" y="620688"/>
            <a:ext cx="5328592" cy="646331"/>
          </a:xfrm>
          <a:prstGeom prst="rect">
            <a:avLst/>
          </a:prstGeom>
          <a:noFill/>
        </p:spPr>
        <p:txBody>
          <a:bodyPr wrap="square" rtlCol="0">
            <a:spAutoFit/>
          </a:bodyPr>
          <a:lstStyle/>
          <a:p>
            <a:r>
              <a:rPr lang="zh-CN" altLang="en-US" sz="3600" dirty="0" smtClean="0">
                <a:solidFill>
                  <a:srgbClr val="FF0000"/>
                </a:solidFill>
              </a:rPr>
              <a:t>警察叔叔教我们这样做</a:t>
            </a:r>
            <a:endParaRPr lang="zh-CN" altLang="en-US" sz="3600" dirty="0">
              <a:solidFill>
                <a:srgbClr val="FF0000"/>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700868_081210745173_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6012160" y="5877272"/>
            <a:ext cx="2520280" cy="646331"/>
          </a:xfrm>
          <a:prstGeom prst="rect">
            <a:avLst/>
          </a:prstGeom>
          <a:noFill/>
        </p:spPr>
        <p:txBody>
          <a:bodyPr wrap="square" rtlCol="0">
            <a:spAutoFit/>
          </a:bodyPr>
          <a:lstStyle/>
          <a:p>
            <a:r>
              <a:rPr lang="zh-CN" altLang="en-US" sz="3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谢谢、再见！</a:t>
            </a:r>
            <a:endParaRPr lang="zh-CN" altLang="en-US" sz="36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9512" y="1700808"/>
            <a:ext cx="1944216" cy="2304256"/>
            <a:chOff x="0" y="0"/>
            <a:chExt cx="1814" cy="1850"/>
          </a:xfrm>
        </p:grpSpPr>
        <p:pic>
          <p:nvPicPr>
            <p:cNvPr id="140291" name="Picture 3" descr="32bb9c8b6f6c7b93fd1f1090[1]"/>
            <p:cNvPicPr>
              <a:picLocks noChangeArrowheads="1"/>
            </p:cNvPicPr>
            <p:nvPr/>
          </p:nvPicPr>
          <p:blipFill>
            <a:blip r:embed="rId2" cstate="print"/>
            <a:srcRect b="13382"/>
            <a:stretch>
              <a:fillRect/>
            </a:stretch>
          </p:blipFill>
          <p:spPr bwMode="auto">
            <a:xfrm>
              <a:off x="0" y="0"/>
              <a:ext cx="1814" cy="1418"/>
            </a:xfrm>
            <a:prstGeom prst="rect">
              <a:avLst/>
            </a:prstGeom>
            <a:noFill/>
            <a:ln w="9525">
              <a:noFill/>
              <a:miter lim="800000"/>
              <a:headEnd/>
              <a:tailEnd/>
            </a:ln>
          </p:spPr>
        </p:pic>
        <p:sp>
          <p:nvSpPr>
            <p:cNvPr id="140292" name="Text Box 4"/>
            <p:cNvSpPr txBox="1">
              <a:spLocks noChangeArrowheads="1"/>
            </p:cNvSpPr>
            <p:nvPr/>
          </p:nvSpPr>
          <p:spPr bwMode="auto">
            <a:xfrm>
              <a:off x="230" y="1408"/>
              <a:ext cx="1104" cy="442"/>
            </a:xfrm>
            <a:prstGeom prst="rect">
              <a:avLst/>
            </a:prstGeom>
            <a:noFill/>
            <a:ln w="9525">
              <a:noFill/>
              <a:miter lim="800000"/>
              <a:headEnd/>
              <a:tailEnd/>
            </a:ln>
            <a:effectLst/>
          </p:spPr>
          <p:txBody>
            <a:bodyPr>
              <a:spAutoFit/>
            </a:bodyPr>
            <a:lstStyle/>
            <a:p>
              <a:pPr algn="l"/>
              <a:endParaRPr lang="zh-CN" altLang="en-US" sz="4000" b="0" dirty="0">
                <a:solidFill>
                  <a:schemeClr val="tx1"/>
                </a:solidFill>
                <a:latin typeface="Arial" charset="0"/>
              </a:endParaRPr>
            </a:p>
          </p:txBody>
        </p:sp>
      </p:grpSp>
      <p:grpSp>
        <p:nvGrpSpPr>
          <p:cNvPr id="3" name="Group 5"/>
          <p:cNvGrpSpPr>
            <a:grpSpLocks/>
          </p:cNvGrpSpPr>
          <p:nvPr/>
        </p:nvGrpSpPr>
        <p:grpSpPr bwMode="auto">
          <a:xfrm>
            <a:off x="7164288" y="1628800"/>
            <a:ext cx="1800199" cy="2160240"/>
            <a:chOff x="0" y="0"/>
            <a:chExt cx="1814" cy="1802"/>
          </a:xfrm>
        </p:grpSpPr>
        <p:pic>
          <p:nvPicPr>
            <p:cNvPr id="140294" name="Picture 6" descr="W020050707618514589323[1]"/>
            <p:cNvPicPr>
              <a:picLocks noChangeArrowheads="1"/>
            </p:cNvPicPr>
            <p:nvPr/>
          </p:nvPicPr>
          <p:blipFill>
            <a:blip r:embed="rId3" cstate="print"/>
            <a:srcRect/>
            <a:stretch>
              <a:fillRect/>
            </a:stretch>
          </p:blipFill>
          <p:spPr bwMode="auto">
            <a:xfrm>
              <a:off x="0" y="0"/>
              <a:ext cx="1814" cy="1360"/>
            </a:xfrm>
            <a:prstGeom prst="rect">
              <a:avLst/>
            </a:prstGeom>
            <a:noFill/>
            <a:ln w="9525">
              <a:noFill/>
              <a:miter lim="800000"/>
              <a:headEnd/>
              <a:tailEnd/>
            </a:ln>
          </p:spPr>
        </p:pic>
        <p:sp>
          <p:nvSpPr>
            <p:cNvPr id="140295" name="Text Box 7"/>
            <p:cNvSpPr txBox="1">
              <a:spLocks noChangeArrowheads="1"/>
            </p:cNvSpPr>
            <p:nvPr/>
          </p:nvSpPr>
          <p:spPr bwMode="auto">
            <a:xfrm>
              <a:off x="288" y="1360"/>
              <a:ext cx="1296" cy="442"/>
            </a:xfrm>
            <a:prstGeom prst="rect">
              <a:avLst/>
            </a:prstGeom>
            <a:noFill/>
            <a:ln w="9525">
              <a:noFill/>
              <a:miter lim="800000"/>
              <a:headEnd/>
              <a:tailEnd/>
            </a:ln>
            <a:effectLst/>
          </p:spPr>
          <p:txBody>
            <a:bodyPr>
              <a:spAutoFit/>
            </a:bodyPr>
            <a:lstStyle/>
            <a:p>
              <a:pPr algn="l"/>
              <a:endParaRPr lang="zh-CN" altLang="en-US" sz="4000" b="0" dirty="0">
                <a:solidFill>
                  <a:schemeClr val="tx1"/>
                </a:solidFill>
                <a:latin typeface="Arial" charset="0"/>
              </a:endParaRPr>
            </a:p>
          </p:txBody>
        </p:sp>
      </p:grpSp>
      <p:pic>
        <p:nvPicPr>
          <p:cNvPr id="140296" name="Picture 8" descr="1295066367846840896">
            <a:hlinkClick r:id="rId4" action="ppaction://hlinkfile"/>
          </p:cNvPr>
          <p:cNvPicPr>
            <a:picLocks noChangeAspect="1" noChangeArrowheads="1"/>
          </p:cNvPicPr>
          <p:nvPr/>
        </p:nvPicPr>
        <p:blipFill>
          <a:blip r:embed="rId5" cstate="print"/>
          <a:srcRect t="6223" b="8000"/>
          <a:stretch>
            <a:fillRect/>
          </a:stretch>
        </p:blipFill>
        <p:spPr bwMode="auto">
          <a:xfrm>
            <a:off x="2483768" y="1700808"/>
            <a:ext cx="1656184" cy="1800200"/>
          </a:xfrm>
          <a:prstGeom prst="rect">
            <a:avLst/>
          </a:prstGeom>
          <a:noFill/>
          <a:ln w="9525">
            <a:noFill/>
            <a:miter lim="800000"/>
            <a:headEnd/>
            <a:tailEnd/>
          </a:ln>
        </p:spPr>
      </p:pic>
      <p:pic>
        <p:nvPicPr>
          <p:cNvPr id="9" name="Picture 3" descr="307-1"/>
          <p:cNvPicPr>
            <a:picLocks noChangeAspect="1" noChangeArrowheads="1"/>
          </p:cNvPicPr>
          <p:nvPr/>
        </p:nvPicPr>
        <p:blipFill>
          <a:blip r:embed="rId6" cstate="print"/>
          <a:srcRect/>
          <a:stretch>
            <a:fillRect/>
          </a:stretch>
        </p:blipFill>
        <p:spPr bwMode="auto">
          <a:xfrm>
            <a:off x="4716016" y="1772816"/>
            <a:ext cx="1872208" cy="1728191"/>
          </a:xfrm>
          <a:prstGeom prst="rect">
            <a:avLst/>
          </a:prstGeom>
          <a:noFill/>
        </p:spPr>
      </p:pic>
      <p:pic>
        <p:nvPicPr>
          <p:cNvPr id="12" name="Picture 2" descr="opium01"/>
          <p:cNvPicPr>
            <a:picLocks noChangeAspect="1" noChangeArrowheads="1"/>
          </p:cNvPicPr>
          <p:nvPr/>
        </p:nvPicPr>
        <p:blipFill>
          <a:blip r:embed="rId7" cstate="print">
            <a:extLst>
              <a:ext uri="{28A0092B-C50C-407E-A947-70E740481C1C}">
                <a14:useLocalDpi xmlns="" xmlns:a14="http://schemas.microsoft.com/office/drawing/2010/main"/>
              </a:ext>
            </a:extLst>
          </a:blip>
          <a:srcRect/>
          <a:stretch>
            <a:fillRect/>
          </a:stretch>
        </p:blipFill>
        <p:spPr bwMode="auto">
          <a:xfrm>
            <a:off x="251520" y="4149080"/>
            <a:ext cx="2016224" cy="2304256"/>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4" descr="opium03"/>
          <p:cNvPicPr>
            <a:picLocks noChangeAspect="1" noChangeArrowheads="1"/>
          </p:cNvPicPr>
          <p:nvPr/>
        </p:nvPicPr>
        <p:blipFill>
          <a:blip r:embed="rId8" cstate="print">
            <a:extLst>
              <a:ext uri="{28A0092B-C50C-407E-A947-70E740481C1C}">
                <a14:useLocalDpi xmlns="" xmlns:a14="http://schemas.microsoft.com/office/drawing/2010/main"/>
              </a:ext>
            </a:extLst>
          </a:blip>
          <a:srcRect/>
          <a:stretch>
            <a:fillRect/>
          </a:stretch>
        </p:blipFill>
        <p:spPr bwMode="auto">
          <a:xfrm>
            <a:off x="2627784" y="4221088"/>
            <a:ext cx="1634480" cy="2232248"/>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6" descr="opium02"/>
          <p:cNvPicPr>
            <a:picLocks noChangeAspect="1" noChangeArrowheads="1"/>
          </p:cNvPicPr>
          <p:nvPr/>
        </p:nvPicPr>
        <p:blipFill>
          <a:blip r:embed="rId9" cstate="print">
            <a:extLst>
              <a:ext uri="{28A0092B-C50C-407E-A947-70E740481C1C}">
                <a14:useLocalDpi xmlns="" xmlns:a14="http://schemas.microsoft.com/office/drawing/2010/main"/>
              </a:ext>
            </a:extLst>
          </a:blip>
          <a:srcRect/>
          <a:stretch>
            <a:fillRect/>
          </a:stretch>
        </p:blipFill>
        <p:spPr bwMode="auto">
          <a:xfrm>
            <a:off x="4788024" y="4221088"/>
            <a:ext cx="1835224" cy="2232248"/>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8" descr="海洛因"/>
          <p:cNvPicPr>
            <a:picLocks noChangeAspect="1" noChangeArrowheads="1"/>
          </p:cNvPicPr>
          <p:nvPr/>
        </p:nvPicPr>
        <p:blipFill>
          <a:blip r:embed="rId10" cstate="print">
            <a:lum bright="-12000" contrast="30000"/>
            <a:extLst>
              <a:ext uri="{28A0092B-C50C-407E-A947-70E740481C1C}">
                <a14:useLocalDpi xmlns="" xmlns:a14="http://schemas.microsoft.com/office/drawing/2010/main"/>
              </a:ext>
            </a:extLst>
          </a:blip>
          <a:srcRect/>
          <a:stretch>
            <a:fillRect/>
          </a:stretch>
        </p:blipFill>
        <p:spPr bwMode="auto">
          <a:xfrm flipV="1">
            <a:off x="6876256" y="4293096"/>
            <a:ext cx="1826840" cy="2160240"/>
          </a:xfrm>
          <a:prstGeom prst="rect">
            <a:avLst/>
          </a:prstGeom>
          <a:noFill/>
          <a:extLst>
            <a:ext uri="{909E8E84-426E-40DD-AFC4-6F175D3DCCD1}">
              <a14:hiddenFill xmlns="" xmlns:a14="http://schemas.microsoft.com/office/drawing/2010/main">
                <a:solidFill>
                  <a:srgbClr val="FFFFFF"/>
                </a:solidFill>
              </a14:hiddenFill>
            </a:ext>
          </a:extLst>
        </p:spPr>
      </p:pic>
      <p:sp>
        <p:nvSpPr>
          <p:cNvPr id="16" name="TextBox 15"/>
          <p:cNvSpPr txBox="1"/>
          <p:nvPr/>
        </p:nvSpPr>
        <p:spPr>
          <a:xfrm>
            <a:off x="395536" y="404664"/>
            <a:ext cx="4968552" cy="769441"/>
          </a:xfrm>
          <a:prstGeom prst="rect">
            <a:avLst/>
          </a:prstGeom>
          <a:noFill/>
        </p:spPr>
        <p:txBody>
          <a:bodyPr wrap="square" rtlCol="0">
            <a:spAutoFit/>
          </a:bodyPr>
          <a:lstStyle/>
          <a:p>
            <a:r>
              <a:rPr lang="zh-CN" altLang="en-US" sz="4400" dirty="0" smtClean="0">
                <a:solidFill>
                  <a:srgbClr val="FF0000"/>
                </a:solidFill>
              </a:rPr>
              <a:t>你能说几种？</a:t>
            </a:r>
            <a:endParaRPr lang="zh-CN" altLang="en-US" sz="4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Top)">
                                      <p:cBhvr>
                                        <p:cTn id="16" dur="500"/>
                                        <p:tgtEl>
                                          <p:spTgt spid="13"/>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Desktop\29dc266d524245c3bb93fb945e87e249.jpeg"/>
          <p:cNvPicPr>
            <a:picLocks noChangeAspect="1" noChangeArrowheads="1"/>
          </p:cNvPicPr>
          <p:nvPr/>
        </p:nvPicPr>
        <p:blipFill>
          <a:blip r:embed="rId2" cstate="print"/>
          <a:srcRect/>
          <a:stretch>
            <a:fillRect/>
          </a:stretch>
        </p:blipFill>
        <p:spPr bwMode="auto">
          <a:xfrm>
            <a:off x="395536" y="908720"/>
            <a:ext cx="3672408" cy="5472608"/>
          </a:xfrm>
          <a:prstGeom prst="rect">
            <a:avLst/>
          </a:prstGeom>
          <a:noFill/>
        </p:spPr>
      </p:pic>
      <p:sp>
        <p:nvSpPr>
          <p:cNvPr id="4" name="TextBox 3"/>
          <p:cNvSpPr txBox="1"/>
          <p:nvPr/>
        </p:nvSpPr>
        <p:spPr>
          <a:xfrm>
            <a:off x="179512" y="116632"/>
            <a:ext cx="8208912" cy="707886"/>
          </a:xfrm>
          <a:prstGeom prst="rect">
            <a:avLst/>
          </a:prstGeom>
          <a:noFill/>
        </p:spPr>
        <p:txBody>
          <a:bodyPr wrap="square" rtlCol="0">
            <a:spAutoFit/>
          </a:bodyPr>
          <a:lstStyle/>
          <a:p>
            <a:r>
              <a:rPr lang="zh-CN" altLang="en-US" sz="4000" dirty="0" smtClean="0">
                <a:solidFill>
                  <a:srgbClr val="FF0000"/>
                </a:solidFill>
              </a:rPr>
              <a:t>议一议：他们的观点对吗？</a:t>
            </a:r>
            <a:endParaRPr lang="zh-CN" altLang="en-US" sz="4000" dirty="0">
              <a:solidFill>
                <a:srgbClr val="FF0000"/>
              </a:solidFill>
            </a:endParaRPr>
          </a:p>
        </p:txBody>
      </p:sp>
      <p:sp>
        <p:nvSpPr>
          <p:cNvPr id="7" name="TextBox 6"/>
          <p:cNvSpPr txBox="1"/>
          <p:nvPr/>
        </p:nvSpPr>
        <p:spPr>
          <a:xfrm>
            <a:off x="5436096" y="3501008"/>
            <a:ext cx="3024336" cy="584775"/>
          </a:xfrm>
          <a:prstGeom prst="rect">
            <a:avLst/>
          </a:prstGeom>
          <a:noFill/>
        </p:spPr>
        <p:txBody>
          <a:bodyPr wrap="square" rtlCol="0">
            <a:spAutoFit/>
          </a:bodyPr>
          <a:lstStyle/>
          <a:p>
            <a:r>
              <a:rPr lang="zh-CN" altLang="en-US" sz="3200" dirty="0" smtClean="0">
                <a:solidFill>
                  <a:schemeClr val="bg1"/>
                </a:solidFill>
              </a:rPr>
              <a:t>我们还小着呢！</a:t>
            </a:r>
            <a:endParaRPr lang="zh-CN" altLang="en-US" sz="3200" dirty="0">
              <a:solidFill>
                <a:schemeClr val="bg1"/>
              </a:solidFill>
            </a:endParaRPr>
          </a:p>
        </p:txBody>
      </p:sp>
      <p:pic>
        <p:nvPicPr>
          <p:cNvPr id="5" name="Picture 2" descr="C:\Users\Administrator\Desktop\32e126b7bd3a440aae6730222aa3aad3.jpeg"/>
          <p:cNvPicPr>
            <a:picLocks noChangeAspect="1" noChangeArrowheads="1"/>
          </p:cNvPicPr>
          <p:nvPr/>
        </p:nvPicPr>
        <p:blipFill>
          <a:blip r:embed="rId3" cstate="print"/>
          <a:srcRect/>
          <a:stretch>
            <a:fillRect/>
          </a:stretch>
        </p:blipFill>
        <p:spPr bwMode="auto">
          <a:xfrm>
            <a:off x="4283968" y="836712"/>
            <a:ext cx="4860032" cy="5518621"/>
          </a:xfrm>
          <a:prstGeom prst="rect">
            <a:avLst/>
          </a:prstGeom>
          <a:noFill/>
        </p:spPr>
      </p:pic>
      <p:sp>
        <p:nvSpPr>
          <p:cNvPr id="6" name="TextBox 5"/>
          <p:cNvSpPr txBox="1"/>
          <p:nvPr/>
        </p:nvSpPr>
        <p:spPr>
          <a:xfrm>
            <a:off x="2699792" y="1988840"/>
            <a:ext cx="1512168" cy="369332"/>
          </a:xfrm>
          <a:prstGeom prst="rect">
            <a:avLst/>
          </a:prstGeom>
          <a:noFill/>
        </p:spPr>
        <p:txBody>
          <a:bodyPr wrap="square" rtlCol="0">
            <a:spAutoFit/>
          </a:bodyPr>
          <a:lstStyle/>
          <a:p>
            <a:r>
              <a:rPr lang="zh-CN" altLang="en-US" dirty="0" smtClean="0">
                <a:solidFill>
                  <a:schemeClr val="bg1"/>
                </a:solidFill>
              </a:rPr>
              <a:t>我们太小</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323528" y="0"/>
            <a:ext cx="8352928" cy="4303440"/>
          </a:xfrm>
        </p:spPr>
        <p:txBody>
          <a:bodyPr>
            <a:noAutofit/>
          </a:bodyPr>
          <a:lstStyle/>
          <a:p>
            <a:r>
              <a:rPr lang="zh-CN" altLang="en-US" sz="4000" dirty="0"/>
              <a:t>如今的年轻人越来越多面对一些名称极具欺骗性的“特制药物”，比如“草本兴奋剂”、“研究化学品”、“合法兴奋剂”、“合法快感药”</a:t>
            </a:r>
            <a:r>
              <a:rPr lang="en-US" altLang="zh-CN" sz="4000" dirty="0"/>
              <a:t>……</a:t>
            </a:r>
            <a:r>
              <a:rPr lang="zh-CN" altLang="en-US" sz="4000" dirty="0"/>
              <a:t>许多人因为听着“无害”而丧失警惕，好奇心驱动之下开始尝试这些药物。殊不知，这些都可能是新精神活性物</a:t>
            </a:r>
            <a:r>
              <a:rPr lang="zh-CN" altLang="en-US" sz="4000" dirty="0" smtClean="0"/>
              <a:t>质</a:t>
            </a:r>
            <a:r>
              <a:rPr lang="en-US" altLang="zh-CN" sz="4000" dirty="0" smtClean="0"/>
              <a:t>--</a:t>
            </a:r>
            <a:r>
              <a:rPr lang="zh-CN" altLang="en-US" sz="4000" dirty="0" smtClean="0">
                <a:solidFill>
                  <a:srgbClr val="FF0000"/>
                </a:solidFill>
              </a:rPr>
              <a:t>第三代毒品</a:t>
            </a:r>
            <a:endParaRPr lang="zh-CN" altLang="en-US" sz="4000" dirty="0">
              <a:solidFill>
                <a:srgbClr val="FF0000"/>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5576" y="5301208"/>
            <a:ext cx="8064896" cy="1412776"/>
          </a:xfrm>
          <a:prstGeom prst="rect">
            <a:avLst/>
          </a:prstGeom>
        </p:spPr>
      </p:pic>
    </p:spTree>
    <p:extLst>
      <p:ext uri="{BB962C8B-B14F-4D97-AF65-F5344CB8AC3E}">
        <p14:creationId xmlns:p14="http://schemas.microsoft.com/office/powerpoint/2010/main" xmlns="" val="16386720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2740"/>
            <a:ext cx="7924800" cy="1143000"/>
          </a:xfrm>
        </p:spPr>
        <p:txBody>
          <a:bodyPr/>
          <a:lstStyle/>
          <a:p>
            <a:pPr algn="ctr"/>
            <a:r>
              <a:rPr lang="zh-CN" altLang="en-US" sz="4400" b="1" dirty="0" smtClean="0">
                <a:solidFill>
                  <a:srgbClr val="FF0000"/>
                </a:solidFill>
              </a:rPr>
              <a:t>新型第三代毒品</a:t>
            </a:r>
            <a:endParaRPr lang="zh-CN" altLang="en-US" sz="4400" b="1" dirty="0">
              <a:solidFill>
                <a:srgbClr val="FF0000"/>
              </a:solidFill>
            </a:endParaRPr>
          </a:p>
        </p:txBody>
      </p:sp>
      <p:sp>
        <p:nvSpPr>
          <p:cNvPr id="3" name="内容占位符 2"/>
          <p:cNvSpPr>
            <a:spLocks noGrp="1"/>
          </p:cNvSpPr>
          <p:nvPr>
            <p:ph sz="quarter" idx="13"/>
          </p:nvPr>
        </p:nvSpPr>
        <p:spPr>
          <a:xfrm>
            <a:off x="251520" y="1340768"/>
            <a:ext cx="8568952" cy="4464496"/>
          </a:xfrm>
        </p:spPr>
        <p:txBody>
          <a:bodyPr/>
          <a:lstStyle/>
          <a:p>
            <a:r>
              <a:rPr lang="zh-CN" altLang="en-US" sz="2800" dirty="0"/>
              <a:t>新精神活性物质（</a:t>
            </a:r>
            <a:r>
              <a:rPr lang="en-US" altLang="zh-CN" sz="2800" dirty="0"/>
              <a:t>New</a:t>
            </a:r>
            <a:r>
              <a:rPr lang="zh-CN" altLang="en-US" sz="2800" dirty="0"/>
              <a:t>　</a:t>
            </a:r>
            <a:r>
              <a:rPr lang="en-US" altLang="zh-CN" sz="2800" dirty="0"/>
              <a:t>Psychoactive Substance</a:t>
            </a:r>
            <a:r>
              <a:rPr lang="zh-CN" altLang="en-US" sz="2800" dirty="0"/>
              <a:t>，以下简称</a:t>
            </a:r>
            <a:r>
              <a:rPr lang="en-US" altLang="zh-CN" sz="2800" dirty="0"/>
              <a:t>NPS</a:t>
            </a:r>
            <a:r>
              <a:rPr lang="zh-CN" altLang="en-US" sz="2800" dirty="0"/>
              <a:t>），又称“策划药”或“实验室毒品”，是不法分子为逃避打击而对管制毒品进行化学结构修饰得到的毒品类似物，具有与管制毒品相似或更强的兴奋、致幻、麻醉等效果。</a:t>
            </a:r>
          </a:p>
          <a:p>
            <a:r>
              <a:rPr lang="zh-CN" altLang="en-US" sz="2800" dirty="0"/>
              <a:t>它是继传统毒品（如鸦片、海洛因、吗啡等）、合成毒品（如冰毒、摇头丸、麻古等）后，流行全球的第三代毒品。下面，我们一起来解开他们的面纱，千万别碰！</a:t>
            </a:r>
          </a:p>
          <a:p>
            <a:endParaRPr lang="zh-CN" altLang="en-US" dirty="0"/>
          </a:p>
        </p:txBody>
      </p:sp>
    </p:spTree>
    <p:extLst>
      <p:ext uri="{BB962C8B-B14F-4D97-AF65-F5344CB8AC3E}">
        <p14:creationId xmlns:p14="http://schemas.microsoft.com/office/powerpoint/2010/main" xmlns="" val="13258180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1600"/>
                            </p:stCondLst>
                            <p:childTnLst>
                              <p:par>
                                <p:cTn id="12" presetID="31"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par>
                          <p:cTn id="18" fill="hold">
                            <p:stCondLst>
                              <p:cond delay="2600"/>
                            </p:stCondLst>
                            <p:childTnLst>
                              <p:par>
                                <p:cTn id="19" presetID="31" presetClass="entr" presetSubtype="0"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sz="4800" dirty="0">
                <a:solidFill>
                  <a:srgbClr val="FF0000"/>
                </a:solidFill>
              </a:rPr>
              <a:t>一、彩虹烟</a:t>
            </a:r>
            <a:r>
              <a:rPr lang="zh-CN" altLang="en-US" dirty="0"/>
              <a:t/>
            </a:r>
            <a:br>
              <a:rPr lang="zh-CN" altLang="en-US" dirty="0"/>
            </a:br>
            <a:endParaRPr lang="zh-CN" altLang="en-US" dirty="0"/>
          </a:p>
        </p:txBody>
      </p:sp>
      <p:sp>
        <p:nvSpPr>
          <p:cNvPr id="3" name="内容占位符 2"/>
          <p:cNvSpPr>
            <a:spLocks noGrp="1"/>
          </p:cNvSpPr>
          <p:nvPr>
            <p:ph sz="quarter" idx="13"/>
          </p:nvPr>
        </p:nvSpPr>
        <p:spPr/>
        <p:txBody>
          <a:bodyPr/>
          <a:lstStyle/>
          <a:p>
            <a:r>
              <a:rPr lang="zh-CN" altLang="en-US" sz="3600" dirty="0" smtClean="0"/>
              <a:t>彩虹</a:t>
            </a:r>
            <a:r>
              <a:rPr lang="zh-CN" altLang="en-US" sz="3600" dirty="0"/>
              <a:t>烟外形和平日的香烟很像</a:t>
            </a:r>
          </a:p>
          <a:p>
            <a:r>
              <a:rPr lang="zh-CN" altLang="en-US" sz="3600" dirty="0"/>
              <a:t>也是由纸盒包装的，是一种</a:t>
            </a:r>
            <a:r>
              <a:rPr lang="zh-CN" altLang="en-US" sz="3600" b="1" dirty="0"/>
              <a:t>新型毒品！</a:t>
            </a:r>
            <a:endParaRPr lang="zh-CN" altLang="en-US" sz="3600" dirty="0"/>
          </a:p>
          <a:p>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528" y="3068960"/>
            <a:ext cx="8496944" cy="3672408"/>
          </a:xfrm>
          <a:prstGeom prst="rect">
            <a:avLst/>
          </a:prstGeom>
        </p:spPr>
      </p:pic>
    </p:spTree>
    <p:extLst>
      <p:ext uri="{BB962C8B-B14F-4D97-AF65-F5344CB8AC3E}">
        <p14:creationId xmlns:p14="http://schemas.microsoft.com/office/powerpoint/2010/main" xmlns="" val="38610922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0"/>
                                        <p:tgtEl>
                                          <p:spTgt spid="3">
                                            <p:txEl>
                                              <p:pRg st="1" end="1"/>
                                            </p:txEl>
                                          </p:spTgt>
                                        </p:tgtEl>
                                      </p:cBhvr>
                                    </p:animEffect>
                                    <p:anim calcmode="lin" valueType="num">
                                      <p:cBhvr>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sz="quarter" idx="13"/>
          </p:nvPr>
        </p:nvSpPr>
        <p:spPr>
          <a:xfrm>
            <a:off x="107504" y="0"/>
            <a:ext cx="9036496" cy="4869160"/>
          </a:xfrm>
        </p:spPr>
        <p:txBody>
          <a:bodyPr>
            <a:normAutofit/>
          </a:bodyPr>
          <a:lstStyle/>
          <a:p>
            <a:r>
              <a:rPr lang="zh-CN" altLang="en-US" sz="2800" b="1" dirty="0">
                <a:solidFill>
                  <a:srgbClr val="FF0000"/>
                </a:solidFill>
              </a:rPr>
              <a:t>人吸食彩虹烟的时候会产生特殊烟雾</a:t>
            </a:r>
            <a:endParaRPr lang="zh-CN" altLang="en-US" sz="2800" dirty="0">
              <a:solidFill>
                <a:srgbClr val="FF0000"/>
              </a:solidFill>
            </a:endParaRPr>
          </a:p>
          <a:p>
            <a:r>
              <a:rPr lang="zh-CN" altLang="en-US" sz="2800" b="1" dirty="0" smtClean="0">
                <a:latin typeface="黑体" pitchFamily="49" charset="-122"/>
                <a:ea typeface="黑体" pitchFamily="49" charset="-122"/>
              </a:rPr>
              <a:t>甚至</a:t>
            </a:r>
            <a:r>
              <a:rPr lang="zh-CN" altLang="en-US" sz="2800" b="1" dirty="0">
                <a:latin typeface="黑体" pitchFamily="49" charset="-122"/>
                <a:ea typeface="黑体" pitchFamily="49" charset="-122"/>
              </a:rPr>
              <a:t>还自带香气</a:t>
            </a:r>
          </a:p>
          <a:p>
            <a:r>
              <a:rPr lang="zh-CN" altLang="en-US" sz="2800" b="1" dirty="0">
                <a:latin typeface="黑体" pitchFamily="49" charset="-122"/>
                <a:ea typeface="黑体" pitchFamily="49" charset="-122"/>
              </a:rPr>
              <a:t>难怪能哄骗这么多未成年人购买</a:t>
            </a:r>
          </a:p>
          <a:p>
            <a:r>
              <a:rPr lang="zh-CN" altLang="en-US" sz="2800" b="1" dirty="0">
                <a:latin typeface="黑体" pitchFamily="49" charset="-122"/>
                <a:ea typeface="黑体" pitchFamily="49" charset="-122"/>
              </a:rPr>
              <a:t>警惕</a:t>
            </a:r>
            <a:r>
              <a:rPr lang="zh-CN" altLang="en-US" sz="2800" b="1" dirty="0" smtClean="0">
                <a:latin typeface="黑体" pitchFamily="49" charset="-122"/>
                <a:ea typeface="黑体" pitchFamily="49" charset="-122"/>
              </a:rPr>
              <a:t>！彩虹</a:t>
            </a:r>
            <a:r>
              <a:rPr lang="zh-CN" altLang="en-US" sz="2800" b="1" dirty="0">
                <a:latin typeface="黑体" pitchFamily="49" charset="-122"/>
                <a:ea typeface="黑体" pitchFamily="49" charset="-122"/>
              </a:rPr>
              <a:t>烟是新型毒品！</a:t>
            </a:r>
          </a:p>
          <a:p>
            <a:r>
              <a:rPr lang="zh-CN" altLang="en-US" sz="2800" b="1" dirty="0" smtClean="0">
                <a:latin typeface="黑体" pitchFamily="49" charset="-122"/>
                <a:ea typeface="黑体" pitchFamily="49" charset="-122"/>
              </a:rPr>
              <a:t>新型</a:t>
            </a:r>
            <a:r>
              <a:rPr lang="zh-CN" altLang="en-US" sz="2800" b="1" dirty="0">
                <a:latin typeface="黑体" pitchFamily="49" charset="-122"/>
                <a:ea typeface="黑体" pitchFamily="49" charset="-122"/>
              </a:rPr>
              <a:t>毒品除了有更强的迷惑性</a:t>
            </a:r>
          </a:p>
          <a:p>
            <a:r>
              <a:rPr lang="zh-CN" altLang="en-US" sz="2800" b="1" dirty="0">
                <a:latin typeface="黑体" pitchFamily="49" charset="-122"/>
                <a:ea typeface="黑体" pitchFamily="49" charset="-122"/>
              </a:rPr>
              <a:t>毒性比一般毒品对人体伤害更大</a:t>
            </a:r>
          </a:p>
          <a:p>
            <a:r>
              <a:rPr lang="zh-CN" altLang="en-US" sz="2800" b="1" dirty="0" smtClean="0">
                <a:latin typeface="黑体" pitchFamily="49" charset="-122"/>
                <a:ea typeface="黑体" pitchFamily="49" charset="-122"/>
              </a:rPr>
              <a:t>就是</a:t>
            </a:r>
            <a:r>
              <a:rPr lang="zh-CN" altLang="en-US" sz="2800" b="1" dirty="0">
                <a:latin typeface="黑体" pitchFamily="49" charset="-122"/>
                <a:ea typeface="黑体" pitchFamily="49" charset="-122"/>
              </a:rPr>
              <a:t>下图</a:t>
            </a:r>
            <a:r>
              <a:rPr lang="zh-CN" altLang="en-US" sz="2800" b="1" dirty="0" smtClean="0">
                <a:latin typeface="黑体" pitchFamily="49" charset="-122"/>
                <a:ea typeface="黑体" pitchFamily="49" charset="-122"/>
              </a:rPr>
              <a:t>，</a:t>
            </a:r>
            <a:r>
              <a:rPr lang="zh-CN" altLang="en-US" sz="2800" b="1" dirty="0">
                <a:latin typeface="黑体" pitchFamily="49" charset="-122"/>
                <a:ea typeface="黑体" pitchFamily="49" charset="-122"/>
              </a:rPr>
              <a:t>色彩斑斓，乍一看还挺酷炫</a:t>
            </a:r>
          </a:p>
          <a:p>
            <a:endParaRPr lang="zh-CN" altLang="en-US" dirty="0"/>
          </a:p>
        </p:txBody>
      </p:sp>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132307"/>
            <a:ext cx="8995912" cy="2725693"/>
          </a:xfrm>
          <a:prstGeom prst="rect">
            <a:avLst/>
          </a:prstGeom>
        </p:spPr>
      </p:pic>
    </p:spTree>
    <p:extLst>
      <p:ext uri="{BB962C8B-B14F-4D97-AF65-F5344CB8AC3E}">
        <p14:creationId xmlns:p14="http://schemas.microsoft.com/office/powerpoint/2010/main" xmlns="" val="2928181155"/>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1000"/>
                                        <p:tgtEl>
                                          <p:spTgt spid="5">
                                            <p:txEl>
                                              <p:pRg st="5" end="5"/>
                                            </p:txEl>
                                          </p:spTgt>
                                        </p:tgtEl>
                                      </p:cBhvr>
                                    </p:animEffect>
                                    <p:anim calcmode="lin" valueType="num">
                                      <p:cBhvr>
                                        <p:cTn id="3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1000"/>
                                        <p:tgtEl>
                                          <p:spTgt spid="5">
                                            <p:txEl>
                                              <p:pRg st="6" end="6"/>
                                            </p:txEl>
                                          </p:spTgt>
                                        </p:tgtEl>
                                      </p:cBhvr>
                                    </p:animEffect>
                                    <p:anim calcmode="lin" valueType="num">
                                      <p:cBhvr>
                                        <p:cTn id="38"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heme/theme1.xml><?xml version="1.0" encoding="utf-8"?>
<a:theme xmlns:a="http://schemas.openxmlformats.org/drawingml/2006/main" name="极目远眺">
  <a:themeElements>
    <a:clrScheme name="极目远眺">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极目远眺">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580</TotalTime>
  <Words>3129</Words>
  <Application>Microsoft Office PowerPoint</Application>
  <PresentationFormat>全屏显示(4:3)</PresentationFormat>
  <Paragraphs>81</Paragraphs>
  <Slides>38</Slides>
  <Notes>2</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极目远眺</vt:lpstr>
      <vt:lpstr>陷阱越来越温柔 你能拒绝吗？ </vt:lpstr>
      <vt:lpstr>从历史说起</vt:lpstr>
      <vt:lpstr>幻灯片 3</vt:lpstr>
      <vt:lpstr>幻灯片 4</vt:lpstr>
      <vt:lpstr>幻灯片 5</vt:lpstr>
      <vt:lpstr>幻灯片 6</vt:lpstr>
      <vt:lpstr>新型第三代毒品</vt:lpstr>
      <vt:lpstr>一、彩虹烟 </vt:lpstr>
      <vt:lpstr>幻灯片 9</vt:lpstr>
      <vt:lpstr>幻灯片 10</vt:lpstr>
      <vt:lpstr>幻灯片 11</vt:lpstr>
      <vt:lpstr>二、笑气</vt:lpstr>
      <vt:lpstr>“笑气”“毒性”堪比毒品，吸食"笑气"的工具如下图</vt:lpstr>
      <vt:lpstr>“笑气”其实是一氧化二氮的俗称，是医用麻醉剂，有轻微麻醉作用，并能致人发笑。最近几年，“笑气”风靡全国各地的酒吧、KTV等娱乐场所，成为最时尚最流行的消费品，甚至被吸毒人员当作毒品的替代品，有人一天吸食几百瓶甚至上千瓶。</vt:lpstr>
      <vt:lpstr>但是，过量吸食“笑气”会引发精神疾病，甚至导致死亡。美国每年有100多人因滥用“笑气”死亡。今年以来，杭州、宁波等地的医院就接诊过因吸食“笑气”发疯的病例和因长期吸食“笑气”成瘾导致双脚“瘫痪”坐着轮椅到医院治疗的病例。</vt:lpstr>
      <vt:lpstr>三、奶茶</vt:lpstr>
      <vt:lpstr>新型毒品“奶茶”的外观与市面上零售的速溶奶茶区别不大，且味道香甜很难分辨其真身。但仔细观看，这些“奶茶”制作粗糙，上面并没有基本成分和食用方法等说明。</vt:lpstr>
      <vt:lpstr>近年来，类似“奶茶”的新型毒品层出不穷，有的包装成跳跳糖，有的作胶囊打扮。新型毒品革除了传统毒品点烟、插针的繁杂步骤，企图让吸毒这件事变得光明正大。</vt:lpstr>
      <vt:lpstr>四、一粒眠</vt:lpstr>
      <vt:lpstr>一粒眠</vt:lpstr>
      <vt:lpstr>五、跳跳糖</vt:lpstr>
      <vt:lpstr>六、红冰</vt:lpstr>
      <vt:lpstr>红冰</vt:lpstr>
      <vt:lpstr>七、开心果  </vt:lpstr>
      <vt:lpstr>八、迷幻蘑菇</vt:lpstr>
      <vt:lpstr>九、小树枝</vt:lpstr>
      <vt:lpstr>十、开心水</vt:lpstr>
      <vt:lpstr>       据说开心水在毒品市场是很受吸毒者欢迎的，因为其给人的快感很强，而且隐蔽性又很高，一般服用方式很简单，很多吸毒人员会把开心水混合着饮料来喝，一般一只10ml的开心水稀释后都可以给5个以上的人服用。</vt:lpstr>
      <vt:lpstr>       开心水可以兴奋人的中枢神经，具有欣快、警觉和抑制人食欲的一系列作用，如果重复使用这种开心水，就会使人上瘾。开心水中毒一般会使人多话、头痛、错乱、高烧、血压上升、盗汗、瞳孔放大、食欲丧失。如果对人大剂量使用开心水就会引起人精神错乱及思想障碍，有的人会出现类似于妄想性精神分裂症的状况，服用开心水的人会变得多疑并出现种种幻听，认为别人会害自己。</vt:lpstr>
      <vt:lpstr>十一、咔哇潮饮</vt:lpstr>
      <vt:lpstr>幻灯片 31</vt:lpstr>
      <vt:lpstr>幻灯片 32</vt:lpstr>
      <vt:lpstr>幻灯片 33</vt:lpstr>
      <vt:lpstr>幻灯片 34</vt:lpstr>
      <vt:lpstr>幻灯片 35</vt:lpstr>
      <vt:lpstr>幻灯片 36</vt:lpstr>
      <vt:lpstr>幻灯片 37</vt:lpstr>
      <vt:lpstr>幻灯片 38</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揭开第三代新型毒品的面纱 千万别碰！ </dc:title>
  <dc:creator>dreamsummit</dc:creator>
  <cp:lastModifiedBy>Administrator</cp:lastModifiedBy>
  <cp:revision>55</cp:revision>
  <dcterms:created xsi:type="dcterms:W3CDTF">2018-03-19T02:32:15Z</dcterms:created>
  <dcterms:modified xsi:type="dcterms:W3CDTF">2019-10-27T16:14:02Z</dcterms:modified>
</cp:coreProperties>
</file>