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35"/>
  </p:notesMasterIdLst>
  <p:handoutMasterIdLst>
    <p:handoutMasterId r:id="rId36"/>
  </p:handoutMasterIdLst>
  <p:sldIdLst>
    <p:sldId id="617" r:id="rId3"/>
    <p:sldId id="294" r:id="rId4"/>
    <p:sldId id="662" r:id="rId5"/>
    <p:sldId id="663" r:id="rId6"/>
    <p:sldId id="666" r:id="rId7"/>
    <p:sldId id="667" r:id="rId8"/>
    <p:sldId id="670" r:id="rId9"/>
    <p:sldId id="671" r:id="rId10"/>
    <p:sldId id="668" r:id="rId11"/>
    <p:sldId id="669" r:id="rId12"/>
    <p:sldId id="673" r:id="rId13"/>
    <p:sldId id="674" r:id="rId14"/>
    <p:sldId id="690" r:id="rId15"/>
    <p:sldId id="691" r:id="rId16"/>
    <p:sldId id="692" r:id="rId17"/>
    <p:sldId id="693" r:id="rId18"/>
    <p:sldId id="694" r:id="rId19"/>
    <p:sldId id="695" r:id="rId20"/>
    <p:sldId id="696" r:id="rId21"/>
    <p:sldId id="697" r:id="rId22"/>
    <p:sldId id="676" r:id="rId23"/>
    <p:sldId id="678" r:id="rId24"/>
    <p:sldId id="679" r:id="rId25"/>
    <p:sldId id="681" r:id="rId26"/>
    <p:sldId id="701" r:id="rId27"/>
    <p:sldId id="680" r:id="rId28"/>
    <p:sldId id="698" r:id="rId29"/>
    <p:sldId id="700" r:id="rId30"/>
    <p:sldId id="636" r:id="rId31"/>
    <p:sldId id="661" r:id="rId32"/>
    <p:sldId id="583" r:id="rId33"/>
    <p:sldId id="688" r:id="rId34"/>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7318 wind" initials="7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860C"/>
    <a:srgbClr val="E8E8E8"/>
    <a:srgbClr val="EDEDED"/>
    <a:srgbClr val="144C43"/>
    <a:srgbClr val="F19D19"/>
    <a:srgbClr val="4FB28C"/>
    <a:srgbClr val="1D9A78"/>
    <a:srgbClr val="4EB28C"/>
    <a:srgbClr val="4EB18C"/>
    <a:srgbClr val="B2B2B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278" autoAdjust="0"/>
    <p:restoredTop sz="94660"/>
  </p:normalViewPr>
  <p:slideViewPr>
    <p:cSldViewPr snapToGrid="0" showGuides="1">
      <p:cViewPr varScale="1">
        <p:scale>
          <a:sx n="89" d="100"/>
          <a:sy n="89" d="100"/>
        </p:scale>
        <p:origin x="-1338" y="-96"/>
      </p:cViewPr>
      <p:guideLst>
        <p:guide orient="horz" pos="2039"/>
        <p:guide pos="3840"/>
      </p:guideLst>
    </p:cSldViewPr>
  </p:slideViewPr>
  <p:notesTextViewPr>
    <p:cViewPr>
      <p:scale>
        <a:sx n="3" d="2"/>
        <a:sy n="3" d="2"/>
      </p:scale>
      <p:origin x="0" y="0"/>
    </p:cViewPr>
  </p:notesTextViewPr>
  <p:gridSpacing cx="73728263" cy="7372826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pPr/>
              <a:t>2019/10/14</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pPr/>
              <a:t>2019/10/14</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8" name="文本框 7"/>
          <p:cNvSpPr txBox="1"/>
          <p:nvPr userDrawn="1"/>
        </p:nvSpPr>
        <p:spPr>
          <a:xfrm>
            <a:off x="3660775" y="6721475"/>
            <a:ext cx="298450" cy="106680"/>
          </a:xfrm>
          <a:prstGeom prst="rect">
            <a:avLst/>
          </a:prstGeom>
          <a:noFill/>
        </p:spPr>
        <p:txBody>
          <a:bodyPr wrap="none" rtlCol="0" anchor="t">
            <a:spAutoFit/>
          </a:bodyPr>
          <a:lstStyle/>
          <a:p>
            <a:r>
              <a:rPr lang="en-US" altLang="zh-CN" sz="100">
                <a:solidFill>
                  <a:srgbClr val="4FB28C"/>
                </a:solidFill>
                <a:sym typeface="+mn-ea"/>
              </a:rPr>
              <a:t>www.163wenku.com</a:t>
            </a:r>
            <a:endParaRPr lang="zh-CN" altLang="en-US" sz="1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2019/10/14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01F71-4821-478D-B013-2350A3DBA42B}" type="slidenum">
              <a:rPr lang="zh-CN" altLang="en-US" smtClean="0"/>
              <a:pPr/>
              <a:t>‹#›</a:t>
            </a:fld>
            <a:endParaRPr lang="zh-CN" altLang="en-US"/>
          </a:p>
        </p:txBody>
      </p:sp>
      <p:sp>
        <p:nvSpPr>
          <p:cNvPr id="8" name="文本框 7"/>
          <p:cNvSpPr txBox="1"/>
          <p:nvPr userDrawn="1"/>
        </p:nvSpPr>
        <p:spPr>
          <a:xfrm>
            <a:off x="3660775" y="6721475"/>
            <a:ext cx="298450" cy="106680"/>
          </a:xfrm>
          <a:prstGeom prst="rect">
            <a:avLst/>
          </a:prstGeom>
          <a:noFill/>
        </p:spPr>
        <p:txBody>
          <a:bodyPr wrap="none" rtlCol="0" anchor="t">
            <a:spAutoFit/>
          </a:bodyPr>
          <a:lstStyle/>
          <a:p>
            <a:r>
              <a:rPr lang="en-US" altLang="zh-CN" sz="100">
                <a:solidFill>
                  <a:srgbClr val="4FB28C"/>
                </a:solidFill>
                <a:sym typeface="+mn-ea"/>
              </a:rPr>
              <a:t>www.163wenku.com</a:t>
            </a:r>
            <a:endParaRPr lang="zh-CN" altLang="en-US" sz="10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1851" y="4589464"/>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6"/>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0" y="2505076"/>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8" name="文本框 7"/>
          <p:cNvSpPr txBox="1"/>
          <p:nvPr userDrawn="1"/>
        </p:nvSpPr>
        <p:spPr>
          <a:xfrm>
            <a:off x="3660775" y="6721475"/>
            <a:ext cx="298450" cy="106680"/>
          </a:xfrm>
          <a:prstGeom prst="rect">
            <a:avLst/>
          </a:prstGeom>
          <a:noFill/>
        </p:spPr>
        <p:txBody>
          <a:bodyPr wrap="none" rtlCol="0" anchor="t">
            <a:spAutoFit/>
          </a:bodyPr>
          <a:lstStyle/>
          <a:p>
            <a:r>
              <a:rPr lang="en-US" altLang="zh-CN" sz="100">
                <a:solidFill>
                  <a:srgbClr val="4FB28C"/>
                </a:solidFill>
                <a:sym typeface="+mn-ea"/>
              </a:rPr>
              <a:t>www.163wenku.com</a:t>
            </a:r>
            <a:endParaRPr lang="zh-CN" altLang="en-US" sz="10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E344856-57C3-454E-BA77-0765D13C8DCE}" type="datetimeFigureOut">
              <a:rPr lang="zh-CN" altLang="en-US" smtClean="0"/>
              <a:pPr/>
              <a:t>2019/10/14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01F71-4821-478D-B013-2350A3DBA42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2019/10/14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8" name="文本框 7"/>
          <p:cNvSpPr txBox="1"/>
          <p:nvPr userDrawn="1"/>
        </p:nvSpPr>
        <p:spPr>
          <a:xfrm>
            <a:off x="3660775" y="6721475"/>
            <a:ext cx="298450" cy="106680"/>
          </a:xfrm>
          <a:prstGeom prst="rect">
            <a:avLst/>
          </a:prstGeom>
          <a:noFill/>
        </p:spPr>
        <p:txBody>
          <a:bodyPr wrap="none" rtlCol="0" anchor="t">
            <a:spAutoFit/>
          </a:bodyPr>
          <a:lstStyle/>
          <a:p>
            <a:r>
              <a:rPr lang="en-US" altLang="zh-CN" sz="100">
                <a:solidFill>
                  <a:srgbClr val="4FB28C"/>
                </a:solidFill>
                <a:sym typeface="+mn-ea"/>
              </a:rPr>
              <a:t>www.163wenku.com</a:t>
            </a:r>
            <a:endParaRPr lang="zh-CN" altLang="en-US" sz="10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2019/10/14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10" name="文本框 9"/>
          <p:cNvSpPr txBox="1"/>
          <p:nvPr userDrawn="1"/>
        </p:nvSpPr>
        <p:spPr>
          <a:xfrm>
            <a:off x="3660775" y="6721475"/>
            <a:ext cx="298450" cy="106680"/>
          </a:xfrm>
          <a:prstGeom prst="rect">
            <a:avLst/>
          </a:prstGeom>
          <a:noFill/>
        </p:spPr>
        <p:txBody>
          <a:bodyPr wrap="none" rtlCol="0" anchor="t">
            <a:spAutoFit/>
          </a:bodyPr>
          <a:lstStyle/>
          <a:p>
            <a:r>
              <a:rPr lang="en-US" altLang="zh-CN" sz="100">
                <a:solidFill>
                  <a:srgbClr val="4FB28C"/>
                </a:solidFill>
                <a:sym typeface="+mn-ea"/>
              </a:rPr>
              <a:t>www.163wenku.com</a:t>
            </a:r>
            <a:endParaRPr lang="zh-CN" altLang="en-US" sz="10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2019/10/14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pPr/>
              <a:t>2019/10/14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8" name="文本框 7"/>
          <p:cNvSpPr txBox="1"/>
          <p:nvPr userDrawn="1"/>
        </p:nvSpPr>
        <p:spPr>
          <a:xfrm>
            <a:off x="3660775" y="6721475"/>
            <a:ext cx="298450" cy="106680"/>
          </a:xfrm>
          <a:prstGeom prst="rect">
            <a:avLst/>
          </a:prstGeom>
          <a:noFill/>
        </p:spPr>
        <p:txBody>
          <a:bodyPr wrap="none" rtlCol="0" anchor="t">
            <a:spAutoFit/>
          </a:bodyPr>
          <a:lstStyle/>
          <a:p>
            <a:r>
              <a:rPr lang="en-US" altLang="zh-CN" sz="100">
                <a:solidFill>
                  <a:srgbClr val="4FB28C"/>
                </a:solidFill>
                <a:sym typeface="+mn-ea"/>
              </a:rPr>
              <a:t>www.163wenku.com</a:t>
            </a:r>
            <a:endParaRPr lang="zh-CN" altLang="en-US" sz="1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2019/10/14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框 8"/>
          <p:cNvSpPr txBox="1"/>
          <p:nvPr userDrawn="1"/>
        </p:nvSpPr>
        <p:spPr>
          <a:xfrm>
            <a:off x="3842385" y="6744970"/>
            <a:ext cx="298450" cy="106680"/>
          </a:xfrm>
          <a:prstGeom prst="rect">
            <a:avLst/>
          </a:prstGeom>
          <a:noFill/>
        </p:spPr>
        <p:txBody>
          <a:bodyPr wrap="none" rtlCol="0">
            <a:spAutoFit/>
          </a:bodyPr>
          <a:lstStyle/>
          <a:p>
            <a:r>
              <a:rPr lang="en-US" altLang="zh-CN" sz="100">
                <a:solidFill>
                  <a:srgbClr val="4FB28C"/>
                </a:solidFill>
              </a:rPr>
              <a:t>www.163wenku.com</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8" name="文本框 7"/>
          <p:cNvSpPr txBox="1"/>
          <p:nvPr userDrawn="1"/>
        </p:nvSpPr>
        <p:spPr>
          <a:xfrm>
            <a:off x="3660775" y="6721475"/>
            <a:ext cx="298450" cy="106680"/>
          </a:xfrm>
          <a:prstGeom prst="rect">
            <a:avLst/>
          </a:prstGeom>
          <a:noFill/>
        </p:spPr>
        <p:txBody>
          <a:bodyPr wrap="none" rtlCol="0" anchor="t">
            <a:spAutoFit/>
          </a:bodyPr>
          <a:lstStyle/>
          <a:p>
            <a:r>
              <a:rPr lang="en-US" altLang="zh-CN" sz="100">
                <a:solidFill>
                  <a:srgbClr val="4FB28C"/>
                </a:solidFill>
                <a:sym typeface="+mn-ea"/>
              </a:rPr>
              <a:t>www.163wenku.com</a:t>
            </a:r>
            <a:endParaRPr lang="zh-CN" altLang="en-US" sz="10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5"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2019/10/14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a:t>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660775" y="6721475"/>
            <a:ext cx="298450" cy="106680"/>
          </a:xfrm>
          <a:prstGeom prst="rect">
            <a:avLst/>
          </a:prstGeom>
          <a:noFill/>
        </p:spPr>
        <p:txBody>
          <a:bodyPr wrap="none" rtlCol="0" anchor="t">
            <a:spAutoFit/>
          </a:bodyPr>
          <a:lstStyle/>
          <a:p>
            <a:r>
              <a:rPr lang="en-US" altLang="zh-CN" sz="100">
                <a:solidFill>
                  <a:srgbClr val="4FB28C"/>
                </a:solidFill>
                <a:sym typeface="+mn-ea"/>
              </a:rPr>
              <a:t>www.163wenku.com</a:t>
            </a:r>
            <a:endParaRPr lang="zh-CN" altLang="en-US" sz="1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344856-57C3-454E-BA77-0765D13C8DCE}" type="datetimeFigureOut">
              <a:rPr lang="zh-CN" altLang="en-US" smtClean="0"/>
              <a:pPr/>
              <a:t>2019/10/14</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D01F71-4821-478D-B013-2350A3DBA42B}" type="slidenum">
              <a:rPr lang="zh-CN" altLang="en-US" smtClean="0"/>
              <a:pPr/>
              <a:t>‹#›</a:t>
            </a:fld>
            <a:endParaRPr lang="zh-CN" altLang="en-US"/>
          </a:p>
        </p:txBody>
      </p:sp>
      <p:sp>
        <p:nvSpPr>
          <p:cNvPr id="7" name="任意多边形 6"/>
          <p:cNvSpPr/>
          <p:nvPr userDrawn="1"/>
        </p:nvSpPr>
        <p:spPr>
          <a:xfrm>
            <a:off x="3" y="5058034"/>
            <a:ext cx="10298165" cy="1799968"/>
          </a:xfrm>
          <a:custGeom>
            <a:avLst/>
            <a:gdLst>
              <a:gd name="connsiteX0" fmla="*/ 0 w 12058079"/>
              <a:gd name="connsiteY0" fmla="*/ 0 h 2810098"/>
              <a:gd name="connsiteX1" fmla="*/ 130136 w 12058079"/>
              <a:gd name="connsiteY1" fmla="*/ 44453 h 2810098"/>
              <a:gd name="connsiteX2" fmla="*/ 907564 w 12058079"/>
              <a:gd name="connsiteY2" fmla="*/ 712480 h 2810098"/>
              <a:gd name="connsiteX3" fmla="*/ 1013495 w 12058079"/>
              <a:gd name="connsiteY3" fmla="*/ 925805 h 2810098"/>
              <a:gd name="connsiteX4" fmla="*/ 1079497 w 12058079"/>
              <a:gd name="connsiteY4" fmla="*/ 901648 h 2810098"/>
              <a:gd name="connsiteX5" fmla="*/ 1361943 w 12058079"/>
              <a:gd name="connsiteY5" fmla="*/ 858946 h 2810098"/>
              <a:gd name="connsiteX6" fmla="*/ 1814682 w 12058079"/>
              <a:gd name="connsiteY6" fmla="*/ 973584 h 2810098"/>
              <a:gd name="connsiteX7" fmla="*/ 1870467 w 12058079"/>
              <a:gd name="connsiteY7" fmla="*/ 1008399 h 2810098"/>
              <a:gd name="connsiteX8" fmla="*/ 1926768 w 12058079"/>
              <a:gd name="connsiteY8" fmla="*/ 904671 h 2810098"/>
              <a:gd name="connsiteX9" fmla="*/ 2527482 w 12058079"/>
              <a:gd name="connsiteY9" fmla="*/ 585274 h 2810098"/>
              <a:gd name="connsiteX10" fmla="*/ 3194988 w 12058079"/>
              <a:gd name="connsiteY10" fmla="*/ 1027727 h 2810098"/>
              <a:gd name="connsiteX11" fmla="*/ 3195515 w 12058079"/>
              <a:gd name="connsiteY11" fmla="*/ 1029425 h 2810098"/>
              <a:gd name="connsiteX12" fmla="*/ 3217854 w 12058079"/>
              <a:gd name="connsiteY12" fmla="*/ 1017300 h 2810098"/>
              <a:gd name="connsiteX13" fmla="*/ 3499837 w 12058079"/>
              <a:gd name="connsiteY13" fmla="*/ 960370 h 2810098"/>
              <a:gd name="connsiteX14" fmla="*/ 4047617 w 12058079"/>
              <a:gd name="connsiteY14" fmla="*/ 1210716 h 2810098"/>
              <a:gd name="connsiteX15" fmla="*/ 4050635 w 12058079"/>
              <a:gd name="connsiteY15" fmla="*/ 1214654 h 2810098"/>
              <a:gd name="connsiteX16" fmla="*/ 4107442 w 12058079"/>
              <a:gd name="connsiteY16" fmla="*/ 1109996 h 2810098"/>
              <a:gd name="connsiteX17" fmla="*/ 4895044 w 12058079"/>
              <a:gd name="connsiteY17" fmla="*/ 691231 h 2810098"/>
              <a:gd name="connsiteX18" fmla="*/ 5770220 w 12058079"/>
              <a:gd name="connsiteY18" fmla="*/ 1271336 h 2810098"/>
              <a:gd name="connsiteX19" fmla="*/ 5813705 w 12058079"/>
              <a:gd name="connsiteY19" fmla="*/ 1411424 h 2810098"/>
              <a:gd name="connsiteX20" fmla="*/ 5816439 w 12058079"/>
              <a:gd name="connsiteY20" fmla="*/ 1410108 h 2810098"/>
              <a:gd name="connsiteX21" fmla="*/ 6186150 w 12058079"/>
              <a:gd name="connsiteY21" fmla="*/ 1335466 h 2810098"/>
              <a:gd name="connsiteX22" fmla="*/ 7061326 w 12058079"/>
              <a:gd name="connsiteY22" fmla="*/ 1915572 h 2810098"/>
              <a:gd name="connsiteX23" fmla="*/ 7064146 w 12058079"/>
              <a:gd name="connsiteY23" fmla="*/ 1924656 h 2810098"/>
              <a:gd name="connsiteX24" fmla="*/ 7128334 w 12058079"/>
              <a:gd name="connsiteY24" fmla="*/ 1866318 h 2810098"/>
              <a:gd name="connsiteX25" fmla="*/ 7858339 w 12058079"/>
              <a:gd name="connsiteY25" fmla="*/ 1604253 h 2810098"/>
              <a:gd name="connsiteX26" fmla="*/ 8982662 w 12058079"/>
              <a:gd name="connsiteY26" fmla="*/ 2520603 h 2810098"/>
              <a:gd name="connsiteX27" fmla="*/ 8983054 w 12058079"/>
              <a:gd name="connsiteY27" fmla="*/ 2524486 h 2810098"/>
              <a:gd name="connsiteX28" fmla="*/ 8985314 w 12058079"/>
              <a:gd name="connsiteY28" fmla="*/ 2522621 h 2810098"/>
              <a:gd name="connsiteX29" fmla="*/ 9390353 w 12058079"/>
              <a:gd name="connsiteY29" fmla="*/ 2398899 h 2810098"/>
              <a:gd name="connsiteX30" fmla="*/ 9795392 w 12058079"/>
              <a:gd name="connsiteY30" fmla="*/ 2522621 h 2810098"/>
              <a:gd name="connsiteX31" fmla="*/ 9850436 w 12058079"/>
              <a:gd name="connsiteY31" fmla="*/ 2568037 h 2810098"/>
              <a:gd name="connsiteX32" fmla="*/ 9888629 w 12058079"/>
              <a:gd name="connsiteY32" fmla="*/ 2497672 h 2810098"/>
              <a:gd name="connsiteX33" fmla="*/ 10533274 w 12058079"/>
              <a:gd name="connsiteY33" fmla="*/ 2154917 h 2810098"/>
              <a:gd name="connsiteX34" fmla="*/ 11177919 w 12058079"/>
              <a:gd name="connsiteY34" fmla="*/ 2497672 h 2810098"/>
              <a:gd name="connsiteX35" fmla="*/ 11212590 w 12058079"/>
              <a:gd name="connsiteY35" fmla="*/ 2561549 h 2810098"/>
              <a:gd name="connsiteX36" fmla="*/ 11217781 w 12058079"/>
              <a:gd name="connsiteY36" fmla="*/ 2558732 h 2810098"/>
              <a:gd name="connsiteX37" fmla="*/ 11485908 w 12058079"/>
              <a:gd name="connsiteY37" fmla="*/ 2504599 h 2810098"/>
              <a:gd name="connsiteX38" fmla="*/ 12057104 w 12058079"/>
              <a:gd name="connsiteY38" fmla="*/ 2808302 h 2810098"/>
              <a:gd name="connsiteX39" fmla="*/ 12058079 w 12058079"/>
              <a:gd name="connsiteY39" fmla="*/ 2810098 h 2810098"/>
              <a:gd name="connsiteX40" fmla="*/ 5395163 w 12058079"/>
              <a:gd name="connsiteY40" fmla="*/ 2810098 h 2810098"/>
              <a:gd name="connsiteX41" fmla="*/ 5395162 w 12058079"/>
              <a:gd name="connsiteY41" fmla="*/ 2810097 h 2810098"/>
              <a:gd name="connsiteX42" fmla="*/ 578503 w 12058079"/>
              <a:gd name="connsiteY42" fmla="*/ 2810097 h 2810098"/>
              <a:gd name="connsiteX43" fmla="*/ 578502 w 12058079"/>
              <a:gd name="connsiteY43" fmla="*/ 2810098 h 2810098"/>
              <a:gd name="connsiteX44" fmla="*/ 0 w 12058079"/>
              <a:gd name="connsiteY44" fmla="*/ 2810098 h 2810098"/>
              <a:gd name="connsiteX45" fmla="*/ 0 w 12058079"/>
              <a:gd name="connsiteY45" fmla="*/ 0 h 281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058079" h="2810098">
                <a:moveTo>
                  <a:pt x="0" y="0"/>
                </a:moveTo>
                <a:lnTo>
                  <a:pt x="130136" y="44453"/>
                </a:lnTo>
                <a:cubicBezTo>
                  <a:pt x="454708" y="179396"/>
                  <a:pt x="726861" y="415082"/>
                  <a:pt x="907564" y="712480"/>
                </a:cubicBezTo>
                <a:lnTo>
                  <a:pt x="1013495" y="925805"/>
                </a:lnTo>
                <a:lnTo>
                  <a:pt x="1079497" y="901648"/>
                </a:lnTo>
                <a:cubicBezTo>
                  <a:pt x="1168722" y="873896"/>
                  <a:pt x="1263587" y="858946"/>
                  <a:pt x="1361943" y="858946"/>
                </a:cubicBezTo>
                <a:cubicBezTo>
                  <a:pt x="1525871" y="858946"/>
                  <a:pt x="1680100" y="900474"/>
                  <a:pt x="1814682" y="973584"/>
                </a:cubicBezTo>
                <a:lnTo>
                  <a:pt x="1870467" y="1008399"/>
                </a:lnTo>
                <a:lnTo>
                  <a:pt x="1926768" y="904671"/>
                </a:lnTo>
                <a:cubicBezTo>
                  <a:pt x="2056955" y="711970"/>
                  <a:pt x="2277423" y="585274"/>
                  <a:pt x="2527482" y="585274"/>
                </a:cubicBezTo>
                <a:cubicBezTo>
                  <a:pt x="2827553" y="585274"/>
                  <a:pt x="3085013" y="767716"/>
                  <a:pt x="3194988" y="1027727"/>
                </a:cubicBezTo>
                <a:lnTo>
                  <a:pt x="3195515" y="1029425"/>
                </a:lnTo>
                <a:lnTo>
                  <a:pt x="3217854" y="1017300"/>
                </a:lnTo>
                <a:cubicBezTo>
                  <a:pt x="3304524" y="980641"/>
                  <a:pt x="3399813" y="960370"/>
                  <a:pt x="3499837" y="960370"/>
                </a:cubicBezTo>
                <a:cubicBezTo>
                  <a:pt x="3718638" y="960370"/>
                  <a:pt x="3914785" y="1057371"/>
                  <a:pt x="4047617" y="1210716"/>
                </a:cubicBezTo>
                <a:lnTo>
                  <a:pt x="4050635" y="1214654"/>
                </a:lnTo>
                <a:lnTo>
                  <a:pt x="4107442" y="1109996"/>
                </a:lnTo>
                <a:cubicBezTo>
                  <a:pt x="4278131" y="857343"/>
                  <a:pt x="4567189" y="691231"/>
                  <a:pt x="4895044" y="691231"/>
                </a:cubicBezTo>
                <a:cubicBezTo>
                  <a:pt x="5288471" y="691231"/>
                  <a:pt x="5626030" y="930433"/>
                  <a:pt x="5770220" y="1271336"/>
                </a:cubicBezTo>
                <a:lnTo>
                  <a:pt x="5813705" y="1411424"/>
                </a:lnTo>
                <a:lnTo>
                  <a:pt x="5816439" y="1410108"/>
                </a:lnTo>
                <a:cubicBezTo>
                  <a:pt x="5930073" y="1362044"/>
                  <a:pt x="6055008" y="1335466"/>
                  <a:pt x="6186150" y="1335466"/>
                </a:cubicBezTo>
                <a:cubicBezTo>
                  <a:pt x="6579577" y="1335466"/>
                  <a:pt x="6917136" y="1574668"/>
                  <a:pt x="7061326" y="1915572"/>
                </a:cubicBezTo>
                <a:lnTo>
                  <a:pt x="7064146" y="1924656"/>
                </a:lnTo>
                <a:lnTo>
                  <a:pt x="7128334" y="1866318"/>
                </a:lnTo>
                <a:cubicBezTo>
                  <a:pt x="7326714" y="1702601"/>
                  <a:pt x="7581041" y="1604253"/>
                  <a:pt x="7858339" y="1604253"/>
                </a:cubicBezTo>
                <a:cubicBezTo>
                  <a:pt x="8412935" y="1604253"/>
                  <a:pt x="8875649" y="1997643"/>
                  <a:pt x="8982662" y="2520603"/>
                </a:cubicBezTo>
                <a:lnTo>
                  <a:pt x="8983054" y="2524486"/>
                </a:lnTo>
                <a:lnTo>
                  <a:pt x="8985314" y="2522621"/>
                </a:lnTo>
                <a:cubicBezTo>
                  <a:pt x="9100935" y="2444510"/>
                  <a:pt x="9240317" y="2398899"/>
                  <a:pt x="9390353" y="2398899"/>
                </a:cubicBezTo>
                <a:cubicBezTo>
                  <a:pt x="9540389" y="2398899"/>
                  <a:pt x="9679771" y="2444510"/>
                  <a:pt x="9795392" y="2522621"/>
                </a:cubicBezTo>
                <a:lnTo>
                  <a:pt x="9850436" y="2568037"/>
                </a:lnTo>
                <a:lnTo>
                  <a:pt x="9888629" y="2497672"/>
                </a:lnTo>
                <a:cubicBezTo>
                  <a:pt x="10028337" y="2290879"/>
                  <a:pt x="10264928" y="2154917"/>
                  <a:pt x="10533274" y="2154917"/>
                </a:cubicBezTo>
                <a:cubicBezTo>
                  <a:pt x="10801620" y="2154917"/>
                  <a:pt x="11038211" y="2290879"/>
                  <a:pt x="11177919" y="2497672"/>
                </a:cubicBezTo>
                <a:lnTo>
                  <a:pt x="11212590" y="2561549"/>
                </a:lnTo>
                <a:lnTo>
                  <a:pt x="11217781" y="2558732"/>
                </a:lnTo>
                <a:cubicBezTo>
                  <a:pt x="11300192" y="2523874"/>
                  <a:pt x="11390799" y="2504599"/>
                  <a:pt x="11485908" y="2504599"/>
                </a:cubicBezTo>
                <a:cubicBezTo>
                  <a:pt x="11723680" y="2504599"/>
                  <a:pt x="11933315" y="2625069"/>
                  <a:pt x="12057104" y="2808302"/>
                </a:cubicBezTo>
                <a:lnTo>
                  <a:pt x="12058079" y="2810098"/>
                </a:lnTo>
                <a:lnTo>
                  <a:pt x="5395163" y="2810098"/>
                </a:lnTo>
                <a:lnTo>
                  <a:pt x="5395162" y="2810097"/>
                </a:lnTo>
                <a:lnTo>
                  <a:pt x="578503" y="2810097"/>
                </a:lnTo>
                <a:lnTo>
                  <a:pt x="578502" y="2810098"/>
                </a:lnTo>
                <a:lnTo>
                  <a:pt x="0" y="2810098"/>
                </a:lnTo>
                <a:lnTo>
                  <a:pt x="0" y="0"/>
                </a:lnTo>
                <a:close/>
              </a:path>
            </a:pathLst>
          </a:custGeom>
          <a:solidFill>
            <a:srgbClr val="C9EBF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8" rIns="91438" bIns="45718" numCol="1" spcCol="0" rtlCol="0" fromWordArt="0" anchor="ctr" anchorCtr="0" forceAA="0" compatLnSpc="1">
            <a:noAutofit/>
          </a:bodyPr>
          <a:lstStyle/>
          <a:p>
            <a:pPr algn="ctr"/>
            <a:endParaRPr lang="zh-CN" altLang="en-US"/>
          </a:p>
        </p:txBody>
      </p:sp>
      <p:sp>
        <p:nvSpPr>
          <p:cNvPr id="9" name="文本框 8"/>
          <p:cNvSpPr txBox="1"/>
          <p:nvPr userDrawn="1"/>
        </p:nvSpPr>
        <p:spPr>
          <a:xfrm>
            <a:off x="3660775" y="6721475"/>
            <a:ext cx="298450" cy="106680"/>
          </a:xfrm>
          <a:prstGeom prst="rect">
            <a:avLst/>
          </a:prstGeom>
          <a:noFill/>
        </p:spPr>
        <p:txBody>
          <a:bodyPr wrap="none" rtlCol="0" anchor="t">
            <a:spAutoFit/>
          </a:bodyPr>
          <a:lstStyle/>
          <a:p>
            <a:r>
              <a:rPr lang="en-US" altLang="zh-CN" sz="100">
                <a:solidFill>
                  <a:srgbClr val="4FB28C"/>
                </a:solidFill>
                <a:sym typeface="+mn-ea"/>
              </a:rPr>
              <a:t>www.163wenku.com</a:t>
            </a:r>
            <a:endParaRPr lang="zh-CN" altLang="en-US" sz="100"/>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10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10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3" descr="1a41a710b7360b4c2e3f64c6 (3).jpg"/>
          <p:cNvPicPr>
            <a:picLocks noGrp="1" noChangeAspect="1"/>
          </p:cNvPicPr>
          <p:nvPr>
            <p:ph idx="1"/>
          </p:nvPr>
        </p:nvPicPr>
        <p:blipFill>
          <a:blip r:embed="rId2" cstate="print"/>
          <a:stretch>
            <a:fillRect/>
          </a:stretch>
        </p:blipFill>
        <p:spPr>
          <a:xfrm>
            <a:off x="0" y="0"/>
            <a:ext cx="12052151" cy="5704322"/>
          </a:xfrm>
        </p:spPr>
      </p:pic>
      <p:sp>
        <p:nvSpPr>
          <p:cNvPr id="7" name="流程图: 可选过程 6"/>
          <p:cNvSpPr/>
          <p:nvPr/>
        </p:nvSpPr>
        <p:spPr>
          <a:xfrm>
            <a:off x="2173046" y="3926542"/>
            <a:ext cx="8261872" cy="2119256"/>
          </a:xfrm>
          <a:prstGeom prst="flowChartAlternateProcess">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zh-CN"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远安县鸣凤镇中心小学五年级禁毒主题活动</a:t>
            </a: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zh-CN"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奂翠琴       李念斌</a:t>
            </a: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2019.10</a:t>
            </a:r>
          </a:p>
          <a:p>
            <a:pPr algn="ctr"/>
            <a:r>
              <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p>
          <a:p>
            <a:pPr algn="ct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4).jpg"/>
          <p:cNvPicPr>
            <a:picLocks noGrp="1" noChangeAspect="1"/>
          </p:cNvPicPr>
          <p:nvPr>
            <p:ph idx="1"/>
          </p:nvPr>
        </p:nvPicPr>
        <p:blipFill>
          <a:blip r:embed="rId2" cstate="print"/>
          <a:stretch>
            <a:fillRect/>
          </a:stretch>
        </p:blipFill>
        <p:spPr>
          <a:xfrm>
            <a:off x="0" y="-136131"/>
            <a:ext cx="12030634" cy="6224959"/>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9915" y="1374775"/>
            <a:ext cx="11426190" cy="6407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200" b="1" dirty="0">
                <a:solidFill>
                  <a:schemeClr val="bg1"/>
                </a:solidFill>
                <a:latin typeface="微软雅黑" panose="020B0503020204020204" charset="-122"/>
                <a:ea typeface="微软雅黑" panose="020B0503020204020204" charset="-122"/>
                <a:sym typeface="+mn-ea"/>
              </a:rPr>
              <a:t>        </a:t>
            </a:r>
            <a:r>
              <a:rPr lang="zh-CN" altLang="en-US" sz="3200" b="1" dirty="0">
                <a:solidFill>
                  <a:schemeClr val="bg1"/>
                </a:solidFill>
                <a:latin typeface="微软雅黑" panose="020B0503020204020204" charset="-122"/>
                <a:ea typeface="微软雅黑" panose="020B0503020204020204" charset="-122"/>
                <a:sym typeface="+mn-ea"/>
              </a:rPr>
              <a:t>小数据</a:t>
            </a:r>
          </a:p>
        </p:txBody>
      </p:sp>
      <p:grpSp>
        <p:nvGrpSpPr>
          <p:cNvPr id="3" name="组合 2"/>
          <p:cNvGrpSpPr/>
          <p:nvPr/>
        </p:nvGrpSpPr>
        <p:grpSpPr>
          <a:xfrm>
            <a:off x="973285" y="1460219"/>
            <a:ext cx="469530" cy="469530"/>
            <a:chOff x="7070971" y="788848"/>
            <a:chExt cx="1800200" cy="1800200"/>
          </a:xfrm>
        </p:grpSpPr>
        <p:sp>
          <p:nvSpPr>
            <p:cNvPr id="4" name="椭圆 3"/>
            <p:cNvSpPr/>
            <p:nvPr/>
          </p:nvSpPr>
          <p:spPr>
            <a:xfrm>
              <a:off x="7070971" y="788848"/>
              <a:ext cx="1800200" cy="18002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燕尾形 4"/>
            <p:cNvSpPr/>
            <p:nvPr/>
          </p:nvSpPr>
          <p:spPr>
            <a:xfrm>
              <a:off x="7575071" y="1166948"/>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Text Box 44"/>
          <p:cNvSpPr txBox="1">
            <a:spLocks noChangeArrowheads="1"/>
          </p:cNvSpPr>
          <p:nvPr/>
        </p:nvSpPr>
        <p:spPr bwMode="auto">
          <a:xfrm>
            <a:off x="4542965" y="2215098"/>
            <a:ext cx="7649035" cy="3416320"/>
          </a:xfrm>
          <a:prstGeom prst="rect">
            <a:avLst/>
          </a:prstGeom>
          <a:noFill/>
          <a:ln>
            <a:noFill/>
          </a:ln>
          <a:effectLst/>
          <a:extLst>
            <a:ext uri="{909E8E84-426E-40DD-AFC4-6F175D3DCCD1}">
              <a14:hiddenFill xmlns="" xmlns:a14="http://schemas.microsoft.com/office/drawing/2010/main">
                <a:solidFill>
                  <a:srgbClr val="FFFFFF">
                    <a:alpha val="30000"/>
                  </a:srgbClr>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charset="-122"/>
                <a:ea typeface="微软雅黑" panose="020B050302020402020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marL="285750" indent="-285750">
              <a:lnSpc>
                <a:spcPct val="150000"/>
              </a:lnSpc>
              <a:buFont typeface="Wingdings" panose="05000000000000000000" pitchFamily="2" charset="2"/>
              <a:buChar char="n"/>
            </a:pPr>
            <a:r>
              <a:rPr lang="zh-CN" altLang="en-US" sz="2400" b="1" dirty="0">
                <a:solidFill>
                  <a:schemeClr val="tx1">
                    <a:lumMod val="65000"/>
                    <a:lumOff val="35000"/>
                  </a:schemeClr>
                </a:solidFill>
              </a:rPr>
              <a:t>全世界每年因吸食毒品而死亡的人数高达</a:t>
            </a:r>
            <a:r>
              <a:rPr lang="en-US" altLang="zh-CN" sz="2400" b="1" dirty="0">
                <a:solidFill>
                  <a:schemeClr val="tx1">
                    <a:lumMod val="65000"/>
                    <a:lumOff val="35000"/>
                  </a:schemeClr>
                </a:solidFill>
              </a:rPr>
              <a:t>10</a:t>
            </a:r>
            <a:r>
              <a:rPr lang="zh-CN" altLang="en-US" sz="2400" b="1" dirty="0">
                <a:solidFill>
                  <a:schemeClr val="tx1">
                    <a:lumMod val="65000"/>
                    <a:lumOff val="35000"/>
                  </a:schemeClr>
                </a:solidFill>
              </a:rPr>
              <a:t>万，因此而丧失劳动能力的人每年约有</a:t>
            </a:r>
            <a:r>
              <a:rPr lang="en-US" altLang="zh-CN" sz="2400" b="1" dirty="0">
                <a:solidFill>
                  <a:schemeClr val="tx1">
                    <a:lumMod val="65000"/>
                    <a:lumOff val="35000"/>
                  </a:schemeClr>
                </a:solidFill>
              </a:rPr>
              <a:t>1000</a:t>
            </a:r>
            <a:r>
              <a:rPr lang="zh-CN" altLang="en-US" sz="2400" b="1" dirty="0">
                <a:solidFill>
                  <a:schemeClr val="tx1">
                    <a:lumMod val="65000"/>
                    <a:lumOff val="35000"/>
                  </a:schemeClr>
                </a:solidFill>
              </a:rPr>
              <a:t>万，仅美国现在就有</a:t>
            </a:r>
            <a:r>
              <a:rPr lang="en-US" altLang="zh-CN" sz="2400" b="1" dirty="0">
                <a:solidFill>
                  <a:schemeClr val="tx1">
                    <a:lumMod val="65000"/>
                    <a:lumOff val="35000"/>
                  </a:schemeClr>
                </a:solidFill>
              </a:rPr>
              <a:t>1220</a:t>
            </a:r>
            <a:r>
              <a:rPr lang="zh-CN" altLang="en-US" sz="2400" b="1" dirty="0">
                <a:solidFill>
                  <a:schemeClr val="tx1">
                    <a:lumMod val="65000"/>
                    <a:lumOff val="35000"/>
                  </a:schemeClr>
                </a:solidFill>
              </a:rPr>
              <a:t>万人吸毒。泰国有</a:t>
            </a:r>
            <a:r>
              <a:rPr lang="en-US" altLang="zh-CN" sz="2400" b="1" dirty="0">
                <a:solidFill>
                  <a:schemeClr val="tx1">
                    <a:lumMod val="65000"/>
                    <a:lumOff val="35000"/>
                  </a:schemeClr>
                </a:solidFill>
              </a:rPr>
              <a:t>50</a:t>
            </a:r>
            <a:r>
              <a:rPr lang="zh-CN" altLang="en-US" sz="2400" b="1" dirty="0">
                <a:solidFill>
                  <a:schemeClr val="tx1">
                    <a:lumMod val="65000"/>
                    <a:lumOff val="35000"/>
                  </a:schemeClr>
                </a:solidFill>
              </a:rPr>
              <a:t>万人吸毒，缅甸有</a:t>
            </a:r>
            <a:r>
              <a:rPr lang="en-US" altLang="zh-CN" sz="2400" b="1" dirty="0">
                <a:solidFill>
                  <a:schemeClr val="tx1">
                    <a:lumMod val="65000"/>
                    <a:lumOff val="35000"/>
                  </a:schemeClr>
                </a:solidFill>
              </a:rPr>
              <a:t>60</a:t>
            </a:r>
            <a:r>
              <a:rPr lang="zh-CN" altLang="en-US" sz="2400" b="1" dirty="0">
                <a:solidFill>
                  <a:schemeClr val="tx1">
                    <a:lumMod val="65000"/>
                    <a:lumOff val="35000"/>
                  </a:schemeClr>
                </a:solidFill>
              </a:rPr>
              <a:t>万人吸毒。我国全国登记在册的吸毒人员超过</a:t>
            </a:r>
            <a:r>
              <a:rPr lang="en-US" altLang="zh-CN" sz="2400" b="1" dirty="0">
                <a:solidFill>
                  <a:schemeClr val="tx1">
                    <a:lumMod val="65000"/>
                    <a:lumOff val="35000"/>
                  </a:schemeClr>
                </a:solidFill>
              </a:rPr>
              <a:t>54</a:t>
            </a:r>
            <a:r>
              <a:rPr lang="zh-CN" altLang="en-US" sz="2400" b="1" dirty="0">
                <a:solidFill>
                  <a:schemeClr val="tx1">
                    <a:lumMod val="65000"/>
                    <a:lumOff val="35000"/>
                  </a:schemeClr>
                </a:solidFill>
              </a:rPr>
              <a:t>万，其中约</a:t>
            </a:r>
            <a:r>
              <a:rPr lang="en-US" altLang="zh-CN" sz="2400" b="1" dirty="0">
                <a:solidFill>
                  <a:schemeClr val="tx1">
                    <a:lumMod val="65000"/>
                    <a:lumOff val="35000"/>
                  </a:schemeClr>
                </a:solidFill>
              </a:rPr>
              <a:t>75%</a:t>
            </a:r>
            <a:r>
              <a:rPr lang="zh-CN" altLang="en-US" sz="2400" b="1" dirty="0">
                <a:solidFill>
                  <a:schemeClr val="tx1">
                    <a:lumMod val="65000"/>
                    <a:lumOff val="35000"/>
                  </a:schemeClr>
                </a:solidFill>
              </a:rPr>
              <a:t>是</a:t>
            </a:r>
            <a:r>
              <a:rPr lang="en-US" altLang="zh-CN" sz="2400" b="1" dirty="0">
                <a:solidFill>
                  <a:schemeClr val="tx1">
                    <a:lumMod val="65000"/>
                    <a:lumOff val="35000"/>
                  </a:schemeClr>
                </a:solidFill>
              </a:rPr>
              <a:t>25</a:t>
            </a:r>
            <a:r>
              <a:rPr lang="zh-CN" altLang="en-US" sz="2400" b="1" dirty="0">
                <a:solidFill>
                  <a:schemeClr val="tx1">
                    <a:lumMod val="65000"/>
                    <a:lumOff val="35000"/>
                  </a:schemeClr>
                </a:solidFill>
              </a:rPr>
              <a:t>岁以下的青少年。中国已不再是一片净土，中国又一次处于毒品的危害之中。</a:t>
            </a:r>
          </a:p>
        </p:txBody>
      </p:sp>
      <p:pic>
        <p:nvPicPr>
          <p:cNvPr id="9" name="图片 8"/>
          <p:cNvPicPr>
            <a:picLocks noChangeAspect="1"/>
          </p:cNvPicPr>
          <p:nvPr/>
        </p:nvPicPr>
        <p:blipFill>
          <a:blip r:embed="rId2" cstate="print"/>
          <a:stretch>
            <a:fillRect/>
          </a:stretch>
        </p:blipFill>
        <p:spPr>
          <a:xfrm>
            <a:off x="589280" y="2673350"/>
            <a:ext cx="3851275" cy="2750185"/>
          </a:xfrm>
          <a:prstGeom prst="rect">
            <a:avLst/>
          </a:prstGeom>
        </p:spPr>
      </p:pic>
      <p:sp>
        <p:nvSpPr>
          <p:cNvPr id="10" name="文本框 9"/>
          <p:cNvSpPr txBox="1"/>
          <p:nvPr/>
        </p:nvSpPr>
        <p:spPr>
          <a:xfrm>
            <a:off x="2881630" y="7362190"/>
            <a:ext cx="396875" cy="106680"/>
          </a:xfrm>
          <a:prstGeom prst="rect">
            <a:avLst/>
          </a:prstGeom>
          <a:noFill/>
        </p:spPr>
        <p:txBody>
          <a:bodyPr wrap="none" rtlCol="0" anchor="t">
            <a:spAutoFit/>
          </a:bodyPr>
          <a:lstStyle/>
          <a:p>
            <a:r>
              <a:rPr lang="en-US" altLang="zh-CN" sz="100">
                <a:solidFill>
                  <a:srgbClr val="EDEDED"/>
                </a:solidFill>
                <a:sym typeface="+mn-ea"/>
              </a:rPr>
              <a:t>www.163wenku.com </a:t>
            </a:r>
            <a:r>
              <a:rPr lang="zh-CN" altLang="zh-CN" sz="100">
                <a:solidFill>
                  <a:srgbClr val="EDEDED"/>
                </a:solidFill>
                <a:sym typeface="+mn-ea"/>
              </a:rPr>
              <a:t>精品教育资料文库</a:t>
            </a:r>
            <a:endParaRPr lang="zh-CN" altLang="en-US" sz="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122"/>
            <a:ext cx="10515600" cy="1518567"/>
          </a:xfrm>
        </p:spPr>
        <p:txBody>
          <a:bodyPr/>
          <a:lstStyle/>
          <a:p>
            <a:endParaRPr lang="zh-CN" altLang="en-US" dirty="0"/>
          </a:p>
        </p:txBody>
      </p:sp>
      <p:pic>
        <p:nvPicPr>
          <p:cNvPr id="4" name="内容占位符 3" descr="1a41a710b7360b4c2e3f64c6 (17).jpg"/>
          <p:cNvPicPr>
            <a:picLocks noGrp="1" noChangeAspect="1"/>
          </p:cNvPicPr>
          <p:nvPr>
            <p:ph idx="1"/>
          </p:nvPr>
        </p:nvPicPr>
        <p:blipFill>
          <a:blip r:embed="rId2" cstate="print"/>
          <a:stretch>
            <a:fillRect/>
          </a:stretch>
        </p:blipFill>
        <p:spPr>
          <a:xfrm>
            <a:off x="31358" y="1"/>
            <a:ext cx="12160642" cy="6126164"/>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rPr>
              <a:t>观察图片，了解吸毒的危害</a:t>
            </a:r>
            <a:endParaRPr lang="zh-CN" altLang="en-US" b="1" dirty="0">
              <a:solidFill>
                <a:srgbClr val="FF0000"/>
              </a:solidFill>
            </a:endParaRPr>
          </a:p>
        </p:txBody>
      </p:sp>
      <p:pic>
        <p:nvPicPr>
          <p:cNvPr id="4" name="内容占位符 3" descr="1a41a710b7360b4c2e3f64c6 (19).jpg"/>
          <p:cNvPicPr>
            <a:picLocks noGrp="1" noChangeAspect="1"/>
          </p:cNvPicPr>
          <p:nvPr>
            <p:ph idx="1"/>
          </p:nvPr>
        </p:nvPicPr>
        <p:blipFill>
          <a:blip r:embed="rId2" cstate="print"/>
          <a:stretch>
            <a:fillRect/>
          </a:stretch>
        </p:blipFill>
        <p:spPr>
          <a:xfrm>
            <a:off x="1061702" y="1376977"/>
            <a:ext cx="7942449" cy="4273319"/>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20).jpg"/>
          <p:cNvPicPr>
            <a:picLocks noGrp="1" noChangeAspect="1"/>
          </p:cNvPicPr>
          <p:nvPr>
            <p:ph idx="1"/>
          </p:nvPr>
        </p:nvPicPr>
        <p:blipFill>
          <a:blip r:embed="rId2" cstate="print"/>
          <a:stretch>
            <a:fillRect/>
          </a:stretch>
        </p:blipFill>
        <p:spPr>
          <a:xfrm>
            <a:off x="355002" y="387275"/>
            <a:ext cx="11413864" cy="5738889"/>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22).jpg"/>
          <p:cNvPicPr>
            <a:picLocks noGrp="1" noChangeAspect="1"/>
          </p:cNvPicPr>
          <p:nvPr>
            <p:ph idx="1"/>
          </p:nvPr>
        </p:nvPicPr>
        <p:blipFill>
          <a:blip r:embed="rId2" cstate="print"/>
          <a:stretch>
            <a:fillRect/>
          </a:stretch>
        </p:blipFill>
        <p:spPr>
          <a:xfrm>
            <a:off x="236669" y="129092"/>
            <a:ext cx="9882410" cy="6217919"/>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23).jpg"/>
          <p:cNvPicPr>
            <a:picLocks noGrp="1" noChangeAspect="1"/>
          </p:cNvPicPr>
          <p:nvPr>
            <p:ph idx="1"/>
          </p:nvPr>
        </p:nvPicPr>
        <p:blipFill>
          <a:blip r:embed="rId2" cstate="print"/>
          <a:stretch>
            <a:fillRect/>
          </a:stretch>
        </p:blipFill>
        <p:spPr>
          <a:xfrm>
            <a:off x="299103" y="236668"/>
            <a:ext cx="10910365" cy="5889497"/>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21).jpg"/>
          <p:cNvPicPr>
            <a:picLocks noGrp="1" noChangeAspect="1"/>
          </p:cNvPicPr>
          <p:nvPr>
            <p:ph idx="1"/>
          </p:nvPr>
        </p:nvPicPr>
        <p:blipFill>
          <a:blip r:embed="rId2" cstate="print"/>
          <a:stretch>
            <a:fillRect/>
          </a:stretch>
        </p:blipFill>
        <p:spPr>
          <a:xfrm>
            <a:off x="247425" y="279699"/>
            <a:ext cx="11360075" cy="6099586"/>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061585" y="2381250"/>
            <a:ext cx="6590030" cy="2861310"/>
          </a:xfrm>
          <a:prstGeom prst="rect">
            <a:avLst/>
          </a:prstGeom>
          <a:noFill/>
          <a:ln w="28575" cmpd="sng">
            <a:solidFill>
              <a:schemeClr val="accent1">
                <a:shade val="50000"/>
              </a:schemeClr>
            </a:solidFill>
            <a:prstDash val="sysDot"/>
          </a:ln>
        </p:spPr>
        <p:style>
          <a:lnRef idx="2">
            <a:schemeClr val="accent1"/>
          </a:lnRef>
          <a:fillRef idx="1">
            <a:schemeClr val="lt1"/>
          </a:fillRef>
          <a:effectRef idx="0">
            <a:schemeClr val="accent1"/>
          </a:effectRef>
          <a:fontRef idx="minor">
            <a:schemeClr val="dk1"/>
          </a:fontRef>
        </p:style>
        <p:txBody>
          <a:bodyPr wrap="square" rtlCol="0">
            <a:spAutoFit/>
            <a:scene3d>
              <a:camera prst="orthographicFront"/>
              <a:lightRig rig="threePt" dir="t"/>
            </a:scene3d>
          </a:bodyPr>
          <a:lstStyle/>
          <a:p>
            <a:pPr marL="457200" indent="-457200">
              <a:buFont typeface="+mj-ea"/>
              <a:buAutoNum type="circleNumDbPlain"/>
            </a:pPr>
            <a:r>
              <a:rPr lang="zh-CN" altLang="en-US" sz="36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摧残身体甚至导致死亡</a:t>
            </a:r>
          </a:p>
          <a:p>
            <a:pPr marL="457200" indent="-457200">
              <a:buFont typeface="+mj-ea"/>
              <a:buAutoNum type="circleNumDbPlain"/>
            </a:pPr>
            <a:r>
              <a:rPr lang="zh-CN" altLang="en-US" sz="36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传染艾滋病、肝炎等疾病</a:t>
            </a:r>
            <a:endParaRPr lang="zh-CN" altLang="en-US" sz="36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marL="457200" indent="-457200">
              <a:buFont typeface="+mj-ea"/>
              <a:buAutoNum type="circleNumDbPlain"/>
            </a:pPr>
            <a:r>
              <a:rPr lang="zh-CN" altLang="en-US" sz="36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心理扭曲，甚至自杀、杀人</a:t>
            </a:r>
          </a:p>
          <a:p>
            <a:pPr marL="457200" indent="-457200">
              <a:buFont typeface="+mj-ea"/>
              <a:buAutoNum type="circleNumDbPlain"/>
            </a:pPr>
            <a:r>
              <a:rPr lang="zh-CN" altLang="en-US" sz="36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眼里只有毒品和金钱，引发违法犯罪</a:t>
            </a:r>
          </a:p>
        </p:txBody>
      </p:sp>
      <p:sp>
        <p:nvSpPr>
          <p:cNvPr id="37" name="文本框 36"/>
          <p:cNvSpPr txBox="1"/>
          <p:nvPr/>
        </p:nvSpPr>
        <p:spPr>
          <a:xfrm>
            <a:off x="5061585" y="1565275"/>
            <a:ext cx="2877559" cy="52197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scene3d>
              <a:camera prst="orthographicFront"/>
              <a:lightRig rig="threePt" dir="t"/>
            </a:scene3d>
          </a:bodyPr>
          <a:lstStyle/>
          <a:p>
            <a:r>
              <a:rPr lang="zh-CN" altLang="en-US" sz="2800" b="1" dirty="0" smtClean="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对</a:t>
            </a:r>
            <a:r>
              <a:rPr lang="zh-CN" altLang="en-US" sz="2800" b="1" dirty="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个人的</a:t>
            </a:r>
            <a:r>
              <a:rPr lang="zh-CN" altLang="en-US" sz="2800" b="1" dirty="0" smtClean="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危害：</a:t>
            </a:r>
            <a:endParaRPr lang="zh-CN" altLang="en-US" sz="2800" b="1" dirty="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cstate="print"/>
          <a:stretch>
            <a:fillRect/>
          </a:stretch>
        </p:blipFill>
        <p:spPr>
          <a:xfrm>
            <a:off x="766445" y="1564640"/>
            <a:ext cx="4099560" cy="3677920"/>
          </a:xfrm>
          <a:prstGeom prst="rect">
            <a:avLst/>
          </a:prstGeom>
        </p:spPr>
      </p:pic>
      <p:sp>
        <p:nvSpPr>
          <p:cNvPr id="5" name="矩形 4"/>
          <p:cNvSpPr/>
          <p:nvPr/>
        </p:nvSpPr>
        <p:spPr>
          <a:xfrm>
            <a:off x="0" y="247426"/>
            <a:ext cx="8433995" cy="707886"/>
          </a:xfrm>
          <a:prstGeom prst="rect">
            <a:avLst/>
          </a:prstGeom>
        </p:spPr>
        <p:txBody>
          <a:bodyPr wrap="square">
            <a:spAutoFit/>
          </a:bodyPr>
          <a:lstStyle/>
          <a:p>
            <a:pPr indent="0"/>
            <a:r>
              <a:rPr lang="zh-CN" altLang="en-US" sz="4000" b="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小组活动：</a:t>
            </a:r>
            <a:r>
              <a:rPr lang="zh-CN" altLang="en-US" sz="4000" b="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列举毒品</a:t>
            </a:r>
            <a:r>
              <a:rPr lang="zh-CN" altLang="en-US" sz="4000" b="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的危害！</a:t>
            </a:r>
            <a:endParaRPr lang="zh-CN" altLang="en-US" sz="4000" b="1" dirty="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2926" y="1230331"/>
            <a:ext cx="3469827" cy="5835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3200" b="1" dirty="0" smtClean="0">
                <a:latin typeface="微软雅黑" panose="020B0503020204020204" charset="-122"/>
                <a:ea typeface="微软雅黑" panose="020B0503020204020204" charset="-122"/>
              </a:rPr>
              <a:t>对</a:t>
            </a:r>
            <a:r>
              <a:rPr lang="zh-CN" altLang="en-US" sz="3200" b="1" dirty="0">
                <a:latin typeface="微软雅黑" panose="020B0503020204020204" charset="-122"/>
                <a:ea typeface="微软雅黑" panose="020B0503020204020204" charset="-122"/>
              </a:rPr>
              <a:t>家庭的</a:t>
            </a:r>
            <a:r>
              <a:rPr lang="zh-CN" altLang="en-US" sz="3200" b="1" dirty="0" smtClean="0">
                <a:latin typeface="微软雅黑" panose="020B0503020204020204" charset="-122"/>
                <a:ea typeface="微软雅黑" panose="020B0503020204020204" charset="-122"/>
              </a:rPr>
              <a:t>危害：</a:t>
            </a:r>
            <a:endParaRPr lang="zh-CN" altLang="en-US" sz="3200" b="1" dirty="0">
              <a:latin typeface="微软雅黑" panose="020B0503020204020204" charset="-122"/>
              <a:ea typeface="微软雅黑" panose="020B0503020204020204" charset="-122"/>
            </a:endParaRPr>
          </a:p>
        </p:txBody>
      </p:sp>
      <p:sp>
        <p:nvSpPr>
          <p:cNvPr id="6" name="文本框 5"/>
          <p:cNvSpPr txBox="1"/>
          <p:nvPr/>
        </p:nvSpPr>
        <p:spPr>
          <a:xfrm>
            <a:off x="233245" y="1768922"/>
            <a:ext cx="8528618" cy="3970318"/>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吸毒对家庭成员的精神摧残。家庭中只要有一个吸毒，这个家庭就会失去往日的宁静、和谐、幸福和快乐。</a:t>
            </a:r>
          </a:p>
          <a:p>
            <a:pPr marL="342900" indent="-342900">
              <a:lnSpc>
                <a:spcPct val="15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吸毒导致倾家荡产、家破人亡、众叛亲离。吸毒需要大量的金钱，一般家庭难以承受，就是家产富裕的，用不了多久也会一贫如洗。</a:t>
            </a:r>
          </a:p>
          <a:p>
            <a:pPr marL="342900" indent="-342900">
              <a:lnSpc>
                <a:spcPct val="15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吸毒贩害后代。吸毒不仅危害自身的健康，还影响人类的生育能力，父母吸毒对胎儿发育和儿童生长将造成严重损害。</a:t>
            </a:r>
          </a:p>
        </p:txBody>
      </p:sp>
      <p:sp>
        <p:nvSpPr>
          <p:cNvPr id="8" name="矩形 7"/>
          <p:cNvSpPr/>
          <p:nvPr/>
        </p:nvSpPr>
        <p:spPr>
          <a:xfrm>
            <a:off x="2239918" y="5837253"/>
            <a:ext cx="3877985" cy="584775"/>
          </a:xfrm>
          <a:prstGeom prst="rect">
            <a:avLst/>
          </a:prstGeom>
        </p:spPr>
        <p:txBody>
          <a:bodyPr wrap="none">
            <a:spAutoFit/>
            <a:scene3d>
              <a:camera prst="orthographicFront"/>
              <a:lightRig rig="threePt" dir="t"/>
            </a:scene3d>
          </a:bodyPr>
          <a:lstStyle/>
          <a:p>
            <a:r>
              <a:rPr lang="zh-CN" altLang="en-US" sz="3200" b="1" dirty="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一人吸毒，全家遭殃</a:t>
            </a:r>
          </a:p>
        </p:txBody>
      </p:sp>
      <p:grpSp>
        <p:nvGrpSpPr>
          <p:cNvPr id="2" name="组合 4"/>
          <p:cNvGrpSpPr/>
          <p:nvPr/>
        </p:nvGrpSpPr>
        <p:grpSpPr>
          <a:xfrm>
            <a:off x="454490" y="1018259"/>
            <a:ext cx="469530" cy="469530"/>
            <a:chOff x="7070971" y="788848"/>
            <a:chExt cx="1800200" cy="1800200"/>
          </a:xfrm>
        </p:grpSpPr>
        <p:sp>
          <p:nvSpPr>
            <p:cNvPr id="7" name="椭圆 6"/>
            <p:cNvSpPr/>
            <p:nvPr/>
          </p:nvSpPr>
          <p:spPr>
            <a:xfrm>
              <a:off x="7070971" y="788848"/>
              <a:ext cx="1800200" cy="18002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燕尾形 8"/>
            <p:cNvSpPr/>
            <p:nvPr/>
          </p:nvSpPr>
          <p:spPr>
            <a:xfrm>
              <a:off x="7575071" y="1166948"/>
              <a:ext cx="792000" cy="1044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0" name="图片 9"/>
          <p:cNvPicPr>
            <a:picLocks noChangeAspect="1"/>
          </p:cNvPicPr>
          <p:nvPr/>
        </p:nvPicPr>
        <p:blipFill>
          <a:blip r:embed="rId2" cstate="print"/>
          <a:stretch>
            <a:fillRect/>
          </a:stretch>
        </p:blipFill>
        <p:spPr>
          <a:xfrm>
            <a:off x="8858250" y="1929130"/>
            <a:ext cx="2895600" cy="3810000"/>
          </a:xfrm>
          <a:prstGeom prst="rect">
            <a:avLst/>
          </a:prstGeom>
        </p:spPr>
      </p:pic>
      <p:sp>
        <p:nvSpPr>
          <p:cNvPr id="11" name="矩形 10"/>
          <p:cNvSpPr/>
          <p:nvPr/>
        </p:nvSpPr>
        <p:spPr>
          <a:xfrm>
            <a:off x="163002" y="156889"/>
            <a:ext cx="6853158" cy="707886"/>
          </a:xfrm>
          <a:prstGeom prst="rect">
            <a:avLst/>
          </a:prstGeom>
        </p:spPr>
        <p:txBody>
          <a:bodyPr wrap="none">
            <a:spAutoFit/>
          </a:bodyPr>
          <a:lstStyle/>
          <a:p>
            <a:pPr indent="0"/>
            <a:r>
              <a:rPr lang="zh-CN" altLang="en-US" sz="4000" b="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小组活动：</a:t>
            </a:r>
            <a:r>
              <a:rPr lang="zh-CN" altLang="en-US" sz="4000" b="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列举毒品</a:t>
            </a:r>
            <a:r>
              <a:rPr lang="zh-CN" altLang="en-US" sz="4000" b="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的危害！</a:t>
            </a:r>
            <a:endParaRPr lang="zh-CN" altLang="en-US" sz="4000" b="1" dirty="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434330" y="6680200"/>
            <a:ext cx="292100" cy="106680"/>
          </a:xfrm>
          <a:prstGeom prst="rect">
            <a:avLst/>
          </a:prstGeom>
          <a:noFill/>
        </p:spPr>
        <p:txBody>
          <a:bodyPr wrap="none" rtlCol="0">
            <a:spAutoFit/>
          </a:bodyPr>
          <a:lstStyle/>
          <a:p>
            <a:r>
              <a:rPr lang="en-US" altLang="zh-CN" sz="100">
                <a:solidFill>
                  <a:srgbClr val="4EB28C"/>
                </a:solidFill>
              </a:rPr>
              <a:t>www.163wenku.com</a:t>
            </a:r>
          </a:p>
        </p:txBody>
      </p:sp>
      <p:sp>
        <p:nvSpPr>
          <p:cNvPr id="2" name="文本框 1"/>
          <p:cNvSpPr txBox="1"/>
          <p:nvPr/>
        </p:nvSpPr>
        <p:spPr>
          <a:xfrm>
            <a:off x="5361940" y="6604635"/>
            <a:ext cx="402590" cy="121920"/>
          </a:xfrm>
          <a:prstGeom prst="rect">
            <a:avLst/>
          </a:prstGeom>
          <a:noFill/>
        </p:spPr>
        <p:txBody>
          <a:bodyPr wrap="none" rtlCol="0">
            <a:spAutoFit/>
          </a:bodyPr>
          <a:lstStyle/>
          <a:p>
            <a:r>
              <a:rPr lang="en-US" altLang="zh-CN" sz="200">
                <a:solidFill>
                  <a:srgbClr val="4EB28C"/>
                </a:solidFill>
              </a:rPr>
              <a:t>www.163wenku.com</a:t>
            </a:r>
          </a:p>
        </p:txBody>
      </p:sp>
      <p:sp>
        <p:nvSpPr>
          <p:cNvPr id="6" name="文本框 5"/>
          <p:cNvSpPr txBox="1"/>
          <p:nvPr/>
        </p:nvSpPr>
        <p:spPr>
          <a:xfrm>
            <a:off x="5147310" y="6685915"/>
            <a:ext cx="386080" cy="106680"/>
          </a:xfrm>
          <a:prstGeom prst="rect">
            <a:avLst/>
          </a:prstGeom>
          <a:noFill/>
        </p:spPr>
        <p:txBody>
          <a:bodyPr wrap="none" rtlCol="0">
            <a:spAutoFit/>
          </a:bodyPr>
          <a:lstStyle/>
          <a:p>
            <a:r>
              <a:rPr lang="zh-CN" altLang="en-US" sz="100">
                <a:solidFill>
                  <a:srgbClr val="4EB28C"/>
                </a:solidFill>
              </a:rPr>
              <a:t>本课件来源：</a:t>
            </a:r>
            <a:r>
              <a:rPr lang="en-US" altLang="zh-CN" sz="100">
                <a:solidFill>
                  <a:srgbClr val="4EB28C"/>
                </a:solidFill>
              </a:rPr>
              <a:t>163</a:t>
            </a:r>
            <a:r>
              <a:rPr lang="zh-CN" altLang="en-US" sz="100">
                <a:solidFill>
                  <a:srgbClr val="4EB28C"/>
                </a:solidFill>
              </a:rPr>
              <a:t>文库 </a:t>
            </a:r>
            <a:r>
              <a:rPr lang="en-US" altLang="zh-CN" sz="100">
                <a:solidFill>
                  <a:srgbClr val="4EB28C"/>
                </a:solidFill>
              </a:rPr>
              <a:t>163wenku.com</a:t>
            </a:r>
          </a:p>
        </p:txBody>
      </p:sp>
      <p:sp>
        <p:nvSpPr>
          <p:cNvPr id="7" name="文本框 6"/>
          <p:cNvSpPr txBox="1"/>
          <p:nvPr/>
        </p:nvSpPr>
        <p:spPr>
          <a:xfrm>
            <a:off x="11420475" y="7562215"/>
            <a:ext cx="292100" cy="106680"/>
          </a:xfrm>
          <a:prstGeom prst="rect">
            <a:avLst/>
          </a:prstGeom>
          <a:noFill/>
        </p:spPr>
        <p:txBody>
          <a:bodyPr wrap="none" rtlCol="0">
            <a:spAutoFit/>
          </a:bodyPr>
          <a:lstStyle/>
          <a:p>
            <a:r>
              <a:rPr lang="en-US" altLang="zh-CN" sz="100">
                <a:solidFill>
                  <a:srgbClr val="E8E8E8"/>
                </a:solidFill>
              </a:rPr>
              <a:t>www.163wenku.com</a:t>
            </a:r>
          </a:p>
        </p:txBody>
      </p:sp>
      <p:sp>
        <p:nvSpPr>
          <p:cNvPr id="9" name="文本框 8"/>
          <p:cNvSpPr txBox="1"/>
          <p:nvPr/>
        </p:nvSpPr>
        <p:spPr>
          <a:xfrm>
            <a:off x="2881630" y="7362190"/>
            <a:ext cx="396875" cy="106680"/>
          </a:xfrm>
          <a:prstGeom prst="rect">
            <a:avLst/>
          </a:prstGeom>
          <a:noFill/>
        </p:spPr>
        <p:txBody>
          <a:bodyPr wrap="none" rtlCol="0" anchor="t">
            <a:spAutoFit/>
          </a:bodyPr>
          <a:lstStyle/>
          <a:p>
            <a:r>
              <a:rPr lang="en-US" altLang="zh-CN" sz="100">
                <a:solidFill>
                  <a:srgbClr val="EDEDED"/>
                </a:solidFill>
                <a:sym typeface="+mn-ea"/>
              </a:rPr>
              <a:t>www.163wenku.com </a:t>
            </a:r>
            <a:r>
              <a:rPr lang="zh-CN" altLang="zh-CN" sz="100">
                <a:solidFill>
                  <a:srgbClr val="EDEDED"/>
                </a:solidFill>
                <a:sym typeface="+mn-ea"/>
              </a:rPr>
              <a:t>精品教育资料文库</a:t>
            </a:r>
            <a:endParaRPr lang="zh-CN" altLang="en-US" sz="100"/>
          </a:p>
        </p:txBody>
      </p:sp>
      <p:pic>
        <p:nvPicPr>
          <p:cNvPr id="11" name="内容占位符 3" descr="1a41a710b7360b4c2e3f64c6 (1).jpg"/>
          <p:cNvPicPr>
            <a:picLocks noGrp="1" noChangeAspect="1"/>
          </p:cNvPicPr>
          <p:nvPr>
            <p:ph idx="1"/>
          </p:nvPr>
        </p:nvPicPr>
        <p:blipFill>
          <a:blip r:embed="rId2" cstate="print"/>
          <a:stretch>
            <a:fillRect/>
          </a:stretch>
        </p:blipFill>
        <p:spPr>
          <a:xfrm>
            <a:off x="2" y="355002"/>
            <a:ext cx="11822652" cy="5368065"/>
          </a:xfrm>
        </p:spPr>
      </p:pic>
      <p:sp>
        <p:nvSpPr>
          <p:cNvPr id="14" name="圆角矩形标注 13"/>
          <p:cNvSpPr/>
          <p:nvPr/>
        </p:nvSpPr>
        <p:spPr>
          <a:xfrm>
            <a:off x="1317961" y="5873675"/>
            <a:ext cx="10744947" cy="984325"/>
          </a:xfrm>
          <a:prstGeom prst="wedgeRoundRectCallout">
            <a:avLst>
              <a:gd name="adj1" fmla="val -17911"/>
              <a:gd name="adj2" fmla="val -49739"/>
              <a:gd name="adj3" fmla="val 16667"/>
            </a:avLst>
          </a:prstGeom>
        </p:spPr>
        <p:style>
          <a:lnRef idx="3">
            <a:schemeClr val="lt1"/>
          </a:lnRef>
          <a:fillRef idx="1">
            <a:schemeClr val="accent1"/>
          </a:fillRef>
          <a:effectRef idx="1">
            <a:schemeClr val="accent1"/>
          </a:effectRef>
          <a:fontRef idx="minor">
            <a:schemeClr val="lt1"/>
          </a:fontRef>
        </p:style>
        <p:txBody>
          <a:bodyPr rtlCol="0" anchor="ctr"/>
          <a:lstStyle/>
          <a:p>
            <a:pPr algn="l"/>
            <a:r>
              <a:rPr lang="zh-CN" altLang="en-US" sz="3600" b="1" dirty="0" smtClean="0">
                <a:latin typeface="微软雅黑" panose="020B0503020204020204" charset="-122"/>
                <a:ea typeface="微软雅黑" panose="020B0503020204020204" charset="-122"/>
                <a:cs typeface="微软雅黑" panose="020B0503020204020204" charset="-122"/>
              </a:rPr>
              <a:t>猜一猜：是什么原因使他们成这个样子的？</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71129" y="2510341"/>
            <a:ext cx="6590030" cy="2553335"/>
          </a:xfrm>
          <a:prstGeom prst="rect">
            <a:avLst/>
          </a:prstGeom>
          <a:noFill/>
          <a:ln w="28575" cmpd="sng">
            <a:solidFill>
              <a:schemeClr val="accent1">
                <a:shade val="50000"/>
              </a:schemeClr>
            </a:solidFill>
            <a:prstDash val="sysDot"/>
          </a:ln>
        </p:spPr>
        <p:style>
          <a:lnRef idx="2">
            <a:schemeClr val="accent1"/>
          </a:lnRef>
          <a:fillRef idx="1">
            <a:schemeClr val="lt1"/>
          </a:fillRef>
          <a:effectRef idx="0">
            <a:schemeClr val="accent1"/>
          </a:effectRef>
          <a:fontRef idx="minor">
            <a:schemeClr val="dk1"/>
          </a:fontRef>
        </p:style>
        <p:txBody>
          <a:bodyPr wrap="square" rtlCol="0">
            <a:spAutoFit/>
          </a:bodyPr>
          <a:lstStyle/>
          <a:p>
            <a:pPr marL="457200" indent="-457200">
              <a:buFont typeface="+mj-ea"/>
              <a:buAutoNum type="circleNumDbPlain"/>
            </a:pPr>
            <a:r>
              <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吸毒诱发犯罪，影响社会稳定</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marL="457200" indent="-457200">
              <a:buFont typeface="+mj-ea"/>
              <a:buAutoNum type="circleNumDbPlain"/>
            </a:pPr>
            <a:r>
              <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吸毒吞噬社会巨额财富</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marL="457200" indent="-457200">
              <a:buFont typeface="+mj-ea"/>
              <a:buAutoNum type="circleNumDbPlain"/>
            </a:pPr>
            <a:r>
              <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吸毒毒害社会风气</a:t>
            </a:r>
          </a:p>
        </p:txBody>
      </p:sp>
      <p:sp>
        <p:nvSpPr>
          <p:cNvPr id="37" name="文本框 36"/>
          <p:cNvSpPr txBox="1"/>
          <p:nvPr/>
        </p:nvSpPr>
        <p:spPr>
          <a:xfrm>
            <a:off x="3523241" y="1479214"/>
            <a:ext cx="2985135" cy="52197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scene3d>
              <a:camera prst="orthographicFront"/>
              <a:lightRig rig="threePt" dir="t"/>
            </a:scene3d>
          </a:bodyPr>
          <a:lstStyle/>
          <a:p>
            <a:r>
              <a:rPr lang="zh-CN" altLang="en-US" sz="2800" b="1" dirty="0" smtClean="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对社会的危害：</a:t>
            </a:r>
            <a:endParaRPr lang="zh-CN" altLang="en-US" sz="2800" b="1" dirty="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pic>
        <p:nvPicPr>
          <p:cNvPr id="5" name="图片 4" descr="C:/Users/ADMINI~1/AppData/Local/Temp/kaimatting_20190831180622/output_20190831180630..pngoutput_20190831180630."/>
          <p:cNvPicPr>
            <a:picLocks noChangeAspect="1"/>
          </p:cNvPicPr>
          <p:nvPr/>
        </p:nvPicPr>
        <p:blipFill>
          <a:blip r:embed="rId2" cstate="print"/>
          <a:stretch>
            <a:fillRect/>
          </a:stretch>
        </p:blipFill>
        <p:spPr>
          <a:xfrm>
            <a:off x="755015" y="2614295"/>
            <a:ext cx="3657600" cy="2395220"/>
          </a:xfrm>
          <a:prstGeom prst="rect">
            <a:avLst/>
          </a:prstGeom>
        </p:spPr>
      </p:pic>
      <p:sp>
        <p:nvSpPr>
          <p:cNvPr id="6" name="矩形 5"/>
          <p:cNvSpPr/>
          <p:nvPr/>
        </p:nvSpPr>
        <p:spPr>
          <a:xfrm>
            <a:off x="0" y="232193"/>
            <a:ext cx="6853158" cy="707886"/>
          </a:xfrm>
          <a:prstGeom prst="rect">
            <a:avLst/>
          </a:prstGeom>
        </p:spPr>
        <p:txBody>
          <a:bodyPr wrap="none">
            <a:spAutoFit/>
          </a:bodyPr>
          <a:lstStyle/>
          <a:p>
            <a:pPr indent="0"/>
            <a:r>
              <a:rPr lang="zh-CN" altLang="en-US" sz="4000" b="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小组活动：</a:t>
            </a:r>
            <a:r>
              <a:rPr lang="zh-CN" altLang="en-US" sz="4000" b="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列举毒品</a:t>
            </a:r>
            <a:r>
              <a:rPr lang="zh-CN" altLang="en-US" sz="4000" b="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的危害！</a:t>
            </a:r>
            <a:endParaRPr lang="zh-CN" altLang="en-US" sz="4000" b="1" dirty="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4a1b0d577a38384041b78d407343e24d"/>
          <p:cNvPicPr>
            <a:picLocks noChangeAspect="1"/>
          </p:cNvPicPr>
          <p:nvPr/>
        </p:nvPicPr>
        <p:blipFill>
          <a:blip r:embed="rId2" cstate="print"/>
          <a:stretch>
            <a:fillRect/>
          </a:stretch>
        </p:blipFill>
        <p:spPr>
          <a:xfrm>
            <a:off x="9615170" y="3839210"/>
            <a:ext cx="2350770" cy="2404110"/>
          </a:xfrm>
          <a:prstGeom prst="rect">
            <a:avLst/>
          </a:prstGeom>
        </p:spPr>
      </p:pic>
      <p:sp>
        <p:nvSpPr>
          <p:cNvPr id="7" name="文本框 20"/>
          <p:cNvSpPr txBox="1"/>
          <p:nvPr/>
        </p:nvSpPr>
        <p:spPr>
          <a:xfrm flipH="1">
            <a:off x="2566670" y="470535"/>
            <a:ext cx="2198968" cy="768350"/>
          </a:xfrm>
          <a:prstGeom prst="rect">
            <a:avLst/>
          </a:prstGeom>
          <a:noFill/>
        </p:spPr>
        <p:style>
          <a:lnRef idx="2">
            <a:schemeClr val="accent1"/>
          </a:lnRef>
          <a:fillRef idx="1">
            <a:schemeClr val="lt1"/>
          </a:fillRef>
          <a:effectRef idx="0">
            <a:schemeClr val="accent1"/>
          </a:effectRef>
          <a:fontRef idx="minor">
            <a:schemeClr val="dk1"/>
          </a:fontRef>
        </p:style>
        <p:txBody>
          <a:bodyPr wrap="square" anchor="t">
            <a:spAutoFit/>
          </a:bodyPr>
          <a:lstStyle/>
          <a:p>
            <a:pPr lvl="0" algn="l"/>
            <a:endParaRPr lang="zh-CN" altLang="en-US" sz="44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endParaRPr>
          </a:p>
        </p:txBody>
      </p:sp>
      <p:grpSp>
        <p:nvGrpSpPr>
          <p:cNvPr id="2" name="组合 1041"/>
          <p:cNvGrpSpPr/>
          <p:nvPr/>
        </p:nvGrpSpPr>
        <p:grpSpPr>
          <a:xfrm>
            <a:off x="1419221" y="440601"/>
            <a:ext cx="1073150" cy="733425"/>
            <a:chOff x="7304088" y="4556125"/>
            <a:chExt cx="1073150" cy="733425"/>
          </a:xfrm>
        </p:grpSpPr>
        <p:sp>
          <p:nvSpPr>
            <p:cNvPr id="1043" name="Freeform 98"/>
            <p:cNvSpPr/>
            <p:nvPr/>
          </p:nvSpPr>
          <p:spPr bwMode="auto">
            <a:xfrm>
              <a:off x="7304088" y="4556125"/>
              <a:ext cx="1073150" cy="733425"/>
            </a:xfrm>
            <a:custGeom>
              <a:avLst/>
              <a:gdLst>
                <a:gd name="T0" fmla="*/ 214 w 286"/>
                <a:gd name="T1" fmla="*/ 0 h 195"/>
                <a:gd name="T2" fmla="*/ 143 w 286"/>
                <a:gd name="T3" fmla="*/ 8 h 195"/>
                <a:gd name="T4" fmla="*/ 72 w 286"/>
                <a:gd name="T5" fmla="*/ 0 h 195"/>
                <a:gd name="T6" fmla="*/ 0 w 286"/>
                <a:gd name="T7" fmla="*/ 8 h 195"/>
                <a:gd name="T8" fmla="*/ 0 w 286"/>
                <a:gd name="T9" fmla="*/ 195 h 195"/>
                <a:gd name="T10" fmla="*/ 72 w 286"/>
                <a:gd name="T11" fmla="*/ 187 h 195"/>
                <a:gd name="T12" fmla="*/ 143 w 286"/>
                <a:gd name="T13" fmla="*/ 195 h 195"/>
                <a:gd name="T14" fmla="*/ 144 w 286"/>
                <a:gd name="T15" fmla="*/ 195 h 195"/>
                <a:gd name="T16" fmla="*/ 214 w 286"/>
                <a:gd name="T17" fmla="*/ 187 h 195"/>
                <a:gd name="T18" fmla="*/ 286 w 286"/>
                <a:gd name="T19" fmla="*/ 195 h 195"/>
                <a:gd name="T20" fmla="*/ 286 w 286"/>
                <a:gd name="T21" fmla="*/ 8 h 195"/>
                <a:gd name="T22" fmla="*/ 214 w 286"/>
                <a:gd name="T2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195">
                  <a:moveTo>
                    <a:pt x="214" y="0"/>
                  </a:moveTo>
                  <a:cubicBezTo>
                    <a:pt x="186" y="0"/>
                    <a:pt x="148" y="7"/>
                    <a:pt x="143" y="8"/>
                  </a:cubicBezTo>
                  <a:cubicBezTo>
                    <a:pt x="139" y="7"/>
                    <a:pt x="100" y="0"/>
                    <a:pt x="72" y="0"/>
                  </a:cubicBezTo>
                  <a:cubicBezTo>
                    <a:pt x="42" y="0"/>
                    <a:pt x="0" y="8"/>
                    <a:pt x="0" y="8"/>
                  </a:cubicBezTo>
                  <a:cubicBezTo>
                    <a:pt x="0" y="195"/>
                    <a:pt x="0" y="195"/>
                    <a:pt x="0" y="195"/>
                  </a:cubicBezTo>
                  <a:cubicBezTo>
                    <a:pt x="0" y="195"/>
                    <a:pt x="44" y="187"/>
                    <a:pt x="72" y="187"/>
                  </a:cubicBezTo>
                  <a:cubicBezTo>
                    <a:pt x="98" y="187"/>
                    <a:pt x="137" y="194"/>
                    <a:pt x="143" y="195"/>
                  </a:cubicBezTo>
                  <a:cubicBezTo>
                    <a:pt x="144" y="195"/>
                    <a:pt x="144" y="195"/>
                    <a:pt x="144" y="195"/>
                  </a:cubicBezTo>
                  <a:cubicBezTo>
                    <a:pt x="150" y="194"/>
                    <a:pt x="189" y="187"/>
                    <a:pt x="214" y="187"/>
                  </a:cubicBezTo>
                  <a:cubicBezTo>
                    <a:pt x="242" y="187"/>
                    <a:pt x="286" y="195"/>
                    <a:pt x="286" y="195"/>
                  </a:cubicBezTo>
                  <a:cubicBezTo>
                    <a:pt x="286" y="8"/>
                    <a:pt x="286" y="8"/>
                    <a:pt x="286" y="8"/>
                  </a:cubicBezTo>
                  <a:cubicBezTo>
                    <a:pt x="286" y="8"/>
                    <a:pt x="245" y="0"/>
                    <a:pt x="214" y="0"/>
                  </a:cubicBezTo>
                  <a:close/>
                </a:path>
              </a:pathLst>
            </a:custGeom>
            <a:solidFill>
              <a:srgbClr val="FAAE3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4" name="Freeform 99"/>
            <p:cNvSpPr/>
            <p:nvPr/>
          </p:nvSpPr>
          <p:spPr bwMode="auto">
            <a:xfrm>
              <a:off x="73453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5" name="Freeform 100"/>
            <p:cNvSpPr/>
            <p:nvPr/>
          </p:nvSpPr>
          <p:spPr bwMode="auto">
            <a:xfrm>
              <a:off x="78406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6" name="Freeform 101"/>
            <p:cNvSpPr/>
            <p:nvPr/>
          </p:nvSpPr>
          <p:spPr bwMode="auto">
            <a:xfrm>
              <a:off x="7837488" y="4586288"/>
              <a:ext cx="11113" cy="654050"/>
            </a:xfrm>
            <a:custGeom>
              <a:avLst/>
              <a:gdLst>
                <a:gd name="T0" fmla="*/ 0 w 7"/>
                <a:gd name="T1" fmla="*/ 0 h 412"/>
                <a:gd name="T2" fmla="*/ 7 w 7"/>
                <a:gd name="T3" fmla="*/ 0 h 412"/>
                <a:gd name="T4" fmla="*/ 7 w 7"/>
                <a:gd name="T5" fmla="*/ 410 h 412"/>
                <a:gd name="T6" fmla="*/ 2 w 7"/>
                <a:gd name="T7" fmla="*/ 412 h 412"/>
                <a:gd name="T8" fmla="*/ 0 w 7"/>
                <a:gd name="T9" fmla="*/ 410 h 412"/>
                <a:gd name="T10" fmla="*/ 0 w 7"/>
                <a:gd name="T11" fmla="*/ 0 h 412"/>
              </a:gdLst>
              <a:ahLst/>
              <a:cxnLst>
                <a:cxn ang="0">
                  <a:pos x="T0" y="T1"/>
                </a:cxn>
                <a:cxn ang="0">
                  <a:pos x="T2" y="T3"/>
                </a:cxn>
                <a:cxn ang="0">
                  <a:pos x="T4" y="T5"/>
                </a:cxn>
                <a:cxn ang="0">
                  <a:pos x="T6" y="T7"/>
                </a:cxn>
                <a:cxn ang="0">
                  <a:pos x="T8" y="T9"/>
                </a:cxn>
                <a:cxn ang="0">
                  <a:pos x="T10" y="T11"/>
                </a:cxn>
              </a:cxnLst>
              <a:rect l="0" t="0" r="r" b="b"/>
              <a:pathLst>
                <a:path w="7" h="412">
                  <a:moveTo>
                    <a:pt x="0" y="0"/>
                  </a:moveTo>
                  <a:lnTo>
                    <a:pt x="7" y="0"/>
                  </a:lnTo>
                  <a:lnTo>
                    <a:pt x="7" y="410"/>
                  </a:lnTo>
                  <a:lnTo>
                    <a:pt x="2" y="412"/>
                  </a:lnTo>
                  <a:lnTo>
                    <a:pt x="0" y="410"/>
                  </a:lnTo>
                  <a:lnTo>
                    <a:pt x="0" y="0"/>
                  </a:lnTo>
                  <a:close/>
                </a:path>
              </a:pathLst>
            </a:custGeom>
            <a:solidFill>
              <a:srgbClr val="D0C6AB"/>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7" name="Freeform 102"/>
            <p:cNvSpPr/>
            <p:nvPr/>
          </p:nvSpPr>
          <p:spPr bwMode="auto">
            <a:xfrm>
              <a:off x="7431088" y="4654550"/>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8" name="Freeform 103"/>
            <p:cNvSpPr/>
            <p:nvPr/>
          </p:nvSpPr>
          <p:spPr bwMode="auto">
            <a:xfrm>
              <a:off x="7431088" y="47069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7"/>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9" name="Freeform 104"/>
            <p:cNvSpPr/>
            <p:nvPr/>
          </p:nvSpPr>
          <p:spPr bwMode="auto">
            <a:xfrm>
              <a:off x="7431088" y="47593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0" name="Freeform 105"/>
            <p:cNvSpPr/>
            <p:nvPr/>
          </p:nvSpPr>
          <p:spPr bwMode="auto">
            <a:xfrm>
              <a:off x="7431088" y="48085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1" name="Freeform 106"/>
            <p:cNvSpPr/>
            <p:nvPr/>
          </p:nvSpPr>
          <p:spPr bwMode="auto">
            <a:xfrm>
              <a:off x="7431088" y="48609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2" name="Freeform 107"/>
            <p:cNvSpPr/>
            <p:nvPr/>
          </p:nvSpPr>
          <p:spPr bwMode="auto">
            <a:xfrm>
              <a:off x="7431088" y="49101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3" name="Freeform 108"/>
            <p:cNvSpPr/>
            <p:nvPr/>
          </p:nvSpPr>
          <p:spPr bwMode="auto">
            <a:xfrm>
              <a:off x="7427913" y="4962525"/>
              <a:ext cx="346075" cy="41275"/>
            </a:xfrm>
            <a:custGeom>
              <a:avLst/>
              <a:gdLst>
                <a:gd name="T0" fmla="*/ 92 w 92"/>
                <a:gd name="T1" fmla="*/ 11 h 11"/>
                <a:gd name="T2" fmla="*/ 1 w 92"/>
                <a:gd name="T3" fmla="*/ 11 h 11"/>
                <a:gd name="T4" fmla="*/ 0 w 92"/>
                <a:gd name="T5" fmla="*/ 8 h 11"/>
                <a:gd name="T6" fmla="*/ 92 w 92"/>
                <a:gd name="T7" fmla="*/ 8 h 11"/>
                <a:gd name="T8" fmla="*/ 92 w 92"/>
                <a:gd name="T9" fmla="*/ 11 h 11"/>
              </a:gdLst>
              <a:ahLst/>
              <a:cxnLst>
                <a:cxn ang="0">
                  <a:pos x="T0" y="T1"/>
                </a:cxn>
                <a:cxn ang="0">
                  <a:pos x="T2" y="T3"/>
                </a:cxn>
                <a:cxn ang="0">
                  <a:pos x="T4" y="T5"/>
                </a:cxn>
                <a:cxn ang="0">
                  <a:pos x="T6" y="T7"/>
                </a:cxn>
                <a:cxn ang="0">
                  <a:pos x="T8" y="T9"/>
                </a:cxn>
              </a:cxnLst>
              <a:rect l="0" t="0" r="r" b="b"/>
              <a:pathLst>
                <a:path w="92" h="11">
                  <a:moveTo>
                    <a:pt x="92" y="11"/>
                  </a:moveTo>
                  <a:cubicBezTo>
                    <a:pt x="91" y="11"/>
                    <a:pt x="43" y="3"/>
                    <a:pt x="1" y="11"/>
                  </a:cubicBezTo>
                  <a:cubicBezTo>
                    <a:pt x="0" y="8"/>
                    <a:pt x="0" y="8"/>
                    <a:pt x="0" y="8"/>
                  </a:cubicBezTo>
                  <a:cubicBezTo>
                    <a:pt x="43" y="0"/>
                    <a:pt x="92" y="8"/>
                    <a:pt x="92" y="8"/>
                  </a:cubicBezTo>
                  <a:lnTo>
                    <a:pt x="92"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4" name="Freeform 109"/>
            <p:cNvSpPr/>
            <p:nvPr/>
          </p:nvSpPr>
          <p:spPr bwMode="auto">
            <a:xfrm>
              <a:off x="7435850" y="5014913"/>
              <a:ext cx="341313" cy="120650"/>
            </a:xfrm>
            <a:custGeom>
              <a:avLst/>
              <a:gdLst>
                <a:gd name="T0" fmla="*/ 89 w 91"/>
                <a:gd name="T1" fmla="*/ 32 h 32"/>
                <a:gd name="T2" fmla="*/ 0 w 91"/>
                <a:gd name="T3" fmla="*/ 32 h 32"/>
                <a:gd name="T4" fmla="*/ 0 w 91"/>
                <a:gd name="T5" fmla="*/ 4 h 32"/>
                <a:gd name="T6" fmla="*/ 91 w 91"/>
                <a:gd name="T7" fmla="*/ 4 h 32"/>
                <a:gd name="T8" fmla="*/ 89 w 91"/>
                <a:gd name="T9" fmla="*/ 32 h 32"/>
              </a:gdLst>
              <a:ahLst/>
              <a:cxnLst>
                <a:cxn ang="0">
                  <a:pos x="T0" y="T1"/>
                </a:cxn>
                <a:cxn ang="0">
                  <a:pos x="T2" y="T3"/>
                </a:cxn>
                <a:cxn ang="0">
                  <a:pos x="T4" y="T5"/>
                </a:cxn>
                <a:cxn ang="0">
                  <a:pos x="T6" y="T7"/>
                </a:cxn>
                <a:cxn ang="0">
                  <a:pos x="T8" y="T9"/>
                </a:cxn>
              </a:cxnLst>
              <a:rect l="0" t="0" r="r" b="b"/>
              <a:pathLst>
                <a:path w="91" h="32">
                  <a:moveTo>
                    <a:pt x="89" y="32"/>
                  </a:moveTo>
                  <a:cubicBezTo>
                    <a:pt x="89" y="32"/>
                    <a:pt x="40" y="28"/>
                    <a:pt x="0" y="32"/>
                  </a:cubicBezTo>
                  <a:cubicBezTo>
                    <a:pt x="0" y="4"/>
                    <a:pt x="0" y="4"/>
                    <a:pt x="0" y="4"/>
                  </a:cubicBezTo>
                  <a:cubicBezTo>
                    <a:pt x="43" y="0"/>
                    <a:pt x="88" y="4"/>
                    <a:pt x="91" y="4"/>
                  </a:cubicBezTo>
                  <a:lnTo>
                    <a:pt x="89" y="32"/>
                  </a:ln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5" name="Freeform 110"/>
            <p:cNvSpPr/>
            <p:nvPr/>
          </p:nvSpPr>
          <p:spPr bwMode="auto">
            <a:xfrm>
              <a:off x="7915275" y="46736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6" name="Freeform 111"/>
            <p:cNvSpPr/>
            <p:nvPr/>
          </p:nvSpPr>
          <p:spPr bwMode="auto">
            <a:xfrm>
              <a:off x="7915275" y="4721225"/>
              <a:ext cx="180975" cy="26988"/>
            </a:xfrm>
            <a:custGeom>
              <a:avLst/>
              <a:gdLst>
                <a:gd name="T0" fmla="*/ 1 w 48"/>
                <a:gd name="T1" fmla="*/ 7 h 7"/>
                <a:gd name="T2" fmla="*/ 0 w 48"/>
                <a:gd name="T3" fmla="*/ 4 h 7"/>
                <a:gd name="T4" fmla="*/ 48 w 48"/>
                <a:gd name="T5" fmla="*/ 0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4"/>
                    <a:pt x="48" y="4"/>
                    <a:pt x="48" y="4"/>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7" name="Freeform 112"/>
            <p:cNvSpPr/>
            <p:nvPr/>
          </p:nvSpPr>
          <p:spPr bwMode="auto">
            <a:xfrm>
              <a:off x="7915275" y="47752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8" name="Freeform 113"/>
            <p:cNvSpPr/>
            <p:nvPr/>
          </p:nvSpPr>
          <p:spPr bwMode="auto">
            <a:xfrm>
              <a:off x="7915275" y="4822825"/>
              <a:ext cx="180975" cy="26988"/>
            </a:xfrm>
            <a:custGeom>
              <a:avLst/>
              <a:gdLst>
                <a:gd name="T0" fmla="*/ 1 w 48"/>
                <a:gd name="T1" fmla="*/ 7 h 7"/>
                <a:gd name="T2" fmla="*/ 0 w 48"/>
                <a:gd name="T3" fmla="*/ 4 h 7"/>
                <a:gd name="T4" fmla="*/ 48 w 48"/>
                <a:gd name="T5" fmla="*/ 1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1"/>
                  </a:cubicBezTo>
                  <a:cubicBezTo>
                    <a:pt x="48" y="4"/>
                    <a:pt x="48" y="4"/>
                    <a:pt x="48" y="4"/>
                  </a:cubicBezTo>
                  <a:cubicBezTo>
                    <a:pt x="31" y="3"/>
                    <a:pt x="15" y="5"/>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9" name="Freeform 114"/>
            <p:cNvSpPr/>
            <p:nvPr/>
          </p:nvSpPr>
          <p:spPr bwMode="auto">
            <a:xfrm>
              <a:off x="7915275" y="4875213"/>
              <a:ext cx="180975" cy="26988"/>
            </a:xfrm>
            <a:custGeom>
              <a:avLst/>
              <a:gdLst>
                <a:gd name="T0" fmla="*/ 1 w 48"/>
                <a:gd name="T1" fmla="*/ 7 h 7"/>
                <a:gd name="T2" fmla="*/ 0 w 48"/>
                <a:gd name="T3" fmla="*/ 4 h 7"/>
                <a:gd name="T4" fmla="*/ 48 w 48"/>
                <a:gd name="T5" fmla="*/ 0 h 7"/>
                <a:gd name="T6" fmla="*/ 48 w 48"/>
                <a:gd name="T7" fmla="*/ 3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3"/>
                    <a:pt x="48" y="3"/>
                    <a:pt x="48" y="3"/>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0" name="Freeform 115"/>
            <p:cNvSpPr/>
            <p:nvPr/>
          </p:nvSpPr>
          <p:spPr bwMode="auto">
            <a:xfrm>
              <a:off x="7915275" y="49133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1" name="Freeform 116"/>
            <p:cNvSpPr/>
            <p:nvPr/>
          </p:nvSpPr>
          <p:spPr bwMode="auto">
            <a:xfrm>
              <a:off x="7915275" y="49625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2" name="Freeform 117"/>
            <p:cNvSpPr/>
            <p:nvPr/>
          </p:nvSpPr>
          <p:spPr bwMode="auto">
            <a:xfrm>
              <a:off x="7915275" y="50149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3" name="Freeform 118"/>
            <p:cNvSpPr/>
            <p:nvPr/>
          </p:nvSpPr>
          <p:spPr bwMode="auto">
            <a:xfrm>
              <a:off x="7915275" y="50641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4" name="Freeform 119"/>
            <p:cNvSpPr/>
            <p:nvPr/>
          </p:nvSpPr>
          <p:spPr bwMode="auto">
            <a:xfrm>
              <a:off x="8129588" y="4673600"/>
              <a:ext cx="128588" cy="228600"/>
            </a:xfrm>
            <a:custGeom>
              <a:avLst/>
              <a:gdLst>
                <a:gd name="T0" fmla="*/ 34 w 34"/>
                <a:gd name="T1" fmla="*/ 61 h 61"/>
                <a:gd name="T2" fmla="*/ 0 w 34"/>
                <a:gd name="T3" fmla="*/ 57 h 61"/>
                <a:gd name="T4" fmla="*/ 0 w 34"/>
                <a:gd name="T5" fmla="*/ 0 h 61"/>
                <a:gd name="T6" fmla="*/ 34 w 34"/>
                <a:gd name="T7" fmla="*/ 3 h 61"/>
                <a:gd name="T8" fmla="*/ 34 w 34"/>
                <a:gd name="T9" fmla="*/ 61 h 61"/>
              </a:gdLst>
              <a:ahLst/>
              <a:cxnLst>
                <a:cxn ang="0">
                  <a:pos x="T0" y="T1"/>
                </a:cxn>
                <a:cxn ang="0">
                  <a:pos x="T2" y="T3"/>
                </a:cxn>
                <a:cxn ang="0">
                  <a:pos x="T4" y="T5"/>
                </a:cxn>
                <a:cxn ang="0">
                  <a:pos x="T6" y="T7"/>
                </a:cxn>
                <a:cxn ang="0">
                  <a:pos x="T8" y="T9"/>
                </a:cxn>
              </a:cxnLst>
              <a:rect l="0" t="0" r="r" b="b"/>
              <a:pathLst>
                <a:path w="34" h="61">
                  <a:moveTo>
                    <a:pt x="34" y="61"/>
                  </a:moveTo>
                  <a:cubicBezTo>
                    <a:pt x="34" y="61"/>
                    <a:pt x="22" y="58"/>
                    <a:pt x="0" y="57"/>
                  </a:cubicBezTo>
                  <a:cubicBezTo>
                    <a:pt x="0" y="54"/>
                    <a:pt x="0" y="0"/>
                    <a:pt x="0" y="0"/>
                  </a:cubicBezTo>
                  <a:cubicBezTo>
                    <a:pt x="0" y="0"/>
                    <a:pt x="20" y="1"/>
                    <a:pt x="34" y="3"/>
                  </a:cubicBezTo>
                  <a:cubicBezTo>
                    <a:pt x="34" y="8"/>
                    <a:pt x="34" y="61"/>
                    <a:pt x="34" y="61"/>
                  </a:cubicBez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sp>
        <p:nvSpPr>
          <p:cNvPr id="3" name="文本框 2"/>
          <p:cNvSpPr txBox="1"/>
          <p:nvPr/>
        </p:nvSpPr>
        <p:spPr>
          <a:xfrm>
            <a:off x="419549" y="1581785"/>
            <a:ext cx="10738672" cy="3046988"/>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                                        花季</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少年的</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噩梦</a:t>
            </a:r>
            <a:endPar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2400" dirty="0">
              <a:latin typeface="微软雅黑" panose="020B0503020204020204" charset="-122"/>
              <a:ea typeface="微软雅黑" panose="020B0503020204020204" charset="-122"/>
              <a:cs typeface="微软雅黑" panose="020B0503020204020204" charset="-122"/>
            </a:endParaRPr>
          </a:p>
          <a:p>
            <a:r>
              <a:rPr lang="zh-CN" altLang="en-US" sz="2400" dirty="0" smtClean="0">
                <a:latin typeface="微软雅黑" panose="020B0503020204020204" charset="-122"/>
                <a:ea typeface="微软雅黑" panose="020B0503020204020204" charset="-122"/>
                <a:cs typeface="微软雅黑" panose="020B0503020204020204" charset="-122"/>
              </a:rPr>
              <a:t>       阿</a:t>
            </a:r>
            <a:r>
              <a:rPr lang="zh-CN" altLang="en-US" sz="2400" dirty="0">
                <a:latin typeface="微软雅黑" panose="020B0503020204020204" charset="-122"/>
                <a:ea typeface="微软雅黑" panose="020B0503020204020204" charset="-122"/>
                <a:cs typeface="微软雅黑" panose="020B0503020204020204" charset="-122"/>
              </a:rPr>
              <a:t>辉经常和社会青年一起玩，在好奇心的驱使下和社会青年的劝说下，他很快成了一个“瘾君子”，陷入毒品的泥沼中无法自拔。得知他偷钱去吸毒后，父亲狠狠地骂他打他，母亲被气得卧床不起。不久，他因为偷窃而入狱。</a:t>
            </a:r>
          </a:p>
          <a:p>
            <a:r>
              <a:rPr lang="zh-CN" altLang="en-US" sz="2400" dirty="0">
                <a:latin typeface="微软雅黑" panose="020B0503020204020204" charset="-122"/>
                <a:ea typeface="微软雅黑" panose="020B0503020204020204" charset="-122"/>
                <a:cs typeface="微软雅黑" panose="020B0503020204020204" charset="-122"/>
              </a:rPr>
              <a:t>后来，阿辉被送去强制戒毒。期满后，他说：“我不愿意回家，我怕再见到那帮“朋友”。”据戒毒所民警介绍，戒毒者离开戒毒所后的复吸率很高，因为一回到以前的环境，很难摆脱其他吸毒者的影响。</a:t>
            </a:r>
          </a:p>
        </p:txBody>
      </p:sp>
      <p:sp>
        <p:nvSpPr>
          <p:cNvPr id="9" name="文本框 8"/>
          <p:cNvSpPr txBox="1"/>
          <p:nvPr/>
        </p:nvSpPr>
        <p:spPr>
          <a:xfrm>
            <a:off x="2881630" y="7362190"/>
            <a:ext cx="396875" cy="106680"/>
          </a:xfrm>
          <a:prstGeom prst="rect">
            <a:avLst/>
          </a:prstGeom>
          <a:noFill/>
        </p:spPr>
        <p:txBody>
          <a:bodyPr wrap="none" rtlCol="0" anchor="t">
            <a:spAutoFit/>
          </a:bodyPr>
          <a:lstStyle/>
          <a:p>
            <a:r>
              <a:rPr lang="en-US" altLang="zh-CN" sz="100">
                <a:solidFill>
                  <a:srgbClr val="EDEDED"/>
                </a:solidFill>
                <a:sym typeface="+mn-ea"/>
              </a:rPr>
              <a:t>www.163wenku.com </a:t>
            </a:r>
            <a:r>
              <a:rPr lang="zh-CN" altLang="zh-CN" sz="100">
                <a:solidFill>
                  <a:srgbClr val="EDEDED"/>
                </a:solidFill>
                <a:sym typeface="+mn-ea"/>
              </a:rPr>
              <a:t>精品教育资料文库</a:t>
            </a:r>
            <a:endParaRPr lang="zh-CN" altLang="en-US" sz="100"/>
          </a:p>
        </p:txBody>
      </p:sp>
      <p:sp>
        <p:nvSpPr>
          <p:cNvPr id="29" name="矩形 28"/>
          <p:cNvSpPr/>
          <p:nvPr/>
        </p:nvSpPr>
        <p:spPr>
          <a:xfrm>
            <a:off x="2519104" y="458102"/>
            <a:ext cx="2236510" cy="707886"/>
          </a:xfrm>
          <a:prstGeom prst="rect">
            <a:avLst/>
          </a:prstGeom>
        </p:spPr>
        <p:txBody>
          <a:bodyPr wrap="none">
            <a:spAutoFit/>
          </a:bodyPr>
          <a:lstStyle/>
          <a:p>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阅读案例</a:t>
            </a:r>
            <a:endParaRPr lang="zh-CN" altLang="en-US" sz="4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0"/>
          <p:cNvSpPr txBox="1"/>
          <p:nvPr/>
        </p:nvSpPr>
        <p:spPr>
          <a:xfrm flipH="1">
            <a:off x="2566668" y="470535"/>
            <a:ext cx="2865943" cy="707886"/>
          </a:xfrm>
          <a:prstGeom prst="rect">
            <a:avLst/>
          </a:prstGeom>
          <a:noFill/>
        </p:spPr>
        <p:style>
          <a:lnRef idx="2">
            <a:schemeClr val="accent1"/>
          </a:lnRef>
          <a:fillRef idx="1">
            <a:schemeClr val="lt1"/>
          </a:fillRef>
          <a:effectRef idx="0">
            <a:schemeClr val="accent1"/>
          </a:effectRef>
          <a:fontRef idx="minor">
            <a:schemeClr val="dk1"/>
          </a:fontRef>
        </p:style>
        <p:txBody>
          <a:bodyPr wrap="square" anchor="t">
            <a:spAutoFit/>
          </a:bodyPr>
          <a:lstStyle/>
          <a:p>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阅读案例</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endParaRPr>
          </a:p>
        </p:txBody>
      </p:sp>
      <p:grpSp>
        <p:nvGrpSpPr>
          <p:cNvPr id="2" name="组合 1041"/>
          <p:cNvGrpSpPr/>
          <p:nvPr/>
        </p:nvGrpSpPr>
        <p:grpSpPr>
          <a:xfrm>
            <a:off x="1379216" y="430441"/>
            <a:ext cx="1073150" cy="733425"/>
            <a:chOff x="7304088" y="4556125"/>
            <a:chExt cx="1073150" cy="733425"/>
          </a:xfrm>
        </p:grpSpPr>
        <p:sp>
          <p:nvSpPr>
            <p:cNvPr id="1043" name="Freeform 98"/>
            <p:cNvSpPr/>
            <p:nvPr/>
          </p:nvSpPr>
          <p:spPr bwMode="auto">
            <a:xfrm>
              <a:off x="7304088" y="4556125"/>
              <a:ext cx="1073150" cy="733425"/>
            </a:xfrm>
            <a:custGeom>
              <a:avLst/>
              <a:gdLst>
                <a:gd name="T0" fmla="*/ 214 w 286"/>
                <a:gd name="T1" fmla="*/ 0 h 195"/>
                <a:gd name="T2" fmla="*/ 143 w 286"/>
                <a:gd name="T3" fmla="*/ 8 h 195"/>
                <a:gd name="T4" fmla="*/ 72 w 286"/>
                <a:gd name="T5" fmla="*/ 0 h 195"/>
                <a:gd name="T6" fmla="*/ 0 w 286"/>
                <a:gd name="T7" fmla="*/ 8 h 195"/>
                <a:gd name="T8" fmla="*/ 0 w 286"/>
                <a:gd name="T9" fmla="*/ 195 h 195"/>
                <a:gd name="T10" fmla="*/ 72 w 286"/>
                <a:gd name="T11" fmla="*/ 187 h 195"/>
                <a:gd name="T12" fmla="*/ 143 w 286"/>
                <a:gd name="T13" fmla="*/ 195 h 195"/>
                <a:gd name="T14" fmla="*/ 144 w 286"/>
                <a:gd name="T15" fmla="*/ 195 h 195"/>
                <a:gd name="T16" fmla="*/ 214 w 286"/>
                <a:gd name="T17" fmla="*/ 187 h 195"/>
                <a:gd name="T18" fmla="*/ 286 w 286"/>
                <a:gd name="T19" fmla="*/ 195 h 195"/>
                <a:gd name="T20" fmla="*/ 286 w 286"/>
                <a:gd name="T21" fmla="*/ 8 h 195"/>
                <a:gd name="T22" fmla="*/ 214 w 286"/>
                <a:gd name="T2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195">
                  <a:moveTo>
                    <a:pt x="214" y="0"/>
                  </a:moveTo>
                  <a:cubicBezTo>
                    <a:pt x="186" y="0"/>
                    <a:pt x="148" y="7"/>
                    <a:pt x="143" y="8"/>
                  </a:cubicBezTo>
                  <a:cubicBezTo>
                    <a:pt x="139" y="7"/>
                    <a:pt x="100" y="0"/>
                    <a:pt x="72" y="0"/>
                  </a:cubicBezTo>
                  <a:cubicBezTo>
                    <a:pt x="42" y="0"/>
                    <a:pt x="0" y="8"/>
                    <a:pt x="0" y="8"/>
                  </a:cubicBezTo>
                  <a:cubicBezTo>
                    <a:pt x="0" y="195"/>
                    <a:pt x="0" y="195"/>
                    <a:pt x="0" y="195"/>
                  </a:cubicBezTo>
                  <a:cubicBezTo>
                    <a:pt x="0" y="195"/>
                    <a:pt x="44" y="187"/>
                    <a:pt x="72" y="187"/>
                  </a:cubicBezTo>
                  <a:cubicBezTo>
                    <a:pt x="98" y="187"/>
                    <a:pt x="137" y="194"/>
                    <a:pt x="143" y="195"/>
                  </a:cubicBezTo>
                  <a:cubicBezTo>
                    <a:pt x="144" y="195"/>
                    <a:pt x="144" y="195"/>
                    <a:pt x="144" y="195"/>
                  </a:cubicBezTo>
                  <a:cubicBezTo>
                    <a:pt x="150" y="194"/>
                    <a:pt x="189" y="187"/>
                    <a:pt x="214" y="187"/>
                  </a:cubicBezTo>
                  <a:cubicBezTo>
                    <a:pt x="242" y="187"/>
                    <a:pt x="286" y="195"/>
                    <a:pt x="286" y="195"/>
                  </a:cubicBezTo>
                  <a:cubicBezTo>
                    <a:pt x="286" y="8"/>
                    <a:pt x="286" y="8"/>
                    <a:pt x="286" y="8"/>
                  </a:cubicBezTo>
                  <a:cubicBezTo>
                    <a:pt x="286" y="8"/>
                    <a:pt x="245" y="0"/>
                    <a:pt x="214" y="0"/>
                  </a:cubicBezTo>
                  <a:close/>
                </a:path>
              </a:pathLst>
            </a:custGeom>
            <a:solidFill>
              <a:srgbClr val="FAAE3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4" name="Freeform 99"/>
            <p:cNvSpPr/>
            <p:nvPr/>
          </p:nvSpPr>
          <p:spPr bwMode="auto">
            <a:xfrm>
              <a:off x="73453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5" name="Freeform 100"/>
            <p:cNvSpPr/>
            <p:nvPr/>
          </p:nvSpPr>
          <p:spPr bwMode="auto">
            <a:xfrm>
              <a:off x="78406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6" name="Freeform 101"/>
            <p:cNvSpPr/>
            <p:nvPr/>
          </p:nvSpPr>
          <p:spPr bwMode="auto">
            <a:xfrm>
              <a:off x="7837488" y="4586288"/>
              <a:ext cx="11113" cy="654050"/>
            </a:xfrm>
            <a:custGeom>
              <a:avLst/>
              <a:gdLst>
                <a:gd name="T0" fmla="*/ 0 w 7"/>
                <a:gd name="T1" fmla="*/ 0 h 412"/>
                <a:gd name="T2" fmla="*/ 7 w 7"/>
                <a:gd name="T3" fmla="*/ 0 h 412"/>
                <a:gd name="T4" fmla="*/ 7 w 7"/>
                <a:gd name="T5" fmla="*/ 410 h 412"/>
                <a:gd name="T6" fmla="*/ 2 w 7"/>
                <a:gd name="T7" fmla="*/ 412 h 412"/>
                <a:gd name="T8" fmla="*/ 0 w 7"/>
                <a:gd name="T9" fmla="*/ 410 h 412"/>
                <a:gd name="T10" fmla="*/ 0 w 7"/>
                <a:gd name="T11" fmla="*/ 0 h 412"/>
              </a:gdLst>
              <a:ahLst/>
              <a:cxnLst>
                <a:cxn ang="0">
                  <a:pos x="T0" y="T1"/>
                </a:cxn>
                <a:cxn ang="0">
                  <a:pos x="T2" y="T3"/>
                </a:cxn>
                <a:cxn ang="0">
                  <a:pos x="T4" y="T5"/>
                </a:cxn>
                <a:cxn ang="0">
                  <a:pos x="T6" y="T7"/>
                </a:cxn>
                <a:cxn ang="0">
                  <a:pos x="T8" y="T9"/>
                </a:cxn>
                <a:cxn ang="0">
                  <a:pos x="T10" y="T11"/>
                </a:cxn>
              </a:cxnLst>
              <a:rect l="0" t="0" r="r" b="b"/>
              <a:pathLst>
                <a:path w="7" h="412">
                  <a:moveTo>
                    <a:pt x="0" y="0"/>
                  </a:moveTo>
                  <a:lnTo>
                    <a:pt x="7" y="0"/>
                  </a:lnTo>
                  <a:lnTo>
                    <a:pt x="7" y="410"/>
                  </a:lnTo>
                  <a:lnTo>
                    <a:pt x="2" y="412"/>
                  </a:lnTo>
                  <a:lnTo>
                    <a:pt x="0" y="410"/>
                  </a:lnTo>
                  <a:lnTo>
                    <a:pt x="0" y="0"/>
                  </a:lnTo>
                  <a:close/>
                </a:path>
              </a:pathLst>
            </a:custGeom>
            <a:solidFill>
              <a:srgbClr val="D0C6AB"/>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7" name="Freeform 102"/>
            <p:cNvSpPr/>
            <p:nvPr/>
          </p:nvSpPr>
          <p:spPr bwMode="auto">
            <a:xfrm>
              <a:off x="7431088" y="4654550"/>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8" name="Freeform 103"/>
            <p:cNvSpPr/>
            <p:nvPr/>
          </p:nvSpPr>
          <p:spPr bwMode="auto">
            <a:xfrm>
              <a:off x="7431088" y="47069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7"/>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9" name="Freeform 104"/>
            <p:cNvSpPr/>
            <p:nvPr/>
          </p:nvSpPr>
          <p:spPr bwMode="auto">
            <a:xfrm>
              <a:off x="7431088" y="47593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0" name="Freeform 105"/>
            <p:cNvSpPr/>
            <p:nvPr/>
          </p:nvSpPr>
          <p:spPr bwMode="auto">
            <a:xfrm>
              <a:off x="7431088" y="48085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1" name="Freeform 106"/>
            <p:cNvSpPr/>
            <p:nvPr/>
          </p:nvSpPr>
          <p:spPr bwMode="auto">
            <a:xfrm>
              <a:off x="7431088" y="48609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2" name="Freeform 107"/>
            <p:cNvSpPr/>
            <p:nvPr/>
          </p:nvSpPr>
          <p:spPr bwMode="auto">
            <a:xfrm>
              <a:off x="7431088" y="49101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3" name="Freeform 108"/>
            <p:cNvSpPr/>
            <p:nvPr/>
          </p:nvSpPr>
          <p:spPr bwMode="auto">
            <a:xfrm>
              <a:off x="7427913" y="4962525"/>
              <a:ext cx="346075" cy="41275"/>
            </a:xfrm>
            <a:custGeom>
              <a:avLst/>
              <a:gdLst>
                <a:gd name="T0" fmla="*/ 92 w 92"/>
                <a:gd name="T1" fmla="*/ 11 h 11"/>
                <a:gd name="T2" fmla="*/ 1 w 92"/>
                <a:gd name="T3" fmla="*/ 11 h 11"/>
                <a:gd name="T4" fmla="*/ 0 w 92"/>
                <a:gd name="T5" fmla="*/ 8 h 11"/>
                <a:gd name="T6" fmla="*/ 92 w 92"/>
                <a:gd name="T7" fmla="*/ 8 h 11"/>
                <a:gd name="T8" fmla="*/ 92 w 92"/>
                <a:gd name="T9" fmla="*/ 11 h 11"/>
              </a:gdLst>
              <a:ahLst/>
              <a:cxnLst>
                <a:cxn ang="0">
                  <a:pos x="T0" y="T1"/>
                </a:cxn>
                <a:cxn ang="0">
                  <a:pos x="T2" y="T3"/>
                </a:cxn>
                <a:cxn ang="0">
                  <a:pos x="T4" y="T5"/>
                </a:cxn>
                <a:cxn ang="0">
                  <a:pos x="T6" y="T7"/>
                </a:cxn>
                <a:cxn ang="0">
                  <a:pos x="T8" y="T9"/>
                </a:cxn>
              </a:cxnLst>
              <a:rect l="0" t="0" r="r" b="b"/>
              <a:pathLst>
                <a:path w="92" h="11">
                  <a:moveTo>
                    <a:pt x="92" y="11"/>
                  </a:moveTo>
                  <a:cubicBezTo>
                    <a:pt x="91" y="11"/>
                    <a:pt x="43" y="3"/>
                    <a:pt x="1" y="11"/>
                  </a:cubicBezTo>
                  <a:cubicBezTo>
                    <a:pt x="0" y="8"/>
                    <a:pt x="0" y="8"/>
                    <a:pt x="0" y="8"/>
                  </a:cubicBezTo>
                  <a:cubicBezTo>
                    <a:pt x="43" y="0"/>
                    <a:pt x="92" y="8"/>
                    <a:pt x="92" y="8"/>
                  </a:cubicBezTo>
                  <a:lnTo>
                    <a:pt x="92"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4" name="Freeform 109"/>
            <p:cNvSpPr/>
            <p:nvPr/>
          </p:nvSpPr>
          <p:spPr bwMode="auto">
            <a:xfrm>
              <a:off x="7435850" y="5014913"/>
              <a:ext cx="341313" cy="120650"/>
            </a:xfrm>
            <a:custGeom>
              <a:avLst/>
              <a:gdLst>
                <a:gd name="T0" fmla="*/ 89 w 91"/>
                <a:gd name="T1" fmla="*/ 32 h 32"/>
                <a:gd name="T2" fmla="*/ 0 w 91"/>
                <a:gd name="T3" fmla="*/ 32 h 32"/>
                <a:gd name="T4" fmla="*/ 0 w 91"/>
                <a:gd name="T5" fmla="*/ 4 h 32"/>
                <a:gd name="T6" fmla="*/ 91 w 91"/>
                <a:gd name="T7" fmla="*/ 4 h 32"/>
                <a:gd name="T8" fmla="*/ 89 w 91"/>
                <a:gd name="T9" fmla="*/ 32 h 32"/>
              </a:gdLst>
              <a:ahLst/>
              <a:cxnLst>
                <a:cxn ang="0">
                  <a:pos x="T0" y="T1"/>
                </a:cxn>
                <a:cxn ang="0">
                  <a:pos x="T2" y="T3"/>
                </a:cxn>
                <a:cxn ang="0">
                  <a:pos x="T4" y="T5"/>
                </a:cxn>
                <a:cxn ang="0">
                  <a:pos x="T6" y="T7"/>
                </a:cxn>
                <a:cxn ang="0">
                  <a:pos x="T8" y="T9"/>
                </a:cxn>
              </a:cxnLst>
              <a:rect l="0" t="0" r="r" b="b"/>
              <a:pathLst>
                <a:path w="91" h="32">
                  <a:moveTo>
                    <a:pt x="89" y="32"/>
                  </a:moveTo>
                  <a:cubicBezTo>
                    <a:pt x="89" y="32"/>
                    <a:pt x="40" y="28"/>
                    <a:pt x="0" y="32"/>
                  </a:cubicBezTo>
                  <a:cubicBezTo>
                    <a:pt x="0" y="4"/>
                    <a:pt x="0" y="4"/>
                    <a:pt x="0" y="4"/>
                  </a:cubicBezTo>
                  <a:cubicBezTo>
                    <a:pt x="43" y="0"/>
                    <a:pt x="88" y="4"/>
                    <a:pt x="91" y="4"/>
                  </a:cubicBezTo>
                  <a:lnTo>
                    <a:pt x="89" y="32"/>
                  </a:ln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5" name="Freeform 110"/>
            <p:cNvSpPr/>
            <p:nvPr/>
          </p:nvSpPr>
          <p:spPr bwMode="auto">
            <a:xfrm>
              <a:off x="7915275" y="46736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6" name="Freeform 111"/>
            <p:cNvSpPr/>
            <p:nvPr/>
          </p:nvSpPr>
          <p:spPr bwMode="auto">
            <a:xfrm>
              <a:off x="7915275" y="4721225"/>
              <a:ext cx="180975" cy="26988"/>
            </a:xfrm>
            <a:custGeom>
              <a:avLst/>
              <a:gdLst>
                <a:gd name="T0" fmla="*/ 1 w 48"/>
                <a:gd name="T1" fmla="*/ 7 h 7"/>
                <a:gd name="T2" fmla="*/ 0 w 48"/>
                <a:gd name="T3" fmla="*/ 4 h 7"/>
                <a:gd name="T4" fmla="*/ 48 w 48"/>
                <a:gd name="T5" fmla="*/ 0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4"/>
                    <a:pt x="48" y="4"/>
                    <a:pt x="48" y="4"/>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7" name="Freeform 112"/>
            <p:cNvSpPr/>
            <p:nvPr/>
          </p:nvSpPr>
          <p:spPr bwMode="auto">
            <a:xfrm>
              <a:off x="7915275" y="47752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8" name="Freeform 113"/>
            <p:cNvSpPr/>
            <p:nvPr/>
          </p:nvSpPr>
          <p:spPr bwMode="auto">
            <a:xfrm>
              <a:off x="7915275" y="4822825"/>
              <a:ext cx="180975" cy="26988"/>
            </a:xfrm>
            <a:custGeom>
              <a:avLst/>
              <a:gdLst>
                <a:gd name="T0" fmla="*/ 1 w 48"/>
                <a:gd name="T1" fmla="*/ 7 h 7"/>
                <a:gd name="T2" fmla="*/ 0 w 48"/>
                <a:gd name="T3" fmla="*/ 4 h 7"/>
                <a:gd name="T4" fmla="*/ 48 w 48"/>
                <a:gd name="T5" fmla="*/ 1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1"/>
                  </a:cubicBezTo>
                  <a:cubicBezTo>
                    <a:pt x="48" y="4"/>
                    <a:pt x="48" y="4"/>
                    <a:pt x="48" y="4"/>
                  </a:cubicBezTo>
                  <a:cubicBezTo>
                    <a:pt x="31" y="3"/>
                    <a:pt x="15" y="5"/>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9" name="Freeform 114"/>
            <p:cNvSpPr/>
            <p:nvPr/>
          </p:nvSpPr>
          <p:spPr bwMode="auto">
            <a:xfrm>
              <a:off x="7915275" y="4875213"/>
              <a:ext cx="180975" cy="26988"/>
            </a:xfrm>
            <a:custGeom>
              <a:avLst/>
              <a:gdLst>
                <a:gd name="T0" fmla="*/ 1 w 48"/>
                <a:gd name="T1" fmla="*/ 7 h 7"/>
                <a:gd name="T2" fmla="*/ 0 w 48"/>
                <a:gd name="T3" fmla="*/ 4 h 7"/>
                <a:gd name="T4" fmla="*/ 48 w 48"/>
                <a:gd name="T5" fmla="*/ 0 h 7"/>
                <a:gd name="T6" fmla="*/ 48 w 48"/>
                <a:gd name="T7" fmla="*/ 3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3"/>
                    <a:pt x="48" y="3"/>
                    <a:pt x="48" y="3"/>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0" name="Freeform 115"/>
            <p:cNvSpPr/>
            <p:nvPr/>
          </p:nvSpPr>
          <p:spPr bwMode="auto">
            <a:xfrm>
              <a:off x="7915275" y="49133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1" name="Freeform 116"/>
            <p:cNvSpPr/>
            <p:nvPr/>
          </p:nvSpPr>
          <p:spPr bwMode="auto">
            <a:xfrm>
              <a:off x="7915275" y="49625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2" name="Freeform 117"/>
            <p:cNvSpPr/>
            <p:nvPr/>
          </p:nvSpPr>
          <p:spPr bwMode="auto">
            <a:xfrm>
              <a:off x="7915275" y="50149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3" name="Freeform 118"/>
            <p:cNvSpPr/>
            <p:nvPr/>
          </p:nvSpPr>
          <p:spPr bwMode="auto">
            <a:xfrm>
              <a:off x="7915275" y="50641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4" name="Freeform 119"/>
            <p:cNvSpPr/>
            <p:nvPr/>
          </p:nvSpPr>
          <p:spPr bwMode="auto">
            <a:xfrm>
              <a:off x="8129588" y="4673600"/>
              <a:ext cx="128588" cy="228600"/>
            </a:xfrm>
            <a:custGeom>
              <a:avLst/>
              <a:gdLst>
                <a:gd name="T0" fmla="*/ 34 w 34"/>
                <a:gd name="T1" fmla="*/ 61 h 61"/>
                <a:gd name="T2" fmla="*/ 0 w 34"/>
                <a:gd name="T3" fmla="*/ 57 h 61"/>
                <a:gd name="T4" fmla="*/ 0 w 34"/>
                <a:gd name="T5" fmla="*/ 0 h 61"/>
                <a:gd name="T6" fmla="*/ 34 w 34"/>
                <a:gd name="T7" fmla="*/ 3 h 61"/>
                <a:gd name="T8" fmla="*/ 34 w 34"/>
                <a:gd name="T9" fmla="*/ 61 h 61"/>
              </a:gdLst>
              <a:ahLst/>
              <a:cxnLst>
                <a:cxn ang="0">
                  <a:pos x="T0" y="T1"/>
                </a:cxn>
                <a:cxn ang="0">
                  <a:pos x="T2" y="T3"/>
                </a:cxn>
                <a:cxn ang="0">
                  <a:pos x="T4" y="T5"/>
                </a:cxn>
                <a:cxn ang="0">
                  <a:pos x="T6" y="T7"/>
                </a:cxn>
                <a:cxn ang="0">
                  <a:pos x="T8" y="T9"/>
                </a:cxn>
              </a:cxnLst>
              <a:rect l="0" t="0" r="r" b="b"/>
              <a:pathLst>
                <a:path w="34" h="61">
                  <a:moveTo>
                    <a:pt x="34" y="61"/>
                  </a:moveTo>
                  <a:cubicBezTo>
                    <a:pt x="34" y="61"/>
                    <a:pt x="22" y="58"/>
                    <a:pt x="0" y="57"/>
                  </a:cubicBezTo>
                  <a:cubicBezTo>
                    <a:pt x="0" y="54"/>
                    <a:pt x="0" y="0"/>
                    <a:pt x="0" y="0"/>
                  </a:cubicBezTo>
                  <a:cubicBezTo>
                    <a:pt x="0" y="0"/>
                    <a:pt x="20" y="1"/>
                    <a:pt x="34" y="3"/>
                  </a:cubicBezTo>
                  <a:cubicBezTo>
                    <a:pt x="34" y="8"/>
                    <a:pt x="34" y="61"/>
                    <a:pt x="34" y="61"/>
                  </a:cubicBez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sp>
        <p:nvSpPr>
          <p:cNvPr id="6" name="文本框 5"/>
          <p:cNvSpPr txBox="1"/>
          <p:nvPr/>
        </p:nvSpPr>
        <p:spPr>
          <a:xfrm>
            <a:off x="457200" y="1618615"/>
            <a:ext cx="11257915" cy="2861310"/>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nchor="t">
            <a:spAutoFit/>
          </a:bodyPr>
          <a:lstStyle/>
          <a:p>
            <a:pPr algn="ct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“危险的”好奇</a:t>
            </a:r>
          </a:p>
          <a:p>
            <a:r>
              <a:rPr lang="zh-CN" altLang="en-US" sz="2000" b="1" dirty="0">
                <a:latin typeface="微软雅黑" panose="020B0503020204020204" charset="-122"/>
                <a:ea typeface="微软雅黑" panose="020B0503020204020204" charset="-122"/>
                <a:cs typeface="微软雅黑" panose="020B0503020204020204" charset="-122"/>
              </a:rPr>
              <a:t>        有一天，我发现同路回家的小赵有点奇怪。出校门的时候，他还是无精打采的样子。到了附近小卖部买瓶饮料后，他从口袋里拿出一颗药片泡了喝。没过多久，他就亢奋起来，开始摇头晃脑。</a:t>
            </a:r>
          </a:p>
          <a:p>
            <a:r>
              <a:rPr lang="zh-CN" altLang="en-US" sz="2000" b="1" dirty="0">
                <a:latin typeface="微软雅黑" panose="020B0503020204020204" charset="-122"/>
                <a:ea typeface="微软雅黑" panose="020B0503020204020204" charset="-122"/>
                <a:cs typeface="微软雅黑" panose="020B0503020204020204" charset="-122"/>
              </a:rPr>
              <a:t>        我很好奇：什么药片这么神奇？他从哪里买的？为什么他很神秘地对我说那是“提神保健品”？既然是保健品，为什么不让我告诉别人呢？</a:t>
            </a:r>
          </a:p>
          <a:p>
            <a:r>
              <a:rPr lang="zh-CN" altLang="en-US" sz="2000" b="1" dirty="0">
                <a:latin typeface="微软雅黑" panose="020B0503020204020204" charset="-122"/>
                <a:ea typeface="微软雅黑" panose="020B0503020204020204" charset="-122"/>
                <a:cs typeface="微软雅黑" panose="020B0503020204020204" charset="-122"/>
              </a:rPr>
              <a:t>       他越是神秘，我就越是好奇。带着这份好奇，我打算哪天放学时跟他要一颗，我也泡瓶饮料试试看。</a:t>
            </a:r>
          </a:p>
          <a:p>
            <a:r>
              <a:rPr lang="zh-CN" altLang="en-US" sz="2000" b="1" dirty="0">
                <a:latin typeface="微软雅黑" panose="020B0503020204020204" charset="-122"/>
                <a:ea typeface="微软雅黑" panose="020B0503020204020204" charset="-122"/>
                <a:cs typeface="微软雅黑" panose="020B0503020204020204" charset="-122"/>
              </a:rPr>
              <a:t>        可是，上了今天这堂课，我终于明白所谓“提神保健品”就是毒品。我被自己的好奇吓出一身冷汗，真是“危险的”好奇啊！我为他的行为感到担忧，必须想办法阻止他。</a:t>
            </a:r>
          </a:p>
        </p:txBody>
      </p:sp>
      <p:pic>
        <p:nvPicPr>
          <p:cNvPr id="9" name="图片 8" descr="C:/Users/ADMINI~1/AppData/Local/Temp/kaimatting_20190824230930/output_20190824230955..pngoutput_20190824230955."/>
          <p:cNvPicPr>
            <a:picLocks noChangeAspect="1"/>
          </p:cNvPicPr>
          <p:nvPr/>
        </p:nvPicPr>
        <p:blipFill>
          <a:blip r:embed="rId2" cstate="print"/>
          <a:stretch>
            <a:fillRect/>
          </a:stretch>
        </p:blipFill>
        <p:spPr>
          <a:xfrm>
            <a:off x="8683625" y="4074795"/>
            <a:ext cx="2117090" cy="245808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92555" y="1760855"/>
            <a:ext cx="10236200" cy="152971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nSpc>
                <a:spcPct val="130000"/>
              </a:lnSpc>
              <a:defRPr/>
            </a:pPr>
            <a:r>
              <a:rPr lang="en-US" altLang="zh-CN"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1</a:t>
            </a:r>
            <a:r>
              <a:rPr lang="zh-CN" altLang="en-US"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、阿辉是如何走上吸食毒品的道路的？</a:t>
            </a:r>
          </a:p>
          <a:p>
            <a:pPr lvl="0">
              <a:lnSpc>
                <a:spcPct val="130000"/>
              </a:lnSpc>
              <a:defRPr/>
            </a:pPr>
            <a:r>
              <a:rPr lang="en-US" altLang="zh-CN"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2</a:t>
            </a:r>
            <a:r>
              <a:rPr lang="zh-CN" altLang="en-US"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、故事二中的“我”与阿辉之间的经历有何不同？</a:t>
            </a:r>
          </a:p>
          <a:p>
            <a:pPr lvl="0">
              <a:lnSpc>
                <a:spcPct val="130000"/>
              </a:lnSpc>
              <a:defRPr/>
            </a:pPr>
            <a:r>
              <a:rPr lang="en-US" altLang="zh-CN"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3</a:t>
            </a:r>
            <a:r>
              <a:rPr lang="zh-CN" altLang="en-US" sz="2400" b="1" kern="100" dirty="0">
                <a:solidFill>
                  <a:prstClr val="black">
                    <a:lumMod val="65000"/>
                    <a:lumOff val="35000"/>
                  </a:prstClr>
                </a:solidFill>
                <a:latin typeface="微软雅黑" panose="020B0503020204020204" charset="-122"/>
                <a:ea typeface="微软雅黑" panose="020B0503020204020204" charset="-122"/>
                <a:cs typeface="Times New Roman" panose="02020603050405020304" pitchFamily="18" charset="0"/>
              </a:rPr>
              <a:t>、两则故事对你有何启示？</a:t>
            </a:r>
          </a:p>
        </p:txBody>
      </p:sp>
      <p:sp>
        <p:nvSpPr>
          <p:cNvPr id="11" name="文本框 10"/>
          <p:cNvSpPr txBox="1"/>
          <p:nvPr/>
        </p:nvSpPr>
        <p:spPr>
          <a:xfrm>
            <a:off x="1392542" y="3779197"/>
            <a:ext cx="6127252" cy="1384995"/>
          </a:xfrm>
          <a:prstGeom prst="rect">
            <a:avLst/>
          </a:prstGeom>
          <a:solidFill>
            <a:srgbClr val="4EB28C"/>
          </a:solidFill>
        </p:spPr>
        <p:txBody>
          <a:bodyPr wrap="square" rtlCol="0">
            <a:spAutoFit/>
          </a:bodyPr>
          <a:lstStyle/>
          <a:p>
            <a:r>
              <a:rPr lang="en-US" altLang="zh-CN" sz="2800" b="1" dirty="0">
                <a:solidFill>
                  <a:schemeClr val="bg1"/>
                </a:solidFill>
                <a:latin typeface="微软雅黑" panose="020B0503020204020204" charset="-122"/>
                <a:ea typeface="微软雅黑" panose="020B0503020204020204" charset="-122"/>
              </a:rPr>
              <a:t>1</a:t>
            </a:r>
            <a:r>
              <a:rPr lang="zh-CN" altLang="en-US" sz="2800" b="1" dirty="0">
                <a:solidFill>
                  <a:schemeClr val="bg1"/>
                </a:solidFill>
                <a:latin typeface="微软雅黑" panose="020B0503020204020204" charset="-122"/>
                <a:ea typeface="微软雅黑" panose="020B0503020204020204" charset="-122"/>
              </a:rPr>
              <a:t>、好奇心的驱使。</a:t>
            </a:r>
            <a:endParaRPr lang="en-US" altLang="zh-CN" sz="2800" b="1" dirty="0">
              <a:solidFill>
                <a:schemeClr val="bg1"/>
              </a:solidFill>
              <a:latin typeface="微软雅黑" panose="020B0503020204020204" charset="-122"/>
              <a:ea typeface="微软雅黑" panose="020B0503020204020204" charset="-122"/>
            </a:endParaRPr>
          </a:p>
          <a:p>
            <a:r>
              <a:rPr lang="en-US" altLang="zh-CN" sz="2800" b="1" dirty="0">
                <a:solidFill>
                  <a:schemeClr val="bg1"/>
                </a:solidFill>
                <a:latin typeface="微软雅黑" panose="020B0503020204020204" charset="-122"/>
                <a:ea typeface="微软雅黑" panose="020B0503020204020204" charset="-122"/>
              </a:rPr>
              <a:t>2</a:t>
            </a:r>
            <a:r>
              <a:rPr lang="zh-CN" altLang="en-US" sz="2800" b="1" dirty="0">
                <a:solidFill>
                  <a:schemeClr val="bg1"/>
                </a:solidFill>
                <a:latin typeface="微软雅黑" panose="020B0503020204020204" charset="-122"/>
                <a:ea typeface="微软雅黑" panose="020B0503020204020204" charset="-122"/>
              </a:rPr>
              <a:t>、在好奇心面前，及时停住了脚步。</a:t>
            </a:r>
            <a:endParaRPr lang="en-US" altLang="zh-CN" sz="2800" b="1" dirty="0">
              <a:solidFill>
                <a:schemeClr val="bg1"/>
              </a:solidFill>
              <a:latin typeface="微软雅黑" panose="020B0503020204020204" charset="-122"/>
              <a:ea typeface="微软雅黑" panose="020B0503020204020204" charset="-122"/>
            </a:endParaRPr>
          </a:p>
          <a:p>
            <a:r>
              <a:rPr lang="en-US" altLang="zh-CN" sz="2800" b="1" dirty="0">
                <a:solidFill>
                  <a:schemeClr val="bg1"/>
                </a:solidFill>
                <a:latin typeface="微软雅黑" panose="020B0503020204020204" charset="-122"/>
                <a:ea typeface="微软雅黑" panose="020B0503020204020204" charset="-122"/>
              </a:rPr>
              <a:t>3</a:t>
            </a:r>
            <a:r>
              <a:rPr lang="zh-CN" altLang="en-US" sz="2800" b="1" dirty="0">
                <a:solidFill>
                  <a:schemeClr val="bg1"/>
                </a:solidFill>
                <a:latin typeface="微软雅黑" panose="020B0503020204020204" charset="-122"/>
                <a:ea typeface="微软雅黑" panose="020B0503020204020204" charset="-122"/>
              </a:rPr>
              <a:t>、我们不能有危险的好奇心。</a:t>
            </a:r>
          </a:p>
        </p:txBody>
      </p:sp>
      <p:pic>
        <p:nvPicPr>
          <p:cNvPr id="6" name="图片 5" descr="4a1b0d577a38384041b78d407343e24d"/>
          <p:cNvPicPr>
            <a:picLocks noChangeAspect="1"/>
          </p:cNvPicPr>
          <p:nvPr/>
        </p:nvPicPr>
        <p:blipFill>
          <a:blip r:embed="rId2" cstate="print"/>
          <a:stretch>
            <a:fillRect/>
          </a:stretch>
        </p:blipFill>
        <p:spPr>
          <a:xfrm>
            <a:off x="7903845" y="2025650"/>
            <a:ext cx="2944495" cy="3010535"/>
          </a:xfrm>
          <a:prstGeom prst="rect">
            <a:avLst/>
          </a:prstGeom>
        </p:spPr>
      </p:pic>
      <p:sp>
        <p:nvSpPr>
          <p:cNvPr id="5" name="文本框 4"/>
          <p:cNvSpPr txBox="1"/>
          <p:nvPr/>
        </p:nvSpPr>
        <p:spPr>
          <a:xfrm>
            <a:off x="1027430" y="641350"/>
            <a:ext cx="3840480" cy="829945"/>
          </a:xfrm>
          <a:prstGeom prst="rect">
            <a:avLst/>
          </a:prstGeom>
          <a:noFill/>
        </p:spPr>
        <p:txBody>
          <a:bodyPr wrap="none" rtlCol="0" anchor="t">
            <a:spAutoFit/>
          </a:bodyPr>
          <a:lstStyle/>
          <a:p>
            <a:pPr algn="l"/>
            <a:r>
              <a:rPr lang="zh-CN" altLang="en-US" sz="48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【小组交流】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2" cstate="screen"/>
          <a:stretch>
            <a:fillRect/>
          </a:stretch>
        </p:blipFill>
        <p:spPr>
          <a:xfrm rot="21287554">
            <a:off x="1356995" y="855345"/>
            <a:ext cx="8997315" cy="1969770"/>
          </a:xfrm>
          <a:prstGeom prst="rect">
            <a:avLst/>
          </a:prstGeom>
        </p:spPr>
      </p:pic>
      <p:sp>
        <p:nvSpPr>
          <p:cNvPr id="4" name="圆角矩形标注 3"/>
          <p:cNvSpPr/>
          <p:nvPr/>
        </p:nvSpPr>
        <p:spPr>
          <a:xfrm>
            <a:off x="691515" y="2313305"/>
            <a:ext cx="10885170" cy="3372485"/>
          </a:xfrm>
          <a:prstGeom prst="wedgeRoundRectCallout">
            <a:avLst>
              <a:gd name="adj1" fmla="val -21018"/>
              <a:gd name="adj2" fmla="val 49673"/>
              <a:gd name="adj3" fmla="val 16667"/>
            </a:avLst>
          </a:prstGeom>
        </p:spPr>
        <p:style>
          <a:lnRef idx="3">
            <a:schemeClr val="lt1"/>
          </a:lnRef>
          <a:fillRef idx="1">
            <a:schemeClr val="accent1"/>
          </a:fillRef>
          <a:effectRef idx="1">
            <a:schemeClr val="accent1"/>
          </a:effectRef>
          <a:fontRef idx="minor">
            <a:schemeClr val="lt1"/>
          </a:fontRef>
        </p:style>
        <p:txBody>
          <a:bodyPr rtlCol="0" anchor="ctr"/>
          <a:lstStyle/>
          <a:p>
            <a:pPr marL="342900" indent="-342900">
              <a:lnSpc>
                <a:spcPct val="150000"/>
              </a:lnSpc>
              <a:buFont typeface="Wingdings" panose="05000000000000000000" charset="0"/>
              <a:buChar char="Ø"/>
            </a:pPr>
            <a:r>
              <a:rPr lang="zh-CN" altLang="en-US" sz="2400" b="1" dirty="0">
                <a:solidFill>
                  <a:schemeClr val="bg1"/>
                </a:solidFill>
                <a:latin typeface="微软雅黑" panose="020B0503020204020204" charset="-122"/>
                <a:ea typeface="微软雅黑" panose="020B0503020204020204" charset="-122"/>
                <a:sym typeface="+mn-ea"/>
              </a:rPr>
              <a:t>我们正处在“想独立”“渴望成熟”的心理发育时期，对新鲜事物充满好奇，凡事都想试一试，但是绝对不能去尝试对我们有危害的行为。</a:t>
            </a:r>
          </a:p>
          <a:p>
            <a:pPr marL="342900" indent="-342900">
              <a:lnSpc>
                <a:spcPct val="150000"/>
              </a:lnSpc>
              <a:buFont typeface="Wingdings" panose="05000000000000000000" charset="0"/>
              <a:buChar char="Ø"/>
            </a:pPr>
            <a:r>
              <a:rPr lang="zh-CN" altLang="en-US" sz="2400" b="1" dirty="0">
                <a:solidFill>
                  <a:schemeClr val="bg1"/>
                </a:solidFill>
                <a:latin typeface="微软雅黑" panose="020B0503020204020204" charset="-122"/>
                <a:ea typeface="微软雅黑" panose="020B0503020204020204" charset="-122"/>
                <a:sym typeface="+mn-ea"/>
              </a:rPr>
              <a:t>我们年龄尚小，知识不足，自制力不强，生活经验欠缺，这些会影响我们辨别是非的能力。对于沾染不良嗜好的人，我们不能受他们的怂恿和影响，应该坚决抵制“吸毒时尚”等错误观念。</a:t>
            </a:r>
          </a:p>
          <a:p>
            <a:pPr marL="342900" indent="-342900">
              <a:lnSpc>
                <a:spcPct val="150000"/>
              </a:lnSpc>
              <a:buFont typeface="Wingdings" panose="05000000000000000000" charset="0"/>
              <a:buChar char="Ø"/>
            </a:pPr>
            <a:endParaRPr lang="zh-CN" altLang="en-US" sz="2400" b="1" dirty="0">
              <a:solidFill>
                <a:schemeClr val="bg1"/>
              </a:solidFill>
              <a:latin typeface="微软雅黑" panose="020B0503020204020204" charset="-122"/>
              <a:ea typeface="微软雅黑" panose="020B0503020204020204" charset="-122"/>
              <a:sym typeface="+mn-ea"/>
            </a:endParaRPr>
          </a:p>
        </p:txBody>
      </p:sp>
      <p:sp>
        <p:nvSpPr>
          <p:cNvPr id="9" name="文本框 8"/>
          <p:cNvSpPr txBox="1"/>
          <p:nvPr/>
        </p:nvSpPr>
        <p:spPr>
          <a:xfrm>
            <a:off x="2881630" y="7362190"/>
            <a:ext cx="396875" cy="106680"/>
          </a:xfrm>
          <a:prstGeom prst="rect">
            <a:avLst/>
          </a:prstGeom>
          <a:noFill/>
        </p:spPr>
        <p:txBody>
          <a:bodyPr wrap="none" rtlCol="0" anchor="t">
            <a:spAutoFit/>
          </a:bodyPr>
          <a:lstStyle/>
          <a:p>
            <a:r>
              <a:rPr lang="en-US" altLang="zh-CN" sz="100">
                <a:solidFill>
                  <a:srgbClr val="EDEDED"/>
                </a:solidFill>
                <a:sym typeface="+mn-ea"/>
              </a:rPr>
              <a:t>www.163wenku.com </a:t>
            </a:r>
            <a:r>
              <a:rPr lang="zh-CN" altLang="zh-CN" sz="100">
                <a:solidFill>
                  <a:srgbClr val="EDEDED"/>
                </a:solidFill>
                <a:sym typeface="+mn-ea"/>
              </a:rPr>
              <a:t>精品教育资料文库</a:t>
            </a:r>
            <a:endParaRPr lang="zh-CN" altLang="en-US" sz="1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41157" y="1719839"/>
            <a:ext cx="10672499" cy="1200329"/>
          </a:xfrm>
          <a:prstGeom prst="rect">
            <a:avLst/>
          </a:prstGeom>
          <a:noFill/>
          <a:ln w="28575" cmpd="sng">
            <a:solidFill>
              <a:schemeClr val="accent1">
                <a:shade val="50000"/>
              </a:schemeClr>
            </a:solidFill>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dirty="0">
                <a:latin typeface="微软雅黑" panose="020B0503020204020204" charset="-122"/>
                <a:ea typeface="微软雅黑" panose="020B0503020204020204" charset="-122"/>
              </a:rPr>
              <a:t>资料</a:t>
            </a:r>
            <a:r>
              <a:rPr lang="en-US" altLang="zh-CN" sz="24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：根据</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中华人民共和国预防未成年人犯罪法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第三十四条，本法所称“严重不良行为”包括吸食、注射毒品等九类严重危害社会，尚不够刑事处罚的违法行为。</a:t>
            </a:r>
          </a:p>
        </p:txBody>
      </p:sp>
      <p:sp>
        <p:nvSpPr>
          <p:cNvPr id="8" name="文本框 20"/>
          <p:cNvSpPr txBox="1"/>
          <p:nvPr/>
        </p:nvSpPr>
        <p:spPr>
          <a:xfrm flipH="1">
            <a:off x="1289610" y="196178"/>
            <a:ext cx="1714847" cy="706755"/>
          </a:xfrm>
          <a:prstGeom prst="rect">
            <a:avLst/>
          </a:prstGeom>
          <a:noFill/>
        </p:spPr>
        <p:style>
          <a:lnRef idx="2">
            <a:schemeClr val="accent1"/>
          </a:lnRef>
          <a:fillRef idx="1">
            <a:schemeClr val="lt1"/>
          </a:fillRef>
          <a:effectRef idx="0">
            <a:schemeClr val="accent1"/>
          </a:effectRef>
          <a:fontRef idx="minor">
            <a:schemeClr val="dk1"/>
          </a:fontRef>
        </p:style>
        <p:txBody>
          <a:bodyPr wrap="square" anchor="t">
            <a:spAutoFit/>
            <a:scene3d>
              <a:camera prst="orthographicFront"/>
              <a:lightRig rig="threePt" dir="t"/>
            </a:scene3d>
          </a:bodyPr>
          <a:lstStyle/>
          <a:p>
            <a:pPr lvl="0"/>
            <a:r>
              <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rPr>
              <a:t>活动</a:t>
            </a:r>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rPr>
              <a:t>园</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nvSpPr>
        <p:spPr>
          <a:xfrm flipH="1">
            <a:off x="2168169" y="1020983"/>
            <a:ext cx="8524931" cy="523220"/>
          </a:xfrm>
          <a:prstGeom prst="rect">
            <a:avLst/>
          </a:prstGeom>
        </p:spPr>
        <p:style>
          <a:lnRef idx="3">
            <a:schemeClr val="lt1"/>
          </a:lnRef>
          <a:fillRef idx="1">
            <a:schemeClr val="accent1"/>
          </a:fillRef>
          <a:effectRef idx="1">
            <a:schemeClr val="accent1"/>
          </a:effectRef>
          <a:fontRef idx="minor">
            <a:schemeClr val="lt1"/>
          </a:fontRef>
        </p:style>
        <p:txBody>
          <a:bodyPr wrap="square" anchor="t">
            <a:spAutoFit/>
          </a:bodyPr>
          <a:lstStyle/>
          <a:p>
            <a:pPr lvl="0"/>
            <a:r>
              <a:rPr lang="zh-CN" altLang="en-US" sz="2800" dirty="0" smtClean="0">
                <a:solidFill>
                  <a:schemeClr val="bg1"/>
                </a:solidFill>
                <a:latin typeface="微软雅黑" panose="020B0503020204020204" charset="-122"/>
                <a:ea typeface="微软雅黑" panose="020B0503020204020204" charset="-122"/>
                <a:sym typeface="宋体" panose="02010600030101010101" pitchFamily="2" charset="-122"/>
              </a:rPr>
              <a:t>搜集</a:t>
            </a:r>
            <a:r>
              <a:rPr lang="zh-CN" altLang="en-US" sz="2800" dirty="0">
                <a:solidFill>
                  <a:schemeClr val="bg1"/>
                </a:solidFill>
                <a:latin typeface="微软雅黑" panose="020B0503020204020204" charset="-122"/>
                <a:ea typeface="微软雅黑" panose="020B0503020204020204" charset="-122"/>
                <a:sym typeface="宋体" panose="02010600030101010101" pitchFamily="2" charset="-122"/>
              </a:rPr>
              <a:t>相关资料</a:t>
            </a:r>
            <a:r>
              <a:rPr lang="zh-CN" altLang="en-US" sz="2800" dirty="0" smtClean="0">
                <a:solidFill>
                  <a:schemeClr val="bg1"/>
                </a:solidFill>
                <a:latin typeface="微软雅黑" panose="020B0503020204020204" charset="-122"/>
                <a:ea typeface="微软雅黑" panose="020B0503020204020204" charset="-122"/>
                <a:sym typeface="宋体" panose="02010600030101010101" pitchFamily="2" charset="-122"/>
              </a:rPr>
              <a:t>，小组展示，学习关于</a:t>
            </a:r>
            <a:r>
              <a:rPr lang="zh-CN" altLang="en-US" sz="2800" dirty="0">
                <a:solidFill>
                  <a:schemeClr val="bg1"/>
                </a:solidFill>
                <a:latin typeface="微软雅黑" panose="020B0503020204020204" charset="-122"/>
                <a:ea typeface="微软雅黑" panose="020B0503020204020204" charset="-122"/>
                <a:sym typeface="宋体" panose="02010600030101010101" pitchFamily="2" charset="-122"/>
              </a:rPr>
              <a:t>禁毒的法律规定。</a:t>
            </a:r>
          </a:p>
        </p:txBody>
      </p:sp>
      <p:sp>
        <p:nvSpPr>
          <p:cNvPr id="17" name="文本框 16"/>
          <p:cNvSpPr txBox="1"/>
          <p:nvPr/>
        </p:nvSpPr>
        <p:spPr>
          <a:xfrm>
            <a:off x="930594" y="3135751"/>
            <a:ext cx="10672499" cy="1200329"/>
          </a:xfrm>
          <a:prstGeom prst="rect">
            <a:avLst/>
          </a:prstGeom>
          <a:noFill/>
          <a:ln w="28575" cmpd="sng">
            <a:solidFill>
              <a:schemeClr val="accent1">
                <a:shade val="50000"/>
              </a:schemeClr>
            </a:solidFill>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dirty="0">
                <a:latin typeface="微软雅黑" panose="020B0503020204020204" charset="-122"/>
                <a:ea typeface="微软雅黑" panose="020B0503020204020204" charset="-122"/>
              </a:rPr>
              <a:t>资料</a:t>
            </a:r>
            <a:r>
              <a:rPr lang="en-US" altLang="zh-CN" sz="24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中华人民共和国禁毒法</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第十八条规定：“未成年人的父母或者其他监护人应当对未成年人进行毒品危害的教育，防止其吸食、注射毒品或者进行其他毒品违法范围活动。”</a:t>
            </a:r>
          </a:p>
        </p:txBody>
      </p:sp>
      <p:grpSp>
        <p:nvGrpSpPr>
          <p:cNvPr id="2" name="组合 1041"/>
          <p:cNvGrpSpPr/>
          <p:nvPr/>
        </p:nvGrpSpPr>
        <p:grpSpPr>
          <a:xfrm>
            <a:off x="0" y="139237"/>
            <a:ext cx="1073150" cy="733425"/>
            <a:chOff x="7304088" y="4556125"/>
            <a:chExt cx="1073150" cy="733425"/>
          </a:xfrm>
        </p:grpSpPr>
        <p:sp>
          <p:nvSpPr>
            <p:cNvPr id="1043" name="Freeform 98"/>
            <p:cNvSpPr/>
            <p:nvPr/>
          </p:nvSpPr>
          <p:spPr bwMode="auto">
            <a:xfrm>
              <a:off x="7304088" y="4556125"/>
              <a:ext cx="1073150" cy="733425"/>
            </a:xfrm>
            <a:custGeom>
              <a:avLst/>
              <a:gdLst>
                <a:gd name="T0" fmla="*/ 214 w 286"/>
                <a:gd name="T1" fmla="*/ 0 h 195"/>
                <a:gd name="T2" fmla="*/ 143 w 286"/>
                <a:gd name="T3" fmla="*/ 8 h 195"/>
                <a:gd name="T4" fmla="*/ 72 w 286"/>
                <a:gd name="T5" fmla="*/ 0 h 195"/>
                <a:gd name="T6" fmla="*/ 0 w 286"/>
                <a:gd name="T7" fmla="*/ 8 h 195"/>
                <a:gd name="T8" fmla="*/ 0 w 286"/>
                <a:gd name="T9" fmla="*/ 195 h 195"/>
                <a:gd name="T10" fmla="*/ 72 w 286"/>
                <a:gd name="T11" fmla="*/ 187 h 195"/>
                <a:gd name="T12" fmla="*/ 143 w 286"/>
                <a:gd name="T13" fmla="*/ 195 h 195"/>
                <a:gd name="T14" fmla="*/ 144 w 286"/>
                <a:gd name="T15" fmla="*/ 195 h 195"/>
                <a:gd name="T16" fmla="*/ 214 w 286"/>
                <a:gd name="T17" fmla="*/ 187 h 195"/>
                <a:gd name="T18" fmla="*/ 286 w 286"/>
                <a:gd name="T19" fmla="*/ 195 h 195"/>
                <a:gd name="T20" fmla="*/ 286 w 286"/>
                <a:gd name="T21" fmla="*/ 8 h 195"/>
                <a:gd name="T22" fmla="*/ 214 w 286"/>
                <a:gd name="T2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195">
                  <a:moveTo>
                    <a:pt x="214" y="0"/>
                  </a:moveTo>
                  <a:cubicBezTo>
                    <a:pt x="186" y="0"/>
                    <a:pt x="148" y="7"/>
                    <a:pt x="143" y="8"/>
                  </a:cubicBezTo>
                  <a:cubicBezTo>
                    <a:pt x="139" y="7"/>
                    <a:pt x="100" y="0"/>
                    <a:pt x="72" y="0"/>
                  </a:cubicBezTo>
                  <a:cubicBezTo>
                    <a:pt x="42" y="0"/>
                    <a:pt x="0" y="8"/>
                    <a:pt x="0" y="8"/>
                  </a:cubicBezTo>
                  <a:cubicBezTo>
                    <a:pt x="0" y="195"/>
                    <a:pt x="0" y="195"/>
                    <a:pt x="0" y="195"/>
                  </a:cubicBezTo>
                  <a:cubicBezTo>
                    <a:pt x="0" y="195"/>
                    <a:pt x="44" y="187"/>
                    <a:pt x="72" y="187"/>
                  </a:cubicBezTo>
                  <a:cubicBezTo>
                    <a:pt x="98" y="187"/>
                    <a:pt x="137" y="194"/>
                    <a:pt x="143" y="195"/>
                  </a:cubicBezTo>
                  <a:cubicBezTo>
                    <a:pt x="144" y="195"/>
                    <a:pt x="144" y="195"/>
                    <a:pt x="144" y="195"/>
                  </a:cubicBezTo>
                  <a:cubicBezTo>
                    <a:pt x="150" y="194"/>
                    <a:pt x="189" y="187"/>
                    <a:pt x="214" y="187"/>
                  </a:cubicBezTo>
                  <a:cubicBezTo>
                    <a:pt x="242" y="187"/>
                    <a:pt x="286" y="195"/>
                    <a:pt x="286" y="195"/>
                  </a:cubicBezTo>
                  <a:cubicBezTo>
                    <a:pt x="286" y="8"/>
                    <a:pt x="286" y="8"/>
                    <a:pt x="286" y="8"/>
                  </a:cubicBezTo>
                  <a:cubicBezTo>
                    <a:pt x="286" y="8"/>
                    <a:pt x="245" y="0"/>
                    <a:pt x="214" y="0"/>
                  </a:cubicBezTo>
                  <a:close/>
                </a:path>
              </a:pathLst>
            </a:custGeom>
            <a:solidFill>
              <a:srgbClr val="FAAE3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4" name="Freeform 99"/>
            <p:cNvSpPr/>
            <p:nvPr/>
          </p:nvSpPr>
          <p:spPr bwMode="auto">
            <a:xfrm>
              <a:off x="73453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5" name="Freeform 100"/>
            <p:cNvSpPr/>
            <p:nvPr/>
          </p:nvSpPr>
          <p:spPr bwMode="auto">
            <a:xfrm>
              <a:off x="78406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6" name="Freeform 101"/>
            <p:cNvSpPr/>
            <p:nvPr/>
          </p:nvSpPr>
          <p:spPr bwMode="auto">
            <a:xfrm>
              <a:off x="7837488" y="4586288"/>
              <a:ext cx="11113" cy="654050"/>
            </a:xfrm>
            <a:custGeom>
              <a:avLst/>
              <a:gdLst>
                <a:gd name="T0" fmla="*/ 0 w 7"/>
                <a:gd name="T1" fmla="*/ 0 h 412"/>
                <a:gd name="T2" fmla="*/ 7 w 7"/>
                <a:gd name="T3" fmla="*/ 0 h 412"/>
                <a:gd name="T4" fmla="*/ 7 w 7"/>
                <a:gd name="T5" fmla="*/ 410 h 412"/>
                <a:gd name="T6" fmla="*/ 2 w 7"/>
                <a:gd name="T7" fmla="*/ 412 h 412"/>
                <a:gd name="T8" fmla="*/ 0 w 7"/>
                <a:gd name="T9" fmla="*/ 410 h 412"/>
                <a:gd name="T10" fmla="*/ 0 w 7"/>
                <a:gd name="T11" fmla="*/ 0 h 412"/>
              </a:gdLst>
              <a:ahLst/>
              <a:cxnLst>
                <a:cxn ang="0">
                  <a:pos x="T0" y="T1"/>
                </a:cxn>
                <a:cxn ang="0">
                  <a:pos x="T2" y="T3"/>
                </a:cxn>
                <a:cxn ang="0">
                  <a:pos x="T4" y="T5"/>
                </a:cxn>
                <a:cxn ang="0">
                  <a:pos x="T6" y="T7"/>
                </a:cxn>
                <a:cxn ang="0">
                  <a:pos x="T8" y="T9"/>
                </a:cxn>
                <a:cxn ang="0">
                  <a:pos x="T10" y="T11"/>
                </a:cxn>
              </a:cxnLst>
              <a:rect l="0" t="0" r="r" b="b"/>
              <a:pathLst>
                <a:path w="7" h="412">
                  <a:moveTo>
                    <a:pt x="0" y="0"/>
                  </a:moveTo>
                  <a:lnTo>
                    <a:pt x="7" y="0"/>
                  </a:lnTo>
                  <a:lnTo>
                    <a:pt x="7" y="410"/>
                  </a:lnTo>
                  <a:lnTo>
                    <a:pt x="2" y="412"/>
                  </a:lnTo>
                  <a:lnTo>
                    <a:pt x="0" y="410"/>
                  </a:lnTo>
                  <a:lnTo>
                    <a:pt x="0" y="0"/>
                  </a:lnTo>
                  <a:close/>
                </a:path>
              </a:pathLst>
            </a:custGeom>
            <a:solidFill>
              <a:srgbClr val="D0C6AB"/>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7" name="Freeform 102"/>
            <p:cNvSpPr/>
            <p:nvPr/>
          </p:nvSpPr>
          <p:spPr bwMode="auto">
            <a:xfrm>
              <a:off x="7431088" y="4654550"/>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8" name="Freeform 103"/>
            <p:cNvSpPr/>
            <p:nvPr/>
          </p:nvSpPr>
          <p:spPr bwMode="auto">
            <a:xfrm>
              <a:off x="7431088" y="47069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7"/>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9" name="Freeform 104"/>
            <p:cNvSpPr/>
            <p:nvPr/>
          </p:nvSpPr>
          <p:spPr bwMode="auto">
            <a:xfrm>
              <a:off x="7431088" y="47593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0" name="Freeform 105"/>
            <p:cNvSpPr/>
            <p:nvPr/>
          </p:nvSpPr>
          <p:spPr bwMode="auto">
            <a:xfrm>
              <a:off x="7431088" y="48085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1" name="Freeform 106"/>
            <p:cNvSpPr/>
            <p:nvPr/>
          </p:nvSpPr>
          <p:spPr bwMode="auto">
            <a:xfrm>
              <a:off x="7431088" y="48609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2" name="Freeform 107"/>
            <p:cNvSpPr/>
            <p:nvPr/>
          </p:nvSpPr>
          <p:spPr bwMode="auto">
            <a:xfrm>
              <a:off x="7431088" y="49101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3" name="Freeform 108"/>
            <p:cNvSpPr/>
            <p:nvPr/>
          </p:nvSpPr>
          <p:spPr bwMode="auto">
            <a:xfrm>
              <a:off x="7427913" y="4962525"/>
              <a:ext cx="346075" cy="41275"/>
            </a:xfrm>
            <a:custGeom>
              <a:avLst/>
              <a:gdLst>
                <a:gd name="T0" fmla="*/ 92 w 92"/>
                <a:gd name="T1" fmla="*/ 11 h 11"/>
                <a:gd name="T2" fmla="*/ 1 w 92"/>
                <a:gd name="T3" fmla="*/ 11 h 11"/>
                <a:gd name="T4" fmla="*/ 0 w 92"/>
                <a:gd name="T5" fmla="*/ 8 h 11"/>
                <a:gd name="T6" fmla="*/ 92 w 92"/>
                <a:gd name="T7" fmla="*/ 8 h 11"/>
                <a:gd name="T8" fmla="*/ 92 w 92"/>
                <a:gd name="T9" fmla="*/ 11 h 11"/>
              </a:gdLst>
              <a:ahLst/>
              <a:cxnLst>
                <a:cxn ang="0">
                  <a:pos x="T0" y="T1"/>
                </a:cxn>
                <a:cxn ang="0">
                  <a:pos x="T2" y="T3"/>
                </a:cxn>
                <a:cxn ang="0">
                  <a:pos x="T4" y="T5"/>
                </a:cxn>
                <a:cxn ang="0">
                  <a:pos x="T6" y="T7"/>
                </a:cxn>
                <a:cxn ang="0">
                  <a:pos x="T8" y="T9"/>
                </a:cxn>
              </a:cxnLst>
              <a:rect l="0" t="0" r="r" b="b"/>
              <a:pathLst>
                <a:path w="92" h="11">
                  <a:moveTo>
                    <a:pt x="92" y="11"/>
                  </a:moveTo>
                  <a:cubicBezTo>
                    <a:pt x="91" y="11"/>
                    <a:pt x="43" y="3"/>
                    <a:pt x="1" y="11"/>
                  </a:cubicBezTo>
                  <a:cubicBezTo>
                    <a:pt x="0" y="8"/>
                    <a:pt x="0" y="8"/>
                    <a:pt x="0" y="8"/>
                  </a:cubicBezTo>
                  <a:cubicBezTo>
                    <a:pt x="43" y="0"/>
                    <a:pt x="92" y="8"/>
                    <a:pt x="92" y="8"/>
                  </a:cubicBezTo>
                  <a:lnTo>
                    <a:pt x="92"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4" name="Freeform 109"/>
            <p:cNvSpPr/>
            <p:nvPr/>
          </p:nvSpPr>
          <p:spPr bwMode="auto">
            <a:xfrm>
              <a:off x="7435850" y="5014913"/>
              <a:ext cx="341313" cy="120650"/>
            </a:xfrm>
            <a:custGeom>
              <a:avLst/>
              <a:gdLst>
                <a:gd name="T0" fmla="*/ 89 w 91"/>
                <a:gd name="T1" fmla="*/ 32 h 32"/>
                <a:gd name="T2" fmla="*/ 0 w 91"/>
                <a:gd name="T3" fmla="*/ 32 h 32"/>
                <a:gd name="T4" fmla="*/ 0 w 91"/>
                <a:gd name="T5" fmla="*/ 4 h 32"/>
                <a:gd name="T6" fmla="*/ 91 w 91"/>
                <a:gd name="T7" fmla="*/ 4 h 32"/>
                <a:gd name="T8" fmla="*/ 89 w 91"/>
                <a:gd name="T9" fmla="*/ 32 h 32"/>
              </a:gdLst>
              <a:ahLst/>
              <a:cxnLst>
                <a:cxn ang="0">
                  <a:pos x="T0" y="T1"/>
                </a:cxn>
                <a:cxn ang="0">
                  <a:pos x="T2" y="T3"/>
                </a:cxn>
                <a:cxn ang="0">
                  <a:pos x="T4" y="T5"/>
                </a:cxn>
                <a:cxn ang="0">
                  <a:pos x="T6" y="T7"/>
                </a:cxn>
                <a:cxn ang="0">
                  <a:pos x="T8" y="T9"/>
                </a:cxn>
              </a:cxnLst>
              <a:rect l="0" t="0" r="r" b="b"/>
              <a:pathLst>
                <a:path w="91" h="32">
                  <a:moveTo>
                    <a:pt x="89" y="32"/>
                  </a:moveTo>
                  <a:cubicBezTo>
                    <a:pt x="89" y="32"/>
                    <a:pt x="40" y="28"/>
                    <a:pt x="0" y="32"/>
                  </a:cubicBezTo>
                  <a:cubicBezTo>
                    <a:pt x="0" y="4"/>
                    <a:pt x="0" y="4"/>
                    <a:pt x="0" y="4"/>
                  </a:cubicBezTo>
                  <a:cubicBezTo>
                    <a:pt x="43" y="0"/>
                    <a:pt x="88" y="4"/>
                    <a:pt x="91" y="4"/>
                  </a:cubicBezTo>
                  <a:lnTo>
                    <a:pt x="89" y="32"/>
                  </a:ln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5" name="Freeform 110"/>
            <p:cNvSpPr/>
            <p:nvPr/>
          </p:nvSpPr>
          <p:spPr bwMode="auto">
            <a:xfrm>
              <a:off x="7915275" y="46736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6" name="Freeform 111"/>
            <p:cNvSpPr/>
            <p:nvPr/>
          </p:nvSpPr>
          <p:spPr bwMode="auto">
            <a:xfrm>
              <a:off x="7915275" y="4721225"/>
              <a:ext cx="180975" cy="26988"/>
            </a:xfrm>
            <a:custGeom>
              <a:avLst/>
              <a:gdLst>
                <a:gd name="T0" fmla="*/ 1 w 48"/>
                <a:gd name="T1" fmla="*/ 7 h 7"/>
                <a:gd name="T2" fmla="*/ 0 w 48"/>
                <a:gd name="T3" fmla="*/ 4 h 7"/>
                <a:gd name="T4" fmla="*/ 48 w 48"/>
                <a:gd name="T5" fmla="*/ 0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4"/>
                    <a:pt x="48" y="4"/>
                    <a:pt x="48" y="4"/>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7" name="Freeform 112"/>
            <p:cNvSpPr/>
            <p:nvPr/>
          </p:nvSpPr>
          <p:spPr bwMode="auto">
            <a:xfrm>
              <a:off x="7915275" y="47752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8" name="Freeform 113"/>
            <p:cNvSpPr/>
            <p:nvPr/>
          </p:nvSpPr>
          <p:spPr bwMode="auto">
            <a:xfrm>
              <a:off x="7915275" y="4822825"/>
              <a:ext cx="180975" cy="26988"/>
            </a:xfrm>
            <a:custGeom>
              <a:avLst/>
              <a:gdLst>
                <a:gd name="T0" fmla="*/ 1 w 48"/>
                <a:gd name="T1" fmla="*/ 7 h 7"/>
                <a:gd name="T2" fmla="*/ 0 w 48"/>
                <a:gd name="T3" fmla="*/ 4 h 7"/>
                <a:gd name="T4" fmla="*/ 48 w 48"/>
                <a:gd name="T5" fmla="*/ 1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1"/>
                  </a:cubicBezTo>
                  <a:cubicBezTo>
                    <a:pt x="48" y="4"/>
                    <a:pt x="48" y="4"/>
                    <a:pt x="48" y="4"/>
                  </a:cubicBezTo>
                  <a:cubicBezTo>
                    <a:pt x="31" y="3"/>
                    <a:pt x="15" y="5"/>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9" name="Freeform 114"/>
            <p:cNvSpPr/>
            <p:nvPr/>
          </p:nvSpPr>
          <p:spPr bwMode="auto">
            <a:xfrm>
              <a:off x="7915275" y="4875213"/>
              <a:ext cx="180975" cy="26988"/>
            </a:xfrm>
            <a:custGeom>
              <a:avLst/>
              <a:gdLst>
                <a:gd name="T0" fmla="*/ 1 w 48"/>
                <a:gd name="T1" fmla="*/ 7 h 7"/>
                <a:gd name="T2" fmla="*/ 0 w 48"/>
                <a:gd name="T3" fmla="*/ 4 h 7"/>
                <a:gd name="T4" fmla="*/ 48 w 48"/>
                <a:gd name="T5" fmla="*/ 0 h 7"/>
                <a:gd name="T6" fmla="*/ 48 w 48"/>
                <a:gd name="T7" fmla="*/ 3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3"/>
                    <a:pt x="48" y="3"/>
                    <a:pt x="48" y="3"/>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0" name="Freeform 115"/>
            <p:cNvSpPr/>
            <p:nvPr/>
          </p:nvSpPr>
          <p:spPr bwMode="auto">
            <a:xfrm>
              <a:off x="7915275" y="49133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1" name="Freeform 116"/>
            <p:cNvSpPr/>
            <p:nvPr/>
          </p:nvSpPr>
          <p:spPr bwMode="auto">
            <a:xfrm>
              <a:off x="7915275" y="49625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2" name="Freeform 117"/>
            <p:cNvSpPr/>
            <p:nvPr/>
          </p:nvSpPr>
          <p:spPr bwMode="auto">
            <a:xfrm>
              <a:off x="7915275" y="50149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3" name="Freeform 118"/>
            <p:cNvSpPr/>
            <p:nvPr/>
          </p:nvSpPr>
          <p:spPr bwMode="auto">
            <a:xfrm>
              <a:off x="7915275" y="50641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4" name="Freeform 119"/>
            <p:cNvSpPr/>
            <p:nvPr/>
          </p:nvSpPr>
          <p:spPr bwMode="auto">
            <a:xfrm>
              <a:off x="8129588" y="4673600"/>
              <a:ext cx="128588" cy="228600"/>
            </a:xfrm>
            <a:custGeom>
              <a:avLst/>
              <a:gdLst>
                <a:gd name="T0" fmla="*/ 34 w 34"/>
                <a:gd name="T1" fmla="*/ 61 h 61"/>
                <a:gd name="T2" fmla="*/ 0 w 34"/>
                <a:gd name="T3" fmla="*/ 57 h 61"/>
                <a:gd name="T4" fmla="*/ 0 w 34"/>
                <a:gd name="T5" fmla="*/ 0 h 61"/>
                <a:gd name="T6" fmla="*/ 34 w 34"/>
                <a:gd name="T7" fmla="*/ 3 h 61"/>
                <a:gd name="T8" fmla="*/ 34 w 34"/>
                <a:gd name="T9" fmla="*/ 61 h 61"/>
              </a:gdLst>
              <a:ahLst/>
              <a:cxnLst>
                <a:cxn ang="0">
                  <a:pos x="T0" y="T1"/>
                </a:cxn>
                <a:cxn ang="0">
                  <a:pos x="T2" y="T3"/>
                </a:cxn>
                <a:cxn ang="0">
                  <a:pos x="T4" y="T5"/>
                </a:cxn>
                <a:cxn ang="0">
                  <a:pos x="T6" y="T7"/>
                </a:cxn>
                <a:cxn ang="0">
                  <a:pos x="T8" y="T9"/>
                </a:cxn>
              </a:cxnLst>
              <a:rect l="0" t="0" r="r" b="b"/>
              <a:pathLst>
                <a:path w="34" h="61">
                  <a:moveTo>
                    <a:pt x="34" y="61"/>
                  </a:moveTo>
                  <a:cubicBezTo>
                    <a:pt x="34" y="61"/>
                    <a:pt x="22" y="58"/>
                    <a:pt x="0" y="57"/>
                  </a:cubicBezTo>
                  <a:cubicBezTo>
                    <a:pt x="0" y="54"/>
                    <a:pt x="0" y="0"/>
                    <a:pt x="0" y="0"/>
                  </a:cubicBezTo>
                  <a:cubicBezTo>
                    <a:pt x="0" y="0"/>
                    <a:pt x="20" y="1"/>
                    <a:pt x="34" y="3"/>
                  </a:cubicBezTo>
                  <a:cubicBezTo>
                    <a:pt x="34" y="8"/>
                    <a:pt x="34" y="61"/>
                    <a:pt x="34" y="61"/>
                  </a:cubicBez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sp>
        <p:nvSpPr>
          <p:cNvPr id="29" name="矩形 28"/>
          <p:cNvSpPr/>
          <p:nvPr/>
        </p:nvSpPr>
        <p:spPr>
          <a:xfrm>
            <a:off x="810408" y="4574274"/>
            <a:ext cx="11195126" cy="1938992"/>
          </a:xfrm>
          <a:prstGeom prst="rect">
            <a:avLst/>
          </a:prstGeom>
        </p:spPr>
        <p:txBody>
          <a:bodyPr wrap="square">
            <a:spAutoFit/>
          </a:bodyPr>
          <a:lstStyle/>
          <a:p>
            <a:pPr lvl="0"/>
            <a:r>
              <a:rPr lang="zh-CN" altLang="en-US" sz="2400" dirty="0" smtClean="0">
                <a:latin typeface="微软雅黑" panose="020B0503020204020204" charset="-122"/>
                <a:ea typeface="微软雅黑" panose="020B0503020204020204" charset="-122"/>
              </a:rPr>
              <a:t>资料</a:t>
            </a:r>
            <a:r>
              <a:rPr lang="en-US" altLang="zh-CN" sz="2400" dirty="0" smtClean="0">
                <a:latin typeface="微软雅黑" panose="020B0503020204020204" charset="-122"/>
                <a:ea typeface="微软雅黑" panose="020B0503020204020204" charset="-122"/>
              </a:rPr>
              <a:t>3</a:t>
            </a:r>
            <a:r>
              <a:rPr lang="zh-CN" altLang="en-US" sz="2400" dirty="0" smtClean="0">
                <a:latin typeface="微软雅黑" panose="020B0503020204020204" charset="-122"/>
                <a:ea typeface="微软雅黑" panose="020B0503020204020204" charset="-122"/>
              </a:rPr>
              <a:t>：</a:t>
            </a:r>
            <a:r>
              <a:rPr lang="en-US" altLang="zh-CN" sz="2400" dirty="0" smtClean="0">
                <a:latin typeface="微软雅黑" panose="020B0503020204020204" charset="-122"/>
                <a:ea typeface="微软雅黑" panose="020B0503020204020204" charset="-122"/>
              </a:rPr>
              <a:t>《</a:t>
            </a:r>
            <a:r>
              <a:rPr lang="zh-CN" altLang="en-US" sz="2400" dirty="0" smtClean="0">
                <a:latin typeface="微软雅黑" panose="020B0503020204020204" charset="-122"/>
                <a:ea typeface="微软雅黑" panose="020B0503020204020204" charset="-122"/>
              </a:rPr>
              <a:t>中华人民共和国未成年人保护法</a:t>
            </a:r>
            <a:r>
              <a:rPr lang="en-US" altLang="zh-CN" sz="2400" dirty="0" smtClean="0">
                <a:latin typeface="微软雅黑" panose="020B0503020204020204" charset="-122"/>
                <a:ea typeface="微软雅黑" panose="020B0503020204020204" charset="-122"/>
              </a:rPr>
              <a:t>》</a:t>
            </a:r>
            <a:r>
              <a:rPr lang="zh-CN" altLang="en-US" sz="2400" dirty="0" smtClean="0">
                <a:latin typeface="微软雅黑" panose="020B0503020204020204" charset="-122"/>
                <a:ea typeface="微软雅黑" panose="020B0503020204020204" charset="-122"/>
              </a:rPr>
              <a:t>第三十六条：</a:t>
            </a:r>
            <a:r>
              <a:rPr lang="zh-CN" altLang="en-US" sz="2400" dirty="0" smtClean="0">
                <a:solidFill>
                  <a:sysClr val="windowText" lastClr="000000">
                    <a:lumMod val="75000"/>
                    <a:lumOff val="25000"/>
                  </a:sysClr>
                </a:solidFill>
                <a:latin typeface="微软雅黑" panose="020B0503020204020204" charset="-122"/>
                <a:ea typeface="微软雅黑" panose="020B0503020204020204" charset="-122"/>
                <a:sym typeface="宋体" panose="02010600030101010101" pitchFamily="2" charset="-122"/>
              </a:rPr>
              <a:t>中小学校园周边不得设置营业性歌舞娱乐场所、互联网上网服务营业场所等不适宜未成年人活动的场所。</a:t>
            </a:r>
          </a:p>
          <a:p>
            <a:pPr lvl="0"/>
            <a:r>
              <a:rPr lang="zh-CN" altLang="en-US" sz="2400" dirty="0" smtClean="0">
                <a:solidFill>
                  <a:sysClr val="windowText" lastClr="000000">
                    <a:lumMod val="75000"/>
                    <a:lumOff val="25000"/>
                  </a:sysClr>
                </a:solidFill>
                <a:latin typeface="微软雅黑" panose="020B0503020204020204" charset="-122"/>
                <a:ea typeface="微软雅黑" panose="020B0503020204020204" charset="-122"/>
                <a:sym typeface="宋体" panose="02010600030101010101" pitchFamily="2" charset="-122"/>
              </a:rPr>
              <a:t>营业性歌舞娱乐场所、互联网上网服务营业场所等不适宜未成年人活动的场所，不得允许未成年人进入，经营者应当在显著位置设置未成年人禁入标志；对难以判明是否已成年的，应当要求其出示身份证件。</a:t>
            </a:r>
            <a:endParaRPr lang="zh-CN" altLang="en-US" sz="2400" dirty="0">
              <a:solidFill>
                <a:sysClr val="windowText" lastClr="000000">
                  <a:lumMod val="75000"/>
                  <a:lumOff val="25000"/>
                </a:sysClr>
              </a:solidFill>
              <a:latin typeface="微软雅黑" panose="020B0503020204020204" charset="-122"/>
              <a:ea typeface="微软雅黑" panose="020B0503020204020204" charset="-122"/>
              <a:sym typeface="宋体" panose="02010600030101010101" pitchFamily="2" charset="-122"/>
            </a:endParaRPr>
          </a:p>
        </p:txBody>
      </p:sp>
      <p:pic>
        <p:nvPicPr>
          <p:cNvPr id="30" name="图片 29" descr="C:/Users/ADMINI~1/AppData/Local/Temp/kaimatting_20190827220400/output_20190827220421..pngoutput_20190827220421."/>
          <p:cNvPicPr>
            <a:picLocks noChangeAspect="1"/>
          </p:cNvPicPr>
          <p:nvPr/>
        </p:nvPicPr>
        <p:blipFill>
          <a:blip r:embed="rId2" cstate="print"/>
          <a:stretch>
            <a:fillRect/>
          </a:stretch>
        </p:blipFill>
        <p:spPr>
          <a:xfrm>
            <a:off x="0" y="1761527"/>
            <a:ext cx="903642" cy="44563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7207" y="3536293"/>
            <a:ext cx="4337334" cy="1938992"/>
          </a:xfrm>
          <a:prstGeom prst="rect">
            <a:avLst/>
          </a:prstGeom>
          <a:noFill/>
        </p:spPr>
        <p:txBody>
          <a:bodyPr wrap="square" rtlCol="0">
            <a:spAutoFit/>
          </a:bodyPr>
          <a:lstStyle/>
          <a:p>
            <a:r>
              <a:rPr lang="zh-CN" altLang="en-US" sz="2000" dirty="0">
                <a:latin typeface="微软雅黑" panose="020B0503020204020204" charset="-122"/>
                <a:ea typeface="微软雅黑" panose="020B0503020204020204" charset="-122"/>
              </a:rPr>
              <a:t>放在展台上的看起来明明是奶茶，其实里面含有新型毒品。这类毒品遇水即溶，即冲即饮，与各种饮料混合后，口味都不发生变化。所以，面对真假难辨的饮料，我们一定要保持警惕，以免误入歧途，遗憾终生。</a:t>
            </a:r>
          </a:p>
        </p:txBody>
      </p:sp>
      <p:sp>
        <p:nvSpPr>
          <p:cNvPr id="6" name="文本框 5"/>
          <p:cNvSpPr txBox="1"/>
          <p:nvPr/>
        </p:nvSpPr>
        <p:spPr>
          <a:xfrm>
            <a:off x="7624688" y="3591127"/>
            <a:ext cx="4318782" cy="1938992"/>
          </a:xfrm>
          <a:prstGeom prst="rect">
            <a:avLst/>
          </a:prstGeom>
          <a:noFill/>
        </p:spPr>
        <p:txBody>
          <a:bodyPr wrap="square" rtlCol="0">
            <a:spAutoFit/>
          </a:bodyPr>
          <a:lstStyle/>
          <a:p>
            <a:r>
              <a:rPr lang="zh-CN" altLang="en-US" sz="2000" dirty="0">
                <a:latin typeface="微软雅黑" panose="020B0503020204020204" charset="-122"/>
                <a:ea typeface="微软雅黑" panose="020B0503020204020204" charset="-122"/>
              </a:rPr>
              <a:t>听讲解员说，一些毒贩为了牟利，就把毒品掺杂在香烟里面，让人们在不知不觉中染上毒瘾。当你有抽烟的不良嗜好时，就有可能遇到危险。所以，对于隐藏的危险，我们不仅要小心提防，更要懂得避免沾染不良嗜好。</a:t>
            </a:r>
          </a:p>
        </p:txBody>
      </p:sp>
      <p:sp>
        <p:nvSpPr>
          <p:cNvPr id="15" name="文本框 14"/>
          <p:cNvSpPr txBox="1"/>
          <p:nvPr/>
        </p:nvSpPr>
        <p:spPr>
          <a:xfrm>
            <a:off x="523875" y="2065020"/>
            <a:ext cx="11335385" cy="829945"/>
          </a:xfrm>
          <a:prstGeom prst="rect">
            <a:avLst/>
          </a:prstGeom>
          <a:noFill/>
          <a:ln w="28575" cmpd="sng">
            <a:solidFill>
              <a:schemeClr val="accent1">
                <a:shade val="50000"/>
              </a:schemeClr>
            </a:solidFill>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pPr lvl="1" algn="l"/>
            <a:r>
              <a:rPr lang="zh-CN" altLang="en-US" sz="2400" b="1" dirty="0">
                <a:latin typeface="微软雅黑" panose="020B0503020204020204" charset="-122"/>
                <a:ea typeface="微软雅黑" panose="020B0503020204020204" charset="-122"/>
                <a:cs typeface="微软雅黑" panose="020B0503020204020204" charset="-122"/>
              </a:rPr>
              <a:t>参观“禁毒教育展览”归来，两位同学向大家分享了学习体会。阅读他们的学习体会，说说你从中得到的启示。</a:t>
            </a:r>
          </a:p>
        </p:txBody>
      </p:sp>
      <p:sp>
        <p:nvSpPr>
          <p:cNvPr id="23" name="矩形 22"/>
          <p:cNvSpPr/>
          <p:nvPr/>
        </p:nvSpPr>
        <p:spPr>
          <a:xfrm>
            <a:off x="3151249" y="5706180"/>
            <a:ext cx="1620957" cy="523220"/>
          </a:xfrm>
          <a:prstGeom prst="rect">
            <a:avLst/>
          </a:prstGeom>
        </p:spPr>
        <p:txBody>
          <a:bodyPr wrap="none">
            <a:spAutoFit/>
          </a:bodyPr>
          <a:lstStyle/>
          <a:p>
            <a:r>
              <a:rPr lang="zh-CN" altLang="en-US" sz="2800" dirty="0" smtClean="0">
                <a:solidFill>
                  <a:schemeClr val="bg1"/>
                </a:solidFill>
                <a:latin typeface="微软雅黑" panose="020B0503020204020204" charset="-122"/>
                <a:ea typeface="微软雅黑" panose="020B0503020204020204" charset="-122"/>
              </a:rPr>
              <a:t>真假难辨</a:t>
            </a:r>
            <a:endParaRPr lang="zh-CN" altLang="en-US" sz="2800" dirty="0">
              <a:solidFill>
                <a:schemeClr val="bg1"/>
              </a:solidFill>
            </a:endParaRPr>
          </a:p>
        </p:txBody>
      </p:sp>
      <p:sp>
        <p:nvSpPr>
          <p:cNvPr id="25" name="矩形 24"/>
          <p:cNvSpPr/>
          <p:nvPr/>
        </p:nvSpPr>
        <p:spPr>
          <a:xfrm>
            <a:off x="6525150" y="5774174"/>
            <a:ext cx="1620957" cy="523220"/>
          </a:xfrm>
          <a:prstGeom prst="rect">
            <a:avLst/>
          </a:prstGeom>
        </p:spPr>
        <p:txBody>
          <a:bodyPr wrap="none">
            <a:spAutoFit/>
          </a:bodyPr>
          <a:lstStyle/>
          <a:p>
            <a:r>
              <a:rPr lang="zh-CN" altLang="en-US" sz="2800" dirty="0" smtClean="0">
                <a:solidFill>
                  <a:schemeClr val="bg1"/>
                </a:solidFill>
              </a:rPr>
              <a:t>隐藏危险</a:t>
            </a:r>
            <a:endParaRPr lang="zh-CN" altLang="en-US" sz="2800" dirty="0">
              <a:solidFill>
                <a:schemeClr val="bg1"/>
              </a:solidFill>
            </a:endParaRPr>
          </a:p>
        </p:txBody>
      </p:sp>
      <p:pic>
        <p:nvPicPr>
          <p:cNvPr id="4" name="图片 3"/>
          <p:cNvPicPr>
            <a:picLocks noChangeAspect="1"/>
          </p:cNvPicPr>
          <p:nvPr/>
        </p:nvPicPr>
        <p:blipFill>
          <a:blip r:embed="rId2" cstate="print"/>
          <a:stretch>
            <a:fillRect/>
          </a:stretch>
        </p:blipFill>
        <p:spPr>
          <a:xfrm>
            <a:off x="6414770" y="3171825"/>
            <a:ext cx="998220" cy="2110740"/>
          </a:xfrm>
          <a:prstGeom prst="rect">
            <a:avLst/>
          </a:prstGeom>
        </p:spPr>
      </p:pic>
      <p:pic>
        <p:nvPicPr>
          <p:cNvPr id="7" name="图片 6"/>
          <p:cNvPicPr>
            <a:picLocks noChangeAspect="1"/>
          </p:cNvPicPr>
          <p:nvPr/>
        </p:nvPicPr>
        <p:blipFill>
          <a:blip r:embed="rId3" cstate="print"/>
          <a:stretch>
            <a:fillRect/>
          </a:stretch>
        </p:blipFill>
        <p:spPr>
          <a:xfrm>
            <a:off x="4947285" y="3172460"/>
            <a:ext cx="1203960" cy="2109470"/>
          </a:xfrm>
          <a:prstGeom prst="rect">
            <a:avLst/>
          </a:prstGeom>
        </p:spPr>
      </p:pic>
      <p:grpSp>
        <p:nvGrpSpPr>
          <p:cNvPr id="2" name="组合 8"/>
          <p:cNvGrpSpPr/>
          <p:nvPr/>
        </p:nvGrpSpPr>
        <p:grpSpPr>
          <a:xfrm>
            <a:off x="790575" y="980440"/>
            <a:ext cx="4156710" cy="762000"/>
            <a:chOff x="3633" y="868"/>
            <a:chExt cx="6546" cy="1200"/>
          </a:xfrm>
        </p:grpSpPr>
        <p:sp>
          <p:nvSpPr>
            <p:cNvPr id="8" name="文本框 20"/>
            <p:cNvSpPr txBox="1"/>
            <p:nvPr/>
          </p:nvSpPr>
          <p:spPr>
            <a:xfrm flipH="1">
              <a:off x="5741" y="868"/>
              <a:ext cx="4438" cy="1113"/>
            </a:xfrm>
            <a:prstGeom prst="rect">
              <a:avLst/>
            </a:prstGeom>
            <a:noFill/>
          </p:spPr>
          <p:style>
            <a:lnRef idx="2">
              <a:schemeClr val="accent1"/>
            </a:lnRef>
            <a:fillRef idx="1">
              <a:schemeClr val="lt1"/>
            </a:fillRef>
            <a:effectRef idx="0">
              <a:schemeClr val="accent1"/>
            </a:effectRef>
            <a:fontRef idx="minor">
              <a:schemeClr val="dk1"/>
            </a:fontRef>
          </p:style>
          <p:txBody>
            <a:bodyPr wrap="square" anchor="t">
              <a:spAutoFit/>
              <a:scene3d>
                <a:camera prst="orthographicFront"/>
                <a:lightRig rig="threePt" dir="t"/>
              </a:scene3d>
            </a:bodyPr>
            <a:lstStyle/>
            <a:p>
              <a:pPr lvl="0"/>
              <a:r>
                <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rPr>
                <a:t>活动</a:t>
              </a:r>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rPr>
                <a:t>园</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endParaRPr>
            </a:p>
          </p:txBody>
        </p:sp>
        <p:grpSp>
          <p:nvGrpSpPr>
            <p:cNvPr id="3" name="组合 1041"/>
            <p:cNvGrpSpPr/>
            <p:nvPr/>
          </p:nvGrpSpPr>
          <p:grpSpPr>
            <a:xfrm>
              <a:off x="3633" y="914"/>
              <a:ext cx="1690" cy="1155"/>
              <a:chOff x="7304088" y="4556125"/>
              <a:chExt cx="1073150" cy="733425"/>
            </a:xfrm>
          </p:grpSpPr>
          <p:sp>
            <p:nvSpPr>
              <p:cNvPr id="1043" name="Freeform 98"/>
              <p:cNvSpPr/>
              <p:nvPr/>
            </p:nvSpPr>
            <p:spPr bwMode="auto">
              <a:xfrm>
                <a:off x="7304088" y="4556125"/>
                <a:ext cx="1073150" cy="733425"/>
              </a:xfrm>
              <a:custGeom>
                <a:avLst/>
                <a:gdLst>
                  <a:gd name="T0" fmla="*/ 214 w 286"/>
                  <a:gd name="T1" fmla="*/ 0 h 195"/>
                  <a:gd name="T2" fmla="*/ 143 w 286"/>
                  <a:gd name="T3" fmla="*/ 8 h 195"/>
                  <a:gd name="T4" fmla="*/ 72 w 286"/>
                  <a:gd name="T5" fmla="*/ 0 h 195"/>
                  <a:gd name="T6" fmla="*/ 0 w 286"/>
                  <a:gd name="T7" fmla="*/ 8 h 195"/>
                  <a:gd name="T8" fmla="*/ 0 w 286"/>
                  <a:gd name="T9" fmla="*/ 195 h 195"/>
                  <a:gd name="T10" fmla="*/ 72 w 286"/>
                  <a:gd name="T11" fmla="*/ 187 h 195"/>
                  <a:gd name="T12" fmla="*/ 143 w 286"/>
                  <a:gd name="T13" fmla="*/ 195 h 195"/>
                  <a:gd name="T14" fmla="*/ 144 w 286"/>
                  <a:gd name="T15" fmla="*/ 195 h 195"/>
                  <a:gd name="T16" fmla="*/ 214 w 286"/>
                  <a:gd name="T17" fmla="*/ 187 h 195"/>
                  <a:gd name="T18" fmla="*/ 286 w 286"/>
                  <a:gd name="T19" fmla="*/ 195 h 195"/>
                  <a:gd name="T20" fmla="*/ 286 w 286"/>
                  <a:gd name="T21" fmla="*/ 8 h 195"/>
                  <a:gd name="T22" fmla="*/ 214 w 286"/>
                  <a:gd name="T2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195">
                    <a:moveTo>
                      <a:pt x="214" y="0"/>
                    </a:moveTo>
                    <a:cubicBezTo>
                      <a:pt x="186" y="0"/>
                      <a:pt x="148" y="7"/>
                      <a:pt x="143" y="8"/>
                    </a:cubicBezTo>
                    <a:cubicBezTo>
                      <a:pt x="139" y="7"/>
                      <a:pt x="100" y="0"/>
                      <a:pt x="72" y="0"/>
                    </a:cubicBezTo>
                    <a:cubicBezTo>
                      <a:pt x="42" y="0"/>
                      <a:pt x="0" y="8"/>
                      <a:pt x="0" y="8"/>
                    </a:cubicBezTo>
                    <a:cubicBezTo>
                      <a:pt x="0" y="195"/>
                      <a:pt x="0" y="195"/>
                      <a:pt x="0" y="195"/>
                    </a:cubicBezTo>
                    <a:cubicBezTo>
                      <a:pt x="0" y="195"/>
                      <a:pt x="44" y="187"/>
                      <a:pt x="72" y="187"/>
                    </a:cubicBezTo>
                    <a:cubicBezTo>
                      <a:pt x="98" y="187"/>
                      <a:pt x="137" y="194"/>
                      <a:pt x="143" y="195"/>
                    </a:cubicBezTo>
                    <a:cubicBezTo>
                      <a:pt x="144" y="195"/>
                      <a:pt x="144" y="195"/>
                      <a:pt x="144" y="195"/>
                    </a:cubicBezTo>
                    <a:cubicBezTo>
                      <a:pt x="150" y="194"/>
                      <a:pt x="189" y="187"/>
                      <a:pt x="214" y="187"/>
                    </a:cubicBezTo>
                    <a:cubicBezTo>
                      <a:pt x="242" y="187"/>
                      <a:pt x="286" y="195"/>
                      <a:pt x="286" y="195"/>
                    </a:cubicBezTo>
                    <a:cubicBezTo>
                      <a:pt x="286" y="8"/>
                      <a:pt x="286" y="8"/>
                      <a:pt x="286" y="8"/>
                    </a:cubicBezTo>
                    <a:cubicBezTo>
                      <a:pt x="286" y="8"/>
                      <a:pt x="245" y="0"/>
                      <a:pt x="214" y="0"/>
                    </a:cubicBezTo>
                    <a:close/>
                  </a:path>
                </a:pathLst>
              </a:custGeom>
              <a:solidFill>
                <a:srgbClr val="FAAE3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4" name="Freeform 99"/>
              <p:cNvSpPr/>
              <p:nvPr/>
            </p:nvSpPr>
            <p:spPr bwMode="auto">
              <a:xfrm>
                <a:off x="73453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5" name="Freeform 100"/>
              <p:cNvSpPr/>
              <p:nvPr/>
            </p:nvSpPr>
            <p:spPr bwMode="auto">
              <a:xfrm>
                <a:off x="78406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6" name="Freeform 101"/>
              <p:cNvSpPr/>
              <p:nvPr/>
            </p:nvSpPr>
            <p:spPr bwMode="auto">
              <a:xfrm>
                <a:off x="7837488" y="4586288"/>
                <a:ext cx="11113" cy="654050"/>
              </a:xfrm>
              <a:custGeom>
                <a:avLst/>
                <a:gdLst>
                  <a:gd name="T0" fmla="*/ 0 w 7"/>
                  <a:gd name="T1" fmla="*/ 0 h 412"/>
                  <a:gd name="T2" fmla="*/ 7 w 7"/>
                  <a:gd name="T3" fmla="*/ 0 h 412"/>
                  <a:gd name="T4" fmla="*/ 7 w 7"/>
                  <a:gd name="T5" fmla="*/ 410 h 412"/>
                  <a:gd name="T6" fmla="*/ 2 w 7"/>
                  <a:gd name="T7" fmla="*/ 412 h 412"/>
                  <a:gd name="T8" fmla="*/ 0 w 7"/>
                  <a:gd name="T9" fmla="*/ 410 h 412"/>
                  <a:gd name="T10" fmla="*/ 0 w 7"/>
                  <a:gd name="T11" fmla="*/ 0 h 412"/>
                </a:gdLst>
                <a:ahLst/>
                <a:cxnLst>
                  <a:cxn ang="0">
                    <a:pos x="T0" y="T1"/>
                  </a:cxn>
                  <a:cxn ang="0">
                    <a:pos x="T2" y="T3"/>
                  </a:cxn>
                  <a:cxn ang="0">
                    <a:pos x="T4" y="T5"/>
                  </a:cxn>
                  <a:cxn ang="0">
                    <a:pos x="T6" y="T7"/>
                  </a:cxn>
                  <a:cxn ang="0">
                    <a:pos x="T8" y="T9"/>
                  </a:cxn>
                  <a:cxn ang="0">
                    <a:pos x="T10" y="T11"/>
                  </a:cxn>
                </a:cxnLst>
                <a:rect l="0" t="0" r="r" b="b"/>
                <a:pathLst>
                  <a:path w="7" h="412">
                    <a:moveTo>
                      <a:pt x="0" y="0"/>
                    </a:moveTo>
                    <a:lnTo>
                      <a:pt x="7" y="0"/>
                    </a:lnTo>
                    <a:lnTo>
                      <a:pt x="7" y="410"/>
                    </a:lnTo>
                    <a:lnTo>
                      <a:pt x="2" y="412"/>
                    </a:lnTo>
                    <a:lnTo>
                      <a:pt x="0" y="410"/>
                    </a:lnTo>
                    <a:lnTo>
                      <a:pt x="0" y="0"/>
                    </a:lnTo>
                    <a:close/>
                  </a:path>
                </a:pathLst>
              </a:custGeom>
              <a:solidFill>
                <a:srgbClr val="D0C6AB"/>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7" name="Freeform 102"/>
              <p:cNvSpPr/>
              <p:nvPr/>
            </p:nvSpPr>
            <p:spPr bwMode="auto">
              <a:xfrm>
                <a:off x="7431088" y="4654550"/>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8" name="Freeform 103"/>
              <p:cNvSpPr/>
              <p:nvPr/>
            </p:nvSpPr>
            <p:spPr bwMode="auto">
              <a:xfrm>
                <a:off x="7431088" y="47069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7"/>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9" name="Freeform 104"/>
              <p:cNvSpPr/>
              <p:nvPr/>
            </p:nvSpPr>
            <p:spPr bwMode="auto">
              <a:xfrm>
                <a:off x="7431088" y="47593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0" name="Freeform 105"/>
              <p:cNvSpPr/>
              <p:nvPr/>
            </p:nvSpPr>
            <p:spPr bwMode="auto">
              <a:xfrm>
                <a:off x="7431088" y="48085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1" name="Freeform 106"/>
              <p:cNvSpPr/>
              <p:nvPr/>
            </p:nvSpPr>
            <p:spPr bwMode="auto">
              <a:xfrm>
                <a:off x="7431088" y="48609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2" name="Freeform 107"/>
              <p:cNvSpPr/>
              <p:nvPr/>
            </p:nvSpPr>
            <p:spPr bwMode="auto">
              <a:xfrm>
                <a:off x="7431088" y="49101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3" name="Freeform 108"/>
              <p:cNvSpPr/>
              <p:nvPr/>
            </p:nvSpPr>
            <p:spPr bwMode="auto">
              <a:xfrm>
                <a:off x="7427913" y="4962525"/>
                <a:ext cx="346075" cy="41275"/>
              </a:xfrm>
              <a:custGeom>
                <a:avLst/>
                <a:gdLst>
                  <a:gd name="T0" fmla="*/ 92 w 92"/>
                  <a:gd name="T1" fmla="*/ 11 h 11"/>
                  <a:gd name="T2" fmla="*/ 1 w 92"/>
                  <a:gd name="T3" fmla="*/ 11 h 11"/>
                  <a:gd name="T4" fmla="*/ 0 w 92"/>
                  <a:gd name="T5" fmla="*/ 8 h 11"/>
                  <a:gd name="T6" fmla="*/ 92 w 92"/>
                  <a:gd name="T7" fmla="*/ 8 h 11"/>
                  <a:gd name="T8" fmla="*/ 92 w 92"/>
                  <a:gd name="T9" fmla="*/ 11 h 11"/>
                </a:gdLst>
                <a:ahLst/>
                <a:cxnLst>
                  <a:cxn ang="0">
                    <a:pos x="T0" y="T1"/>
                  </a:cxn>
                  <a:cxn ang="0">
                    <a:pos x="T2" y="T3"/>
                  </a:cxn>
                  <a:cxn ang="0">
                    <a:pos x="T4" y="T5"/>
                  </a:cxn>
                  <a:cxn ang="0">
                    <a:pos x="T6" y="T7"/>
                  </a:cxn>
                  <a:cxn ang="0">
                    <a:pos x="T8" y="T9"/>
                  </a:cxn>
                </a:cxnLst>
                <a:rect l="0" t="0" r="r" b="b"/>
                <a:pathLst>
                  <a:path w="92" h="11">
                    <a:moveTo>
                      <a:pt x="92" y="11"/>
                    </a:moveTo>
                    <a:cubicBezTo>
                      <a:pt x="91" y="11"/>
                      <a:pt x="43" y="3"/>
                      <a:pt x="1" y="11"/>
                    </a:cubicBezTo>
                    <a:cubicBezTo>
                      <a:pt x="0" y="8"/>
                      <a:pt x="0" y="8"/>
                      <a:pt x="0" y="8"/>
                    </a:cubicBezTo>
                    <a:cubicBezTo>
                      <a:pt x="43" y="0"/>
                      <a:pt x="92" y="8"/>
                      <a:pt x="92" y="8"/>
                    </a:cubicBezTo>
                    <a:lnTo>
                      <a:pt x="92"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4" name="Freeform 109"/>
              <p:cNvSpPr/>
              <p:nvPr/>
            </p:nvSpPr>
            <p:spPr bwMode="auto">
              <a:xfrm>
                <a:off x="7435850" y="5014913"/>
                <a:ext cx="341313" cy="120650"/>
              </a:xfrm>
              <a:custGeom>
                <a:avLst/>
                <a:gdLst>
                  <a:gd name="T0" fmla="*/ 89 w 91"/>
                  <a:gd name="T1" fmla="*/ 32 h 32"/>
                  <a:gd name="T2" fmla="*/ 0 w 91"/>
                  <a:gd name="T3" fmla="*/ 32 h 32"/>
                  <a:gd name="T4" fmla="*/ 0 w 91"/>
                  <a:gd name="T5" fmla="*/ 4 h 32"/>
                  <a:gd name="T6" fmla="*/ 91 w 91"/>
                  <a:gd name="T7" fmla="*/ 4 h 32"/>
                  <a:gd name="T8" fmla="*/ 89 w 91"/>
                  <a:gd name="T9" fmla="*/ 32 h 32"/>
                </a:gdLst>
                <a:ahLst/>
                <a:cxnLst>
                  <a:cxn ang="0">
                    <a:pos x="T0" y="T1"/>
                  </a:cxn>
                  <a:cxn ang="0">
                    <a:pos x="T2" y="T3"/>
                  </a:cxn>
                  <a:cxn ang="0">
                    <a:pos x="T4" y="T5"/>
                  </a:cxn>
                  <a:cxn ang="0">
                    <a:pos x="T6" y="T7"/>
                  </a:cxn>
                  <a:cxn ang="0">
                    <a:pos x="T8" y="T9"/>
                  </a:cxn>
                </a:cxnLst>
                <a:rect l="0" t="0" r="r" b="b"/>
                <a:pathLst>
                  <a:path w="91" h="32">
                    <a:moveTo>
                      <a:pt x="89" y="32"/>
                    </a:moveTo>
                    <a:cubicBezTo>
                      <a:pt x="89" y="32"/>
                      <a:pt x="40" y="28"/>
                      <a:pt x="0" y="32"/>
                    </a:cubicBezTo>
                    <a:cubicBezTo>
                      <a:pt x="0" y="4"/>
                      <a:pt x="0" y="4"/>
                      <a:pt x="0" y="4"/>
                    </a:cubicBezTo>
                    <a:cubicBezTo>
                      <a:pt x="43" y="0"/>
                      <a:pt x="88" y="4"/>
                      <a:pt x="91" y="4"/>
                    </a:cubicBezTo>
                    <a:lnTo>
                      <a:pt x="89" y="32"/>
                    </a:ln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5" name="Freeform 110"/>
              <p:cNvSpPr/>
              <p:nvPr/>
            </p:nvSpPr>
            <p:spPr bwMode="auto">
              <a:xfrm>
                <a:off x="7915275" y="46736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6" name="Freeform 111"/>
              <p:cNvSpPr/>
              <p:nvPr/>
            </p:nvSpPr>
            <p:spPr bwMode="auto">
              <a:xfrm>
                <a:off x="7915275" y="4721225"/>
                <a:ext cx="180975" cy="26988"/>
              </a:xfrm>
              <a:custGeom>
                <a:avLst/>
                <a:gdLst>
                  <a:gd name="T0" fmla="*/ 1 w 48"/>
                  <a:gd name="T1" fmla="*/ 7 h 7"/>
                  <a:gd name="T2" fmla="*/ 0 w 48"/>
                  <a:gd name="T3" fmla="*/ 4 h 7"/>
                  <a:gd name="T4" fmla="*/ 48 w 48"/>
                  <a:gd name="T5" fmla="*/ 0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4"/>
                      <a:pt x="48" y="4"/>
                      <a:pt x="48" y="4"/>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7" name="Freeform 112"/>
              <p:cNvSpPr/>
              <p:nvPr/>
            </p:nvSpPr>
            <p:spPr bwMode="auto">
              <a:xfrm>
                <a:off x="7915275" y="47752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8" name="Freeform 113"/>
              <p:cNvSpPr/>
              <p:nvPr/>
            </p:nvSpPr>
            <p:spPr bwMode="auto">
              <a:xfrm>
                <a:off x="7915275" y="4822825"/>
                <a:ext cx="180975" cy="26988"/>
              </a:xfrm>
              <a:custGeom>
                <a:avLst/>
                <a:gdLst>
                  <a:gd name="T0" fmla="*/ 1 w 48"/>
                  <a:gd name="T1" fmla="*/ 7 h 7"/>
                  <a:gd name="T2" fmla="*/ 0 w 48"/>
                  <a:gd name="T3" fmla="*/ 4 h 7"/>
                  <a:gd name="T4" fmla="*/ 48 w 48"/>
                  <a:gd name="T5" fmla="*/ 1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1"/>
                    </a:cubicBezTo>
                    <a:cubicBezTo>
                      <a:pt x="48" y="4"/>
                      <a:pt x="48" y="4"/>
                      <a:pt x="48" y="4"/>
                    </a:cubicBezTo>
                    <a:cubicBezTo>
                      <a:pt x="31" y="3"/>
                      <a:pt x="15" y="5"/>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9" name="Freeform 114"/>
              <p:cNvSpPr/>
              <p:nvPr/>
            </p:nvSpPr>
            <p:spPr bwMode="auto">
              <a:xfrm>
                <a:off x="7915275" y="4875213"/>
                <a:ext cx="180975" cy="26988"/>
              </a:xfrm>
              <a:custGeom>
                <a:avLst/>
                <a:gdLst>
                  <a:gd name="T0" fmla="*/ 1 w 48"/>
                  <a:gd name="T1" fmla="*/ 7 h 7"/>
                  <a:gd name="T2" fmla="*/ 0 w 48"/>
                  <a:gd name="T3" fmla="*/ 4 h 7"/>
                  <a:gd name="T4" fmla="*/ 48 w 48"/>
                  <a:gd name="T5" fmla="*/ 0 h 7"/>
                  <a:gd name="T6" fmla="*/ 48 w 48"/>
                  <a:gd name="T7" fmla="*/ 3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3"/>
                      <a:pt x="48" y="3"/>
                      <a:pt x="48" y="3"/>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0" name="Freeform 115"/>
              <p:cNvSpPr/>
              <p:nvPr/>
            </p:nvSpPr>
            <p:spPr bwMode="auto">
              <a:xfrm>
                <a:off x="7915275" y="49133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1" name="Freeform 116"/>
              <p:cNvSpPr/>
              <p:nvPr/>
            </p:nvSpPr>
            <p:spPr bwMode="auto">
              <a:xfrm>
                <a:off x="7915275" y="49625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2" name="Freeform 117"/>
              <p:cNvSpPr/>
              <p:nvPr/>
            </p:nvSpPr>
            <p:spPr bwMode="auto">
              <a:xfrm>
                <a:off x="7915275" y="50149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3" name="Freeform 118"/>
              <p:cNvSpPr/>
              <p:nvPr/>
            </p:nvSpPr>
            <p:spPr bwMode="auto">
              <a:xfrm>
                <a:off x="7915275" y="50641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4" name="Freeform 119"/>
              <p:cNvSpPr/>
              <p:nvPr/>
            </p:nvSpPr>
            <p:spPr bwMode="auto">
              <a:xfrm>
                <a:off x="8129588" y="4673600"/>
                <a:ext cx="128588" cy="228600"/>
              </a:xfrm>
              <a:custGeom>
                <a:avLst/>
                <a:gdLst>
                  <a:gd name="T0" fmla="*/ 34 w 34"/>
                  <a:gd name="T1" fmla="*/ 61 h 61"/>
                  <a:gd name="T2" fmla="*/ 0 w 34"/>
                  <a:gd name="T3" fmla="*/ 57 h 61"/>
                  <a:gd name="T4" fmla="*/ 0 w 34"/>
                  <a:gd name="T5" fmla="*/ 0 h 61"/>
                  <a:gd name="T6" fmla="*/ 34 w 34"/>
                  <a:gd name="T7" fmla="*/ 3 h 61"/>
                  <a:gd name="T8" fmla="*/ 34 w 34"/>
                  <a:gd name="T9" fmla="*/ 61 h 61"/>
                </a:gdLst>
                <a:ahLst/>
                <a:cxnLst>
                  <a:cxn ang="0">
                    <a:pos x="T0" y="T1"/>
                  </a:cxn>
                  <a:cxn ang="0">
                    <a:pos x="T2" y="T3"/>
                  </a:cxn>
                  <a:cxn ang="0">
                    <a:pos x="T4" y="T5"/>
                  </a:cxn>
                  <a:cxn ang="0">
                    <a:pos x="T6" y="T7"/>
                  </a:cxn>
                  <a:cxn ang="0">
                    <a:pos x="T8" y="T9"/>
                  </a:cxn>
                </a:cxnLst>
                <a:rect l="0" t="0" r="r" b="b"/>
                <a:pathLst>
                  <a:path w="34" h="61">
                    <a:moveTo>
                      <a:pt x="34" y="61"/>
                    </a:moveTo>
                    <a:cubicBezTo>
                      <a:pt x="34" y="61"/>
                      <a:pt x="22" y="58"/>
                      <a:pt x="0" y="57"/>
                    </a:cubicBezTo>
                    <a:cubicBezTo>
                      <a:pt x="0" y="54"/>
                      <a:pt x="0" y="0"/>
                      <a:pt x="0" y="0"/>
                    </a:cubicBezTo>
                    <a:cubicBezTo>
                      <a:pt x="0" y="0"/>
                      <a:pt x="20" y="1"/>
                      <a:pt x="34" y="3"/>
                    </a:cubicBezTo>
                    <a:cubicBezTo>
                      <a:pt x="34" y="8"/>
                      <a:pt x="34" y="61"/>
                      <a:pt x="34" y="61"/>
                    </a:cubicBez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文本框 20482"/>
          <p:cNvSpPr txBox="1"/>
          <p:nvPr/>
        </p:nvSpPr>
        <p:spPr>
          <a:xfrm>
            <a:off x="610937" y="2812454"/>
            <a:ext cx="8232812" cy="3323987"/>
          </a:xfrm>
          <a:prstGeom prst="rect">
            <a:avLst/>
          </a:prstGeom>
          <a:noFill/>
          <a:ln w="28575" cmpd="sng">
            <a:solidFill>
              <a:schemeClr val="accent1">
                <a:shade val="50000"/>
              </a:schemeClr>
            </a:solidFill>
            <a:prstDash val="sysDot"/>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1905" lvl="2" indent="454025" eaLnBrk="1">
              <a:lnSpc>
                <a:spcPct val="150000"/>
              </a:lnSpc>
              <a:spcBef>
                <a:spcPts val="0"/>
              </a:spcBef>
              <a:spcAft>
                <a:spcPts val="0"/>
              </a:spcAft>
              <a:buNone/>
              <a:defRPr/>
            </a:pPr>
            <a:r>
              <a:rPr lang="zh-CN" altLang="en-US" sz="2800" dirty="0">
                <a:solidFill>
                  <a:srgbClr val="000000"/>
                </a:solidFill>
                <a:latin typeface="微软雅黑" panose="020B0503020204020204" charset="-122"/>
                <a:ea typeface="微软雅黑" panose="020B0503020204020204" charset="-122"/>
                <a:cs typeface="微软雅黑" panose="020B0503020204020204" charset="-122"/>
              </a:rPr>
              <a:t>新型毒品打着“时尚”“娱乐”“刺激”的旗号，有的甚至伪装成果汁、跳跳糖等。它们的毒性比传统毒品更厉害，并且更容易让人成瘾。我们一定要学会识破它们“时尚”的伪装，认清它们害人的实质。</a:t>
            </a:r>
          </a:p>
        </p:txBody>
      </p:sp>
      <p:sp>
        <p:nvSpPr>
          <p:cNvPr id="7" name="文本框 6"/>
          <p:cNvSpPr txBox="1"/>
          <p:nvPr/>
        </p:nvSpPr>
        <p:spPr>
          <a:xfrm>
            <a:off x="1850277" y="1841615"/>
            <a:ext cx="5753498" cy="830997"/>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lvl="0">
              <a:defRPr/>
            </a:pPr>
            <a:r>
              <a:rPr lang="zh-CN" altLang="en-US" sz="4800" b="1" dirty="0">
                <a:solidFill>
                  <a:schemeClr val="bg1"/>
                </a:solidFill>
                <a:latin typeface="黑体" panose="02010609060101010101" pitchFamily="49" charset="-122"/>
                <a:ea typeface="黑体" panose="02010609060101010101" pitchFamily="49" charset="-122"/>
              </a:rPr>
              <a:t>识破新型毒品的伪装</a:t>
            </a:r>
          </a:p>
        </p:txBody>
      </p:sp>
      <p:pic>
        <p:nvPicPr>
          <p:cNvPr id="4" name="图片 3"/>
          <p:cNvPicPr>
            <a:picLocks noChangeAspect="1"/>
          </p:cNvPicPr>
          <p:nvPr/>
        </p:nvPicPr>
        <p:blipFill>
          <a:blip r:embed="rId2" cstate="print"/>
          <a:stretch>
            <a:fillRect/>
          </a:stretch>
        </p:blipFill>
        <p:spPr>
          <a:xfrm>
            <a:off x="9001125" y="2898140"/>
            <a:ext cx="2910840" cy="2956560"/>
          </a:xfrm>
          <a:prstGeom prst="rect">
            <a:avLst/>
          </a:prstGeom>
        </p:spPr>
      </p:pic>
      <p:grpSp>
        <p:nvGrpSpPr>
          <p:cNvPr id="2" name="组合 5"/>
          <p:cNvGrpSpPr/>
          <p:nvPr/>
        </p:nvGrpSpPr>
        <p:grpSpPr>
          <a:xfrm>
            <a:off x="281940" y="211455"/>
            <a:ext cx="4156710" cy="762000"/>
            <a:chOff x="3633" y="868"/>
            <a:chExt cx="6546" cy="1200"/>
          </a:xfrm>
        </p:grpSpPr>
        <p:sp>
          <p:nvSpPr>
            <p:cNvPr id="5" name="文本框 20"/>
            <p:cNvSpPr txBox="1"/>
            <p:nvPr/>
          </p:nvSpPr>
          <p:spPr>
            <a:xfrm flipH="1">
              <a:off x="5741" y="868"/>
              <a:ext cx="4438" cy="1113"/>
            </a:xfrm>
            <a:prstGeom prst="rect">
              <a:avLst/>
            </a:prstGeom>
            <a:noFill/>
          </p:spPr>
          <p:style>
            <a:lnRef idx="2">
              <a:schemeClr val="accent1"/>
            </a:lnRef>
            <a:fillRef idx="1">
              <a:schemeClr val="lt1"/>
            </a:fillRef>
            <a:effectRef idx="0">
              <a:schemeClr val="accent1"/>
            </a:effectRef>
            <a:fontRef idx="minor">
              <a:schemeClr val="dk1"/>
            </a:fontRef>
          </p:style>
          <p:txBody>
            <a:bodyPr wrap="square" anchor="t">
              <a:spAutoFit/>
              <a:scene3d>
                <a:camera prst="orthographicFront"/>
                <a:lightRig rig="threePt" dir="t"/>
              </a:scene3d>
            </a:bodyPr>
            <a:lstStyle/>
            <a:p>
              <a:pPr lvl="0"/>
              <a:r>
                <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rPr>
                <a:t>阅读</a:t>
              </a:r>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rPr>
                <a:t>角</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endParaRPr>
            </a:p>
          </p:txBody>
        </p:sp>
        <p:grpSp>
          <p:nvGrpSpPr>
            <p:cNvPr id="3" name="组合 1041"/>
            <p:cNvGrpSpPr/>
            <p:nvPr/>
          </p:nvGrpSpPr>
          <p:grpSpPr>
            <a:xfrm>
              <a:off x="3633" y="914"/>
              <a:ext cx="1690" cy="1155"/>
              <a:chOff x="7304088" y="4556125"/>
              <a:chExt cx="1073150" cy="733425"/>
            </a:xfrm>
          </p:grpSpPr>
          <p:sp>
            <p:nvSpPr>
              <p:cNvPr id="1043" name="Freeform 98"/>
              <p:cNvSpPr/>
              <p:nvPr/>
            </p:nvSpPr>
            <p:spPr bwMode="auto">
              <a:xfrm>
                <a:off x="7304088" y="4556125"/>
                <a:ext cx="1073150" cy="733425"/>
              </a:xfrm>
              <a:custGeom>
                <a:avLst/>
                <a:gdLst>
                  <a:gd name="T0" fmla="*/ 214 w 286"/>
                  <a:gd name="T1" fmla="*/ 0 h 195"/>
                  <a:gd name="T2" fmla="*/ 143 w 286"/>
                  <a:gd name="T3" fmla="*/ 8 h 195"/>
                  <a:gd name="T4" fmla="*/ 72 w 286"/>
                  <a:gd name="T5" fmla="*/ 0 h 195"/>
                  <a:gd name="T6" fmla="*/ 0 w 286"/>
                  <a:gd name="T7" fmla="*/ 8 h 195"/>
                  <a:gd name="T8" fmla="*/ 0 w 286"/>
                  <a:gd name="T9" fmla="*/ 195 h 195"/>
                  <a:gd name="T10" fmla="*/ 72 w 286"/>
                  <a:gd name="T11" fmla="*/ 187 h 195"/>
                  <a:gd name="T12" fmla="*/ 143 w 286"/>
                  <a:gd name="T13" fmla="*/ 195 h 195"/>
                  <a:gd name="T14" fmla="*/ 144 w 286"/>
                  <a:gd name="T15" fmla="*/ 195 h 195"/>
                  <a:gd name="T16" fmla="*/ 214 w 286"/>
                  <a:gd name="T17" fmla="*/ 187 h 195"/>
                  <a:gd name="T18" fmla="*/ 286 w 286"/>
                  <a:gd name="T19" fmla="*/ 195 h 195"/>
                  <a:gd name="T20" fmla="*/ 286 w 286"/>
                  <a:gd name="T21" fmla="*/ 8 h 195"/>
                  <a:gd name="T22" fmla="*/ 214 w 286"/>
                  <a:gd name="T2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195">
                    <a:moveTo>
                      <a:pt x="214" y="0"/>
                    </a:moveTo>
                    <a:cubicBezTo>
                      <a:pt x="186" y="0"/>
                      <a:pt x="148" y="7"/>
                      <a:pt x="143" y="8"/>
                    </a:cubicBezTo>
                    <a:cubicBezTo>
                      <a:pt x="139" y="7"/>
                      <a:pt x="100" y="0"/>
                      <a:pt x="72" y="0"/>
                    </a:cubicBezTo>
                    <a:cubicBezTo>
                      <a:pt x="42" y="0"/>
                      <a:pt x="0" y="8"/>
                      <a:pt x="0" y="8"/>
                    </a:cubicBezTo>
                    <a:cubicBezTo>
                      <a:pt x="0" y="195"/>
                      <a:pt x="0" y="195"/>
                      <a:pt x="0" y="195"/>
                    </a:cubicBezTo>
                    <a:cubicBezTo>
                      <a:pt x="0" y="195"/>
                      <a:pt x="44" y="187"/>
                      <a:pt x="72" y="187"/>
                    </a:cubicBezTo>
                    <a:cubicBezTo>
                      <a:pt x="98" y="187"/>
                      <a:pt x="137" y="194"/>
                      <a:pt x="143" y="195"/>
                    </a:cubicBezTo>
                    <a:cubicBezTo>
                      <a:pt x="144" y="195"/>
                      <a:pt x="144" y="195"/>
                      <a:pt x="144" y="195"/>
                    </a:cubicBezTo>
                    <a:cubicBezTo>
                      <a:pt x="150" y="194"/>
                      <a:pt x="189" y="187"/>
                      <a:pt x="214" y="187"/>
                    </a:cubicBezTo>
                    <a:cubicBezTo>
                      <a:pt x="242" y="187"/>
                      <a:pt x="286" y="195"/>
                      <a:pt x="286" y="195"/>
                    </a:cubicBezTo>
                    <a:cubicBezTo>
                      <a:pt x="286" y="8"/>
                      <a:pt x="286" y="8"/>
                      <a:pt x="286" y="8"/>
                    </a:cubicBezTo>
                    <a:cubicBezTo>
                      <a:pt x="286" y="8"/>
                      <a:pt x="245" y="0"/>
                      <a:pt x="214" y="0"/>
                    </a:cubicBezTo>
                    <a:close/>
                  </a:path>
                </a:pathLst>
              </a:custGeom>
              <a:solidFill>
                <a:srgbClr val="FAAE3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4" name="Freeform 99"/>
              <p:cNvSpPr/>
              <p:nvPr/>
            </p:nvSpPr>
            <p:spPr bwMode="auto">
              <a:xfrm>
                <a:off x="73453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5" name="Freeform 100"/>
              <p:cNvSpPr/>
              <p:nvPr/>
            </p:nvSpPr>
            <p:spPr bwMode="auto">
              <a:xfrm>
                <a:off x="78406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6" name="Freeform 101"/>
              <p:cNvSpPr/>
              <p:nvPr/>
            </p:nvSpPr>
            <p:spPr bwMode="auto">
              <a:xfrm>
                <a:off x="7837488" y="4586288"/>
                <a:ext cx="11113" cy="654050"/>
              </a:xfrm>
              <a:custGeom>
                <a:avLst/>
                <a:gdLst>
                  <a:gd name="T0" fmla="*/ 0 w 7"/>
                  <a:gd name="T1" fmla="*/ 0 h 412"/>
                  <a:gd name="T2" fmla="*/ 7 w 7"/>
                  <a:gd name="T3" fmla="*/ 0 h 412"/>
                  <a:gd name="T4" fmla="*/ 7 w 7"/>
                  <a:gd name="T5" fmla="*/ 410 h 412"/>
                  <a:gd name="T6" fmla="*/ 2 w 7"/>
                  <a:gd name="T7" fmla="*/ 412 h 412"/>
                  <a:gd name="T8" fmla="*/ 0 w 7"/>
                  <a:gd name="T9" fmla="*/ 410 h 412"/>
                  <a:gd name="T10" fmla="*/ 0 w 7"/>
                  <a:gd name="T11" fmla="*/ 0 h 412"/>
                </a:gdLst>
                <a:ahLst/>
                <a:cxnLst>
                  <a:cxn ang="0">
                    <a:pos x="T0" y="T1"/>
                  </a:cxn>
                  <a:cxn ang="0">
                    <a:pos x="T2" y="T3"/>
                  </a:cxn>
                  <a:cxn ang="0">
                    <a:pos x="T4" y="T5"/>
                  </a:cxn>
                  <a:cxn ang="0">
                    <a:pos x="T6" y="T7"/>
                  </a:cxn>
                  <a:cxn ang="0">
                    <a:pos x="T8" y="T9"/>
                  </a:cxn>
                  <a:cxn ang="0">
                    <a:pos x="T10" y="T11"/>
                  </a:cxn>
                </a:cxnLst>
                <a:rect l="0" t="0" r="r" b="b"/>
                <a:pathLst>
                  <a:path w="7" h="412">
                    <a:moveTo>
                      <a:pt x="0" y="0"/>
                    </a:moveTo>
                    <a:lnTo>
                      <a:pt x="7" y="0"/>
                    </a:lnTo>
                    <a:lnTo>
                      <a:pt x="7" y="410"/>
                    </a:lnTo>
                    <a:lnTo>
                      <a:pt x="2" y="412"/>
                    </a:lnTo>
                    <a:lnTo>
                      <a:pt x="0" y="410"/>
                    </a:lnTo>
                    <a:lnTo>
                      <a:pt x="0" y="0"/>
                    </a:lnTo>
                    <a:close/>
                  </a:path>
                </a:pathLst>
              </a:custGeom>
              <a:solidFill>
                <a:srgbClr val="D0C6AB"/>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7" name="Freeform 102"/>
              <p:cNvSpPr/>
              <p:nvPr/>
            </p:nvSpPr>
            <p:spPr bwMode="auto">
              <a:xfrm>
                <a:off x="7431088" y="4654550"/>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8" name="Freeform 103"/>
              <p:cNvSpPr/>
              <p:nvPr/>
            </p:nvSpPr>
            <p:spPr bwMode="auto">
              <a:xfrm>
                <a:off x="7431088" y="47069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7"/>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9" name="Freeform 104"/>
              <p:cNvSpPr/>
              <p:nvPr/>
            </p:nvSpPr>
            <p:spPr bwMode="auto">
              <a:xfrm>
                <a:off x="7431088" y="47593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0" name="Freeform 105"/>
              <p:cNvSpPr/>
              <p:nvPr/>
            </p:nvSpPr>
            <p:spPr bwMode="auto">
              <a:xfrm>
                <a:off x="7431088" y="48085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1" name="Freeform 106"/>
              <p:cNvSpPr/>
              <p:nvPr/>
            </p:nvSpPr>
            <p:spPr bwMode="auto">
              <a:xfrm>
                <a:off x="7431088" y="48609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2" name="Freeform 107"/>
              <p:cNvSpPr/>
              <p:nvPr/>
            </p:nvSpPr>
            <p:spPr bwMode="auto">
              <a:xfrm>
                <a:off x="7431088" y="49101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3" name="Freeform 108"/>
              <p:cNvSpPr/>
              <p:nvPr/>
            </p:nvSpPr>
            <p:spPr bwMode="auto">
              <a:xfrm>
                <a:off x="7427913" y="4962525"/>
                <a:ext cx="346075" cy="41275"/>
              </a:xfrm>
              <a:custGeom>
                <a:avLst/>
                <a:gdLst>
                  <a:gd name="T0" fmla="*/ 92 w 92"/>
                  <a:gd name="T1" fmla="*/ 11 h 11"/>
                  <a:gd name="T2" fmla="*/ 1 w 92"/>
                  <a:gd name="T3" fmla="*/ 11 h 11"/>
                  <a:gd name="T4" fmla="*/ 0 w 92"/>
                  <a:gd name="T5" fmla="*/ 8 h 11"/>
                  <a:gd name="T6" fmla="*/ 92 w 92"/>
                  <a:gd name="T7" fmla="*/ 8 h 11"/>
                  <a:gd name="T8" fmla="*/ 92 w 92"/>
                  <a:gd name="T9" fmla="*/ 11 h 11"/>
                </a:gdLst>
                <a:ahLst/>
                <a:cxnLst>
                  <a:cxn ang="0">
                    <a:pos x="T0" y="T1"/>
                  </a:cxn>
                  <a:cxn ang="0">
                    <a:pos x="T2" y="T3"/>
                  </a:cxn>
                  <a:cxn ang="0">
                    <a:pos x="T4" y="T5"/>
                  </a:cxn>
                  <a:cxn ang="0">
                    <a:pos x="T6" y="T7"/>
                  </a:cxn>
                  <a:cxn ang="0">
                    <a:pos x="T8" y="T9"/>
                  </a:cxn>
                </a:cxnLst>
                <a:rect l="0" t="0" r="r" b="b"/>
                <a:pathLst>
                  <a:path w="92" h="11">
                    <a:moveTo>
                      <a:pt x="92" y="11"/>
                    </a:moveTo>
                    <a:cubicBezTo>
                      <a:pt x="91" y="11"/>
                      <a:pt x="43" y="3"/>
                      <a:pt x="1" y="11"/>
                    </a:cubicBezTo>
                    <a:cubicBezTo>
                      <a:pt x="0" y="8"/>
                      <a:pt x="0" y="8"/>
                      <a:pt x="0" y="8"/>
                    </a:cubicBezTo>
                    <a:cubicBezTo>
                      <a:pt x="43" y="0"/>
                      <a:pt x="92" y="8"/>
                      <a:pt x="92" y="8"/>
                    </a:cubicBezTo>
                    <a:lnTo>
                      <a:pt x="92"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4" name="Freeform 109"/>
              <p:cNvSpPr/>
              <p:nvPr/>
            </p:nvSpPr>
            <p:spPr bwMode="auto">
              <a:xfrm>
                <a:off x="7435850" y="5014913"/>
                <a:ext cx="341313" cy="120650"/>
              </a:xfrm>
              <a:custGeom>
                <a:avLst/>
                <a:gdLst>
                  <a:gd name="T0" fmla="*/ 89 w 91"/>
                  <a:gd name="T1" fmla="*/ 32 h 32"/>
                  <a:gd name="T2" fmla="*/ 0 w 91"/>
                  <a:gd name="T3" fmla="*/ 32 h 32"/>
                  <a:gd name="T4" fmla="*/ 0 w 91"/>
                  <a:gd name="T5" fmla="*/ 4 h 32"/>
                  <a:gd name="T6" fmla="*/ 91 w 91"/>
                  <a:gd name="T7" fmla="*/ 4 h 32"/>
                  <a:gd name="T8" fmla="*/ 89 w 91"/>
                  <a:gd name="T9" fmla="*/ 32 h 32"/>
                </a:gdLst>
                <a:ahLst/>
                <a:cxnLst>
                  <a:cxn ang="0">
                    <a:pos x="T0" y="T1"/>
                  </a:cxn>
                  <a:cxn ang="0">
                    <a:pos x="T2" y="T3"/>
                  </a:cxn>
                  <a:cxn ang="0">
                    <a:pos x="T4" y="T5"/>
                  </a:cxn>
                  <a:cxn ang="0">
                    <a:pos x="T6" y="T7"/>
                  </a:cxn>
                  <a:cxn ang="0">
                    <a:pos x="T8" y="T9"/>
                  </a:cxn>
                </a:cxnLst>
                <a:rect l="0" t="0" r="r" b="b"/>
                <a:pathLst>
                  <a:path w="91" h="32">
                    <a:moveTo>
                      <a:pt x="89" y="32"/>
                    </a:moveTo>
                    <a:cubicBezTo>
                      <a:pt x="89" y="32"/>
                      <a:pt x="40" y="28"/>
                      <a:pt x="0" y="32"/>
                    </a:cubicBezTo>
                    <a:cubicBezTo>
                      <a:pt x="0" y="4"/>
                      <a:pt x="0" y="4"/>
                      <a:pt x="0" y="4"/>
                    </a:cubicBezTo>
                    <a:cubicBezTo>
                      <a:pt x="43" y="0"/>
                      <a:pt x="88" y="4"/>
                      <a:pt x="91" y="4"/>
                    </a:cubicBezTo>
                    <a:lnTo>
                      <a:pt x="89" y="32"/>
                    </a:ln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5" name="Freeform 110"/>
              <p:cNvSpPr/>
              <p:nvPr/>
            </p:nvSpPr>
            <p:spPr bwMode="auto">
              <a:xfrm>
                <a:off x="7915275" y="46736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6" name="Freeform 111"/>
              <p:cNvSpPr/>
              <p:nvPr/>
            </p:nvSpPr>
            <p:spPr bwMode="auto">
              <a:xfrm>
                <a:off x="7915275" y="4721225"/>
                <a:ext cx="180975" cy="26988"/>
              </a:xfrm>
              <a:custGeom>
                <a:avLst/>
                <a:gdLst>
                  <a:gd name="T0" fmla="*/ 1 w 48"/>
                  <a:gd name="T1" fmla="*/ 7 h 7"/>
                  <a:gd name="T2" fmla="*/ 0 w 48"/>
                  <a:gd name="T3" fmla="*/ 4 h 7"/>
                  <a:gd name="T4" fmla="*/ 48 w 48"/>
                  <a:gd name="T5" fmla="*/ 0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4"/>
                      <a:pt x="48" y="4"/>
                      <a:pt x="48" y="4"/>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7" name="Freeform 112"/>
              <p:cNvSpPr/>
              <p:nvPr/>
            </p:nvSpPr>
            <p:spPr bwMode="auto">
              <a:xfrm>
                <a:off x="7915275" y="47752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8" name="Freeform 113"/>
              <p:cNvSpPr/>
              <p:nvPr/>
            </p:nvSpPr>
            <p:spPr bwMode="auto">
              <a:xfrm>
                <a:off x="7915275" y="4822825"/>
                <a:ext cx="180975" cy="26988"/>
              </a:xfrm>
              <a:custGeom>
                <a:avLst/>
                <a:gdLst>
                  <a:gd name="T0" fmla="*/ 1 w 48"/>
                  <a:gd name="T1" fmla="*/ 7 h 7"/>
                  <a:gd name="T2" fmla="*/ 0 w 48"/>
                  <a:gd name="T3" fmla="*/ 4 h 7"/>
                  <a:gd name="T4" fmla="*/ 48 w 48"/>
                  <a:gd name="T5" fmla="*/ 1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1"/>
                    </a:cubicBezTo>
                    <a:cubicBezTo>
                      <a:pt x="48" y="4"/>
                      <a:pt x="48" y="4"/>
                      <a:pt x="48" y="4"/>
                    </a:cubicBezTo>
                    <a:cubicBezTo>
                      <a:pt x="31" y="3"/>
                      <a:pt x="15" y="5"/>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9" name="Freeform 114"/>
              <p:cNvSpPr/>
              <p:nvPr/>
            </p:nvSpPr>
            <p:spPr bwMode="auto">
              <a:xfrm>
                <a:off x="7915275" y="4875213"/>
                <a:ext cx="180975" cy="26988"/>
              </a:xfrm>
              <a:custGeom>
                <a:avLst/>
                <a:gdLst>
                  <a:gd name="T0" fmla="*/ 1 w 48"/>
                  <a:gd name="T1" fmla="*/ 7 h 7"/>
                  <a:gd name="T2" fmla="*/ 0 w 48"/>
                  <a:gd name="T3" fmla="*/ 4 h 7"/>
                  <a:gd name="T4" fmla="*/ 48 w 48"/>
                  <a:gd name="T5" fmla="*/ 0 h 7"/>
                  <a:gd name="T6" fmla="*/ 48 w 48"/>
                  <a:gd name="T7" fmla="*/ 3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3"/>
                      <a:pt x="48" y="3"/>
                      <a:pt x="48" y="3"/>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0" name="Freeform 115"/>
              <p:cNvSpPr/>
              <p:nvPr/>
            </p:nvSpPr>
            <p:spPr bwMode="auto">
              <a:xfrm>
                <a:off x="7915275" y="49133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1" name="Freeform 116"/>
              <p:cNvSpPr/>
              <p:nvPr/>
            </p:nvSpPr>
            <p:spPr bwMode="auto">
              <a:xfrm>
                <a:off x="7915275" y="49625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2" name="Freeform 117"/>
              <p:cNvSpPr/>
              <p:nvPr/>
            </p:nvSpPr>
            <p:spPr bwMode="auto">
              <a:xfrm>
                <a:off x="7915275" y="50149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3" name="Freeform 118"/>
              <p:cNvSpPr/>
              <p:nvPr/>
            </p:nvSpPr>
            <p:spPr bwMode="auto">
              <a:xfrm>
                <a:off x="7915275" y="50641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4" name="Freeform 119"/>
              <p:cNvSpPr/>
              <p:nvPr/>
            </p:nvSpPr>
            <p:spPr bwMode="auto">
              <a:xfrm>
                <a:off x="8129588" y="4673600"/>
                <a:ext cx="128588" cy="228600"/>
              </a:xfrm>
              <a:custGeom>
                <a:avLst/>
                <a:gdLst>
                  <a:gd name="T0" fmla="*/ 34 w 34"/>
                  <a:gd name="T1" fmla="*/ 61 h 61"/>
                  <a:gd name="T2" fmla="*/ 0 w 34"/>
                  <a:gd name="T3" fmla="*/ 57 h 61"/>
                  <a:gd name="T4" fmla="*/ 0 w 34"/>
                  <a:gd name="T5" fmla="*/ 0 h 61"/>
                  <a:gd name="T6" fmla="*/ 34 w 34"/>
                  <a:gd name="T7" fmla="*/ 3 h 61"/>
                  <a:gd name="T8" fmla="*/ 34 w 34"/>
                  <a:gd name="T9" fmla="*/ 61 h 61"/>
                </a:gdLst>
                <a:ahLst/>
                <a:cxnLst>
                  <a:cxn ang="0">
                    <a:pos x="T0" y="T1"/>
                  </a:cxn>
                  <a:cxn ang="0">
                    <a:pos x="T2" y="T3"/>
                  </a:cxn>
                  <a:cxn ang="0">
                    <a:pos x="T4" y="T5"/>
                  </a:cxn>
                  <a:cxn ang="0">
                    <a:pos x="T6" y="T7"/>
                  </a:cxn>
                  <a:cxn ang="0">
                    <a:pos x="T8" y="T9"/>
                  </a:cxn>
                </a:cxnLst>
                <a:rect l="0" t="0" r="r" b="b"/>
                <a:pathLst>
                  <a:path w="34" h="61">
                    <a:moveTo>
                      <a:pt x="34" y="61"/>
                    </a:moveTo>
                    <a:cubicBezTo>
                      <a:pt x="34" y="61"/>
                      <a:pt x="22" y="58"/>
                      <a:pt x="0" y="57"/>
                    </a:cubicBezTo>
                    <a:cubicBezTo>
                      <a:pt x="0" y="54"/>
                      <a:pt x="0" y="0"/>
                      <a:pt x="0" y="0"/>
                    </a:cubicBezTo>
                    <a:cubicBezTo>
                      <a:pt x="0" y="0"/>
                      <a:pt x="20" y="1"/>
                      <a:pt x="34" y="3"/>
                    </a:cubicBezTo>
                    <a:cubicBezTo>
                      <a:pt x="34" y="8"/>
                      <a:pt x="34" y="61"/>
                      <a:pt x="34" y="61"/>
                    </a:cubicBez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grpSp>
      <p:sp>
        <p:nvSpPr>
          <p:cNvPr id="10" name="文本框 9"/>
          <p:cNvSpPr txBox="1"/>
          <p:nvPr/>
        </p:nvSpPr>
        <p:spPr>
          <a:xfrm>
            <a:off x="2881630" y="7362190"/>
            <a:ext cx="396875" cy="106680"/>
          </a:xfrm>
          <a:prstGeom prst="rect">
            <a:avLst/>
          </a:prstGeom>
          <a:noFill/>
        </p:spPr>
        <p:txBody>
          <a:bodyPr wrap="none" rtlCol="0" anchor="t">
            <a:spAutoFit/>
          </a:bodyPr>
          <a:lstStyle/>
          <a:p>
            <a:r>
              <a:rPr lang="en-US" altLang="zh-CN" sz="100">
                <a:solidFill>
                  <a:srgbClr val="EDEDED"/>
                </a:solidFill>
                <a:sym typeface="+mn-ea"/>
              </a:rPr>
              <a:t>www.163wenku.com </a:t>
            </a:r>
            <a:r>
              <a:rPr lang="zh-CN" altLang="zh-CN" sz="100">
                <a:solidFill>
                  <a:srgbClr val="EDEDED"/>
                </a:solidFill>
                <a:sym typeface="+mn-ea"/>
              </a:rPr>
              <a:t>精品教育资料文库</a:t>
            </a:r>
            <a:endParaRPr lang="zh-CN" altLang="en-US" sz="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1000"/>
                                        <p:tgtEl>
                                          <p:spTgt spid="20483"/>
                                        </p:tgtEl>
                                      </p:cBhvr>
                                    </p:animEffect>
                                    <p:anim calcmode="lin" valueType="num">
                                      <p:cBhvr additive="base">
                                        <p:cTn id="8" dur="1000" fill="hold"/>
                                        <p:tgtEl>
                                          <p:spTgt spid="20483"/>
                                        </p:tgtEl>
                                        <p:attrNameLst>
                                          <p:attrName>ppt_x</p:attrName>
                                        </p:attrNameLst>
                                      </p:cBhvr>
                                      <p:tavLst>
                                        <p:tav tm="0">
                                          <p:val>
                                            <p:strVal val="#ppt_x"/>
                                          </p:val>
                                        </p:tav>
                                        <p:tav tm="100000">
                                          <p:val>
                                            <p:strVal val="#ppt_x"/>
                                          </p:val>
                                        </p:tav>
                                      </p:tavLst>
                                    </p:anim>
                                    <p:anim calcmode="lin" valueType="num">
                                      <p:cBhvr additive="base">
                                        <p:cTn id="9" dur="1000" fill="hold"/>
                                        <p:tgtEl>
                                          <p:spTgt spid="204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87850" y="2323764"/>
            <a:ext cx="7496175" cy="2061210"/>
          </a:xfrm>
          <a:prstGeom prst="rect">
            <a:avLst/>
          </a:prstGeom>
        </p:spPr>
        <p:style>
          <a:lnRef idx="3">
            <a:schemeClr val="lt1"/>
          </a:lnRef>
          <a:fillRef idx="1">
            <a:schemeClr val="accent1"/>
          </a:fillRef>
          <a:effectRef idx="1">
            <a:schemeClr val="accent1"/>
          </a:effectRef>
          <a:fontRef idx="minor">
            <a:schemeClr val="lt1"/>
          </a:fontRef>
        </p:style>
        <p:txBody>
          <a:bodyPr wrap="square" rtlCol="0" anchor="t">
            <a:spAutoFit/>
          </a:bodyPr>
          <a:lstStyle/>
          <a:p>
            <a:r>
              <a:rPr lang="zh-CN" altLang="en-US" sz="3200" b="1">
                <a:solidFill>
                  <a:srgbClr val="FFFF00"/>
                </a:solidFill>
                <a:latin typeface="微软雅黑" panose="020B0503020204020204" charset="-122"/>
                <a:ea typeface="微软雅黑" panose="020B0503020204020204" charset="-122"/>
                <a:cs typeface="微软雅黑" panose="020B0503020204020204" charset="-122"/>
              </a:rPr>
              <a:t>远离烟酒，拒绝毒品，首先要提高防范意识。意识不到有危险才是最大的危险。让我们“远离第一支烟、第一口酒、第一次毒”。</a:t>
            </a:r>
          </a:p>
        </p:txBody>
      </p:sp>
      <p:pic>
        <p:nvPicPr>
          <p:cNvPr id="5" name="图片 4" descr="C:/Users/ADMINI~1/AppData/Local/Temp/kaimatting_20190831172429/output_20190831172459..pngoutput_20190831172459."/>
          <p:cNvPicPr>
            <a:picLocks noChangeAspect="1"/>
          </p:cNvPicPr>
          <p:nvPr/>
        </p:nvPicPr>
        <p:blipFill>
          <a:blip r:embed="rId2" cstate="print"/>
          <a:stretch>
            <a:fillRect/>
          </a:stretch>
        </p:blipFill>
        <p:spPr>
          <a:xfrm>
            <a:off x="1176655" y="1638300"/>
            <a:ext cx="2994660" cy="3581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1/AppData/Local/Temp/kaimatting_20190831161542/output_20190831161649..pngoutput_20190831161649."/>
          <p:cNvPicPr>
            <a:picLocks noChangeAspect="1"/>
          </p:cNvPicPr>
          <p:nvPr/>
        </p:nvPicPr>
        <p:blipFill>
          <a:blip r:embed="rId2" cstate="print"/>
          <a:stretch>
            <a:fillRect/>
          </a:stretch>
        </p:blipFill>
        <p:spPr>
          <a:xfrm>
            <a:off x="3840480" y="498475"/>
            <a:ext cx="1270000" cy="703580"/>
          </a:xfrm>
          <a:prstGeom prst="rect">
            <a:avLst/>
          </a:prstGeom>
        </p:spPr>
      </p:pic>
      <p:sp>
        <p:nvSpPr>
          <p:cNvPr id="5" name="文本框 4"/>
          <p:cNvSpPr txBox="1"/>
          <p:nvPr/>
        </p:nvSpPr>
        <p:spPr>
          <a:xfrm>
            <a:off x="337185" y="1395730"/>
            <a:ext cx="11348720" cy="829945"/>
          </a:xfrm>
          <a:prstGeom prst="rect">
            <a:avLst/>
          </a:prstGeom>
        </p:spPr>
        <p:style>
          <a:lnRef idx="3">
            <a:schemeClr val="lt1"/>
          </a:lnRef>
          <a:fillRef idx="1">
            <a:schemeClr val="accent1"/>
          </a:fillRef>
          <a:effectRef idx="1">
            <a:schemeClr val="accent1"/>
          </a:effectRef>
          <a:fontRef idx="minor">
            <a:schemeClr val="lt1"/>
          </a:fontRef>
        </p:style>
        <p:txBody>
          <a:bodyPr wrap="square" rtlCol="0" anchor="t">
            <a:spAutoFit/>
          </a:bodyPr>
          <a:lstStyle/>
          <a:p>
            <a:r>
              <a:rPr lang="zh-CN" altLang="en-US" sz="2400" b="1" dirty="0">
                <a:latin typeface="微软雅黑" panose="020B0503020204020204" charset="-122"/>
                <a:ea typeface="微软雅黑" panose="020B0503020204020204" charset="-122"/>
                <a:cs typeface="微软雅黑" panose="020B0503020204020204" charset="-122"/>
              </a:rPr>
              <a:t>面对这样一些情境时，想一想你的对策</a:t>
            </a:r>
            <a:r>
              <a:rPr lang="zh-CN" altLang="en-US" sz="2400" b="1" dirty="0" smtClean="0">
                <a:latin typeface="微软雅黑" panose="020B0503020204020204" charset="-122"/>
                <a:ea typeface="微软雅黑" panose="020B0503020204020204" charset="-122"/>
                <a:cs typeface="微软雅黑" panose="020B0503020204020204" charset="-122"/>
              </a:rPr>
              <a:t>，小组</a:t>
            </a:r>
            <a:r>
              <a:rPr lang="zh-CN" altLang="en-US" sz="2400" b="1" dirty="0">
                <a:latin typeface="微软雅黑" panose="020B0503020204020204" charset="-122"/>
                <a:ea typeface="微软雅黑" panose="020B0503020204020204" charset="-122"/>
                <a:cs typeface="微软雅黑" panose="020B0503020204020204" charset="-122"/>
              </a:rPr>
              <a:t>交流，并任选其中一种情景演一演。然后进行汇报表演</a:t>
            </a:r>
            <a:r>
              <a:rPr lang="zh-CN" altLang="en-US" sz="2400" b="1" dirty="0" smtClean="0">
                <a:latin typeface="微软雅黑" panose="020B0503020204020204" charset="-122"/>
                <a:ea typeface="微软雅黑" panose="020B0503020204020204" charset="-122"/>
                <a:cs typeface="微软雅黑" panose="020B0503020204020204" charset="-122"/>
              </a:rPr>
              <a:t>。 </a:t>
            </a:r>
            <a:endParaRPr lang="zh-CN" altLang="en-US" sz="2400" b="1" dirty="0">
              <a:latin typeface="微软雅黑" panose="020B0503020204020204" charset="-122"/>
              <a:ea typeface="微软雅黑" panose="020B0503020204020204" charset="-122"/>
              <a:cs typeface="微软雅黑" panose="020B0503020204020204" charset="-122"/>
            </a:endParaRPr>
          </a:p>
        </p:txBody>
      </p:sp>
      <p:sp>
        <p:nvSpPr>
          <p:cNvPr id="6" name="标题 5"/>
          <p:cNvSpPr>
            <a:spLocks noGrp="1"/>
          </p:cNvSpPr>
          <p:nvPr>
            <p:ph type="title"/>
          </p:nvPr>
        </p:nvSpPr>
        <p:spPr>
          <a:xfrm>
            <a:off x="5275580" y="498475"/>
            <a:ext cx="2594610" cy="897255"/>
          </a:xfrm>
        </p:spPr>
        <p:txBody>
          <a:bodyPr>
            <a:normAutofit/>
          </a:bodyPr>
          <a:lstStyle/>
          <a:p>
            <a:r>
              <a:rPr lang="zh-CN" altLang="en-US"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情景演练</a:t>
            </a:r>
          </a:p>
        </p:txBody>
      </p:sp>
      <p:sp>
        <p:nvSpPr>
          <p:cNvPr id="100" name="文本框 99"/>
          <p:cNvSpPr txBox="1"/>
          <p:nvPr/>
        </p:nvSpPr>
        <p:spPr>
          <a:xfrm>
            <a:off x="3203725" y="2400113"/>
            <a:ext cx="8231505" cy="4154984"/>
          </a:xfrm>
          <a:prstGeom prst="rect">
            <a:avLst/>
          </a:prstGeom>
          <a:noFill/>
        </p:spPr>
        <p:style>
          <a:lnRef idx="2">
            <a:schemeClr val="accent1"/>
          </a:lnRef>
          <a:fillRef idx="1">
            <a:schemeClr val="lt1"/>
          </a:fillRef>
          <a:effectRef idx="0">
            <a:schemeClr val="accent1"/>
          </a:effectRef>
          <a:fontRef idx="minor">
            <a:schemeClr val="dk1"/>
          </a:fontRef>
        </p:style>
        <p:txBody>
          <a:bodyPr wrap="square">
            <a:spAutoFit/>
          </a:bodyPr>
          <a:lstStyle/>
          <a:p>
            <a:pPr marL="457200" indent="-457200">
              <a:buFont typeface="+mj-ea"/>
              <a:buAutoNum type="circleNumDbPlain"/>
            </a:pPr>
            <a:r>
              <a:rPr lang="zh-CN" sz="2400" dirty="0">
                <a:latin typeface="微软雅黑" panose="020B0503020204020204" charset="-122"/>
                <a:ea typeface="微软雅黑" panose="020B0503020204020204" charset="-122"/>
                <a:cs typeface="微软雅黑" panose="020B0503020204020204" charset="-122"/>
              </a:rPr>
              <a:t>情境一：放学路上</a:t>
            </a:r>
            <a:r>
              <a:rPr lang="zh-CN"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一位年轻大哥</a:t>
            </a:r>
            <a:r>
              <a:rPr lang="zh-CN" sz="2400" dirty="0" smtClean="0">
                <a:latin typeface="微软雅黑" panose="020B0503020204020204" charset="-122"/>
                <a:ea typeface="微软雅黑" panose="020B0503020204020204" charset="-122"/>
                <a:cs typeface="微软雅黑" panose="020B0503020204020204" charset="-122"/>
              </a:rPr>
              <a:t>递给</a:t>
            </a:r>
            <a:r>
              <a:rPr lang="zh-CN" sz="2400" dirty="0">
                <a:latin typeface="微软雅黑" panose="020B0503020204020204" charset="-122"/>
                <a:ea typeface="微软雅黑" panose="020B0503020204020204" charset="-122"/>
                <a:cs typeface="微软雅黑" panose="020B0503020204020204" charset="-122"/>
              </a:rPr>
              <a:t>李某一支烟，说：</a:t>
            </a:r>
            <a:r>
              <a:rPr lang="zh-CN"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来</a:t>
            </a:r>
            <a:r>
              <a:rPr lang="zh-CN" sz="2400" dirty="0" smtClean="0">
                <a:latin typeface="微软雅黑" panose="020B0503020204020204" charset="-122"/>
                <a:ea typeface="微软雅黑" panose="020B0503020204020204" charset="-122"/>
                <a:cs typeface="微软雅黑" panose="020B0503020204020204" charset="-122"/>
              </a:rPr>
              <a:t>一</a:t>
            </a:r>
            <a:r>
              <a:rPr lang="zh-CN" sz="2400" dirty="0">
                <a:latin typeface="微软雅黑" panose="020B0503020204020204" charset="-122"/>
                <a:ea typeface="微软雅黑" panose="020B0503020204020204" charset="-122"/>
                <a:cs typeface="微软雅黑" panose="020B0503020204020204" charset="-122"/>
              </a:rPr>
              <a:t>支吧</a:t>
            </a:r>
            <a:r>
              <a:rPr lang="zh-CN"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很好玩的，你抽烟的动作一定很潇洒。再说、家长</a:t>
            </a:r>
            <a:r>
              <a:rPr lang="zh-CN" sz="2400" dirty="0" smtClean="0">
                <a:latin typeface="微软雅黑" panose="020B0503020204020204" charset="-122"/>
                <a:ea typeface="微软雅黑" panose="020B0503020204020204" charset="-122"/>
                <a:cs typeface="微软雅黑" panose="020B0503020204020204" charset="-122"/>
              </a:rPr>
              <a:t>老师</a:t>
            </a:r>
            <a:r>
              <a:rPr lang="zh-CN" sz="2400" dirty="0">
                <a:latin typeface="微软雅黑" panose="020B0503020204020204" charset="-122"/>
                <a:ea typeface="微软雅黑" panose="020B0503020204020204" charset="-122"/>
                <a:cs typeface="微软雅黑" panose="020B0503020204020204" charset="-122"/>
              </a:rPr>
              <a:t>也看不见。”</a:t>
            </a:r>
          </a:p>
          <a:p>
            <a:pPr marL="457200" indent="-457200">
              <a:buFont typeface="+mj-ea"/>
              <a:buAutoNum type="circleNumDbPlain"/>
            </a:pPr>
            <a:r>
              <a:rPr lang="zh-CN" sz="2400" dirty="0">
                <a:latin typeface="微软雅黑" panose="020B0503020204020204" charset="-122"/>
                <a:ea typeface="微软雅黑" panose="020B0503020204020204" charset="-122"/>
                <a:cs typeface="微软雅黑" panose="020B0503020204020204" charset="-122"/>
              </a:rPr>
              <a:t>情境二</a:t>
            </a:r>
            <a:r>
              <a:rPr lang="zh-CN"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王艳同学长得有些胖，班上经常有人讥笑、嘲讽她，拿她说事，为此，她很是苦恼。同桌儿告诉她，现在歌舞厅里有种糖丸，听说吃了减肥，还可以高兴的跳舞，要不试试！</a:t>
            </a:r>
            <a:endParaRPr lang="zh-CN" sz="2400" dirty="0">
              <a:latin typeface="微软雅黑" panose="020B0503020204020204" charset="-122"/>
              <a:ea typeface="微软雅黑" panose="020B0503020204020204" charset="-122"/>
              <a:cs typeface="微软雅黑" panose="020B0503020204020204" charset="-122"/>
            </a:endParaRPr>
          </a:p>
          <a:p>
            <a:pPr marL="457200" indent="-457200">
              <a:buFont typeface="+mj-ea"/>
              <a:buAutoNum type="circleNumDbPlain"/>
            </a:pPr>
            <a:r>
              <a:rPr lang="zh-CN" sz="2400" dirty="0">
                <a:latin typeface="微软雅黑" panose="020B0503020204020204" charset="-122"/>
                <a:ea typeface="微软雅黑" panose="020B0503020204020204" charset="-122"/>
                <a:cs typeface="微软雅黑" panose="020B0503020204020204" charset="-122"/>
              </a:rPr>
              <a:t>情境三</a:t>
            </a:r>
            <a:r>
              <a:rPr lang="zh-CN"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我们几个</a:t>
            </a:r>
            <a:r>
              <a:rPr lang="zh-CN" sz="2400" dirty="0" smtClean="0">
                <a:latin typeface="微软雅黑" panose="020B0503020204020204" charset="-122"/>
                <a:ea typeface="微软雅黑" panose="020B0503020204020204" charset="-122"/>
                <a:cs typeface="微软雅黑" panose="020B0503020204020204" charset="-122"/>
              </a:rPr>
              <a:t>同学</a:t>
            </a:r>
            <a:r>
              <a:rPr lang="zh-CN" altLang="en-US" sz="2400" dirty="0" smtClean="0">
                <a:latin typeface="微软雅黑" panose="020B0503020204020204" charset="-122"/>
                <a:ea typeface="微软雅黑" panose="020B0503020204020204" charset="-122"/>
                <a:cs typeface="微软雅黑" panose="020B0503020204020204" charset="-122"/>
              </a:rPr>
              <a:t>在公园里玩，大家有点累了，正想喝水、吃的东西。这是有位阿姨过来喊我们，我这儿有糖果、饼干，免费给你们尝，快来哟</a:t>
            </a:r>
            <a:r>
              <a:rPr lang="en-US" altLang="zh-CN" sz="2400" dirty="0" smtClean="0">
                <a:latin typeface="微软雅黑" panose="020B0503020204020204" charset="-122"/>
                <a:ea typeface="微软雅黑" panose="020B0503020204020204" charset="-122"/>
                <a:cs typeface="微软雅黑" panose="020B0503020204020204" charset="-122"/>
              </a:rPr>
              <a:t>!</a:t>
            </a:r>
            <a:endParaRPr lang="zh-CN" sz="2400" dirty="0">
              <a:latin typeface="微软雅黑" panose="020B0503020204020204" charset="-122"/>
              <a:ea typeface="微软雅黑" panose="020B0503020204020204" charset="-122"/>
              <a:cs typeface="微软雅黑" panose="020B0503020204020204" charset="-122"/>
            </a:endParaRPr>
          </a:p>
          <a:p>
            <a:pPr marL="457200" indent="-457200">
              <a:buFont typeface="+mj-ea"/>
              <a:buAutoNum type="circleNumDbPlain"/>
            </a:pPr>
            <a:r>
              <a:rPr lang="zh-CN" sz="2400" dirty="0">
                <a:latin typeface="微软雅黑" panose="020B0503020204020204" charset="-122"/>
                <a:ea typeface="微软雅黑" panose="020B0503020204020204" charset="-122"/>
                <a:cs typeface="微软雅黑" panose="020B0503020204020204" charset="-122"/>
              </a:rPr>
              <a:t>情境四：做火车时，对面的人递给你一瓶饮料。</a:t>
            </a: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7" name="图片 6" descr="C:/Users/ADMINI~1/AppData/Local/Temp/kaimatting_20190831162244/output_20190831162315..pngoutput_20190831162315."/>
          <p:cNvPicPr>
            <a:picLocks noChangeAspect="1"/>
          </p:cNvPicPr>
          <p:nvPr/>
        </p:nvPicPr>
        <p:blipFill>
          <a:blip r:embed="rId3" cstate="print"/>
          <a:stretch>
            <a:fillRect/>
          </a:stretch>
        </p:blipFill>
        <p:spPr>
          <a:xfrm flipH="1">
            <a:off x="417195" y="2794000"/>
            <a:ext cx="2503805" cy="2882265"/>
          </a:xfrm>
          <a:prstGeom prst="rect">
            <a:avLst/>
          </a:prstGeom>
        </p:spPr>
      </p:pic>
      <p:sp>
        <p:nvSpPr>
          <p:cNvPr id="9" name="文本框 8"/>
          <p:cNvSpPr txBox="1"/>
          <p:nvPr/>
        </p:nvSpPr>
        <p:spPr>
          <a:xfrm>
            <a:off x="2881630" y="7362190"/>
            <a:ext cx="396875" cy="106680"/>
          </a:xfrm>
          <a:prstGeom prst="rect">
            <a:avLst/>
          </a:prstGeom>
          <a:noFill/>
        </p:spPr>
        <p:txBody>
          <a:bodyPr wrap="none" rtlCol="0" anchor="t">
            <a:spAutoFit/>
          </a:bodyPr>
          <a:lstStyle/>
          <a:p>
            <a:r>
              <a:rPr lang="en-US" altLang="zh-CN" sz="100">
                <a:solidFill>
                  <a:srgbClr val="EDEDED"/>
                </a:solidFill>
                <a:sym typeface="+mn-ea"/>
              </a:rPr>
              <a:t>www.163wenku.com </a:t>
            </a:r>
            <a:r>
              <a:rPr lang="zh-CN" altLang="zh-CN" sz="100">
                <a:solidFill>
                  <a:srgbClr val="EDEDED"/>
                </a:solidFill>
                <a:sym typeface="+mn-ea"/>
              </a:rPr>
              <a:t>精品教育资料文库</a:t>
            </a:r>
            <a:endParaRPr lang="zh-CN" altLang="en-US" sz="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to="" calcmode="lin" valueType="num">
                                      <p:cBhvr>
                                        <p:cTn id="7" dur="1" fill="hold"/>
                                        <p:tgtEl>
                                          <p:spTgt spid="10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19170" y="1905635"/>
            <a:ext cx="7956550" cy="3046988"/>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nchor="t">
            <a:spAutoFit/>
          </a:bodyPr>
          <a:lstStyle/>
          <a:p>
            <a:pPr marL="571500" indent="-571500">
              <a:lnSpc>
                <a:spcPct val="200000"/>
              </a:lnSpc>
              <a:buFont typeface="Wingdings" panose="05000000000000000000" pitchFamily="2" charset="2"/>
              <a:buChar char="Ø"/>
            </a:pPr>
            <a:r>
              <a:rPr lang="en-US" altLang="zh-CN" sz="3200" b="1" dirty="0">
                <a:latin typeface="微软雅黑" panose="020B0503020204020204" charset="-122"/>
                <a:ea typeface="微软雅黑" panose="020B0503020204020204" charset="-122"/>
                <a:sym typeface="+mn-ea"/>
              </a:rPr>
              <a:t>1.</a:t>
            </a:r>
            <a:r>
              <a:rPr lang="zh-CN" altLang="en-US" sz="3200" b="1" dirty="0" smtClean="0">
                <a:latin typeface="微软雅黑" panose="020B0503020204020204" charset="-122"/>
                <a:ea typeface="微软雅黑" panose="020B0503020204020204" charset="-122"/>
                <a:sym typeface="+mn-ea"/>
              </a:rPr>
              <a:t>你参加</a:t>
            </a:r>
            <a:r>
              <a:rPr lang="zh-CN" altLang="en-US" sz="3200" b="1" dirty="0">
                <a:latin typeface="微软雅黑" panose="020B0503020204020204" charset="-122"/>
                <a:ea typeface="微软雅黑" panose="020B0503020204020204" charset="-122"/>
                <a:sym typeface="+mn-ea"/>
              </a:rPr>
              <a:t>过禁毒宣传活动吗</a:t>
            </a:r>
            <a:r>
              <a:rPr lang="zh-CN" altLang="en-US" sz="3200" b="1" dirty="0" smtClean="0">
                <a:latin typeface="微软雅黑" panose="020B0503020204020204" charset="-122"/>
                <a:ea typeface="微软雅黑" panose="020B0503020204020204" charset="-122"/>
                <a:sym typeface="+mn-ea"/>
              </a:rPr>
              <a:t>？说一说了解到的具体情况。</a:t>
            </a:r>
            <a:endParaRPr lang="zh-CN" altLang="en-US" sz="3200" b="1" dirty="0">
              <a:latin typeface="微软雅黑" panose="020B0503020204020204" charset="-122"/>
              <a:ea typeface="微软雅黑" panose="020B0503020204020204" charset="-122"/>
            </a:endParaRPr>
          </a:p>
          <a:p>
            <a:pPr marL="571500" indent="-571500">
              <a:lnSpc>
                <a:spcPct val="200000"/>
              </a:lnSpc>
              <a:buFont typeface="Wingdings" panose="05000000000000000000" pitchFamily="2" charset="2"/>
              <a:buChar char="Ø"/>
            </a:pPr>
            <a:r>
              <a:rPr lang="en-US" altLang="zh-CN" sz="3200" b="1" dirty="0">
                <a:latin typeface="微软雅黑" panose="020B0503020204020204" charset="-122"/>
                <a:ea typeface="微软雅黑" panose="020B0503020204020204" charset="-122"/>
                <a:sym typeface="+mn-ea"/>
              </a:rPr>
              <a:t>2</a:t>
            </a:r>
            <a:r>
              <a:rPr lang="en-US" altLang="zh-CN" sz="3200" b="1" dirty="0" smtClean="0">
                <a:latin typeface="微软雅黑" panose="020B0503020204020204" charset="-122"/>
                <a:ea typeface="微软雅黑" panose="020B0503020204020204" charset="-122"/>
                <a:sym typeface="+mn-ea"/>
              </a:rPr>
              <a:t>.</a:t>
            </a:r>
            <a:r>
              <a:rPr lang="zh-CN" altLang="en-US" sz="3200" b="1" dirty="0" smtClean="0">
                <a:latin typeface="微软雅黑" panose="020B0503020204020204" charset="-122"/>
                <a:ea typeface="微软雅黑" panose="020B0503020204020204" charset="-122"/>
                <a:sym typeface="+mn-ea"/>
              </a:rPr>
              <a:t>你知道的毒品有哪些？</a:t>
            </a:r>
            <a:endParaRPr lang="zh-CN" altLang="en-US" sz="3200" b="1" dirty="0">
              <a:latin typeface="微软雅黑" panose="020B0503020204020204" charset="-122"/>
              <a:ea typeface="微软雅黑" panose="020B0503020204020204" charset="-122"/>
              <a:sym typeface="+mn-ea"/>
            </a:endParaRPr>
          </a:p>
        </p:txBody>
      </p:sp>
      <p:pic>
        <p:nvPicPr>
          <p:cNvPr id="7" name="图片 6" descr="C:/Users/ADMINI~1/AppData/Local/Temp/kaimatting_20190824230930/output_20190824230955..pngoutput_20190824230955."/>
          <p:cNvPicPr>
            <a:picLocks noChangeAspect="1"/>
          </p:cNvPicPr>
          <p:nvPr/>
        </p:nvPicPr>
        <p:blipFill>
          <a:blip r:embed="rId2" cstate="print"/>
          <a:stretch>
            <a:fillRect/>
          </a:stretch>
        </p:blipFill>
        <p:spPr>
          <a:xfrm>
            <a:off x="1266190" y="2559685"/>
            <a:ext cx="1987550" cy="2307590"/>
          </a:xfrm>
          <a:prstGeom prst="rect">
            <a:avLst/>
          </a:prstGeom>
        </p:spPr>
      </p:pic>
      <p:sp>
        <p:nvSpPr>
          <p:cNvPr id="5" name="矩形 4"/>
          <p:cNvSpPr/>
          <p:nvPr/>
        </p:nvSpPr>
        <p:spPr>
          <a:xfrm>
            <a:off x="2897573" y="660858"/>
            <a:ext cx="7623406" cy="523220"/>
          </a:xfrm>
          <a:prstGeom prst="rect">
            <a:avLst/>
          </a:prstGeom>
        </p:spPr>
        <p:txBody>
          <a:bodyPr wrap="square">
            <a:spAutoFit/>
          </a:bodyPr>
          <a:lstStyle/>
          <a:p>
            <a:pPr indent="0"/>
            <a:r>
              <a:rPr lang="zh-CN" altLang="en-US" sz="28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小组活动：交流课前了解的有关毒品知识</a:t>
            </a:r>
            <a:endParaRPr lang="zh-CN" altLang="en-US"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additive="base">
                                        <p:cTn id="1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913833" y="1939353"/>
            <a:ext cx="3833551" cy="900753"/>
          </a:xfrm>
          <a:prstGeom prst="roundRect">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340627" y="1857466"/>
            <a:ext cx="1009935" cy="100993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8" name="圆角矩形 7"/>
          <p:cNvSpPr/>
          <p:nvPr/>
        </p:nvSpPr>
        <p:spPr>
          <a:xfrm>
            <a:off x="6572095" y="1735896"/>
            <a:ext cx="3916102" cy="1406769"/>
          </a:xfrm>
          <a:prstGeom prst="roundRect">
            <a:avLst>
              <a:gd name="adj" fmla="val 8667"/>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395317" y="2165334"/>
            <a:ext cx="105077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charset="-122"/>
                <a:ea typeface="微软雅黑" panose="020B0503020204020204" charset="-122"/>
              </a:rPr>
              <a:t>第一步</a:t>
            </a:r>
            <a:endParaRPr lang="zh-CN" altLang="en-US" sz="2000" b="1" dirty="0">
              <a:solidFill>
                <a:schemeClr val="bg1"/>
              </a:solidFill>
              <a:latin typeface="微软雅黑" panose="020B0503020204020204" charset="-122"/>
              <a:ea typeface="微软雅黑" panose="020B0503020204020204" charset="-122"/>
            </a:endParaRPr>
          </a:p>
        </p:txBody>
      </p:sp>
      <p:sp>
        <p:nvSpPr>
          <p:cNvPr id="10" name="右箭头 9"/>
          <p:cNvSpPr/>
          <p:nvPr/>
        </p:nvSpPr>
        <p:spPr>
          <a:xfrm>
            <a:off x="5919346" y="2225536"/>
            <a:ext cx="409433" cy="30025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1" name="矩形 10"/>
          <p:cNvSpPr/>
          <p:nvPr/>
        </p:nvSpPr>
        <p:spPr>
          <a:xfrm>
            <a:off x="6743828" y="1846765"/>
            <a:ext cx="3758437" cy="1200329"/>
          </a:xfrm>
          <a:prstGeom prst="rect">
            <a:avLst/>
          </a:prstGeom>
        </p:spPr>
        <p:txBody>
          <a:bodyPr wrap="square">
            <a:spAutoFit/>
          </a:bodyPr>
          <a:lstStyle/>
          <a:p>
            <a:pPr marL="342900" indent="-342900">
              <a:buFont typeface="Wingdings" panose="05000000000000000000" pitchFamily="2" charset="2"/>
              <a:buChar char="Ø"/>
            </a:pPr>
            <a:r>
              <a:rPr lang="zh-CN" altLang="en-US" sz="2400" dirty="0" smtClean="0">
                <a:latin typeface="微软雅黑" panose="020B0503020204020204" charset="-122"/>
                <a:ea typeface="微软雅黑" panose="020B0503020204020204" charset="-122"/>
              </a:rPr>
              <a:t>对自己的决定要有信心</a:t>
            </a:r>
            <a:endParaRPr lang="en-US" altLang="zh-CN" sz="2400" dirty="0" smtClean="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zh-CN" altLang="en-US" sz="2400" dirty="0" smtClean="0">
                <a:latin typeface="微软雅黑" panose="020B0503020204020204" charset="-122"/>
                <a:ea typeface="微软雅黑" panose="020B0503020204020204" charset="-122"/>
              </a:rPr>
              <a:t>做出负责任的决定</a:t>
            </a:r>
            <a:endParaRPr lang="en-US" altLang="zh-CN" sz="2400" dirty="0" smtClean="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smtClean="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p:txBody>
      </p:sp>
      <p:sp>
        <p:nvSpPr>
          <p:cNvPr id="12" name="矩形 11"/>
          <p:cNvSpPr/>
          <p:nvPr/>
        </p:nvSpPr>
        <p:spPr>
          <a:xfrm>
            <a:off x="2464904" y="2210180"/>
            <a:ext cx="3758437" cy="461665"/>
          </a:xfrm>
          <a:prstGeom prst="rect">
            <a:avLst/>
          </a:prstGeom>
        </p:spPr>
        <p:txBody>
          <a:bodyPr wrap="square">
            <a:spAutoFit/>
          </a:bodyPr>
          <a:lstStyle/>
          <a:p>
            <a:r>
              <a:rPr lang="zh-CN" altLang="en-US" sz="2400" dirty="0" smtClean="0">
                <a:latin typeface="微软雅黑" panose="020B0503020204020204" charset="-122"/>
                <a:ea typeface="微软雅黑" panose="020B0503020204020204" charset="-122"/>
              </a:rPr>
              <a:t>用坚定的声音说“不”</a:t>
            </a:r>
            <a:endParaRPr lang="zh-CN" altLang="en-US" sz="2400" dirty="0">
              <a:latin typeface="微软雅黑" panose="020B0503020204020204" charset="-122"/>
              <a:ea typeface="微软雅黑" panose="020B0503020204020204" charset="-122"/>
            </a:endParaRPr>
          </a:p>
        </p:txBody>
      </p:sp>
      <p:sp>
        <p:nvSpPr>
          <p:cNvPr id="13" name="圆角矩形 12"/>
          <p:cNvSpPr/>
          <p:nvPr/>
        </p:nvSpPr>
        <p:spPr>
          <a:xfrm>
            <a:off x="1897423" y="3540726"/>
            <a:ext cx="3833551" cy="900753"/>
          </a:xfrm>
          <a:prstGeom prst="roundRect">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24217" y="3458839"/>
            <a:ext cx="1009935" cy="100993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5" name="圆角矩形 14"/>
          <p:cNvSpPr/>
          <p:nvPr/>
        </p:nvSpPr>
        <p:spPr>
          <a:xfrm>
            <a:off x="6555685" y="3337269"/>
            <a:ext cx="3916102" cy="1406769"/>
          </a:xfrm>
          <a:prstGeom prst="roundRect">
            <a:avLst>
              <a:gd name="adj" fmla="val 8667"/>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378907" y="3766707"/>
            <a:ext cx="105077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charset="-122"/>
                <a:ea typeface="微软雅黑" panose="020B0503020204020204" charset="-122"/>
              </a:rPr>
              <a:t>第二步</a:t>
            </a:r>
            <a:endParaRPr lang="zh-CN" altLang="en-US" sz="2000" b="1" dirty="0">
              <a:solidFill>
                <a:schemeClr val="bg1"/>
              </a:solidFill>
              <a:latin typeface="微软雅黑" panose="020B0503020204020204" charset="-122"/>
              <a:ea typeface="微软雅黑" panose="020B0503020204020204" charset="-122"/>
            </a:endParaRPr>
          </a:p>
        </p:txBody>
      </p:sp>
      <p:sp>
        <p:nvSpPr>
          <p:cNvPr id="17" name="右箭头 16"/>
          <p:cNvSpPr/>
          <p:nvPr/>
        </p:nvSpPr>
        <p:spPr>
          <a:xfrm>
            <a:off x="5902936" y="3826909"/>
            <a:ext cx="409433" cy="30025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8" name="矩形 17"/>
          <p:cNvSpPr/>
          <p:nvPr/>
        </p:nvSpPr>
        <p:spPr>
          <a:xfrm>
            <a:off x="6727418" y="3448138"/>
            <a:ext cx="3758437" cy="1200329"/>
          </a:xfrm>
          <a:prstGeom prst="rect">
            <a:avLst/>
          </a:prstGeom>
        </p:spPr>
        <p:txBody>
          <a:bodyPr wrap="square">
            <a:spAutoFit/>
          </a:bodyPr>
          <a:lstStyle/>
          <a:p>
            <a:pPr marL="342900" indent="-342900">
              <a:buFont typeface="Wingdings" panose="05000000000000000000" pitchFamily="2" charset="2"/>
              <a:buChar char="Ø"/>
            </a:pPr>
            <a:r>
              <a:rPr lang="zh-CN" altLang="en-US" sz="2400" dirty="0" smtClean="0">
                <a:latin typeface="微软雅黑" panose="020B0503020204020204" charset="-122"/>
                <a:ea typeface="微软雅黑" panose="020B0503020204020204" charset="-122"/>
              </a:rPr>
              <a:t>因为它不健康</a:t>
            </a:r>
            <a:endParaRPr lang="en-US" altLang="zh-CN" sz="2400" dirty="0" smtClean="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smtClean="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p:txBody>
      </p:sp>
      <p:sp>
        <p:nvSpPr>
          <p:cNvPr id="19" name="矩形 18"/>
          <p:cNvSpPr/>
          <p:nvPr/>
        </p:nvSpPr>
        <p:spPr>
          <a:xfrm>
            <a:off x="2476630" y="3783417"/>
            <a:ext cx="3758437" cy="461665"/>
          </a:xfrm>
          <a:prstGeom prst="rect">
            <a:avLst/>
          </a:prstGeom>
        </p:spPr>
        <p:txBody>
          <a:bodyPr wrap="square">
            <a:spAutoFit/>
          </a:bodyPr>
          <a:lstStyle/>
          <a:p>
            <a:r>
              <a:rPr lang="zh-CN" altLang="en-US" sz="2400" dirty="0" smtClean="0">
                <a:latin typeface="微软雅黑" panose="020B0503020204020204" charset="-122"/>
                <a:ea typeface="微软雅黑" panose="020B0503020204020204" charset="-122"/>
              </a:rPr>
              <a:t>给出拒绝的理由</a:t>
            </a:r>
            <a:endParaRPr lang="zh-CN" altLang="en-US" sz="2400" dirty="0">
              <a:latin typeface="微软雅黑" panose="020B0503020204020204" charset="-122"/>
              <a:ea typeface="微软雅黑" panose="020B0503020204020204" charset="-122"/>
            </a:endParaRPr>
          </a:p>
        </p:txBody>
      </p:sp>
      <p:sp>
        <p:nvSpPr>
          <p:cNvPr id="20" name="圆角矩形 19"/>
          <p:cNvSpPr/>
          <p:nvPr/>
        </p:nvSpPr>
        <p:spPr>
          <a:xfrm>
            <a:off x="1866942" y="5184299"/>
            <a:ext cx="3833551" cy="900753"/>
          </a:xfrm>
          <a:prstGeom prst="roundRect">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293736" y="5102412"/>
            <a:ext cx="1009935" cy="100993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2" name="圆角矩形 21"/>
          <p:cNvSpPr/>
          <p:nvPr/>
        </p:nvSpPr>
        <p:spPr>
          <a:xfrm>
            <a:off x="6525204" y="4980842"/>
            <a:ext cx="3916102" cy="1406769"/>
          </a:xfrm>
          <a:prstGeom prst="roundRect">
            <a:avLst>
              <a:gd name="adj" fmla="val 8667"/>
            </a:avLst>
          </a:prstGeom>
          <a:solidFill>
            <a:schemeClr val="bg1"/>
          </a:solid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348426" y="5410280"/>
            <a:ext cx="1050779"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charset="-122"/>
                <a:ea typeface="微软雅黑" panose="020B0503020204020204" charset="-122"/>
              </a:rPr>
              <a:t>第三步</a:t>
            </a:r>
            <a:endParaRPr lang="zh-CN" altLang="en-US" sz="2000" b="1" dirty="0">
              <a:solidFill>
                <a:schemeClr val="bg1"/>
              </a:solidFill>
              <a:latin typeface="微软雅黑" panose="020B0503020204020204" charset="-122"/>
              <a:ea typeface="微软雅黑" panose="020B0503020204020204" charset="-122"/>
            </a:endParaRPr>
          </a:p>
        </p:txBody>
      </p:sp>
      <p:sp>
        <p:nvSpPr>
          <p:cNvPr id="24" name="右箭头 23"/>
          <p:cNvSpPr/>
          <p:nvPr/>
        </p:nvSpPr>
        <p:spPr>
          <a:xfrm>
            <a:off x="5872455" y="5470482"/>
            <a:ext cx="409433" cy="30025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5" name="矩形 24"/>
          <p:cNvSpPr/>
          <p:nvPr/>
        </p:nvSpPr>
        <p:spPr>
          <a:xfrm>
            <a:off x="6696937" y="5091711"/>
            <a:ext cx="3758437" cy="1200329"/>
          </a:xfrm>
          <a:prstGeom prst="rect">
            <a:avLst/>
          </a:prstGeom>
        </p:spPr>
        <p:txBody>
          <a:bodyPr wrap="square">
            <a:spAutoFit/>
          </a:bodyPr>
          <a:lstStyle/>
          <a:p>
            <a:pPr marL="342900" indent="-342900">
              <a:buFont typeface="Wingdings" panose="05000000000000000000" pitchFamily="2" charset="2"/>
              <a:buChar char="Ø"/>
            </a:pPr>
            <a:r>
              <a:rPr lang="en-US" altLang="zh-CN" sz="2400" dirty="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smtClean="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a:p>
            <a:pPr marL="342900" indent="-342900">
              <a:buFont typeface="Wingdings" panose="05000000000000000000" pitchFamily="2" charset="2"/>
              <a:buChar char="Ø"/>
            </a:pPr>
            <a:r>
              <a:rPr lang="en-US" altLang="zh-CN" sz="2400" dirty="0" smtClean="0">
                <a:latin typeface="微软雅黑" panose="020B0503020204020204" charset="-122"/>
                <a:ea typeface="微软雅黑" panose="020B0503020204020204" charset="-122"/>
              </a:rPr>
              <a:t>_________________</a:t>
            </a:r>
            <a:endParaRPr lang="zh-CN" altLang="en-US" sz="2400" dirty="0">
              <a:latin typeface="微软雅黑" panose="020B0503020204020204" charset="-122"/>
              <a:ea typeface="微软雅黑" panose="020B0503020204020204" charset="-122"/>
            </a:endParaRPr>
          </a:p>
        </p:txBody>
      </p:sp>
      <p:sp>
        <p:nvSpPr>
          <p:cNvPr id="26" name="矩形 25"/>
          <p:cNvSpPr/>
          <p:nvPr/>
        </p:nvSpPr>
        <p:spPr>
          <a:xfrm>
            <a:off x="2432081" y="5455126"/>
            <a:ext cx="3758437" cy="461665"/>
          </a:xfrm>
          <a:prstGeom prst="rect">
            <a:avLst/>
          </a:prstGeom>
        </p:spPr>
        <p:txBody>
          <a:bodyPr wrap="square">
            <a:spAutoFit/>
          </a:bodyPr>
          <a:lstStyle/>
          <a:p>
            <a:r>
              <a:rPr lang="zh-CN" altLang="en-US" sz="2400" dirty="0" smtClean="0">
                <a:latin typeface="微软雅黑" panose="020B0503020204020204" charset="-122"/>
                <a:ea typeface="微软雅黑" panose="020B0503020204020204" charset="-122"/>
              </a:rPr>
              <a:t>保证自己言行一致</a:t>
            </a:r>
            <a:endParaRPr lang="zh-CN" altLang="en-US" sz="2400" dirty="0">
              <a:latin typeface="微软雅黑" panose="020B0503020204020204" charset="-122"/>
              <a:ea typeface="微软雅黑" panose="020B0503020204020204" charset="-122"/>
            </a:endParaRPr>
          </a:p>
        </p:txBody>
      </p:sp>
      <p:cxnSp>
        <p:nvCxnSpPr>
          <p:cNvPr id="31" name="直接连接符 30"/>
          <p:cNvCxnSpPr/>
          <p:nvPr/>
        </p:nvCxnSpPr>
        <p:spPr>
          <a:xfrm>
            <a:off x="11095406" y="2805526"/>
            <a:ext cx="0" cy="36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文本框 22"/>
          <p:cNvSpPr txBox="1"/>
          <p:nvPr/>
        </p:nvSpPr>
        <p:spPr>
          <a:xfrm flipH="1">
            <a:off x="1261224" y="1126283"/>
            <a:ext cx="9376001" cy="460375"/>
          </a:xfrm>
          <a:prstGeom prst="rect">
            <a:avLst/>
          </a:prstGeom>
        </p:spPr>
        <p:style>
          <a:lnRef idx="3">
            <a:schemeClr val="lt1"/>
          </a:lnRef>
          <a:fillRef idx="1">
            <a:schemeClr val="accent1"/>
          </a:fillRef>
          <a:effectRef idx="1">
            <a:schemeClr val="accent1"/>
          </a:effectRef>
          <a:fontRef idx="minor">
            <a:schemeClr val="lt1"/>
          </a:fontRef>
        </p:style>
        <p:txBody>
          <a:bodyPr wrap="square" anchor="t">
            <a:spAutoFit/>
          </a:bodyPr>
          <a:lstStyle/>
          <a:p>
            <a:pPr lvl="0"/>
            <a:r>
              <a:rPr lang="zh-CN" altLang="en-US" sz="2400" b="1" dirty="0">
                <a:solidFill>
                  <a:schemeClr val="bg1"/>
                </a:solidFill>
                <a:latin typeface="微软雅黑" panose="020B0503020204020204" charset="-122"/>
                <a:ea typeface="微软雅黑" panose="020B0503020204020204" charset="-122"/>
                <a:sym typeface="宋体" panose="02010600030101010101" pitchFamily="2" charset="-122"/>
              </a:rPr>
              <a:t>拒绝诱惑，远离危险行为。请你来完善</a:t>
            </a:r>
            <a:r>
              <a:rPr lang="en-US" altLang="zh-CN" sz="2400" b="1" dirty="0">
                <a:solidFill>
                  <a:schemeClr val="bg1"/>
                </a:solidFill>
                <a:latin typeface="微软雅黑" panose="020B0503020204020204" charset="-122"/>
                <a:ea typeface="微软雅黑" panose="020B0503020204020204" charset="-122"/>
                <a:sym typeface="宋体" panose="02010600030101010101" pitchFamily="2" charset="-122"/>
              </a:rPr>
              <a:t>《</a:t>
            </a:r>
            <a:r>
              <a:rPr lang="zh-CN" altLang="en-US" sz="2400" b="1" dirty="0">
                <a:solidFill>
                  <a:schemeClr val="bg1"/>
                </a:solidFill>
                <a:latin typeface="微软雅黑" panose="020B0503020204020204" charset="-122"/>
                <a:ea typeface="微软雅黑" panose="020B0503020204020204" charset="-122"/>
                <a:sym typeface="宋体" panose="02010600030101010101" pitchFamily="2" charset="-122"/>
              </a:rPr>
              <a:t>学会说“不”</a:t>
            </a:r>
            <a:r>
              <a:rPr lang="en-US" altLang="zh-CN" sz="2400" b="1" dirty="0">
                <a:solidFill>
                  <a:schemeClr val="bg1"/>
                </a:solidFill>
                <a:latin typeface="微软雅黑" panose="020B0503020204020204" charset="-122"/>
                <a:ea typeface="微软雅黑" panose="020B0503020204020204" charset="-122"/>
                <a:sym typeface="宋体" panose="02010600030101010101" pitchFamily="2" charset="-122"/>
              </a:rPr>
              <a:t>》</a:t>
            </a:r>
            <a:r>
              <a:rPr lang="zh-CN" altLang="en-US" sz="2400" b="1" dirty="0">
                <a:solidFill>
                  <a:schemeClr val="bg1"/>
                </a:solidFill>
                <a:latin typeface="微软雅黑" panose="020B0503020204020204" charset="-122"/>
                <a:ea typeface="微软雅黑" panose="020B0503020204020204" charset="-122"/>
                <a:sym typeface="宋体" panose="02010600030101010101" pitchFamily="2" charset="-122"/>
              </a:rPr>
              <a:t>操作手册。</a:t>
            </a:r>
          </a:p>
        </p:txBody>
      </p:sp>
      <p:grpSp>
        <p:nvGrpSpPr>
          <p:cNvPr id="2" name="组合 1"/>
          <p:cNvGrpSpPr/>
          <p:nvPr/>
        </p:nvGrpSpPr>
        <p:grpSpPr>
          <a:xfrm>
            <a:off x="2336800" y="182245"/>
            <a:ext cx="4156710" cy="762635"/>
            <a:chOff x="3633" y="868"/>
            <a:chExt cx="6546" cy="1201"/>
          </a:xfrm>
        </p:grpSpPr>
        <p:sp>
          <p:nvSpPr>
            <p:cNvPr id="3" name="文本框 20"/>
            <p:cNvSpPr txBox="1"/>
            <p:nvPr/>
          </p:nvSpPr>
          <p:spPr>
            <a:xfrm flipH="1">
              <a:off x="5741" y="868"/>
              <a:ext cx="4438" cy="1113"/>
            </a:xfrm>
            <a:prstGeom prst="rect">
              <a:avLst/>
            </a:prstGeom>
            <a:noFill/>
          </p:spPr>
          <p:style>
            <a:lnRef idx="2">
              <a:schemeClr val="accent1"/>
            </a:lnRef>
            <a:fillRef idx="1">
              <a:schemeClr val="lt1"/>
            </a:fillRef>
            <a:effectRef idx="0">
              <a:schemeClr val="accent1"/>
            </a:effectRef>
            <a:fontRef idx="minor">
              <a:schemeClr val="dk1"/>
            </a:fontRef>
          </p:style>
          <p:txBody>
            <a:bodyPr wrap="square" anchor="t">
              <a:spAutoFit/>
              <a:scene3d>
                <a:camera prst="orthographicFront"/>
                <a:lightRig rig="threePt" dir="t"/>
              </a:scene3d>
            </a:bodyPr>
            <a:lstStyle/>
            <a:p>
              <a:pPr lvl="0"/>
              <a:r>
                <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rPr>
                <a:t>活动</a:t>
              </a:r>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rPr>
                <a:t>园</a:t>
              </a:r>
              <a:endParaRPr 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Arial" panose="020B0604020202020204" pitchFamily="34" charset="0"/>
              </a:endParaRPr>
            </a:p>
          </p:txBody>
        </p:sp>
        <p:grpSp>
          <p:nvGrpSpPr>
            <p:cNvPr id="1042" name="组合 1041"/>
            <p:cNvGrpSpPr/>
            <p:nvPr/>
          </p:nvGrpSpPr>
          <p:grpSpPr>
            <a:xfrm>
              <a:off x="3633" y="914"/>
              <a:ext cx="1690" cy="1155"/>
              <a:chOff x="7304088" y="4556125"/>
              <a:chExt cx="1073150" cy="733425"/>
            </a:xfrm>
          </p:grpSpPr>
          <p:sp>
            <p:nvSpPr>
              <p:cNvPr id="1043" name="Freeform 98"/>
              <p:cNvSpPr/>
              <p:nvPr/>
            </p:nvSpPr>
            <p:spPr bwMode="auto">
              <a:xfrm>
                <a:off x="7304088" y="4556125"/>
                <a:ext cx="1073150" cy="733425"/>
              </a:xfrm>
              <a:custGeom>
                <a:avLst/>
                <a:gdLst>
                  <a:gd name="T0" fmla="*/ 214 w 286"/>
                  <a:gd name="T1" fmla="*/ 0 h 195"/>
                  <a:gd name="T2" fmla="*/ 143 w 286"/>
                  <a:gd name="T3" fmla="*/ 8 h 195"/>
                  <a:gd name="T4" fmla="*/ 72 w 286"/>
                  <a:gd name="T5" fmla="*/ 0 h 195"/>
                  <a:gd name="T6" fmla="*/ 0 w 286"/>
                  <a:gd name="T7" fmla="*/ 8 h 195"/>
                  <a:gd name="T8" fmla="*/ 0 w 286"/>
                  <a:gd name="T9" fmla="*/ 195 h 195"/>
                  <a:gd name="T10" fmla="*/ 72 w 286"/>
                  <a:gd name="T11" fmla="*/ 187 h 195"/>
                  <a:gd name="T12" fmla="*/ 143 w 286"/>
                  <a:gd name="T13" fmla="*/ 195 h 195"/>
                  <a:gd name="T14" fmla="*/ 144 w 286"/>
                  <a:gd name="T15" fmla="*/ 195 h 195"/>
                  <a:gd name="T16" fmla="*/ 214 w 286"/>
                  <a:gd name="T17" fmla="*/ 187 h 195"/>
                  <a:gd name="T18" fmla="*/ 286 w 286"/>
                  <a:gd name="T19" fmla="*/ 195 h 195"/>
                  <a:gd name="T20" fmla="*/ 286 w 286"/>
                  <a:gd name="T21" fmla="*/ 8 h 195"/>
                  <a:gd name="T22" fmla="*/ 214 w 286"/>
                  <a:gd name="T2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195">
                    <a:moveTo>
                      <a:pt x="214" y="0"/>
                    </a:moveTo>
                    <a:cubicBezTo>
                      <a:pt x="186" y="0"/>
                      <a:pt x="148" y="7"/>
                      <a:pt x="143" y="8"/>
                    </a:cubicBezTo>
                    <a:cubicBezTo>
                      <a:pt x="139" y="7"/>
                      <a:pt x="100" y="0"/>
                      <a:pt x="72" y="0"/>
                    </a:cubicBezTo>
                    <a:cubicBezTo>
                      <a:pt x="42" y="0"/>
                      <a:pt x="0" y="8"/>
                      <a:pt x="0" y="8"/>
                    </a:cubicBezTo>
                    <a:cubicBezTo>
                      <a:pt x="0" y="195"/>
                      <a:pt x="0" y="195"/>
                      <a:pt x="0" y="195"/>
                    </a:cubicBezTo>
                    <a:cubicBezTo>
                      <a:pt x="0" y="195"/>
                      <a:pt x="44" y="187"/>
                      <a:pt x="72" y="187"/>
                    </a:cubicBezTo>
                    <a:cubicBezTo>
                      <a:pt x="98" y="187"/>
                      <a:pt x="137" y="194"/>
                      <a:pt x="143" y="195"/>
                    </a:cubicBezTo>
                    <a:cubicBezTo>
                      <a:pt x="144" y="195"/>
                      <a:pt x="144" y="195"/>
                      <a:pt x="144" y="195"/>
                    </a:cubicBezTo>
                    <a:cubicBezTo>
                      <a:pt x="150" y="194"/>
                      <a:pt x="189" y="187"/>
                      <a:pt x="214" y="187"/>
                    </a:cubicBezTo>
                    <a:cubicBezTo>
                      <a:pt x="242" y="187"/>
                      <a:pt x="286" y="195"/>
                      <a:pt x="286" y="195"/>
                    </a:cubicBezTo>
                    <a:cubicBezTo>
                      <a:pt x="286" y="8"/>
                      <a:pt x="286" y="8"/>
                      <a:pt x="286" y="8"/>
                    </a:cubicBezTo>
                    <a:cubicBezTo>
                      <a:pt x="286" y="8"/>
                      <a:pt x="245" y="0"/>
                      <a:pt x="214" y="0"/>
                    </a:cubicBezTo>
                    <a:close/>
                  </a:path>
                </a:pathLst>
              </a:custGeom>
              <a:solidFill>
                <a:srgbClr val="FAAE3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4" name="Freeform 99"/>
              <p:cNvSpPr/>
              <p:nvPr/>
            </p:nvSpPr>
            <p:spPr bwMode="auto">
              <a:xfrm>
                <a:off x="73453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5" name="Freeform 100"/>
              <p:cNvSpPr/>
              <p:nvPr/>
            </p:nvSpPr>
            <p:spPr bwMode="auto">
              <a:xfrm>
                <a:off x="7840663" y="4560888"/>
                <a:ext cx="500063" cy="679450"/>
              </a:xfrm>
              <a:custGeom>
                <a:avLst/>
                <a:gdLst>
                  <a:gd name="T0" fmla="*/ 133 w 133"/>
                  <a:gd name="T1" fmla="*/ 181 h 181"/>
                  <a:gd name="T2" fmla="*/ 66 w 133"/>
                  <a:gd name="T3" fmla="*/ 174 h 181"/>
                  <a:gd name="T4" fmla="*/ 0 w 133"/>
                  <a:gd name="T5" fmla="*/ 181 h 181"/>
                  <a:gd name="T6" fmla="*/ 0 w 133"/>
                  <a:gd name="T7" fmla="*/ 7 h 181"/>
                  <a:gd name="T8" fmla="*/ 66 w 133"/>
                  <a:gd name="T9" fmla="*/ 0 h 181"/>
                  <a:gd name="T10" fmla="*/ 133 w 133"/>
                  <a:gd name="T11" fmla="*/ 7 h 181"/>
                  <a:gd name="T12" fmla="*/ 133 w 133"/>
                  <a:gd name="T13" fmla="*/ 181 h 181"/>
                </a:gdLst>
                <a:ahLst/>
                <a:cxnLst>
                  <a:cxn ang="0">
                    <a:pos x="T0" y="T1"/>
                  </a:cxn>
                  <a:cxn ang="0">
                    <a:pos x="T2" y="T3"/>
                  </a:cxn>
                  <a:cxn ang="0">
                    <a:pos x="T4" y="T5"/>
                  </a:cxn>
                  <a:cxn ang="0">
                    <a:pos x="T6" y="T7"/>
                  </a:cxn>
                  <a:cxn ang="0">
                    <a:pos x="T8" y="T9"/>
                  </a:cxn>
                  <a:cxn ang="0">
                    <a:pos x="T10" y="T11"/>
                  </a:cxn>
                  <a:cxn ang="0">
                    <a:pos x="T12" y="T13"/>
                  </a:cxn>
                </a:cxnLst>
                <a:rect l="0" t="0" r="r" b="b"/>
                <a:pathLst>
                  <a:path w="133" h="181">
                    <a:moveTo>
                      <a:pt x="133" y="181"/>
                    </a:moveTo>
                    <a:cubicBezTo>
                      <a:pt x="133" y="181"/>
                      <a:pt x="92" y="174"/>
                      <a:pt x="66" y="174"/>
                    </a:cubicBezTo>
                    <a:cubicBezTo>
                      <a:pt x="40" y="174"/>
                      <a:pt x="0" y="181"/>
                      <a:pt x="0" y="181"/>
                    </a:cubicBezTo>
                    <a:cubicBezTo>
                      <a:pt x="0" y="7"/>
                      <a:pt x="0" y="7"/>
                      <a:pt x="0" y="7"/>
                    </a:cubicBezTo>
                    <a:cubicBezTo>
                      <a:pt x="0" y="7"/>
                      <a:pt x="38" y="0"/>
                      <a:pt x="66" y="0"/>
                    </a:cubicBezTo>
                    <a:cubicBezTo>
                      <a:pt x="94" y="0"/>
                      <a:pt x="133" y="7"/>
                      <a:pt x="133" y="7"/>
                    </a:cubicBezTo>
                    <a:lnTo>
                      <a:pt x="133" y="181"/>
                    </a:lnTo>
                    <a:close/>
                  </a:path>
                </a:pathLst>
              </a:custGeom>
              <a:solidFill>
                <a:srgbClr val="F1E4C4"/>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6" name="Freeform 101"/>
              <p:cNvSpPr/>
              <p:nvPr/>
            </p:nvSpPr>
            <p:spPr bwMode="auto">
              <a:xfrm>
                <a:off x="7837488" y="4586288"/>
                <a:ext cx="11113" cy="654050"/>
              </a:xfrm>
              <a:custGeom>
                <a:avLst/>
                <a:gdLst>
                  <a:gd name="T0" fmla="*/ 0 w 7"/>
                  <a:gd name="T1" fmla="*/ 0 h 412"/>
                  <a:gd name="T2" fmla="*/ 7 w 7"/>
                  <a:gd name="T3" fmla="*/ 0 h 412"/>
                  <a:gd name="T4" fmla="*/ 7 w 7"/>
                  <a:gd name="T5" fmla="*/ 410 h 412"/>
                  <a:gd name="T6" fmla="*/ 2 w 7"/>
                  <a:gd name="T7" fmla="*/ 412 h 412"/>
                  <a:gd name="T8" fmla="*/ 0 w 7"/>
                  <a:gd name="T9" fmla="*/ 410 h 412"/>
                  <a:gd name="T10" fmla="*/ 0 w 7"/>
                  <a:gd name="T11" fmla="*/ 0 h 412"/>
                </a:gdLst>
                <a:ahLst/>
                <a:cxnLst>
                  <a:cxn ang="0">
                    <a:pos x="T0" y="T1"/>
                  </a:cxn>
                  <a:cxn ang="0">
                    <a:pos x="T2" y="T3"/>
                  </a:cxn>
                  <a:cxn ang="0">
                    <a:pos x="T4" y="T5"/>
                  </a:cxn>
                  <a:cxn ang="0">
                    <a:pos x="T6" y="T7"/>
                  </a:cxn>
                  <a:cxn ang="0">
                    <a:pos x="T8" y="T9"/>
                  </a:cxn>
                  <a:cxn ang="0">
                    <a:pos x="T10" y="T11"/>
                  </a:cxn>
                </a:cxnLst>
                <a:rect l="0" t="0" r="r" b="b"/>
                <a:pathLst>
                  <a:path w="7" h="412">
                    <a:moveTo>
                      <a:pt x="0" y="0"/>
                    </a:moveTo>
                    <a:lnTo>
                      <a:pt x="7" y="0"/>
                    </a:lnTo>
                    <a:lnTo>
                      <a:pt x="7" y="410"/>
                    </a:lnTo>
                    <a:lnTo>
                      <a:pt x="2" y="412"/>
                    </a:lnTo>
                    <a:lnTo>
                      <a:pt x="0" y="410"/>
                    </a:lnTo>
                    <a:lnTo>
                      <a:pt x="0" y="0"/>
                    </a:lnTo>
                    <a:close/>
                  </a:path>
                </a:pathLst>
              </a:custGeom>
              <a:solidFill>
                <a:srgbClr val="D0C6AB"/>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7" name="Freeform 102"/>
              <p:cNvSpPr/>
              <p:nvPr/>
            </p:nvSpPr>
            <p:spPr bwMode="auto">
              <a:xfrm>
                <a:off x="7431088" y="4654550"/>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8" name="Freeform 103"/>
              <p:cNvSpPr/>
              <p:nvPr/>
            </p:nvSpPr>
            <p:spPr bwMode="auto">
              <a:xfrm>
                <a:off x="7431088" y="47069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7"/>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49" name="Freeform 104"/>
              <p:cNvSpPr/>
              <p:nvPr/>
            </p:nvSpPr>
            <p:spPr bwMode="auto">
              <a:xfrm>
                <a:off x="7431088" y="47593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0" name="Freeform 105"/>
              <p:cNvSpPr/>
              <p:nvPr/>
            </p:nvSpPr>
            <p:spPr bwMode="auto">
              <a:xfrm>
                <a:off x="7431088" y="48085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1" name="Freeform 106"/>
              <p:cNvSpPr/>
              <p:nvPr/>
            </p:nvSpPr>
            <p:spPr bwMode="auto">
              <a:xfrm>
                <a:off x="7431088" y="4860925"/>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3" y="3"/>
                      <a:pt x="1" y="10"/>
                    </a:cubicBezTo>
                    <a:cubicBezTo>
                      <a:pt x="0" y="7"/>
                      <a:pt x="0" y="7"/>
                      <a:pt x="0" y="7"/>
                    </a:cubicBezTo>
                    <a:cubicBezTo>
                      <a:pt x="43" y="0"/>
                      <a:pt x="92"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2" name="Freeform 107"/>
              <p:cNvSpPr/>
              <p:nvPr/>
            </p:nvSpPr>
            <p:spPr bwMode="auto">
              <a:xfrm>
                <a:off x="7431088" y="4910138"/>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3" y="3"/>
                      <a:pt x="1" y="11"/>
                    </a:cubicBezTo>
                    <a:cubicBezTo>
                      <a:pt x="0" y="8"/>
                      <a:pt x="0" y="8"/>
                      <a:pt x="0" y="8"/>
                    </a:cubicBezTo>
                    <a:cubicBezTo>
                      <a:pt x="43" y="0"/>
                      <a:pt x="92"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3" name="Freeform 108"/>
              <p:cNvSpPr/>
              <p:nvPr/>
            </p:nvSpPr>
            <p:spPr bwMode="auto">
              <a:xfrm>
                <a:off x="7427913" y="4962525"/>
                <a:ext cx="346075" cy="41275"/>
              </a:xfrm>
              <a:custGeom>
                <a:avLst/>
                <a:gdLst>
                  <a:gd name="T0" fmla="*/ 92 w 92"/>
                  <a:gd name="T1" fmla="*/ 11 h 11"/>
                  <a:gd name="T2" fmla="*/ 1 w 92"/>
                  <a:gd name="T3" fmla="*/ 11 h 11"/>
                  <a:gd name="T4" fmla="*/ 0 w 92"/>
                  <a:gd name="T5" fmla="*/ 8 h 11"/>
                  <a:gd name="T6" fmla="*/ 92 w 92"/>
                  <a:gd name="T7" fmla="*/ 8 h 11"/>
                  <a:gd name="T8" fmla="*/ 92 w 92"/>
                  <a:gd name="T9" fmla="*/ 11 h 11"/>
                </a:gdLst>
                <a:ahLst/>
                <a:cxnLst>
                  <a:cxn ang="0">
                    <a:pos x="T0" y="T1"/>
                  </a:cxn>
                  <a:cxn ang="0">
                    <a:pos x="T2" y="T3"/>
                  </a:cxn>
                  <a:cxn ang="0">
                    <a:pos x="T4" y="T5"/>
                  </a:cxn>
                  <a:cxn ang="0">
                    <a:pos x="T6" y="T7"/>
                  </a:cxn>
                  <a:cxn ang="0">
                    <a:pos x="T8" y="T9"/>
                  </a:cxn>
                </a:cxnLst>
                <a:rect l="0" t="0" r="r" b="b"/>
                <a:pathLst>
                  <a:path w="92" h="11">
                    <a:moveTo>
                      <a:pt x="92" y="11"/>
                    </a:moveTo>
                    <a:cubicBezTo>
                      <a:pt x="91" y="11"/>
                      <a:pt x="43" y="3"/>
                      <a:pt x="1" y="11"/>
                    </a:cubicBezTo>
                    <a:cubicBezTo>
                      <a:pt x="0" y="8"/>
                      <a:pt x="0" y="8"/>
                      <a:pt x="0" y="8"/>
                    </a:cubicBezTo>
                    <a:cubicBezTo>
                      <a:pt x="43" y="0"/>
                      <a:pt x="92" y="8"/>
                      <a:pt x="92" y="8"/>
                    </a:cubicBezTo>
                    <a:lnTo>
                      <a:pt x="92"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4" name="Freeform 109"/>
              <p:cNvSpPr/>
              <p:nvPr/>
            </p:nvSpPr>
            <p:spPr bwMode="auto">
              <a:xfrm>
                <a:off x="7435850" y="5014913"/>
                <a:ext cx="341313" cy="120650"/>
              </a:xfrm>
              <a:custGeom>
                <a:avLst/>
                <a:gdLst>
                  <a:gd name="T0" fmla="*/ 89 w 91"/>
                  <a:gd name="T1" fmla="*/ 32 h 32"/>
                  <a:gd name="T2" fmla="*/ 0 w 91"/>
                  <a:gd name="T3" fmla="*/ 32 h 32"/>
                  <a:gd name="T4" fmla="*/ 0 w 91"/>
                  <a:gd name="T5" fmla="*/ 4 h 32"/>
                  <a:gd name="T6" fmla="*/ 91 w 91"/>
                  <a:gd name="T7" fmla="*/ 4 h 32"/>
                  <a:gd name="T8" fmla="*/ 89 w 91"/>
                  <a:gd name="T9" fmla="*/ 32 h 32"/>
                </a:gdLst>
                <a:ahLst/>
                <a:cxnLst>
                  <a:cxn ang="0">
                    <a:pos x="T0" y="T1"/>
                  </a:cxn>
                  <a:cxn ang="0">
                    <a:pos x="T2" y="T3"/>
                  </a:cxn>
                  <a:cxn ang="0">
                    <a:pos x="T4" y="T5"/>
                  </a:cxn>
                  <a:cxn ang="0">
                    <a:pos x="T6" y="T7"/>
                  </a:cxn>
                  <a:cxn ang="0">
                    <a:pos x="T8" y="T9"/>
                  </a:cxn>
                </a:cxnLst>
                <a:rect l="0" t="0" r="r" b="b"/>
                <a:pathLst>
                  <a:path w="91" h="32">
                    <a:moveTo>
                      <a:pt x="89" y="32"/>
                    </a:moveTo>
                    <a:cubicBezTo>
                      <a:pt x="89" y="32"/>
                      <a:pt x="40" y="28"/>
                      <a:pt x="0" y="32"/>
                    </a:cubicBezTo>
                    <a:cubicBezTo>
                      <a:pt x="0" y="4"/>
                      <a:pt x="0" y="4"/>
                      <a:pt x="0" y="4"/>
                    </a:cubicBezTo>
                    <a:cubicBezTo>
                      <a:pt x="43" y="0"/>
                      <a:pt x="88" y="4"/>
                      <a:pt x="91" y="4"/>
                    </a:cubicBezTo>
                    <a:lnTo>
                      <a:pt x="89" y="32"/>
                    </a:ln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5" name="Freeform 110"/>
              <p:cNvSpPr/>
              <p:nvPr/>
            </p:nvSpPr>
            <p:spPr bwMode="auto">
              <a:xfrm>
                <a:off x="7915275" y="46736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6" name="Freeform 111"/>
              <p:cNvSpPr/>
              <p:nvPr/>
            </p:nvSpPr>
            <p:spPr bwMode="auto">
              <a:xfrm>
                <a:off x="7915275" y="4721225"/>
                <a:ext cx="180975" cy="26988"/>
              </a:xfrm>
              <a:custGeom>
                <a:avLst/>
                <a:gdLst>
                  <a:gd name="T0" fmla="*/ 1 w 48"/>
                  <a:gd name="T1" fmla="*/ 7 h 7"/>
                  <a:gd name="T2" fmla="*/ 0 w 48"/>
                  <a:gd name="T3" fmla="*/ 4 h 7"/>
                  <a:gd name="T4" fmla="*/ 48 w 48"/>
                  <a:gd name="T5" fmla="*/ 0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4"/>
                      <a:pt x="48" y="4"/>
                      <a:pt x="48" y="4"/>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7" name="Freeform 112"/>
              <p:cNvSpPr/>
              <p:nvPr/>
            </p:nvSpPr>
            <p:spPr bwMode="auto">
              <a:xfrm>
                <a:off x="7915275" y="4775200"/>
                <a:ext cx="180975" cy="22225"/>
              </a:xfrm>
              <a:custGeom>
                <a:avLst/>
                <a:gdLst>
                  <a:gd name="T0" fmla="*/ 1 w 48"/>
                  <a:gd name="T1" fmla="*/ 6 h 6"/>
                  <a:gd name="T2" fmla="*/ 0 w 48"/>
                  <a:gd name="T3" fmla="*/ 3 h 6"/>
                  <a:gd name="T4" fmla="*/ 48 w 48"/>
                  <a:gd name="T5" fmla="*/ 0 h 6"/>
                  <a:gd name="T6" fmla="*/ 48 w 48"/>
                  <a:gd name="T7" fmla="*/ 3 h 6"/>
                  <a:gd name="T8" fmla="*/ 1 w 48"/>
                  <a:gd name="T9" fmla="*/ 6 h 6"/>
                </a:gdLst>
                <a:ahLst/>
                <a:cxnLst>
                  <a:cxn ang="0">
                    <a:pos x="T0" y="T1"/>
                  </a:cxn>
                  <a:cxn ang="0">
                    <a:pos x="T2" y="T3"/>
                  </a:cxn>
                  <a:cxn ang="0">
                    <a:pos x="T4" y="T5"/>
                  </a:cxn>
                  <a:cxn ang="0">
                    <a:pos x="T6" y="T7"/>
                  </a:cxn>
                  <a:cxn ang="0">
                    <a:pos x="T8" y="T9"/>
                  </a:cxn>
                </a:cxnLst>
                <a:rect l="0" t="0" r="r" b="b"/>
                <a:pathLst>
                  <a:path w="48" h="6">
                    <a:moveTo>
                      <a:pt x="1" y="6"/>
                    </a:moveTo>
                    <a:cubicBezTo>
                      <a:pt x="0" y="3"/>
                      <a:pt x="0" y="3"/>
                      <a:pt x="0" y="3"/>
                    </a:cubicBezTo>
                    <a:cubicBezTo>
                      <a:pt x="14" y="1"/>
                      <a:pt x="30" y="0"/>
                      <a:pt x="48" y="0"/>
                    </a:cubicBezTo>
                    <a:cubicBezTo>
                      <a:pt x="48" y="3"/>
                      <a:pt x="48" y="3"/>
                      <a:pt x="48" y="3"/>
                    </a:cubicBezTo>
                    <a:cubicBezTo>
                      <a:pt x="31" y="3"/>
                      <a:pt x="15" y="4"/>
                      <a:pt x="1" y="6"/>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8" name="Freeform 113"/>
              <p:cNvSpPr/>
              <p:nvPr/>
            </p:nvSpPr>
            <p:spPr bwMode="auto">
              <a:xfrm>
                <a:off x="7915275" y="4822825"/>
                <a:ext cx="180975" cy="26988"/>
              </a:xfrm>
              <a:custGeom>
                <a:avLst/>
                <a:gdLst>
                  <a:gd name="T0" fmla="*/ 1 w 48"/>
                  <a:gd name="T1" fmla="*/ 7 h 7"/>
                  <a:gd name="T2" fmla="*/ 0 w 48"/>
                  <a:gd name="T3" fmla="*/ 4 h 7"/>
                  <a:gd name="T4" fmla="*/ 48 w 48"/>
                  <a:gd name="T5" fmla="*/ 1 h 7"/>
                  <a:gd name="T6" fmla="*/ 48 w 48"/>
                  <a:gd name="T7" fmla="*/ 4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1"/>
                    </a:cubicBezTo>
                    <a:cubicBezTo>
                      <a:pt x="48" y="4"/>
                      <a:pt x="48" y="4"/>
                      <a:pt x="48" y="4"/>
                    </a:cubicBezTo>
                    <a:cubicBezTo>
                      <a:pt x="31" y="3"/>
                      <a:pt x="15" y="5"/>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59" name="Freeform 114"/>
              <p:cNvSpPr/>
              <p:nvPr/>
            </p:nvSpPr>
            <p:spPr bwMode="auto">
              <a:xfrm>
                <a:off x="7915275" y="4875213"/>
                <a:ext cx="180975" cy="26988"/>
              </a:xfrm>
              <a:custGeom>
                <a:avLst/>
                <a:gdLst>
                  <a:gd name="T0" fmla="*/ 1 w 48"/>
                  <a:gd name="T1" fmla="*/ 7 h 7"/>
                  <a:gd name="T2" fmla="*/ 0 w 48"/>
                  <a:gd name="T3" fmla="*/ 4 h 7"/>
                  <a:gd name="T4" fmla="*/ 48 w 48"/>
                  <a:gd name="T5" fmla="*/ 0 h 7"/>
                  <a:gd name="T6" fmla="*/ 48 w 48"/>
                  <a:gd name="T7" fmla="*/ 3 h 7"/>
                  <a:gd name="T8" fmla="*/ 1 w 48"/>
                  <a:gd name="T9" fmla="*/ 7 h 7"/>
                </a:gdLst>
                <a:ahLst/>
                <a:cxnLst>
                  <a:cxn ang="0">
                    <a:pos x="T0" y="T1"/>
                  </a:cxn>
                  <a:cxn ang="0">
                    <a:pos x="T2" y="T3"/>
                  </a:cxn>
                  <a:cxn ang="0">
                    <a:pos x="T4" y="T5"/>
                  </a:cxn>
                  <a:cxn ang="0">
                    <a:pos x="T6" y="T7"/>
                  </a:cxn>
                  <a:cxn ang="0">
                    <a:pos x="T8" y="T9"/>
                  </a:cxn>
                </a:cxnLst>
                <a:rect l="0" t="0" r="r" b="b"/>
                <a:pathLst>
                  <a:path w="48" h="7">
                    <a:moveTo>
                      <a:pt x="1" y="7"/>
                    </a:moveTo>
                    <a:cubicBezTo>
                      <a:pt x="0" y="4"/>
                      <a:pt x="0" y="4"/>
                      <a:pt x="0" y="4"/>
                    </a:cubicBezTo>
                    <a:cubicBezTo>
                      <a:pt x="14" y="1"/>
                      <a:pt x="30" y="0"/>
                      <a:pt x="48" y="0"/>
                    </a:cubicBezTo>
                    <a:cubicBezTo>
                      <a:pt x="48" y="3"/>
                      <a:pt x="48" y="3"/>
                      <a:pt x="48" y="3"/>
                    </a:cubicBezTo>
                    <a:cubicBezTo>
                      <a:pt x="31" y="3"/>
                      <a:pt x="15" y="4"/>
                      <a:pt x="1" y="7"/>
                    </a:cubicBez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0" name="Freeform 115"/>
              <p:cNvSpPr/>
              <p:nvPr/>
            </p:nvSpPr>
            <p:spPr bwMode="auto">
              <a:xfrm>
                <a:off x="7915275" y="49133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1" name="Freeform 116"/>
              <p:cNvSpPr/>
              <p:nvPr/>
            </p:nvSpPr>
            <p:spPr bwMode="auto">
              <a:xfrm>
                <a:off x="7915275" y="49625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2" name="Freeform 117"/>
              <p:cNvSpPr/>
              <p:nvPr/>
            </p:nvSpPr>
            <p:spPr bwMode="auto">
              <a:xfrm>
                <a:off x="7915275" y="5014913"/>
                <a:ext cx="346075" cy="38100"/>
              </a:xfrm>
              <a:custGeom>
                <a:avLst/>
                <a:gdLst>
                  <a:gd name="T0" fmla="*/ 91 w 92"/>
                  <a:gd name="T1" fmla="*/ 10 h 10"/>
                  <a:gd name="T2" fmla="*/ 1 w 92"/>
                  <a:gd name="T3" fmla="*/ 10 h 10"/>
                  <a:gd name="T4" fmla="*/ 0 w 92"/>
                  <a:gd name="T5" fmla="*/ 7 h 10"/>
                  <a:gd name="T6" fmla="*/ 92 w 92"/>
                  <a:gd name="T7" fmla="*/ 7 h 10"/>
                  <a:gd name="T8" fmla="*/ 91 w 92"/>
                  <a:gd name="T9" fmla="*/ 10 h 10"/>
                </a:gdLst>
                <a:ahLst/>
                <a:cxnLst>
                  <a:cxn ang="0">
                    <a:pos x="T0" y="T1"/>
                  </a:cxn>
                  <a:cxn ang="0">
                    <a:pos x="T2" y="T3"/>
                  </a:cxn>
                  <a:cxn ang="0">
                    <a:pos x="T4" y="T5"/>
                  </a:cxn>
                  <a:cxn ang="0">
                    <a:pos x="T6" y="T7"/>
                  </a:cxn>
                  <a:cxn ang="0">
                    <a:pos x="T8" y="T9"/>
                  </a:cxn>
                </a:cxnLst>
                <a:rect l="0" t="0" r="r" b="b"/>
                <a:pathLst>
                  <a:path w="92" h="10">
                    <a:moveTo>
                      <a:pt x="91" y="10"/>
                    </a:moveTo>
                    <a:cubicBezTo>
                      <a:pt x="91" y="10"/>
                      <a:pt x="42" y="3"/>
                      <a:pt x="1" y="10"/>
                    </a:cubicBezTo>
                    <a:cubicBezTo>
                      <a:pt x="0" y="7"/>
                      <a:pt x="0" y="7"/>
                      <a:pt x="0" y="7"/>
                    </a:cubicBezTo>
                    <a:cubicBezTo>
                      <a:pt x="42" y="0"/>
                      <a:pt x="91" y="7"/>
                      <a:pt x="92" y="7"/>
                    </a:cubicBezTo>
                    <a:lnTo>
                      <a:pt x="91" y="10"/>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3" name="Freeform 118"/>
              <p:cNvSpPr/>
              <p:nvPr/>
            </p:nvSpPr>
            <p:spPr bwMode="auto">
              <a:xfrm>
                <a:off x="7915275" y="5064125"/>
                <a:ext cx="346075" cy="41275"/>
              </a:xfrm>
              <a:custGeom>
                <a:avLst/>
                <a:gdLst>
                  <a:gd name="T0" fmla="*/ 91 w 92"/>
                  <a:gd name="T1" fmla="*/ 11 h 11"/>
                  <a:gd name="T2" fmla="*/ 1 w 92"/>
                  <a:gd name="T3" fmla="*/ 11 h 11"/>
                  <a:gd name="T4" fmla="*/ 0 w 92"/>
                  <a:gd name="T5" fmla="*/ 8 h 11"/>
                  <a:gd name="T6" fmla="*/ 92 w 92"/>
                  <a:gd name="T7" fmla="*/ 8 h 11"/>
                  <a:gd name="T8" fmla="*/ 91 w 92"/>
                  <a:gd name="T9" fmla="*/ 11 h 11"/>
                </a:gdLst>
                <a:ahLst/>
                <a:cxnLst>
                  <a:cxn ang="0">
                    <a:pos x="T0" y="T1"/>
                  </a:cxn>
                  <a:cxn ang="0">
                    <a:pos x="T2" y="T3"/>
                  </a:cxn>
                  <a:cxn ang="0">
                    <a:pos x="T4" y="T5"/>
                  </a:cxn>
                  <a:cxn ang="0">
                    <a:pos x="T6" y="T7"/>
                  </a:cxn>
                  <a:cxn ang="0">
                    <a:pos x="T8" y="T9"/>
                  </a:cxn>
                </a:cxnLst>
                <a:rect l="0" t="0" r="r" b="b"/>
                <a:pathLst>
                  <a:path w="92" h="11">
                    <a:moveTo>
                      <a:pt x="91" y="11"/>
                    </a:moveTo>
                    <a:cubicBezTo>
                      <a:pt x="91" y="11"/>
                      <a:pt x="42" y="3"/>
                      <a:pt x="1" y="11"/>
                    </a:cubicBezTo>
                    <a:cubicBezTo>
                      <a:pt x="0" y="8"/>
                      <a:pt x="0" y="8"/>
                      <a:pt x="0" y="8"/>
                    </a:cubicBezTo>
                    <a:cubicBezTo>
                      <a:pt x="42" y="0"/>
                      <a:pt x="91" y="8"/>
                      <a:pt x="92" y="8"/>
                    </a:cubicBezTo>
                    <a:lnTo>
                      <a:pt x="91" y="11"/>
                    </a:lnTo>
                    <a:close/>
                  </a:path>
                </a:pathLst>
              </a:custGeom>
              <a:solidFill>
                <a:srgbClr val="0F3041"/>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sp>
            <p:nvSpPr>
              <p:cNvPr id="1064" name="Freeform 119"/>
              <p:cNvSpPr/>
              <p:nvPr/>
            </p:nvSpPr>
            <p:spPr bwMode="auto">
              <a:xfrm>
                <a:off x="8129588" y="4673600"/>
                <a:ext cx="128588" cy="228600"/>
              </a:xfrm>
              <a:custGeom>
                <a:avLst/>
                <a:gdLst>
                  <a:gd name="T0" fmla="*/ 34 w 34"/>
                  <a:gd name="T1" fmla="*/ 61 h 61"/>
                  <a:gd name="T2" fmla="*/ 0 w 34"/>
                  <a:gd name="T3" fmla="*/ 57 h 61"/>
                  <a:gd name="T4" fmla="*/ 0 w 34"/>
                  <a:gd name="T5" fmla="*/ 0 h 61"/>
                  <a:gd name="T6" fmla="*/ 34 w 34"/>
                  <a:gd name="T7" fmla="*/ 3 h 61"/>
                  <a:gd name="T8" fmla="*/ 34 w 34"/>
                  <a:gd name="T9" fmla="*/ 61 h 61"/>
                </a:gdLst>
                <a:ahLst/>
                <a:cxnLst>
                  <a:cxn ang="0">
                    <a:pos x="T0" y="T1"/>
                  </a:cxn>
                  <a:cxn ang="0">
                    <a:pos x="T2" y="T3"/>
                  </a:cxn>
                  <a:cxn ang="0">
                    <a:pos x="T4" y="T5"/>
                  </a:cxn>
                  <a:cxn ang="0">
                    <a:pos x="T6" y="T7"/>
                  </a:cxn>
                  <a:cxn ang="0">
                    <a:pos x="T8" y="T9"/>
                  </a:cxn>
                </a:cxnLst>
                <a:rect l="0" t="0" r="r" b="b"/>
                <a:pathLst>
                  <a:path w="34" h="61">
                    <a:moveTo>
                      <a:pt x="34" y="61"/>
                    </a:moveTo>
                    <a:cubicBezTo>
                      <a:pt x="34" y="61"/>
                      <a:pt x="22" y="58"/>
                      <a:pt x="0" y="57"/>
                    </a:cubicBezTo>
                    <a:cubicBezTo>
                      <a:pt x="0" y="54"/>
                      <a:pt x="0" y="0"/>
                      <a:pt x="0" y="0"/>
                    </a:cubicBezTo>
                    <a:cubicBezTo>
                      <a:pt x="0" y="0"/>
                      <a:pt x="20" y="1"/>
                      <a:pt x="34" y="3"/>
                    </a:cubicBezTo>
                    <a:cubicBezTo>
                      <a:pt x="34" y="8"/>
                      <a:pt x="34" y="61"/>
                      <a:pt x="34" y="61"/>
                    </a:cubicBezTo>
                    <a:close/>
                  </a:path>
                </a:pathLst>
              </a:custGeom>
              <a:solidFill>
                <a:srgbClr val="F05C42"/>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lgn="l"/>
                <a:endParaRPr lang="zh-CN" altLang="en-US"/>
              </a:p>
            </p:txBody>
          </p:sp>
        </p:gr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99390" y="1188720"/>
            <a:ext cx="11741785" cy="3830955"/>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l"/>
            <a:endParaRPr lang="zh-CN" altLang="en-US" sz="5400" b="1">
              <a:latin typeface="微软雅黑" panose="020B0503020204020204" charset="-122"/>
              <a:ea typeface="微软雅黑" panose="020B0503020204020204" charset="-122"/>
            </a:endParaRPr>
          </a:p>
          <a:p>
            <a:pPr algn="l"/>
            <a:r>
              <a:rPr lang="zh-CN" altLang="en-US" sz="5400" b="1">
                <a:latin typeface="微软雅黑" panose="020B0503020204020204" charset="-122"/>
                <a:ea typeface="微软雅黑" panose="020B0503020204020204" charset="-122"/>
              </a:rPr>
              <a:t>小提示：</a:t>
            </a:r>
            <a:endParaRPr lang="zh-CN" altLang="en-US" sz="2800" b="1">
              <a:latin typeface="微软雅黑" panose="020B0503020204020204" charset="-122"/>
              <a:ea typeface="微软雅黑" panose="020B0503020204020204" charset="-122"/>
            </a:endParaRPr>
          </a:p>
          <a:p>
            <a:pPr algn="l"/>
            <a:r>
              <a:rPr lang="zh-CN" altLang="en-US" sz="3200" b="1" dirty="0">
                <a:latin typeface="微软雅黑" panose="020B0503020204020204" charset="-122"/>
                <a:ea typeface="微软雅黑" panose="020B0503020204020204" charset="-122"/>
                <a:sym typeface="+mn-ea"/>
              </a:rPr>
              <a:t>远离烟酒，拒绝毒品，关键在我们自己。要增强防范意识，养成良好的学习和生活习惯，养成遵纪守法的习惯。主动拒绝烟酒，坚决抵制毒品，是我们健康生活、成长的保障，也是对自己、家庭和社会负责的表现。</a:t>
            </a:r>
            <a:endParaRPr lang="zh-CN" altLang="en-US" sz="3200" b="1" dirty="0">
              <a:latin typeface="微软雅黑" panose="020B0503020204020204" charset="-122"/>
              <a:ea typeface="微软雅黑" panose="020B0503020204020204" charset="-122"/>
            </a:endParaRPr>
          </a:p>
          <a:p>
            <a:pPr algn="l"/>
            <a:endParaRPr lang="zh-CN" altLang="en-US" sz="3200" b="1">
              <a:latin typeface="微软雅黑" panose="020B0503020204020204" charset="-122"/>
              <a:ea typeface="微软雅黑" panose="020B0503020204020204" charset="-122"/>
            </a:endParaRPr>
          </a:p>
          <a:p>
            <a:pPr algn="l"/>
            <a:endParaRPr lang="zh-CN" altLang="en-US" sz="3200" b="1">
              <a:latin typeface="微软雅黑" panose="020B0503020204020204" charset="-122"/>
              <a:ea typeface="微软雅黑" panose="020B0503020204020204" charset="-122"/>
            </a:endParaRPr>
          </a:p>
        </p:txBody>
      </p:sp>
      <p:sp>
        <p:nvSpPr>
          <p:cNvPr id="6" name="文本框 5"/>
          <p:cNvSpPr txBox="1"/>
          <p:nvPr/>
        </p:nvSpPr>
        <p:spPr>
          <a:xfrm>
            <a:off x="10156190" y="7103110"/>
            <a:ext cx="292100" cy="106680"/>
          </a:xfrm>
          <a:prstGeom prst="rect">
            <a:avLst/>
          </a:prstGeom>
          <a:noFill/>
        </p:spPr>
        <p:txBody>
          <a:bodyPr wrap="none" rtlCol="0">
            <a:spAutoFit/>
          </a:bodyPr>
          <a:lstStyle/>
          <a:p>
            <a:r>
              <a:rPr lang="en-US" altLang="zh-CN" sz="100">
                <a:solidFill>
                  <a:srgbClr val="E8E8E8"/>
                </a:solidFill>
              </a:rPr>
              <a:t>www.163wenku.com</a:t>
            </a:r>
          </a:p>
        </p:txBody>
      </p:sp>
      <p:pic>
        <p:nvPicPr>
          <p:cNvPr id="2" name="图片 1" descr="C:/Users/ADMINI~1/AppData/Local/Temp/kaimatting_20190828011125/output_20190828011130..pngoutput_20190828011130."/>
          <p:cNvPicPr>
            <a:picLocks noChangeAspect="1"/>
          </p:cNvPicPr>
          <p:nvPr/>
        </p:nvPicPr>
        <p:blipFill>
          <a:blip r:embed="rId2" cstate="print"/>
          <a:stretch>
            <a:fillRect/>
          </a:stretch>
        </p:blipFill>
        <p:spPr>
          <a:xfrm flipH="1">
            <a:off x="6984365" y="3899535"/>
            <a:ext cx="1661160" cy="26231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30).jpg"/>
          <p:cNvPicPr>
            <a:picLocks noGrp="1" noChangeAspect="1"/>
          </p:cNvPicPr>
          <p:nvPr>
            <p:ph idx="1"/>
          </p:nvPr>
        </p:nvPicPr>
        <p:blipFill>
          <a:blip r:embed="rId2" cstate="print"/>
          <a:stretch>
            <a:fillRect/>
          </a:stretch>
        </p:blipFill>
        <p:spPr>
          <a:xfrm>
            <a:off x="182880" y="181377"/>
            <a:ext cx="10875981" cy="5944787"/>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5).jpg"/>
          <p:cNvPicPr>
            <a:picLocks noGrp="1" noChangeAspect="1"/>
          </p:cNvPicPr>
          <p:nvPr>
            <p:ph idx="1"/>
          </p:nvPr>
        </p:nvPicPr>
        <p:blipFill>
          <a:blip r:embed="rId2" cstate="print"/>
          <a:stretch>
            <a:fillRect/>
          </a:stretch>
        </p:blipFill>
        <p:spPr>
          <a:xfrm>
            <a:off x="0" y="161365"/>
            <a:ext cx="6033283" cy="3824028"/>
          </a:xfrm>
        </p:spPr>
      </p:pic>
      <p:pic>
        <p:nvPicPr>
          <p:cNvPr id="5" name="内容占位符 3" descr="1a41a710b7360b4c2e3f64c6 (7).jpg"/>
          <p:cNvPicPr>
            <a:picLocks noChangeAspect="1"/>
          </p:cNvPicPr>
          <p:nvPr/>
        </p:nvPicPr>
        <p:blipFill>
          <a:blip r:embed="rId3" cstate="print"/>
          <a:stretch>
            <a:fillRect/>
          </a:stretch>
        </p:blipFill>
        <p:spPr>
          <a:xfrm>
            <a:off x="6153375" y="0"/>
            <a:ext cx="5368066" cy="6615953"/>
          </a:xfrm>
          <a:prstGeom prst="rect">
            <a:avLst/>
          </a:prstGeom>
        </p:spPr>
      </p:pic>
      <p:pic>
        <p:nvPicPr>
          <p:cNvPr id="6" name="内容占位符 3" descr="1a41a710b7360b4c2e3f64c6 (6).jpg"/>
          <p:cNvPicPr>
            <a:picLocks noChangeAspect="1"/>
          </p:cNvPicPr>
          <p:nvPr/>
        </p:nvPicPr>
        <p:blipFill>
          <a:blip r:embed="rId4" cstate="print"/>
          <a:stretch>
            <a:fillRect/>
          </a:stretch>
        </p:blipFill>
        <p:spPr>
          <a:xfrm>
            <a:off x="0" y="4026050"/>
            <a:ext cx="6067313" cy="283195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0"/>
            <a:ext cx="10515600" cy="1690689"/>
          </a:xfrm>
        </p:spPr>
        <p:txBody>
          <a:bodyPr/>
          <a:lstStyle/>
          <a:p>
            <a:endParaRPr lang="zh-CN" altLang="en-US" dirty="0"/>
          </a:p>
        </p:txBody>
      </p:sp>
      <p:pic>
        <p:nvPicPr>
          <p:cNvPr id="4" name="内容占位符 3" descr="1a41a710b7360b4c2e3f64c6 (8).jpg"/>
          <p:cNvPicPr>
            <a:picLocks noGrp="1" noChangeAspect="1"/>
          </p:cNvPicPr>
          <p:nvPr>
            <p:ph idx="1"/>
          </p:nvPr>
        </p:nvPicPr>
        <p:blipFill>
          <a:blip r:embed="rId2" cstate="print"/>
          <a:stretch>
            <a:fillRect/>
          </a:stretch>
        </p:blipFill>
        <p:spPr>
          <a:xfrm>
            <a:off x="69605" y="161364"/>
            <a:ext cx="12122395" cy="5652829"/>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内容占位符 3" descr="1a41a710b7360b4c2e3f64c6 (9).jpg"/>
          <p:cNvPicPr>
            <a:picLocks noGrp="1" noChangeAspect="1"/>
          </p:cNvPicPr>
          <p:nvPr>
            <p:ph idx="1"/>
          </p:nvPr>
        </p:nvPicPr>
        <p:blipFill>
          <a:blip r:embed="rId2" cstate="print"/>
          <a:stretch>
            <a:fillRect/>
          </a:stretch>
        </p:blipFill>
        <p:spPr>
          <a:xfrm>
            <a:off x="261770" y="0"/>
            <a:ext cx="11930230" cy="6126164"/>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13).jpg"/>
          <p:cNvPicPr>
            <a:picLocks noGrp="1" noChangeAspect="1"/>
          </p:cNvPicPr>
          <p:nvPr>
            <p:ph idx="1"/>
          </p:nvPr>
        </p:nvPicPr>
        <p:blipFill>
          <a:blip r:embed="rId2" cstate="print"/>
          <a:stretch>
            <a:fillRect/>
          </a:stretch>
        </p:blipFill>
        <p:spPr>
          <a:xfrm>
            <a:off x="0" y="-1"/>
            <a:ext cx="12192000" cy="5884433"/>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12).jpg"/>
          <p:cNvPicPr>
            <a:picLocks noGrp="1" noChangeAspect="1"/>
          </p:cNvPicPr>
          <p:nvPr>
            <p:ph idx="1"/>
          </p:nvPr>
        </p:nvPicPr>
        <p:blipFill>
          <a:blip r:embed="rId2" cstate="print"/>
          <a:stretch>
            <a:fillRect/>
          </a:stretch>
        </p:blipFill>
        <p:spPr>
          <a:xfrm>
            <a:off x="0" y="139849"/>
            <a:ext cx="12192000" cy="5948979"/>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a41a710b7360b4c2e3f64c6 (14).jpg"/>
          <p:cNvPicPr>
            <a:picLocks noGrp="1" noChangeAspect="1"/>
          </p:cNvPicPr>
          <p:nvPr>
            <p:ph idx="1"/>
          </p:nvPr>
        </p:nvPicPr>
        <p:blipFill>
          <a:blip r:embed="rId2" cstate="print"/>
          <a:stretch>
            <a:fillRect/>
          </a:stretch>
        </p:blipFill>
        <p:spPr>
          <a:xfrm>
            <a:off x="0" y="1"/>
            <a:ext cx="12192000" cy="6126164"/>
          </a:xfr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7308"/>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7308"/>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heme/theme1.xml><?xml version="1.0" encoding="utf-8"?>
<a:theme xmlns:a="http://schemas.openxmlformats.org/drawingml/2006/main" name="www.163wenku.com  下载精品课件；上传资料赚钱！">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ww.163wenku.com  下载精品课件；上传资料赚钱！">
  <a:themeElements>
    <a:clrScheme name="Office 主题​​">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548</TotalTime>
  <Words>1609</Words>
  <Application>Microsoft Office PowerPoint</Application>
  <PresentationFormat>自定义</PresentationFormat>
  <Paragraphs>106</Paragraphs>
  <Slides>32</Slides>
  <Notes>0</Notes>
  <HiddenSlides>0</HiddenSlides>
  <MMClips>0</MMClips>
  <ScaleCrop>false</ScaleCrop>
  <HeadingPairs>
    <vt:vector size="4" baseType="variant">
      <vt:variant>
        <vt:lpstr>主题</vt:lpstr>
      </vt:variant>
      <vt:variant>
        <vt:i4>2</vt:i4>
      </vt:variant>
      <vt:variant>
        <vt:lpstr>幻灯片标题</vt:lpstr>
      </vt:variant>
      <vt:variant>
        <vt:i4>32</vt:i4>
      </vt:variant>
    </vt:vector>
  </HeadingPairs>
  <TitlesOfParts>
    <vt:vector size="34" baseType="lpstr">
      <vt:lpstr>www.163wenku.com  下载精品课件；上传资料赚钱！</vt:lpstr>
      <vt:lpstr>Www.163wenku.com  下载精品课件；上传资料赚钱！</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观察图片，了解吸毒的危害</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情景演练</vt:lpstr>
      <vt:lpstr>幻灯片 30</vt:lpstr>
      <vt:lpstr>幻灯片 31</vt:lpstr>
      <vt:lpstr>幻灯片 32</vt:lpstr>
    </vt:vector>
  </TitlesOfParts>
  <Manager>www.163wenku.com 精品教学资料分享平台--广而告之</Manager>
  <Company>www.163wenku.com 精品教学资料分享平台--广而告之</Company>
  <LinksUpToDate>false</LinksUpToDate>
  <SharedDoc>false</SharedDoc>
  <HyperlinkBase>www.163wenku.com 精品教学资料分享平台--广而告之</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www.163wenku.com 精品教学资料分享平台--广而告之</dc:title>
  <dc:subject>www.163wenku.com 精品教学资料分享平台--广而告之</dc:subject>
  <dc:creator>www.163wenku.com 精品教学资料分享平台--广而告之</dc:creator>
  <cp:keywords>www.163wenku.com 精品教学资料分享平台--广而告之</cp:keywords>
  <dc:description>www.163wenku.com 精品教学资料分享平台--广而告之</dc:description>
  <cp:lastModifiedBy>Library</cp:lastModifiedBy>
  <cp:revision>543</cp:revision>
  <dcterms:created xsi:type="dcterms:W3CDTF">2017-08-03T09:01:00Z</dcterms:created>
  <dcterms:modified xsi:type="dcterms:W3CDTF">2019-10-14T02:33:59Z</dcterms:modified>
  <cp:category>www.163wenku.com 精品教学资料分享平台--广而告之</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