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64" r:id="rId4"/>
    <p:sldId id="261" r:id="rId5"/>
    <p:sldId id="262" r:id="rId6"/>
    <p:sldId id="293" r:id="rId7"/>
    <p:sldId id="267" r:id="rId8"/>
    <p:sldId id="270" r:id="rId9"/>
    <p:sldId id="271" r:id="rId10"/>
    <p:sldId id="272" r:id="rId11"/>
    <p:sldId id="268" r:id="rId12"/>
    <p:sldId id="275" r:id="rId13"/>
    <p:sldId id="276" r:id="rId14"/>
    <p:sldId id="277" r:id="rId15"/>
    <p:sldId id="278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2" r:id="rId25"/>
    <p:sldId id="29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6AA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-739" y="-269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F04B9-8AE9-4540-8F31-E876864274D6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31B84-8A42-4C8E-8F1A-24CEDA0CA2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39BF0-ECDB-4BD2-BCF7-6334807F0D5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35477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39BF0-ECDB-4BD2-BCF7-6334807F0D5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65082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39BF0-ECDB-4BD2-BCF7-6334807F0D5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57075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9056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4893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5860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1483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4523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6569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2649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441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929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4739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4578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BB79C-AA3A-4373-9533-B50F90BF637B}" type="datetimeFigureOut">
              <a:rPr lang="zh-CN" altLang="en-US" smtClean="0"/>
              <a:pPr/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FE69A-9619-4152-8D88-BE5C5022232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0652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2.png"/><Relationship Id="rId7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438"/>
          <a:stretch/>
        </p:blipFill>
        <p:spPr>
          <a:xfrm>
            <a:off x="-9745" y="4078705"/>
            <a:ext cx="12201745" cy="27792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40435" y="3957581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禁毒知识主题班会</a:t>
            </a:r>
            <a:endParaRPr lang="zh-CN" alt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98206" y="1335925"/>
            <a:ext cx="951144" cy="1445006"/>
          </a:xfrm>
          <a:prstGeom prst="rect">
            <a:avLst/>
          </a:prstGeom>
        </p:spPr>
      </p:pic>
      <p:pic>
        <p:nvPicPr>
          <p:cNvPr id="2" name="华语群星-生命(中文国语版 献给国际禁毒日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>
                  <p14:trim st="11484" end="7939.0625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619345" y="-1406061"/>
            <a:ext cx="609600" cy="6096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36C8E94-FBB4-40B4-838F-9E9DBE9669B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959" y="2456193"/>
            <a:ext cx="1783315" cy="147621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46150" y="1081572"/>
            <a:ext cx="10328462" cy="1569660"/>
            <a:chOff x="812800" y="1510197"/>
            <a:chExt cx="10328462" cy="1569660"/>
          </a:xfrm>
        </p:grpSpPr>
        <p:sp>
          <p:nvSpPr>
            <p:cNvPr id="10" name="文本框 12"/>
            <p:cNvSpPr txBox="1"/>
            <p:nvPr/>
          </p:nvSpPr>
          <p:spPr>
            <a:xfrm>
              <a:off x="812800" y="1510197"/>
              <a:ext cx="510909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9600" b="1" dirty="0">
                  <a:ln>
                    <a:solidFill>
                      <a:schemeClr val="bg1"/>
                    </a:solidFill>
                  </a:ln>
                  <a:gradFill>
                    <a:gsLst>
                      <a:gs pos="100000">
                        <a:srgbClr val="F5DB39"/>
                      </a:gs>
                      <a:gs pos="33000">
                        <a:srgbClr val="0095AB"/>
                      </a:gs>
                    </a:gsLst>
                    <a:lin ang="13200000" scaled="0"/>
                  </a:gradFill>
                  <a:effectLst>
                    <a:outerShdw blurRad="63500" sx="102000" sy="102000" algn="ctr" rotWithShape="0">
                      <a:prstClr val="black">
                        <a:alpha val="22000"/>
                      </a:prstClr>
                    </a:outerShdw>
                  </a:effectLst>
                  <a:latin typeface="华文隶书" pitchFamily="2" charset="-122"/>
                  <a:ea typeface="华文隶书" pitchFamily="2" charset="-122"/>
                  <a:cs typeface="FZZhengHeiS-EB-GB" charset="-122"/>
                </a:rPr>
                <a:t>珍爱生命</a:t>
              </a:r>
            </a:p>
          </p:txBody>
        </p:sp>
        <p:sp>
          <p:nvSpPr>
            <p:cNvPr id="11" name="文本框 13"/>
            <p:cNvSpPr txBox="1"/>
            <p:nvPr/>
          </p:nvSpPr>
          <p:spPr>
            <a:xfrm>
              <a:off x="6032171" y="1510197"/>
              <a:ext cx="510909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9600">
                  <a:gradFill>
                    <a:gsLst>
                      <a:gs pos="100000">
                        <a:srgbClr val="F5DB39"/>
                      </a:gs>
                      <a:gs pos="33000">
                        <a:srgbClr val="0095AB"/>
                      </a:gs>
                    </a:gsLst>
                    <a:lin ang="13200000" scaled="0"/>
                  </a:gradFill>
                  <a:latin typeface="yuweij Medium" charset="-122"/>
                  <a:ea typeface="yuweij Medium" charset="-122"/>
                  <a:cs typeface="yuweij Medium" charset="-122"/>
                </a:defRPr>
              </a:lvl1pPr>
            </a:lstStyle>
            <a:p>
              <a:r>
                <a:rPr lang="zh-CN" altLang="en-US" b="1" dirty="0">
                  <a:ln>
                    <a:solidFill>
                      <a:schemeClr val="bg1"/>
                    </a:solidFill>
                  </a:ln>
                  <a:effectLst>
                    <a:outerShdw blurRad="63500" sx="102000" sy="102000" algn="ctr" rotWithShape="0">
                      <a:prstClr val="black">
                        <a:alpha val="22000"/>
                      </a:prstClr>
                    </a:outerShdw>
                  </a:effectLst>
                  <a:latin typeface="华文隶书" pitchFamily="2" charset="-122"/>
                  <a:ea typeface="华文隶书" pitchFamily="2" charset="-122"/>
                  <a:cs typeface="FZZhengHeiS-EB-GB" charset="-122"/>
                </a:rPr>
                <a:t>远离毒品</a:t>
              </a:r>
            </a:p>
          </p:txBody>
        </p:sp>
      </p:grpSp>
      <p:pic>
        <p:nvPicPr>
          <p:cNvPr id="14" name="Picture 6" descr="C:\Users\LL\Desktop\588ku_1e542ca206c462bedd4681da1ddcb237\034-284719_0003_ibaotu.com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7345" y="5285878"/>
            <a:ext cx="1357322" cy="157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C:\Users\LL\Desktop\588ku_1e542ca206c462bedd4681da1ddcb237\034-284719_0002_ibaotu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0454" y="4680621"/>
            <a:ext cx="203387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3121385" y="4795781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石首市文昌小学  陈  涛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6283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4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触目惊心的吸毒案例</a:t>
            </a:r>
          </a:p>
        </p:txBody>
      </p:sp>
      <p:pic>
        <p:nvPicPr>
          <p:cNvPr id="4" name="Picture 3" descr="中央戏剧学院毕业的电影演员朱洁1997年因吸毒过量死亡，年仅28岁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3797" y="1920968"/>
            <a:ext cx="3585483" cy="2446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梁蓓丽死于南宁市街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6920" y="1823307"/>
            <a:ext cx="2980614" cy="264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505803" y="4595757"/>
            <a:ext cx="3161731" cy="1705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梁蓓丽，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岁，贵州人，一个聪慧、漂亮的女孩，染上毒瘾后，靠卖淫维持吸毒，因注射毒品过量死于南宁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市街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头。  </a:t>
            </a:r>
          </a:p>
        </p:txBody>
      </p:sp>
      <p:sp>
        <p:nvSpPr>
          <p:cNvPr id="7" name="矩形 6"/>
          <p:cNvSpPr/>
          <p:nvPr/>
        </p:nvSpPr>
        <p:spPr>
          <a:xfrm>
            <a:off x="7891447" y="4792373"/>
            <a:ext cx="2609844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中央戏剧学院毕业的电影演员朱洁因吸毒过量死亡，年仅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岁。 </a:t>
            </a:r>
          </a:p>
        </p:txBody>
      </p:sp>
    </p:spTree>
    <p:extLst>
      <p:ext uri="{BB962C8B-B14F-4D97-AF65-F5344CB8AC3E}">
        <p14:creationId xmlns:p14="http://schemas.microsoft.com/office/powerpoint/2010/main" xmlns="" val="2070211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青少年缘何染毒？</a:t>
            </a:r>
          </a:p>
        </p:txBody>
      </p:sp>
      <p:sp>
        <p:nvSpPr>
          <p:cNvPr id="5" name="矩形 4"/>
          <p:cNvSpPr/>
          <p:nvPr/>
        </p:nvSpPr>
        <p:spPr>
          <a:xfrm>
            <a:off x="6366388" y="1548480"/>
            <a:ext cx="4847472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根据有关专家分析，青少年成为毒品受害者的主要诱因有以下方面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盲目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慕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虚荣、赶时髦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追求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刺激和享乐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无知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和轻信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赌气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或逆反心理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诱骗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胁迫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自暴自弃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。此外家庭、学校、社会教育的图素也十分重要</a:t>
            </a:r>
          </a:p>
        </p:txBody>
      </p:sp>
      <p:pic>
        <p:nvPicPr>
          <p:cNvPr id="6" name="Picture 19" descr="染毒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56" t="3465" r="4536" b="9689"/>
          <a:stretch/>
        </p:blipFill>
        <p:spPr bwMode="auto">
          <a:xfrm>
            <a:off x="574112" y="2102165"/>
            <a:ext cx="5431927" cy="3555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53232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青少年缘何染毒？</a:t>
            </a:r>
          </a:p>
        </p:txBody>
      </p:sp>
      <p:pic>
        <p:nvPicPr>
          <p:cNvPr id="4" name="Picture 10" descr="4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9513" y="2333767"/>
            <a:ext cx="4230619" cy="3035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6900" y="2333767"/>
            <a:ext cx="4253220" cy="3035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271226" y="5715053"/>
            <a:ext cx="1396536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从众心理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2685" y="5711694"/>
            <a:ext cx="1396536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他人诱惑</a:t>
            </a:r>
          </a:p>
        </p:txBody>
      </p:sp>
    </p:spTree>
    <p:extLst>
      <p:ext uri="{BB962C8B-B14F-4D97-AF65-F5344CB8AC3E}">
        <p14:creationId xmlns:p14="http://schemas.microsoft.com/office/powerpoint/2010/main" xmlns="" val="4092900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青少年缘何染毒？</a:t>
            </a:r>
          </a:p>
        </p:txBody>
      </p:sp>
      <p:pic>
        <p:nvPicPr>
          <p:cNvPr id="4" name="Picture 10" descr="2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6426" y="2689011"/>
            <a:ext cx="4276782" cy="286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3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7480" y="2680594"/>
            <a:ext cx="4226268" cy="2844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150627" y="1574289"/>
            <a:ext cx="1396536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愚昧无知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80859" y="1574289"/>
            <a:ext cx="1396536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侥幸心理</a:t>
            </a:r>
          </a:p>
        </p:txBody>
      </p:sp>
    </p:spTree>
    <p:extLst>
      <p:ext uri="{BB962C8B-B14F-4D97-AF65-F5344CB8AC3E}">
        <p14:creationId xmlns:p14="http://schemas.microsoft.com/office/powerpoint/2010/main" xmlns="" val="1931916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青少年缘何染毒？</a:t>
            </a:r>
          </a:p>
        </p:txBody>
      </p:sp>
      <p:pic>
        <p:nvPicPr>
          <p:cNvPr id="4" name="Picture 8" descr="3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7890" y="2171720"/>
            <a:ext cx="4189756" cy="3031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6648" y="2203501"/>
            <a:ext cx="4374969" cy="2999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241585" y="5504983"/>
            <a:ext cx="1396536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逆反心理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77296" y="5548633"/>
            <a:ext cx="2319866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生活中的负面影响</a:t>
            </a:r>
          </a:p>
        </p:txBody>
      </p:sp>
    </p:spTree>
    <p:extLst>
      <p:ext uri="{BB962C8B-B14F-4D97-AF65-F5344CB8AC3E}">
        <p14:creationId xmlns:p14="http://schemas.microsoft.com/office/powerpoint/2010/main" xmlns="" val="2002990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青少年如何防范毒品</a:t>
            </a:r>
          </a:p>
        </p:txBody>
      </p:sp>
      <p:sp>
        <p:nvSpPr>
          <p:cNvPr id="4" name="矩形 3"/>
          <p:cNvSpPr/>
          <p:nvPr/>
        </p:nvSpPr>
        <p:spPr>
          <a:xfrm>
            <a:off x="1206900" y="2515325"/>
            <a:ext cx="39928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任何意志在毒品这个魔鬼面前都是脆弱的。用一个戒毒者的话来说：</a:t>
            </a:r>
            <a:r>
              <a:rPr lang="zh-CN" altLang="en-US" dirty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“面对毒品，千万别相信自己。”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最有效的戒毒方法，就是不吸毒！</a:t>
            </a:r>
          </a:p>
        </p:txBody>
      </p:sp>
      <p:pic>
        <p:nvPicPr>
          <p:cNvPr id="5" name="Picture 11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379" y="1993655"/>
            <a:ext cx="4658436" cy="327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556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青少年如何防范毒品</a:t>
            </a:r>
          </a:p>
        </p:txBody>
      </p:sp>
      <p:sp>
        <p:nvSpPr>
          <p:cNvPr id="4" name="矩形 3"/>
          <p:cNvSpPr/>
          <p:nvPr/>
        </p:nvSpPr>
        <p:spPr>
          <a:xfrm>
            <a:off x="1316933" y="2030576"/>
            <a:ext cx="4742555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积极掌握毒品知识</a:t>
            </a: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决不因为好奇以身试毒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青少年有极强烈的好奇心，但是，千万不可放任这种好奇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毒品问题上，你正面临生与死的抉择。因此我们应该增强自制力，控制好奇心，积极掌握毒品的有关知识。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744012" y="5600354"/>
            <a:ext cx="86309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记住：一日吸毒，永远想毒，终身戒毒！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5136" y="2169994"/>
            <a:ext cx="4002822" cy="283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1549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青少年如何防范毒品</a:t>
            </a:r>
          </a:p>
        </p:txBody>
      </p:sp>
      <p:sp>
        <p:nvSpPr>
          <p:cNvPr id="4" name="矩形 3"/>
          <p:cNvSpPr/>
          <p:nvPr/>
        </p:nvSpPr>
        <p:spPr>
          <a:xfrm>
            <a:off x="6339573" y="2105892"/>
            <a:ext cx="466052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拒绝接受陌生人</a:t>
            </a:r>
            <a:r>
              <a:rPr lang="zh-CN" altLang="en-US" sz="2400" dirty="0" smtClean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的”</a:t>
            </a:r>
            <a:r>
              <a:rPr lang="zh-CN" altLang="en-US" sz="2400" dirty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馈赠</a:t>
            </a:r>
            <a:r>
              <a:rPr lang="zh-CN" altLang="en-US" sz="2400" dirty="0" smtClean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en-US" altLang="zh-CN" sz="2400" dirty="0">
              <a:solidFill>
                <a:srgbClr val="4D6A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多数吸毒者初次吸食毒品都是由于接受了毒贩子或其他吸毒人员  “免费”提供的毒品而走上吸毒道路的，所以我们一定不能贪图眼前的小恩小惠，  始终要谨记天下没有白来的好处，  任何事情都要靠自己的努力才能获得成功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744012" y="5600354"/>
            <a:ext cx="86309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记住：一日吸毒，永远想毒，终身戒毒！</a:t>
            </a:r>
          </a:p>
        </p:txBody>
      </p:sp>
      <p:pic>
        <p:nvPicPr>
          <p:cNvPr id="1026" name="Picture 2" descr="https://timgsa.baidu.com/timg?image&amp;quality=80&amp;size=b9999_10000&amp;sec=1560246961858&amp;di=304c6d6b2e94630c40e4b69f6fe87520&amp;imgtype=0&amp;src=http%3A%2F%2F5b0988e595225.cdn.sohucs.com%2Fimages%2F20180611%2Fd8e8fa58d608412e8afdc0d0d70c9ba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6900" y="2250958"/>
            <a:ext cx="4486275" cy="3171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8621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青少年如何防范毒品</a:t>
            </a:r>
          </a:p>
        </p:txBody>
      </p:sp>
      <p:sp>
        <p:nvSpPr>
          <p:cNvPr id="4" name="矩形 3"/>
          <p:cNvSpPr/>
          <p:nvPr/>
        </p:nvSpPr>
        <p:spPr>
          <a:xfrm>
            <a:off x="1206900" y="2251586"/>
            <a:ext cx="464933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慎重交友</a:t>
            </a:r>
            <a:endParaRPr lang="en-US" altLang="zh-CN" sz="2400" b="1" dirty="0">
              <a:solidFill>
                <a:srgbClr val="4D6A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无论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是在学校还是校外结交的朋友，无论周围的同学还是社会上结交的朋友，只要在你交往甚密的人中有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吸上毒，其他人往往容易受到感染而吸毒。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因此，坚决不与吸毒的人交友。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744012" y="5600354"/>
            <a:ext cx="86309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记住：一日吸毒，永远想毒，终身戒毒！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8220" y="1977630"/>
            <a:ext cx="4637411" cy="3271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5214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青少年如何防范毒品</a:t>
            </a:r>
          </a:p>
        </p:txBody>
      </p:sp>
      <p:sp>
        <p:nvSpPr>
          <p:cNvPr id="4" name="矩形 3"/>
          <p:cNvSpPr/>
          <p:nvPr/>
        </p:nvSpPr>
        <p:spPr>
          <a:xfrm>
            <a:off x="6366869" y="2058496"/>
            <a:ext cx="459228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不要轻信</a:t>
            </a:r>
            <a:r>
              <a:rPr lang="zh-CN" altLang="en-US" sz="2400" dirty="0" smtClean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他人</a:t>
            </a:r>
            <a:endParaRPr lang="zh-CN" altLang="en-US" sz="2400" dirty="0">
              <a:solidFill>
                <a:srgbClr val="4D6A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经常向你吹嘘毒品的好处，以毒品可以治病、  毒品可以减肥等谎言诱骗你，  使你丧失警惕，  经不住诱惑。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因此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有病一定要去看医生，在医生的指导下正确服用药物。不要听信毒品可以治病的谎言，以至深陷泥潭，  毁灭人生。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7968" y="2058496"/>
            <a:ext cx="4484287" cy="3170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744012" y="5600354"/>
            <a:ext cx="86309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记住：一日吸毒，永远想毒，终身戒毒！</a:t>
            </a:r>
          </a:p>
        </p:txBody>
      </p:sp>
    </p:spTree>
    <p:extLst>
      <p:ext uri="{BB962C8B-B14F-4D97-AF65-F5344CB8AC3E}">
        <p14:creationId xmlns:p14="http://schemas.microsoft.com/office/powerpoint/2010/main" xmlns="" val="1216049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/>
          <p:cNvSpPr/>
          <p:nvPr/>
        </p:nvSpPr>
        <p:spPr>
          <a:xfrm>
            <a:off x="428624" y="209550"/>
            <a:ext cx="3714751" cy="203835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382" b="68811"/>
          <a:stretch/>
        </p:blipFill>
        <p:spPr>
          <a:xfrm flipH="1">
            <a:off x="-9745" y="-8269"/>
            <a:ext cx="3434687" cy="1900990"/>
          </a:xfrm>
          <a:prstGeom prst="rect">
            <a:avLst/>
          </a:prstGeom>
        </p:spPr>
      </p:pic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1847849" y="1704952"/>
            <a:ext cx="8905875" cy="304698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1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b="0" dirty="0"/>
              <a:t>同学们都听说过毒品，那么你们知道什么是毒品吗？ </a:t>
            </a:r>
            <a:endParaRPr lang="en-US" altLang="zh-CN" sz="3200" b="0" dirty="0" smtClean="0"/>
          </a:p>
          <a:p>
            <a:endParaRPr lang="zh-CN" altLang="en-US" sz="3200" b="0" dirty="0"/>
          </a:p>
          <a:p>
            <a:r>
              <a:rPr lang="zh-CN" altLang="en-US" sz="3200" b="0" dirty="0"/>
              <a:t>毒品都有哪些呢</a:t>
            </a:r>
            <a:r>
              <a:rPr lang="zh-CN" altLang="en-US" sz="3200" b="0" dirty="0" smtClean="0"/>
              <a:t>？你从哪些地方了解过？</a:t>
            </a:r>
            <a:endParaRPr lang="zh-CN" altLang="en-US" sz="3200" b="0" dirty="0"/>
          </a:p>
        </p:txBody>
      </p:sp>
      <p:sp>
        <p:nvSpPr>
          <p:cNvPr id="5" name="矩形 4"/>
          <p:cNvSpPr/>
          <p:nvPr/>
        </p:nvSpPr>
        <p:spPr>
          <a:xfrm>
            <a:off x="2311539" y="860293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/>
            <a:r>
              <a:rPr lang="zh-CN" altLang="en-US" sz="4000" b="1" dirty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184"/>
          <a:stretch/>
        </p:blipFill>
        <p:spPr>
          <a:xfrm>
            <a:off x="0" y="5465929"/>
            <a:ext cx="12204237" cy="13920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1075" y="282996"/>
            <a:ext cx="14668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3461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青少年如何防范毒品</a:t>
            </a:r>
          </a:p>
        </p:txBody>
      </p:sp>
      <p:sp>
        <p:nvSpPr>
          <p:cNvPr id="4" name="矩形 3"/>
          <p:cNvSpPr/>
          <p:nvPr/>
        </p:nvSpPr>
        <p:spPr>
          <a:xfrm>
            <a:off x="1206900" y="1867428"/>
            <a:ext cx="4362734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不盲目追赶</a:t>
            </a:r>
            <a:r>
              <a:rPr lang="zh-CN" altLang="en-US" sz="2400" dirty="0" smtClean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时髦</a:t>
            </a:r>
            <a:endParaRPr lang="zh-CN" altLang="en-US" sz="2400" dirty="0">
              <a:solidFill>
                <a:srgbClr val="4D6A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毒贩们鼓吹“吸毒是时髦的，是有钱人的标志”，这是极其荒唐的错误观念。而青少年关注潮流、追崇时尚，往往会被这种错误观念所左右。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因此，  作为新时期的青少年在潮流面前要分清是非对错，重视培养自身良好的行为习惯，不要盲从。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4570" y="2121191"/>
            <a:ext cx="4310133" cy="3047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744012" y="5600354"/>
            <a:ext cx="86309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记住：一日吸毒，永远想毒，终身戒毒！</a:t>
            </a:r>
          </a:p>
        </p:txBody>
      </p:sp>
    </p:spTree>
    <p:extLst>
      <p:ext uri="{BB962C8B-B14F-4D97-AF65-F5344CB8AC3E}">
        <p14:creationId xmlns:p14="http://schemas.microsoft.com/office/powerpoint/2010/main" xmlns="" val="177594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青少年如何防范毒品</a:t>
            </a:r>
          </a:p>
        </p:txBody>
      </p:sp>
      <p:sp>
        <p:nvSpPr>
          <p:cNvPr id="4" name="矩形 3"/>
          <p:cNvSpPr/>
          <p:nvPr/>
        </p:nvSpPr>
        <p:spPr>
          <a:xfrm>
            <a:off x="5705476" y="3146802"/>
            <a:ext cx="58637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远离易染毒</a:t>
            </a:r>
            <a:r>
              <a:rPr lang="zh-CN" altLang="en-US" sz="2400" dirty="0" smtClean="0">
                <a:solidFill>
                  <a:srgbClr val="4D6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场所</a:t>
            </a:r>
            <a:endParaRPr lang="zh-CN" altLang="en-US" sz="2400" dirty="0">
              <a:solidFill>
                <a:srgbClr val="4D6A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青少年涉足酒吧、歌舞迪厅、游戏厅等娱乐场所，最容易成为毒贩子引诱吸毒的目标。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严格遵守中学生日常行为规范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不吸烟不饮酒、不去舞厅酒吧、  游戏厅等娱乐场所。</a:t>
            </a:r>
          </a:p>
        </p:txBody>
      </p:sp>
      <p:pic>
        <p:nvPicPr>
          <p:cNvPr id="2050" name="Picture 2" descr="https://timgsa.baidu.com/timg?image&amp;quality=80&amp;size=b9999_10000&amp;sec=1560248671683&amp;di=9a2598005493c2832e53f9b8d55ae372&amp;imgtype=0&amp;src=http%3A%2F%2F5b0988e595225.cdn.sohucs.com%2Fimages%2F20181001%2F0374cec0760c41b58860ef9328af1d5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536" y="2034652"/>
            <a:ext cx="4012440" cy="3635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086912" y="5838479"/>
            <a:ext cx="86309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记住：一日吸毒，永远想毒，终身戒毒！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327" b="16019"/>
          <a:stretch/>
        </p:blipFill>
        <p:spPr>
          <a:xfrm flipH="1">
            <a:off x="7115175" y="395487"/>
            <a:ext cx="4669557" cy="325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8187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青少年如何防范毒品</a:t>
            </a:r>
          </a:p>
        </p:txBody>
      </p:sp>
      <p:pic>
        <p:nvPicPr>
          <p:cNvPr id="6" name="Picture 10" descr="8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9193" y="2848664"/>
            <a:ext cx="3866835" cy="216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7792677" y="2101928"/>
            <a:ext cx="2319866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树立正确的人生观</a:t>
            </a:r>
          </a:p>
        </p:txBody>
      </p:sp>
      <p:pic>
        <p:nvPicPr>
          <p:cNvPr id="8" name="Picture 10" descr="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0673" y="2848664"/>
            <a:ext cx="3958136" cy="216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1728143" y="2101929"/>
            <a:ext cx="3243196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婉言拒绝心怀不轨者的意思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184"/>
          <a:stretch/>
        </p:blipFill>
        <p:spPr>
          <a:xfrm>
            <a:off x="0" y="5465929"/>
            <a:ext cx="12204237" cy="139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7721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青少年如何防范毒品</a:t>
            </a:r>
          </a:p>
        </p:txBody>
      </p:sp>
      <p:pic>
        <p:nvPicPr>
          <p:cNvPr id="4" name="Picture 10" descr="12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6831" y="2286561"/>
            <a:ext cx="4012688" cy="221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7816433" y="5137548"/>
            <a:ext cx="2781531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遇到吸毒者，可以报警</a:t>
            </a:r>
          </a:p>
        </p:txBody>
      </p:sp>
      <p:pic>
        <p:nvPicPr>
          <p:cNvPr id="6" name="Picture 10" descr="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6900" y="2286561"/>
            <a:ext cx="4023131" cy="2212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257198" y="5137548"/>
            <a:ext cx="1396536" cy="4589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远离烟酒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184"/>
          <a:stretch/>
        </p:blipFill>
        <p:spPr>
          <a:xfrm>
            <a:off x="0" y="5465929"/>
            <a:ext cx="12204237" cy="139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6920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219390" y="2863611"/>
            <a:ext cx="3714918" cy="3046988"/>
          </a:xfrm>
          <a:prstGeom prst="rect">
            <a:avLst/>
          </a:prstGeom>
          <a:solidFill>
            <a:srgbClr val="F6B9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8430" y="1340117"/>
            <a:ext cx="3874020" cy="3046988"/>
          </a:xfrm>
          <a:prstGeom prst="rect">
            <a:avLst/>
          </a:prstGeom>
          <a:solidFill>
            <a:srgbClr val="009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30035" y="378287"/>
            <a:ext cx="2262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吸毒案例分析</a:t>
            </a:r>
          </a:p>
        </p:txBody>
      </p:sp>
      <p:pic>
        <p:nvPicPr>
          <p:cNvPr id="16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2450" y="1340117"/>
            <a:ext cx="3892905" cy="4456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矩形 1"/>
          <p:cNvSpPr/>
          <p:nvPr/>
        </p:nvSpPr>
        <p:spPr>
          <a:xfrm>
            <a:off x="520894" y="1524783"/>
            <a:ext cx="3629092" cy="267765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120650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2003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09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01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日南方网讯 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31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日下午，成都致民路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46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号院，一曾经吸毒的男子留下遗书，纵身从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楼跳下，血溅一地，在送往医院后因抢救无效死亡。然而，在这幕惨剧的背后，我们了解到，该男子在上世纪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80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年代，就因做茶叶生意而挣下数百万元的家财</a:t>
            </a:r>
          </a:p>
        </p:txBody>
      </p:sp>
      <p:sp>
        <p:nvSpPr>
          <p:cNvPr id="17" name="矩形 16"/>
          <p:cNvSpPr/>
          <p:nvPr/>
        </p:nvSpPr>
        <p:spPr>
          <a:xfrm>
            <a:off x="8219390" y="2863611"/>
            <a:ext cx="3629092" cy="30469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2065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但是沾上毒品之后，百万家财不但分文不剩，而且其妻在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8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年前也因不堪吸毒之苦而跳楼身亡。</a:t>
            </a:r>
            <a:endParaRPr lang="en-US" altLang="zh-CN" sz="16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120650"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12065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“这都是毒品害的呀！”死者的父亲廖华荣说，还在上世纪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80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年代初，廖黎在外做生意发了大财，家中光存款都有整整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300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多万元。 </a:t>
            </a:r>
          </a:p>
        </p:txBody>
      </p:sp>
      <p:sp>
        <p:nvSpPr>
          <p:cNvPr id="20" name="46"/>
          <p:cNvSpPr txBox="1"/>
          <p:nvPr/>
        </p:nvSpPr>
        <p:spPr>
          <a:xfrm>
            <a:off x="4186624" y="4751687"/>
            <a:ext cx="4032766" cy="461665"/>
          </a:xfrm>
          <a:prstGeom prst="rect">
            <a:avLst/>
          </a:prstGeom>
          <a:solidFill>
            <a:srgbClr val="0095A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吸毒毁掉幸福家庭</a:t>
            </a:r>
          </a:p>
        </p:txBody>
      </p:sp>
      <p:sp>
        <p:nvSpPr>
          <p:cNvPr id="21" name="右箭头 20"/>
          <p:cNvSpPr/>
          <p:nvPr/>
        </p:nvSpPr>
        <p:spPr>
          <a:xfrm>
            <a:off x="8588829" y="2073729"/>
            <a:ext cx="783772" cy="388224"/>
          </a:xfrm>
          <a:prstGeom prst="rightArrow">
            <a:avLst/>
          </a:prstGeom>
          <a:solidFill>
            <a:srgbClr val="F6B9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右箭头 21"/>
          <p:cNvSpPr/>
          <p:nvPr/>
        </p:nvSpPr>
        <p:spPr>
          <a:xfrm flipH="1">
            <a:off x="3035560" y="4788407"/>
            <a:ext cx="783772" cy="388224"/>
          </a:xfrm>
          <a:prstGeom prst="rightArrow">
            <a:avLst/>
          </a:prstGeom>
          <a:solidFill>
            <a:srgbClr val="009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038871" y="4597798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rgbClr val="0095AB"/>
                </a:solidFill>
                <a:latin typeface="Arial" charset="0"/>
                <a:ea typeface="Arial" charset="0"/>
                <a:cs typeface="Arial" charset="0"/>
              </a:rPr>
              <a:t>01</a:t>
            </a:r>
            <a:endParaRPr kumimoji="1" lang="zh-CN" altLang="en-US" sz="4400" dirty="0">
              <a:solidFill>
                <a:srgbClr val="0095AB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27414" y="1883120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rgbClr val="F6B923"/>
                </a:solidFill>
                <a:latin typeface="Arial" charset="0"/>
                <a:ea typeface="Arial" charset="0"/>
                <a:cs typeface="Arial" charset="0"/>
              </a:rPr>
              <a:t>02</a:t>
            </a:r>
            <a:endParaRPr kumimoji="1" lang="zh-CN" altLang="en-US" sz="4400" dirty="0">
              <a:solidFill>
                <a:srgbClr val="F6B923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184"/>
          <a:stretch/>
        </p:blipFill>
        <p:spPr>
          <a:xfrm>
            <a:off x="0" y="5465929"/>
            <a:ext cx="12204237" cy="13920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93004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6000">
        <p15:prstTrans prst="wind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85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35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8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35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" grpId="0"/>
      <p:bldP spid="17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053835" y="349712"/>
            <a:ext cx="2262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吸毒案例分析</a:t>
            </a:r>
          </a:p>
        </p:txBody>
      </p:sp>
      <p:pic>
        <p:nvPicPr>
          <p:cNvPr id="3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8364" y="1797318"/>
            <a:ext cx="3773532" cy="3879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文本框 3"/>
          <p:cNvSpPr txBox="1"/>
          <p:nvPr/>
        </p:nvSpPr>
        <p:spPr>
          <a:xfrm>
            <a:off x="5375001" y="1797318"/>
            <a:ext cx="3720586" cy="461665"/>
          </a:xfrm>
          <a:prstGeom prst="rect">
            <a:avLst/>
          </a:prstGeom>
          <a:solidFill>
            <a:srgbClr val="0095AB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 spc="30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lang="zh-CN" altLang="en-US" dirty="0"/>
              <a:t>模仿恶习步入“毒”途</a:t>
            </a:r>
          </a:p>
        </p:txBody>
      </p:sp>
      <p:sp>
        <p:nvSpPr>
          <p:cNvPr id="5" name="33"/>
          <p:cNvSpPr txBox="1"/>
          <p:nvPr/>
        </p:nvSpPr>
        <p:spPr>
          <a:xfrm>
            <a:off x="5222602" y="2402873"/>
            <a:ext cx="58953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15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岁的阿兵（化名）是某市强制戒毒所里年龄最小的一个。阿兵是澄海外砂人，因年幼其母病亡，其父忙于生计无暇照管他，自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7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岁起，阿兵模仿大人们抽烟，并以之为荣。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15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岁那年，他结识了乡里一做餐饮生意的“大哥”，几番来往后，阿兵很得大哥喜欢。慢慢地，阿兵也发现了大哥原来是“白药仔”，但他也不以之为忤，相反还认为这是“酷”的表现。去年中，趁大哥不在家，小兵偷了一点“白粉”终于“开禁”尝了新，并从此成了一名“小道友”。今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2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19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日，小兵被警方抓获，在审讯时因药瘾发作口吐白沫，结果被送强制戒毒。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184"/>
          <a:stretch/>
        </p:blipFill>
        <p:spPr>
          <a:xfrm>
            <a:off x="0" y="5465929"/>
            <a:ext cx="12204237" cy="13920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010408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6000">
        <p15:prstTrans prst="crush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3631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76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毒品</a:t>
            </a:r>
            <a:r>
              <a:rPr lang="zh-CN" altLang="en-US" sz="32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，你了解多少？</a:t>
            </a:r>
            <a:endParaRPr lang="zh-CN" altLang="en-US" sz="32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6965" y="2663379"/>
            <a:ext cx="3923685" cy="133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一百多年前的鸦片战争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，让毒品的鼻祖鸦片成为中国近代历史上最臭名昭著的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名词。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33" descr="毒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09" t="4128" r="3644" b="8787"/>
          <a:stretch/>
        </p:blipFill>
        <p:spPr bwMode="auto">
          <a:xfrm>
            <a:off x="5854890" y="2046992"/>
            <a:ext cx="5490609" cy="3364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LL\Desktop\588ku_1e542ca206c462bedd4681da1ddcb237\034-284719_0006_ibaotu.c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9808"/>
            <a:ext cx="383028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3932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LL\Desktop\588ku_1e542ca206c462bedd4681da1ddcb237\034-284719_0006_ibaotu.co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9808"/>
            <a:ext cx="383028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什么是毒品？</a:t>
            </a:r>
          </a:p>
        </p:txBody>
      </p:sp>
      <p:sp>
        <p:nvSpPr>
          <p:cNvPr id="5" name="矩形 4"/>
          <p:cNvSpPr/>
          <p:nvPr/>
        </p:nvSpPr>
        <p:spPr>
          <a:xfrm>
            <a:off x="733661" y="1053591"/>
            <a:ext cx="6325732" cy="2996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传统毒品历史非常久远，古人很早就知道能从一些植物中提取麻醉和致幻的药剂，最早是用于医疗麻醉和宗教仪式，随着技术的发展，通过提纯制作出毒性更强的药剂，这就是毒品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毒品由于依靠天然植物的提取，产量受作物的生长周期的影响。它们的代表是：可卡因、大麻、鸦片、吗啡、海洛因。</a:t>
            </a:r>
          </a:p>
        </p:txBody>
      </p:sp>
      <p:pic>
        <p:nvPicPr>
          <p:cNvPr id="6" name="Picture 86" descr="鸦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8920" y="4049614"/>
            <a:ext cx="2245591" cy="2195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8" descr="海洛因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95"/>
          <a:stretch/>
        </p:blipFill>
        <p:spPr bwMode="auto">
          <a:xfrm>
            <a:off x="8223013" y="1162773"/>
            <a:ext cx="3252774" cy="2512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3" descr="大麻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9400" y="4044180"/>
            <a:ext cx="1678018" cy="2298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4" descr="可卡因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92"/>
          <a:stretch/>
        </p:blipFill>
        <p:spPr bwMode="auto">
          <a:xfrm>
            <a:off x="7078386" y="4044180"/>
            <a:ext cx="1790144" cy="2261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5" descr="吗啡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1359" y="4044180"/>
            <a:ext cx="2155671" cy="2195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30803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什么是毒品？</a:t>
            </a:r>
          </a:p>
        </p:txBody>
      </p:sp>
      <p:sp>
        <p:nvSpPr>
          <p:cNvPr id="4" name="矩形 3"/>
          <p:cNvSpPr/>
          <p:nvPr/>
        </p:nvSpPr>
        <p:spPr>
          <a:xfrm>
            <a:off x="1021260" y="1343116"/>
            <a:ext cx="4158018" cy="2996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毒品是以化学合成为主的一种精神药品，它可以直接作用在人的中枢神经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，伤害人体神经系统。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的代表是：冰毒、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粉、摇头丸、麻古、浴盐、干花、三唑仑、安眠酮、跳跳糖、止咳水等。</a:t>
            </a:r>
          </a:p>
        </p:txBody>
      </p:sp>
      <p:pic>
        <p:nvPicPr>
          <p:cNvPr id="5" name="Picture 16" descr="摇头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3724" y="1482886"/>
            <a:ext cx="2043122" cy="1909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 descr="干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0626" y="3901510"/>
            <a:ext cx="2283962" cy="1887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9" descr="麻古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3724" y="3901510"/>
            <a:ext cx="2072270" cy="2002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K粉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0626" y="1482886"/>
            <a:ext cx="2283962" cy="1905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LL\Desktop\588ku_1e542ca206c462bedd4681da1ddcb237\034-284719_0006_ibaotu.co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9808"/>
            <a:ext cx="383028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4923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939535" y="283037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新型毒品的危害</a:t>
            </a:r>
            <a:endParaRPr kumimoji="1" lang="zh-CN" altLang="en-US" sz="2400" b="1" spc="300" dirty="0">
              <a:solidFill>
                <a:schemeClr val="tx1">
                  <a:lumMod val="85000"/>
                  <a:lumOff val="1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8314" y="3169647"/>
            <a:ext cx="1857508" cy="442674"/>
          </a:xfrm>
          <a:prstGeom prst="roundRect">
            <a:avLst/>
          </a:prstGeom>
          <a:solidFill>
            <a:srgbClr val="0095A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急易上瘾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51255" y="3169647"/>
            <a:ext cx="2235582" cy="442674"/>
          </a:xfrm>
          <a:prstGeom prst="roundRect">
            <a:avLst/>
          </a:prstGeom>
          <a:solidFill>
            <a:srgbClr val="0095A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损害大脑神经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104548" y="3169647"/>
            <a:ext cx="2336807" cy="442674"/>
          </a:xfrm>
          <a:prstGeom prst="roundRect">
            <a:avLst/>
          </a:prstGeom>
          <a:solidFill>
            <a:srgbClr val="0095A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心肌断裂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21660" y="5852711"/>
            <a:ext cx="1857508" cy="442674"/>
          </a:xfrm>
          <a:prstGeom prst="roundRect">
            <a:avLst/>
          </a:prstGeom>
          <a:solidFill>
            <a:srgbClr val="F6B9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倾家荡产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74601" y="5852711"/>
            <a:ext cx="2235582" cy="442674"/>
          </a:xfrm>
          <a:prstGeom prst="roundRect">
            <a:avLst/>
          </a:prstGeom>
          <a:solidFill>
            <a:srgbClr val="F6B9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家庭破裂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127894" y="5852711"/>
            <a:ext cx="2336807" cy="442674"/>
          </a:xfrm>
          <a:prstGeom prst="roundRect">
            <a:avLst/>
          </a:prstGeom>
          <a:solidFill>
            <a:srgbClr val="F6B9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危害社会</a:t>
            </a:r>
          </a:p>
        </p:txBody>
      </p:sp>
      <p:sp>
        <p:nvSpPr>
          <p:cNvPr id="9" name="椭圆 8"/>
          <p:cNvSpPr/>
          <p:nvPr/>
        </p:nvSpPr>
        <p:spPr>
          <a:xfrm>
            <a:off x="1552887" y="999726"/>
            <a:ext cx="1995054" cy="199505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494864" y="999726"/>
            <a:ext cx="1995054" cy="19950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21"/>
          <p:cNvSpPr/>
          <p:nvPr/>
        </p:nvSpPr>
        <p:spPr>
          <a:xfrm>
            <a:off x="9298770" y="999726"/>
            <a:ext cx="1995054" cy="199505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96770" y="3750244"/>
            <a:ext cx="1995054" cy="199505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438747" y="3750244"/>
            <a:ext cx="1995054" cy="1995054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242653" y="3750244"/>
            <a:ext cx="1995054" cy="1995054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541777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6000">
        <p:blinds dir="vert"/>
      </p:transition>
    </mc:Choice>
    <mc:Fallback>
      <p:transition spd="slow" advTm="6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触目惊心的吸毒案例</a:t>
            </a:r>
          </a:p>
        </p:txBody>
      </p:sp>
      <p:pic>
        <p:nvPicPr>
          <p:cNvPr id="4" name="Picture 11" descr="zhuangyuanlang011799024329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0480" y="1452114"/>
            <a:ext cx="4330955" cy="3880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倾家荡产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4787" y="1452114"/>
            <a:ext cx="4419154" cy="3880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1211829" y="5489377"/>
            <a:ext cx="7592682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ct val="0"/>
              </a:spcBef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吸毒人员赵某夫妇二人因吸毒先后死亡，家中财产全被</a:t>
            </a:r>
          </a:p>
          <a:p>
            <a:pPr marL="285750" indent="-285750">
              <a:lnSpc>
                <a:spcPct val="150000"/>
              </a:lnSpc>
              <a:spcBef>
                <a:spcPct val="0"/>
              </a:spcBef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吸光，留下两个不满十岁的小孩和年迈的母亲，生活苦不堪言。</a:t>
            </a:r>
          </a:p>
        </p:txBody>
      </p:sp>
    </p:spTree>
    <p:extLst>
      <p:ext uri="{BB962C8B-B14F-4D97-AF65-F5344CB8AC3E}">
        <p14:creationId xmlns:p14="http://schemas.microsoft.com/office/powerpoint/2010/main" xmlns="" val="1147770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触目惊心的吸毒案例</a:t>
            </a:r>
          </a:p>
        </p:txBody>
      </p:sp>
      <p:pic>
        <p:nvPicPr>
          <p:cNvPr id="4" name="Picture 3" descr="瘦弱不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613" y="2699990"/>
            <a:ext cx="3938306" cy="2737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传染疾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8548" y="2740780"/>
            <a:ext cx="4051555" cy="2734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209550" y="1395478"/>
            <a:ext cx="69818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0" dirty="0"/>
              <a:t>吸毒等于摧残人生</a:t>
            </a:r>
            <a:r>
              <a:rPr lang="en-US" altLang="zh-CN" b="0" dirty="0"/>
              <a:t> </a:t>
            </a:r>
            <a:r>
              <a:rPr lang="zh-CN" altLang="en-US" b="0" dirty="0" smtClean="0"/>
              <a:t>：瘦弱</a:t>
            </a:r>
            <a:r>
              <a:rPr lang="zh-CN" altLang="en-US" b="0" dirty="0"/>
              <a:t>不堪、传染疾病、 艾滋病等。</a:t>
            </a:r>
          </a:p>
        </p:txBody>
      </p:sp>
    </p:spTree>
    <p:extLst>
      <p:ext uri="{BB962C8B-B14F-4D97-AF65-F5344CB8AC3E}">
        <p14:creationId xmlns:p14="http://schemas.microsoft.com/office/powerpoint/2010/main" xmlns="" val="2961787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433" y="286972"/>
            <a:ext cx="648457" cy="566011"/>
          </a:xfrm>
          <a:prstGeom prst="rect">
            <a:avLst/>
          </a:prstGeom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206900" y="273006"/>
            <a:ext cx="4166353" cy="57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88" tIns="43344" rIns="86688" bIns="43344">
            <a:spAutoFit/>
          </a:bodyPr>
          <a:lstStyle>
            <a:lvl1pPr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触目惊心的吸毒案例</a:t>
            </a:r>
          </a:p>
        </p:txBody>
      </p:sp>
      <p:pic>
        <p:nvPicPr>
          <p:cNvPr id="5" name="Picture 11" descr="自%20残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7065" y="1548636"/>
            <a:ext cx="3066063" cy="3687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30-1-16109-1-8-30-20061108113149_w6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1202" y="1548636"/>
            <a:ext cx="3535680" cy="3755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290076" y="5702539"/>
            <a:ext cx="5617351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5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1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13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13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0" dirty="0"/>
              <a:t>吸毒摧残人生：自伤、自杀、自残</a:t>
            </a:r>
          </a:p>
        </p:txBody>
      </p:sp>
    </p:spTree>
    <p:extLst>
      <p:ext uri="{BB962C8B-B14F-4D97-AF65-F5344CB8AC3E}">
        <p14:creationId xmlns:p14="http://schemas.microsoft.com/office/powerpoint/2010/main" xmlns="" val="406792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5532</TotalTime>
  <Words>1291</Words>
  <Application>Microsoft Office PowerPoint</Application>
  <PresentationFormat>自定义</PresentationFormat>
  <Paragraphs>104</Paragraphs>
  <Slides>25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ct</cp:lastModifiedBy>
  <cp:revision>52</cp:revision>
  <dcterms:created xsi:type="dcterms:W3CDTF">2019-06-10T08:50:01Z</dcterms:created>
  <dcterms:modified xsi:type="dcterms:W3CDTF">2019-10-13T23:56:27Z</dcterms:modified>
</cp:coreProperties>
</file>