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</p:sldMasterIdLst>
  <p:sldIdLst>
    <p:sldId id="302" r:id="rId6"/>
    <p:sldId id="256" r:id="rId7"/>
    <p:sldId id="257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91" r:id="rId21"/>
    <p:sldId id="292" r:id="rId22"/>
    <p:sldId id="267" r:id="rId23"/>
    <p:sldId id="283" r:id="rId24"/>
    <p:sldId id="284" r:id="rId25"/>
    <p:sldId id="285" r:id="rId26"/>
    <p:sldId id="268" r:id="rId27"/>
    <p:sldId id="269" r:id="rId28"/>
    <p:sldId id="270" r:id="rId29"/>
    <p:sldId id="286" r:id="rId30"/>
    <p:sldId id="258" r:id="rId3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331"/>
    <a:srgbClr val="D6EE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11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301625"/>
            <a:ext cx="7772400" cy="57943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矩形 6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solidFill>
            <a:srgbClr val="D6EEE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1027" name="矩形 7"/>
          <p:cNvSpPr/>
          <p:nvPr/>
        </p:nvSpPr>
        <p:spPr>
          <a:xfrm>
            <a:off x="0" y="260350"/>
            <a:ext cx="539750" cy="431800"/>
          </a:xfrm>
          <a:prstGeom prst="rect">
            <a:avLst/>
          </a:prstGeom>
          <a:solidFill>
            <a:srgbClr val="15533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6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solidFill>
            <a:srgbClr val="D6EEE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2051" name="矩形 7"/>
          <p:cNvSpPr/>
          <p:nvPr/>
        </p:nvSpPr>
        <p:spPr>
          <a:xfrm>
            <a:off x="0" y="260350"/>
            <a:ext cx="539750" cy="431800"/>
          </a:xfrm>
          <a:prstGeom prst="rect">
            <a:avLst/>
          </a:prstGeom>
          <a:solidFill>
            <a:srgbClr val="15533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205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205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205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Calibri" panose="020F0502020204030204" pitchFamily="2" charset="0"/>
            </a:endParaR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Calibri" panose="020F0502020204030204" pitchFamily="2" charset="0"/>
              </a:rPr>
            </a:fld>
            <a:endParaRPr lang="zh-CN" altLang="en-US"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6"/>
          <p:cNvSpPr/>
          <p:nvPr/>
        </p:nvSpPr>
        <p:spPr>
          <a:xfrm>
            <a:off x="250825" y="260350"/>
            <a:ext cx="8642350" cy="6337300"/>
          </a:xfrm>
          <a:prstGeom prst="rect">
            <a:avLst/>
          </a:prstGeom>
          <a:solidFill>
            <a:srgbClr val="D6EEE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2051" name="矩形 7"/>
          <p:cNvSpPr/>
          <p:nvPr/>
        </p:nvSpPr>
        <p:spPr>
          <a:xfrm>
            <a:off x="0" y="260350"/>
            <a:ext cx="539750" cy="431800"/>
          </a:xfrm>
          <a:prstGeom prst="rect">
            <a:avLst/>
          </a:prstGeom>
          <a:solidFill>
            <a:srgbClr val="155331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205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205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CN" altLang="en-US" dirty="0">
              <a:latin typeface="Calibri" panose="020F0502020204030204" pitchFamily="2" charset="0"/>
            </a:endParaRPr>
          </a:p>
        </p:txBody>
      </p:sp>
      <p:sp>
        <p:nvSpPr>
          <p:cNvPr id="205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lvl="0"/>
            <a:fld id="{9A0DB2DC-4C9A-4742-B13C-FB6460FD3503}" type="slidenum">
              <a:rPr lang="zh-CN" altLang="en-US" dirty="0">
                <a:latin typeface="Calibri" panose="020F0502020204030204" pitchFamily="2" charset="0"/>
              </a:rPr>
            </a:fld>
            <a:endParaRPr lang="zh-CN" altLang="en-US" dirty="0">
              <a:latin typeface="Calibri" panose="020F05020202040302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alibri" panose="020F0502020204030204" pitchFamily="2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1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5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image" Target="../media/image11.jpeg"/><Relationship Id="rId1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6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6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6.xml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6.xml"/><Relationship Id="rId1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5.jpeg"/><Relationship Id="rId1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image" Target="../media/image6.jpeg"/><Relationship Id="rId1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6.xml"/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6" name="文本框 105475"/>
          <p:cNvSpPr txBox="1"/>
          <p:nvPr/>
        </p:nvSpPr>
        <p:spPr>
          <a:xfrm>
            <a:off x="395288" y="5229225"/>
            <a:ext cx="83518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spcBef>
                <a:spcPct val="50000"/>
              </a:spcBef>
            </a:pPr>
            <a:r>
              <a:rPr lang="en-US" altLang="zh-CN" sz="3600" b="1" dirty="0">
                <a:latin typeface="隶书" pitchFamily="49" charset="-122"/>
                <a:ea typeface="隶书" pitchFamily="49" charset="-122"/>
              </a:rPr>
              <a:t>“</a:t>
            </a:r>
            <a:r>
              <a:rPr lang="zh-CN" altLang="en-US" sz="3600" b="1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若犹泄泄视之，是使数十年后，中原几无可以御敌之兵，且无可以充饷之银。</a:t>
            </a:r>
            <a:r>
              <a:rPr lang="zh-CN" altLang="en-US" sz="3600" b="1" dirty="0">
                <a:solidFill>
                  <a:schemeClr val="tx1"/>
                </a:solidFill>
                <a:latin typeface="Arial" panose="020B0604020202020204" pitchFamily="34" charset="0"/>
                <a:ea typeface="隶书" pitchFamily="49" charset="-122"/>
              </a:rPr>
              <a:t>”</a:t>
            </a:r>
            <a:endParaRPr lang="zh-CN" altLang="en-US" sz="3600" b="1" dirty="0">
              <a:solidFill>
                <a:schemeClr val="tx1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105478" name="动作按钮: 上一张 105477">
            <a:hlinkClick r:id="rId1" action="ppaction://hlinksldjump"/>
          </p:cNvPr>
          <p:cNvSpPr/>
          <p:nvPr/>
        </p:nvSpPr>
        <p:spPr>
          <a:xfrm>
            <a:off x="8388350" y="6165850"/>
            <a:ext cx="360363" cy="360363"/>
          </a:xfrm>
          <a:prstGeom prst="actionButtonReturn">
            <a:avLst/>
          </a:prstGeom>
          <a:noFill/>
          <a:ln w="12700" cap="flat" cmpd="sng">
            <a:solidFill>
              <a:srgbClr val="99CC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05480" name="内容占位符 105479" descr="遍布民间的烟馆（城市自不必说，即使在一些乡村僻壤，有时也会开设烟馆。数榻横陈于一室，终日烟雾缭绕。）"/>
          <p:cNvPicPr>
            <a:picLocks noChangeAspect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1187450" y="161925"/>
            <a:ext cx="6840538" cy="5129213"/>
          </a:xfr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Rectangle 3"/>
          <p:cNvSpPr/>
          <p:nvPr/>
        </p:nvSpPr>
        <p:spPr>
          <a:xfrm>
            <a:off x="0" y="2844800"/>
            <a:ext cx="7938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graphicFrame>
        <p:nvGraphicFramePr>
          <p:cNvPr id="36868" name="Group 4"/>
          <p:cNvGraphicFramePr>
            <a:graphicFrameLocks noGrp="1"/>
          </p:cNvGraphicFramePr>
          <p:nvPr/>
        </p:nvGraphicFramePr>
        <p:xfrm>
          <a:off x="9525" y="4395788"/>
          <a:ext cx="208280" cy="517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01" name="Rectangle 10"/>
          <p:cNvSpPr/>
          <p:nvPr/>
        </p:nvSpPr>
        <p:spPr>
          <a:xfrm>
            <a:off x="0" y="2844800"/>
            <a:ext cx="7938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graphicFrame>
        <p:nvGraphicFramePr>
          <p:cNvPr id="36875" name="Group 11"/>
          <p:cNvGraphicFramePr>
            <a:graphicFrameLocks noGrp="1"/>
          </p:cNvGraphicFramePr>
          <p:nvPr/>
        </p:nvGraphicFramePr>
        <p:xfrm>
          <a:off x="9525" y="4395788"/>
          <a:ext cx="208280" cy="517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08" name="Rectangle 17"/>
          <p:cNvSpPr/>
          <p:nvPr/>
        </p:nvSpPr>
        <p:spPr>
          <a:xfrm>
            <a:off x="2655888" y="3381375"/>
            <a:ext cx="7937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3809" name="Rectangle 18"/>
          <p:cNvSpPr/>
          <p:nvPr/>
        </p:nvSpPr>
        <p:spPr>
          <a:xfrm>
            <a:off x="2655888" y="3381375"/>
            <a:ext cx="7937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3810" name="Rectangle 19"/>
          <p:cNvSpPr/>
          <p:nvPr/>
        </p:nvSpPr>
        <p:spPr>
          <a:xfrm>
            <a:off x="2655888" y="3381375"/>
            <a:ext cx="7937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3811" name="Rectangle 20"/>
          <p:cNvSpPr/>
          <p:nvPr/>
        </p:nvSpPr>
        <p:spPr>
          <a:xfrm>
            <a:off x="2655888" y="3381375"/>
            <a:ext cx="7937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6885" name="Rectangle 21"/>
          <p:cNvSpPr/>
          <p:nvPr/>
        </p:nvSpPr>
        <p:spPr>
          <a:xfrm>
            <a:off x="3906838" y="1169512"/>
            <a:ext cx="4979987" cy="401510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10000"/>
              </a:lnSpc>
            </a:pPr>
            <a:r>
              <a:rPr lang="zh-CN" altLang="zh-CN" sz="24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摇头丸 </a:t>
            </a:r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dirty="0">
                <a:ea typeface="黑体" panose="02010609060101010101" pitchFamily="2" charset="-122"/>
              </a:rPr>
              <a:t>        常制成片剂。具有中枢神经兴奋和致幻作用。</a:t>
            </a:r>
            <a:endParaRPr lang="zh-CN" altLang="en-US" sz="2400" dirty="0"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dirty="0">
                <a:ea typeface="黑体" panose="02010609060101010101" pitchFamily="2" charset="-122"/>
              </a:rPr>
              <a:t>        颜色、图案各异。因听到节奏狂放的音乐便会不由自主随音乐摆动头部。</a:t>
            </a:r>
            <a:endParaRPr lang="zh-CN" altLang="en-US" sz="2400" dirty="0">
              <a:ea typeface="黑体" panose="02010609060101010101" pitchFamily="2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dirty="0">
                <a:ea typeface="黑体" panose="02010609060101010101" pitchFamily="2" charset="-122"/>
              </a:rPr>
              <a:t>        服用后表现为：活动过度、感情冲动、嗜舞、偏执、妄想、自我约束力下降。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。 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13" name="AutoShape 22">
            <a:hlinkClick r:id="rId1" action="ppaction://hlinksldjump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pic>
        <p:nvPicPr>
          <p:cNvPr id="36887" name="Picture 23" descr="12%_`OQK2@_MOACU{L4){J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3890963"/>
            <a:ext cx="3717925" cy="2698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88" name="AutoShape 24" descr="01300000181322121360433625976"/>
          <p:cNvSpPr/>
          <p:nvPr/>
        </p:nvSpPr>
        <p:spPr>
          <a:xfrm>
            <a:off x="222250" y="1014413"/>
            <a:ext cx="3621088" cy="2800350"/>
          </a:xfrm>
          <a:prstGeom prst="roundRect">
            <a:avLst>
              <a:gd name="adj" fmla="val 16667"/>
            </a:avLst>
          </a:prstGeom>
          <a:blipFill rotWithShape="1">
            <a:blip r:embed="rId3"/>
            <a:stretch>
              <a:fillRect/>
            </a:stretch>
          </a:blipFill>
          <a:ln w="381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5" grpId="0"/>
      <p:bldP spid="3688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Rectangle 3"/>
          <p:cNvSpPr/>
          <p:nvPr/>
        </p:nvSpPr>
        <p:spPr>
          <a:xfrm>
            <a:off x="0" y="2844800"/>
            <a:ext cx="7938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graphicFrame>
        <p:nvGraphicFramePr>
          <p:cNvPr id="37892" name="Group 4"/>
          <p:cNvGraphicFramePr>
            <a:graphicFrameLocks noGrp="1"/>
          </p:cNvGraphicFramePr>
          <p:nvPr/>
        </p:nvGraphicFramePr>
        <p:xfrm>
          <a:off x="9525" y="4395788"/>
          <a:ext cx="208280" cy="517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898" name="Rectangle 10"/>
          <p:cNvSpPr/>
          <p:nvPr/>
        </p:nvSpPr>
        <p:spPr>
          <a:xfrm>
            <a:off x="4191000" y="1252855"/>
            <a:ext cx="4093845" cy="403098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zh-CN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    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　</a:t>
            </a:r>
            <a:r>
              <a:rPr lang="zh-CN" altLang="zh-CN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K</a:t>
            </a: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粉 </a:t>
            </a:r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  白色结晶粉末，无臭，易溶于水，通常在娱乐场所滥用。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    服用后遇快节奏音乐便会强烈扭动，会导致神经中毒反应、精神分裂症状，出现幻听、幻觉、幻视等，对记忆和思维能力造成严重的损害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826" name="Rectangle 11"/>
          <p:cNvSpPr/>
          <p:nvPr/>
        </p:nvSpPr>
        <p:spPr>
          <a:xfrm>
            <a:off x="0" y="2844800"/>
            <a:ext cx="7938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graphicFrame>
        <p:nvGraphicFramePr>
          <p:cNvPr id="37900" name="Group 12"/>
          <p:cNvGraphicFramePr>
            <a:graphicFrameLocks noGrp="1"/>
          </p:cNvGraphicFramePr>
          <p:nvPr/>
        </p:nvGraphicFramePr>
        <p:xfrm>
          <a:off x="9525" y="4395788"/>
          <a:ext cx="208280" cy="517525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33" name="AutoShape 18">
            <a:hlinkClick r:id="rId1" action="ppaction://hlinksldjump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7907" name="AutoShape 19" descr="9_101110113440_1"/>
          <p:cNvSpPr/>
          <p:nvPr/>
        </p:nvSpPr>
        <p:spPr>
          <a:xfrm>
            <a:off x="512763" y="1679575"/>
            <a:ext cx="3394075" cy="4383088"/>
          </a:xfrm>
          <a:prstGeom prst="roundRect">
            <a:avLst>
              <a:gd name="adj" fmla="val 16667"/>
            </a:avLst>
          </a:prstGeom>
          <a:blipFill rotWithShape="1">
            <a:blip r:embed="rId2"/>
            <a:stretch>
              <a:fillRect/>
            </a:stretch>
          </a:blipFill>
          <a:ln w="381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/>
      <p:bldP spid="3790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总结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457200" y="1490345"/>
            <a:ext cx="8229600" cy="1934845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altLang="en-US" dirty="0"/>
              <a:t>毒品形状各异，颜色不同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可以被制成各种各样的，我们要学会区分。           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zh-CN" dirty="0"/>
              <a:t>                                  </a:t>
            </a:r>
            <a:endParaRPr lang="zh-CN" altLang="en-US" dirty="0"/>
          </a:p>
        </p:txBody>
      </p:sp>
      <p:pic>
        <p:nvPicPr>
          <p:cNvPr id="18435" name="Picture 3" descr="20048317355048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169670" y="2929890"/>
            <a:ext cx="6604635" cy="37033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毒品的危害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358775" y="1327785"/>
            <a:ext cx="8229600" cy="268097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/>
              <a:t>1</a:t>
            </a:r>
            <a:r>
              <a:rPr lang="zh-CN" altLang="en-US" dirty="0"/>
              <a:t>、身体危害  </a:t>
            </a:r>
            <a:endParaRPr lang="zh-CN" altLang="en-US" dirty="0"/>
          </a:p>
          <a:p>
            <a:pPr eaLnBrk="1" hangingPunct="1"/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①大脑心脏病变，身体消瘦。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②传播艾滋病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③扭曲人格        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zh-CN" dirty="0"/>
              <a:t>                                  </a:t>
            </a:r>
            <a:endParaRPr lang="zh-CN" altLang="en-US" dirty="0"/>
          </a:p>
        </p:txBody>
      </p:sp>
      <p:pic>
        <p:nvPicPr>
          <p:cNvPr id="30721" name="Picture 4" descr="jbin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7675" y="3352165"/>
            <a:ext cx="3221990" cy="2174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7" name="Picture 5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910" y="274955"/>
            <a:ext cx="2611755" cy="2067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5" name="Picture 2" descr="2-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410" y="4312920"/>
            <a:ext cx="3220720" cy="2397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毒品的危害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358775" y="1327785"/>
            <a:ext cx="8229600" cy="268097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/>
              <a:t>2</a:t>
            </a:r>
            <a:r>
              <a:rPr lang="zh-CN" altLang="en-US" dirty="0"/>
              <a:t>、家庭危害  </a:t>
            </a:r>
            <a:endParaRPr lang="zh-CN" altLang="en-US" dirty="0"/>
          </a:p>
          <a:p>
            <a:pPr eaLnBrk="1" hangingPunct="1"/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 ①财产：倾家荡产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 ②和睦：影响家庭和谐。   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zh-CN" dirty="0"/>
              <a:t>                                  </a:t>
            </a:r>
            <a:endParaRPr lang="zh-CN" altLang="en-US" dirty="0"/>
          </a:p>
        </p:txBody>
      </p:sp>
      <p:pic>
        <p:nvPicPr>
          <p:cNvPr id="39952" name="Picture 16" descr="都是毒品惹的祸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24145" y="1257935"/>
            <a:ext cx="3540125" cy="51133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毒品的危害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358775" y="1327785"/>
            <a:ext cx="8229600" cy="2680970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en-US" altLang="zh-CN" dirty="0"/>
              <a:t>3</a:t>
            </a:r>
            <a:r>
              <a:rPr lang="zh-CN" altLang="en-US" dirty="0"/>
              <a:t>、社会危害  </a:t>
            </a:r>
            <a:endParaRPr lang="zh-CN" altLang="en-US" dirty="0"/>
          </a:p>
          <a:p>
            <a:pPr eaLnBrk="1" hangingPunct="1"/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 ①国家财富流失，经济衰弱。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en-US" dirty="0"/>
              <a:t>     ②诱发犯罪，影响社会秩序   </a:t>
            </a:r>
            <a:endParaRPr lang="zh-CN" altLang="en-US" dirty="0"/>
          </a:p>
          <a:p>
            <a:pPr marL="0" indent="0" eaLnBrk="1" hangingPunct="1">
              <a:buNone/>
            </a:pPr>
            <a:r>
              <a:rPr lang="zh-CN" altLang="zh-CN" dirty="0"/>
              <a:t>                                  </a:t>
            </a:r>
            <a:endParaRPr lang="zh-CN" altLang="en-US" dirty="0"/>
          </a:p>
        </p:txBody>
      </p:sp>
      <p:pic>
        <p:nvPicPr>
          <p:cNvPr id="44045" name="Picture 13" descr="吸毒之路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3714115"/>
            <a:ext cx="4752975" cy="2747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47" name="Picture 15" descr="恶果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2655" y="1417955"/>
            <a:ext cx="2684145" cy="36372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TextBox 7"/>
          <p:cNvSpPr txBox="1"/>
          <p:nvPr/>
        </p:nvSpPr>
        <p:spPr>
          <a:xfrm>
            <a:off x="4643438" y="115888"/>
            <a:ext cx="4392612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柯震东</a:t>
            </a:r>
            <a:endParaRPr lang="en-US" altLang="zh-CN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      当年凭借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那些年，我们一起追的女孩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一炮而红的台湾演员，在当时真是火的不要不要的，担任禁毒大使的柯震东自己却吸毒，这也让他很多影视作品都被牵连。其出演的都市青春电影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小时代</a:t>
            </a:r>
            <a:r>
              <a:rPr lang="en-US" altLang="zh-CN" dirty="0">
                <a:latin typeface="Arial" panose="020B0604020202020204" pitchFamily="34" charset="0"/>
              </a:rPr>
              <a:t>4:</a:t>
            </a:r>
            <a:r>
              <a:rPr lang="zh-CN" altLang="en-US" dirty="0">
                <a:latin typeface="Arial" panose="020B0604020202020204" pitchFamily="34" charset="0"/>
              </a:rPr>
              <a:t>灵魂尽头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上映，他全部的正面清晰镜头基本上都被剪掉了，只以局部特写、背影、侧影、倒影等辅以画外音的形式呈现，其主演的古装奇幻电影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捉妖记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在拍摄、制作完成的情况下被迫换角重拍。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19" name="TextBox 8"/>
          <p:cNvSpPr txBox="1"/>
          <p:nvPr/>
        </p:nvSpPr>
        <p:spPr>
          <a:xfrm>
            <a:off x="539750" y="4221163"/>
            <a:ext cx="3887788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dirty="0">
                <a:latin typeface="Arial" panose="020B0604020202020204" pitchFamily="34" charset="0"/>
              </a:rPr>
              <a:t>王学兵</a:t>
            </a:r>
            <a:endParaRPr lang="en-US" altLang="zh-CN" dirty="0">
              <a:latin typeface="Arial" panose="020B0604020202020204" pitchFamily="34" charset="0"/>
            </a:endParaRPr>
          </a:p>
          <a:p>
            <a:r>
              <a:rPr lang="en-US" altLang="zh-CN" dirty="0">
                <a:latin typeface="Arial" panose="020B0604020202020204" pitchFamily="34" charset="0"/>
              </a:rPr>
              <a:t>       </a:t>
            </a:r>
            <a:r>
              <a:rPr lang="zh-CN" altLang="en-US" dirty="0">
                <a:latin typeface="Arial" panose="020B0604020202020204" pitchFamily="34" charset="0"/>
              </a:rPr>
              <a:t>在大家心里一直都是硬派实力形象，在娱乐圈混得也是风生水起，但是因为自己抵不住诱惑，走上了这么一条道路，实在是可惜。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吸毒之后，可谓是让人大跌眼镜，形象全无，完全没有以前的精气神了。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0" name="AutoShape 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1" name="AutoShape 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2" name="AutoShape 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3" name="AutoShape 1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4" name="AutoShape 1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5" name="AutoShape 1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6" name="AutoShape 1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7" name="AutoShape 1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8" name="AutoShape 2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29" name="AutoShape 2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0" name="AutoShape 2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1" name="AutoShape 2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2" name="AutoShape 2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3" name="AutoShape 3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4" name="AutoShape 3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5" name="AutoShape 3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6" name="AutoShape 3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7" name="AutoShape 3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8" name="AutoShape 4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39" name="AutoShape 4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0" name="AutoShape 4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1" name="AutoShape 4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2" name="AutoShape 4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3" name="AutoShape 5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4" name="AutoShape 5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5" name="AutoShape 5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6" name="AutoShape 5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7" name="AutoShape 5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8" name="AutoShape 6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49" name="AutoShape 6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0" name="AutoShape 6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1" name="AutoShape 6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2" name="AutoShape 6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3" name="AutoShape 70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4" name="AutoShape 72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5" name="AutoShape 74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6" name="AutoShape 76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57" name="AutoShape 78" descr="http://image32.360doc.com/DownloadImg/2011/07/0915/14004161_6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4858" name="Picture 4" descr="https://p0.ssl.cdn.btime.com/t01502abcc1ac0e96ed.jpg?size=550x38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844675"/>
            <a:ext cx="3959225" cy="210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59" name="Picture 2" descr="https://p0.ssl.cdn.btime.com/t01a19c9ed5e32b8a51.jpg?size=450x2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15888"/>
            <a:ext cx="3959225" cy="2089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60" name="AutoShape 6" descr="http://t11.baidu.com/it/u=2588760811,1256703369&amp;fm=173&amp;s=02B0ED2214A150BC362CE1960300E0A3&amp;w=404&amp;h=551&amp;img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4861" name="AutoShape 8" descr="http://t11.baidu.com/it/u=2588760811,1256703369&amp;fm=173&amp;s=02B0ED2214A150BC362CE1960300E0A3&amp;w=404&amp;h=551&amp;img.JPE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4862" name="Picture 2" descr="https://p4.ssl.cdn.btime.com/t010bfcab9a20bc797b.png?size=477x3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3" y="3429000"/>
            <a:ext cx="4543425" cy="3143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Picture 2" descr="http://img1.gtimg.com/1/189/18909/1890972_550x550_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15888"/>
            <a:ext cx="4032250" cy="2765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TextBox 7"/>
          <p:cNvSpPr txBox="1"/>
          <p:nvPr/>
        </p:nvSpPr>
        <p:spPr>
          <a:xfrm>
            <a:off x="4932363" y="333375"/>
            <a:ext cx="3816350" cy="258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萧淑慎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    </a:t>
            </a:r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年台湾艺人萧淑慎因为吸毒，被法院判处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个月有期徒刑，缓刑</a:t>
            </a:r>
            <a:r>
              <a:rPr lang="en-US" altLang="zh-CN" dirty="0">
                <a:latin typeface="Arial" panose="020B0604020202020204" pitchFamily="34" charset="0"/>
              </a:rPr>
              <a:t>4</a:t>
            </a:r>
            <a:r>
              <a:rPr lang="zh-CN" altLang="en-US" dirty="0">
                <a:latin typeface="Arial" panose="020B0604020202020204" pitchFamily="34" charset="0"/>
              </a:rPr>
              <a:t>年，而缓刑期间却又不克制三次吸毒。萧淑慎谈到自己吸毒的理由时称：“为了让心情平静。”吸毒后的萧淑慎，身材依旧火辣，但是脸上已经失去了昔日的光彩。</a:t>
            </a:r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0724" name="TextBox 8"/>
          <p:cNvSpPr txBox="1"/>
          <p:nvPr/>
        </p:nvSpPr>
        <p:spPr>
          <a:xfrm>
            <a:off x="395288" y="3573463"/>
            <a:ext cx="3889375" cy="2030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latin typeface="Arial" panose="020B0604020202020204" pitchFamily="34" charset="0"/>
              </a:rPr>
              <a:t>卫诗</a:t>
            </a:r>
            <a:endParaRPr lang="zh-CN" altLang="en-US" dirty="0">
              <a:latin typeface="Arial" panose="020B0604020202020204" pitchFamily="34" charset="0"/>
            </a:endParaRPr>
          </a:p>
          <a:p>
            <a:r>
              <a:rPr lang="zh-CN" altLang="en-US" dirty="0">
                <a:latin typeface="Arial" panose="020B0604020202020204" pitchFamily="34" charset="0"/>
              </a:rPr>
              <a:t>     </a:t>
            </a:r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年，黎明公司旗下的艺人卫诗于东京购物时与店员发生争执，店员报警后卫诗被警方搜出藏有大麻而被拘捕。吸毒后的卫诗面容憔悴，并向公众保证绝对不会再吸毒。</a:t>
            </a:r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30725" name="Picture 4" descr="http://img1.gtimg.com/1/189/18909/1890974_550x550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3284538"/>
            <a:ext cx="3913187" cy="31988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6" name="Picture 6" descr="https://p2.ssl.cdn.btime.com/t01926bac897f3bacf7.png?size=464x335"/>
          <p:cNvPicPr>
            <a:picLocks noChangeAspect="1"/>
          </p:cNvPicPr>
          <p:nvPr/>
        </p:nvPicPr>
        <p:blipFill>
          <a:blip r:embed="rId3"/>
          <a:srcRect r="50317"/>
          <a:stretch>
            <a:fillRect/>
          </a:stretch>
        </p:blipFill>
        <p:spPr>
          <a:xfrm>
            <a:off x="377825" y="115888"/>
            <a:ext cx="2106613" cy="28082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533400" y="523875"/>
            <a:ext cx="8229600" cy="56311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400" dirty="0"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</a:t>
            </a:r>
            <a:endParaRPr lang="zh-CN" altLang="zh-CN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</a:t>
            </a:r>
            <a:endParaRPr lang="zh-CN" alt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阿明今年</a:t>
            </a: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13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岁，与父母刚搬来西乡，他生性害羞，加上搬家后很少与从前的朋友来往，所以希望可以尽快结识到新朋友。</a:t>
            </a:r>
            <a:endParaRPr lang="zh-CN" altLang="en-US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一天晚上，阿明踢足球回家，途中遇见一位同班同学，这位同学邀请阿明去参加派对，并强调届时不会有成年人在场，包括他的父母。</a:t>
            </a:r>
            <a:endParaRPr lang="zh-CN" altLang="en-US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派对上，有人走近阿明，向他展示手上一支含有大麻的香烟，问他：“想试试吗？”</a:t>
            </a:r>
            <a:endParaRPr lang="zh-CN" altLang="en-US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试想想假如你是阿明，你会有什么感觉和想法？</a:t>
            </a:r>
            <a:endParaRPr lang="zh-CN" altLang="en-US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</a:t>
            </a:r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你会接受还是拒绝，后果又会如何？</a:t>
            </a:r>
            <a:endParaRPr lang="zh-CN" altLang="en-US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3254" name="Text Box 6"/>
          <p:cNvSpPr txBox="1"/>
          <p:nvPr/>
        </p:nvSpPr>
        <p:spPr>
          <a:xfrm>
            <a:off x="700723" y="523875"/>
            <a:ext cx="8318500" cy="768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4400" b="1" dirty="0">
                <a:latin typeface="Times New Roman" panose="02020603050405020304" pitchFamily="2" charset="0"/>
                <a:sym typeface="+mn-ea"/>
              </a:rPr>
              <a:t>阿明的故事：向毒品说“</a:t>
            </a:r>
            <a:r>
              <a:rPr lang="zh-CN" altLang="zh-CN" sz="4400" b="1" dirty="0">
                <a:latin typeface="Times New Roman" panose="02020603050405020304" pitchFamily="2" charset="0"/>
                <a:sym typeface="+mn-ea"/>
              </a:rPr>
              <a:t>NO”</a:t>
            </a:r>
            <a:r>
              <a:rPr lang="zh-CN" altLang="en-US" sz="4400" b="1" dirty="0">
                <a:latin typeface="Times New Roman" panose="02020603050405020304" pitchFamily="2" charset="0"/>
                <a:sym typeface="+mn-ea"/>
              </a:rPr>
              <a:t>！</a:t>
            </a:r>
            <a:endParaRPr lang="zh-CN" altLang="en-US" sz="44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3253" name="Text Box 5"/>
          <p:cNvSpPr txBox="1"/>
          <p:nvPr/>
        </p:nvSpPr>
        <p:spPr>
          <a:xfrm>
            <a:off x="6282055" y="5558155"/>
            <a:ext cx="2582545" cy="768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2" charset="0"/>
                <a:ea typeface="隶书" pitchFamily="49" charset="-122"/>
              </a:rPr>
              <a:t>案例分析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2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bldLvl="0" animBg="1"/>
      <p:bldP spid="53253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533400" y="523875"/>
            <a:ext cx="8229600" cy="396938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400" dirty="0"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</a:t>
            </a:r>
            <a:endParaRPr lang="zh-CN" altLang="zh-CN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</a:t>
            </a:r>
            <a:endParaRPr lang="zh-CN" alt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</a:t>
            </a:r>
            <a:endParaRPr lang="zh-CN" alt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</a:t>
            </a: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北京市一对夫妇原本有一个生意很好的餐馆，就在日子越过越好的时候，他们却双双染上了毒瘾。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两年后，价值100多万的餐馆和所有家当被全部吸光。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最后，甚至连他们的宝贝儿子，也被他们为继续吸毒而偷偷卖掉了!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3254" name="Text Box 6"/>
          <p:cNvSpPr txBox="1"/>
          <p:nvPr/>
        </p:nvSpPr>
        <p:spPr>
          <a:xfrm>
            <a:off x="1006158" y="4924425"/>
            <a:ext cx="661035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600" b="1" dirty="0">
                <a:latin typeface="Arial" panose="020B0604020202020204" pitchFamily="34" charset="0"/>
                <a:ea typeface="黑体" panose="02010609060101010101" pitchFamily="2" charset="-122"/>
              </a:rPr>
              <a:t>听完这个故事，你有什么感受？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3253" name="Text Box 5"/>
          <p:cNvSpPr txBox="1"/>
          <p:nvPr/>
        </p:nvSpPr>
        <p:spPr>
          <a:xfrm>
            <a:off x="701040" y="685165"/>
            <a:ext cx="2582545" cy="768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2" charset="0"/>
                <a:ea typeface="隶书" pitchFamily="49" charset="-122"/>
              </a:rPr>
              <a:t>案例分析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2" charset="0"/>
              <a:ea typeface="隶书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bldLvl="0" animBg="1"/>
      <p:bldP spid="5325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3"/>
          <p:cNvSpPr/>
          <p:nvPr/>
        </p:nvSpPr>
        <p:spPr>
          <a:xfrm>
            <a:off x="250825" y="1989138"/>
            <a:ext cx="8642350" cy="144462"/>
          </a:xfrm>
          <a:prstGeom prst="rect">
            <a:avLst/>
          </a:prstGeom>
          <a:solidFill>
            <a:srgbClr val="15533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sp>
        <p:nvSpPr>
          <p:cNvPr id="5123" name="矩形 4"/>
          <p:cNvSpPr/>
          <p:nvPr/>
        </p:nvSpPr>
        <p:spPr>
          <a:xfrm>
            <a:off x="250825" y="3933825"/>
            <a:ext cx="8642350" cy="157163"/>
          </a:xfrm>
          <a:prstGeom prst="rect">
            <a:avLst/>
          </a:prstGeom>
          <a:solidFill>
            <a:srgbClr val="155331"/>
          </a:solidFill>
          <a:ln w="9525">
            <a:noFill/>
          </a:ln>
        </p:spPr>
        <p:txBody>
          <a:bodyPr anchor="ctr"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</a:endParaRPr>
          </a:p>
        </p:txBody>
      </p:sp>
      <p:cxnSp>
        <p:nvCxnSpPr>
          <p:cNvPr id="5124" name="直接连接符 5"/>
          <p:cNvCxnSpPr/>
          <p:nvPr/>
        </p:nvCxnSpPr>
        <p:spPr>
          <a:xfrm>
            <a:off x="250825" y="2205038"/>
            <a:ext cx="8642350" cy="0"/>
          </a:xfrm>
          <a:prstGeom prst="line">
            <a:avLst/>
          </a:prstGeom>
          <a:ln w="9525" cap="flat" cmpd="sng">
            <a:solidFill>
              <a:srgbClr val="15533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5125" name="直接连接符 6"/>
          <p:cNvCxnSpPr/>
          <p:nvPr/>
        </p:nvCxnSpPr>
        <p:spPr>
          <a:xfrm>
            <a:off x="250825" y="3860800"/>
            <a:ext cx="8642350" cy="0"/>
          </a:xfrm>
          <a:prstGeom prst="line">
            <a:avLst/>
          </a:prstGeom>
          <a:ln w="9525" cap="flat" cmpd="sng">
            <a:solidFill>
              <a:srgbClr val="15533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5126" name="TextBox 7"/>
          <p:cNvSpPr txBox="1"/>
          <p:nvPr/>
        </p:nvSpPr>
        <p:spPr>
          <a:xfrm>
            <a:off x="1403350" y="2492375"/>
            <a:ext cx="7138035" cy="11068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6600" b="1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珍爱生命 远离毒品</a:t>
            </a:r>
            <a:endParaRPr lang="zh-CN" altLang="en-US" sz="6600" b="1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5127" name="TextBox 8"/>
          <p:cNvSpPr txBox="1"/>
          <p:nvPr/>
        </p:nvSpPr>
        <p:spPr>
          <a:xfrm>
            <a:off x="5655945" y="4452303"/>
            <a:ext cx="20116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宜昌市青岛路小学</a:t>
            </a:r>
            <a:endParaRPr lang="zh-CN" altLang="en-US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5128" name="TextBox 9"/>
          <p:cNvSpPr txBox="1"/>
          <p:nvPr/>
        </p:nvSpPr>
        <p:spPr>
          <a:xfrm>
            <a:off x="6045835" y="4910138"/>
            <a:ext cx="10972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欧阳静丽</a:t>
            </a:r>
            <a:endParaRPr lang="zh-CN" altLang="en-US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2" name="TextBox 8"/>
          <p:cNvSpPr txBox="1"/>
          <p:nvPr/>
        </p:nvSpPr>
        <p:spPr>
          <a:xfrm>
            <a:off x="826770" y="379095"/>
            <a:ext cx="31661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禁毒主题班会</a:t>
            </a:r>
            <a:endParaRPr lang="zh-CN" altLang="en-US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4"/>
          <p:cNvSpPr txBox="1"/>
          <p:nvPr/>
        </p:nvSpPr>
        <p:spPr>
          <a:xfrm>
            <a:off x="533400" y="523875"/>
            <a:ext cx="8229600" cy="43383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zh-CN" sz="2400" dirty="0">
                <a:latin typeface="Times New Roman" panose="02020603050405020304" pitchFamily="2" charset="0"/>
                <a:ea typeface="宋体" panose="02010600030101010101" pitchFamily="2" charset="-122"/>
              </a:rPr>
              <a:t>                       </a:t>
            </a:r>
            <a:endParaRPr lang="zh-CN" altLang="zh-CN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</a:t>
            </a:r>
            <a:endParaRPr lang="zh-CN" alt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</a:t>
            </a:r>
            <a:endParaRPr lang="zh-CN" alt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</a:t>
            </a: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有一个美满的小家庭，妻子吸毒后屡戒不能，丈夫见她那乞求毒品失魂落魄的样子就说：“怎么就那样没有出息，我抽几次，然后戒给你看”。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可是，这位丈夫抽了几次后，不但未戒掉，反而与妻子一同沦为瘾君子。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</a:t>
            </a:r>
            <a:endParaRPr lang="zh-CN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53254" name="Text Box 6"/>
          <p:cNvSpPr txBox="1"/>
          <p:nvPr/>
        </p:nvSpPr>
        <p:spPr>
          <a:xfrm>
            <a:off x="921703" y="4672330"/>
            <a:ext cx="569214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sz="3600" b="1" dirty="0">
                <a:latin typeface="Times New Roman" panose="02020603050405020304" pitchFamily="2" charset="0"/>
                <a:sym typeface="+mn-ea"/>
              </a:rPr>
              <a:t>讨论交流：毒品能不能碰？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53253" name="Text Box 5"/>
          <p:cNvSpPr txBox="1"/>
          <p:nvPr/>
        </p:nvSpPr>
        <p:spPr>
          <a:xfrm>
            <a:off x="701040" y="685165"/>
            <a:ext cx="2582545" cy="76835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0000"/>
                </a:solidFill>
                <a:latin typeface="Times New Roman" panose="02020603050405020304" pitchFamily="2" charset="0"/>
                <a:ea typeface="隶书" pitchFamily="49" charset="-122"/>
              </a:rPr>
              <a:t>案例分析</a:t>
            </a:r>
            <a:endParaRPr lang="zh-CN" altLang="en-US" sz="4400" dirty="0">
              <a:solidFill>
                <a:srgbClr val="FF0000"/>
              </a:solidFill>
              <a:latin typeface="Times New Roman" panose="02020603050405020304" pitchFamily="2" charset="0"/>
              <a:ea typeface="隶书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921703" y="5461000"/>
            <a:ext cx="4773930" cy="64516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sz="3600" b="1" dirty="0">
                <a:latin typeface="Times New Roman" panose="02020603050405020304" pitchFamily="2" charset="0"/>
                <a:sym typeface="+mn-ea"/>
              </a:rPr>
              <a:t>碰了之后有什么后果？</a:t>
            </a:r>
            <a:endParaRPr lang="zh-CN" altLang="en-US" sz="36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bldLvl="0" animBg="1"/>
      <p:bldP spid="53253" grpId="0" bldLvl="0" animBg="1"/>
      <p:bldP spid="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1416685" y="104775"/>
            <a:ext cx="6096000" cy="1143000"/>
          </a:xfrm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青少年如何远离吸毒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02" name="Rectangle 3"/>
          <p:cNvSpPr>
            <a:spLocks noGrp="1"/>
          </p:cNvSpPr>
          <p:nvPr>
            <p:ph idx="1"/>
          </p:nvPr>
        </p:nvSpPr>
        <p:spPr>
          <a:xfrm>
            <a:off x="1066800" y="1981200"/>
            <a:ext cx="6096000" cy="4114800"/>
          </a:xfrm>
        </p:spPr>
        <p:txBody>
          <a:bodyPr vert="horz" wrap="square" lIns="91440" tIns="45720" rIns="91440" bIns="45720" anchor="t"/>
          <a:p>
            <a:pPr eaLnBrk="1" hangingPunct="1"/>
            <a:endParaRPr lang="zh-CN" altLang="zh-CN" sz="4400" b="1" dirty="0"/>
          </a:p>
        </p:txBody>
      </p:sp>
      <p:pic>
        <p:nvPicPr>
          <p:cNvPr id="51203" name="Picture 4" descr="lhh_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" y="1143000"/>
            <a:ext cx="8001000" cy="548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/>
          <p:nvPr>
            <p:ph type="body" idx="1"/>
          </p:nvPr>
        </p:nvSpPr>
        <p:spPr>
          <a:noFill/>
          <a:ln w="0">
            <a:noFill/>
          </a:ln>
        </p:spPr>
        <p:txBody>
          <a:bodyPr/>
          <a:p/>
        </p:txBody>
      </p:sp>
      <p:pic>
        <p:nvPicPr>
          <p:cNvPr id="66561" name="Picture 2" descr="8-1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0713"/>
            <a:ext cx="9144000" cy="5572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1" name="文本占位符 7170"/>
          <p:cNvSpPr/>
          <p:nvPr>
            <p:ph type="body" idx="1"/>
          </p:nvPr>
        </p:nvSpPr>
        <p:spPr>
          <a:noFill/>
          <a:ln w="0">
            <a:noFill/>
          </a:ln>
        </p:spPr>
        <p:txBody>
          <a:bodyPr/>
          <a:p/>
        </p:txBody>
      </p:sp>
      <p:pic>
        <p:nvPicPr>
          <p:cNvPr id="67585" name="Picture 2" descr="6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49275"/>
            <a:ext cx="9144000" cy="5718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标题 7169"/>
          <p:cNvSpPr/>
          <p:nvPr>
            <p:ph type="title"/>
          </p:nvPr>
        </p:nvSpPr>
        <p:spPr>
          <a:noFill/>
          <a:ln w="0">
            <a:noFill/>
          </a:ln>
        </p:spPr>
        <p:txBody>
          <a:bodyPr anchor="ctr"/>
          <a:p/>
        </p:txBody>
      </p:sp>
      <p:sp>
        <p:nvSpPr>
          <p:cNvPr id="7171" name="文本占位符 7170"/>
          <p:cNvSpPr/>
          <p:nvPr>
            <p:ph type="body" idx="1"/>
          </p:nvPr>
        </p:nvSpPr>
        <p:spPr>
          <a:noFill/>
          <a:ln w="0">
            <a:noFill/>
          </a:ln>
        </p:spPr>
        <p:txBody>
          <a:bodyPr/>
          <a:p/>
        </p:txBody>
      </p:sp>
      <p:pic>
        <p:nvPicPr>
          <p:cNvPr id="72705" name="Picture 2" descr="12-2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4775"/>
            <a:ext cx="9144000" cy="6188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/>
              <a:t>远离毒品</a:t>
            </a:r>
            <a:endParaRPr lang="zh-CN" altLang="en-US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7955"/>
            <a:ext cx="8229600" cy="4526280"/>
          </a:xfrm>
        </p:spPr>
        <p:txBody>
          <a:bodyPr/>
          <a:p>
            <a:r>
              <a:rPr lang="zh-CN" altLang="en-US"/>
              <a:t>（</a:t>
            </a:r>
            <a:r>
              <a:rPr lang="zh-CN" altLang="en-US" sz="2800"/>
              <a:t>1）接受毒品基本知识和禁毒法律法规教育，了解毒品的危害。 </a:t>
            </a:r>
            <a:endParaRPr lang="zh-CN" altLang="en-US" sz="2800"/>
          </a:p>
          <a:p>
            <a:r>
              <a:rPr lang="zh-CN" altLang="en-US" sz="2800"/>
              <a:t>（2） 树立正确的人生观，不盲目追求享受，寻求刺激。 </a:t>
            </a:r>
            <a:endParaRPr lang="zh-CN" altLang="en-US" sz="2800"/>
          </a:p>
          <a:p>
            <a:r>
              <a:rPr lang="zh-CN" altLang="en-US" sz="2800"/>
              <a:t>（3）不听信毒品能治病，毒品能给人带来快乐等各种花言巧语； </a:t>
            </a:r>
            <a:endParaRPr lang="zh-CN" altLang="en-US" sz="2800"/>
          </a:p>
          <a:p>
            <a:r>
              <a:rPr lang="zh-CN" altLang="en-US" sz="2800"/>
              <a:t>（4）不结交有吸毒、贩毒行为的人。如发现亲朋好友中有吸、贩毒行为的人，一定要劝阻，二要远离，三要报告公安机关； </a:t>
            </a:r>
            <a:endParaRPr lang="zh-CN" altLang="en-US" sz="2800"/>
          </a:p>
          <a:p>
            <a:r>
              <a:rPr lang="zh-CN" altLang="en-US" sz="2800"/>
              <a:t>（5）不进歌舞厅等场所。</a:t>
            </a:r>
            <a:endParaRPr lang="zh-CN" altLang="en-US" sz="2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Box 7"/>
          <p:cNvSpPr txBox="1"/>
          <p:nvPr/>
        </p:nvSpPr>
        <p:spPr>
          <a:xfrm>
            <a:off x="4643438" y="2349500"/>
            <a:ext cx="2647950" cy="15684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9600" b="1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谢谢</a:t>
            </a:r>
            <a:endParaRPr lang="zh-CN" altLang="en-US" sz="9600" b="1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8195" name="TextBox 8"/>
          <p:cNvSpPr txBox="1"/>
          <p:nvPr/>
        </p:nvSpPr>
        <p:spPr>
          <a:xfrm>
            <a:off x="5435600" y="4221163"/>
            <a:ext cx="20116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宜昌市青岛路小学</a:t>
            </a:r>
            <a:endParaRPr lang="zh-CN" altLang="en-US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8196" name="TextBox 9"/>
          <p:cNvSpPr txBox="1"/>
          <p:nvPr/>
        </p:nvSpPr>
        <p:spPr>
          <a:xfrm>
            <a:off x="5667375" y="4500563"/>
            <a:ext cx="1097280" cy="368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欧阳静丽</a:t>
            </a:r>
            <a:endParaRPr lang="zh-CN" altLang="en-US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cxnSp>
        <p:nvCxnSpPr>
          <p:cNvPr id="8197" name="直接连接符 11"/>
          <p:cNvCxnSpPr/>
          <p:nvPr/>
        </p:nvCxnSpPr>
        <p:spPr>
          <a:xfrm>
            <a:off x="323850" y="3917950"/>
            <a:ext cx="8243888" cy="0"/>
          </a:xfrm>
          <a:prstGeom prst="line">
            <a:avLst/>
          </a:prstGeom>
          <a:ln w="9525" cap="flat" cmpd="sng">
            <a:solidFill>
              <a:srgbClr val="15533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" name="文本框 1"/>
          <p:cNvSpPr txBox="1"/>
          <p:nvPr/>
        </p:nvSpPr>
        <p:spPr>
          <a:xfrm>
            <a:off x="806450" y="619125"/>
            <a:ext cx="360172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为了自己的健康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为了家人的幸福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为了社会的安定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>
                <a:latin typeface="黑体" panose="02010609060101010101" pitchFamily="2" charset="-122"/>
                <a:ea typeface="黑体" panose="02010609060101010101" pitchFamily="2" charset="-122"/>
              </a:rPr>
              <a:t>请你远离毒品，珍爱生命。</a:t>
            </a:r>
            <a:endParaRPr lang="zh-CN" altLang="en-US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146" name="组合 6145"/>
          <p:cNvGrpSpPr/>
          <p:nvPr/>
        </p:nvGrpSpPr>
        <p:grpSpPr>
          <a:xfrm>
            <a:off x="611188" y="2159000"/>
            <a:ext cx="7772400" cy="3765550"/>
            <a:chOff x="0" y="0"/>
            <a:chExt cx="5924550" cy="2870200"/>
          </a:xfrm>
        </p:grpSpPr>
        <p:sp>
          <p:nvSpPr>
            <p:cNvPr id="6147" name="Line 21"/>
            <p:cNvSpPr/>
            <p:nvPr/>
          </p:nvSpPr>
          <p:spPr>
            <a:xfrm flipV="1">
              <a:off x="2963863" y="555625"/>
              <a:ext cx="0" cy="1774825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6148" name="AutoShape 26"/>
            <p:cNvSpPr/>
            <p:nvPr/>
          </p:nvSpPr>
          <p:spPr>
            <a:xfrm>
              <a:off x="0" y="2335213"/>
              <a:ext cx="5924550" cy="534987"/>
            </a:xfrm>
            <a:prstGeom prst="parallelogram">
              <a:avLst>
                <a:gd name="adj" fmla="val 276854"/>
              </a:avLst>
            </a:prstGeom>
            <a:solidFill>
              <a:srgbClr val="15533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Calibri" panose="020F0502020204030204" pitchFamily="2" charset="0"/>
              </a:endParaRPr>
            </a:p>
          </p:txBody>
        </p:sp>
        <p:sp>
          <p:nvSpPr>
            <p:cNvPr id="6149" name="AutoShape 27"/>
            <p:cNvSpPr/>
            <p:nvPr/>
          </p:nvSpPr>
          <p:spPr>
            <a:xfrm>
              <a:off x="0" y="1557338"/>
              <a:ext cx="5924550" cy="533400"/>
            </a:xfrm>
            <a:prstGeom prst="parallelogram">
              <a:avLst>
                <a:gd name="adj" fmla="val 277678"/>
              </a:avLst>
            </a:prstGeom>
            <a:solidFill>
              <a:srgbClr val="15533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Calibri" panose="020F0502020204030204" pitchFamily="2" charset="0"/>
              </a:endParaRPr>
            </a:p>
          </p:txBody>
        </p:sp>
        <p:sp>
          <p:nvSpPr>
            <p:cNvPr id="6150" name="AutoShape 28"/>
            <p:cNvSpPr/>
            <p:nvPr/>
          </p:nvSpPr>
          <p:spPr>
            <a:xfrm>
              <a:off x="0" y="777875"/>
              <a:ext cx="5924550" cy="534988"/>
            </a:xfrm>
            <a:prstGeom prst="parallelogram">
              <a:avLst>
                <a:gd name="adj" fmla="val 276854"/>
              </a:avLst>
            </a:prstGeom>
            <a:solidFill>
              <a:srgbClr val="15533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Calibri" panose="020F0502020204030204" pitchFamily="2" charset="0"/>
              </a:endParaRPr>
            </a:p>
          </p:txBody>
        </p:sp>
        <p:sp>
          <p:nvSpPr>
            <p:cNvPr id="6151" name="AutoShape 29"/>
            <p:cNvSpPr/>
            <p:nvPr/>
          </p:nvSpPr>
          <p:spPr>
            <a:xfrm>
              <a:off x="0" y="0"/>
              <a:ext cx="5924550" cy="534988"/>
            </a:xfrm>
            <a:prstGeom prst="parallelogram">
              <a:avLst>
                <a:gd name="adj" fmla="val 276854"/>
              </a:avLst>
            </a:prstGeom>
            <a:solidFill>
              <a:srgbClr val="155331"/>
            </a:solidFill>
            <a:ln w="9525">
              <a:noFill/>
            </a:ln>
          </p:spPr>
          <p:txBody>
            <a:bodyPr anchor="ctr"/>
            <a:p>
              <a:endParaRPr lang="zh-CN" altLang="en-US" dirty="0">
                <a:latin typeface="Calibri" panose="020F0502020204030204" pitchFamily="2" charset="0"/>
              </a:endParaRPr>
            </a:p>
          </p:txBody>
        </p:sp>
      </p:grpSp>
      <p:cxnSp>
        <p:nvCxnSpPr>
          <p:cNvPr id="6152" name="直接连接符 15"/>
          <p:cNvCxnSpPr/>
          <p:nvPr/>
        </p:nvCxnSpPr>
        <p:spPr>
          <a:xfrm>
            <a:off x="755650" y="1557338"/>
            <a:ext cx="7561263" cy="0"/>
          </a:xfrm>
          <a:prstGeom prst="line">
            <a:avLst/>
          </a:prstGeom>
          <a:ln w="9525" cap="flat" cmpd="sng">
            <a:solidFill>
              <a:srgbClr val="15533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6153" name="TextBox 18"/>
          <p:cNvSpPr txBox="1"/>
          <p:nvPr/>
        </p:nvSpPr>
        <p:spPr>
          <a:xfrm>
            <a:off x="2560638" y="611188"/>
            <a:ext cx="2621280" cy="8299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dirty="0">
                <a:solidFill>
                  <a:srgbClr val="15533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拒绝毒品</a:t>
            </a:r>
            <a:endParaRPr lang="zh-CN" altLang="en-US" sz="4800" dirty="0">
              <a:solidFill>
                <a:srgbClr val="15533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4" name="TextBox 19"/>
          <p:cNvSpPr txBox="1"/>
          <p:nvPr/>
        </p:nvSpPr>
        <p:spPr>
          <a:xfrm>
            <a:off x="3276600" y="2249488"/>
            <a:ext cx="216916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1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、认识毒品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5" name="TextBox 20"/>
          <p:cNvSpPr txBox="1"/>
          <p:nvPr/>
        </p:nvSpPr>
        <p:spPr>
          <a:xfrm>
            <a:off x="3276600" y="3268663"/>
            <a:ext cx="252476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、毒品的危害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6" name="TextBox 21"/>
          <p:cNvSpPr txBox="1"/>
          <p:nvPr/>
        </p:nvSpPr>
        <p:spPr>
          <a:xfrm>
            <a:off x="3276600" y="4291013"/>
            <a:ext cx="216916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、案例分析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7" name="TextBox 22"/>
          <p:cNvSpPr txBox="1"/>
          <p:nvPr/>
        </p:nvSpPr>
        <p:spPr>
          <a:xfrm>
            <a:off x="3276600" y="5311775"/>
            <a:ext cx="394716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4</a:t>
            </a: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、青少年如何远离毒品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3"/>
          <p:cNvSpPr txBox="1"/>
          <p:nvPr/>
        </p:nvSpPr>
        <p:spPr>
          <a:xfrm>
            <a:off x="373698" y="629603"/>
            <a:ext cx="8569325" cy="2122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什么是毒品？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你对毒品了解多少？</a:t>
            </a:r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zh-CN" altLang="en-US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580" name="Text Box 4"/>
          <p:cNvSpPr txBox="1"/>
          <p:nvPr/>
        </p:nvSpPr>
        <p:spPr>
          <a:xfrm>
            <a:off x="550545" y="2941320"/>
            <a:ext cx="7559675" cy="279971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传统毒品：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鸦片，海洛因，大麻，杜冷丁等.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新型毒品：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冰毒，k粉，摇头丸，咖啡因等. 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39" name="Picture 3" descr="200483171927797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914390" y="220345"/>
            <a:ext cx="2840355" cy="33750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p>
            <a:pPr eaLnBrk="1" hangingPunct="1"/>
            <a:r>
              <a:rPr lang="zh-CN" altLang="zh-CN" sz="4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小组合作交流</a:t>
            </a:r>
            <a:endParaRPr lang="zh-CN" altLang="zh-CN" sz="4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idx="1"/>
          </p:nvPr>
        </p:nvSpPr>
        <p:spPr>
          <a:xfrm>
            <a:off x="588010" y="2109470"/>
            <a:ext cx="7566025" cy="3564255"/>
          </a:xfrm>
        </p:spPr>
        <p:txBody>
          <a:bodyPr vert="horz" wrap="square" lIns="91440" tIns="45720" rIns="91440" bIns="45720" anchor="t"/>
          <a:p>
            <a:pPr eaLnBrk="1" hangingPunct="1"/>
            <a:r>
              <a:rPr lang="zh-CN" dirty="0"/>
              <a:t>分小组展示你课前收集的有关毒品的资料和图片</a:t>
            </a:r>
            <a:endParaRPr lang="zh-CN" dirty="0"/>
          </a:p>
          <a:p>
            <a:pPr eaLnBrk="1" hangingPunct="1"/>
            <a:r>
              <a:rPr lang="zh-CN" dirty="0"/>
              <a:t>逐一介绍</a:t>
            </a:r>
            <a:r>
              <a:rPr lang="zh-CN" altLang="en-US" dirty="0"/>
              <a:t>     </a:t>
            </a:r>
            <a:endParaRPr lang="zh-CN" altLang="en-US" dirty="0"/>
          </a:p>
          <a:p>
            <a:pPr eaLnBrk="1" hangingPunct="1"/>
            <a:r>
              <a:rPr lang="zh-CN" altLang="en-US" dirty="0"/>
              <a:t>小组分享                                      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Rectangle 3"/>
          <p:cNvSpPr/>
          <p:nvPr/>
        </p:nvSpPr>
        <p:spPr>
          <a:xfrm>
            <a:off x="2655888" y="3381375"/>
            <a:ext cx="9525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7651" name="Rectangle 4"/>
          <p:cNvSpPr/>
          <p:nvPr/>
        </p:nvSpPr>
        <p:spPr>
          <a:xfrm>
            <a:off x="2655888" y="3381375"/>
            <a:ext cx="9525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7652" name="Rectangle 5"/>
          <p:cNvSpPr/>
          <p:nvPr/>
        </p:nvSpPr>
        <p:spPr>
          <a:xfrm>
            <a:off x="2655888" y="3381375"/>
            <a:ext cx="9525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27653" name="Rectangle 6"/>
          <p:cNvSpPr/>
          <p:nvPr/>
        </p:nvSpPr>
        <p:spPr>
          <a:xfrm>
            <a:off x="2655888" y="3381375"/>
            <a:ext cx="9525" cy="7938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0727" name="Rectangle 7"/>
          <p:cNvSpPr/>
          <p:nvPr/>
        </p:nvSpPr>
        <p:spPr>
          <a:xfrm>
            <a:off x="198438" y="1051719"/>
            <a:ext cx="4640262" cy="32918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鸦片</a:t>
            </a:r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是罂粟果实中流出的乳液经干燥凝结而成，含鸦片生物碱约25种。 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多次吸食会上瘾，极难戒断。过量使用会造成急性中毒，症状包括昏迷、呼吸抑制、低血压、瞳孔变小。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pic>
        <p:nvPicPr>
          <p:cNvPr id="30728" name="Picture 8" descr="n122744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46663" y="4054475"/>
            <a:ext cx="3600450" cy="2803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9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600" y="1206500"/>
            <a:ext cx="3600450" cy="2776538"/>
          </a:xfrm>
          <a:prstGeom prst="rect">
            <a:avLst/>
          </a:prstGeom>
          <a:noFill/>
          <a:ln w="3175" cap="rnd" cmpd="sng">
            <a:solidFill>
              <a:schemeClr val="bg1"/>
            </a:solidFill>
            <a:prstDash val="sysDot"/>
            <a:miter/>
            <a:headEnd type="none" w="med" len="med"/>
            <a:tailEnd type="none" w="med" len="med"/>
          </a:ln>
        </p:spPr>
      </p:pic>
      <p:sp>
        <p:nvSpPr>
          <p:cNvPr id="27658" name="AutoShape 11">
            <a:hlinkClick r:id="" action="ppaction://hlinkshowjump?jump=previousslide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7" name="Rectangle 3"/>
          <p:cNvSpPr/>
          <p:nvPr/>
        </p:nvSpPr>
        <p:spPr>
          <a:xfrm>
            <a:off x="328930" y="1420178"/>
            <a:ext cx="428561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吗啡 </a:t>
            </a:r>
            <a:endParaRPr lang="zh-CN" altLang="zh-CN" sz="2600" dirty="0"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是从鸦片中分离出来的主要生物碱，在鸦片中含量10%左右，为白色有丝光的针状结晶或结晶性粉末。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久用可产生严重的依赖性，一旦失去供给，将会产生流汗、颤抖、发热、血压升高等症状。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长期使用吗啡，会引发精神失常，大剂量吸食吗啡，会导致呼吸停止而死亡。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8675" name="AutoShape 4">
            <a:hlinkClick r:id="rId1" action="ppaction://hlinksldjump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1749" name="AutoShape 5" descr="图片5"/>
          <p:cNvSpPr/>
          <p:nvPr/>
        </p:nvSpPr>
        <p:spPr>
          <a:xfrm>
            <a:off x="4979988" y="1676400"/>
            <a:ext cx="3689350" cy="3321050"/>
          </a:xfrm>
          <a:prstGeom prst="roundRect">
            <a:avLst>
              <a:gd name="adj" fmla="val 16667"/>
            </a:avLst>
          </a:prstGeom>
          <a:blipFill rotWithShape="1">
            <a:blip r:embed="rId2"/>
            <a:stretch>
              <a:fillRect/>
            </a:stretch>
          </a:blipFill>
          <a:ln w="9525" cap="flat" cmpd="sng">
            <a:solidFill>
              <a:srgbClr val="CB9E63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1" name="Rectangle 3"/>
          <p:cNvSpPr/>
          <p:nvPr/>
        </p:nvSpPr>
        <p:spPr>
          <a:xfrm>
            <a:off x="293688" y="1007745"/>
            <a:ext cx="4635500" cy="472821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30000"/>
              </a:lnSpc>
            </a:pP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海洛因 </a:t>
            </a:r>
            <a:endParaRPr lang="zh-CN" altLang="en-US" sz="4000" b="1" dirty="0">
              <a:solidFill>
                <a:srgbClr val="FF3300"/>
              </a:solidFill>
              <a:latin typeface="楷体_GB2312" pitchFamily="1" charset="-122"/>
              <a:ea typeface="楷体_GB2312" pitchFamily="1" charset="-122"/>
            </a:endParaRPr>
          </a:p>
          <a:p>
            <a:pPr>
              <a:lnSpc>
                <a:spcPct val="130000"/>
              </a:lnSpc>
            </a:pPr>
            <a:r>
              <a:rPr lang="zh-CN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俗称白粉，由吗啡加工制作而成，镇痛作用是吗啡的4—8倍，医学上曾广泛用于麻醉镇痛，但成瘾快，极难戒断。</a:t>
            </a:r>
            <a:endParaRPr lang="zh-CN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zh-CN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长期使用会破坏人的免疫功能，并导致心、肝、肾等主要脏器的损害。注射吸食还能传播艾滋病等疾病。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29699" name="AutoShape 4">
            <a:hlinkClick r:id="rId1" action="ppaction://hlinksldjump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2773" name="AutoShape 5" descr="101547_hailuoyin"/>
          <p:cNvSpPr/>
          <p:nvPr/>
        </p:nvSpPr>
        <p:spPr>
          <a:xfrm>
            <a:off x="5062538" y="1943100"/>
            <a:ext cx="3751262" cy="3457575"/>
          </a:xfrm>
          <a:prstGeom prst="roundRect">
            <a:avLst>
              <a:gd name="adj" fmla="val 16667"/>
            </a:avLst>
          </a:prstGeom>
          <a:blipFill rotWithShape="1">
            <a:blip r:embed="rId2"/>
            <a:stretch>
              <a:fillRect/>
            </a:stretch>
          </a:blip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  <p:bldP spid="3277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3" name="Rectangle 3"/>
          <p:cNvSpPr/>
          <p:nvPr/>
        </p:nvSpPr>
        <p:spPr>
          <a:xfrm>
            <a:off x="4259580" y="1120775"/>
            <a:ext cx="4624388" cy="476948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r>
              <a:rPr lang="zh-CN" altLang="zh-CN" sz="24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altLang="en-US" sz="4000" b="1" dirty="0">
                <a:solidFill>
                  <a:srgbClr val="FF3300"/>
                </a:solidFill>
                <a:latin typeface="楷体_GB2312" pitchFamily="1" charset="-122"/>
                <a:ea typeface="楷体_GB2312" pitchFamily="1" charset="-122"/>
              </a:rPr>
              <a:t>冰毒</a:t>
            </a:r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  </a:t>
            </a:r>
            <a:endParaRPr lang="zh-CN" altLang="en-US" sz="2400" dirty="0">
              <a:latin typeface="楷体_GB2312" pitchFamily="1" charset="-122"/>
              <a:ea typeface="楷体_GB2312" pitchFamily="1" charset="-122"/>
            </a:endParaRPr>
          </a:p>
          <a:p>
            <a:r>
              <a:rPr lang="zh-CN" altLang="en-US" sz="2400" dirty="0">
                <a:latin typeface="楷体_GB2312" pitchFamily="1" charset="-122"/>
                <a:ea typeface="楷体_GB2312" pitchFamily="1" charset="-122"/>
              </a:rPr>
              <a:t>    </a:t>
            </a:r>
            <a:r>
              <a:rPr lang="zh-CN" sz="2400" dirty="0">
                <a:ea typeface="黑体" panose="02010609060101010101" pitchFamily="2" charset="-122"/>
              </a:rPr>
              <a:t>外观为纯白结晶体，对人体中枢神经系统具有极强的刺激作用，且毒性强烈。</a:t>
            </a:r>
            <a:endParaRPr lang="zh-CN" sz="2400" dirty="0">
              <a:ea typeface="黑体" panose="02010609060101010101" pitchFamily="2" charset="-122"/>
            </a:endParaRPr>
          </a:p>
          <a:p>
            <a:r>
              <a:rPr lang="zh-CN" sz="2400" dirty="0">
                <a:ea typeface="黑体" panose="02010609060101010101" pitchFamily="2" charset="-122"/>
              </a:rPr>
              <a:t>        冰毒的精神依赖性很强，吸食后会产生强烈的生理兴奋，大量消耗人的体力和降低免疫功能，严重损害心脏、大脑组织甚至导致死亡。</a:t>
            </a:r>
            <a:endParaRPr lang="zh-CN" sz="2400" dirty="0">
              <a:ea typeface="黑体" panose="02010609060101010101" pitchFamily="2" charset="-122"/>
            </a:endParaRPr>
          </a:p>
          <a:p>
            <a:r>
              <a:rPr lang="zh-CN" sz="2400" dirty="0">
                <a:ea typeface="黑体" panose="02010609060101010101" pitchFamily="2" charset="-122"/>
              </a:rPr>
              <a:t>         还会造成精神障碍，表现出妄想、好斗、错觉，从而引发暴力行为。</a:t>
            </a:r>
            <a:endParaRPr lang="zh-CN" sz="2400" dirty="0">
              <a:ea typeface="黑体" panose="02010609060101010101" pitchFamily="2" charset="-122"/>
            </a:endParaRPr>
          </a:p>
        </p:txBody>
      </p:sp>
      <p:sp>
        <p:nvSpPr>
          <p:cNvPr id="32771" name="AutoShape 4">
            <a:hlinkClick r:id="rId1" action="ppaction://hlinksldjump"/>
          </p:cNvPr>
          <p:cNvSpPr/>
          <p:nvPr/>
        </p:nvSpPr>
        <p:spPr>
          <a:xfrm>
            <a:off x="198438" y="153988"/>
            <a:ext cx="769937" cy="468312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5845" name="AutoShape 5" descr="2"/>
          <p:cNvSpPr/>
          <p:nvPr/>
        </p:nvSpPr>
        <p:spPr>
          <a:xfrm>
            <a:off x="517525" y="931863"/>
            <a:ext cx="3573463" cy="2743200"/>
          </a:xfrm>
          <a:prstGeom prst="roundRect">
            <a:avLst>
              <a:gd name="adj" fmla="val 16667"/>
            </a:avLst>
          </a:prstGeom>
          <a:blipFill rotWithShape="1">
            <a:blip r:embed="rId2"/>
            <a:stretch>
              <a:fillRect/>
            </a:stretch>
          </a:blip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35846" name="AutoShape 6" descr="RQI2AR$UIAF8VY[[B`G)HQD"/>
          <p:cNvSpPr/>
          <p:nvPr/>
        </p:nvSpPr>
        <p:spPr>
          <a:xfrm>
            <a:off x="501650" y="3770313"/>
            <a:ext cx="3595688" cy="2701925"/>
          </a:xfrm>
          <a:prstGeom prst="roundRect">
            <a:avLst>
              <a:gd name="adj" fmla="val 16667"/>
            </a:avLst>
          </a:prstGeom>
          <a:blipFill rotWithShape="1">
            <a:blip r:embed="rId3"/>
            <a:stretch>
              <a:fillRect/>
            </a:stretch>
          </a:blipFill>
          <a:ln w="9525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endParaRPr lang="zh-CN" altLang="en-US" dirty="0">
              <a:latin typeface="Arial" panose="020B0604020202020204" pitchFamily="34" charset="0"/>
              <a:ea typeface="楷体_GB2312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5" grpId="0" bldLvl="0" animBg="1"/>
      <p:bldP spid="35846" grpId="0" bldLvl="0" animBg="1"/>
    </p:bldLst>
  </p:timing>
</p:sld>
</file>

<file path=ppt/theme/theme1.xml><?xml version="1.0" encoding="utf-8"?>
<a:theme xmlns:a="http://schemas.openxmlformats.org/drawingml/2006/main" name="1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2584</Words>
  <Application>WPS 演示</Application>
  <PresentationFormat>全屏显示(4:3)</PresentationFormat>
  <Paragraphs>165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微软雅黑</vt:lpstr>
      <vt:lpstr>楷体</vt:lpstr>
      <vt:lpstr>楷体_GB2312</vt:lpstr>
      <vt:lpstr>黑体</vt:lpstr>
      <vt:lpstr>Arial Unicode MS</vt:lpstr>
      <vt:lpstr>Times New Roman</vt:lpstr>
      <vt:lpstr>隶书</vt:lpstr>
      <vt:lpstr>新宋体</vt:lpstr>
      <vt:lpstr>1_Office 主题</vt:lpstr>
      <vt:lpstr>7_Office 主题</vt:lpstr>
      <vt:lpstr>默认设计模板</vt:lpstr>
      <vt:lpstr>2_Office 主题</vt:lpstr>
      <vt:lpstr>PowerPoint 演示文稿</vt:lpstr>
      <vt:lpstr>PowerPoint 演示文稿</vt:lpstr>
      <vt:lpstr>PowerPoint 演示文稿</vt:lpstr>
      <vt:lpstr>PowerPoint 演示文稿</vt:lpstr>
      <vt:lpstr>小组合作交流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总结</vt:lpstr>
      <vt:lpstr>毒品的危害</vt:lpstr>
      <vt:lpstr>毒品的危害</vt:lpstr>
      <vt:lpstr>毒品的危害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青少年如何远离吸毒</vt:lpstr>
      <vt:lpstr>PowerPoint 演示文稿</vt:lpstr>
      <vt:lpstr>PowerPoint 演示文稿</vt:lpstr>
      <vt:lpstr>PowerPoint 演示文稿</vt:lpstr>
      <vt:lpstr>远离毒品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绿色商务PPT模板</dc:title>
  <dc:creator>PPT STORE</dc:creator>
  <cp:keywords>绿色 商务 PPT模板</cp:keywords>
  <dc:description>
  ☆ 感谢您使用PPT STORE网站平台上发布的免费原创作品，作品仅供个人或公司使用，为了您和PPT STORE以及原创作者的利益，请勿复制、传播、销售，否则将承担法律责任！
  ☆ 其他网站或个人若进行转载发布PPT STORE平台的免费原创作品，请保留此文件和注释的完整性，并注明来源于 PPT STORE 官方网站：http://www.pptstore.net和PPT STORE 官方微博：http://weibo.com/pptstore
     未按照要求转发或发布，PPT STORE平台将和原创作者共同维权，索取赔偿！
  ☆ 感谢您支持原创设计事业，支持设计版权产品 ！
  ☆ 本模板由PPT STORE官方网站 原创设计
  ☆ PPT STORE 官方网站：http://www.pptstore.net
  ☆ PPT STORE 官方微博：http://weibo.com/pptstore</dc:description>
  <dc:subject>商务PPT模板</dc:subject>
  <cp:category>原创免费PPT模板</cp:category>
  <cp:lastModifiedBy>Let me Free</cp:lastModifiedBy>
  <cp:revision>10</cp:revision>
  <dcterms:created xsi:type="dcterms:W3CDTF">2012-01-31T14:03:00Z</dcterms:created>
  <dcterms:modified xsi:type="dcterms:W3CDTF">2019-10-19T12:53:30Z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2052-10.1.0.7668</vt:lpwstr>
  </property>
  <property fmtid="{D5CDD505-2E9C-101B-9397-08002B2CF9AE}" pid="3" name="KSORubyTemplateID">
    <vt:lpwstr>13</vt:lpwstr>
  </property>
</Properties>
</file>