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60" r:id="rId7"/>
    <p:sldId id="302" r:id="rId8"/>
    <p:sldId id="353" r:id="rId9"/>
    <p:sldId id="358" r:id="rId10"/>
    <p:sldId id="269" r:id="rId11"/>
    <p:sldId id="332" r:id="rId12"/>
    <p:sldId id="263" r:id="rId13"/>
    <p:sldId id="304" r:id="rId14"/>
    <p:sldId id="331" r:id="rId15"/>
    <p:sldId id="421" r:id="rId16"/>
    <p:sldId id="303" r:id="rId17"/>
    <p:sldId id="339" r:id="rId18"/>
    <p:sldId id="340" r:id="rId19"/>
    <p:sldId id="341" r:id="rId20"/>
    <p:sldId id="342" r:id="rId21"/>
    <p:sldId id="343" r:id="rId22"/>
    <p:sldId id="344" r:id="rId23"/>
    <p:sldId id="345" r:id="rId24"/>
    <p:sldId id="336" r:id="rId25"/>
    <p:sldId id="346" r:id="rId26"/>
    <p:sldId id="347" r:id="rId27"/>
    <p:sldId id="348" r:id="rId28"/>
    <p:sldId id="349" r:id="rId29"/>
    <p:sldId id="350" r:id="rId30"/>
    <p:sldId id="359" r:id="rId31"/>
    <p:sldId id="355" r:id="rId32"/>
    <p:sldId id="274" r:id="rId33"/>
    <p:sldId id="360" r:id="rId34"/>
    <p:sldId id="357" r:id="rId35"/>
    <p:sldId id="408" r:id="rId36"/>
    <p:sldId id="409" r:id="rId37"/>
    <p:sldId id="365" r:id="rId38"/>
    <p:sldId id="363" r:id="rId39"/>
    <p:sldId id="288" r:id="rId40"/>
    <p:sldId id="367" r:id="rId41"/>
    <p:sldId id="272" r:id="rId42"/>
    <p:sldId id="368" r:id="rId43"/>
    <p:sldId id="264" r:id="rId44"/>
    <p:sldId id="405" r:id="rId45"/>
    <p:sldId id="407" r:id="rId46"/>
    <p:sldId id="286" r:id="rId4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846" y="96"/>
      </p:cViewPr>
      <p:guideLst>
        <p:guide orient="horz" pos="1732"/>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p:scale>
          <a:sx n="1" d="1"/>
          <a:sy n="1" d="1"/>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A73832-9ED5-4B6A-BF04-171E84D2BE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19B445-4E6B-4C95-A97D-55B932B8425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r>
              <a:rPr lang="en-US" altLang="zh-CN"/>
              <a:t>1</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7</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8</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9</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10</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11</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12</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14</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15</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16</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17</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2</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18</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3</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23</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18</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24</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25</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3</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14</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17</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3</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3</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4</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r>
              <a:rPr lang="en-US" altLang="zh-CN"/>
              <a:t>27</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20</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3</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6</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5</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www.pptniu.com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rPr>
              <a:t>3</a:t>
            </a:r>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6</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Tree>
  </p:cSld>
  <p:clrMapOvr>
    <a:masterClrMapping/>
  </p:clrMapOvr>
  <p:transition spd="slow" advClick="0" advTm="3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2000250" y="-2000250"/>
            <a:ext cx="5143500" cy="914400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transition spd="slow" advClick="0"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transition spd="med" advClick="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0"/>
            <a:r>
              <a:rPr lang="zh-CN" altLang="en-US"/>
              <a:t>第二级</a:t>
            </a:r>
            <a:endParaRPr lang="zh-CN" altLang="en-US"/>
          </a:p>
          <a:p>
            <a:pPr lvl="0"/>
            <a:r>
              <a:rPr lang="zh-CN" altLang="en-US"/>
              <a:t>第三级</a:t>
            </a:r>
            <a:endParaRPr lang="zh-CN" altLang="en-US"/>
          </a:p>
          <a:p>
            <a:pPr lvl="0"/>
            <a:r>
              <a:rPr lang="zh-CN" altLang="en-US"/>
              <a:t>第四级</a:t>
            </a:r>
            <a:endParaRPr lang="zh-CN" altLang="en-US"/>
          </a:p>
          <a:p>
            <a:pPr lvl="0"/>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zh-CN"/>
              <a:t>201X/11/12</a:t>
            </a:r>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a:t>‹#›</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0"/>
            <a:r>
              <a:rPr lang="zh-CN" altLang="en-US" smtClean="0"/>
              <a:t>第二级</a:t>
            </a:r>
            <a:endParaRPr lang="zh-CN" altLang="en-US" smtClean="0"/>
          </a:p>
          <a:p>
            <a:pPr lvl="0"/>
            <a:r>
              <a:rPr lang="zh-CN" altLang="en-US" smtClean="0"/>
              <a:t>第三级</a:t>
            </a:r>
            <a:endParaRPr lang="zh-CN" altLang="en-US" smtClean="0"/>
          </a:p>
          <a:p>
            <a:pPr lvl="0"/>
            <a:r>
              <a:rPr lang="zh-CN" altLang="en-US" smtClean="0"/>
              <a:t>第四级</a:t>
            </a:r>
            <a:endParaRPr lang="zh-CN" altLang="en-US" smtClean="0"/>
          </a:p>
          <a:p>
            <a:pPr lvl="0"/>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zh-CN" smtClean="0"/>
              <a:t>202X/10/20 Saturday</a:t>
            </a:r>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smtClean="0"/>
              <a:t>‹#›</a:t>
            </a: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Click="0" advTm="300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image6.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7.jpeg"/><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8.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34.png"/><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37.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2.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2.xml"/><Relationship Id="rId2" Type="http://schemas.openxmlformats.org/officeDocument/2006/relationships/image" Target="../media/image47.png"/><Relationship Id="rId1" Type="http://schemas.openxmlformats.org/officeDocument/2006/relationships/image" Target="../media/image46.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2.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2.xml"/><Relationship Id="rId2" Type="http://schemas.openxmlformats.org/officeDocument/2006/relationships/image" Target="../media/image56.png"/><Relationship Id="rId1"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image" Target="../media/image5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image" Target="../media/image58.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image" Target="../media/image59.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1.jpeg"/><Relationship Id="rId1"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3.jpeg"/><Relationship Id="rId1" Type="http://schemas.openxmlformats.org/officeDocument/2006/relationships/image" Target="../media/image62.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5.png"/><Relationship Id="rId1" Type="http://schemas.openxmlformats.org/officeDocument/2006/relationships/image" Target="../media/image6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8.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xml"/><Relationship Id="rId4" Type="http://schemas.microsoft.com/office/2007/relationships/hdphoto" Target="../media/image6.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000251" y="-2000250"/>
            <a:ext cx="5143498" cy="9144001"/>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485604">
            <a:off x="4311634" y="-191850"/>
            <a:ext cx="796789" cy="4569140"/>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114396" flipH="1">
            <a:off x="3706494" y="-191850"/>
            <a:ext cx="796789" cy="4569140"/>
          </a:xfrm>
          <a:prstGeom prst="rect">
            <a:avLst/>
          </a:prstGeom>
        </p:spPr>
      </p:pic>
      <p:pic>
        <p:nvPicPr>
          <p:cNvPr id="5" name="图片 4"/>
          <p:cNvPicPr>
            <a:picLocks noChangeAspect="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382119" y="777748"/>
            <a:ext cx="2287924" cy="2022858"/>
          </a:xfrm>
          <a:prstGeom prst="rect">
            <a:avLst/>
          </a:prstGeom>
        </p:spPr>
      </p:pic>
      <p:sp>
        <p:nvSpPr>
          <p:cNvPr id="8" name="文本框 7"/>
          <p:cNvSpPr txBox="1"/>
          <p:nvPr/>
        </p:nvSpPr>
        <p:spPr>
          <a:xfrm>
            <a:off x="783590" y="1858010"/>
            <a:ext cx="2428240" cy="768350"/>
          </a:xfrm>
          <a:prstGeom prst="rect">
            <a:avLst/>
          </a:prstGeom>
          <a:noFill/>
        </p:spPr>
        <p:txBody>
          <a:bodyPr wrap="square" rtlCol="0">
            <a:spAutoFit/>
          </a:bodyPr>
          <a:lstStyle/>
          <a:p>
            <a:r>
              <a:rPr lang="zh-CN" altLang="en-US" sz="4400" b="1">
                <a:solidFill>
                  <a:srgbClr val="C00000"/>
                </a:solidFill>
              </a:rPr>
              <a:t>珍爱生命</a:t>
            </a:r>
            <a:endParaRPr lang="zh-CN" altLang="en-US" sz="4400" b="1">
              <a:solidFill>
                <a:srgbClr val="C00000"/>
              </a:solidFill>
            </a:endParaRPr>
          </a:p>
        </p:txBody>
      </p:sp>
      <p:sp>
        <p:nvSpPr>
          <p:cNvPr id="16" name="文本框 15"/>
          <p:cNvSpPr txBox="1"/>
          <p:nvPr/>
        </p:nvSpPr>
        <p:spPr>
          <a:xfrm>
            <a:off x="5927090" y="1858010"/>
            <a:ext cx="2497455" cy="768350"/>
          </a:xfrm>
          <a:prstGeom prst="rect">
            <a:avLst/>
          </a:prstGeom>
          <a:noFill/>
        </p:spPr>
        <p:txBody>
          <a:bodyPr wrap="square" rtlCol="0">
            <a:spAutoFit/>
          </a:bodyPr>
          <a:lstStyle/>
          <a:p>
            <a:r>
              <a:rPr lang="zh-CN" altLang="en-US" sz="4400" b="1">
                <a:solidFill>
                  <a:srgbClr val="C00000"/>
                </a:solidFill>
              </a:rPr>
              <a:t>拒绝毒品</a:t>
            </a:r>
            <a:endParaRPr lang="zh-CN" altLang="en-US" sz="4400" b="1">
              <a:solidFill>
                <a:srgbClr val="C00000"/>
              </a:solidFill>
            </a:endParaRPr>
          </a:p>
        </p:txBody>
      </p:sp>
      <p:sp>
        <p:nvSpPr>
          <p:cNvPr id="19" name="文本框 18"/>
          <p:cNvSpPr txBox="1"/>
          <p:nvPr/>
        </p:nvSpPr>
        <p:spPr>
          <a:xfrm>
            <a:off x="3176742" y="3934547"/>
            <a:ext cx="2697480" cy="368300"/>
          </a:xfrm>
          <a:prstGeom prst="rect">
            <a:avLst/>
          </a:prstGeom>
          <a:noFill/>
        </p:spPr>
        <p:txBody>
          <a:bodyPr wrap="none" rtlCol="0">
            <a:spAutoFit/>
          </a:bodyPr>
          <a:lstStyle/>
          <a:p>
            <a:r>
              <a:rPr lang="zh-CN" altLang="en-US" sz="1800">
                <a:latin typeface="+mj-ea"/>
                <a:ea typeface="+mj-ea"/>
              </a:rPr>
              <a:t>伍家岗街道中心戒毒社区</a:t>
            </a:r>
            <a:endParaRPr lang="zh-CN" altLang="en-US" sz="1800">
              <a:latin typeface="+mj-ea"/>
              <a:ea typeface="+mj-ea"/>
            </a:endParaRPr>
          </a:p>
        </p:txBody>
      </p:sp>
      <p:sp>
        <p:nvSpPr>
          <p:cNvPr id="2" name="文本框 1"/>
          <p:cNvSpPr txBox="1"/>
          <p:nvPr/>
        </p:nvSpPr>
        <p:spPr>
          <a:xfrm>
            <a:off x="3670935" y="4418330"/>
            <a:ext cx="1450975" cy="337185"/>
          </a:xfrm>
          <a:prstGeom prst="rect">
            <a:avLst/>
          </a:prstGeom>
          <a:noFill/>
        </p:spPr>
        <p:txBody>
          <a:bodyPr wrap="none" rtlCol="0">
            <a:spAutoFit/>
          </a:bodyPr>
          <a:p>
            <a:r>
              <a:rPr lang="zh-CN" altLang="en-US" sz="1600" dirty="0" smtClean="0">
                <a:latin typeface="+mj-ea"/>
                <a:ea typeface="+mj-ea"/>
              </a:rPr>
              <a:t>授课人</a:t>
            </a:r>
            <a:r>
              <a:rPr lang="en-US" altLang="zh-CN" sz="1600" dirty="0" smtClean="0">
                <a:latin typeface="+mj-ea"/>
                <a:ea typeface="+mj-ea"/>
              </a:rPr>
              <a:t>:</a:t>
            </a:r>
            <a:r>
              <a:rPr lang="zh-CN" altLang="en-US" sz="1600" dirty="0" smtClean="0">
                <a:latin typeface="+mj-ea"/>
                <a:ea typeface="+mj-ea"/>
              </a:rPr>
              <a:t>黄晓彤</a:t>
            </a:r>
            <a:endParaRPr lang="zh-CN" altLang="en-US" sz="1600" dirty="0" smtClean="0">
              <a:latin typeface="+mj-ea"/>
              <a:ea typeface="+mj-ea"/>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12" fill="hold" nodeType="afterEffec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1+#ppt_w/2"/>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childTnLst>
                                    <p:set>
                                      <p:cBhvr>
                                        <p:cTn id="19" dur="1" fill="hold">
                                          <p:stCondLst>
                                            <p:cond delay="0"/>
                                          </p:stCondLst>
                                        </p:cTn>
                                        <p:tgtEl>
                                          <p:spTgt spid="5"/>
                                        </p:tgtEl>
                                        <p:attrNameLst>
                                          <p:attrName>style.visibility</p:attrName>
                                        </p:attrNameLst>
                                      </p:cBhvr>
                                      <p:to>
                                        <p:strVal val="visible"/>
                                      </p:to>
                                    </p:set>
                                    <p:anim calcmode="lin" valueType="num">
                                      <p:cBhvr>
                                        <p:cTn id="20" dur="750" fill="hold"/>
                                        <p:tgtEl>
                                          <p:spTgt spid="5"/>
                                        </p:tgtEl>
                                        <p:attrNameLst>
                                          <p:attrName>ppt_w</p:attrName>
                                        </p:attrNameLst>
                                      </p:cBhvr>
                                      <p:tavLst>
                                        <p:tav tm="0">
                                          <p:val>
                                            <p:fltVal val="0"/>
                                          </p:val>
                                        </p:tav>
                                        <p:tav tm="100000">
                                          <p:val>
                                            <p:strVal val="#ppt_w"/>
                                          </p:val>
                                        </p:tav>
                                      </p:tavLst>
                                    </p:anim>
                                    <p:anim calcmode="lin" valueType="num">
                                      <p:cBhvr>
                                        <p:cTn id="21" dur="750" fill="hold"/>
                                        <p:tgtEl>
                                          <p:spTgt spid="5"/>
                                        </p:tgtEl>
                                        <p:attrNameLst>
                                          <p:attrName>ppt_h</p:attrName>
                                        </p:attrNameLst>
                                      </p:cBhvr>
                                      <p:tavLst>
                                        <p:tav tm="0">
                                          <p:val>
                                            <p:fltVal val="0"/>
                                          </p:val>
                                        </p:tav>
                                        <p:tav tm="100000">
                                          <p:val>
                                            <p:strVal val="#ppt_h"/>
                                          </p:val>
                                        </p:tav>
                                      </p:tavLst>
                                    </p:anim>
                                    <p:animEffect transition="in" filter="fade">
                                      <p:cBhvr>
                                        <p:cTn id="22" dur="750"/>
                                        <p:tgtEl>
                                          <p:spTgt spid="5"/>
                                        </p:tgtEl>
                                      </p:cBhvr>
                                    </p:animEffect>
                                  </p:childTnLst>
                                </p:cTn>
                              </p:par>
                            </p:childTnLst>
                          </p:cTn>
                        </p:par>
                        <p:par>
                          <p:cTn id="23" fill="hold">
                            <p:stCondLst>
                              <p:cond delay="3000"/>
                            </p:stCondLst>
                            <p:childTnLst>
                              <p:par>
                                <p:cTn id="24" presetID="47" presetClass="entr" presetSubtype="0" fill="hold" grpId="0" nodeType="afterEffec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7" presetClass="entr" presetSubtype="0" fill="hold" grpId="1" nodeType="withEffec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nodeType="afterEffect">
                                  <p:childTnLst>
                                    <p:set>
                                      <p:cBhvr>
                                        <p:cTn id="36" dur="1" fill="hold">
                                          <p:stCondLst>
                                            <p:cond delay="0"/>
                                          </p:stCondLst>
                                        </p:cTn>
                                        <p:tgtEl>
                                          <p:spTgt spid="19">
                                            <p:txEl>
                                              <p:pRg st="0" end="0"/>
                                            </p:txEl>
                                          </p:spTgt>
                                        </p:tgtEl>
                                        <p:attrNameLst>
                                          <p:attrName>style.visibility</p:attrName>
                                        </p:attrNameLst>
                                      </p:cBhvr>
                                      <p:to>
                                        <p:strVal val="visible"/>
                                      </p:to>
                                    </p:set>
                                    <p:anim calcmode="lin" valueType="num">
                                      <p:cBhvr additive="base">
                                        <p:cTn id="3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882065" y="797446"/>
            <a:ext cx="677033" cy="67703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2</a:t>
              </a:r>
              <a:endParaRPr kumimoji="0" lang="en-US" altLang="zh-CN" sz="32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
        <p:nvSpPr>
          <p:cNvPr id="33" name="圆角矩形 32"/>
          <p:cNvSpPr/>
          <p:nvPr/>
        </p:nvSpPr>
        <p:spPr>
          <a:xfrm>
            <a:off x="1628775" y="878840"/>
            <a:ext cx="1878965" cy="5143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defTabSz="914400" fontAlgn="base">
              <a:spcBef>
                <a:spcPct val="0"/>
              </a:spcBef>
              <a:spcAft>
                <a:spcPct val="0"/>
              </a:spcAft>
              <a:defRPr/>
            </a:pPr>
            <a:r>
              <a:rPr lang="zh-CN" altLang="en-US" sz="1800" b="1">
                <a:solidFill>
                  <a:srgbClr val="C00000"/>
                </a:solidFill>
                <a:latin typeface="微软雅黑" panose="020B0503020204020204" pitchFamily="34" charset="-122"/>
              </a:rPr>
              <a:t>第二次禁烟运动</a:t>
            </a:r>
            <a:endParaRPr lang="zh-CN" altLang="en-US" sz="1800" b="1">
              <a:solidFill>
                <a:srgbClr val="C00000"/>
              </a:solidFill>
              <a:latin typeface="微软雅黑" panose="020B0503020204020204" pitchFamily="34" charset="-122"/>
            </a:endParaRPr>
          </a:p>
        </p:txBody>
      </p:sp>
      <p:sp>
        <p:nvSpPr>
          <p:cNvPr id="27" name="Freeform 19"/>
          <p:cNvSpPr>
            <a:spLocks noEditPoints="1"/>
          </p:cNvSpPr>
          <p:nvPr/>
        </p:nvSpPr>
        <p:spPr bwMode="auto">
          <a:xfrm rot="5400000">
            <a:off x="3490948" y="97582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647C"/>
              </a:solidFill>
              <a:effectLst/>
              <a:uLnTx/>
              <a:uFillTx/>
              <a:latin typeface="Calibri" panose="020F0502020204030204" pitchFamily="34" charset="0"/>
              <a:ea typeface="宋体" panose="02010600030101010101" pitchFamily="2" charset="-122"/>
              <a:cs typeface="+mn-cs"/>
            </a:endParaRPr>
          </a:p>
        </p:txBody>
      </p:sp>
      <p:sp>
        <p:nvSpPr>
          <p:cNvPr id="22" name="TextBox 21"/>
          <p:cNvSpPr txBox="1"/>
          <p:nvPr/>
        </p:nvSpPr>
        <p:spPr>
          <a:xfrm>
            <a:off x="4034790" y="447675"/>
            <a:ext cx="4633595" cy="1599565"/>
          </a:xfrm>
          <a:prstGeom prst="rect">
            <a:avLst/>
          </a:prstGeom>
          <a:noFill/>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清末民初，中国政府又发动了第二次禁烟运动。这场运动分前后两期，前者是晚清新政的一部分，以挽救垂亡的政权，后者是民初政府除旧布新的措施，这场运动前后十年，在民众的踊跃参与下，取得很大成果，罂粟种植锐减，烟管大量封闭，吸毒者纷纷戒除，尤其是外交上，阻止了英国的印度鸦片的合法进口，这标志着世界联合禁毒的开端，也在近代禁烟史上写下了浓墨重彩的一笔</a:t>
            </a:r>
            <a:endPar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a:blip r:embed="rId1"/>
          <a:stretch>
            <a:fillRect/>
          </a:stretch>
        </p:blipFill>
        <p:spPr>
          <a:xfrm>
            <a:off x="4648835" y="2204085"/>
            <a:ext cx="4232910" cy="2587625"/>
          </a:xfrm>
          <a:prstGeom prst="rect">
            <a:avLst/>
          </a:prstGeom>
        </p:spPr>
      </p:pic>
      <p:pic>
        <p:nvPicPr>
          <p:cNvPr id="7" name="图片 6"/>
          <p:cNvPicPr>
            <a:picLocks noChangeAspect="1"/>
          </p:cNvPicPr>
          <p:nvPr/>
        </p:nvPicPr>
        <p:blipFill>
          <a:blip r:embed="rId2"/>
          <a:stretch>
            <a:fillRect/>
          </a:stretch>
        </p:blipFill>
        <p:spPr>
          <a:xfrm>
            <a:off x="324485" y="2204085"/>
            <a:ext cx="3690620" cy="2613025"/>
          </a:xfrm>
          <a:prstGeom prst="rect">
            <a:avLst/>
          </a:prstGeom>
        </p:spPr>
      </p:pic>
      <p:sp>
        <p:nvSpPr>
          <p:cNvPr id="9" name="圆角矩形 8"/>
          <p:cNvSpPr/>
          <p:nvPr/>
        </p:nvSpPr>
        <p:spPr>
          <a:xfrm>
            <a:off x="4424680" y="2096135"/>
            <a:ext cx="4680585" cy="280352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83820" y="2096135"/>
            <a:ext cx="4171950" cy="280352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12" presetClass="entr" presetSubtype="8" fill="hold" grpId="9" nodeType="withEffec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ppt_x</p:attrName>
                                        </p:attrNameLst>
                                      </p:cBhvr>
                                      <p:tavLst>
                                        <p:tav tm="0">
                                          <p:val>
                                            <p:strVal val="#ppt_x-#ppt_w*1.125000"/>
                                          </p:val>
                                        </p:tav>
                                        <p:tav tm="100000">
                                          <p:val>
                                            <p:strVal val="#ppt_x"/>
                                          </p:val>
                                        </p:tav>
                                      </p:tavLst>
                                    </p:anim>
                                    <p:animEffect transition="in" filter="wipe(right)">
                                      <p:cBhvr>
                                        <p:cTn id="12" dur="500"/>
                                        <p:tgtEl>
                                          <p:spTgt spid="27"/>
                                        </p:tgtEl>
                                      </p:cBhvr>
                                    </p:animEffect>
                                  </p:childTnLst>
                                </p:cTn>
                              </p:par>
                              <p:par>
                                <p:cTn id="13" presetID="12" presetClass="entr" presetSubtype="8" fill="hold" grpId="4" nodeType="withEffec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ppt_x</p:attrName>
                                        </p:attrNameLst>
                                      </p:cBhvr>
                                      <p:tavLst>
                                        <p:tav tm="0">
                                          <p:val>
                                            <p:strVal val="#ppt_x-#ppt_w*1.125000"/>
                                          </p:val>
                                        </p:tav>
                                        <p:tav tm="100000">
                                          <p:val>
                                            <p:strVal val="#ppt_x"/>
                                          </p:val>
                                        </p:tav>
                                      </p:tavLst>
                                    </p:anim>
                                    <p:animEffect transition="in" filter="wipe(right)">
                                      <p:cBhvr>
                                        <p:cTn id="16" dur="500"/>
                                        <p:tgtEl>
                                          <p:spTgt spid="22"/>
                                        </p:tgtEl>
                                      </p:cBhvr>
                                    </p:animEffect>
                                  </p:childTnLst>
                                </p:cTn>
                              </p:par>
                            </p:childTnLst>
                          </p:cTn>
                        </p:par>
                        <p:par>
                          <p:cTn id="17" fill="hold">
                            <p:stCondLst>
                              <p:cond delay="500"/>
                            </p:stCondLst>
                            <p:childTnLst>
                              <p:par>
                                <p:cTn id="18" presetID="21" presetClass="entr" presetSubtype="1" fill="hold" grpId="0" nodeType="afterEffect">
                                  <p:childTnLst>
                                    <p:set>
                                      <p:cBhvr>
                                        <p:cTn id="19" dur="1" fill="hold">
                                          <p:stCondLst>
                                            <p:cond delay="0"/>
                                          </p:stCondLst>
                                        </p:cTn>
                                        <p:tgtEl>
                                          <p:spTgt spid="9"/>
                                        </p:tgtEl>
                                        <p:attrNameLst>
                                          <p:attrName>style.visibility</p:attrName>
                                        </p:attrNameLst>
                                      </p:cBhvr>
                                      <p:to>
                                        <p:strVal val="visible"/>
                                      </p:to>
                                    </p:set>
                                    <p:animEffect transition="in" filter="wheel(1)">
                                      <p:cBhvr>
                                        <p:cTn id="20" dur="800"/>
                                        <p:tgtEl>
                                          <p:spTgt spid="9"/>
                                        </p:tgtEl>
                                      </p:cBhvr>
                                    </p:animEffect>
                                  </p:childTnLst>
                                </p:cTn>
                              </p:par>
                            </p:childTnLst>
                          </p:cTn>
                        </p:par>
                        <p:par>
                          <p:cTn id="21" fill="hold">
                            <p:stCondLst>
                              <p:cond delay="1500"/>
                            </p:stCondLst>
                            <p:childTnLst>
                              <p:par>
                                <p:cTn id="22" presetID="21" presetClass="entr" presetSubtype="1" fill="hold" grpId="0" nodeType="afterEffect">
                                  <p:childTnLst>
                                    <p:set>
                                      <p:cBhvr>
                                        <p:cTn id="23" dur="1" fill="hold">
                                          <p:stCondLst>
                                            <p:cond delay="0"/>
                                          </p:stCondLst>
                                        </p:cTn>
                                        <p:tgtEl>
                                          <p:spTgt spid="10"/>
                                        </p:tgtEl>
                                        <p:attrNameLst>
                                          <p:attrName>style.visibility</p:attrName>
                                        </p:attrNameLst>
                                      </p:cBhvr>
                                      <p:to>
                                        <p:strVal val="visible"/>
                                      </p:to>
                                    </p:set>
                                    <p:animEffect transition="in" filter="wheel(1)">
                                      <p:cBhvr>
                                        <p:cTn id="24"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9" bldLvl="0" animBg="1"/>
      <p:bldP spid="22" grpId="4"/>
      <p:bldP spid="9"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nvSpPr>
        <p:spPr>
          <a:xfrm>
            <a:off x="888792" y="713616"/>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3</a:t>
            </a:r>
            <a:endParaRPr kumimoji="0" lang="en-US" altLang="zh-CN" sz="32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43" name="圆角矩形 42"/>
          <p:cNvSpPr/>
          <p:nvPr/>
        </p:nvSpPr>
        <p:spPr>
          <a:xfrm>
            <a:off x="1678305" y="800100"/>
            <a:ext cx="1907540" cy="5143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defTabSz="914400" fontAlgn="base">
              <a:spcBef>
                <a:spcPct val="0"/>
              </a:spcBef>
              <a:spcAft>
                <a:spcPct val="0"/>
              </a:spcAft>
              <a:defRPr/>
            </a:pPr>
            <a:r>
              <a:rPr lang="zh-CN" altLang="en-US" sz="1800" b="1">
                <a:solidFill>
                  <a:srgbClr val="C00000"/>
                </a:solidFill>
                <a:latin typeface="微软雅黑" panose="020B0503020204020204" pitchFamily="34" charset="-122"/>
              </a:rPr>
              <a:t>第三次禁烟运动</a:t>
            </a:r>
            <a:endParaRPr lang="zh-CN" altLang="en-US" sz="1800" b="1">
              <a:solidFill>
                <a:srgbClr val="C00000"/>
              </a:solidFill>
              <a:latin typeface="微软雅黑" panose="020B0503020204020204" pitchFamily="34" charset="-122"/>
            </a:endParaRPr>
          </a:p>
        </p:txBody>
      </p:sp>
      <p:sp>
        <p:nvSpPr>
          <p:cNvPr id="26" name="Freeform 18"/>
          <p:cNvSpPr>
            <a:spLocks noEditPoints="1"/>
          </p:cNvSpPr>
          <p:nvPr/>
        </p:nvSpPr>
        <p:spPr bwMode="auto">
          <a:xfrm rot="5400000">
            <a:off x="3611598" y="8969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647C"/>
              </a:solidFill>
              <a:effectLst/>
              <a:uLnTx/>
              <a:uFillTx/>
              <a:latin typeface="Calibri" panose="020F0502020204030204" pitchFamily="34" charset="0"/>
              <a:ea typeface="宋体" panose="02010600030101010101" pitchFamily="2" charset="-122"/>
              <a:cs typeface="+mn-cs"/>
            </a:endParaRPr>
          </a:p>
        </p:txBody>
      </p:sp>
      <p:sp>
        <p:nvSpPr>
          <p:cNvPr id="23" name="TextBox 22"/>
          <p:cNvSpPr txBox="1"/>
          <p:nvPr/>
        </p:nvSpPr>
        <p:spPr>
          <a:xfrm>
            <a:off x="4182110" y="414655"/>
            <a:ext cx="4312920" cy="1599565"/>
          </a:xfrm>
          <a:prstGeom prst="rect">
            <a:avLst/>
          </a:prstGeom>
          <a:noFill/>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1949</a:t>
            </a: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年中华人民共和国成立后，仅仅</a:t>
            </a:r>
            <a:r>
              <a:rPr kumimoji="0" lang="en-US" altLang="zh-CN"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年的时间，中国共产党就一举扫除了贻害中国</a:t>
            </a:r>
            <a:r>
              <a:rPr kumimoji="0" lang="en-US" altLang="zh-CN"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200</a:t>
            </a: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的烟毒。在这场规模空前的禁毒运动中，查实处理种植、贩运、销售烟毒的人员，缴获鸦片类毒品、制毒机械、武装贩毒枪支等。于此同时，在全国范围内有效地制止了罂粟种植，并通过自行戒除和强制戒除的办法，帮助上千万烟民戒除烟瘾。</a:t>
            </a:r>
            <a:endPar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1"/>
          <a:stretch>
            <a:fillRect/>
          </a:stretch>
        </p:blipFill>
        <p:spPr>
          <a:xfrm>
            <a:off x="4787265" y="2260600"/>
            <a:ext cx="3638550" cy="2473960"/>
          </a:xfrm>
          <a:prstGeom prst="rect">
            <a:avLst/>
          </a:prstGeom>
        </p:spPr>
      </p:pic>
      <p:pic>
        <p:nvPicPr>
          <p:cNvPr id="3" name="图片 2"/>
          <p:cNvPicPr>
            <a:picLocks noChangeAspect="1"/>
          </p:cNvPicPr>
          <p:nvPr/>
        </p:nvPicPr>
        <p:blipFill>
          <a:blip r:embed="rId2"/>
          <a:stretch>
            <a:fillRect/>
          </a:stretch>
        </p:blipFill>
        <p:spPr>
          <a:xfrm>
            <a:off x="324485" y="2183130"/>
            <a:ext cx="3898265" cy="2607310"/>
          </a:xfrm>
          <a:prstGeom prst="rect">
            <a:avLst/>
          </a:prstGeom>
        </p:spPr>
      </p:pic>
      <p:sp>
        <p:nvSpPr>
          <p:cNvPr id="10" name="圆角矩形 9"/>
          <p:cNvSpPr/>
          <p:nvPr/>
        </p:nvSpPr>
        <p:spPr>
          <a:xfrm>
            <a:off x="83820" y="2074545"/>
            <a:ext cx="4378960" cy="282511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圆角矩形 3"/>
          <p:cNvSpPr/>
          <p:nvPr/>
        </p:nvSpPr>
        <p:spPr>
          <a:xfrm>
            <a:off x="4622165" y="2094865"/>
            <a:ext cx="3985895" cy="282511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2" nodeType="afterEffec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12" presetClass="entr" presetSubtype="8" fill="hold" grpId="8" nodeType="withEffec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p:tgtEl>
                                          <p:spTgt spid="26"/>
                                        </p:tgtEl>
                                        <p:attrNameLst>
                                          <p:attrName>ppt_x</p:attrName>
                                        </p:attrNameLst>
                                      </p:cBhvr>
                                      <p:tavLst>
                                        <p:tav tm="0">
                                          <p:val>
                                            <p:strVal val="#ppt_x-#ppt_w*1.125000"/>
                                          </p:val>
                                        </p:tav>
                                        <p:tav tm="100000">
                                          <p:val>
                                            <p:strVal val="#ppt_x"/>
                                          </p:val>
                                        </p:tav>
                                      </p:tavLst>
                                    </p:anim>
                                    <p:animEffect transition="in" filter="wipe(right)">
                                      <p:cBhvr>
                                        <p:cTn id="12" dur="500"/>
                                        <p:tgtEl>
                                          <p:spTgt spid="26"/>
                                        </p:tgtEl>
                                      </p:cBhvr>
                                    </p:animEffect>
                                  </p:childTnLst>
                                </p:cTn>
                              </p:par>
                              <p:par>
                                <p:cTn id="13" presetID="12" presetClass="entr" presetSubtype="8" fill="hold" grpId="5" nodeType="withEffec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ppt_x</p:attrName>
                                        </p:attrNameLst>
                                      </p:cBhvr>
                                      <p:tavLst>
                                        <p:tav tm="0">
                                          <p:val>
                                            <p:strVal val="#ppt_x-#ppt_w*1.125000"/>
                                          </p:val>
                                        </p:tav>
                                        <p:tav tm="100000">
                                          <p:val>
                                            <p:strVal val="#ppt_x"/>
                                          </p:val>
                                        </p:tav>
                                      </p:tavLst>
                                    </p:anim>
                                    <p:animEffect transition="in" filter="wipe(right)">
                                      <p:cBhvr>
                                        <p:cTn id="16" dur="500"/>
                                        <p:tgtEl>
                                          <p:spTgt spid="23"/>
                                        </p:tgtEl>
                                      </p:cBhvr>
                                    </p:animEffect>
                                  </p:childTnLst>
                                </p:cTn>
                              </p:par>
                            </p:childTnLst>
                          </p:cTn>
                        </p:par>
                        <p:par>
                          <p:cTn id="17" fill="hold">
                            <p:stCondLst>
                              <p:cond delay="500"/>
                            </p:stCondLst>
                            <p:childTnLst>
                              <p:par>
                                <p:cTn id="18" presetID="21" presetClass="entr" presetSubtype="1" fill="hold" grpId="0" nodeType="afterEffect">
                                  <p:childTnLst>
                                    <p:set>
                                      <p:cBhvr>
                                        <p:cTn id="19" dur="1" fill="hold">
                                          <p:stCondLst>
                                            <p:cond delay="0"/>
                                          </p:stCondLst>
                                        </p:cTn>
                                        <p:tgtEl>
                                          <p:spTgt spid="10"/>
                                        </p:tgtEl>
                                        <p:attrNameLst>
                                          <p:attrName>style.visibility</p:attrName>
                                        </p:attrNameLst>
                                      </p:cBhvr>
                                      <p:to>
                                        <p:strVal val="visible"/>
                                      </p:to>
                                    </p:set>
                                    <p:animEffect transition="in" filter="wheel(1)">
                                      <p:cBhvr>
                                        <p:cTn id="20" dur="800"/>
                                        <p:tgtEl>
                                          <p:spTgt spid="10"/>
                                        </p:tgtEl>
                                      </p:cBhvr>
                                    </p:animEffect>
                                  </p:childTnLst>
                                </p:cTn>
                              </p:par>
                            </p:childTnLst>
                          </p:cTn>
                        </p:par>
                        <p:par>
                          <p:cTn id="21" fill="hold">
                            <p:stCondLst>
                              <p:cond delay="1500"/>
                            </p:stCondLst>
                            <p:childTnLst>
                              <p:par>
                                <p:cTn id="22" presetID="21" presetClass="entr" presetSubtype="1" fill="hold" grpId="0" nodeType="afterEffect">
                                  <p:childTnLst>
                                    <p:set>
                                      <p:cBhvr>
                                        <p:cTn id="23" dur="1" fill="hold">
                                          <p:stCondLst>
                                            <p:cond delay="0"/>
                                          </p:stCondLst>
                                        </p:cTn>
                                        <p:tgtEl>
                                          <p:spTgt spid="4"/>
                                        </p:tgtEl>
                                        <p:attrNameLst>
                                          <p:attrName>style.visibility</p:attrName>
                                        </p:attrNameLst>
                                      </p:cBhvr>
                                      <p:to>
                                        <p:strVal val="visible"/>
                                      </p:to>
                                    </p:set>
                                    <p:animEffect transition="in" filter="wheel(1)">
                                      <p:cBhvr>
                                        <p:cTn id="24" dur="8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2" bldLvl="0" animBg="1"/>
      <p:bldP spid="26" grpId="8" bldLvl="0" animBg="1"/>
      <p:bldP spid="23" grpId="5"/>
      <p:bldP spid="10"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60376" y="1361672"/>
            <a:ext cx="2659380" cy="645160"/>
          </a:xfrm>
          <a:prstGeom prst="rect">
            <a:avLst/>
          </a:prstGeom>
          <a:noFill/>
        </p:spPr>
        <p:txBody>
          <a:bodyPr wrap="none" rtlCol="0">
            <a:spAutoFit/>
          </a:bodyPr>
          <a:lstStyle/>
          <a:p>
            <a:pPr marL="0" marR="0" lvl="1"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毒品的种类</a:t>
            </a:r>
            <a:endPar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flipV="1">
            <a:off x="3786897" y="1099344"/>
            <a:ext cx="0" cy="13620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47238" y="2184666"/>
            <a:ext cx="996710" cy="27686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PART 03</a:t>
            </a: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2406381" y="1039793"/>
            <a:ext cx="1077318" cy="1077318"/>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5" nodeType="afterEffec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5"/>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9550" y="1275080"/>
            <a:ext cx="1163320" cy="1163320"/>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 y="3063875"/>
            <a:ext cx="9142730" cy="2078990"/>
          </a:xfrm>
          <a:prstGeom prst="rect">
            <a:avLst/>
          </a:prstGeom>
        </p:spPr>
      </p:pic>
      <p:grpSp>
        <p:nvGrpSpPr>
          <p:cNvPr id="23" name="组合 22"/>
          <p:cNvGrpSpPr/>
          <p:nvPr/>
        </p:nvGrpSpPr>
        <p:grpSpPr>
          <a:xfrm>
            <a:off x="1445260" y="1912620"/>
            <a:ext cx="1125855" cy="1489475"/>
            <a:chOff x="1816390" y="1861915"/>
            <a:chExt cx="1008000" cy="1303201"/>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6390" y="1861915"/>
              <a:ext cx="1008000" cy="1008000"/>
            </a:xfrm>
            <a:prstGeom prst="rect">
              <a:avLst/>
            </a:prstGeom>
          </p:spPr>
        </p:pic>
        <p:sp>
          <p:nvSpPr>
            <p:cNvPr id="14" name="标题 1"/>
            <p:cNvSpPr txBox="1"/>
            <p:nvPr/>
          </p:nvSpPr>
          <p:spPr>
            <a:xfrm>
              <a:off x="1885061" y="2950104"/>
              <a:ext cx="781969" cy="21501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600" b="1" smtClean="0">
                  <a:solidFill>
                    <a:schemeClr val="bg1"/>
                  </a:solidFill>
                  <a:latin typeface="黑体" panose="02010609060101010101" charset="-122"/>
                  <a:ea typeface="黑体" panose="02010609060101010101" charset="-122"/>
                </a:rPr>
                <a:t>吗啡</a:t>
              </a:r>
              <a:endParaRPr lang="zh-CN" altLang="en-US" sz="1600" b="1" dirty="0" smtClean="0">
                <a:solidFill>
                  <a:schemeClr val="bg1"/>
                </a:solidFill>
                <a:latin typeface="黑体" panose="02010609060101010101" charset="-122"/>
                <a:ea typeface="黑体" panose="02010609060101010101" charset="-122"/>
              </a:endParaRPr>
            </a:p>
          </p:txBody>
        </p:sp>
      </p:grpSp>
      <p:sp>
        <p:nvSpPr>
          <p:cNvPr id="12" name="标题 1"/>
          <p:cNvSpPr txBox="1"/>
          <p:nvPr/>
        </p:nvSpPr>
        <p:spPr>
          <a:xfrm>
            <a:off x="350211" y="2504264"/>
            <a:ext cx="781969" cy="24574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600" b="1" smtClean="0">
                <a:solidFill>
                  <a:schemeClr val="bg1"/>
                </a:solidFill>
                <a:latin typeface="黑体" panose="02010609060101010101" charset="-122"/>
                <a:ea typeface="黑体" panose="02010609060101010101" charset="-122"/>
              </a:rPr>
              <a:t>鸦片</a:t>
            </a:r>
            <a:endParaRPr lang="zh-CN" altLang="en-US" sz="1600" b="1" dirty="0" smtClean="0">
              <a:solidFill>
                <a:schemeClr val="bg1"/>
              </a:solidFill>
              <a:latin typeface="黑体" panose="02010609060101010101" charset="-122"/>
              <a:ea typeface="黑体" panose="02010609060101010101" charset="-122"/>
            </a:endParaRPr>
          </a:p>
        </p:txBody>
      </p:sp>
      <p:grpSp>
        <p:nvGrpSpPr>
          <p:cNvPr id="24" name="组合 23"/>
          <p:cNvGrpSpPr/>
          <p:nvPr/>
        </p:nvGrpSpPr>
        <p:grpSpPr>
          <a:xfrm>
            <a:off x="2688590" y="2359025"/>
            <a:ext cx="1170305" cy="1467261"/>
            <a:chOff x="2942195" y="1861915"/>
            <a:chExt cx="1008000" cy="128315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2195" y="1861915"/>
              <a:ext cx="1008000" cy="1008000"/>
            </a:xfrm>
            <a:prstGeom prst="rect">
              <a:avLst/>
            </a:prstGeom>
          </p:spPr>
        </p:pic>
        <p:sp>
          <p:nvSpPr>
            <p:cNvPr id="17" name="标题 1"/>
            <p:cNvSpPr txBox="1"/>
            <p:nvPr/>
          </p:nvSpPr>
          <p:spPr>
            <a:xfrm>
              <a:off x="3055211" y="2956816"/>
              <a:ext cx="781969" cy="188254"/>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400" b="1" smtClean="0">
                  <a:solidFill>
                    <a:schemeClr val="bg1"/>
                  </a:solidFill>
                  <a:latin typeface="黑体" panose="02010609060101010101" charset="-122"/>
                  <a:ea typeface="黑体" panose="02010609060101010101" charset="-122"/>
                </a:rPr>
                <a:t>大麻</a:t>
              </a:r>
              <a:endParaRPr lang="zh-CN" altLang="en-US" sz="1400" b="1" dirty="0" smtClean="0">
                <a:solidFill>
                  <a:schemeClr val="bg1"/>
                </a:solidFill>
                <a:latin typeface="黑体" panose="02010609060101010101" charset="-122"/>
                <a:ea typeface="黑体" panose="02010609060101010101" charset="-122"/>
              </a:endParaRPr>
            </a:p>
          </p:txBody>
        </p:sp>
      </p:grpSp>
      <p:grpSp>
        <p:nvGrpSpPr>
          <p:cNvPr id="25" name="组合 24"/>
          <p:cNvGrpSpPr/>
          <p:nvPr/>
        </p:nvGrpSpPr>
        <p:grpSpPr>
          <a:xfrm>
            <a:off x="3952240" y="2750185"/>
            <a:ext cx="1239520" cy="1459548"/>
            <a:chOff x="4068000" y="1861915"/>
            <a:chExt cx="1008000" cy="1283693"/>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8000" y="1861915"/>
              <a:ext cx="1008000" cy="1008000"/>
            </a:xfrm>
            <a:prstGeom prst="rect">
              <a:avLst/>
            </a:prstGeom>
          </p:spPr>
        </p:pic>
        <p:sp>
          <p:nvSpPr>
            <p:cNvPr id="18" name="标题 1"/>
            <p:cNvSpPr txBox="1"/>
            <p:nvPr/>
          </p:nvSpPr>
          <p:spPr>
            <a:xfrm>
              <a:off x="4181016" y="2956279"/>
              <a:ext cx="781969" cy="18932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400" b="1" smtClean="0">
                  <a:solidFill>
                    <a:schemeClr val="bg1"/>
                  </a:solidFill>
                  <a:latin typeface="黑体" panose="02010609060101010101" charset="-122"/>
                  <a:ea typeface="黑体" panose="02010609060101010101" charset="-122"/>
                </a:rPr>
                <a:t>古柯</a:t>
              </a:r>
              <a:endParaRPr lang="zh-CN" altLang="en-US" sz="1400" b="1" dirty="0" smtClean="0">
                <a:solidFill>
                  <a:schemeClr val="bg1"/>
                </a:solidFill>
                <a:latin typeface="黑体" panose="02010609060101010101" charset="-122"/>
                <a:ea typeface="黑体" panose="02010609060101010101" charset="-122"/>
              </a:endParaRPr>
            </a:p>
          </p:txBody>
        </p:sp>
      </p:grpSp>
      <p:grpSp>
        <p:nvGrpSpPr>
          <p:cNvPr id="26" name="组合 25"/>
          <p:cNvGrpSpPr/>
          <p:nvPr/>
        </p:nvGrpSpPr>
        <p:grpSpPr>
          <a:xfrm>
            <a:off x="5403850" y="2359025"/>
            <a:ext cx="1134745" cy="1467699"/>
            <a:chOff x="5193805" y="1861915"/>
            <a:chExt cx="1008000" cy="1427039"/>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3805" y="1861915"/>
              <a:ext cx="1008000" cy="1119979"/>
            </a:xfrm>
            <a:prstGeom prst="rect">
              <a:avLst/>
            </a:prstGeom>
          </p:spPr>
        </p:pic>
        <p:sp>
          <p:nvSpPr>
            <p:cNvPr id="19" name="标题 1"/>
            <p:cNvSpPr txBox="1"/>
            <p:nvPr/>
          </p:nvSpPr>
          <p:spPr>
            <a:xfrm>
              <a:off x="5307385" y="3079653"/>
              <a:ext cx="781969" cy="20930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400" b="1" smtClean="0">
                  <a:solidFill>
                    <a:schemeClr val="bg1"/>
                  </a:solidFill>
                  <a:latin typeface="黑体" panose="02010609060101010101" charset="-122"/>
                  <a:ea typeface="黑体" panose="02010609060101010101" charset="-122"/>
                </a:rPr>
                <a:t>杜冷丁</a:t>
              </a:r>
              <a:endParaRPr lang="zh-CN" altLang="en-US" sz="1400" b="1" dirty="0" smtClean="0">
                <a:solidFill>
                  <a:schemeClr val="bg1"/>
                </a:solidFill>
                <a:latin typeface="黑体" panose="02010609060101010101" charset="-122"/>
                <a:ea typeface="黑体" panose="02010609060101010101" charset="-122"/>
              </a:endParaRPr>
            </a:p>
          </p:txBody>
        </p:sp>
      </p:grpSp>
      <p:grpSp>
        <p:nvGrpSpPr>
          <p:cNvPr id="27" name="组合 26"/>
          <p:cNvGrpSpPr/>
          <p:nvPr/>
        </p:nvGrpSpPr>
        <p:grpSpPr>
          <a:xfrm>
            <a:off x="6649085" y="1954530"/>
            <a:ext cx="1189355" cy="1420694"/>
            <a:chOff x="6319610" y="1861915"/>
            <a:chExt cx="1008000" cy="1290238"/>
          </a:xfrm>
        </p:grpSpPr>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19610" y="1861915"/>
              <a:ext cx="1008000" cy="1008000"/>
            </a:xfrm>
            <a:prstGeom prst="rect">
              <a:avLst/>
            </a:prstGeom>
          </p:spPr>
        </p:pic>
        <p:sp>
          <p:nvSpPr>
            <p:cNvPr id="20" name="标题 1"/>
            <p:cNvSpPr txBox="1"/>
            <p:nvPr/>
          </p:nvSpPr>
          <p:spPr>
            <a:xfrm>
              <a:off x="6432626" y="2956655"/>
              <a:ext cx="781969" cy="19549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400" b="1" smtClean="0">
                  <a:solidFill>
                    <a:schemeClr val="bg1"/>
                  </a:solidFill>
                  <a:latin typeface="黑体" panose="02010609060101010101" charset="-122"/>
                  <a:ea typeface="黑体" panose="02010609060101010101" charset="-122"/>
                </a:rPr>
                <a:t>海洛因</a:t>
              </a:r>
              <a:endParaRPr lang="zh-CN" altLang="en-US" sz="1400" b="1" dirty="0" smtClean="0">
                <a:solidFill>
                  <a:schemeClr val="bg1"/>
                </a:solidFill>
                <a:latin typeface="黑体" panose="02010609060101010101" charset="-122"/>
                <a:ea typeface="黑体" panose="02010609060101010101" charset="-122"/>
              </a:endParaRPr>
            </a:p>
          </p:txBody>
        </p:sp>
      </p:grpSp>
      <p:grpSp>
        <p:nvGrpSpPr>
          <p:cNvPr id="28" name="组合 27"/>
          <p:cNvGrpSpPr/>
          <p:nvPr/>
        </p:nvGrpSpPr>
        <p:grpSpPr>
          <a:xfrm>
            <a:off x="7888605" y="1312545"/>
            <a:ext cx="1198245" cy="1391147"/>
            <a:chOff x="7445416" y="1861915"/>
            <a:chExt cx="1008000" cy="1288739"/>
          </a:xfrm>
        </p:grpSpPr>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45416" y="1861915"/>
              <a:ext cx="1008000" cy="1008000"/>
            </a:xfrm>
            <a:prstGeom prst="rect">
              <a:avLst/>
            </a:prstGeom>
          </p:spPr>
        </p:pic>
        <p:sp>
          <p:nvSpPr>
            <p:cNvPr id="21" name="标题 1"/>
            <p:cNvSpPr txBox="1"/>
            <p:nvPr/>
          </p:nvSpPr>
          <p:spPr>
            <a:xfrm>
              <a:off x="7558432" y="2951235"/>
              <a:ext cx="781969" cy="19941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400" b="1" smtClean="0">
                  <a:solidFill>
                    <a:schemeClr val="bg1"/>
                  </a:solidFill>
                  <a:latin typeface="黑体" panose="02010609060101010101" charset="-122"/>
                  <a:ea typeface="黑体" panose="02010609060101010101" charset="-122"/>
                </a:rPr>
                <a:t>可卡因</a:t>
              </a:r>
              <a:endParaRPr lang="zh-CN" altLang="en-US" sz="1400" b="1" dirty="0" smtClean="0">
                <a:solidFill>
                  <a:schemeClr val="bg1"/>
                </a:solidFill>
                <a:latin typeface="黑体" panose="02010609060101010101" charset="-122"/>
                <a:ea typeface="黑体" panose="02010609060101010101" charset="-122"/>
              </a:endParaRPr>
            </a:p>
          </p:txBody>
        </p:sp>
      </p:grpSp>
      <p:sp>
        <p:nvSpPr>
          <p:cNvPr id="15" name="矩形 14"/>
          <p:cNvSpPr/>
          <p:nvPr/>
        </p:nvSpPr>
        <p:spPr>
          <a:xfrm>
            <a:off x="3180715" y="572135"/>
            <a:ext cx="2783205" cy="7029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258185" y="631825"/>
            <a:ext cx="2621280" cy="583565"/>
          </a:xfrm>
          <a:prstGeom prst="rect">
            <a:avLst/>
          </a:prstGeom>
          <a:noFill/>
        </p:spPr>
        <p:txBody>
          <a:bodyPr wrap="none" rtlCol="0">
            <a:spAutoFit/>
          </a:bodyPr>
          <a:p>
            <a:r>
              <a:rPr lang="zh-CN" altLang="en-US" sz="3200" b="1" dirty="0" smtClean="0">
                <a:latin typeface="+mj-ea"/>
                <a:ea typeface="+mj-ea"/>
              </a:rPr>
              <a:t>传统毒品种类</a:t>
            </a:r>
            <a:endParaRPr lang="zh-CN" altLang="en-US" sz="3200" b="1" dirty="0" smtClean="0">
              <a:latin typeface="+mj-ea"/>
              <a:ea typeface="+mj-ea"/>
            </a:endParaRPr>
          </a:p>
        </p:txBody>
      </p:sp>
    </p:spTree>
  </p:cSld>
  <p:clrMapOvr>
    <a:masterClrMapping/>
  </p:clrMapOvr>
  <p:transition spd="med" advClick="0">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p:nvPr/>
        </p:nvSpPr>
        <p:spPr>
          <a:xfrm>
            <a:off x="6312535" y="1838960"/>
            <a:ext cx="2348230" cy="193865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中文名：鸦片</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外文名：</a:t>
            </a:r>
            <a:r>
              <a:rPr lang="en-US" altLang="zh-CN" sz="900" smtClean="0">
                <a:solidFill>
                  <a:schemeClr val="bg1"/>
                </a:solidFill>
                <a:latin typeface="微软雅黑" panose="020B0503020204020204" pitchFamily="34" charset="-122"/>
                <a:ea typeface="微软雅黑" panose="020B0503020204020204" pitchFamily="34" charset="-122"/>
              </a:rPr>
              <a:t>opium</a:t>
            </a:r>
            <a:endParaRPr lang="en-US" altLang="zh-CN"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植物：罂粟</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提取物：罂粟汁</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来源：中南半岛</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有效成分：吗啡，可待因</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主要基地：阿富汗、墨西哥、哥伦比亚等</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6" name="标题 1"/>
          <p:cNvSpPr txBox="1"/>
          <p:nvPr/>
        </p:nvSpPr>
        <p:spPr>
          <a:xfrm>
            <a:off x="990077" y="1380668"/>
            <a:ext cx="643232"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鸦片</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3184634" y="0"/>
            <a:ext cx="2774732" cy="5143500"/>
          </a:xfrm>
          <a:prstGeom prst="rect">
            <a:avLst/>
          </a:prstGeom>
        </p:spPr>
      </p:pic>
      <p:sp>
        <p:nvSpPr>
          <p:cNvPr id="8" name="标题 1"/>
          <p:cNvSpPr txBox="1"/>
          <p:nvPr/>
        </p:nvSpPr>
        <p:spPr>
          <a:xfrm>
            <a:off x="990077" y="1738662"/>
            <a:ext cx="1841409" cy="246189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6312514" y="2152594"/>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12514" y="2425022"/>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312514" y="2697450"/>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12514" y="2969878"/>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12514" y="3242306"/>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12514" y="3514734"/>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725467"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txBox="1"/>
          <p:nvPr/>
        </p:nvSpPr>
        <p:spPr>
          <a:xfrm>
            <a:off x="5435071" y="1451559"/>
            <a:ext cx="643232"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吗啡</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5435072" y="1796023"/>
            <a:ext cx="2845684" cy="215392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吗啡是从鸦片中分离出来的一种生物碱，在鸦片中含量</a:t>
            </a:r>
            <a:r>
              <a:rPr lang="en-US" altLang="zh-CN" sz="1000" smtClean="0">
                <a:solidFill>
                  <a:schemeClr val="bg1"/>
                </a:solidFill>
                <a:latin typeface="微软雅黑" panose="020B0503020204020204" pitchFamily="34" charset="-122"/>
                <a:ea typeface="微软雅黑" panose="020B0503020204020204" pitchFamily="34" charset="-122"/>
              </a:rPr>
              <a:t>10%</a:t>
            </a:r>
            <a:r>
              <a:rPr lang="zh-CN" altLang="en-US" sz="1000" smtClean="0">
                <a:solidFill>
                  <a:schemeClr val="bg1"/>
                </a:solidFill>
                <a:latin typeface="微软雅黑" panose="020B0503020204020204" pitchFamily="34" charset="-122"/>
                <a:ea typeface="微软雅黑" panose="020B0503020204020204" pitchFamily="34" charset="-122"/>
              </a:rPr>
              <a:t>左右，为无色或白色结晶粉末状，具有镇痛、催眠、止咳、止泻等作用，吸食后会产生欣快感，比鸦片容易成瘾。长期使用会引起精神失常、谵妄和幻想，过量使用会导致呼吸衰竭而死亡。历史上它曾被用做精神药品戒断鸦片，但由于其副作用过大，最终被定为毒品。</a:t>
            </a:r>
            <a:endParaRPr lang="zh-CN" altLang="en-US" sz="1000"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stretch>
            <a:fillRect/>
          </a:stretch>
        </p:blipFill>
        <p:spPr>
          <a:xfrm>
            <a:off x="1" y="1"/>
            <a:ext cx="4725466" cy="3416209"/>
          </a:xfrm>
          <a:prstGeom prst="rect">
            <a:avLst/>
          </a:prstGeom>
        </p:spPr>
      </p:pic>
      <p:sp>
        <p:nvSpPr>
          <p:cNvPr id="16" name="标题 1"/>
          <p:cNvSpPr txBox="1"/>
          <p:nvPr/>
        </p:nvSpPr>
        <p:spPr>
          <a:xfrm>
            <a:off x="778310" y="3623736"/>
            <a:ext cx="3339687" cy="92329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latin typeface="微软雅黑" panose="020B0503020204020204" pitchFamily="34" charset="-122"/>
                <a:ea typeface="微软雅黑" panose="020B0503020204020204" pitchFamily="34" charset="-122"/>
              </a:rPr>
              <a:t>中文名：吗啡                                       外文名：</a:t>
            </a:r>
            <a:r>
              <a:rPr lang="en-US" altLang="zh-CN" sz="1000" smtClean="0">
                <a:latin typeface="微软雅黑" panose="020B0503020204020204" pitchFamily="34" charset="-122"/>
                <a:ea typeface="微软雅黑" panose="020B0503020204020204" pitchFamily="34" charset="-122"/>
              </a:rPr>
              <a:t>morphine</a:t>
            </a:r>
            <a:endParaRPr lang="en-US" altLang="zh-CN" sz="1000" smtClean="0">
              <a:latin typeface="微软雅黑" panose="020B0503020204020204" pitchFamily="34" charset="-122"/>
              <a:ea typeface="微软雅黑" panose="020B0503020204020204" pitchFamily="34" charset="-122"/>
            </a:endParaRPr>
          </a:p>
          <a:p>
            <a:pPr algn="just">
              <a:lnSpc>
                <a:spcPct val="200000"/>
              </a:lnSpc>
            </a:pPr>
            <a:r>
              <a:rPr lang="zh-CN" altLang="en-US" sz="1000" smtClean="0">
                <a:latin typeface="微软雅黑" panose="020B0503020204020204" pitchFamily="34" charset="-122"/>
                <a:ea typeface="微软雅黑" panose="020B0503020204020204" pitchFamily="34" charset="-122"/>
              </a:rPr>
              <a:t>分子式：</a:t>
            </a:r>
            <a:r>
              <a:rPr lang="en-US" altLang="zh-CN" sz="1000" smtClean="0">
                <a:latin typeface="微软雅黑" panose="020B0503020204020204" pitchFamily="34" charset="-122"/>
                <a:ea typeface="微软雅黑" panose="020B0503020204020204" pitchFamily="34" charset="-122"/>
              </a:rPr>
              <a:t>C17H19NO3                           </a:t>
            </a:r>
            <a:r>
              <a:rPr lang="zh-CN" altLang="en-US" sz="1000" smtClean="0">
                <a:latin typeface="微软雅黑" panose="020B0503020204020204" pitchFamily="34" charset="-122"/>
                <a:ea typeface="微软雅黑" panose="020B0503020204020204" pitchFamily="34" charset="-122"/>
              </a:rPr>
              <a:t>分子量：</a:t>
            </a:r>
            <a:r>
              <a:rPr lang="en-US" altLang="zh-CN" sz="1000" smtClean="0">
                <a:latin typeface="微软雅黑" panose="020B0503020204020204" pitchFamily="34" charset="-122"/>
                <a:ea typeface="微软雅黑" panose="020B0503020204020204" pitchFamily="34" charset="-122"/>
              </a:rPr>
              <a:t>285</a:t>
            </a:r>
            <a:endParaRPr lang="en-US" altLang="zh-CN" sz="1000" smtClean="0">
              <a:latin typeface="微软雅黑" panose="020B0503020204020204" pitchFamily="34" charset="-122"/>
              <a:ea typeface="微软雅黑" panose="020B0503020204020204" pitchFamily="34" charset="-122"/>
            </a:endParaRPr>
          </a:p>
          <a:p>
            <a:pPr algn="just">
              <a:lnSpc>
                <a:spcPct val="200000"/>
              </a:lnSpc>
            </a:pPr>
            <a:r>
              <a:rPr lang="zh-CN" altLang="en-US" sz="1000" smtClean="0">
                <a:latin typeface="微软雅黑" panose="020B0503020204020204" pitchFamily="34" charset="-122"/>
                <a:ea typeface="微软雅黑" panose="020B0503020204020204" pitchFamily="34" charset="-122"/>
              </a:rPr>
              <a:t>别名：盐酸吗啡、美施康定、美菲康</a:t>
            </a:r>
            <a:endParaRPr lang="en-US" altLang="zh-CN" sz="10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778310" y="3937494"/>
            <a:ext cx="32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8310" y="4209922"/>
            <a:ext cx="32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632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547761" y="2838926"/>
            <a:ext cx="643232"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大麻</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547761" y="3183389"/>
            <a:ext cx="4244955" cy="153860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桑科一年生草本植物，分为有毒大麻和无毒大麻。无毒大麻的茎、杆可制成纤维，籽可榨油。有毒大麻主要指矮小、多分枝的印度大麻。大麻类毒品主要包括大麻烟、大麻脂和大麻油，主要活性成分是四氢大麻酚。大麻对中枢神经系统有抑制、麻醉作用，吸食后产生欣快感，有时会出现幻觉和妄想，长期吸食会引起精神障碍、思维迟钝，并破坏人体的免疫系统。</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731" y="289213"/>
            <a:ext cx="9151732" cy="2239576"/>
            <a:chOff x="490413" y="289213"/>
            <a:chExt cx="8653587" cy="2117672"/>
          </a:xfrm>
        </p:grpSpPr>
        <p:pic>
          <p:nvPicPr>
            <p:cNvPr id="6" name="图片 5"/>
            <p:cNvPicPr>
              <a:picLocks noChangeAspect="1"/>
            </p:cNvPicPr>
            <p:nvPr/>
          </p:nvPicPr>
          <p:blipFill>
            <a:blip r:embed="rId1"/>
            <a:stretch>
              <a:fillRect/>
            </a:stretch>
          </p:blipFill>
          <p:spPr>
            <a:xfrm>
              <a:off x="2003245" y="290085"/>
              <a:ext cx="3941807" cy="2115928"/>
            </a:xfrm>
            <a:prstGeom prst="rect">
              <a:avLst/>
            </a:prstGeom>
          </p:spPr>
        </p:pic>
        <p:pic>
          <p:nvPicPr>
            <p:cNvPr id="7" name="图片 6"/>
            <p:cNvPicPr>
              <a:picLocks noChangeAspect="1"/>
            </p:cNvPicPr>
            <p:nvPr/>
          </p:nvPicPr>
          <p:blipFill>
            <a:blip r:embed="rId2"/>
            <a:stretch>
              <a:fillRect/>
            </a:stretch>
          </p:blipFill>
          <p:spPr>
            <a:xfrm>
              <a:off x="6003188" y="290085"/>
              <a:ext cx="3140812" cy="2116800"/>
            </a:xfrm>
            <a:prstGeom prst="rect">
              <a:avLst/>
            </a:prstGeom>
          </p:spPr>
        </p:pic>
        <p:pic>
          <p:nvPicPr>
            <p:cNvPr id="8" name="图片 7"/>
            <p:cNvPicPr>
              <a:picLocks noChangeAspect="1"/>
            </p:cNvPicPr>
            <p:nvPr/>
          </p:nvPicPr>
          <p:blipFill>
            <a:blip r:embed="rId3"/>
            <a:stretch>
              <a:fillRect/>
            </a:stretch>
          </p:blipFill>
          <p:spPr>
            <a:xfrm>
              <a:off x="490413" y="289213"/>
              <a:ext cx="1454696" cy="2116800"/>
            </a:xfrm>
            <a:prstGeom prst="rect">
              <a:avLst/>
            </a:prstGeom>
          </p:spPr>
        </p:pic>
      </p:grpSp>
      <p:sp>
        <p:nvSpPr>
          <p:cNvPr id="12" name="标题 1"/>
          <p:cNvSpPr txBox="1"/>
          <p:nvPr/>
        </p:nvSpPr>
        <p:spPr>
          <a:xfrm>
            <a:off x="5419678" y="3276894"/>
            <a:ext cx="3339687" cy="92329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中文名：大麻	拉丁学名：</a:t>
            </a:r>
            <a:r>
              <a:rPr lang="en-US" altLang="zh-CN" sz="1000" smtClean="0">
                <a:solidFill>
                  <a:schemeClr val="bg1"/>
                </a:solidFill>
                <a:latin typeface="微软雅黑" panose="020B0503020204020204" pitchFamily="34" charset="-122"/>
                <a:ea typeface="微软雅黑" panose="020B0503020204020204" pitchFamily="34" charset="-122"/>
              </a:rPr>
              <a:t>Cannabis sativa L.</a:t>
            </a:r>
            <a:endParaRPr lang="en-US" altLang="zh-CN"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别称：山丝苗、线麻、胡麻、野麻、火麻</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分布区域：原产锡金、不丹、印度和中亚细亚及中国各地</a:t>
            </a:r>
            <a:endParaRPr lang="en-US" altLang="zh-CN" sz="100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419678" y="3590652"/>
            <a:ext cx="32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19678" y="3863080"/>
            <a:ext cx="32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3379247" y="1193523"/>
            <a:ext cx="643232"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古柯</a:t>
            </a:r>
            <a:endParaRPr lang="zh-CN" altLang="en-US" sz="1800" b="1" dirty="0" smtClean="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3379247" y="1537986"/>
            <a:ext cx="2302645" cy="276987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古柯是生长在美洲大陆、亚洲东南部及非洲等地的热带灌木，尤为南美洲的传统种植物。古柯树株高</a:t>
            </a:r>
            <a:r>
              <a:rPr lang="en-US" altLang="zh-CN" sz="1000" smtClean="0">
                <a:solidFill>
                  <a:schemeClr val="bg1"/>
                </a:solidFill>
                <a:latin typeface="微软雅黑" panose="020B0503020204020204" pitchFamily="34" charset="-122"/>
                <a:ea typeface="微软雅黑" panose="020B0503020204020204" pitchFamily="34" charset="-122"/>
              </a:rPr>
              <a:t>1.5—3</a:t>
            </a:r>
            <a:r>
              <a:rPr lang="zh-CN" altLang="en-US" sz="1000" smtClean="0">
                <a:solidFill>
                  <a:schemeClr val="bg1"/>
                </a:solidFill>
                <a:latin typeface="微软雅黑" panose="020B0503020204020204" pitchFamily="34" charset="-122"/>
                <a:ea typeface="微软雅黑" panose="020B0503020204020204" pitchFamily="34" charset="-122"/>
              </a:rPr>
              <a:t>米，生长周期为</a:t>
            </a:r>
            <a:r>
              <a:rPr lang="en-US" altLang="zh-CN" sz="1000" smtClean="0">
                <a:solidFill>
                  <a:schemeClr val="bg1"/>
                </a:solidFill>
                <a:latin typeface="微软雅黑" panose="020B0503020204020204" pitchFamily="34" charset="-122"/>
                <a:ea typeface="微软雅黑" panose="020B0503020204020204" pitchFamily="34" charset="-122"/>
              </a:rPr>
              <a:t>30—40</a:t>
            </a:r>
            <a:r>
              <a:rPr lang="zh-CN" altLang="en-US" sz="1000" smtClean="0">
                <a:solidFill>
                  <a:schemeClr val="bg1"/>
                </a:solidFill>
                <a:latin typeface="微软雅黑" panose="020B0503020204020204" pitchFamily="34" charset="-122"/>
                <a:ea typeface="微软雅黑" panose="020B0503020204020204" pitchFamily="34" charset="-122"/>
              </a:rPr>
              <a:t>年，每年可采摘古柯叶</a:t>
            </a:r>
            <a:r>
              <a:rPr lang="en-US" altLang="zh-CN" sz="1000" smtClean="0">
                <a:solidFill>
                  <a:schemeClr val="bg1"/>
                </a:solidFill>
                <a:latin typeface="微软雅黑" panose="020B0503020204020204" pitchFamily="34" charset="-122"/>
                <a:ea typeface="微软雅黑" panose="020B0503020204020204" pitchFamily="34" charset="-122"/>
              </a:rPr>
              <a:t>3—4</a:t>
            </a:r>
            <a:r>
              <a:rPr lang="zh-CN" altLang="en-US" sz="1000" smtClean="0">
                <a:solidFill>
                  <a:schemeClr val="bg1"/>
                </a:solidFill>
                <a:latin typeface="微软雅黑" panose="020B0503020204020204" pitchFamily="34" charset="-122"/>
                <a:ea typeface="微软雅黑" panose="020B0503020204020204" pitchFamily="34" charset="-122"/>
              </a:rPr>
              <a:t>次。古柯叶是提取古柯类毒品的重要物质，曾为古印第安人习惯性咀嚼，并被用于治疗某些慢性病，但很快其毒害作用就得到科学证实。从古柯叶中可分离出一种最主要的生物碱</a:t>
            </a:r>
            <a:r>
              <a:rPr lang="en-US" altLang="zh-CN" sz="1000" smtClean="0">
                <a:solidFill>
                  <a:schemeClr val="bg1"/>
                </a:solidFill>
                <a:latin typeface="微软雅黑" panose="020B0503020204020204" pitchFamily="34" charset="-122"/>
                <a:ea typeface="微软雅黑" panose="020B0503020204020204" pitchFamily="34" charset="-122"/>
              </a:rPr>
              <a:t>——</a:t>
            </a:r>
            <a:r>
              <a:rPr lang="zh-CN" altLang="en-US" sz="1000" smtClean="0">
                <a:solidFill>
                  <a:schemeClr val="bg1"/>
                </a:solidFill>
                <a:latin typeface="微软雅黑" panose="020B0503020204020204" pitchFamily="34" charset="-122"/>
                <a:ea typeface="微软雅黑" panose="020B0503020204020204" pitchFamily="34" charset="-122"/>
              </a:rPr>
              <a:t>可卡因。</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 y="0"/>
            <a:ext cx="2579239" cy="5143458"/>
            <a:chOff x="0" y="0"/>
            <a:chExt cx="2160000" cy="4307421"/>
          </a:xfrm>
        </p:grpSpPr>
        <p:pic>
          <p:nvPicPr>
            <p:cNvPr id="6" name="图片 5"/>
            <p:cNvPicPr>
              <a:picLocks noChangeAspect="1"/>
            </p:cNvPicPr>
            <p:nvPr/>
          </p:nvPicPr>
          <p:blipFill>
            <a:blip r:embed="rId1"/>
            <a:stretch>
              <a:fillRect/>
            </a:stretch>
          </p:blipFill>
          <p:spPr>
            <a:xfrm>
              <a:off x="0" y="0"/>
              <a:ext cx="2160000" cy="1979421"/>
            </a:xfrm>
            <a:prstGeom prst="rect">
              <a:avLst/>
            </a:prstGeom>
          </p:spPr>
        </p:pic>
        <p:pic>
          <p:nvPicPr>
            <p:cNvPr id="7" name="图片 6"/>
            <p:cNvPicPr>
              <a:picLocks noChangeAspect="1"/>
            </p:cNvPicPr>
            <p:nvPr/>
          </p:nvPicPr>
          <p:blipFill>
            <a:blip r:embed="rId2"/>
            <a:stretch>
              <a:fillRect/>
            </a:stretch>
          </p:blipFill>
          <p:spPr>
            <a:xfrm>
              <a:off x="0" y="1979421"/>
              <a:ext cx="2160000" cy="2328000"/>
            </a:xfrm>
            <a:prstGeom prst="rect">
              <a:avLst/>
            </a:prstGeom>
          </p:spPr>
        </p:pic>
      </p:grpSp>
      <p:sp>
        <p:nvSpPr>
          <p:cNvPr id="9" name="标题 1"/>
          <p:cNvSpPr txBox="1"/>
          <p:nvPr/>
        </p:nvSpPr>
        <p:spPr>
          <a:xfrm>
            <a:off x="6476474" y="1537986"/>
            <a:ext cx="1286466" cy="221551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中文名：古柯</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英文名称：</a:t>
            </a:r>
            <a:r>
              <a:rPr lang="en-US" altLang="zh-CN" sz="900" smtClean="0">
                <a:solidFill>
                  <a:schemeClr val="bg1"/>
                </a:solidFill>
                <a:latin typeface="微软雅黑" panose="020B0503020204020204" pitchFamily="34" charset="-122"/>
                <a:ea typeface="微软雅黑" panose="020B0503020204020204" pitchFamily="34" charset="-122"/>
              </a:rPr>
              <a:t>Coca</a:t>
            </a:r>
            <a:endParaRPr lang="en-US" altLang="zh-CN"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别称：古加、高柯</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界：植物界</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纲：双子叶植物纲</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亚纲：原始花被亚纲</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属：古柯属</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种：古柯</a:t>
            </a:r>
            <a:endParaRPr lang="en-US" altLang="zh-CN" sz="900"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463861" y="1851744"/>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63861" y="212396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63861" y="2396180"/>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63861" y="2668398"/>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463861" y="2940616"/>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63861" y="3212834"/>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3861" y="348505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64782" y="856462"/>
            <a:ext cx="3430578" cy="3430576"/>
          </a:xfrm>
          <a:prstGeom prst="rect">
            <a:avLst/>
          </a:prstGeom>
        </p:spPr>
      </p:pic>
      <p:sp>
        <p:nvSpPr>
          <p:cNvPr id="3" name="标题 1"/>
          <p:cNvSpPr txBox="1"/>
          <p:nvPr/>
        </p:nvSpPr>
        <p:spPr>
          <a:xfrm>
            <a:off x="781050" y="1559560"/>
            <a:ext cx="862965"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杜冷丁</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4" name="标题 1"/>
          <p:cNvSpPr txBox="1"/>
          <p:nvPr/>
        </p:nvSpPr>
        <p:spPr>
          <a:xfrm>
            <a:off x="781089" y="1903746"/>
            <a:ext cx="1842293" cy="215392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即盐酸哌替啶，是一种临床应用的合成镇痛药，为白色结晶性粉末，味微苦，无臭，其作用和机理与吗啡相似，但镇静、麻醉作用较小，仅相当于吗啡的</a:t>
            </a:r>
            <a:r>
              <a:rPr lang="en-US" altLang="zh-CN" sz="1000" smtClean="0">
                <a:solidFill>
                  <a:schemeClr val="bg1"/>
                </a:solidFill>
                <a:latin typeface="微软雅黑" panose="020B0503020204020204" pitchFamily="34" charset="-122"/>
                <a:ea typeface="微软雅黑" panose="020B0503020204020204" pitchFamily="34" charset="-122"/>
              </a:rPr>
              <a:t>1/10—1/8</a:t>
            </a:r>
            <a:r>
              <a:rPr lang="zh-CN" altLang="en-US" sz="1000" smtClean="0">
                <a:solidFill>
                  <a:schemeClr val="bg1"/>
                </a:solidFill>
                <a:latin typeface="微软雅黑" panose="020B0503020204020204" pitchFamily="34" charset="-122"/>
                <a:ea typeface="微软雅黑" panose="020B0503020204020204" pitchFamily="34" charset="-122"/>
              </a:rPr>
              <a:t>。长期使用会产生依赖性，被列为严格管制的麻醉药品</a:t>
            </a:r>
            <a:r>
              <a:rPr lang="zh-CN" altLang="en-US" sz="900" smtClean="0">
                <a:solidFill>
                  <a:schemeClr val="bg1"/>
                </a:solidFill>
                <a:latin typeface="微软雅黑" panose="020B0503020204020204" pitchFamily="34" charset="-122"/>
                <a:ea typeface="微软雅黑" panose="020B0503020204020204" pitchFamily="34" charset="-122"/>
              </a:rPr>
              <a:t>。</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3140710" y="1903730"/>
            <a:ext cx="1734820" cy="123063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中文名：杜冷丁</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别名：美吡利啶 </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作用：是一种抗痉挛的止痛药</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化学式：</a:t>
            </a:r>
            <a:r>
              <a:rPr lang="en-US" altLang="zh-CN" sz="1000" smtClean="0">
                <a:solidFill>
                  <a:schemeClr val="bg1"/>
                </a:solidFill>
                <a:latin typeface="微软雅黑" panose="020B0503020204020204" pitchFamily="34" charset="-122"/>
                <a:ea typeface="微软雅黑" panose="020B0503020204020204" pitchFamily="34" charset="-122"/>
              </a:rPr>
              <a:t>C15H21NO2</a:t>
            </a:r>
            <a:endParaRPr lang="en-US" altLang="zh-CN" sz="1000"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127877" y="2217504"/>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27877" y="2489722"/>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27877" y="2761940"/>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33265" y="551180"/>
            <a:ext cx="834390"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海洛因</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a:xfrm>
            <a:off x="4533282" y="945290"/>
            <a:ext cx="1842293" cy="400113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化学名称“二乙酰吗啡”，俗称白粉，它是由吗啡和醋酸酐反应而制成的，镇痛作用是吗啡的</a:t>
            </a:r>
            <a:r>
              <a:rPr lang="en-US" altLang="zh-CN" sz="1000" smtClean="0">
                <a:solidFill>
                  <a:schemeClr val="bg1"/>
                </a:solidFill>
                <a:latin typeface="微软雅黑" panose="020B0503020204020204" pitchFamily="34" charset="-122"/>
                <a:ea typeface="微软雅黑" panose="020B0503020204020204" pitchFamily="34" charset="-122"/>
              </a:rPr>
              <a:t>4—8</a:t>
            </a:r>
            <a:r>
              <a:rPr lang="zh-CN" altLang="en-US" sz="1000" smtClean="0">
                <a:solidFill>
                  <a:schemeClr val="bg1"/>
                </a:solidFill>
                <a:latin typeface="微软雅黑" panose="020B0503020204020204" pitchFamily="34" charset="-122"/>
                <a:ea typeface="微软雅黑" panose="020B0503020204020204" pitchFamily="34" charset="-122"/>
              </a:rPr>
              <a:t>倍，医学上曾广泛用于麻醉镇痛，但成瘾快，极难戒断。长期使用会破坏人的免疫功能，并导致心、肝、肾等主要脏器的损害。注射吸食还能传播艾滋病等疾病。历史上它曾被用做精神药品戒断吗啡，但由于其副作用过大，最终被定为毒品。海洛因被称为世界毒品之王，是我国目前监控、查禁的最重要的毒品之一。</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4" name="标题 1"/>
          <p:cNvSpPr txBox="1"/>
          <p:nvPr/>
        </p:nvSpPr>
        <p:spPr>
          <a:xfrm>
            <a:off x="6898990" y="1115470"/>
            <a:ext cx="1494572" cy="123063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中文名：海洛因</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外文名：</a:t>
            </a:r>
            <a:r>
              <a:rPr lang="en-US" altLang="zh-CN" sz="1000" smtClean="0">
                <a:solidFill>
                  <a:schemeClr val="bg1"/>
                </a:solidFill>
                <a:latin typeface="微软雅黑" panose="020B0503020204020204" pitchFamily="34" charset="-122"/>
                <a:ea typeface="微软雅黑" panose="020B0503020204020204" pitchFamily="34" charset="-122"/>
              </a:rPr>
              <a:t>Heroin</a:t>
            </a:r>
            <a:endParaRPr lang="en-US" altLang="zh-CN"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外观：白色结晶粉末</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别名：几号、白粉、白面</a:t>
            </a:r>
            <a:endParaRPr lang="en-US" altLang="zh-CN" sz="10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6886377" y="1429228"/>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86377" y="1701446"/>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886377" y="1973664"/>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0" y="-900"/>
            <a:ext cx="4177455" cy="5144400"/>
          </a:xfrm>
          <a:prstGeom prst="rect">
            <a:avLst/>
          </a:prstGeom>
        </p:spPr>
      </p:pic>
    </p:spTree>
  </p:cSld>
  <p:clrMapOvr>
    <a:masterClrMapping/>
  </p:clrMapOvr>
  <p:transition spd="slow" advClick="0" advTm="3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flipH="1">
            <a:off x="6513195" y="3417570"/>
            <a:ext cx="992505" cy="734695"/>
          </a:xfrm>
          <a:prstGeom prst="line">
            <a:avLst/>
          </a:prstGeom>
          <a:ln w="73025"/>
        </p:spPr>
        <p:style>
          <a:lnRef idx="3">
            <a:schemeClr val="dk1"/>
          </a:lnRef>
          <a:fillRef idx="0">
            <a:schemeClr val="dk1"/>
          </a:fillRef>
          <a:effectRef idx="2">
            <a:schemeClr val="dk1"/>
          </a:effectRef>
          <a:fontRef idx="minor">
            <a:schemeClr val="tx1"/>
          </a:fontRef>
        </p:style>
      </p:cxnSp>
      <p:sp>
        <p:nvSpPr>
          <p:cNvPr id="3" name="任意多边形 2"/>
          <p:cNvSpPr/>
          <p:nvPr/>
        </p:nvSpPr>
        <p:spPr>
          <a:xfrm>
            <a:off x="1441532" y="2085956"/>
            <a:ext cx="6260551" cy="1135924"/>
          </a:xfrm>
          <a:custGeom>
            <a:avLst/>
            <a:gdLst>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2"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TextBox 6"/>
          <p:cNvSpPr txBox="1">
            <a:spLocks noChangeArrowheads="1"/>
          </p:cNvSpPr>
          <p:nvPr/>
        </p:nvSpPr>
        <p:spPr bwMode="auto">
          <a:xfrm>
            <a:off x="480807" y="2074782"/>
            <a:ext cx="179138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1"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什么是毒品</a:t>
            </a:r>
            <a:endPar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 name="TextBox 6"/>
          <p:cNvSpPr txBox="1">
            <a:spLocks noChangeArrowheads="1"/>
          </p:cNvSpPr>
          <p:nvPr/>
        </p:nvSpPr>
        <p:spPr bwMode="auto">
          <a:xfrm>
            <a:off x="2026883" y="2822911"/>
            <a:ext cx="179138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ctr" defTabSz="914400" fontAlgn="base">
              <a:spcBef>
                <a:spcPct val="0"/>
              </a:spcBef>
              <a:spcAft>
                <a:spcPct val="0"/>
              </a:spcAft>
              <a:defRPr/>
            </a:pPr>
            <a:r>
              <a:rPr lang="zh-CN" altLang="en-US" sz="2000" b="1">
                <a:solidFill>
                  <a:prstClr val="black"/>
                </a:solidFill>
                <a:latin typeface="微软雅黑" panose="020B0503020204020204" pitchFamily="34" charset="-122"/>
                <a:ea typeface="微软雅黑" panose="020B0503020204020204" pitchFamily="34" charset="-122"/>
              </a:rPr>
              <a:t>毒品的历史</a:t>
            </a:r>
            <a:endParaRPr lang="zh-CN" altLang="en-US" sz="2000" b="1">
              <a:solidFill>
                <a:prstClr val="black"/>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3627211" y="2074468"/>
            <a:ext cx="179138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ctr" defTabSz="914400" fontAlgn="base">
              <a:spcBef>
                <a:spcPct val="0"/>
              </a:spcBef>
              <a:spcAft>
                <a:spcPct val="0"/>
              </a:spcAft>
              <a:defRPr/>
            </a:pPr>
            <a:r>
              <a:rPr lang="zh-CN" altLang="en-US" sz="2000" b="1">
                <a:solidFill>
                  <a:prstClr val="black"/>
                </a:solidFill>
                <a:latin typeface="微软雅黑" panose="020B0503020204020204" pitchFamily="34" charset="-122"/>
                <a:ea typeface="微软雅黑" panose="020B0503020204020204" pitchFamily="34" charset="-122"/>
              </a:rPr>
              <a:t>毒品的种类</a:t>
            </a:r>
            <a:endParaRPr lang="zh-CN" altLang="en-US" sz="2000" b="1">
              <a:solidFill>
                <a:prstClr val="black"/>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5269602" y="2823517"/>
            <a:ext cx="179138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ctr" defTabSz="914400" fontAlgn="base">
              <a:spcBef>
                <a:spcPct val="0"/>
              </a:spcBef>
              <a:spcAft>
                <a:spcPct val="0"/>
              </a:spcAft>
              <a:defRPr/>
            </a:pPr>
            <a:r>
              <a:rPr lang="zh-CN" altLang="en-US" sz="2000" b="1">
                <a:solidFill>
                  <a:prstClr val="black"/>
                </a:solidFill>
                <a:latin typeface="微软雅黑" panose="020B0503020204020204" pitchFamily="34" charset="-122"/>
                <a:ea typeface="微软雅黑" panose="020B0503020204020204" pitchFamily="34" charset="-122"/>
              </a:rPr>
              <a:t>吸毒的危害</a:t>
            </a:r>
            <a:endParaRPr lang="zh-CN" altLang="en-US" sz="2000" b="1">
              <a:solidFill>
                <a:prstClr val="black"/>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62349" y="2676127"/>
            <a:ext cx="1047751" cy="1047751"/>
            <a:chOff x="1008115" y="2542722"/>
            <a:chExt cx="1360493" cy="1360493"/>
          </a:xfrm>
        </p:grpSpPr>
        <p:grpSp>
          <p:nvGrpSpPr>
            <p:cNvPr id="17" name="组合 1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8" name="TextBox 17"/>
            <p:cNvSpPr txBox="1"/>
            <p:nvPr/>
          </p:nvSpPr>
          <p:spPr>
            <a:xfrm>
              <a:off x="1351287" y="2797030"/>
              <a:ext cx="649839" cy="91918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rPr>
                <a:t>1</a:t>
              </a:r>
              <a:endParaRPr kumimoji="0" lang="zh-CN" altLang="en-US"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endParaRPr>
            </a:p>
          </p:txBody>
        </p:sp>
      </p:grpSp>
      <p:grpSp>
        <p:nvGrpSpPr>
          <p:cNvPr id="21" name="组合 20"/>
          <p:cNvGrpSpPr/>
          <p:nvPr/>
        </p:nvGrpSpPr>
        <p:grpSpPr>
          <a:xfrm>
            <a:off x="3998332" y="2647118"/>
            <a:ext cx="1047751" cy="1047751"/>
            <a:chOff x="4770261" y="2542722"/>
            <a:chExt cx="1360493" cy="1360493"/>
          </a:xfrm>
        </p:grpSpPr>
        <p:grpSp>
          <p:nvGrpSpPr>
            <p:cNvPr id="22" name="组合 21"/>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3" name="TextBox 22"/>
            <p:cNvSpPr txBox="1"/>
            <p:nvPr/>
          </p:nvSpPr>
          <p:spPr>
            <a:xfrm>
              <a:off x="5124493" y="2780033"/>
              <a:ext cx="649839" cy="91918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rPr>
                <a:t>3</a:t>
              </a:r>
              <a:endParaRPr kumimoji="0" lang="zh-CN" altLang="en-US"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endParaRPr>
            </a:p>
          </p:txBody>
        </p:sp>
      </p:grpSp>
      <p:grpSp>
        <p:nvGrpSpPr>
          <p:cNvPr id="26" name="组合 25"/>
          <p:cNvGrpSpPr/>
          <p:nvPr/>
        </p:nvGrpSpPr>
        <p:grpSpPr>
          <a:xfrm>
            <a:off x="2398370" y="1648195"/>
            <a:ext cx="1047751" cy="1047751"/>
            <a:chOff x="2889188" y="1494971"/>
            <a:chExt cx="1360493" cy="1360493"/>
          </a:xfrm>
        </p:grpSpPr>
        <p:grpSp>
          <p:nvGrpSpPr>
            <p:cNvPr id="27" name="组合 2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8" name="TextBox 27"/>
            <p:cNvSpPr txBox="1"/>
            <p:nvPr/>
          </p:nvSpPr>
          <p:spPr>
            <a:xfrm>
              <a:off x="3243268" y="1759181"/>
              <a:ext cx="649839" cy="91918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rPr>
                <a:t>2</a:t>
              </a:r>
              <a:endParaRPr kumimoji="0" lang="zh-CN" altLang="en-US"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endParaRPr>
            </a:p>
          </p:txBody>
        </p:sp>
      </p:grpSp>
      <p:grpSp>
        <p:nvGrpSpPr>
          <p:cNvPr id="31" name="组合 30"/>
          <p:cNvGrpSpPr/>
          <p:nvPr/>
        </p:nvGrpSpPr>
        <p:grpSpPr>
          <a:xfrm>
            <a:off x="5582508" y="1561903"/>
            <a:ext cx="1047751" cy="1047751"/>
            <a:chOff x="6651335" y="1494971"/>
            <a:chExt cx="1360493" cy="1360493"/>
          </a:xfrm>
        </p:grpSpPr>
        <p:grpSp>
          <p:nvGrpSpPr>
            <p:cNvPr id="32" name="组合 3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33" name="TextBox 32"/>
            <p:cNvSpPr txBox="1"/>
            <p:nvPr/>
          </p:nvSpPr>
          <p:spPr>
            <a:xfrm>
              <a:off x="6980723" y="1724166"/>
              <a:ext cx="649839" cy="91918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rPr>
                <a:t>4</a:t>
              </a:r>
              <a:endParaRPr kumimoji="0" lang="zh-CN" altLang="en-US"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endParaRPr>
            </a:p>
          </p:txBody>
        </p:sp>
      </p:grpSp>
      <p:grpSp>
        <p:nvGrpSpPr>
          <p:cNvPr id="36" name="组合 35"/>
          <p:cNvGrpSpPr/>
          <p:nvPr/>
        </p:nvGrpSpPr>
        <p:grpSpPr>
          <a:xfrm>
            <a:off x="7120313" y="2635778"/>
            <a:ext cx="1047751" cy="1047751"/>
            <a:chOff x="6651335" y="1494971"/>
            <a:chExt cx="1360493" cy="1360493"/>
          </a:xfrm>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38" name="TextBox 37"/>
            <p:cNvSpPr txBox="1"/>
            <p:nvPr/>
          </p:nvSpPr>
          <p:spPr>
            <a:xfrm>
              <a:off x="7011696" y="1738356"/>
              <a:ext cx="649839" cy="91918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rPr>
                <a:t>5</a:t>
              </a:r>
              <a:endPar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endParaRPr>
            </a:p>
          </p:txBody>
        </p:sp>
      </p:grpSp>
      <p:sp>
        <p:nvSpPr>
          <p:cNvPr id="41" name="TextBox 40"/>
          <p:cNvSpPr txBox="1">
            <a:spLocks noChangeArrowheads="1"/>
          </p:cNvSpPr>
          <p:nvPr/>
        </p:nvSpPr>
        <p:spPr bwMode="auto">
          <a:xfrm>
            <a:off x="6983700" y="2074743"/>
            <a:ext cx="179138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ctr" defTabSz="914400" fontAlgn="base">
              <a:spcBef>
                <a:spcPct val="0"/>
              </a:spcBef>
              <a:spcAft>
                <a:spcPct val="0"/>
              </a:spcAft>
              <a:defRPr/>
            </a:pPr>
            <a:r>
              <a:rPr lang="zh-CN" altLang="en-US" sz="2000" b="1">
                <a:solidFill>
                  <a:prstClr val="black"/>
                </a:solidFill>
                <a:latin typeface="微软雅黑" panose="020B0503020204020204" pitchFamily="34" charset="-122"/>
                <a:ea typeface="微软雅黑" panose="020B0503020204020204" pitchFamily="34" charset="-122"/>
              </a:rPr>
              <a:t>如何防范毒品</a:t>
            </a:r>
            <a:endParaRPr lang="zh-CN" altLang="en-US" sz="2000" b="1">
              <a:solidFill>
                <a:prstClr val="black"/>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3563888" y="475567"/>
            <a:ext cx="2016224" cy="615553"/>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目 录 页</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78685" y="217170"/>
            <a:ext cx="1131570" cy="1131570"/>
          </a:xfrm>
          <a:prstGeom prst="rect">
            <a:avLst/>
          </a:prstGeom>
        </p:spPr>
      </p:pic>
      <p:grpSp>
        <p:nvGrpSpPr>
          <p:cNvPr id="8" name="组合 7"/>
          <p:cNvGrpSpPr/>
          <p:nvPr/>
        </p:nvGrpSpPr>
        <p:grpSpPr>
          <a:xfrm>
            <a:off x="5642033" y="3875933"/>
            <a:ext cx="1047751" cy="1047751"/>
            <a:chOff x="6651335" y="1494971"/>
            <a:chExt cx="1360493" cy="1360493"/>
          </a:xfrm>
        </p:grpSpPr>
        <p:grpSp>
          <p:nvGrpSpPr>
            <p:cNvPr id="9" name="组合 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TextBox 37"/>
            <p:cNvSpPr txBox="1"/>
            <p:nvPr/>
          </p:nvSpPr>
          <p:spPr>
            <a:xfrm>
              <a:off x="7014632" y="1738356"/>
              <a:ext cx="643966" cy="917713"/>
            </a:xfrm>
            <a:prstGeom prst="rect">
              <a:avLst/>
            </a:prstGeom>
            <a:noFill/>
          </p:spPr>
          <p:txBody>
            <a:bodyPr wrap="none" rtlCol="0">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rPr>
                <a:t>6</a:t>
              </a:r>
              <a:endParaRPr kumimoji="0" lang="en-US" altLang="zh-CN" sz="4000" b="1" i="0" u="none" strike="noStrike" kern="1200" cap="none" spc="0" normalizeH="0" baseline="0" noProof="0">
                <a:ln>
                  <a:noFill/>
                </a:ln>
                <a:solidFill>
                  <a:srgbClr val="C00000"/>
                </a:solidFill>
                <a:effectLst/>
                <a:uLnTx/>
                <a:uFillTx/>
                <a:latin typeface="微软雅黑" panose="020B0503020204020204" pitchFamily="34" charset="-122"/>
                <a:ea typeface="造字工房劲黑（非商用）常规体" pitchFamily="50" charset="-122"/>
                <a:cs typeface="+mn-cs"/>
              </a:endParaRPr>
            </a:p>
          </p:txBody>
        </p:sp>
      </p:grpSp>
      <p:sp>
        <p:nvSpPr>
          <p:cNvPr id="14" name="文本框 13"/>
          <p:cNvSpPr txBox="1"/>
          <p:nvPr/>
        </p:nvSpPr>
        <p:spPr>
          <a:xfrm>
            <a:off x="6755130" y="4217670"/>
            <a:ext cx="1320165" cy="398780"/>
          </a:xfrm>
          <a:prstGeom prst="rect">
            <a:avLst/>
          </a:prstGeom>
          <a:noFill/>
        </p:spPr>
        <p:txBody>
          <a:bodyPr wrap="square" rtlCol="0">
            <a:spAutoFit/>
          </a:bodyPr>
          <a:p>
            <a:r>
              <a:rPr lang="zh-CN" altLang="en-US" sz="2000" b="1" dirty="0" smtClean="0">
                <a:latin typeface="+mj-ea"/>
                <a:ea typeface="+mj-ea"/>
              </a:rPr>
              <a:t>真实案例</a:t>
            </a:r>
            <a:endParaRPr lang="zh-CN" altLang="en-US" sz="2000" b="1" dirty="0" smtClean="0">
              <a:latin typeface="+mj-ea"/>
              <a:ea typeface="+mj-ea"/>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nodeType="withEffec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42" presetClass="entr" presetSubtype="0" fill="hold" grpId="1" nodeType="withEffec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7" presetClass="entr" presetSubtype="0" fill="hold" grpId="2" nodeType="withEffec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par>
                                <p:cTn id="39" presetID="42" presetClass="entr" presetSubtype="0" fill="hold" grpId="3" nodeType="withEffec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par>
                                <p:cTn id="44" presetID="47" presetClass="entr" presetSubtype="0" fill="hold" grpId="4" nodeType="withEffec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par>
                                <p:cTn id="54" presetID="47" presetClass="entr" presetSubtype="0" fill="hold" grpId="9" nodeType="withEffec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53" presetClass="entr" presetSubtype="16" fill="hold" nodeType="withEffec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fltVal val="0"/>
                                          </p:val>
                                        </p:tav>
                                        <p:tav tm="100000">
                                          <p:val>
                                            <p:strVal val="#ppt_h"/>
                                          </p:val>
                                        </p:tav>
                                      </p:tavLst>
                                    </p:anim>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1"/>
      <p:bldP spid="5" grpId="2"/>
      <p:bldP spid="6" grpId="3"/>
      <p:bldP spid="7" grpId="4"/>
      <p:bldP spid="41" grpId="9"/>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8039" y="0"/>
            <a:ext cx="47359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a:xfrm>
            <a:off x="579120" y="1067435"/>
            <a:ext cx="855345" cy="27686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可卡因</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a:xfrm>
            <a:off x="480060" y="1411605"/>
            <a:ext cx="1714500" cy="307784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可卡因是从古柯叶中提取的一种白色晶状的生物碱，是强效的中枢神经兴奋剂和局部麻醉剂。能阻断人体神经传导，产生局部麻醉作用，并可通过加强人体内化学物质的活性刺激大脑皮层，兴奋中枢神经，表现出情绪高涨、好动、健谈，有时还有攻击倾向，具有很强的成瘾性。</a:t>
            </a:r>
            <a:endParaRPr lang="zh-CN" altLang="en-US" sz="10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407286" y="580624"/>
            <a:ext cx="4736713" cy="3982253"/>
          </a:xfrm>
          <a:prstGeom prst="rect">
            <a:avLst/>
          </a:prstGeom>
        </p:spPr>
      </p:pic>
      <p:grpSp>
        <p:nvGrpSpPr>
          <p:cNvPr id="14" name="组合 13"/>
          <p:cNvGrpSpPr/>
          <p:nvPr/>
        </p:nvGrpSpPr>
        <p:grpSpPr>
          <a:xfrm>
            <a:off x="2574617" y="1411861"/>
            <a:ext cx="1507185" cy="2215515"/>
            <a:chOff x="2932386" y="1115470"/>
            <a:chExt cx="1507185" cy="2215515"/>
          </a:xfrm>
        </p:grpSpPr>
        <p:sp>
          <p:nvSpPr>
            <p:cNvPr id="4" name="标题 1"/>
            <p:cNvSpPr txBox="1"/>
            <p:nvPr/>
          </p:nvSpPr>
          <p:spPr>
            <a:xfrm>
              <a:off x="2944999" y="1115470"/>
              <a:ext cx="1494572" cy="221551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中文名：可卡因</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英文名：</a:t>
              </a:r>
              <a:r>
                <a:rPr lang="en-US" altLang="zh-CN" sz="900" smtClean="0">
                  <a:solidFill>
                    <a:schemeClr val="bg1"/>
                  </a:solidFill>
                  <a:latin typeface="微软雅黑" panose="020B0503020204020204" pitchFamily="34" charset="-122"/>
                  <a:ea typeface="微软雅黑" panose="020B0503020204020204" pitchFamily="34" charset="-122"/>
                </a:rPr>
                <a:t>Cocaine</a:t>
              </a:r>
              <a:endParaRPr lang="en-US" altLang="zh-CN"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别称：古柯碱、可可精</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化学式：</a:t>
              </a:r>
              <a:r>
                <a:rPr lang="en-US" altLang="zh-CN" sz="900" smtClean="0">
                  <a:solidFill>
                    <a:schemeClr val="bg1"/>
                  </a:solidFill>
                  <a:latin typeface="微软雅黑" panose="020B0503020204020204" pitchFamily="34" charset="-122"/>
                  <a:ea typeface="微软雅黑" panose="020B0503020204020204" pitchFamily="34" charset="-122"/>
                </a:rPr>
                <a:t>C17H21NO4</a:t>
              </a:r>
              <a:endParaRPr lang="en-US" altLang="zh-CN"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分子量：</a:t>
              </a:r>
              <a:r>
                <a:rPr lang="en-US" altLang="zh-CN" sz="900" smtClean="0">
                  <a:solidFill>
                    <a:schemeClr val="bg1"/>
                  </a:solidFill>
                  <a:latin typeface="微软雅黑" panose="020B0503020204020204" pitchFamily="34" charset="-122"/>
                  <a:ea typeface="微软雅黑" panose="020B0503020204020204" pitchFamily="34" charset="-122"/>
                </a:rPr>
                <a:t>303</a:t>
              </a:r>
              <a:endParaRPr lang="en-US" altLang="zh-CN"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熔点：</a:t>
              </a:r>
              <a:r>
                <a:rPr lang="en-US" altLang="zh-CN" sz="900" smtClean="0">
                  <a:solidFill>
                    <a:schemeClr val="bg1"/>
                  </a:solidFill>
                  <a:latin typeface="微软雅黑" panose="020B0503020204020204" pitchFamily="34" charset="-122"/>
                  <a:ea typeface="微软雅黑" panose="020B0503020204020204" pitchFamily="34" charset="-122"/>
                </a:rPr>
                <a:t>98°</a:t>
              </a:r>
              <a:endParaRPr lang="en-US" altLang="zh-CN"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水溶性：不溶</a:t>
              </a:r>
              <a:endParaRPr lang="zh-CN" altLang="en-US" sz="900" smtClean="0">
                <a:solidFill>
                  <a:schemeClr val="bg1"/>
                </a:solidFill>
                <a:latin typeface="微软雅黑" panose="020B0503020204020204" pitchFamily="34" charset="-122"/>
                <a:ea typeface="微软雅黑" panose="020B0503020204020204" pitchFamily="34" charset="-122"/>
              </a:endParaRPr>
            </a:p>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外观：白色粉末状晶体状</a:t>
              </a:r>
              <a:endParaRPr lang="en-US" altLang="zh-CN" sz="9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932386" y="1429228"/>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32386" y="1700745"/>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932386" y="197226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32386" y="2243779"/>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32386" y="2515296"/>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32386" y="2786813"/>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32386" y="305833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3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3157220"/>
            <a:ext cx="9142730" cy="1985645"/>
          </a:xfrm>
          <a:prstGeom prst="rect">
            <a:avLst/>
          </a:prstGeom>
        </p:spPr>
      </p:pic>
      <p:sp>
        <p:nvSpPr>
          <p:cNvPr id="15" name="矩形 14"/>
          <p:cNvSpPr/>
          <p:nvPr/>
        </p:nvSpPr>
        <p:spPr>
          <a:xfrm>
            <a:off x="3331210" y="539750"/>
            <a:ext cx="2783205" cy="7029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394710" y="599440"/>
            <a:ext cx="3372485" cy="583565"/>
          </a:xfrm>
          <a:prstGeom prst="rect">
            <a:avLst/>
          </a:prstGeom>
          <a:noFill/>
        </p:spPr>
        <p:txBody>
          <a:bodyPr wrap="square" rtlCol="0">
            <a:spAutoFit/>
          </a:bodyPr>
          <a:p>
            <a:r>
              <a:rPr lang="zh-CN" altLang="en-US" sz="3200" b="1" dirty="0" smtClean="0">
                <a:latin typeface="+mj-ea"/>
                <a:ea typeface="+mj-ea"/>
              </a:rPr>
              <a:t>新型毒品种类</a:t>
            </a:r>
            <a:endParaRPr lang="zh-CN" altLang="en-US" sz="3200" b="1" dirty="0" smtClean="0">
              <a:latin typeface="+mj-ea"/>
              <a:ea typeface="+mj-ea"/>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3895" y="1969869"/>
            <a:ext cx="1080000" cy="1080000"/>
          </a:xfrm>
          <a:prstGeom prst="rect">
            <a:avLst/>
          </a:prstGeom>
        </p:spPr>
      </p:pic>
      <p:grpSp>
        <p:nvGrpSpPr>
          <p:cNvPr id="21" name="组合 20"/>
          <p:cNvGrpSpPr/>
          <p:nvPr/>
        </p:nvGrpSpPr>
        <p:grpSpPr>
          <a:xfrm>
            <a:off x="2472032" y="1898167"/>
            <a:ext cx="1223407" cy="1557535"/>
            <a:chOff x="2566626" y="1898167"/>
            <a:chExt cx="1223407" cy="1557535"/>
          </a:xfrm>
        </p:grpSpPr>
        <p:sp>
          <p:nvSpPr>
            <p:cNvPr id="7" name="椭圆 6"/>
            <p:cNvSpPr/>
            <p:nvPr/>
          </p:nvSpPr>
          <p:spPr>
            <a:xfrm>
              <a:off x="256662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1"/>
            <p:cNvSpPr txBox="1"/>
            <p:nvPr/>
          </p:nvSpPr>
          <p:spPr>
            <a:xfrm>
              <a:off x="2785440" y="3302032"/>
              <a:ext cx="781969" cy="15367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000" smtClean="0">
                  <a:solidFill>
                    <a:schemeClr val="bg1"/>
                  </a:solidFill>
                  <a:latin typeface="微软雅黑" panose="020B0503020204020204" pitchFamily="34" charset="-122"/>
                  <a:ea typeface="微软雅黑" panose="020B0503020204020204" pitchFamily="34" charset="-122"/>
                </a:rPr>
                <a:t>摇头丸</a:t>
              </a:r>
              <a:endParaRPr lang="zh-CN" altLang="en-US" sz="1000" dirty="0" smtClean="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8329" y="1969869"/>
              <a:ext cx="1080000" cy="1080000"/>
            </a:xfrm>
            <a:prstGeom prst="rect">
              <a:avLst/>
            </a:prstGeom>
          </p:spPr>
        </p:pic>
      </p:grpSp>
      <p:grpSp>
        <p:nvGrpSpPr>
          <p:cNvPr id="22" name="组合 21"/>
          <p:cNvGrpSpPr/>
          <p:nvPr/>
        </p:nvGrpSpPr>
        <p:grpSpPr>
          <a:xfrm>
            <a:off x="3960297" y="1898167"/>
            <a:ext cx="1223407" cy="1557535"/>
            <a:chOff x="4054891" y="1898167"/>
            <a:chExt cx="1223407" cy="1557535"/>
          </a:xfrm>
        </p:grpSpPr>
        <p:sp>
          <p:nvSpPr>
            <p:cNvPr id="8" name="椭圆 7"/>
            <p:cNvSpPr/>
            <p:nvPr/>
          </p:nvSpPr>
          <p:spPr>
            <a:xfrm>
              <a:off x="405489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txBox="1"/>
            <p:nvPr/>
          </p:nvSpPr>
          <p:spPr>
            <a:xfrm>
              <a:off x="4275610" y="3302032"/>
              <a:ext cx="781969" cy="15367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1000" smtClean="0">
                  <a:solidFill>
                    <a:schemeClr val="bg1"/>
                  </a:solidFill>
                  <a:latin typeface="微软雅黑" panose="020B0503020204020204" pitchFamily="34" charset="-122"/>
                  <a:ea typeface="微软雅黑" panose="020B0503020204020204" pitchFamily="34" charset="-122"/>
                </a:rPr>
                <a:t>K</a:t>
              </a:r>
              <a:r>
                <a:rPr lang="zh-CN" altLang="en-US" sz="1000" smtClean="0">
                  <a:solidFill>
                    <a:schemeClr val="bg1"/>
                  </a:solidFill>
                  <a:latin typeface="微软雅黑" panose="020B0503020204020204" pitchFamily="34" charset="-122"/>
                  <a:ea typeface="微软雅黑" panose="020B0503020204020204" pitchFamily="34" charset="-122"/>
                </a:rPr>
                <a:t>粉</a:t>
              </a:r>
              <a:endParaRPr lang="zh-CN" altLang="en-US" sz="1000"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6594" y="1969869"/>
              <a:ext cx="1080000" cy="1080000"/>
            </a:xfrm>
            <a:prstGeom prst="rect">
              <a:avLst/>
            </a:prstGeom>
          </p:spPr>
        </p:pic>
      </p:grpSp>
      <p:grpSp>
        <p:nvGrpSpPr>
          <p:cNvPr id="23" name="组合 22"/>
          <p:cNvGrpSpPr/>
          <p:nvPr/>
        </p:nvGrpSpPr>
        <p:grpSpPr>
          <a:xfrm>
            <a:off x="5448562" y="1898167"/>
            <a:ext cx="1223407" cy="1557535"/>
            <a:chOff x="5543156" y="1898167"/>
            <a:chExt cx="1223407" cy="1557535"/>
          </a:xfrm>
        </p:grpSpPr>
        <p:sp>
          <p:nvSpPr>
            <p:cNvPr id="9" name="椭圆 8"/>
            <p:cNvSpPr/>
            <p:nvPr/>
          </p:nvSpPr>
          <p:spPr>
            <a:xfrm>
              <a:off x="554315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题 1"/>
            <p:cNvSpPr txBox="1"/>
            <p:nvPr/>
          </p:nvSpPr>
          <p:spPr>
            <a:xfrm>
              <a:off x="5763875" y="3302032"/>
              <a:ext cx="781969" cy="15367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000" smtClean="0">
                  <a:solidFill>
                    <a:schemeClr val="bg1"/>
                  </a:solidFill>
                  <a:latin typeface="微软雅黑" panose="020B0503020204020204" pitchFamily="34" charset="-122"/>
                  <a:ea typeface="微软雅黑" panose="020B0503020204020204" pitchFamily="34" charset="-122"/>
                </a:rPr>
                <a:t>咖啡因</a:t>
              </a:r>
              <a:endParaRPr lang="zh-CN" altLang="en-US" sz="1000" dirty="0" smtClean="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4859" y="1969869"/>
              <a:ext cx="1080000" cy="1080000"/>
            </a:xfrm>
            <a:prstGeom prst="rect">
              <a:avLst/>
            </a:prstGeom>
          </p:spPr>
        </p:pic>
      </p:grpSp>
      <p:grpSp>
        <p:nvGrpSpPr>
          <p:cNvPr id="24" name="组合 23"/>
          <p:cNvGrpSpPr/>
          <p:nvPr/>
        </p:nvGrpSpPr>
        <p:grpSpPr>
          <a:xfrm>
            <a:off x="6936827" y="1898167"/>
            <a:ext cx="1223407" cy="1557535"/>
            <a:chOff x="7031421" y="1898167"/>
            <a:chExt cx="1223407" cy="1557535"/>
          </a:xfrm>
        </p:grpSpPr>
        <p:sp>
          <p:nvSpPr>
            <p:cNvPr id="14" name="椭圆 13"/>
            <p:cNvSpPr/>
            <p:nvPr/>
          </p:nvSpPr>
          <p:spPr>
            <a:xfrm>
              <a:off x="703142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1"/>
            <p:cNvSpPr txBox="1"/>
            <p:nvPr/>
          </p:nvSpPr>
          <p:spPr>
            <a:xfrm>
              <a:off x="7252140" y="3302032"/>
              <a:ext cx="781969" cy="15367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000" smtClean="0">
                  <a:solidFill>
                    <a:schemeClr val="bg1"/>
                  </a:solidFill>
                  <a:latin typeface="微软雅黑" panose="020B0503020204020204" pitchFamily="34" charset="-122"/>
                  <a:ea typeface="微软雅黑" panose="020B0503020204020204" pitchFamily="34" charset="-122"/>
                </a:rPr>
                <a:t>三唑仑</a:t>
              </a:r>
              <a:endParaRPr lang="zh-CN" altLang="en-US" sz="1000"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3124" y="1969869"/>
              <a:ext cx="1080000" cy="1080000"/>
            </a:xfrm>
            <a:prstGeom prst="rect">
              <a:avLst/>
            </a:prstGeom>
          </p:spPr>
        </p:pic>
      </p:grpSp>
      <p:grpSp>
        <p:nvGrpSpPr>
          <p:cNvPr id="25" name="组合 24"/>
          <p:cNvGrpSpPr/>
          <p:nvPr/>
        </p:nvGrpSpPr>
        <p:grpSpPr>
          <a:xfrm>
            <a:off x="1082017" y="1898167"/>
            <a:ext cx="1223407" cy="1557535"/>
            <a:chOff x="2566626" y="1898167"/>
            <a:chExt cx="1223407" cy="1557535"/>
          </a:xfrm>
        </p:grpSpPr>
        <p:sp>
          <p:nvSpPr>
            <p:cNvPr id="26" name="椭圆 25"/>
            <p:cNvSpPr/>
            <p:nvPr/>
          </p:nvSpPr>
          <p:spPr>
            <a:xfrm>
              <a:off x="256662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1"/>
            <p:cNvSpPr txBox="1"/>
            <p:nvPr/>
          </p:nvSpPr>
          <p:spPr>
            <a:xfrm>
              <a:off x="2787345" y="3302032"/>
              <a:ext cx="781969" cy="15367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000" dirty="0">
                  <a:solidFill>
                    <a:schemeClr val="bg1"/>
                  </a:solidFill>
                  <a:latin typeface="微软雅黑" panose="020B0503020204020204" pitchFamily="34" charset="-122"/>
                  <a:ea typeface="微软雅黑" panose="020B0503020204020204" pitchFamily="34" charset="-122"/>
                </a:rPr>
                <a:t>冰毒</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29" name="标题 1"/>
          <p:cNvSpPr txBox="1"/>
          <p:nvPr/>
        </p:nvSpPr>
        <p:spPr>
          <a:xfrm>
            <a:off x="1722120" y="4178935"/>
            <a:ext cx="5692775" cy="41529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900" smtClean="0">
                <a:solidFill>
                  <a:schemeClr val="bg1"/>
                </a:solidFill>
                <a:latin typeface="微软雅黑" panose="020B0503020204020204" pitchFamily="34" charset="-122"/>
                <a:ea typeface="微软雅黑" panose="020B0503020204020204" pitchFamily="34" charset="-122"/>
              </a:rPr>
              <a:t>新型毒品还有安纳咖、氟硝安定、麦角乙二胺（</a:t>
            </a:r>
            <a:r>
              <a:rPr lang="en-US" altLang="zh-CN" sz="900" smtClean="0">
                <a:solidFill>
                  <a:schemeClr val="bg1"/>
                </a:solidFill>
                <a:latin typeface="微软雅黑" panose="020B0503020204020204" pitchFamily="34" charset="-122"/>
                <a:ea typeface="微软雅黑" panose="020B0503020204020204" pitchFamily="34" charset="-122"/>
              </a:rPr>
              <a:t>LSD</a:t>
            </a:r>
            <a:r>
              <a:rPr lang="zh-CN" altLang="en-US" sz="900" smtClean="0">
                <a:solidFill>
                  <a:schemeClr val="bg1"/>
                </a:solidFill>
                <a:latin typeface="微软雅黑" panose="020B0503020204020204" pitchFamily="34" charset="-122"/>
                <a:ea typeface="微软雅黑" panose="020B0503020204020204" pitchFamily="34" charset="-122"/>
              </a:rPr>
              <a:t>）、安眠酮、丁丙诺啡、地西泮及有机溶剂和鼻吸剂等。</a:t>
            </a:r>
            <a:endParaRPr lang="zh-CN" altLang="en-US" sz="90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900" smtClean="0">
                <a:solidFill>
                  <a:schemeClr val="bg1"/>
                </a:solidFill>
                <a:latin typeface="微软雅黑" panose="020B0503020204020204" pitchFamily="34" charset="-122"/>
                <a:ea typeface="微软雅黑" panose="020B0503020204020204" pitchFamily="34" charset="-122"/>
              </a:rPr>
              <a:t>另外，纯度在</a:t>
            </a:r>
            <a:r>
              <a:rPr lang="en-US" altLang="zh-CN" sz="900" smtClean="0">
                <a:solidFill>
                  <a:schemeClr val="bg1"/>
                </a:solidFill>
                <a:latin typeface="微软雅黑" panose="020B0503020204020204" pitchFamily="34" charset="-122"/>
                <a:ea typeface="微软雅黑" panose="020B0503020204020204" pitchFamily="34" charset="-122"/>
              </a:rPr>
              <a:t>99%</a:t>
            </a:r>
            <a:r>
              <a:rPr lang="zh-CN" altLang="en-US" sz="900" smtClean="0">
                <a:solidFill>
                  <a:schemeClr val="bg1"/>
                </a:solidFill>
                <a:latin typeface="微软雅黑" panose="020B0503020204020204" pitchFamily="34" charset="-122"/>
                <a:ea typeface="微软雅黑" panose="020B0503020204020204" pitchFamily="34" charset="-122"/>
              </a:rPr>
              <a:t>以上的毒品被称为“美金。”</a:t>
            </a:r>
            <a:endParaRPr lang="zh-CN" altLang="en-US" sz="9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46721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p:nvPr/>
        </p:nvSpPr>
        <p:spPr>
          <a:xfrm>
            <a:off x="4989754" y="943967"/>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smtClean="0">
                <a:solidFill>
                  <a:schemeClr val="bg1"/>
                </a:solidFill>
                <a:latin typeface="微软雅黑" panose="020B0503020204020204" pitchFamily="34" charset="-122"/>
                <a:ea typeface="微软雅黑" panose="020B0503020204020204" pitchFamily="34" charset="-122"/>
              </a:rPr>
              <a:t>冰毒</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4" name="标题 1"/>
          <p:cNvSpPr txBox="1"/>
          <p:nvPr/>
        </p:nvSpPr>
        <p:spPr>
          <a:xfrm>
            <a:off x="4989754" y="1250028"/>
            <a:ext cx="1556089" cy="33239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冰毒（</a:t>
            </a:r>
            <a:r>
              <a:rPr lang="en-US" altLang="zh-CN" sz="900" smtClean="0">
                <a:solidFill>
                  <a:schemeClr val="bg1"/>
                </a:solidFill>
                <a:latin typeface="微软雅黑" panose="020B0503020204020204" pitchFamily="34" charset="-122"/>
                <a:ea typeface="微软雅黑" panose="020B0503020204020204" pitchFamily="34" charset="-122"/>
              </a:rPr>
              <a:t>methamphetamine</a:t>
            </a:r>
            <a:r>
              <a:rPr lang="zh-CN" altLang="en-US" sz="900" smtClean="0">
                <a:solidFill>
                  <a:schemeClr val="bg1"/>
                </a:solidFill>
                <a:latin typeface="微软雅黑" panose="020B0503020204020204" pitchFamily="34" charset="-122"/>
                <a:ea typeface="微软雅黑" panose="020B0503020204020204" pitchFamily="34" charset="-122"/>
              </a:rPr>
              <a:t>）即“甲基苯丙胺”，外观为纯白结晶体，故被称为“冰”（</a:t>
            </a:r>
            <a:r>
              <a:rPr lang="en-US" altLang="zh-CN" sz="900" smtClean="0">
                <a:solidFill>
                  <a:schemeClr val="bg1"/>
                </a:solidFill>
                <a:latin typeface="微软雅黑" panose="020B0503020204020204" pitchFamily="34" charset="-122"/>
                <a:ea typeface="微软雅黑" panose="020B0503020204020204" pitchFamily="34" charset="-122"/>
              </a:rPr>
              <a:t>Ice</a:t>
            </a:r>
            <a:r>
              <a:rPr lang="zh-CN" altLang="en-US" sz="900" smtClean="0">
                <a:solidFill>
                  <a:schemeClr val="bg1"/>
                </a:solidFill>
                <a:latin typeface="微软雅黑" panose="020B0503020204020204" pitchFamily="34" charset="-122"/>
                <a:ea typeface="微软雅黑" panose="020B0503020204020204" pitchFamily="34" charset="-122"/>
              </a:rPr>
              <a:t>）。对人体中枢神经系统具有极强的刺激作用，且毒性强烈。冰毒的精神依赖性很强，吸食后会产生强烈的生理兴奋，大量消耗人的体力和降低免疫功能，严重损害心脏、大脑组织甚至导致死亡。还会造成精神障碍，表现出妄想、好斗、错觉，从而引发暴力行为。</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6" name="标题 1"/>
          <p:cNvSpPr txBox="1"/>
          <p:nvPr/>
        </p:nvSpPr>
        <p:spPr>
          <a:xfrm>
            <a:off x="6819563" y="1250028"/>
            <a:ext cx="1803563" cy="138499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中文名：冰毒</a:t>
            </a:r>
            <a:endParaRPr lang="zh-CN" altLang="en-US"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外文名：</a:t>
            </a:r>
            <a:r>
              <a:rPr lang="en-US" altLang="zh-CN" sz="900" smtClean="0">
                <a:solidFill>
                  <a:schemeClr val="bg1"/>
                </a:solidFill>
                <a:latin typeface="微软雅黑" panose="020B0503020204020204" pitchFamily="34" charset="-122"/>
                <a:ea typeface="微软雅黑" panose="020B0503020204020204" pitchFamily="34" charset="-122"/>
              </a:rPr>
              <a:t>methamphetamine</a:t>
            </a:r>
            <a:r>
              <a:rPr lang="zh-CN" altLang="en-US" sz="900" smtClean="0">
                <a:solidFill>
                  <a:schemeClr val="bg1"/>
                </a:solidFill>
                <a:latin typeface="微软雅黑" panose="020B0503020204020204" pitchFamily="34" charset="-122"/>
                <a:ea typeface="微软雅黑" panose="020B0503020204020204" pitchFamily="34" charset="-122"/>
              </a:rPr>
              <a:t>、</a:t>
            </a:r>
            <a:r>
              <a:rPr lang="en-US" altLang="zh-CN" sz="900" smtClean="0">
                <a:solidFill>
                  <a:schemeClr val="bg1"/>
                </a:solidFill>
                <a:latin typeface="微软雅黑" panose="020B0503020204020204" pitchFamily="34" charset="-122"/>
                <a:ea typeface="微软雅黑" panose="020B0503020204020204" pitchFamily="34" charset="-122"/>
              </a:rPr>
              <a:t>ice</a:t>
            </a:r>
            <a:endParaRPr lang="en-US" altLang="zh-CN"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化学名：甲基苯丙胺（主要成分）</a:t>
            </a:r>
            <a:endParaRPr lang="zh-CN" altLang="en-US"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别名：甲基安非他明，去氧麻黄素</a:t>
            </a:r>
            <a:endParaRPr lang="zh-CN" altLang="en-US"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类别：新型毒品</a:t>
            </a:r>
            <a:endParaRPr lang="en-US" altLang="zh-CN" sz="9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6806951" y="1563786"/>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06951" y="1835303"/>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06951" y="2106820"/>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06951" y="2378337"/>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35129" y="720861"/>
            <a:ext cx="4237032" cy="3664835"/>
            <a:chOff x="0" y="601741"/>
            <a:chExt cx="4237032" cy="3664835"/>
          </a:xfrm>
        </p:grpSpPr>
        <p:pic>
          <p:nvPicPr>
            <p:cNvPr id="2" name="图片 1"/>
            <p:cNvPicPr>
              <a:picLocks noChangeAspect="1"/>
            </p:cNvPicPr>
            <p:nvPr/>
          </p:nvPicPr>
          <p:blipFill>
            <a:blip r:embed="rId1"/>
            <a:stretch>
              <a:fillRect/>
            </a:stretch>
          </p:blipFill>
          <p:spPr>
            <a:xfrm>
              <a:off x="0" y="606738"/>
              <a:ext cx="2343067" cy="1751286"/>
            </a:xfrm>
            <a:prstGeom prst="rect">
              <a:avLst/>
            </a:prstGeom>
          </p:spPr>
        </p:pic>
        <p:pic>
          <p:nvPicPr>
            <p:cNvPr id="14" name="图片 13"/>
            <p:cNvPicPr>
              <a:picLocks noChangeAspect="1"/>
            </p:cNvPicPr>
            <p:nvPr/>
          </p:nvPicPr>
          <p:blipFill>
            <a:blip r:embed="rId2"/>
            <a:stretch>
              <a:fillRect/>
            </a:stretch>
          </p:blipFill>
          <p:spPr>
            <a:xfrm>
              <a:off x="2419661" y="601741"/>
              <a:ext cx="1817371" cy="1756283"/>
            </a:xfrm>
            <a:prstGeom prst="rect">
              <a:avLst/>
            </a:prstGeom>
          </p:spPr>
        </p:pic>
        <p:pic>
          <p:nvPicPr>
            <p:cNvPr id="15" name="图片 14"/>
            <p:cNvPicPr>
              <a:picLocks noChangeAspect="1"/>
            </p:cNvPicPr>
            <p:nvPr/>
          </p:nvPicPr>
          <p:blipFill>
            <a:blip r:embed="rId3"/>
            <a:stretch>
              <a:fillRect/>
            </a:stretch>
          </p:blipFill>
          <p:spPr>
            <a:xfrm>
              <a:off x="0" y="2423348"/>
              <a:ext cx="4237032" cy="1843228"/>
            </a:xfrm>
            <a:prstGeom prst="rect">
              <a:avLst/>
            </a:prstGeom>
          </p:spPr>
        </p:pic>
      </p:grpSp>
    </p:spTree>
  </p:cSld>
  <p:clrMapOvr>
    <a:masterClrMapping/>
  </p:clrMapOvr>
  <p:transition spd="slow" advClick="0" advTm="3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6675" y="943967"/>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smtClean="0">
                <a:solidFill>
                  <a:schemeClr val="bg1"/>
                </a:solidFill>
                <a:latin typeface="微软雅黑" panose="020B0503020204020204" pitchFamily="34" charset="-122"/>
                <a:ea typeface="微软雅黑" panose="020B0503020204020204" pitchFamily="34" charset="-122"/>
              </a:rPr>
              <a:t>摇头丸</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a:xfrm>
            <a:off x="666675" y="1250028"/>
            <a:ext cx="1556089" cy="33239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摇头丸（</a:t>
            </a:r>
            <a:r>
              <a:rPr lang="en-US" altLang="zh-CN" sz="900" smtClean="0">
                <a:solidFill>
                  <a:schemeClr val="bg1"/>
                </a:solidFill>
                <a:latin typeface="微软雅黑" panose="020B0503020204020204" pitchFamily="34" charset="-122"/>
                <a:ea typeface="微软雅黑" panose="020B0503020204020204" pitchFamily="34" charset="-122"/>
              </a:rPr>
              <a:t>MDMA</a:t>
            </a:r>
            <a:r>
              <a:rPr lang="zh-CN" altLang="en-US" sz="900" smtClean="0">
                <a:solidFill>
                  <a:schemeClr val="bg1"/>
                </a:solidFill>
                <a:latin typeface="微软雅黑" panose="020B0503020204020204" pitchFamily="34" charset="-122"/>
                <a:ea typeface="微软雅黑" panose="020B0503020204020204" pitchFamily="34" charset="-122"/>
              </a:rPr>
              <a:t>）是冰毒的衍生物，以</a:t>
            </a:r>
            <a:r>
              <a:rPr lang="en-US" altLang="zh-CN" sz="900" smtClean="0">
                <a:solidFill>
                  <a:schemeClr val="bg1"/>
                </a:solidFill>
                <a:latin typeface="微软雅黑" panose="020B0503020204020204" pitchFamily="34" charset="-122"/>
                <a:ea typeface="微软雅黑" panose="020B0503020204020204" pitchFamily="34" charset="-122"/>
              </a:rPr>
              <a:t>MDMA</a:t>
            </a:r>
            <a:r>
              <a:rPr lang="zh-CN" altLang="en-US" sz="900" smtClean="0">
                <a:solidFill>
                  <a:schemeClr val="bg1"/>
                </a:solidFill>
                <a:latin typeface="微软雅黑" panose="020B0503020204020204" pitchFamily="34" charset="-122"/>
                <a:ea typeface="微软雅黑" panose="020B0503020204020204" pitchFamily="34" charset="-122"/>
              </a:rPr>
              <a:t>等苯丙胺类兴奋剂为主要成分，具有兴奋和致幻双重作用，滥用后可出现长时间随音乐剧烈摆动头部的现象，故称为摇头丸。外观多呈片剂，五颜六色。服用后会产生中枢神经强烈兴奋，出现摇头和妄动，在幻觉作用下常常引发集体淫乱、自残与攻击行为，并可诱发精神分裂症及急性心脑疾病，精神依赖性强。</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4" name="标题 1"/>
          <p:cNvSpPr txBox="1"/>
          <p:nvPr/>
        </p:nvSpPr>
        <p:spPr>
          <a:xfrm>
            <a:off x="2496484" y="1250028"/>
            <a:ext cx="1899056" cy="1661993"/>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中文名：摇头丸</a:t>
            </a:r>
            <a:endParaRPr lang="zh-CN" altLang="en-US"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外文名：</a:t>
            </a:r>
            <a:r>
              <a:rPr lang="en-US" altLang="zh-CN" sz="900" smtClean="0">
                <a:solidFill>
                  <a:schemeClr val="bg1"/>
                </a:solidFill>
                <a:latin typeface="微软雅黑" panose="020B0503020204020204" pitchFamily="34" charset="-122"/>
                <a:ea typeface="微软雅黑" panose="020B0503020204020204" pitchFamily="34" charset="-122"/>
              </a:rPr>
              <a:t>ecstasy</a:t>
            </a:r>
            <a:endParaRPr lang="en-US" altLang="zh-CN"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化学名称：</a:t>
            </a:r>
            <a:r>
              <a:rPr lang="en-US" altLang="zh-CN" sz="900" smtClean="0">
                <a:solidFill>
                  <a:schemeClr val="bg1"/>
                </a:solidFill>
                <a:latin typeface="微软雅黑" panose="020B0503020204020204" pitchFamily="34" charset="-122"/>
                <a:ea typeface="微软雅黑" panose="020B0503020204020204" pitchFamily="34" charset="-122"/>
              </a:rPr>
              <a:t>3,4-</a:t>
            </a:r>
            <a:r>
              <a:rPr lang="zh-CN" altLang="en-US" sz="900" smtClean="0">
                <a:solidFill>
                  <a:schemeClr val="bg1"/>
                </a:solidFill>
                <a:latin typeface="微软雅黑" panose="020B0503020204020204" pitchFamily="34" charset="-122"/>
                <a:ea typeface="微软雅黑" panose="020B0503020204020204" pitchFamily="34" charset="-122"/>
              </a:rPr>
              <a:t>亚甲基二氧甲基苯</a:t>
            </a:r>
            <a:endParaRPr lang="zh-CN" altLang="en-US"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                 丙胺</a:t>
            </a:r>
            <a:r>
              <a:rPr lang="en-US" altLang="zh-CN" sz="900" smtClean="0">
                <a:solidFill>
                  <a:schemeClr val="bg1"/>
                </a:solidFill>
                <a:latin typeface="微软雅黑" panose="020B0503020204020204" pitchFamily="34" charset="-122"/>
                <a:ea typeface="微软雅黑" panose="020B0503020204020204" pitchFamily="34" charset="-122"/>
              </a:rPr>
              <a:t>(</a:t>
            </a:r>
            <a:r>
              <a:rPr lang="zh-CN" altLang="en-US" sz="900" smtClean="0">
                <a:solidFill>
                  <a:schemeClr val="bg1"/>
                </a:solidFill>
                <a:latin typeface="微软雅黑" panose="020B0503020204020204" pitchFamily="34" charset="-122"/>
                <a:ea typeface="微软雅黑" panose="020B0503020204020204" pitchFamily="34" charset="-122"/>
              </a:rPr>
              <a:t>主要</a:t>
            </a:r>
            <a:r>
              <a:rPr lang="en-US" altLang="zh-CN" sz="900" smtClean="0">
                <a:solidFill>
                  <a:schemeClr val="bg1"/>
                </a:solidFill>
                <a:latin typeface="微软雅黑" panose="020B0503020204020204" pitchFamily="34" charset="-122"/>
                <a:ea typeface="微软雅黑" panose="020B0503020204020204" pitchFamily="34" charset="-122"/>
              </a:rPr>
              <a:t>)</a:t>
            </a:r>
            <a:endParaRPr lang="en-US" altLang="zh-CN"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泛指：所有含苯丙胺类成分的兴奋剂</a:t>
            </a:r>
            <a:endParaRPr lang="zh-CN" altLang="en-US" sz="9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简写：</a:t>
            </a:r>
            <a:r>
              <a:rPr lang="en-US" altLang="zh-CN" sz="900" smtClean="0">
                <a:solidFill>
                  <a:schemeClr val="bg1"/>
                </a:solidFill>
                <a:latin typeface="微软雅黑" panose="020B0503020204020204" pitchFamily="34" charset="-122"/>
                <a:ea typeface="微软雅黑" panose="020B0503020204020204" pitchFamily="34" charset="-122"/>
              </a:rPr>
              <a:t>MDMA</a:t>
            </a:r>
            <a:r>
              <a:rPr lang="zh-CN" altLang="en-US" sz="900" smtClean="0">
                <a:solidFill>
                  <a:schemeClr val="bg1"/>
                </a:solidFill>
                <a:latin typeface="微软雅黑" panose="020B0503020204020204" pitchFamily="34" charset="-122"/>
                <a:ea typeface="微软雅黑" panose="020B0503020204020204" pitchFamily="34" charset="-122"/>
              </a:rPr>
              <a:t>（主要成分）</a:t>
            </a:r>
            <a:endParaRPr lang="en-US" altLang="zh-CN" sz="9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2483872" y="1563786"/>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483872" y="1835303"/>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483872" y="2106820"/>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83872" y="2378337"/>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26418" y="2106820"/>
            <a:ext cx="2504734" cy="2504734"/>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0275" y="731720"/>
            <a:ext cx="1461755" cy="1461755"/>
          </a:xfrm>
          <a:prstGeom prst="rect">
            <a:avLst/>
          </a:prstGeom>
        </p:spPr>
      </p:pic>
      <p:cxnSp>
        <p:nvCxnSpPr>
          <p:cNvPr id="12" name="直接连接符 11"/>
          <p:cNvCxnSpPr/>
          <p:nvPr/>
        </p:nvCxnSpPr>
        <p:spPr>
          <a:xfrm>
            <a:off x="2483872" y="2643198"/>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2404297"/>
            <a:ext cx="9144000" cy="2739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a:xfrm>
            <a:off x="666675" y="831306"/>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en-US" altLang="zh-CN" sz="1300" b="1" smtClean="0">
                <a:solidFill>
                  <a:schemeClr val="bg1"/>
                </a:solidFill>
                <a:latin typeface="微软雅黑" panose="020B0503020204020204" pitchFamily="34" charset="-122"/>
                <a:ea typeface="微软雅黑" panose="020B0503020204020204" pitchFamily="34" charset="-122"/>
              </a:rPr>
              <a:t>K</a:t>
            </a:r>
            <a:r>
              <a:rPr lang="zh-CN" altLang="en-US" sz="1300" b="1" smtClean="0">
                <a:solidFill>
                  <a:schemeClr val="bg1"/>
                </a:solidFill>
                <a:latin typeface="微软雅黑" panose="020B0503020204020204" pitchFamily="34" charset="-122"/>
                <a:ea typeface="微软雅黑" panose="020B0503020204020204" pitchFamily="34" charset="-122"/>
              </a:rPr>
              <a:t>粉</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a:xfrm>
            <a:off x="666675" y="1137367"/>
            <a:ext cx="7682743" cy="78919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en-US" altLang="zh-CN" sz="900" smtClean="0">
                <a:solidFill>
                  <a:schemeClr val="bg1"/>
                </a:solidFill>
                <a:latin typeface="微软雅黑" panose="020B0503020204020204" pitchFamily="34" charset="-122"/>
                <a:ea typeface="微软雅黑" panose="020B0503020204020204" pitchFamily="34" charset="-122"/>
              </a:rPr>
              <a:t>K</a:t>
            </a:r>
            <a:r>
              <a:rPr lang="zh-CN" altLang="en-US" sz="900" smtClean="0">
                <a:solidFill>
                  <a:schemeClr val="bg1"/>
                </a:solidFill>
                <a:latin typeface="微软雅黑" panose="020B0503020204020204" pitchFamily="34" charset="-122"/>
                <a:ea typeface="微软雅黑" panose="020B0503020204020204" pitchFamily="34" charset="-122"/>
              </a:rPr>
              <a:t>粉（</a:t>
            </a:r>
            <a:r>
              <a:rPr lang="en-US" altLang="zh-CN" sz="900" smtClean="0">
                <a:solidFill>
                  <a:schemeClr val="bg1"/>
                </a:solidFill>
                <a:latin typeface="微软雅黑" panose="020B0503020204020204" pitchFamily="34" charset="-122"/>
                <a:ea typeface="微软雅黑" panose="020B0503020204020204" pitchFamily="34" charset="-122"/>
              </a:rPr>
              <a:t>ketamine</a:t>
            </a:r>
            <a:r>
              <a:rPr lang="zh-CN" altLang="en-US" sz="900" smtClean="0">
                <a:solidFill>
                  <a:schemeClr val="bg1"/>
                </a:solidFill>
                <a:latin typeface="微软雅黑" panose="020B0503020204020204" pitchFamily="34" charset="-122"/>
                <a:ea typeface="微软雅黑" panose="020B0503020204020204" pitchFamily="34" charset="-122"/>
              </a:rPr>
              <a:t>）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30629" y="2575869"/>
            <a:ext cx="7682743" cy="1960126"/>
            <a:chOff x="666675" y="2375995"/>
            <a:chExt cx="8466152" cy="2160000"/>
          </a:xfrm>
        </p:grpSpPr>
        <p:pic>
          <p:nvPicPr>
            <p:cNvPr id="10" name="图片 9"/>
            <p:cNvPicPr>
              <a:picLocks noChangeAspect="1"/>
            </p:cNvPicPr>
            <p:nvPr/>
          </p:nvPicPr>
          <p:blipFill>
            <a:blip r:embed="rId1"/>
            <a:stretch>
              <a:fillRect/>
            </a:stretch>
          </p:blipFill>
          <p:spPr>
            <a:xfrm>
              <a:off x="666675" y="2375995"/>
              <a:ext cx="2884932" cy="2160000"/>
            </a:xfrm>
            <a:prstGeom prst="rect">
              <a:avLst/>
            </a:prstGeom>
          </p:spPr>
        </p:pic>
        <p:pic>
          <p:nvPicPr>
            <p:cNvPr id="11" name="图片 10"/>
            <p:cNvPicPr>
              <a:picLocks noChangeAspect="1"/>
            </p:cNvPicPr>
            <p:nvPr/>
          </p:nvPicPr>
          <p:blipFill>
            <a:blip r:embed="rId2"/>
            <a:stretch>
              <a:fillRect/>
            </a:stretch>
          </p:blipFill>
          <p:spPr>
            <a:xfrm>
              <a:off x="3599180" y="2375995"/>
              <a:ext cx="3901322" cy="2160000"/>
            </a:xfrm>
            <a:prstGeom prst="rect">
              <a:avLst/>
            </a:prstGeom>
          </p:spPr>
        </p:pic>
        <p:pic>
          <p:nvPicPr>
            <p:cNvPr id="12" name="图片 11"/>
            <p:cNvPicPr>
              <a:picLocks noChangeAspect="1"/>
            </p:cNvPicPr>
            <p:nvPr/>
          </p:nvPicPr>
          <p:blipFill>
            <a:blip r:embed="rId3"/>
            <a:stretch>
              <a:fillRect/>
            </a:stretch>
          </p:blipFill>
          <p:spPr>
            <a:xfrm>
              <a:off x="7548075" y="2375995"/>
              <a:ext cx="1584752" cy="2160000"/>
            </a:xfrm>
            <a:prstGeom prst="rect">
              <a:avLst/>
            </a:prstGeom>
          </p:spPr>
        </p:pic>
      </p:grpSp>
    </p:spTree>
  </p:cSld>
  <p:clrMapOvr>
    <a:masterClrMapping/>
  </p:clrMapOvr>
  <p:transition spd="slow" advClick="0" advTm="30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6675" y="176938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smtClean="0">
                <a:solidFill>
                  <a:schemeClr val="bg1"/>
                </a:solidFill>
                <a:latin typeface="微软雅黑" panose="020B0503020204020204" pitchFamily="34" charset="-122"/>
                <a:ea typeface="微软雅黑" panose="020B0503020204020204" pitchFamily="34" charset="-122"/>
              </a:rPr>
              <a:t>咖啡因</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666675" y="2075443"/>
            <a:ext cx="3293623"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咖啡因是化学合成或从茶叶、咖啡果中提炼出来的一种生物碱。大剂量长期使用会对人体造成损害，引起惊厥、心律失常，并可加重或诱发消化性肠道溃疡，甚至导致吸食者下一代智能低下、肢体畸形，同时具有成瘾性，停用会出现戒断症状。</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464795" y="820282"/>
            <a:ext cx="4679205" cy="3502937"/>
            <a:chOff x="4848327" y="1058260"/>
            <a:chExt cx="4043424" cy="3026980"/>
          </a:xfrm>
        </p:grpSpPr>
        <p:pic>
          <p:nvPicPr>
            <p:cNvPr id="12" name="图片 11"/>
            <p:cNvPicPr>
              <a:picLocks noChangeAspect="1"/>
            </p:cNvPicPr>
            <p:nvPr/>
          </p:nvPicPr>
          <p:blipFill>
            <a:blip r:embed="rId1"/>
            <a:stretch>
              <a:fillRect/>
            </a:stretch>
          </p:blipFill>
          <p:spPr>
            <a:xfrm>
              <a:off x="5864771" y="1058260"/>
              <a:ext cx="3026980" cy="3026980"/>
            </a:xfrm>
            <a:prstGeom prst="rect">
              <a:avLst/>
            </a:prstGeom>
          </p:spPr>
        </p:pic>
        <p:grpSp>
          <p:nvGrpSpPr>
            <p:cNvPr id="16" name="组合 15"/>
            <p:cNvGrpSpPr/>
            <p:nvPr/>
          </p:nvGrpSpPr>
          <p:grpSpPr>
            <a:xfrm>
              <a:off x="4848327" y="1063484"/>
              <a:ext cx="984914" cy="3021756"/>
              <a:chOff x="4530584" y="1063484"/>
              <a:chExt cx="1222222" cy="3749828"/>
            </a:xfrm>
          </p:grpSpPr>
          <p:pic>
            <p:nvPicPr>
              <p:cNvPr id="13" name="图片 12"/>
              <p:cNvPicPr>
                <a:picLocks noChangeAspect="1"/>
              </p:cNvPicPr>
              <p:nvPr/>
            </p:nvPicPr>
            <p:blipFill>
              <a:blip r:embed="rId2"/>
              <a:stretch>
                <a:fillRect/>
              </a:stretch>
            </p:blipFill>
            <p:spPr>
              <a:xfrm>
                <a:off x="4531897" y="1063484"/>
                <a:ext cx="1220908" cy="1220908"/>
              </a:xfrm>
              <a:prstGeom prst="rect">
                <a:avLst/>
              </a:prstGeom>
            </p:spPr>
          </p:pic>
          <p:pic>
            <p:nvPicPr>
              <p:cNvPr id="14" name="图片 13"/>
              <p:cNvPicPr>
                <a:picLocks noChangeAspect="1"/>
              </p:cNvPicPr>
              <p:nvPr/>
            </p:nvPicPr>
            <p:blipFill>
              <a:blip r:embed="rId3"/>
              <a:stretch>
                <a:fillRect/>
              </a:stretch>
            </p:blipFill>
            <p:spPr>
              <a:xfrm>
                <a:off x="4531897" y="2327287"/>
                <a:ext cx="1220908" cy="1220908"/>
              </a:xfrm>
              <a:prstGeom prst="rect">
                <a:avLst/>
              </a:prstGeom>
            </p:spPr>
          </p:pic>
          <p:pic>
            <p:nvPicPr>
              <p:cNvPr id="15" name="图片 14"/>
              <p:cNvPicPr>
                <a:picLocks noChangeAspect="1"/>
              </p:cNvPicPr>
              <p:nvPr/>
            </p:nvPicPr>
            <p:blipFill>
              <a:blip r:embed="rId4"/>
              <a:stretch>
                <a:fillRect/>
              </a:stretch>
            </p:blipFill>
            <p:spPr>
              <a:xfrm>
                <a:off x="4530584" y="3591090"/>
                <a:ext cx="1222222" cy="1222222"/>
              </a:xfrm>
              <a:prstGeom prst="rect">
                <a:avLst/>
              </a:prstGeom>
            </p:spPr>
          </p:pic>
        </p:grpSp>
      </p:grpSp>
    </p:spTree>
  </p:cSld>
  <p:clrMapOvr>
    <a:masterClrMapping/>
  </p:clrMapOvr>
  <p:transition spd="slow" advClick="0" advTm="300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4671116" y="176938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smtClean="0">
                <a:solidFill>
                  <a:schemeClr val="bg1"/>
                </a:solidFill>
                <a:latin typeface="微软雅黑" panose="020B0503020204020204" pitchFamily="34" charset="-122"/>
                <a:ea typeface="微软雅黑" panose="020B0503020204020204" pitchFamily="34" charset="-122"/>
              </a:rPr>
              <a:t>三唑仑</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4671116" y="2075443"/>
            <a:ext cx="3293623"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smtClean="0">
                <a:solidFill>
                  <a:schemeClr val="bg1"/>
                </a:solidFill>
                <a:latin typeface="微软雅黑" panose="020B0503020204020204" pitchFamily="34" charset="-122"/>
                <a:ea typeface="微软雅黑" panose="020B0503020204020204" pitchFamily="34" charset="-122"/>
              </a:rPr>
              <a:t>三唑仑又名海乐神、酣乐欣、淡蓝色片，是一种强烈的麻醉药品，口服后可以迅速使人昏迷晕倒，故俗称迷药、蒙汗药、迷魂药。可以伴随酒精类共同服用，也可溶于水及各种饮料中。见效迅速，药效比普通安定强</a:t>
            </a:r>
            <a:r>
              <a:rPr lang="en-US" altLang="zh-CN" sz="900" smtClean="0">
                <a:solidFill>
                  <a:schemeClr val="bg1"/>
                </a:solidFill>
                <a:latin typeface="微软雅黑" panose="020B0503020204020204" pitchFamily="34" charset="-122"/>
                <a:ea typeface="微软雅黑" panose="020B0503020204020204" pitchFamily="34" charset="-122"/>
              </a:rPr>
              <a:t>45—100</a:t>
            </a:r>
            <a:r>
              <a:rPr lang="zh-CN" altLang="en-US" sz="900" smtClean="0">
                <a:solidFill>
                  <a:schemeClr val="bg1"/>
                </a:solidFill>
                <a:latin typeface="微软雅黑" panose="020B0503020204020204" pitchFamily="34" charset="-122"/>
                <a:ea typeface="微软雅黑" panose="020B0503020204020204" pitchFamily="34" charset="-122"/>
              </a:rPr>
              <a:t>倍。</a:t>
            </a:r>
            <a:endParaRPr lang="zh-CN" altLang="en-US" sz="900"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2099894" y="464231"/>
            <a:ext cx="1965827" cy="1406284"/>
          </a:xfrm>
          <a:prstGeom prst="rect">
            <a:avLst/>
          </a:prstGeom>
        </p:spPr>
      </p:pic>
      <p:pic>
        <p:nvPicPr>
          <p:cNvPr id="7" name="图片 6"/>
          <p:cNvPicPr>
            <a:picLocks noChangeAspect="1"/>
          </p:cNvPicPr>
          <p:nvPr/>
        </p:nvPicPr>
        <p:blipFill>
          <a:blip r:embed="rId2"/>
          <a:stretch>
            <a:fillRect/>
          </a:stretch>
        </p:blipFill>
        <p:spPr>
          <a:xfrm>
            <a:off x="630622" y="1969437"/>
            <a:ext cx="2541401" cy="2777170"/>
          </a:xfrm>
          <a:prstGeom prst="rect">
            <a:avLst/>
          </a:prstGeom>
        </p:spPr>
      </p:pic>
      <p:sp>
        <p:nvSpPr>
          <p:cNvPr id="9" name="矩形 8"/>
          <p:cNvSpPr/>
          <p:nvPr/>
        </p:nvSpPr>
        <p:spPr>
          <a:xfrm>
            <a:off x="3222472" y="1969437"/>
            <a:ext cx="843249" cy="277717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30622" y="464231"/>
            <a:ext cx="1428281" cy="140628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60376" y="1361672"/>
            <a:ext cx="2659380" cy="645160"/>
          </a:xfrm>
          <a:prstGeom prst="rect">
            <a:avLst/>
          </a:prstGeom>
          <a:noFill/>
        </p:spPr>
        <p:txBody>
          <a:bodyPr wrap="none" rtlCol="0">
            <a:spAutoFit/>
          </a:bodyPr>
          <a:lstStyle/>
          <a:p>
            <a:pPr marL="0" marR="0" lvl="1"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吸毒的危害</a:t>
            </a:r>
            <a:endPar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flipV="1">
            <a:off x="3786897" y="1099344"/>
            <a:ext cx="0" cy="13620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47238" y="2184666"/>
            <a:ext cx="996710" cy="27686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PART 04</a:t>
            </a: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2406381" y="1039793"/>
            <a:ext cx="1077318" cy="1077318"/>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5" nodeType="afterEffec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5"/>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3140492" y="577461"/>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800" b="1" smtClean="0">
                <a:solidFill>
                  <a:schemeClr val="bg1"/>
                </a:solidFill>
                <a:latin typeface="微软雅黑" panose="020B0503020204020204" pitchFamily="34" charset="-122"/>
                <a:ea typeface="微软雅黑" panose="020B0503020204020204" pitchFamily="34" charset="-122"/>
              </a:rPr>
              <a:t>吸毒对人体的危害</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663575" y="1397318"/>
            <a:ext cx="7906385" cy="215392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1000" b="1" dirty="0">
                <a:solidFill>
                  <a:srgbClr val="C00000"/>
                </a:solidFill>
                <a:latin typeface="微软雅黑" panose="020B0503020204020204" pitchFamily="34" charset="-122"/>
                <a:ea typeface="微软雅黑" panose="020B0503020204020204" pitchFamily="34" charset="-122"/>
              </a:rPr>
              <a:t>吸毒严重摧残人的身体：</a:t>
            </a:r>
            <a:r>
              <a:rPr lang="zh-CN" altLang="en-US" sz="1000" dirty="0">
                <a:solidFill>
                  <a:schemeClr val="bg1"/>
                </a:solidFill>
                <a:latin typeface="微软雅黑" panose="020B0503020204020204" pitchFamily="34" charset="-122"/>
                <a:ea typeface="微软雅黑" panose="020B0503020204020204" pitchFamily="34" charset="-122"/>
              </a:rPr>
              <a:t>吸毒破坏人体的正常生理机能和新陈代谢并导致多种疾病，机体免疫力下降，如果吸毒者吸毒过量还会造成突然死亡。</a:t>
            </a:r>
            <a:endParaRPr lang="zh-CN" altLang="en-US" sz="10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000" b="1" dirty="0">
                <a:solidFill>
                  <a:srgbClr val="C00000"/>
                </a:solidFill>
                <a:latin typeface="微软雅黑" panose="020B0503020204020204" pitchFamily="34" charset="-122"/>
                <a:ea typeface="微软雅黑" panose="020B0503020204020204" pitchFamily="34" charset="-122"/>
              </a:rPr>
              <a:t>吸毒扭曲人格，自毁前程：</a:t>
            </a:r>
            <a:r>
              <a:rPr lang="zh-CN" altLang="en-US" sz="1000" dirty="0">
                <a:solidFill>
                  <a:schemeClr val="bg1"/>
                </a:solidFill>
                <a:latin typeface="微软雅黑" panose="020B0503020204020204" pitchFamily="34" charset="-122"/>
                <a:ea typeface="微软雅黑" panose="020B0503020204020204" pitchFamily="34" charset="-122"/>
              </a:rPr>
              <a:t>吸毒者毒瘾发作时，大都会不顾廉耻，丧失自尊，无法进行正常的生活、学习和工作，往往以自我为中心，不关心他人，贪图享受，好逸恶劳，爱撒谎，丧失责任感，不知羞耻，六亲不认，只认毒品和金钱。并且常常是每吸过一次都悔恨万分，极度压抑郁闷，悲观绝望，恐惧多疑，甚至自杀、杀人。</a:t>
            </a:r>
            <a:endParaRPr lang="zh-CN" altLang="en-US" sz="10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000" b="1" dirty="0">
                <a:solidFill>
                  <a:srgbClr val="C00000"/>
                </a:solidFill>
                <a:latin typeface="微软雅黑" panose="020B0503020204020204" pitchFamily="34" charset="-122"/>
                <a:ea typeface="微软雅黑" panose="020B0503020204020204" pitchFamily="34" charset="-122"/>
              </a:rPr>
              <a:t>吸毒引发自伤、自残、自杀等行为：</a:t>
            </a:r>
            <a:r>
              <a:rPr lang="zh-CN" altLang="en-US" sz="1000" dirty="0">
                <a:solidFill>
                  <a:schemeClr val="bg1"/>
                </a:solidFill>
                <a:latin typeface="微软雅黑" panose="020B0503020204020204" pitchFamily="34" charset="-122"/>
                <a:ea typeface="微软雅黑" panose="020B0503020204020204" pitchFamily="34" charset="-122"/>
              </a:rPr>
              <a:t>毒瘾发作时会使人感到非常痛苦，失去理智和自控能力，甚至自伤、自残和自杀。</a:t>
            </a:r>
            <a:endParaRPr lang="zh-CN" altLang="en-US" sz="10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000" b="1" dirty="0">
                <a:solidFill>
                  <a:srgbClr val="C00000"/>
                </a:solidFill>
                <a:latin typeface="微软雅黑" panose="020B0503020204020204" pitchFamily="34" charset="-122"/>
                <a:ea typeface="微软雅黑" panose="020B0503020204020204" pitchFamily="34" charset="-122"/>
              </a:rPr>
              <a:t>吸毒容易感染艾滋病等传染性疾病：</a:t>
            </a:r>
            <a:r>
              <a:rPr lang="zh-CN" altLang="en-US" sz="1000" dirty="0">
                <a:solidFill>
                  <a:schemeClr val="bg1"/>
                </a:solidFill>
                <a:latin typeface="微软雅黑" panose="020B0503020204020204" pitchFamily="34" charset="-122"/>
                <a:ea typeface="微软雅黑" panose="020B0503020204020204" pitchFamily="34" charset="-122"/>
              </a:rPr>
              <a:t>吸毒会导致人体的免疫功能下降，使人容易患上肝炎、皮肤病等传染性疾病，特别是共用注射器、静脉注射毒品的危险行为，极易导致艾滋病的交叉感染。</a:t>
            </a:r>
            <a:endParaRPr lang="zh-CN" altLang="en-US" sz="10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6041" y="332111"/>
            <a:ext cx="922201" cy="922201"/>
          </a:xfrm>
          <a:prstGeom prst="rect">
            <a:avLst/>
          </a:prstGeom>
        </p:spPr>
      </p:pic>
      <p:cxnSp>
        <p:nvCxnSpPr>
          <p:cNvPr id="10" name="直接连接符 9"/>
          <p:cNvCxnSpPr/>
          <p:nvPr/>
        </p:nvCxnSpPr>
        <p:spPr>
          <a:xfrm>
            <a:off x="788889" y="1324225"/>
            <a:ext cx="76557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1228653" y="3804736"/>
            <a:ext cx="6601605" cy="906087"/>
            <a:chOff x="699989" y="3285534"/>
            <a:chExt cx="6601605" cy="906087"/>
          </a:xfrm>
        </p:grpSpPr>
        <p:grpSp>
          <p:nvGrpSpPr>
            <p:cNvPr id="18" name="组合 17"/>
            <p:cNvGrpSpPr/>
            <p:nvPr/>
          </p:nvGrpSpPr>
          <p:grpSpPr>
            <a:xfrm>
              <a:off x="699989" y="3285534"/>
              <a:ext cx="1031443" cy="906087"/>
              <a:chOff x="699989" y="3285534"/>
              <a:chExt cx="1031443" cy="906087"/>
            </a:xfrm>
          </p:grpSpPr>
          <p:sp>
            <p:nvSpPr>
              <p:cNvPr id="12" name="等腰三角形 11"/>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16"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smtClean="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17"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不安</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14021" y="3285534"/>
              <a:ext cx="1031443" cy="906087"/>
              <a:chOff x="699989" y="3285534"/>
              <a:chExt cx="1031443" cy="906087"/>
            </a:xfrm>
          </p:grpSpPr>
          <p:sp>
            <p:nvSpPr>
              <p:cNvPr id="20" name="等腰三角形 19"/>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1"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smtClean="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22"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焦虑</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928053" y="3285534"/>
              <a:ext cx="1031443" cy="906087"/>
              <a:chOff x="699989" y="3285534"/>
              <a:chExt cx="1031443" cy="906087"/>
            </a:xfrm>
          </p:grpSpPr>
          <p:sp>
            <p:nvSpPr>
              <p:cNvPr id="24" name="等腰三角形 23"/>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5"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smtClean="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26"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恶心</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42085" y="3285534"/>
              <a:ext cx="1031443" cy="906087"/>
              <a:chOff x="699989" y="3285534"/>
              <a:chExt cx="1031443" cy="906087"/>
            </a:xfrm>
          </p:grpSpPr>
          <p:sp>
            <p:nvSpPr>
              <p:cNvPr id="28" name="等腰三角形 27"/>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9"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smtClean="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30"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呕吐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156117" y="3285534"/>
              <a:ext cx="1031443" cy="906087"/>
              <a:chOff x="699989" y="3285534"/>
              <a:chExt cx="1031443" cy="906087"/>
            </a:xfrm>
          </p:grpSpPr>
          <p:sp>
            <p:nvSpPr>
              <p:cNvPr id="32" name="等腰三角形 31"/>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33"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smtClean="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34"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腹痛</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270151" y="3285534"/>
              <a:ext cx="1031443" cy="906087"/>
              <a:chOff x="699989" y="3285534"/>
              <a:chExt cx="1031443" cy="906087"/>
            </a:xfrm>
          </p:grpSpPr>
          <p:sp>
            <p:nvSpPr>
              <p:cNvPr id="36" name="等腰三角形 35"/>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37"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smtClean="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38"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mtClean="0">
                    <a:solidFill>
                      <a:schemeClr val="bg1"/>
                    </a:solidFill>
                    <a:latin typeface="微软雅黑" panose="020B0503020204020204" pitchFamily="34" charset="-122"/>
                    <a:ea typeface="微软雅黑" panose="020B0503020204020204" pitchFamily="34" charset="-122"/>
                  </a:rPr>
                  <a:t>腹泻</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advClick="0" advTm="300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4910767" y="123232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560533" y="1894100"/>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448036" y="1389859"/>
            <a:ext cx="130016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2528500" y="3219820"/>
            <a:ext cx="960141" cy="833683"/>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2564739" y="2721895"/>
            <a:ext cx="1871862" cy="325928"/>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497936" y="1233519"/>
            <a:ext cx="1786358" cy="32067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a:ea typeface="宋体" panose="02010600030101010101" pitchFamily="2" charset="-122"/>
              </a:defRPr>
            </a:lvl1pPr>
            <a:lvl2pPr marL="742950" indent="-285750" eaLnBrk="0" hangingPunct="0">
              <a:defRPr>
                <a:solidFill>
                  <a:schemeClr val="tx1"/>
                </a:solidFill>
                <a:latin typeface="Arial" panose="020B0604020202020204"/>
                <a:ea typeface="宋体" panose="02010600030101010101" pitchFamily="2" charset="-122"/>
              </a:defRPr>
            </a:lvl2pPr>
            <a:lvl3pPr marL="1143000" indent="-228600" eaLnBrk="0" hangingPunct="0">
              <a:defRPr>
                <a:solidFill>
                  <a:schemeClr val="tx1"/>
                </a:solidFill>
                <a:latin typeface="Arial" panose="020B0604020202020204"/>
                <a:ea typeface="宋体" panose="02010600030101010101" pitchFamily="2" charset="-122"/>
              </a:defRPr>
            </a:lvl3pPr>
            <a:lvl4pPr marL="1600200" indent="-228600" eaLnBrk="0" hangingPunct="0">
              <a:defRPr>
                <a:solidFill>
                  <a:schemeClr val="tx1"/>
                </a:solidFill>
                <a:latin typeface="Arial" panose="020B0604020202020204"/>
                <a:ea typeface="宋体" panose="02010600030101010101" pitchFamily="2" charset="-122"/>
              </a:defRPr>
            </a:lvl4pPr>
            <a:lvl5pPr marL="2057400" indent="-228600" eaLnBrk="0" hangingPunct="0">
              <a:defRPr>
                <a:solidFill>
                  <a:schemeClr val="tx1"/>
                </a:solidFill>
                <a:latin typeface="Arial" panose="020B060402020202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9pPr>
          </a:lstStyle>
          <a:p>
            <a:pPr marL="0" marR="0" lvl="0" indent="0" algn="r" defTabSz="913765" rtl="0" eaLnBrk="0" fontAlgn="auto" latinLnBrk="0" hangingPunct="0">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脑脓肿</a:t>
            </a:r>
            <a:endPar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6" name="矩形 17"/>
          <p:cNvSpPr>
            <a:spLocks noChangeArrowheads="1"/>
          </p:cNvSpPr>
          <p:nvPr/>
        </p:nvSpPr>
        <p:spPr bwMode="auto">
          <a:xfrm>
            <a:off x="461829" y="1501787"/>
            <a:ext cx="1822450" cy="1019810"/>
          </a:xfrm>
          <a:prstGeom prst="rect">
            <a:avLst/>
          </a:prstGeom>
          <a:noFill/>
          <a:ln>
            <a:noFill/>
          </a:ln>
        </p:spPr>
        <p:txBody>
          <a:bodyPr lIns="91431" tIns="45716" rIns="91431" bIns="45716">
            <a:spAutoFit/>
          </a:bodyPr>
          <a:lstStyle/>
          <a:p>
            <a:pPr marL="0" marR="0" lvl="0" indent="0" algn="r" defTabSz="913765" rtl="0" eaLnBrk="1" fontAlgn="auto" latinLnBrk="0" hangingPunct="1">
              <a:lnSpc>
                <a:spcPct val="11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细菌感染引起的脑膜炎导致大脑病变，反应症状为寒颤、高热、头痛、呕吐、意识混乱不清、情绪不安、易激愤</a:t>
            </a:r>
            <a:endPar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 name="TextBox 59"/>
          <p:cNvSpPr txBox="1">
            <a:spLocks noChangeArrowheads="1"/>
          </p:cNvSpPr>
          <p:nvPr/>
        </p:nvSpPr>
        <p:spPr bwMode="auto">
          <a:xfrm flipH="1">
            <a:off x="467456" y="2521805"/>
            <a:ext cx="1822450" cy="32067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a:ea typeface="宋体" panose="02010600030101010101" pitchFamily="2" charset="-122"/>
              </a:defRPr>
            </a:lvl1pPr>
            <a:lvl2pPr marL="742950" indent="-285750" eaLnBrk="0" hangingPunct="0">
              <a:defRPr>
                <a:solidFill>
                  <a:schemeClr val="tx1"/>
                </a:solidFill>
                <a:latin typeface="Arial" panose="020B0604020202020204"/>
                <a:ea typeface="宋体" panose="02010600030101010101" pitchFamily="2" charset="-122"/>
              </a:defRPr>
            </a:lvl2pPr>
            <a:lvl3pPr marL="1143000" indent="-228600" eaLnBrk="0" hangingPunct="0">
              <a:defRPr>
                <a:solidFill>
                  <a:schemeClr val="tx1"/>
                </a:solidFill>
                <a:latin typeface="Arial" panose="020B0604020202020204"/>
                <a:ea typeface="宋体" panose="02010600030101010101" pitchFamily="2" charset="-122"/>
              </a:defRPr>
            </a:lvl3pPr>
            <a:lvl4pPr marL="1600200" indent="-228600" eaLnBrk="0" hangingPunct="0">
              <a:defRPr>
                <a:solidFill>
                  <a:schemeClr val="tx1"/>
                </a:solidFill>
                <a:latin typeface="Arial" panose="020B0604020202020204"/>
                <a:ea typeface="宋体" panose="02010600030101010101" pitchFamily="2" charset="-122"/>
              </a:defRPr>
            </a:lvl4pPr>
            <a:lvl5pPr marL="2057400" indent="-228600" eaLnBrk="0" hangingPunct="0">
              <a:defRPr>
                <a:solidFill>
                  <a:schemeClr val="tx1"/>
                </a:solidFill>
                <a:latin typeface="Arial" panose="020B060402020202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9pPr>
          </a:lstStyle>
          <a:p>
            <a:pPr marL="0" marR="0" lvl="0" indent="0" algn="r" defTabSz="913765" rtl="0" eaLnBrk="0" fontAlgn="auto" latinLnBrk="0" hangingPunct="0">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脑栓塞</a:t>
            </a:r>
            <a:endPar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9" name="TextBox 59"/>
          <p:cNvSpPr txBox="1">
            <a:spLocks noChangeArrowheads="1"/>
          </p:cNvSpPr>
          <p:nvPr/>
        </p:nvSpPr>
        <p:spPr bwMode="auto">
          <a:xfrm flipH="1">
            <a:off x="497936" y="3794692"/>
            <a:ext cx="1792058" cy="32067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a:ea typeface="宋体" panose="02010600030101010101" pitchFamily="2" charset="-122"/>
              </a:defRPr>
            </a:lvl1pPr>
            <a:lvl2pPr marL="742950" indent="-285750" eaLnBrk="0" hangingPunct="0">
              <a:defRPr>
                <a:solidFill>
                  <a:schemeClr val="tx1"/>
                </a:solidFill>
                <a:latin typeface="Arial" panose="020B0604020202020204"/>
                <a:ea typeface="宋体" panose="02010600030101010101" pitchFamily="2" charset="-122"/>
              </a:defRPr>
            </a:lvl2pPr>
            <a:lvl3pPr marL="1143000" indent="-228600" eaLnBrk="0" hangingPunct="0">
              <a:defRPr>
                <a:solidFill>
                  <a:schemeClr val="tx1"/>
                </a:solidFill>
                <a:latin typeface="Arial" panose="020B0604020202020204"/>
                <a:ea typeface="宋体" panose="02010600030101010101" pitchFamily="2" charset="-122"/>
              </a:defRPr>
            </a:lvl3pPr>
            <a:lvl4pPr marL="1600200" indent="-228600" eaLnBrk="0" hangingPunct="0">
              <a:defRPr>
                <a:solidFill>
                  <a:schemeClr val="tx1"/>
                </a:solidFill>
                <a:latin typeface="Arial" panose="020B0604020202020204"/>
                <a:ea typeface="宋体" panose="02010600030101010101" pitchFamily="2" charset="-122"/>
              </a:defRPr>
            </a:lvl4pPr>
            <a:lvl5pPr marL="2057400" indent="-228600" eaLnBrk="0" hangingPunct="0">
              <a:defRPr>
                <a:solidFill>
                  <a:schemeClr val="tx1"/>
                </a:solidFill>
                <a:latin typeface="Arial" panose="020B060402020202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9pPr>
          </a:lstStyle>
          <a:p>
            <a:pPr marL="0" marR="0" lvl="0" indent="0" algn="r" defTabSz="913765" rtl="0" eaLnBrk="0" fontAlgn="auto" latinLnBrk="0" hangingPunct="0">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周围神经炎</a:t>
            </a:r>
            <a:endPar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30" name="矩形 17"/>
          <p:cNvSpPr>
            <a:spLocks noChangeArrowheads="1"/>
          </p:cNvSpPr>
          <p:nvPr/>
        </p:nvSpPr>
        <p:spPr bwMode="auto">
          <a:xfrm>
            <a:off x="581025" y="4086860"/>
            <a:ext cx="1731010" cy="647700"/>
          </a:xfrm>
          <a:prstGeom prst="rect">
            <a:avLst/>
          </a:prstGeom>
          <a:noFill/>
          <a:ln>
            <a:noFill/>
          </a:ln>
        </p:spPr>
        <p:txBody>
          <a:bodyPr wrap="square" lIns="91431" tIns="45716" rIns="91431" bIns="45716">
            <a:spAutoFit/>
          </a:bodyPr>
          <a:lstStyle/>
          <a:p>
            <a:pPr marL="0" marR="0" lvl="0" indent="0" algn="l" defTabSz="913765" rtl="0" eaLnBrk="1" fontAlgn="auto" latinLnBrk="0" hangingPunct="1">
              <a:lnSpc>
                <a:spcPct val="11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由静脉注射毒品所致</a:t>
            </a:r>
            <a:endPar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3765" rtl="0" eaLnBrk="1" fontAlgn="auto" latinLnBrk="0" hangingPunct="1">
              <a:lnSpc>
                <a:spcPct val="11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反应症状为肢体远端对称性感觉、运动障碍等</a:t>
            </a:r>
            <a:endPar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1" name="TextBox 59"/>
          <p:cNvSpPr txBox="1">
            <a:spLocks noChangeArrowheads="1"/>
          </p:cNvSpPr>
          <p:nvPr/>
        </p:nvSpPr>
        <p:spPr bwMode="auto">
          <a:xfrm flipH="1">
            <a:off x="6913327" y="649015"/>
            <a:ext cx="1599745" cy="32067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a:ea typeface="宋体" panose="02010600030101010101" pitchFamily="2" charset="-122"/>
              </a:defRPr>
            </a:lvl1pPr>
            <a:lvl2pPr marL="742950" indent="-285750" eaLnBrk="0" hangingPunct="0">
              <a:defRPr>
                <a:solidFill>
                  <a:schemeClr val="tx1"/>
                </a:solidFill>
                <a:latin typeface="Arial" panose="020B0604020202020204"/>
                <a:ea typeface="宋体" panose="02010600030101010101" pitchFamily="2" charset="-122"/>
              </a:defRPr>
            </a:lvl2pPr>
            <a:lvl3pPr marL="1143000" indent="-228600" eaLnBrk="0" hangingPunct="0">
              <a:defRPr>
                <a:solidFill>
                  <a:schemeClr val="tx1"/>
                </a:solidFill>
                <a:latin typeface="Arial" panose="020B0604020202020204"/>
                <a:ea typeface="宋体" panose="02010600030101010101" pitchFamily="2" charset="-122"/>
              </a:defRPr>
            </a:lvl3pPr>
            <a:lvl4pPr marL="1600200" indent="-228600" eaLnBrk="0" hangingPunct="0">
              <a:defRPr>
                <a:solidFill>
                  <a:schemeClr val="tx1"/>
                </a:solidFill>
                <a:latin typeface="Arial" panose="020B0604020202020204"/>
                <a:ea typeface="宋体" panose="02010600030101010101" pitchFamily="2" charset="-122"/>
              </a:defRPr>
            </a:lvl4pPr>
            <a:lvl5pPr marL="2057400" indent="-228600" eaLnBrk="0" hangingPunct="0">
              <a:defRPr>
                <a:solidFill>
                  <a:schemeClr val="tx1"/>
                </a:solidFill>
                <a:latin typeface="Arial" panose="020B060402020202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9pPr>
          </a:lstStyle>
          <a:p>
            <a:pPr marL="0" marR="0" lvl="0" indent="0" algn="l" defTabSz="913765" rtl="0" eaLnBrk="0" fontAlgn="auto" latinLnBrk="0" hangingPunct="0">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睡眠障碍</a:t>
            </a:r>
            <a:endPar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32" name="矩形 17"/>
          <p:cNvSpPr>
            <a:spLocks noChangeArrowheads="1"/>
          </p:cNvSpPr>
          <p:nvPr/>
        </p:nvSpPr>
        <p:spPr bwMode="auto">
          <a:xfrm>
            <a:off x="6913328" y="969742"/>
            <a:ext cx="1822450" cy="1019810"/>
          </a:xfrm>
          <a:prstGeom prst="rect">
            <a:avLst/>
          </a:prstGeom>
          <a:noFill/>
          <a:ln>
            <a:noFill/>
          </a:ln>
        </p:spPr>
        <p:txBody>
          <a:bodyPr lIns="91431" tIns="45716" rIns="91431" bIns="45716">
            <a:spAutoFit/>
          </a:bodyPr>
          <a:lstStyle/>
          <a:p>
            <a:pPr marL="0" marR="0" lvl="0" indent="0" algn="l" defTabSz="913765" rtl="0" eaLnBrk="1" fontAlgn="auto" latinLnBrk="0" hangingPunct="1">
              <a:lnSpc>
                <a:spcPct val="11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毒品作用下精神会异常兴奋，为了抑制兴奋会选择服用镇静性药物安眠，从而破坏掉神经系统自我调整机制。</a:t>
            </a:r>
            <a:endPar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TextBox 59"/>
          <p:cNvSpPr txBox="1">
            <a:spLocks noChangeArrowheads="1"/>
          </p:cNvSpPr>
          <p:nvPr/>
        </p:nvSpPr>
        <p:spPr bwMode="auto">
          <a:xfrm flipH="1">
            <a:off x="6913326" y="2152938"/>
            <a:ext cx="1599747" cy="32067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a:ea typeface="宋体" panose="02010600030101010101" pitchFamily="2" charset="-122"/>
              </a:defRPr>
            </a:lvl1pPr>
            <a:lvl2pPr marL="742950" indent="-285750" eaLnBrk="0" hangingPunct="0">
              <a:defRPr>
                <a:solidFill>
                  <a:schemeClr val="tx1"/>
                </a:solidFill>
                <a:latin typeface="Arial" panose="020B0604020202020204"/>
                <a:ea typeface="宋体" panose="02010600030101010101" pitchFamily="2" charset="-122"/>
              </a:defRPr>
            </a:lvl2pPr>
            <a:lvl3pPr marL="1143000" indent="-228600" eaLnBrk="0" hangingPunct="0">
              <a:defRPr>
                <a:solidFill>
                  <a:schemeClr val="tx1"/>
                </a:solidFill>
                <a:latin typeface="Arial" panose="020B0604020202020204"/>
                <a:ea typeface="宋体" panose="02010600030101010101" pitchFamily="2" charset="-122"/>
              </a:defRPr>
            </a:lvl3pPr>
            <a:lvl4pPr marL="1600200" indent="-228600" eaLnBrk="0" hangingPunct="0">
              <a:defRPr>
                <a:solidFill>
                  <a:schemeClr val="tx1"/>
                </a:solidFill>
                <a:latin typeface="Arial" panose="020B0604020202020204"/>
                <a:ea typeface="宋体" panose="02010600030101010101" pitchFamily="2" charset="-122"/>
              </a:defRPr>
            </a:lvl4pPr>
            <a:lvl5pPr marL="2057400" indent="-228600" eaLnBrk="0" hangingPunct="0">
              <a:defRPr>
                <a:solidFill>
                  <a:schemeClr val="tx1"/>
                </a:solidFill>
                <a:latin typeface="Arial" panose="020B060402020202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9pPr>
          </a:lstStyle>
          <a:p>
            <a:pPr marL="0" marR="0" lvl="0" indent="0" algn="l" defTabSz="913765" rtl="0" eaLnBrk="0" fontAlgn="auto" latinLnBrk="0" hangingPunct="0">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肝昏迷</a:t>
            </a:r>
            <a:endParaRPr kumimoji="0" lang="zh-CN" altLang="en-US"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34" name="矩形 17"/>
          <p:cNvSpPr>
            <a:spLocks noChangeArrowheads="1"/>
          </p:cNvSpPr>
          <p:nvPr/>
        </p:nvSpPr>
        <p:spPr bwMode="auto">
          <a:xfrm>
            <a:off x="6913328" y="2446277"/>
            <a:ext cx="1822450" cy="1205865"/>
          </a:xfrm>
          <a:prstGeom prst="rect">
            <a:avLst/>
          </a:prstGeom>
          <a:noFill/>
          <a:ln>
            <a:noFill/>
          </a:ln>
        </p:spPr>
        <p:txBody>
          <a:bodyPr lIns="91431" tIns="45716" rIns="91431" bIns="45716">
            <a:spAutoFit/>
          </a:bodyPr>
          <a:lstStyle/>
          <a:p>
            <a:pPr marL="0" marR="0" lvl="0" indent="0" algn="l" defTabSz="913765" rtl="0" eaLnBrk="1" fontAlgn="auto" latinLnBrk="0" hangingPunct="1">
              <a:lnSpc>
                <a:spcPct val="11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由于受损的肝脏无法彻底清除血液中有毒代谢物，血液中有毒物质堆积，中枢神经系统的代谢受到影响，出现意识混乱、昏迷等症状</a:t>
            </a:r>
            <a:endPar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5" name="TextBox 59"/>
          <p:cNvSpPr txBox="1">
            <a:spLocks noChangeArrowheads="1"/>
          </p:cNvSpPr>
          <p:nvPr/>
        </p:nvSpPr>
        <p:spPr bwMode="auto">
          <a:xfrm flipH="1">
            <a:off x="6913327" y="3766305"/>
            <a:ext cx="1599745" cy="32067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a:ea typeface="宋体" panose="02010600030101010101" pitchFamily="2" charset="-122"/>
              </a:defRPr>
            </a:lvl1pPr>
            <a:lvl2pPr marL="742950" indent="-285750" eaLnBrk="0" hangingPunct="0">
              <a:defRPr>
                <a:solidFill>
                  <a:schemeClr val="tx1"/>
                </a:solidFill>
                <a:latin typeface="Arial" panose="020B0604020202020204"/>
                <a:ea typeface="宋体" panose="02010600030101010101" pitchFamily="2" charset="-122"/>
              </a:defRPr>
            </a:lvl2pPr>
            <a:lvl3pPr marL="1143000" indent="-228600" eaLnBrk="0" hangingPunct="0">
              <a:defRPr>
                <a:solidFill>
                  <a:schemeClr val="tx1"/>
                </a:solidFill>
                <a:latin typeface="Arial" panose="020B0604020202020204"/>
                <a:ea typeface="宋体" panose="02010600030101010101" pitchFamily="2" charset="-122"/>
              </a:defRPr>
            </a:lvl3pPr>
            <a:lvl4pPr marL="1600200" indent="-228600" eaLnBrk="0" hangingPunct="0">
              <a:defRPr>
                <a:solidFill>
                  <a:schemeClr val="tx1"/>
                </a:solidFill>
                <a:latin typeface="Arial" panose="020B0604020202020204"/>
                <a:ea typeface="宋体" panose="02010600030101010101" pitchFamily="2" charset="-122"/>
              </a:defRPr>
            </a:lvl4pPr>
            <a:lvl5pPr marL="2057400" indent="-228600" eaLnBrk="0" hangingPunct="0">
              <a:defRPr>
                <a:solidFill>
                  <a:schemeClr val="tx1"/>
                </a:solidFill>
                <a:latin typeface="Arial" panose="020B060402020202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a:ea typeface="宋体" panose="02010600030101010101" pitchFamily="2" charset="-122"/>
              </a:defRPr>
            </a:lvl9pPr>
          </a:lstStyle>
          <a:p>
            <a:pPr marL="0" marR="0" lvl="0" indent="0" algn="l" defTabSz="913765" rtl="0" eaLnBrk="0" fontAlgn="auto" latinLnBrk="0" hangingPunct="0">
              <a:lnSpc>
                <a:spcPct val="100000"/>
              </a:lnSpc>
              <a:spcBef>
                <a:spcPct val="0"/>
              </a:spcBef>
              <a:spcAft>
                <a:spcPct val="0"/>
              </a:spcAft>
              <a:buClrTx/>
              <a:buSzTx/>
              <a:buFontTx/>
              <a:buNone/>
              <a:defRPr/>
            </a:pPr>
            <a:r>
              <a:rPr kumimoji="0" lang="en-US" altLang="ko-KR" sz="1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膀胱损伤</a:t>
            </a:r>
            <a:r>
              <a:rPr kumimoji="0" lang="en-US" altLang="ko-KR" sz="1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a:t>
            </a:r>
            <a:endParaRPr kumimoji="0" lang="en-US" altLang="ko-KR" sz="1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6" name="矩形 17"/>
          <p:cNvSpPr>
            <a:spLocks noChangeArrowheads="1"/>
          </p:cNvSpPr>
          <p:nvPr/>
        </p:nvSpPr>
        <p:spPr bwMode="auto">
          <a:xfrm>
            <a:off x="6913328" y="4086573"/>
            <a:ext cx="1822450" cy="647700"/>
          </a:xfrm>
          <a:prstGeom prst="rect">
            <a:avLst/>
          </a:prstGeom>
          <a:noFill/>
          <a:ln>
            <a:noFill/>
          </a:ln>
        </p:spPr>
        <p:txBody>
          <a:bodyPr lIns="91431" tIns="45716" rIns="91431" bIns="45716">
            <a:spAutoFit/>
          </a:bodyPr>
          <a:lstStyle/>
          <a:p>
            <a:pPr marL="0" marR="0" lvl="0" indent="0" algn="l" defTabSz="913765" rtl="0" eaLnBrk="1" fontAlgn="auto" latinLnBrk="0" hangingPunct="1">
              <a:lnSpc>
                <a:spcPct val="11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长期吸毒会致括约肌痉挛、膀胱缩小，从而需要长期使用尿不湿</a:t>
            </a:r>
            <a:endPar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4"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ln>
        </p:spPr>
        <p:txBody>
          <a:bodyPr lIns="121920" tIns="60960" rIns="121920" bIns="60960"/>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65" name="组合 64"/>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椭圆 6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71" name="组合 70"/>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3" name="椭圆 7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74" name="组合 73"/>
          <p:cNvGrpSpPr/>
          <p:nvPr/>
        </p:nvGrpSpPr>
        <p:grpSpPr>
          <a:xfrm>
            <a:off x="4731214" y="889845"/>
            <a:ext cx="654934" cy="654934"/>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椭圆 7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77" name="组合 76"/>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9" name="椭圆 7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80" name="组合 79"/>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2" name="椭圆 8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83" name="椭圆 82"/>
          <p:cNvSpPr/>
          <p:nvPr/>
        </p:nvSpPr>
        <p:spPr>
          <a:xfrm>
            <a:off x="3527201" y="2211710"/>
            <a:ext cx="449369" cy="449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4" name="椭圆 83"/>
          <p:cNvSpPr/>
          <p:nvPr/>
        </p:nvSpPr>
        <p:spPr>
          <a:xfrm>
            <a:off x="3310827" y="1756709"/>
            <a:ext cx="137599" cy="13759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5" name="椭圆 84"/>
          <p:cNvSpPr/>
          <p:nvPr/>
        </p:nvSpPr>
        <p:spPr>
          <a:xfrm>
            <a:off x="5737761" y="2677796"/>
            <a:ext cx="307718" cy="30771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6" name="椭圆 85"/>
          <p:cNvSpPr/>
          <p:nvPr/>
        </p:nvSpPr>
        <p:spPr>
          <a:xfrm>
            <a:off x="4768423" y="2086525"/>
            <a:ext cx="269201" cy="26920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7" name="椭圆 86"/>
          <p:cNvSpPr/>
          <p:nvPr/>
        </p:nvSpPr>
        <p:spPr>
          <a:xfrm>
            <a:off x="3629344" y="3651869"/>
            <a:ext cx="345339" cy="34533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8" name="椭圆 87"/>
          <p:cNvSpPr/>
          <p:nvPr/>
        </p:nvSpPr>
        <p:spPr>
          <a:xfrm>
            <a:off x="4696650" y="3097627"/>
            <a:ext cx="211067" cy="21106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9" name="椭圆 88"/>
          <p:cNvSpPr/>
          <p:nvPr/>
        </p:nvSpPr>
        <p:spPr>
          <a:xfrm>
            <a:off x="5560746" y="1602968"/>
            <a:ext cx="245925" cy="2459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0" name="椭圆 89"/>
          <p:cNvSpPr/>
          <p:nvPr/>
        </p:nvSpPr>
        <p:spPr>
          <a:xfrm>
            <a:off x="2375825" y="12713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2" name="椭圆 91"/>
          <p:cNvSpPr/>
          <p:nvPr/>
        </p:nvSpPr>
        <p:spPr>
          <a:xfrm>
            <a:off x="2368844" y="2587889"/>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9" name="椭圆 98"/>
          <p:cNvSpPr/>
          <p:nvPr/>
        </p:nvSpPr>
        <p:spPr>
          <a:xfrm>
            <a:off x="2367876" y="3924073"/>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3" name="椭圆 102"/>
          <p:cNvSpPr/>
          <p:nvPr/>
        </p:nvSpPr>
        <p:spPr>
          <a:xfrm>
            <a:off x="6588388" y="1103224"/>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4" name="椭圆 103"/>
          <p:cNvSpPr/>
          <p:nvPr/>
        </p:nvSpPr>
        <p:spPr>
          <a:xfrm>
            <a:off x="6587868" y="2355607"/>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5" name="椭圆 104"/>
          <p:cNvSpPr/>
          <p:nvPr/>
        </p:nvSpPr>
        <p:spPr>
          <a:xfrm>
            <a:off x="6551558" y="3794637"/>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3" name="椭圆 112"/>
          <p:cNvSpPr/>
          <p:nvPr/>
        </p:nvSpPr>
        <p:spPr>
          <a:xfrm>
            <a:off x="5009057" y="2473329"/>
            <a:ext cx="98421" cy="9842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581025" y="2818765"/>
            <a:ext cx="1619885" cy="768350"/>
          </a:xfrm>
          <a:prstGeom prst="rect">
            <a:avLst/>
          </a:prstGeom>
          <a:noFill/>
        </p:spPr>
        <p:txBody>
          <a:bodyPr wrap="square" rtlCol="0">
            <a:spAutoFit/>
          </a:bodyPr>
          <a:p>
            <a:r>
              <a:rPr lang="zh-CN" altLang="en-US" sz="1100" dirty="0" smtClean="0">
                <a:latin typeface="+mj-ea"/>
                <a:ea typeface="+mj-ea"/>
              </a:rPr>
              <a:t>由毒品中掺杂不溶性杂质所导致反应症状为意识模糊、部位性癫、肢体瘫痪、无法言语</a:t>
            </a:r>
            <a:endParaRPr lang="zh-CN" altLang="en-US" sz="1100" dirty="0" smtClean="0">
              <a:latin typeface="+mj-ea"/>
              <a:ea typeface="+mj-ea"/>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2" nodeType="afterEffec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13" nodeType="withEffec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14" nodeType="withEffect">
                                  <p:childTnLst>
                                    <p:set>
                                      <p:cBhvr>
                                        <p:cTn id="46" dur="1" fill="hold">
                                          <p:stCondLst>
                                            <p:cond delay="0"/>
                                          </p:stCondLst>
                                        </p:cTn>
                                        <p:tgtEl>
                                          <p:spTgt spid="84"/>
                                        </p:tgtEl>
                                        <p:attrNameLst>
                                          <p:attrName>style.visibility</p:attrName>
                                        </p:attrNameLst>
                                      </p:cBhvr>
                                      <p:to>
                                        <p:strVal val="visible"/>
                                      </p:to>
                                    </p:set>
                                    <p:anim calcmode="lin" valueType="num">
                                      <p:cBhvr>
                                        <p:cTn id="47" dur="300" fill="hold"/>
                                        <p:tgtEl>
                                          <p:spTgt spid="84"/>
                                        </p:tgtEl>
                                        <p:attrNameLst>
                                          <p:attrName>ppt_w</p:attrName>
                                        </p:attrNameLst>
                                      </p:cBhvr>
                                      <p:tavLst>
                                        <p:tav tm="0">
                                          <p:val>
                                            <p:fltVal val="0"/>
                                          </p:val>
                                        </p:tav>
                                        <p:tav tm="100000">
                                          <p:val>
                                            <p:strVal val="#ppt_w"/>
                                          </p:val>
                                        </p:tav>
                                      </p:tavLst>
                                    </p:anim>
                                    <p:anim calcmode="lin" valueType="num">
                                      <p:cBhvr>
                                        <p:cTn id="48" dur="300" fill="hold"/>
                                        <p:tgtEl>
                                          <p:spTgt spid="84"/>
                                        </p:tgtEl>
                                        <p:attrNameLst>
                                          <p:attrName>ppt_h</p:attrName>
                                        </p:attrNameLst>
                                      </p:cBhvr>
                                      <p:tavLst>
                                        <p:tav tm="0">
                                          <p:val>
                                            <p:fltVal val="0"/>
                                          </p:val>
                                        </p:tav>
                                        <p:tav tm="100000">
                                          <p:val>
                                            <p:strVal val="#ppt_h"/>
                                          </p:val>
                                        </p:tav>
                                      </p:tavLst>
                                    </p:anim>
                                    <p:animEffect transition="in" filter="fade">
                                      <p:cBhvr>
                                        <p:cTn id="49" dur="300"/>
                                        <p:tgtEl>
                                          <p:spTgt spid="84"/>
                                        </p:tgtEl>
                                      </p:cBhvr>
                                    </p:animEffect>
                                  </p:childTnLst>
                                </p:cTn>
                              </p:par>
                              <p:par>
                                <p:cTn id="50" presetID="53" presetClass="entr" presetSubtype="16" fill="hold" grpId="15" nodeType="withEffect">
                                  <p:childTnLst>
                                    <p:set>
                                      <p:cBhvr>
                                        <p:cTn id="51" dur="1" fill="hold">
                                          <p:stCondLst>
                                            <p:cond delay="0"/>
                                          </p:stCondLst>
                                        </p:cTn>
                                        <p:tgtEl>
                                          <p:spTgt spid="85"/>
                                        </p:tgtEl>
                                        <p:attrNameLst>
                                          <p:attrName>style.visibility</p:attrName>
                                        </p:attrNameLst>
                                      </p:cBhvr>
                                      <p:to>
                                        <p:strVal val="visible"/>
                                      </p:to>
                                    </p:set>
                                    <p:anim calcmode="lin" valueType="num">
                                      <p:cBhvr>
                                        <p:cTn id="52" dur="600" fill="hold"/>
                                        <p:tgtEl>
                                          <p:spTgt spid="85"/>
                                        </p:tgtEl>
                                        <p:attrNameLst>
                                          <p:attrName>ppt_w</p:attrName>
                                        </p:attrNameLst>
                                      </p:cBhvr>
                                      <p:tavLst>
                                        <p:tav tm="0">
                                          <p:val>
                                            <p:fltVal val="0"/>
                                          </p:val>
                                        </p:tav>
                                        <p:tav tm="100000">
                                          <p:val>
                                            <p:strVal val="#ppt_w"/>
                                          </p:val>
                                        </p:tav>
                                      </p:tavLst>
                                    </p:anim>
                                    <p:anim calcmode="lin" valueType="num">
                                      <p:cBhvr>
                                        <p:cTn id="53" dur="600" fill="hold"/>
                                        <p:tgtEl>
                                          <p:spTgt spid="85"/>
                                        </p:tgtEl>
                                        <p:attrNameLst>
                                          <p:attrName>ppt_h</p:attrName>
                                        </p:attrNameLst>
                                      </p:cBhvr>
                                      <p:tavLst>
                                        <p:tav tm="0">
                                          <p:val>
                                            <p:fltVal val="0"/>
                                          </p:val>
                                        </p:tav>
                                        <p:tav tm="100000">
                                          <p:val>
                                            <p:strVal val="#ppt_h"/>
                                          </p:val>
                                        </p:tav>
                                      </p:tavLst>
                                    </p:anim>
                                    <p:animEffect transition="in" filter="fade">
                                      <p:cBhvr>
                                        <p:cTn id="54" dur="600"/>
                                        <p:tgtEl>
                                          <p:spTgt spid="85"/>
                                        </p:tgtEl>
                                      </p:cBhvr>
                                    </p:animEffect>
                                  </p:childTnLst>
                                </p:cTn>
                              </p:par>
                              <p:par>
                                <p:cTn id="55" presetID="53" presetClass="entr" presetSubtype="16" fill="hold" grpId="16" nodeType="withEffec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17" nodeType="withEffect">
                                  <p:childTnLst>
                                    <p:set>
                                      <p:cBhvr>
                                        <p:cTn id="61" dur="1" fill="hold">
                                          <p:stCondLst>
                                            <p:cond delay="0"/>
                                          </p:stCondLst>
                                        </p:cTn>
                                        <p:tgtEl>
                                          <p:spTgt spid="87"/>
                                        </p:tgtEl>
                                        <p:attrNameLst>
                                          <p:attrName>style.visibility</p:attrName>
                                        </p:attrNameLst>
                                      </p:cBhvr>
                                      <p:to>
                                        <p:strVal val="visible"/>
                                      </p:to>
                                    </p:set>
                                    <p:anim calcmode="lin" valueType="num">
                                      <p:cBhvr>
                                        <p:cTn id="62" dur="800" fill="hold"/>
                                        <p:tgtEl>
                                          <p:spTgt spid="87"/>
                                        </p:tgtEl>
                                        <p:attrNameLst>
                                          <p:attrName>ppt_w</p:attrName>
                                        </p:attrNameLst>
                                      </p:cBhvr>
                                      <p:tavLst>
                                        <p:tav tm="0">
                                          <p:val>
                                            <p:fltVal val="0"/>
                                          </p:val>
                                        </p:tav>
                                        <p:tav tm="100000">
                                          <p:val>
                                            <p:strVal val="#ppt_w"/>
                                          </p:val>
                                        </p:tav>
                                      </p:tavLst>
                                    </p:anim>
                                    <p:anim calcmode="lin" valueType="num">
                                      <p:cBhvr>
                                        <p:cTn id="63" dur="800" fill="hold"/>
                                        <p:tgtEl>
                                          <p:spTgt spid="87"/>
                                        </p:tgtEl>
                                        <p:attrNameLst>
                                          <p:attrName>ppt_h</p:attrName>
                                        </p:attrNameLst>
                                      </p:cBhvr>
                                      <p:tavLst>
                                        <p:tav tm="0">
                                          <p:val>
                                            <p:fltVal val="0"/>
                                          </p:val>
                                        </p:tav>
                                        <p:tav tm="100000">
                                          <p:val>
                                            <p:strVal val="#ppt_h"/>
                                          </p:val>
                                        </p:tav>
                                      </p:tavLst>
                                    </p:anim>
                                    <p:animEffect transition="in" filter="fade">
                                      <p:cBhvr>
                                        <p:cTn id="64" dur="800"/>
                                        <p:tgtEl>
                                          <p:spTgt spid="87"/>
                                        </p:tgtEl>
                                      </p:cBhvr>
                                    </p:animEffect>
                                  </p:childTnLst>
                                </p:cTn>
                              </p:par>
                              <p:par>
                                <p:cTn id="65" presetID="53" presetClass="entr" presetSubtype="16" fill="hold" grpId="18" nodeType="withEffec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19" nodeType="withEffec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20" nodeType="withEffect">
                                  <p:childTnLst>
                                    <p:set>
                                      <p:cBhvr>
                                        <p:cTn id="76" dur="1" fill="hold">
                                          <p:stCondLst>
                                            <p:cond delay="0"/>
                                          </p:stCondLst>
                                        </p:cTn>
                                        <p:tgtEl>
                                          <p:spTgt spid="90"/>
                                        </p:tgtEl>
                                        <p:attrNameLst>
                                          <p:attrName>style.visibility</p:attrName>
                                        </p:attrNameLst>
                                      </p:cBhvr>
                                      <p:to>
                                        <p:strVal val="visible"/>
                                      </p:to>
                                    </p:set>
                                    <p:anim calcmode="lin" valueType="num">
                                      <p:cBhvr>
                                        <p:cTn id="77" dur="300" fill="hold"/>
                                        <p:tgtEl>
                                          <p:spTgt spid="90"/>
                                        </p:tgtEl>
                                        <p:attrNameLst>
                                          <p:attrName>ppt_w</p:attrName>
                                        </p:attrNameLst>
                                      </p:cBhvr>
                                      <p:tavLst>
                                        <p:tav tm="0">
                                          <p:val>
                                            <p:fltVal val="0"/>
                                          </p:val>
                                        </p:tav>
                                        <p:tav tm="100000">
                                          <p:val>
                                            <p:strVal val="#ppt_w"/>
                                          </p:val>
                                        </p:tav>
                                      </p:tavLst>
                                    </p:anim>
                                    <p:anim calcmode="lin" valueType="num">
                                      <p:cBhvr>
                                        <p:cTn id="78" dur="300" fill="hold"/>
                                        <p:tgtEl>
                                          <p:spTgt spid="90"/>
                                        </p:tgtEl>
                                        <p:attrNameLst>
                                          <p:attrName>ppt_h</p:attrName>
                                        </p:attrNameLst>
                                      </p:cBhvr>
                                      <p:tavLst>
                                        <p:tav tm="0">
                                          <p:val>
                                            <p:fltVal val="0"/>
                                          </p:val>
                                        </p:tav>
                                        <p:tav tm="100000">
                                          <p:val>
                                            <p:strVal val="#ppt_h"/>
                                          </p:val>
                                        </p:tav>
                                      </p:tavLst>
                                    </p:anim>
                                    <p:animEffect transition="in" filter="fade">
                                      <p:cBhvr>
                                        <p:cTn id="79" dur="300"/>
                                        <p:tgtEl>
                                          <p:spTgt spid="90"/>
                                        </p:tgtEl>
                                      </p:cBhvr>
                                    </p:animEffect>
                                  </p:childTnLst>
                                </p:cTn>
                              </p:par>
                              <p:par>
                                <p:cTn id="80" presetID="53" presetClass="entr" presetSubtype="16" fill="hold" grpId="21" nodeType="withEffec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par>
                                <p:cTn id="85" presetID="53" presetClass="entr" presetSubtype="16" fill="hold" grpId="22" nodeType="withEffect">
                                  <p:childTnLst>
                                    <p:set>
                                      <p:cBhvr>
                                        <p:cTn id="86" dur="1" fill="hold">
                                          <p:stCondLst>
                                            <p:cond delay="0"/>
                                          </p:stCondLst>
                                        </p:cTn>
                                        <p:tgtEl>
                                          <p:spTgt spid="99"/>
                                        </p:tgtEl>
                                        <p:attrNameLst>
                                          <p:attrName>style.visibility</p:attrName>
                                        </p:attrNameLst>
                                      </p:cBhvr>
                                      <p:to>
                                        <p:strVal val="visible"/>
                                      </p:to>
                                    </p:set>
                                    <p:anim calcmode="lin" valueType="num">
                                      <p:cBhvr>
                                        <p:cTn id="87" dur="500" fill="hold"/>
                                        <p:tgtEl>
                                          <p:spTgt spid="99"/>
                                        </p:tgtEl>
                                        <p:attrNameLst>
                                          <p:attrName>ppt_w</p:attrName>
                                        </p:attrNameLst>
                                      </p:cBhvr>
                                      <p:tavLst>
                                        <p:tav tm="0">
                                          <p:val>
                                            <p:fltVal val="0"/>
                                          </p:val>
                                        </p:tav>
                                        <p:tav tm="100000">
                                          <p:val>
                                            <p:strVal val="#ppt_w"/>
                                          </p:val>
                                        </p:tav>
                                      </p:tavLst>
                                    </p:anim>
                                    <p:anim calcmode="lin" valueType="num">
                                      <p:cBhvr>
                                        <p:cTn id="88" dur="500" fill="hold"/>
                                        <p:tgtEl>
                                          <p:spTgt spid="99"/>
                                        </p:tgtEl>
                                        <p:attrNameLst>
                                          <p:attrName>ppt_h</p:attrName>
                                        </p:attrNameLst>
                                      </p:cBhvr>
                                      <p:tavLst>
                                        <p:tav tm="0">
                                          <p:val>
                                            <p:fltVal val="0"/>
                                          </p:val>
                                        </p:tav>
                                        <p:tav tm="100000">
                                          <p:val>
                                            <p:strVal val="#ppt_h"/>
                                          </p:val>
                                        </p:tav>
                                      </p:tavLst>
                                    </p:anim>
                                    <p:animEffect transition="in" filter="fade">
                                      <p:cBhvr>
                                        <p:cTn id="89" dur="500"/>
                                        <p:tgtEl>
                                          <p:spTgt spid="99"/>
                                        </p:tgtEl>
                                      </p:cBhvr>
                                    </p:animEffect>
                                  </p:childTnLst>
                                </p:cTn>
                              </p:par>
                              <p:par>
                                <p:cTn id="90" presetID="53" presetClass="entr" presetSubtype="16" fill="hold" grpId="23" nodeType="withEffect">
                                  <p:childTnLst>
                                    <p:set>
                                      <p:cBhvr>
                                        <p:cTn id="91" dur="1" fill="hold">
                                          <p:stCondLst>
                                            <p:cond delay="0"/>
                                          </p:stCondLst>
                                        </p:cTn>
                                        <p:tgtEl>
                                          <p:spTgt spid="103"/>
                                        </p:tgtEl>
                                        <p:attrNameLst>
                                          <p:attrName>style.visibility</p:attrName>
                                        </p:attrNameLst>
                                      </p:cBhvr>
                                      <p:to>
                                        <p:strVal val="visible"/>
                                      </p:to>
                                    </p:set>
                                    <p:anim calcmode="lin" valueType="num">
                                      <p:cBhvr>
                                        <p:cTn id="92" dur="800" fill="hold"/>
                                        <p:tgtEl>
                                          <p:spTgt spid="103"/>
                                        </p:tgtEl>
                                        <p:attrNameLst>
                                          <p:attrName>ppt_w</p:attrName>
                                        </p:attrNameLst>
                                      </p:cBhvr>
                                      <p:tavLst>
                                        <p:tav tm="0">
                                          <p:val>
                                            <p:fltVal val="0"/>
                                          </p:val>
                                        </p:tav>
                                        <p:tav tm="100000">
                                          <p:val>
                                            <p:strVal val="#ppt_w"/>
                                          </p:val>
                                        </p:tav>
                                      </p:tavLst>
                                    </p:anim>
                                    <p:anim calcmode="lin" valueType="num">
                                      <p:cBhvr>
                                        <p:cTn id="93" dur="800" fill="hold"/>
                                        <p:tgtEl>
                                          <p:spTgt spid="103"/>
                                        </p:tgtEl>
                                        <p:attrNameLst>
                                          <p:attrName>ppt_h</p:attrName>
                                        </p:attrNameLst>
                                      </p:cBhvr>
                                      <p:tavLst>
                                        <p:tav tm="0">
                                          <p:val>
                                            <p:fltVal val="0"/>
                                          </p:val>
                                        </p:tav>
                                        <p:tav tm="100000">
                                          <p:val>
                                            <p:strVal val="#ppt_h"/>
                                          </p:val>
                                        </p:tav>
                                      </p:tavLst>
                                    </p:anim>
                                    <p:animEffect transition="in" filter="fade">
                                      <p:cBhvr>
                                        <p:cTn id="94" dur="800"/>
                                        <p:tgtEl>
                                          <p:spTgt spid="103"/>
                                        </p:tgtEl>
                                      </p:cBhvr>
                                    </p:animEffect>
                                  </p:childTnLst>
                                </p:cTn>
                              </p:par>
                              <p:par>
                                <p:cTn id="95" presetID="53" presetClass="entr" presetSubtype="16" fill="hold" grpId="24" nodeType="withEffect">
                                  <p:childTnLst>
                                    <p:set>
                                      <p:cBhvr>
                                        <p:cTn id="96" dur="1" fill="hold">
                                          <p:stCondLst>
                                            <p:cond delay="0"/>
                                          </p:stCondLst>
                                        </p:cTn>
                                        <p:tgtEl>
                                          <p:spTgt spid="104"/>
                                        </p:tgtEl>
                                        <p:attrNameLst>
                                          <p:attrName>style.visibility</p:attrName>
                                        </p:attrNameLst>
                                      </p:cBhvr>
                                      <p:to>
                                        <p:strVal val="visible"/>
                                      </p:to>
                                    </p:set>
                                    <p:anim calcmode="lin" valueType="num">
                                      <p:cBhvr>
                                        <p:cTn id="97" dur="500" fill="hold"/>
                                        <p:tgtEl>
                                          <p:spTgt spid="104"/>
                                        </p:tgtEl>
                                        <p:attrNameLst>
                                          <p:attrName>ppt_w</p:attrName>
                                        </p:attrNameLst>
                                      </p:cBhvr>
                                      <p:tavLst>
                                        <p:tav tm="0">
                                          <p:val>
                                            <p:fltVal val="0"/>
                                          </p:val>
                                        </p:tav>
                                        <p:tav tm="100000">
                                          <p:val>
                                            <p:strVal val="#ppt_w"/>
                                          </p:val>
                                        </p:tav>
                                      </p:tavLst>
                                    </p:anim>
                                    <p:anim calcmode="lin" valueType="num">
                                      <p:cBhvr>
                                        <p:cTn id="98" dur="500" fill="hold"/>
                                        <p:tgtEl>
                                          <p:spTgt spid="104"/>
                                        </p:tgtEl>
                                        <p:attrNameLst>
                                          <p:attrName>ppt_h</p:attrName>
                                        </p:attrNameLst>
                                      </p:cBhvr>
                                      <p:tavLst>
                                        <p:tav tm="0">
                                          <p:val>
                                            <p:fltVal val="0"/>
                                          </p:val>
                                        </p:tav>
                                        <p:tav tm="100000">
                                          <p:val>
                                            <p:strVal val="#ppt_h"/>
                                          </p:val>
                                        </p:tav>
                                      </p:tavLst>
                                    </p:anim>
                                    <p:animEffect transition="in" filter="fade">
                                      <p:cBhvr>
                                        <p:cTn id="99" dur="500"/>
                                        <p:tgtEl>
                                          <p:spTgt spid="104"/>
                                        </p:tgtEl>
                                      </p:cBhvr>
                                    </p:animEffect>
                                  </p:childTnLst>
                                </p:cTn>
                              </p:par>
                              <p:par>
                                <p:cTn id="100" presetID="53" presetClass="entr" presetSubtype="16" fill="hold" grpId="25" nodeType="withEffec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par>
                                <p:cTn id="105" presetID="53" presetClass="entr" presetSubtype="16" fill="hold" grpId="26" nodeType="withEffect">
                                  <p:childTnLst>
                                    <p:set>
                                      <p:cBhvr>
                                        <p:cTn id="106" dur="1" fill="hold">
                                          <p:stCondLst>
                                            <p:cond delay="0"/>
                                          </p:stCondLst>
                                        </p:cTn>
                                        <p:tgtEl>
                                          <p:spTgt spid="113"/>
                                        </p:tgtEl>
                                        <p:attrNameLst>
                                          <p:attrName>style.visibility</p:attrName>
                                        </p:attrNameLst>
                                      </p:cBhvr>
                                      <p:to>
                                        <p:strVal val="visible"/>
                                      </p:to>
                                    </p:set>
                                    <p:anim calcmode="lin" valueType="num">
                                      <p:cBhvr>
                                        <p:cTn id="107" dur="500" fill="hold"/>
                                        <p:tgtEl>
                                          <p:spTgt spid="113"/>
                                        </p:tgtEl>
                                        <p:attrNameLst>
                                          <p:attrName>ppt_w</p:attrName>
                                        </p:attrNameLst>
                                      </p:cBhvr>
                                      <p:tavLst>
                                        <p:tav tm="0">
                                          <p:val>
                                            <p:fltVal val="0"/>
                                          </p:val>
                                        </p:tav>
                                        <p:tav tm="100000">
                                          <p:val>
                                            <p:strVal val="#ppt_w"/>
                                          </p:val>
                                        </p:tav>
                                      </p:tavLst>
                                    </p:anim>
                                    <p:anim calcmode="lin" valueType="num">
                                      <p:cBhvr>
                                        <p:cTn id="108" dur="500" fill="hold"/>
                                        <p:tgtEl>
                                          <p:spTgt spid="113"/>
                                        </p:tgtEl>
                                        <p:attrNameLst>
                                          <p:attrName>ppt_h</p:attrName>
                                        </p:attrNameLst>
                                      </p:cBhvr>
                                      <p:tavLst>
                                        <p:tav tm="0">
                                          <p:val>
                                            <p:fltVal val="0"/>
                                          </p:val>
                                        </p:tav>
                                        <p:tav tm="100000">
                                          <p:val>
                                            <p:strVal val="#ppt_h"/>
                                          </p:val>
                                        </p:tav>
                                      </p:tavLst>
                                    </p:anim>
                                    <p:animEffect transition="in" filter="fade">
                                      <p:cBhvr>
                                        <p:cTn id="109" dur="500"/>
                                        <p:tgtEl>
                                          <p:spTgt spid="113"/>
                                        </p:tgtEl>
                                      </p:cBhvr>
                                    </p:animEffect>
                                  </p:childTnLst>
                                </p:cTn>
                              </p:par>
                            </p:childTnLst>
                          </p:cTn>
                        </p:par>
                        <p:par>
                          <p:cTn id="110" fill="hold">
                            <p:stCondLst>
                              <p:cond delay="1000"/>
                            </p:stCondLst>
                            <p:childTnLst>
                              <p:par>
                                <p:cTn id="111" presetID="22" presetClass="entr" presetSubtype="2" fill="hold" nodeType="afterEffect">
                                  <p:childTnLst>
                                    <p:set>
                                      <p:cBhvr>
                                        <p:cTn id="112" dur="1" fill="hold">
                                          <p:stCondLst>
                                            <p:cond delay="0"/>
                                          </p:stCondLst>
                                        </p:cTn>
                                        <p:tgtEl>
                                          <p:spTgt spid="13"/>
                                        </p:tgtEl>
                                        <p:attrNameLst>
                                          <p:attrName>style.visibility</p:attrName>
                                        </p:attrNameLst>
                                      </p:cBhvr>
                                      <p:to>
                                        <p:strVal val="visible"/>
                                      </p:to>
                                    </p:set>
                                    <p:animEffect transition="in" filter="wipe(right)">
                                      <p:cBhvr>
                                        <p:cTn id="113" dur="500"/>
                                        <p:tgtEl>
                                          <p:spTgt spid="13"/>
                                        </p:tgtEl>
                                      </p:cBhvr>
                                    </p:animEffect>
                                  </p:childTnLst>
                                </p:cTn>
                              </p:par>
                            </p:childTnLst>
                          </p:cTn>
                        </p:par>
                        <p:par>
                          <p:cTn id="114" fill="hold">
                            <p:stCondLst>
                              <p:cond delay="1500"/>
                            </p:stCondLst>
                            <p:childTnLst>
                              <p:par>
                                <p:cTn id="115" presetID="22" presetClass="entr" presetSubtype="2" fill="hold" grpId="0" nodeType="afterEffect">
                                  <p:childTnLst>
                                    <p:set>
                                      <p:cBhvr>
                                        <p:cTn id="116" dur="1" fill="hold">
                                          <p:stCondLst>
                                            <p:cond delay="0"/>
                                          </p:stCondLst>
                                        </p:cTn>
                                        <p:tgtEl>
                                          <p:spTgt spid="25"/>
                                        </p:tgtEl>
                                        <p:attrNameLst>
                                          <p:attrName>style.visibility</p:attrName>
                                        </p:attrNameLst>
                                      </p:cBhvr>
                                      <p:to>
                                        <p:strVal val="visible"/>
                                      </p:to>
                                    </p:set>
                                    <p:animEffect transition="in" filter="wipe(right)">
                                      <p:cBhvr>
                                        <p:cTn id="117" dur="500"/>
                                        <p:tgtEl>
                                          <p:spTgt spid="25"/>
                                        </p:tgtEl>
                                      </p:cBhvr>
                                    </p:animEffect>
                                  </p:childTnLst>
                                </p:cTn>
                              </p:par>
                              <p:par>
                                <p:cTn id="118" presetID="22" presetClass="entr" presetSubtype="2" fill="hold" grpId="1" nodeType="withEffect">
                                  <p:childTnLst>
                                    <p:set>
                                      <p:cBhvr>
                                        <p:cTn id="119" dur="1" fill="hold">
                                          <p:stCondLst>
                                            <p:cond delay="0"/>
                                          </p:stCondLst>
                                        </p:cTn>
                                        <p:tgtEl>
                                          <p:spTgt spid="26"/>
                                        </p:tgtEl>
                                        <p:attrNameLst>
                                          <p:attrName>style.visibility</p:attrName>
                                        </p:attrNameLst>
                                      </p:cBhvr>
                                      <p:to>
                                        <p:strVal val="visible"/>
                                      </p:to>
                                    </p:set>
                                    <p:animEffect transition="in" filter="wipe(right)">
                                      <p:cBhvr>
                                        <p:cTn id="120" dur="500"/>
                                        <p:tgtEl>
                                          <p:spTgt spid="26"/>
                                        </p:tgtEl>
                                      </p:cBhvr>
                                    </p:animEffect>
                                  </p:childTnLst>
                                </p:cTn>
                              </p:par>
                            </p:childTnLst>
                          </p:cTn>
                        </p:par>
                        <p:par>
                          <p:cTn id="121" fill="hold">
                            <p:stCondLst>
                              <p:cond delay="2000"/>
                            </p:stCondLst>
                            <p:childTnLst>
                              <p:par>
                                <p:cTn id="122" presetID="22" presetClass="entr" presetSubtype="2" fill="hold" nodeType="afterEffec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childTnLst>
                          </p:cTn>
                        </p:par>
                        <p:par>
                          <p:cTn id="125" fill="hold">
                            <p:stCondLst>
                              <p:cond delay="2500"/>
                            </p:stCondLst>
                            <p:childTnLst>
                              <p:par>
                                <p:cTn id="126" presetID="22" presetClass="entr" presetSubtype="2" fill="hold" grpId="2" nodeType="afterEffect">
                                  <p:childTnLst>
                                    <p:set>
                                      <p:cBhvr>
                                        <p:cTn id="127" dur="1" fill="hold">
                                          <p:stCondLst>
                                            <p:cond delay="0"/>
                                          </p:stCondLst>
                                        </p:cTn>
                                        <p:tgtEl>
                                          <p:spTgt spid="27"/>
                                        </p:tgtEl>
                                        <p:attrNameLst>
                                          <p:attrName>style.visibility</p:attrName>
                                        </p:attrNameLst>
                                      </p:cBhvr>
                                      <p:to>
                                        <p:strVal val="visible"/>
                                      </p:to>
                                    </p:set>
                                    <p:animEffect transition="in" filter="wipe(right)">
                                      <p:cBhvr>
                                        <p:cTn id="128" dur="500"/>
                                        <p:tgtEl>
                                          <p:spTgt spid="27"/>
                                        </p:tgtEl>
                                      </p:cBhvr>
                                    </p:animEffect>
                                  </p:childTnLst>
                                </p:cTn>
                              </p:par>
                            </p:childTnLst>
                          </p:cTn>
                        </p:par>
                        <p:par>
                          <p:cTn id="129" fill="hold">
                            <p:stCondLst>
                              <p:cond delay="3000"/>
                            </p:stCondLst>
                            <p:childTnLst>
                              <p:par>
                                <p:cTn id="130" presetID="22" presetClass="entr" presetSubtype="2" fill="hold" nodeType="afterEffect">
                                  <p:childTnLst>
                                    <p:set>
                                      <p:cBhvr>
                                        <p:cTn id="131" dur="1" fill="hold">
                                          <p:stCondLst>
                                            <p:cond delay="0"/>
                                          </p:stCondLst>
                                        </p:cTn>
                                        <p:tgtEl>
                                          <p:spTgt spid="17"/>
                                        </p:tgtEl>
                                        <p:attrNameLst>
                                          <p:attrName>style.visibility</p:attrName>
                                        </p:attrNameLst>
                                      </p:cBhvr>
                                      <p:to>
                                        <p:strVal val="visible"/>
                                      </p:to>
                                    </p:set>
                                    <p:animEffect transition="in" filter="wipe(right)">
                                      <p:cBhvr>
                                        <p:cTn id="132" dur="500"/>
                                        <p:tgtEl>
                                          <p:spTgt spid="17"/>
                                        </p:tgtEl>
                                      </p:cBhvr>
                                    </p:animEffect>
                                  </p:childTnLst>
                                </p:cTn>
                              </p:par>
                            </p:childTnLst>
                          </p:cTn>
                        </p:par>
                        <p:par>
                          <p:cTn id="133" fill="hold">
                            <p:stCondLst>
                              <p:cond delay="3500"/>
                            </p:stCondLst>
                            <p:childTnLst>
                              <p:par>
                                <p:cTn id="134" presetID="22" presetClass="entr" presetSubtype="2" fill="hold" grpId="4" nodeType="afterEffect">
                                  <p:childTnLst>
                                    <p:set>
                                      <p:cBhvr>
                                        <p:cTn id="135" dur="1" fill="hold">
                                          <p:stCondLst>
                                            <p:cond delay="0"/>
                                          </p:stCondLst>
                                        </p:cTn>
                                        <p:tgtEl>
                                          <p:spTgt spid="29"/>
                                        </p:tgtEl>
                                        <p:attrNameLst>
                                          <p:attrName>style.visibility</p:attrName>
                                        </p:attrNameLst>
                                      </p:cBhvr>
                                      <p:to>
                                        <p:strVal val="visible"/>
                                      </p:to>
                                    </p:set>
                                    <p:animEffect transition="in" filter="wipe(right)">
                                      <p:cBhvr>
                                        <p:cTn id="136" dur="500"/>
                                        <p:tgtEl>
                                          <p:spTgt spid="29"/>
                                        </p:tgtEl>
                                      </p:cBhvr>
                                    </p:animEffect>
                                  </p:childTnLst>
                                </p:cTn>
                              </p:par>
                              <p:par>
                                <p:cTn id="137" presetID="22" presetClass="entr" presetSubtype="2" fill="hold" grpId="5" nodeType="withEffect">
                                  <p:childTnLst>
                                    <p:set>
                                      <p:cBhvr>
                                        <p:cTn id="138" dur="1" fill="hold">
                                          <p:stCondLst>
                                            <p:cond delay="0"/>
                                          </p:stCondLst>
                                        </p:cTn>
                                        <p:tgtEl>
                                          <p:spTgt spid="30"/>
                                        </p:tgtEl>
                                        <p:attrNameLst>
                                          <p:attrName>style.visibility</p:attrName>
                                        </p:attrNameLst>
                                      </p:cBhvr>
                                      <p:to>
                                        <p:strVal val="visible"/>
                                      </p:to>
                                    </p:set>
                                    <p:animEffect transition="in" filter="wipe(right)">
                                      <p:cBhvr>
                                        <p:cTn id="139" dur="500"/>
                                        <p:tgtEl>
                                          <p:spTgt spid="30"/>
                                        </p:tgtEl>
                                      </p:cBhvr>
                                    </p:animEffect>
                                  </p:childTnLst>
                                </p:cTn>
                              </p:par>
                            </p:childTnLst>
                          </p:cTn>
                        </p:par>
                        <p:par>
                          <p:cTn id="140" fill="hold">
                            <p:stCondLst>
                              <p:cond delay="4000"/>
                            </p:stCondLst>
                            <p:childTnLst>
                              <p:par>
                                <p:cTn id="141" presetID="22" presetClass="entr" presetSubtype="8" fill="hold" nodeType="afterEffect">
                                  <p:childTnLst>
                                    <p:set>
                                      <p:cBhvr>
                                        <p:cTn id="142" dur="1" fill="hold">
                                          <p:stCondLst>
                                            <p:cond delay="0"/>
                                          </p:stCondLst>
                                        </p:cTn>
                                        <p:tgtEl>
                                          <p:spTgt spid="3"/>
                                        </p:tgtEl>
                                        <p:attrNameLst>
                                          <p:attrName>style.visibility</p:attrName>
                                        </p:attrNameLst>
                                      </p:cBhvr>
                                      <p:to>
                                        <p:strVal val="visible"/>
                                      </p:to>
                                    </p:set>
                                    <p:animEffect transition="in" filter="wipe(left)">
                                      <p:cBhvr>
                                        <p:cTn id="143" dur="500"/>
                                        <p:tgtEl>
                                          <p:spTgt spid="3"/>
                                        </p:tgtEl>
                                      </p:cBhvr>
                                    </p:animEffect>
                                  </p:childTnLst>
                                </p:cTn>
                              </p:par>
                            </p:childTnLst>
                          </p:cTn>
                        </p:par>
                        <p:par>
                          <p:cTn id="144" fill="hold">
                            <p:stCondLst>
                              <p:cond delay="4500"/>
                            </p:stCondLst>
                            <p:childTnLst>
                              <p:par>
                                <p:cTn id="145" presetID="22" presetClass="entr" presetSubtype="8" fill="hold" grpId="6" nodeType="afterEffect">
                                  <p:childTnLst>
                                    <p:set>
                                      <p:cBhvr>
                                        <p:cTn id="146" dur="1" fill="hold">
                                          <p:stCondLst>
                                            <p:cond delay="0"/>
                                          </p:stCondLst>
                                        </p:cTn>
                                        <p:tgtEl>
                                          <p:spTgt spid="31"/>
                                        </p:tgtEl>
                                        <p:attrNameLst>
                                          <p:attrName>style.visibility</p:attrName>
                                        </p:attrNameLst>
                                      </p:cBhvr>
                                      <p:to>
                                        <p:strVal val="visible"/>
                                      </p:to>
                                    </p:set>
                                    <p:animEffect transition="in" filter="wipe(left)">
                                      <p:cBhvr>
                                        <p:cTn id="147" dur="500"/>
                                        <p:tgtEl>
                                          <p:spTgt spid="31"/>
                                        </p:tgtEl>
                                      </p:cBhvr>
                                    </p:animEffect>
                                  </p:childTnLst>
                                </p:cTn>
                              </p:par>
                              <p:par>
                                <p:cTn id="148" presetID="22" presetClass="entr" presetSubtype="8" fill="hold" grpId="7" nodeType="withEffect">
                                  <p:childTnLst>
                                    <p:set>
                                      <p:cBhvr>
                                        <p:cTn id="149" dur="1" fill="hold">
                                          <p:stCondLst>
                                            <p:cond delay="0"/>
                                          </p:stCondLst>
                                        </p:cTn>
                                        <p:tgtEl>
                                          <p:spTgt spid="32"/>
                                        </p:tgtEl>
                                        <p:attrNameLst>
                                          <p:attrName>style.visibility</p:attrName>
                                        </p:attrNameLst>
                                      </p:cBhvr>
                                      <p:to>
                                        <p:strVal val="visible"/>
                                      </p:to>
                                    </p:set>
                                    <p:animEffect transition="in" filter="wipe(left)">
                                      <p:cBhvr>
                                        <p:cTn id="150" dur="500"/>
                                        <p:tgtEl>
                                          <p:spTgt spid="32"/>
                                        </p:tgtEl>
                                      </p:cBhvr>
                                    </p:animEffect>
                                  </p:childTnLst>
                                </p:cTn>
                              </p:par>
                            </p:childTnLst>
                          </p:cTn>
                        </p:par>
                        <p:par>
                          <p:cTn id="151" fill="hold">
                            <p:stCondLst>
                              <p:cond delay="5000"/>
                            </p:stCondLst>
                            <p:childTnLst>
                              <p:par>
                                <p:cTn id="152" presetID="22" presetClass="entr" presetSubtype="8" fill="hold" nodeType="afterEffect">
                                  <p:childTnLst>
                                    <p:set>
                                      <p:cBhvr>
                                        <p:cTn id="153" dur="1" fill="hold">
                                          <p:stCondLst>
                                            <p:cond delay="0"/>
                                          </p:stCondLst>
                                        </p:cTn>
                                        <p:tgtEl>
                                          <p:spTgt spid="9"/>
                                        </p:tgtEl>
                                        <p:attrNameLst>
                                          <p:attrName>style.visibility</p:attrName>
                                        </p:attrNameLst>
                                      </p:cBhvr>
                                      <p:to>
                                        <p:strVal val="visible"/>
                                      </p:to>
                                    </p:set>
                                    <p:animEffect transition="in" filter="wipe(left)">
                                      <p:cBhvr>
                                        <p:cTn id="154" dur="500"/>
                                        <p:tgtEl>
                                          <p:spTgt spid="9"/>
                                        </p:tgtEl>
                                      </p:cBhvr>
                                    </p:animEffect>
                                  </p:childTnLst>
                                </p:cTn>
                              </p:par>
                              <p:par>
                                <p:cTn id="155" presetID="22" presetClass="entr" presetSubtype="8" fill="hold" grpId="8" nodeType="withEffect">
                                  <p:childTnLst>
                                    <p:set>
                                      <p:cBhvr>
                                        <p:cTn id="156" dur="1" fill="hold">
                                          <p:stCondLst>
                                            <p:cond delay="0"/>
                                          </p:stCondLst>
                                        </p:cTn>
                                        <p:tgtEl>
                                          <p:spTgt spid="33"/>
                                        </p:tgtEl>
                                        <p:attrNameLst>
                                          <p:attrName>style.visibility</p:attrName>
                                        </p:attrNameLst>
                                      </p:cBhvr>
                                      <p:to>
                                        <p:strVal val="visible"/>
                                      </p:to>
                                    </p:set>
                                    <p:animEffect transition="in" filter="wipe(left)">
                                      <p:cBhvr>
                                        <p:cTn id="157" dur="500"/>
                                        <p:tgtEl>
                                          <p:spTgt spid="33"/>
                                        </p:tgtEl>
                                      </p:cBhvr>
                                    </p:animEffect>
                                  </p:childTnLst>
                                </p:cTn>
                              </p:par>
                              <p:par>
                                <p:cTn id="158" presetID="22" presetClass="entr" presetSubtype="8" fill="hold" grpId="9" nodeType="withEffect">
                                  <p:childTnLst>
                                    <p:set>
                                      <p:cBhvr>
                                        <p:cTn id="159" dur="1" fill="hold">
                                          <p:stCondLst>
                                            <p:cond delay="0"/>
                                          </p:stCondLst>
                                        </p:cTn>
                                        <p:tgtEl>
                                          <p:spTgt spid="34"/>
                                        </p:tgtEl>
                                        <p:attrNameLst>
                                          <p:attrName>style.visibility</p:attrName>
                                        </p:attrNameLst>
                                      </p:cBhvr>
                                      <p:to>
                                        <p:strVal val="visible"/>
                                      </p:to>
                                    </p:set>
                                    <p:animEffect transition="in" filter="wipe(left)">
                                      <p:cBhvr>
                                        <p:cTn id="160" dur="500"/>
                                        <p:tgtEl>
                                          <p:spTgt spid="34"/>
                                        </p:tgtEl>
                                      </p:cBhvr>
                                    </p:animEffect>
                                  </p:childTnLst>
                                </p:cTn>
                              </p:par>
                            </p:childTnLst>
                          </p:cTn>
                        </p:par>
                        <p:par>
                          <p:cTn id="161" fill="hold">
                            <p:stCondLst>
                              <p:cond delay="5500"/>
                            </p:stCondLst>
                            <p:childTnLst>
                              <p:par>
                                <p:cTn id="162" presetID="22" presetClass="entr" presetSubtype="8" fill="hold" nodeType="afterEffect">
                                  <p:childTnLst>
                                    <p:set>
                                      <p:cBhvr>
                                        <p:cTn id="163" dur="1" fill="hold">
                                          <p:stCondLst>
                                            <p:cond delay="0"/>
                                          </p:stCondLst>
                                        </p:cTn>
                                        <p:tgtEl>
                                          <p:spTgt spid="5"/>
                                        </p:tgtEl>
                                        <p:attrNameLst>
                                          <p:attrName>style.visibility</p:attrName>
                                        </p:attrNameLst>
                                      </p:cBhvr>
                                      <p:to>
                                        <p:strVal val="visible"/>
                                      </p:to>
                                    </p:set>
                                    <p:animEffect transition="in" filter="wipe(left)">
                                      <p:cBhvr>
                                        <p:cTn id="164" dur="500"/>
                                        <p:tgtEl>
                                          <p:spTgt spid="5"/>
                                        </p:tgtEl>
                                      </p:cBhvr>
                                    </p:animEffect>
                                  </p:childTnLst>
                                </p:cTn>
                              </p:par>
                            </p:childTnLst>
                          </p:cTn>
                        </p:par>
                        <p:par>
                          <p:cTn id="165" fill="hold">
                            <p:stCondLst>
                              <p:cond delay="6000"/>
                            </p:stCondLst>
                            <p:childTnLst>
                              <p:par>
                                <p:cTn id="166" presetID="22" presetClass="entr" presetSubtype="8" fill="hold" grpId="10" nodeType="afterEffect">
                                  <p:childTnLst>
                                    <p:set>
                                      <p:cBhvr>
                                        <p:cTn id="167" dur="1" fill="hold">
                                          <p:stCondLst>
                                            <p:cond delay="0"/>
                                          </p:stCondLst>
                                        </p:cTn>
                                        <p:tgtEl>
                                          <p:spTgt spid="35"/>
                                        </p:tgtEl>
                                        <p:attrNameLst>
                                          <p:attrName>style.visibility</p:attrName>
                                        </p:attrNameLst>
                                      </p:cBhvr>
                                      <p:to>
                                        <p:strVal val="visible"/>
                                      </p:to>
                                    </p:set>
                                    <p:animEffect transition="in" filter="wipe(left)">
                                      <p:cBhvr>
                                        <p:cTn id="168" dur="500"/>
                                        <p:tgtEl>
                                          <p:spTgt spid="35"/>
                                        </p:tgtEl>
                                      </p:cBhvr>
                                    </p:animEffect>
                                  </p:childTnLst>
                                </p:cTn>
                              </p:par>
                              <p:par>
                                <p:cTn id="169" presetID="22" presetClass="entr" presetSubtype="8" fill="hold" grpId="11" nodeType="withEffec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1"/>
      <p:bldP spid="27" grpId="2"/>
      <p:bldP spid="29" grpId="4"/>
      <p:bldP spid="30" grpId="5"/>
      <p:bldP spid="31" grpId="6"/>
      <p:bldP spid="32" grpId="7"/>
      <p:bldP spid="33" grpId="8"/>
      <p:bldP spid="34" grpId="9"/>
      <p:bldP spid="35" grpId="10"/>
      <p:bldP spid="36" grpId="11"/>
      <p:bldP spid="64" grpId="12" animBg="1"/>
      <p:bldP spid="83" grpId="13" animBg="1"/>
      <p:bldP spid="84" grpId="14" animBg="1"/>
      <p:bldP spid="85" grpId="15" animBg="1"/>
      <p:bldP spid="86" grpId="16" animBg="1"/>
      <p:bldP spid="87" grpId="17" animBg="1"/>
      <p:bldP spid="88" grpId="18" animBg="1"/>
      <p:bldP spid="89" grpId="19" animBg="1"/>
      <p:bldP spid="90" grpId="20" animBg="1"/>
      <p:bldP spid="92" grpId="21" animBg="1"/>
      <p:bldP spid="99" grpId="22" animBg="1"/>
      <p:bldP spid="103" grpId="23" bldLvl="0" animBg="1"/>
      <p:bldP spid="104" grpId="24" bldLvl="0" animBg="1"/>
      <p:bldP spid="105" grpId="25" animBg="1"/>
      <p:bldP spid="113" grpId="26"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361672"/>
            <a:ext cx="2659380" cy="645160"/>
          </a:xfrm>
          <a:prstGeom prst="rect">
            <a:avLst/>
          </a:prstGeom>
          <a:noFill/>
        </p:spPr>
        <p:txBody>
          <a:bodyPr wrap="none" rtlCol="0">
            <a:spAutoFit/>
          </a:bodyPr>
          <a:lstStyle/>
          <a:p>
            <a:pPr marL="0" marR="0" lvl="1"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什么是毒品</a:t>
            </a:r>
            <a:endPar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flipV="1">
            <a:off x="3786897" y="1099344"/>
            <a:ext cx="0" cy="13620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47238" y="2184666"/>
            <a:ext cx="996710" cy="276999"/>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PART 01</a:t>
            </a: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2406381" y="1039793"/>
            <a:ext cx="1077318" cy="1077318"/>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5" nodeType="afterEffec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5"/>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 y="302"/>
            <a:ext cx="9144000" cy="5142895"/>
          </a:xfrm>
          <a:prstGeom prst="rect">
            <a:avLst/>
          </a:prstGeom>
        </p:spPr>
      </p:pic>
      <p:sp>
        <p:nvSpPr>
          <p:cNvPr id="4" name="标题 1"/>
          <p:cNvSpPr txBox="1"/>
          <p:nvPr/>
        </p:nvSpPr>
        <p:spPr>
          <a:xfrm>
            <a:off x="3139857" y="1983290"/>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800" b="1" smtClean="0">
                <a:solidFill>
                  <a:schemeClr val="bg1"/>
                </a:solidFill>
                <a:latin typeface="微软雅黑" panose="020B0503020204020204" pitchFamily="34" charset="-122"/>
                <a:ea typeface="微软雅黑" panose="020B0503020204020204" pitchFamily="34" charset="-122"/>
              </a:rPr>
              <a:t>吸毒对家庭的危害</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1499235" y="2414270"/>
            <a:ext cx="6144260" cy="221551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1200" b="1" smtClean="0">
                <a:solidFill>
                  <a:srgbClr val="C00000"/>
                </a:solidFill>
                <a:latin typeface="微软雅黑" panose="020B0503020204020204" pitchFamily="34" charset="-122"/>
                <a:ea typeface="微软雅黑" panose="020B0503020204020204" pitchFamily="34" charset="-122"/>
              </a:rPr>
              <a:t>一人吸毒，全家遭殃</a:t>
            </a:r>
            <a:endParaRPr lang="zh-CN" altLang="en-US" sz="1200" b="1" smtClean="0">
              <a:solidFill>
                <a:srgbClr val="C00000"/>
              </a:solidFill>
              <a:latin typeface="微软雅黑" panose="020B0503020204020204" pitchFamily="34" charset="-122"/>
              <a:ea typeface="微软雅黑" panose="020B0503020204020204" pitchFamily="34" charset="-122"/>
            </a:endParaRPr>
          </a:p>
          <a:p>
            <a:pPr algn="l">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吸毒对家庭成员的精神摧残。家庭中只要有一个吸毒，这个家庭就会失去往日的宁静、和谐、幸福和快乐。</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吸毒导致倾家荡产、家破人亡、众叛亲离。吸毒需要大量的金钱，一般家庭难以承受，就是家产富裕的，用不了多久也会一贫如洗。</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吸毒贩害后代。吸毒不仅危害自身的健康，还影响人类的生育能力，父母吸毒对胎儿发育和儿童生长将造成严重损害。</a:t>
            </a:r>
            <a:endParaRPr lang="zh-CN" altLang="en-US" sz="1000" smtClean="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一个吸毒人员自己总结败家的四步曲：</a:t>
            </a:r>
            <a:r>
              <a:rPr lang="zh-CN" altLang="en-US" sz="1000" b="1" smtClean="0">
                <a:solidFill>
                  <a:srgbClr val="C00000"/>
                </a:solidFill>
                <a:latin typeface="微软雅黑" panose="020B0503020204020204" pitchFamily="34" charset="-122"/>
                <a:ea typeface="微软雅黑" panose="020B0503020204020204" pitchFamily="34" charset="-122"/>
              </a:rPr>
              <a:t>花光积蓄，卖尽家产，借遍亲友，男盗女娼</a:t>
            </a:r>
            <a:r>
              <a:rPr lang="zh-CN" altLang="en-US" sz="1000" smtClean="0">
                <a:solidFill>
                  <a:schemeClr val="bg1"/>
                </a:solidFill>
                <a:latin typeface="微软雅黑" panose="020B0503020204020204" pitchFamily="34" charset="-122"/>
                <a:ea typeface="微软雅黑" panose="020B0503020204020204" pitchFamily="34" charset="-122"/>
              </a:rPr>
              <a:t>。</a:t>
            </a:r>
            <a:endParaRPr lang="zh-CN" altLang="en-US" sz="1000" smtClean="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649260" y="2414157"/>
            <a:ext cx="59610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5" name="标题 1"/>
          <p:cNvSpPr txBox="1"/>
          <p:nvPr/>
        </p:nvSpPr>
        <p:spPr>
          <a:xfrm>
            <a:off x="3811164" y="671375"/>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2800" b="1" smtClean="0">
                <a:solidFill>
                  <a:schemeClr val="bg1"/>
                </a:solidFill>
                <a:latin typeface="微软雅黑" panose="020B0503020204020204" pitchFamily="34" charset="-122"/>
                <a:ea typeface="微软雅黑" panose="020B0503020204020204" pitchFamily="34" charset="-122"/>
              </a:rPr>
              <a:t>吸毒对社会的危害</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标题 1"/>
          <p:cNvSpPr txBox="1"/>
          <p:nvPr/>
        </p:nvSpPr>
        <p:spPr>
          <a:xfrm>
            <a:off x="3811164" y="1367782"/>
            <a:ext cx="4844225" cy="276987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吸毒不仅是危害个人、家庭的问题，而且也会给社会带来严重的危害。</a:t>
            </a:r>
            <a:endParaRPr lang="zh-CN" altLang="en-US" sz="10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1．</a:t>
            </a:r>
            <a:r>
              <a:rPr lang="zh-CN" altLang="en-US" sz="1000" b="1" smtClean="0">
                <a:solidFill>
                  <a:srgbClr val="C00000"/>
                </a:solidFill>
                <a:latin typeface="微软雅黑" panose="020B0503020204020204" pitchFamily="34" charset="-122"/>
                <a:ea typeface="微软雅黑" panose="020B0503020204020204" pitchFamily="34" charset="-122"/>
              </a:rPr>
              <a:t>吸毒诱发犯罪，影响社会稳定</a:t>
            </a:r>
            <a:r>
              <a:rPr lang="zh-CN" altLang="en-US" sz="1000" smtClean="0">
                <a:solidFill>
                  <a:schemeClr val="bg1"/>
                </a:solidFill>
                <a:latin typeface="微软雅黑" panose="020B0503020204020204" pitchFamily="34" charset="-122"/>
                <a:ea typeface="微软雅黑" panose="020B0503020204020204" pitchFamily="34" charset="-122"/>
              </a:rPr>
              <a:t>。吸毒与犯罪是一对孪生兄弟，吸毒者在耗尽个人和家庭钱财后，为了维持吸毒，往往会铤而走险，走上违法犯罪的道路，进行以贩养吸、贪污、诈骗、盗窃、抢劫、凶杀等犯罪活动，严重危害社会治安。</a:t>
            </a:r>
            <a:endParaRPr lang="zh-CN" altLang="en-US" sz="10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2．</a:t>
            </a:r>
            <a:r>
              <a:rPr lang="zh-CN" altLang="en-US" sz="1000" b="1" smtClean="0">
                <a:solidFill>
                  <a:srgbClr val="C00000"/>
                </a:solidFill>
                <a:latin typeface="微软雅黑" panose="020B0503020204020204" pitchFamily="34" charset="-122"/>
                <a:ea typeface="微软雅黑" panose="020B0503020204020204" pitchFamily="34" charset="-122"/>
              </a:rPr>
              <a:t>吸毒吞噬社会巨额财富</a:t>
            </a:r>
            <a:r>
              <a:rPr lang="zh-CN" altLang="en-US" sz="1000" smtClean="0">
                <a:solidFill>
                  <a:schemeClr val="bg1"/>
                </a:solidFill>
                <a:latin typeface="微软雅黑" panose="020B0503020204020204" pitchFamily="34" charset="-122"/>
                <a:ea typeface="微软雅黑" panose="020B0503020204020204" pitchFamily="34" charset="-122"/>
              </a:rPr>
              <a:t>。吸毒不仅不会创造任何积极意义上的社会财富，而且严重损耗社会财富，而且严重损耗社会财富，纯粹是一种恶性消费。</a:t>
            </a:r>
            <a:endParaRPr lang="zh-CN" altLang="en-US" sz="100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3、</a:t>
            </a:r>
            <a:r>
              <a:rPr lang="zh-CN" altLang="en-US" sz="1000" b="1" smtClean="0">
                <a:solidFill>
                  <a:srgbClr val="C00000"/>
                </a:solidFill>
                <a:latin typeface="微软雅黑" panose="020B0503020204020204" pitchFamily="34" charset="-122"/>
                <a:ea typeface="微软雅黑" panose="020B0503020204020204" pitchFamily="34" charset="-122"/>
              </a:rPr>
              <a:t>吸毒毒害社会风气</a:t>
            </a:r>
            <a:r>
              <a:rPr lang="zh-CN" altLang="en-US" sz="1000" smtClean="0">
                <a:solidFill>
                  <a:schemeClr val="bg1"/>
                </a:solidFill>
                <a:latin typeface="微软雅黑" panose="020B0503020204020204" pitchFamily="34" charset="-122"/>
                <a:ea typeface="微软雅黑" panose="020B0503020204020204" pitchFamily="34" charset="-122"/>
              </a:rPr>
              <a:t>。吸毒者失去正常人应有的道德观念、伦理准则和是非标准，自私、冷漠、精神空虚、人格低下，毫无自我约束能力，沉溺于毒品感官刺激之中，严重败坏社会风气，腐蚀人的灵魂，破坏社会道德，摧毁民族精神。</a:t>
            </a:r>
            <a:endParaRPr lang="zh-CN" altLang="en-US" sz="1000" smtClean="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811164" y="1188602"/>
            <a:ext cx="477442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5" descr="毒5"/>
          <p:cNvPicPr>
            <a:picLocks noGrp="1" noChangeAspect="1"/>
          </p:cNvPicPr>
          <p:nvPr>
            <p:ph idx="1"/>
          </p:nvPr>
        </p:nvPicPr>
        <p:blipFill>
          <a:blip r:embed="rId1"/>
          <a:stretch>
            <a:fillRect/>
          </a:stretch>
        </p:blipFill>
        <p:spPr>
          <a:xfrm>
            <a:off x="4420553" y="273368"/>
            <a:ext cx="4572000" cy="3044825"/>
          </a:xfrm>
        </p:spPr>
      </p:pic>
      <p:pic>
        <p:nvPicPr>
          <p:cNvPr id="27651" name="Picture 4" descr="毒8"/>
          <p:cNvPicPr>
            <a:picLocks noChangeAspect="1"/>
          </p:cNvPicPr>
          <p:nvPr/>
        </p:nvPicPr>
        <p:blipFill>
          <a:blip r:embed="rId2"/>
          <a:stretch>
            <a:fillRect/>
          </a:stretch>
        </p:blipFill>
        <p:spPr>
          <a:xfrm>
            <a:off x="304165" y="1688465"/>
            <a:ext cx="4378325" cy="3335655"/>
          </a:xfrm>
          <a:prstGeom prst="rect">
            <a:avLst/>
          </a:prstGeom>
          <a:noFill/>
          <a:ln w="9525">
            <a:noFill/>
          </a:ln>
        </p:spPr>
      </p:pic>
      <p:sp>
        <p:nvSpPr>
          <p:cNvPr id="26" name="Freeform 18"/>
          <p:cNvSpPr>
            <a:spLocks noEditPoints="1"/>
          </p:cNvSpPr>
          <p:nvPr/>
        </p:nvSpPr>
        <p:spPr bwMode="auto">
          <a:xfrm rot="5400000">
            <a:off x="4004028" y="4270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bg1"/>
          </a:solidFill>
          <a:ln>
            <a:noFill/>
          </a:ln>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647C"/>
              </a:solidFill>
              <a:effectLst/>
              <a:uLnTx/>
              <a:uFillTx/>
              <a:latin typeface="Calibri" panose="020F0502020204030204" pitchFamily="34" charset="0"/>
              <a:ea typeface="宋体" panose="02010600030101010101" pitchFamily="2" charset="-122"/>
              <a:cs typeface="+mn-cs"/>
            </a:endParaRPr>
          </a:p>
        </p:txBody>
      </p:sp>
      <p:sp>
        <p:nvSpPr>
          <p:cNvPr id="2" name="Freeform 18"/>
          <p:cNvSpPr>
            <a:spLocks noEditPoints="1"/>
          </p:cNvSpPr>
          <p:nvPr/>
        </p:nvSpPr>
        <p:spPr bwMode="auto">
          <a:xfrm rot="16200000">
            <a:off x="4605373" y="407071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bg1"/>
          </a:solidFill>
          <a:ln>
            <a:noFill/>
          </a:ln>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647C"/>
              </a:solidFill>
              <a:effectLst/>
              <a:uLnTx/>
              <a:uFillTx/>
              <a:latin typeface="Calibri" panose="020F0502020204030204" pitchFamily="34" charset="0"/>
              <a:ea typeface="宋体" panose="02010600030101010101" pitchFamily="2" charset="-122"/>
              <a:cs typeface="+mn-cs"/>
            </a:endParaRPr>
          </a:p>
        </p:txBody>
      </p:sp>
      <p:sp>
        <p:nvSpPr>
          <p:cNvPr id="3" name="文本框 2"/>
          <p:cNvSpPr txBox="1"/>
          <p:nvPr/>
        </p:nvSpPr>
        <p:spPr>
          <a:xfrm>
            <a:off x="603250" y="228600"/>
            <a:ext cx="3557905" cy="1129665"/>
          </a:xfrm>
          <a:prstGeom prst="rect">
            <a:avLst/>
          </a:prstGeom>
          <a:noFill/>
        </p:spPr>
        <p:txBody>
          <a:bodyPr wrap="square" rtlCol="0">
            <a:spAutoFit/>
          </a:bodyPr>
          <a:p>
            <a:r>
              <a:rPr lang="zh-CN" altLang="en-US">
                <a:solidFill>
                  <a:schemeClr val="bg1"/>
                </a:solidFill>
              </a:rPr>
              <a:t>长期吸食毒品会使身体各项功能和免疫力下降。吸毒时间长了以后，抗感染能力很弱，身体的皮下组织会产生坏死和破坏细胞，毒品迫害了人体的免疫系统，身体稍微有一点损害皮肤就会溃烂</a:t>
            </a:r>
            <a:endParaRPr lang="zh-CN" altLang="en-US">
              <a:solidFill>
                <a:schemeClr val="bg1"/>
              </a:solidFill>
            </a:endParaRPr>
          </a:p>
        </p:txBody>
      </p:sp>
      <p:sp>
        <p:nvSpPr>
          <p:cNvPr id="4" name="文本框 3"/>
          <p:cNvSpPr txBox="1"/>
          <p:nvPr/>
        </p:nvSpPr>
        <p:spPr>
          <a:xfrm>
            <a:off x="5145405" y="3883660"/>
            <a:ext cx="3684270" cy="714375"/>
          </a:xfrm>
          <a:prstGeom prst="rect">
            <a:avLst/>
          </a:prstGeom>
          <a:noFill/>
        </p:spPr>
        <p:txBody>
          <a:bodyPr wrap="square" rtlCol="0">
            <a:spAutoFit/>
          </a:bodyPr>
          <a:p>
            <a:r>
              <a:rPr lang="zh-CN" altLang="en-US">
                <a:solidFill>
                  <a:schemeClr val="bg1"/>
                </a:solidFill>
              </a:rPr>
              <a:t>妊娠期妇女吸毒，毒品可通过脐带进入胎儿体内，胎儿在母体内就开始吸毒形成药物依赖并受到毒品诸多危害的影响，容易产生畸形胎儿。</a:t>
            </a:r>
            <a:endParaRPr lang="zh-CN" altLang="en-US">
              <a:solidFill>
                <a:schemeClr val="bg1"/>
              </a:solidFill>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8" nodeType="withEffec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8" nodeType="withEffec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8" bldLvl="0" animBg="1"/>
      <p:bldP spid="2" grpId="8"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32772" descr="5-062051605"/>
          <p:cNvPicPr>
            <a:picLocks noChangeAspect="1"/>
          </p:cNvPicPr>
          <p:nvPr/>
        </p:nvPicPr>
        <p:blipFill>
          <a:blip r:embed="rId1"/>
          <a:stretch>
            <a:fillRect/>
          </a:stretch>
        </p:blipFill>
        <p:spPr>
          <a:xfrm>
            <a:off x="909955" y="6350"/>
            <a:ext cx="3498215" cy="4393565"/>
          </a:xfrm>
          <a:prstGeom prst="rect">
            <a:avLst/>
          </a:prstGeom>
          <a:noFill/>
          <a:ln w="9525">
            <a:noFill/>
          </a:ln>
        </p:spPr>
      </p:pic>
      <p:pic>
        <p:nvPicPr>
          <p:cNvPr id="27652" name="Picture 5" descr="毒4"/>
          <p:cNvPicPr>
            <a:picLocks noChangeAspect="1"/>
          </p:cNvPicPr>
          <p:nvPr/>
        </p:nvPicPr>
        <p:blipFill>
          <a:blip r:embed="rId2"/>
          <a:stretch>
            <a:fillRect/>
          </a:stretch>
        </p:blipFill>
        <p:spPr>
          <a:xfrm>
            <a:off x="4408170" y="6350"/>
            <a:ext cx="3856990" cy="4393565"/>
          </a:xfrm>
          <a:prstGeom prst="rect">
            <a:avLst/>
          </a:prstGeom>
          <a:noFill/>
          <a:ln w="9525">
            <a:noFill/>
          </a:ln>
        </p:spPr>
      </p:pic>
      <p:sp>
        <p:nvSpPr>
          <p:cNvPr id="2" name="文本框 1"/>
          <p:cNvSpPr txBox="1"/>
          <p:nvPr/>
        </p:nvSpPr>
        <p:spPr>
          <a:xfrm>
            <a:off x="1642110" y="4446270"/>
            <a:ext cx="2034540" cy="299085"/>
          </a:xfrm>
          <a:prstGeom prst="rect">
            <a:avLst/>
          </a:prstGeom>
          <a:noFill/>
        </p:spPr>
        <p:txBody>
          <a:bodyPr wrap="square" rtlCol="0">
            <a:spAutoFit/>
          </a:bodyPr>
          <a:p>
            <a:r>
              <a:rPr lang="zh-CN" altLang="en-US">
                <a:solidFill>
                  <a:schemeClr val="bg1"/>
                </a:solidFill>
              </a:rPr>
              <a:t>吸毒者背后千疮百孔</a:t>
            </a:r>
            <a:endParaRPr lang="zh-CN" altLang="en-US">
              <a:solidFill>
                <a:schemeClr val="bg1"/>
              </a:solidFill>
            </a:endParaRPr>
          </a:p>
        </p:txBody>
      </p:sp>
      <p:sp>
        <p:nvSpPr>
          <p:cNvPr id="3" name="文本框 2"/>
          <p:cNvSpPr txBox="1"/>
          <p:nvPr/>
        </p:nvSpPr>
        <p:spPr>
          <a:xfrm>
            <a:off x="5748655" y="4446270"/>
            <a:ext cx="1793875" cy="299085"/>
          </a:xfrm>
          <a:prstGeom prst="rect">
            <a:avLst/>
          </a:prstGeom>
          <a:noFill/>
        </p:spPr>
        <p:txBody>
          <a:bodyPr wrap="square" rtlCol="0">
            <a:spAutoFit/>
          </a:bodyPr>
          <a:p>
            <a:r>
              <a:rPr lang="zh-CN" altLang="en-US">
                <a:solidFill>
                  <a:schemeClr val="bg1"/>
                </a:solidFill>
              </a:rPr>
              <a:t>吸毒者骨瘦如柴</a:t>
            </a:r>
            <a:endParaRPr lang="zh-CN" altLang="en-US">
              <a:solidFill>
                <a:schemeClr val="bg1"/>
              </a:solidFill>
            </a:endParaRPr>
          </a:p>
        </p:txBody>
      </p:sp>
    </p:spTree>
  </p:cSld>
  <p:clrMapOvr>
    <a:masterClrMapping/>
  </p:clrMapOvr>
  <p:transition spd="slow" advClick="0" advTm="3000">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66726" y="1361672"/>
            <a:ext cx="3154680" cy="645160"/>
          </a:xfrm>
          <a:prstGeom prst="rect">
            <a:avLst/>
          </a:prstGeom>
          <a:noFill/>
        </p:spPr>
        <p:txBody>
          <a:bodyPr wrap="none" rtlCol="0">
            <a:spAutoFit/>
          </a:bodyPr>
          <a:lstStyle/>
          <a:p>
            <a:pPr marL="0" marR="0" lvl="1"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如何防范毒品</a:t>
            </a:r>
            <a:endPar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flipV="1">
            <a:off x="3786897" y="1099344"/>
            <a:ext cx="0" cy="13620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47238" y="2184666"/>
            <a:ext cx="996710" cy="27686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PART 0</a:t>
            </a:r>
            <a:r>
              <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a:t>
            </a: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2406381" y="1039793"/>
            <a:ext cx="1077318" cy="1077318"/>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5" nodeType="afterEffec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5"/>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115" y="3581400"/>
            <a:ext cx="1877060" cy="1557655"/>
          </a:xfrm>
          <a:prstGeom prst="rect">
            <a:avLst/>
          </a:prstGeom>
        </p:spPr>
      </p:pic>
      <p:sp>
        <p:nvSpPr>
          <p:cNvPr id="4" name="Freeform 7"/>
          <p:cNvSpPr/>
          <p:nvPr/>
        </p:nvSpPr>
        <p:spPr>
          <a:xfrm>
            <a:off x="108585" y="1269006"/>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p>
            <a:pPr algn="ctr"/>
            <a:endParaRPr lang="en-US" dirty="0">
              <a:latin typeface="+mj-ea"/>
              <a:ea typeface="+mj-ea"/>
            </a:endParaRPr>
          </a:p>
        </p:txBody>
      </p:sp>
      <p:grpSp>
        <p:nvGrpSpPr>
          <p:cNvPr id="35" name="组合 34"/>
          <p:cNvGrpSpPr/>
          <p:nvPr/>
        </p:nvGrpSpPr>
        <p:grpSpPr>
          <a:xfrm>
            <a:off x="699583" y="991381"/>
            <a:ext cx="809336" cy="809336"/>
            <a:chOff x="4677858" y="2649672"/>
            <a:chExt cx="809336" cy="809336"/>
          </a:xfrm>
          <a:solidFill>
            <a:srgbClr val="C00000"/>
          </a:solidFill>
        </p:grpSpPr>
        <p:sp>
          <p:nvSpPr>
            <p:cNvPr id="36" name="椭圆 35"/>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j-ea"/>
                <a:ea typeface="+mj-ea"/>
              </a:endParaRPr>
            </a:p>
          </p:txBody>
        </p:sp>
      </p:grpSp>
      <p:sp>
        <p:nvSpPr>
          <p:cNvPr id="43" name="Text Placeholder 2"/>
          <p:cNvSpPr txBox="1"/>
          <p:nvPr/>
        </p:nvSpPr>
        <p:spPr>
          <a:xfrm>
            <a:off x="617536" y="1308392"/>
            <a:ext cx="974578" cy="276081"/>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好奇心</a:t>
            </a:r>
            <a:endPar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作崇</a:t>
            </a:r>
            <a:endParaRPr lang="zh-CN" altLang="en-US" b="1" dirty="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grpSp>
        <p:nvGrpSpPr>
          <p:cNvPr id="16" name="组合 15"/>
          <p:cNvGrpSpPr/>
          <p:nvPr/>
        </p:nvGrpSpPr>
        <p:grpSpPr>
          <a:xfrm>
            <a:off x="2852658" y="970057"/>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46" name="Text Placeholder 2"/>
          <p:cNvSpPr txBox="1"/>
          <p:nvPr/>
        </p:nvSpPr>
        <p:spPr>
          <a:xfrm>
            <a:off x="1908152" y="1353068"/>
            <a:ext cx="2879619" cy="311406"/>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寻找刺激</a:t>
            </a:r>
            <a:endPar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和对毒品</a:t>
            </a:r>
            <a:endPar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无知</a:t>
            </a:r>
            <a:endParaRPr lang="zh-CN" altLang="en-US"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grpSp>
        <p:nvGrpSpPr>
          <p:cNvPr id="32" name="组合 31"/>
          <p:cNvGrpSpPr/>
          <p:nvPr/>
        </p:nvGrpSpPr>
        <p:grpSpPr>
          <a:xfrm>
            <a:off x="4746438" y="2012465"/>
            <a:ext cx="809336" cy="809336"/>
            <a:chOff x="4677858" y="2649672"/>
            <a:chExt cx="809336" cy="809336"/>
          </a:xfrm>
          <a:solidFill>
            <a:srgbClr val="FFC000"/>
          </a:solidFill>
        </p:grpSpPr>
        <p:sp>
          <p:nvSpPr>
            <p:cNvPr id="33" name="椭圆 32"/>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grpSp>
      <p:sp>
        <p:nvSpPr>
          <p:cNvPr id="44" name="Text Placeholder 2"/>
          <p:cNvSpPr txBox="1"/>
          <p:nvPr/>
        </p:nvSpPr>
        <p:spPr>
          <a:xfrm>
            <a:off x="4895974" y="2318600"/>
            <a:ext cx="829616" cy="2760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死爱</a:t>
            </a:r>
            <a:endPar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pPr algn="l"/>
            <a:r>
              <a:rPr lang="zh-CN" altLang="en-US"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面子</a:t>
            </a:r>
            <a:endParaRPr lang="zh-CN" altLang="en-US" b="1" dirty="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pic>
        <p:nvPicPr>
          <p:cNvPr id="39"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40412" y="109736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28" name="TextBox 26"/>
          <p:cNvSpPr txBox="1"/>
          <p:nvPr/>
        </p:nvSpPr>
        <p:spPr>
          <a:xfrm>
            <a:off x="316642" y="1968575"/>
            <a:ext cx="1606302" cy="909498"/>
          </a:xfrm>
          <a:prstGeom prst="rect">
            <a:avLst/>
          </a:prstGeom>
          <a:noFill/>
        </p:spPr>
        <p:txBody>
          <a:bodyPr wrap="square" lIns="68598" tIns="34299" rIns="68598" bIns="34299" rtlCol="0">
            <a:spAutoFit/>
          </a:bodyPr>
          <a:p>
            <a:pPr marL="0" marR="0" lvl="0" indent="0" defTabSz="914400" eaLnBrk="1" fontAlgn="auto" latinLnBrk="0" hangingPunct="1">
              <a:lnSpc>
                <a:spcPct val="130000"/>
              </a:lnSpc>
              <a:spcBef>
                <a:spcPts val="0"/>
              </a:spcBef>
              <a:spcAft>
                <a:spcPts val="0"/>
              </a:spcAft>
              <a:buClrTx/>
              <a:buSzTx/>
              <a:buFontTx/>
              <a:buNone/>
              <a:defRPr/>
            </a:pPr>
            <a:r>
              <a:rPr lang="zh-CN" altLang="en-US" sz="1050" kern="0" smtClean="0">
                <a:solidFill>
                  <a:schemeClr val="tx1"/>
                </a:solidFill>
                <a:latin typeface="+mj-ea"/>
                <a:ea typeface="+mj-ea"/>
              </a:rPr>
              <a:t>“体会感觉”，抽着玩玩，试一试，尝新鲜。这些念头往往就是走上吸毒不归路的开端</a:t>
            </a:r>
            <a:endParaRPr lang="zh-CN" altLang="en-US" sz="1050" kern="0" dirty="0" smtClean="0">
              <a:solidFill>
                <a:schemeClr val="tx1"/>
              </a:solidFill>
              <a:latin typeface="+mj-ea"/>
              <a:ea typeface="+mj-ea"/>
            </a:endParaRPr>
          </a:p>
        </p:txBody>
      </p:sp>
      <p:sp>
        <p:nvSpPr>
          <p:cNvPr id="29" name="TextBox 27"/>
          <p:cNvSpPr txBox="1"/>
          <p:nvPr/>
        </p:nvSpPr>
        <p:spPr>
          <a:xfrm>
            <a:off x="2530567" y="2318424"/>
            <a:ext cx="1411818" cy="699440"/>
          </a:xfrm>
          <a:prstGeom prst="rect">
            <a:avLst/>
          </a:prstGeom>
          <a:noFill/>
        </p:spPr>
        <p:txBody>
          <a:bodyPr wrap="square" lIns="68598" tIns="34299" rIns="68598" bIns="34299" rtlCol="0">
            <a:spAutoFit/>
          </a:bodyPr>
          <a:p>
            <a:pPr marL="0" marR="0" lvl="0" indent="0" defTabSz="914400" eaLnBrk="1" fontAlgn="auto" latinLnBrk="0" hangingPunct="1">
              <a:lnSpc>
                <a:spcPct val="130000"/>
              </a:lnSpc>
              <a:spcBef>
                <a:spcPts val="0"/>
              </a:spcBef>
              <a:spcAft>
                <a:spcPts val="0"/>
              </a:spcAft>
              <a:buClrTx/>
              <a:buSzTx/>
              <a:buFontTx/>
              <a:buNone/>
              <a:defRPr/>
            </a:pPr>
            <a:r>
              <a:rPr lang="zh-CN" altLang="en-US" sz="1050" kern="0" smtClean="0">
                <a:solidFill>
                  <a:schemeClr val="tx1"/>
                </a:solidFill>
                <a:latin typeface="+mj-ea"/>
                <a:ea typeface="+mj-ea"/>
              </a:rPr>
              <a:t>认为吸毒时髦，气派。误认为毒品能减肥，美容</a:t>
            </a:r>
            <a:endParaRPr lang="zh-CN" altLang="en-US" sz="1050" kern="0" dirty="0" smtClean="0">
              <a:solidFill>
                <a:schemeClr val="tx1"/>
              </a:solidFill>
              <a:latin typeface="+mj-ea"/>
              <a:ea typeface="+mj-ea"/>
            </a:endParaRPr>
          </a:p>
        </p:txBody>
      </p:sp>
      <p:sp>
        <p:nvSpPr>
          <p:cNvPr id="30" name="TextBox 28"/>
          <p:cNvSpPr txBox="1"/>
          <p:nvPr/>
        </p:nvSpPr>
        <p:spPr>
          <a:xfrm>
            <a:off x="4231923" y="3017709"/>
            <a:ext cx="1915874" cy="699440"/>
          </a:xfrm>
          <a:prstGeom prst="rect">
            <a:avLst/>
          </a:prstGeom>
          <a:noFill/>
        </p:spPr>
        <p:txBody>
          <a:bodyPr wrap="square" lIns="68598" tIns="34299" rIns="68598" bIns="34299" rtlCol="0">
            <a:spAutoFit/>
          </a:bodyPr>
          <a:p>
            <a:pPr marL="0" marR="0" lvl="0" indent="0" defTabSz="914400" eaLnBrk="1" fontAlgn="auto" latinLnBrk="0" hangingPunct="1">
              <a:lnSpc>
                <a:spcPct val="130000"/>
              </a:lnSpc>
              <a:spcBef>
                <a:spcPts val="0"/>
              </a:spcBef>
              <a:spcAft>
                <a:spcPts val="0"/>
              </a:spcAft>
              <a:buClrTx/>
              <a:buSzTx/>
              <a:buFontTx/>
              <a:buNone/>
              <a:defRPr/>
            </a:pPr>
            <a:r>
              <a:rPr lang="zh-CN" altLang="en-US" sz="1050" kern="0" smtClean="0">
                <a:solidFill>
                  <a:schemeClr val="tx1"/>
                </a:solidFill>
                <a:latin typeface="+mj-ea"/>
                <a:ea typeface="+mj-ea"/>
              </a:rPr>
              <a:t>被激将而吸毒，导致吸毒后戒不了，特别是个性极强的人往往容易被“面子”所害</a:t>
            </a:r>
            <a:endParaRPr lang="zh-CN" altLang="en-US" sz="1050" kern="0" dirty="0" smtClean="0">
              <a:solidFill>
                <a:schemeClr val="tx1"/>
              </a:solidFill>
              <a:latin typeface="+mj-ea"/>
              <a:ea typeface="+mj-ea"/>
            </a:endParaRPr>
          </a:p>
        </p:txBody>
      </p:sp>
      <p:sp>
        <p:nvSpPr>
          <p:cNvPr id="31" name="TextBox 29"/>
          <p:cNvSpPr txBox="1"/>
          <p:nvPr/>
        </p:nvSpPr>
        <p:spPr>
          <a:xfrm>
            <a:off x="6865180" y="3092529"/>
            <a:ext cx="1915874" cy="1116965"/>
          </a:xfrm>
          <a:prstGeom prst="rect">
            <a:avLst/>
          </a:prstGeom>
          <a:noFill/>
        </p:spPr>
        <p:txBody>
          <a:bodyPr wrap="square" lIns="68598" tIns="34299" rIns="68598" bIns="34299" rtlCol="0">
            <a:spAutoFit/>
          </a:bodyPr>
          <a:p>
            <a:pPr marL="0" marR="0" lvl="0" indent="0" defTabSz="914400" eaLnBrk="1" fontAlgn="auto" latinLnBrk="0" hangingPunct="1">
              <a:lnSpc>
                <a:spcPct val="130000"/>
              </a:lnSpc>
              <a:spcBef>
                <a:spcPts val="0"/>
              </a:spcBef>
              <a:spcAft>
                <a:spcPts val="0"/>
              </a:spcAft>
              <a:buClrTx/>
              <a:buSzTx/>
              <a:buFontTx/>
              <a:buNone/>
              <a:defRPr/>
            </a:pPr>
            <a:r>
              <a:rPr lang="zh-CN" altLang="en-US" sz="1050" kern="0" smtClean="0">
                <a:solidFill>
                  <a:schemeClr val="tx1"/>
                </a:solidFill>
                <a:latin typeface="+mj-ea"/>
                <a:ea typeface="+mj-ea"/>
              </a:rPr>
              <a:t>不少吸毒者是在毫不知情的情况下被欺骗吸毒，几次后无法自拔。不少毒贩为扩大毒网，经常利用青年学生的无知多方引诱。</a:t>
            </a:r>
            <a:endParaRPr lang="zh-CN" altLang="en-US" sz="1050" kern="0" dirty="0" smtClean="0">
              <a:solidFill>
                <a:schemeClr val="tx1"/>
              </a:solidFill>
              <a:latin typeface="+mj-ea"/>
              <a:ea typeface="+mj-ea"/>
            </a:endParaRPr>
          </a:p>
        </p:txBody>
      </p:sp>
      <p:sp>
        <p:nvSpPr>
          <p:cNvPr id="45" name="Text Placeholder 2"/>
          <p:cNvSpPr txBox="1"/>
          <p:nvPr/>
        </p:nvSpPr>
        <p:spPr>
          <a:xfrm>
            <a:off x="7137248" y="2006994"/>
            <a:ext cx="1186025" cy="311406"/>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被欺骗</a:t>
            </a:r>
            <a:endParaRPr lang="zh-CN" altLang="en-US" sz="1800"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sz="1800" b="1"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引诱</a:t>
            </a:r>
            <a:endParaRPr lang="zh-CN" altLang="en-US" sz="1800"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sp>
        <p:nvSpPr>
          <p:cNvPr id="41" name="Text Box 18"/>
          <p:cNvSpPr txBox="1">
            <a:spLocks noChangeArrowheads="1"/>
          </p:cNvSpPr>
          <p:nvPr/>
        </p:nvSpPr>
        <p:spPr bwMode="gray">
          <a:xfrm>
            <a:off x="1120751" y="271521"/>
            <a:ext cx="36260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smtClean="0">
                <a:solidFill>
                  <a:srgbClr val="C00000"/>
                </a:solidFill>
                <a:latin typeface="微软雅黑" panose="020B0503020204020204" pitchFamily="34" charset="-122"/>
                <a:ea typeface="微软雅黑" panose="020B0503020204020204" pitchFamily="34" charset="-122"/>
              </a:rPr>
              <a:t>吸毒的主要原因</a:t>
            </a:r>
            <a:endParaRPr lang="zh-CN" altLang="en-US" sz="2400" dirty="0" smtClean="0">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760" y="60960"/>
            <a:ext cx="882015" cy="88201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75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par>
                                <p:cTn id="18" presetID="42" presetClass="entr" presetSubtype="0" fill="hold" nodeType="withEffect">
                                  <p:stCondLst>
                                    <p:cond delay="12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14" presetClass="entr" presetSubtype="10" fill="hold" grpId="0" nodeType="withEffect">
                                  <p:stCondLst>
                                    <p:cond delay="1500"/>
                                  </p:stCondLst>
                                  <p:childTnLst>
                                    <p:set>
                                      <p:cBhvr>
                                        <p:cTn id="24" dur="1" fill="hold">
                                          <p:stCondLst>
                                            <p:cond delay="0"/>
                                          </p:stCondLst>
                                        </p:cTn>
                                        <p:tgtEl>
                                          <p:spTgt spid="46"/>
                                        </p:tgtEl>
                                        <p:attrNameLst>
                                          <p:attrName>style.visibility</p:attrName>
                                        </p:attrNameLst>
                                      </p:cBhvr>
                                      <p:to>
                                        <p:strVal val="visible"/>
                                      </p:to>
                                    </p:set>
                                    <p:animEffect transition="in" filter="randombar(horizontal)">
                                      <p:cBhvr>
                                        <p:cTn id="25" dur="500"/>
                                        <p:tgtEl>
                                          <p:spTgt spid="46"/>
                                        </p:tgtEl>
                                      </p:cBhvr>
                                    </p:animEffect>
                                  </p:childTnLst>
                                </p:cTn>
                              </p:par>
                              <p:par>
                                <p:cTn id="26" presetID="42" presetClass="entr" presetSubtype="0" fill="hold" nodeType="withEffect">
                                  <p:stCondLst>
                                    <p:cond delay="200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14" presetClass="entr" presetSubtype="10" fill="hold" grpId="0" nodeType="withEffect">
                                  <p:stCondLst>
                                    <p:cond delay="2250"/>
                                  </p:stCondLst>
                                  <p:childTnLst>
                                    <p:set>
                                      <p:cBhvr>
                                        <p:cTn id="32" dur="1" fill="hold">
                                          <p:stCondLst>
                                            <p:cond delay="0"/>
                                          </p:stCondLst>
                                        </p:cTn>
                                        <p:tgtEl>
                                          <p:spTgt spid="44"/>
                                        </p:tgtEl>
                                        <p:attrNameLst>
                                          <p:attrName>style.visibility</p:attrName>
                                        </p:attrNameLst>
                                      </p:cBhvr>
                                      <p:to>
                                        <p:strVal val="visible"/>
                                      </p:to>
                                    </p:set>
                                    <p:animEffect transition="in" filter="randombar(horizontal)">
                                      <p:cBhvr>
                                        <p:cTn id="33" dur="500"/>
                                        <p:tgtEl>
                                          <p:spTgt spid="44"/>
                                        </p:tgtEl>
                                      </p:cBhvr>
                                    </p:animEffect>
                                  </p:childTnLst>
                                </p:cTn>
                              </p:par>
                              <p:par>
                                <p:cTn id="34" presetID="42" presetClass="entr" presetSubtype="0" fill="hold" nodeType="withEffect">
                                  <p:stCondLst>
                                    <p:cond delay="275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anim calcmode="lin" valueType="num">
                                      <p:cBhvr>
                                        <p:cTn id="37" dur="1000" fill="hold"/>
                                        <p:tgtEl>
                                          <p:spTgt spid="39"/>
                                        </p:tgtEl>
                                        <p:attrNameLst>
                                          <p:attrName>ppt_x</p:attrName>
                                        </p:attrNameLst>
                                      </p:cBhvr>
                                      <p:tavLst>
                                        <p:tav tm="0">
                                          <p:val>
                                            <p:strVal val="#ppt_x"/>
                                          </p:val>
                                        </p:tav>
                                        <p:tav tm="100000">
                                          <p:val>
                                            <p:strVal val="#ppt_x"/>
                                          </p:val>
                                        </p:tav>
                                      </p:tavLst>
                                    </p:anim>
                                    <p:anim calcmode="lin" valueType="num">
                                      <p:cBhvr>
                                        <p:cTn id="38" dur="1000" fill="hold"/>
                                        <p:tgtEl>
                                          <p:spTgt spid="39"/>
                                        </p:tgtEl>
                                        <p:attrNameLst>
                                          <p:attrName>ppt_y</p:attrName>
                                        </p:attrNameLst>
                                      </p:cBhvr>
                                      <p:tavLst>
                                        <p:tav tm="0">
                                          <p:val>
                                            <p:strVal val="#ppt_y+.1"/>
                                          </p:val>
                                        </p:tav>
                                        <p:tav tm="100000">
                                          <p:val>
                                            <p:strVal val="#ppt_y"/>
                                          </p:val>
                                        </p:tav>
                                      </p:tavLst>
                                    </p:anim>
                                  </p:childTnLst>
                                </p:cTn>
                              </p:par>
                              <p:par>
                                <p:cTn id="39" presetID="21" presetClass="entr" presetSubtype="1" fill="hold" grpId="0" nodeType="withEffect">
                                  <p:stCondLst>
                                    <p:cond delay="1000"/>
                                  </p:stCondLst>
                                  <p:childTnLst>
                                    <p:set>
                                      <p:cBhvr>
                                        <p:cTn id="40" dur="1" fill="hold">
                                          <p:stCondLst>
                                            <p:cond delay="0"/>
                                          </p:stCondLst>
                                        </p:cTn>
                                        <p:tgtEl>
                                          <p:spTgt spid="28"/>
                                        </p:tgtEl>
                                        <p:attrNameLst>
                                          <p:attrName>style.visibility</p:attrName>
                                        </p:attrNameLst>
                                      </p:cBhvr>
                                      <p:to>
                                        <p:strVal val="visible"/>
                                      </p:to>
                                    </p:set>
                                    <p:animEffect transition="in" filter="wheel(1)">
                                      <p:cBhvr>
                                        <p:cTn id="41" dur="2000"/>
                                        <p:tgtEl>
                                          <p:spTgt spid="28"/>
                                        </p:tgtEl>
                                      </p:cBhvr>
                                    </p:animEffect>
                                  </p:childTnLst>
                                </p:cTn>
                              </p:par>
                              <p:par>
                                <p:cTn id="42" presetID="21" presetClass="entr" presetSubtype="1" fill="hold" grpId="0" nodeType="withEffect">
                                  <p:stCondLst>
                                    <p:cond delay="1750"/>
                                  </p:stCondLst>
                                  <p:childTnLst>
                                    <p:set>
                                      <p:cBhvr>
                                        <p:cTn id="43" dur="1" fill="hold">
                                          <p:stCondLst>
                                            <p:cond delay="0"/>
                                          </p:stCondLst>
                                        </p:cTn>
                                        <p:tgtEl>
                                          <p:spTgt spid="29"/>
                                        </p:tgtEl>
                                        <p:attrNameLst>
                                          <p:attrName>style.visibility</p:attrName>
                                        </p:attrNameLst>
                                      </p:cBhvr>
                                      <p:to>
                                        <p:strVal val="visible"/>
                                      </p:to>
                                    </p:set>
                                    <p:animEffect transition="in" filter="wheel(1)">
                                      <p:cBhvr>
                                        <p:cTn id="44" dur="2000"/>
                                        <p:tgtEl>
                                          <p:spTgt spid="29"/>
                                        </p:tgtEl>
                                      </p:cBhvr>
                                    </p:animEffect>
                                  </p:childTnLst>
                                </p:cTn>
                              </p:par>
                              <p:par>
                                <p:cTn id="45" presetID="21" presetClass="entr" presetSubtype="1" fill="hold" grpId="0" nodeType="withEffect">
                                  <p:stCondLst>
                                    <p:cond delay="2500"/>
                                  </p:stCondLst>
                                  <p:childTnLst>
                                    <p:set>
                                      <p:cBhvr>
                                        <p:cTn id="46" dur="1" fill="hold">
                                          <p:stCondLst>
                                            <p:cond delay="0"/>
                                          </p:stCondLst>
                                        </p:cTn>
                                        <p:tgtEl>
                                          <p:spTgt spid="30"/>
                                        </p:tgtEl>
                                        <p:attrNameLst>
                                          <p:attrName>style.visibility</p:attrName>
                                        </p:attrNameLst>
                                      </p:cBhvr>
                                      <p:to>
                                        <p:strVal val="visible"/>
                                      </p:to>
                                    </p:set>
                                    <p:animEffect transition="in" filter="wheel(1)">
                                      <p:cBhvr>
                                        <p:cTn id="47" dur="2000"/>
                                        <p:tgtEl>
                                          <p:spTgt spid="30"/>
                                        </p:tgtEl>
                                      </p:cBhvr>
                                    </p:animEffect>
                                  </p:childTnLst>
                                </p:cTn>
                              </p:par>
                              <p:par>
                                <p:cTn id="48" presetID="21" presetClass="entr" presetSubtype="1" fill="hold" grpId="0" nodeType="withEffect">
                                  <p:stCondLst>
                                    <p:cond delay="3250"/>
                                  </p:stCondLst>
                                  <p:childTnLst>
                                    <p:set>
                                      <p:cBhvr>
                                        <p:cTn id="49" dur="1" fill="hold">
                                          <p:stCondLst>
                                            <p:cond delay="0"/>
                                          </p:stCondLst>
                                        </p:cTn>
                                        <p:tgtEl>
                                          <p:spTgt spid="31"/>
                                        </p:tgtEl>
                                        <p:attrNameLst>
                                          <p:attrName>style.visibility</p:attrName>
                                        </p:attrNameLst>
                                      </p:cBhvr>
                                      <p:to>
                                        <p:strVal val="visible"/>
                                      </p:to>
                                    </p:set>
                                    <p:animEffect transition="in" filter="wheel(1)">
                                      <p:cBhvr>
                                        <p:cTn id="50" dur="2000"/>
                                        <p:tgtEl>
                                          <p:spTgt spid="31"/>
                                        </p:tgtEl>
                                      </p:cBhvr>
                                    </p:animEffect>
                                  </p:childTnLst>
                                </p:cTn>
                              </p:par>
                              <p:par>
                                <p:cTn id="51" presetID="14" presetClass="entr" presetSubtype="10" fill="hold" grpId="0" nodeType="withEffect">
                                  <p:stCondLst>
                                    <p:cond delay="3000"/>
                                  </p:stCondLst>
                                  <p:childTnLst>
                                    <p:set>
                                      <p:cBhvr>
                                        <p:cTn id="52" dur="1" fill="hold">
                                          <p:stCondLst>
                                            <p:cond delay="0"/>
                                          </p:stCondLst>
                                        </p:cTn>
                                        <p:tgtEl>
                                          <p:spTgt spid="45"/>
                                        </p:tgtEl>
                                        <p:attrNameLst>
                                          <p:attrName>style.visibility</p:attrName>
                                        </p:attrNameLst>
                                      </p:cBhvr>
                                      <p:to>
                                        <p:strVal val="visible"/>
                                      </p:to>
                                    </p:set>
                                    <p:animEffect transition="in" filter="randombar(horizontal)">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3" grpId="0"/>
      <p:bldP spid="46" grpId="0"/>
      <p:bldP spid="44" grpId="0"/>
      <p:bldP spid="28" grpId="0"/>
      <p:bldP spid="29" grpId="0"/>
      <p:bldP spid="30" grpId="0"/>
      <p:bldP spid="31" grpId="0"/>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 y="-3175"/>
            <a:ext cx="9142730" cy="1310005"/>
          </a:xfrm>
          <a:prstGeom prst="rect">
            <a:avLst/>
          </a:prstGeom>
        </p:spPr>
      </p:pic>
      <p:sp>
        <p:nvSpPr>
          <p:cNvPr id="55" name="椭圆 54"/>
          <p:cNvSpPr/>
          <p:nvPr/>
        </p:nvSpPr>
        <p:spPr>
          <a:xfrm>
            <a:off x="2836047" y="2012284"/>
            <a:ext cx="3477652" cy="1802173"/>
          </a:xfrm>
          <a:custGeom>
            <a:avLst/>
            <a:gdLst>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 name="connsiteX4" fmla="*/ 0 w 3439659"/>
              <a:gd name="connsiteY4" fmla="*/ 1719830 h 3439659"/>
            </a:gdLst>
            <a:ahLst/>
            <a:cxnLst>
              <a:cxn ang="0">
                <a:pos x="connsiteX0" y="connsiteY0"/>
              </a:cxn>
              <a:cxn ang="0">
                <a:pos x="connsiteX1" y="connsiteY1"/>
              </a:cxn>
              <a:cxn ang="0">
                <a:pos x="connsiteX2" y="connsiteY2"/>
              </a:cxn>
              <a:cxn ang="0">
                <a:pos x="connsiteX3" y="connsiteY3"/>
              </a:cxn>
            </a:cxnLst>
            <a:rect l="l" t="t" r="r" b="b"/>
            <a:pathLst>
              <a:path w="3477651"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8" name="直接连接符 7"/>
          <p:cNvCxnSpPr/>
          <p:nvPr/>
        </p:nvCxnSpPr>
        <p:spPr>
          <a:xfrm flipV="1">
            <a:off x="2639023" y="2008303"/>
            <a:ext cx="1913927" cy="212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053802" y="2008303"/>
            <a:ext cx="1499148"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26638" y="2008304"/>
            <a:ext cx="626312" cy="1779464"/>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552951" y="2008304"/>
            <a:ext cx="670571" cy="171715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552950" y="2008303"/>
            <a:ext cx="1465240"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52950" y="2008302"/>
            <a:ext cx="1861284" cy="138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854407" y="266482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3635896" y="339538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4888236" y="336165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椭圆 16"/>
          <p:cNvSpPr/>
          <p:nvPr/>
        </p:nvSpPr>
        <p:spPr>
          <a:xfrm>
            <a:off x="5641678" y="256797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椭圆 17"/>
          <p:cNvSpPr/>
          <p:nvPr/>
        </p:nvSpPr>
        <p:spPr>
          <a:xfrm>
            <a:off x="5940152" y="1700255"/>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2573690" y="1688852"/>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TextBox 34"/>
          <p:cNvSpPr txBox="1"/>
          <p:nvPr/>
        </p:nvSpPr>
        <p:spPr>
          <a:xfrm>
            <a:off x="689610" y="1631950"/>
            <a:ext cx="1799590" cy="751205"/>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1100" dirty="0">
                <a:solidFill>
                  <a:schemeClr val="tx1"/>
                </a:solidFill>
                <a:sym typeface="+mn-ea"/>
              </a:rPr>
              <a:t>在家中或外面偷窃钱财、物品，或突然频频地向父母、亲朋好友索要或借钱</a:t>
            </a:r>
            <a:endParaRPr kumimoji="0" lang="zh-CN" altLang="en-US" sz="1100" i="0" u="none" strike="noStrike" kern="1200" cap="none" spc="0" normalizeH="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7" name="TextBox 36"/>
          <p:cNvSpPr txBox="1"/>
          <p:nvPr/>
        </p:nvSpPr>
        <p:spPr>
          <a:xfrm>
            <a:off x="386517" y="3004988"/>
            <a:ext cx="2556284" cy="530860"/>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1100" dirty="0">
                <a:solidFill>
                  <a:schemeClr val="tx1"/>
                </a:solidFill>
                <a:sym typeface="+mn-ea"/>
              </a:rPr>
              <a:t>长时间躲在自己房间内，或远离家人朋友，外出行动表现神秘鬼祟</a:t>
            </a:r>
            <a:endParaRPr kumimoji="0" lang="zh-CN" altLang="en-US" sz="11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9" name="TextBox 38"/>
          <p:cNvSpPr txBox="1"/>
          <p:nvPr/>
        </p:nvSpPr>
        <p:spPr>
          <a:xfrm>
            <a:off x="1625663" y="4163977"/>
            <a:ext cx="2556284" cy="751205"/>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1100" dirty="0">
                <a:solidFill>
                  <a:schemeClr val="tx1"/>
                </a:solidFill>
                <a:sym typeface="+mn-ea"/>
              </a:rPr>
              <a:t>遮掩收缩的瞳孔，在不适当的场所佩戴太阳镜，为掩盖手臂上的注射针孔，长期穿着长袖衬衣</a:t>
            </a:r>
            <a:endParaRPr kumimoji="0" lang="zh-CN" altLang="en-US" sz="11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1" name="TextBox 40"/>
          <p:cNvSpPr txBox="1"/>
          <p:nvPr/>
        </p:nvSpPr>
        <p:spPr>
          <a:xfrm>
            <a:off x="5223438" y="4119486"/>
            <a:ext cx="2556284" cy="429895"/>
          </a:xfrm>
          <a:prstGeom prst="rect">
            <a:avLst/>
          </a:prstGeom>
          <a:noFill/>
        </p:spPr>
        <p:txBody>
          <a:bodyPr wrap="square" rtlCol="0">
            <a:spAutoFit/>
          </a:bodyPr>
          <a:lstStyle/>
          <a:p>
            <a:pPr>
              <a:buNone/>
            </a:pPr>
            <a:r>
              <a:rPr lang="zh-CN" altLang="en-US" sz="1100" dirty="0">
                <a:solidFill>
                  <a:schemeClr val="tx1"/>
                </a:solidFill>
                <a:sym typeface="+mn-ea"/>
              </a:rPr>
              <a:t>藏有毒品及吸毒工具（如注射器、锡纸、切断的吸管、匙羹、烟斗等）</a:t>
            </a:r>
            <a:endParaRPr kumimoji="0" lang="zh-CN" altLang="en-US" sz="11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3" name="TextBox 42"/>
          <p:cNvSpPr txBox="1"/>
          <p:nvPr/>
        </p:nvSpPr>
        <p:spPr>
          <a:xfrm>
            <a:off x="6313785" y="2894324"/>
            <a:ext cx="2556284" cy="751205"/>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1100" dirty="0">
                <a:sym typeface="+mn-ea"/>
              </a:rPr>
              <a:t>面色灰暗，眼睛无神，食欲不振，身体消瘦，</a:t>
            </a:r>
            <a:r>
              <a:rPr lang="zh-CN" altLang="en-US" sz="1100" dirty="0">
                <a:solidFill>
                  <a:schemeClr val="tx1"/>
                </a:solidFill>
                <a:sym typeface="+mn-ea"/>
              </a:rPr>
              <a:t>情绪不稳定，异常的发怒、发脾气，坐立不安，睡眠差</a:t>
            </a:r>
            <a:endParaRPr kumimoji="0" lang="zh-CN" altLang="en-US" sz="11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5" name="TextBox 44"/>
          <p:cNvSpPr txBox="1"/>
          <p:nvPr/>
        </p:nvSpPr>
        <p:spPr>
          <a:xfrm>
            <a:off x="6600862" y="1852024"/>
            <a:ext cx="2556284" cy="530860"/>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1100" dirty="0">
                <a:solidFill>
                  <a:schemeClr val="tx1"/>
                </a:solidFill>
                <a:sym typeface="+mn-ea"/>
              </a:rPr>
              <a:t>经常无故出入偏僻的地方，与吸毒者交往</a:t>
            </a:r>
            <a:endParaRPr kumimoji="0" lang="zh-CN" altLang="en-US" sz="11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grpSp>
        <p:nvGrpSpPr>
          <p:cNvPr id="20" name="组合 19"/>
          <p:cNvGrpSpPr/>
          <p:nvPr/>
        </p:nvGrpSpPr>
        <p:grpSpPr>
          <a:xfrm>
            <a:off x="3806500" y="1307123"/>
            <a:ext cx="1537970" cy="1402358"/>
            <a:chOff x="3806500" y="1163107"/>
            <a:chExt cx="1537970"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2" name="TextBox 21"/>
            <p:cNvSpPr txBox="1"/>
            <p:nvPr/>
          </p:nvSpPr>
          <p:spPr>
            <a:xfrm>
              <a:off x="3806500" y="1562522"/>
              <a:ext cx="153797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染上毒瘾的人有哪些迹象</a:t>
              </a:r>
              <a:endParaRPr kumimoji="0" lang="zh-CN" altLang="en-US" sz="16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170" y="196850"/>
            <a:ext cx="882015" cy="88201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7" nodeType="withEffec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2" nodeType="withEffec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3" nodeType="withEffec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4" nodeType="withEffec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5" nodeType="withEffec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6" nodeType="withEffec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par>
                                <p:cTn id="58" presetID="18" presetClass="entr" presetSubtype="3" fill="hold" grpId="8" nodeType="withEffect">
                                  <p:childTnLst>
                                    <p:set>
                                      <p:cBhvr>
                                        <p:cTn id="59" dur="1" fill="hold">
                                          <p:stCondLst>
                                            <p:cond delay="0"/>
                                          </p:stCondLst>
                                        </p:cTn>
                                        <p:tgtEl>
                                          <p:spTgt spid="35"/>
                                        </p:tgtEl>
                                        <p:attrNameLst>
                                          <p:attrName>style.visibility</p:attrName>
                                        </p:attrNameLst>
                                      </p:cBhvr>
                                      <p:to>
                                        <p:strVal val="visible"/>
                                      </p:to>
                                    </p:set>
                                    <p:animEffect transition="in" filter="strips(upRight)">
                                      <p:cBhvr>
                                        <p:cTn id="60" dur="500"/>
                                        <p:tgtEl>
                                          <p:spTgt spid="35"/>
                                        </p:tgtEl>
                                      </p:cBhvr>
                                    </p:animEffect>
                                  </p:childTnLst>
                                </p:cTn>
                              </p:par>
                              <p:par>
                                <p:cTn id="61" presetID="18" presetClass="entr" presetSubtype="3" fill="hold" grpId="10" nodeType="withEffect">
                                  <p:childTnLst>
                                    <p:set>
                                      <p:cBhvr>
                                        <p:cTn id="62" dur="1" fill="hold">
                                          <p:stCondLst>
                                            <p:cond delay="0"/>
                                          </p:stCondLst>
                                        </p:cTn>
                                        <p:tgtEl>
                                          <p:spTgt spid="37"/>
                                        </p:tgtEl>
                                        <p:attrNameLst>
                                          <p:attrName>style.visibility</p:attrName>
                                        </p:attrNameLst>
                                      </p:cBhvr>
                                      <p:to>
                                        <p:strVal val="visible"/>
                                      </p:to>
                                    </p:set>
                                    <p:animEffect transition="in" filter="strips(upRight)">
                                      <p:cBhvr>
                                        <p:cTn id="63" dur="500"/>
                                        <p:tgtEl>
                                          <p:spTgt spid="37"/>
                                        </p:tgtEl>
                                      </p:cBhvr>
                                    </p:animEffect>
                                  </p:childTnLst>
                                </p:cTn>
                              </p:par>
                              <p:par>
                                <p:cTn id="64" presetID="18" presetClass="entr" presetSubtype="3" fill="hold" grpId="12" nodeType="withEffect">
                                  <p:childTnLst>
                                    <p:set>
                                      <p:cBhvr>
                                        <p:cTn id="65" dur="1" fill="hold">
                                          <p:stCondLst>
                                            <p:cond delay="0"/>
                                          </p:stCondLst>
                                        </p:cTn>
                                        <p:tgtEl>
                                          <p:spTgt spid="39"/>
                                        </p:tgtEl>
                                        <p:attrNameLst>
                                          <p:attrName>style.visibility</p:attrName>
                                        </p:attrNameLst>
                                      </p:cBhvr>
                                      <p:to>
                                        <p:strVal val="visible"/>
                                      </p:to>
                                    </p:set>
                                    <p:animEffect transition="in" filter="strips(upRight)">
                                      <p:cBhvr>
                                        <p:cTn id="66" dur="500"/>
                                        <p:tgtEl>
                                          <p:spTgt spid="39"/>
                                        </p:tgtEl>
                                      </p:cBhvr>
                                    </p:animEffect>
                                  </p:childTnLst>
                                </p:cTn>
                              </p:par>
                              <p:par>
                                <p:cTn id="67" presetID="18" presetClass="entr" presetSubtype="3" fill="hold" grpId="14" nodeType="withEffect">
                                  <p:childTnLst>
                                    <p:set>
                                      <p:cBhvr>
                                        <p:cTn id="68" dur="1" fill="hold">
                                          <p:stCondLst>
                                            <p:cond delay="0"/>
                                          </p:stCondLst>
                                        </p:cTn>
                                        <p:tgtEl>
                                          <p:spTgt spid="41"/>
                                        </p:tgtEl>
                                        <p:attrNameLst>
                                          <p:attrName>style.visibility</p:attrName>
                                        </p:attrNameLst>
                                      </p:cBhvr>
                                      <p:to>
                                        <p:strVal val="visible"/>
                                      </p:to>
                                    </p:set>
                                    <p:animEffect transition="in" filter="strips(upRight)">
                                      <p:cBhvr>
                                        <p:cTn id="69" dur="500"/>
                                        <p:tgtEl>
                                          <p:spTgt spid="41"/>
                                        </p:tgtEl>
                                      </p:cBhvr>
                                    </p:animEffect>
                                  </p:childTnLst>
                                </p:cTn>
                              </p:par>
                              <p:par>
                                <p:cTn id="70" presetID="18" presetClass="entr" presetSubtype="3" fill="hold" grpId="16" nodeType="withEffect">
                                  <p:childTnLst>
                                    <p:set>
                                      <p:cBhvr>
                                        <p:cTn id="71" dur="1" fill="hold">
                                          <p:stCondLst>
                                            <p:cond delay="0"/>
                                          </p:stCondLst>
                                        </p:cTn>
                                        <p:tgtEl>
                                          <p:spTgt spid="43"/>
                                        </p:tgtEl>
                                        <p:attrNameLst>
                                          <p:attrName>style.visibility</p:attrName>
                                        </p:attrNameLst>
                                      </p:cBhvr>
                                      <p:to>
                                        <p:strVal val="visible"/>
                                      </p:to>
                                    </p:set>
                                    <p:animEffect transition="in" filter="strips(upRight)">
                                      <p:cBhvr>
                                        <p:cTn id="72" dur="500"/>
                                        <p:tgtEl>
                                          <p:spTgt spid="43"/>
                                        </p:tgtEl>
                                      </p:cBhvr>
                                    </p:animEffect>
                                  </p:childTnLst>
                                </p:cTn>
                              </p:par>
                              <p:par>
                                <p:cTn id="73" presetID="18" presetClass="entr" presetSubtype="3" fill="hold" grpId="18" nodeType="withEffect">
                                  <p:childTnLst>
                                    <p:set>
                                      <p:cBhvr>
                                        <p:cTn id="74" dur="1" fill="hold">
                                          <p:stCondLst>
                                            <p:cond delay="0"/>
                                          </p:stCondLst>
                                        </p:cTn>
                                        <p:tgtEl>
                                          <p:spTgt spid="45"/>
                                        </p:tgtEl>
                                        <p:attrNameLst>
                                          <p:attrName>style.visibility</p:attrName>
                                        </p:attrNameLst>
                                      </p:cBhvr>
                                      <p:to>
                                        <p:strVal val="visible"/>
                                      </p:to>
                                    </p:set>
                                    <p:animEffect transition="in" filter="strips(upRight)">
                                      <p:cBhvr>
                                        <p:cTn id="75" dur="500"/>
                                        <p:tgtEl>
                                          <p:spTgt spid="45"/>
                                        </p:tgtEl>
                                      </p:cBhvr>
                                    </p:animEffect>
                                  </p:childTnLst>
                                </p:cTn>
                              </p:par>
                            </p:childTnLst>
                          </p:cTn>
                        </p:par>
                        <p:par>
                          <p:cTn id="76" fill="hold">
                            <p:stCondLst>
                              <p:cond delay="1000"/>
                            </p:stCondLst>
                            <p:childTnLst>
                              <p:par>
                                <p:cTn id="77" presetID="21" presetClass="entr" presetSubtype="1" fill="hold" grpId="0" nodeType="afterEffect">
                                  <p:childTnLst>
                                    <p:set>
                                      <p:cBhvr>
                                        <p:cTn id="78" dur="1" fill="hold">
                                          <p:stCondLst>
                                            <p:cond delay="0"/>
                                          </p:stCondLst>
                                        </p:cTn>
                                        <p:tgtEl>
                                          <p:spTgt spid="55"/>
                                        </p:tgtEl>
                                        <p:attrNameLst>
                                          <p:attrName>style.visibility</p:attrName>
                                        </p:attrNameLst>
                                      </p:cBhvr>
                                      <p:to>
                                        <p:strVal val="visible"/>
                                      </p:to>
                                    </p:set>
                                    <p:animEffect transition="in" filter="wheel(1)">
                                      <p:cBhvr>
                                        <p:cTn id="7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14" grpId="2" animBg="1"/>
      <p:bldP spid="15" grpId="3" animBg="1"/>
      <p:bldP spid="16" grpId="4" animBg="1"/>
      <p:bldP spid="17" grpId="5" animBg="1"/>
      <p:bldP spid="18" grpId="6" animBg="1"/>
      <p:bldP spid="19" grpId="7" animBg="1"/>
      <p:bldP spid="35" grpId="8"/>
      <p:bldP spid="37" grpId="10"/>
      <p:bldP spid="39" grpId="12"/>
      <p:bldP spid="41" grpId="14"/>
      <p:bldP spid="43" grpId="16"/>
      <p:bldP spid="45" grpId="18"/>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5" name="组合 54"/>
          <p:cNvGrpSpPr/>
          <p:nvPr/>
        </p:nvGrpSpPr>
        <p:grpSpPr bwMode="auto">
          <a:xfrm>
            <a:off x="600323" y="1588320"/>
            <a:ext cx="2259643" cy="2259643"/>
            <a:chOff x="1103084" y="2155824"/>
            <a:chExt cx="3176815" cy="3176815"/>
          </a:xfrm>
        </p:grpSpPr>
        <p:sp>
          <p:nvSpPr>
            <p:cNvPr id="56" name="椭圆 55"/>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4400" fontAlgn="auto">
                <a:spcBef>
                  <a:spcPts val="0"/>
                </a:spcBef>
                <a:spcAft>
                  <a:spcPts val="0"/>
                </a:spcAft>
                <a:defRPr/>
              </a:pPr>
              <a:endParaRPr lang="zh-CN" altLang="en-US">
                <a:solidFill>
                  <a:schemeClr val="tx1"/>
                </a:solidFill>
                <a:latin typeface="+mj-ea"/>
                <a:ea typeface="+mj-ea"/>
                <a:cs typeface="Arial" panose="020B0604020202020204" pitchFamily="34" charset="0"/>
              </a:endParaRPr>
            </a:p>
          </p:txBody>
        </p:sp>
        <p:sp>
          <p:nvSpPr>
            <p:cNvPr id="57" name="椭圆 56"/>
            <p:cNvSpPr/>
            <p:nvPr/>
          </p:nvSpPr>
          <p:spPr>
            <a:xfrm>
              <a:off x="1281790" y="2334530"/>
              <a:ext cx="2819403" cy="2819403"/>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4400" fontAlgn="auto">
                <a:spcBef>
                  <a:spcPts val="0"/>
                </a:spcBef>
                <a:spcAft>
                  <a:spcPts val="0"/>
                </a:spcAft>
                <a:defRPr/>
              </a:pPr>
              <a:endParaRPr lang="zh-CN" altLang="en-US">
                <a:solidFill>
                  <a:schemeClr val="tx1"/>
                </a:solidFill>
                <a:latin typeface="+mj-ea"/>
                <a:ea typeface="+mj-ea"/>
                <a:cs typeface="Arial" panose="020B0604020202020204" pitchFamily="34" charset="0"/>
              </a:endParaRPr>
            </a:p>
          </p:txBody>
        </p:sp>
      </p:grpSp>
      <p:sp>
        <p:nvSpPr>
          <p:cNvPr id="49" name="空心弧 48"/>
          <p:cNvSpPr/>
          <p:nvPr/>
        </p:nvSpPr>
        <p:spPr>
          <a:xfrm rot="5400000">
            <a:off x="386026" y="1257698"/>
            <a:ext cx="3142978" cy="2924714"/>
          </a:xfrm>
          <a:prstGeom prst="blockArc">
            <a:avLst>
              <a:gd name="adj1" fmla="val 10897210"/>
              <a:gd name="adj2" fmla="val 6953"/>
              <a:gd name="adj3" fmla="val 124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p>
            <a:pPr algn="ctr" defTabSz="914400" fontAlgn="auto">
              <a:spcBef>
                <a:spcPts val="0"/>
              </a:spcBef>
              <a:spcAft>
                <a:spcPts val="0"/>
              </a:spcAft>
              <a:defRPr/>
            </a:pPr>
            <a:endParaRPr lang="zh-CN" altLang="en-US" sz="2490">
              <a:solidFill>
                <a:schemeClr val="tx1"/>
              </a:solidFill>
              <a:latin typeface="+mj-ea"/>
              <a:ea typeface="+mj-ea"/>
              <a:cs typeface="Arial" panose="020B0604020202020204" pitchFamily="34" charset="0"/>
            </a:endParaRPr>
          </a:p>
        </p:txBody>
      </p:sp>
      <p:cxnSp>
        <p:nvCxnSpPr>
          <p:cNvPr id="50" name="直接连接符 49"/>
          <p:cNvCxnSpPr/>
          <p:nvPr/>
        </p:nvCxnSpPr>
        <p:spPr bwMode="auto">
          <a:xfrm>
            <a:off x="2566927" y="1342928"/>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auto">
          <a:xfrm>
            <a:off x="3563660" y="270180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738939" y="4002670"/>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4313310" y="987574"/>
            <a:ext cx="1620938" cy="307768"/>
          </a:xfrm>
          <a:prstGeom prst="rect">
            <a:avLst/>
          </a:prstGeom>
        </p:spPr>
        <p:txBody>
          <a:bodyPr wrap="none" lIns="91431" tIns="45716" rIns="91431" bIns="45716">
            <a:spAutoFit/>
          </a:bodyPr>
          <a:p>
            <a:r>
              <a:rPr lang="zh-CN" altLang="en-US" sz="1400" smtClean="0">
                <a:solidFill>
                  <a:srgbClr val="C00000"/>
                </a:solidFill>
                <a:latin typeface="+mj-ea"/>
                <a:ea typeface="+mj-ea"/>
              </a:rPr>
              <a:t>树立正确的人生观</a:t>
            </a:r>
            <a:endParaRPr lang="zh-CN" altLang="en-US" sz="1400" dirty="0" smtClean="0">
              <a:solidFill>
                <a:srgbClr val="C00000"/>
              </a:solidFill>
              <a:latin typeface="+mj-ea"/>
              <a:ea typeface="+mj-ea"/>
            </a:endParaRPr>
          </a:p>
        </p:txBody>
      </p:sp>
      <p:sp>
        <p:nvSpPr>
          <p:cNvPr id="54" name="矩形 47"/>
          <p:cNvSpPr>
            <a:spLocks noChangeArrowheads="1"/>
          </p:cNvSpPr>
          <p:nvPr/>
        </p:nvSpPr>
        <p:spPr bwMode="auto">
          <a:xfrm>
            <a:off x="4283968" y="1272215"/>
            <a:ext cx="3426768" cy="613686"/>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200" smtClean="0">
                <a:solidFill>
                  <a:schemeClr val="tx1"/>
                </a:solidFill>
                <a:latin typeface="+mj-ea"/>
                <a:ea typeface="+mj-ea"/>
              </a:rPr>
              <a:t>不盲目追求享受，不以好奇心为由侥幸去尝试，不受不良诱惑的影响</a:t>
            </a:r>
            <a:endParaRPr lang="zh-CN" altLang="en-US" sz="1200" dirty="0" smtClean="0">
              <a:solidFill>
                <a:schemeClr val="tx1"/>
              </a:solidFill>
              <a:latin typeface="+mj-ea"/>
              <a:ea typeface="+mj-ea"/>
            </a:endParaRPr>
          </a:p>
        </p:txBody>
      </p:sp>
      <p:sp>
        <p:nvSpPr>
          <p:cNvPr id="78" name="矩形 77"/>
          <p:cNvSpPr/>
          <p:nvPr/>
        </p:nvSpPr>
        <p:spPr>
          <a:xfrm>
            <a:off x="5086496" y="2260435"/>
            <a:ext cx="1441402" cy="307768"/>
          </a:xfrm>
          <a:prstGeom prst="rect">
            <a:avLst/>
          </a:prstGeom>
        </p:spPr>
        <p:txBody>
          <a:bodyPr wrap="none" lIns="91431" tIns="45716" rIns="91431" bIns="45716">
            <a:spAutoFit/>
          </a:bodyPr>
          <a:p>
            <a:r>
              <a:rPr lang="zh-CN" altLang="en-US" sz="1400" smtClean="0">
                <a:solidFill>
                  <a:srgbClr val="C00000"/>
                </a:solidFill>
                <a:latin typeface="+mj-ea"/>
                <a:ea typeface="+mj-ea"/>
              </a:rPr>
              <a:t>养成良好的行为</a:t>
            </a:r>
            <a:endParaRPr lang="zh-CN" altLang="en-US" sz="1400" dirty="0" smtClean="0">
              <a:solidFill>
                <a:srgbClr val="C00000"/>
              </a:solidFill>
              <a:latin typeface="+mj-ea"/>
              <a:ea typeface="+mj-ea"/>
            </a:endParaRPr>
          </a:p>
        </p:txBody>
      </p:sp>
      <p:sp>
        <p:nvSpPr>
          <p:cNvPr id="79" name="矩形 47"/>
          <p:cNvSpPr>
            <a:spLocks noChangeArrowheads="1"/>
          </p:cNvSpPr>
          <p:nvPr/>
        </p:nvSpPr>
        <p:spPr bwMode="auto">
          <a:xfrm>
            <a:off x="5057154" y="2507384"/>
            <a:ext cx="3691310" cy="923322"/>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200" smtClean="0">
                <a:solidFill>
                  <a:schemeClr val="tx1"/>
                </a:solidFill>
                <a:latin typeface="+mj-ea"/>
                <a:ea typeface="+mj-ea"/>
              </a:rPr>
              <a:t>养成良好的行为，杜绝吸烟饮酒等不良嗜好，不涉足青少年不宜进入的场所，决不吸食摇头丸，</a:t>
            </a:r>
            <a:r>
              <a:rPr lang="en-US" altLang="zh-CN" sz="1200" smtClean="0">
                <a:solidFill>
                  <a:schemeClr val="tx1"/>
                </a:solidFill>
                <a:latin typeface="+mj-ea"/>
                <a:ea typeface="+mj-ea"/>
              </a:rPr>
              <a:t>K</a:t>
            </a:r>
            <a:r>
              <a:rPr lang="zh-CN" altLang="en-US" sz="1200" smtClean="0">
                <a:solidFill>
                  <a:schemeClr val="tx1"/>
                </a:solidFill>
                <a:latin typeface="+mj-ea"/>
                <a:ea typeface="+mj-ea"/>
              </a:rPr>
              <a:t>粉等兴奋剂。</a:t>
            </a:r>
            <a:endParaRPr lang="zh-CN" altLang="en-US" sz="1200" dirty="0" smtClean="0">
              <a:solidFill>
                <a:schemeClr val="tx1"/>
              </a:solidFill>
              <a:latin typeface="+mj-ea"/>
              <a:ea typeface="+mj-ea"/>
            </a:endParaRPr>
          </a:p>
        </p:txBody>
      </p:sp>
      <p:sp>
        <p:nvSpPr>
          <p:cNvPr id="80" name="矩形 79"/>
          <p:cNvSpPr/>
          <p:nvPr/>
        </p:nvSpPr>
        <p:spPr>
          <a:xfrm>
            <a:off x="4385318" y="3751295"/>
            <a:ext cx="2315210" cy="305435"/>
          </a:xfrm>
          <a:prstGeom prst="rect">
            <a:avLst/>
          </a:prstGeom>
        </p:spPr>
        <p:txBody>
          <a:bodyPr wrap="none" lIns="91431" tIns="45716" rIns="91431" bIns="45716">
            <a:spAutoFit/>
          </a:bodyPr>
          <a:p>
            <a:r>
              <a:rPr lang="zh-CN" altLang="en-US" sz="1400" smtClean="0">
                <a:solidFill>
                  <a:srgbClr val="C00000"/>
                </a:solidFill>
                <a:latin typeface="+mj-ea"/>
                <a:ea typeface="+mj-ea"/>
              </a:rPr>
              <a:t>态度坚决，决不尝试第一次</a:t>
            </a:r>
            <a:endParaRPr lang="zh-CN" altLang="en-US" sz="1400" dirty="0" smtClean="0">
              <a:solidFill>
                <a:srgbClr val="C00000"/>
              </a:solidFill>
              <a:latin typeface="+mj-ea"/>
              <a:ea typeface="+mj-ea"/>
            </a:endParaRPr>
          </a:p>
        </p:txBody>
      </p:sp>
      <p:sp>
        <p:nvSpPr>
          <p:cNvPr id="81" name="矩形 47"/>
          <p:cNvSpPr>
            <a:spLocks noChangeArrowheads="1"/>
          </p:cNvSpPr>
          <p:nvPr/>
        </p:nvSpPr>
        <p:spPr bwMode="auto">
          <a:xfrm>
            <a:off x="4355976" y="4041156"/>
            <a:ext cx="4296990" cy="613686"/>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auto">
              <a:lnSpc>
                <a:spcPct val="150000"/>
              </a:lnSpc>
              <a:spcBef>
                <a:spcPts val="0"/>
              </a:spcBef>
              <a:spcAft>
                <a:spcPts val="0"/>
              </a:spcAft>
              <a:buNone/>
            </a:pPr>
            <a:r>
              <a:rPr lang="zh-CN" altLang="en-US" sz="1200" smtClean="0">
                <a:solidFill>
                  <a:schemeClr val="tx1"/>
                </a:solidFill>
              </a:rPr>
              <a:t>即使自己在不知情的情况下，被引诱，欺骗吸毒一次，也要珍惜自己的生命，坚决不再吸第二次</a:t>
            </a:r>
            <a:endParaRPr lang="zh-CN" altLang="en-US" sz="1200" dirty="0" smtClean="0">
              <a:solidFill>
                <a:schemeClr val="tx1"/>
              </a:solidFill>
            </a:endParaRPr>
          </a:p>
        </p:txBody>
      </p:sp>
      <p:sp>
        <p:nvSpPr>
          <p:cNvPr id="58" name="椭圆 57"/>
          <p:cNvSpPr/>
          <p:nvPr/>
        </p:nvSpPr>
        <p:spPr>
          <a:xfrm>
            <a:off x="2339752" y="1126450"/>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mtClean="0">
                <a:solidFill>
                  <a:schemeClr val="tx1"/>
                </a:solidFill>
                <a:latin typeface="+mj-ea"/>
                <a:ea typeface="+mj-ea"/>
              </a:rPr>
              <a:t>1</a:t>
            </a:r>
            <a:endParaRPr lang="zh-CN" altLang="en-US" dirty="0">
              <a:solidFill>
                <a:schemeClr val="tx1"/>
              </a:solidFill>
              <a:latin typeface="+mj-ea"/>
              <a:ea typeface="+mj-ea"/>
            </a:endParaRPr>
          </a:p>
        </p:txBody>
      </p:sp>
      <p:sp>
        <p:nvSpPr>
          <p:cNvPr id="59" name="椭圆 58"/>
          <p:cNvSpPr/>
          <p:nvPr/>
        </p:nvSpPr>
        <p:spPr>
          <a:xfrm>
            <a:off x="3256954" y="2499898"/>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mtClean="0">
                <a:solidFill>
                  <a:schemeClr val="tx1"/>
                </a:solidFill>
                <a:latin typeface="+mj-ea"/>
                <a:ea typeface="+mj-ea"/>
              </a:rPr>
              <a:t>2</a:t>
            </a:r>
            <a:endParaRPr lang="zh-CN" altLang="en-US" dirty="0">
              <a:solidFill>
                <a:schemeClr val="tx1"/>
              </a:solidFill>
              <a:latin typeface="+mj-ea"/>
              <a:ea typeface="+mj-ea"/>
            </a:endParaRPr>
          </a:p>
        </p:txBody>
      </p:sp>
      <p:sp>
        <p:nvSpPr>
          <p:cNvPr id="60" name="椭圆 59"/>
          <p:cNvSpPr/>
          <p:nvPr/>
        </p:nvSpPr>
        <p:spPr>
          <a:xfrm>
            <a:off x="2555776" y="3798160"/>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mtClean="0">
                <a:solidFill>
                  <a:schemeClr val="tx1"/>
                </a:solidFill>
                <a:latin typeface="+mj-ea"/>
                <a:ea typeface="+mj-ea"/>
              </a:rPr>
              <a:t>3</a:t>
            </a:r>
            <a:endParaRPr lang="zh-CN" altLang="en-US" dirty="0">
              <a:solidFill>
                <a:schemeClr val="tx1"/>
              </a:solidFill>
              <a:latin typeface="+mj-ea"/>
              <a:ea typeface="+mj-ea"/>
            </a:endParaRPr>
          </a:p>
        </p:txBody>
      </p:sp>
      <p:sp>
        <p:nvSpPr>
          <p:cNvPr id="41" name="Text Box 18"/>
          <p:cNvSpPr txBox="1">
            <a:spLocks noChangeArrowheads="1"/>
          </p:cNvSpPr>
          <p:nvPr/>
        </p:nvSpPr>
        <p:spPr bwMode="gray">
          <a:xfrm>
            <a:off x="1089636" y="302001"/>
            <a:ext cx="36260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smtClean="0">
                <a:solidFill>
                  <a:srgbClr val="C00000"/>
                </a:solidFill>
                <a:latin typeface="微软雅黑" panose="020B0503020204020204" pitchFamily="34" charset="-122"/>
                <a:ea typeface="微软雅黑" panose="020B0503020204020204" pitchFamily="34" charset="-122"/>
              </a:rPr>
              <a:t>青少年如何防止吸毒</a:t>
            </a:r>
            <a:endParaRPr lang="zh-CN" altLang="en-US" sz="2400" dirty="0">
              <a:solidFill>
                <a:srgbClr val="C0000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645" y="105410"/>
            <a:ext cx="882015" cy="88201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ppt_w</p:attrName>
                                        </p:attrNameLst>
                                      </p:cBhvr>
                                      <p:tavLst>
                                        <p:tav tm="0">
                                          <p:val>
                                            <p:fltVal val="0"/>
                                          </p:val>
                                        </p:tav>
                                        <p:tav tm="100000">
                                          <p:val>
                                            <p:strVal val="#ppt_w"/>
                                          </p:val>
                                        </p:tav>
                                      </p:tavLst>
                                    </p:anim>
                                    <p:anim calcmode="lin" valueType="num">
                                      <p:cBhvr>
                                        <p:cTn id="8" dur="400" fill="hold"/>
                                        <p:tgtEl>
                                          <p:spTgt spid="55"/>
                                        </p:tgtEl>
                                        <p:attrNameLst>
                                          <p:attrName>ppt_h</p:attrName>
                                        </p:attrNameLst>
                                      </p:cBhvr>
                                      <p:tavLst>
                                        <p:tav tm="0">
                                          <p:val>
                                            <p:fltVal val="0"/>
                                          </p:val>
                                        </p:tav>
                                        <p:tav tm="100000">
                                          <p:val>
                                            <p:strVal val="#ppt_h"/>
                                          </p:val>
                                        </p:tav>
                                      </p:tavLst>
                                    </p:anim>
                                    <p:animEffect transition="in" filter="fade">
                                      <p:cBhvr>
                                        <p:cTn id="9" dur="400"/>
                                        <p:tgtEl>
                                          <p:spTgt spid="55"/>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up)">
                                      <p:cBhvr>
                                        <p:cTn id="13" dur="350"/>
                                        <p:tgtEl>
                                          <p:spTgt spid="49"/>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Effect transition="in" filter="fade">
                                      <p:cBhvr>
                                        <p:cTn id="24" dur="500"/>
                                        <p:tgtEl>
                                          <p:spTgt spid="59"/>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Effect transition="in" filter="fade">
                                      <p:cBhvr>
                                        <p:cTn id="29" dur="500"/>
                                        <p:tgtEl>
                                          <p:spTgt spid="60"/>
                                        </p:tgtEl>
                                      </p:cBhvr>
                                    </p:animEffect>
                                  </p:childTnLst>
                                </p:cTn>
                              </p:par>
                            </p:childTnLst>
                          </p:cTn>
                        </p:par>
                        <p:par>
                          <p:cTn id="30" fill="hold">
                            <p:stCondLst>
                              <p:cond delay="1750"/>
                            </p:stCondLst>
                            <p:childTnLst>
                              <p:par>
                                <p:cTn id="31" presetID="22" presetClass="entr" presetSubtype="8"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par>
                          <p:cTn id="34" fill="hold">
                            <p:stCondLst>
                              <p:cond delay="2250"/>
                            </p:stCondLst>
                            <p:childTnLst>
                              <p:par>
                                <p:cTn id="35" presetID="22" presetClass="entr" presetSubtype="8"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childTnLst>
                          </p:cTn>
                        </p:par>
                        <p:par>
                          <p:cTn id="38" fill="hold">
                            <p:stCondLst>
                              <p:cond delay="2750"/>
                            </p:stCondLst>
                            <p:childTnLst>
                              <p:par>
                                <p:cTn id="39" presetID="22" presetClass="entr" presetSubtype="8"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left)">
                                      <p:cBhvr>
                                        <p:cTn id="41" dur="500"/>
                                        <p:tgtEl>
                                          <p:spTgt spid="52"/>
                                        </p:tgtEl>
                                      </p:cBhvr>
                                    </p:animEffect>
                                  </p:childTnLst>
                                </p:cTn>
                              </p:par>
                            </p:childTnLst>
                          </p:cTn>
                        </p:par>
                        <p:par>
                          <p:cTn id="42" fill="hold">
                            <p:stCondLst>
                              <p:cond delay="3250"/>
                            </p:stCondLst>
                            <p:childTnLst>
                              <p:par>
                                <p:cTn id="43" presetID="22" presetClass="entr" presetSubtype="8"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500"/>
                                        <p:tgtEl>
                                          <p:spTgt spid="5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3750"/>
                            </p:stCondLst>
                            <p:childTnLst>
                              <p:par>
                                <p:cTn id="50" presetID="22" presetClass="entr" presetSubtype="8"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left)">
                                      <p:cBhvr>
                                        <p:cTn id="52" dur="500"/>
                                        <p:tgtEl>
                                          <p:spTgt spid="7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left)">
                                      <p:cBhvr>
                                        <p:cTn id="55" dur="500"/>
                                        <p:tgtEl>
                                          <p:spTgt spid="79"/>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wipe(left)">
                                      <p:cBhvr>
                                        <p:cTn id="59" dur="500"/>
                                        <p:tgtEl>
                                          <p:spTgt spid="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59" grpId="0" bldLvl="0" animBg="1"/>
      <p:bldP spid="60" grpId="0" bldLvl="0" animBg="1"/>
      <p:bldP spid="53" grpId="0"/>
      <p:bldP spid="54" grpId="0"/>
      <p:bldP spid="78" grpId="0"/>
      <p:bldP spid="79" grpId="0"/>
      <p:bldP spid="80" grpId="0"/>
      <p:bldP spid="8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565803"/>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椭圆 4"/>
          <p:cNvSpPr/>
          <p:nvPr/>
        </p:nvSpPr>
        <p:spPr>
          <a:xfrm>
            <a:off x="1226969" y="344781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椭圆 5"/>
          <p:cNvSpPr/>
          <p:nvPr/>
        </p:nvSpPr>
        <p:spPr>
          <a:xfrm>
            <a:off x="1604729" y="357171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椭圆 6"/>
          <p:cNvSpPr/>
          <p:nvPr/>
        </p:nvSpPr>
        <p:spPr>
          <a:xfrm>
            <a:off x="1778432" y="337709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椭圆 7"/>
          <p:cNvSpPr/>
          <p:nvPr/>
        </p:nvSpPr>
        <p:spPr>
          <a:xfrm>
            <a:off x="2411193" y="349870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椭圆 8"/>
          <p:cNvSpPr/>
          <p:nvPr/>
        </p:nvSpPr>
        <p:spPr>
          <a:xfrm>
            <a:off x="952192" y="325900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1244941" y="330230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2781911" y="343372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TextBox 11"/>
          <p:cNvSpPr txBox="1"/>
          <p:nvPr/>
        </p:nvSpPr>
        <p:spPr>
          <a:xfrm>
            <a:off x="3828233" y="214442"/>
            <a:ext cx="3456384"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defRPr/>
            </a:pPr>
            <a:r>
              <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不要吸烟</a:t>
            </a:r>
            <a:endPar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3828233" y="677916"/>
            <a:ext cx="3456384"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defRPr/>
            </a:pPr>
            <a:r>
              <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不要因好奇而吸毒</a:t>
            </a:r>
            <a:endPar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8" name="TextBox 17"/>
          <p:cNvSpPr txBox="1"/>
          <p:nvPr/>
        </p:nvSpPr>
        <p:spPr>
          <a:xfrm>
            <a:off x="3828233" y="1124822"/>
            <a:ext cx="3456384"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defRPr/>
            </a:pPr>
            <a:r>
              <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不要结交有吸、贩毒行为的人</a:t>
            </a:r>
            <a:endPar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3828233" y="1609828"/>
            <a:ext cx="3456384"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defRPr/>
            </a:pPr>
            <a:r>
              <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不要为寻刺激、冒险去吸毒</a:t>
            </a:r>
            <a:endPar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3828415" y="2104390"/>
            <a:ext cx="4007485"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defRPr/>
            </a:pPr>
            <a:r>
              <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不要相信毒品能治病（胃病、肝病）的谎言</a:t>
            </a:r>
            <a:endPar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7" name="TextBox 26"/>
          <p:cNvSpPr txBox="1"/>
          <p:nvPr/>
        </p:nvSpPr>
        <p:spPr>
          <a:xfrm>
            <a:off x="3828233" y="2543645"/>
            <a:ext cx="3456384" cy="1663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base" latinLnBrk="0" hangingPunct="1">
              <a:lnSpc>
                <a:spcPts val="1300"/>
              </a:lnSpc>
              <a:spcBef>
                <a:spcPct val="0"/>
              </a:spcBef>
              <a:spcAft>
                <a:spcPct val="0"/>
              </a:spcAft>
              <a:buClrTx/>
              <a:buSzTx/>
              <a:buFontTx/>
              <a:buNone/>
              <a:defRPr/>
            </a:pPr>
            <a:r>
              <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不要为了摆脱烦恼而吸毒</a:t>
            </a:r>
            <a:endParaRPr kumimoji="0"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0" name="椭圆 29"/>
          <p:cNvSpPr/>
          <p:nvPr/>
        </p:nvSpPr>
        <p:spPr>
          <a:xfrm>
            <a:off x="3427015" y="1605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147794" y="3072585"/>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椭圆 31"/>
          <p:cNvSpPr/>
          <p:nvPr/>
        </p:nvSpPr>
        <p:spPr>
          <a:xfrm>
            <a:off x="2942895" y="319031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3427189" y="62393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427000" y="107038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3</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3427174" y="156612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4</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3427060" y="2050604"/>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5</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427234" y="248982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6</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2" name="TextBox 41"/>
          <p:cNvSpPr txBox="1"/>
          <p:nvPr/>
        </p:nvSpPr>
        <p:spPr>
          <a:xfrm>
            <a:off x="1348717" y="2227995"/>
            <a:ext cx="1400809" cy="6153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做到</a:t>
            </a:r>
            <a:endPar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十不要</a:t>
            </a:r>
            <a:r>
              <a:rPr kumimoji="0" lang="en-US" altLang="zh-CN"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a:t>
            </a:r>
            <a:endParaRPr kumimoji="0" lang="en-US" altLang="zh-CN"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3" name="椭圆 12"/>
          <p:cNvSpPr/>
          <p:nvPr/>
        </p:nvSpPr>
        <p:spPr>
          <a:xfrm>
            <a:off x="3427234" y="299401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7</a:t>
            </a:r>
            <a:endPar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427234" y="342962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8</a:t>
            </a:r>
            <a:endPar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3427234" y="387603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9</a:t>
            </a:r>
            <a:endPar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427234" y="436117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文本框 32"/>
          <p:cNvSpPr txBox="1"/>
          <p:nvPr/>
        </p:nvSpPr>
        <p:spPr>
          <a:xfrm>
            <a:off x="3369310" y="4361180"/>
            <a:ext cx="391160" cy="306705"/>
          </a:xfrm>
          <a:prstGeom prst="rect">
            <a:avLst/>
          </a:prstGeom>
          <a:noFill/>
        </p:spPr>
        <p:txBody>
          <a:bodyPr wrap="none" rtlCol="0">
            <a:spAutoFit/>
          </a:bodyPr>
          <a:p>
            <a:r>
              <a:rPr lang="en-US" altLang="zh-CN" sz="1400" dirty="0" smtClean="0">
                <a:solidFill>
                  <a:schemeClr val="bg1"/>
                </a:solidFill>
                <a:latin typeface="+mj-ea"/>
                <a:ea typeface="+mj-ea"/>
              </a:rPr>
              <a:t>10</a:t>
            </a:r>
            <a:endParaRPr lang="en-US" altLang="zh-CN" sz="1400" dirty="0" smtClean="0">
              <a:solidFill>
                <a:schemeClr val="bg1"/>
              </a:solidFill>
              <a:latin typeface="+mj-ea"/>
              <a:ea typeface="+mj-ea"/>
            </a:endParaRPr>
          </a:p>
        </p:txBody>
      </p:sp>
      <p:sp>
        <p:nvSpPr>
          <p:cNvPr id="44" name="文本框 43"/>
          <p:cNvSpPr txBox="1"/>
          <p:nvPr/>
        </p:nvSpPr>
        <p:spPr>
          <a:xfrm>
            <a:off x="3760470" y="2945130"/>
            <a:ext cx="2011680" cy="337185"/>
          </a:xfrm>
          <a:prstGeom prst="rect">
            <a:avLst/>
          </a:prstGeom>
          <a:noFill/>
        </p:spPr>
        <p:txBody>
          <a:bodyPr wrap="none" rtlCol="0">
            <a:spAutoFit/>
          </a:bodyPr>
          <a:p>
            <a:pPr algn="l"/>
            <a:r>
              <a:rPr lang="zh-CN" altLang="en-US" sz="1600" dirty="0" smtClean="0">
                <a:latin typeface="+mj-ea"/>
                <a:ea typeface="+mj-ea"/>
              </a:rPr>
              <a:t>不要听信吸毒者的话</a:t>
            </a:r>
            <a:endParaRPr lang="zh-CN" altLang="en-US" sz="1600" dirty="0" smtClean="0">
              <a:latin typeface="+mj-ea"/>
              <a:ea typeface="+mj-ea"/>
            </a:endParaRPr>
          </a:p>
        </p:txBody>
      </p:sp>
      <p:sp>
        <p:nvSpPr>
          <p:cNvPr id="45" name="文本框 44"/>
          <p:cNvSpPr txBox="1"/>
          <p:nvPr/>
        </p:nvSpPr>
        <p:spPr>
          <a:xfrm>
            <a:off x="3760470" y="3429635"/>
            <a:ext cx="5059680" cy="337185"/>
          </a:xfrm>
          <a:prstGeom prst="rect">
            <a:avLst/>
          </a:prstGeom>
          <a:noFill/>
        </p:spPr>
        <p:txBody>
          <a:bodyPr wrap="none" rtlCol="0">
            <a:spAutoFit/>
          </a:bodyPr>
          <a:p>
            <a:pPr algn="l"/>
            <a:r>
              <a:rPr lang="zh-CN" altLang="en-US" sz="1600" dirty="0" smtClean="0">
                <a:latin typeface="+mj-ea"/>
                <a:ea typeface="+mj-ea"/>
              </a:rPr>
              <a:t>不随便接受他人递送的香烟、水果、药物、饮料等物品</a:t>
            </a:r>
            <a:endParaRPr lang="zh-CN" altLang="en-US" sz="1600" dirty="0" smtClean="0">
              <a:latin typeface="+mj-ea"/>
              <a:ea typeface="+mj-ea"/>
            </a:endParaRPr>
          </a:p>
        </p:txBody>
      </p:sp>
      <p:sp>
        <p:nvSpPr>
          <p:cNvPr id="46" name="文本框 45"/>
          <p:cNvSpPr txBox="1"/>
          <p:nvPr/>
        </p:nvSpPr>
        <p:spPr>
          <a:xfrm>
            <a:off x="3760470" y="3876040"/>
            <a:ext cx="3840480" cy="337185"/>
          </a:xfrm>
          <a:prstGeom prst="rect">
            <a:avLst/>
          </a:prstGeom>
          <a:noFill/>
        </p:spPr>
        <p:txBody>
          <a:bodyPr wrap="none" rtlCol="0">
            <a:spAutoFit/>
          </a:bodyPr>
          <a:p>
            <a:pPr algn="l"/>
            <a:r>
              <a:rPr lang="zh-CN" altLang="en-US" sz="1600" dirty="0" smtClean="0">
                <a:latin typeface="+mj-ea"/>
                <a:ea typeface="+mj-ea"/>
              </a:rPr>
              <a:t>不要盲目追星、赶时髦、贪图享受去吸毒</a:t>
            </a:r>
            <a:endParaRPr lang="zh-CN" altLang="en-US" sz="1600" dirty="0" smtClean="0">
              <a:latin typeface="+mj-ea"/>
              <a:ea typeface="+mj-ea"/>
            </a:endParaRPr>
          </a:p>
        </p:txBody>
      </p:sp>
      <p:sp>
        <p:nvSpPr>
          <p:cNvPr id="47" name="文本框 46"/>
          <p:cNvSpPr txBox="1"/>
          <p:nvPr/>
        </p:nvSpPr>
        <p:spPr>
          <a:xfrm>
            <a:off x="3760470" y="4298950"/>
            <a:ext cx="2214880" cy="337185"/>
          </a:xfrm>
          <a:prstGeom prst="rect">
            <a:avLst/>
          </a:prstGeom>
          <a:noFill/>
        </p:spPr>
        <p:txBody>
          <a:bodyPr wrap="none" rtlCol="0">
            <a:spAutoFit/>
          </a:bodyPr>
          <a:p>
            <a:pPr algn="l"/>
            <a:r>
              <a:rPr lang="zh-CN" altLang="en-US" sz="1600" dirty="0" smtClean="0">
                <a:latin typeface="+mj-ea"/>
                <a:ea typeface="+mj-ea"/>
              </a:rPr>
              <a:t>不要在吸毒场所内停留</a:t>
            </a:r>
            <a:endParaRPr lang="zh-CN" altLang="en-US" sz="1600" dirty="0" smtClean="0">
              <a:latin typeface="+mj-ea"/>
              <a:ea typeface="+mj-ea"/>
            </a:endParaRPr>
          </a:p>
        </p:txBody>
      </p:sp>
      <p:pic>
        <p:nvPicPr>
          <p:cNvPr id="48" name="图片 4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1290" y="103505"/>
            <a:ext cx="882015" cy="88201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1" nodeType="withEffec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2" nodeType="withEffec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3" nodeType="withEffec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4" nodeType="withEffec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5" nodeType="withEffec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6" nodeType="withEffec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500"/>
                            </p:stCondLst>
                            <p:childTnLst>
                              <p:par>
                                <p:cTn id="46" presetID="53" presetClass="entr" presetSubtype="16" fill="hold" grpId="21" nodeType="afterEffec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2000"/>
                            </p:stCondLst>
                            <p:childTnLst>
                              <p:par>
                                <p:cTn id="52" presetID="53" presetClass="entr" presetSubtype="16" fill="hold" grpId="13" nodeType="afterEffec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53" presetClass="entr" presetSubtype="16" fill="hold" grpId="14" nodeType="withEffec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grpId="15" nodeType="withEffec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16" nodeType="withEffec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17" nodeType="withEffec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18" nodeType="withEffec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53" presetClass="entr" presetSubtype="16" fill="hold" grpId="19" nodeType="withEffec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53" presetClass="entr" presetSubtype="16" fill="hold" grpId="20" nodeType="withEffec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Effect transition="in" filter="fade">
                                      <p:cBhvr>
                                        <p:cTn id="91" dur="500"/>
                                        <p:tgtEl>
                                          <p:spTgt spid="39"/>
                                        </p:tgtEl>
                                      </p:cBhvr>
                                    </p:animEffect>
                                  </p:childTnLst>
                                </p:cTn>
                              </p:par>
                              <p:par>
                                <p:cTn id="92" presetID="22" presetClass="entr" presetSubtype="8" fill="hold" grpId="7" nodeType="withEffect">
                                  <p:childTnLst>
                                    <p:set>
                                      <p:cBhvr>
                                        <p:cTn id="93" dur="1" fill="hold">
                                          <p:stCondLst>
                                            <p:cond delay="0"/>
                                          </p:stCondLst>
                                        </p:cTn>
                                        <p:tgtEl>
                                          <p:spTgt spid="12"/>
                                        </p:tgtEl>
                                        <p:attrNameLst>
                                          <p:attrName>style.visibility</p:attrName>
                                        </p:attrNameLst>
                                      </p:cBhvr>
                                      <p:to>
                                        <p:strVal val="visible"/>
                                      </p:to>
                                    </p:set>
                                    <p:animEffect transition="in" filter="wipe(left)">
                                      <p:cBhvr>
                                        <p:cTn id="94" dur="500"/>
                                        <p:tgtEl>
                                          <p:spTgt spid="12"/>
                                        </p:tgtEl>
                                      </p:cBhvr>
                                    </p:animEffect>
                                  </p:childTnLst>
                                </p:cTn>
                              </p:par>
                              <p:par>
                                <p:cTn id="95" presetID="22" presetClass="entr" presetSubtype="8" fill="hold" grpId="8" nodeType="withEffect">
                                  <p:childTnLst>
                                    <p:set>
                                      <p:cBhvr>
                                        <p:cTn id="96" dur="1" fill="hold">
                                          <p:stCondLst>
                                            <p:cond delay="0"/>
                                          </p:stCondLst>
                                        </p:cTn>
                                        <p:tgtEl>
                                          <p:spTgt spid="15"/>
                                        </p:tgtEl>
                                        <p:attrNameLst>
                                          <p:attrName>style.visibility</p:attrName>
                                        </p:attrNameLst>
                                      </p:cBhvr>
                                      <p:to>
                                        <p:strVal val="visible"/>
                                      </p:to>
                                    </p:set>
                                    <p:animEffect transition="in" filter="wipe(left)">
                                      <p:cBhvr>
                                        <p:cTn id="97" dur="500"/>
                                        <p:tgtEl>
                                          <p:spTgt spid="15"/>
                                        </p:tgtEl>
                                      </p:cBhvr>
                                    </p:animEffect>
                                  </p:childTnLst>
                                </p:cTn>
                              </p:par>
                              <p:par>
                                <p:cTn id="98" presetID="22" presetClass="entr" presetSubtype="8" fill="hold" grpId="9" nodeType="withEffect">
                                  <p:childTnLst>
                                    <p:set>
                                      <p:cBhvr>
                                        <p:cTn id="99" dur="1" fill="hold">
                                          <p:stCondLst>
                                            <p:cond delay="0"/>
                                          </p:stCondLst>
                                        </p:cTn>
                                        <p:tgtEl>
                                          <p:spTgt spid="18"/>
                                        </p:tgtEl>
                                        <p:attrNameLst>
                                          <p:attrName>style.visibility</p:attrName>
                                        </p:attrNameLst>
                                      </p:cBhvr>
                                      <p:to>
                                        <p:strVal val="visible"/>
                                      </p:to>
                                    </p:set>
                                    <p:animEffect transition="in" filter="wipe(left)">
                                      <p:cBhvr>
                                        <p:cTn id="100" dur="500"/>
                                        <p:tgtEl>
                                          <p:spTgt spid="18"/>
                                        </p:tgtEl>
                                      </p:cBhvr>
                                    </p:animEffect>
                                  </p:childTnLst>
                                </p:cTn>
                              </p:par>
                              <p:par>
                                <p:cTn id="101" presetID="22" presetClass="entr" presetSubtype="8" fill="hold" grpId="10" nodeType="withEffect">
                                  <p:childTnLst>
                                    <p:set>
                                      <p:cBhvr>
                                        <p:cTn id="102" dur="1" fill="hold">
                                          <p:stCondLst>
                                            <p:cond delay="0"/>
                                          </p:stCondLst>
                                        </p:cTn>
                                        <p:tgtEl>
                                          <p:spTgt spid="21"/>
                                        </p:tgtEl>
                                        <p:attrNameLst>
                                          <p:attrName>style.visibility</p:attrName>
                                        </p:attrNameLst>
                                      </p:cBhvr>
                                      <p:to>
                                        <p:strVal val="visible"/>
                                      </p:to>
                                    </p:set>
                                    <p:animEffect transition="in" filter="wipe(left)">
                                      <p:cBhvr>
                                        <p:cTn id="103" dur="500"/>
                                        <p:tgtEl>
                                          <p:spTgt spid="21"/>
                                        </p:tgtEl>
                                      </p:cBhvr>
                                    </p:animEffect>
                                  </p:childTnLst>
                                </p:cTn>
                              </p:par>
                              <p:par>
                                <p:cTn id="104" presetID="22" presetClass="entr" presetSubtype="8" fill="hold" grpId="11" nodeType="withEffect">
                                  <p:childTnLst>
                                    <p:set>
                                      <p:cBhvr>
                                        <p:cTn id="105" dur="1" fill="hold">
                                          <p:stCondLst>
                                            <p:cond delay="0"/>
                                          </p:stCondLst>
                                        </p:cTn>
                                        <p:tgtEl>
                                          <p:spTgt spid="24"/>
                                        </p:tgtEl>
                                        <p:attrNameLst>
                                          <p:attrName>style.visibility</p:attrName>
                                        </p:attrNameLst>
                                      </p:cBhvr>
                                      <p:to>
                                        <p:strVal val="visible"/>
                                      </p:to>
                                    </p:set>
                                    <p:animEffect transition="in" filter="wipe(left)">
                                      <p:cBhvr>
                                        <p:cTn id="106" dur="500"/>
                                        <p:tgtEl>
                                          <p:spTgt spid="24"/>
                                        </p:tgtEl>
                                      </p:cBhvr>
                                    </p:animEffect>
                                  </p:childTnLst>
                                </p:cTn>
                              </p:par>
                              <p:par>
                                <p:cTn id="107" presetID="22" presetClass="entr" presetSubtype="8" fill="hold" grpId="12" nodeType="withEffec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53" presetClass="entr" presetSubtype="16" fill="hold" grpId="20" nodeType="withEffect">
                                  <p:childTnLst>
                                    <p:set>
                                      <p:cBhvr>
                                        <p:cTn id="111" dur="1" fill="hold">
                                          <p:stCondLst>
                                            <p:cond delay="0"/>
                                          </p:stCondLst>
                                        </p:cTn>
                                        <p:tgtEl>
                                          <p:spTgt spid="13"/>
                                        </p:tgtEl>
                                        <p:attrNameLst>
                                          <p:attrName>style.visibility</p:attrName>
                                        </p:attrNameLst>
                                      </p:cBhvr>
                                      <p:to>
                                        <p:strVal val="visible"/>
                                      </p:to>
                                    </p:set>
                                    <p:anim calcmode="lin" valueType="num">
                                      <p:cBhvr>
                                        <p:cTn id="112" dur="500" fill="hold"/>
                                        <p:tgtEl>
                                          <p:spTgt spid="13"/>
                                        </p:tgtEl>
                                        <p:attrNameLst>
                                          <p:attrName>ppt_w</p:attrName>
                                        </p:attrNameLst>
                                      </p:cBhvr>
                                      <p:tavLst>
                                        <p:tav tm="0">
                                          <p:val>
                                            <p:fltVal val="0"/>
                                          </p:val>
                                        </p:tav>
                                        <p:tav tm="100000">
                                          <p:val>
                                            <p:strVal val="#ppt_w"/>
                                          </p:val>
                                        </p:tav>
                                      </p:tavLst>
                                    </p:anim>
                                    <p:anim calcmode="lin" valueType="num">
                                      <p:cBhvr>
                                        <p:cTn id="113" dur="500" fill="hold"/>
                                        <p:tgtEl>
                                          <p:spTgt spid="13"/>
                                        </p:tgtEl>
                                        <p:attrNameLst>
                                          <p:attrName>ppt_h</p:attrName>
                                        </p:attrNameLst>
                                      </p:cBhvr>
                                      <p:tavLst>
                                        <p:tav tm="0">
                                          <p:val>
                                            <p:fltVal val="0"/>
                                          </p:val>
                                        </p:tav>
                                        <p:tav tm="100000">
                                          <p:val>
                                            <p:strVal val="#ppt_h"/>
                                          </p:val>
                                        </p:tav>
                                      </p:tavLst>
                                    </p:anim>
                                    <p:animEffect transition="in" filter="fade">
                                      <p:cBhvr>
                                        <p:cTn id="114" dur="500"/>
                                        <p:tgtEl>
                                          <p:spTgt spid="13"/>
                                        </p:tgtEl>
                                      </p:cBhvr>
                                    </p:animEffect>
                                  </p:childTnLst>
                                </p:cTn>
                              </p:par>
                              <p:par>
                                <p:cTn id="115" presetID="53" presetClass="entr" presetSubtype="16" fill="hold" grpId="20" nodeType="withEffect">
                                  <p:childTnLst>
                                    <p:set>
                                      <p:cBhvr>
                                        <p:cTn id="116" dur="1" fill="hold">
                                          <p:stCondLst>
                                            <p:cond delay="0"/>
                                          </p:stCondLst>
                                        </p:cTn>
                                        <p:tgtEl>
                                          <p:spTgt spid="16"/>
                                        </p:tgtEl>
                                        <p:attrNameLst>
                                          <p:attrName>style.visibility</p:attrName>
                                        </p:attrNameLst>
                                      </p:cBhvr>
                                      <p:to>
                                        <p:strVal val="visible"/>
                                      </p:to>
                                    </p:set>
                                    <p:anim calcmode="lin" valueType="num">
                                      <p:cBhvr>
                                        <p:cTn id="117" dur="500" fill="hold"/>
                                        <p:tgtEl>
                                          <p:spTgt spid="16"/>
                                        </p:tgtEl>
                                        <p:attrNameLst>
                                          <p:attrName>ppt_w</p:attrName>
                                        </p:attrNameLst>
                                      </p:cBhvr>
                                      <p:tavLst>
                                        <p:tav tm="0">
                                          <p:val>
                                            <p:fltVal val="0"/>
                                          </p:val>
                                        </p:tav>
                                        <p:tav tm="100000">
                                          <p:val>
                                            <p:strVal val="#ppt_w"/>
                                          </p:val>
                                        </p:tav>
                                      </p:tavLst>
                                    </p:anim>
                                    <p:anim calcmode="lin" valueType="num">
                                      <p:cBhvr>
                                        <p:cTn id="118" dur="500" fill="hold"/>
                                        <p:tgtEl>
                                          <p:spTgt spid="16"/>
                                        </p:tgtEl>
                                        <p:attrNameLst>
                                          <p:attrName>ppt_h</p:attrName>
                                        </p:attrNameLst>
                                      </p:cBhvr>
                                      <p:tavLst>
                                        <p:tav tm="0">
                                          <p:val>
                                            <p:fltVal val="0"/>
                                          </p:val>
                                        </p:tav>
                                        <p:tav tm="100000">
                                          <p:val>
                                            <p:strVal val="#ppt_h"/>
                                          </p:val>
                                        </p:tav>
                                      </p:tavLst>
                                    </p:anim>
                                    <p:animEffect transition="in" filter="fade">
                                      <p:cBhvr>
                                        <p:cTn id="119" dur="500"/>
                                        <p:tgtEl>
                                          <p:spTgt spid="16"/>
                                        </p:tgtEl>
                                      </p:cBhvr>
                                    </p:animEffect>
                                  </p:childTnLst>
                                </p:cTn>
                              </p:par>
                              <p:par>
                                <p:cTn id="120" presetID="53" presetClass="entr" presetSubtype="16" fill="hold" grpId="20" nodeType="withEffect">
                                  <p:childTnLst>
                                    <p:set>
                                      <p:cBhvr>
                                        <p:cTn id="121" dur="1" fill="hold">
                                          <p:stCondLst>
                                            <p:cond delay="0"/>
                                          </p:stCondLst>
                                        </p:cTn>
                                        <p:tgtEl>
                                          <p:spTgt spid="19"/>
                                        </p:tgtEl>
                                        <p:attrNameLst>
                                          <p:attrName>style.visibility</p:attrName>
                                        </p:attrNameLst>
                                      </p:cBhvr>
                                      <p:to>
                                        <p:strVal val="visible"/>
                                      </p:to>
                                    </p:set>
                                    <p:anim calcmode="lin" valueType="num">
                                      <p:cBhvr>
                                        <p:cTn id="122" dur="500" fill="hold"/>
                                        <p:tgtEl>
                                          <p:spTgt spid="19"/>
                                        </p:tgtEl>
                                        <p:attrNameLst>
                                          <p:attrName>ppt_w</p:attrName>
                                        </p:attrNameLst>
                                      </p:cBhvr>
                                      <p:tavLst>
                                        <p:tav tm="0">
                                          <p:val>
                                            <p:fltVal val="0"/>
                                          </p:val>
                                        </p:tav>
                                        <p:tav tm="100000">
                                          <p:val>
                                            <p:strVal val="#ppt_w"/>
                                          </p:val>
                                        </p:tav>
                                      </p:tavLst>
                                    </p:anim>
                                    <p:anim calcmode="lin" valueType="num">
                                      <p:cBhvr>
                                        <p:cTn id="123" dur="500" fill="hold"/>
                                        <p:tgtEl>
                                          <p:spTgt spid="19"/>
                                        </p:tgtEl>
                                        <p:attrNameLst>
                                          <p:attrName>ppt_h</p:attrName>
                                        </p:attrNameLst>
                                      </p:cBhvr>
                                      <p:tavLst>
                                        <p:tav tm="0">
                                          <p:val>
                                            <p:fltVal val="0"/>
                                          </p:val>
                                        </p:tav>
                                        <p:tav tm="100000">
                                          <p:val>
                                            <p:strVal val="#ppt_h"/>
                                          </p:val>
                                        </p:tav>
                                      </p:tavLst>
                                    </p:anim>
                                    <p:animEffect transition="in" filter="fade">
                                      <p:cBhvr>
                                        <p:cTn id="124" dur="500"/>
                                        <p:tgtEl>
                                          <p:spTgt spid="19"/>
                                        </p:tgtEl>
                                      </p:cBhvr>
                                    </p:animEffect>
                                  </p:childTnLst>
                                </p:cTn>
                              </p:par>
                              <p:par>
                                <p:cTn id="125" presetID="53" presetClass="entr" presetSubtype="16" fill="hold" grpId="20" nodeType="withEffect">
                                  <p:childTnLst>
                                    <p:set>
                                      <p:cBhvr>
                                        <p:cTn id="126" dur="1" fill="hold">
                                          <p:stCondLst>
                                            <p:cond delay="0"/>
                                          </p:stCondLst>
                                        </p:cTn>
                                        <p:tgtEl>
                                          <p:spTgt spid="28"/>
                                        </p:tgtEl>
                                        <p:attrNameLst>
                                          <p:attrName>style.visibility</p:attrName>
                                        </p:attrNameLst>
                                      </p:cBhvr>
                                      <p:to>
                                        <p:strVal val="visible"/>
                                      </p:to>
                                    </p:set>
                                    <p:anim calcmode="lin" valueType="num">
                                      <p:cBhvr>
                                        <p:cTn id="127" dur="500" fill="hold"/>
                                        <p:tgtEl>
                                          <p:spTgt spid="28"/>
                                        </p:tgtEl>
                                        <p:attrNameLst>
                                          <p:attrName>ppt_w</p:attrName>
                                        </p:attrNameLst>
                                      </p:cBhvr>
                                      <p:tavLst>
                                        <p:tav tm="0">
                                          <p:val>
                                            <p:fltVal val="0"/>
                                          </p:val>
                                        </p:tav>
                                        <p:tav tm="100000">
                                          <p:val>
                                            <p:strVal val="#ppt_w"/>
                                          </p:val>
                                        </p:tav>
                                      </p:tavLst>
                                    </p:anim>
                                    <p:anim calcmode="lin" valueType="num">
                                      <p:cBhvr>
                                        <p:cTn id="128" dur="500" fill="hold"/>
                                        <p:tgtEl>
                                          <p:spTgt spid="28"/>
                                        </p:tgtEl>
                                        <p:attrNameLst>
                                          <p:attrName>ppt_h</p:attrName>
                                        </p:attrNameLst>
                                      </p:cBhvr>
                                      <p:tavLst>
                                        <p:tav tm="0">
                                          <p:val>
                                            <p:fltVal val="0"/>
                                          </p:val>
                                        </p:tav>
                                        <p:tav tm="100000">
                                          <p:val>
                                            <p:strVal val="#ppt_h"/>
                                          </p:val>
                                        </p:tav>
                                      </p:tavLst>
                                    </p:anim>
                                    <p:animEffect transition="in" filter="fade">
                                      <p:cBhvr>
                                        <p:cTn id="1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animBg="1"/>
      <p:bldP spid="7" grpId="2" animBg="1"/>
      <p:bldP spid="8" grpId="3" animBg="1"/>
      <p:bldP spid="9" grpId="4" animBg="1"/>
      <p:bldP spid="10" grpId="5" animBg="1"/>
      <p:bldP spid="11" grpId="6" animBg="1"/>
      <p:bldP spid="12" grpId="7"/>
      <p:bldP spid="15" grpId="8"/>
      <p:bldP spid="18" grpId="9"/>
      <p:bldP spid="21" grpId="10"/>
      <p:bldP spid="24" grpId="11"/>
      <p:bldP spid="27" grpId="12"/>
      <p:bldP spid="30" grpId="13" bldLvl="0" animBg="1"/>
      <p:bldP spid="31" grpId="14" animBg="1"/>
      <p:bldP spid="32" grpId="15" animBg="1"/>
      <p:bldP spid="35" grpId="16" bldLvl="0" animBg="1"/>
      <p:bldP spid="36" grpId="17" bldLvl="0" animBg="1"/>
      <p:bldP spid="37" grpId="18" bldLvl="0" animBg="1"/>
      <p:bldP spid="38" grpId="19" bldLvl="0" animBg="1"/>
      <p:bldP spid="39" grpId="20" bldLvl="0" animBg="1"/>
      <p:bldP spid="42" grpId="21"/>
      <p:bldP spid="13" grpId="20" bldLvl="0" animBg="1"/>
      <p:bldP spid="16" grpId="20" bldLvl="0" animBg="1"/>
      <p:bldP spid="19" grpId="20" bldLvl="0" animBg="1"/>
      <p:bldP spid="28" grpId="2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66726" y="1361672"/>
            <a:ext cx="2164080" cy="645160"/>
          </a:xfrm>
          <a:prstGeom prst="rect">
            <a:avLst/>
          </a:prstGeom>
          <a:noFill/>
        </p:spPr>
        <p:txBody>
          <a:bodyPr wrap="none" rtlCol="0">
            <a:spAutoFit/>
          </a:bodyPr>
          <a:lstStyle/>
          <a:p>
            <a:pPr marL="0" marR="0" lvl="1"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真实案例</a:t>
            </a:r>
            <a:endPar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flipV="1">
            <a:off x="3786897" y="1099344"/>
            <a:ext cx="0" cy="13620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47238" y="2184666"/>
            <a:ext cx="996710" cy="27686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PART 0</a:t>
            </a:r>
            <a:r>
              <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6</a:t>
            </a: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2406381" y="1039793"/>
            <a:ext cx="1077318" cy="1077318"/>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5" nodeType="afterEffec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5"/>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07110" y="788035"/>
            <a:ext cx="7439660" cy="1322070"/>
          </a:xfrm>
          <a:prstGeom prst="rect">
            <a:avLst/>
          </a:prstGeom>
          <a:noFill/>
        </p:spPr>
        <p:txBody>
          <a:bodyPr wrap="square" rtlCol="0">
            <a:spAutoFit/>
          </a:bodyPr>
          <a:p>
            <a:pPr algn="l"/>
            <a:r>
              <a:rPr lang="zh-CN" altLang="en-US" sz="2000" b="1" smtClean="0">
                <a:latin typeface="黑体" panose="02010609060101010101" charset="-122"/>
                <a:ea typeface="黑体" panose="02010609060101010101" charset="-122"/>
                <a:sym typeface="+mn-ea"/>
              </a:rPr>
              <a:t>毒品是指鸦片、海洛因、吗啡、大麻、可卡因以及国务院规定管制的其他能够使人形成严重依赖性的及国务院规定管制的其他能够使人形成严重依赖性的麻醉品和精神药品。目前，我国吸毒者常用的毒品是：</a:t>
            </a:r>
            <a:r>
              <a:rPr lang="zh-CN" altLang="en-US" sz="2000" b="1" smtClean="0">
                <a:solidFill>
                  <a:srgbClr val="C00000"/>
                </a:solidFill>
                <a:latin typeface="黑体" panose="02010609060101010101" charset="-122"/>
                <a:ea typeface="黑体" panose="02010609060101010101" charset="-122"/>
                <a:sym typeface="+mn-ea"/>
              </a:rPr>
              <a:t>海洛因</a:t>
            </a:r>
            <a:r>
              <a:rPr lang="zh-CN" altLang="en-US" sz="2000" b="1" smtClean="0">
                <a:latin typeface="黑体" panose="02010609060101010101" charset="-122"/>
                <a:ea typeface="黑体" panose="02010609060101010101" charset="-122"/>
                <a:sym typeface="+mn-ea"/>
              </a:rPr>
              <a:t>、</a:t>
            </a:r>
            <a:r>
              <a:rPr lang="zh-CN" altLang="en-US" sz="2000" b="1" smtClean="0">
                <a:solidFill>
                  <a:srgbClr val="C00000"/>
                </a:solidFill>
                <a:latin typeface="黑体" panose="02010609060101010101" charset="-122"/>
                <a:ea typeface="黑体" panose="02010609060101010101" charset="-122"/>
                <a:sym typeface="+mn-ea"/>
              </a:rPr>
              <a:t>鸦片</a:t>
            </a:r>
            <a:r>
              <a:rPr lang="zh-CN" altLang="en-US" sz="2000" b="1" smtClean="0">
                <a:latin typeface="黑体" panose="02010609060101010101" charset="-122"/>
                <a:ea typeface="黑体" panose="02010609060101010101" charset="-122"/>
                <a:sym typeface="+mn-ea"/>
              </a:rPr>
              <a:t>、</a:t>
            </a:r>
            <a:r>
              <a:rPr lang="zh-CN" altLang="en-US" sz="2000" b="1" smtClean="0">
                <a:solidFill>
                  <a:srgbClr val="C00000"/>
                </a:solidFill>
                <a:latin typeface="黑体" panose="02010609060101010101" charset="-122"/>
                <a:ea typeface="黑体" panose="02010609060101010101" charset="-122"/>
                <a:sym typeface="+mn-ea"/>
              </a:rPr>
              <a:t>大麻</a:t>
            </a:r>
            <a:r>
              <a:rPr lang="zh-CN" altLang="en-US" sz="2000" b="1" smtClean="0">
                <a:latin typeface="黑体" panose="02010609060101010101" charset="-122"/>
                <a:ea typeface="黑体" panose="02010609060101010101" charset="-122"/>
                <a:sym typeface="+mn-ea"/>
              </a:rPr>
              <a:t>、</a:t>
            </a:r>
            <a:r>
              <a:rPr lang="zh-CN" altLang="en-US" sz="2000" b="1" smtClean="0">
                <a:solidFill>
                  <a:srgbClr val="C00000"/>
                </a:solidFill>
                <a:latin typeface="黑体" panose="02010609060101010101" charset="-122"/>
                <a:ea typeface="黑体" panose="02010609060101010101" charset="-122"/>
                <a:sym typeface="+mn-ea"/>
              </a:rPr>
              <a:t>冰毒</a:t>
            </a:r>
            <a:r>
              <a:rPr lang="zh-CN" altLang="en-US" sz="2000" b="1" smtClean="0">
                <a:latin typeface="黑体" panose="02010609060101010101" charset="-122"/>
                <a:ea typeface="黑体" panose="02010609060101010101" charset="-122"/>
                <a:sym typeface="+mn-ea"/>
              </a:rPr>
              <a:t>、</a:t>
            </a:r>
            <a:r>
              <a:rPr lang="zh-CN" altLang="en-US" sz="2000" b="1" smtClean="0">
                <a:solidFill>
                  <a:srgbClr val="C00000"/>
                </a:solidFill>
                <a:latin typeface="黑体" panose="02010609060101010101" charset="-122"/>
                <a:ea typeface="黑体" panose="02010609060101010101" charset="-122"/>
                <a:sym typeface="+mn-ea"/>
              </a:rPr>
              <a:t>摇头丸</a:t>
            </a:r>
            <a:r>
              <a:rPr lang="zh-CN" altLang="en-US" sz="2000" b="1" smtClean="0">
                <a:latin typeface="黑体" panose="02010609060101010101" charset="-122"/>
                <a:ea typeface="黑体" panose="02010609060101010101" charset="-122"/>
                <a:sym typeface="+mn-ea"/>
              </a:rPr>
              <a:t>等。</a:t>
            </a:r>
            <a:endParaRPr lang="zh-CN" altLang="en-US" sz="2000" b="1" dirty="0" smtClean="0">
              <a:latin typeface="黑体" panose="02010609060101010101" charset="-122"/>
              <a:ea typeface="黑体" panose="02010609060101010101" charset="-122"/>
              <a:sym typeface="+mn-ea"/>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3031490" y="1184275"/>
            <a:ext cx="5197475" cy="3538220"/>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 name="组合 1"/>
          <p:cNvGrpSpPr/>
          <p:nvPr/>
        </p:nvGrpSpPr>
        <p:grpSpPr>
          <a:xfrm>
            <a:off x="1349634" y="989212"/>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椭圆 10"/>
          <p:cNvSpPr/>
          <p:nvPr/>
        </p:nvSpPr>
        <p:spPr>
          <a:xfrm>
            <a:off x="2502616" y="188808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1519680" y="1418656"/>
            <a:ext cx="1097280" cy="368300"/>
          </a:xfrm>
          <a:prstGeom prst="rect">
            <a:avLst/>
          </a:prstGeom>
        </p:spPr>
        <p:txBody>
          <a:bodyPr wrap="none">
            <a:spAutoFit/>
          </a:bodyPr>
          <a:lstStyle/>
          <a:p>
            <a:pPr lvl="0" defTabSz="914400" fontAlgn="base">
              <a:spcBef>
                <a:spcPct val="0"/>
              </a:spcBef>
              <a:spcAft>
                <a:spcPct val="0"/>
              </a:spcAft>
              <a:defRPr/>
            </a:pPr>
            <a:r>
              <a:rPr lang="zh-CN" altLang="en-US" sz="1800" b="1">
                <a:solidFill>
                  <a:prstClr val="black"/>
                </a:solidFill>
                <a:latin typeface="微软雅黑" panose="020B0503020204020204" pitchFamily="34" charset="-122"/>
              </a:rPr>
              <a:t>真实案例</a:t>
            </a:r>
            <a:endParaRPr lang="zh-CN" altLang="en-US" sz="1800" b="1">
              <a:solidFill>
                <a:prstClr val="black"/>
              </a:solidFill>
              <a:latin typeface="微软雅黑" panose="020B0503020204020204" pitchFamily="34" charset="-122"/>
            </a:endParaRPr>
          </a:p>
        </p:txBody>
      </p:sp>
      <p:sp>
        <p:nvSpPr>
          <p:cNvPr id="21" name="TextBox 20"/>
          <p:cNvSpPr txBox="1"/>
          <p:nvPr/>
        </p:nvSpPr>
        <p:spPr>
          <a:xfrm>
            <a:off x="3404235" y="1275080"/>
            <a:ext cx="4579620" cy="3357245"/>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0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2010年7月5日，广西灌阳县的一名初中一年级的学生，因为吸食毒品而死亡。死亡的学生名叫陈桥，14岁，在桂林市灌阳县民族中学读初中一年级，事发当天中午，陈桥从学校回到家中，当时他坐在客厅沙发上，陈桥的母亲在厨房里忙乎着午饭，陈桥妈妈回忆：“突然听到噗通的一声，孩子从沙发上面掉在了地上，看到他脚手都抽筋了，我马上跑出来把他扶在沙发上。”</a:t>
            </a:r>
            <a:endPar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当时陈桥口吐白沫倒在地上，四肢抽搐，神志不清，家人赶紧拨打了120急救电话。医生诊断：“吸毒过量。”</a:t>
            </a:r>
            <a:endPar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经过几个小时的抢救，也没能留住陈桥的生命。同时灌阳县公安局民警也来到医院为陈桥做了尿检，证明他曾吸食毒品k粉，医院也认定陈桥是过量吸食k粉而导致呼吸循环衰竭，最终死亡的。这是灌阳县第一例未成年人的一个吸毒死亡的案例</a:t>
            </a:r>
            <a:endParaRPr kumimoji="0" lang="zh-CN" altLang="en-US" sz="12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962785" y="155575"/>
            <a:ext cx="6485890" cy="737235"/>
          </a:xfrm>
          <a:prstGeom prst="rect">
            <a:avLst/>
          </a:prstGeom>
          <a:noFill/>
        </p:spPr>
        <p:txBody>
          <a:bodyPr wrap="square" rtlCol="0">
            <a:spAutoFit/>
          </a:bodyPr>
          <a:p>
            <a:pPr algn="l"/>
            <a:r>
              <a:rPr lang="zh-CN" altLang="en-US" sz="1400" dirty="0" smtClean="0">
                <a:solidFill>
                  <a:srgbClr val="C00000"/>
                </a:solidFill>
                <a:latin typeface="+mj-ea"/>
                <a:ea typeface="+mj-ea"/>
              </a:rPr>
              <a:t>在我国吸毒人群中，35岁以下的青少年比例竟高达77%，而且他们初次吸毒的平均年龄还不到20岁，16岁以下的吸毒人数更是数以万计。吸毒人群的低龄化正在成为一个令人忧虑的社会问题。</a:t>
            </a:r>
            <a:endParaRPr lang="zh-CN" altLang="en-US" sz="1400" dirty="0" smtClean="0">
              <a:solidFill>
                <a:srgbClr val="C00000"/>
              </a:solidFill>
              <a:latin typeface="+mj-ea"/>
              <a:ea typeface="+mj-ea"/>
            </a:endParaRPr>
          </a:p>
        </p:txBody>
      </p:sp>
      <p:pic>
        <p:nvPicPr>
          <p:cNvPr id="24" name="图片 23"/>
          <p:cNvPicPr>
            <a:picLocks noChangeAspect="1"/>
          </p:cNvPicPr>
          <p:nvPr/>
        </p:nvPicPr>
        <p:blipFill>
          <a:blip r:embed="rId1"/>
          <a:stretch>
            <a:fillRect/>
          </a:stretch>
        </p:blipFill>
        <p:spPr>
          <a:xfrm>
            <a:off x="107315" y="3148330"/>
            <a:ext cx="2658110" cy="183896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16" presetClass="entr" presetSubtype="37" fill="hold" grpId="2" nodeType="withEffect">
                                  <p:childTnLst>
                                    <p:set>
                                      <p:cBhvr>
                                        <p:cTn id="15" dur="1" fill="hold">
                                          <p:stCondLst>
                                            <p:cond delay="0"/>
                                          </p:stCondLst>
                                        </p:cTn>
                                        <p:tgtEl>
                                          <p:spTgt spid="15"/>
                                        </p:tgtEl>
                                        <p:attrNameLst>
                                          <p:attrName>style.visibility</p:attrName>
                                        </p:attrNameLst>
                                      </p:cBhvr>
                                      <p:to>
                                        <p:strVal val="visible"/>
                                      </p:to>
                                    </p:set>
                                    <p:animEffect transition="in" filter="barn(outVertical)">
                                      <p:cBhvr>
                                        <p:cTn id="16" dur="500"/>
                                        <p:tgtEl>
                                          <p:spTgt spid="15"/>
                                        </p:tgtEl>
                                      </p:cBhvr>
                                    </p:animEffect>
                                  </p:childTnLst>
                                </p:cTn>
                              </p:par>
                            </p:childTnLst>
                          </p:cTn>
                        </p:par>
                        <p:par>
                          <p:cTn id="17" fill="hold">
                            <p:stCondLst>
                              <p:cond delay="500"/>
                            </p:stCondLst>
                            <p:childTnLst>
                              <p:par>
                                <p:cTn id="18" presetID="21" presetClass="entr" presetSubtype="1" fill="hold" grpId="0" nodeType="afterEffect">
                                  <p:childTnLst>
                                    <p:set>
                                      <p:cBhvr>
                                        <p:cTn id="19" dur="1" fill="hold">
                                          <p:stCondLst>
                                            <p:cond delay="0"/>
                                          </p:stCondLst>
                                        </p:cTn>
                                        <p:tgtEl>
                                          <p:spTgt spid="18"/>
                                        </p:tgtEl>
                                        <p:attrNameLst>
                                          <p:attrName>style.visibility</p:attrName>
                                        </p:attrNameLst>
                                      </p:cBhvr>
                                      <p:to>
                                        <p:strVal val="visible"/>
                                      </p:to>
                                    </p:set>
                                    <p:animEffect transition="in" filter="wheel(1)">
                                      <p:cBhvr>
                                        <p:cTn id="20" dur="800"/>
                                        <p:tgtEl>
                                          <p:spTgt spid="18"/>
                                        </p:tgtEl>
                                      </p:cBhvr>
                                    </p:animEffect>
                                  </p:childTnLst>
                                </p:cTn>
                              </p:par>
                            </p:childTnLst>
                          </p:cTn>
                        </p:par>
                        <p:par>
                          <p:cTn id="21" fill="hold">
                            <p:stCondLst>
                              <p:cond delay="1500"/>
                            </p:stCondLst>
                            <p:childTnLst>
                              <p:par>
                                <p:cTn id="22" presetID="22" presetClass="entr" presetSubtype="8" fill="hold" grpId="9" nodeType="afterEffect">
                                  <p:iterate type="lt">
                                    <p:tmPct val="30000"/>
                                  </p:iterate>
                                  <p:childTnLst>
                                    <p:set>
                                      <p:cBhvr>
                                        <p:cTn id="23" dur="1" fill="hold">
                                          <p:stCondLst>
                                            <p:cond delay="0"/>
                                          </p:stCondLst>
                                        </p:cTn>
                                        <p:tgtEl>
                                          <p:spTgt spid="21"/>
                                        </p:tgtEl>
                                        <p:attrNameLst>
                                          <p:attrName>style.visibility</p:attrName>
                                        </p:attrNameLst>
                                      </p:cBhvr>
                                      <p:to>
                                        <p:strVal val="visible"/>
                                      </p:to>
                                    </p:set>
                                    <p:animEffect transition="in" filter="wipe(left)">
                                      <p:cBhvr>
                                        <p:cTn id="24" dur="50"/>
                                        <p:tgtEl>
                                          <p:spTgt spid="21"/>
                                        </p:tgtEl>
                                      </p:cBhvr>
                                    </p:animEffect>
                                  </p:childTnLst>
                                </p:cTn>
                              </p:par>
                              <p:par>
                                <p:cTn id="25" presetID="36" presetClass="emph" presetSubtype="0" fill="hold" grpId="10" nodeType="withEffect">
                                  <p:iterate type="lt">
                                    <p:tmPct val="30000"/>
                                  </p:iterate>
                                  <p:childTnLst>
                                    <p:animScale>
                                      <p:cBhvr>
                                        <p:cTn id="26" dur="25" autoRev="1" fill="hold">
                                          <p:stCondLst>
                                            <p:cond delay="0"/>
                                          </p:stCondLst>
                                        </p:cTn>
                                        <p:tgtEl>
                                          <p:spTgt spid="21"/>
                                        </p:tgtEl>
                                      </p:cBhvr>
                                      <p:to x="80000" y="100000"/>
                                    </p:animScale>
                                    <p:anim by="(#ppt_w*0.10)" calcmode="lin" valueType="num">
                                      <p:cBhvr>
                                        <p:cTn id="27" dur="25" autoRev="1" fill="hold">
                                          <p:stCondLst>
                                            <p:cond delay="0"/>
                                          </p:stCondLst>
                                        </p:cTn>
                                        <p:tgtEl>
                                          <p:spTgt spid="21"/>
                                        </p:tgtEl>
                                        <p:attrNameLst>
                                          <p:attrName>ppt_x</p:attrName>
                                        </p:attrNameLst>
                                      </p:cBhvr>
                                    </p:anim>
                                    <p:anim by="(-#ppt_w*0.10)" calcmode="lin" valueType="num">
                                      <p:cBhvr>
                                        <p:cTn id="28" dur="25" autoRev="1" fill="hold">
                                          <p:stCondLst>
                                            <p:cond delay="0"/>
                                          </p:stCondLst>
                                        </p:cTn>
                                        <p:tgtEl>
                                          <p:spTgt spid="21"/>
                                        </p:tgtEl>
                                        <p:attrNameLst>
                                          <p:attrName>ppt_y</p:attrName>
                                        </p:attrNameLst>
                                      </p:cBhvr>
                                    </p:anim>
                                    <p:animRot by="-480000">
                                      <p:cBhvr>
                                        <p:cTn id="29" dur="25"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1" grpId="1" bldLvl="0" animBg="1"/>
      <p:bldP spid="15" grpId="2"/>
      <p:bldP spid="21" grpId="9"/>
      <p:bldP spid="21" grpId="1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46148" y="579731"/>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3" name="椭圆 12"/>
          <p:cNvSpPr/>
          <p:nvPr/>
        </p:nvSpPr>
        <p:spPr>
          <a:xfrm>
            <a:off x="2220208" y="1530579"/>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圆角矩形 18"/>
          <p:cNvSpPr/>
          <p:nvPr/>
        </p:nvSpPr>
        <p:spPr>
          <a:xfrm>
            <a:off x="2690495" y="974090"/>
            <a:ext cx="5687060" cy="382206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3050540" y="1177290"/>
            <a:ext cx="5086985" cy="3599815"/>
          </a:xfrm>
          <a:prstGeom prst="rect">
            <a:avLst/>
          </a:prstGeom>
          <a:noFill/>
        </p:spPr>
        <p:txBody>
          <a:bodyPr wrap="square" rtlCol="0">
            <a:spAutoFit/>
          </a:bodyPr>
          <a:p>
            <a:pPr algn="l"/>
            <a:r>
              <a:rPr lang="en-US" altLang="zh-CN" sz="1200" dirty="0" smtClean="0">
                <a:latin typeface="+mj-ea"/>
                <a:ea typeface="+mj-ea"/>
              </a:rPr>
              <a:t>   </a:t>
            </a:r>
            <a:r>
              <a:rPr lang="zh-CN" altLang="en-US" sz="1200" dirty="0" smtClean="0">
                <a:latin typeface="+mj-ea"/>
                <a:ea typeface="+mj-ea"/>
              </a:rPr>
              <a:t>今年15岁的阿兵(化名，下同)是汕头市强制戒毒所里年龄最小的一个，别看他个子矮小，但双眼却滴溜溜转个不停，一眼就可看出是个“老江湖”。</a:t>
            </a:r>
            <a:endParaRPr lang="zh-CN" altLang="en-US" sz="1200" dirty="0" smtClean="0">
              <a:latin typeface="+mj-ea"/>
              <a:ea typeface="+mj-ea"/>
            </a:endParaRPr>
          </a:p>
          <a:p>
            <a:pPr algn="l"/>
            <a:endParaRPr lang="zh-CN" altLang="en-US" sz="1200" dirty="0" smtClean="0">
              <a:latin typeface="+mj-ea"/>
              <a:ea typeface="+mj-ea"/>
            </a:endParaRPr>
          </a:p>
          <a:p>
            <a:pPr algn="l"/>
            <a:r>
              <a:rPr lang="zh-CN" altLang="en-US" sz="1200" dirty="0" smtClean="0">
                <a:latin typeface="+mj-ea"/>
                <a:ea typeface="+mj-ea"/>
              </a:rPr>
              <a:t>    阿兵是澄海外砂人，因年幼其母病亡，其父忙于生计无暇照管他，自7岁起，阿兵模仿大人们抽烟，并以之为荣。他说，每天放学后燃起一根香烟吞云吐雾，走在同学们中间感觉特有面子。14岁那年，勉勉强强读至初一的阿兵干脆辍学了，终日跟在乡里几位“大哥”身前身后当起了小兄弟。去年初，他结识了乡里一做餐饮生意的“大哥”，几番来往后，阿兵很得大哥喜欢，慢慢地，阿兵也发现了大哥原来是“白药仔”，但他也不以之为忤，相反还认为这是“酷”的表现，去年中，趁大哥不在家，小兵偷了一点“白粉”终于“开禁”尝了新，并从此成了一名“小道友”，吸上白药后，因无钱买药，小兵便在一“道友”“教授”下当起了“鱼虾蟹”庄家，以赌钱为营生。</a:t>
            </a:r>
            <a:endParaRPr lang="zh-CN" altLang="en-US" sz="1200" dirty="0" smtClean="0">
              <a:latin typeface="+mj-ea"/>
              <a:ea typeface="+mj-ea"/>
            </a:endParaRPr>
          </a:p>
          <a:p>
            <a:pPr algn="l"/>
            <a:endParaRPr lang="zh-CN" altLang="en-US" sz="1200" dirty="0" smtClean="0">
              <a:latin typeface="+mj-ea"/>
              <a:ea typeface="+mj-ea"/>
            </a:endParaRPr>
          </a:p>
          <a:p>
            <a:pPr algn="l"/>
            <a:r>
              <a:rPr lang="zh-CN" altLang="en-US" sz="1200" dirty="0" smtClean="0">
                <a:latin typeface="+mj-ea"/>
                <a:ea typeface="+mj-ea"/>
              </a:rPr>
              <a:t>    据称，那些“鱼虾蟹”的骰子都是用磁铁做了手脚，因此聚赌时基本都是赢钱，有时一天纯收入达三四百元。小兵称其每天下午常在陈厝合、辛厝寮一带“开局”，赚了“工资”后便买“药”过瘾。今年2月19日，小兵被警方抓获，在审讯时因药瘾发作口吐白沫，结果被送强制戒毒。 </a:t>
            </a:r>
            <a:endParaRPr lang="zh-CN" altLang="en-US" sz="1200" dirty="0" smtClean="0">
              <a:latin typeface="+mj-ea"/>
              <a:ea typeface="+mj-ea"/>
            </a:endParaRPr>
          </a:p>
        </p:txBody>
      </p:sp>
      <p:sp>
        <p:nvSpPr>
          <p:cNvPr id="3" name="文本框 2"/>
          <p:cNvSpPr txBox="1"/>
          <p:nvPr/>
        </p:nvSpPr>
        <p:spPr>
          <a:xfrm>
            <a:off x="2461895" y="161925"/>
            <a:ext cx="5915660" cy="737235"/>
          </a:xfrm>
          <a:prstGeom prst="rect">
            <a:avLst/>
          </a:prstGeom>
          <a:noFill/>
        </p:spPr>
        <p:txBody>
          <a:bodyPr wrap="square" rtlCol="0">
            <a:spAutoFit/>
          </a:bodyPr>
          <a:p>
            <a:pPr algn="l"/>
            <a:r>
              <a:rPr lang="zh-CN" altLang="en-US" sz="1400" dirty="0" smtClean="0">
                <a:solidFill>
                  <a:srgbClr val="C00000"/>
                </a:solidFill>
                <a:latin typeface="+mj-ea"/>
                <a:ea typeface="+mj-ea"/>
              </a:rPr>
              <a:t>青少年由于其意志的自控力薄弱，模仿力强，加之文化程度低，容易把不良现象和行为当成时髦追求或认为是“酷”的表现，这也是造成青少年染上毒瘾的最主要原因</a:t>
            </a:r>
            <a:endParaRPr lang="zh-CN" altLang="en-US" sz="1400" dirty="0" smtClean="0">
              <a:solidFill>
                <a:srgbClr val="C00000"/>
              </a:solidFill>
              <a:latin typeface="+mj-ea"/>
              <a:ea typeface="+mj-ea"/>
            </a:endParaRPr>
          </a:p>
        </p:txBody>
      </p:sp>
      <p:sp>
        <p:nvSpPr>
          <p:cNvPr id="15" name="矩形 14"/>
          <p:cNvSpPr/>
          <p:nvPr/>
        </p:nvSpPr>
        <p:spPr>
          <a:xfrm>
            <a:off x="1364740" y="1118936"/>
            <a:ext cx="1097280" cy="368300"/>
          </a:xfrm>
          <a:prstGeom prst="rect">
            <a:avLst/>
          </a:prstGeom>
        </p:spPr>
        <p:txBody>
          <a:bodyPr wrap="none">
            <a:spAutoFit/>
          </a:bodyPr>
          <a:p>
            <a:pPr lvl="0" defTabSz="914400" fontAlgn="base">
              <a:spcBef>
                <a:spcPct val="0"/>
              </a:spcBef>
              <a:spcAft>
                <a:spcPct val="0"/>
              </a:spcAft>
              <a:defRPr/>
            </a:pPr>
            <a:r>
              <a:rPr lang="zh-CN" altLang="en-US" sz="1800" b="1">
                <a:solidFill>
                  <a:prstClr val="black"/>
                </a:solidFill>
                <a:latin typeface="微软雅黑" panose="020B0503020204020204" pitchFamily="34" charset="-122"/>
              </a:rPr>
              <a:t>真实案例</a:t>
            </a:r>
            <a:endParaRPr lang="zh-CN" altLang="en-US" sz="1800" b="1">
              <a:solidFill>
                <a:prstClr val="black"/>
              </a:solidFill>
              <a:latin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540" y="2477770"/>
            <a:ext cx="2041525" cy="267779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53" presetClass="entr" presetSubtype="16" fill="hold" grpId="5" nodeType="withEffec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par>
                                <p:cTn id="14" presetID="21" presetClass="entr" presetSubtype="1" fill="hold" grpId="3" nodeType="withEffect">
                                  <p:childTnLst>
                                    <p:set>
                                      <p:cBhvr>
                                        <p:cTn id="15" dur="1" fill="hold">
                                          <p:stCondLst>
                                            <p:cond delay="0"/>
                                          </p:stCondLst>
                                        </p:cTn>
                                        <p:tgtEl>
                                          <p:spTgt spid="19"/>
                                        </p:tgtEl>
                                        <p:attrNameLst>
                                          <p:attrName>style.visibility</p:attrName>
                                        </p:attrNameLst>
                                      </p:cBhvr>
                                      <p:to>
                                        <p:strVal val="visible"/>
                                      </p:to>
                                    </p:set>
                                    <p:animEffect transition="in" filter="wheel(1)">
                                      <p:cBhvr>
                                        <p:cTn id="16" dur="800"/>
                                        <p:tgtEl>
                                          <p:spTgt spid="19"/>
                                        </p:tgtEl>
                                      </p:cBhvr>
                                    </p:animEffect>
                                  </p:childTnLst>
                                </p:cTn>
                              </p:par>
                              <p:par>
                                <p:cTn id="17" presetID="16" presetClass="entr" presetSubtype="37" fill="hold" grpId="2" nodeType="withEffect">
                                  <p:childTnLst>
                                    <p:set>
                                      <p:cBhvr>
                                        <p:cTn id="18" dur="1" fill="hold">
                                          <p:stCondLst>
                                            <p:cond delay="0"/>
                                          </p:stCondLst>
                                        </p:cTn>
                                        <p:tgtEl>
                                          <p:spTgt spid="15"/>
                                        </p:tgtEl>
                                        <p:attrNameLst>
                                          <p:attrName>style.visibility</p:attrName>
                                        </p:attrNameLst>
                                      </p:cBhvr>
                                      <p:to>
                                        <p:strVal val="visible"/>
                                      </p:to>
                                    </p:set>
                                    <p:animEffect transition="in" filter="barn(outVertical)">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5" bldLvl="0" animBg="1"/>
      <p:bldP spid="19" grpId="3" bldLvl="0" animBg="1"/>
      <p:bldP spid="15" grpId="2"/>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 name="组合 31"/>
          <p:cNvGrpSpPr/>
          <p:nvPr/>
        </p:nvGrpSpPr>
        <p:grpSpPr>
          <a:xfrm>
            <a:off x="1594485" y="1112520"/>
            <a:ext cx="4368800" cy="444443"/>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6" name="椭圆 35"/>
              <p:cNvSpPr/>
              <p:nvPr/>
            </p:nvSpPr>
            <p:spPr>
              <a:xfrm>
                <a:off x="2270504" y="3351389"/>
                <a:ext cx="222001" cy="39443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4" name="TextBox 33"/>
            <p:cNvSpPr txBox="1"/>
            <p:nvPr/>
          </p:nvSpPr>
          <p:spPr>
            <a:xfrm>
              <a:off x="1007089" y="3330949"/>
              <a:ext cx="1926672" cy="20949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defTabSz="914400" fontAlgn="base">
                <a:spcBef>
                  <a:spcPct val="0"/>
                </a:spcBef>
                <a:spcAft>
                  <a:spcPct val="0"/>
                </a:spcAft>
                <a:defRPr/>
              </a:pPr>
              <a:r>
                <a:rPr lang="zh-CN" altLang="en-US">
                  <a:solidFill>
                    <a:prstClr val="black"/>
                  </a:solidFill>
                  <a:latin typeface="微软雅黑" panose="020B0503020204020204" pitchFamily="34" charset="-122"/>
                  <a:ea typeface="微软雅黑" panose="020B0503020204020204" pitchFamily="34" charset="-122"/>
                </a:rPr>
                <a:t>如果你发现身边有人吸毒，你会怎么做？</a:t>
              </a:r>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595755" y="3275965"/>
            <a:ext cx="4454525" cy="409575"/>
            <a:chOff x="458548" y="2363676"/>
            <a:chExt cx="2266826" cy="432544"/>
          </a:xfrm>
        </p:grpSpPr>
        <p:grpSp>
          <p:nvGrpSpPr>
            <p:cNvPr id="42" name="组合 41"/>
            <p:cNvGrpSpPr/>
            <p:nvPr/>
          </p:nvGrpSpPr>
          <p:grpSpPr>
            <a:xfrm>
              <a:off x="458548" y="2363676"/>
              <a:ext cx="2266826" cy="432544"/>
              <a:chOff x="1722475" y="2199768"/>
              <a:chExt cx="2876392" cy="548858"/>
            </a:xfrm>
          </p:grpSpPr>
          <p:grpSp>
            <p:nvGrpSpPr>
              <p:cNvPr id="44" name="组合 43"/>
              <p:cNvGrpSpPr/>
              <p:nvPr/>
            </p:nvGrpSpPr>
            <p:grpSpPr>
              <a:xfrm>
                <a:off x="1722475" y="2199768"/>
                <a:ext cx="2876392" cy="548858"/>
                <a:chOff x="3297356" y="-4168896"/>
                <a:chExt cx="6414035" cy="2757843"/>
              </a:xfrm>
              <a:effectLst>
                <a:outerShdw blurRad="381000" dist="254000" dir="8100000" algn="tr" rotWithShape="0">
                  <a:prstClr val="black">
                    <a:alpha val="40000"/>
                  </a:prstClr>
                </a:outerShdw>
              </a:effectLst>
            </p:grpSpPr>
            <p:sp>
              <p:nvSpPr>
                <p:cNvPr id="46" name="圆角矩形 45"/>
                <p:cNvSpPr/>
                <p:nvPr/>
              </p:nvSpPr>
              <p:spPr>
                <a:xfrm>
                  <a:off x="3297356" y="-4168896"/>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7" name="圆角矩形 46"/>
                <p:cNvSpPr/>
                <p:nvPr/>
              </p:nvSpPr>
              <p:spPr>
                <a:xfrm>
                  <a:off x="3297698" y="-3995503"/>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5" name="椭圆 44"/>
              <p:cNvSpPr/>
              <p:nvPr/>
            </p:nvSpPr>
            <p:spPr>
              <a:xfrm>
                <a:off x="1755688" y="2277434"/>
                <a:ext cx="187386" cy="393035"/>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3" name="TextBox 42"/>
            <p:cNvSpPr txBox="1"/>
            <p:nvPr/>
          </p:nvSpPr>
          <p:spPr>
            <a:xfrm>
              <a:off x="484745" y="2466230"/>
              <a:ext cx="1808518" cy="22733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defTabSz="914400" fontAlgn="base">
                <a:spcBef>
                  <a:spcPct val="0"/>
                </a:spcBef>
                <a:spcAft>
                  <a:spcPct val="0"/>
                </a:spcAft>
                <a:defRPr/>
              </a:pPr>
              <a:r>
                <a:rPr lang="zh-CN" altLang="en-US">
                  <a:solidFill>
                    <a:prstClr val="black"/>
                  </a:solidFill>
                  <a:latin typeface="微软雅黑" panose="020B0503020204020204" pitchFamily="34" charset="-122"/>
                  <a:ea typeface="微软雅黑" panose="020B0503020204020204" pitchFamily="34" charset="-122"/>
                </a:rPr>
                <a:t>通过今天的学习，你有什么感想？</a:t>
              </a:r>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29" name="五边形 28"/>
          <p:cNvSpPr/>
          <p:nvPr/>
        </p:nvSpPr>
        <p:spPr>
          <a:xfrm>
            <a:off x="2444433" y="1929523"/>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燕尾形 1"/>
          <p:cNvSpPr/>
          <p:nvPr/>
        </p:nvSpPr>
        <p:spPr>
          <a:xfrm>
            <a:off x="3108122" y="1935034"/>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燕尾形 2"/>
          <p:cNvSpPr/>
          <p:nvPr/>
        </p:nvSpPr>
        <p:spPr>
          <a:xfrm>
            <a:off x="4021242" y="1935034"/>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燕尾形 3"/>
          <p:cNvSpPr/>
          <p:nvPr/>
        </p:nvSpPr>
        <p:spPr>
          <a:xfrm>
            <a:off x="4899437" y="193503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燕尾形 4"/>
          <p:cNvSpPr/>
          <p:nvPr/>
        </p:nvSpPr>
        <p:spPr>
          <a:xfrm>
            <a:off x="5734358" y="1935034"/>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 name="组合 5"/>
          <p:cNvGrpSpPr>
            <a:grpSpLocks noChangeAspect="1"/>
          </p:cNvGrpSpPr>
          <p:nvPr/>
        </p:nvGrpSpPr>
        <p:grpSpPr>
          <a:xfrm>
            <a:off x="6722502" y="1476068"/>
            <a:ext cx="1698901" cy="1620807"/>
            <a:chOff x="3197225" y="3458369"/>
            <a:chExt cx="533400" cy="487363"/>
          </a:xfrm>
          <a:solidFill>
            <a:srgbClr val="C00000"/>
          </a:solidFill>
        </p:grpSpPr>
        <p:sp>
          <p:nvSpPr>
            <p:cNvPr id="7"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3765" rtl="0" eaLnBrk="1" fontAlgn="auto" latinLnBrk="0" hangingPunct="1">
                <a:lnSpc>
                  <a:spcPct val="100000"/>
                </a:lnSpc>
                <a:spcBef>
                  <a:spcPct val="0"/>
                </a:spcBef>
                <a:spcAft>
                  <a:spcPct val="0"/>
                </a:spcAft>
                <a:buClrTx/>
                <a:buSzTx/>
                <a:buFontTx/>
                <a:buNone/>
                <a:defRPr/>
              </a:pPr>
              <a:endParaRPr kumimoji="0" lang="zh-CN" altLang="en-US" sz="249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9" name="文本框 8"/>
          <p:cNvSpPr txBox="1"/>
          <p:nvPr/>
        </p:nvSpPr>
        <p:spPr>
          <a:xfrm>
            <a:off x="421640" y="1397635"/>
            <a:ext cx="798195" cy="2062480"/>
          </a:xfrm>
          <a:prstGeom prst="rect">
            <a:avLst/>
          </a:prstGeom>
          <a:noFill/>
        </p:spPr>
        <p:txBody>
          <a:bodyPr vert="eaVert" wrap="square" rtlCol="0">
            <a:spAutoFit/>
          </a:bodyPr>
          <a:p>
            <a:r>
              <a:rPr lang="zh-CN" altLang="en-US" sz="4000" b="1" dirty="0" smtClean="0">
                <a:latin typeface="+mj-ea"/>
                <a:ea typeface="+mj-ea"/>
              </a:rPr>
              <a:t>请 思 考</a:t>
            </a:r>
            <a:endParaRPr lang="zh-CN" altLang="en-US" sz="4000" b="1" dirty="0" smtClean="0">
              <a:latin typeface="+mj-ea"/>
              <a:ea typeface="+mj-ea"/>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nodeType="afterEffec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2" presetClass="entr" presetSubtype="8" fill="hold" grpId="4" nodeType="afterEffec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400" fill="hold"/>
                                        <p:tgtEl>
                                          <p:spTgt spid="29"/>
                                        </p:tgtEl>
                                        <p:attrNameLst>
                                          <p:attrName>ppt_x</p:attrName>
                                        </p:attrNameLst>
                                      </p:cBhvr>
                                      <p:tavLst>
                                        <p:tav tm="0">
                                          <p:val>
                                            <p:strVal val="0-#ppt_w/2"/>
                                          </p:val>
                                        </p:tav>
                                        <p:tav tm="100000">
                                          <p:val>
                                            <p:strVal val="#ppt_x"/>
                                          </p:val>
                                        </p:tav>
                                      </p:tavLst>
                                    </p:anim>
                                    <p:anim calcmode="lin" valueType="num">
                                      <p:cBhvr additive="base">
                                        <p:cTn id="20" dur="4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400"/>
                                        <p:tgtEl>
                                          <p:spTgt spid="2"/>
                                        </p:tgtEl>
                                        <p:attrNameLst>
                                          <p:attrName>ppt_x</p:attrName>
                                        </p:attrNameLst>
                                      </p:cBhvr>
                                      <p:tavLst>
                                        <p:tav tm="0">
                                          <p:val>
                                            <p:strVal val="#ppt_x-#ppt_w*1.125000"/>
                                          </p:val>
                                        </p:tav>
                                        <p:tav tm="100000">
                                          <p:val>
                                            <p:strVal val="#ppt_x"/>
                                          </p:val>
                                        </p:tav>
                                      </p:tavLst>
                                    </p:anim>
                                    <p:animEffect transition="in" filter="wipe(right)">
                                      <p:cBhvr>
                                        <p:cTn id="25" dur="400"/>
                                        <p:tgtEl>
                                          <p:spTgt spid="2"/>
                                        </p:tgtEl>
                                      </p:cBhvr>
                                    </p:animEffect>
                                  </p:childTnLst>
                                </p:cTn>
                              </p:par>
                            </p:childTnLst>
                          </p:cTn>
                        </p:par>
                        <p:par>
                          <p:cTn id="26" fill="hold">
                            <p:stCondLst>
                              <p:cond delay="2000"/>
                            </p:stCondLst>
                            <p:childTnLst>
                              <p:par>
                                <p:cTn id="27" presetID="12" presetClass="entr" presetSubtype="8" fill="hold" grpId="1" nodeType="afterEffec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400"/>
                                        <p:tgtEl>
                                          <p:spTgt spid="3"/>
                                        </p:tgtEl>
                                        <p:attrNameLst>
                                          <p:attrName>ppt_x</p:attrName>
                                        </p:attrNameLst>
                                      </p:cBhvr>
                                      <p:tavLst>
                                        <p:tav tm="0">
                                          <p:val>
                                            <p:strVal val="#ppt_x-#ppt_w*1.125000"/>
                                          </p:val>
                                        </p:tav>
                                        <p:tav tm="100000">
                                          <p:val>
                                            <p:strVal val="#ppt_x"/>
                                          </p:val>
                                        </p:tav>
                                      </p:tavLst>
                                    </p:anim>
                                    <p:animEffect transition="in" filter="wipe(right)">
                                      <p:cBhvr>
                                        <p:cTn id="30" dur="400"/>
                                        <p:tgtEl>
                                          <p:spTgt spid="3"/>
                                        </p:tgtEl>
                                      </p:cBhvr>
                                    </p:animEffect>
                                  </p:childTnLst>
                                </p:cTn>
                              </p:par>
                            </p:childTnLst>
                          </p:cTn>
                        </p:par>
                        <p:par>
                          <p:cTn id="31" fill="hold">
                            <p:stCondLst>
                              <p:cond delay="2500"/>
                            </p:stCondLst>
                            <p:childTnLst>
                              <p:par>
                                <p:cTn id="32" presetID="12" presetClass="entr" presetSubtype="8" fill="hold" grpId="2" nodeType="afterEffec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400"/>
                                        <p:tgtEl>
                                          <p:spTgt spid="4"/>
                                        </p:tgtEl>
                                        <p:attrNameLst>
                                          <p:attrName>ppt_x</p:attrName>
                                        </p:attrNameLst>
                                      </p:cBhvr>
                                      <p:tavLst>
                                        <p:tav tm="0">
                                          <p:val>
                                            <p:strVal val="#ppt_x-#ppt_w*1.125000"/>
                                          </p:val>
                                        </p:tav>
                                        <p:tav tm="100000">
                                          <p:val>
                                            <p:strVal val="#ppt_x"/>
                                          </p:val>
                                        </p:tav>
                                      </p:tavLst>
                                    </p:anim>
                                    <p:animEffect transition="in" filter="wipe(right)">
                                      <p:cBhvr>
                                        <p:cTn id="35" dur="400"/>
                                        <p:tgtEl>
                                          <p:spTgt spid="4"/>
                                        </p:tgtEl>
                                      </p:cBhvr>
                                    </p:animEffect>
                                  </p:childTnLst>
                                </p:cTn>
                              </p:par>
                            </p:childTnLst>
                          </p:cTn>
                        </p:par>
                        <p:par>
                          <p:cTn id="36" fill="hold">
                            <p:stCondLst>
                              <p:cond delay="3000"/>
                            </p:stCondLst>
                            <p:childTnLst>
                              <p:par>
                                <p:cTn id="37" presetID="12" presetClass="entr" presetSubtype="8" fill="hold" grpId="3" nodeType="afterEffec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400"/>
                                        <p:tgtEl>
                                          <p:spTgt spid="5"/>
                                        </p:tgtEl>
                                        <p:attrNameLst>
                                          <p:attrName>ppt_x</p:attrName>
                                        </p:attrNameLst>
                                      </p:cBhvr>
                                      <p:tavLst>
                                        <p:tav tm="0">
                                          <p:val>
                                            <p:strVal val="#ppt_x-#ppt_w*1.125000"/>
                                          </p:val>
                                        </p:tav>
                                        <p:tav tm="100000">
                                          <p:val>
                                            <p:strVal val="#ppt_x"/>
                                          </p:val>
                                        </p:tav>
                                      </p:tavLst>
                                    </p:anim>
                                    <p:animEffect transition="in" filter="wipe(right)">
                                      <p:cBhvr>
                                        <p:cTn id="40" dur="400"/>
                                        <p:tgtEl>
                                          <p:spTgt spid="5"/>
                                        </p:tgtEl>
                                      </p:cBhvr>
                                    </p:animEffect>
                                  </p:childTnLst>
                                </p:cTn>
                              </p:par>
                            </p:childTnLst>
                          </p:cTn>
                        </p:par>
                        <p:par>
                          <p:cTn id="41" fill="hold">
                            <p:stCondLst>
                              <p:cond delay="3500"/>
                            </p:stCondLst>
                            <p:childTnLst>
                              <p:par>
                                <p:cTn id="42" presetID="2" presetClass="entr" presetSubtype="8" fill="hold" nodeType="afterEffec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400" fill="hold"/>
                                        <p:tgtEl>
                                          <p:spTgt spid="6"/>
                                        </p:tgtEl>
                                        <p:attrNameLst>
                                          <p:attrName>ppt_x</p:attrName>
                                        </p:attrNameLst>
                                      </p:cBhvr>
                                      <p:tavLst>
                                        <p:tav tm="0">
                                          <p:val>
                                            <p:strVal val="0-#ppt_w/2"/>
                                          </p:val>
                                        </p:tav>
                                        <p:tav tm="100000">
                                          <p:val>
                                            <p:strVal val="#ppt_x"/>
                                          </p:val>
                                        </p:tav>
                                      </p:tavLst>
                                    </p:anim>
                                    <p:anim calcmode="lin" valueType="num">
                                      <p:cBhvr additive="base">
                                        <p:cTn id="45" dur="4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4" bldLvl="0" animBg="1"/>
      <p:bldP spid="2" grpId="0" bldLvl="0" animBg="1"/>
      <p:bldP spid="3" grpId="1" bldLvl="0" animBg="1"/>
      <p:bldP spid="4" grpId="2" bldLvl="0" animBg="1"/>
      <p:bldP spid="5" grpId="3"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000251" y="-2000250"/>
            <a:ext cx="5143498" cy="9144001"/>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485604">
            <a:off x="4311634" y="-191850"/>
            <a:ext cx="796789" cy="4569140"/>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114396" flipH="1">
            <a:off x="3706494" y="-191850"/>
            <a:ext cx="796789" cy="4569140"/>
          </a:xfrm>
          <a:prstGeom prst="rect">
            <a:avLst/>
          </a:prstGeom>
        </p:spPr>
      </p:pic>
      <p:pic>
        <p:nvPicPr>
          <p:cNvPr id="5" name="图片 4"/>
          <p:cNvPicPr>
            <a:picLocks noChangeAspect="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382119" y="777748"/>
            <a:ext cx="2287924" cy="2022858"/>
          </a:xfrm>
          <a:prstGeom prst="rect">
            <a:avLst/>
          </a:prstGeom>
        </p:spPr>
      </p:pic>
      <p:sp>
        <p:nvSpPr>
          <p:cNvPr id="8" name="文本框 7"/>
          <p:cNvSpPr txBox="1"/>
          <p:nvPr/>
        </p:nvSpPr>
        <p:spPr>
          <a:xfrm>
            <a:off x="980226" y="2092720"/>
            <a:ext cx="2236510" cy="707886"/>
          </a:xfrm>
          <a:prstGeom prst="rect">
            <a:avLst/>
          </a:prstGeom>
          <a:noFill/>
        </p:spPr>
        <p:txBody>
          <a:bodyPr wrap="none" rtlCol="0">
            <a:spAutoFit/>
          </a:bodyPr>
          <a:lstStyle/>
          <a:p>
            <a:r>
              <a:rPr lang="zh-CN" altLang="en-US" sz="4000" b="1">
                <a:solidFill>
                  <a:srgbClr val="C00000"/>
                </a:solidFill>
              </a:rPr>
              <a:t>珍爱生命</a:t>
            </a:r>
            <a:endParaRPr lang="zh-CN" altLang="en-US" sz="4000" b="1">
              <a:solidFill>
                <a:srgbClr val="C00000"/>
              </a:solidFill>
            </a:endParaRPr>
          </a:p>
        </p:txBody>
      </p:sp>
      <p:sp>
        <p:nvSpPr>
          <p:cNvPr id="16" name="文本框 15"/>
          <p:cNvSpPr txBox="1"/>
          <p:nvPr/>
        </p:nvSpPr>
        <p:spPr>
          <a:xfrm>
            <a:off x="5927264" y="2092720"/>
            <a:ext cx="2236510" cy="707886"/>
          </a:xfrm>
          <a:prstGeom prst="rect">
            <a:avLst/>
          </a:prstGeom>
          <a:noFill/>
        </p:spPr>
        <p:txBody>
          <a:bodyPr wrap="none" rtlCol="0">
            <a:spAutoFit/>
          </a:bodyPr>
          <a:lstStyle/>
          <a:p>
            <a:r>
              <a:rPr lang="zh-CN" altLang="en-US" sz="4000" b="1">
                <a:solidFill>
                  <a:srgbClr val="C00000"/>
                </a:solidFill>
              </a:rPr>
              <a:t>拒绝毒品</a:t>
            </a:r>
            <a:endParaRPr lang="zh-CN" altLang="en-US" sz="4000" b="1">
              <a:solidFill>
                <a:srgbClr val="C00000"/>
              </a:solidFill>
            </a:endParaRPr>
          </a:p>
        </p:txBody>
      </p:sp>
      <p:sp>
        <p:nvSpPr>
          <p:cNvPr id="18" name="文本框 17"/>
          <p:cNvSpPr txBox="1"/>
          <p:nvPr/>
        </p:nvSpPr>
        <p:spPr>
          <a:xfrm>
            <a:off x="1930893" y="3433444"/>
            <a:ext cx="5822428" cy="707886"/>
          </a:xfrm>
          <a:prstGeom prst="rect">
            <a:avLst/>
          </a:prstGeom>
          <a:noFill/>
        </p:spPr>
        <p:txBody>
          <a:bodyPr wrap="none" rtlCol="0">
            <a:spAutoFit/>
          </a:bodyPr>
          <a:lstStyle/>
          <a:p>
            <a:r>
              <a:rPr lang="zh-CN" altLang="en-US" sz="4000" b="1">
                <a:latin typeface="+mj-ea"/>
                <a:ea typeface="+mj-ea"/>
              </a:rPr>
              <a:t>感谢您的观看 </a:t>
            </a:r>
            <a:r>
              <a:rPr lang="en-US" altLang="zh-CN" sz="4000" b="1">
                <a:latin typeface="+mj-ea"/>
                <a:ea typeface="+mj-ea"/>
              </a:rPr>
              <a:t>THANKS!</a:t>
            </a:r>
            <a:endParaRPr lang="zh-CN" altLang="en-US" sz="4000" b="1">
              <a:latin typeface="+mj-ea"/>
              <a:ea typeface="+mj-ea"/>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12" fill="hold" nodeType="afterEffec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1+#ppt_w/2"/>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childTnLst>
                                    <p:set>
                                      <p:cBhvr>
                                        <p:cTn id="19" dur="1" fill="hold">
                                          <p:stCondLst>
                                            <p:cond delay="0"/>
                                          </p:stCondLst>
                                        </p:cTn>
                                        <p:tgtEl>
                                          <p:spTgt spid="5"/>
                                        </p:tgtEl>
                                        <p:attrNameLst>
                                          <p:attrName>style.visibility</p:attrName>
                                        </p:attrNameLst>
                                      </p:cBhvr>
                                      <p:to>
                                        <p:strVal val="visible"/>
                                      </p:to>
                                    </p:set>
                                    <p:anim calcmode="lin" valueType="num">
                                      <p:cBhvr>
                                        <p:cTn id="20" dur="750" fill="hold"/>
                                        <p:tgtEl>
                                          <p:spTgt spid="5"/>
                                        </p:tgtEl>
                                        <p:attrNameLst>
                                          <p:attrName>ppt_w</p:attrName>
                                        </p:attrNameLst>
                                      </p:cBhvr>
                                      <p:tavLst>
                                        <p:tav tm="0">
                                          <p:val>
                                            <p:fltVal val="0"/>
                                          </p:val>
                                        </p:tav>
                                        <p:tav tm="100000">
                                          <p:val>
                                            <p:strVal val="#ppt_w"/>
                                          </p:val>
                                        </p:tav>
                                      </p:tavLst>
                                    </p:anim>
                                    <p:anim calcmode="lin" valueType="num">
                                      <p:cBhvr>
                                        <p:cTn id="21" dur="750" fill="hold"/>
                                        <p:tgtEl>
                                          <p:spTgt spid="5"/>
                                        </p:tgtEl>
                                        <p:attrNameLst>
                                          <p:attrName>ppt_h</p:attrName>
                                        </p:attrNameLst>
                                      </p:cBhvr>
                                      <p:tavLst>
                                        <p:tav tm="0">
                                          <p:val>
                                            <p:fltVal val="0"/>
                                          </p:val>
                                        </p:tav>
                                        <p:tav tm="100000">
                                          <p:val>
                                            <p:strVal val="#ppt_h"/>
                                          </p:val>
                                        </p:tav>
                                      </p:tavLst>
                                    </p:anim>
                                    <p:animEffect transition="in" filter="fade">
                                      <p:cBhvr>
                                        <p:cTn id="22" dur="750"/>
                                        <p:tgtEl>
                                          <p:spTgt spid="5"/>
                                        </p:tgtEl>
                                      </p:cBhvr>
                                    </p:animEffect>
                                  </p:childTnLst>
                                </p:cTn>
                              </p:par>
                            </p:childTnLst>
                          </p:cTn>
                        </p:par>
                        <p:par>
                          <p:cTn id="23" fill="hold">
                            <p:stCondLst>
                              <p:cond delay="3000"/>
                            </p:stCondLst>
                            <p:childTnLst>
                              <p:par>
                                <p:cTn id="24" presetID="47" presetClass="entr" presetSubtype="0" fill="hold" grpId="0" nodeType="afterEffec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7" presetClass="entr" presetSubtype="0" fill="hold" grpId="1" nodeType="withEffec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3" nodeType="afterEffect">
                                  <p:iterate type="lt">
                                    <p:tmPct val="15000"/>
                                  </p:iterate>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1"/>
      <p:bldP spid="18" grpId="3"/>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4" name="标题 1"/>
          <p:cNvSpPr txBox="1"/>
          <p:nvPr/>
        </p:nvSpPr>
        <p:spPr>
          <a:xfrm>
            <a:off x="725215" y="2147049"/>
            <a:ext cx="3058509" cy="184658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1000" smtClean="0">
                <a:solidFill>
                  <a:schemeClr val="bg1"/>
                </a:solidFill>
                <a:latin typeface="微软雅黑" panose="020B0503020204020204" pitchFamily="34" charset="-122"/>
                <a:ea typeface="微软雅黑" panose="020B0503020204020204" pitchFamily="34" charset="-122"/>
              </a:rPr>
              <a:t>吸毒是指用于非医疗目的的吸食（口服、鼻吸）和注射毒品的行为。青少年处于生理、心理发育时期，心理防线薄弱，好奇发育时期，心理防线薄弱，好奇心强，判断是非能力差，不易抵制毒品的诱惑，加之对毒品的危害性和吸毒的违法性缺乏认识，使青少年成为易受毒品侵袭的人群。</a:t>
            </a:r>
            <a:endParaRPr lang="zh-CN" altLang="en-US" sz="1000" dirty="0" smtClean="0">
              <a:solidFill>
                <a:schemeClr val="bg1"/>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725215" y="1709507"/>
            <a:ext cx="1229709"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2800" b="1" smtClean="0">
                <a:solidFill>
                  <a:schemeClr val="bg1"/>
                </a:solidFill>
                <a:latin typeface="微软雅黑" panose="020B0503020204020204" pitchFamily="34" charset="-122"/>
                <a:ea typeface="微软雅黑" panose="020B0503020204020204" pitchFamily="34" charset="-122"/>
              </a:rPr>
              <a:t>吸毒</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25215" y="2226091"/>
            <a:ext cx="29513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60376" y="1361672"/>
            <a:ext cx="2659380" cy="645160"/>
          </a:xfrm>
          <a:prstGeom prst="rect">
            <a:avLst/>
          </a:prstGeom>
          <a:noFill/>
        </p:spPr>
        <p:txBody>
          <a:bodyPr wrap="none" rtlCol="0">
            <a:spAutoFit/>
          </a:bodyPr>
          <a:lstStyle/>
          <a:p>
            <a:pPr marL="0" marR="0" lvl="1"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毒品的历史</a:t>
            </a:r>
            <a:endParaRPr kumimoji="0" lang="zh-CN" altLang="en-US" sz="3600" b="1"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flipV="1">
            <a:off x="3786897" y="1099344"/>
            <a:ext cx="0" cy="13620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447238" y="2184666"/>
            <a:ext cx="996710" cy="27686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PART 02</a:t>
            </a: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2406381" y="1039793"/>
            <a:ext cx="1077318" cy="1077318"/>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5" nodeType="afterEffec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5"/>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p:nvPr/>
        </p:nvSpPr>
        <p:spPr bwMode="auto">
          <a:xfrm rot="300000">
            <a:off x="1982470" y="525145"/>
            <a:ext cx="2012950" cy="424624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8" name="Line 11"/>
          <p:cNvSpPr>
            <a:spLocks noChangeShapeType="1"/>
          </p:cNvSpPr>
          <p:nvPr/>
        </p:nvSpPr>
        <p:spPr bwMode="auto">
          <a:xfrm rot="780000" flipH="1" flipV="1">
            <a:off x="3433445" y="1556385"/>
            <a:ext cx="932180" cy="58293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9" name="Line 12"/>
          <p:cNvSpPr>
            <a:spLocks noChangeShapeType="1"/>
          </p:cNvSpPr>
          <p:nvPr/>
        </p:nvSpPr>
        <p:spPr bwMode="auto">
          <a:xfrm rot="660000" flipH="1">
            <a:off x="3116580" y="2797810"/>
            <a:ext cx="1032510" cy="63563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0" name="Line 13"/>
          <p:cNvSpPr>
            <a:spLocks noChangeShapeType="1"/>
          </p:cNvSpPr>
          <p:nvPr/>
        </p:nvSpPr>
        <p:spPr bwMode="auto">
          <a:xfrm rot="540000" flipH="1">
            <a:off x="2894330" y="2454275"/>
            <a:ext cx="1188085" cy="5524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65" name="椭圆 64"/>
          <p:cNvSpPr/>
          <p:nvPr/>
        </p:nvSpPr>
        <p:spPr>
          <a:xfrm>
            <a:off x="4336341" y="2119989"/>
            <a:ext cx="1057687" cy="105768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1" name="组合 50"/>
          <p:cNvGrpSpPr/>
          <p:nvPr/>
        </p:nvGrpSpPr>
        <p:grpSpPr>
          <a:xfrm rot="0">
            <a:off x="2630170" y="475615"/>
            <a:ext cx="1015365" cy="105156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56" name="组合 55"/>
          <p:cNvGrpSpPr/>
          <p:nvPr/>
        </p:nvGrpSpPr>
        <p:grpSpPr>
          <a:xfrm rot="0">
            <a:off x="1801495" y="1761490"/>
            <a:ext cx="1076960" cy="1098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rot="0">
            <a:off x="1970405" y="3258185"/>
            <a:ext cx="1094740" cy="1052195"/>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2" name="TextBox 71"/>
          <p:cNvSpPr txBox="1"/>
          <p:nvPr/>
        </p:nvSpPr>
        <p:spPr>
          <a:xfrm>
            <a:off x="6139408" y="802008"/>
            <a:ext cx="2016224" cy="3725545"/>
          </a:xfrm>
          <a:prstGeom prst="rect">
            <a:avLst/>
          </a:prstGeom>
          <a:noFill/>
          <a:ln>
            <a:noFill/>
          </a:ln>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历史上中国是一个深受毒品其害的国家，曾因吸毒的人太多，而被称为东亚病夫；因为毒品的泛滥，导致大量黄金白银外流，国力由盛转弱；因为毒品爆发了两次战争，使中国称为半殖民地半封建的社会。这也是我们国家为什么对毒品问题如此重视，对吸毒行为采取严厉打击的原因之一。</a:t>
            </a:r>
            <a:endPar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4" name="TextBox 73"/>
          <p:cNvSpPr txBox="1"/>
          <p:nvPr/>
        </p:nvSpPr>
        <p:spPr>
          <a:xfrm>
            <a:off x="882650" y="802005"/>
            <a:ext cx="1408430" cy="16891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鸦片仅用于治病和观赏</a:t>
            </a:r>
            <a:endParaRPr kumimoji="0" lang="zh-CN" altLang="en-US" sz="11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76" name="TextBox 75"/>
          <p:cNvSpPr txBox="1"/>
          <p:nvPr/>
        </p:nvSpPr>
        <p:spPr>
          <a:xfrm>
            <a:off x="497622" y="2056901"/>
            <a:ext cx="1166506" cy="5073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蒙古军队远征印度将鸦片作为战利品带回</a:t>
            </a:r>
            <a:endParaRPr kumimoji="0" lang="zh-CN" altLang="en-US" sz="11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78" name="TextBox 77"/>
          <p:cNvSpPr txBox="1"/>
          <p:nvPr/>
        </p:nvSpPr>
        <p:spPr>
          <a:xfrm>
            <a:off x="581534" y="3453082"/>
            <a:ext cx="1166506" cy="67691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皇宫贵族中流行吸食鸦片作为消遣，万历皇帝就是一个鸦片皇帝</a:t>
            </a:r>
            <a:endParaRPr kumimoji="0" lang="zh-CN" altLang="en-US" sz="11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79" name="TextBox 78"/>
          <p:cNvSpPr txBox="1"/>
          <p:nvPr/>
        </p:nvSpPr>
        <p:spPr>
          <a:xfrm>
            <a:off x="4346954" y="2356995"/>
            <a:ext cx="1036867" cy="61531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毒品</a:t>
            </a:r>
            <a:endPar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历史</a:t>
            </a:r>
            <a:endPar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Line 11"/>
          <p:cNvSpPr>
            <a:spLocks noChangeShapeType="1"/>
          </p:cNvSpPr>
          <p:nvPr/>
        </p:nvSpPr>
        <p:spPr bwMode="auto">
          <a:xfrm rot="2280000" flipH="1" flipV="1">
            <a:off x="4316095" y="1293495"/>
            <a:ext cx="675640" cy="62103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grpSp>
        <p:nvGrpSpPr>
          <p:cNvPr id="7" name="组合 6"/>
          <p:cNvGrpSpPr/>
          <p:nvPr/>
        </p:nvGrpSpPr>
        <p:grpSpPr>
          <a:xfrm rot="0">
            <a:off x="3916045" y="116205"/>
            <a:ext cx="1029970" cy="97345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0" name="组合 9"/>
          <p:cNvGrpSpPr/>
          <p:nvPr/>
        </p:nvGrpSpPr>
        <p:grpSpPr>
          <a:xfrm rot="0">
            <a:off x="3448050" y="4107815"/>
            <a:ext cx="1041400" cy="1015365"/>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3" name="Line 12"/>
          <p:cNvSpPr>
            <a:spLocks noChangeShapeType="1"/>
          </p:cNvSpPr>
          <p:nvPr/>
        </p:nvSpPr>
        <p:spPr bwMode="auto">
          <a:xfrm rot="19680000" flipH="1">
            <a:off x="3994150" y="3484880"/>
            <a:ext cx="785495" cy="42037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4" name="文本框 13"/>
          <p:cNvSpPr txBox="1"/>
          <p:nvPr/>
        </p:nvSpPr>
        <p:spPr>
          <a:xfrm>
            <a:off x="4083050" y="403225"/>
            <a:ext cx="717550" cy="398780"/>
          </a:xfrm>
          <a:prstGeom prst="rect">
            <a:avLst/>
          </a:prstGeom>
          <a:noFill/>
        </p:spPr>
        <p:txBody>
          <a:bodyPr wrap="square" rtlCol="0">
            <a:spAutoFit/>
          </a:bodyPr>
          <a:p>
            <a:r>
              <a:rPr lang="zh-CN" altLang="en-US" sz="2000" b="1" dirty="0" smtClean="0">
                <a:solidFill>
                  <a:srgbClr val="C00000"/>
                </a:solidFill>
                <a:latin typeface="+mn-ea"/>
              </a:rPr>
              <a:t>唐朝</a:t>
            </a:r>
            <a:endParaRPr lang="zh-CN" altLang="en-US" sz="2000" b="1" dirty="0" smtClean="0">
              <a:solidFill>
                <a:srgbClr val="C00000"/>
              </a:solidFill>
              <a:latin typeface="+mn-ea"/>
            </a:endParaRPr>
          </a:p>
        </p:txBody>
      </p:sp>
      <p:sp>
        <p:nvSpPr>
          <p:cNvPr id="15" name="文本框 14"/>
          <p:cNvSpPr txBox="1"/>
          <p:nvPr/>
        </p:nvSpPr>
        <p:spPr>
          <a:xfrm>
            <a:off x="3628390" y="986155"/>
            <a:ext cx="309880" cy="368300"/>
          </a:xfrm>
          <a:prstGeom prst="rect">
            <a:avLst/>
          </a:prstGeom>
          <a:noFill/>
        </p:spPr>
        <p:txBody>
          <a:bodyPr wrap="none" rtlCol="0">
            <a:spAutoFit/>
          </a:bodyPr>
          <a:p>
            <a:endParaRPr lang="zh-CN" altLang="en-US" sz="1800" b="1" dirty="0" smtClean="0">
              <a:latin typeface="+mj-ea"/>
              <a:ea typeface="+mj-ea"/>
            </a:endParaRPr>
          </a:p>
        </p:txBody>
      </p:sp>
      <p:sp>
        <p:nvSpPr>
          <p:cNvPr id="16" name="文本框 15"/>
          <p:cNvSpPr txBox="1"/>
          <p:nvPr/>
        </p:nvSpPr>
        <p:spPr>
          <a:xfrm>
            <a:off x="2833370" y="844550"/>
            <a:ext cx="795020" cy="398780"/>
          </a:xfrm>
          <a:prstGeom prst="rect">
            <a:avLst/>
          </a:prstGeom>
          <a:noFill/>
        </p:spPr>
        <p:txBody>
          <a:bodyPr wrap="square" rtlCol="0">
            <a:spAutoFit/>
          </a:bodyPr>
          <a:p>
            <a:r>
              <a:rPr lang="zh-CN" altLang="en-US" sz="2000" b="1" dirty="0" smtClean="0">
                <a:solidFill>
                  <a:srgbClr val="C00000"/>
                </a:solidFill>
                <a:latin typeface="+mj-ea"/>
                <a:ea typeface="+mj-ea"/>
              </a:rPr>
              <a:t>宋朝</a:t>
            </a:r>
            <a:endParaRPr lang="zh-CN" altLang="en-US" sz="2000" b="1" dirty="0" smtClean="0">
              <a:solidFill>
                <a:srgbClr val="C00000"/>
              </a:solidFill>
              <a:latin typeface="+mj-ea"/>
              <a:ea typeface="+mj-ea"/>
            </a:endParaRPr>
          </a:p>
        </p:txBody>
      </p:sp>
      <p:sp>
        <p:nvSpPr>
          <p:cNvPr id="17" name="文本框 16"/>
          <p:cNvSpPr txBox="1"/>
          <p:nvPr/>
        </p:nvSpPr>
        <p:spPr>
          <a:xfrm>
            <a:off x="1994535" y="2110740"/>
            <a:ext cx="690880" cy="398780"/>
          </a:xfrm>
          <a:prstGeom prst="rect">
            <a:avLst/>
          </a:prstGeom>
          <a:noFill/>
        </p:spPr>
        <p:txBody>
          <a:bodyPr wrap="none" rtlCol="0">
            <a:spAutoFit/>
          </a:bodyPr>
          <a:p>
            <a:r>
              <a:rPr lang="zh-CN" altLang="en-US" sz="2000" b="1" dirty="0" smtClean="0">
                <a:solidFill>
                  <a:srgbClr val="C00000"/>
                </a:solidFill>
                <a:latin typeface="+mj-ea"/>
                <a:ea typeface="+mj-ea"/>
              </a:rPr>
              <a:t>元朝</a:t>
            </a:r>
            <a:endParaRPr lang="zh-CN" altLang="en-US" sz="2000" b="1" dirty="0" smtClean="0">
              <a:solidFill>
                <a:srgbClr val="C00000"/>
              </a:solidFill>
              <a:latin typeface="+mj-ea"/>
              <a:ea typeface="+mj-ea"/>
            </a:endParaRPr>
          </a:p>
        </p:txBody>
      </p:sp>
      <p:sp>
        <p:nvSpPr>
          <p:cNvPr id="18" name="文本框 17"/>
          <p:cNvSpPr txBox="1"/>
          <p:nvPr/>
        </p:nvSpPr>
        <p:spPr>
          <a:xfrm>
            <a:off x="2187575" y="3592195"/>
            <a:ext cx="690880" cy="398780"/>
          </a:xfrm>
          <a:prstGeom prst="rect">
            <a:avLst/>
          </a:prstGeom>
          <a:noFill/>
        </p:spPr>
        <p:txBody>
          <a:bodyPr wrap="none" rtlCol="0">
            <a:spAutoFit/>
          </a:bodyPr>
          <a:p>
            <a:r>
              <a:rPr lang="zh-CN" altLang="en-US" sz="2000" b="1" dirty="0" smtClean="0">
                <a:solidFill>
                  <a:srgbClr val="C00000"/>
                </a:solidFill>
                <a:latin typeface="+mj-ea"/>
                <a:ea typeface="+mj-ea"/>
              </a:rPr>
              <a:t>明朝</a:t>
            </a:r>
            <a:endParaRPr lang="zh-CN" altLang="en-US" sz="2000" b="1" dirty="0" smtClean="0">
              <a:solidFill>
                <a:srgbClr val="C00000"/>
              </a:solidFill>
              <a:latin typeface="+mj-ea"/>
              <a:ea typeface="+mj-ea"/>
            </a:endParaRPr>
          </a:p>
        </p:txBody>
      </p:sp>
      <p:sp>
        <p:nvSpPr>
          <p:cNvPr id="19" name="文本框 18"/>
          <p:cNvSpPr txBox="1"/>
          <p:nvPr/>
        </p:nvSpPr>
        <p:spPr>
          <a:xfrm>
            <a:off x="3645535" y="4416425"/>
            <a:ext cx="690880" cy="398780"/>
          </a:xfrm>
          <a:prstGeom prst="rect">
            <a:avLst/>
          </a:prstGeom>
          <a:noFill/>
        </p:spPr>
        <p:txBody>
          <a:bodyPr wrap="none" rtlCol="0">
            <a:spAutoFit/>
          </a:bodyPr>
          <a:p>
            <a:r>
              <a:rPr lang="zh-CN" altLang="en-US" sz="2000" b="1" dirty="0" smtClean="0">
                <a:solidFill>
                  <a:srgbClr val="C00000"/>
                </a:solidFill>
                <a:latin typeface="+mj-ea"/>
                <a:ea typeface="+mj-ea"/>
              </a:rPr>
              <a:t>清朝</a:t>
            </a:r>
            <a:endParaRPr lang="zh-CN" altLang="en-US" sz="2000" b="1" dirty="0" smtClean="0">
              <a:solidFill>
                <a:srgbClr val="C00000"/>
              </a:solidFill>
              <a:latin typeface="+mj-ea"/>
              <a:ea typeface="+mj-ea"/>
            </a:endParaRPr>
          </a:p>
        </p:txBody>
      </p:sp>
      <p:sp>
        <p:nvSpPr>
          <p:cNvPr id="20" name="文本框 19"/>
          <p:cNvSpPr txBox="1"/>
          <p:nvPr/>
        </p:nvSpPr>
        <p:spPr>
          <a:xfrm>
            <a:off x="4961890" y="137160"/>
            <a:ext cx="1257300" cy="598805"/>
          </a:xfrm>
          <a:prstGeom prst="rect">
            <a:avLst/>
          </a:prstGeom>
          <a:noFill/>
        </p:spPr>
        <p:txBody>
          <a:bodyPr wrap="square" rtlCol="0">
            <a:spAutoFit/>
          </a:bodyPr>
          <a:p>
            <a:r>
              <a:rPr lang="zh-CN" altLang="en-US" sz="1100" b="1" dirty="0" smtClean="0">
                <a:solidFill>
                  <a:srgbClr val="C00000"/>
                </a:solidFill>
                <a:latin typeface="+mj-ea"/>
                <a:ea typeface="+mj-ea"/>
              </a:rPr>
              <a:t>阿拉伯商人将鸦片作为贵重礼物传入我国</a:t>
            </a:r>
            <a:endParaRPr lang="zh-CN" altLang="en-US" sz="1100" b="1" dirty="0" smtClean="0">
              <a:solidFill>
                <a:srgbClr val="C00000"/>
              </a:solidFill>
              <a:latin typeface="+mj-ea"/>
              <a:ea typeface="+mj-ea"/>
            </a:endParaRPr>
          </a:p>
        </p:txBody>
      </p:sp>
      <p:sp>
        <p:nvSpPr>
          <p:cNvPr id="22" name="文本框 21"/>
          <p:cNvSpPr txBox="1"/>
          <p:nvPr/>
        </p:nvSpPr>
        <p:spPr>
          <a:xfrm>
            <a:off x="4533265" y="4416425"/>
            <a:ext cx="1196340" cy="598805"/>
          </a:xfrm>
          <a:prstGeom prst="rect">
            <a:avLst/>
          </a:prstGeom>
          <a:noFill/>
        </p:spPr>
        <p:txBody>
          <a:bodyPr wrap="square" rtlCol="0">
            <a:spAutoFit/>
          </a:bodyPr>
          <a:p>
            <a:r>
              <a:rPr lang="zh-CN" altLang="en-US" sz="1100" b="1" dirty="0" smtClean="0">
                <a:solidFill>
                  <a:srgbClr val="C00000"/>
                </a:solidFill>
                <a:latin typeface="+mj-ea"/>
                <a:ea typeface="+mj-ea"/>
              </a:rPr>
              <a:t>乾隆中期以后，国人吸食鸦片逐年增多</a:t>
            </a:r>
            <a:endParaRPr lang="zh-CN" altLang="en-US" sz="1100" b="1" dirty="0" smtClean="0">
              <a:solidFill>
                <a:srgbClr val="C00000"/>
              </a:solidFill>
              <a:latin typeface="+mj-ea"/>
              <a:ea typeface="+mj-ea"/>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4" nodeType="afterEffec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12" nodeType="afterEffec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1" nodeType="afterEffec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3" nodeType="withEffec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2" nodeType="withEffec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22" presetClass="entr" presetSubtype="1" fill="hold" grpId="0" nodeType="afterEffect">
                                  <p:childTnLst>
                                    <p:set>
                                      <p:cBhvr>
                                        <p:cTn id="25" dur="1" fill="hold">
                                          <p:stCondLst>
                                            <p:cond delay="0"/>
                                          </p:stCondLst>
                                        </p:cTn>
                                        <p:tgtEl>
                                          <p:spTgt spid="34"/>
                                        </p:tgtEl>
                                        <p:attrNameLst>
                                          <p:attrName>style.visibility</p:attrName>
                                        </p:attrNameLst>
                                      </p:cBhvr>
                                      <p:to>
                                        <p:strVal val="visible"/>
                                      </p:to>
                                    </p:set>
                                    <p:animEffect transition="in" filter="wipe(up)">
                                      <p:cBhvr>
                                        <p:cTn id="26" dur="500"/>
                                        <p:tgtEl>
                                          <p:spTgt spid="34"/>
                                        </p:tgtEl>
                                      </p:cBhvr>
                                    </p:animEffect>
                                  </p:childTnLst>
                                </p:cTn>
                              </p:par>
                              <p:par>
                                <p:cTn id="27" presetID="26" presetClass="entr" presetSubtype="0" fill="hold" grpId="7" nodeType="withEffect">
                                  <p:childTnLst>
                                    <p:set>
                                      <p:cBhvr>
                                        <p:cTn id="28" dur="1" fill="hold">
                                          <p:stCondLst>
                                            <p:cond delay="0"/>
                                          </p:stCondLst>
                                        </p:cTn>
                                        <p:tgtEl>
                                          <p:spTgt spid="74"/>
                                        </p:tgtEl>
                                        <p:attrNameLst>
                                          <p:attrName>style.visibility</p:attrName>
                                        </p:attrNameLst>
                                      </p:cBhvr>
                                      <p:to>
                                        <p:strVal val="visible"/>
                                      </p:to>
                                    </p:set>
                                    <p:animEffect transition="in" filter="wipe(down)">
                                      <p:cBhvr>
                                        <p:cTn id="29" dur="290">
                                          <p:stCondLst>
                                            <p:cond delay="0"/>
                                          </p:stCondLst>
                                        </p:cTn>
                                        <p:tgtEl>
                                          <p:spTgt spid="74"/>
                                        </p:tgtEl>
                                      </p:cBhvr>
                                    </p:animEffect>
                                    <p:anim calcmode="lin" valueType="num">
                                      <p:cBhvr>
                                        <p:cTn id="30"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35" dur="13">
                                          <p:stCondLst>
                                            <p:cond delay="325"/>
                                          </p:stCondLst>
                                        </p:cTn>
                                        <p:tgtEl>
                                          <p:spTgt spid="74"/>
                                        </p:tgtEl>
                                      </p:cBhvr>
                                      <p:to x="100000" y="60000"/>
                                    </p:animScale>
                                    <p:animScale>
                                      <p:cBhvr>
                                        <p:cTn id="36" dur="83" decel="50000">
                                          <p:stCondLst>
                                            <p:cond delay="338"/>
                                          </p:stCondLst>
                                        </p:cTn>
                                        <p:tgtEl>
                                          <p:spTgt spid="74"/>
                                        </p:tgtEl>
                                      </p:cBhvr>
                                      <p:to x="100000" y="100000"/>
                                    </p:animScale>
                                    <p:animScale>
                                      <p:cBhvr>
                                        <p:cTn id="37" dur="13">
                                          <p:stCondLst>
                                            <p:cond delay="656"/>
                                          </p:stCondLst>
                                        </p:cTn>
                                        <p:tgtEl>
                                          <p:spTgt spid="74"/>
                                        </p:tgtEl>
                                      </p:cBhvr>
                                      <p:to x="100000" y="80000"/>
                                    </p:animScale>
                                    <p:animScale>
                                      <p:cBhvr>
                                        <p:cTn id="38" dur="83" decel="50000">
                                          <p:stCondLst>
                                            <p:cond delay="669"/>
                                          </p:stCondLst>
                                        </p:cTn>
                                        <p:tgtEl>
                                          <p:spTgt spid="74"/>
                                        </p:tgtEl>
                                      </p:cBhvr>
                                      <p:to x="100000" y="100000"/>
                                    </p:animScale>
                                    <p:animScale>
                                      <p:cBhvr>
                                        <p:cTn id="39" dur="13">
                                          <p:stCondLst>
                                            <p:cond delay="821"/>
                                          </p:stCondLst>
                                        </p:cTn>
                                        <p:tgtEl>
                                          <p:spTgt spid="74"/>
                                        </p:tgtEl>
                                      </p:cBhvr>
                                      <p:to x="100000" y="90000"/>
                                    </p:animScale>
                                    <p:animScale>
                                      <p:cBhvr>
                                        <p:cTn id="40" dur="83" decel="50000">
                                          <p:stCondLst>
                                            <p:cond delay="834"/>
                                          </p:stCondLst>
                                        </p:cTn>
                                        <p:tgtEl>
                                          <p:spTgt spid="74"/>
                                        </p:tgtEl>
                                      </p:cBhvr>
                                      <p:to x="100000" y="100000"/>
                                    </p:animScale>
                                    <p:animScale>
                                      <p:cBhvr>
                                        <p:cTn id="41" dur="13">
                                          <p:stCondLst>
                                            <p:cond delay="904"/>
                                          </p:stCondLst>
                                        </p:cTn>
                                        <p:tgtEl>
                                          <p:spTgt spid="74"/>
                                        </p:tgtEl>
                                      </p:cBhvr>
                                      <p:to x="100000" y="95000"/>
                                    </p:animScale>
                                    <p:animScale>
                                      <p:cBhvr>
                                        <p:cTn id="42" dur="83" decel="50000">
                                          <p:stCondLst>
                                            <p:cond delay="917"/>
                                          </p:stCondLst>
                                        </p:cTn>
                                        <p:tgtEl>
                                          <p:spTgt spid="74"/>
                                        </p:tgtEl>
                                      </p:cBhvr>
                                      <p:to x="100000" y="100000"/>
                                    </p:animScale>
                                  </p:childTnLst>
                                </p:cTn>
                              </p:par>
                              <p:par>
                                <p:cTn id="43" presetID="26" presetClass="entr" presetSubtype="0" fill="hold" grpId="9" nodeType="withEffect">
                                  <p:childTnLst>
                                    <p:set>
                                      <p:cBhvr>
                                        <p:cTn id="44" dur="1" fill="hold">
                                          <p:stCondLst>
                                            <p:cond delay="0"/>
                                          </p:stCondLst>
                                        </p:cTn>
                                        <p:tgtEl>
                                          <p:spTgt spid="76"/>
                                        </p:tgtEl>
                                        <p:attrNameLst>
                                          <p:attrName>style.visibility</p:attrName>
                                        </p:attrNameLst>
                                      </p:cBhvr>
                                      <p:to>
                                        <p:strVal val="visible"/>
                                      </p:to>
                                    </p:set>
                                    <p:animEffect transition="in" filter="wipe(down)">
                                      <p:cBhvr>
                                        <p:cTn id="45" dur="290">
                                          <p:stCondLst>
                                            <p:cond delay="0"/>
                                          </p:stCondLst>
                                        </p:cTn>
                                        <p:tgtEl>
                                          <p:spTgt spid="76"/>
                                        </p:tgtEl>
                                      </p:cBhvr>
                                    </p:animEffect>
                                    <p:anim calcmode="lin" valueType="num">
                                      <p:cBhvr>
                                        <p:cTn id="46"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51" dur="13">
                                          <p:stCondLst>
                                            <p:cond delay="325"/>
                                          </p:stCondLst>
                                        </p:cTn>
                                        <p:tgtEl>
                                          <p:spTgt spid="76"/>
                                        </p:tgtEl>
                                      </p:cBhvr>
                                      <p:to x="100000" y="60000"/>
                                    </p:animScale>
                                    <p:animScale>
                                      <p:cBhvr>
                                        <p:cTn id="52" dur="83" decel="50000">
                                          <p:stCondLst>
                                            <p:cond delay="338"/>
                                          </p:stCondLst>
                                        </p:cTn>
                                        <p:tgtEl>
                                          <p:spTgt spid="76"/>
                                        </p:tgtEl>
                                      </p:cBhvr>
                                      <p:to x="100000" y="100000"/>
                                    </p:animScale>
                                    <p:animScale>
                                      <p:cBhvr>
                                        <p:cTn id="53" dur="13">
                                          <p:stCondLst>
                                            <p:cond delay="656"/>
                                          </p:stCondLst>
                                        </p:cTn>
                                        <p:tgtEl>
                                          <p:spTgt spid="76"/>
                                        </p:tgtEl>
                                      </p:cBhvr>
                                      <p:to x="100000" y="80000"/>
                                    </p:animScale>
                                    <p:animScale>
                                      <p:cBhvr>
                                        <p:cTn id="54" dur="83" decel="50000">
                                          <p:stCondLst>
                                            <p:cond delay="669"/>
                                          </p:stCondLst>
                                        </p:cTn>
                                        <p:tgtEl>
                                          <p:spTgt spid="76"/>
                                        </p:tgtEl>
                                      </p:cBhvr>
                                      <p:to x="100000" y="100000"/>
                                    </p:animScale>
                                    <p:animScale>
                                      <p:cBhvr>
                                        <p:cTn id="55" dur="13">
                                          <p:stCondLst>
                                            <p:cond delay="821"/>
                                          </p:stCondLst>
                                        </p:cTn>
                                        <p:tgtEl>
                                          <p:spTgt spid="76"/>
                                        </p:tgtEl>
                                      </p:cBhvr>
                                      <p:to x="100000" y="90000"/>
                                    </p:animScale>
                                    <p:animScale>
                                      <p:cBhvr>
                                        <p:cTn id="56" dur="83" decel="50000">
                                          <p:stCondLst>
                                            <p:cond delay="834"/>
                                          </p:stCondLst>
                                        </p:cTn>
                                        <p:tgtEl>
                                          <p:spTgt spid="76"/>
                                        </p:tgtEl>
                                      </p:cBhvr>
                                      <p:to x="100000" y="100000"/>
                                    </p:animScale>
                                    <p:animScale>
                                      <p:cBhvr>
                                        <p:cTn id="57" dur="13">
                                          <p:stCondLst>
                                            <p:cond delay="904"/>
                                          </p:stCondLst>
                                        </p:cTn>
                                        <p:tgtEl>
                                          <p:spTgt spid="76"/>
                                        </p:tgtEl>
                                      </p:cBhvr>
                                      <p:to x="100000" y="95000"/>
                                    </p:animScale>
                                    <p:animScale>
                                      <p:cBhvr>
                                        <p:cTn id="58" dur="83" decel="50000">
                                          <p:stCondLst>
                                            <p:cond delay="917"/>
                                          </p:stCondLst>
                                        </p:cTn>
                                        <p:tgtEl>
                                          <p:spTgt spid="76"/>
                                        </p:tgtEl>
                                      </p:cBhvr>
                                      <p:to x="100000" y="100000"/>
                                    </p:animScale>
                                  </p:childTnLst>
                                </p:cTn>
                              </p:par>
                              <p:par>
                                <p:cTn id="59" presetID="26" presetClass="entr" presetSubtype="0" fill="hold" grpId="11" nodeType="withEffect">
                                  <p:childTnLst>
                                    <p:set>
                                      <p:cBhvr>
                                        <p:cTn id="60" dur="1" fill="hold">
                                          <p:stCondLst>
                                            <p:cond delay="0"/>
                                          </p:stCondLst>
                                        </p:cTn>
                                        <p:tgtEl>
                                          <p:spTgt spid="78"/>
                                        </p:tgtEl>
                                        <p:attrNameLst>
                                          <p:attrName>style.visibility</p:attrName>
                                        </p:attrNameLst>
                                      </p:cBhvr>
                                      <p:to>
                                        <p:strVal val="visible"/>
                                      </p:to>
                                    </p:set>
                                    <p:animEffect transition="in" filter="wipe(down)">
                                      <p:cBhvr>
                                        <p:cTn id="61" dur="290">
                                          <p:stCondLst>
                                            <p:cond delay="0"/>
                                          </p:stCondLst>
                                        </p:cTn>
                                        <p:tgtEl>
                                          <p:spTgt spid="78"/>
                                        </p:tgtEl>
                                      </p:cBhvr>
                                    </p:animEffect>
                                    <p:anim calcmode="lin" valueType="num">
                                      <p:cBhvr>
                                        <p:cTn id="62"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67" dur="13">
                                          <p:stCondLst>
                                            <p:cond delay="325"/>
                                          </p:stCondLst>
                                        </p:cTn>
                                        <p:tgtEl>
                                          <p:spTgt spid="78"/>
                                        </p:tgtEl>
                                      </p:cBhvr>
                                      <p:to x="100000" y="60000"/>
                                    </p:animScale>
                                    <p:animScale>
                                      <p:cBhvr>
                                        <p:cTn id="68" dur="83" decel="50000">
                                          <p:stCondLst>
                                            <p:cond delay="338"/>
                                          </p:stCondLst>
                                        </p:cTn>
                                        <p:tgtEl>
                                          <p:spTgt spid="78"/>
                                        </p:tgtEl>
                                      </p:cBhvr>
                                      <p:to x="100000" y="100000"/>
                                    </p:animScale>
                                    <p:animScale>
                                      <p:cBhvr>
                                        <p:cTn id="69" dur="13">
                                          <p:stCondLst>
                                            <p:cond delay="656"/>
                                          </p:stCondLst>
                                        </p:cTn>
                                        <p:tgtEl>
                                          <p:spTgt spid="78"/>
                                        </p:tgtEl>
                                      </p:cBhvr>
                                      <p:to x="100000" y="80000"/>
                                    </p:animScale>
                                    <p:animScale>
                                      <p:cBhvr>
                                        <p:cTn id="70" dur="83" decel="50000">
                                          <p:stCondLst>
                                            <p:cond delay="669"/>
                                          </p:stCondLst>
                                        </p:cTn>
                                        <p:tgtEl>
                                          <p:spTgt spid="78"/>
                                        </p:tgtEl>
                                      </p:cBhvr>
                                      <p:to x="100000" y="100000"/>
                                    </p:animScale>
                                    <p:animScale>
                                      <p:cBhvr>
                                        <p:cTn id="71" dur="13">
                                          <p:stCondLst>
                                            <p:cond delay="821"/>
                                          </p:stCondLst>
                                        </p:cTn>
                                        <p:tgtEl>
                                          <p:spTgt spid="78"/>
                                        </p:tgtEl>
                                      </p:cBhvr>
                                      <p:to x="100000" y="90000"/>
                                    </p:animScale>
                                    <p:animScale>
                                      <p:cBhvr>
                                        <p:cTn id="72" dur="83" decel="50000">
                                          <p:stCondLst>
                                            <p:cond delay="834"/>
                                          </p:stCondLst>
                                        </p:cTn>
                                        <p:tgtEl>
                                          <p:spTgt spid="78"/>
                                        </p:tgtEl>
                                      </p:cBhvr>
                                      <p:to x="100000" y="100000"/>
                                    </p:animScale>
                                    <p:animScale>
                                      <p:cBhvr>
                                        <p:cTn id="73" dur="13">
                                          <p:stCondLst>
                                            <p:cond delay="904"/>
                                          </p:stCondLst>
                                        </p:cTn>
                                        <p:tgtEl>
                                          <p:spTgt spid="78"/>
                                        </p:tgtEl>
                                      </p:cBhvr>
                                      <p:to x="100000" y="95000"/>
                                    </p:animScale>
                                    <p:animScale>
                                      <p:cBhvr>
                                        <p:cTn id="74" dur="83" decel="50000">
                                          <p:stCondLst>
                                            <p:cond delay="917"/>
                                          </p:stCondLst>
                                        </p:cTn>
                                        <p:tgtEl>
                                          <p:spTgt spid="78"/>
                                        </p:tgtEl>
                                      </p:cBhvr>
                                      <p:to x="100000" y="100000"/>
                                    </p:animScale>
                                  </p:childTnLst>
                                </p:cTn>
                              </p:par>
                            </p:childTnLst>
                          </p:cTn>
                        </p:par>
                        <p:par>
                          <p:cTn id="75" fill="hold">
                            <p:stCondLst>
                              <p:cond delay="2000"/>
                            </p:stCondLst>
                            <p:childTnLst>
                              <p:par>
                                <p:cTn id="76" presetID="22" presetClass="entr" presetSubtype="1" fill="hold" grpId="5" nodeType="afterEffect">
                                  <p:childTnLst>
                                    <p:set>
                                      <p:cBhvr>
                                        <p:cTn id="77" dur="1" fill="hold">
                                          <p:stCondLst>
                                            <p:cond delay="0"/>
                                          </p:stCondLst>
                                        </p:cTn>
                                        <p:tgtEl>
                                          <p:spTgt spid="72"/>
                                        </p:tgtEl>
                                        <p:attrNameLst>
                                          <p:attrName>style.visibility</p:attrName>
                                        </p:attrNameLst>
                                      </p:cBhvr>
                                      <p:to>
                                        <p:strVal val="visible"/>
                                      </p:to>
                                    </p:set>
                                    <p:animEffect transition="in" filter="wipe(up)">
                                      <p:cBhvr>
                                        <p:cTn id="78" dur="1000"/>
                                        <p:tgtEl>
                                          <p:spTgt spid="72"/>
                                        </p:tgtEl>
                                      </p:cBhvr>
                                    </p:animEffect>
                                  </p:childTnLst>
                                </p:cTn>
                              </p:par>
                            </p:childTnLst>
                          </p:cTn>
                        </p:par>
                        <p:par>
                          <p:cTn id="79" fill="hold">
                            <p:stCondLst>
                              <p:cond delay="3000"/>
                            </p:stCondLst>
                            <p:childTnLst>
                              <p:par>
                                <p:cTn id="80" presetID="22" presetClass="entr" presetSubtype="2" fill="hold" grpId="1" nodeType="afterEffect">
                                  <p:childTnLst>
                                    <p:set>
                                      <p:cBhvr>
                                        <p:cTn id="81" dur="1" fill="hold">
                                          <p:stCondLst>
                                            <p:cond delay="0"/>
                                          </p:stCondLst>
                                        </p:cTn>
                                        <p:tgtEl>
                                          <p:spTgt spid="6"/>
                                        </p:tgtEl>
                                        <p:attrNameLst>
                                          <p:attrName>style.visibility</p:attrName>
                                        </p:attrNameLst>
                                      </p:cBhvr>
                                      <p:to>
                                        <p:strVal val="visible"/>
                                      </p:to>
                                    </p:set>
                                    <p:animEffect transition="in" filter="wipe(right)">
                                      <p:cBhvr>
                                        <p:cTn id="82" dur="500"/>
                                        <p:tgtEl>
                                          <p:spTgt spid="6"/>
                                        </p:tgtEl>
                                      </p:cBhvr>
                                    </p:animEffect>
                                  </p:childTnLst>
                                </p:cTn>
                              </p:par>
                              <p:par>
                                <p:cTn id="83" presetID="22" presetClass="entr" presetSubtype="2" fill="hold" grpId="2" nodeType="withEffect">
                                  <p:childTnLst>
                                    <p:set>
                                      <p:cBhvr>
                                        <p:cTn id="84" dur="1" fill="hold">
                                          <p:stCondLst>
                                            <p:cond delay="0"/>
                                          </p:stCondLst>
                                        </p:cTn>
                                        <p:tgtEl>
                                          <p:spTgt spid="13"/>
                                        </p:tgtEl>
                                        <p:attrNameLst>
                                          <p:attrName>style.visibility</p:attrName>
                                        </p:attrNameLst>
                                      </p:cBhvr>
                                      <p:to>
                                        <p:strVal val="visible"/>
                                      </p:to>
                                    </p:set>
                                    <p:animEffect transition="in" filter="wipe(right)">
                                      <p:cBhvr>
                                        <p:cTn id="8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8" grpId="1" bldLvl="0" animBg="1"/>
      <p:bldP spid="39" grpId="2" bldLvl="0" animBg="1"/>
      <p:bldP spid="40" grpId="3" bldLvl="0" animBg="1"/>
      <p:bldP spid="65" grpId="4" bldLvl="0" animBg="1"/>
      <p:bldP spid="72" grpId="5"/>
      <p:bldP spid="74" grpId="7"/>
      <p:bldP spid="76" grpId="9"/>
      <p:bldP spid="78" grpId="11"/>
      <p:bldP spid="79" grpId="12"/>
      <p:bldP spid="6" grpId="1" bldLvl="0" animBg="1"/>
      <p:bldP spid="13" grpId="2"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40" y="2661285"/>
            <a:ext cx="9142730" cy="2481580"/>
          </a:xfrm>
          <a:prstGeom prst="rect">
            <a:avLst/>
          </a:prstGeom>
        </p:spPr>
      </p:pic>
      <p:pic>
        <p:nvPicPr>
          <p:cNvPr id="2" name="图片 1"/>
          <p:cNvPicPr>
            <a:picLocks noChangeAspect="1"/>
          </p:cNvPicPr>
          <p:nvPr/>
        </p:nvPicPr>
        <p:blipFill>
          <a:blip r:embed="rId2"/>
          <a:stretch>
            <a:fillRect/>
          </a:stretch>
        </p:blipFill>
        <p:spPr>
          <a:xfrm>
            <a:off x="5753735" y="2661285"/>
            <a:ext cx="3239135" cy="2361565"/>
          </a:xfrm>
          <a:prstGeom prst="rect">
            <a:avLst/>
          </a:prstGeom>
        </p:spPr>
      </p:pic>
      <p:pic>
        <p:nvPicPr>
          <p:cNvPr id="4" name="图片 3"/>
          <p:cNvPicPr>
            <a:picLocks noChangeAspect="1"/>
          </p:cNvPicPr>
          <p:nvPr/>
        </p:nvPicPr>
        <p:blipFill>
          <a:blip r:embed="rId3"/>
          <a:stretch>
            <a:fillRect/>
          </a:stretch>
        </p:blipFill>
        <p:spPr>
          <a:xfrm>
            <a:off x="224155" y="2661285"/>
            <a:ext cx="3006725" cy="2361565"/>
          </a:xfrm>
          <a:prstGeom prst="rect">
            <a:avLst/>
          </a:prstGeom>
        </p:spPr>
      </p:pic>
      <p:pic>
        <p:nvPicPr>
          <p:cNvPr id="3" name="图片 2"/>
          <p:cNvPicPr>
            <a:picLocks noChangeAspect="1"/>
          </p:cNvPicPr>
          <p:nvPr/>
        </p:nvPicPr>
        <p:blipFill>
          <a:blip r:embed="rId4"/>
          <a:stretch>
            <a:fillRect/>
          </a:stretch>
        </p:blipFill>
        <p:spPr>
          <a:xfrm>
            <a:off x="224155" y="603885"/>
            <a:ext cx="3006725" cy="2057400"/>
          </a:xfrm>
          <a:prstGeom prst="rect">
            <a:avLst/>
          </a:prstGeom>
        </p:spPr>
      </p:pic>
      <p:sp>
        <p:nvSpPr>
          <p:cNvPr id="5" name="文本框 4"/>
          <p:cNvSpPr txBox="1"/>
          <p:nvPr/>
        </p:nvSpPr>
        <p:spPr>
          <a:xfrm>
            <a:off x="3132455" y="143510"/>
            <a:ext cx="2621280" cy="460375"/>
          </a:xfrm>
          <a:prstGeom prst="rect">
            <a:avLst/>
          </a:prstGeom>
          <a:noFill/>
        </p:spPr>
        <p:txBody>
          <a:bodyPr wrap="none" rtlCol="0">
            <a:spAutoFit/>
          </a:bodyPr>
          <a:p>
            <a:r>
              <a:rPr lang="zh-CN" altLang="en-US" sz="2400" b="1" dirty="0" smtClean="0">
                <a:solidFill>
                  <a:srgbClr val="C00000"/>
                </a:solidFill>
                <a:latin typeface="+mj-ea"/>
                <a:ea typeface="+mj-ea"/>
              </a:rPr>
              <a:t>晚清吸食鸦片的人</a:t>
            </a:r>
            <a:endParaRPr lang="zh-CN" altLang="en-US" sz="2400" b="1" dirty="0" smtClean="0">
              <a:solidFill>
                <a:srgbClr val="C00000"/>
              </a:solidFill>
              <a:latin typeface="+mj-ea"/>
              <a:ea typeface="+mj-ea"/>
            </a:endParaRPr>
          </a:p>
        </p:txBody>
      </p:sp>
      <p:pic>
        <p:nvPicPr>
          <p:cNvPr id="6" name="图片 5"/>
          <p:cNvPicPr>
            <a:picLocks noChangeAspect="1"/>
          </p:cNvPicPr>
          <p:nvPr/>
        </p:nvPicPr>
        <p:blipFill>
          <a:blip r:embed="rId5"/>
          <a:stretch>
            <a:fillRect/>
          </a:stretch>
        </p:blipFill>
        <p:spPr>
          <a:xfrm>
            <a:off x="5753735" y="603250"/>
            <a:ext cx="3239135" cy="2058035"/>
          </a:xfrm>
          <a:prstGeom prst="rect">
            <a:avLst/>
          </a:prstGeom>
        </p:spPr>
      </p:pic>
      <p:pic>
        <p:nvPicPr>
          <p:cNvPr id="8" name="图片 7"/>
          <p:cNvPicPr>
            <a:picLocks noChangeAspect="1"/>
          </p:cNvPicPr>
          <p:nvPr/>
        </p:nvPicPr>
        <p:blipFill>
          <a:blip r:embed="rId6"/>
          <a:stretch>
            <a:fillRect/>
          </a:stretch>
        </p:blipFill>
        <p:spPr>
          <a:xfrm>
            <a:off x="3230880" y="920750"/>
            <a:ext cx="2522855" cy="3212465"/>
          </a:xfrm>
          <a:prstGeom prst="rect">
            <a:avLst/>
          </a:prstGeom>
        </p:spPr>
      </p:pic>
    </p:spTree>
  </p:cSld>
  <p:clrMapOvr>
    <a:masterClrMapping/>
  </p:clrMapOvr>
  <p:transition spd="med" advClick="0">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25240" y="722630"/>
            <a:ext cx="4772025" cy="11684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1729</a:t>
            </a: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年，雍正皇帝颁布了中国也是世界上第一个禁烟法令，从此禁烟之声屡屡不绝。</a:t>
            </a:r>
            <a:r>
              <a:rPr kumimoji="0" lang="en-US" altLang="zh-CN"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1839</a:t>
            </a: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年，在道光皇帝的推举信任之下，林则徐发动了中国历史上第一次大规模的禁烟运动。以</a:t>
            </a:r>
            <a:r>
              <a:rPr kumimoji="0" lang="zh-CN" altLang="en-US" sz="140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虎门销烟</a:t>
            </a:r>
            <a:r>
              <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为代表的禁烟壮举，有力打击了外国殖民者的贩毒行动，向全世界表明了中国人民禁烟的坚定决心。</a:t>
            </a:r>
            <a:endParaRPr kumimoji="0" lang="zh-CN" altLang="en-US" sz="1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椭圆 9"/>
          <p:cNvSpPr/>
          <p:nvPr/>
        </p:nvSpPr>
        <p:spPr>
          <a:xfrm>
            <a:off x="705159" y="980113"/>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1</a:t>
            </a:r>
            <a:endParaRPr kumimoji="0" lang="en-US" altLang="zh-CN" sz="32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8" name="Freeform 20"/>
          <p:cNvSpPr>
            <a:spLocks noEditPoints="1"/>
          </p:cNvSpPr>
          <p:nvPr/>
        </p:nvSpPr>
        <p:spPr bwMode="auto">
          <a:xfrm rot="5400000">
            <a:off x="3342357" y="1143277"/>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E647C"/>
              </a:solidFill>
              <a:effectLst/>
              <a:uLnTx/>
              <a:uFillTx/>
              <a:latin typeface="Calibri" panose="020F0502020204030204" pitchFamily="34" charset="0"/>
              <a:ea typeface="宋体" panose="02010600030101010101" pitchFamily="2" charset="-122"/>
              <a:cs typeface="+mn-cs"/>
            </a:endParaRPr>
          </a:p>
        </p:txBody>
      </p:sp>
      <p:sp>
        <p:nvSpPr>
          <p:cNvPr id="38" name="圆角矩形 37"/>
          <p:cNvSpPr/>
          <p:nvPr/>
        </p:nvSpPr>
        <p:spPr>
          <a:xfrm>
            <a:off x="1437640" y="1066165"/>
            <a:ext cx="1857375" cy="5143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fontAlgn="base">
              <a:spcBef>
                <a:spcPct val="0"/>
              </a:spcBef>
              <a:spcAft>
                <a:spcPct val="0"/>
              </a:spcAft>
              <a:defRPr/>
            </a:pPr>
            <a:r>
              <a:rPr lang="zh-CN" altLang="en-US" sz="1800" b="1">
                <a:solidFill>
                  <a:srgbClr val="C00000"/>
                </a:solidFill>
                <a:latin typeface="微软雅黑" panose="020B0503020204020204" pitchFamily="34" charset="-122"/>
              </a:rPr>
              <a:t>第一次禁烟运动</a:t>
            </a:r>
            <a:endParaRPr lang="zh-CN" altLang="en-US" sz="1800" b="1">
              <a:solidFill>
                <a:srgbClr val="C00000"/>
              </a:solidFill>
              <a:latin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960495" y="2085340"/>
            <a:ext cx="4600575" cy="2415540"/>
          </a:xfrm>
          <a:prstGeom prst="rect">
            <a:avLst/>
          </a:prstGeom>
        </p:spPr>
      </p:pic>
      <p:pic>
        <p:nvPicPr>
          <p:cNvPr id="4" name="图片 3"/>
          <p:cNvPicPr>
            <a:picLocks noChangeAspect="1"/>
          </p:cNvPicPr>
          <p:nvPr/>
        </p:nvPicPr>
        <p:blipFill>
          <a:blip r:embed="rId2"/>
          <a:stretch>
            <a:fillRect/>
          </a:stretch>
        </p:blipFill>
        <p:spPr>
          <a:xfrm>
            <a:off x="226695" y="2020570"/>
            <a:ext cx="3131820" cy="2416175"/>
          </a:xfrm>
          <a:prstGeom prst="rect">
            <a:avLst/>
          </a:prstGeom>
        </p:spPr>
      </p:pic>
      <p:sp>
        <p:nvSpPr>
          <p:cNvPr id="5" name="文本框 4"/>
          <p:cNvSpPr txBox="1"/>
          <p:nvPr/>
        </p:nvSpPr>
        <p:spPr>
          <a:xfrm>
            <a:off x="1391920" y="4418965"/>
            <a:ext cx="792480" cy="275590"/>
          </a:xfrm>
          <a:prstGeom prst="rect">
            <a:avLst/>
          </a:prstGeom>
          <a:noFill/>
        </p:spPr>
        <p:txBody>
          <a:bodyPr wrap="square" rtlCol="0">
            <a:spAutoFit/>
          </a:bodyPr>
          <a:p>
            <a:r>
              <a:rPr lang="zh-CN" altLang="en-US" sz="1200" b="1" dirty="0" smtClean="0">
                <a:solidFill>
                  <a:srgbClr val="C00000"/>
                </a:solidFill>
                <a:latin typeface="+mj-ea"/>
                <a:ea typeface="+mj-ea"/>
              </a:rPr>
              <a:t>林则徐</a:t>
            </a:r>
            <a:endParaRPr lang="zh-CN" altLang="en-US" sz="1200" b="1" dirty="0" smtClean="0">
              <a:solidFill>
                <a:srgbClr val="C00000"/>
              </a:solidFill>
              <a:latin typeface="+mj-ea"/>
              <a:ea typeface="+mj-ea"/>
            </a:endParaRPr>
          </a:p>
        </p:txBody>
      </p:sp>
      <p:sp>
        <p:nvSpPr>
          <p:cNvPr id="7" name="文本框 6"/>
          <p:cNvSpPr txBox="1"/>
          <p:nvPr/>
        </p:nvSpPr>
        <p:spPr>
          <a:xfrm>
            <a:off x="5815330" y="4500880"/>
            <a:ext cx="792480" cy="275590"/>
          </a:xfrm>
          <a:prstGeom prst="rect">
            <a:avLst/>
          </a:prstGeom>
          <a:noFill/>
        </p:spPr>
        <p:txBody>
          <a:bodyPr wrap="none" rtlCol="0">
            <a:spAutoFit/>
          </a:bodyPr>
          <a:p>
            <a:r>
              <a:rPr lang="zh-CN" altLang="en-US" sz="1200" b="1" dirty="0" smtClean="0">
                <a:solidFill>
                  <a:srgbClr val="C00000"/>
                </a:solidFill>
                <a:latin typeface="+mj-ea"/>
                <a:ea typeface="+mj-ea"/>
              </a:rPr>
              <a:t>虎门销烟</a:t>
            </a:r>
            <a:endParaRPr lang="zh-CN" altLang="en-US" sz="1200" b="1" dirty="0" smtClean="0">
              <a:solidFill>
                <a:srgbClr val="C00000"/>
              </a:solidFill>
              <a:latin typeface="+mj-ea"/>
              <a:ea typeface="+mj-ea"/>
            </a:endParaRPr>
          </a:p>
        </p:txBody>
      </p:sp>
      <p:sp>
        <p:nvSpPr>
          <p:cNvPr id="18" name="圆角矩形 17"/>
          <p:cNvSpPr/>
          <p:nvPr/>
        </p:nvSpPr>
        <p:spPr>
          <a:xfrm>
            <a:off x="76835" y="1891030"/>
            <a:ext cx="3427095" cy="280352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圆角矩形 8"/>
          <p:cNvSpPr/>
          <p:nvPr/>
        </p:nvSpPr>
        <p:spPr>
          <a:xfrm>
            <a:off x="3759200" y="1967865"/>
            <a:ext cx="5002530" cy="280352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par>
                          <p:cTn id="13" fill="hold">
                            <p:stCondLst>
                              <p:cond delay="2500"/>
                            </p:stCondLst>
                            <p:childTnLst>
                              <p:par>
                                <p:cTn id="14" presetID="12" presetClass="entr" presetSubtype="8" fill="hold" grpId="10" nodeType="afterEffec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p:tgtEl>
                                          <p:spTgt spid="28"/>
                                        </p:tgtEl>
                                        <p:attrNameLst>
                                          <p:attrName>ppt_x</p:attrName>
                                        </p:attrNameLst>
                                      </p:cBhvr>
                                      <p:tavLst>
                                        <p:tav tm="0">
                                          <p:val>
                                            <p:strVal val="#ppt_x-#ppt_w*1.125000"/>
                                          </p:val>
                                        </p:tav>
                                        <p:tav tm="100000">
                                          <p:val>
                                            <p:strVal val="#ppt_x"/>
                                          </p:val>
                                        </p:tav>
                                      </p:tavLst>
                                    </p:anim>
                                    <p:animEffect transition="in" filter="wipe(right)">
                                      <p:cBhvr>
                                        <p:cTn id="17" dur="500"/>
                                        <p:tgtEl>
                                          <p:spTgt spid="28"/>
                                        </p:tgtEl>
                                      </p:cBhvr>
                                    </p:animEffect>
                                  </p:childTnLst>
                                </p:cTn>
                              </p:par>
                            </p:childTnLst>
                          </p:cTn>
                        </p:par>
                        <p:par>
                          <p:cTn id="18" fill="hold">
                            <p:stCondLst>
                              <p:cond delay="3000"/>
                            </p:stCondLst>
                            <p:childTnLst>
                              <p:par>
                                <p:cTn id="19" presetID="21" presetClass="entr" presetSubtype="1" fill="hold" grpId="0" nodeType="afterEffect">
                                  <p:childTnLst>
                                    <p:set>
                                      <p:cBhvr>
                                        <p:cTn id="20" dur="1" fill="hold">
                                          <p:stCondLst>
                                            <p:cond delay="0"/>
                                          </p:stCondLst>
                                        </p:cTn>
                                        <p:tgtEl>
                                          <p:spTgt spid="18"/>
                                        </p:tgtEl>
                                        <p:attrNameLst>
                                          <p:attrName>style.visibility</p:attrName>
                                        </p:attrNameLst>
                                      </p:cBhvr>
                                      <p:to>
                                        <p:strVal val="visible"/>
                                      </p:to>
                                    </p:set>
                                    <p:animEffect transition="in" filter="wheel(1)">
                                      <p:cBhvr>
                                        <p:cTn id="21" dur="800"/>
                                        <p:tgtEl>
                                          <p:spTgt spid="18"/>
                                        </p:tgtEl>
                                      </p:cBhvr>
                                    </p:animEffect>
                                  </p:childTnLst>
                                </p:cTn>
                              </p:par>
                            </p:childTnLst>
                          </p:cTn>
                        </p:par>
                        <p:par>
                          <p:cTn id="22" fill="hold">
                            <p:stCondLst>
                              <p:cond delay="4000"/>
                            </p:stCondLst>
                            <p:childTnLst>
                              <p:par>
                                <p:cTn id="23" presetID="21" presetClass="entr" presetSubtype="1" fill="hold" grpId="0" nodeType="afterEffect">
                                  <p:childTnLst>
                                    <p:set>
                                      <p:cBhvr>
                                        <p:cTn id="24" dur="1" fill="hold">
                                          <p:stCondLst>
                                            <p:cond delay="0"/>
                                          </p:stCondLst>
                                        </p:cTn>
                                        <p:tgtEl>
                                          <p:spTgt spid="9"/>
                                        </p:tgtEl>
                                        <p:attrNameLst>
                                          <p:attrName>style.visibility</p:attrName>
                                        </p:attrNameLst>
                                      </p:cBhvr>
                                      <p:to>
                                        <p:strVal val="visible"/>
                                      </p:to>
                                    </p:set>
                                    <p:animEffect transition="in" filter="wheel(1)">
                                      <p:cBhvr>
                                        <p:cTn id="25"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bldLvl="0" animBg="1"/>
      <p:bldP spid="28" grpId="10" bldLvl="0" animBg="1"/>
      <p:bldP spid="18" grpId="0" bldLvl="0" animBg="1"/>
      <p:bldP spid="9" grpId="0" bldLvl="0" animBg="1"/>
    </p:bldLst>
  </p:timing>
</p:sld>
</file>

<file path=ppt/theme/theme1.xml><?xml version="1.0" encoding="utf-8"?>
<a:theme xmlns:a="http://schemas.openxmlformats.org/drawingml/2006/main" name="www.pptniu.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Arial"/>
      </a:majorFont>
      <a:minorFont>
        <a:latin typeface="等线"/>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sz="4000" b="1" dirty="0" smtClean="0">
            <a:latin typeface="+mj-ea"/>
            <a:ea typeface="+mj-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ww.pptniu.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PPT牛模板</Template>
  <TotalTime>0</TotalTime>
  <Words>6601</Words>
  <Application>WPS 演示</Application>
  <PresentationFormat>全屏显示(16:9)</PresentationFormat>
  <Paragraphs>468</Paragraphs>
  <Slides>43</Slides>
  <Notes>27</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43</vt:i4>
      </vt:variant>
    </vt:vector>
  </HeadingPairs>
  <TitlesOfParts>
    <vt:vector size="61" baseType="lpstr">
      <vt:lpstr>Arial</vt:lpstr>
      <vt:lpstr>宋体</vt:lpstr>
      <vt:lpstr>Wingdings</vt:lpstr>
      <vt:lpstr>Calibri</vt:lpstr>
      <vt:lpstr>微软雅黑</vt:lpstr>
      <vt:lpstr>造字工房劲黑（非商用）常规体</vt:lpstr>
      <vt:lpstr>黑体</vt:lpstr>
      <vt:lpstr>Calibri</vt:lpstr>
      <vt:lpstr>等线</vt:lpstr>
      <vt:lpstr>Arial Unicode MS</vt:lpstr>
      <vt:lpstr>等线 Light</vt:lpstr>
      <vt:lpstr>Arial</vt:lpstr>
      <vt:lpstr>Clear Sans</vt:lpstr>
      <vt:lpstr>Malgun Gothic</vt:lpstr>
      <vt:lpstr>Times New Roman</vt:lpstr>
      <vt:lpstr>Calibri Light</vt:lpstr>
      <vt:lpstr>www.pptniu.com</vt:lpstr>
      <vt:lpstr>1_www.pptniu.com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pptniu.com</Company>
  <LinksUpToDate>false</LinksUpToDate>
  <SharedDoc>false</SharedDoc>
  <HyperlinksChanged>false</HyperlinksChanged>
  <AppVersion>14.0000</AppVersion>
  <Manager>pptniu.com</Manager>
  <HyperlinkBase>pptniu.com</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PPT牛模板</dc:title>
  <dc:creator>pptniu.com</dc:creator>
  <cp:keywords>pptniu.com</cp:keywords>
  <dc:description>pptniu.com</dc:description>
  <dc:subject>pptniu.com</dc:subject>
  <cp:category>pptniu.com</cp:category>
  <cp:lastModifiedBy>Vallina</cp:lastModifiedBy>
  <cp:revision>18</cp:revision>
  <dcterms:created xsi:type="dcterms:W3CDTF">2016-12-25T02:27:00Z</dcterms:created>
  <dcterms:modified xsi:type="dcterms:W3CDTF">2019-10-22T07:47:36Z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2052-11.1.0.8472</vt:lpwstr>
  </property>
</Properties>
</file>