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62" r:id="rId7"/>
    <p:sldId id="265" r:id="rId8"/>
    <p:sldId id="266" r:id="rId9"/>
    <p:sldId id="259" r:id="rId10"/>
    <p:sldId id="269" r:id="rId11"/>
    <p:sldId id="267" r:id="rId12"/>
    <p:sldId id="268" r:id="rId13"/>
    <p:sldId id="260" r:id="rId14"/>
    <p:sldId id="270" r:id="rId15"/>
    <p:sldId id="271" r:id="rId16"/>
    <p:sldId id="261" r:id="rId17"/>
    <p:sldId id="273" r:id="rId18"/>
    <p:sldId id="264" r:id="rId19"/>
  </p:sldIdLst>
  <p:sldSz cx="12192000" cy="6858000"/>
  <p:notesSz cx="6858000" cy="9144000"/>
  <p:embeddedFontLst>
    <p:embeddedFont>
      <p:font typeface="微软雅黑" panose="020B0503020204020204" pitchFamily="34" charset="-122"/>
      <p:regular r:id="rId23"/>
    </p:embeddedFont>
    <p:embeddedFont>
      <p:font typeface="方正正中黑简体" panose="02000000000000000000" pitchFamily="2" charset="-122"/>
      <p:regular r:id="rId24"/>
    </p:embeddedFont>
    <p:embeddedFont>
      <p:font typeface="DengXian Light" panose="02010600030101010101" charset="0"/>
      <p:regular r:id="rId25"/>
    </p:embeddedFont>
    <p:embeddedFont>
      <p:font typeface="DengXian" panose="02010600030101010101" charset="0"/>
      <p:regular r:id="rId26"/>
      <p:bold r:id="rId27"/>
    </p:embeddedFont>
    <p:embeddedFont>
      <p:font typeface="仿宋" panose="02010609060101010101" charset="-122"/>
      <p:regular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B923"/>
    <a:srgbClr val="0095AB"/>
    <a:srgbClr val="F5DB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4640"/>
  </p:normalViewPr>
  <p:slideViewPr>
    <p:cSldViewPr snapToGrid="0" snapToObjects="1" showGuides="1">
      <p:cViewPr varScale="1">
        <p:scale>
          <a:sx n="74" d="100"/>
          <a:sy n="74" d="100"/>
        </p:scale>
        <p:origin x="84" y="3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18ECC6-BA82-4980-9368-8AEDB9E9607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439BF0-ECDB-4BD2-BCF7-6334807F0D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39BF0-ECDB-4BD2-BCF7-6334807F0D5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hasCustomPrompt="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将图片拖动到占位符，或单击添加图标</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t="94568"/>
          <a:stretch>
            <a:fillRect/>
          </a:stretch>
        </p:blipFill>
        <p:spPr>
          <a:xfrm>
            <a:off x="0" y="6526924"/>
            <a:ext cx="12192000" cy="331076"/>
          </a:xfrm>
          <a:prstGeom prst="rect">
            <a:avLst/>
          </a:prstGeom>
        </p:spPr>
      </p:pic>
      <p:pic>
        <p:nvPicPr>
          <p:cNvPr id="9" name="图片 8"/>
          <p:cNvPicPr>
            <a:picLocks noChangeAspect="1"/>
          </p:cNvPicPr>
          <p:nvPr userDrawn="1"/>
        </p:nvPicPr>
        <p:blipFill rotWithShape="1">
          <a:blip r:embed="rId4">
            <a:extLst>
              <a:ext uri="{28A0092B-C50C-407E-A947-70E740481C1C}">
                <a14:useLocalDpi xmlns:a14="http://schemas.microsoft.com/office/drawing/2010/main" val="0"/>
              </a:ext>
            </a:extLst>
          </a:blip>
          <a:srcRect l="9692" t="11954" r="15028" b="32644"/>
          <a:stretch>
            <a:fillRect/>
          </a:stretch>
        </p:blipFill>
        <p:spPr>
          <a:xfrm flipH="1">
            <a:off x="204951" y="252246"/>
            <a:ext cx="718221" cy="5547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t="94568"/>
          <a:stretch>
            <a:fillRect/>
          </a:stretch>
        </p:blipFill>
        <p:spPr>
          <a:xfrm>
            <a:off x="0" y="6526924"/>
            <a:ext cx="12192000" cy="331076"/>
          </a:xfrm>
          <a:prstGeom prst="rect">
            <a:avLst/>
          </a:prstGeom>
        </p:spPr>
      </p:pic>
      <p:sp>
        <p:nvSpPr>
          <p:cNvPr id="5" name="矩形 4"/>
          <p:cNvSpPr/>
          <p:nvPr userDrawn="1"/>
        </p:nvSpPr>
        <p:spPr>
          <a:xfrm>
            <a:off x="857794" y="635661"/>
            <a:ext cx="10476411" cy="4154984"/>
          </a:xfrm>
          <a:prstGeom prst="rect">
            <a:avLst/>
          </a:prstGeom>
        </p:spPr>
        <p:txBody>
          <a:bodyPr wrap="square">
            <a:spAutoFit/>
          </a:bodyPr>
          <a:lstStyle/>
          <a:p>
            <a:pPr algn="ctr">
              <a:lnSpc>
                <a:spcPct val="150000"/>
              </a:lnSpc>
            </a:pPr>
            <a:r>
              <a:rPr lang="zh-CN" altLang="en-US" sz="3200" b="1" dirty="0">
                <a:solidFill>
                  <a:srgbClr val="0095AB"/>
                </a:solidFill>
                <a:latin typeface="微软雅黑" panose="020B0503020204020204" pitchFamily="34" charset="-122"/>
                <a:ea typeface="微软雅黑" panose="020B0503020204020204" pitchFamily="34" charset="-122"/>
              </a:rPr>
              <a:t>版权声明</a:t>
            </a:r>
            <a:endParaRPr lang="zh-CN" altLang="en-US" sz="3200" b="1" dirty="0">
              <a:solidFill>
                <a:srgbClr val="0095AB"/>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rgbClr val="0095AB"/>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0095AB"/>
                </a:solidFill>
                <a:latin typeface="微软雅黑" panose="020B0503020204020204" pitchFamily="34" charset="-122"/>
                <a:ea typeface="微软雅黑" panose="020B0503020204020204" pitchFamily="34" charset="-122"/>
              </a:rPr>
              <a:t>感谢您下载觅知网平台上提供的</a:t>
            </a:r>
            <a:r>
              <a:rPr lang="en-US" altLang="zh-CN" dirty="0">
                <a:solidFill>
                  <a:srgbClr val="0095AB"/>
                </a:solidFill>
                <a:latin typeface="微软雅黑" panose="020B0503020204020204" pitchFamily="34" charset="-122"/>
                <a:ea typeface="微软雅黑" panose="020B0503020204020204" pitchFamily="34" charset="-122"/>
              </a:rPr>
              <a:t>PPT</a:t>
            </a:r>
            <a:r>
              <a:rPr lang="zh-CN" altLang="en-US" dirty="0">
                <a:solidFill>
                  <a:srgbClr val="0095AB"/>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dirty="0">
              <a:solidFill>
                <a:srgbClr val="0095AB"/>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rgbClr val="0095AB"/>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0095AB"/>
                </a:solidFill>
                <a:latin typeface="微软雅黑" panose="020B0503020204020204" pitchFamily="34" charset="-122"/>
                <a:ea typeface="微软雅黑" panose="020B0503020204020204" pitchFamily="34" charset="-122"/>
              </a:rPr>
              <a:t>1.</a:t>
            </a:r>
            <a:r>
              <a:rPr lang="zh-CN" altLang="en-US" dirty="0">
                <a:solidFill>
                  <a:srgbClr val="0095AB"/>
                </a:solidFill>
                <a:latin typeface="微软雅黑" panose="020B0503020204020204" pitchFamily="34" charset="-122"/>
                <a:ea typeface="微软雅黑" panose="020B0503020204020204" pitchFamily="34" charset="-122"/>
              </a:rPr>
              <a:t>在觅知网出售的</a:t>
            </a:r>
            <a:r>
              <a:rPr lang="en-US" altLang="zh-CN" dirty="0">
                <a:solidFill>
                  <a:srgbClr val="0095AB"/>
                </a:solidFill>
                <a:latin typeface="微软雅黑" panose="020B0503020204020204" pitchFamily="34" charset="-122"/>
                <a:ea typeface="微软雅黑" panose="020B0503020204020204" pitchFamily="34" charset="-122"/>
              </a:rPr>
              <a:t>PPT</a:t>
            </a:r>
            <a:r>
              <a:rPr lang="zh-CN" altLang="en-US" dirty="0">
                <a:solidFill>
                  <a:srgbClr val="0095AB"/>
                </a:solidFill>
                <a:latin typeface="微软雅黑" panose="020B0503020204020204" pitchFamily="34" charset="-122"/>
                <a:ea typeface="微软雅黑" panose="020B0503020204020204" pitchFamily="34" charset="-122"/>
              </a:rPr>
              <a:t>模板是免版税类（</a:t>
            </a:r>
            <a:r>
              <a:rPr lang="en-US" altLang="zh-CN" dirty="0">
                <a:solidFill>
                  <a:srgbClr val="0095AB"/>
                </a:solidFill>
                <a:latin typeface="微软雅黑" panose="020B0503020204020204" pitchFamily="34" charset="-122"/>
                <a:ea typeface="微软雅黑" panose="020B0503020204020204" pitchFamily="34" charset="-122"/>
              </a:rPr>
              <a:t>RF</a:t>
            </a:r>
            <a:r>
              <a:rPr lang="zh-CN" altLang="en-US" dirty="0">
                <a:solidFill>
                  <a:srgbClr val="0095AB"/>
                </a:solidFill>
                <a:latin typeface="微软雅黑" panose="020B0503020204020204" pitchFamily="34" charset="-122"/>
                <a:ea typeface="微软雅黑" panose="020B0503020204020204" pitchFamily="34" charset="-122"/>
              </a:rPr>
              <a:t>：</a:t>
            </a:r>
            <a:r>
              <a:rPr lang="en-US" altLang="zh-CN" dirty="0">
                <a:solidFill>
                  <a:srgbClr val="0095AB"/>
                </a:solidFill>
                <a:latin typeface="微软雅黑" panose="020B0503020204020204" pitchFamily="34" charset="-122"/>
                <a:ea typeface="微软雅黑" panose="020B0503020204020204" pitchFamily="34" charset="-122"/>
              </a:rPr>
              <a:t>Royalty-Free</a:t>
            </a:r>
            <a:r>
              <a:rPr lang="zh-CN" altLang="en-US" dirty="0">
                <a:solidFill>
                  <a:srgbClr val="0095AB"/>
                </a:solidFill>
                <a:latin typeface="微软雅黑" panose="020B0503020204020204" pitchFamily="34" charset="-122"/>
                <a:ea typeface="微软雅黑" panose="020B0503020204020204" pitchFamily="34" charset="-122"/>
              </a:rPr>
              <a:t>）正版受</a:t>
            </a:r>
            <a:r>
              <a:rPr lang="en-US" altLang="zh-CN" dirty="0">
                <a:solidFill>
                  <a:srgbClr val="0095AB"/>
                </a:solidFill>
                <a:latin typeface="微软雅黑" panose="020B0503020204020204" pitchFamily="34" charset="-122"/>
                <a:ea typeface="微软雅黑" panose="020B0503020204020204" pitchFamily="34" charset="-122"/>
              </a:rPr>
              <a:t>《</a:t>
            </a:r>
            <a:r>
              <a:rPr lang="zh-CN" altLang="en-US" dirty="0">
                <a:solidFill>
                  <a:srgbClr val="0095AB"/>
                </a:solidFill>
                <a:latin typeface="微软雅黑" panose="020B0503020204020204" pitchFamily="34" charset="-122"/>
                <a:ea typeface="微软雅黑" panose="020B0503020204020204" pitchFamily="34" charset="-122"/>
              </a:rPr>
              <a:t>中国人民共和国著作法</a:t>
            </a:r>
            <a:r>
              <a:rPr lang="en-US" altLang="zh-CN" dirty="0">
                <a:solidFill>
                  <a:srgbClr val="0095AB"/>
                </a:solidFill>
                <a:latin typeface="微软雅黑" panose="020B0503020204020204" pitchFamily="34" charset="-122"/>
                <a:ea typeface="微软雅黑" panose="020B0503020204020204" pitchFamily="34" charset="-122"/>
              </a:rPr>
              <a:t>》</a:t>
            </a:r>
            <a:r>
              <a:rPr lang="zh-CN" altLang="en-US" dirty="0">
                <a:solidFill>
                  <a:srgbClr val="0095AB"/>
                </a:solidFill>
                <a:latin typeface="微软雅黑" panose="020B0503020204020204" pitchFamily="34" charset="-122"/>
                <a:ea typeface="微软雅黑" panose="020B0503020204020204" pitchFamily="34" charset="-122"/>
              </a:rPr>
              <a:t>和</a:t>
            </a:r>
            <a:r>
              <a:rPr lang="en-US" altLang="zh-CN" dirty="0">
                <a:solidFill>
                  <a:srgbClr val="0095AB"/>
                </a:solidFill>
                <a:latin typeface="微软雅黑" panose="020B0503020204020204" pitchFamily="34" charset="-122"/>
                <a:ea typeface="微软雅黑" panose="020B0503020204020204" pitchFamily="34" charset="-122"/>
              </a:rPr>
              <a:t>《</a:t>
            </a:r>
            <a:r>
              <a:rPr lang="zh-CN" altLang="en-US" dirty="0">
                <a:solidFill>
                  <a:srgbClr val="0095AB"/>
                </a:solidFill>
                <a:latin typeface="微软雅黑" panose="020B0503020204020204" pitchFamily="34" charset="-122"/>
                <a:ea typeface="微软雅黑" panose="020B0503020204020204" pitchFamily="34" charset="-122"/>
              </a:rPr>
              <a:t>世界版权公约</a:t>
            </a:r>
            <a:r>
              <a:rPr lang="en-US" altLang="zh-CN" dirty="0">
                <a:solidFill>
                  <a:srgbClr val="0095AB"/>
                </a:solidFill>
                <a:latin typeface="微软雅黑" panose="020B0503020204020204" pitchFamily="34" charset="-122"/>
                <a:ea typeface="微软雅黑" panose="020B0503020204020204" pitchFamily="34" charset="-122"/>
              </a:rPr>
              <a:t>》</a:t>
            </a:r>
            <a:r>
              <a:rPr lang="zh-CN" altLang="en-US" dirty="0">
                <a:solidFill>
                  <a:srgbClr val="0095AB"/>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dirty="0">
                <a:solidFill>
                  <a:srgbClr val="0095AB"/>
                </a:solidFill>
                <a:latin typeface="微软雅黑" panose="020B0503020204020204" pitchFamily="34" charset="-122"/>
                <a:ea typeface="微软雅黑" panose="020B0503020204020204" pitchFamily="34" charset="-122"/>
              </a:rPr>
              <a:t>PPT</a:t>
            </a:r>
            <a:r>
              <a:rPr lang="zh-CN" altLang="en-US" dirty="0">
                <a:solidFill>
                  <a:srgbClr val="0095AB"/>
                </a:solidFill>
                <a:latin typeface="微软雅黑" panose="020B0503020204020204" pitchFamily="34" charset="-122"/>
                <a:ea typeface="微软雅黑" panose="020B0503020204020204" pitchFamily="34" charset="-122"/>
              </a:rPr>
              <a:t>模板素材的使用权。</a:t>
            </a:r>
            <a:endParaRPr lang="zh-CN" altLang="en-US" dirty="0">
              <a:solidFill>
                <a:srgbClr val="0095AB"/>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0095AB"/>
                </a:solidFill>
                <a:latin typeface="微软雅黑" panose="020B0503020204020204" pitchFamily="34" charset="-122"/>
                <a:ea typeface="微软雅黑" panose="020B0503020204020204" pitchFamily="34" charset="-122"/>
              </a:rPr>
              <a:t>2.</a:t>
            </a:r>
            <a:r>
              <a:rPr lang="zh-CN" altLang="en-US" dirty="0">
                <a:solidFill>
                  <a:srgbClr val="0095AB"/>
                </a:solidFill>
                <a:latin typeface="微软雅黑" panose="020B0503020204020204" pitchFamily="34" charset="-122"/>
                <a:ea typeface="微软雅黑" panose="020B0503020204020204" pitchFamily="34" charset="-122"/>
              </a:rPr>
              <a:t>不得将觅知网的</a:t>
            </a:r>
            <a:r>
              <a:rPr lang="en-US" altLang="zh-CN" dirty="0">
                <a:solidFill>
                  <a:srgbClr val="0095AB"/>
                </a:solidFill>
                <a:latin typeface="微软雅黑" panose="020B0503020204020204" pitchFamily="34" charset="-122"/>
                <a:ea typeface="微软雅黑" panose="020B0503020204020204" pitchFamily="34" charset="-122"/>
              </a:rPr>
              <a:t>PPT</a:t>
            </a:r>
            <a:r>
              <a:rPr lang="zh-CN" altLang="en-US" dirty="0">
                <a:solidFill>
                  <a:srgbClr val="0095AB"/>
                </a:solidFill>
                <a:latin typeface="微软雅黑" panose="020B0503020204020204" pitchFamily="34" charset="-122"/>
                <a:ea typeface="微软雅黑" panose="020B0503020204020204" pitchFamily="34" charset="-122"/>
              </a:rPr>
              <a:t>模板、</a:t>
            </a:r>
            <a:r>
              <a:rPr lang="en-US" altLang="zh-CN" dirty="0">
                <a:solidFill>
                  <a:srgbClr val="0095AB"/>
                </a:solidFill>
                <a:latin typeface="微软雅黑" panose="020B0503020204020204" pitchFamily="34" charset="-122"/>
                <a:ea typeface="微软雅黑" panose="020B0503020204020204" pitchFamily="34" charset="-122"/>
              </a:rPr>
              <a:t>PPT</a:t>
            </a:r>
            <a:r>
              <a:rPr lang="zh-CN" altLang="en-US" dirty="0">
                <a:solidFill>
                  <a:srgbClr val="0095AB"/>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rgbClr val="0095AB"/>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374469" y="5216435"/>
            <a:ext cx="11652068" cy="458908"/>
          </a:xfrm>
          <a:prstGeom prst="rect">
            <a:avLst/>
          </a:prstGeom>
        </p:spPr>
        <p:txBody>
          <a:bodyPr wrap="square">
            <a:spAutoFit/>
          </a:bodyPr>
          <a:lstStyle/>
          <a:p>
            <a:pPr algn="ctr">
              <a:lnSpc>
                <a:spcPct val="150000"/>
              </a:lnSpc>
            </a:pPr>
            <a:r>
              <a:rPr lang="zh-CN" altLang="en-US" b="1" dirty="0">
                <a:solidFill>
                  <a:srgbClr val="F6B923"/>
                </a:solidFill>
                <a:latin typeface="微软雅黑" panose="020B0503020204020204" pitchFamily="34" charset="-122"/>
                <a:ea typeface="微软雅黑" panose="020B0503020204020204" pitchFamily="34" charset="-122"/>
              </a:rPr>
              <a:t>更多模板烦请登陆：</a:t>
            </a:r>
            <a:r>
              <a:rPr lang="en-US" altLang="zh-CN" b="1" dirty="0">
                <a:solidFill>
                  <a:srgbClr val="F6B923"/>
                </a:solidFill>
                <a:latin typeface="微软雅黑" panose="020B0503020204020204" pitchFamily="34" charset="-122"/>
                <a:ea typeface="微软雅黑" panose="020B0503020204020204" pitchFamily="34" charset="-122"/>
              </a:rPr>
              <a:t>http://www.51miz.com/ppt/</a:t>
            </a:r>
            <a:endParaRPr lang="zh-CN" altLang="en-US" b="1" dirty="0">
              <a:solidFill>
                <a:srgbClr val="F6B92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9297C074-1B1E-9E4B-9B15-7FD73C60E4B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49B32C5-0369-5949-8E98-DD100249F46C}"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7C074-1B1E-9E4B-9B15-7FD73C60E4B6}"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9B32C5-0369-5949-8E98-DD100249F46C}"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8.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jpeg"/><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2" Type="http://schemas.openxmlformats.org/officeDocument/2006/relationships/notesSlide" Target="../notesSlides/notesSlide5.xml"/><Relationship Id="rId11" Type="http://schemas.openxmlformats.org/officeDocument/2006/relationships/slideLayout" Target="../slideLayouts/slideLayout2.xml"/><Relationship Id="rId10" Type="http://schemas.openxmlformats.org/officeDocument/2006/relationships/image" Target="../media/image19.jpe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7.jpeg"/><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0" Type="http://schemas.openxmlformats.org/officeDocument/2006/relationships/notesSlide" Target="../notesSlides/notesSlide6.xml"/><Relationship Id="rId1" Type="http://schemas.openxmlformats.org/officeDocument/2006/relationships/image" Target="../media/image20.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r="55192"/>
          <a:stretch>
            <a:fillRect/>
          </a:stretch>
        </p:blipFill>
        <p:spPr>
          <a:xfrm>
            <a:off x="246184" y="1098993"/>
            <a:ext cx="5029201" cy="5606372"/>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l="10770" t="27350" r="24865" b="15556"/>
          <a:stretch>
            <a:fillRect/>
          </a:stretch>
        </p:blipFill>
        <p:spPr>
          <a:xfrm flipH="1">
            <a:off x="9417659" y="340895"/>
            <a:ext cx="2058322" cy="2738962"/>
          </a:xfrm>
          <a:prstGeom prst="rect">
            <a:avLst/>
          </a:prstGeom>
        </p:spPr>
      </p:pic>
      <p:sp>
        <p:nvSpPr>
          <p:cNvPr id="13" name="文本框 12"/>
          <p:cNvSpPr txBox="1"/>
          <p:nvPr/>
        </p:nvSpPr>
        <p:spPr>
          <a:xfrm>
            <a:off x="4768687" y="1315646"/>
            <a:ext cx="5109091" cy="1569660"/>
          </a:xfrm>
          <a:prstGeom prst="rect">
            <a:avLst/>
          </a:prstGeom>
          <a:noFill/>
        </p:spPr>
        <p:txBody>
          <a:bodyPr wrap="none" rtlCol="0">
            <a:spAutoFit/>
          </a:bodyPr>
          <a:lstStyle/>
          <a:p>
            <a:r>
              <a:rPr kumimoji="1" lang="zh-CN" altLang="en-US" sz="9600" b="1" dirty="0">
                <a:ln>
                  <a:solidFill>
                    <a:schemeClr val="bg1"/>
                  </a:solidFill>
                </a:ln>
                <a:gradFill>
                  <a:gsLst>
                    <a:gs pos="100000">
                      <a:srgbClr val="F5DB39"/>
                    </a:gs>
                    <a:gs pos="33000">
                      <a:srgbClr val="0095AB"/>
                    </a:gs>
                  </a:gsLst>
                  <a:lin ang="13200000" scaled="0"/>
                </a:gradFill>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rPr>
              <a:t>珍爱生命</a:t>
            </a:r>
            <a:endParaRPr kumimoji="1" lang="zh-CN" altLang="en-US" sz="9600" b="1" dirty="0">
              <a:ln>
                <a:solidFill>
                  <a:schemeClr val="bg1"/>
                </a:solidFill>
              </a:ln>
              <a:gradFill>
                <a:gsLst>
                  <a:gs pos="100000">
                    <a:srgbClr val="F5DB39"/>
                  </a:gs>
                  <a:gs pos="33000">
                    <a:srgbClr val="0095AB"/>
                  </a:gs>
                </a:gsLst>
                <a:lin ang="13200000" scaled="0"/>
              </a:gradFill>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endParaRPr>
          </a:p>
        </p:txBody>
      </p:sp>
      <p:sp>
        <p:nvSpPr>
          <p:cNvPr id="14" name="文本框 13"/>
          <p:cNvSpPr txBox="1"/>
          <p:nvPr/>
        </p:nvSpPr>
        <p:spPr>
          <a:xfrm>
            <a:off x="5521569" y="2777175"/>
            <a:ext cx="5109091" cy="1569660"/>
          </a:xfrm>
          <a:prstGeom prst="rect">
            <a:avLst/>
          </a:prstGeom>
          <a:noFill/>
        </p:spPr>
        <p:txBody>
          <a:bodyPr wrap="none" rtlCol="0">
            <a:spAutoFit/>
          </a:bodyPr>
          <a:lstStyle>
            <a:defPPr>
              <a:defRPr lang="zh-CN"/>
            </a:defPPr>
            <a:lvl1pPr>
              <a:defRPr kumimoji="1" sz="9600">
                <a:gradFill>
                  <a:gsLst>
                    <a:gs pos="100000">
                      <a:srgbClr val="F5DB39"/>
                    </a:gs>
                    <a:gs pos="33000">
                      <a:srgbClr val="0095AB"/>
                    </a:gs>
                  </a:gsLst>
                  <a:lin ang="13200000" scaled="0"/>
                </a:gradFill>
                <a:latin typeface="yuweij Medium" charset="-122"/>
                <a:ea typeface="yuweij Medium" charset="-122"/>
                <a:cs typeface="yuweij Medium" charset="-122"/>
              </a:defRPr>
            </a:lvl1pPr>
          </a:lstStyle>
          <a:p>
            <a:r>
              <a:rPr lang="zh-CN" altLang="en-US" b="1" dirty="0">
                <a:ln>
                  <a:solidFill>
                    <a:schemeClr val="bg1"/>
                  </a:solidFill>
                </a:ln>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rPr>
              <a:t>远离毒品</a:t>
            </a:r>
            <a:endParaRPr lang="zh-CN" altLang="en-US" b="1" dirty="0">
              <a:ln>
                <a:solidFill>
                  <a:schemeClr val="bg1"/>
                </a:solidFill>
              </a:ln>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endParaRPr>
          </a:p>
        </p:txBody>
      </p:sp>
      <p:sp>
        <p:nvSpPr>
          <p:cNvPr id="3" name="文本框 2"/>
          <p:cNvSpPr txBox="1"/>
          <p:nvPr/>
        </p:nvSpPr>
        <p:spPr>
          <a:xfrm>
            <a:off x="5353685" y="4347210"/>
            <a:ext cx="5740400" cy="398780"/>
          </a:xfrm>
          <a:prstGeom prst="rect">
            <a:avLst/>
          </a:prstGeom>
          <a:noFill/>
        </p:spPr>
        <p:txBody>
          <a:bodyPr wrap="square" rtlCol="0">
            <a:spAutoFit/>
          </a:bodyPr>
          <a:p>
            <a:r>
              <a:rPr lang="zh-CN" altLang="en-US" sz="2000" b="1">
                <a:solidFill>
                  <a:schemeClr val="tx1"/>
                </a:solidFill>
                <a:latin typeface="仿宋" panose="02010609060101010101" charset="-122"/>
                <a:ea typeface="仿宋" panose="02010609060101010101" charset="-122"/>
              </a:rPr>
              <a:t>宜昌高新技术产业开发区实验小学    王莹</a:t>
            </a:r>
            <a:endParaRPr lang="zh-CN" altLang="en-US" sz="2000" b="1">
              <a:solidFill>
                <a:schemeClr val="tx1"/>
              </a:solidFill>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000">
        <p14:ripple/>
      </p:transition>
    </mc:Choice>
    <mc:Fallback>
      <p:transition spd="slow" advTm="6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48203" y="298803"/>
            <a:ext cx="1897380" cy="460375"/>
          </a:xfrm>
          <a:prstGeom prst="rect">
            <a:avLst/>
          </a:prstGeom>
          <a:noFill/>
        </p:spPr>
        <p:txBody>
          <a:bodyPr wrap="none" rtlCol="0">
            <a:spAutoFit/>
          </a:bodyPr>
          <a:lstStyle/>
          <a:p>
            <a:pPr algn="ctr"/>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毒品的危害</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 Box 122"/>
          <p:cNvSpPr txBox="1">
            <a:spLocks noChangeArrowheads="1"/>
          </p:cNvSpPr>
          <p:nvPr/>
        </p:nvSpPr>
        <p:spPr bwMode="auto">
          <a:xfrm>
            <a:off x="3232114" y="1171525"/>
            <a:ext cx="5727772"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b="1" dirty="0">
                <a:solidFill>
                  <a:srgbClr val="0095AB"/>
                </a:solidFill>
                <a:latin typeface="微软雅黑" panose="020B0503020204020204" pitchFamily="34" charset="-122"/>
                <a:ea typeface="微软雅黑" panose="020B0503020204020204" pitchFamily="34" charset="-122"/>
                <a:cs typeface="微软雅黑" panose="020B0503020204020204" pitchFamily="34" charset="-122"/>
              </a:rPr>
              <a:t>吸毒严重损害人的身体健康</a:t>
            </a:r>
            <a:endParaRPr lang="zh-CN" altLang="en-US" sz="2800" b="1" dirty="0">
              <a:solidFill>
                <a:srgbClr val="0095AB"/>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5" name="Picture 13"/>
          <p:cNvPicPr preferRelativeResize="0">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38938" y="2229322"/>
            <a:ext cx="3343133" cy="3348000"/>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90"/>
          <p:cNvSpPr txBox="1">
            <a:spLocks noChangeArrowheads="1"/>
          </p:cNvSpPr>
          <p:nvPr/>
        </p:nvSpPr>
        <p:spPr bwMode="auto">
          <a:xfrm>
            <a:off x="5617028" y="3410634"/>
            <a:ext cx="5399315" cy="1061829"/>
          </a:xfrm>
          <a:prstGeom prst="rect">
            <a:avLst/>
          </a:prstGeom>
          <a:noFill/>
          <a:ln>
            <a:noFill/>
          </a:ln>
        </p:spPr>
        <p:txBody>
          <a:bodyPr wrap="square">
            <a:spAutoFit/>
          </a:bodyPr>
          <a:lstStyle>
            <a:defPPr>
              <a:defRPr lang="zh-CN"/>
            </a:defPPr>
            <a:lvl1pPr marL="120650" indent="0">
              <a:lnSpc>
                <a:spcPct val="150000"/>
              </a:lnSpc>
              <a:defRPr sz="1400">
                <a:effectLst>
                  <a:outerShdw blurRad="38100" dist="38100" dir="2700000" algn="tl">
                    <a:srgbClr val="FFFFFF"/>
                  </a:outerShdw>
                </a:effectLst>
                <a:latin typeface="微软雅黑" panose="020B0503020204020204" pitchFamily="34" charset="-122"/>
                <a:ea typeface="微软雅黑" panose="020B0503020204020204" pitchFamily="34" charset="-122"/>
                <a:cs typeface="微软雅黑" panose="020B0503020204020204" pitchFamily="34" charset="-122"/>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fontAlgn="base">
              <a:spcBef>
                <a:spcPct val="0"/>
              </a:spcBef>
              <a:spcAft>
                <a:spcPct val="0"/>
              </a:spcAft>
              <a:defRPr>
                <a:latin typeface="Arial" panose="020B0604020202020204" pitchFamily="34" charset="0"/>
                <a:cs typeface="Arial" panose="020B0604020202020204" pitchFamily="34" charset="0"/>
              </a:defRPr>
            </a:lvl6pPr>
            <a:lvl7pPr marL="2971800" indent="-228600" fontAlgn="base">
              <a:spcBef>
                <a:spcPct val="0"/>
              </a:spcBef>
              <a:spcAft>
                <a:spcPct val="0"/>
              </a:spcAft>
              <a:defRPr>
                <a:latin typeface="Arial" panose="020B0604020202020204" pitchFamily="34" charset="0"/>
                <a:cs typeface="Arial" panose="020B0604020202020204" pitchFamily="34" charset="0"/>
              </a:defRPr>
            </a:lvl7pPr>
            <a:lvl8pPr marL="3429000" indent="-228600" fontAlgn="base">
              <a:spcBef>
                <a:spcPct val="0"/>
              </a:spcBef>
              <a:spcAft>
                <a:spcPct val="0"/>
              </a:spcAft>
              <a:defRPr>
                <a:latin typeface="Arial" panose="020B0604020202020204" pitchFamily="34" charset="0"/>
                <a:cs typeface="Arial" panose="020B0604020202020204" pitchFamily="34" charset="0"/>
              </a:defRPr>
            </a:lvl8pPr>
            <a:lvl9pPr marL="3886200" indent="-228600" fontAlgn="base">
              <a:spcBef>
                <a:spcPct val="0"/>
              </a:spcBef>
              <a:spcAft>
                <a:spcPct val="0"/>
              </a:spcAft>
              <a:defRPr>
                <a:latin typeface="Arial" panose="020B0604020202020204" pitchFamily="34" charset="0"/>
                <a:cs typeface="Arial" panose="020B0604020202020204" pitchFamily="34" charset="0"/>
              </a:defRPr>
            </a:lvl9pPr>
          </a:lstStyle>
          <a:p>
            <a:r>
              <a:rPr lang="zh-CN" altLang="en-US" dirty="0">
                <a:solidFill>
                  <a:schemeClr val="tx1">
                    <a:lumMod val="75000"/>
                    <a:lumOff val="25000"/>
                  </a:schemeClr>
                </a:solidFill>
              </a:rPr>
              <a:t>引发多种精神病症状。如自私、冷淡、社会公德意识差，有时出现幻觉冲动，导致自残、自杀和伤人。</a:t>
            </a:r>
            <a:r>
              <a:rPr lang="en-US" altLang="zh-CN" dirty="0">
                <a:solidFill>
                  <a:schemeClr val="tx1">
                    <a:lumMod val="75000"/>
                    <a:lumOff val="25000"/>
                  </a:schemeClr>
                </a:solidFill>
              </a:rPr>
              <a:t>92</a:t>
            </a:r>
            <a:r>
              <a:rPr lang="zh-CN" altLang="en-US" dirty="0">
                <a:solidFill>
                  <a:schemeClr val="tx1">
                    <a:lumMod val="75000"/>
                    <a:lumOff val="25000"/>
                  </a:schemeClr>
                </a:solidFill>
              </a:rPr>
              <a:t>年郴州市刘某毒瘾发作，感觉自己手臂内有数条虫子在爬，便操起菜刀，将自己左臂砍断。</a:t>
            </a:r>
            <a:endParaRPr lang="zh-CN" altLang="en-US" dirty="0">
              <a:solidFill>
                <a:schemeClr val="tx1">
                  <a:lumMod val="75000"/>
                  <a:lumOff val="25000"/>
                </a:schemeClr>
              </a:solidFill>
            </a:endParaRPr>
          </a:p>
        </p:txBody>
      </p:sp>
      <p:sp>
        <p:nvSpPr>
          <p:cNvPr id="37" name="Text Box 126"/>
          <p:cNvSpPr txBox="1">
            <a:spLocks noChangeArrowheads="1"/>
          </p:cNvSpPr>
          <p:nvPr/>
        </p:nvSpPr>
        <p:spPr bwMode="auto">
          <a:xfrm>
            <a:off x="4631112" y="2116437"/>
            <a:ext cx="4184267" cy="738664"/>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indent="0">
              <a:lnSpc>
                <a:spcPct val="150000"/>
              </a:lnSpc>
            </a:pPr>
            <a:r>
              <a:rPr lang="zh-CN" altLang="en-US" sz="1400" dirty="0">
                <a:solidFill>
                  <a:schemeClr val="tx1">
                    <a:lumMod val="75000"/>
                    <a:lumOff val="25000"/>
                  </a:schemeClr>
                </a:solidFill>
                <a:effectLst>
                  <a:outerShdw blurRad="38100" dist="38100" dir="2700000" algn="tl">
                    <a:srgbClr val="FFFFFF"/>
                  </a:outerShdw>
                </a:effectLst>
                <a:latin typeface="微软雅黑" panose="020B0503020204020204" pitchFamily="34" charset="-122"/>
                <a:ea typeface="微软雅黑" panose="020B0503020204020204" pitchFamily="34" charset="-122"/>
                <a:cs typeface="微软雅黑" panose="020B0503020204020204" pitchFamily="34" charset="-122"/>
              </a:rPr>
              <a:t>损伤血管。静脉注射毒品，可引起局部动脉梗塞、静脉炎、坏死性血管火和霉菌性动脉瘤等。</a:t>
            </a:r>
            <a:endParaRPr lang="zh-CN" altLang="en-US" sz="1400" dirty="0">
              <a:solidFill>
                <a:schemeClr val="tx1">
                  <a:lumMod val="75000"/>
                  <a:lumOff val="25000"/>
                </a:schemeClr>
              </a:solidFill>
              <a:effectLst>
                <a:outerShdw blurRad="38100" dist="38100" dir="2700000" algn="tl">
                  <a:srgbClr val="FFFFFF"/>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4631112" y="5160621"/>
            <a:ext cx="4871951" cy="415498"/>
          </a:xfrm>
          <a:prstGeom prst="rect">
            <a:avLst/>
          </a:prstGeom>
        </p:spPr>
        <p:txBody>
          <a:bodyPr wrap="square">
            <a:spAutoFit/>
          </a:bodyPr>
          <a:lstStyle/>
          <a:p>
            <a:pPr>
              <a:lnSpc>
                <a:spcPct val="150000"/>
              </a:lnSpc>
            </a:pPr>
            <a:r>
              <a:rPr lang="zh-CN" altLang="en-US" sz="1400" dirty="0">
                <a:solidFill>
                  <a:schemeClr val="tx1">
                    <a:lumMod val="75000"/>
                    <a:lumOff val="25000"/>
                  </a:schemeClr>
                </a:solidFill>
                <a:effectLst>
                  <a:outerShdw blurRad="38100" dist="38100" dir="2700000" algn="tl">
                    <a:srgbClr val="FFFFFF"/>
                  </a:outerShdw>
                </a:effectLst>
                <a:latin typeface="微软雅黑" panose="020B0503020204020204" pitchFamily="34" charset="-122"/>
                <a:ea typeface="微软雅黑" panose="020B0503020204020204" pitchFamily="34" charset="-122"/>
                <a:cs typeface="微软雅黑" panose="020B0503020204020204" pitchFamily="34" charset="-122"/>
              </a:rPr>
              <a:t>损害神经系统。如急性感染性神经火，细菌性脑膜火等。</a:t>
            </a:r>
            <a:endParaRPr lang="zh-CN" altLang="en-US" sz="1400" dirty="0">
              <a:solidFill>
                <a:schemeClr val="tx1">
                  <a:lumMod val="75000"/>
                  <a:lumOff val="25000"/>
                </a:schemeClr>
              </a:solidFill>
              <a:effectLst>
                <a:outerShdw blurRad="38100" dist="38100" dir="2700000" algn="tl">
                  <a:srgbClr val="FFFFFF"/>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 45"/>
          <p:cNvGrpSpPr/>
          <p:nvPr/>
        </p:nvGrpSpPr>
        <p:grpSpPr>
          <a:xfrm>
            <a:off x="3294711" y="2084502"/>
            <a:ext cx="551900" cy="551900"/>
            <a:chOff x="3294711" y="2084502"/>
            <a:chExt cx="551900" cy="551900"/>
          </a:xfrm>
        </p:grpSpPr>
        <p:sp>
          <p:nvSpPr>
            <p:cNvPr id="39" name="椭圆 38"/>
            <p:cNvSpPr/>
            <p:nvPr/>
          </p:nvSpPr>
          <p:spPr>
            <a:xfrm>
              <a:off x="3294711" y="2084502"/>
              <a:ext cx="551900" cy="551900"/>
            </a:xfrm>
            <a:prstGeom prst="ellipse">
              <a:avLst/>
            </a:prstGeom>
            <a:solidFill>
              <a:srgbClr val="F6B923"/>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文本框 41"/>
            <p:cNvSpPr txBox="1"/>
            <p:nvPr/>
          </p:nvSpPr>
          <p:spPr>
            <a:xfrm>
              <a:off x="3350088" y="2172651"/>
              <a:ext cx="441146" cy="369332"/>
            </a:xfrm>
            <a:prstGeom prst="rect">
              <a:avLst/>
            </a:prstGeom>
            <a:noFill/>
          </p:spPr>
          <p:txBody>
            <a:bodyPr wrap="none" rtlCol="0">
              <a:spAutoFit/>
            </a:bodyPr>
            <a:lstStyle/>
            <a:p>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01</a:t>
              </a:r>
              <a:endParaRPr kumimoji="1" lang="zh-CN" altLang="en-US"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nvGrpSpPr>
          <p:cNvPr id="47" name="组 46"/>
          <p:cNvGrpSpPr/>
          <p:nvPr/>
        </p:nvGrpSpPr>
        <p:grpSpPr>
          <a:xfrm>
            <a:off x="4097568" y="3464715"/>
            <a:ext cx="551900" cy="551900"/>
            <a:chOff x="4097568" y="3464715"/>
            <a:chExt cx="551900" cy="551900"/>
          </a:xfrm>
        </p:grpSpPr>
        <p:sp>
          <p:nvSpPr>
            <p:cNvPr id="40" name="椭圆 39"/>
            <p:cNvSpPr/>
            <p:nvPr/>
          </p:nvSpPr>
          <p:spPr>
            <a:xfrm>
              <a:off x="4097568" y="3464715"/>
              <a:ext cx="551900" cy="551900"/>
            </a:xfrm>
            <a:prstGeom prst="ellipse">
              <a:avLst/>
            </a:prstGeom>
            <a:solidFill>
              <a:srgbClr val="0095AB"/>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文本框 42"/>
            <p:cNvSpPr txBox="1"/>
            <p:nvPr/>
          </p:nvSpPr>
          <p:spPr>
            <a:xfrm>
              <a:off x="4152945" y="3555999"/>
              <a:ext cx="441146" cy="369332"/>
            </a:xfrm>
            <a:prstGeom prst="rect">
              <a:avLst/>
            </a:prstGeom>
            <a:noFill/>
          </p:spPr>
          <p:txBody>
            <a:bodyPr wrap="none" rtlCol="0">
              <a:spAutoFit/>
            </a:bodyPr>
            <a:lstStyle/>
            <a:p>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02</a:t>
              </a:r>
              <a:endParaRPr kumimoji="1" lang="zh-CN" altLang="en-US"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nvGrpSpPr>
          <p:cNvPr id="45" name="组 44"/>
          <p:cNvGrpSpPr/>
          <p:nvPr/>
        </p:nvGrpSpPr>
        <p:grpSpPr>
          <a:xfrm>
            <a:off x="3545668" y="4844928"/>
            <a:ext cx="551900" cy="551900"/>
            <a:chOff x="3545668" y="4844928"/>
            <a:chExt cx="551900" cy="551900"/>
          </a:xfrm>
        </p:grpSpPr>
        <p:sp>
          <p:nvSpPr>
            <p:cNvPr id="41" name="椭圆 40"/>
            <p:cNvSpPr/>
            <p:nvPr/>
          </p:nvSpPr>
          <p:spPr>
            <a:xfrm>
              <a:off x="3545668" y="4844928"/>
              <a:ext cx="551900" cy="551900"/>
            </a:xfrm>
            <a:prstGeom prst="ellipse">
              <a:avLst/>
            </a:prstGeom>
            <a:solidFill>
              <a:srgbClr val="0095AB"/>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文本框 43"/>
            <p:cNvSpPr txBox="1"/>
            <p:nvPr/>
          </p:nvSpPr>
          <p:spPr>
            <a:xfrm>
              <a:off x="3601045" y="4933077"/>
              <a:ext cx="441146" cy="369332"/>
            </a:xfrm>
            <a:prstGeom prst="rect">
              <a:avLst/>
            </a:prstGeom>
            <a:noFill/>
          </p:spPr>
          <p:txBody>
            <a:bodyPr wrap="none" rtlCol="0">
              <a:spAutoFit/>
            </a:bodyPr>
            <a:lstStyle/>
            <a:p>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03</a:t>
              </a:r>
              <a:endParaRPr kumimoji="1" lang="zh-CN" altLang="en-US"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spTree>
  </p:cSld>
  <p:clrMapOvr>
    <a:masterClrMapping/>
  </p:clrMapOvr>
  <p:transition spd="slow" advTm="600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099"/>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2599"/>
                            </p:stCondLst>
                            <p:childTnLst>
                              <p:par>
                                <p:cTn id="17" presetID="5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Scale>
                                      <p:cBhvr>
                                        <p:cTn id="19"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6"/>
                                        </p:tgtEl>
                                        <p:attrNameLst>
                                          <p:attrName>ppt_x</p:attrName>
                                          <p:attrName>ppt_y</p:attrName>
                                        </p:attrNameLst>
                                      </p:cBhvr>
                                    </p:animMotion>
                                    <p:animEffect transition="in" filter="fade">
                                      <p:cBhvr>
                                        <p:cTn id="21" dur="1000"/>
                                        <p:tgtEl>
                                          <p:spTgt spid="46"/>
                                        </p:tgtEl>
                                      </p:cBhvr>
                                    </p:animEffect>
                                  </p:childTnLst>
                                </p:cTn>
                              </p:par>
                            </p:childTnLst>
                          </p:cTn>
                        </p:par>
                        <p:par>
                          <p:cTn id="22" fill="hold">
                            <p:stCondLst>
                              <p:cond delay="359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6099"/>
                            </p:stCondLst>
                            <p:childTnLst>
                              <p:par>
                                <p:cTn id="29" presetID="52"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Scale>
                                      <p:cBhvr>
                                        <p:cTn id="31"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7"/>
                                        </p:tgtEl>
                                        <p:attrNameLst>
                                          <p:attrName>ppt_x</p:attrName>
                                          <p:attrName>ppt_y</p:attrName>
                                        </p:attrNameLst>
                                      </p:cBhvr>
                                    </p:animMotion>
                                    <p:animEffect transition="in" filter="fade">
                                      <p:cBhvr>
                                        <p:cTn id="33" dur="1000"/>
                                        <p:tgtEl>
                                          <p:spTgt spid="47"/>
                                        </p:tgtEl>
                                      </p:cBhvr>
                                    </p:animEffect>
                                  </p:childTnLst>
                                </p:cTn>
                              </p:par>
                            </p:childTnLst>
                          </p:cTn>
                        </p:par>
                        <p:par>
                          <p:cTn id="34" fill="hold">
                            <p:stCondLst>
                              <p:cond delay="7099"/>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11899"/>
                            </p:stCondLst>
                            <p:childTnLst>
                              <p:par>
                                <p:cTn id="41" presetID="5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Scale>
                                      <p:cBhvr>
                                        <p:cTn id="43"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45"/>
                                        </p:tgtEl>
                                        <p:attrNameLst>
                                          <p:attrName>ppt_x</p:attrName>
                                          <p:attrName>ppt_y</p:attrName>
                                        </p:attrNameLst>
                                      </p:cBhvr>
                                    </p:animMotion>
                                    <p:animEffect transition="in" filter="fade">
                                      <p:cBhvr>
                                        <p:cTn id="45" dur="1000"/>
                                        <p:tgtEl>
                                          <p:spTgt spid="45"/>
                                        </p:tgtEl>
                                      </p:cBhvr>
                                    </p:animEffect>
                                  </p:childTnLst>
                                </p:cTn>
                              </p:par>
                            </p:childTnLst>
                          </p:cTn>
                        </p:par>
                        <p:par>
                          <p:cTn id="46" fill="hold">
                            <p:stCondLst>
                              <p:cond delay="12899"/>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3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14327" b="16019"/>
          <a:stretch>
            <a:fillRect/>
          </a:stretch>
        </p:blipFill>
        <p:spPr>
          <a:xfrm flipH="1">
            <a:off x="193901" y="2395605"/>
            <a:ext cx="5975287" cy="4162097"/>
          </a:xfrm>
          <a:prstGeom prst="rect">
            <a:avLst/>
          </a:prstGeom>
        </p:spPr>
      </p:pic>
      <p:grpSp>
        <p:nvGrpSpPr>
          <p:cNvPr id="13" name="组 12"/>
          <p:cNvGrpSpPr/>
          <p:nvPr/>
        </p:nvGrpSpPr>
        <p:grpSpPr>
          <a:xfrm>
            <a:off x="7905405" y="2095307"/>
            <a:ext cx="1519222" cy="441434"/>
            <a:chOff x="7809227" y="2095307"/>
            <a:chExt cx="1519222" cy="441434"/>
          </a:xfrm>
        </p:grpSpPr>
        <p:sp>
          <p:nvSpPr>
            <p:cNvPr id="9" name="圆角矩形 8"/>
            <p:cNvSpPr/>
            <p:nvPr/>
          </p:nvSpPr>
          <p:spPr>
            <a:xfrm>
              <a:off x="7809227" y="2095307"/>
              <a:ext cx="1519222" cy="441434"/>
            </a:xfrm>
            <a:prstGeom prst="roundRect">
              <a:avLst>
                <a:gd name="adj" fmla="val 50000"/>
              </a:avLst>
            </a:prstGeom>
            <a:solidFill>
              <a:srgbClr val="F6B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8130256" y="2135877"/>
              <a:ext cx="954107" cy="400110"/>
            </a:xfrm>
            <a:prstGeom prst="rect">
              <a:avLst/>
            </a:prstGeom>
            <a:noFill/>
          </p:spPr>
          <p:txBody>
            <a:bodyPr wrap="none" rtlCol="0">
              <a:spAutoFit/>
            </a:bodyPr>
            <a:lstStyle/>
            <a:p>
              <a:r>
                <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第三章</a:t>
              </a:r>
              <a:endPar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7379780" y="2836470"/>
            <a:ext cx="2570480" cy="768350"/>
          </a:xfrm>
          <a:prstGeom prst="rect">
            <a:avLst/>
          </a:prstGeom>
          <a:noFill/>
        </p:spPr>
        <p:txBody>
          <a:bodyPr wrap="none" rtlCol="0">
            <a:spAutoFit/>
          </a:bodyPr>
          <a:lstStyle/>
          <a:p>
            <a:pPr algn="ctr"/>
            <a:r>
              <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吸毒案例</a:t>
            </a:r>
            <a:endPar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6000">
        <p14:ferris dir="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 presetClass="entr" presetSubtype="2" decel="5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1+#ppt_w/2"/>
                                          </p:val>
                                        </p:tav>
                                        <p:tav tm="100000">
                                          <p:val>
                                            <p:strVal val="#ppt_x"/>
                                          </p:val>
                                        </p:tav>
                                      </p:tavLst>
                                    </p:anim>
                                    <p:anim calcmode="lin" valueType="num">
                                      <p:cBhvr additive="base">
                                        <p:cTn id="19"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219390" y="2863611"/>
            <a:ext cx="3714918" cy="3046988"/>
          </a:xfrm>
          <a:prstGeom prst="rect">
            <a:avLst/>
          </a:prstGeom>
          <a:solidFill>
            <a:srgbClr val="F6B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398430" y="1340117"/>
            <a:ext cx="3874020" cy="3046988"/>
          </a:xfrm>
          <a:prstGeom prst="rect">
            <a:avLst/>
          </a:prstGeom>
          <a:solidFill>
            <a:srgbClr val="009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939535" y="283037"/>
            <a:ext cx="2262158" cy="461665"/>
          </a:xfrm>
          <a:prstGeom prst="rect">
            <a:avLst/>
          </a:prstGeom>
          <a:noFill/>
        </p:spPr>
        <p:txBody>
          <a:bodyPr wrap="none" rtlCol="0">
            <a:spAutoFit/>
          </a:bodyPr>
          <a:lstStyle/>
          <a:p>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吸毒案例分析</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Picture 2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272450" y="1340117"/>
            <a:ext cx="3892905" cy="445652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520894" y="1524783"/>
            <a:ext cx="3629092" cy="2677656"/>
          </a:xfrm>
          <a:prstGeom prst="rect">
            <a:avLst/>
          </a:prstGeom>
          <a:noFill/>
          <a:ln>
            <a:noFill/>
          </a:ln>
          <a:effectLst/>
        </p:spPr>
        <p:txBody>
          <a:bodyPr wrap="square">
            <a:spAutoFit/>
          </a:bodyPr>
          <a:lstStyle/>
          <a:p>
            <a:pPr marL="120650">
              <a:lnSpc>
                <a:spcPct val="150000"/>
              </a:lnSpc>
            </a:pP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2003</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09</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01</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日南方网讯 </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日下午，成都致民路</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46</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号院，一曾经吸毒的男子留下遗书，纵身从</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楼跳下，血溅一地，在送往医院后因抢救无效死亡。然而，在这幕惨剧的背后，我们了解到，该男子在上世纪</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年代，就因做茶叶生意而挣下数百万元的家财</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矩形 16"/>
          <p:cNvSpPr/>
          <p:nvPr/>
        </p:nvSpPr>
        <p:spPr>
          <a:xfrm>
            <a:off x="8219390" y="2863611"/>
            <a:ext cx="3629092" cy="3046988"/>
          </a:xfrm>
          <a:prstGeom prst="rect">
            <a:avLst/>
          </a:prstGeom>
          <a:noFill/>
          <a:ln>
            <a:noFill/>
          </a:ln>
        </p:spPr>
        <p:txBody>
          <a:bodyPr wrap="square">
            <a:spAutoFit/>
          </a:bodyPr>
          <a:lstStyle/>
          <a:p>
            <a:pPr marL="12065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但是沾上毒品之后，百万家财不但分文不剩，而且其妻在</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年前也因不堪吸毒之苦而跳楼身亡。</a:t>
            </a:r>
            <a:endPar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marL="120650">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marL="12065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“这都是毒品害的呀！”死者的父亲廖华荣说，还在上世纪</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年代初，廖黎在外做生意发了大财，家中光存款都有整整</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多万元。 </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46"/>
          <p:cNvSpPr txBox="1"/>
          <p:nvPr/>
        </p:nvSpPr>
        <p:spPr>
          <a:xfrm>
            <a:off x="4186624" y="4751687"/>
            <a:ext cx="4032766" cy="461665"/>
          </a:xfrm>
          <a:prstGeom prst="rect">
            <a:avLst/>
          </a:prstGeom>
          <a:solidFill>
            <a:srgbClr val="0095AB"/>
          </a:solidFill>
        </p:spPr>
        <p:txBody>
          <a:bodyPr wrap="square" rtlCol="0">
            <a:spAutoFit/>
          </a:bodyPr>
          <a:lstStyle/>
          <a:p>
            <a:pPr algn="ctr"/>
            <a:r>
              <a:rPr lang="zh-CN" altLang="en-US" sz="24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吸毒毁掉幸福家庭</a:t>
            </a:r>
            <a:endParaRPr lang="zh-CN" altLang="en-US" sz="24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右箭头 20"/>
          <p:cNvSpPr/>
          <p:nvPr/>
        </p:nvSpPr>
        <p:spPr>
          <a:xfrm>
            <a:off x="8588829" y="2073729"/>
            <a:ext cx="783772" cy="388224"/>
          </a:xfrm>
          <a:prstGeom prst="rightArrow">
            <a:avLst/>
          </a:prstGeom>
          <a:solidFill>
            <a:srgbClr val="F6B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右箭头 21"/>
          <p:cNvSpPr/>
          <p:nvPr/>
        </p:nvSpPr>
        <p:spPr>
          <a:xfrm flipH="1">
            <a:off x="3035560" y="4788407"/>
            <a:ext cx="783772" cy="388224"/>
          </a:xfrm>
          <a:prstGeom prst="rightArrow">
            <a:avLst/>
          </a:prstGeom>
          <a:solidFill>
            <a:srgbClr val="009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p:cNvSpPr txBox="1"/>
          <p:nvPr/>
        </p:nvSpPr>
        <p:spPr>
          <a:xfrm>
            <a:off x="2038871" y="4597798"/>
            <a:ext cx="813043" cy="769441"/>
          </a:xfrm>
          <a:prstGeom prst="rect">
            <a:avLst/>
          </a:prstGeom>
          <a:noFill/>
        </p:spPr>
        <p:txBody>
          <a:bodyPr wrap="none" rtlCol="0">
            <a:spAutoFit/>
          </a:bodyPr>
          <a:lstStyle/>
          <a:p>
            <a:r>
              <a:rPr kumimoji="1" lang="en-US" altLang="zh-CN" sz="4400" dirty="0">
                <a:solidFill>
                  <a:srgbClr val="0095AB"/>
                </a:solidFill>
                <a:latin typeface="Arial" panose="020B0604020202020204" pitchFamily="34" charset="0"/>
                <a:ea typeface="Arial" panose="020B0604020202020204" pitchFamily="34" charset="0"/>
                <a:cs typeface="Arial" panose="020B0604020202020204" pitchFamily="34" charset="0"/>
              </a:rPr>
              <a:t>01</a:t>
            </a:r>
            <a:endParaRPr kumimoji="1" lang="zh-CN" altLang="en-US" sz="4400" dirty="0">
              <a:solidFill>
                <a:srgbClr val="0095AB"/>
              </a:solidFill>
              <a:latin typeface="Arial" panose="020B0604020202020204" pitchFamily="34" charset="0"/>
              <a:ea typeface="Arial" panose="020B0604020202020204" pitchFamily="34" charset="0"/>
              <a:cs typeface="Arial" panose="020B0604020202020204" pitchFamily="34" charset="0"/>
            </a:endParaRPr>
          </a:p>
        </p:txBody>
      </p:sp>
      <p:sp>
        <p:nvSpPr>
          <p:cNvPr id="24" name="文本框 23"/>
          <p:cNvSpPr txBox="1"/>
          <p:nvPr/>
        </p:nvSpPr>
        <p:spPr>
          <a:xfrm>
            <a:off x="9627414" y="1883120"/>
            <a:ext cx="813043" cy="769441"/>
          </a:xfrm>
          <a:prstGeom prst="rect">
            <a:avLst/>
          </a:prstGeom>
          <a:noFill/>
        </p:spPr>
        <p:txBody>
          <a:bodyPr wrap="none" rtlCol="0">
            <a:spAutoFit/>
          </a:bodyPr>
          <a:lstStyle/>
          <a:p>
            <a:r>
              <a:rPr kumimoji="1" lang="en-US" altLang="zh-CN" sz="4400" dirty="0">
                <a:solidFill>
                  <a:srgbClr val="F6B923"/>
                </a:solidFill>
                <a:latin typeface="Arial" panose="020B0604020202020204" pitchFamily="34" charset="0"/>
                <a:ea typeface="Arial" panose="020B0604020202020204" pitchFamily="34" charset="0"/>
                <a:cs typeface="Arial" panose="020B0604020202020204" pitchFamily="34" charset="0"/>
              </a:rPr>
              <a:t>02</a:t>
            </a:r>
            <a:endParaRPr kumimoji="1" lang="zh-CN" altLang="en-US" sz="4400" dirty="0">
              <a:solidFill>
                <a:srgbClr val="F6B923"/>
              </a:solidFill>
              <a:latin typeface="Arial" panose="020B0604020202020204" pitchFamily="34" charset="0"/>
              <a:ea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6000">
        <p15:prstTrans prst="wind"/>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ppt_y-#ppt_h/2"/>
                                          </p:val>
                                        </p:tav>
                                        <p:tav tm="100000">
                                          <p:val>
                                            <p:strVal val="#ppt_y"/>
                                          </p:val>
                                        </p:tav>
                                      </p:tavLst>
                                    </p:anim>
                                    <p:anim calcmode="lin" valueType="num">
                                      <p:cBhvr>
                                        <p:cTn id="9" dur="500" fill="hold"/>
                                        <p:tgtEl>
                                          <p:spTgt spid="16"/>
                                        </p:tgtEl>
                                        <p:attrNameLst>
                                          <p:attrName>ppt_w</p:attrName>
                                        </p:attrNameLst>
                                      </p:cBhvr>
                                      <p:tavLst>
                                        <p:tav tm="0">
                                          <p:val>
                                            <p:strVal val="#ppt_w"/>
                                          </p:val>
                                        </p:tav>
                                        <p:tav tm="100000">
                                          <p:val>
                                            <p:strVal val="#ppt_w"/>
                                          </p:val>
                                        </p:tav>
                                      </p:tavLst>
                                    </p:anim>
                                    <p:anim calcmode="lin" valueType="num">
                                      <p:cBhvr>
                                        <p:cTn id="10" dur="500" fill="hold"/>
                                        <p:tgtEl>
                                          <p:spTgt spid="16"/>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strVal val="#ppt_w+.3"/>
                                          </p:val>
                                        </p:tav>
                                        <p:tav tm="100000">
                                          <p:val>
                                            <p:strVal val="#ppt_w"/>
                                          </p:val>
                                        </p:tav>
                                      </p:tavLst>
                                    </p:anim>
                                    <p:anim calcmode="lin" valueType="num">
                                      <p:cBhvr>
                                        <p:cTn id="15" dur="1000" fill="hold"/>
                                        <p:tgtEl>
                                          <p:spTgt spid="20"/>
                                        </p:tgtEl>
                                        <p:attrNameLst>
                                          <p:attrName>ppt_h</p:attrName>
                                        </p:attrNameLst>
                                      </p:cBhvr>
                                      <p:tavLst>
                                        <p:tav tm="0">
                                          <p:val>
                                            <p:strVal val="#ppt_h"/>
                                          </p:val>
                                        </p:tav>
                                        <p:tav tm="100000">
                                          <p:val>
                                            <p:strVal val="#ppt_h"/>
                                          </p:val>
                                        </p:tav>
                                      </p:tavLst>
                                    </p:anim>
                                    <p:animEffect transition="in" filter="fade">
                                      <p:cBhvr>
                                        <p:cTn id="16" dur="1000"/>
                                        <p:tgtEl>
                                          <p:spTgt spid="20"/>
                                        </p:tgtEl>
                                      </p:cBhvr>
                                    </p:animEffect>
                                  </p:childTnLst>
                                </p:cTn>
                              </p:par>
                            </p:childTnLst>
                          </p:cTn>
                        </p:par>
                        <p:par>
                          <p:cTn id="17" fill="hold">
                            <p:stCondLst>
                              <p:cond delay="1500"/>
                            </p:stCondLst>
                            <p:childTnLst>
                              <p:par>
                                <p:cTn id="18" presetID="1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ppt_x</p:attrName>
                                        </p:attrNameLst>
                                      </p:cBhvr>
                                      <p:tavLst>
                                        <p:tav tm="0">
                                          <p:val>
                                            <p:strVal val="#ppt_x+#ppt_w*1.125000"/>
                                          </p:val>
                                        </p:tav>
                                        <p:tav tm="100000">
                                          <p:val>
                                            <p:strVal val="#ppt_x"/>
                                          </p:val>
                                        </p:tav>
                                      </p:tavLst>
                                    </p:anim>
                                    <p:animEffect transition="in" filter="wipe(left)">
                                      <p:cBhvr>
                                        <p:cTn id="21" dur="500"/>
                                        <p:tgtEl>
                                          <p:spTgt spid="22"/>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23" presetClass="entr" presetSubtype="16" fill="hold" grpId="0" nodeType="with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childTnLst>
                                </p:cTn>
                              </p:par>
                            </p:childTnLst>
                          </p:cTn>
                        </p:par>
                        <p:par>
                          <p:cTn id="35" fill="hold">
                            <p:stCondLst>
                              <p:cond delay="8899"/>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ppt_x</p:attrName>
                                        </p:attrNameLst>
                                      </p:cBhvr>
                                      <p:tavLst>
                                        <p:tav tm="0">
                                          <p:val>
                                            <p:strVal val="#ppt_x-#ppt_w*1.125000"/>
                                          </p:val>
                                        </p:tav>
                                        <p:tav tm="100000">
                                          <p:val>
                                            <p:strVal val="#ppt_x"/>
                                          </p:val>
                                        </p:tav>
                                      </p:tavLst>
                                    </p:anim>
                                    <p:animEffect transition="in" filter="wipe(right)">
                                      <p:cBhvr>
                                        <p:cTn id="39" dur="500"/>
                                        <p:tgtEl>
                                          <p:spTgt spid="21"/>
                                        </p:tgtEl>
                                      </p:cBhvr>
                                    </p:animEffect>
                                  </p:childTnLst>
                                </p:cTn>
                              </p:par>
                            </p:childTnLst>
                          </p:cTn>
                        </p:par>
                        <p:par>
                          <p:cTn id="40" fill="hold">
                            <p:stCondLst>
                              <p:cond delay="9399"/>
                            </p:stCondLst>
                            <p:childTnLst>
                              <p:par>
                                <p:cTn id="41" presetID="2" presetClass="entr" presetSubtype="4"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9899"/>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10399"/>
                            </p:stCondLst>
                            <p:childTnLst>
                              <p:par>
                                <p:cTn id="50" presetID="23" presetClass="entr" presetSubtype="16" fill="hold" grpId="0" nodeType="afterEffect">
                                  <p:stCondLst>
                                    <p:cond delay="0"/>
                                  </p:stCondLst>
                                  <p:iterate type="lt">
                                    <p:tmPct val="10000"/>
                                  </p:iterate>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 grpId="0"/>
      <p:bldP spid="17" grpId="0"/>
      <p:bldP spid="20" grpId="0" animBg="1"/>
      <p:bldP spid="21" grpId="0" animBg="1"/>
      <p:bldP spid="22" grpId="0" animBg="1"/>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39535" y="283037"/>
            <a:ext cx="2262158" cy="461665"/>
          </a:xfrm>
          <a:prstGeom prst="rect">
            <a:avLst/>
          </a:prstGeom>
          <a:noFill/>
        </p:spPr>
        <p:txBody>
          <a:bodyPr wrap="none" rtlCol="0">
            <a:spAutoFit/>
          </a:bodyPr>
          <a:lstStyle/>
          <a:p>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吸毒案例分析</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Picture 2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08364" y="1797318"/>
            <a:ext cx="3773532" cy="387961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nvSpPr>
        <p:spPr>
          <a:xfrm>
            <a:off x="5375001" y="1797318"/>
            <a:ext cx="3720586" cy="461665"/>
          </a:xfrm>
          <a:prstGeom prst="rect">
            <a:avLst/>
          </a:prstGeom>
          <a:solidFill>
            <a:srgbClr val="0095AB"/>
          </a:solidFill>
        </p:spPr>
        <p:txBody>
          <a:bodyPr wrap="square" rtlCol="0">
            <a:spAutoFit/>
          </a:bodyPr>
          <a:lstStyle>
            <a:defPPr>
              <a:defRPr lang="zh-CN"/>
            </a:defPPr>
            <a:lvl1pPr algn="ctr">
              <a:defRPr sz="2400" b="1" spc="3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模仿恶习步入“毒”途</a:t>
            </a:r>
            <a:endParaRPr lang="zh-CN" altLang="en-US" dirty="0"/>
          </a:p>
        </p:txBody>
      </p:sp>
      <p:sp>
        <p:nvSpPr>
          <p:cNvPr id="5" name="33"/>
          <p:cNvSpPr txBox="1"/>
          <p:nvPr/>
        </p:nvSpPr>
        <p:spPr>
          <a:xfrm>
            <a:off x="5222602" y="2402873"/>
            <a:ext cx="5895341" cy="3416320"/>
          </a:xfrm>
          <a:prstGeom prst="rect">
            <a:avLst/>
          </a:prstGeom>
          <a:noFill/>
        </p:spPr>
        <p:txBody>
          <a:bodyPr wrap="square" rtlCol="0">
            <a:spAutoFit/>
          </a:bodyPr>
          <a:lstStyle/>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岁的阿兵（化名）是某市强制戒毒所里年龄最小的一个。阿兵是澄海外砂人，因年幼其母病亡，其父忙于生计无暇照管他，自</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岁起，阿兵模仿大人们抽烟，并以之为荣。</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岁那年，他结识了乡里一做餐饮生意的“大哥”，几番来往后，阿兵很得大哥喜欢。慢慢地，阿兵也发现了大哥原来是“白药仔”，但他也不以之为忤，相反还认为这是“酷”的表现。去年中，趁大哥不在家，小兵偷了一点“白粉”终于“开禁”尝了新，并从此成了一名“小道友”。今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19</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日，小兵被警方抓获，在审讯时因药瘾发作口吐白沫，结果被送强制戒毒。</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6000">
        <p15:prstTrans prst="crush"/>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ppt_y-#ppt_h/2"/>
                                          </p:val>
                                        </p:tav>
                                        <p:tav tm="100000">
                                          <p:val>
                                            <p:strVal val="#ppt_y"/>
                                          </p:val>
                                        </p:tav>
                                      </p:tavLst>
                                    </p:anim>
                                    <p:anim calcmode="lin" valueType="num">
                                      <p:cBhvr>
                                        <p:cTn id="9" dur="500" fill="hold"/>
                                        <p:tgtEl>
                                          <p:spTgt spid="3"/>
                                        </p:tgtEl>
                                        <p:attrNameLst>
                                          <p:attrName>ppt_w</p:attrName>
                                        </p:attrNameLst>
                                      </p:cBhvr>
                                      <p:tavLst>
                                        <p:tav tm="0">
                                          <p:val>
                                            <p:strVal val="#ppt_w"/>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3"/>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par>
                          <p:cTn id="17" fill="hold">
                            <p:stCondLst>
                              <p:cond delay="1500"/>
                            </p:stCondLst>
                            <p:childTnLst>
                              <p:par>
                                <p:cTn id="18" presetID="23" presetClass="entr" presetSubtype="16" fill="hold" grpId="0" nodeType="after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14327" b="16019"/>
          <a:stretch>
            <a:fillRect/>
          </a:stretch>
        </p:blipFill>
        <p:spPr>
          <a:xfrm flipH="1">
            <a:off x="193901" y="2395605"/>
            <a:ext cx="5975287" cy="4162097"/>
          </a:xfrm>
          <a:prstGeom prst="rect">
            <a:avLst/>
          </a:prstGeom>
        </p:spPr>
      </p:pic>
      <p:grpSp>
        <p:nvGrpSpPr>
          <p:cNvPr id="13" name="组 12"/>
          <p:cNvGrpSpPr/>
          <p:nvPr/>
        </p:nvGrpSpPr>
        <p:grpSpPr>
          <a:xfrm>
            <a:off x="7905405" y="2095307"/>
            <a:ext cx="1519222" cy="441434"/>
            <a:chOff x="7809227" y="2095307"/>
            <a:chExt cx="1519222" cy="441434"/>
          </a:xfrm>
        </p:grpSpPr>
        <p:sp>
          <p:nvSpPr>
            <p:cNvPr id="9" name="圆角矩形 8"/>
            <p:cNvSpPr/>
            <p:nvPr/>
          </p:nvSpPr>
          <p:spPr>
            <a:xfrm>
              <a:off x="7809227" y="2095307"/>
              <a:ext cx="1519222" cy="441434"/>
            </a:xfrm>
            <a:prstGeom prst="roundRect">
              <a:avLst>
                <a:gd name="adj" fmla="val 50000"/>
              </a:avLst>
            </a:prstGeom>
            <a:solidFill>
              <a:srgbClr val="F6B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8130256" y="2135877"/>
              <a:ext cx="954107" cy="400110"/>
            </a:xfrm>
            <a:prstGeom prst="rect">
              <a:avLst/>
            </a:prstGeom>
            <a:noFill/>
          </p:spPr>
          <p:txBody>
            <a:bodyPr wrap="none" rtlCol="0">
              <a:spAutoFit/>
            </a:bodyPr>
            <a:lstStyle/>
            <a:p>
              <a:r>
                <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第四章</a:t>
              </a:r>
              <a:endPar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6782882" y="2836470"/>
            <a:ext cx="3764280" cy="768350"/>
          </a:xfrm>
          <a:prstGeom prst="rect">
            <a:avLst/>
          </a:prstGeom>
          <a:noFill/>
        </p:spPr>
        <p:txBody>
          <a:bodyPr wrap="none" rtlCol="0">
            <a:spAutoFit/>
          </a:bodyPr>
          <a:lstStyle/>
          <a:p>
            <a:pPr algn="ctr"/>
            <a:r>
              <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学会自我保护</a:t>
            </a:r>
            <a:endPar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6000">
        <p14:ferris dir="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 presetClass="entr" presetSubtype="2" decel="5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1+#ppt_w/2"/>
                                          </p:val>
                                        </p:tav>
                                        <p:tav tm="100000">
                                          <p:val>
                                            <p:strVal val="#ppt_x"/>
                                          </p:val>
                                        </p:tav>
                                      </p:tavLst>
                                    </p:anim>
                                    <p:anim calcmode="lin" valueType="num">
                                      <p:cBhvr additive="base">
                                        <p:cTn id="19"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78514" y="1828309"/>
            <a:ext cx="6433858" cy="3667092"/>
          </a:xfrm>
          <a:prstGeom prst="rect">
            <a:avLst/>
          </a:prstGeom>
          <a:solidFill>
            <a:srgbClr val="009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939535" y="283037"/>
            <a:ext cx="2262158" cy="461665"/>
          </a:xfrm>
          <a:prstGeom prst="rect">
            <a:avLst/>
          </a:prstGeom>
          <a:noFill/>
        </p:spPr>
        <p:txBody>
          <a:bodyPr wrap="none" rtlCol="0">
            <a:spAutoFit/>
          </a:bodyPr>
          <a:lstStyle/>
          <a:p>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树立健康观念</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043885" y="4083312"/>
            <a:ext cx="1671354" cy="2459003"/>
          </a:xfrm>
          <a:prstGeom prst="rect">
            <a:avLst/>
          </a:prstGeom>
        </p:spPr>
      </p:pic>
      <p:pic>
        <p:nvPicPr>
          <p:cNvPr id="4" name="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638" y="2010898"/>
            <a:ext cx="3602672" cy="33019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4403090" y="1367790"/>
            <a:ext cx="4034790" cy="460375"/>
          </a:xfrm>
          <a:prstGeom prst="rect">
            <a:avLst/>
          </a:prstGeom>
          <a:solidFill>
            <a:srgbClr val="F6B923"/>
          </a:solidFill>
          <a:effectLst>
            <a:outerShdw blurRad="165100" dist="76200" algn="l" rotWithShape="0">
              <a:prstClr val="black">
                <a:alpha val="31000"/>
              </a:prstClr>
            </a:outerShdw>
          </a:effectLst>
        </p:spPr>
        <p:txBody>
          <a:bodyPr wrap="square" rtlCol="0">
            <a:spAutoFit/>
          </a:bodyPr>
          <a:lstStyle/>
          <a:p>
            <a:pPr algn="ctr"/>
            <a:r>
              <a:rPr lang="zh-CN" altLang="en-US" sz="24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为什么青少年吸毒较多？</a:t>
            </a:r>
            <a:endParaRPr lang="zh-CN" altLang="en-US" sz="24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735984" y="1828084"/>
            <a:ext cx="5308243" cy="3415030"/>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我们青少年处于一个特殊的时期，青少年成为吸毒的高发人群。所以，增强自身的防御能力显得尤为重要。</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（1）青少年多单纯无知，有强烈的好奇心，且从众心理强，一人吸烟大家跟着吸，一人吸毒大家跟着试。</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（2）成长过程中会遇到挫折，逆反心理强，精神空虚更经不起诱惑，在毒品中求刺激。</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（3）盲目追求时髦，把吸毒视为时尚。</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（4）自我防卫能力弱，对毒畈的引诱逼迫无力拒绝。</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（5）轻信偏言，以为毒品可以提高成绩、治疗疾病……</a:t>
            </a:r>
            <a:endPar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6000">
        <p15:prstTrans prst="peelOff"/>
      </p:transition>
    </mc:Choice>
    <mc:Fallback>
      <p:transition spd="slow" advTm="6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500"/>
                                </p:stCondLst>
                                <p:childTnLst>
                                  <p:par>
                                    <p:cTn id="16" presetID="2" presetClass="entr" presetSubtype="8" fill="hold" nodeType="afterEffect" p14:presetBounceEnd="50000">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14:bounceEnd="50000">
                                          <p:cBhvr additive="base">
                                            <p:cTn id="18"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9" dur="10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000"/>
                                </p:stCondLst>
                                <p:childTnLst>
                                  <p:par>
                                    <p:cTn id="25" presetID="23" presetClass="entr" presetSubtype="16"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bldLvl="0" animBg="1"/>
          <p:bldP spid="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000"/>
                                </p:stCondLst>
                                <p:childTnLst>
                                  <p:par>
                                    <p:cTn id="25" presetID="23" presetClass="entr" presetSubtype="16"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bldLvl="0" animBg="1"/>
          <p:bldP spid="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r="55192"/>
          <a:stretch>
            <a:fillRect/>
          </a:stretch>
        </p:blipFill>
        <p:spPr>
          <a:xfrm>
            <a:off x="246184" y="1098993"/>
            <a:ext cx="5029201" cy="5606372"/>
          </a:xfrm>
          <a:prstGeom prst="rect">
            <a:avLst/>
          </a:prstGeom>
        </p:spPr>
      </p:pic>
      <p:sp>
        <p:nvSpPr>
          <p:cNvPr id="13" name="文本框 12"/>
          <p:cNvSpPr txBox="1"/>
          <p:nvPr/>
        </p:nvSpPr>
        <p:spPr>
          <a:xfrm>
            <a:off x="5521568" y="2069414"/>
            <a:ext cx="5080000" cy="1568450"/>
          </a:xfrm>
          <a:prstGeom prst="rect">
            <a:avLst/>
          </a:prstGeom>
          <a:noFill/>
        </p:spPr>
        <p:txBody>
          <a:bodyPr wrap="none" rtlCol="0">
            <a:spAutoFit/>
          </a:bodyPr>
          <a:lstStyle/>
          <a:p>
            <a:r>
              <a:rPr kumimoji="1" lang="zh-CN" altLang="en-US" sz="9600" b="1" dirty="0">
                <a:ln>
                  <a:solidFill>
                    <a:schemeClr val="bg1"/>
                  </a:solidFill>
                </a:ln>
                <a:gradFill>
                  <a:gsLst>
                    <a:gs pos="100000">
                      <a:srgbClr val="F5DB39"/>
                    </a:gs>
                    <a:gs pos="33000">
                      <a:srgbClr val="0095AB"/>
                    </a:gs>
                  </a:gsLst>
                  <a:lin ang="13200000" scaled="0"/>
                </a:gradFill>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rPr>
              <a:t>小组合作</a:t>
            </a:r>
            <a:endParaRPr kumimoji="1" lang="zh-CN" altLang="en-US" sz="9600" b="1" dirty="0">
              <a:ln>
                <a:solidFill>
                  <a:schemeClr val="bg1"/>
                </a:solidFill>
              </a:ln>
              <a:gradFill>
                <a:gsLst>
                  <a:gs pos="100000">
                    <a:srgbClr val="F5DB39"/>
                  </a:gs>
                  <a:gs pos="33000">
                    <a:srgbClr val="0095AB"/>
                  </a:gs>
                </a:gsLst>
                <a:lin ang="13200000" scaled="0"/>
              </a:gradFill>
              <a:effectLst>
                <a:outerShdw blurRad="63500" sx="102000" sy="102000" algn="ctr" rotWithShape="0">
                  <a:prstClr val="black">
                    <a:alpha val="22000"/>
                  </a:prstClr>
                </a:outerShdw>
              </a:effectLst>
              <a:latin typeface="方正正中黑简体" panose="02000000000000000000" pitchFamily="2" charset="-122"/>
              <a:ea typeface="方正正中黑简体" panose="02000000000000000000" pitchFamily="2" charset="-122"/>
              <a:cs typeface="FZZhengHeiS-EB-GB"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Tm="6000">
        <p14:revea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r="55192"/>
          <a:stretch>
            <a:fillRect/>
          </a:stretch>
        </p:blipFill>
        <p:spPr>
          <a:xfrm>
            <a:off x="246184" y="1098993"/>
            <a:ext cx="5029201" cy="5606372"/>
          </a:xfrm>
          <a:prstGeom prst="rect">
            <a:avLst/>
          </a:prstGeom>
        </p:spPr>
      </p:pic>
      <p:sp>
        <p:nvSpPr>
          <p:cNvPr id="19" name="任意形状 18"/>
          <p:cNvSpPr/>
          <p:nvPr/>
        </p:nvSpPr>
        <p:spPr>
          <a:xfrm>
            <a:off x="6881446" y="1793628"/>
            <a:ext cx="3059725" cy="410310"/>
          </a:xfrm>
          <a:custGeom>
            <a:avLst/>
            <a:gdLst>
              <a:gd name="connsiteX0" fmla="*/ 35170 w 3059725"/>
              <a:gd name="connsiteY0" fmla="*/ 0 h 375140"/>
              <a:gd name="connsiteX1" fmla="*/ 2872155 w 3059725"/>
              <a:gd name="connsiteY1" fmla="*/ 0 h 375140"/>
              <a:gd name="connsiteX2" fmla="*/ 3059725 w 3059725"/>
              <a:gd name="connsiteY2" fmla="*/ 187570 h 375140"/>
              <a:gd name="connsiteX3" fmla="*/ 3059724 w 3059725"/>
              <a:gd name="connsiteY3" fmla="*/ 187570 h 375140"/>
              <a:gd name="connsiteX4" fmla="*/ 2872154 w 3059725"/>
              <a:gd name="connsiteY4" fmla="*/ 375140 h 375140"/>
              <a:gd name="connsiteX5" fmla="*/ 35170 w 3059725"/>
              <a:gd name="connsiteY5" fmla="*/ 375139 h 375140"/>
              <a:gd name="connsiteX6" fmla="*/ 0 w 3059725"/>
              <a:gd name="connsiteY6" fmla="*/ 371594 h 375140"/>
              <a:gd name="connsiteX7" fmla="*/ 2632 w 3059725"/>
              <a:gd name="connsiteY7" fmla="*/ 371328 h 375140"/>
              <a:gd name="connsiteX8" fmla="*/ 152400 w 3059725"/>
              <a:gd name="connsiteY8" fmla="*/ 187569 h 375140"/>
              <a:gd name="connsiteX9" fmla="*/ 152401 w 3059725"/>
              <a:gd name="connsiteY9" fmla="*/ 187569 h 375140"/>
              <a:gd name="connsiteX10" fmla="*/ 2633 w 3059725"/>
              <a:gd name="connsiteY10" fmla="*/ 3810 h 375140"/>
              <a:gd name="connsiteX11" fmla="*/ 6 w 3059725"/>
              <a:gd name="connsiteY11" fmla="*/ 3545 h 37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725" h="375140">
                <a:moveTo>
                  <a:pt x="35170" y="0"/>
                </a:moveTo>
                <a:lnTo>
                  <a:pt x="2872155" y="0"/>
                </a:lnTo>
                <a:cubicBezTo>
                  <a:pt x="2975747" y="0"/>
                  <a:pt x="3059725" y="83978"/>
                  <a:pt x="3059725" y="187570"/>
                </a:cubicBezTo>
                <a:lnTo>
                  <a:pt x="3059724" y="187570"/>
                </a:lnTo>
                <a:cubicBezTo>
                  <a:pt x="3059724" y="291162"/>
                  <a:pt x="2975746" y="375140"/>
                  <a:pt x="2872154" y="375140"/>
                </a:cubicBezTo>
                <a:lnTo>
                  <a:pt x="35170" y="375139"/>
                </a:lnTo>
                <a:lnTo>
                  <a:pt x="0" y="371594"/>
                </a:lnTo>
                <a:lnTo>
                  <a:pt x="2632" y="371328"/>
                </a:lnTo>
                <a:cubicBezTo>
                  <a:pt x="88105" y="353838"/>
                  <a:pt x="152400" y="278212"/>
                  <a:pt x="152400" y="187569"/>
                </a:cubicBezTo>
                <a:lnTo>
                  <a:pt x="152401" y="187569"/>
                </a:lnTo>
                <a:cubicBezTo>
                  <a:pt x="152401" y="96926"/>
                  <a:pt x="88106" y="21300"/>
                  <a:pt x="2633" y="3810"/>
                </a:cubicBezTo>
                <a:lnTo>
                  <a:pt x="6" y="3545"/>
                </a:lnTo>
                <a:close/>
              </a:path>
            </a:pathLst>
          </a:custGeom>
          <a:solidFill>
            <a:srgbClr val="F6B923"/>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 8"/>
          <p:cNvGrpSpPr/>
          <p:nvPr/>
        </p:nvGrpSpPr>
        <p:grpSpPr>
          <a:xfrm>
            <a:off x="6154615" y="1793629"/>
            <a:ext cx="726831" cy="410309"/>
            <a:chOff x="6154615" y="1793629"/>
            <a:chExt cx="726831" cy="410309"/>
          </a:xfrm>
        </p:grpSpPr>
        <p:sp>
          <p:nvSpPr>
            <p:cNvPr id="2" name="圆角矩形 1"/>
            <p:cNvSpPr/>
            <p:nvPr/>
          </p:nvSpPr>
          <p:spPr>
            <a:xfrm>
              <a:off x="6154615" y="1793629"/>
              <a:ext cx="726831" cy="410309"/>
            </a:xfrm>
            <a:prstGeom prst="roundRect">
              <a:avLst>
                <a:gd name="adj" fmla="val 50000"/>
              </a:avLst>
            </a:prstGeom>
            <a:solidFill>
              <a:srgbClr val="F6B923"/>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6283031" y="1798728"/>
              <a:ext cx="470000" cy="400110"/>
            </a:xfrm>
            <a:prstGeom prst="rect">
              <a:avLst/>
            </a:prstGeom>
            <a:noFill/>
          </p:spPr>
          <p:txBody>
            <a:bodyPr wrap="none" rtlCol="0">
              <a:spAutoFit/>
            </a:bodyPr>
            <a:lstStyle/>
            <a:p>
              <a:r>
                <a:rPr kumimoji="1" lang="en-US" altLang="zh-CN" sz="2000" dirty="0">
                  <a:solidFill>
                    <a:schemeClr val="bg1"/>
                  </a:solidFill>
                  <a:latin typeface="Arial" panose="020B0604020202020204" pitchFamily="34" charset="0"/>
                  <a:ea typeface="Arial" panose="020B0604020202020204" pitchFamily="34" charset="0"/>
                  <a:cs typeface="Arial" panose="020B0604020202020204" pitchFamily="34" charset="0"/>
                </a:rPr>
                <a:t>01</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sp>
        <p:nvSpPr>
          <p:cNvPr id="7" name="文本框 6"/>
          <p:cNvSpPr txBox="1"/>
          <p:nvPr/>
        </p:nvSpPr>
        <p:spPr>
          <a:xfrm>
            <a:off x="7209031" y="1829506"/>
            <a:ext cx="1531188" cy="369332"/>
          </a:xfrm>
          <a:prstGeom prst="rect">
            <a:avLst/>
          </a:prstGeom>
          <a:noFill/>
        </p:spPr>
        <p:txBody>
          <a:bodyPr wrap="none" rtlCol="0">
            <a:spAutoFit/>
          </a:bodyPr>
          <a:lstStyle/>
          <a:p>
            <a:r>
              <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什么是毒品</a:t>
            </a:r>
            <a:endPar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任意形状 24"/>
          <p:cNvSpPr/>
          <p:nvPr/>
        </p:nvSpPr>
        <p:spPr>
          <a:xfrm>
            <a:off x="6881446" y="2688955"/>
            <a:ext cx="3059725" cy="410310"/>
          </a:xfrm>
          <a:custGeom>
            <a:avLst/>
            <a:gdLst>
              <a:gd name="connsiteX0" fmla="*/ 35170 w 3059725"/>
              <a:gd name="connsiteY0" fmla="*/ 0 h 375140"/>
              <a:gd name="connsiteX1" fmla="*/ 2872155 w 3059725"/>
              <a:gd name="connsiteY1" fmla="*/ 0 h 375140"/>
              <a:gd name="connsiteX2" fmla="*/ 3059725 w 3059725"/>
              <a:gd name="connsiteY2" fmla="*/ 187570 h 375140"/>
              <a:gd name="connsiteX3" fmla="*/ 3059724 w 3059725"/>
              <a:gd name="connsiteY3" fmla="*/ 187570 h 375140"/>
              <a:gd name="connsiteX4" fmla="*/ 2872154 w 3059725"/>
              <a:gd name="connsiteY4" fmla="*/ 375140 h 375140"/>
              <a:gd name="connsiteX5" fmla="*/ 35170 w 3059725"/>
              <a:gd name="connsiteY5" fmla="*/ 375139 h 375140"/>
              <a:gd name="connsiteX6" fmla="*/ 0 w 3059725"/>
              <a:gd name="connsiteY6" fmla="*/ 371594 h 375140"/>
              <a:gd name="connsiteX7" fmla="*/ 2632 w 3059725"/>
              <a:gd name="connsiteY7" fmla="*/ 371328 h 375140"/>
              <a:gd name="connsiteX8" fmla="*/ 152400 w 3059725"/>
              <a:gd name="connsiteY8" fmla="*/ 187569 h 375140"/>
              <a:gd name="connsiteX9" fmla="*/ 152401 w 3059725"/>
              <a:gd name="connsiteY9" fmla="*/ 187569 h 375140"/>
              <a:gd name="connsiteX10" fmla="*/ 2633 w 3059725"/>
              <a:gd name="connsiteY10" fmla="*/ 3810 h 375140"/>
              <a:gd name="connsiteX11" fmla="*/ 6 w 3059725"/>
              <a:gd name="connsiteY11" fmla="*/ 3545 h 37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725" h="375140">
                <a:moveTo>
                  <a:pt x="35170" y="0"/>
                </a:moveTo>
                <a:lnTo>
                  <a:pt x="2872155" y="0"/>
                </a:lnTo>
                <a:cubicBezTo>
                  <a:pt x="2975747" y="0"/>
                  <a:pt x="3059725" y="83978"/>
                  <a:pt x="3059725" y="187570"/>
                </a:cubicBezTo>
                <a:lnTo>
                  <a:pt x="3059724" y="187570"/>
                </a:lnTo>
                <a:cubicBezTo>
                  <a:pt x="3059724" y="291162"/>
                  <a:pt x="2975746" y="375140"/>
                  <a:pt x="2872154" y="375140"/>
                </a:cubicBezTo>
                <a:lnTo>
                  <a:pt x="35170" y="375139"/>
                </a:lnTo>
                <a:lnTo>
                  <a:pt x="0" y="371594"/>
                </a:lnTo>
                <a:lnTo>
                  <a:pt x="2632" y="371328"/>
                </a:lnTo>
                <a:cubicBezTo>
                  <a:pt x="88105" y="353838"/>
                  <a:pt x="152400" y="278212"/>
                  <a:pt x="152400" y="187569"/>
                </a:cubicBezTo>
                <a:lnTo>
                  <a:pt x="152401" y="187569"/>
                </a:lnTo>
                <a:cubicBezTo>
                  <a:pt x="152401" y="96926"/>
                  <a:pt x="88106" y="21300"/>
                  <a:pt x="2633" y="3810"/>
                </a:cubicBezTo>
                <a:lnTo>
                  <a:pt x="6" y="3545"/>
                </a:lnTo>
                <a:close/>
              </a:path>
            </a:pathLst>
          </a:custGeom>
          <a:solidFill>
            <a:srgbClr val="0095AB"/>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8" name="组 37"/>
          <p:cNvGrpSpPr/>
          <p:nvPr/>
        </p:nvGrpSpPr>
        <p:grpSpPr>
          <a:xfrm>
            <a:off x="6154615" y="2688956"/>
            <a:ext cx="726831" cy="410309"/>
            <a:chOff x="6154615" y="2688956"/>
            <a:chExt cx="726831" cy="410309"/>
          </a:xfrm>
        </p:grpSpPr>
        <p:sp>
          <p:nvSpPr>
            <p:cNvPr id="24" name="圆角矩形 23"/>
            <p:cNvSpPr/>
            <p:nvPr/>
          </p:nvSpPr>
          <p:spPr>
            <a:xfrm>
              <a:off x="6154615" y="2688956"/>
              <a:ext cx="726831" cy="410309"/>
            </a:xfrm>
            <a:prstGeom prst="roundRect">
              <a:avLst>
                <a:gd name="adj" fmla="val 50000"/>
              </a:avLst>
            </a:prstGeom>
            <a:solidFill>
              <a:srgbClr val="0095AB"/>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6283031" y="2694055"/>
              <a:ext cx="470000" cy="400110"/>
            </a:xfrm>
            <a:prstGeom prst="rect">
              <a:avLst/>
            </a:prstGeom>
            <a:noFill/>
          </p:spPr>
          <p:txBody>
            <a:bodyPr wrap="none" rtlCol="0">
              <a:spAutoFit/>
            </a:bodyPr>
            <a:lstStyle/>
            <a:p>
              <a:r>
                <a:rPr kumimoji="1" lang="en-US" altLang="zh-CN" sz="2000" dirty="0">
                  <a:solidFill>
                    <a:schemeClr val="bg1"/>
                  </a:solidFill>
                  <a:latin typeface="Arial" panose="020B0604020202020204" pitchFamily="34" charset="0"/>
                  <a:ea typeface="Arial" panose="020B0604020202020204" pitchFamily="34" charset="0"/>
                  <a:cs typeface="Arial" panose="020B0604020202020204" pitchFamily="34" charset="0"/>
                </a:rPr>
                <a:t>02</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sp>
        <p:nvSpPr>
          <p:cNvPr id="27" name="文本框 26"/>
          <p:cNvSpPr txBox="1"/>
          <p:nvPr/>
        </p:nvSpPr>
        <p:spPr>
          <a:xfrm>
            <a:off x="7209031" y="2724833"/>
            <a:ext cx="1516380" cy="368300"/>
          </a:xfrm>
          <a:prstGeom prst="rect">
            <a:avLst/>
          </a:prstGeom>
          <a:noFill/>
        </p:spPr>
        <p:txBody>
          <a:bodyPr wrap="none" rtlCol="0">
            <a:spAutoFit/>
          </a:bodyPr>
          <a:lstStyle/>
          <a:p>
            <a:r>
              <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毒品的危害</a:t>
            </a:r>
            <a:endPar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任意形状 28"/>
          <p:cNvSpPr/>
          <p:nvPr/>
        </p:nvSpPr>
        <p:spPr>
          <a:xfrm>
            <a:off x="6881446" y="3584282"/>
            <a:ext cx="3059725" cy="410310"/>
          </a:xfrm>
          <a:custGeom>
            <a:avLst/>
            <a:gdLst>
              <a:gd name="connsiteX0" fmla="*/ 35170 w 3059725"/>
              <a:gd name="connsiteY0" fmla="*/ 0 h 375140"/>
              <a:gd name="connsiteX1" fmla="*/ 2872155 w 3059725"/>
              <a:gd name="connsiteY1" fmla="*/ 0 h 375140"/>
              <a:gd name="connsiteX2" fmla="*/ 3059725 w 3059725"/>
              <a:gd name="connsiteY2" fmla="*/ 187570 h 375140"/>
              <a:gd name="connsiteX3" fmla="*/ 3059724 w 3059725"/>
              <a:gd name="connsiteY3" fmla="*/ 187570 h 375140"/>
              <a:gd name="connsiteX4" fmla="*/ 2872154 w 3059725"/>
              <a:gd name="connsiteY4" fmla="*/ 375140 h 375140"/>
              <a:gd name="connsiteX5" fmla="*/ 35170 w 3059725"/>
              <a:gd name="connsiteY5" fmla="*/ 375139 h 375140"/>
              <a:gd name="connsiteX6" fmla="*/ 0 w 3059725"/>
              <a:gd name="connsiteY6" fmla="*/ 371594 h 375140"/>
              <a:gd name="connsiteX7" fmla="*/ 2632 w 3059725"/>
              <a:gd name="connsiteY7" fmla="*/ 371328 h 375140"/>
              <a:gd name="connsiteX8" fmla="*/ 152400 w 3059725"/>
              <a:gd name="connsiteY8" fmla="*/ 187569 h 375140"/>
              <a:gd name="connsiteX9" fmla="*/ 152401 w 3059725"/>
              <a:gd name="connsiteY9" fmla="*/ 187569 h 375140"/>
              <a:gd name="connsiteX10" fmla="*/ 2633 w 3059725"/>
              <a:gd name="connsiteY10" fmla="*/ 3810 h 375140"/>
              <a:gd name="connsiteX11" fmla="*/ 6 w 3059725"/>
              <a:gd name="connsiteY11" fmla="*/ 3545 h 37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725" h="375140">
                <a:moveTo>
                  <a:pt x="35170" y="0"/>
                </a:moveTo>
                <a:lnTo>
                  <a:pt x="2872155" y="0"/>
                </a:lnTo>
                <a:cubicBezTo>
                  <a:pt x="2975747" y="0"/>
                  <a:pt x="3059725" y="83978"/>
                  <a:pt x="3059725" y="187570"/>
                </a:cubicBezTo>
                <a:lnTo>
                  <a:pt x="3059724" y="187570"/>
                </a:lnTo>
                <a:cubicBezTo>
                  <a:pt x="3059724" y="291162"/>
                  <a:pt x="2975746" y="375140"/>
                  <a:pt x="2872154" y="375140"/>
                </a:cubicBezTo>
                <a:lnTo>
                  <a:pt x="35170" y="375139"/>
                </a:lnTo>
                <a:lnTo>
                  <a:pt x="0" y="371594"/>
                </a:lnTo>
                <a:lnTo>
                  <a:pt x="2632" y="371328"/>
                </a:lnTo>
                <a:cubicBezTo>
                  <a:pt x="88105" y="353838"/>
                  <a:pt x="152400" y="278212"/>
                  <a:pt x="152400" y="187569"/>
                </a:cubicBezTo>
                <a:lnTo>
                  <a:pt x="152401" y="187569"/>
                </a:lnTo>
                <a:cubicBezTo>
                  <a:pt x="152401" y="96926"/>
                  <a:pt x="88106" y="21300"/>
                  <a:pt x="2633" y="3810"/>
                </a:cubicBezTo>
                <a:lnTo>
                  <a:pt x="6" y="3545"/>
                </a:lnTo>
                <a:close/>
              </a:path>
            </a:pathLst>
          </a:custGeom>
          <a:solidFill>
            <a:srgbClr val="F6B923"/>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7" name="组 36"/>
          <p:cNvGrpSpPr/>
          <p:nvPr/>
        </p:nvGrpSpPr>
        <p:grpSpPr>
          <a:xfrm>
            <a:off x="6154615" y="3584283"/>
            <a:ext cx="726831" cy="410309"/>
            <a:chOff x="6154615" y="3584283"/>
            <a:chExt cx="726831" cy="410309"/>
          </a:xfrm>
        </p:grpSpPr>
        <p:sp>
          <p:nvSpPr>
            <p:cNvPr id="28" name="圆角矩形 27"/>
            <p:cNvSpPr/>
            <p:nvPr/>
          </p:nvSpPr>
          <p:spPr>
            <a:xfrm>
              <a:off x="6154615" y="3584283"/>
              <a:ext cx="726831" cy="410309"/>
            </a:xfrm>
            <a:prstGeom prst="roundRect">
              <a:avLst>
                <a:gd name="adj" fmla="val 50000"/>
              </a:avLst>
            </a:prstGeom>
            <a:solidFill>
              <a:srgbClr val="F6B923"/>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文本框 29"/>
            <p:cNvSpPr txBox="1"/>
            <p:nvPr/>
          </p:nvSpPr>
          <p:spPr>
            <a:xfrm>
              <a:off x="6283031" y="3589382"/>
              <a:ext cx="470000" cy="400110"/>
            </a:xfrm>
            <a:prstGeom prst="rect">
              <a:avLst/>
            </a:prstGeom>
            <a:noFill/>
          </p:spPr>
          <p:txBody>
            <a:bodyPr wrap="none" rtlCol="0">
              <a:spAutoFit/>
            </a:bodyPr>
            <a:lstStyle/>
            <a:p>
              <a:r>
                <a:rPr kumimoji="1" lang="en-US" altLang="zh-CN" sz="2000" dirty="0">
                  <a:solidFill>
                    <a:schemeClr val="bg1"/>
                  </a:solidFill>
                  <a:latin typeface="Arial" panose="020B0604020202020204" pitchFamily="34" charset="0"/>
                  <a:ea typeface="Arial" panose="020B0604020202020204" pitchFamily="34" charset="0"/>
                  <a:cs typeface="Arial" panose="020B0604020202020204" pitchFamily="34" charset="0"/>
                </a:rPr>
                <a:t>03</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sp>
        <p:nvSpPr>
          <p:cNvPr id="31" name="文本框 30"/>
          <p:cNvSpPr txBox="1"/>
          <p:nvPr/>
        </p:nvSpPr>
        <p:spPr>
          <a:xfrm>
            <a:off x="7209031" y="3620160"/>
            <a:ext cx="1249680" cy="368300"/>
          </a:xfrm>
          <a:prstGeom prst="rect">
            <a:avLst/>
          </a:prstGeom>
          <a:noFill/>
        </p:spPr>
        <p:txBody>
          <a:bodyPr wrap="none" rtlCol="0">
            <a:spAutoFit/>
          </a:bodyPr>
          <a:lstStyle/>
          <a:p>
            <a:r>
              <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吸毒案例</a:t>
            </a:r>
            <a:endPar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任意形状 32"/>
          <p:cNvSpPr/>
          <p:nvPr/>
        </p:nvSpPr>
        <p:spPr>
          <a:xfrm>
            <a:off x="6881446" y="4479609"/>
            <a:ext cx="3059725" cy="410310"/>
          </a:xfrm>
          <a:custGeom>
            <a:avLst/>
            <a:gdLst>
              <a:gd name="connsiteX0" fmla="*/ 35170 w 3059725"/>
              <a:gd name="connsiteY0" fmla="*/ 0 h 375140"/>
              <a:gd name="connsiteX1" fmla="*/ 2872155 w 3059725"/>
              <a:gd name="connsiteY1" fmla="*/ 0 h 375140"/>
              <a:gd name="connsiteX2" fmla="*/ 3059725 w 3059725"/>
              <a:gd name="connsiteY2" fmla="*/ 187570 h 375140"/>
              <a:gd name="connsiteX3" fmla="*/ 3059724 w 3059725"/>
              <a:gd name="connsiteY3" fmla="*/ 187570 h 375140"/>
              <a:gd name="connsiteX4" fmla="*/ 2872154 w 3059725"/>
              <a:gd name="connsiteY4" fmla="*/ 375140 h 375140"/>
              <a:gd name="connsiteX5" fmla="*/ 35170 w 3059725"/>
              <a:gd name="connsiteY5" fmla="*/ 375139 h 375140"/>
              <a:gd name="connsiteX6" fmla="*/ 0 w 3059725"/>
              <a:gd name="connsiteY6" fmla="*/ 371594 h 375140"/>
              <a:gd name="connsiteX7" fmla="*/ 2632 w 3059725"/>
              <a:gd name="connsiteY7" fmla="*/ 371328 h 375140"/>
              <a:gd name="connsiteX8" fmla="*/ 152400 w 3059725"/>
              <a:gd name="connsiteY8" fmla="*/ 187569 h 375140"/>
              <a:gd name="connsiteX9" fmla="*/ 152401 w 3059725"/>
              <a:gd name="connsiteY9" fmla="*/ 187569 h 375140"/>
              <a:gd name="connsiteX10" fmla="*/ 2633 w 3059725"/>
              <a:gd name="connsiteY10" fmla="*/ 3810 h 375140"/>
              <a:gd name="connsiteX11" fmla="*/ 6 w 3059725"/>
              <a:gd name="connsiteY11" fmla="*/ 3545 h 37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725" h="375140">
                <a:moveTo>
                  <a:pt x="35170" y="0"/>
                </a:moveTo>
                <a:lnTo>
                  <a:pt x="2872155" y="0"/>
                </a:lnTo>
                <a:cubicBezTo>
                  <a:pt x="2975747" y="0"/>
                  <a:pt x="3059725" y="83978"/>
                  <a:pt x="3059725" y="187570"/>
                </a:cubicBezTo>
                <a:lnTo>
                  <a:pt x="3059724" y="187570"/>
                </a:lnTo>
                <a:cubicBezTo>
                  <a:pt x="3059724" y="291162"/>
                  <a:pt x="2975746" y="375140"/>
                  <a:pt x="2872154" y="375140"/>
                </a:cubicBezTo>
                <a:lnTo>
                  <a:pt x="35170" y="375139"/>
                </a:lnTo>
                <a:lnTo>
                  <a:pt x="0" y="371594"/>
                </a:lnTo>
                <a:lnTo>
                  <a:pt x="2632" y="371328"/>
                </a:lnTo>
                <a:cubicBezTo>
                  <a:pt x="88105" y="353838"/>
                  <a:pt x="152400" y="278212"/>
                  <a:pt x="152400" y="187569"/>
                </a:cubicBezTo>
                <a:lnTo>
                  <a:pt x="152401" y="187569"/>
                </a:lnTo>
                <a:cubicBezTo>
                  <a:pt x="152401" y="96926"/>
                  <a:pt x="88106" y="21300"/>
                  <a:pt x="2633" y="3810"/>
                </a:cubicBezTo>
                <a:lnTo>
                  <a:pt x="6" y="3545"/>
                </a:lnTo>
                <a:close/>
              </a:path>
            </a:pathLst>
          </a:custGeom>
          <a:solidFill>
            <a:srgbClr val="0095AB"/>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6" name="组 35"/>
          <p:cNvGrpSpPr/>
          <p:nvPr/>
        </p:nvGrpSpPr>
        <p:grpSpPr>
          <a:xfrm>
            <a:off x="6154615" y="4479610"/>
            <a:ext cx="726831" cy="410309"/>
            <a:chOff x="6154615" y="4479610"/>
            <a:chExt cx="726831" cy="410309"/>
          </a:xfrm>
        </p:grpSpPr>
        <p:sp>
          <p:nvSpPr>
            <p:cNvPr id="32" name="圆角矩形 31"/>
            <p:cNvSpPr/>
            <p:nvPr/>
          </p:nvSpPr>
          <p:spPr>
            <a:xfrm>
              <a:off x="6154615" y="4479610"/>
              <a:ext cx="726831" cy="410309"/>
            </a:xfrm>
            <a:prstGeom prst="roundRect">
              <a:avLst>
                <a:gd name="adj" fmla="val 50000"/>
              </a:avLst>
            </a:prstGeom>
            <a:solidFill>
              <a:srgbClr val="0095AB"/>
            </a:solidFill>
            <a:ln>
              <a:solidFill>
                <a:schemeClr val="bg1"/>
              </a:solidFill>
            </a:ln>
            <a:effectLst>
              <a:outerShdw blurRad="1143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文本框 33"/>
            <p:cNvSpPr txBox="1"/>
            <p:nvPr/>
          </p:nvSpPr>
          <p:spPr>
            <a:xfrm>
              <a:off x="6283031" y="4484709"/>
              <a:ext cx="470000" cy="400110"/>
            </a:xfrm>
            <a:prstGeom prst="rect">
              <a:avLst/>
            </a:prstGeom>
            <a:noFill/>
          </p:spPr>
          <p:txBody>
            <a:bodyPr wrap="none" rtlCol="0">
              <a:spAutoFit/>
            </a:bodyPr>
            <a:lstStyle/>
            <a:p>
              <a:r>
                <a:rPr kumimoji="1" lang="en-US" altLang="zh-CN" sz="2000" dirty="0">
                  <a:solidFill>
                    <a:schemeClr val="bg1"/>
                  </a:solidFill>
                  <a:latin typeface="Arial" panose="020B0604020202020204" pitchFamily="34" charset="0"/>
                  <a:ea typeface="Arial" panose="020B0604020202020204" pitchFamily="34" charset="0"/>
                  <a:cs typeface="Arial" panose="020B0604020202020204" pitchFamily="34" charset="0"/>
                </a:rPr>
                <a:t>04</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sp>
        <p:nvSpPr>
          <p:cNvPr id="35" name="文本框 34"/>
          <p:cNvSpPr txBox="1"/>
          <p:nvPr/>
        </p:nvSpPr>
        <p:spPr>
          <a:xfrm>
            <a:off x="7209031" y="4515487"/>
            <a:ext cx="1783080" cy="368300"/>
          </a:xfrm>
          <a:prstGeom prst="rect">
            <a:avLst/>
          </a:prstGeom>
          <a:noFill/>
        </p:spPr>
        <p:txBody>
          <a:bodyPr wrap="none" rtlCol="0">
            <a:spAutoFit/>
          </a:bodyPr>
          <a:lstStyle/>
          <a:p>
            <a:r>
              <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学会自我保护</a:t>
            </a:r>
            <a:endParaRPr kumimoji="1" lang="zh-CN" altLang="en-US"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000">
        <p14:doors dir="vert"/>
      </p:transition>
    </mc:Choice>
    <mc:Fallback>
      <p:transition spd="slow" advTm="6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14:presetBounceEnd="50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50000">
                                          <p:cBhvr additive="base">
                                            <p:cTn id="13"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4" dur="100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2" presetClass="entr" presetSubtype="4" decel="5000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3200"/>
                                </p:stCondLst>
                                <p:childTnLst>
                                  <p:par>
                                    <p:cTn id="25" presetID="2" presetClass="entr" presetSubtype="4" fill="hold" nodeType="afterEffect" p14:presetBounceEnd="50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50000">
                                          <p:cBhvr additive="base">
                                            <p:cTn id="27"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28" dur="100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4200"/>
                                </p:stCondLst>
                                <p:childTnLst>
                                  <p:par>
                                    <p:cTn id="30" presetID="22" presetClass="entr" presetSubtype="8"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par>
                              <p:cTn id="33" fill="hold">
                                <p:stCondLst>
                                  <p:cond delay="4700"/>
                                </p:stCondLst>
                                <p:childTnLst>
                                  <p:par>
                                    <p:cTn id="34" presetID="2" presetClass="entr" presetSubtype="4" decel="50000" fill="hold" grpId="0" nodeType="afterEffect">
                                      <p:stCondLst>
                                        <p:cond delay="0"/>
                                      </p:stCondLst>
                                      <p:iterate type="lt">
                                        <p:tmPct val="10000"/>
                                      </p:iterate>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par>
                              <p:cTn id="38" fill="hold">
                                <p:stCondLst>
                                  <p:cond delay="5400"/>
                                </p:stCondLst>
                                <p:childTnLst>
                                  <p:par>
                                    <p:cTn id="39" presetID="2" presetClass="entr" presetSubtype="4" fill="hold" nodeType="afterEffect" p14:presetBounceEnd="50000">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14:bounceEnd="50000">
                                          <p:cBhvr additive="base">
                                            <p:cTn id="41"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2" dur="1000" fill="hold"/>
                                            <p:tgtEl>
                                              <p:spTgt spid="37"/>
                                            </p:tgtEl>
                                            <p:attrNameLst>
                                              <p:attrName>ppt_y</p:attrName>
                                            </p:attrNameLst>
                                          </p:cBhvr>
                                          <p:tavLst>
                                            <p:tav tm="0">
                                              <p:val>
                                                <p:strVal val="1+#ppt_h/2"/>
                                              </p:val>
                                            </p:tav>
                                            <p:tav tm="100000">
                                              <p:val>
                                                <p:strVal val="#ppt_y"/>
                                              </p:val>
                                            </p:tav>
                                          </p:tavLst>
                                        </p:anim>
                                      </p:childTnLst>
                                    </p:cTn>
                                  </p:par>
                                </p:childTnLst>
                              </p:cTn>
                            </p:par>
                            <p:par>
                              <p:cTn id="43" fill="hold">
                                <p:stCondLst>
                                  <p:cond delay="64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6900"/>
                                </p:stCondLst>
                                <p:childTnLst>
                                  <p:par>
                                    <p:cTn id="48" presetID="2" presetClass="entr" presetSubtype="4" decel="50000" fill="hold" grpId="0" nodeType="afterEffect">
                                      <p:stCondLst>
                                        <p:cond delay="0"/>
                                      </p:stCondLst>
                                      <p:iterate type="lt">
                                        <p:tmPct val="10000"/>
                                      </p:iterate>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7550"/>
                                </p:stCondLst>
                                <p:childTnLst>
                                  <p:par>
                                    <p:cTn id="53" presetID="2" presetClass="entr" presetSubtype="4" fill="hold" nodeType="after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1000" fill="hold"/>
                                            <p:tgtEl>
                                              <p:spTgt spid="36"/>
                                            </p:tgtEl>
                                            <p:attrNameLst>
                                              <p:attrName>ppt_y</p:attrName>
                                            </p:attrNameLst>
                                          </p:cBhvr>
                                          <p:tavLst>
                                            <p:tav tm="0">
                                              <p:val>
                                                <p:strVal val="1+#ppt_h/2"/>
                                              </p:val>
                                            </p:tav>
                                            <p:tav tm="100000">
                                              <p:val>
                                                <p:strVal val="#ppt_y"/>
                                              </p:val>
                                            </p:tav>
                                          </p:tavLst>
                                        </p:anim>
                                      </p:childTnLst>
                                    </p:cTn>
                                  </p:par>
                                </p:childTnLst>
                              </p:cTn>
                            </p:par>
                            <p:par>
                              <p:cTn id="57" fill="hold">
                                <p:stCondLst>
                                  <p:cond delay="8550"/>
                                </p:stCondLst>
                                <p:childTnLst>
                                  <p:par>
                                    <p:cTn id="58" presetID="22" presetClass="entr" presetSubtype="8"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childTnLst>
                              </p:cTn>
                            </p:par>
                            <p:par>
                              <p:cTn id="61" fill="hold">
                                <p:stCondLst>
                                  <p:cond delay="9050"/>
                                </p:stCondLst>
                                <p:childTnLst>
                                  <p:par>
                                    <p:cTn id="62" presetID="2" presetClass="entr" presetSubtype="4" decel="50000" fill="hold" grpId="0" nodeType="afterEffect">
                                      <p:stCondLst>
                                        <p:cond delay="0"/>
                                      </p:stCondLst>
                                      <p:iterate type="lt">
                                        <p:tmPct val="10000"/>
                                      </p:iterate>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p:bldP spid="25" grpId="0" animBg="1"/>
          <p:bldP spid="27" grpId="0"/>
          <p:bldP spid="29" grpId="0" animBg="1"/>
          <p:bldP spid="31" grpId="0"/>
          <p:bldP spid="33" grpId="0" animBg="1"/>
          <p:bldP spid="35"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2" presetClass="entr" presetSubtype="4" decel="5000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3200"/>
                                </p:stCondLst>
                                <p:childTnLst>
                                  <p:par>
                                    <p:cTn id="25" presetID="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ppt_x"/>
                                              </p:val>
                                            </p:tav>
                                            <p:tav tm="100000">
                                              <p:val>
                                                <p:strVal val="#ppt_x"/>
                                              </p:val>
                                            </p:tav>
                                          </p:tavLst>
                                        </p:anim>
                                        <p:anim calcmode="lin" valueType="num">
                                          <p:cBhvr additive="base">
                                            <p:cTn id="28" dur="100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4200"/>
                                </p:stCondLst>
                                <p:childTnLst>
                                  <p:par>
                                    <p:cTn id="30" presetID="22" presetClass="entr" presetSubtype="8"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par>
                              <p:cTn id="33" fill="hold">
                                <p:stCondLst>
                                  <p:cond delay="4700"/>
                                </p:stCondLst>
                                <p:childTnLst>
                                  <p:par>
                                    <p:cTn id="34" presetID="2" presetClass="entr" presetSubtype="4" decel="50000" fill="hold" grpId="0" nodeType="afterEffect">
                                      <p:stCondLst>
                                        <p:cond delay="0"/>
                                      </p:stCondLst>
                                      <p:iterate type="lt">
                                        <p:tmPct val="10000"/>
                                      </p:iterate>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par>
                              <p:cTn id="38" fill="hold">
                                <p:stCondLst>
                                  <p:cond delay="5400"/>
                                </p:stCondLst>
                                <p:childTnLst>
                                  <p:par>
                                    <p:cTn id="39" presetID="2" presetClass="entr" presetSubtype="4"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1000" fill="hold"/>
                                            <p:tgtEl>
                                              <p:spTgt spid="37"/>
                                            </p:tgtEl>
                                            <p:attrNameLst>
                                              <p:attrName>ppt_x</p:attrName>
                                            </p:attrNameLst>
                                          </p:cBhvr>
                                          <p:tavLst>
                                            <p:tav tm="0">
                                              <p:val>
                                                <p:strVal val="#ppt_x"/>
                                              </p:val>
                                            </p:tav>
                                            <p:tav tm="100000">
                                              <p:val>
                                                <p:strVal val="#ppt_x"/>
                                              </p:val>
                                            </p:tav>
                                          </p:tavLst>
                                        </p:anim>
                                        <p:anim calcmode="lin" valueType="num">
                                          <p:cBhvr additive="base">
                                            <p:cTn id="42" dur="1000" fill="hold"/>
                                            <p:tgtEl>
                                              <p:spTgt spid="37"/>
                                            </p:tgtEl>
                                            <p:attrNameLst>
                                              <p:attrName>ppt_y</p:attrName>
                                            </p:attrNameLst>
                                          </p:cBhvr>
                                          <p:tavLst>
                                            <p:tav tm="0">
                                              <p:val>
                                                <p:strVal val="1+#ppt_h/2"/>
                                              </p:val>
                                            </p:tav>
                                            <p:tav tm="100000">
                                              <p:val>
                                                <p:strVal val="#ppt_y"/>
                                              </p:val>
                                            </p:tav>
                                          </p:tavLst>
                                        </p:anim>
                                      </p:childTnLst>
                                    </p:cTn>
                                  </p:par>
                                </p:childTnLst>
                              </p:cTn>
                            </p:par>
                            <p:par>
                              <p:cTn id="43" fill="hold">
                                <p:stCondLst>
                                  <p:cond delay="64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6900"/>
                                </p:stCondLst>
                                <p:childTnLst>
                                  <p:par>
                                    <p:cTn id="48" presetID="2" presetClass="entr" presetSubtype="4" decel="50000" fill="hold" grpId="0" nodeType="afterEffect">
                                      <p:stCondLst>
                                        <p:cond delay="0"/>
                                      </p:stCondLst>
                                      <p:iterate type="lt">
                                        <p:tmPct val="10000"/>
                                      </p:iterate>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7550"/>
                                </p:stCondLst>
                                <p:childTnLst>
                                  <p:par>
                                    <p:cTn id="53" presetID="2" presetClass="entr" presetSubtype="4"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1000" fill="hold"/>
                                            <p:tgtEl>
                                              <p:spTgt spid="36"/>
                                            </p:tgtEl>
                                            <p:attrNameLst>
                                              <p:attrName>ppt_x</p:attrName>
                                            </p:attrNameLst>
                                          </p:cBhvr>
                                          <p:tavLst>
                                            <p:tav tm="0">
                                              <p:val>
                                                <p:strVal val="#ppt_x"/>
                                              </p:val>
                                            </p:tav>
                                            <p:tav tm="100000">
                                              <p:val>
                                                <p:strVal val="#ppt_x"/>
                                              </p:val>
                                            </p:tav>
                                          </p:tavLst>
                                        </p:anim>
                                        <p:anim calcmode="lin" valueType="num">
                                          <p:cBhvr additive="base">
                                            <p:cTn id="56" dur="1000" fill="hold"/>
                                            <p:tgtEl>
                                              <p:spTgt spid="36"/>
                                            </p:tgtEl>
                                            <p:attrNameLst>
                                              <p:attrName>ppt_y</p:attrName>
                                            </p:attrNameLst>
                                          </p:cBhvr>
                                          <p:tavLst>
                                            <p:tav tm="0">
                                              <p:val>
                                                <p:strVal val="1+#ppt_h/2"/>
                                              </p:val>
                                            </p:tav>
                                            <p:tav tm="100000">
                                              <p:val>
                                                <p:strVal val="#ppt_y"/>
                                              </p:val>
                                            </p:tav>
                                          </p:tavLst>
                                        </p:anim>
                                      </p:childTnLst>
                                    </p:cTn>
                                  </p:par>
                                </p:childTnLst>
                              </p:cTn>
                            </p:par>
                            <p:par>
                              <p:cTn id="57" fill="hold">
                                <p:stCondLst>
                                  <p:cond delay="8550"/>
                                </p:stCondLst>
                                <p:childTnLst>
                                  <p:par>
                                    <p:cTn id="58" presetID="22" presetClass="entr" presetSubtype="8"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childTnLst>
                              </p:cTn>
                            </p:par>
                            <p:par>
                              <p:cTn id="61" fill="hold">
                                <p:stCondLst>
                                  <p:cond delay="9050"/>
                                </p:stCondLst>
                                <p:childTnLst>
                                  <p:par>
                                    <p:cTn id="62" presetID="2" presetClass="entr" presetSubtype="4" decel="50000" fill="hold" grpId="0" nodeType="afterEffect">
                                      <p:stCondLst>
                                        <p:cond delay="0"/>
                                      </p:stCondLst>
                                      <p:iterate type="lt">
                                        <p:tmPct val="10000"/>
                                      </p:iterate>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p:bldP spid="25" grpId="0" animBg="1"/>
          <p:bldP spid="27" grpId="0"/>
          <p:bldP spid="29" grpId="0" animBg="1"/>
          <p:bldP spid="31" grpId="0"/>
          <p:bldP spid="33" grpId="0" animBg="1"/>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14327" b="16019"/>
          <a:stretch>
            <a:fillRect/>
          </a:stretch>
        </p:blipFill>
        <p:spPr>
          <a:xfrm flipH="1">
            <a:off x="193901" y="2395605"/>
            <a:ext cx="5975287" cy="4162097"/>
          </a:xfrm>
          <a:prstGeom prst="rect">
            <a:avLst/>
          </a:prstGeom>
        </p:spPr>
      </p:pic>
      <p:grpSp>
        <p:nvGrpSpPr>
          <p:cNvPr id="13" name="组 12"/>
          <p:cNvGrpSpPr/>
          <p:nvPr/>
        </p:nvGrpSpPr>
        <p:grpSpPr>
          <a:xfrm>
            <a:off x="7905405" y="2095307"/>
            <a:ext cx="1519222" cy="441434"/>
            <a:chOff x="7809227" y="2095307"/>
            <a:chExt cx="1519222" cy="441434"/>
          </a:xfrm>
        </p:grpSpPr>
        <p:sp>
          <p:nvSpPr>
            <p:cNvPr id="9" name="圆角矩形 8"/>
            <p:cNvSpPr/>
            <p:nvPr/>
          </p:nvSpPr>
          <p:spPr>
            <a:xfrm>
              <a:off x="7809227" y="2095307"/>
              <a:ext cx="1519222" cy="441434"/>
            </a:xfrm>
            <a:prstGeom prst="roundRect">
              <a:avLst>
                <a:gd name="adj" fmla="val 50000"/>
              </a:avLst>
            </a:prstGeom>
            <a:solidFill>
              <a:srgbClr val="F6B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8130256" y="2135877"/>
              <a:ext cx="954107" cy="400110"/>
            </a:xfrm>
            <a:prstGeom prst="rect">
              <a:avLst/>
            </a:prstGeom>
            <a:noFill/>
          </p:spPr>
          <p:txBody>
            <a:bodyPr wrap="none" rtlCol="0">
              <a:spAutoFit/>
            </a:bodyPr>
            <a:lstStyle/>
            <a:p>
              <a:r>
                <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第一章</a:t>
              </a:r>
              <a:endPar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7065861" y="2836470"/>
            <a:ext cx="3198311" cy="769441"/>
          </a:xfrm>
          <a:prstGeom prst="rect">
            <a:avLst/>
          </a:prstGeom>
          <a:noFill/>
        </p:spPr>
        <p:txBody>
          <a:bodyPr wrap="none" rtlCol="0">
            <a:spAutoFit/>
          </a:bodyPr>
          <a:lstStyle/>
          <a:p>
            <a:pPr algn="ctr"/>
            <a:r>
              <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什么是毒品</a:t>
            </a:r>
            <a:endPar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6000">
        <p14:ferris dir="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 presetClass="entr" presetSubtype="2" decel="5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1+#ppt_w/2"/>
                                          </p:val>
                                        </p:tav>
                                        <p:tav tm="100000">
                                          <p:val>
                                            <p:strVal val="#ppt_x"/>
                                          </p:val>
                                        </p:tav>
                                      </p:tavLst>
                                    </p:anim>
                                    <p:anim calcmode="lin" valueType="num">
                                      <p:cBhvr additive="base">
                                        <p:cTn id="19"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38938" y="298803"/>
            <a:ext cx="1915909" cy="461665"/>
          </a:xfrm>
          <a:prstGeom prst="rect">
            <a:avLst/>
          </a:prstGeom>
          <a:noFill/>
        </p:spPr>
        <p:txBody>
          <a:bodyPr wrap="none" rtlCol="0">
            <a:spAutoFit/>
          </a:bodyPr>
          <a:lstStyle/>
          <a:p>
            <a:pPr algn="ctr"/>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什么是毒品</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AutoShape 28"/>
          <p:cNvSpPr>
            <a:spLocks noChangeArrowheads="1"/>
          </p:cNvSpPr>
          <p:nvPr/>
        </p:nvSpPr>
        <p:spPr bwMode="auto">
          <a:xfrm>
            <a:off x="4907280" y="1748772"/>
            <a:ext cx="6863080" cy="3887506"/>
          </a:xfrm>
          <a:prstGeom prst="roundRect">
            <a:avLst>
              <a:gd name="adj" fmla="val 4519"/>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根据</a:t>
            </a:r>
            <a:r>
              <a:rPr lang="en-US" altLang="zh-CN"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中华人民共和国</a:t>
            </a:r>
            <a:r>
              <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刑法</a:t>
            </a:r>
            <a:r>
              <a:rPr lang="en-US" altLang="zh-CN"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357</a:t>
            </a:r>
            <a:r>
              <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条的规定：毒品是指鸦片、海洛因、甲基苯丙胺（冰毒）、吗啡、大麻、可卡因以及国家规定管制的其它能够使人形成瘾癖的麻醉药品和精神药品。</a:t>
            </a:r>
            <a:endParaRPr lang="zh-CN" altLang="en-US" sz="320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 name="2"/>
          <p:cNvPicPr>
            <a:picLocks noChangeAspect="1"/>
          </p:cNvPicPr>
          <p:nvPr/>
        </p:nvPicPr>
        <p:blipFill>
          <a:blip r:embed="rId1"/>
          <a:stretch>
            <a:fillRect/>
          </a:stretch>
        </p:blipFill>
        <p:spPr>
          <a:xfrm>
            <a:off x="569450" y="1623849"/>
            <a:ext cx="4143928" cy="414392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par>
                          <p:cTn id="8" fill="hold">
                            <p:stCondLst>
                              <p:cond delay="20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48203" y="298803"/>
            <a:ext cx="1897380" cy="460375"/>
          </a:xfrm>
          <a:prstGeom prst="rect">
            <a:avLst/>
          </a:prstGeom>
          <a:noFill/>
        </p:spPr>
        <p:txBody>
          <a:bodyPr wrap="none" rtlCol="0">
            <a:spAutoFit/>
          </a:bodyPr>
          <a:lstStyle/>
          <a:p>
            <a:pPr algn="ctr"/>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毒品的种类</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468788" y="1575555"/>
            <a:ext cx="1733107" cy="1658679"/>
          </a:xfrm>
          <a:prstGeom prst="roundRect">
            <a:avLst>
              <a:gd name="adj" fmla="val 9616"/>
            </a:avLst>
          </a:prstGeom>
          <a:blipFill>
            <a:blip r:embed="rId1"/>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122"/>
          <p:cNvSpPr txBox="1">
            <a:spLocks noChangeArrowheads="1"/>
          </p:cNvSpPr>
          <p:nvPr/>
        </p:nvSpPr>
        <p:spPr bwMode="auto">
          <a:xfrm>
            <a:off x="468788" y="3321743"/>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罂粟</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a:off x="2750712" y="1575555"/>
            <a:ext cx="1733107" cy="1658679"/>
          </a:xfrm>
          <a:prstGeom prst="roundRect">
            <a:avLst>
              <a:gd name="adj" fmla="val 9616"/>
            </a:avLst>
          </a:prstGeom>
          <a:blipFill>
            <a:blip r:embed="rId2"/>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 Box 122"/>
          <p:cNvSpPr txBox="1">
            <a:spLocks noChangeArrowheads="1"/>
          </p:cNvSpPr>
          <p:nvPr/>
        </p:nvSpPr>
        <p:spPr bwMode="auto">
          <a:xfrm>
            <a:off x="2750712" y="3321743"/>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鸦片</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1"/>
          <p:cNvSpPr/>
          <p:nvPr/>
        </p:nvSpPr>
        <p:spPr>
          <a:xfrm>
            <a:off x="5033271" y="1575555"/>
            <a:ext cx="1733107" cy="1658679"/>
          </a:xfrm>
          <a:prstGeom prst="roundRect">
            <a:avLst>
              <a:gd name="adj" fmla="val 9616"/>
            </a:avLst>
          </a:prstGeom>
          <a:blipFill>
            <a:blip r:embed="rId3"/>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 Box 122"/>
          <p:cNvSpPr txBox="1">
            <a:spLocks noChangeArrowheads="1"/>
          </p:cNvSpPr>
          <p:nvPr/>
        </p:nvSpPr>
        <p:spPr bwMode="auto">
          <a:xfrm>
            <a:off x="5033308" y="3321743"/>
            <a:ext cx="1866861"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吗啡</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圆角矩形 8"/>
          <p:cNvSpPr/>
          <p:nvPr/>
        </p:nvSpPr>
        <p:spPr>
          <a:xfrm>
            <a:off x="7303765" y="1575555"/>
            <a:ext cx="1733107" cy="1658679"/>
          </a:xfrm>
          <a:prstGeom prst="roundRect">
            <a:avLst>
              <a:gd name="adj" fmla="val 9616"/>
            </a:avLst>
          </a:prstGeom>
          <a:blipFill>
            <a:blip r:embed="rId4"/>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 Box 122"/>
          <p:cNvSpPr txBox="1">
            <a:spLocks noChangeArrowheads="1"/>
          </p:cNvSpPr>
          <p:nvPr/>
        </p:nvSpPr>
        <p:spPr bwMode="auto">
          <a:xfrm>
            <a:off x="7303802" y="3321743"/>
            <a:ext cx="1863317"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海洛因</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圆角矩形 10"/>
          <p:cNvSpPr/>
          <p:nvPr/>
        </p:nvSpPr>
        <p:spPr>
          <a:xfrm>
            <a:off x="468632" y="4146710"/>
            <a:ext cx="1733107" cy="1658679"/>
          </a:xfrm>
          <a:prstGeom prst="roundRect">
            <a:avLst>
              <a:gd name="adj" fmla="val 9616"/>
            </a:avLst>
          </a:prstGeom>
          <a:blipFill>
            <a:blip r:embed="rId5"/>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122"/>
          <p:cNvSpPr txBox="1">
            <a:spLocks noChangeArrowheads="1"/>
          </p:cNvSpPr>
          <p:nvPr/>
        </p:nvSpPr>
        <p:spPr bwMode="auto">
          <a:xfrm>
            <a:off x="468632" y="5870999"/>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可卡因</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圆角矩形 12"/>
          <p:cNvSpPr/>
          <p:nvPr/>
        </p:nvSpPr>
        <p:spPr>
          <a:xfrm>
            <a:off x="2750556" y="4146710"/>
            <a:ext cx="1733107" cy="1658679"/>
          </a:xfrm>
          <a:prstGeom prst="roundRect">
            <a:avLst>
              <a:gd name="adj" fmla="val 9616"/>
            </a:avLst>
          </a:prstGeom>
          <a:blipFill>
            <a:blip r:embed="rId6"/>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 Box 122"/>
          <p:cNvSpPr txBox="1">
            <a:spLocks noChangeArrowheads="1"/>
          </p:cNvSpPr>
          <p:nvPr/>
        </p:nvSpPr>
        <p:spPr bwMode="auto">
          <a:xfrm>
            <a:off x="2750556" y="5870999"/>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大麻</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圆角矩形 15"/>
          <p:cNvSpPr/>
          <p:nvPr/>
        </p:nvSpPr>
        <p:spPr>
          <a:xfrm>
            <a:off x="5033115" y="4146710"/>
            <a:ext cx="1733107" cy="1658679"/>
          </a:xfrm>
          <a:prstGeom prst="roundRect">
            <a:avLst>
              <a:gd name="adj" fmla="val 9616"/>
            </a:avLst>
          </a:prstGeom>
          <a:blipFill>
            <a:blip r:embed="rId7"/>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Text Box 122"/>
          <p:cNvSpPr txBox="1">
            <a:spLocks noChangeArrowheads="1"/>
          </p:cNvSpPr>
          <p:nvPr/>
        </p:nvSpPr>
        <p:spPr bwMode="auto">
          <a:xfrm>
            <a:off x="5033152" y="5870999"/>
            <a:ext cx="1866861"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冰毒</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圆角矩形 17"/>
          <p:cNvSpPr/>
          <p:nvPr/>
        </p:nvSpPr>
        <p:spPr>
          <a:xfrm>
            <a:off x="7303609" y="4146710"/>
            <a:ext cx="1733107" cy="1658679"/>
          </a:xfrm>
          <a:prstGeom prst="roundRect">
            <a:avLst>
              <a:gd name="adj" fmla="val 9616"/>
            </a:avLst>
          </a:prstGeom>
          <a:blipFill>
            <a:blip r:embed="rId8"/>
            <a:stretch>
              <a:fillRect/>
            </a:stretch>
          </a:blipFill>
          <a:ln w="12700">
            <a:solidFill>
              <a:srgbClr val="F6B9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 Box 122"/>
          <p:cNvSpPr txBox="1">
            <a:spLocks noChangeArrowheads="1"/>
          </p:cNvSpPr>
          <p:nvPr/>
        </p:nvSpPr>
        <p:spPr bwMode="auto">
          <a:xfrm>
            <a:off x="7303646" y="5870999"/>
            <a:ext cx="1863317"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麻古</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圆角矩形 1"/>
          <p:cNvSpPr/>
          <p:nvPr/>
        </p:nvSpPr>
        <p:spPr>
          <a:xfrm>
            <a:off x="9573987" y="1575249"/>
            <a:ext cx="1733107" cy="1658679"/>
          </a:xfrm>
          <a:prstGeom prst="roundRect">
            <a:avLst>
              <a:gd name="adj" fmla="val 9616"/>
            </a:avLst>
          </a:prstGeom>
          <a:blipFill>
            <a:blip r:embed="rId9"/>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9573911" y="4146363"/>
            <a:ext cx="1733107" cy="1658679"/>
          </a:xfrm>
          <a:prstGeom prst="roundRect">
            <a:avLst>
              <a:gd name="adj" fmla="val 9616"/>
            </a:avLst>
          </a:prstGeom>
          <a:blipFill>
            <a:blip r:embed="rId10"/>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Text Box 122"/>
          <p:cNvSpPr txBox="1">
            <a:spLocks noChangeArrowheads="1"/>
          </p:cNvSpPr>
          <p:nvPr/>
        </p:nvSpPr>
        <p:spPr bwMode="auto">
          <a:xfrm>
            <a:off x="9573987" y="3321437"/>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摇头丸</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122"/>
          <p:cNvSpPr txBox="1">
            <a:spLocks noChangeArrowheads="1"/>
          </p:cNvSpPr>
          <p:nvPr/>
        </p:nvSpPr>
        <p:spPr bwMode="auto">
          <a:xfrm>
            <a:off x="9560671" y="5871129"/>
            <a:ext cx="1746286"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K</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粉</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advTm="6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ppt_w</p:attrName>
                                        </p:attrNameLst>
                                      </p:cBhvr>
                                      <p:tavLst>
                                        <p:tav tm="0" fmla="#ppt_w*sin(2.5*pi*$)">
                                          <p:val>
                                            <p:fltVal val="0"/>
                                          </p:val>
                                        </p:tav>
                                        <p:tav tm="100000">
                                          <p:val>
                                            <p:fltVal val="1"/>
                                          </p:val>
                                        </p:tav>
                                      </p:tavLst>
                                    </p:anim>
                                    <p:anim calcmode="lin" valueType="num">
                                      <p:cBhvr>
                                        <p:cTn id="9" dur="1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1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ppt_w</p:attrName>
                                        </p:attrNameLst>
                                      </p:cBhvr>
                                      <p:tavLst>
                                        <p:tav tm="0" fmla="#ppt_w*sin(2.5*pi*$)">
                                          <p:val>
                                            <p:fltVal val="0"/>
                                          </p:val>
                                        </p:tav>
                                        <p:tav tm="100000">
                                          <p:val>
                                            <p:fltVal val="1"/>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3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ppt_w</p:attrName>
                                        </p:attrNameLst>
                                      </p:cBhvr>
                                      <p:tavLst>
                                        <p:tav tm="0" fmla="#ppt_w*sin(2.5*pi*$)">
                                          <p:val>
                                            <p:fltVal val="0"/>
                                          </p:val>
                                        </p:tav>
                                        <p:tav tm="100000">
                                          <p:val>
                                            <p:fltVal val="1"/>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4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ppt_w</p:attrName>
                                        </p:attrNameLst>
                                      </p:cBhvr>
                                      <p:tavLst>
                                        <p:tav tm="0" fmla="#ppt_w*sin(2.5*pi*$)">
                                          <p:val>
                                            <p:fltVal val="0"/>
                                          </p:val>
                                        </p:tav>
                                        <p:tav tm="100000">
                                          <p:val>
                                            <p:fltVal val="1"/>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6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ppt_w</p:attrName>
                                        </p:attrNameLst>
                                      </p:cBhvr>
                                      <p:tavLst>
                                        <p:tav tm="0" fmla="#ppt_w*sin(2.5*pi*$)">
                                          <p:val>
                                            <p:fltVal val="0"/>
                                          </p:val>
                                        </p:tav>
                                        <p:tav tm="100000">
                                          <p:val>
                                            <p:fltVal val="1"/>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ppt_w</p:attrName>
                                        </p:attrNameLst>
                                      </p:cBhvr>
                                      <p:tavLst>
                                        <p:tav tm="0" fmla="#ppt_w*sin(2.5*pi*$)">
                                          <p:val>
                                            <p:fltVal val="0"/>
                                          </p:val>
                                        </p:tav>
                                        <p:tav tm="100000">
                                          <p:val>
                                            <p:fltVal val="1"/>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9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ppt_w</p:attrName>
                                        </p:attrNameLst>
                                      </p:cBhvr>
                                      <p:tavLst>
                                        <p:tav tm="0" fmla="#ppt_w*sin(2.5*pi*$)">
                                          <p:val>
                                            <p:fltVal val="0"/>
                                          </p:val>
                                        </p:tav>
                                        <p:tav tm="100000">
                                          <p:val>
                                            <p:fltVal val="1"/>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105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ppt_w</p:attrName>
                                        </p:attrNameLst>
                                      </p:cBhvr>
                                      <p:tavLst>
                                        <p:tav tm="0" fmla="#ppt_w*sin(2.5*pi*$)">
                                          <p:val>
                                            <p:fltVal val="0"/>
                                          </p:val>
                                        </p:tav>
                                        <p:tav tm="100000">
                                          <p:val>
                                            <p:fltVal val="1"/>
                                          </p:val>
                                        </p:tav>
                                      </p:tavLst>
                                    </p:anim>
                                    <p:anim calcmode="lin" valueType="num">
                                      <p:cBhvr>
                                        <p:cTn id="44" dur="1000" fill="hold"/>
                                        <p:tgtEl>
                                          <p:spTgt spid="18"/>
                                        </p:tgtEl>
                                        <p:attrNameLst>
                                          <p:attrName>ppt_h</p:attrName>
                                        </p:attrNameLst>
                                      </p:cBhvr>
                                      <p:tavLst>
                                        <p:tav tm="0">
                                          <p:val>
                                            <p:strVal val="#ppt_h"/>
                                          </p:val>
                                        </p:tav>
                                        <p:tav tm="100000">
                                          <p:val>
                                            <p:strVal val="#ppt_h"/>
                                          </p:val>
                                        </p:tav>
                                      </p:tavLst>
                                    </p:anim>
                                  </p:childTnLst>
                                </p:cTn>
                              </p:par>
                            </p:childTnLst>
                          </p:cTn>
                        </p:par>
                        <p:par>
                          <p:cTn id="45" fill="hold">
                            <p:stCondLst>
                              <p:cond delay="1000"/>
                            </p:stCondLst>
                            <p:childTnLst>
                              <p:par>
                                <p:cTn id="46" presetID="2" presetClass="entr" presetSubtype="4" decel="50000"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1000" fill="hold"/>
                                        <p:tgtEl>
                                          <p:spTgt spid="4"/>
                                        </p:tgtEl>
                                        <p:attrNameLst>
                                          <p:attrName>ppt_x</p:attrName>
                                        </p:attrNameLst>
                                      </p:cBhvr>
                                      <p:tavLst>
                                        <p:tav tm="0">
                                          <p:val>
                                            <p:strVal val="#ppt_x"/>
                                          </p:val>
                                        </p:tav>
                                        <p:tav tm="100000">
                                          <p:val>
                                            <p:strVal val="#ppt_x"/>
                                          </p:val>
                                        </p:tav>
                                      </p:tavLst>
                                    </p:anim>
                                    <p:anim calcmode="lin" valueType="num">
                                      <p:cBhvr additive="base">
                                        <p:cTn id="49" dur="1000" fill="hold"/>
                                        <p:tgtEl>
                                          <p:spTgt spid="4"/>
                                        </p:tgtEl>
                                        <p:attrNameLst>
                                          <p:attrName>ppt_y</p:attrName>
                                        </p:attrNameLst>
                                      </p:cBhvr>
                                      <p:tavLst>
                                        <p:tav tm="0">
                                          <p:val>
                                            <p:strVal val="1+#ppt_h/2"/>
                                          </p:val>
                                        </p:tav>
                                        <p:tav tm="100000">
                                          <p:val>
                                            <p:strVal val="#ppt_y"/>
                                          </p:val>
                                        </p:tav>
                                      </p:tavLst>
                                    </p:anim>
                                  </p:childTnLst>
                                </p:cTn>
                              </p:par>
                              <p:par>
                                <p:cTn id="50" presetID="2" presetClass="entr" presetSubtype="4" decel="50000" fill="hold" grpId="0" nodeType="withEffect">
                                  <p:stCondLst>
                                    <p:cond delay="20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1000" fill="hold"/>
                                        <p:tgtEl>
                                          <p:spTgt spid="6"/>
                                        </p:tgtEl>
                                        <p:attrNameLst>
                                          <p:attrName>ppt_x</p:attrName>
                                        </p:attrNameLst>
                                      </p:cBhvr>
                                      <p:tavLst>
                                        <p:tav tm="0">
                                          <p:val>
                                            <p:strVal val="#ppt_x"/>
                                          </p:val>
                                        </p:tav>
                                        <p:tav tm="100000">
                                          <p:val>
                                            <p:strVal val="#ppt_x"/>
                                          </p:val>
                                        </p:tav>
                                      </p:tavLst>
                                    </p:anim>
                                    <p:anim calcmode="lin" valueType="num">
                                      <p:cBhvr additive="base">
                                        <p:cTn id="53" dur="1000" fill="hold"/>
                                        <p:tgtEl>
                                          <p:spTgt spid="6"/>
                                        </p:tgtEl>
                                        <p:attrNameLst>
                                          <p:attrName>ppt_y</p:attrName>
                                        </p:attrNameLst>
                                      </p:cBhvr>
                                      <p:tavLst>
                                        <p:tav tm="0">
                                          <p:val>
                                            <p:strVal val="1+#ppt_h/2"/>
                                          </p:val>
                                        </p:tav>
                                        <p:tav tm="100000">
                                          <p:val>
                                            <p:strVal val="#ppt_y"/>
                                          </p:val>
                                        </p:tav>
                                      </p:tavLst>
                                    </p:anim>
                                  </p:childTnLst>
                                </p:cTn>
                              </p:par>
                              <p:par>
                                <p:cTn id="54" presetID="2" presetClass="entr" presetSubtype="4" decel="50000" fill="hold" grpId="0" nodeType="withEffect">
                                  <p:stCondLst>
                                    <p:cond delay="4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1000" fill="hold"/>
                                        <p:tgtEl>
                                          <p:spTgt spid="8"/>
                                        </p:tgtEl>
                                        <p:attrNameLst>
                                          <p:attrName>ppt_x</p:attrName>
                                        </p:attrNameLst>
                                      </p:cBhvr>
                                      <p:tavLst>
                                        <p:tav tm="0">
                                          <p:val>
                                            <p:strVal val="#ppt_x"/>
                                          </p:val>
                                        </p:tav>
                                        <p:tav tm="100000">
                                          <p:val>
                                            <p:strVal val="#ppt_x"/>
                                          </p:val>
                                        </p:tav>
                                      </p:tavLst>
                                    </p:anim>
                                    <p:anim calcmode="lin" valueType="num">
                                      <p:cBhvr additive="base">
                                        <p:cTn id="57" dur="10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4" decel="50000" fill="hold" grpId="0" nodeType="withEffect">
                                  <p:stCondLst>
                                    <p:cond delay="60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1000" fill="hold"/>
                                        <p:tgtEl>
                                          <p:spTgt spid="10"/>
                                        </p:tgtEl>
                                        <p:attrNameLst>
                                          <p:attrName>ppt_x</p:attrName>
                                        </p:attrNameLst>
                                      </p:cBhvr>
                                      <p:tavLst>
                                        <p:tav tm="0">
                                          <p:val>
                                            <p:strVal val="#ppt_x"/>
                                          </p:val>
                                        </p:tav>
                                        <p:tav tm="100000">
                                          <p:val>
                                            <p:strVal val="#ppt_x"/>
                                          </p:val>
                                        </p:tav>
                                      </p:tavLst>
                                    </p:anim>
                                    <p:anim calcmode="lin" valueType="num">
                                      <p:cBhvr additive="base">
                                        <p:cTn id="61" dur="1000" fill="hold"/>
                                        <p:tgtEl>
                                          <p:spTgt spid="10"/>
                                        </p:tgtEl>
                                        <p:attrNameLst>
                                          <p:attrName>ppt_y</p:attrName>
                                        </p:attrNameLst>
                                      </p:cBhvr>
                                      <p:tavLst>
                                        <p:tav tm="0">
                                          <p:val>
                                            <p:strVal val="1+#ppt_h/2"/>
                                          </p:val>
                                        </p:tav>
                                        <p:tav tm="100000">
                                          <p:val>
                                            <p:strVal val="#ppt_y"/>
                                          </p:val>
                                        </p:tav>
                                      </p:tavLst>
                                    </p:anim>
                                  </p:childTnLst>
                                </p:cTn>
                              </p:par>
                              <p:par>
                                <p:cTn id="62" presetID="2" presetClass="entr" presetSubtype="4" decel="5000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1000" fill="hold"/>
                                        <p:tgtEl>
                                          <p:spTgt spid="12"/>
                                        </p:tgtEl>
                                        <p:attrNameLst>
                                          <p:attrName>ppt_x</p:attrName>
                                        </p:attrNameLst>
                                      </p:cBhvr>
                                      <p:tavLst>
                                        <p:tav tm="0">
                                          <p:val>
                                            <p:strVal val="#ppt_x"/>
                                          </p:val>
                                        </p:tav>
                                        <p:tav tm="100000">
                                          <p:val>
                                            <p:strVal val="#ppt_x"/>
                                          </p:val>
                                        </p:tav>
                                      </p:tavLst>
                                    </p:anim>
                                    <p:anim calcmode="lin" valueType="num">
                                      <p:cBhvr additive="base">
                                        <p:cTn id="65" dur="1000" fill="hold"/>
                                        <p:tgtEl>
                                          <p:spTgt spid="12"/>
                                        </p:tgtEl>
                                        <p:attrNameLst>
                                          <p:attrName>ppt_y</p:attrName>
                                        </p:attrNameLst>
                                      </p:cBhvr>
                                      <p:tavLst>
                                        <p:tav tm="0">
                                          <p:val>
                                            <p:strVal val="1+#ppt_h/2"/>
                                          </p:val>
                                        </p:tav>
                                        <p:tav tm="100000">
                                          <p:val>
                                            <p:strVal val="#ppt_y"/>
                                          </p:val>
                                        </p:tav>
                                      </p:tavLst>
                                    </p:anim>
                                  </p:childTnLst>
                                </p:cTn>
                              </p:par>
                              <p:par>
                                <p:cTn id="66" presetID="2" presetClass="entr" presetSubtype="4" decel="50000" fill="hold" grpId="0" nodeType="withEffect">
                                  <p:stCondLst>
                                    <p:cond delay="2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1000" fill="hold"/>
                                        <p:tgtEl>
                                          <p:spTgt spid="14"/>
                                        </p:tgtEl>
                                        <p:attrNameLst>
                                          <p:attrName>ppt_x</p:attrName>
                                        </p:attrNameLst>
                                      </p:cBhvr>
                                      <p:tavLst>
                                        <p:tav tm="0">
                                          <p:val>
                                            <p:strVal val="#ppt_x"/>
                                          </p:val>
                                        </p:tav>
                                        <p:tav tm="100000">
                                          <p:val>
                                            <p:strVal val="#ppt_x"/>
                                          </p:val>
                                        </p:tav>
                                      </p:tavLst>
                                    </p:anim>
                                    <p:anim calcmode="lin" valueType="num">
                                      <p:cBhvr additive="base">
                                        <p:cTn id="69" dur="1000" fill="hold"/>
                                        <p:tgtEl>
                                          <p:spTgt spid="14"/>
                                        </p:tgtEl>
                                        <p:attrNameLst>
                                          <p:attrName>ppt_y</p:attrName>
                                        </p:attrNameLst>
                                      </p:cBhvr>
                                      <p:tavLst>
                                        <p:tav tm="0">
                                          <p:val>
                                            <p:strVal val="1+#ppt_h/2"/>
                                          </p:val>
                                        </p:tav>
                                        <p:tav tm="100000">
                                          <p:val>
                                            <p:strVal val="#ppt_y"/>
                                          </p:val>
                                        </p:tav>
                                      </p:tavLst>
                                    </p:anim>
                                  </p:childTnLst>
                                </p:cTn>
                              </p:par>
                              <p:par>
                                <p:cTn id="70" presetID="2" presetClass="entr" presetSubtype="4" decel="50000" fill="hold" grpId="0"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1000" fill="hold"/>
                                        <p:tgtEl>
                                          <p:spTgt spid="17"/>
                                        </p:tgtEl>
                                        <p:attrNameLst>
                                          <p:attrName>ppt_x</p:attrName>
                                        </p:attrNameLst>
                                      </p:cBhvr>
                                      <p:tavLst>
                                        <p:tav tm="0">
                                          <p:val>
                                            <p:strVal val="#ppt_x"/>
                                          </p:val>
                                        </p:tav>
                                        <p:tav tm="100000">
                                          <p:val>
                                            <p:strVal val="#ppt_x"/>
                                          </p:val>
                                        </p:tav>
                                      </p:tavLst>
                                    </p:anim>
                                    <p:anim calcmode="lin" valueType="num">
                                      <p:cBhvr additive="base">
                                        <p:cTn id="73" dur="1000" fill="hold"/>
                                        <p:tgtEl>
                                          <p:spTgt spid="17"/>
                                        </p:tgtEl>
                                        <p:attrNameLst>
                                          <p:attrName>ppt_y</p:attrName>
                                        </p:attrNameLst>
                                      </p:cBhvr>
                                      <p:tavLst>
                                        <p:tav tm="0">
                                          <p:val>
                                            <p:strVal val="1+#ppt_h/2"/>
                                          </p:val>
                                        </p:tav>
                                        <p:tav tm="100000">
                                          <p:val>
                                            <p:strVal val="#ppt_y"/>
                                          </p:val>
                                        </p:tav>
                                      </p:tavLst>
                                    </p:anim>
                                  </p:childTnLst>
                                </p:cTn>
                              </p:par>
                              <p:par>
                                <p:cTn id="74" presetID="2" presetClass="entr" presetSubtype="4" decel="50000" fill="hold" grpId="0" nodeType="withEffect">
                                  <p:stCondLst>
                                    <p:cond delay="60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1000" fill="hold"/>
                                        <p:tgtEl>
                                          <p:spTgt spid="19"/>
                                        </p:tgtEl>
                                        <p:attrNameLst>
                                          <p:attrName>ppt_x</p:attrName>
                                        </p:attrNameLst>
                                      </p:cBhvr>
                                      <p:tavLst>
                                        <p:tav tm="0">
                                          <p:val>
                                            <p:strVal val="#ppt_x"/>
                                          </p:val>
                                        </p:tav>
                                        <p:tav tm="100000">
                                          <p:val>
                                            <p:strVal val="#ppt_x"/>
                                          </p:val>
                                        </p:tav>
                                      </p:tavLst>
                                    </p:anim>
                                    <p:anim calcmode="lin" valueType="num">
                                      <p:cBhvr additive="base">
                                        <p:cTn id="77" dur="1000" fill="hold"/>
                                        <p:tgtEl>
                                          <p:spTgt spid="19"/>
                                        </p:tgtEl>
                                        <p:attrNameLst>
                                          <p:attrName>ppt_y</p:attrName>
                                        </p:attrNameLst>
                                      </p:cBhvr>
                                      <p:tavLst>
                                        <p:tav tm="0">
                                          <p:val>
                                            <p:strVal val="1+#ppt_h/2"/>
                                          </p:val>
                                        </p:tav>
                                        <p:tav tm="100000">
                                          <p:val>
                                            <p:strVal val="#ppt_y"/>
                                          </p:val>
                                        </p:tav>
                                      </p:tavLst>
                                    </p:anim>
                                  </p:childTnLst>
                                </p:cTn>
                              </p:par>
                            </p:childTnLst>
                          </p:cTn>
                        </p:par>
                        <p:par>
                          <p:cTn id="78" fill="hold">
                            <p:stCondLst>
                              <p:cond delay="2000"/>
                            </p:stCondLst>
                            <p:childTnLst>
                              <p:par>
                                <p:cTn id="79" presetID="23" presetClass="entr" presetSubtype="32" fill="hold" grpId="0"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p:cTn id="81" dur="500" fill="hold"/>
                                        <p:tgtEl>
                                          <p:spTgt spid="2"/>
                                        </p:tgtEl>
                                        <p:attrNameLst>
                                          <p:attrName>ppt_w</p:attrName>
                                        </p:attrNameLst>
                                      </p:cBhvr>
                                      <p:tavLst>
                                        <p:tav tm="0">
                                          <p:val>
                                            <p:strVal val="4*#ppt_w"/>
                                          </p:val>
                                        </p:tav>
                                        <p:tav tm="100000">
                                          <p:val>
                                            <p:strVal val="#ppt_w"/>
                                          </p:val>
                                        </p:tav>
                                      </p:tavLst>
                                    </p:anim>
                                    <p:anim calcmode="lin" valueType="num">
                                      <p:cBhvr>
                                        <p:cTn id="82" dur="500" fill="hold"/>
                                        <p:tgtEl>
                                          <p:spTgt spid="2"/>
                                        </p:tgtEl>
                                        <p:attrNameLst>
                                          <p:attrName>ppt_h</p:attrName>
                                        </p:attrNameLst>
                                      </p:cBhvr>
                                      <p:tavLst>
                                        <p:tav tm="0">
                                          <p:val>
                                            <p:strVal val="4*#ppt_h"/>
                                          </p:val>
                                        </p:tav>
                                        <p:tav tm="100000">
                                          <p:val>
                                            <p:strVal val="#ppt_h"/>
                                          </p:val>
                                        </p:tav>
                                      </p:tavLst>
                                    </p:anim>
                                  </p:childTnLst>
                                </p:cTn>
                              </p:par>
                            </p:childTnLst>
                          </p:cTn>
                        </p:par>
                        <p:par>
                          <p:cTn id="83" fill="hold">
                            <p:stCondLst>
                              <p:cond delay="2500"/>
                            </p:stCondLst>
                            <p:childTnLst>
                              <p:par>
                                <p:cTn id="84" presetID="23" presetClass="entr" presetSubtype="32"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strVal val="4*#ppt_w"/>
                                          </p:val>
                                        </p:tav>
                                        <p:tav tm="100000">
                                          <p:val>
                                            <p:strVal val="#ppt_w"/>
                                          </p:val>
                                        </p:tav>
                                      </p:tavLst>
                                    </p:anim>
                                    <p:anim calcmode="lin" valueType="num">
                                      <p:cBhvr>
                                        <p:cTn id="87" dur="500" fill="hold"/>
                                        <p:tgtEl>
                                          <p:spTgt spid="20"/>
                                        </p:tgtEl>
                                        <p:attrNameLst>
                                          <p:attrName>ppt_h</p:attrName>
                                        </p:attrNameLst>
                                      </p:cBhvr>
                                      <p:tavLst>
                                        <p:tav tm="0">
                                          <p:val>
                                            <p:strVal val="4*#ppt_h"/>
                                          </p:val>
                                        </p:tav>
                                        <p:tav tm="100000">
                                          <p:val>
                                            <p:strVal val="#ppt_h"/>
                                          </p:val>
                                        </p:tav>
                                      </p:tavLst>
                                    </p:anim>
                                  </p:childTnLst>
                                </p:cTn>
                              </p:par>
                            </p:childTnLst>
                          </p:cTn>
                        </p:par>
                        <p:par>
                          <p:cTn id="88" fill="hold">
                            <p:stCondLst>
                              <p:cond delay="3000"/>
                            </p:stCondLst>
                            <p:childTnLst>
                              <p:par>
                                <p:cTn id="89" presetID="12" presetClass="entr" presetSubtype="4"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p:tgtEl>
                                          <p:spTgt spid="21"/>
                                        </p:tgtEl>
                                        <p:attrNameLst>
                                          <p:attrName>ppt_y</p:attrName>
                                        </p:attrNameLst>
                                      </p:cBhvr>
                                      <p:tavLst>
                                        <p:tav tm="0">
                                          <p:val>
                                            <p:strVal val="#ppt_y+#ppt_h*1.125000"/>
                                          </p:val>
                                        </p:tav>
                                        <p:tav tm="100000">
                                          <p:val>
                                            <p:strVal val="#ppt_y"/>
                                          </p:val>
                                        </p:tav>
                                      </p:tavLst>
                                    </p:anim>
                                    <p:animEffect transition="in" filter="wipe(up)">
                                      <p:cBhvr>
                                        <p:cTn id="92" dur="500"/>
                                        <p:tgtEl>
                                          <p:spTgt spid="21"/>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additive="base">
                                        <p:cTn id="95" dur="500"/>
                                        <p:tgtEl>
                                          <p:spTgt spid="22"/>
                                        </p:tgtEl>
                                        <p:attrNameLst>
                                          <p:attrName>ppt_y</p:attrName>
                                        </p:attrNameLst>
                                      </p:cBhvr>
                                      <p:tavLst>
                                        <p:tav tm="0">
                                          <p:val>
                                            <p:strVal val="#ppt_y+#ppt_h*1.125000"/>
                                          </p:val>
                                        </p:tav>
                                        <p:tav tm="100000">
                                          <p:val>
                                            <p:strVal val="#ppt_y"/>
                                          </p:val>
                                        </p:tav>
                                      </p:tavLst>
                                    </p:anim>
                                    <p:animEffect transition="in" filter="wipe(up)">
                                      <p:cBhvr>
                                        <p:cTn id="9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6" grpId="0"/>
      <p:bldP spid="7" grpId="0" bldLvl="0" animBg="1"/>
      <p:bldP spid="8" grpId="0"/>
      <p:bldP spid="9" grpId="0" bldLvl="0" animBg="1"/>
      <p:bldP spid="10" grpId="0"/>
      <p:bldP spid="11" grpId="0" bldLvl="0" animBg="1"/>
      <p:bldP spid="12" grpId="0"/>
      <p:bldP spid="13" grpId="0" bldLvl="0" animBg="1"/>
      <p:bldP spid="14" grpId="0"/>
      <p:bldP spid="16" grpId="0" bldLvl="0" animBg="1"/>
      <p:bldP spid="17" grpId="0"/>
      <p:bldP spid="18" grpId="0" bldLvl="0" animBg="1"/>
      <p:bldP spid="19" grpId="0"/>
      <p:bldP spid="2" grpId="0" bldLvl="0" animBg="1"/>
      <p:bldP spid="20" grpId="0" bldLvl="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33705" y="299085"/>
            <a:ext cx="3803650" cy="460375"/>
          </a:xfrm>
          <a:prstGeom prst="rect">
            <a:avLst/>
          </a:prstGeom>
          <a:noFill/>
        </p:spPr>
        <p:txBody>
          <a:bodyPr wrap="square" rtlCol="0">
            <a:spAutoFit/>
          </a:bodyPr>
          <a:lstStyle/>
          <a:p>
            <a:pPr algn="ctr"/>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新型毒品（伪装）</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圆角矩形 6"/>
          <p:cNvSpPr/>
          <p:nvPr/>
        </p:nvSpPr>
        <p:spPr>
          <a:xfrm>
            <a:off x="1119596" y="3785602"/>
            <a:ext cx="1733107" cy="1658679"/>
          </a:xfrm>
          <a:prstGeom prst="roundRect">
            <a:avLst>
              <a:gd name="adj" fmla="val 9616"/>
            </a:avLst>
          </a:prstGeom>
          <a:blipFill>
            <a:blip r:embed="rId1"/>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122"/>
          <p:cNvSpPr txBox="1">
            <a:spLocks noChangeArrowheads="1"/>
          </p:cNvSpPr>
          <p:nvPr/>
        </p:nvSpPr>
        <p:spPr bwMode="auto">
          <a:xfrm>
            <a:off x="1106071" y="5630325"/>
            <a:ext cx="1866861"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杜冷丁</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21"/>
          <p:cNvSpPr/>
          <p:nvPr/>
        </p:nvSpPr>
        <p:spPr>
          <a:xfrm>
            <a:off x="3613801" y="3785601"/>
            <a:ext cx="1733107" cy="1658679"/>
          </a:xfrm>
          <a:prstGeom prst="roundRect">
            <a:avLst>
              <a:gd name="adj" fmla="val 9616"/>
            </a:avLst>
          </a:prstGeom>
          <a:blipFill>
            <a:blip r:embed="rId2"/>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2"/>
          <p:cNvSpPr txBox="1">
            <a:spLocks noChangeArrowheads="1"/>
          </p:cNvSpPr>
          <p:nvPr/>
        </p:nvSpPr>
        <p:spPr bwMode="auto">
          <a:xfrm>
            <a:off x="3613801" y="5630325"/>
            <a:ext cx="1863317" cy="40011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止咳水</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圆角矩形 22"/>
          <p:cNvSpPr/>
          <p:nvPr/>
        </p:nvSpPr>
        <p:spPr>
          <a:xfrm>
            <a:off x="6098556" y="1441263"/>
            <a:ext cx="1733107" cy="1658679"/>
          </a:xfrm>
          <a:prstGeom prst="roundRect">
            <a:avLst>
              <a:gd name="adj" fmla="val 9616"/>
            </a:avLst>
          </a:prstGeom>
          <a:blipFill rotWithShape="1">
            <a:blip r:embed="rId3"/>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8594741" y="1441263"/>
            <a:ext cx="1733107" cy="1658679"/>
          </a:xfrm>
          <a:prstGeom prst="roundRect">
            <a:avLst>
              <a:gd name="adj" fmla="val 9616"/>
            </a:avLst>
          </a:prstGeom>
          <a:blipFill rotWithShape="1">
            <a:blip r:embed="rId4"/>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6098556" y="3785683"/>
            <a:ext cx="1733107" cy="1658679"/>
          </a:xfrm>
          <a:prstGeom prst="roundRect">
            <a:avLst>
              <a:gd name="adj" fmla="val 9616"/>
            </a:avLst>
          </a:prstGeom>
          <a:blipFill rotWithShape="1">
            <a:blip r:embed="rId5"/>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8594741" y="3785683"/>
            <a:ext cx="1733107" cy="1658679"/>
          </a:xfrm>
          <a:prstGeom prst="roundRect">
            <a:avLst>
              <a:gd name="adj" fmla="val 9616"/>
            </a:avLst>
          </a:prstGeom>
          <a:blipFill rotWithShape="1">
            <a:blip r:embed="rId6"/>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1106186" y="1441263"/>
            <a:ext cx="1733107" cy="1658679"/>
          </a:xfrm>
          <a:prstGeom prst="roundRect">
            <a:avLst>
              <a:gd name="adj" fmla="val 9616"/>
            </a:avLst>
          </a:prstGeom>
          <a:blipFill rotWithShape="1">
            <a:blip r:embed="rId7"/>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3613801" y="1441263"/>
            <a:ext cx="1733107" cy="1658679"/>
          </a:xfrm>
          <a:prstGeom prst="roundRect">
            <a:avLst>
              <a:gd name="adj" fmla="val 9616"/>
            </a:avLst>
          </a:prstGeom>
          <a:blipFill rotWithShape="1">
            <a:blip r:embed="rId8"/>
            <a:stretch>
              <a:fillRect/>
            </a:stretch>
          </a:blipFill>
          <a:ln w="12700">
            <a:solidFill>
              <a:srgbClr val="009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Text Box 122"/>
          <p:cNvSpPr txBox="1">
            <a:spLocks noChangeArrowheads="1"/>
          </p:cNvSpPr>
          <p:nvPr/>
        </p:nvSpPr>
        <p:spPr bwMode="auto">
          <a:xfrm>
            <a:off x="8594626" y="563032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蘑菇</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Text Box 122"/>
          <p:cNvSpPr txBox="1">
            <a:spLocks noChangeArrowheads="1"/>
          </p:cNvSpPr>
          <p:nvPr/>
        </p:nvSpPr>
        <p:spPr bwMode="auto">
          <a:xfrm>
            <a:off x="6098441" y="563032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饼干</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 Box 122"/>
          <p:cNvSpPr txBox="1">
            <a:spLocks noChangeArrowheads="1"/>
          </p:cNvSpPr>
          <p:nvPr/>
        </p:nvSpPr>
        <p:spPr bwMode="auto">
          <a:xfrm>
            <a:off x="8594626" y="322875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笑气</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ext Box 122"/>
          <p:cNvSpPr txBox="1">
            <a:spLocks noChangeArrowheads="1"/>
          </p:cNvSpPr>
          <p:nvPr/>
        </p:nvSpPr>
        <p:spPr bwMode="auto">
          <a:xfrm>
            <a:off x="6098441" y="322875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跳跳糖</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 Box 122"/>
          <p:cNvSpPr txBox="1">
            <a:spLocks noChangeArrowheads="1"/>
          </p:cNvSpPr>
          <p:nvPr/>
        </p:nvSpPr>
        <p:spPr bwMode="auto">
          <a:xfrm>
            <a:off x="3547011" y="322875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阿拉伯茶</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 Box 122"/>
          <p:cNvSpPr txBox="1">
            <a:spLocks noChangeArrowheads="1"/>
          </p:cNvSpPr>
          <p:nvPr/>
        </p:nvSpPr>
        <p:spPr bwMode="auto">
          <a:xfrm>
            <a:off x="1052731" y="3228755"/>
            <a:ext cx="1866861" cy="39878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邮票</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advTm="6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par>
                                <p:cTn id="14" presetID="1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up)">
                                      <p:cBhvr>
                                        <p:cTn id="17" dur="500"/>
                                        <p:tgtEl>
                                          <p:spTgt spid="8"/>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up)">
                                      <p:cBhvr>
                                        <p:cTn id="21" dur="500"/>
                                        <p:tgtEl>
                                          <p:spTgt spid="10"/>
                                        </p:tgtEl>
                                      </p:cBhvr>
                                    </p:animEffect>
                                  </p:childTnLst>
                                </p:cTn>
                              </p:par>
                            </p:childTnLst>
                          </p:cTn>
                        </p:par>
                        <p:par>
                          <p:cTn id="22" fill="hold">
                            <p:stCondLst>
                              <p:cond delay="1000"/>
                            </p:stCondLst>
                            <p:childTnLst>
                              <p:par>
                                <p:cTn id="23" presetID="23" presetClass="entr" presetSubtype="3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strVal val="4*#ppt_w"/>
                                          </p:val>
                                        </p:tav>
                                        <p:tav tm="100000">
                                          <p:val>
                                            <p:strVal val="#ppt_w"/>
                                          </p:val>
                                        </p:tav>
                                      </p:tavLst>
                                    </p:anim>
                                    <p:anim calcmode="lin" valueType="num">
                                      <p:cBhvr>
                                        <p:cTn id="26" dur="500" fill="hold"/>
                                        <p:tgtEl>
                                          <p:spTgt spid="23"/>
                                        </p:tgtEl>
                                        <p:attrNameLst>
                                          <p:attrName>ppt_h</p:attrName>
                                        </p:attrNameLst>
                                      </p:cBhvr>
                                      <p:tavLst>
                                        <p:tav tm="0">
                                          <p:val>
                                            <p:strVal val="4*#ppt_h"/>
                                          </p:val>
                                        </p:tav>
                                        <p:tav tm="100000">
                                          <p:val>
                                            <p:strVal val="#ppt_h"/>
                                          </p:val>
                                        </p:tav>
                                      </p:tavLst>
                                    </p:anim>
                                  </p:childTnLst>
                                </p:cTn>
                              </p:par>
                            </p:childTnLst>
                          </p:cTn>
                        </p:par>
                        <p:par>
                          <p:cTn id="27" fill="hold">
                            <p:stCondLst>
                              <p:cond delay="1500"/>
                            </p:stCondLst>
                            <p:childTnLst>
                              <p:par>
                                <p:cTn id="28" presetID="23" presetClass="entr" presetSubtype="3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strVal val="4*#ppt_w"/>
                                          </p:val>
                                        </p:tav>
                                        <p:tav tm="100000">
                                          <p:val>
                                            <p:strVal val="#ppt_w"/>
                                          </p:val>
                                        </p:tav>
                                      </p:tavLst>
                                    </p:anim>
                                    <p:anim calcmode="lin" valueType="num">
                                      <p:cBhvr>
                                        <p:cTn id="31" dur="500" fill="hold"/>
                                        <p:tgtEl>
                                          <p:spTgt spid="2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3" presetClass="entr" presetSubtype="32"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strVal val="4*#ppt_w"/>
                                          </p:val>
                                        </p:tav>
                                        <p:tav tm="100000">
                                          <p:val>
                                            <p:strVal val="#ppt_w"/>
                                          </p:val>
                                        </p:tav>
                                      </p:tavLst>
                                    </p:anim>
                                    <p:anim calcmode="lin" valueType="num">
                                      <p:cBhvr>
                                        <p:cTn id="36" dur="500" fill="hold"/>
                                        <p:tgtEl>
                                          <p:spTgt spid="25"/>
                                        </p:tgtEl>
                                        <p:attrNameLst>
                                          <p:attrName>ppt_h</p:attrName>
                                        </p:attrNameLst>
                                      </p:cBhvr>
                                      <p:tavLst>
                                        <p:tav tm="0">
                                          <p:val>
                                            <p:strVal val="4*#ppt_h"/>
                                          </p:val>
                                        </p:tav>
                                        <p:tav tm="100000">
                                          <p:val>
                                            <p:strVal val="#ppt_h"/>
                                          </p:val>
                                        </p:tav>
                                      </p:tavLst>
                                    </p:anim>
                                  </p:childTnLst>
                                </p:cTn>
                              </p:par>
                            </p:childTnLst>
                          </p:cTn>
                        </p:par>
                        <p:par>
                          <p:cTn id="37" fill="hold">
                            <p:stCondLst>
                              <p:cond delay="2500"/>
                            </p:stCondLst>
                            <p:childTnLst>
                              <p:par>
                                <p:cTn id="38" presetID="23" presetClass="entr" presetSubtype="32"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strVal val="4*#ppt_w"/>
                                          </p:val>
                                        </p:tav>
                                        <p:tav tm="100000">
                                          <p:val>
                                            <p:strVal val="#ppt_w"/>
                                          </p:val>
                                        </p:tav>
                                      </p:tavLst>
                                    </p:anim>
                                    <p:anim calcmode="lin" valueType="num">
                                      <p:cBhvr>
                                        <p:cTn id="41" dur="500" fill="hold"/>
                                        <p:tgtEl>
                                          <p:spTgt spid="26"/>
                                        </p:tgtEl>
                                        <p:attrNameLst>
                                          <p:attrName>ppt_h</p:attrName>
                                        </p:attrNameLst>
                                      </p:cBhvr>
                                      <p:tavLst>
                                        <p:tav tm="0">
                                          <p:val>
                                            <p:strVal val="4*#ppt_h"/>
                                          </p:val>
                                        </p:tav>
                                        <p:tav tm="100000">
                                          <p:val>
                                            <p:strVal val="#ppt_h"/>
                                          </p:val>
                                        </p:tav>
                                      </p:tavLst>
                                    </p:anim>
                                  </p:childTnLst>
                                </p:cTn>
                              </p:par>
                            </p:childTnLst>
                          </p:cTn>
                        </p:par>
                        <p:par>
                          <p:cTn id="42" fill="hold">
                            <p:stCondLst>
                              <p:cond delay="3000"/>
                            </p:stCondLst>
                            <p:childTnLst>
                              <p:par>
                                <p:cTn id="43" presetID="23" presetClass="entr" presetSubtype="3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strVal val="4*#ppt_w"/>
                                          </p:val>
                                        </p:tav>
                                        <p:tav tm="100000">
                                          <p:val>
                                            <p:strVal val="#ppt_w"/>
                                          </p:val>
                                        </p:tav>
                                      </p:tavLst>
                                    </p:anim>
                                    <p:anim calcmode="lin" valueType="num">
                                      <p:cBhvr>
                                        <p:cTn id="46" dur="500" fill="hold"/>
                                        <p:tgtEl>
                                          <p:spTgt spid="28"/>
                                        </p:tgtEl>
                                        <p:attrNameLst>
                                          <p:attrName>ppt_h</p:attrName>
                                        </p:attrNameLst>
                                      </p:cBhvr>
                                      <p:tavLst>
                                        <p:tav tm="0">
                                          <p:val>
                                            <p:strVal val="4*#ppt_h"/>
                                          </p:val>
                                        </p:tav>
                                        <p:tav tm="100000">
                                          <p:val>
                                            <p:strVal val="#ppt_h"/>
                                          </p:val>
                                        </p:tav>
                                      </p:tavLst>
                                    </p:anim>
                                  </p:childTnLst>
                                </p:cTn>
                              </p:par>
                            </p:childTnLst>
                          </p:cTn>
                        </p:par>
                        <p:par>
                          <p:cTn id="47" fill="hold">
                            <p:stCondLst>
                              <p:cond delay="3500"/>
                            </p:stCondLst>
                            <p:childTnLst>
                              <p:par>
                                <p:cTn id="48" presetID="23" presetClass="entr" presetSubtype="32"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strVal val="4*#ppt_w"/>
                                          </p:val>
                                        </p:tav>
                                        <p:tav tm="100000">
                                          <p:val>
                                            <p:strVal val="#ppt_w"/>
                                          </p:val>
                                        </p:tav>
                                      </p:tavLst>
                                    </p:anim>
                                    <p:anim calcmode="lin" valueType="num">
                                      <p:cBhvr>
                                        <p:cTn id="51" dur="500" fill="hold"/>
                                        <p:tgtEl>
                                          <p:spTgt spid="29"/>
                                        </p:tgtEl>
                                        <p:attrNameLst>
                                          <p:attrName>ppt_h</p:attrName>
                                        </p:attrNameLst>
                                      </p:cBhvr>
                                      <p:tavLst>
                                        <p:tav tm="0">
                                          <p:val>
                                            <p:strVal val="4*#ppt_h"/>
                                          </p:val>
                                        </p:tav>
                                        <p:tav tm="100000">
                                          <p:val>
                                            <p:strVal val="#ppt_h"/>
                                          </p:val>
                                        </p:tav>
                                      </p:tavLst>
                                    </p:anim>
                                  </p:childTnLst>
                                </p:cTn>
                              </p:par>
                              <p:par>
                                <p:cTn id="52" presetID="1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p:tgtEl>
                                          <p:spTgt spid="30"/>
                                        </p:tgtEl>
                                        <p:attrNameLst>
                                          <p:attrName>ppt_y</p:attrName>
                                        </p:attrNameLst>
                                      </p:cBhvr>
                                      <p:tavLst>
                                        <p:tav tm="0">
                                          <p:val>
                                            <p:strVal val="#ppt_y+#ppt_h*1.125000"/>
                                          </p:val>
                                        </p:tav>
                                        <p:tav tm="100000">
                                          <p:val>
                                            <p:strVal val="#ppt_y"/>
                                          </p:val>
                                        </p:tav>
                                      </p:tavLst>
                                    </p:anim>
                                    <p:animEffect transition="in" filter="wipe(up)">
                                      <p:cBhvr>
                                        <p:cTn id="55" dur="500"/>
                                        <p:tgtEl>
                                          <p:spTgt spid="30"/>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p:tgtEl>
                                          <p:spTgt spid="31"/>
                                        </p:tgtEl>
                                        <p:attrNameLst>
                                          <p:attrName>ppt_y</p:attrName>
                                        </p:attrNameLst>
                                      </p:cBhvr>
                                      <p:tavLst>
                                        <p:tav tm="0">
                                          <p:val>
                                            <p:strVal val="#ppt_y+#ppt_h*1.125000"/>
                                          </p:val>
                                        </p:tav>
                                        <p:tav tm="100000">
                                          <p:val>
                                            <p:strVal val="#ppt_y"/>
                                          </p:val>
                                        </p:tav>
                                      </p:tavLst>
                                    </p:anim>
                                    <p:animEffect transition="in" filter="wipe(up)">
                                      <p:cBhvr>
                                        <p:cTn id="59" dur="500"/>
                                        <p:tgtEl>
                                          <p:spTgt spid="31"/>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ppt_y</p:attrName>
                                        </p:attrNameLst>
                                      </p:cBhvr>
                                      <p:tavLst>
                                        <p:tav tm="0">
                                          <p:val>
                                            <p:strVal val="#ppt_y+#ppt_h*1.125000"/>
                                          </p:val>
                                        </p:tav>
                                        <p:tav tm="100000">
                                          <p:val>
                                            <p:strVal val="#ppt_y"/>
                                          </p:val>
                                        </p:tav>
                                      </p:tavLst>
                                    </p:anim>
                                    <p:animEffect transition="in" filter="wipe(up)">
                                      <p:cBhvr>
                                        <p:cTn id="63" dur="500"/>
                                        <p:tgtEl>
                                          <p:spTgt spid="32"/>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p:tgtEl>
                                          <p:spTgt spid="33"/>
                                        </p:tgtEl>
                                        <p:attrNameLst>
                                          <p:attrName>ppt_y</p:attrName>
                                        </p:attrNameLst>
                                      </p:cBhvr>
                                      <p:tavLst>
                                        <p:tav tm="0">
                                          <p:val>
                                            <p:strVal val="#ppt_y+#ppt_h*1.125000"/>
                                          </p:val>
                                        </p:tav>
                                        <p:tav tm="100000">
                                          <p:val>
                                            <p:strVal val="#ppt_y"/>
                                          </p:val>
                                        </p:tav>
                                      </p:tavLst>
                                    </p:anim>
                                    <p:animEffect transition="in" filter="wipe(up)">
                                      <p:cBhvr>
                                        <p:cTn id="67" dur="500"/>
                                        <p:tgtEl>
                                          <p:spTgt spid="3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p:tgtEl>
                                          <p:spTgt spid="34"/>
                                        </p:tgtEl>
                                        <p:attrNameLst>
                                          <p:attrName>ppt_y</p:attrName>
                                        </p:attrNameLst>
                                      </p:cBhvr>
                                      <p:tavLst>
                                        <p:tav tm="0">
                                          <p:val>
                                            <p:strVal val="#ppt_y+#ppt_h*1.125000"/>
                                          </p:val>
                                        </p:tav>
                                        <p:tav tm="100000">
                                          <p:val>
                                            <p:strVal val="#ppt_y"/>
                                          </p:val>
                                        </p:tav>
                                      </p:tavLst>
                                    </p:anim>
                                    <p:animEffect transition="in" filter="wipe(up)">
                                      <p:cBhvr>
                                        <p:cTn id="71" dur="500"/>
                                        <p:tgtEl>
                                          <p:spTgt spid="34"/>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up)">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P spid="10" grpId="0"/>
      <p:bldP spid="23" grpId="0" bldLvl="0" animBg="1"/>
      <p:bldP spid="24" grpId="0" bldLvl="0" animBg="1"/>
      <p:bldP spid="25" grpId="0" bldLvl="0" animBg="1"/>
      <p:bldP spid="26" grpId="0" bldLvl="0" animBg="1"/>
      <p:bldP spid="28" grpId="0" bldLvl="0" animBg="1"/>
      <p:bldP spid="29" grpId="0" bldLvl="0" animBg="1"/>
      <p:bldP spid="30" grpId="0"/>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017" r="2095"/>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77881"/>
          <a:stretch>
            <a:fillRect/>
          </a:stretch>
        </p:blipFill>
        <p:spPr>
          <a:xfrm>
            <a:off x="0" y="5509846"/>
            <a:ext cx="12192000" cy="134815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83242" cy="1629508"/>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14327" b="16019"/>
          <a:stretch>
            <a:fillRect/>
          </a:stretch>
        </p:blipFill>
        <p:spPr>
          <a:xfrm flipH="1">
            <a:off x="193901" y="2395605"/>
            <a:ext cx="5975287" cy="4162097"/>
          </a:xfrm>
          <a:prstGeom prst="rect">
            <a:avLst/>
          </a:prstGeom>
        </p:spPr>
      </p:pic>
      <p:grpSp>
        <p:nvGrpSpPr>
          <p:cNvPr id="13" name="组 12"/>
          <p:cNvGrpSpPr/>
          <p:nvPr/>
        </p:nvGrpSpPr>
        <p:grpSpPr>
          <a:xfrm>
            <a:off x="7905405" y="2095307"/>
            <a:ext cx="1519222" cy="441434"/>
            <a:chOff x="7809227" y="2095307"/>
            <a:chExt cx="1519222" cy="441434"/>
          </a:xfrm>
        </p:grpSpPr>
        <p:sp>
          <p:nvSpPr>
            <p:cNvPr id="9" name="圆角矩形 8"/>
            <p:cNvSpPr/>
            <p:nvPr/>
          </p:nvSpPr>
          <p:spPr>
            <a:xfrm>
              <a:off x="7809227" y="2095307"/>
              <a:ext cx="1519222" cy="441434"/>
            </a:xfrm>
            <a:prstGeom prst="roundRect">
              <a:avLst>
                <a:gd name="adj" fmla="val 50000"/>
              </a:avLst>
            </a:prstGeom>
            <a:solidFill>
              <a:srgbClr val="F6B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8130256" y="2135877"/>
              <a:ext cx="955711" cy="400110"/>
            </a:xfrm>
            <a:prstGeom prst="rect">
              <a:avLst/>
            </a:prstGeom>
            <a:noFill/>
          </p:spPr>
          <p:txBody>
            <a:bodyPr wrap="none" rtlCol="0">
              <a:spAutoFit/>
            </a:bodyPr>
            <a:lstStyle/>
            <a:p>
              <a:r>
                <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第二章</a:t>
              </a:r>
              <a:endParaRPr kumimoji="1"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7081329" y="2836470"/>
            <a:ext cx="3167380" cy="768350"/>
          </a:xfrm>
          <a:prstGeom prst="rect">
            <a:avLst/>
          </a:prstGeom>
          <a:noFill/>
        </p:spPr>
        <p:txBody>
          <a:bodyPr wrap="none" rtlCol="0">
            <a:spAutoFit/>
          </a:bodyPr>
          <a:lstStyle/>
          <a:p>
            <a:pPr algn="ctr"/>
            <a:r>
              <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毒品的危害</a:t>
            </a:r>
            <a:endParaRPr kumimoji="1" lang="zh-CN" altLang="en-US" sz="4400" b="1" spc="3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6000">
        <p14:ferris dir="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 presetClass="entr" presetSubtype="2" decel="5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1+#ppt_w/2"/>
                                          </p:val>
                                        </p:tav>
                                        <p:tav tm="100000">
                                          <p:val>
                                            <p:strVal val="#ppt_x"/>
                                          </p:val>
                                        </p:tav>
                                      </p:tavLst>
                                    </p:anim>
                                    <p:anim calcmode="lin" valueType="num">
                                      <p:cBhvr additive="base">
                                        <p:cTn id="19"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39535" y="283037"/>
            <a:ext cx="1897380" cy="460375"/>
          </a:xfrm>
          <a:prstGeom prst="rect">
            <a:avLst/>
          </a:prstGeom>
          <a:noFill/>
        </p:spPr>
        <p:txBody>
          <a:bodyPr wrap="none" rtlCol="0">
            <a:spAutoFit/>
          </a:bodyPr>
          <a:lstStyle/>
          <a:p>
            <a:r>
              <a:rPr kumimoji="1" lang="zh-CN" altLang="en-US" sz="2400" b="1" spc="3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毒品的危害</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598314" y="3169647"/>
            <a:ext cx="1857508" cy="442674"/>
          </a:xfrm>
          <a:prstGeom prst="roundRect">
            <a:avLst/>
          </a:prstGeom>
          <a:solidFill>
            <a:srgbClr val="0095AB"/>
          </a:solidFill>
        </p:spPr>
        <p:txBody>
          <a:bodyPr wrap="square" rtlCol="0">
            <a:spAutoFit/>
          </a:bodyPr>
          <a:lstStyle/>
          <a:p>
            <a:pPr algn="ctr"/>
            <a:r>
              <a:rPr lang="zh-CN" altLang="en-US" sz="2000" dirty="0">
                <a:solidFill>
                  <a:schemeClr val="bg1"/>
                </a:solidFill>
              </a:rPr>
              <a:t>急易上瘾</a:t>
            </a:r>
            <a:endParaRPr lang="zh-CN" altLang="en-US" sz="2000" dirty="0">
              <a:solidFill>
                <a:schemeClr val="bg1"/>
              </a:solidFill>
            </a:endParaRPr>
          </a:p>
        </p:txBody>
      </p:sp>
      <p:sp>
        <p:nvSpPr>
          <p:cNvPr id="4" name="文本框 3"/>
          <p:cNvSpPr txBox="1"/>
          <p:nvPr/>
        </p:nvSpPr>
        <p:spPr>
          <a:xfrm>
            <a:off x="5351255" y="3169647"/>
            <a:ext cx="2235582" cy="442674"/>
          </a:xfrm>
          <a:prstGeom prst="roundRect">
            <a:avLst/>
          </a:prstGeom>
          <a:solidFill>
            <a:srgbClr val="0095AB"/>
          </a:solidFill>
        </p:spPr>
        <p:txBody>
          <a:bodyPr wrap="square" rtlCol="0">
            <a:spAutoFit/>
          </a:bodyPr>
          <a:lstStyle/>
          <a:p>
            <a:pPr algn="ctr"/>
            <a:r>
              <a:rPr lang="zh-CN" altLang="en-US" sz="2000" dirty="0">
                <a:solidFill>
                  <a:schemeClr val="bg1"/>
                </a:solidFill>
              </a:rPr>
              <a:t>损害大脑神经</a:t>
            </a:r>
            <a:endParaRPr lang="zh-CN" altLang="en-US" sz="2000" dirty="0">
              <a:solidFill>
                <a:schemeClr val="bg1"/>
              </a:solidFill>
            </a:endParaRPr>
          </a:p>
        </p:txBody>
      </p:sp>
      <p:sp>
        <p:nvSpPr>
          <p:cNvPr id="5" name="文本框 4"/>
          <p:cNvSpPr txBox="1"/>
          <p:nvPr/>
        </p:nvSpPr>
        <p:spPr>
          <a:xfrm>
            <a:off x="9104548" y="3169647"/>
            <a:ext cx="2336807" cy="442674"/>
          </a:xfrm>
          <a:prstGeom prst="roundRect">
            <a:avLst/>
          </a:prstGeom>
          <a:solidFill>
            <a:srgbClr val="0095AB"/>
          </a:solidFill>
        </p:spPr>
        <p:txBody>
          <a:bodyPr wrap="square" rtlCol="0">
            <a:spAutoFit/>
          </a:bodyPr>
          <a:lstStyle/>
          <a:p>
            <a:pPr algn="ctr"/>
            <a:r>
              <a:rPr lang="zh-CN" altLang="en-US" sz="2000" dirty="0">
                <a:solidFill>
                  <a:schemeClr val="bg1"/>
                </a:solidFill>
              </a:rPr>
              <a:t>心肌断裂</a:t>
            </a:r>
            <a:endParaRPr lang="zh-CN" altLang="en-US" sz="2000" dirty="0">
              <a:solidFill>
                <a:schemeClr val="bg1"/>
              </a:solidFill>
            </a:endParaRPr>
          </a:p>
        </p:txBody>
      </p:sp>
      <p:sp>
        <p:nvSpPr>
          <p:cNvPr id="6" name="文本框 5"/>
          <p:cNvSpPr txBox="1"/>
          <p:nvPr/>
        </p:nvSpPr>
        <p:spPr>
          <a:xfrm>
            <a:off x="1621660" y="5852711"/>
            <a:ext cx="1857508" cy="442674"/>
          </a:xfrm>
          <a:prstGeom prst="roundRect">
            <a:avLst/>
          </a:prstGeom>
          <a:solidFill>
            <a:srgbClr val="F6B923"/>
          </a:solidFill>
        </p:spPr>
        <p:txBody>
          <a:bodyPr wrap="square" rtlCol="0">
            <a:spAutoFit/>
          </a:bodyPr>
          <a:lstStyle/>
          <a:p>
            <a:pPr algn="ctr"/>
            <a:r>
              <a:rPr lang="zh-CN" altLang="en-US" sz="2000" dirty="0">
                <a:solidFill>
                  <a:schemeClr val="bg1"/>
                </a:solidFill>
              </a:rPr>
              <a:t>倾家荡产</a:t>
            </a:r>
            <a:endParaRPr lang="zh-CN" altLang="en-US" sz="2000" dirty="0">
              <a:solidFill>
                <a:schemeClr val="bg1"/>
              </a:solidFill>
            </a:endParaRPr>
          </a:p>
        </p:txBody>
      </p:sp>
      <p:sp>
        <p:nvSpPr>
          <p:cNvPr id="7" name="文本框 6"/>
          <p:cNvSpPr txBox="1"/>
          <p:nvPr/>
        </p:nvSpPr>
        <p:spPr>
          <a:xfrm>
            <a:off x="5374601" y="5852711"/>
            <a:ext cx="2235582" cy="442674"/>
          </a:xfrm>
          <a:prstGeom prst="roundRect">
            <a:avLst/>
          </a:prstGeom>
          <a:solidFill>
            <a:srgbClr val="F6B923"/>
          </a:solidFill>
        </p:spPr>
        <p:txBody>
          <a:bodyPr wrap="square" rtlCol="0">
            <a:spAutoFit/>
          </a:bodyPr>
          <a:lstStyle/>
          <a:p>
            <a:pPr algn="ctr"/>
            <a:r>
              <a:rPr lang="zh-CN" altLang="en-US" sz="2000" dirty="0">
                <a:solidFill>
                  <a:schemeClr val="bg1"/>
                </a:solidFill>
              </a:rPr>
              <a:t>家庭破裂</a:t>
            </a:r>
            <a:endParaRPr lang="zh-CN" altLang="en-US" sz="2000" dirty="0">
              <a:solidFill>
                <a:schemeClr val="bg1"/>
              </a:solidFill>
            </a:endParaRPr>
          </a:p>
        </p:txBody>
      </p:sp>
      <p:sp>
        <p:nvSpPr>
          <p:cNvPr id="8" name="文本框 7"/>
          <p:cNvSpPr txBox="1"/>
          <p:nvPr/>
        </p:nvSpPr>
        <p:spPr>
          <a:xfrm>
            <a:off x="9127894" y="5852711"/>
            <a:ext cx="2336807" cy="442674"/>
          </a:xfrm>
          <a:prstGeom prst="roundRect">
            <a:avLst/>
          </a:prstGeom>
          <a:solidFill>
            <a:srgbClr val="F6B923"/>
          </a:solidFill>
        </p:spPr>
        <p:txBody>
          <a:bodyPr wrap="square" rtlCol="0">
            <a:spAutoFit/>
          </a:bodyPr>
          <a:lstStyle/>
          <a:p>
            <a:pPr algn="ctr"/>
            <a:r>
              <a:rPr lang="zh-CN" altLang="en-US" sz="2000" dirty="0">
                <a:solidFill>
                  <a:schemeClr val="bg1"/>
                </a:solidFill>
              </a:rPr>
              <a:t>危害社会</a:t>
            </a:r>
            <a:endParaRPr lang="zh-CN" altLang="en-US" sz="2000" dirty="0">
              <a:solidFill>
                <a:schemeClr val="bg1"/>
              </a:solidFill>
            </a:endParaRPr>
          </a:p>
        </p:txBody>
      </p:sp>
      <p:sp>
        <p:nvSpPr>
          <p:cNvPr id="9" name="椭圆 8"/>
          <p:cNvSpPr/>
          <p:nvPr/>
        </p:nvSpPr>
        <p:spPr>
          <a:xfrm>
            <a:off x="1552887" y="999726"/>
            <a:ext cx="1995054" cy="1995054"/>
          </a:xfrm>
          <a:prstGeom prst="ellipse">
            <a:avLst/>
          </a:prstGeom>
          <a:blipFill>
            <a:blip r:embed="rId1"/>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494864" y="999726"/>
            <a:ext cx="1995054" cy="1995054"/>
          </a:xfrm>
          <a:prstGeom prst="ellipse">
            <a:avLst/>
          </a:prstGeom>
          <a:blipFill>
            <a:blip r:embed="rId2"/>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1"/>
          <p:cNvSpPr/>
          <p:nvPr/>
        </p:nvSpPr>
        <p:spPr>
          <a:xfrm>
            <a:off x="9298770" y="999726"/>
            <a:ext cx="1995054" cy="1995054"/>
          </a:xfrm>
          <a:prstGeom prst="ellipse">
            <a:avLst/>
          </a:prstGeom>
          <a:blipFill>
            <a:blip r:embed="rId3"/>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96770" y="3750244"/>
            <a:ext cx="1995054" cy="1995054"/>
          </a:xfrm>
          <a:prstGeom prst="ellipse">
            <a:avLst/>
          </a:prstGeom>
          <a:blipFill>
            <a:blip r:embed="rId4"/>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38747" y="3750244"/>
            <a:ext cx="1995054" cy="1995054"/>
          </a:xfrm>
          <a:prstGeom prst="ellipse">
            <a:avLst/>
          </a:prstGeom>
          <a:blipFill>
            <a:blip r:embed="rId5"/>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242653" y="3750244"/>
            <a:ext cx="1995054" cy="1995054"/>
          </a:xfrm>
          <a:prstGeom prst="ellipse">
            <a:avLst/>
          </a:prstGeom>
          <a:blipFill>
            <a:blip r:embed="rId6"/>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par>
                                <p:cTn id="15" presetID="25" presetClass="entr" presetSubtype="0" fill="hold" grpId="0" nodeType="withEffect">
                                  <p:stCondLst>
                                    <p:cond delay="15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
                                        </p:tgtEl>
                                      </p:cBhvr>
                                    </p:animEffect>
                                  </p:childTnLst>
                                </p:cTn>
                              </p:par>
                              <p:par>
                                <p:cTn id="25" presetID="25" presetClass="entr" presetSubtype="0" fill="hold" grpId="0"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1"/>
                                        </p:tgtEl>
                                      </p:cBhvr>
                                    </p:animEffect>
                                  </p:childTnLst>
                                </p:cTn>
                              </p:par>
                              <p:par>
                                <p:cTn id="35" presetID="25" presetClass="entr" presetSubtype="0" fill="hold" grpId="0" nodeType="withEffect">
                                  <p:stCondLst>
                                    <p:cond delay="4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0" dur="1000" fill="hold"/>
                                        <p:tgtEl>
                                          <p:spTgt spid="12"/>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2"/>
                                        </p:tgtEl>
                                      </p:cBhvr>
                                    </p:animEffect>
                                  </p:childTnLst>
                                </p:cTn>
                              </p:par>
                              <p:par>
                                <p:cTn id="45" presetID="25" presetClass="entr" presetSubtype="0"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50" dur="1000" fill="hold"/>
                                        <p:tgtEl>
                                          <p:spTgt spid="13"/>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3"/>
                                        </p:tgtEl>
                                      </p:cBhvr>
                                    </p:animEffect>
                                  </p:childTnLst>
                                </p:cTn>
                              </p:par>
                              <p:par>
                                <p:cTn id="55" presetID="25" presetClass="entr" presetSubtype="0" fill="hold" grpId="0" nodeType="withEffect">
                                  <p:stCondLst>
                                    <p:cond delay="75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0" dur="1000" fill="hold"/>
                                        <p:tgtEl>
                                          <p:spTgt spid="14"/>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4"/>
                                        </p:tgtEl>
                                      </p:cBhvr>
                                    </p:animEffect>
                                  </p:childTnLst>
                                </p:cTn>
                              </p:par>
                            </p:childTnLst>
                          </p:cTn>
                        </p:par>
                        <p:par>
                          <p:cTn id="65" fill="hold">
                            <p:stCondLst>
                              <p:cond delay="1000"/>
                            </p:stCondLst>
                            <p:childTnLst>
                              <p:par>
                                <p:cTn id="66" presetID="16" presetClass="entr" presetSubtype="21"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arn(inVertical)">
                                      <p:cBhvr>
                                        <p:cTn id="68" dur="500"/>
                                        <p:tgtEl>
                                          <p:spTgt spid="3"/>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barn(inVertical)">
                                      <p:cBhvr>
                                        <p:cTn id="71" dur="500"/>
                                        <p:tgtEl>
                                          <p:spTgt spid="4"/>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barn(inVertical)">
                                      <p:cBhvr>
                                        <p:cTn id="74" dur="500"/>
                                        <p:tgtEl>
                                          <p:spTgt spid="5"/>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barn(inVertical)">
                                      <p:cBhvr>
                                        <p:cTn id="77" dur="500"/>
                                        <p:tgtEl>
                                          <p:spTgt spid="6"/>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barn(inVertical)">
                                      <p:cBhvr>
                                        <p:cTn id="80" dur="500"/>
                                        <p:tgtEl>
                                          <p:spTgt spid="7"/>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barn(inVertical)">
                                      <p:cBhvr>
                                        <p:cTn id="8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48203" y="298803"/>
            <a:ext cx="1897380" cy="460375"/>
          </a:xfrm>
          <a:prstGeom prst="rect">
            <a:avLst/>
          </a:prstGeom>
          <a:noFill/>
        </p:spPr>
        <p:txBody>
          <a:bodyPr wrap="none" rtlCol="0">
            <a:spAutoFit/>
          </a:bodyPr>
          <a:lstStyle/>
          <a:p>
            <a:pPr algn="ctr"/>
            <a:r>
              <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毒品的危害</a:t>
            </a:r>
            <a:endParaRPr kumimoji="1"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Picture 13"/>
          <p:cNvPicPr preferRelativeResize="0">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643819" y="2240448"/>
            <a:ext cx="3348000" cy="3348000"/>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 Box 122"/>
          <p:cNvSpPr txBox="1">
            <a:spLocks noChangeArrowheads="1"/>
          </p:cNvSpPr>
          <p:nvPr/>
        </p:nvSpPr>
        <p:spPr bwMode="auto">
          <a:xfrm>
            <a:off x="3232114" y="1171525"/>
            <a:ext cx="5727772"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b="1" dirty="0">
                <a:solidFill>
                  <a:srgbClr val="0095AB"/>
                </a:solidFill>
                <a:latin typeface="微软雅黑" panose="020B0503020204020204" pitchFamily="34" charset="-122"/>
                <a:ea typeface="微软雅黑" panose="020B0503020204020204" pitchFamily="34" charset="-122"/>
                <a:cs typeface="微软雅黑" panose="020B0503020204020204" pitchFamily="34" charset="-122"/>
              </a:rPr>
              <a:t>吸毒严重损害人的身体健康</a:t>
            </a:r>
            <a:endParaRPr lang="zh-CN" altLang="en-US" sz="2800" b="1" dirty="0">
              <a:solidFill>
                <a:srgbClr val="0095AB"/>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椭圆 1"/>
          <p:cNvSpPr/>
          <p:nvPr/>
        </p:nvSpPr>
        <p:spPr>
          <a:xfrm>
            <a:off x="4495967" y="2240448"/>
            <a:ext cx="3348000" cy="3348000"/>
          </a:xfrm>
          <a:prstGeom prst="ellipse">
            <a:avLst/>
          </a:prstGeom>
          <a:solidFill>
            <a:srgbClr val="0095AB"/>
          </a:solidFill>
          <a:ln w="28575">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8348115" y="2240448"/>
            <a:ext cx="3348000" cy="3348000"/>
          </a:xfrm>
          <a:prstGeom prst="ellipse">
            <a:avLst/>
          </a:prstGeom>
          <a:solidFill>
            <a:srgbClr val="F6B923"/>
          </a:solidFill>
          <a:ln w="28575">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5"/>
          <p:cNvSpPr txBox="1">
            <a:spLocks noChangeArrowheads="1"/>
          </p:cNvSpPr>
          <p:nvPr/>
        </p:nvSpPr>
        <p:spPr bwMode="auto">
          <a:xfrm>
            <a:off x="8839821" y="2898784"/>
            <a:ext cx="2582922" cy="2031325"/>
          </a:xfrm>
          <a:prstGeom prst="rect">
            <a:avLst/>
          </a:prstGeom>
          <a:noFill/>
          <a:ln>
            <a:noFill/>
          </a:ln>
        </p:spPr>
        <p:txBody>
          <a:bodyPr wrap="square">
            <a:spAutoFit/>
          </a:bodyPr>
          <a:lstStyle>
            <a:defPPr>
              <a:defRPr lang="zh-CN"/>
            </a:defPPr>
            <a:lvl1pPr marL="120650" indent="0">
              <a:lnSpc>
                <a:spcPct val="150000"/>
              </a:lnSpc>
              <a:defRPr sz="140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fontAlgn="base">
              <a:spcBef>
                <a:spcPct val="0"/>
              </a:spcBef>
              <a:spcAft>
                <a:spcPct val="0"/>
              </a:spcAft>
              <a:defRPr>
                <a:latin typeface="Arial" panose="020B0604020202020204" pitchFamily="34" charset="0"/>
                <a:cs typeface="Arial" panose="020B0604020202020204" pitchFamily="34" charset="0"/>
              </a:defRPr>
            </a:lvl6pPr>
            <a:lvl7pPr marL="2971800" indent="-228600" fontAlgn="base">
              <a:spcBef>
                <a:spcPct val="0"/>
              </a:spcBef>
              <a:spcAft>
                <a:spcPct val="0"/>
              </a:spcAft>
              <a:defRPr>
                <a:latin typeface="Arial" panose="020B0604020202020204" pitchFamily="34" charset="0"/>
                <a:cs typeface="Arial" panose="020B0604020202020204" pitchFamily="34" charset="0"/>
              </a:defRPr>
            </a:lvl7pPr>
            <a:lvl8pPr marL="3429000" indent="-228600" fontAlgn="base">
              <a:spcBef>
                <a:spcPct val="0"/>
              </a:spcBef>
              <a:spcAft>
                <a:spcPct val="0"/>
              </a:spcAft>
              <a:defRPr>
                <a:latin typeface="Arial" panose="020B0604020202020204" pitchFamily="34" charset="0"/>
                <a:cs typeface="Arial" panose="020B0604020202020204" pitchFamily="34" charset="0"/>
              </a:defRPr>
            </a:lvl8pPr>
            <a:lvl9pPr marL="3886200" indent="-228600" fontAlgn="base">
              <a:spcBef>
                <a:spcPct val="0"/>
              </a:spcBef>
              <a:spcAft>
                <a:spcPct val="0"/>
              </a:spcAft>
              <a:defRPr>
                <a:latin typeface="Arial" panose="020B0604020202020204" pitchFamily="34" charset="0"/>
                <a:cs typeface="Arial" panose="020B0604020202020204" pitchFamily="34" charset="0"/>
              </a:defRPr>
            </a:lvl9pPr>
          </a:lstStyle>
          <a:p>
            <a:r>
              <a:rPr lang="zh-CN" altLang="en-US"/>
              <a:t>损害</a:t>
            </a:r>
            <a:r>
              <a:rPr lang="zh-CN" altLang="en-US" dirty="0"/>
              <a:t>呼吸道，毒品中大都掺入滑石粉、淀粉等粉状杂物，吸食后往往引发肺梗塞，肺气肿、肺结核等肺部疾病；损害免疫系统，引发许多疾病的传播和感染。</a:t>
            </a:r>
            <a:endParaRPr lang="zh-CN" altLang="en-US" dirty="0"/>
          </a:p>
        </p:txBody>
      </p:sp>
      <p:sp>
        <p:nvSpPr>
          <p:cNvPr id="8" name="Text Box 126"/>
          <p:cNvSpPr txBox="1">
            <a:spLocks noChangeArrowheads="1"/>
          </p:cNvSpPr>
          <p:nvPr/>
        </p:nvSpPr>
        <p:spPr bwMode="auto">
          <a:xfrm>
            <a:off x="4899498" y="2737202"/>
            <a:ext cx="2746839" cy="2354491"/>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indent="0">
              <a:lnSpc>
                <a:spcPct val="150000"/>
              </a:lnSpc>
            </a:pPr>
            <a:r>
              <a:rPr lang="zh-CN" altLang="en-US" sz="14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营养不良。吸毒可引发呕吐、食欲下降，抑制胃、胆、胰消化腺体的分泌，从而影响食物的消化吸收。时间一长，造成吸毒者营养不良和体重下降，特别是经济困难的吸毒者，吸毒时间越长越骨瘦如柴。</a:t>
            </a:r>
            <a:endParaRPr lang="zh-CN" altLang="en-US" sz="1400" dirty="0">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6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099"/>
                            </p:stCondLst>
                            <p:childTnLst>
                              <p:par>
                                <p:cTn id="11" presetID="3"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par>
                          <p:cTn id="14" fill="hold">
                            <p:stCondLst>
                              <p:cond delay="2599"/>
                            </p:stCondLst>
                            <p:childTnLst>
                              <p:par>
                                <p:cTn id="15" presetID="3"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3099"/>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3599"/>
                            </p:stCondLst>
                            <p:childTnLst>
                              <p:par>
                                <p:cTn id="23" presetID="3" presetClass="entr" presetSubtype="1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par>
                          <p:cTn id="26" fill="hold">
                            <p:stCondLst>
                              <p:cond delay="4099"/>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6" grpId="0" animBg="1"/>
      <p:bldP spid="7" grpId="0"/>
      <p:bldP spid="8" grpId="0"/>
    </p:bldLst>
  </p:timing>
</p:sld>
</file>

<file path=ppt/tags/tag1.xml><?xml version="1.0" encoding="utf-8"?>
<p:tagLst xmlns:p="http://schemas.openxmlformats.org/presentationml/2006/main">
  <p:tag name="ISPRING_PRESENTATION_TITLE" val="国际禁毒日知识宣传学校青少年预防毒品远离吸毒教育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国际禁毒日学校青少年预防毒品主题班会禁毒PPT模板</Template>
  <TotalTime>0</TotalTime>
  <Words>1335</Words>
  <Application>WPS 演示</Application>
  <PresentationFormat>宽屏</PresentationFormat>
  <Paragraphs>153</Paragraphs>
  <Slides>16</Slides>
  <Notes>20</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16</vt:i4>
      </vt:variant>
    </vt:vector>
  </HeadingPairs>
  <TitlesOfParts>
    <vt:vector size="39" baseType="lpstr">
      <vt:lpstr>Arial</vt:lpstr>
      <vt:lpstr>宋体</vt:lpstr>
      <vt:lpstr>Wingdings</vt:lpstr>
      <vt:lpstr>Arial</vt:lpstr>
      <vt:lpstr>微软雅黑</vt:lpstr>
      <vt:lpstr>方正正中黑简体</vt:lpstr>
      <vt:lpstr>FZZhengHeiS-EB-GB</vt:lpstr>
      <vt:lpstr>yuweij Medium</vt:lpstr>
      <vt:lpstr>STHeiti Light</vt:lpstr>
      <vt:lpstr>Arial Unicode MS</vt:lpstr>
      <vt:lpstr>DengXian Light</vt:lpstr>
      <vt:lpstr>DengXian</vt:lpstr>
      <vt:lpstr>等线</vt:lpstr>
      <vt:lpstr>Calibri</vt:lpstr>
      <vt:lpstr>FZZhengHeiS-EB-GB</vt:lpstr>
      <vt:lpstr>STHeiti Light</vt:lpstr>
      <vt:lpstr>方正正中黑简体</vt:lpstr>
      <vt:lpstr>Segoe Print</vt:lpstr>
      <vt:lpstr>方正喵呜体</vt:lpstr>
      <vt:lpstr>华文楷体</vt:lpstr>
      <vt:lpstr>仿宋</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国际禁毒日知识宣传学校青少年预防毒品远离吸毒教育PPT模板</dc:title>
  <dc:creator>office365</dc:creator>
  <cp:lastModifiedBy>Administrator</cp:lastModifiedBy>
  <cp:revision>66</cp:revision>
  <dcterms:created xsi:type="dcterms:W3CDTF">2018-05-28T08:01:00Z</dcterms:created>
  <dcterms:modified xsi:type="dcterms:W3CDTF">2019-10-30T07:07:14Z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