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9"/>
  </p:notesMasterIdLst>
  <p:handoutMasterIdLst>
    <p:handoutMasterId r:id="rId40"/>
  </p:handoutMasterIdLst>
  <p:sldIdLst>
    <p:sldId id="353" r:id="rId4"/>
    <p:sldId id="286" r:id="rId5"/>
    <p:sldId id="265" r:id="rId6"/>
    <p:sldId id="356" r:id="rId7"/>
    <p:sldId id="357" r:id="rId8"/>
    <p:sldId id="358" r:id="rId9"/>
    <p:sldId id="359" r:id="rId10"/>
    <p:sldId id="360" r:id="rId11"/>
    <p:sldId id="306" r:id="rId12"/>
    <p:sldId id="300" r:id="rId13"/>
    <p:sldId id="276" r:id="rId14"/>
    <p:sldId id="290" r:id="rId15"/>
    <p:sldId id="361" r:id="rId16"/>
    <p:sldId id="362" r:id="rId17"/>
    <p:sldId id="307" r:id="rId18"/>
    <p:sldId id="291" r:id="rId19"/>
    <p:sldId id="287" r:id="rId20"/>
    <p:sldId id="270" r:id="rId21"/>
    <p:sldId id="271" r:id="rId22"/>
    <p:sldId id="311" r:id="rId23"/>
    <p:sldId id="312" r:id="rId24"/>
    <p:sldId id="273" r:id="rId25"/>
    <p:sldId id="275" r:id="rId26"/>
    <p:sldId id="301" r:id="rId27"/>
    <p:sldId id="363" r:id="rId28"/>
    <p:sldId id="280" r:id="rId30"/>
    <p:sldId id="294" r:id="rId31"/>
    <p:sldId id="279" r:id="rId32"/>
    <p:sldId id="278" r:id="rId33"/>
    <p:sldId id="302" r:id="rId34"/>
    <p:sldId id="308" r:id="rId35"/>
    <p:sldId id="305" r:id="rId36"/>
    <p:sldId id="310" r:id="rId37"/>
    <p:sldId id="304" r:id="rId38"/>
    <p:sldId id="303" r:id="rId3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886"/>
    <p:restoredTop sz="94666"/>
  </p:normalViewPr>
  <p:slideViewPr>
    <p:cSldViewPr showGuides="1">
      <p:cViewPr varScale="1">
        <p:scale>
          <a:sx n="104" d="100"/>
          <a:sy n="104" d="100"/>
        </p:scale>
        <p:origin x="-1374" y="-78"/>
      </p:cViewPr>
      <p:guideLst>
        <p:guide orient="horz" pos="2159"/>
        <p:guide pos="2897"/>
      </p:guideLst>
    </p:cSldViewPr>
  </p:slideViewPr>
  <p:outlineViewPr>
    <p:cViewPr>
      <p:scale>
        <a:sx n="33" d="100"/>
        <a:sy n="33" d="100"/>
      </p:scale>
      <p:origin x="48" y="0"/>
    </p:cViewPr>
  </p:outlineViewPr>
  <p:notesTextViewPr>
    <p:cViewPr>
      <p:scale>
        <a:sx n="100" d="100"/>
        <a:sy n="100" d="100"/>
      </p:scale>
      <p:origin x="0" y="0"/>
    </p:cViewPr>
  </p:notesTextViewPr>
  <p:sorterViewPr showFormatting="0">
    <p:cViewPr>
      <p:scale>
        <a:sx n="66" d="100"/>
        <a:sy n="66" d="100"/>
      </p:scale>
      <p:origin x="0" y="354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0418"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419"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420"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421"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buNone/>
            </a:pPr>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0658"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0659"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676"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70661"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0662"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0663"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buNone/>
            </a:pPr>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Rot="1" noTextEdit="1"/>
          </p:cNvSpPr>
          <p:nvPr>
            <p:ph type="sldImg"/>
          </p:nvPr>
        </p:nvSpPr>
        <p:spPr>
          <a:ln/>
        </p:spPr>
      </p:sp>
      <p:sp>
        <p:nvSpPr>
          <p:cNvPr id="55298" name="文本占位符 2"/>
          <p:cNvSpPr/>
          <p:nvPr>
            <p:ph type="body"/>
          </p:nvPr>
        </p:nvSpPr>
        <p:spPr>
          <a:ln/>
        </p:spPr>
        <p:txBody>
          <a:bodyPr wrap="square" lIns="91440" tIns="45720" rIns="91440" bIns="45720" anchor="t"/>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1">
        <a:schemeClr val="bg2"/>
      </p:bgRef>
    </p:bg>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直接连接符 2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椭圆 28"/>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椭圆 29"/>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副标题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auto"/>
            <a:r>
              <a:rPr kumimoji="0" lang="zh-CN" altLang="en-US" strike="noStrike" noProof="1" smtClean="0"/>
              <a:t>单击此处编辑母版副标题样式</a:t>
            </a:r>
            <a:endParaRPr kumimoji="0" lang="en-US" strike="noStrike" noProof="1"/>
          </a:p>
        </p:txBody>
      </p:sp>
      <p:sp>
        <p:nvSpPr>
          <p:cNvPr id="8" name="标题 7"/>
          <p:cNvSpPr>
            <a:spLocks noGrp="1"/>
          </p:cNvSpPr>
          <p:nvPr>
            <p:ph type="ctrTitle"/>
          </p:nvPr>
        </p:nvSpPr>
        <p:spPr>
          <a:xfrm>
            <a:off x="685800" y="381000"/>
            <a:ext cx="7772400" cy="1752600"/>
          </a:xfrm>
        </p:spPr>
        <p:txBody>
          <a:bodyPr anchor="b"/>
          <a:lstStyle>
            <a:lvl1pPr>
              <a:defRPr sz="4200">
                <a:solidFill>
                  <a:schemeClr val="accent1"/>
                </a:solidFill>
              </a:defRPr>
            </a:lvl1pPr>
          </a:lstStyle>
          <a:p>
            <a:pPr fontAlgn="auto"/>
            <a:r>
              <a:rPr kumimoji="0" lang="zh-CN" altLang="en-US" strike="noStrike" noProof="1" smtClean="0"/>
              <a:t>单击此处编辑母版标题样式</a:t>
            </a:r>
            <a:endParaRPr kumimoji="0" lang="en-US" strike="noStrike" noProof="1"/>
          </a:p>
        </p:txBody>
      </p:sp>
      <p:sp>
        <p:nvSpPr>
          <p:cNvPr id="31" name="日期占位符 27"/>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2" name="页脚占位符 16"/>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3" name="灯片编号占位符 28"/>
          <p:cNvSpPr>
            <a:spLocks noGrp="1"/>
          </p:cNvSpPr>
          <p:nvPr>
            <p:ph type="sldNum" sz="quarter" idx="4"/>
          </p:nvPr>
        </p:nvSpPr>
        <p:spPr>
          <a:xfrm>
            <a:off x="4343400" y="21986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0" lang="zh-CN" altLang="en-US" strike="noStrike" noProof="1" smtClean="0"/>
              <a:t>单击此处编辑母版标题样式</a:t>
            </a:r>
            <a:endParaRPr kumimoji="0" lang="en-US" strike="noStrike" noProof="1"/>
          </a:p>
        </p:txBody>
      </p:sp>
      <p:sp>
        <p:nvSpPr>
          <p:cNvPr id="3" name="竖排文字占位符 2"/>
          <p:cNvSpPr>
            <a:spLocks noGrp="1"/>
          </p:cNvSpPr>
          <p:nvPr>
            <p:ph type="body" orient="vert" idx="1"/>
          </p:nvPr>
        </p:nvSpPr>
        <p:spPr/>
        <p:txBody>
          <a:bodyPr vert="eaVert"/>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0"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5"/>
          <p:cNvSpPr>
            <a:spLocks noGrp="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Ref idx="1001">
        <a:schemeClr val="bg2"/>
      </p:bgRef>
    </p:bg>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直接连接符 27"/>
          <p:cNvSpPr>
            <a:spLocks noChangeShapeType="1"/>
          </p:cNvSpPr>
          <p:nvPr/>
        </p:nvSpPr>
        <p:spPr bwMode="auto">
          <a:xfrm rot="5400000">
            <a:off x="4021138"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椭圆 28"/>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椭圆 29"/>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竖排文字占位符 2"/>
          <p:cNvSpPr>
            <a:spLocks noGrp="1"/>
          </p:cNvSpPr>
          <p:nvPr>
            <p:ph type="body" orient="vert" idx="1"/>
          </p:nvPr>
        </p:nvSpPr>
        <p:spPr>
          <a:xfrm>
            <a:off x="304800" y="304800"/>
            <a:ext cx="6553200" cy="5821366"/>
          </a:xfrm>
        </p:spPr>
        <p:txBody>
          <a:bodyPr vert="eaVert"/>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 name="竖排标题 1"/>
          <p:cNvSpPr>
            <a:spLocks noGrp="1"/>
          </p:cNvSpPr>
          <p:nvPr>
            <p:ph type="title" orient="vert"/>
          </p:nvPr>
        </p:nvSpPr>
        <p:spPr>
          <a:xfrm>
            <a:off x="7391400" y="304801"/>
            <a:ext cx="1447800" cy="5851525"/>
          </a:xfrm>
        </p:spPr>
        <p:txBody>
          <a:bodyPr vert="eaVert"/>
          <a:lstStyle/>
          <a:p>
            <a:pPr fontAlgn="auto"/>
            <a:r>
              <a:rPr kumimoji="0" lang="zh-CN" altLang="en-US" strike="noStrike" noProof="1" smtClean="0"/>
              <a:t>单击此处编辑母版标题样式</a:t>
            </a:r>
            <a:endParaRPr kumimoji="0" lang="en-US" strike="noStrike" noProof="1"/>
          </a:p>
        </p:txBody>
      </p:sp>
      <p:sp>
        <p:nvSpPr>
          <p:cNvPr id="31" name="灯片编号占位符 5"/>
          <p:cNvSpPr>
            <a:spLocks noGrp="1"/>
          </p:cNvSpPr>
          <p:nvPr>
            <p:ph type="sldNum" sz="quarter" idx="4"/>
          </p:nvPr>
        </p:nvSpPr>
        <p:spPr>
          <a:xfrm>
            <a:off x="6915150" y="3009900"/>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2"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3"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4648200" y="1600200"/>
            <a:ext cx="4038600" cy="21859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4648200" y="3938588"/>
            <a:ext cx="4038600" cy="2187575"/>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20" name="Rectangle 4"/>
          <p:cNvSpPr>
            <a:spLocks noGrp="1" noChangeArrowheads="1"/>
          </p:cNvSpPr>
          <p:nvPr>
            <p:ph type="dt" sz="half" idx="12"/>
          </p:nvPr>
        </p:nvSpPr>
        <p:spPr>
          <a:xfrm>
            <a:off x="5791200" y="6405563"/>
            <a:ext cx="3044825" cy="365125"/>
          </a:xfrm>
          <a:prstGeom prst="rect">
            <a:avLst/>
          </a:prstGeom>
        </p:spPr>
        <p:txBody>
          <a:bodyPr vert="horz"/>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Rectangle 5"/>
          <p:cNvSpPr>
            <a:spLocks noGrp="1" noChangeArrowheads="1"/>
          </p:cNvSpPr>
          <p:nvPr>
            <p:ph type="ftr" sz="quarter" idx="13"/>
          </p:nvPr>
        </p:nvSpPr>
        <p:spPr>
          <a:xfrm>
            <a:off x="304800" y="6410325"/>
            <a:ext cx="3581400" cy="366713"/>
          </a:xfrm>
          <a:prstGeom prst="rect">
            <a:avLst/>
          </a:prstGeom>
        </p:spPr>
        <p:txBody>
          <a:bodyPr vert="horz"/>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Rectangle 6"/>
          <p:cNvSpPr>
            <a:spLocks noGrp="1" noChangeArrowheads="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Ref idx="1001">
        <a:schemeClr val="bg2"/>
      </p:bgRef>
    </p:bg>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直接连接符 2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椭圆 28"/>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椭圆 29"/>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副标题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auto"/>
            <a:r>
              <a:rPr kumimoji="0" lang="zh-CN" altLang="en-US" strike="noStrike" noProof="1" smtClean="0"/>
              <a:t>单击此处编辑母版副标题样式</a:t>
            </a:r>
            <a:endParaRPr kumimoji="0" lang="en-US" strike="noStrike" noProof="1"/>
          </a:p>
        </p:txBody>
      </p:sp>
      <p:sp>
        <p:nvSpPr>
          <p:cNvPr id="8" name="标题 7"/>
          <p:cNvSpPr>
            <a:spLocks noGrp="1"/>
          </p:cNvSpPr>
          <p:nvPr>
            <p:ph type="ctrTitle"/>
          </p:nvPr>
        </p:nvSpPr>
        <p:spPr>
          <a:xfrm>
            <a:off x="685800" y="381000"/>
            <a:ext cx="7772400" cy="1752600"/>
          </a:xfrm>
        </p:spPr>
        <p:txBody>
          <a:bodyPr anchor="b"/>
          <a:lstStyle>
            <a:lvl1pPr>
              <a:defRPr sz="4200">
                <a:solidFill>
                  <a:schemeClr val="accent1"/>
                </a:solidFill>
              </a:defRPr>
            </a:lvl1pPr>
          </a:lstStyle>
          <a:p>
            <a:pPr fontAlgn="auto"/>
            <a:r>
              <a:rPr kumimoji="0" lang="zh-CN" altLang="en-US" strike="noStrike" noProof="1" smtClean="0"/>
              <a:t>单击此处编辑母版标题样式</a:t>
            </a:r>
            <a:endParaRPr kumimoji="0" lang="en-US" strike="noStrike" noProof="1"/>
          </a:p>
        </p:txBody>
      </p:sp>
      <p:sp>
        <p:nvSpPr>
          <p:cNvPr id="31" name="日期占位符 27"/>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2" name="页脚占位符 16"/>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3" name="灯片编号占位符 28"/>
          <p:cNvSpPr>
            <a:spLocks noGrp="1"/>
          </p:cNvSpPr>
          <p:nvPr>
            <p:ph type="sldNum" sz="quarter" idx="4"/>
          </p:nvPr>
        </p:nvSpPr>
        <p:spPr>
          <a:xfrm>
            <a:off x="4343400" y="21986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3">
                    <a:shade val="75000"/>
                  </a:schemeClr>
                </a:solidFill>
              </a:defRPr>
            </a:lvl1pPr>
          </a:lstStyle>
          <a:p>
            <a:pPr fontAlgn="auto"/>
            <a:r>
              <a:rPr kumimoji="0" lang="zh-CN" altLang="en-US" strike="noStrike" noProof="1" smtClean="0"/>
              <a:t>单击此处编辑母版标题样式</a:t>
            </a:r>
            <a:endParaRPr kumimoji="0" lang="en-US" strike="noStrike" noProof="1"/>
          </a:p>
        </p:txBody>
      </p:sp>
      <p:sp>
        <p:nvSpPr>
          <p:cNvPr id="8" name="内容占位符 7"/>
          <p:cNvSpPr>
            <a:spLocks noGrp="1"/>
          </p:cNvSpPr>
          <p:nvPr>
            <p:ph sz="quarter" idx="1"/>
          </p:nvPr>
        </p:nvSpPr>
        <p:spPr>
          <a:xfrm>
            <a:off x="301752" y="1527048"/>
            <a:ext cx="8503920" cy="4572000"/>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0"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5"/>
          <p:cNvSpPr>
            <a:spLocks noGrp="1"/>
          </p:cNvSpPr>
          <p:nvPr>
            <p:ph type="sldNum" sz="quarter" idx="4"/>
          </p:nvPr>
        </p:nvSpPr>
        <p:spPr>
          <a:xfrm>
            <a:off x="4362450" y="10271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0" name="矩形 1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矩形 28"/>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直接连接符 29"/>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1" name="椭圆 30"/>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占位符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 name="标题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pPr fontAlgn="auto"/>
            <a:r>
              <a:rPr kumimoji="0" lang="zh-CN" altLang="en-US" strike="noStrike" noProof="1" smtClean="0"/>
              <a:t>单击此处编辑母版标题样式</a:t>
            </a:r>
            <a:endParaRPr kumimoji="0" lang="en-US" strike="noStrike" noProof="1"/>
          </a:p>
        </p:txBody>
      </p:sp>
      <p:sp>
        <p:nvSpPr>
          <p:cNvPr id="33"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4"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灯片编号占位符 5"/>
          <p:cNvSpPr>
            <a:spLocks noGrp="1"/>
          </p:cNvSpPr>
          <p:nvPr>
            <p:ph type="sldNum" sz="quarter" idx="4"/>
          </p:nvPr>
        </p:nvSpPr>
        <p:spPr>
          <a:xfrm>
            <a:off x="4343400" y="21986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Ref idx="1001">
        <a:schemeClr val="bg2"/>
      </p:bgRef>
    </p:bg>
    <p:spTree>
      <p:nvGrpSpPr>
        <p:cNvPr id="1" name=""/>
        <p:cNvGrpSpPr/>
        <p:nvPr/>
      </p:nvGrpSpPr>
      <p:grpSpPr>
        <a:xfrm>
          <a:off x="0" y="0"/>
          <a:ext cx="0" cy="0"/>
          <a:chOff x="0" y="0"/>
          <a:chExt cx="0" cy="0"/>
        </a:xfrm>
      </p:grpSpPr>
      <p:sp>
        <p:nvSpPr>
          <p:cNvPr id="20" name="直接连接符 19"/>
          <p:cNvSpPr>
            <a:spLocks noChangeShapeType="1"/>
          </p:cNvSpPr>
          <p:nvPr/>
        </p:nvSpPr>
        <p:spPr bwMode="auto">
          <a:xfrm flipV="1">
            <a:off x="4562475" y="1576388"/>
            <a:ext cx="9525" cy="4818063"/>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01752" y="228600"/>
            <a:ext cx="8534400" cy="758952"/>
          </a:xfrm>
        </p:spPr>
        <p:txBody>
          <a:bodyPr/>
          <a:lstStyle/>
          <a:p>
            <a:pPr fontAlgn="auto"/>
            <a:r>
              <a:rPr kumimoji="0" lang="zh-CN" altLang="en-US" strike="noStrike" noProof="1" smtClean="0"/>
              <a:t>单击此处编辑母版标题样式</a:t>
            </a:r>
            <a:endParaRPr kumimoji="0" lang="en-US" strike="noStrike" noProof="1"/>
          </a:p>
        </p:txBody>
      </p:sp>
      <p:sp>
        <p:nvSpPr>
          <p:cNvPr id="10" name="内容占位符 9"/>
          <p:cNvSpPr>
            <a:spLocks noGrp="1"/>
          </p:cNvSpPr>
          <p:nvPr>
            <p:ph sz="half" idx="1"/>
          </p:nvPr>
        </p:nvSpPr>
        <p:spPr>
          <a:xfrm>
            <a:off x="301752" y="1371600"/>
            <a:ext cx="4038600" cy="4681728"/>
          </a:xfrm>
        </p:spPr>
        <p:txBody>
          <a:bodyPr/>
          <a:lstStyle>
            <a:lvl1pPr>
              <a:defRPr sz="2500"/>
            </a:lvl1p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12" name="内容占位符 11"/>
          <p:cNvSpPr>
            <a:spLocks noGrp="1"/>
          </p:cNvSpPr>
          <p:nvPr>
            <p:ph sz="half" idx="2"/>
          </p:nvPr>
        </p:nvSpPr>
        <p:spPr>
          <a:xfrm>
            <a:off x="4800600" y="1371600"/>
            <a:ext cx="4038600" cy="4681728"/>
          </a:xfrm>
        </p:spPr>
        <p:txBody>
          <a:bodyPr/>
          <a:lstStyle>
            <a:lvl1pPr>
              <a:defRPr sz="2500"/>
            </a:lvl1p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1" name="日期占位符 4"/>
          <p:cNvSpPr>
            <a:spLocks noGrp="1"/>
          </p:cNvSpPr>
          <p:nvPr>
            <p:ph type="dt" sz="half" idx="12"/>
          </p:nvPr>
        </p:nvSpPr>
        <p:spPr>
          <a:xfrm>
            <a:off x="5791200" y="6410325"/>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页脚占位符 5"/>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灯片编号占位符 6"/>
          <p:cNvSpPr>
            <a:spLocks noGrp="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Ref idx="1001">
        <a:schemeClr val="bg2"/>
      </p:bgRef>
    </p:bg>
    <p:spTree>
      <p:nvGrpSpPr>
        <p:cNvPr id="1" name=""/>
        <p:cNvGrpSpPr/>
        <p:nvPr/>
      </p:nvGrpSpPr>
      <p:grpSpPr>
        <a:xfrm>
          <a:off x="0" y="0"/>
          <a:ext cx="0" cy="0"/>
          <a:chOff x="0" y="0"/>
          <a:chExt cx="0" cy="0"/>
        </a:xfrm>
      </p:grpSpPr>
      <p:sp>
        <p:nvSpPr>
          <p:cNvPr id="20" name="直接连接符 1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矩形 2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矩形 2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矩形 27"/>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直接连接符 28"/>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矩形 29"/>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1" name="椭圆 30"/>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占位符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4" name="文本占位符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4" name="内容占位符 23"/>
          <p:cNvSpPr>
            <a:spLocks noGrp="1"/>
          </p:cNvSpPr>
          <p:nvPr>
            <p:ph sz="quarter" idx="2"/>
          </p:nvPr>
        </p:nvSpPr>
        <p:spPr>
          <a:xfrm>
            <a:off x="301752" y="2471383"/>
            <a:ext cx="4041648" cy="3818404"/>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6" name="内容占位符 25"/>
          <p:cNvSpPr>
            <a:spLocks noGrp="1"/>
          </p:cNvSpPr>
          <p:nvPr>
            <p:ph sz="quarter" idx="4"/>
          </p:nvPr>
        </p:nvSpPr>
        <p:spPr>
          <a:xfrm>
            <a:off x="4800600" y="2471383"/>
            <a:ext cx="4038600" cy="3822192"/>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3" name="标题 22"/>
          <p:cNvSpPr>
            <a:spLocks noGrp="1"/>
          </p:cNvSpPr>
          <p:nvPr>
            <p:ph type="title"/>
          </p:nvPr>
        </p:nvSpPr>
        <p:spPr/>
        <p:txBody>
          <a:bodyPr rtlCol="0" anchor="b" anchorCtr="0"/>
          <a:lstStyle/>
          <a:p>
            <a:pPr fontAlgn="auto"/>
            <a:r>
              <a:rPr kumimoji="0" lang="zh-CN" altLang="en-US" strike="noStrike" noProof="1" smtClean="0"/>
              <a:t>单击此处编辑母版标题样式</a:t>
            </a:r>
            <a:endParaRPr kumimoji="0" lang="en-US" strike="noStrike" noProof="1"/>
          </a:p>
        </p:txBody>
      </p:sp>
      <p:sp>
        <p:nvSpPr>
          <p:cNvPr id="33" name="日期占位符 6"/>
          <p:cNvSpPr>
            <a:spLocks noGrp="1"/>
          </p:cNvSpPr>
          <p:nvPr>
            <p:ph type="dt" sz="half" idx="1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4" name="页脚占位符 7"/>
          <p:cNvSpPr>
            <a:spLocks noGrp="1"/>
          </p:cNvSpPr>
          <p:nvPr>
            <p:ph type="ftr" sz="quarter" idx="13"/>
          </p:nvPr>
        </p:nvSpPr>
        <p:spPr>
          <a:xfrm>
            <a:off x="304800" y="6410325"/>
            <a:ext cx="3581400" cy="365125"/>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灯片编号占位符 8"/>
          <p:cNvSpPr>
            <a:spLocks noGrp="1"/>
          </p:cNvSpPr>
          <p:nvPr>
            <p:ph type="sldNum" sz="quarter" idx="14"/>
          </p:nvPr>
        </p:nvSpPr>
        <p:spPr>
          <a:xfrm>
            <a:off x="4343400" y="10429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0" lang="zh-CN" altLang="en-US" strike="noStrike" noProof="1" smtClean="0"/>
              <a:t>单击此处编辑母版标题样式</a:t>
            </a:r>
            <a:endParaRPr kumimoji="0" lang="en-US" strike="noStrike" noProof="1"/>
          </a:p>
        </p:txBody>
      </p:sp>
      <p:sp>
        <p:nvSpPr>
          <p:cNvPr id="20" name="日期占位符 2"/>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3"/>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4"/>
          <p:cNvSpPr>
            <a:spLocks noGrp="1"/>
          </p:cNvSpPr>
          <p:nvPr>
            <p:ph type="sldNum" sz="quarter" idx="4"/>
          </p:nvPr>
        </p:nvSpPr>
        <p:spPr>
          <a:xfrm>
            <a:off x="4343400" y="10366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日期占位符 1"/>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9" name="页脚占位符 2"/>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 name="灯片编号占位符 3"/>
          <p:cNvSpPr>
            <a:spLocks noGrp="1"/>
          </p:cNvSpPr>
          <p:nvPr>
            <p:ph type="sldNum" sz="quarter" idx="4"/>
          </p:nvPr>
        </p:nvSpPr>
        <p:spPr>
          <a:xfrm>
            <a:off x="4267200" y="6324600"/>
            <a:ext cx="609600" cy="441325"/>
          </a:xfrm>
          <a:prstGeom prst="rect">
            <a:avLst/>
          </a:prstGeom>
        </p:spPr>
        <p:txBody>
          <a:bodyPr vert="horz" lIns="45720" rIns="45720" anchor="ctr"/>
          <a:p>
            <a:pPr algn="ctr" fontAlgn="base">
              <a:buNone/>
            </a:pPr>
            <a:fld id="{9A0DB2DC-4C9A-4742-B13C-FB6460FD3503}" type="slidenum">
              <a:rPr lang="en-US" altLang="zh-CN" strike="noStrike" noProof="1" dirty="0">
                <a:solidFill>
                  <a:srgbClr val="FFFFFF"/>
                </a:solidFill>
                <a:latin typeface="Arial" panose="020B0604020202020204" pitchFamily="34" charset="0"/>
                <a:ea typeface="宋体" panose="02010600030101010101" pitchFamily="2" charset="-122"/>
                <a:cs typeface="+mn-cs"/>
              </a:rPr>
            </a:fld>
            <a:endParaRPr lang="en-US" altLang="zh-CN" strike="noStrike" noProof="1"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3">
                    <a:shade val="75000"/>
                  </a:schemeClr>
                </a:solidFill>
              </a:defRPr>
            </a:lvl1pPr>
          </a:lstStyle>
          <a:p>
            <a:pPr fontAlgn="auto"/>
            <a:r>
              <a:rPr kumimoji="0" lang="zh-CN" altLang="en-US" strike="noStrike" noProof="1" smtClean="0"/>
              <a:t>单击此处编辑母版标题样式</a:t>
            </a:r>
            <a:endParaRPr kumimoji="0" lang="en-US" strike="noStrike" noProof="1"/>
          </a:p>
        </p:txBody>
      </p:sp>
      <p:sp>
        <p:nvSpPr>
          <p:cNvPr id="8" name="内容占位符 7"/>
          <p:cNvSpPr>
            <a:spLocks noGrp="1"/>
          </p:cNvSpPr>
          <p:nvPr>
            <p:ph sz="quarter" idx="1"/>
          </p:nvPr>
        </p:nvSpPr>
        <p:spPr>
          <a:xfrm>
            <a:off x="301752" y="1527048"/>
            <a:ext cx="8503920" cy="4572000"/>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0"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5"/>
          <p:cNvSpPr>
            <a:spLocks noGrp="1"/>
          </p:cNvSpPr>
          <p:nvPr>
            <p:ph type="sldNum" sz="quarter" idx="4"/>
          </p:nvPr>
        </p:nvSpPr>
        <p:spPr>
          <a:xfrm>
            <a:off x="4362450" y="10271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4" name="矩形 19"/>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矩形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直接连接符 2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椭圆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椭圆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pPr fontAlgn="auto"/>
            <a:r>
              <a:rPr kumimoji="0" lang="zh-CN" altLang="en-US" strike="noStrike" noProof="1" smtClean="0"/>
              <a:t>单击此处编辑母版标题样式</a:t>
            </a:r>
            <a:endParaRPr kumimoji="0" lang="en-US" strike="noStrike" noProof="1"/>
          </a:p>
        </p:txBody>
      </p:sp>
      <p:sp>
        <p:nvSpPr>
          <p:cNvPr id="3" name="文本占位符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0" name="内容占位符 19"/>
          <p:cNvSpPr>
            <a:spLocks noGrp="1"/>
          </p:cNvSpPr>
          <p:nvPr>
            <p:ph sz="quarter" idx="1"/>
          </p:nvPr>
        </p:nvSpPr>
        <p:spPr>
          <a:xfrm>
            <a:off x="3124200" y="685800"/>
            <a:ext cx="5638800" cy="5410200"/>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33" name="灯片编号占位符 6"/>
          <p:cNvSpPr>
            <a:spLocks noGrp="1"/>
          </p:cNvSpPr>
          <p:nvPr>
            <p:ph type="sldNum" sz="quarter" idx="4"/>
          </p:nvPr>
        </p:nvSpPr>
        <p:spPr>
          <a:xfrm>
            <a:off x="1371600" y="3127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4" name="日期占位符 4"/>
          <p:cNvSpPr>
            <a:spLocks noGrp="1"/>
          </p:cNvSpPr>
          <p:nvPr>
            <p:ph type="dt" sz="half" idx="1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页脚占位符 5"/>
          <p:cNvSpPr>
            <a:spLocks noGrp="1"/>
          </p:cNvSpPr>
          <p:nvPr>
            <p:ph type="ftr" sz="quarter" idx="3"/>
          </p:nvPr>
        </p:nvSpPr>
        <p:spPr>
          <a:xfrm>
            <a:off x="301625" y="6410325"/>
            <a:ext cx="3382963"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0" name="直接连接符 19"/>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9" name="矩形 2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椭圆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椭圆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pPr fontAlgn="auto"/>
            <a:r>
              <a:rPr kumimoji="0" lang="zh-CN" altLang="en-US" strike="noStrike" noProof="1" smtClean="0"/>
              <a:t>单击此处编辑母版标题样式</a:t>
            </a:r>
            <a:endParaRPr kumimoji="0" lang="en-US" strike="noStrike" noProof="1"/>
          </a:p>
        </p:txBody>
      </p:sp>
      <p:sp>
        <p:nvSpPr>
          <p:cNvPr id="3" name="图片占位符 2"/>
          <p:cNvSpPr>
            <a:spLocks noGrp="1"/>
          </p:cNvSpPr>
          <p:nvPr>
            <p:ph type="pic" idx="1"/>
          </p:nvPr>
        </p:nvSpPr>
        <p:spPr>
          <a:xfrm>
            <a:off x="3000375" y="609600"/>
            <a:ext cx="5867400" cy="4267200"/>
          </a:xfrm>
        </p:spPr>
        <p:txBody>
          <a:bodyPr vert="horz">
            <a:normAutofit/>
          </a:bodyPr>
          <a:lstStyle>
            <a:lvl1pPr marL="0" indent="0">
              <a:buNone/>
              <a:defRPr sz="3200"/>
            </a:lvl1pPr>
          </a:lstStyle>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2" panose="05020102010507070707"/>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33" name="灯片编号占位符 6"/>
          <p:cNvSpPr>
            <a:spLocks noGrp="1"/>
          </p:cNvSpPr>
          <p:nvPr>
            <p:ph type="sldNum" sz="quarter" idx="4"/>
          </p:nvPr>
        </p:nvSpPr>
        <p:spPr>
          <a:xfrm>
            <a:off x="1371600" y="3127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4" name="日期占位符 4"/>
          <p:cNvSpPr>
            <a:spLocks noGrp="1"/>
          </p:cNvSpPr>
          <p:nvPr>
            <p:ph type="dt" sz="half" idx="12"/>
          </p:nvPr>
        </p:nvSpPr>
        <p:spPr>
          <a:xfrm>
            <a:off x="5788025"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页脚占位符 5"/>
          <p:cNvSpPr>
            <a:spLocks noGrp="1"/>
          </p:cNvSpPr>
          <p:nvPr>
            <p:ph type="ftr" sz="quarter" idx="3"/>
          </p:nvPr>
        </p:nvSpPr>
        <p:spPr>
          <a:xfrm>
            <a:off x="301625" y="6410325"/>
            <a:ext cx="3584575"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0" lang="zh-CN" altLang="en-US" strike="noStrike" noProof="1" smtClean="0"/>
              <a:t>单击此处编辑母版标题样式</a:t>
            </a:r>
            <a:endParaRPr kumimoji="0" lang="en-US" strike="noStrike" noProof="1"/>
          </a:p>
        </p:txBody>
      </p:sp>
      <p:sp>
        <p:nvSpPr>
          <p:cNvPr id="3" name="竖排文字占位符 2"/>
          <p:cNvSpPr>
            <a:spLocks noGrp="1"/>
          </p:cNvSpPr>
          <p:nvPr>
            <p:ph type="body" orient="vert" idx="1"/>
          </p:nvPr>
        </p:nvSpPr>
        <p:spPr/>
        <p:txBody>
          <a:bodyPr vert="eaVert"/>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0"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5"/>
          <p:cNvSpPr>
            <a:spLocks noGrp="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Ref idx="1001">
        <a:schemeClr val="bg2"/>
      </p:bgRef>
    </p:bg>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直接连接符 27"/>
          <p:cNvSpPr>
            <a:spLocks noChangeShapeType="1"/>
          </p:cNvSpPr>
          <p:nvPr/>
        </p:nvSpPr>
        <p:spPr bwMode="auto">
          <a:xfrm rot="5400000">
            <a:off x="4021138"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椭圆 28"/>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椭圆 29"/>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竖排文字占位符 2"/>
          <p:cNvSpPr>
            <a:spLocks noGrp="1"/>
          </p:cNvSpPr>
          <p:nvPr>
            <p:ph type="body" orient="vert" idx="1"/>
          </p:nvPr>
        </p:nvSpPr>
        <p:spPr>
          <a:xfrm>
            <a:off x="304800" y="304800"/>
            <a:ext cx="6553200" cy="5821366"/>
          </a:xfrm>
        </p:spPr>
        <p:txBody>
          <a:bodyPr vert="eaVert"/>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 name="竖排标题 1"/>
          <p:cNvSpPr>
            <a:spLocks noGrp="1"/>
          </p:cNvSpPr>
          <p:nvPr>
            <p:ph type="title" orient="vert"/>
          </p:nvPr>
        </p:nvSpPr>
        <p:spPr>
          <a:xfrm>
            <a:off x="7391400" y="304801"/>
            <a:ext cx="1447800" cy="5851525"/>
          </a:xfrm>
        </p:spPr>
        <p:txBody>
          <a:bodyPr vert="eaVert"/>
          <a:lstStyle/>
          <a:p>
            <a:pPr fontAlgn="auto"/>
            <a:r>
              <a:rPr kumimoji="0" lang="zh-CN" altLang="en-US" strike="noStrike" noProof="1" smtClean="0"/>
              <a:t>单击此处编辑母版标题样式</a:t>
            </a:r>
            <a:endParaRPr kumimoji="0" lang="en-US" strike="noStrike" noProof="1"/>
          </a:p>
        </p:txBody>
      </p:sp>
      <p:sp>
        <p:nvSpPr>
          <p:cNvPr id="31" name="灯片编号占位符 5"/>
          <p:cNvSpPr>
            <a:spLocks noGrp="1"/>
          </p:cNvSpPr>
          <p:nvPr>
            <p:ph type="sldNum" sz="quarter" idx="4"/>
          </p:nvPr>
        </p:nvSpPr>
        <p:spPr>
          <a:xfrm>
            <a:off x="6915150" y="3009900"/>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2"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3"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4648200" y="1600200"/>
            <a:ext cx="4038600" cy="21859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4648200" y="3938588"/>
            <a:ext cx="4038600" cy="2187575"/>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20" name="Rectangle 4"/>
          <p:cNvSpPr>
            <a:spLocks noGrp="1" noChangeArrowheads="1"/>
          </p:cNvSpPr>
          <p:nvPr>
            <p:ph type="dt" sz="half" idx="12"/>
          </p:nvPr>
        </p:nvSpPr>
        <p:spPr>
          <a:xfrm>
            <a:off x="5791200" y="6405563"/>
            <a:ext cx="3044825" cy="365125"/>
          </a:xfrm>
          <a:prstGeom prst="rect">
            <a:avLst/>
          </a:prstGeom>
        </p:spPr>
        <p:txBody>
          <a:bodyPr vert="horz"/>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Rectangle 5"/>
          <p:cNvSpPr>
            <a:spLocks noGrp="1" noChangeArrowheads="1"/>
          </p:cNvSpPr>
          <p:nvPr>
            <p:ph type="ftr" sz="quarter" idx="13"/>
          </p:nvPr>
        </p:nvSpPr>
        <p:spPr>
          <a:xfrm>
            <a:off x="304800" y="6410325"/>
            <a:ext cx="3581400" cy="366713"/>
          </a:xfrm>
          <a:prstGeom prst="rect">
            <a:avLst/>
          </a:prstGeom>
        </p:spPr>
        <p:txBody>
          <a:bodyPr vert="horz"/>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Rectangle 6"/>
          <p:cNvSpPr>
            <a:spLocks noGrp="1" noChangeArrowheads="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0" name="矩形 1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矩形 28"/>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直接连接符 29"/>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1" name="椭圆 30"/>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占位符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 name="标题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pPr fontAlgn="auto"/>
            <a:r>
              <a:rPr kumimoji="0" lang="zh-CN" altLang="en-US" strike="noStrike" noProof="1" smtClean="0"/>
              <a:t>单击此处编辑母版标题样式</a:t>
            </a:r>
            <a:endParaRPr kumimoji="0" lang="en-US" strike="noStrike" noProof="1"/>
          </a:p>
        </p:txBody>
      </p:sp>
      <p:sp>
        <p:nvSpPr>
          <p:cNvPr id="33" name="页脚占位符 4"/>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4" name="日期占位符 3"/>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灯片编号占位符 5"/>
          <p:cNvSpPr>
            <a:spLocks noGrp="1"/>
          </p:cNvSpPr>
          <p:nvPr>
            <p:ph type="sldNum" sz="quarter" idx="4"/>
          </p:nvPr>
        </p:nvSpPr>
        <p:spPr>
          <a:xfrm>
            <a:off x="4343400" y="21986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1">
        <a:schemeClr val="bg2"/>
      </p:bgRef>
    </p:bg>
    <p:spTree>
      <p:nvGrpSpPr>
        <p:cNvPr id="1" name=""/>
        <p:cNvGrpSpPr/>
        <p:nvPr/>
      </p:nvGrpSpPr>
      <p:grpSpPr>
        <a:xfrm>
          <a:off x="0" y="0"/>
          <a:ext cx="0" cy="0"/>
          <a:chOff x="0" y="0"/>
          <a:chExt cx="0" cy="0"/>
        </a:xfrm>
      </p:grpSpPr>
      <p:sp>
        <p:nvSpPr>
          <p:cNvPr id="20" name="直接连接符 19"/>
          <p:cNvSpPr>
            <a:spLocks noChangeShapeType="1"/>
          </p:cNvSpPr>
          <p:nvPr/>
        </p:nvSpPr>
        <p:spPr bwMode="auto">
          <a:xfrm flipV="1">
            <a:off x="4562475" y="1576388"/>
            <a:ext cx="9525" cy="4818063"/>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01752" y="228600"/>
            <a:ext cx="8534400" cy="758952"/>
          </a:xfrm>
        </p:spPr>
        <p:txBody>
          <a:bodyPr/>
          <a:lstStyle/>
          <a:p>
            <a:pPr fontAlgn="auto"/>
            <a:r>
              <a:rPr kumimoji="0" lang="zh-CN" altLang="en-US" strike="noStrike" noProof="1" smtClean="0"/>
              <a:t>单击此处编辑母版标题样式</a:t>
            </a:r>
            <a:endParaRPr kumimoji="0" lang="en-US" strike="noStrike" noProof="1"/>
          </a:p>
        </p:txBody>
      </p:sp>
      <p:sp>
        <p:nvSpPr>
          <p:cNvPr id="10" name="内容占位符 9"/>
          <p:cNvSpPr>
            <a:spLocks noGrp="1"/>
          </p:cNvSpPr>
          <p:nvPr>
            <p:ph sz="half" idx="1"/>
          </p:nvPr>
        </p:nvSpPr>
        <p:spPr>
          <a:xfrm>
            <a:off x="301752" y="1371600"/>
            <a:ext cx="4038600" cy="4681728"/>
          </a:xfrm>
        </p:spPr>
        <p:txBody>
          <a:bodyPr/>
          <a:lstStyle>
            <a:lvl1pPr>
              <a:defRPr sz="2500"/>
            </a:lvl1p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12" name="内容占位符 11"/>
          <p:cNvSpPr>
            <a:spLocks noGrp="1"/>
          </p:cNvSpPr>
          <p:nvPr>
            <p:ph sz="half" idx="2"/>
          </p:nvPr>
        </p:nvSpPr>
        <p:spPr>
          <a:xfrm>
            <a:off x="4800600" y="1371600"/>
            <a:ext cx="4038600" cy="4681728"/>
          </a:xfrm>
        </p:spPr>
        <p:txBody>
          <a:bodyPr/>
          <a:lstStyle>
            <a:lvl1pPr>
              <a:defRPr sz="2500"/>
            </a:lvl1p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1" name="日期占位符 4"/>
          <p:cNvSpPr>
            <a:spLocks noGrp="1"/>
          </p:cNvSpPr>
          <p:nvPr>
            <p:ph type="dt" sz="half" idx="12"/>
          </p:nvPr>
        </p:nvSpPr>
        <p:spPr>
          <a:xfrm>
            <a:off x="5791200" y="6410325"/>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页脚占位符 5"/>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灯片编号占位符 6"/>
          <p:cNvSpPr>
            <a:spLocks noGrp="1"/>
          </p:cNvSpPr>
          <p:nvPr>
            <p:ph type="sldNum" sz="quarter" idx="4"/>
          </p:nvPr>
        </p:nvSpPr>
        <p:spPr>
          <a:xfrm>
            <a:off x="4343400" y="1039813"/>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Ref idx="1001">
        <a:schemeClr val="bg2"/>
      </p:bgRef>
    </p:bg>
    <p:spTree>
      <p:nvGrpSpPr>
        <p:cNvPr id="1" name=""/>
        <p:cNvGrpSpPr/>
        <p:nvPr/>
      </p:nvGrpSpPr>
      <p:grpSpPr>
        <a:xfrm>
          <a:off x="0" y="0"/>
          <a:ext cx="0" cy="0"/>
          <a:chOff x="0" y="0"/>
          <a:chExt cx="0" cy="0"/>
        </a:xfrm>
      </p:grpSpPr>
      <p:sp>
        <p:nvSpPr>
          <p:cNvPr id="20" name="直接连接符 1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矩形 2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矩形 2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矩形 27"/>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直接连接符 28"/>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矩形 29"/>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1" name="椭圆 30"/>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占位符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4" name="文本占位符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4" name="内容占位符 23"/>
          <p:cNvSpPr>
            <a:spLocks noGrp="1"/>
          </p:cNvSpPr>
          <p:nvPr>
            <p:ph sz="quarter" idx="2"/>
          </p:nvPr>
        </p:nvSpPr>
        <p:spPr>
          <a:xfrm>
            <a:off x="301752" y="2471383"/>
            <a:ext cx="4041648" cy="3818404"/>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6" name="内容占位符 25"/>
          <p:cNvSpPr>
            <a:spLocks noGrp="1"/>
          </p:cNvSpPr>
          <p:nvPr>
            <p:ph sz="quarter" idx="4"/>
          </p:nvPr>
        </p:nvSpPr>
        <p:spPr>
          <a:xfrm>
            <a:off x="4800600" y="2471383"/>
            <a:ext cx="4038600" cy="3822192"/>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23" name="标题 22"/>
          <p:cNvSpPr>
            <a:spLocks noGrp="1"/>
          </p:cNvSpPr>
          <p:nvPr>
            <p:ph type="title"/>
          </p:nvPr>
        </p:nvSpPr>
        <p:spPr/>
        <p:txBody>
          <a:bodyPr rtlCol="0" anchor="b" anchorCtr="0"/>
          <a:lstStyle/>
          <a:p>
            <a:pPr fontAlgn="auto"/>
            <a:r>
              <a:rPr kumimoji="0" lang="zh-CN" altLang="en-US" strike="noStrike" noProof="1" smtClean="0"/>
              <a:t>单击此处编辑母版标题样式</a:t>
            </a:r>
            <a:endParaRPr kumimoji="0" lang="en-US" strike="noStrike" noProof="1"/>
          </a:p>
        </p:txBody>
      </p:sp>
      <p:sp>
        <p:nvSpPr>
          <p:cNvPr id="33" name="日期占位符 6"/>
          <p:cNvSpPr>
            <a:spLocks noGrp="1"/>
          </p:cNvSpPr>
          <p:nvPr>
            <p:ph type="dt" sz="half" idx="1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4" name="页脚占位符 7"/>
          <p:cNvSpPr>
            <a:spLocks noGrp="1"/>
          </p:cNvSpPr>
          <p:nvPr>
            <p:ph type="ftr" sz="quarter" idx="13"/>
          </p:nvPr>
        </p:nvSpPr>
        <p:spPr>
          <a:xfrm>
            <a:off x="304800" y="6410325"/>
            <a:ext cx="3581400" cy="365125"/>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灯片编号占位符 8"/>
          <p:cNvSpPr>
            <a:spLocks noGrp="1"/>
          </p:cNvSpPr>
          <p:nvPr>
            <p:ph type="sldNum" sz="quarter" idx="14"/>
          </p:nvPr>
        </p:nvSpPr>
        <p:spPr>
          <a:xfrm>
            <a:off x="4343400" y="104298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kumimoji="0" lang="zh-CN" altLang="en-US" strike="noStrike" noProof="1" smtClean="0"/>
              <a:t>单击此处编辑母版标题样式</a:t>
            </a:r>
            <a:endParaRPr kumimoji="0" lang="en-US" strike="noStrike" noProof="1"/>
          </a:p>
        </p:txBody>
      </p:sp>
      <p:sp>
        <p:nvSpPr>
          <p:cNvPr id="20" name="日期占位符 2"/>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1" name="页脚占位符 3"/>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4" name="灯片编号占位符 4"/>
          <p:cNvSpPr>
            <a:spLocks noGrp="1"/>
          </p:cNvSpPr>
          <p:nvPr>
            <p:ph type="sldNum" sz="quarter" idx="4"/>
          </p:nvPr>
        </p:nvSpPr>
        <p:spPr>
          <a:xfrm>
            <a:off x="4343400" y="10366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0" name="矩形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日期占位符 1"/>
          <p:cNvSpPr>
            <a:spLocks noGrp="1"/>
          </p:cNvSpPr>
          <p:nvPr>
            <p:ph type="dt" sz="half" idx="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9" name="页脚占位符 2"/>
          <p:cNvSpPr>
            <a:spLocks noGrp="1"/>
          </p:cNvSpPr>
          <p:nvPr>
            <p:ph type="ftr" sz="quarter" idx="3"/>
          </p:nvPr>
        </p:nvSpPr>
        <p:spPr>
          <a:xfrm>
            <a:off x="304800" y="6410325"/>
            <a:ext cx="3581400"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 name="灯片编号占位符 3"/>
          <p:cNvSpPr>
            <a:spLocks noGrp="1"/>
          </p:cNvSpPr>
          <p:nvPr>
            <p:ph type="sldNum" sz="quarter" idx="4"/>
          </p:nvPr>
        </p:nvSpPr>
        <p:spPr>
          <a:xfrm>
            <a:off x="4267200" y="6324600"/>
            <a:ext cx="609600" cy="441325"/>
          </a:xfrm>
          <a:prstGeom prst="rect">
            <a:avLst/>
          </a:prstGeom>
        </p:spPr>
        <p:txBody>
          <a:bodyPr vert="horz" lIns="45720" rIns="45720" anchor="ctr"/>
          <a:p>
            <a:pPr algn="ctr" fontAlgn="base">
              <a:buNone/>
            </a:pPr>
            <a:fld id="{9A0DB2DC-4C9A-4742-B13C-FB6460FD3503}" type="slidenum">
              <a:rPr lang="en-US" altLang="zh-CN" strike="noStrike" noProof="1" dirty="0">
                <a:solidFill>
                  <a:srgbClr val="FFFFFF"/>
                </a:solidFill>
                <a:latin typeface="Arial" panose="020B0604020202020204" pitchFamily="34" charset="0"/>
                <a:ea typeface="宋体" panose="02010600030101010101" pitchFamily="2" charset="-122"/>
                <a:cs typeface="+mn-cs"/>
              </a:rPr>
            </a:fld>
            <a:endParaRPr lang="en-US" altLang="zh-CN" strike="noStrike" noProof="1"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4" name="矩形 19"/>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矩形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直接连接符 2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椭圆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椭圆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pPr fontAlgn="auto"/>
            <a:r>
              <a:rPr kumimoji="0" lang="zh-CN" altLang="en-US" strike="noStrike" noProof="1" smtClean="0"/>
              <a:t>单击此处编辑母版标题样式</a:t>
            </a:r>
            <a:endParaRPr kumimoji="0" lang="en-US" strike="noStrike" noProof="1"/>
          </a:p>
        </p:txBody>
      </p:sp>
      <p:sp>
        <p:nvSpPr>
          <p:cNvPr id="3" name="文本占位符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20" name="内容占位符 19"/>
          <p:cNvSpPr>
            <a:spLocks noGrp="1"/>
          </p:cNvSpPr>
          <p:nvPr>
            <p:ph sz="quarter" idx="1"/>
          </p:nvPr>
        </p:nvSpPr>
        <p:spPr>
          <a:xfrm>
            <a:off x="3124200" y="685800"/>
            <a:ext cx="5638800" cy="5410200"/>
          </a:xfrm>
        </p:spPr>
        <p:txBody>
          <a:bodyPr/>
          <a:lstStyle/>
          <a:p>
            <a:pPr lvl="0" eaLnBrk="1" fontAlgn="auto" latinLnBrk="0" hangingPunct="1"/>
            <a:r>
              <a:rPr lang="zh-CN" altLang="en-US" strike="noStrike" noProof="1" smtClean="0"/>
              <a:t>单击此处编辑母版文本样式</a:t>
            </a:r>
            <a:endParaRPr lang="zh-CN" altLang="en-US" strike="noStrike" noProof="1" smtClean="0"/>
          </a:p>
          <a:p>
            <a:pPr lvl="1" eaLnBrk="1" fontAlgn="auto" latinLnBrk="0" hangingPunct="1"/>
            <a:r>
              <a:rPr lang="zh-CN" altLang="en-US" strike="noStrike" noProof="1" smtClean="0"/>
              <a:t>第二级</a:t>
            </a:r>
            <a:endParaRPr lang="zh-CN" altLang="en-US" strike="noStrike" noProof="1" smtClean="0"/>
          </a:p>
          <a:p>
            <a:pPr lvl="2" eaLnBrk="1" fontAlgn="auto" latinLnBrk="0" hangingPunct="1"/>
            <a:r>
              <a:rPr lang="zh-CN" altLang="en-US" strike="noStrike" noProof="1" smtClean="0"/>
              <a:t>第三级</a:t>
            </a:r>
            <a:endParaRPr lang="zh-CN" altLang="en-US" strike="noStrike" noProof="1" smtClean="0"/>
          </a:p>
          <a:p>
            <a:pPr lvl="3" eaLnBrk="1" fontAlgn="auto" latinLnBrk="0" hangingPunct="1"/>
            <a:r>
              <a:rPr lang="zh-CN" altLang="en-US" strike="noStrike" noProof="1" smtClean="0"/>
              <a:t>第四级</a:t>
            </a:r>
            <a:endParaRPr lang="zh-CN" altLang="en-US" strike="noStrike" noProof="1" smtClean="0"/>
          </a:p>
          <a:p>
            <a:pPr lvl="4" eaLnBrk="1" fontAlgn="auto" latinLnBrk="0" hangingPunct="1"/>
            <a:r>
              <a:rPr lang="zh-CN" altLang="en-US" strike="noStrike" noProof="1" smtClean="0"/>
              <a:t>第五级</a:t>
            </a:r>
            <a:endParaRPr kumimoji="0" lang="en-US" strike="noStrike" noProof="1"/>
          </a:p>
        </p:txBody>
      </p:sp>
      <p:sp>
        <p:nvSpPr>
          <p:cNvPr id="33" name="灯片编号占位符 6"/>
          <p:cNvSpPr>
            <a:spLocks noGrp="1"/>
          </p:cNvSpPr>
          <p:nvPr>
            <p:ph type="sldNum" sz="quarter" idx="4"/>
          </p:nvPr>
        </p:nvSpPr>
        <p:spPr>
          <a:xfrm>
            <a:off x="1371600" y="3127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4" name="日期占位符 4"/>
          <p:cNvSpPr>
            <a:spLocks noGrp="1"/>
          </p:cNvSpPr>
          <p:nvPr>
            <p:ph type="dt" sz="half" idx="12"/>
          </p:nvPr>
        </p:nvSpPr>
        <p:spPr>
          <a:xfrm>
            <a:off x="5791200"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页脚占位符 5"/>
          <p:cNvSpPr>
            <a:spLocks noGrp="1"/>
          </p:cNvSpPr>
          <p:nvPr>
            <p:ph type="ftr" sz="quarter" idx="3"/>
          </p:nvPr>
        </p:nvSpPr>
        <p:spPr>
          <a:xfrm>
            <a:off x="301625" y="6410325"/>
            <a:ext cx="3382963"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0" name="直接连接符 19"/>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矩形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矩形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矩形 24"/>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矩形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矩形 26"/>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矩形 2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9" name="矩形 2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 name="椭圆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椭圆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标题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pPr fontAlgn="auto"/>
            <a:r>
              <a:rPr kumimoji="0" lang="zh-CN" altLang="en-US" strike="noStrike" noProof="1" smtClean="0"/>
              <a:t>单击此处编辑母版标题样式</a:t>
            </a:r>
            <a:endParaRPr kumimoji="0" lang="en-US" strike="noStrike" noProof="1"/>
          </a:p>
        </p:txBody>
      </p:sp>
      <p:sp>
        <p:nvSpPr>
          <p:cNvPr id="3" name="图片占位符 2"/>
          <p:cNvSpPr>
            <a:spLocks noGrp="1"/>
          </p:cNvSpPr>
          <p:nvPr>
            <p:ph type="pic" idx="1"/>
          </p:nvPr>
        </p:nvSpPr>
        <p:spPr>
          <a:xfrm>
            <a:off x="3000375" y="609600"/>
            <a:ext cx="5867400" cy="4267200"/>
          </a:xfrm>
        </p:spPr>
        <p:txBody>
          <a:bodyPr vert="horz">
            <a:normAutofit/>
          </a:bodyPr>
          <a:lstStyle>
            <a:lvl1pPr marL="0" indent="0">
              <a:buNone/>
              <a:defRPr sz="3200"/>
            </a:lvl1pPr>
          </a:lstStyle>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2" panose="05020102010507070707"/>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fontAlgn="auto" latinLnBrk="0" hangingPunct="1"/>
            <a:r>
              <a:rPr kumimoji="0" lang="zh-CN" altLang="en-US" strike="noStrike" noProof="1" smtClean="0"/>
              <a:t>单击此处编辑母版文本样式</a:t>
            </a:r>
            <a:endParaRPr kumimoji="0" lang="zh-CN" altLang="en-US" strike="noStrike" noProof="1" smtClean="0"/>
          </a:p>
        </p:txBody>
      </p:sp>
      <p:sp>
        <p:nvSpPr>
          <p:cNvPr id="33" name="灯片编号占位符 6"/>
          <p:cNvSpPr>
            <a:spLocks noGrp="1"/>
          </p:cNvSpPr>
          <p:nvPr>
            <p:ph type="sldNum" sz="quarter" idx="4"/>
          </p:nvPr>
        </p:nvSpPr>
        <p:spPr>
          <a:xfrm>
            <a:off x="1371600" y="312738"/>
            <a:ext cx="457200" cy="441325"/>
          </a:xfrm>
          <a:prstGeom prst="rect">
            <a:avLst/>
          </a:prstGeom>
        </p:spPr>
        <p:txBody>
          <a:bodyPr vert="horz" lIns="45720" rIns="45720" anchor="ctr"/>
          <a:p>
            <a:pPr algn="ctr"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
        <p:nvSpPr>
          <p:cNvPr id="34" name="日期占位符 4"/>
          <p:cNvSpPr>
            <a:spLocks noGrp="1"/>
          </p:cNvSpPr>
          <p:nvPr>
            <p:ph type="dt" sz="half" idx="12"/>
          </p:nvPr>
        </p:nvSpPr>
        <p:spPr>
          <a:xfrm>
            <a:off x="5788025" y="6405563"/>
            <a:ext cx="3044825" cy="365125"/>
          </a:xfrm>
          <a:prstGeom prst="rect">
            <a:avLst/>
          </a:prstGeom>
        </p:spPr>
        <p:txBody>
          <a:bodyPr vert="horz"/>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5" name="页脚占位符 5"/>
          <p:cNvSpPr>
            <a:spLocks noGrp="1"/>
          </p:cNvSpPr>
          <p:nvPr>
            <p:ph type="ftr" sz="quarter" idx="3"/>
          </p:nvPr>
        </p:nvSpPr>
        <p:spPr>
          <a:xfrm>
            <a:off x="301625" y="6410325"/>
            <a:ext cx="3584575" cy="366713"/>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7" name="矩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矩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矩形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 name="日期占位符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椭圆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椭圆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4343400" y="1039813"/>
            <a:ext cx="457200" cy="441325"/>
          </a:xfrm>
          <a:prstGeom prst="rect">
            <a:avLst/>
          </a:prstGeom>
        </p:spPr>
        <p:txBody>
          <a:bodyPr vert="horz" lIns="45720" rIns="45720" anchor="ctr"/>
          <a:lstStyle>
            <a:lvl1pPr algn="ctr">
              <a:defRPr sz="1600">
                <a:solidFill>
                  <a:srgbClr val="7B9899"/>
                </a:solidFill>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8" name="标题占位符 21"/>
          <p:cNvSpPr>
            <a:spLocks noGrp="1"/>
          </p:cNvSpPr>
          <p:nvPr>
            <p:ph type="title"/>
          </p:nvPr>
        </p:nvSpPr>
        <p:spPr>
          <a:xfrm>
            <a:off x="301625" y="228600"/>
            <a:ext cx="8534400" cy="758825"/>
          </a:xfrm>
          <a:prstGeom prst="rect">
            <a:avLst/>
          </a:prstGeom>
          <a:noFill/>
          <a:ln w="9525">
            <a:noFill/>
          </a:ln>
        </p:spPr>
        <p:txBody>
          <a:bodyPr anchor="b"/>
          <a:p>
            <a:pPr lvl="0" fontAlgn="auto"/>
            <a:r>
              <a:rPr lang="zh-CN" altLang="en-US" strike="noStrike" noProof="1" dirty="0"/>
              <a:t>单击此处编辑母版标题样式</a:t>
            </a:r>
            <a:endParaRPr lang="en-US" altLang="zh-CN" strike="noStrike" noProof="1" dirty="0"/>
          </a:p>
        </p:txBody>
      </p:sp>
      <p:sp>
        <p:nvSpPr>
          <p:cNvPr id="1039" name="文本占位符 12"/>
          <p:cNvSpPr>
            <a:spLocks noGrp="1"/>
          </p:cNvSpPr>
          <p:nvPr>
            <p:ph type="body"/>
          </p:nvPr>
        </p:nvSpPr>
        <p:spPr>
          <a:xfrm>
            <a:off x="301625" y="1524000"/>
            <a:ext cx="8534400" cy="4598988"/>
          </a:xfrm>
          <a:prstGeom prst="rect">
            <a:avLst/>
          </a:prstGeom>
          <a:noFill/>
          <a:ln w="9525">
            <a:noFill/>
          </a:ln>
        </p:spPr>
        <p:txBody>
          <a:bodyPr anchor="t"/>
          <a:p>
            <a:pPr lvl="0"/>
            <a:r>
              <a:rPr lang="zh-CN" altLang="en-US" dirty="0"/>
              <a:t>单击此处编辑母版文本样式</a:t>
            </a:r>
            <a:endParaRPr lang="zh-CN" altLang="en-US" dirty="0"/>
          </a:p>
          <a:p>
            <a:pPr lvl="1" indent="-273685"/>
            <a:r>
              <a:rPr lang="zh-CN" altLang="en-US" dirty="0"/>
              <a:t>第二级</a:t>
            </a:r>
            <a:endParaRPr lang="zh-CN" altLang="en-US" dirty="0"/>
          </a:p>
          <a:p>
            <a:pPr lvl="2" indent="-229235"/>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panose="05020102010507070707"/>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panose="05000000000000000000"/>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panose="05020102010507070707"/>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panose="05000000000000000000"/>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7" name="矩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矩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矩形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 name="日期占位符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椭圆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椭圆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4343400" y="1039813"/>
            <a:ext cx="457200" cy="441325"/>
          </a:xfrm>
          <a:prstGeom prst="rect">
            <a:avLst/>
          </a:prstGeom>
        </p:spPr>
        <p:txBody>
          <a:bodyPr vert="horz" lIns="45720" rIns="45720" anchor="ctr"/>
          <a:lstStyle>
            <a:lvl1pPr algn="ctr">
              <a:defRPr sz="1600">
                <a:solidFill>
                  <a:srgbClr val="7B9899"/>
                </a:solidFill>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8" name="标题占位符 21"/>
          <p:cNvSpPr>
            <a:spLocks noGrp="1"/>
          </p:cNvSpPr>
          <p:nvPr>
            <p:ph type="title"/>
          </p:nvPr>
        </p:nvSpPr>
        <p:spPr>
          <a:xfrm>
            <a:off x="301625" y="228600"/>
            <a:ext cx="8534400" cy="758825"/>
          </a:xfrm>
          <a:prstGeom prst="rect">
            <a:avLst/>
          </a:prstGeom>
          <a:noFill/>
          <a:ln w="9525">
            <a:noFill/>
          </a:ln>
        </p:spPr>
        <p:txBody>
          <a:bodyPr anchor="b"/>
          <a:p>
            <a:pPr lvl="0" fontAlgn="auto"/>
            <a:r>
              <a:rPr lang="zh-CN" altLang="en-US" strike="noStrike" noProof="1" dirty="0"/>
              <a:t>单击此处编辑母版标题样式</a:t>
            </a:r>
            <a:endParaRPr lang="en-US" altLang="zh-CN" strike="noStrike" noProof="1" dirty="0"/>
          </a:p>
        </p:txBody>
      </p:sp>
      <p:sp>
        <p:nvSpPr>
          <p:cNvPr id="2063" name="文本占位符 12"/>
          <p:cNvSpPr>
            <a:spLocks noGrp="1"/>
          </p:cNvSpPr>
          <p:nvPr>
            <p:ph type="body"/>
          </p:nvPr>
        </p:nvSpPr>
        <p:spPr>
          <a:xfrm>
            <a:off x="301625" y="1524000"/>
            <a:ext cx="8534400" cy="4598988"/>
          </a:xfrm>
          <a:prstGeom prst="rect">
            <a:avLst/>
          </a:prstGeom>
          <a:noFill/>
          <a:ln w="9525">
            <a:noFill/>
          </a:ln>
        </p:spPr>
        <p:txBody>
          <a:bodyPr anchor="t"/>
          <a:p>
            <a:pPr lvl="0"/>
            <a:r>
              <a:rPr lang="zh-CN" altLang="en-US" dirty="0"/>
              <a:t>单击此处编辑母版文本样式</a:t>
            </a:r>
            <a:endParaRPr lang="zh-CN" altLang="en-US" dirty="0"/>
          </a:p>
          <a:p>
            <a:pPr lvl="1" indent="-273685"/>
            <a:r>
              <a:rPr lang="zh-CN" altLang="en-US" dirty="0"/>
              <a:t>第二级</a:t>
            </a:r>
            <a:endParaRPr lang="zh-CN" altLang="en-US" dirty="0"/>
          </a:p>
          <a:p>
            <a:pPr lvl="2" indent="-229235"/>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panose="05020102010507070707"/>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panose="05000000000000000000"/>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panose="05020102010507070707"/>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panose="05000000000000000000"/>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6.png"/><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jpeg"/><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jpeg"/><Relationship Id="rId1"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7" name="图片 7" descr="113_151019101130_1"/>
          <p:cNvPicPr>
            <a:picLocks noChangeAspect="1"/>
          </p:cNvPicPr>
          <p:nvPr/>
        </p:nvPicPr>
        <p:blipFill>
          <a:blip r:embed="rId1"/>
          <a:stretch>
            <a:fillRect/>
          </a:stretch>
        </p:blipFill>
        <p:spPr>
          <a:xfrm>
            <a:off x="44450" y="30163"/>
            <a:ext cx="9109075" cy="6796087"/>
          </a:xfrm>
          <a:prstGeom prst="rect">
            <a:avLst/>
          </a:prstGeom>
          <a:noFill/>
          <a:ln w="9525">
            <a:noFill/>
          </a:ln>
        </p:spPr>
      </p:pic>
      <p:sp>
        <p:nvSpPr>
          <p:cNvPr id="7" name="矩形 6"/>
          <p:cNvSpPr/>
          <p:nvPr/>
        </p:nvSpPr>
        <p:spPr>
          <a:xfrm>
            <a:off x="327025" y="709295"/>
            <a:ext cx="8545195" cy="1198880"/>
          </a:xfrm>
          <a:prstGeom prst="rect">
            <a:avLst/>
          </a:prstGeom>
          <a:noFill/>
          <a:ln>
            <a:noFill/>
          </a:ln>
          <a:effectLst>
            <a:glow rad="63500">
              <a:srgbClr val="FF0000">
                <a:alpha val="40000"/>
              </a:srgbClr>
            </a:glow>
          </a:effectLst>
          <a:scene3d>
            <a:camera prst="orthographicFront">
              <a:rot lat="0" lon="21300000" rev="0"/>
            </a:camera>
            <a:lightRig rig="threePt" dir="t"/>
          </a:scene3d>
          <a:extLst>
            <a:ext uri="{909E8E84-426E-40DD-AFC4-6F175D3DCCD1}">
              <a14:hiddenFill xmlns:a14="http://schemas.microsoft.com/office/drawing/2010/main">
                <a:solidFill>
                  <a:srgbClr val="FF0000"/>
                </a:solidFill>
              </a14:hiddenFill>
            </a:ext>
          </a:extLst>
        </p:spPr>
        <p:txBody>
          <a:bodyPr wrap="square" rtlCol="0" anchor="t">
            <a:spAutoFit/>
            <a:scene3d>
              <a:camera prst="orthographicFront"/>
              <a:lightRig rig="threePt" dir="t"/>
            </a:scene3d>
          </a:bodyPr>
          <a:p>
            <a:pPr algn="ctr" fontAlgn="base"/>
            <a:r>
              <a:rPr lang="zh-CN" altLang="en-US" sz="7200" b="1" strike="noStrike" noProof="1">
                <a:solidFill>
                  <a:schemeClr val="accent1"/>
                </a:solidFill>
                <a:effectLst>
                  <a:outerShdw blurRad="38100" dist="25400" dir="5400000" algn="ctr" rotWithShape="0">
                    <a:srgbClr val="6E747A">
                      <a:alpha val="43000"/>
                    </a:srgbClr>
                  </a:outerShdw>
                </a:effectLst>
                <a:latin typeface="Arial" panose="020B0604020202020204" pitchFamily="34" charset="0"/>
                <a:ea typeface="宋体" panose="02010600030101010101" pitchFamily="2" charset="-122"/>
                <a:cs typeface="+mn-cs"/>
              </a:rPr>
              <a:t>珍爱生命   拒绝毒品</a:t>
            </a:r>
            <a:endParaRPr lang="zh-CN" altLang="en-US" sz="7200" b="1" strike="noStrike" noProof="1">
              <a:solidFill>
                <a:schemeClr val="accent1"/>
              </a:solidFill>
              <a:effectLst>
                <a:outerShdw blurRad="38100" dist="25400" dir="5400000" algn="ctr" rotWithShape="0">
                  <a:srgbClr val="6E747A">
                    <a:alpha val="43000"/>
                  </a:srgbClr>
                </a:outerShdw>
              </a:effectLst>
            </a:endParaRPr>
          </a:p>
        </p:txBody>
      </p:sp>
      <p:sp>
        <p:nvSpPr>
          <p:cNvPr id="29699" name="文本框 1"/>
          <p:cNvSpPr txBox="1"/>
          <p:nvPr/>
        </p:nvSpPr>
        <p:spPr>
          <a:xfrm>
            <a:off x="758825" y="6235700"/>
            <a:ext cx="8113713" cy="368300"/>
          </a:xfrm>
          <a:prstGeom prst="rect">
            <a:avLst/>
          </a:prstGeom>
          <a:noFill/>
          <a:ln w="9525">
            <a:noFill/>
          </a:ln>
        </p:spPr>
        <p:txBody>
          <a:bodyPr wrap="square" anchor="t">
            <a:spAutoFit/>
          </a:bodyPr>
          <a:p>
            <a:r>
              <a:rPr lang="en-US" altLang="zh-CN">
                <a:latin typeface="Arial" panose="020B0604020202020204" pitchFamily="34" charset="0"/>
                <a:ea typeface="宋体" panose="02010600030101010101" pitchFamily="2" charset="-122"/>
              </a:rPr>
              <a:t>                         </a:t>
            </a:r>
            <a:r>
              <a:rPr lang="zh-CN" altLang="en-US">
                <a:solidFill>
                  <a:srgbClr val="0000FF"/>
                </a:solidFill>
                <a:latin typeface="Arial" panose="020B0604020202020204" pitchFamily="34" charset="0"/>
                <a:ea typeface="宋体" panose="02010600030101010101" pitchFamily="2" charset="-122"/>
              </a:rPr>
              <a:t>恩施市盛家坝乡中心小学        汪燕</a:t>
            </a:r>
            <a:endParaRPr lang="zh-CN" altLang="en-US">
              <a:solidFill>
                <a:srgbClr val="0000FF"/>
              </a:solidFill>
              <a:latin typeface="Arial" panose="020B0604020202020204" pitchFamily="34"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Box 1"/>
          <p:cNvSpPr txBox="1"/>
          <p:nvPr/>
        </p:nvSpPr>
        <p:spPr>
          <a:xfrm>
            <a:off x="328613" y="746125"/>
            <a:ext cx="5545137" cy="585788"/>
          </a:xfrm>
          <a:prstGeom prst="rect">
            <a:avLst/>
          </a:prstGeom>
          <a:noFill/>
          <a:ln w="9525">
            <a:noFill/>
          </a:ln>
        </p:spPr>
        <p:txBody>
          <a:bodyPr anchor="t">
            <a:spAutoFit/>
          </a:bodyPr>
          <a:p>
            <a:r>
              <a:rPr lang="zh-CN" altLang="en-US" sz="3200" dirty="0">
                <a:solidFill>
                  <a:srgbClr val="FF0000"/>
                </a:solidFill>
                <a:latin typeface="华文行楷" panose="02010800040101010101" pitchFamily="2" charset="-122"/>
                <a:ea typeface="华文行楷" panose="02010800040101010101" pitchFamily="2" charset="-122"/>
              </a:rPr>
              <a:t>毒品经常“潜伏”在哪些场合？</a:t>
            </a:r>
            <a:endParaRPr lang="zh-CN" altLang="en-US" sz="3200" dirty="0">
              <a:solidFill>
                <a:srgbClr val="FF0000"/>
              </a:solidFill>
              <a:latin typeface="华文行楷" panose="02010800040101010101" pitchFamily="2" charset="-122"/>
              <a:ea typeface="华文行楷" panose="02010800040101010101" pitchFamily="2" charset="-122"/>
            </a:endParaRPr>
          </a:p>
        </p:txBody>
      </p:sp>
      <p:pic>
        <p:nvPicPr>
          <p:cNvPr id="14339" name="图片 2"/>
          <p:cNvPicPr>
            <a:picLocks noChangeAspect="1"/>
          </p:cNvPicPr>
          <p:nvPr/>
        </p:nvPicPr>
        <p:blipFill>
          <a:blip r:embed="rId1"/>
          <a:stretch>
            <a:fillRect/>
          </a:stretch>
        </p:blipFill>
        <p:spPr>
          <a:xfrm>
            <a:off x="1865313" y="1557338"/>
            <a:ext cx="3973512" cy="2232025"/>
          </a:xfrm>
          <a:prstGeom prst="rect">
            <a:avLst/>
          </a:prstGeom>
          <a:noFill/>
          <a:ln w="9525">
            <a:noFill/>
          </a:ln>
        </p:spPr>
      </p:pic>
      <p:sp>
        <p:nvSpPr>
          <p:cNvPr id="14340" name="TextBox 3"/>
          <p:cNvSpPr txBox="1"/>
          <p:nvPr/>
        </p:nvSpPr>
        <p:spPr>
          <a:xfrm>
            <a:off x="827088" y="3949700"/>
            <a:ext cx="6049962" cy="2584450"/>
          </a:xfrm>
          <a:prstGeom prst="rect">
            <a:avLst/>
          </a:prstGeom>
          <a:noFill/>
          <a:ln w="9525">
            <a:noFill/>
          </a:ln>
        </p:spPr>
        <p:txBody>
          <a:bodyPr anchor="t">
            <a:spAutoFit/>
          </a:bodyPr>
          <a:p>
            <a:r>
              <a:rPr lang="zh-CN" altLang="en-US" sz="3600" b="1" dirty="0">
                <a:latin typeface="楷体" pitchFamily="49" charset="-122"/>
                <a:ea typeface="楷体" pitchFamily="49" charset="-122"/>
              </a:rPr>
              <a:t>迪厅、卡拉</a:t>
            </a:r>
            <a:r>
              <a:rPr lang="en-US" altLang="zh-CN" sz="3600" b="1" dirty="0">
                <a:latin typeface="楷体" pitchFamily="49" charset="-122"/>
                <a:ea typeface="楷体" pitchFamily="49" charset="-122"/>
              </a:rPr>
              <a:t>OK</a:t>
            </a:r>
            <a:r>
              <a:rPr lang="zh-CN" altLang="en-US" sz="3600" b="1" dirty="0">
                <a:latin typeface="楷体" pitchFamily="49" charset="-122"/>
                <a:ea typeface="楷体" pitchFamily="49" charset="-122"/>
              </a:rPr>
              <a:t>厅、夜总会、酒吧、赌场等公共娱乐场所，</a:t>
            </a:r>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还有治安乱的地方、国界线城市要提高警惕</a:t>
            </a:r>
            <a:endParaRPr lang="en-US" altLang="zh-CN" sz="3600" b="1" dirty="0">
              <a:latin typeface="楷体" pitchFamily="49" charset="-122"/>
              <a:ea typeface="楷体" pitchFamily="49" charset="-122"/>
            </a:endParaRPr>
          </a:p>
          <a:p>
            <a:endParaRPr lang="zh-CN" altLang="en-US"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fade">
                                      <p:cBhvr>
                                        <p:cTn id="10" dur="1000"/>
                                        <p:tgtEl>
                                          <p:spTgt spid="14339"/>
                                        </p:tgtEl>
                                      </p:cBhvr>
                                    </p:animEffect>
                                    <p:anim calcmode="lin" valueType="num">
                                      <p:cBhvr>
                                        <p:cTn id="11" dur="1000" fill="hold"/>
                                        <p:tgtEl>
                                          <p:spTgt spid="14339"/>
                                        </p:tgtEl>
                                        <p:attrNameLst>
                                          <p:attrName>ppt_x</p:attrName>
                                        </p:attrNameLst>
                                      </p:cBhvr>
                                      <p:tavLst>
                                        <p:tav tm="0">
                                          <p:val>
                                            <p:strVal val="#ppt_x"/>
                                          </p:val>
                                        </p:tav>
                                        <p:tav tm="100000">
                                          <p:val>
                                            <p:strVal val="#ppt_x"/>
                                          </p:val>
                                        </p:tav>
                                      </p:tavLst>
                                    </p:anim>
                                    <p:anim calcmode="lin" valueType="num">
                                      <p:cBhvr>
                                        <p:cTn id="12"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340"/>
                                        </p:tgtEl>
                                        <p:attrNameLst>
                                          <p:attrName>style.visibility</p:attrName>
                                        </p:attrNameLst>
                                      </p:cBhvr>
                                      <p:to>
                                        <p:strVal val="visible"/>
                                      </p:to>
                                    </p:set>
                                    <p:anim calcmode="lin" valueType="num">
                                      <p:cBhvr additive="base">
                                        <p:cTn id="17" dur="500" fill="hold"/>
                                        <p:tgtEl>
                                          <p:spTgt spid="14340"/>
                                        </p:tgtEl>
                                        <p:attrNameLst>
                                          <p:attrName>ppt_x</p:attrName>
                                        </p:attrNameLst>
                                      </p:cBhvr>
                                      <p:tavLst>
                                        <p:tav tm="0">
                                          <p:val>
                                            <p:strVal val="#ppt_x"/>
                                          </p:val>
                                        </p:tav>
                                        <p:tav tm="100000">
                                          <p:val>
                                            <p:strVal val="#ppt_x"/>
                                          </p:val>
                                        </p:tav>
                                      </p:tavLst>
                                    </p:anim>
                                    <p:anim calcmode="lin" valueType="num">
                                      <p:cBhvr additive="base">
                                        <p:cTn id="18"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4"/>
          <p:cNvSpPr txBox="1"/>
          <p:nvPr/>
        </p:nvSpPr>
        <p:spPr>
          <a:xfrm>
            <a:off x="1258888" y="1412875"/>
            <a:ext cx="4319587" cy="701675"/>
          </a:xfrm>
          <a:prstGeom prst="rect">
            <a:avLst/>
          </a:prstGeom>
          <a:noFill/>
          <a:ln w="9525">
            <a:noFill/>
          </a:ln>
        </p:spPr>
        <p:txBody>
          <a:bodyPr anchor="t">
            <a:spAutoFit/>
          </a:bodyPr>
          <a:p>
            <a:r>
              <a:rPr lang="zh-CN" altLang="en-US" sz="4000" dirty="0">
                <a:solidFill>
                  <a:srgbClr val="FF0000"/>
                </a:solidFill>
                <a:latin typeface="Arial" panose="020B0604020202020204" pitchFamily="34" charset="0"/>
                <a:ea typeface="华文新魏" panose="02010800040101010101" pitchFamily="2" charset="-122"/>
              </a:rPr>
              <a:t>毒品有哪些危害？</a:t>
            </a:r>
            <a:endParaRPr lang="zh-CN" altLang="en-US" sz="4000" dirty="0">
              <a:solidFill>
                <a:srgbClr val="FF0000"/>
              </a:solidFill>
              <a:latin typeface="Arial" panose="020B0604020202020204" pitchFamily="34" charset="0"/>
              <a:ea typeface="华文新魏" panose="02010800040101010101" pitchFamily="2" charset="-122"/>
            </a:endParaRPr>
          </a:p>
        </p:txBody>
      </p:sp>
      <p:pic>
        <p:nvPicPr>
          <p:cNvPr id="15363" name="Picture 7" descr="humen"/>
          <p:cNvPicPr>
            <a:picLocks noGrp="1" noChangeAspect="1"/>
          </p:cNvPicPr>
          <p:nvPr>
            <p:ph sz="half" idx="1"/>
          </p:nvPr>
        </p:nvPicPr>
        <p:blipFill>
          <a:blip r:embed="rId1"/>
          <a:stretch>
            <a:fillRect/>
          </a:stretch>
        </p:blipFill>
        <p:spPr>
          <a:xfrm>
            <a:off x="301625" y="2890838"/>
            <a:ext cx="4038600" cy="1643062"/>
          </a:xfrm>
          <a:ln/>
        </p:spPr>
      </p:pic>
      <p:pic>
        <p:nvPicPr>
          <p:cNvPr id="15365" name="Picture 10" descr="jindu"/>
          <p:cNvPicPr>
            <a:picLocks noGrp="1" noChangeAspect="1"/>
          </p:cNvPicPr>
          <p:nvPr>
            <p:ph sz="half" idx="2"/>
          </p:nvPr>
        </p:nvPicPr>
        <p:blipFill>
          <a:blip r:embed="rId2"/>
          <a:stretch>
            <a:fillRect/>
          </a:stretch>
        </p:blipFill>
        <p:spPr>
          <a:xfrm>
            <a:off x="6340475" y="0"/>
            <a:ext cx="2803525" cy="3141663"/>
          </a:xfrm>
          <a:ln/>
        </p:spPr>
      </p:pic>
      <p:sp>
        <p:nvSpPr>
          <p:cNvPr id="28677" name="WordArt 9"/>
          <p:cNvSpPr>
            <a:spLocks noTextEdit="1"/>
          </p:cNvSpPr>
          <p:nvPr/>
        </p:nvSpPr>
        <p:spPr>
          <a:xfrm>
            <a:off x="468313" y="549275"/>
            <a:ext cx="1371600" cy="457200"/>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EAEAEA"/>
                  </a:solidFill>
                  <a:prstDash val="solid"/>
                  <a:roun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rPr>
              <a:t>想一想</a:t>
            </a:r>
            <a:endParaRPr lang="zh-CN" altLang="en-US" sz="3600">
              <a:ln w="12700" cap="flat" cmpd="sng">
                <a:solidFill>
                  <a:srgbClr val="EAEAEA"/>
                </a:solidFill>
                <a:prstDash val="solid"/>
                <a:roun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677"/>
                                        </p:tgtEl>
                                        <p:attrNameLst>
                                          <p:attrName>style.visibility</p:attrName>
                                        </p:attrNameLst>
                                      </p:cBhvr>
                                      <p:to>
                                        <p:strVal val="visible"/>
                                      </p:to>
                                    </p:set>
                                    <p:animEffect transition="in" filter="fade">
                                      <p:cBhvr>
                                        <p:cTn id="7" dur="500"/>
                                        <p:tgtEl>
                                          <p:spTgt spid="28677"/>
                                        </p:tgtEl>
                                      </p:cBhvr>
                                    </p:animEffect>
                                  </p:childTnLst>
                                </p:cTn>
                              </p:par>
                              <p:par>
                                <p:cTn id="8" presetID="16" presetClass="entr" presetSubtype="21" fill="hold" nodeType="withEffect">
                                  <p:stCondLst>
                                    <p:cond delay="0"/>
                                  </p:stCondLst>
                                  <p:childTnLst>
                                    <p:set>
                                      <p:cBhvr>
                                        <p:cTn id="9" dur="1" fill="hold">
                                          <p:stCondLst>
                                            <p:cond delay="0"/>
                                          </p:stCondLst>
                                        </p:cTn>
                                        <p:tgtEl>
                                          <p:spTgt spid="15365"/>
                                        </p:tgtEl>
                                        <p:attrNameLst>
                                          <p:attrName>style.visibility</p:attrName>
                                        </p:attrNameLst>
                                      </p:cBhvr>
                                      <p:to>
                                        <p:strVal val="visible"/>
                                      </p:to>
                                    </p:set>
                                    <p:animEffect transition="in" filter="barn(inVertical)">
                                      <p:cBhvr>
                                        <p:cTn id="10" dur="500"/>
                                        <p:tgtEl>
                                          <p:spTgt spid="15365"/>
                                        </p:tgtEl>
                                      </p:cBhvr>
                                    </p:animEffect>
                                  </p:childTnLst>
                                </p:cTn>
                              </p:par>
                              <p:par>
                                <p:cTn id="11" presetID="14" presetClass="entr" presetSubtype="10" fill="hold" nodeType="withEffect">
                                  <p:stCondLst>
                                    <p:cond delay="0"/>
                                  </p:stCondLst>
                                  <p:childTnLst>
                                    <p:set>
                                      <p:cBhvr>
                                        <p:cTn id="12" dur="1" fill="hold">
                                          <p:stCondLst>
                                            <p:cond delay="0"/>
                                          </p:stCondLst>
                                        </p:cTn>
                                        <p:tgtEl>
                                          <p:spTgt spid="15363"/>
                                        </p:tgtEl>
                                        <p:attrNameLst>
                                          <p:attrName>style.visibility</p:attrName>
                                        </p:attrNameLst>
                                      </p:cBhvr>
                                      <p:to>
                                        <p:strVal val="visible"/>
                                      </p:to>
                                    </p:set>
                                    <p:animEffect transition="in" filter="randombar(horizontal)">
                                      <p:cBhvr>
                                        <p:cTn id="13" dur="500"/>
                                        <p:tgtEl>
                                          <p:spTgt spid="15363"/>
                                        </p:tgtEl>
                                      </p:cBhvr>
                                    </p:animEffect>
                                  </p:childTnLst>
                                </p:cTn>
                              </p:par>
                            </p:childTnLst>
                          </p:cTn>
                        </p:par>
                        <p:par>
                          <p:cTn id="14" fill="hold">
                            <p:stCondLst>
                              <p:cond delay="500"/>
                            </p:stCondLst>
                            <p:childTnLst>
                              <p:par>
                                <p:cTn id="15" presetID="42" presetClass="entr" presetSubtype="0" fill="hold" grpId="0" nodeType="afterEffect">
                                  <p:stCondLst>
                                    <p:cond delay="250"/>
                                  </p:stCondLst>
                                  <p:childTnLst>
                                    <p:set>
                                      <p:cBhvr>
                                        <p:cTn id="16" dur="1" fill="hold">
                                          <p:stCondLst>
                                            <p:cond delay="0"/>
                                          </p:stCondLst>
                                        </p:cTn>
                                        <p:tgtEl>
                                          <p:spTgt spid="15362"/>
                                        </p:tgtEl>
                                        <p:attrNameLst>
                                          <p:attrName>style.visibility</p:attrName>
                                        </p:attrNameLst>
                                      </p:cBhvr>
                                      <p:to>
                                        <p:strVal val="visible"/>
                                      </p:to>
                                    </p:set>
                                    <p:animEffect transition="in" filter="fade">
                                      <p:cBhvr>
                                        <p:cTn id="17" dur="1000"/>
                                        <p:tgtEl>
                                          <p:spTgt spid="15362"/>
                                        </p:tgtEl>
                                      </p:cBhvr>
                                    </p:animEffect>
                                    <p:anim calcmode="lin" valueType="num">
                                      <p:cBhvr>
                                        <p:cTn id="18" dur="1000" fill="hold"/>
                                        <p:tgtEl>
                                          <p:spTgt spid="15362"/>
                                        </p:tgtEl>
                                        <p:attrNameLst>
                                          <p:attrName>ppt_x</p:attrName>
                                        </p:attrNameLst>
                                      </p:cBhvr>
                                      <p:tavLst>
                                        <p:tav tm="0">
                                          <p:val>
                                            <p:strVal val="#ppt_x"/>
                                          </p:val>
                                        </p:tav>
                                        <p:tav tm="100000">
                                          <p:val>
                                            <p:strVal val="#ppt_x"/>
                                          </p:val>
                                        </p:tav>
                                      </p:tavLst>
                                    </p:anim>
                                    <p:anim calcmode="lin" valueType="num">
                                      <p:cBhvr>
                                        <p:cTn id="19"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Box 1"/>
          <p:cNvSpPr txBox="1"/>
          <p:nvPr/>
        </p:nvSpPr>
        <p:spPr>
          <a:xfrm>
            <a:off x="-77787" y="636588"/>
            <a:ext cx="9299575" cy="6308725"/>
          </a:xfrm>
          <a:prstGeom prst="rect">
            <a:avLst/>
          </a:prstGeom>
          <a:noFill/>
          <a:ln w="9525">
            <a:noFill/>
          </a:ln>
        </p:spPr>
        <p:txBody>
          <a:bodyPr wrap="square" anchor="t">
            <a:spAutoFit/>
          </a:bodyPr>
          <a:p>
            <a:r>
              <a:rPr lang="zh-CN" altLang="en-US" sz="3600" b="1" dirty="0">
                <a:latin typeface="楷体" pitchFamily="49" charset="-122"/>
                <a:ea typeface="楷体" pitchFamily="49" charset="-122"/>
              </a:rPr>
              <a:t>  </a:t>
            </a:r>
            <a:r>
              <a:rPr lang="zh-CN" altLang="en-US" sz="4000" b="1" dirty="0">
                <a:latin typeface="楷体" pitchFamily="49" charset="-122"/>
                <a:ea typeface="楷体" pitchFamily="49" charset="-122"/>
              </a:rPr>
              <a:t> </a:t>
            </a:r>
            <a:r>
              <a:rPr lang="zh-CN" altLang="en-US" sz="2800" b="1" dirty="0">
                <a:latin typeface="楷体" pitchFamily="49" charset="-122"/>
                <a:ea typeface="楷体" pitchFamily="49" charset="-122"/>
              </a:rPr>
              <a:t>2010年7月5日，广西灌阳县的一名初中一年级的学生，因为吸食毒品而死亡。死亡的学生名叫陈桥，14岁，在桂林市灌阳县民族中学读初中一年级，事发当天中午，陈桥从学校回到家中，当时他坐在客厅沙发上，陈桥的母亲在厨房里忙乎着午饭，陈桥妈妈回忆：“突然听到噗通的一声，孩子从沙发上面掉在了地上，看到他脚手都抽筋了，我马上跑出来把他扶在沙发上。”</a:t>
            </a:r>
            <a:endParaRPr lang="zh-CN" altLang="en-US" sz="2800" b="1" dirty="0">
              <a:latin typeface="楷体" pitchFamily="49" charset="-122"/>
              <a:ea typeface="楷体" pitchFamily="49" charset="-122"/>
            </a:endParaRPr>
          </a:p>
          <a:p>
            <a:r>
              <a:rPr lang="zh-CN" altLang="en-US" sz="2800" b="1" dirty="0">
                <a:latin typeface="楷体" pitchFamily="49" charset="-122"/>
                <a:ea typeface="楷体" pitchFamily="49" charset="-122"/>
              </a:rPr>
              <a:t> 当时陈桥口吐白沫倒在地上，四肢抽搐，神志不清，家人赶紧拨打了120急救电话。医生诊断：“吸毒过量。”</a:t>
            </a:r>
            <a:endParaRPr lang="zh-CN" altLang="en-US" sz="2800" b="1" dirty="0">
              <a:latin typeface="楷体" pitchFamily="49" charset="-122"/>
              <a:ea typeface="楷体" pitchFamily="49" charset="-122"/>
            </a:endParaRPr>
          </a:p>
          <a:p>
            <a:r>
              <a:rPr lang="zh-CN" altLang="en-US" sz="2800" b="1" dirty="0">
                <a:latin typeface="楷体" pitchFamily="49" charset="-122"/>
                <a:ea typeface="楷体" pitchFamily="49" charset="-122"/>
              </a:rPr>
              <a:t>   经过几个小时的抢救，也没能留住陈桥的生命。同时灌阳县公安局民警也来到医院为陈桥做了尿检，证明他曾吸食毒品k粉，医院也认定陈桥是过量吸食k粉而导致呼吸循环衰竭，最终死亡的。这是灌阳县第一例未成年人的一个吸毒死亡的案例。</a:t>
            </a:r>
            <a:endParaRPr lang="zh-CN" altLang="en-US" sz="2800" b="1" dirty="0">
              <a:latin typeface="楷体" pitchFamily="49" charset="-122"/>
              <a:ea typeface="楷体" pitchFamily="49" charset="-122"/>
            </a:endParaRPr>
          </a:p>
        </p:txBody>
      </p:sp>
      <p:sp>
        <p:nvSpPr>
          <p:cNvPr id="2" name="TextBox 1"/>
          <p:cNvSpPr txBox="1"/>
          <p:nvPr/>
        </p:nvSpPr>
        <p:spPr>
          <a:xfrm>
            <a:off x="288925" y="136525"/>
            <a:ext cx="2646363" cy="708025"/>
          </a:xfrm>
          <a:prstGeom prst="rect">
            <a:avLst/>
          </a:prstGeom>
          <a:noFill/>
          <a:ln w="9525">
            <a:noFill/>
          </a:ln>
        </p:spPr>
        <p:txBody>
          <a:bodyPr wrap="square" anchor="t">
            <a:spAutoFit/>
          </a:bodyPr>
          <a:p>
            <a:r>
              <a:rPr lang="zh-CN" altLang="en-US" sz="4000" dirty="0">
                <a:latin typeface="华文隶书" pitchFamily="2" charset="-122"/>
                <a:ea typeface="华文隶书" pitchFamily="2" charset="-122"/>
              </a:rPr>
              <a:t>真实故事：</a:t>
            </a:r>
            <a:endParaRPr lang="zh-CN" altLang="en-US" sz="4000" dirty="0">
              <a:latin typeface="华文隶书" pitchFamily="2" charset="-122"/>
              <a:ea typeface="华文隶书"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000000"/>
                                          </p:val>
                                        </p:tav>
                                        <p:tav tm="100000">
                                          <p:val>
                                            <p:fltVal val="1.000000"/>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2" presetClass="entr" presetSubtype="0" fill="hold" grpId="0" nodeType="afterEffect">
                                  <p:stCondLst>
                                    <p:cond delay="500"/>
                                  </p:stCondLst>
                                  <p:childTnLst>
                                    <p:set>
                                      <p:cBhvr>
                                        <p:cTn id="12" dur="1" fill="hold">
                                          <p:stCondLst>
                                            <p:cond delay="0"/>
                                          </p:stCondLst>
                                        </p:cTn>
                                        <p:tgtEl>
                                          <p:spTgt spid="15362"/>
                                        </p:tgtEl>
                                        <p:attrNameLst>
                                          <p:attrName>style.visibility</p:attrName>
                                        </p:attrNameLst>
                                      </p:cBhvr>
                                      <p:to>
                                        <p:strVal val="visible"/>
                                      </p:to>
                                    </p:set>
                                    <p:animEffect transition="in" filter="fade">
                                      <p:cBhvr>
                                        <p:cTn id="13" dur="1000"/>
                                        <p:tgtEl>
                                          <p:spTgt spid="15362"/>
                                        </p:tgtEl>
                                      </p:cBhvr>
                                    </p:animEffect>
                                    <p:anim calcmode="lin" valueType="num">
                                      <p:cBhvr>
                                        <p:cTn id="14" dur="1000" fill="hold"/>
                                        <p:tgtEl>
                                          <p:spTgt spid="15362"/>
                                        </p:tgtEl>
                                        <p:attrNameLst>
                                          <p:attrName>ppt_x</p:attrName>
                                        </p:attrNameLst>
                                      </p:cBhvr>
                                      <p:tavLst>
                                        <p:tav tm="0">
                                          <p:val>
                                            <p:strVal val="#ppt_x"/>
                                          </p:val>
                                        </p:tav>
                                        <p:tav tm="100000">
                                          <p:val>
                                            <p:strVal val="#ppt_x"/>
                                          </p:val>
                                        </p:tav>
                                      </p:tavLst>
                                    </p:anim>
                                    <p:anim calcmode="lin" valueType="num">
                                      <p:cBhvr>
                                        <p:cTn id="15"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Box 2"/>
          <p:cNvSpPr txBox="1"/>
          <p:nvPr/>
        </p:nvSpPr>
        <p:spPr>
          <a:xfrm>
            <a:off x="215900" y="138113"/>
            <a:ext cx="8893175" cy="3660775"/>
          </a:xfrm>
          <a:prstGeom prst="rect">
            <a:avLst/>
          </a:prstGeom>
          <a:noFill/>
          <a:ln w="9525">
            <a:noFill/>
          </a:ln>
        </p:spPr>
        <p:txBody>
          <a:bodyPr anchor="t">
            <a:spAutoFit/>
          </a:bodyPr>
          <a:p>
            <a:r>
              <a:rPr lang="zh-CN" altLang="en-US" sz="4000" b="1" dirty="0">
                <a:solidFill>
                  <a:srgbClr val="FF0000"/>
                </a:solidFill>
                <a:latin typeface="楷体" pitchFamily="49" charset="-122"/>
                <a:ea typeface="楷体" pitchFamily="49" charset="-122"/>
              </a:rPr>
              <a:t>   </a:t>
            </a:r>
            <a:r>
              <a:rPr lang="en-US" altLang="zh-CN" sz="3200" b="1" dirty="0">
                <a:latin typeface="楷体" pitchFamily="49" charset="-122"/>
                <a:ea typeface="楷体" pitchFamily="49" charset="-122"/>
              </a:rPr>
              <a:t>2015</a:t>
            </a:r>
            <a:r>
              <a:rPr lang="zh-CN" altLang="en-US" sz="3200" b="1" dirty="0">
                <a:latin typeface="楷体" pitchFamily="49" charset="-122"/>
                <a:ea typeface="楷体" pitchFamily="49" charset="-122"/>
              </a:rPr>
              <a:t>年</a:t>
            </a:r>
            <a:r>
              <a:rPr lang="en-US" altLang="zh-CN" sz="3200" b="1" dirty="0">
                <a:latin typeface="楷体" pitchFamily="49" charset="-122"/>
                <a:ea typeface="楷体" pitchFamily="49" charset="-122"/>
              </a:rPr>
              <a:t>11</a:t>
            </a:r>
            <a:r>
              <a:rPr lang="zh-CN" altLang="en-US" sz="3200" b="1" dirty="0">
                <a:latin typeface="楷体" pitchFamily="49" charset="-122"/>
                <a:ea typeface="楷体" pitchFamily="49" charset="-122"/>
              </a:rPr>
              <a:t>月</a:t>
            </a:r>
            <a:r>
              <a:rPr lang="en-US" altLang="zh-CN" sz="3200" b="1" dirty="0">
                <a:latin typeface="楷体" pitchFamily="49" charset="-122"/>
                <a:ea typeface="楷体" pitchFamily="49" charset="-122"/>
              </a:rPr>
              <a:t>30</a:t>
            </a:r>
            <a:r>
              <a:rPr lang="zh-CN" altLang="en-US" sz="3200" b="1" dirty="0">
                <a:latin typeface="楷体" pitchFamily="49" charset="-122"/>
                <a:ea typeface="楷体" pitchFamily="49" charset="-122"/>
              </a:rPr>
              <a:t>日根据湖南省第二人民医院戒毒科主任回忆，长沙一对夫妻去武汉旅游的时候，用旅馆的茶杯给他们一岁的孩子冲牛奶，大概十五分钟后孩子又哭又闹，一宿没睡，父母觉得不对劲，第二天早上便送孩子去医院，经过一系列的检查显示，孩子误沾了毒品，而且是冰毒。</a:t>
            </a:r>
            <a:endParaRPr lang="en-US" altLang="zh-CN" sz="3200" b="1" dirty="0">
              <a:latin typeface="楷体" pitchFamily="49" charset="-122"/>
              <a:ea typeface="楷体" pitchFamily="49" charset="-122"/>
            </a:endParaRPr>
          </a:p>
          <a:p>
            <a:r>
              <a:rPr lang="zh-CN" altLang="en-US" sz="3200" b="1" dirty="0">
                <a:solidFill>
                  <a:srgbClr val="0070C0"/>
                </a:solidFill>
                <a:latin typeface="楷体" pitchFamily="49" charset="-122"/>
                <a:ea typeface="楷体" pitchFamily="49" charset="-122"/>
              </a:rPr>
              <a:t>这个事例给我们什么启示？</a:t>
            </a:r>
            <a:endParaRPr lang="en-US" altLang="zh-CN" sz="3200" b="1" dirty="0">
              <a:solidFill>
                <a:srgbClr val="0070C0"/>
              </a:solidFill>
              <a:latin typeface="楷体" pitchFamily="49" charset="-122"/>
              <a:ea typeface="楷体" pitchFamily="49" charset="-122"/>
            </a:endParaRPr>
          </a:p>
        </p:txBody>
      </p:sp>
      <p:sp>
        <p:nvSpPr>
          <p:cNvPr id="17411" name="TextBox 2"/>
          <p:cNvSpPr txBox="1"/>
          <p:nvPr/>
        </p:nvSpPr>
        <p:spPr>
          <a:xfrm>
            <a:off x="215900" y="3983038"/>
            <a:ext cx="8532813" cy="1570037"/>
          </a:xfrm>
          <a:prstGeom prst="rect">
            <a:avLst/>
          </a:prstGeom>
          <a:noFill/>
          <a:ln w="9525">
            <a:noFill/>
          </a:ln>
        </p:spPr>
        <p:txBody>
          <a:bodyPr anchor="t">
            <a:spAutoFit/>
          </a:bodyPr>
          <a:p>
            <a:r>
              <a:rPr lang="zh-CN" altLang="en-US" sz="3200" b="1" dirty="0">
                <a:latin typeface="楷体" pitchFamily="49" charset="-122"/>
                <a:ea typeface="楷体" pitchFamily="49" charset="-122"/>
              </a:rPr>
              <a:t>    外出的时候一定要准备自己的专用品，不要用公共的物品；一旦发现有异常情况，一定要及时就医，明确诊断。</a:t>
            </a:r>
            <a:endParaRPr lang="zh-CN" altLang="en-US" sz="32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17411"/>
                                        </p:tgtEl>
                                        <p:attrNameLst>
                                          <p:attrName>style.visibility</p:attrName>
                                        </p:attrNameLst>
                                      </p:cBhvr>
                                      <p:to>
                                        <p:strVal val="visible"/>
                                      </p:to>
                                    </p:set>
                                    <p:animEffect transition="in" filter="wipe(down)">
                                      <p:cBhvr>
                                        <p:cTn id="11"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Picture 5" descr="5-062036291"/>
          <p:cNvPicPr>
            <a:picLocks noChangeAspect="1"/>
          </p:cNvPicPr>
          <p:nvPr/>
        </p:nvPicPr>
        <p:blipFill>
          <a:blip r:embed="rId1"/>
          <a:stretch>
            <a:fillRect/>
          </a:stretch>
        </p:blipFill>
        <p:spPr>
          <a:xfrm>
            <a:off x="1116013" y="0"/>
            <a:ext cx="6792912" cy="4470400"/>
          </a:xfrm>
          <a:prstGeom prst="rect">
            <a:avLst/>
          </a:prstGeom>
          <a:noFill/>
          <a:ln w="9525">
            <a:noFill/>
          </a:ln>
        </p:spPr>
      </p:pic>
      <p:sp>
        <p:nvSpPr>
          <p:cNvPr id="20483" name="Text Box 6"/>
          <p:cNvSpPr txBox="1"/>
          <p:nvPr/>
        </p:nvSpPr>
        <p:spPr>
          <a:xfrm>
            <a:off x="1979613" y="4724400"/>
            <a:ext cx="5329237" cy="1373188"/>
          </a:xfrm>
          <a:prstGeom prst="rect">
            <a:avLst/>
          </a:prstGeom>
          <a:noFill/>
          <a:ln w="9525">
            <a:noFill/>
          </a:ln>
        </p:spPr>
        <p:txBody>
          <a:bodyPr anchor="t">
            <a:spAutoFit/>
          </a:bodyPr>
          <a:p>
            <a:r>
              <a:rPr lang="zh-CN" altLang="en-US" sz="2800" dirty="0">
                <a:latin typeface="华文新魏" panose="02010800040101010101" pitchFamily="2" charset="-122"/>
                <a:ea typeface="华文新魏" panose="02010800040101010101" pitchFamily="2" charset="-122"/>
              </a:rPr>
              <a:t>电影</a:t>
            </a:r>
            <a:r>
              <a:rPr lang="en-US" altLang="zh-CN" sz="2800" dirty="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长大成人</a:t>
            </a:r>
            <a:r>
              <a:rPr lang="en-US" altLang="zh-CN" sz="2800" dirty="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的女主角朱洁未等到影片在全国公演，就因吸毒过量死亡。 </a:t>
            </a:r>
            <a:endParaRPr lang="zh-CN" altLang="en-US" sz="2800" dirty="0">
              <a:latin typeface="华文新魏" panose="02010800040101010101" pitchFamily="2" charset="-122"/>
              <a:ea typeface="华文新魏" panose="02010800040101010101" pitchFamily="2" charset="-122"/>
            </a:endParaRPr>
          </a:p>
        </p:txBody>
      </p:sp>
      <p:sp>
        <p:nvSpPr>
          <p:cNvPr id="20484" name="Text Box 7"/>
          <p:cNvSpPr txBox="1"/>
          <p:nvPr/>
        </p:nvSpPr>
        <p:spPr>
          <a:xfrm>
            <a:off x="8243888" y="765175"/>
            <a:ext cx="800100" cy="3360738"/>
          </a:xfrm>
          <a:prstGeom prst="rect">
            <a:avLst/>
          </a:prstGeom>
          <a:noFill/>
          <a:ln w="9525">
            <a:noFill/>
          </a:ln>
        </p:spPr>
        <p:txBody>
          <a:bodyPr vert="eaVert" wrap="none" anchor="t">
            <a:spAutoFit/>
          </a:bodyPr>
          <a:p>
            <a:r>
              <a:rPr lang="zh-CN" altLang="en-US" sz="4000" b="1" dirty="0">
                <a:solidFill>
                  <a:srgbClr val="FF0000"/>
                </a:solidFill>
                <a:latin typeface="Arial" panose="020B0604020202020204" pitchFamily="34" charset="0"/>
                <a:ea typeface="华文新魏" panose="02010800040101010101" pitchFamily="2" charset="-122"/>
              </a:rPr>
              <a:t>吸毒自毁前程</a:t>
            </a:r>
            <a:r>
              <a:rPr lang="zh-CN" altLang="en-US" sz="4000" dirty="0">
                <a:solidFill>
                  <a:srgbClr val="FF0000"/>
                </a:solidFill>
                <a:latin typeface="Arial" panose="020B0604020202020204" pitchFamily="34" charset="0"/>
                <a:ea typeface="宋体" panose="02010600030101010101" pitchFamily="2" charset="-122"/>
              </a:rPr>
              <a:t> </a:t>
            </a:r>
            <a:endParaRPr lang="zh-CN" altLang="en-US" sz="40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500"/>
                                        <p:tgtEl>
                                          <p:spTgt spid="2048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0483"/>
                                        </p:tgtEl>
                                        <p:attrNameLst>
                                          <p:attrName>style.visibility</p:attrName>
                                        </p:attrNameLst>
                                      </p:cBhvr>
                                      <p:to>
                                        <p:strVal val="visible"/>
                                      </p:to>
                                    </p:set>
                                    <p:animEffect transition="in" filter="fade">
                                      <p:cBhvr>
                                        <p:cTn id="11" dur="1000"/>
                                        <p:tgtEl>
                                          <p:spTgt spid="20483"/>
                                        </p:tgtEl>
                                      </p:cBhvr>
                                    </p:animEffect>
                                    <p:anim calcmode="lin" valueType="num">
                                      <p:cBhvr>
                                        <p:cTn id="12" dur="1000" fill="hold"/>
                                        <p:tgtEl>
                                          <p:spTgt spid="20483"/>
                                        </p:tgtEl>
                                        <p:attrNameLst>
                                          <p:attrName>ppt_x</p:attrName>
                                        </p:attrNameLst>
                                      </p:cBhvr>
                                      <p:tavLst>
                                        <p:tav tm="0">
                                          <p:val>
                                            <p:strVal val="#ppt_x"/>
                                          </p:val>
                                        </p:tav>
                                        <p:tav tm="100000">
                                          <p:val>
                                            <p:strVal val="#ppt_x"/>
                                          </p:val>
                                        </p:tav>
                                      </p:tavLst>
                                    </p:anim>
                                    <p:anim calcmode="lin" valueType="num">
                                      <p:cBhvr>
                                        <p:cTn id="13" dur="1000" fill="hold"/>
                                        <p:tgtEl>
                                          <p:spTgt spid="2048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250"/>
                                  </p:stCondLst>
                                  <p:childTnLst>
                                    <p:set>
                                      <p:cBhvr>
                                        <p:cTn id="16" dur="1" fill="hold">
                                          <p:stCondLst>
                                            <p:cond delay="0"/>
                                          </p:stCondLst>
                                        </p:cTn>
                                        <p:tgtEl>
                                          <p:spTgt spid="20484"/>
                                        </p:tgtEl>
                                        <p:attrNameLst>
                                          <p:attrName>style.visibility</p:attrName>
                                        </p:attrNameLst>
                                      </p:cBhvr>
                                      <p:to>
                                        <p:strVal val="visible"/>
                                      </p:to>
                                    </p:set>
                                    <p:animEffect transition="in" filter="barn(inVertical)">
                                      <p:cBhvr>
                                        <p:cTn id="17"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P spid="204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Box 1"/>
          <p:cNvSpPr txBox="1"/>
          <p:nvPr/>
        </p:nvSpPr>
        <p:spPr>
          <a:xfrm>
            <a:off x="1068388" y="1273175"/>
            <a:ext cx="6553200" cy="3694113"/>
          </a:xfrm>
          <a:prstGeom prst="rect">
            <a:avLst/>
          </a:prstGeom>
          <a:noFill/>
          <a:ln w="9525">
            <a:noFill/>
          </a:ln>
        </p:spPr>
        <p:txBody>
          <a:bodyPr anchor="t">
            <a:spAutoFit/>
          </a:bodyPr>
          <a:p>
            <a:r>
              <a:rPr lang="zh-CN" altLang="en-US" sz="3600" b="1" dirty="0">
                <a:latin typeface="楷体" pitchFamily="49" charset="-122"/>
                <a:ea typeface="楷体" pitchFamily="49" charset="-122"/>
              </a:rPr>
              <a:t>    一个吸毒者的自白</a:t>
            </a:r>
            <a:endParaRPr lang="en-US" altLang="zh-CN" sz="3600" b="1" dirty="0">
              <a:latin typeface="楷体" pitchFamily="49" charset="-122"/>
              <a:ea typeface="楷体" pitchFamily="49" charset="-122"/>
            </a:endParaRPr>
          </a:p>
          <a:p>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     一个年仅</a:t>
            </a:r>
            <a:r>
              <a:rPr lang="en-US" altLang="zh-CN" sz="3600" b="1" dirty="0">
                <a:latin typeface="楷体" pitchFamily="49" charset="-122"/>
                <a:ea typeface="楷体" pitchFamily="49" charset="-122"/>
              </a:rPr>
              <a:t>14</a:t>
            </a:r>
            <a:r>
              <a:rPr lang="zh-CN" altLang="en-US" sz="3600" b="1" dirty="0">
                <a:latin typeface="楷体" pitchFamily="49" charset="-122"/>
                <a:ea typeface="楷体" pitchFamily="49" charset="-122"/>
              </a:rPr>
              <a:t>岁的吸毒者说：“我根本不懂什么是毒品，没有人告诉我毒品有多可怕，我认为吸毒跟吸烟一样。”</a:t>
            </a:r>
            <a:endParaRPr lang="en-US" altLang="zh-CN" sz="3600" b="1" dirty="0">
              <a:latin typeface="楷体" pitchFamily="49" charset="-122"/>
              <a:ea typeface="楷体" pitchFamily="49" charset="-122"/>
            </a:endParaRPr>
          </a:p>
          <a:p>
            <a:endParaRPr lang="zh-CN" altLang="en-US"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wipe(down)">
                                      <p:cBhvr>
                                        <p:cTn id="7" dur="580">
                                          <p:stCondLst>
                                            <p:cond delay="0"/>
                                          </p:stCondLst>
                                        </p:cTn>
                                        <p:tgtEl>
                                          <p:spTgt spid="16386"/>
                                        </p:tgtEl>
                                      </p:cBhvr>
                                    </p:animEffect>
                                    <p:anim calcmode="lin" valueType="num">
                                      <p:cBhvr>
                                        <p:cTn id="8" dur="1822" tmFilter="0,0; 0.14,0.36; 0.43,0.73; 0.71,0.91; 1.0,1.0">
                                          <p:stCondLst>
                                            <p:cond delay="0"/>
                                          </p:stCondLst>
                                        </p:cTn>
                                        <p:tgtEl>
                                          <p:spTgt spid="1638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6386"/>
                                        </p:tgtEl>
                                        <p:attrNameLst>
                                          <p:attrName>ppt_y</p:attrName>
                                        </p:attrNameLst>
                                      </p:cBhvr>
                                      <p:tavLst>
                                        <p:tav tm="0" fmla="#ppt_y-sin(pi*$)/3">
                                          <p:val>
                                            <p:fltVal val="0.500000"/>
                                          </p:val>
                                        </p:tav>
                                        <p:tav tm="100000">
                                          <p:val>
                                            <p:fltVal val="1.000000"/>
                                          </p:val>
                                        </p:tav>
                                      </p:tavLst>
                                    </p:anim>
                                    <p:anim calcmode="lin" valueType="num">
                                      <p:cBhvr>
                                        <p:cTn id="10" dur="664" tmFilter="0, 0; 0.125,0.2665; 0.25,0.4; 0.375,0.465; 0.5,0.5;  0.625,0.535; 0.75,0.6; 0.875,0.7335; 1,1">
                                          <p:stCondLst>
                                            <p:cond delay="664"/>
                                          </p:stCondLst>
                                        </p:cTn>
                                        <p:tgtEl>
                                          <p:spTgt spid="16386"/>
                                        </p:tgtEl>
                                        <p:attrNameLst>
                                          <p:attrName>ppt_y</p:attrName>
                                        </p:attrNameLst>
                                      </p:cBhvr>
                                      <p:tavLst>
                                        <p:tav tm="0" fmla="#ppt_y-sin(pi*$)/9">
                                          <p:val>
                                            <p:fltVal val="0.000000"/>
                                          </p:val>
                                        </p:tav>
                                        <p:tav tm="100000">
                                          <p:val>
                                            <p:fltVal val="1.000000"/>
                                          </p:val>
                                        </p:tav>
                                      </p:tavLst>
                                    </p:anim>
                                    <p:anim calcmode="lin" valueType="num">
                                      <p:cBhvr>
                                        <p:cTn id="11" dur="332" tmFilter="0, 0; 0.125,0.2665; 0.25,0.4; 0.375,0.465; 0.5,0.5;  0.625,0.535; 0.75,0.6; 0.875,0.7335; 1,1">
                                          <p:stCondLst>
                                            <p:cond delay="1324"/>
                                          </p:stCondLst>
                                        </p:cTn>
                                        <p:tgtEl>
                                          <p:spTgt spid="16386"/>
                                        </p:tgtEl>
                                        <p:attrNameLst>
                                          <p:attrName>ppt_y</p:attrName>
                                        </p:attrNameLst>
                                      </p:cBhvr>
                                      <p:tavLst>
                                        <p:tav tm="0" fmla="#ppt_y-sin(pi*$)/27">
                                          <p:val>
                                            <p:fltVal val="0.000000"/>
                                          </p:val>
                                        </p:tav>
                                        <p:tav tm="100000">
                                          <p:val>
                                            <p:fltVal val="1.000000"/>
                                          </p:val>
                                        </p:tav>
                                      </p:tavLst>
                                    </p:anim>
                                    <p:anim calcmode="lin" valueType="num">
                                      <p:cBhvr>
                                        <p:cTn id="12" dur="164" tmFilter="0, 0; 0.125,0.2665; 0.25,0.4; 0.375,0.465; 0.5,0.5;  0.625,0.535; 0.75,0.6; 0.875,0.7335; 1,1">
                                          <p:stCondLst>
                                            <p:cond delay="1656"/>
                                          </p:stCondLst>
                                        </p:cTn>
                                        <p:tgtEl>
                                          <p:spTgt spid="16386"/>
                                        </p:tgtEl>
                                        <p:attrNameLst>
                                          <p:attrName>ppt_y</p:attrName>
                                        </p:attrNameLst>
                                      </p:cBhvr>
                                      <p:tavLst>
                                        <p:tav tm="0" fmla="#ppt_y-sin(pi*$)/81">
                                          <p:val>
                                            <p:fltVal val="0.000000"/>
                                          </p:val>
                                        </p:tav>
                                        <p:tav tm="100000">
                                          <p:val>
                                            <p:fltVal val="1.000000"/>
                                          </p:val>
                                        </p:tav>
                                      </p:tavLst>
                                    </p:anim>
                                    <p:animScale>
                                      <p:cBhvr>
                                        <p:cTn id="13" dur="26">
                                          <p:stCondLst>
                                            <p:cond delay="650"/>
                                          </p:stCondLst>
                                        </p:cTn>
                                        <p:tgtEl>
                                          <p:spTgt spid="16386"/>
                                        </p:tgtEl>
                                      </p:cBhvr>
                                      <p:to x="100000" y="60000"/>
                                    </p:animScale>
                                    <p:animScale>
                                      <p:cBhvr>
                                        <p:cTn id="14" dur="166" decel="50000">
                                          <p:stCondLst>
                                            <p:cond delay="676"/>
                                          </p:stCondLst>
                                        </p:cTn>
                                        <p:tgtEl>
                                          <p:spTgt spid="16386"/>
                                        </p:tgtEl>
                                      </p:cBhvr>
                                      <p:to x="100000" y="100000"/>
                                    </p:animScale>
                                    <p:animScale>
                                      <p:cBhvr>
                                        <p:cTn id="15" dur="26">
                                          <p:stCondLst>
                                            <p:cond delay="1312"/>
                                          </p:stCondLst>
                                        </p:cTn>
                                        <p:tgtEl>
                                          <p:spTgt spid="16386"/>
                                        </p:tgtEl>
                                      </p:cBhvr>
                                      <p:to x="100000" y="80000"/>
                                    </p:animScale>
                                    <p:animScale>
                                      <p:cBhvr>
                                        <p:cTn id="16" dur="166" decel="50000">
                                          <p:stCondLst>
                                            <p:cond delay="1338"/>
                                          </p:stCondLst>
                                        </p:cTn>
                                        <p:tgtEl>
                                          <p:spTgt spid="16386"/>
                                        </p:tgtEl>
                                      </p:cBhvr>
                                      <p:to x="100000" y="100000"/>
                                    </p:animScale>
                                    <p:animScale>
                                      <p:cBhvr>
                                        <p:cTn id="17" dur="26">
                                          <p:stCondLst>
                                            <p:cond delay="1642"/>
                                          </p:stCondLst>
                                        </p:cTn>
                                        <p:tgtEl>
                                          <p:spTgt spid="16386"/>
                                        </p:tgtEl>
                                      </p:cBhvr>
                                      <p:to x="100000" y="90000"/>
                                    </p:animScale>
                                    <p:animScale>
                                      <p:cBhvr>
                                        <p:cTn id="18" dur="166" decel="50000">
                                          <p:stCondLst>
                                            <p:cond delay="1668"/>
                                          </p:stCondLst>
                                        </p:cTn>
                                        <p:tgtEl>
                                          <p:spTgt spid="16386"/>
                                        </p:tgtEl>
                                      </p:cBhvr>
                                      <p:to x="100000" y="100000"/>
                                    </p:animScale>
                                    <p:animScale>
                                      <p:cBhvr>
                                        <p:cTn id="19" dur="26">
                                          <p:stCondLst>
                                            <p:cond delay="1808"/>
                                          </p:stCondLst>
                                        </p:cTn>
                                        <p:tgtEl>
                                          <p:spTgt spid="16386"/>
                                        </p:tgtEl>
                                      </p:cBhvr>
                                      <p:to x="100000" y="95000"/>
                                    </p:animScale>
                                    <p:animScale>
                                      <p:cBhvr>
                                        <p:cTn id="20" dur="166" decel="50000">
                                          <p:stCondLst>
                                            <p:cond delay="1834"/>
                                          </p:stCondLst>
                                        </p:cTn>
                                        <p:tgtEl>
                                          <p:spTgt spid="1638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7" name="TextBox 2"/>
          <p:cNvSpPr txBox="1"/>
          <p:nvPr/>
        </p:nvSpPr>
        <p:spPr>
          <a:xfrm>
            <a:off x="2339975" y="400050"/>
            <a:ext cx="6408738" cy="5908675"/>
          </a:xfrm>
          <a:prstGeom prst="rect">
            <a:avLst/>
          </a:prstGeom>
          <a:noFill/>
          <a:ln w="9525">
            <a:noFill/>
          </a:ln>
        </p:spPr>
        <p:txBody>
          <a:bodyPr anchor="t">
            <a:spAutoFit/>
          </a:bodyPr>
          <a:p>
            <a:r>
              <a:rPr lang="zh-CN" altLang="en-US" sz="3600" b="1" dirty="0">
                <a:latin typeface="楷体" pitchFamily="49" charset="-122"/>
                <a:ea typeface="楷体" pitchFamily="49" charset="-122"/>
              </a:rPr>
              <a:t>一位医生说：</a:t>
            </a:r>
            <a:r>
              <a:rPr lang="en-US" altLang="zh-CN" sz="3600" b="1" dirty="0">
                <a:latin typeface="楷体" pitchFamily="49" charset="-122"/>
                <a:ea typeface="楷体" pitchFamily="49" charset="-122"/>
              </a:rPr>
              <a:t>“</a:t>
            </a:r>
            <a:r>
              <a:rPr lang="zh-CN" altLang="en-US" sz="3600" b="1" dirty="0">
                <a:latin typeface="楷体" pitchFamily="49" charset="-122"/>
                <a:ea typeface="楷体" pitchFamily="49" charset="-122"/>
              </a:rPr>
              <a:t>接触了很多吸毒者，对他们既憎恨又不解</a:t>
            </a:r>
            <a:r>
              <a:rPr lang="en-US" altLang="zh-CN" sz="3600" b="1" dirty="0">
                <a:latin typeface="楷体" pitchFamily="49" charset="-122"/>
                <a:ea typeface="楷体" pitchFamily="49" charset="-122"/>
              </a:rPr>
              <a:t>”</a:t>
            </a:r>
            <a:r>
              <a:rPr lang="zh-CN" altLang="en-US" sz="3600" b="1" dirty="0">
                <a:latin typeface="楷体" pitchFamily="49" charset="-122"/>
                <a:ea typeface="楷体" pitchFamily="49" charset="-122"/>
              </a:rPr>
              <a:t>。</a:t>
            </a:r>
            <a:endParaRPr lang="en-US" altLang="zh-CN" sz="3600" b="1" dirty="0">
              <a:latin typeface="楷体" pitchFamily="49" charset="-122"/>
              <a:ea typeface="楷体" pitchFamily="49" charset="-122"/>
            </a:endParaRPr>
          </a:p>
          <a:p>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他认为：凡事都能戒断，戒不成是因为没有毅力。他要以身试毒，为他人作出“榜样”。没想到，他吸食毒品后，同样戒断不了，成了海洛因的俘虏。最后，他自杀了，留下一句话：“别学我！”</a:t>
            </a:r>
            <a:endParaRPr lang="en-US" altLang="zh-CN" sz="3600" b="1" dirty="0">
              <a:latin typeface="楷体" pitchFamily="49" charset="-122"/>
              <a:ea typeface="楷体" pitchFamily="49" charset="-122"/>
            </a:endParaRPr>
          </a:p>
          <a:p>
            <a:endParaRPr lang="zh-CN" altLang="en-US"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randombar(horizontal)">
                                      <p:cBhvr>
                                        <p:cTn id="7"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TextBox 1"/>
          <p:cNvSpPr txBox="1"/>
          <p:nvPr/>
        </p:nvSpPr>
        <p:spPr>
          <a:xfrm>
            <a:off x="971550" y="2205038"/>
            <a:ext cx="7561263" cy="3414712"/>
          </a:xfrm>
          <a:prstGeom prst="rect">
            <a:avLst/>
          </a:prstGeom>
          <a:noFill/>
          <a:ln w="9525">
            <a:noFill/>
          </a:ln>
        </p:spPr>
        <p:txBody>
          <a:bodyPr anchor="t">
            <a:spAutoFit/>
          </a:bodyPr>
          <a:p>
            <a:r>
              <a:rPr lang="zh-CN" altLang="en-US" sz="3600" b="1" dirty="0">
                <a:latin typeface="楷体" pitchFamily="49" charset="-122"/>
                <a:ea typeface="楷体" pitchFamily="49" charset="-122"/>
              </a:rPr>
              <a:t>面色灰黄、形体消瘦、皮肤溃烂、</a:t>
            </a:r>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怕冷厌食、神情呆滞、涕泪交加、</a:t>
            </a:r>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哈欠频繁、死睡乏力、衣冠不整、</a:t>
            </a:r>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生活邋遢、声音哑颤、焦虑不安。</a:t>
            </a:r>
            <a:endParaRPr lang="en-US" altLang="zh-CN" sz="3600" b="1" dirty="0">
              <a:latin typeface="楷体" pitchFamily="49" charset="-122"/>
              <a:ea typeface="楷体" pitchFamily="49" charset="-122"/>
            </a:endParaRPr>
          </a:p>
          <a:p>
            <a:r>
              <a:rPr lang="zh-CN" altLang="en-US" sz="3600" b="1" dirty="0">
                <a:latin typeface="楷体" pitchFamily="49" charset="-122"/>
                <a:ea typeface="楷体" pitchFamily="49" charset="-122"/>
              </a:rPr>
              <a:t>毒品使吸毒者人不像人，鬼不像鬼，生不如死。</a:t>
            </a:r>
            <a:endParaRPr lang="en-US" altLang="zh-CN" sz="3600" b="1" dirty="0">
              <a:latin typeface="楷体" pitchFamily="49" charset="-122"/>
              <a:ea typeface="楷体" pitchFamily="49" charset="-122"/>
            </a:endParaRPr>
          </a:p>
        </p:txBody>
      </p:sp>
      <p:sp>
        <p:nvSpPr>
          <p:cNvPr id="2" name="矩形 1"/>
          <p:cNvSpPr/>
          <p:nvPr/>
        </p:nvSpPr>
        <p:spPr>
          <a:xfrm>
            <a:off x="1403350" y="1268413"/>
            <a:ext cx="6340475" cy="708025"/>
          </a:xfrm>
          <a:prstGeom prst="rect">
            <a:avLst/>
          </a:prstGeom>
          <a:noFill/>
          <a:ln w="9525">
            <a:noFill/>
          </a:ln>
        </p:spPr>
        <p:txBody>
          <a:bodyPr wrap="none" anchor="t">
            <a:spAutoFit/>
          </a:bodyPr>
          <a:p>
            <a:r>
              <a:rPr lang="zh-CN" altLang="en-US" sz="4000" dirty="0">
                <a:solidFill>
                  <a:srgbClr val="FF0000"/>
                </a:solidFill>
                <a:latin typeface="华文新魏" panose="02010800040101010101" pitchFamily="2" charset="-122"/>
                <a:ea typeface="华文新魏" panose="02010800040101010101" pitchFamily="2" charset="-122"/>
              </a:rPr>
              <a:t>吸毒者都有哪些病态症状？</a:t>
            </a:r>
            <a:endParaRPr lang="zh-CN" altLang="en-US" sz="4000" dirty="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20482"/>
                                        </p:tgtEl>
                                        <p:attrNameLst>
                                          <p:attrName>style.visibility</p:attrName>
                                        </p:attrNameLst>
                                      </p:cBhvr>
                                      <p:to>
                                        <p:strVal val="visible"/>
                                      </p:to>
                                    </p:set>
                                    <p:anim calcmode="lin" valueType="num">
                                      <p:cBhvr additive="base">
                                        <p:cTn id="11" dur="500" fill="hold"/>
                                        <p:tgtEl>
                                          <p:spTgt spid="20482"/>
                                        </p:tgtEl>
                                        <p:attrNameLst>
                                          <p:attrName>ppt_x</p:attrName>
                                        </p:attrNameLst>
                                      </p:cBhvr>
                                      <p:tavLst>
                                        <p:tav tm="0">
                                          <p:val>
                                            <p:strVal val="0-#ppt_w/2"/>
                                          </p:val>
                                        </p:tav>
                                        <p:tav tm="100000">
                                          <p:val>
                                            <p:strVal val="#ppt_x"/>
                                          </p:val>
                                        </p:tav>
                                      </p:tavLst>
                                    </p:anim>
                                    <p:anim calcmode="lin" valueType="num">
                                      <p:cBhvr additive="base">
                                        <p:cTn id="12" dur="500" fill="hold"/>
                                        <p:tgtEl>
                                          <p:spTgt spid="2048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Picture 5" descr="5-062057124"/>
          <p:cNvPicPr>
            <a:picLocks noChangeAspect="1"/>
          </p:cNvPicPr>
          <p:nvPr/>
        </p:nvPicPr>
        <p:blipFill>
          <a:blip r:embed="rId1"/>
          <a:stretch>
            <a:fillRect/>
          </a:stretch>
        </p:blipFill>
        <p:spPr>
          <a:xfrm>
            <a:off x="4716463" y="620713"/>
            <a:ext cx="3568700" cy="5157787"/>
          </a:xfrm>
          <a:prstGeom prst="rect">
            <a:avLst/>
          </a:prstGeom>
          <a:noFill/>
          <a:ln w="9525">
            <a:noFill/>
          </a:ln>
        </p:spPr>
      </p:pic>
      <p:sp>
        <p:nvSpPr>
          <p:cNvPr id="22531" name="Text Box 6"/>
          <p:cNvSpPr txBox="1"/>
          <p:nvPr/>
        </p:nvSpPr>
        <p:spPr>
          <a:xfrm>
            <a:off x="8410575" y="1700213"/>
            <a:ext cx="554038" cy="3294062"/>
          </a:xfrm>
          <a:prstGeom prst="rect">
            <a:avLst/>
          </a:prstGeom>
          <a:noFill/>
          <a:ln w="9525">
            <a:noFill/>
          </a:ln>
        </p:spPr>
        <p:txBody>
          <a:bodyPr vert="eaVert" wrap="none" anchor="t">
            <a:spAutoFit/>
          </a:bodyPr>
          <a:p>
            <a:r>
              <a:rPr lang="zh-CN" altLang="en-US" sz="2400" b="1" dirty="0">
                <a:solidFill>
                  <a:srgbClr val="0000FF"/>
                </a:solidFill>
                <a:latin typeface="华文新魏" panose="02010800040101010101" pitchFamily="2" charset="-122"/>
                <a:ea typeface="华文新魏" panose="02010800040101010101" pitchFamily="2" charset="-122"/>
              </a:rPr>
              <a:t>吸毒引发大脑组织病变 </a:t>
            </a:r>
            <a:endParaRPr lang="zh-CN" altLang="en-US" sz="2400" b="1" dirty="0">
              <a:solidFill>
                <a:srgbClr val="0000FF"/>
              </a:solidFill>
              <a:latin typeface="华文新魏" panose="02010800040101010101" pitchFamily="2" charset="-122"/>
              <a:ea typeface="华文新魏" panose="02010800040101010101" pitchFamily="2" charset="-122"/>
            </a:endParaRPr>
          </a:p>
        </p:txBody>
      </p:sp>
      <p:pic>
        <p:nvPicPr>
          <p:cNvPr id="2" name="图片 1"/>
          <p:cNvPicPr>
            <a:picLocks noChangeAspect="1"/>
          </p:cNvPicPr>
          <p:nvPr/>
        </p:nvPicPr>
        <p:blipFill>
          <a:blip r:embed="rId2"/>
          <a:stretch>
            <a:fillRect/>
          </a:stretch>
        </p:blipFill>
        <p:spPr>
          <a:xfrm>
            <a:off x="900113" y="714375"/>
            <a:ext cx="3525837" cy="4968875"/>
          </a:xfrm>
          <a:prstGeom prst="rect">
            <a:avLst/>
          </a:prstGeom>
          <a:noFill/>
          <a:ln w="9525">
            <a:noFill/>
          </a:ln>
        </p:spPr>
      </p:pic>
      <p:sp>
        <p:nvSpPr>
          <p:cNvPr id="3" name="TextBox 2"/>
          <p:cNvSpPr txBox="1"/>
          <p:nvPr/>
        </p:nvSpPr>
        <p:spPr>
          <a:xfrm>
            <a:off x="231775" y="2205038"/>
            <a:ext cx="554038" cy="1655762"/>
          </a:xfrm>
          <a:prstGeom prst="rect">
            <a:avLst/>
          </a:prstGeom>
          <a:noFill/>
          <a:ln w="9525">
            <a:noFill/>
          </a:ln>
        </p:spPr>
        <p:txBody>
          <a:bodyPr vert="eaVert" wrap="none" anchor="t">
            <a:spAutoFit/>
          </a:bodyPr>
          <a:p>
            <a:r>
              <a:rPr lang="zh-CN" altLang="en-US" sz="2400" b="1" dirty="0">
                <a:solidFill>
                  <a:srgbClr val="0070C0"/>
                </a:solidFill>
                <a:latin typeface="华文新魏" panose="02010800040101010101" pitchFamily="2" charset="-122"/>
                <a:ea typeface="华文新魏" panose="02010800040101010101" pitchFamily="2" charset="-122"/>
              </a:rPr>
              <a:t>正常大脑图</a:t>
            </a:r>
            <a:endParaRPr lang="zh-CN" altLang="en-US" sz="2400" b="1" dirty="0">
              <a:solidFill>
                <a:srgbClr val="0070C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0"/>
                                        </p:tgtEl>
                                        <p:attrNameLst>
                                          <p:attrName>style.visibility</p:attrName>
                                        </p:attrNameLst>
                                      </p:cBhvr>
                                      <p:to>
                                        <p:strVal val="visible"/>
                                      </p:to>
                                    </p:set>
                                    <p:animEffect transition="in" filter="fade">
                                      <p:cBhvr>
                                        <p:cTn id="17" dur="500"/>
                                        <p:tgtEl>
                                          <p:spTgt spid="22530"/>
                                        </p:tgtEl>
                                      </p:cBhvr>
                                    </p:animEffect>
                                  </p:childTnLst>
                                </p:cTn>
                              </p:par>
                            </p:childTnLst>
                          </p:cTn>
                        </p:par>
                        <p:par>
                          <p:cTn id="18" fill="hold">
                            <p:stCondLst>
                              <p:cond delay="500"/>
                            </p:stCondLst>
                            <p:childTnLst>
                              <p:par>
                                <p:cTn id="19" presetID="2" presetClass="entr" presetSubtype="2" fill="hold" grpId="0" nodeType="afterEffect">
                                  <p:stCondLst>
                                    <p:cond delay="0"/>
                                  </p:stCondLst>
                                  <p:childTnLst>
                                    <p:set>
                                      <p:cBhvr>
                                        <p:cTn id="20" dur="1" fill="hold">
                                          <p:stCondLst>
                                            <p:cond delay="0"/>
                                          </p:stCondLst>
                                        </p:cTn>
                                        <p:tgtEl>
                                          <p:spTgt spid="22531"/>
                                        </p:tgtEl>
                                        <p:attrNameLst>
                                          <p:attrName>style.visibility</p:attrName>
                                        </p:attrNameLst>
                                      </p:cBhvr>
                                      <p:to>
                                        <p:strVal val="visible"/>
                                      </p:to>
                                    </p:set>
                                    <p:anim calcmode="lin" valueType="num">
                                      <p:cBhvr additive="base">
                                        <p:cTn id="21" dur="500" fill="hold"/>
                                        <p:tgtEl>
                                          <p:spTgt spid="22531"/>
                                        </p:tgtEl>
                                        <p:attrNameLst>
                                          <p:attrName>ppt_x</p:attrName>
                                        </p:attrNameLst>
                                      </p:cBhvr>
                                      <p:tavLst>
                                        <p:tav tm="0">
                                          <p:val>
                                            <p:strVal val="1+#ppt_w/2"/>
                                          </p:val>
                                        </p:tav>
                                        <p:tav tm="100000">
                                          <p:val>
                                            <p:strVal val="#ppt_x"/>
                                          </p:val>
                                        </p:tav>
                                      </p:tavLst>
                                    </p:anim>
                                    <p:anim calcmode="lin" valueType="num">
                                      <p:cBhvr additive="base">
                                        <p:cTn id="22"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8129" name="Picture 5" descr="5-062051605"/>
          <p:cNvPicPr>
            <a:picLocks noChangeAspect="1"/>
          </p:cNvPicPr>
          <p:nvPr/>
        </p:nvPicPr>
        <p:blipFill>
          <a:blip r:embed="rId1"/>
          <a:stretch>
            <a:fillRect/>
          </a:stretch>
        </p:blipFill>
        <p:spPr>
          <a:xfrm>
            <a:off x="2124075" y="0"/>
            <a:ext cx="4545013" cy="6858000"/>
          </a:xfrm>
          <a:prstGeom prst="rect">
            <a:avLst/>
          </a:prstGeom>
          <a:noFill/>
          <a:ln w="9525">
            <a:noFill/>
          </a:ln>
        </p:spPr>
      </p:pic>
      <p:sp>
        <p:nvSpPr>
          <p:cNvPr id="48130" name="Text Box 7"/>
          <p:cNvSpPr txBox="1"/>
          <p:nvPr/>
        </p:nvSpPr>
        <p:spPr>
          <a:xfrm>
            <a:off x="7475538" y="2565400"/>
            <a:ext cx="611187" cy="3424238"/>
          </a:xfrm>
          <a:prstGeom prst="rect">
            <a:avLst/>
          </a:prstGeom>
          <a:noFill/>
          <a:ln w="9525">
            <a:noFill/>
          </a:ln>
        </p:spPr>
        <p:txBody>
          <a:bodyPr vert="eaVert" anchor="t">
            <a:spAutoFit/>
          </a:bodyPr>
          <a:p>
            <a:r>
              <a:rPr lang="zh-CN" altLang="en-US" sz="2800" dirty="0">
                <a:solidFill>
                  <a:srgbClr val="0000FF"/>
                </a:solidFill>
                <a:latin typeface="Arial" panose="020B0604020202020204" pitchFamily="34" charset="0"/>
                <a:ea typeface="华文新魏" panose="02010800040101010101" pitchFamily="2" charset="-122"/>
              </a:rPr>
              <a:t>吸毒容易传染疾病</a:t>
            </a:r>
            <a:endParaRPr lang="zh-CN" altLang="en-US" sz="2800" dirty="0">
              <a:solidFill>
                <a:srgbClr val="0000FF"/>
              </a:solidFill>
              <a:latin typeface="Arial" panose="020B0604020202020204" pitchFamily="34" charset="0"/>
              <a:ea typeface="华文新魏" panose="020108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5">
          <a:fgClr>
            <a:srgbClr val="FFF185"/>
          </a:fgClr>
          <a:bgClr>
            <a:srgbClr val="FFFFFF"/>
          </a:bgClr>
        </a:pattFill>
        <a:effectLst/>
      </p:bgPr>
    </p:bg>
    <p:spTree>
      <p:nvGrpSpPr>
        <p:cNvPr id="1" name=""/>
        <p:cNvGrpSpPr/>
        <p:nvPr/>
      </p:nvGrpSpPr>
      <p:grpSpPr/>
      <p:sp>
        <p:nvSpPr>
          <p:cNvPr id="4098" name="Rectangle 2"/>
          <p:cNvSpPr>
            <a:spLocks noGrp="1"/>
          </p:cNvSpPr>
          <p:nvPr>
            <p:ph type="title"/>
          </p:nvPr>
        </p:nvSpPr>
        <p:spPr>
          <a:xfrm>
            <a:off x="279718" y="317183"/>
            <a:ext cx="4067175" cy="1084262"/>
          </a:xfrm>
        </p:spPr>
        <p:txBody>
          <a:bodyPr vert="horz" wrap="square" anchor="b">
            <a:scene3d>
              <a:camera prst="orthographicFront"/>
              <a:lightRig rig="threePt" dir="t"/>
            </a:scene3d>
          </a:bodyPr>
          <a:p>
            <a:pPr fontAlgn="auto"/>
            <a:r>
              <a:rPr kumimoji="0" lang="zh-CN" altLang="en-US" sz="6000" b="1" strike="noStrike" kern="1200" noProof="1" dirty="0">
                <a:solidFill>
                  <a:schemeClr val="tx1"/>
                </a:solidFill>
                <a:effectLst>
                  <a:outerShdw blurRad="38100" dist="19050" dir="2700000" algn="tl" rotWithShape="0">
                    <a:schemeClr val="dk1">
                      <a:alpha val="40000"/>
                    </a:schemeClr>
                  </a:outerShdw>
                </a:effectLst>
                <a:latin typeface="华文新魏" panose="02010800040101010101" pitchFamily="2" charset="-122"/>
                <a:ea typeface="华文新魏" panose="02010800040101010101" pitchFamily="2" charset="-122"/>
                <a:cs typeface="+mj-cs"/>
              </a:rPr>
              <a:t>什么是毒品</a:t>
            </a:r>
            <a:r>
              <a:rPr kumimoji="0" lang="en-US" altLang="zh-CN" sz="6000" b="1" strike="noStrike" kern="1200" noProof="1" dirty="0">
                <a:solidFill>
                  <a:schemeClr val="tx1"/>
                </a:solidFill>
                <a:effectLst>
                  <a:outerShdw blurRad="38100" dist="19050" dir="2700000" algn="tl" rotWithShape="0">
                    <a:schemeClr val="dk1">
                      <a:alpha val="40000"/>
                    </a:schemeClr>
                  </a:outerShdw>
                </a:effectLst>
                <a:latin typeface="华文新魏" panose="02010800040101010101" pitchFamily="2" charset="-122"/>
                <a:ea typeface="华文新魏" panose="02010800040101010101" pitchFamily="2" charset="-122"/>
                <a:cs typeface="+mj-cs"/>
              </a:rPr>
              <a:t>?</a:t>
            </a:r>
            <a:endParaRPr kumimoji="0" lang="en-US" altLang="zh-CN" sz="6000" b="1" strike="noStrike" kern="1200" noProof="1" dirty="0">
              <a:solidFill>
                <a:schemeClr val="tx1"/>
              </a:solidFill>
              <a:effectLst>
                <a:outerShdw blurRad="38100" dist="19050" dir="2700000" algn="tl" rotWithShape="0">
                  <a:schemeClr val="dk1">
                    <a:alpha val="40000"/>
                  </a:schemeClr>
                </a:outerShdw>
              </a:effectLst>
              <a:latin typeface="华文新魏" panose="02010800040101010101" pitchFamily="2" charset="-122"/>
              <a:ea typeface="华文新魏" panose="02010800040101010101" pitchFamily="2" charset="-122"/>
              <a:cs typeface="+mj-cs"/>
            </a:endParaRPr>
          </a:p>
        </p:txBody>
      </p:sp>
      <p:sp>
        <p:nvSpPr>
          <p:cNvPr id="59395" name="Rectangle 3"/>
          <p:cNvSpPr>
            <a:spLocks noGrp="1"/>
          </p:cNvSpPr>
          <p:nvPr>
            <p:ph sz="quarter" idx="1"/>
          </p:nvPr>
        </p:nvSpPr>
        <p:spPr>
          <a:xfrm>
            <a:off x="279400" y="1401763"/>
            <a:ext cx="8480425" cy="5024437"/>
          </a:xfrm>
          <a:ln/>
        </p:spPr>
        <p:txBody>
          <a:bodyPr vert="horz" wrap="square" anchor="t"/>
          <a:p>
            <a:pPr>
              <a:buClr>
                <a:schemeClr val="accent1"/>
              </a:buClr>
              <a:buSzPct val="85000"/>
              <a:buFontTx/>
              <a:buNone/>
            </a:pPr>
            <a:r>
              <a:rPr lang="en-US" altLang="zh-CN" sz="4800" b="1" dirty="0">
                <a:latin typeface="楷体" pitchFamily="49" charset="-122"/>
                <a:ea typeface="楷体" pitchFamily="49" charset="-122"/>
              </a:rPr>
              <a:t>   </a:t>
            </a:r>
            <a:r>
              <a:rPr lang="zh-CN" altLang="en-US" sz="5400" b="1" dirty="0">
                <a:solidFill>
                  <a:srgbClr val="0000FF"/>
                </a:solidFill>
                <a:latin typeface="楷体" pitchFamily="49" charset="-122"/>
                <a:ea typeface="楷体" pitchFamily="49" charset="-122"/>
              </a:rPr>
              <a:t>毒品是指鸦片、海洛因、吗啡、大麻、可卡因以及国务院规定管制的其他能够使人形成瘾癖的麻醉药品和精神药品。 </a:t>
            </a:r>
            <a:endParaRPr lang="zh-CN" altLang="en-US" sz="5400" b="1" dirty="0">
              <a:solidFill>
                <a:srgbClr val="0000FF"/>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9395">
                                            <p:txEl>
                                              <p:charRg st="0" end="56"/>
                                            </p:txEl>
                                          </p:spTgt>
                                        </p:tgtEl>
                                        <p:attrNameLst>
                                          <p:attrName>style.visibility</p:attrName>
                                        </p:attrNameLst>
                                      </p:cBhvr>
                                      <p:to>
                                        <p:strVal val="visible"/>
                                      </p:to>
                                    </p:set>
                                    <p:animEffect transition="in" filter="randombar(horizontal)">
                                      <p:cBhvr>
                                        <p:cTn id="12" dur="500"/>
                                        <p:tgtEl>
                                          <p:spTgt spid="59395">
                                            <p:txEl>
                                              <p:charRg st="0" end="5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5939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0"/>
            <a:ext cx="9144000" cy="69580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692150"/>
            <a:ext cx="4140200" cy="5113338"/>
          </a:xfrm>
          <a:prstGeom prst="rect">
            <a:avLst/>
          </a:prstGeom>
          <a:noFill/>
          <a:ln w="9525">
            <a:noFill/>
          </a:ln>
        </p:spPr>
      </p:pic>
      <p:pic>
        <p:nvPicPr>
          <p:cNvPr id="3" name="图片 2"/>
          <p:cNvPicPr>
            <a:picLocks noChangeAspect="1"/>
          </p:cNvPicPr>
          <p:nvPr/>
        </p:nvPicPr>
        <p:blipFill>
          <a:blip r:embed="rId2"/>
          <a:stretch>
            <a:fillRect/>
          </a:stretch>
        </p:blipFill>
        <p:spPr>
          <a:xfrm>
            <a:off x="4284663" y="836613"/>
            <a:ext cx="4535487" cy="47529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1" name="Picture 5" descr="5-062048388"/>
          <p:cNvPicPr>
            <a:picLocks noChangeAspect="1"/>
          </p:cNvPicPr>
          <p:nvPr/>
        </p:nvPicPr>
        <p:blipFill>
          <a:blip r:embed="rId1"/>
          <a:stretch>
            <a:fillRect/>
          </a:stretch>
        </p:blipFill>
        <p:spPr>
          <a:xfrm>
            <a:off x="971550" y="0"/>
            <a:ext cx="7056438" cy="4967288"/>
          </a:xfrm>
          <a:prstGeom prst="rect">
            <a:avLst/>
          </a:prstGeom>
          <a:noFill/>
          <a:ln w="9525">
            <a:noFill/>
          </a:ln>
        </p:spPr>
      </p:pic>
      <p:sp>
        <p:nvSpPr>
          <p:cNvPr id="51202" name="Rectangle 6"/>
          <p:cNvSpPr/>
          <p:nvPr/>
        </p:nvSpPr>
        <p:spPr>
          <a:xfrm>
            <a:off x="1476375" y="5373688"/>
            <a:ext cx="6048375" cy="1187450"/>
          </a:xfrm>
          <a:prstGeom prst="rect">
            <a:avLst/>
          </a:prstGeom>
          <a:noFill/>
          <a:ln w="9525">
            <a:noFill/>
          </a:ln>
        </p:spPr>
        <p:txBody>
          <a:bodyPr anchor="ctr">
            <a:spAutoFit/>
          </a:bodyPr>
          <a:p>
            <a:r>
              <a:rPr lang="zh-CN" altLang="en-US" sz="2400" b="1" dirty="0">
                <a:latin typeface="华文新魏" panose="02010800040101010101" pitchFamily="2" charset="-122"/>
                <a:ea typeface="华文新魏" panose="02010800040101010101" pitchFamily="2" charset="-122"/>
              </a:rPr>
              <a:t>郭某某　男，</a:t>
            </a:r>
            <a:r>
              <a:rPr lang="en-US" altLang="zh-CN" sz="2400" b="1" dirty="0">
                <a:latin typeface="华文新魏" panose="02010800040101010101" pitchFamily="2" charset="-122"/>
                <a:ea typeface="华文新魏" panose="02010800040101010101" pitchFamily="2" charset="-122"/>
              </a:rPr>
              <a:t>32</a:t>
            </a:r>
            <a:r>
              <a:rPr lang="zh-CN" altLang="en-US" sz="2400" b="1" dirty="0">
                <a:latin typeface="华文新魏" panose="02010800040101010101" pitchFamily="2" charset="-122"/>
                <a:ea typeface="华文新魏" panose="02010800040101010101" pitchFamily="2" charset="-122"/>
              </a:rPr>
              <a:t>岁，先后将家中</a:t>
            </a:r>
            <a:r>
              <a:rPr lang="en-US" altLang="zh-CN" sz="2400" b="1" dirty="0">
                <a:latin typeface="华文新魏" panose="02010800040101010101" pitchFamily="2" charset="-122"/>
                <a:ea typeface="华文新魏" panose="02010800040101010101" pitchFamily="2" charset="-122"/>
              </a:rPr>
              <a:t>20</a:t>
            </a:r>
            <a:r>
              <a:rPr lang="zh-CN" altLang="en-US" sz="2400" b="1" dirty="0">
                <a:latin typeface="华文新魏" panose="02010800040101010101" pitchFamily="2" charset="-122"/>
                <a:ea typeface="华文新魏" panose="02010800040101010101" pitchFamily="2" charset="-122"/>
              </a:rPr>
              <a:t>余万元存款吸光，毒瘾发作后剖腹自杀未成，腹部被缝合</a:t>
            </a:r>
            <a:r>
              <a:rPr lang="en-US" altLang="zh-CN" sz="2400" b="1" dirty="0">
                <a:latin typeface="华文新魏" panose="02010800040101010101" pitchFamily="2" charset="-122"/>
                <a:ea typeface="华文新魏" panose="02010800040101010101" pitchFamily="2" charset="-122"/>
              </a:rPr>
              <a:t>18</a:t>
            </a:r>
            <a:r>
              <a:rPr lang="zh-CN" altLang="en-US" sz="2400" b="1" dirty="0">
                <a:latin typeface="华文新魏" panose="02010800040101010101" pitchFamily="2" charset="-122"/>
                <a:ea typeface="华文新魏" panose="02010800040101010101" pitchFamily="2" charset="-122"/>
              </a:rPr>
              <a:t>针。 </a:t>
            </a:r>
            <a:endParaRPr lang="zh-CN" altLang="en-US" sz="2400" b="1" dirty="0">
              <a:latin typeface="华文新魏" panose="02010800040101010101" pitchFamily="2" charset="-122"/>
              <a:ea typeface="华文新魏" panose="02010800040101010101" pitchFamily="2" charset="-122"/>
            </a:endParaRPr>
          </a:p>
        </p:txBody>
      </p:sp>
      <p:sp>
        <p:nvSpPr>
          <p:cNvPr id="51203" name="Text Box 7"/>
          <p:cNvSpPr txBox="1"/>
          <p:nvPr/>
        </p:nvSpPr>
        <p:spPr>
          <a:xfrm>
            <a:off x="8243888" y="2519363"/>
            <a:ext cx="549275" cy="2012950"/>
          </a:xfrm>
          <a:prstGeom prst="rect">
            <a:avLst/>
          </a:prstGeom>
          <a:noFill/>
          <a:ln w="9525">
            <a:noFill/>
          </a:ln>
        </p:spPr>
        <p:txBody>
          <a:bodyPr vert="eaVert" wrap="none" anchor="t">
            <a:spAutoFit/>
          </a:bodyPr>
          <a:p>
            <a:r>
              <a:rPr lang="zh-CN" altLang="en-US" sz="2400" b="1" dirty="0">
                <a:solidFill>
                  <a:srgbClr val="0000FF"/>
                </a:solidFill>
                <a:latin typeface="Arial" panose="020B0604020202020204" pitchFamily="34" charset="0"/>
                <a:ea typeface="华文新魏" panose="02010800040101010101" pitchFamily="2" charset="-122"/>
              </a:rPr>
              <a:t>吸毒引发自杀</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5" name="Picture 7" descr="5-062037814"/>
          <p:cNvPicPr>
            <a:picLocks noGrp="1" noChangeAspect="1"/>
          </p:cNvPicPr>
          <p:nvPr>
            <p:ph sz="quarter" idx="1"/>
          </p:nvPr>
        </p:nvPicPr>
        <p:blipFill>
          <a:blip r:embed="rId1"/>
          <a:stretch>
            <a:fillRect/>
          </a:stretch>
        </p:blipFill>
        <p:spPr>
          <a:xfrm>
            <a:off x="2051050" y="0"/>
            <a:ext cx="4989513" cy="6858000"/>
          </a:xfrm>
          <a:ln/>
        </p:spPr>
      </p:pic>
      <p:sp>
        <p:nvSpPr>
          <p:cNvPr id="52226" name="Text Box 9"/>
          <p:cNvSpPr txBox="1"/>
          <p:nvPr/>
        </p:nvSpPr>
        <p:spPr>
          <a:xfrm>
            <a:off x="7596188" y="1989138"/>
            <a:ext cx="549275" cy="2878137"/>
          </a:xfrm>
          <a:prstGeom prst="rect">
            <a:avLst/>
          </a:prstGeom>
          <a:noFill/>
          <a:ln w="9525">
            <a:noFill/>
          </a:ln>
        </p:spPr>
        <p:txBody>
          <a:bodyPr vert="eaVert" wrap="none" anchor="t">
            <a:spAutoFit/>
          </a:bodyPr>
          <a:p>
            <a:r>
              <a:rPr lang="zh-CN" altLang="en-US" sz="2400" b="1" dirty="0">
                <a:solidFill>
                  <a:srgbClr val="0000FF"/>
                </a:solidFill>
                <a:latin typeface="Arial" panose="020B0604020202020204" pitchFamily="34" charset="0"/>
                <a:ea typeface="华文新魏" panose="02010800040101010101" pitchFamily="2" charset="-122"/>
              </a:rPr>
              <a:t>母亲吸毒生下残疾儿</a:t>
            </a:r>
            <a:endParaRPr lang="zh-CN" altLang="en-US" sz="2400" b="1" dirty="0">
              <a:solidFill>
                <a:srgbClr val="0000FF"/>
              </a:solidFill>
              <a:latin typeface="Arial" panose="020B0604020202020204" pitchFamily="34" charset="0"/>
              <a:ea typeface="华文新魏" panose="0201080004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TextBox 1"/>
          <p:cNvSpPr txBox="1"/>
          <p:nvPr/>
        </p:nvSpPr>
        <p:spPr>
          <a:xfrm>
            <a:off x="441325" y="820738"/>
            <a:ext cx="8497888" cy="4522787"/>
          </a:xfrm>
          <a:prstGeom prst="rect">
            <a:avLst/>
          </a:prstGeom>
          <a:noFill/>
          <a:ln w="9525">
            <a:noFill/>
          </a:ln>
        </p:spPr>
        <p:txBody>
          <a:bodyPr anchor="t">
            <a:spAutoFit/>
          </a:bodyPr>
          <a:p>
            <a:r>
              <a:rPr lang="zh-CN" altLang="en-US" sz="3200" b="1" dirty="0">
                <a:latin typeface="华文楷体" pitchFamily="2" charset="-122"/>
                <a:ea typeface="华文楷体" pitchFamily="2" charset="-122"/>
              </a:rPr>
              <a:t>青少年吸毒已成为一个触目惊心的严重问题，来自国家禁毒委员会办公室的数字表明，我国最近几年青少年吸毒的比例始终在吸毒人口中占</a:t>
            </a:r>
            <a:r>
              <a:rPr lang="en-US" altLang="zh-CN" sz="3200" b="1" dirty="0">
                <a:latin typeface="华文楷体" pitchFamily="2" charset="-122"/>
                <a:ea typeface="华文楷体" pitchFamily="2" charset="-122"/>
              </a:rPr>
              <a:t>80%</a:t>
            </a:r>
            <a:r>
              <a:rPr lang="zh-CN" altLang="en-US" sz="3200" b="1" dirty="0">
                <a:latin typeface="华文楷体" pitchFamily="2" charset="-122"/>
                <a:ea typeface="华文楷体" pitchFamily="2" charset="-122"/>
              </a:rPr>
              <a:t>左右。初次吸毒者中甚至已经出现了六七岁的儿童。在盗窃抢劫等多发性刑事治安案件中，由吸毒引起的已经占到</a:t>
            </a:r>
            <a:r>
              <a:rPr lang="en-US" altLang="zh-CN" sz="3200" b="1" dirty="0">
                <a:latin typeface="华文楷体" pitchFamily="2" charset="-122"/>
                <a:ea typeface="华文楷体" pitchFamily="2" charset="-122"/>
              </a:rPr>
              <a:t>30%</a:t>
            </a:r>
            <a:r>
              <a:rPr lang="zh-CN" altLang="en-US" sz="3200" b="1" dirty="0">
                <a:latin typeface="华文楷体" pitchFamily="2" charset="-122"/>
                <a:ea typeface="华文楷体" pitchFamily="2" charset="-122"/>
              </a:rPr>
              <a:t>左右，一些毒品侵害严重的地区甚至高达</a:t>
            </a:r>
            <a:r>
              <a:rPr lang="en-US" altLang="zh-CN" sz="3200" b="1" dirty="0">
                <a:latin typeface="华文楷体" pitchFamily="2" charset="-122"/>
                <a:ea typeface="华文楷体" pitchFamily="2" charset="-122"/>
              </a:rPr>
              <a:t>60%</a:t>
            </a:r>
            <a:r>
              <a:rPr lang="zh-CN" altLang="en-US" sz="3200" b="1" dirty="0">
                <a:latin typeface="华文楷体" pitchFamily="2" charset="-122"/>
                <a:ea typeface="华文楷体" pitchFamily="2" charset="-122"/>
              </a:rPr>
              <a:t>。毫无疑问，青少年已成为最易受到毒品侵害的“高危人群”，我国青少年禁毒的形势十分严峻。</a:t>
            </a:r>
            <a:endParaRPr lang="en-US" altLang="zh-CN" sz="3200" b="1" dirty="0">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文本框 1"/>
          <p:cNvSpPr txBox="1"/>
          <p:nvPr/>
        </p:nvSpPr>
        <p:spPr>
          <a:xfrm>
            <a:off x="430213" y="1411288"/>
            <a:ext cx="8283575" cy="5014912"/>
          </a:xfrm>
          <a:prstGeom prst="rect">
            <a:avLst/>
          </a:prstGeom>
          <a:noFill/>
          <a:ln w="9525">
            <a:noFill/>
          </a:ln>
        </p:spPr>
        <p:txBody>
          <a:bodyPr wrap="square" anchor="t">
            <a:spAutoFit/>
          </a:bodyPr>
          <a:p>
            <a:r>
              <a:rPr lang="en-US" altLang="zh-CN" sz="3200">
                <a:latin typeface="Arial" panose="020B0604020202020204" pitchFamily="34" charset="0"/>
                <a:ea typeface="宋体" panose="02010600030101010101" pitchFamily="2" charset="-122"/>
              </a:rPr>
              <a:t>       </a:t>
            </a:r>
            <a:r>
              <a:rPr lang="zh-CN" altLang="en-US" sz="3200">
                <a:latin typeface="Arial" panose="020B0604020202020204" pitchFamily="34" charset="0"/>
                <a:ea typeface="宋体" panose="02010600030101010101" pitchFamily="2" charset="-122"/>
              </a:rPr>
              <a:t>每年6月26日是国际禁毒日即国际反毒品日。1987年6月12日至26日，联合国在维也纳召开由138个国家的3000多名代表参加的麻醉品滥用和非法贩运问题部长级会议,会议提出了“爱生命，不吸毒”的口号,并与会代表一致同意6月26日定为“国际禁毒日”，以引起世界各国对毒品问题的重视，同时号召全球人民共同来解决毒品问题。作为青少年我们也要行动起来，</a:t>
            </a:r>
            <a:r>
              <a:rPr lang="en-US" altLang="zh-CN" sz="3200">
                <a:latin typeface="Arial" panose="020B0604020202020204" pitchFamily="34" charset="0"/>
                <a:ea typeface="宋体" panose="02010600030101010101" pitchFamily="2" charset="-122"/>
              </a:rPr>
              <a:t>“</a:t>
            </a:r>
            <a:r>
              <a:rPr lang="zh-CN" altLang="en-US" sz="3200">
                <a:latin typeface="Arial" panose="020B0604020202020204" pitchFamily="34" charset="0"/>
                <a:ea typeface="宋体" panose="02010600030101010101" pitchFamily="2" charset="-122"/>
              </a:rPr>
              <a:t>珍爱生命，拒绝毒品</a:t>
            </a:r>
            <a:r>
              <a:rPr lang="en-US" altLang="zh-CN" sz="3200">
                <a:latin typeface="Arial" panose="020B0604020202020204" pitchFamily="34" charset="0"/>
                <a:ea typeface="宋体" panose="02010600030101010101" pitchFamily="2" charset="-122"/>
              </a:rPr>
              <a:t>”</a:t>
            </a:r>
            <a:r>
              <a:rPr lang="zh-CN" altLang="en-US" sz="3200">
                <a:latin typeface="Arial" panose="020B0604020202020204" pitchFamily="34" charset="0"/>
                <a:ea typeface="宋体" panose="02010600030101010101" pitchFamily="2" charset="-122"/>
              </a:rPr>
              <a:t>，让生命之花永远绽放。</a:t>
            </a:r>
            <a:endParaRPr lang="zh-CN" altLang="en-US" sz="3200">
              <a:latin typeface="Arial" panose="020B0604020202020204" pitchFamily="34" charset="0"/>
              <a:ea typeface="宋体" panose="02010600030101010101" pitchFamily="2" charset="-122"/>
            </a:endParaRPr>
          </a:p>
        </p:txBody>
      </p:sp>
      <p:sp>
        <p:nvSpPr>
          <p:cNvPr id="5" name="文本框 4"/>
          <p:cNvSpPr txBox="1"/>
          <p:nvPr/>
        </p:nvSpPr>
        <p:spPr>
          <a:xfrm>
            <a:off x="2524125" y="212090"/>
            <a:ext cx="4392930" cy="1106805"/>
          </a:xfrm>
          <a:prstGeom prst="rect">
            <a:avLst/>
          </a:prstGeom>
          <a:noFill/>
        </p:spPr>
        <p:txBody>
          <a:bodyPr wrap="none" rtlCol="0">
            <a:spAutoFit/>
            <a:scene3d>
              <a:camera prst="orthographicFront"/>
              <a:lightRig rig="threePt" dir="t"/>
            </a:scene3d>
          </a:bodyPr>
          <a:p>
            <a:pPr algn="ctr"/>
            <a:r>
              <a:rPr lang="zh-CN" altLang="en-US" sz="6600" b="1" noProof="1">
                <a:solidFill>
                  <a:schemeClr val="accent1"/>
                </a:solidFill>
                <a:effectLst>
                  <a:outerShdw blurRad="38100" dist="25400" dir="5400000" algn="ctr" rotWithShape="0">
                    <a:srgbClr val="6E747A">
                      <a:alpha val="43000"/>
                    </a:srgbClr>
                  </a:outerShdw>
                </a:effectLst>
                <a:latin typeface="Arial" panose="020B0604020202020204" pitchFamily="34" charset="0"/>
                <a:ea typeface="宋体" panose="02010600030101010101" pitchFamily="2" charset="-122"/>
                <a:cs typeface="+mn-cs"/>
                <a:sym typeface="+mn-ea"/>
              </a:rPr>
              <a:t>国际禁毒日</a:t>
            </a:r>
            <a:endParaRPr lang="zh-CN" altLang="en-US" sz="6600" b="1" noProof="1">
              <a:solidFill>
                <a:schemeClr val="accent1"/>
              </a:solidFill>
              <a:effectLst>
                <a:outerShdw blurRad="38100" dist="25400" dir="5400000" algn="ctr" rotWithShape="0">
                  <a:srgbClr val="6E747A">
                    <a:alpha val="43000"/>
                  </a:srgbClr>
                </a:outerShdw>
              </a:effectLst>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Rectangle 2"/>
          <p:cNvSpPr>
            <a:spLocks noGrp="1"/>
          </p:cNvSpPr>
          <p:nvPr>
            <p:ph type="title"/>
          </p:nvPr>
        </p:nvSpPr>
        <p:spPr>
          <a:xfrm>
            <a:off x="2555875" y="0"/>
            <a:ext cx="4679950" cy="908050"/>
          </a:xfrm>
          <a:ln/>
        </p:spPr>
        <p:txBody>
          <a:bodyPr vert="horz" wrap="square" anchor="b"/>
          <a:p>
            <a:pPr/>
            <a:r>
              <a:rPr kumimoji="0" lang="zh-CN" altLang="en-US" kern="1200" dirty="0">
                <a:solidFill>
                  <a:srgbClr val="FF0000"/>
                </a:solidFill>
                <a:latin typeface="+mj-lt"/>
                <a:ea typeface="华文新魏" panose="02010800040101010101" pitchFamily="2" charset="-122"/>
                <a:cs typeface="+mj-cs"/>
              </a:rPr>
              <a:t>怎样预防吸毒？</a:t>
            </a:r>
            <a:endParaRPr kumimoji="0" lang="zh-CN" altLang="en-US" kern="1200" dirty="0">
              <a:solidFill>
                <a:srgbClr val="FF0000"/>
              </a:solidFill>
              <a:latin typeface="+mj-lt"/>
              <a:ea typeface="华文新魏" panose="02010800040101010101" pitchFamily="2" charset="-122"/>
              <a:cs typeface="+mj-cs"/>
            </a:endParaRPr>
          </a:p>
        </p:txBody>
      </p:sp>
      <p:sp>
        <p:nvSpPr>
          <p:cNvPr id="28675" name="Rectangle 3"/>
          <p:cNvSpPr>
            <a:spLocks noGrp="1" noChangeArrowheads="1"/>
          </p:cNvSpPr>
          <p:nvPr>
            <p:ph sz="quarter" idx="1"/>
          </p:nvPr>
        </p:nvSpPr>
        <p:spPr>
          <a:xfrm>
            <a:off x="539750" y="981075"/>
            <a:ext cx="8229600" cy="5040313"/>
          </a:xfrm>
        </p:spPr>
        <p:txBody>
          <a:bodyPr vert="horz">
            <a:normAutofit lnSpcReduction="10000"/>
          </a:bodyPr>
          <a:lstStyle/>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panose="05020102010507070707"/>
              <a:buChar char=""/>
              <a:defRPr/>
            </a:pPr>
            <a:r>
              <a:rPr kumimoji="0" lang="en-US" altLang="zh-CN"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1</a:t>
            </a:r>
            <a:r>
              <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、充分认识毒品违法犯罪活动的危害性，加强自身的学习和法律意识修养，培养高尚的情操和伦理道德观念； </a:t>
            </a:r>
            <a:endPar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endParaRPr>
          </a:p>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panose="05020102010507070707"/>
              <a:buChar char=""/>
              <a:defRPr/>
            </a:pPr>
            <a:r>
              <a:rPr kumimoji="0" lang="en-US" altLang="zh-CN"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rPr>
              <a:t>2</a:t>
            </a:r>
            <a:r>
              <a:rPr kumimoji="0" lang="zh-CN" altLang="en-US"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rPr>
              <a:t>、积极参加有益健康的文体活动，增强集体观念，培养广泛的兴趣和爱好，避免孤癖的生活方式； </a:t>
            </a:r>
            <a:endParaRPr kumimoji="0" lang="zh-CN" altLang="en-US"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endParaRPr>
          </a:p>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panose="05020102010507070707"/>
              <a:buChar char=""/>
              <a:defRPr/>
            </a:pPr>
            <a:r>
              <a:rPr kumimoji="0" lang="en-US" altLang="zh-CN"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3</a:t>
            </a:r>
            <a:r>
              <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、提高对毒品的防御能力，不要结交有吸毒恶习的朋友或听信他们的馋言；</a:t>
            </a:r>
            <a:endPar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endParaRPr>
          </a:p>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panose="05020102010507070707"/>
              <a:buChar char=""/>
              <a:defRPr/>
            </a:pPr>
            <a:r>
              <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 </a:t>
            </a:r>
            <a:r>
              <a:rPr kumimoji="0" lang="en-US" altLang="zh-CN"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rPr>
              <a:t>4</a:t>
            </a:r>
            <a:r>
              <a:rPr kumimoji="0" lang="zh-CN" altLang="en-US"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rPr>
              <a:t>、决不可因好奇而尝试毒品，防止上瘾而难于自拔；</a:t>
            </a:r>
            <a:endParaRPr kumimoji="0" lang="zh-CN" altLang="en-US" sz="2800" b="1" i="0" u="none" strike="noStrike" kern="1200" cap="none" spc="0" normalizeH="0" baseline="0" noProof="0" smtClean="0">
              <a:ln>
                <a:noFill/>
              </a:ln>
              <a:solidFill>
                <a:srgbClr val="0000FF"/>
              </a:solidFill>
              <a:effectLst/>
              <a:uLnTx/>
              <a:uFillTx/>
              <a:latin typeface="华文楷体" pitchFamily="2" charset="-122"/>
              <a:ea typeface="华文楷体" pitchFamily="2" charset="-122"/>
              <a:cs typeface="+mn-cs"/>
            </a:endParaRPr>
          </a:p>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panose="05020102010507070707"/>
              <a:buChar char=""/>
              <a:defRPr/>
            </a:pPr>
            <a:r>
              <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 </a:t>
            </a:r>
            <a:r>
              <a:rPr kumimoji="0" lang="en-US" altLang="zh-CN"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5</a:t>
            </a:r>
            <a:r>
              <a:rPr kumimoji="0" lang="zh-CN" altLang="en-US" sz="2800" b="1"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、一旦沾染毒品，要积极主动向老师和学校报告，自觉接受学校、家庭及社会有关部门的监督戒除及康复治疗。</a:t>
            </a:r>
            <a:r>
              <a:rPr kumimoji="0" lang="zh-CN" altLang="en-US" sz="2800" b="0"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rPr>
              <a:t> </a:t>
            </a:r>
            <a:endParaRPr kumimoji="0" lang="zh-CN" altLang="en-US" sz="2800" b="0" i="0" u="none" strike="noStrike" kern="1200" cap="none" spc="0" normalizeH="0" baseline="0" noProof="0" smtClean="0">
              <a:ln>
                <a:noFill/>
              </a:ln>
              <a:solidFill>
                <a:schemeClr val="tx1"/>
              </a:solidFill>
              <a:effectLst/>
              <a:uLnTx/>
              <a:uFillTx/>
              <a:latin typeface="华文楷体" pitchFamily="2" charset="-122"/>
              <a:ea typeface="华文楷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5">
                                            <p:txEl>
                                              <p:charRg st="0" end="51"/>
                                            </p:txEl>
                                          </p:spTgt>
                                        </p:tgtEl>
                                        <p:attrNameLst>
                                          <p:attrName>style.visibility</p:attrName>
                                        </p:attrNameLst>
                                      </p:cBhvr>
                                      <p:to>
                                        <p:strVal val="visible"/>
                                      </p:to>
                                    </p:set>
                                    <p:anim calcmode="lin" valueType="num">
                                      <p:cBhvr additive="base">
                                        <p:cTn id="7" dur="500" fill="hold"/>
                                        <p:tgtEl>
                                          <p:spTgt spid="28675">
                                            <p:txEl>
                                              <p:charRg st="0" end="5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5">
                                            <p:txEl>
                                              <p:charRg st="0" end="5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75">
                                            <p:txEl>
                                              <p:charRg st="51" end="97"/>
                                            </p:txEl>
                                          </p:spTgt>
                                        </p:tgtEl>
                                        <p:attrNameLst>
                                          <p:attrName>style.visibility</p:attrName>
                                        </p:attrNameLst>
                                      </p:cBhvr>
                                      <p:to>
                                        <p:strVal val="visible"/>
                                      </p:to>
                                    </p:set>
                                    <p:anim calcmode="lin" valueType="num">
                                      <p:cBhvr additive="base">
                                        <p:cTn id="13" dur="500" fill="hold"/>
                                        <p:tgtEl>
                                          <p:spTgt spid="28675">
                                            <p:txEl>
                                              <p:charRg st="51" end="9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5">
                                            <p:txEl>
                                              <p:charRg st="51" end="9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675">
                                            <p:txEl>
                                              <p:charRg st="97" end="132"/>
                                            </p:txEl>
                                          </p:spTgt>
                                        </p:tgtEl>
                                        <p:attrNameLst>
                                          <p:attrName>style.visibility</p:attrName>
                                        </p:attrNameLst>
                                      </p:cBhvr>
                                      <p:to>
                                        <p:strVal val="visible"/>
                                      </p:to>
                                    </p:set>
                                    <p:anim calcmode="lin" valueType="num">
                                      <p:cBhvr additive="base">
                                        <p:cTn id="19" dur="500" fill="hold"/>
                                        <p:tgtEl>
                                          <p:spTgt spid="28675">
                                            <p:txEl>
                                              <p:charRg st="97" end="13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675">
                                            <p:txEl>
                                              <p:charRg st="97" end="13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675">
                                            <p:txEl>
                                              <p:charRg st="132" end="158"/>
                                            </p:txEl>
                                          </p:spTgt>
                                        </p:tgtEl>
                                        <p:attrNameLst>
                                          <p:attrName>style.visibility</p:attrName>
                                        </p:attrNameLst>
                                      </p:cBhvr>
                                      <p:to>
                                        <p:strVal val="visible"/>
                                      </p:to>
                                    </p:set>
                                    <p:anim calcmode="lin" valueType="num">
                                      <p:cBhvr additive="base">
                                        <p:cTn id="25" dur="500" fill="hold"/>
                                        <p:tgtEl>
                                          <p:spTgt spid="28675">
                                            <p:txEl>
                                              <p:charRg st="132" end="15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675">
                                            <p:txEl>
                                              <p:charRg st="132" end="15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675">
                                            <p:txEl>
                                              <p:charRg st="158" end="211"/>
                                            </p:txEl>
                                          </p:spTgt>
                                        </p:tgtEl>
                                        <p:attrNameLst>
                                          <p:attrName>style.visibility</p:attrName>
                                        </p:attrNameLst>
                                      </p:cBhvr>
                                      <p:to>
                                        <p:strVal val="visible"/>
                                      </p:to>
                                    </p:set>
                                    <p:anim calcmode="lin" valueType="num">
                                      <p:cBhvr additive="base">
                                        <p:cTn id="31" dur="500" fill="hold"/>
                                        <p:tgtEl>
                                          <p:spTgt spid="28675">
                                            <p:txEl>
                                              <p:charRg st="158" end="21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675">
                                            <p:txEl>
                                              <p:charRg st="158" end="2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TextBox 1"/>
          <p:cNvSpPr txBox="1"/>
          <p:nvPr/>
        </p:nvSpPr>
        <p:spPr>
          <a:xfrm>
            <a:off x="2339975" y="1412875"/>
            <a:ext cx="4116388" cy="708025"/>
          </a:xfrm>
          <a:prstGeom prst="rect">
            <a:avLst/>
          </a:prstGeom>
          <a:noFill/>
          <a:ln w="9525">
            <a:noFill/>
          </a:ln>
        </p:spPr>
        <p:txBody>
          <a:bodyPr anchor="t">
            <a:spAutoFit/>
          </a:bodyPr>
          <a:p>
            <a:r>
              <a:rPr lang="zh-CN" altLang="en-US" sz="4000" dirty="0">
                <a:latin typeface="华文新魏" panose="02010800040101010101" pitchFamily="2" charset="-122"/>
                <a:ea typeface="华文新魏" panose="02010800040101010101" pitchFamily="2" charset="-122"/>
              </a:rPr>
              <a:t>    吸毒违法吗</a:t>
            </a:r>
            <a:r>
              <a:rPr lang="en-US" altLang="zh-CN" sz="4000" dirty="0">
                <a:latin typeface="华文新魏" panose="02010800040101010101" pitchFamily="2" charset="-122"/>
                <a:ea typeface="华文新魏" panose="02010800040101010101" pitchFamily="2" charset="-122"/>
              </a:rPr>
              <a:t>?</a:t>
            </a:r>
            <a:endParaRPr lang="zh-CN" altLang="en-US" sz="4000" dirty="0">
              <a:latin typeface="华文新魏" panose="02010800040101010101" pitchFamily="2" charset="-122"/>
              <a:ea typeface="华文新魏" panose="02010800040101010101" pitchFamily="2" charset="-122"/>
            </a:endParaRPr>
          </a:p>
        </p:txBody>
      </p:sp>
      <p:sp>
        <p:nvSpPr>
          <p:cNvPr id="35843" name="TextBox 2"/>
          <p:cNvSpPr txBox="1"/>
          <p:nvPr/>
        </p:nvSpPr>
        <p:spPr>
          <a:xfrm>
            <a:off x="0" y="2198688"/>
            <a:ext cx="9144000" cy="3970337"/>
          </a:xfrm>
          <a:prstGeom prst="rect">
            <a:avLst/>
          </a:prstGeom>
          <a:noFill/>
          <a:ln w="9525">
            <a:noFill/>
          </a:ln>
        </p:spPr>
        <p:txBody>
          <a:bodyPr anchor="t">
            <a:spAutoFit/>
          </a:bodyPr>
          <a:p>
            <a:r>
              <a:rPr lang="zh-CN" altLang="en-US" sz="3600" b="1" dirty="0">
                <a:latin typeface="华文楷体" pitchFamily="2" charset="-122"/>
                <a:ea typeface="华文楷体" pitchFamily="2" charset="-122"/>
              </a:rPr>
              <a:t>吸毒属于违法行为，</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关于禁毒的决定</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中规定</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“吸食、注射毒品成瘾的予以强制戒除，进行治疗教育。强制戒除后又吸食、注射毒品的可以实行劳动教育，并在劳动教养中强制戒除。”如果持有毒品的种类和数量达到了</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刑法</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的标准，那么就可能涉嫌构成非法持有毒品罪，这个罪名可以被判有期徒刑。</a:t>
            </a:r>
            <a:endParaRPr lang="zh-CN" altLang="en-US" sz="3600" b="1" dirty="0">
              <a:latin typeface="华文楷体" pitchFamily="2" charset="-122"/>
              <a:ea typeface="华文楷体" pitchFamily="2" charset="-122"/>
            </a:endParaRPr>
          </a:p>
        </p:txBody>
      </p:sp>
      <p:sp>
        <p:nvSpPr>
          <p:cNvPr id="35844" name="TextBox 1"/>
          <p:cNvSpPr txBox="1"/>
          <p:nvPr/>
        </p:nvSpPr>
        <p:spPr>
          <a:xfrm>
            <a:off x="-252412" y="-100012"/>
            <a:ext cx="5257800" cy="1568450"/>
          </a:xfrm>
          <a:prstGeom prst="rect">
            <a:avLst/>
          </a:prstGeom>
          <a:noFill/>
          <a:ln w="9525">
            <a:noFill/>
          </a:ln>
        </p:spPr>
        <p:txBody>
          <a:bodyPr anchor="t">
            <a:spAutoFit/>
          </a:bodyPr>
          <a:p>
            <a:r>
              <a:rPr lang="zh-CN" altLang="en-US" sz="9600" dirty="0">
                <a:solidFill>
                  <a:srgbClr val="FF0000"/>
                </a:solidFill>
                <a:latin typeface="华文行楷" panose="02010800040101010101" pitchFamily="2" charset="-122"/>
                <a:ea typeface="华文行楷" panose="02010800040101010101" pitchFamily="2" charset="-122"/>
              </a:rPr>
              <a:t>法不容情</a:t>
            </a:r>
            <a:endParaRPr lang="zh-CN" altLang="en-US" sz="9600"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1000"/>
                                        <p:tgtEl>
                                          <p:spTgt spid="35842"/>
                                        </p:tgtEl>
                                      </p:cBhvr>
                                    </p:animEffect>
                                    <p:anim calcmode="lin" valueType="num">
                                      <p:cBhvr>
                                        <p:cTn id="8" dur="1000" fill="hold"/>
                                        <p:tgtEl>
                                          <p:spTgt spid="35842"/>
                                        </p:tgtEl>
                                        <p:attrNameLst>
                                          <p:attrName>ppt_x</p:attrName>
                                        </p:attrNameLst>
                                      </p:cBhvr>
                                      <p:tavLst>
                                        <p:tav tm="0">
                                          <p:val>
                                            <p:strVal val="#ppt_x"/>
                                          </p:val>
                                        </p:tav>
                                        <p:tav tm="100000">
                                          <p:val>
                                            <p:strVal val="#ppt_x"/>
                                          </p:val>
                                        </p:tav>
                                      </p:tavLst>
                                    </p:anim>
                                    <p:anim calcmode="lin" valueType="num">
                                      <p:cBhvr>
                                        <p:cTn id="9" dur="1000" fill="hold"/>
                                        <p:tgtEl>
                                          <p:spTgt spid="358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5843"/>
                                        </p:tgtEl>
                                        <p:attrNameLst>
                                          <p:attrName>style.visibility</p:attrName>
                                        </p:attrNameLst>
                                      </p:cBhvr>
                                      <p:to>
                                        <p:strVal val="visible"/>
                                      </p:to>
                                    </p:set>
                                    <p:animEffect transition="in" filter="randombar(horizontal)">
                                      <p:cBhvr>
                                        <p:cTn id="14" dur="500"/>
                                        <p:tgtEl>
                                          <p:spTgt spid="3584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35844"/>
                                        </p:tgtEl>
                                        <p:attrNameLst>
                                          <p:attrName>style.visibility</p:attrName>
                                        </p:attrNameLst>
                                      </p:cBhvr>
                                      <p:to>
                                        <p:strVal val="visible"/>
                                      </p:to>
                                    </p:set>
                                    <p:animEffect transition="in" filter="fade">
                                      <p:cBhvr>
                                        <p:cTn id="18" dur="5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p:bldP spid="358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p:txBody>
          <a:bodyPr vert="horz" wrap="square" anchor="b"/>
          <a:p>
            <a:pPr marL="0" marR="0" indent="0" algn="ctr" defTabSz="914400" rtl="0" eaLnBrk="1" fontAlgn="auto" latinLnBrk="0" hangingPunct="1">
              <a:lnSpc>
                <a:spcPct val="100000"/>
              </a:lnSpc>
              <a:spcBef>
                <a:spcPct val="0"/>
              </a:spcBef>
              <a:spcAft>
                <a:spcPct val="0"/>
              </a:spcAft>
              <a:buClrTx/>
              <a:buSzTx/>
              <a:buFontTx/>
              <a:buNone/>
            </a:pPr>
            <a:r>
              <a:rPr kumimoji="0" lang="zh-CN" altLang="en-US" sz="4000" b="1" i="0" u="none" strike="noStrike" kern="1200" cap="none" spc="0" normalizeH="0" baseline="0" noProof="1" dirty="0">
                <a:solidFill>
                  <a:srgbClr val="FF0000"/>
                </a:solidFill>
                <a:latin typeface="+mj-lt"/>
                <a:ea typeface="+mj-ea"/>
                <a:cs typeface="+mj-cs"/>
              </a:rPr>
              <a:t>我国有关禁毒的刑事法律有哪些</a:t>
            </a:r>
            <a:r>
              <a:rPr kumimoji="0" lang="en-US" altLang="zh-CN" sz="4000" b="1" i="0" u="none" strike="noStrike" kern="1200" cap="none" spc="0" normalizeH="0" baseline="0" noProof="1" dirty="0">
                <a:solidFill>
                  <a:srgbClr val="FF0000"/>
                </a:solidFill>
                <a:latin typeface="+mj-lt"/>
                <a:ea typeface="+mj-ea"/>
                <a:cs typeface="+mj-cs"/>
              </a:rPr>
              <a:t>?</a:t>
            </a:r>
            <a:r>
              <a:rPr kumimoji="0" lang="en-US" altLang="zh-CN" sz="4000" b="0" i="0" u="none" strike="noStrike" kern="1200" cap="none" spc="0" normalizeH="0" baseline="0" noProof="1" dirty="0">
                <a:solidFill>
                  <a:srgbClr val="FF0000"/>
                </a:solidFill>
                <a:latin typeface="+mj-lt"/>
                <a:ea typeface="+mj-ea"/>
                <a:cs typeface="+mj-cs"/>
              </a:rPr>
              <a:t> </a:t>
            </a:r>
            <a:r>
              <a:rPr kumimoji="0" lang="en-US" altLang="zh-CN" sz="4000" b="0" i="0" u="none" strike="noStrike" kern="1200" cap="none" spc="0" normalizeH="0" baseline="0" noProof="1" dirty="0">
                <a:solidFill>
                  <a:schemeClr val="accent3">
                    <a:shade val="75000"/>
                  </a:schemeClr>
                </a:solidFill>
                <a:latin typeface="+mj-lt"/>
                <a:ea typeface="+mj-ea"/>
                <a:cs typeface="+mj-cs"/>
              </a:rPr>
              <a:t>  </a:t>
            </a:r>
            <a:endParaRPr kumimoji="0" lang="en-US" altLang="zh-CN" sz="4000" b="0" i="0" u="none" strike="noStrike" kern="1200" cap="none" spc="0" normalizeH="0" baseline="0" noProof="1" dirty="0">
              <a:solidFill>
                <a:schemeClr val="accent3">
                  <a:shade val="75000"/>
                </a:schemeClr>
              </a:solidFill>
              <a:latin typeface="+mj-lt"/>
              <a:ea typeface="+mj-ea"/>
              <a:cs typeface="+mj-cs"/>
            </a:endParaRPr>
          </a:p>
        </p:txBody>
      </p:sp>
      <p:sp>
        <p:nvSpPr>
          <p:cNvPr id="3" name="矩形 2"/>
          <p:cNvSpPr/>
          <p:nvPr/>
        </p:nvSpPr>
        <p:spPr>
          <a:xfrm>
            <a:off x="539750" y="1773238"/>
            <a:ext cx="7993063" cy="3970337"/>
          </a:xfrm>
          <a:prstGeom prst="rect">
            <a:avLst/>
          </a:prstGeom>
          <a:noFill/>
          <a:ln w="9525">
            <a:noFill/>
          </a:ln>
        </p:spPr>
        <p:txBody>
          <a:bodyPr anchor="t">
            <a:spAutoFit/>
          </a:bodyPr>
          <a:p>
            <a:r>
              <a:rPr lang="zh-CN" altLang="en-US" sz="3600" b="1" dirty="0">
                <a:latin typeface="华文楷体" pitchFamily="2" charset="-122"/>
                <a:ea typeface="华文楷体" pitchFamily="2" charset="-122"/>
              </a:rPr>
              <a:t> </a:t>
            </a:r>
            <a:r>
              <a:rPr lang="en-US" altLang="zh-CN" sz="3600" b="1" dirty="0">
                <a:latin typeface="华文楷体" pitchFamily="2" charset="-122"/>
                <a:ea typeface="华文楷体" pitchFamily="2" charset="-122"/>
              </a:rPr>
              <a:t>1997</a:t>
            </a:r>
            <a:r>
              <a:rPr lang="zh-CN" altLang="en-US" sz="3600" b="1" dirty="0">
                <a:latin typeface="华文楷体" pitchFamily="2" charset="-122"/>
                <a:ea typeface="华文楷体" pitchFamily="2" charset="-122"/>
              </a:rPr>
              <a:t>年</a:t>
            </a:r>
            <a:r>
              <a:rPr lang="en-US" altLang="zh-CN" sz="3600" b="1" dirty="0">
                <a:latin typeface="华文楷体" pitchFamily="2" charset="-122"/>
                <a:ea typeface="华文楷体" pitchFamily="2" charset="-122"/>
              </a:rPr>
              <a:t>3</a:t>
            </a:r>
            <a:r>
              <a:rPr lang="zh-CN" altLang="en-US" sz="3600" b="1" dirty="0">
                <a:latin typeface="华文楷体" pitchFamily="2" charset="-122"/>
                <a:ea typeface="华文楷体" pitchFamily="2" charset="-122"/>
              </a:rPr>
              <a:t>月</a:t>
            </a:r>
            <a:r>
              <a:rPr lang="en-US" altLang="zh-CN" sz="3600" b="1" dirty="0">
                <a:latin typeface="华文楷体" pitchFamily="2" charset="-122"/>
                <a:ea typeface="华文楷体" pitchFamily="2" charset="-122"/>
              </a:rPr>
              <a:t>14</a:t>
            </a:r>
            <a:r>
              <a:rPr lang="zh-CN" altLang="en-US" sz="3600" b="1" dirty="0">
                <a:latin typeface="华文楷体" pitchFamily="2" charset="-122"/>
                <a:ea typeface="华文楷体" pitchFamily="2" charset="-122"/>
              </a:rPr>
              <a:t>日，经第八届全国人民代表大会第五次会议修订的</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刑法</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，对</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全国人大常委会关于禁毒的决定</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中有关毒品犯罪作了进一步规范，是目前我国现行的惩治毒品犯罪最完善的刑事立法。</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刑法</a:t>
            </a:r>
            <a:r>
              <a:rPr lang="en-US" altLang="zh-CN" sz="3600" b="1" dirty="0">
                <a:latin typeface="华文楷体" pitchFamily="2" charset="-122"/>
                <a:ea typeface="华文楷体" pitchFamily="2" charset="-122"/>
              </a:rPr>
              <a:t>》</a:t>
            </a:r>
            <a:r>
              <a:rPr lang="zh-CN" altLang="en-US" sz="3600" b="1" dirty="0">
                <a:latin typeface="华文楷体" pitchFamily="2" charset="-122"/>
                <a:ea typeface="华文楷体" pitchFamily="2" charset="-122"/>
              </a:rPr>
              <a:t>第</a:t>
            </a:r>
            <a:r>
              <a:rPr lang="en-US" altLang="zh-CN" sz="3600" b="1" dirty="0">
                <a:latin typeface="华文楷体" pitchFamily="2" charset="-122"/>
                <a:ea typeface="华文楷体" pitchFamily="2" charset="-122"/>
              </a:rPr>
              <a:t>6</a:t>
            </a:r>
            <a:r>
              <a:rPr lang="zh-CN" altLang="en-US" sz="3600" b="1" dirty="0">
                <a:latin typeface="华文楷体" pitchFamily="2" charset="-122"/>
                <a:ea typeface="华文楷体" pitchFamily="2" charset="-122"/>
              </a:rPr>
              <a:t>章第</a:t>
            </a:r>
            <a:r>
              <a:rPr lang="en-US" altLang="zh-CN" sz="3600" b="1" dirty="0">
                <a:latin typeface="华文楷体" pitchFamily="2" charset="-122"/>
                <a:ea typeface="华文楷体" pitchFamily="2" charset="-122"/>
              </a:rPr>
              <a:t>7</a:t>
            </a:r>
            <a:r>
              <a:rPr lang="zh-CN" altLang="en-US" sz="3600" b="1" dirty="0">
                <a:latin typeface="华文楷体" pitchFamily="2" charset="-122"/>
                <a:ea typeface="华文楷体" pitchFamily="2" charset="-122"/>
              </a:rPr>
              <a:t>节共</a:t>
            </a:r>
            <a:r>
              <a:rPr lang="en-US" altLang="zh-CN" sz="3600" b="1" dirty="0">
                <a:latin typeface="华文楷体" pitchFamily="2" charset="-122"/>
                <a:ea typeface="华文楷体" pitchFamily="2" charset="-122"/>
              </a:rPr>
              <a:t>11</a:t>
            </a:r>
            <a:r>
              <a:rPr lang="zh-CN" altLang="en-US" sz="3600" b="1" dirty="0">
                <a:latin typeface="华文楷体" pitchFamily="2" charset="-122"/>
                <a:ea typeface="华文楷体" pitchFamily="2" charset="-122"/>
              </a:rPr>
              <a:t>条</a:t>
            </a:r>
            <a:r>
              <a:rPr lang="en-US" altLang="zh-CN" sz="3600" b="1" dirty="0">
                <a:latin typeface="华文楷体" pitchFamily="2" charset="-122"/>
                <a:ea typeface="华文楷体" pitchFamily="2" charset="-122"/>
              </a:rPr>
              <a:t>27</a:t>
            </a:r>
            <a:r>
              <a:rPr lang="zh-CN" altLang="en-US" sz="3600" b="1" dirty="0">
                <a:latin typeface="华文楷体" pitchFamily="2" charset="-122"/>
                <a:ea typeface="华文楷体" pitchFamily="2" charset="-122"/>
              </a:rPr>
              <a:t>款专门规定了有关毒品犯罪的罪名和处罚。</a:t>
            </a:r>
            <a:endParaRPr lang="zh-CN" altLang="en-US" sz="3600" b="1" dirty="0">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5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395288" y="409575"/>
            <a:ext cx="8532812" cy="584200"/>
          </a:xfrm>
          <a:prstGeom prst="rect">
            <a:avLst/>
          </a:prstGeom>
          <a:noFill/>
          <a:ln w="9525">
            <a:noFill/>
          </a:ln>
        </p:spPr>
        <p:txBody>
          <a:bodyPr anchor="t">
            <a:spAutoFit/>
          </a:bodyPr>
          <a:p>
            <a:r>
              <a:rPr lang="zh-CN" altLang="en-US" sz="3200" dirty="0">
                <a:solidFill>
                  <a:srgbClr val="FF0000"/>
                </a:solidFill>
                <a:latin typeface="华文新魏" panose="02010800040101010101" pitchFamily="2" charset="-122"/>
                <a:ea typeface="华文新魏" panose="02010800040101010101" pitchFamily="2" charset="-122"/>
              </a:rPr>
              <a:t>我国</a:t>
            </a:r>
            <a:r>
              <a:rPr lang="en-US" altLang="zh-CN" sz="3200" dirty="0">
                <a:solidFill>
                  <a:srgbClr val="FF0000"/>
                </a:solidFill>
                <a:latin typeface="华文新魏" panose="02010800040101010101" pitchFamily="2" charset="-122"/>
                <a:ea typeface="华文新魏" panose="02010800040101010101" pitchFamily="2" charset="-122"/>
              </a:rPr>
              <a:t>《</a:t>
            </a:r>
            <a:r>
              <a:rPr lang="zh-CN" altLang="en-US" sz="3200" dirty="0">
                <a:solidFill>
                  <a:srgbClr val="FF0000"/>
                </a:solidFill>
                <a:latin typeface="华文新魏" panose="02010800040101010101" pitchFamily="2" charset="-122"/>
                <a:ea typeface="华文新魏" panose="02010800040101010101" pitchFamily="2" charset="-122"/>
              </a:rPr>
              <a:t>刑法</a:t>
            </a:r>
            <a:r>
              <a:rPr lang="en-US" altLang="zh-CN" sz="3200" dirty="0">
                <a:solidFill>
                  <a:srgbClr val="FF0000"/>
                </a:solidFill>
                <a:latin typeface="华文新魏" panose="02010800040101010101" pitchFamily="2" charset="-122"/>
                <a:ea typeface="华文新魏" panose="02010800040101010101" pitchFamily="2" charset="-122"/>
              </a:rPr>
              <a:t>》</a:t>
            </a:r>
            <a:r>
              <a:rPr lang="zh-CN" altLang="en-US" sz="3200" dirty="0">
                <a:solidFill>
                  <a:srgbClr val="FF0000"/>
                </a:solidFill>
                <a:latin typeface="华文新魏" panose="02010800040101010101" pitchFamily="2" charset="-122"/>
                <a:ea typeface="华文新魏" panose="02010800040101010101" pitchFamily="2" charset="-122"/>
              </a:rPr>
              <a:t>规定的毒品犯罪的罪名有哪些</a:t>
            </a:r>
            <a:r>
              <a:rPr lang="en-US" altLang="zh-CN" sz="3200" dirty="0">
                <a:solidFill>
                  <a:srgbClr val="FF0000"/>
                </a:solidFill>
                <a:latin typeface="华文新魏" panose="02010800040101010101" pitchFamily="2" charset="-122"/>
                <a:ea typeface="华文新魏" panose="02010800040101010101" pitchFamily="2" charset="-122"/>
              </a:rPr>
              <a:t>?</a:t>
            </a:r>
            <a:r>
              <a:rPr lang="en-US" altLang="zh-CN"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3" name="矩形 2"/>
          <p:cNvSpPr/>
          <p:nvPr/>
        </p:nvSpPr>
        <p:spPr>
          <a:xfrm>
            <a:off x="539750" y="1341438"/>
            <a:ext cx="8064500" cy="4892675"/>
          </a:xfrm>
          <a:prstGeom prst="rect">
            <a:avLst/>
          </a:prstGeom>
          <a:noFill/>
          <a:ln w="9525">
            <a:noFill/>
          </a:ln>
        </p:spPr>
        <p:txBody>
          <a:bodyPr anchor="t">
            <a:spAutoFit/>
          </a:bodyPr>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1</a:t>
            </a:r>
            <a:r>
              <a:rPr lang="zh-CN" altLang="en-US" sz="2400" b="1" dirty="0">
                <a:latin typeface="华文楷体" pitchFamily="2" charset="-122"/>
                <a:ea typeface="华文楷体" pitchFamily="2" charset="-122"/>
              </a:rPr>
              <a:t>） 走私、贩卖、运输、制造毒品罪（第</a:t>
            </a:r>
            <a:r>
              <a:rPr lang="en-US" altLang="zh-CN" sz="2400" b="1" dirty="0">
                <a:latin typeface="华文楷体" pitchFamily="2" charset="-122"/>
                <a:ea typeface="华文楷体" pitchFamily="2" charset="-122"/>
              </a:rPr>
              <a:t>347</a:t>
            </a:r>
            <a:r>
              <a:rPr lang="zh-CN" altLang="en-US" sz="2400" b="1" dirty="0">
                <a:latin typeface="华文楷体" pitchFamily="2" charset="-122"/>
                <a:ea typeface="华文楷体" pitchFamily="2" charset="-122"/>
              </a:rPr>
              <a:t>条）；</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2</a:t>
            </a:r>
            <a:r>
              <a:rPr lang="zh-CN" altLang="en-US" sz="2400" b="1" dirty="0">
                <a:latin typeface="华文楷体" pitchFamily="2" charset="-122"/>
                <a:ea typeface="华文楷体" pitchFamily="2" charset="-122"/>
              </a:rPr>
              <a:t>） 非法持有毒品罪（第</a:t>
            </a:r>
            <a:r>
              <a:rPr lang="en-US" altLang="zh-CN" sz="2400" b="1" dirty="0">
                <a:latin typeface="华文楷体" pitchFamily="2" charset="-122"/>
                <a:ea typeface="华文楷体" pitchFamily="2" charset="-122"/>
              </a:rPr>
              <a:t>348</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3</a:t>
            </a:r>
            <a:r>
              <a:rPr lang="zh-CN" altLang="en-US" sz="2400" b="1" dirty="0">
                <a:latin typeface="华文楷体" pitchFamily="2" charset="-122"/>
                <a:ea typeface="华文楷体" pitchFamily="2" charset="-122"/>
              </a:rPr>
              <a:t>） 包庇毒品犯罪分子罪（第</a:t>
            </a:r>
            <a:r>
              <a:rPr lang="en-US" altLang="zh-CN" sz="2400" b="1" dirty="0">
                <a:latin typeface="华文楷体" pitchFamily="2" charset="-122"/>
                <a:ea typeface="华文楷体" pitchFamily="2" charset="-122"/>
              </a:rPr>
              <a:t>349</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4</a:t>
            </a:r>
            <a:r>
              <a:rPr lang="zh-CN" altLang="en-US" sz="2400" b="1" dirty="0">
                <a:latin typeface="华文楷体" pitchFamily="2" charset="-122"/>
                <a:ea typeface="华文楷体" pitchFamily="2" charset="-122"/>
              </a:rPr>
              <a:t>） 窝藏、转移、隐瞒毒品、毒赃罪（第</a:t>
            </a:r>
            <a:r>
              <a:rPr lang="en-US" altLang="zh-CN" sz="2400" b="1" dirty="0">
                <a:latin typeface="华文楷体" pitchFamily="2" charset="-122"/>
                <a:ea typeface="华文楷体" pitchFamily="2" charset="-122"/>
              </a:rPr>
              <a:t>349</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5</a:t>
            </a:r>
            <a:r>
              <a:rPr lang="zh-CN" altLang="en-US" sz="2400" b="1" dirty="0">
                <a:latin typeface="华文楷体" pitchFamily="2" charset="-122"/>
                <a:ea typeface="华文楷体" pitchFamily="2" charset="-122"/>
              </a:rPr>
              <a:t>） 走私制毒物品罪（第</a:t>
            </a:r>
            <a:r>
              <a:rPr lang="en-US" altLang="zh-CN" sz="2400" b="1" dirty="0">
                <a:latin typeface="华文楷体" pitchFamily="2" charset="-122"/>
                <a:ea typeface="华文楷体" pitchFamily="2" charset="-122"/>
              </a:rPr>
              <a:t>350</a:t>
            </a:r>
            <a:r>
              <a:rPr lang="zh-CN" altLang="en-US" sz="2400" b="1" dirty="0">
                <a:latin typeface="华文楷体" pitchFamily="2" charset="-122"/>
                <a:ea typeface="华文楷体" pitchFamily="2" charset="-122"/>
              </a:rPr>
              <a:t>条）；</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6</a:t>
            </a:r>
            <a:r>
              <a:rPr lang="zh-CN" altLang="en-US" sz="2400" b="1" dirty="0">
                <a:latin typeface="华文楷体" pitchFamily="2" charset="-122"/>
                <a:ea typeface="华文楷体" pitchFamily="2" charset="-122"/>
              </a:rPr>
              <a:t>） 非法买卖制毒物品罪（第</a:t>
            </a:r>
            <a:r>
              <a:rPr lang="en-US" altLang="zh-CN" sz="2400" b="1" dirty="0">
                <a:latin typeface="华文楷体" pitchFamily="2" charset="-122"/>
                <a:ea typeface="华文楷体" pitchFamily="2" charset="-122"/>
              </a:rPr>
              <a:t>350</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7</a:t>
            </a:r>
            <a:r>
              <a:rPr lang="zh-CN" altLang="en-US" sz="2400" b="1" dirty="0">
                <a:latin typeface="华文楷体" pitchFamily="2" charset="-122"/>
                <a:ea typeface="华文楷体" pitchFamily="2" charset="-122"/>
              </a:rPr>
              <a:t>） 非法种植毒品原植物罪（第</a:t>
            </a:r>
            <a:r>
              <a:rPr lang="en-US" altLang="zh-CN" sz="2400" b="1" dirty="0">
                <a:latin typeface="华文楷体" pitchFamily="2" charset="-122"/>
                <a:ea typeface="华文楷体" pitchFamily="2" charset="-122"/>
              </a:rPr>
              <a:t>351</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8</a:t>
            </a:r>
            <a:r>
              <a:rPr lang="zh-CN" altLang="en-US" sz="2400" b="1" dirty="0">
                <a:latin typeface="华文楷体" pitchFamily="2" charset="-122"/>
                <a:ea typeface="华文楷体" pitchFamily="2" charset="-122"/>
              </a:rPr>
              <a:t>） 非法买卖、运输、携带、持有毒品原植物种子、  幼苗罪（第</a:t>
            </a:r>
            <a:r>
              <a:rPr lang="en-US" altLang="zh-CN" sz="2400" b="1" dirty="0">
                <a:latin typeface="华文楷体" pitchFamily="2" charset="-122"/>
                <a:ea typeface="华文楷体" pitchFamily="2" charset="-122"/>
              </a:rPr>
              <a:t>352</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9</a:t>
            </a:r>
            <a:r>
              <a:rPr lang="zh-CN" altLang="en-US" sz="2400" b="1" dirty="0">
                <a:latin typeface="华文楷体" pitchFamily="2" charset="-122"/>
                <a:ea typeface="华文楷体" pitchFamily="2" charset="-122"/>
              </a:rPr>
              <a:t>） 引诱、教唆、欺骗他人吸毒罪（第</a:t>
            </a:r>
            <a:r>
              <a:rPr lang="en-US" altLang="zh-CN" sz="2400" b="1" dirty="0">
                <a:latin typeface="华文楷体" pitchFamily="2" charset="-122"/>
                <a:ea typeface="华文楷体" pitchFamily="2" charset="-122"/>
              </a:rPr>
              <a:t>353</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10</a:t>
            </a:r>
            <a:r>
              <a:rPr lang="zh-CN" altLang="en-US" sz="2400" b="1" dirty="0">
                <a:latin typeface="华文楷体" pitchFamily="2" charset="-122"/>
                <a:ea typeface="华文楷体" pitchFamily="2" charset="-122"/>
              </a:rPr>
              <a:t>） 强迫他人吸毒罪（第</a:t>
            </a:r>
            <a:r>
              <a:rPr lang="en-US" altLang="zh-CN" sz="2400" b="1" dirty="0">
                <a:latin typeface="华文楷体" pitchFamily="2" charset="-122"/>
                <a:ea typeface="华文楷体" pitchFamily="2" charset="-122"/>
              </a:rPr>
              <a:t>353</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11</a:t>
            </a:r>
            <a:r>
              <a:rPr lang="zh-CN" altLang="en-US" sz="2400" b="1" dirty="0">
                <a:latin typeface="华文楷体" pitchFamily="2" charset="-122"/>
                <a:ea typeface="华文楷体" pitchFamily="2" charset="-122"/>
              </a:rPr>
              <a:t>） 容留他人吸毒罪（第</a:t>
            </a:r>
            <a:r>
              <a:rPr lang="en-US" altLang="zh-CN" sz="2400" b="1" dirty="0">
                <a:latin typeface="华文楷体" pitchFamily="2" charset="-122"/>
                <a:ea typeface="华文楷体" pitchFamily="2" charset="-122"/>
              </a:rPr>
              <a:t>354</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a:p>
            <a:r>
              <a:rPr lang="zh-CN" altLang="en-US" sz="2400" b="1" dirty="0">
                <a:latin typeface="华文楷体" pitchFamily="2" charset="-122"/>
                <a:ea typeface="华文楷体" pitchFamily="2" charset="-122"/>
              </a:rPr>
              <a:t>   （</a:t>
            </a:r>
            <a:r>
              <a:rPr lang="en-US" altLang="zh-CN" sz="2400" b="1" dirty="0">
                <a:latin typeface="华文楷体" pitchFamily="2" charset="-122"/>
                <a:ea typeface="华文楷体" pitchFamily="2" charset="-122"/>
              </a:rPr>
              <a:t>12</a:t>
            </a:r>
            <a:r>
              <a:rPr lang="zh-CN" altLang="en-US" sz="2400" b="1" dirty="0">
                <a:latin typeface="华文楷体" pitchFamily="2" charset="-122"/>
                <a:ea typeface="华文楷体" pitchFamily="2" charset="-122"/>
              </a:rPr>
              <a:t>） 非法提供麻醉药品、精神药品罪（第</a:t>
            </a:r>
            <a:r>
              <a:rPr lang="en-US" altLang="zh-CN" sz="2400" b="1" dirty="0">
                <a:latin typeface="华文楷体" pitchFamily="2" charset="-122"/>
                <a:ea typeface="华文楷体" pitchFamily="2" charset="-122"/>
              </a:rPr>
              <a:t>355</a:t>
            </a:r>
            <a:r>
              <a:rPr lang="zh-CN" altLang="en-US" sz="2400" b="1" dirty="0">
                <a:latin typeface="华文楷体" pitchFamily="2" charset="-122"/>
                <a:ea typeface="华文楷体" pitchFamily="2" charset="-122"/>
              </a:rPr>
              <a:t>条）。 </a:t>
            </a:r>
            <a:endParaRPr lang="zh-CN" altLang="en-US" sz="2400" b="1" dirty="0">
              <a:latin typeface="华文楷体" pitchFamily="2" charset="-122"/>
              <a:ea typeface="华文楷体" pitchFamily="2" charset="-122"/>
            </a:endParaRPr>
          </a:p>
        </p:txBody>
      </p:sp>
      <p:sp>
        <p:nvSpPr>
          <p:cNvPr id="4" name="下箭头 3">
            <a:hlinkClick r:id="" action="ppaction://noaction"/>
          </p:cNvPr>
          <p:cNvSpPr/>
          <p:nvPr/>
        </p:nvSpPr>
        <p:spPr>
          <a:xfrm>
            <a:off x="7812088" y="5838825"/>
            <a:ext cx="601663" cy="790575"/>
          </a:xfrm>
          <a:prstGeom prst="downArrow">
            <a:avLst/>
          </a:prstGeom>
          <a:solidFill>
            <a:srgbClr val="0070C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5149" name="Text Box 200"/>
          <p:cNvSpPr txBox="1">
            <a:spLocks noChangeArrowheads="1"/>
          </p:cNvSpPr>
          <p:nvPr/>
        </p:nvSpPr>
        <p:spPr bwMode="auto">
          <a:xfrm>
            <a:off x="161925" y="314325"/>
            <a:ext cx="5770563" cy="706438"/>
          </a:xfrm>
          <a:prstGeom prst="rect">
            <a:avLst/>
          </a:prstGeom>
          <a:noFill/>
          <a:ln>
            <a:noFill/>
          </a:ln>
          <a:effectLst/>
        </p:spPr>
        <p:txBody>
          <a:bodyPr wrap="non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0" i="0" u="none" strike="noStrike" kern="1200" cap="none" spc="0" normalizeH="0" baseline="0" noProof="0" dirty="0" smtClean="0">
                <a:ln>
                  <a:noFill/>
                </a:ln>
                <a:solidFill>
                  <a:schemeClr val="tx2">
                    <a:lumMod val="95000"/>
                    <a:lumOff val="5000"/>
                  </a:schemeClr>
                </a:solidFill>
                <a:effectLst/>
                <a:uLnTx/>
                <a:uFillTx/>
                <a:latin typeface="Arial" panose="020B0604020202020204" pitchFamily="34" charset="0"/>
                <a:ea typeface="华文新魏" panose="02010800040101010101" pitchFamily="2" charset="-122"/>
                <a:cs typeface="+mn-cs"/>
              </a:rPr>
              <a:t>生活中常见毒品有哪些？</a:t>
            </a:r>
            <a:endParaRPr kumimoji="0" lang="zh-CN" altLang="en-US" sz="4000" b="0" i="0" u="none" strike="noStrike" kern="1200" cap="none" spc="0" normalizeH="0" baseline="0" noProof="0" dirty="0" smtClean="0">
              <a:ln>
                <a:noFill/>
              </a:ln>
              <a:solidFill>
                <a:schemeClr val="tx2">
                  <a:lumMod val="95000"/>
                  <a:lumOff val="5000"/>
                </a:schemeClr>
              </a:solidFill>
              <a:effectLst/>
              <a:uLnTx/>
              <a:uFillTx/>
              <a:latin typeface="Arial" panose="020B0604020202020204" pitchFamily="34" charset="0"/>
              <a:ea typeface="华文新魏" panose="02010800040101010101" pitchFamily="2" charset="-122"/>
              <a:cs typeface="+mn-cs"/>
            </a:endParaRPr>
          </a:p>
        </p:txBody>
      </p:sp>
      <p:sp>
        <p:nvSpPr>
          <p:cNvPr id="31747" name="文本框 1"/>
          <p:cNvSpPr txBox="1"/>
          <p:nvPr/>
        </p:nvSpPr>
        <p:spPr>
          <a:xfrm>
            <a:off x="344488" y="1927225"/>
            <a:ext cx="7951787" cy="1568450"/>
          </a:xfrm>
          <a:prstGeom prst="rect">
            <a:avLst/>
          </a:prstGeom>
          <a:noFill/>
          <a:ln w="9525">
            <a:noFill/>
          </a:ln>
        </p:spPr>
        <p:txBody>
          <a:bodyPr wrap="square" anchor="t">
            <a:spAutoFit/>
          </a:bodyPr>
          <a:p>
            <a:r>
              <a:rPr lang="zh-CN" altLang="en-US" sz="4800" b="1">
                <a:solidFill>
                  <a:srgbClr val="FF0000"/>
                </a:solidFill>
                <a:latin typeface="新宋体" panose="02010609030101010101" charset="-122"/>
                <a:ea typeface="新宋体" panose="02010609030101010101" charset="-122"/>
              </a:rPr>
              <a:t>鸦片     大麻     吗啡  冰毒    海洛因   摇头丸等</a:t>
            </a:r>
            <a:endParaRPr lang="zh-CN" altLang="en-US" sz="4800" b="1">
              <a:solidFill>
                <a:srgbClr val="FF0000"/>
              </a:solidFill>
              <a:latin typeface="新宋体" panose="02010609030101010101" charset="-122"/>
              <a:ea typeface="新宋体"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mph" presetSubtype="0" fill="hold" grpId="0" nodeType="withEffect">
                                  <p:stCondLst>
                                    <p:cond delay="0"/>
                                  </p:stCondLst>
                                  <p:childTnLst>
                                    <p:anim calcmode="discrete" valueType="str">
                                      <p:cBhvr override="childStyle">
                                        <p:cTn id="6" dur="2250" fill="hold"/>
                                        <p:tgtEl>
                                          <p:spTgt spid="5149"/>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9"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TextBox 1"/>
          <p:cNvSpPr txBox="1"/>
          <p:nvPr/>
        </p:nvSpPr>
        <p:spPr>
          <a:xfrm>
            <a:off x="152400" y="1989138"/>
            <a:ext cx="6648450" cy="1200150"/>
          </a:xfrm>
          <a:prstGeom prst="rect">
            <a:avLst/>
          </a:prstGeom>
          <a:noFill/>
          <a:ln w="9525">
            <a:noFill/>
          </a:ln>
        </p:spPr>
        <p:txBody>
          <a:bodyPr wrap="none" anchor="t">
            <a:spAutoFit/>
          </a:bodyPr>
          <a:p>
            <a:r>
              <a:rPr lang="en-US" altLang="zh-CN" sz="3600" b="1" dirty="0">
                <a:latin typeface="华文楷体" pitchFamily="2" charset="-122"/>
                <a:ea typeface="华文楷体" pitchFamily="2" charset="-122"/>
              </a:rPr>
              <a:t>1</a:t>
            </a:r>
            <a:r>
              <a:rPr lang="zh-CN" altLang="en-US" sz="3600" b="1" dirty="0">
                <a:latin typeface="华文楷体" pitchFamily="2" charset="-122"/>
                <a:ea typeface="华文楷体" pitchFamily="2" charset="-122"/>
              </a:rPr>
              <a:t>、以下不属于毒品的是（     ）</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、海洛因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、冰毒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、砒霜</a:t>
            </a:r>
            <a:endParaRPr lang="zh-CN" altLang="en-US" sz="3600" b="1" dirty="0">
              <a:latin typeface="华文楷体" pitchFamily="2" charset="-122"/>
              <a:ea typeface="华文楷体" pitchFamily="2" charset="-122"/>
            </a:endParaRPr>
          </a:p>
        </p:txBody>
      </p:sp>
      <p:sp>
        <p:nvSpPr>
          <p:cNvPr id="31747" name="TextBox 2"/>
          <p:cNvSpPr txBox="1"/>
          <p:nvPr/>
        </p:nvSpPr>
        <p:spPr>
          <a:xfrm>
            <a:off x="150813" y="3860800"/>
            <a:ext cx="8912225" cy="2308225"/>
          </a:xfrm>
          <a:prstGeom prst="rect">
            <a:avLst/>
          </a:prstGeom>
          <a:noFill/>
          <a:ln w="9525">
            <a:noFill/>
          </a:ln>
        </p:spPr>
        <p:txBody>
          <a:bodyPr anchor="t">
            <a:spAutoFit/>
          </a:bodyPr>
          <a:p>
            <a:r>
              <a:rPr lang="en-US" altLang="zh-CN" sz="3600" b="1" dirty="0">
                <a:latin typeface="华文楷体" pitchFamily="2" charset="-122"/>
                <a:ea typeface="华文楷体" pitchFamily="2" charset="-122"/>
              </a:rPr>
              <a:t>2</a:t>
            </a:r>
            <a:r>
              <a:rPr lang="zh-CN" altLang="en-US" sz="3600" b="1" dirty="0">
                <a:latin typeface="华文楷体" pitchFamily="2" charset="-122"/>
                <a:ea typeface="华文楷体" pitchFamily="2" charset="-122"/>
              </a:rPr>
              <a:t>、由于吸毒者极易感染各种疾病，造成后代先天性畸形、缺陷，注射毒品是传染（）的途径</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、痢疾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艾滋病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肺水肿</a:t>
            </a:r>
            <a:endParaRPr lang="en-US" altLang="zh-CN" sz="3600" b="1" dirty="0">
              <a:latin typeface="华文楷体" pitchFamily="2" charset="-122"/>
              <a:ea typeface="华文楷体" pitchFamily="2" charset="-122"/>
            </a:endParaRPr>
          </a:p>
        </p:txBody>
      </p:sp>
      <p:sp>
        <p:nvSpPr>
          <p:cNvPr id="60419" name="TextBox 1"/>
          <p:cNvSpPr txBox="1"/>
          <p:nvPr/>
        </p:nvSpPr>
        <p:spPr>
          <a:xfrm>
            <a:off x="373063" y="188913"/>
            <a:ext cx="3554412" cy="1322387"/>
          </a:xfrm>
          <a:prstGeom prst="rect">
            <a:avLst/>
          </a:prstGeom>
          <a:noFill/>
          <a:ln w="9525">
            <a:noFill/>
          </a:ln>
        </p:spPr>
        <p:txBody>
          <a:bodyPr anchor="t">
            <a:spAutoFit/>
          </a:bodyPr>
          <a:p>
            <a:r>
              <a:rPr lang="zh-CN" altLang="en-US" sz="8000" dirty="0">
                <a:solidFill>
                  <a:srgbClr val="FF0000"/>
                </a:solidFill>
                <a:latin typeface="华文行楷" panose="02010800040101010101" pitchFamily="2" charset="-122"/>
                <a:ea typeface="华文行楷" panose="02010800040101010101" pitchFamily="2" charset="-122"/>
              </a:rPr>
              <a:t>选择题</a:t>
            </a:r>
            <a:endParaRPr lang="zh-CN" altLang="en-US" sz="8000" dirty="0">
              <a:solidFill>
                <a:srgbClr val="FF0000"/>
              </a:solidFill>
              <a:latin typeface="华文行楷" panose="02010800040101010101" pitchFamily="2" charset="-122"/>
              <a:ea typeface="华文行楷" panose="02010800040101010101" pitchFamily="2" charset="-122"/>
            </a:endParaRPr>
          </a:p>
        </p:txBody>
      </p:sp>
      <p:sp>
        <p:nvSpPr>
          <p:cNvPr id="2" name="TextBox 1"/>
          <p:cNvSpPr txBox="1"/>
          <p:nvPr/>
        </p:nvSpPr>
        <p:spPr>
          <a:xfrm>
            <a:off x="5495925" y="1989138"/>
            <a:ext cx="592138" cy="769937"/>
          </a:xfrm>
          <a:prstGeom prst="rect">
            <a:avLst/>
          </a:prstGeom>
          <a:noFill/>
          <a:ln w="9525">
            <a:noFill/>
          </a:ln>
        </p:spPr>
        <p:txBody>
          <a:bodyPr wrap="none" anchor="t">
            <a:spAutoFit/>
          </a:bodyPr>
          <a:p>
            <a:r>
              <a:rPr lang="en-US" altLang="zh-CN" sz="4400" dirty="0">
                <a:solidFill>
                  <a:srgbClr val="FF0000"/>
                </a:solidFill>
                <a:latin typeface="Arial" panose="020B0604020202020204" pitchFamily="34" charset="0"/>
                <a:ea typeface="宋体" panose="02010600030101010101" pitchFamily="2" charset="-122"/>
              </a:rPr>
              <a:t>C</a:t>
            </a:r>
            <a:endParaRPr lang="zh-CN" altLang="en-US" sz="4400" dirty="0">
              <a:solidFill>
                <a:srgbClr val="FF0000"/>
              </a:solidFill>
              <a:latin typeface="Arial" panose="020B0604020202020204" pitchFamily="34" charset="0"/>
              <a:ea typeface="宋体" panose="02010600030101010101" pitchFamily="2" charset="-122"/>
            </a:endParaRPr>
          </a:p>
        </p:txBody>
      </p:sp>
      <p:sp>
        <p:nvSpPr>
          <p:cNvPr id="3" name="TextBox 2"/>
          <p:cNvSpPr txBox="1"/>
          <p:nvPr/>
        </p:nvSpPr>
        <p:spPr>
          <a:xfrm>
            <a:off x="2151063" y="4986338"/>
            <a:ext cx="593725" cy="831850"/>
          </a:xfrm>
          <a:prstGeom prst="rect">
            <a:avLst/>
          </a:prstGeom>
          <a:noFill/>
          <a:ln w="9525">
            <a:noFill/>
          </a:ln>
        </p:spPr>
        <p:txBody>
          <a:bodyPr wrap="none" anchor="t">
            <a:spAutoFit/>
          </a:bodyPr>
          <a:p>
            <a:r>
              <a:rPr lang="en-US" altLang="zh-CN" sz="4800" dirty="0">
                <a:solidFill>
                  <a:srgbClr val="FF0000"/>
                </a:solidFill>
                <a:latin typeface="Arial" panose="020B0604020202020204" pitchFamily="34" charset="0"/>
                <a:ea typeface="宋体" panose="02010600030101010101" pitchFamily="2" charset="-122"/>
              </a:rPr>
              <a:t>B</a:t>
            </a:r>
            <a:endParaRPr lang="zh-CN" altLang="en-US" sz="48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circle(in)">
                                      <p:cBhvr>
                                        <p:cTn id="7" dur="20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1747"/>
                                        </p:tgtEl>
                                        <p:attrNameLst>
                                          <p:attrName>style.visibility</p:attrName>
                                        </p:attrNameLst>
                                      </p:cBhvr>
                                      <p:to>
                                        <p:strVal val="visible"/>
                                      </p:to>
                                    </p:set>
                                    <p:animEffect transition="in" filter="fade">
                                      <p:cBhvr>
                                        <p:cTn id="18" dur="1000"/>
                                        <p:tgtEl>
                                          <p:spTgt spid="31747"/>
                                        </p:tgtEl>
                                      </p:cBhvr>
                                    </p:animEffect>
                                    <p:anim calcmode="lin" valueType="num">
                                      <p:cBhvr>
                                        <p:cTn id="19" dur="1000" fill="hold"/>
                                        <p:tgtEl>
                                          <p:spTgt spid="31747"/>
                                        </p:tgtEl>
                                        <p:attrNameLst>
                                          <p:attrName>ppt_x</p:attrName>
                                        </p:attrNameLst>
                                      </p:cBhvr>
                                      <p:tavLst>
                                        <p:tav tm="0">
                                          <p:val>
                                            <p:strVal val="#ppt_x"/>
                                          </p:val>
                                        </p:tav>
                                        <p:tav tm="100000">
                                          <p:val>
                                            <p:strVal val="#ppt_x"/>
                                          </p:val>
                                        </p:tav>
                                      </p:tavLst>
                                    </p:anim>
                                    <p:anim calcmode="lin" valueType="num">
                                      <p:cBhvr>
                                        <p:cTn id="20" dur="1000" fill="hold"/>
                                        <p:tgtEl>
                                          <p:spTgt spid="3174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p:bldP spid="2"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矩形 1"/>
          <p:cNvSpPr/>
          <p:nvPr/>
        </p:nvSpPr>
        <p:spPr>
          <a:xfrm>
            <a:off x="395288" y="260350"/>
            <a:ext cx="8748712" cy="2308225"/>
          </a:xfrm>
          <a:prstGeom prst="rect">
            <a:avLst/>
          </a:prstGeom>
          <a:noFill/>
          <a:ln w="9525">
            <a:noFill/>
          </a:ln>
        </p:spPr>
        <p:txBody>
          <a:bodyPr anchor="t">
            <a:spAutoFit/>
          </a:bodyPr>
          <a:p>
            <a:r>
              <a:rPr lang="en-US" altLang="zh-CN" sz="3600" b="1" dirty="0">
                <a:latin typeface="华文楷体" pitchFamily="2" charset="-122"/>
                <a:ea typeface="华文楷体" pitchFamily="2" charset="-122"/>
              </a:rPr>
              <a:t>3</a:t>
            </a:r>
            <a:r>
              <a:rPr lang="zh-CN" altLang="en-US" sz="3600" b="1" dirty="0">
                <a:latin typeface="华文楷体" pitchFamily="2" charset="-122"/>
                <a:ea typeface="华文楷体" pitchFamily="2" charset="-122"/>
              </a:rPr>
              <a:t>、在中小学中普遍开展毒品预防教育的主要目的是提高他们的（    ）意识。</a:t>
            </a:r>
            <a:endParaRPr lang="zh-CN" altLang="en-US"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 识毒、防毒、拒毒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不吸毒   </a:t>
            </a:r>
            <a:endParaRPr lang="en-US" altLang="zh-CN" sz="3600" b="1" dirty="0">
              <a:latin typeface="华文楷体" pitchFamily="2" charset="-122"/>
              <a:ea typeface="华文楷体" pitchFamily="2" charset="-122"/>
            </a:endParaRPr>
          </a:p>
          <a:p>
            <a:r>
              <a:rPr lang="zh-CN" altLang="en-US" sz="3600" b="1" dirty="0">
                <a:latin typeface="华文楷体" pitchFamily="2" charset="-122"/>
                <a:ea typeface="华文楷体" pitchFamily="2" charset="-122"/>
              </a:rPr>
              <a:t>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、不贩毒</a:t>
            </a:r>
            <a:endParaRPr lang="zh-CN" altLang="en-US" sz="3600" b="1" dirty="0">
              <a:latin typeface="华文楷体" pitchFamily="2" charset="-122"/>
              <a:ea typeface="华文楷体" pitchFamily="2" charset="-122"/>
            </a:endParaRPr>
          </a:p>
        </p:txBody>
      </p:sp>
      <p:sp>
        <p:nvSpPr>
          <p:cNvPr id="32771" name="矩形 2"/>
          <p:cNvSpPr/>
          <p:nvPr/>
        </p:nvSpPr>
        <p:spPr>
          <a:xfrm>
            <a:off x="395288" y="3213100"/>
            <a:ext cx="6607175" cy="1200150"/>
          </a:xfrm>
          <a:prstGeom prst="rect">
            <a:avLst/>
          </a:prstGeom>
          <a:noFill/>
          <a:ln w="9525">
            <a:noFill/>
          </a:ln>
        </p:spPr>
        <p:txBody>
          <a:bodyPr anchor="t">
            <a:spAutoFit/>
          </a:bodyPr>
          <a:p>
            <a:r>
              <a:rPr lang="en-US" altLang="zh-CN" sz="3600" b="1" dirty="0">
                <a:latin typeface="华文楷体" pitchFamily="2" charset="-122"/>
                <a:ea typeface="华文楷体" pitchFamily="2" charset="-122"/>
              </a:rPr>
              <a:t>4.</a:t>
            </a:r>
            <a:r>
              <a:rPr lang="zh-CN" altLang="en-US" sz="3600" b="1" dirty="0">
                <a:latin typeface="华文楷体" pitchFamily="2" charset="-122"/>
                <a:ea typeface="华文楷体" pitchFamily="2" charset="-122"/>
              </a:rPr>
              <a:t>禁毒预防的重点对象是（    ）</a:t>
            </a:r>
            <a:endParaRPr lang="zh-CN" altLang="en-US"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工人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农民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学生</a:t>
            </a:r>
            <a:endParaRPr lang="zh-CN" altLang="en-US" sz="3600" b="1" dirty="0">
              <a:latin typeface="华文楷体" pitchFamily="2" charset="-122"/>
              <a:ea typeface="华文楷体" pitchFamily="2" charset="-122"/>
            </a:endParaRPr>
          </a:p>
        </p:txBody>
      </p:sp>
      <p:sp>
        <p:nvSpPr>
          <p:cNvPr id="32772" name="矩形 3"/>
          <p:cNvSpPr/>
          <p:nvPr/>
        </p:nvSpPr>
        <p:spPr>
          <a:xfrm>
            <a:off x="395288" y="5149850"/>
            <a:ext cx="6192837" cy="1200150"/>
          </a:xfrm>
          <a:prstGeom prst="rect">
            <a:avLst/>
          </a:prstGeom>
          <a:noFill/>
          <a:ln w="9525">
            <a:noFill/>
          </a:ln>
        </p:spPr>
        <p:txBody>
          <a:bodyPr anchor="t">
            <a:spAutoFit/>
          </a:bodyPr>
          <a:p>
            <a:r>
              <a:rPr lang="en-US" altLang="zh-CN" sz="3600" b="1" dirty="0">
                <a:latin typeface="华文楷体" pitchFamily="2" charset="-122"/>
                <a:ea typeface="华文楷体" pitchFamily="2" charset="-122"/>
              </a:rPr>
              <a:t>5.</a:t>
            </a:r>
            <a:r>
              <a:rPr lang="zh-CN" altLang="en-US" sz="3600" b="1" dirty="0">
                <a:latin typeface="华文楷体" pitchFamily="2" charset="-122"/>
                <a:ea typeface="华文楷体" pitchFamily="2" charset="-122"/>
              </a:rPr>
              <a:t>吸毒人员既是病人又是（    ）</a:t>
            </a:r>
            <a:endParaRPr lang="zh-CN" altLang="en-US"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正常人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受害者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罪犯</a:t>
            </a:r>
            <a:endParaRPr lang="zh-CN" altLang="en-US" sz="3600" b="1" dirty="0">
              <a:latin typeface="华文楷体" pitchFamily="2" charset="-122"/>
              <a:ea typeface="华文楷体" pitchFamily="2" charset="-122"/>
            </a:endParaRPr>
          </a:p>
        </p:txBody>
      </p:sp>
      <p:sp>
        <p:nvSpPr>
          <p:cNvPr id="2" name="TextBox 1"/>
          <p:cNvSpPr txBox="1"/>
          <p:nvPr/>
        </p:nvSpPr>
        <p:spPr>
          <a:xfrm>
            <a:off x="5057775" y="836613"/>
            <a:ext cx="527050" cy="708025"/>
          </a:xfrm>
          <a:prstGeom prst="rect">
            <a:avLst/>
          </a:prstGeom>
          <a:noFill/>
          <a:ln w="9525">
            <a:noFill/>
          </a:ln>
        </p:spPr>
        <p:txBody>
          <a:bodyPr wrap="none" anchor="t">
            <a:spAutoFit/>
          </a:bodyPr>
          <a:p>
            <a:r>
              <a:rPr lang="en-US" altLang="zh-CN" sz="4000" dirty="0">
                <a:solidFill>
                  <a:srgbClr val="FF0000"/>
                </a:solidFill>
                <a:latin typeface="Arial" panose="020B0604020202020204" pitchFamily="34" charset="0"/>
                <a:ea typeface="宋体" panose="02010600030101010101" pitchFamily="2" charset="-122"/>
              </a:rPr>
              <a:t>A</a:t>
            </a:r>
            <a:endParaRPr lang="zh-CN" altLang="en-US" sz="4000" dirty="0">
              <a:solidFill>
                <a:srgbClr val="FF0000"/>
              </a:solidFill>
              <a:latin typeface="Arial" panose="020B0604020202020204" pitchFamily="34" charset="0"/>
              <a:ea typeface="宋体" panose="02010600030101010101" pitchFamily="2" charset="-122"/>
            </a:endParaRPr>
          </a:p>
        </p:txBody>
      </p:sp>
      <p:sp>
        <p:nvSpPr>
          <p:cNvPr id="3" name="TextBox 2"/>
          <p:cNvSpPr txBox="1"/>
          <p:nvPr/>
        </p:nvSpPr>
        <p:spPr>
          <a:xfrm>
            <a:off x="5795963" y="3213100"/>
            <a:ext cx="628650" cy="830263"/>
          </a:xfrm>
          <a:prstGeom prst="rect">
            <a:avLst/>
          </a:prstGeom>
          <a:noFill/>
          <a:ln w="9525">
            <a:noFill/>
          </a:ln>
        </p:spPr>
        <p:txBody>
          <a:bodyPr wrap="none" anchor="t">
            <a:spAutoFit/>
          </a:bodyPr>
          <a:p>
            <a:r>
              <a:rPr lang="en-US" altLang="zh-CN" sz="4800" dirty="0">
                <a:solidFill>
                  <a:srgbClr val="FF0000"/>
                </a:solidFill>
                <a:latin typeface="Arial" panose="020B0604020202020204" pitchFamily="34" charset="0"/>
                <a:ea typeface="宋体" panose="02010600030101010101" pitchFamily="2" charset="-122"/>
              </a:rPr>
              <a:t>C</a:t>
            </a:r>
            <a:endParaRPr lang="zh-CN" altLang="en-US" sz="4800" dirty="0">
              <a:solidFill>
                <a:srgbClr val="FF0000"/>
              </a:solidFill>
              <a:latin typeface="Arial" panose="020B0604020202020204" pitchFamily="34" charset="0"/>
              <a:ea typeface="宋体" panose="02010600030101010101" pitchFamily="2" charset="-122"/>
            </a:endParaRPr>
          </a:p>
        </p:txBody>
      </p:sp>
      <p:sp>
        <p:nvSpPr>
          <p:cNvPr id="4" name="TextBox 3"/>
          <p:cNvSpPr txBox="1"/>
          <p:nvPr/>
        </p:nvSpPr>
        <p:spPr>
          <a:xfrm>
            <a:off x="5788025" y="5091113"/>
            <a:ext cx="628650" cy="830262"/>
          </a:xfrm>
          <a:prstGeom prst="rect">
            <a:avLst/>
          </a:prstGeom>
          <a:noFill/>
          <a:ln w="9525">
            <a:noFill/>
          </a:ln>
        </p:spPr>
        <p:txBody>
          <a:bodyPr wrap="none" anchor="t">
            <a:spAutoFit/>
          </a:bodyPr>
          <a:p>
            <a:r>
              <a:rPr lang="en-US" altLang="zh-CN" sz="4800" dirty="0">
                <a:solidFill>
                  <a:srgbClr val="FF0000"/>
                </a:solidFill>
                <a:latin typeface="Arial" panose="020B0604020202020204" pitchFamily="34" charset="0"/>
                <a:ea typeface="宋体" panose="02010600030101010101" pitchFamily="2" charset="-122"/>
              </a:rPr>
              <a:t>C</a:t>
            </a:r>
            <a:endParaRPr lang="zh-CN" altLang="en-US" sz="48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wipe(left)">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2771"/>
                                        </p:tgtEl>
                                        <p:attrNameLst>
                                          <p:attrName>style.visibility</p:attrName>
                                        </p:attrNameLst>
                                      </p:cBhvr>
                                      <p:to>
                                        <p:strVal val="visible"/>
                                      </p:to>
                                    </p:set>
                                    <p:animEffect transition="in" filter="barn(inVertical)">
                                      <p:cBhvr>
                                        <p:cTn id="18" dur="500"/>
                                        <p:tgtEl>
                                          <p:spTgt spid="3277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3"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2772"/>
                                        </p:tgtEl>
                                        <p:attrNameLst>
                                          <p:attrName>style.visibility</p:attrName>
                                        </p:attrNameLst>
                                      </p:cBhvr>
                                      <p:to>
                                        <p:strVal val="visible"/>
                                      </p:to>
                                    </p:set>
                                    <p:anim calcmode="lin" valueType="num">
                                      <p:cBhvr additive="base">
                                        <p:cTn id="29" dur="500" fill="hold"/>
                                        <p:tgtEl>
                                          <p:spTgt spid="32772"/>
                                        </p:tgtEl>
                                        <p:attrNameLst>
                                          <p:attrName>ppt_x</p:attrName>
                                        </p:attrNameLst>
                                      </p:cBhvr>
                                      <p:tavLst>
                                        <p:tav tm="0">
                                          <p:val>
                                            <p:strVal val="#ppt_x"/>
                                          </p:val>
                                        </p:tav>
                                        <p:tav tm="100000">
                                          <p:val>
                                            <p:strVal val="#ppt_x"/>
                                          </p:val>
                                        </p:tav>
                                      </p:tavLst>
                                    </p:anim>
                                    <p:anim calcmode="lin" valueType="num">
                                      <p:cBhvr additive="base">
                                        <p:cTn id="30"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6"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1+#ppt_w/2"/>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p:bldP spid="32772" grpId="0"/>
      <p:bldP spid="2" grpId="0"/>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TextBox 3"/>
          <p:cNvSpPr txBox="1"/>
          <p:nvPr/>
        </p:nvSpPr>
        <p:spPr>
          <a:xfrm>
            <a:off x="144463" y="404813"/>
            <a:ext cx="7705725" cy="1200150"/>
          </a:xfrm>
          <a:prstGeom prst="rect">
            <a:avLst/>
          </a:prstGeom>
          <a:noFill/>
          <a:ln w="9525">
            <a:noFill/>
          </a:ln>
        </p:spPr>
        <p:txBody>
          <a:bodyPr anchor="t">
            <a:spAutoFit/>
          </a:bodyPr>
          <a:p>
            <a:r>
              <a:rPr lang="en-US" altLang="zh-CN" sz="3600" b="1" dirty="0">
                <a:latin typeface="华文楷体" pitchFamily="2" charset="-122"/>
                <a:ea typeface="华文楷体" pitchFamily="2" charset="-122"/>
              </a:rPr>
              <a:t>6.</a:t>
            </a:r>
            <a:r>
              <a:rPr lang="zh-CN" altLang="en-US" sz="3600" b="1" dirty="0">
                <a:latin typeface="华文楷体" pitchFamily="2" charset="-122"/>
                <a:ea typeface="华文楷体" pitchFamily="2" charset="-122"/>
              </a:rPr>
              <a:t>国际禁毒日是每年的什么时候？</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A.5</a:t>
            </a:r>
            <a:r>
              <a:rPr lang="zh-CN" altLang="en-US" sz="3600" b="1" dirty="0">
                <a:latin typeface="华文楷体" pitchFamily="2" charset="-122"/>
                <a:ea typeface="华文楷体" pitchFamily="2" charset="-122"/>
              </a:rPr>
              <a:t>月</a:t>
            </a:r>
            <a:r>
              <a:rPr lang="en-US" altLang="zh-CN" sz="3600" b="1" dirty="0">
                <a:latin typeface="华文楷体" pitchFamily="2" charset="-122"/>
                <a:ea typeface="华文楷体" pitchFamily="2" charset="-122"/>
              </a:rPr>
              <a:t>26</a:t>
            </a:r>
            <a:r>
              <a:rPr lang="zh-CN" altLang="en-US" sz="3600" b="1" dirty="0">
                <a:latin typeface="华文楷体" pitchFamily="2" charset="-122"/>
                <a:ea typeface="华文楷体" pitchFamily="2" charset="-122"/>
              </a:rPr>
              <a:t>日    </a:t>
            </a:r>
            <a:r>
              <a:rPr lang="en-US" altLang="zh-CN" sz="3600" b="1" dirty="0">
                <a:latin typeface="华文楷体" pitchFamily="2" charset="-122"/>
                <a:ea typeface="华文楷体" pitchFamily="2" charset="-122"/>
              </a:rPr>
              <a:t>B.6</a:t>
            </a:r>
            <a:r>
              <a:rPr lang="zh-CN" altLang="en-US" sz="3600" b="1" dirty="0">
                <a:latin typeface="华文楷体" pitchFamily="2" charset="-122"/>
                <a:ea typeface="华文楷体" pitchFamily="2" charset="-122"/>
              </a:rPr>
              <a:t>月</a:t>
            </a:r>
            <a:r>
              <a:rPr lang="en-US" altLang="zh-CN" sz="3600" b="1" dirty="0">
                <a:latin typeface="华文楷体" pitchFamily="2" charset="-122"/>
                <a:ea typeface="华文楷体" pitchFamily="2" charset="-122"/>
              </a:rPr>
              <a:t>26</a:t>
            </a:r>
            <a:r>
              <a:rPr lang="zh-CN" altLang="en-US" sz="3600" b="1" dirty="0">
                <a:latin typeface="华文楷体" pitchFamily="2" charset="-122"/>
                <a:ea typeface="华文楷体" pitchFamily="2" charset="-122"/>
              </a:rPr>
              <a:t>日    </a:t>
            </a:r>
            <a:r>
              <a:rPr lang="en-US" altLang="zh-CN" sz="3600" b="1" dirty="0">
                <a:latin typeface="华文楷体" pitchFamily="2" charset="-122"/>
                <a:ea typeface="华文楷体" pitchFamily="2" charset="-122"/>
              </a:rPr>
              <a:t>C.7</a:t>
            </a:r>
            <a:r>
              <a:rPr lang="zh-CN" altLang="en-US" sz="3600" b="1" dirty="0">
                <a:latin typeface="华文楷体" pitchFamily="2" charset="-122"/>
                <a:ea typeface="华文楷体" pitchFamily="2" charset="-122"/>
              </a:rPr>
              <a:t>月</a:t>
            </a:r>
            <a:r>
              <a:rPr lang="en-US" altLang="zh-CN" sz="3600" b="1" dirty="0">
                <a:latin typeface="华文楷体" pitchFamily="2" charset="-122"/>
                <a:ea typeface="华文楷体" pitchFamily="2" charset="-122"/>
              </a:rPr>
              <a:t>26</a:t>
            </a:r>
            <a:r>
              <a:rPr lang="zh-CN" altLang="en-US" sz="3600" b="1" dirty="0">
                <a:latin typeface="华文楷体" pitchFamily="2" charset="-122"/>
                <a:ea typeface="华文楷体" pitchFamily="2" charset="-122"/>
              </a:rPr>
              <a:t>日</a:t>
            </a:r>
            <a:endParaRPr lang="zh-CN" altLang="en-US" sz="3600" b="1" dirty="0">
              <a:latin typeface="华文楷体" pitchFamily="2" charset="-122"/>
              <a:ea typeface="华文楷体" pitchFamily="2" charset="-122"/>
            </a:endParaRPr>
          </a:p>
        </p:txBody>
      </p:sp>
      <p:sp>
        <p:nvSpPr>
          <p:cNvPr id="33795" name="TextBox 4"/>
          <p:cNvSpPr txBox="1"/>
          <p:nvPr/>
        </p:nvSpPr>
        <p:spPr>
          <a:xfrm>
            <a:off x="357188" y="2205038"/>
            <a:ext cx="7704137" cy="1201737"/>
          </a:xfrm>
          <a:prstGeom prst="rect">
            <a:avLst/>
          </a:prstGeom>
          <a:noFill/>
          <a:ln w="9525">
            <a:noFill/>
          </a:ln>
        </p:spPr>
        <p:txBody>
          <a:bodyPr anchor="t">
            <a:spAutoFit/>
          </a:bodyPr>
          <a:p>
            <a:r>
              <a:rPr lang="en-US" altLang="zh-CN" sz="3600" b="1" dirty="0">
                <a:latin typeface="华文楷体" pitchFamily="2" charset="-122"/>
                <a:ea typeface="华文楷体" pitchFamily="2" charset="-122"/>
              </a:rPr>
              <a:t>7.</a:t>
            </a:r>
            <a:r>
              <a:rPr lang="zh-CN" altLang="en-US" sz="3600" b="1" dirty="0">
                <a:latin typeface="华文楷体" pitchFamily="2" charset="-122"/>
                <a:ea typeface="华文楷体" pitchFamily="2" charset="-122"/>
              </a:rPr>
              <a:t>冰毒最早由哪个国家的人发明的？</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美国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日本   </a:t>
            </a:r>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德国</a:t>
            </a:r>
            <a:endParaRPr lang="zh-CN" altLang="en-US" sz="3600" b="1" dirty="0">
              <a:latin typeface="华文楷体" pitchFamily="2" charset="-122"/>
              <a:ea typeface="华文楷体" pitchFamily="2" charset="-122"/>
            </a:endParaRPr>
          </a:p>
        </p:txBody>
      </p:sp>
      <p:sp>
        <p:nvSpPr>
          <p:cNvPr id="2" name="TextBox 1"/>
          <p:cNvSpPr txBox="1"/>
          <p:nvPr/>
        </p:nvSpPr>
        <p:spPr>
          <a:xfrm>
            <a:off x="7132638" y="428625"/>
            <a:ext cx="595312" cy="830263"/>
          </a:xfrm>
          <a:prstGeom prst="rect">
            <a:avLst/>
          </a:prstGeom>
          <a:noFill/>
          <a:ln w="9525">
            <a:noFill/>
          </a:ln>
        </p:spPr>
        <p:txBody>
          <a:bodyPr wrap="none" anchor="t">
            <a:spAutoFit/>
          </a:bodyPr>
          <a:p>
            <a:r>
              <a:rPr lang="en-US" altLang="zh-CN" sz="4800" dirty="0">
                <a:solidFill>
                  <a:srgbClr val="FF0000"/>
                </a:solidFill>
                <a:latin typeface="Arial" panose="020B0604020202020204" pitchFamily="34" charset="0"/>
                <a:ea typeface="宋体" panose="02010600030101010101" pitchFamily="2" charset="-122"/>
              </a:rPr>
              <a:t>B</a:t>
            </a:r>
            <a:endParaRPr lang="zh-CN" altLang="en-US" sz="4800" dirty="0">
              <a:solidFill>
                <a:srgbClr val="FF0000"/>
              </a:solidFill>
              <a:latin typeface="Arial" panose="020B0604020202020204" pitchFamily="34" charset="0"/>
              <a:ea typeface="宋体" panose="02010600030101010101" pitchFamily="2" charset="-122"/>
            </a:endParaRPr>
          </a:p>
        </p:txBody>
      </p:sp>
      <p:sp>
        <p:nvSpPr>
          <p:cNvPr id="3" name="TextBox 2"/>
          <p:cNvSpPr txBox="1"/>
          <p:nvPr/>
        </p:nvSpPr>
        <p:spPr>
          <a:xfrm>
            <a:off x="7534275" y="2636838"/>
            <a:ext cx="561975" cy="769937"/>
          </a:xfrm>
          <a:prstGeom prst="rect">
            <a:avLst/>
          </a:prstGeom>
          <a:noFill/>
          <a:ln w="9525">
            <a:noFill/>
          </a:ln>
        </p:spPr>
        <p:txBody>
          <a:bodyPr wrap="none" anchor="t">
            <a:spAutoFit/>
          </a:bodyPr>
          <a:p>
            <a:r>
              <a:rPr lang="en-US" altLang="zh-CN" sz="4400" dirty="0">
                <a:solidFill>
                  <a:srgbClr val="FF0000"/>
                </a:solidFill>
                <a:latin typeface="Arial" panose="020B0604020202020204" pitchFamily="34" charset="0"/>
                <a:ea typeface="宋体" panose="02010600030101010101" pitchFamily="2" charset="-122"/>
              </a:rPr>
              <a:t>B</a:t>
            </a:r>
            <a:endParaRPr lang="zh-CN" altLang="en-US" sz="4400" dirty="0">
              <a:solidFill>
                <a:srgbClr val="FF0000"/>
              </a:solidFill>
              <a:latin typeface="Arial" panose="020B0604020202020204" pitchFamily="34" charset="0"/>
              <a:ea typeface="宋体" panose="02010600030101010101" pitchFamily="2" charset="-122"/>
            </a:endParaRPr>
          </a:p>
        </p:txBody>
      </p:sp>
      <p:sp>
        <p:nvSpPr>
          <p:cNvPr id="4" name="TextBox 3"/>
          <p:cNvSpPr txBox="1"/>
          <p:nvPr/>
        </p:nvSpPr>
        <p:spPr>
          <a:xfrm>
            <a:off x="611188" y="4437063"/>
            <a:ext cx="8051800" cy="1754187"/>
          </a:xfrm>
          <a:prstGeom prst="rect">
            <a:avLst/>
          </a:prstGeom>
          <a:noFill/>
          <a:ln w="9525">
            <a:noFill/>
          </a:ln>
        </p:spPr>
        <p:txBody>
          <a:bodyPr wrap="none" anchor="t">
            <a:spAutoFit/>
          </a:bodyPr>
          <a:p>
            <a:r>
              <a:rPr lang="en-US" altLang="zh-CN" sz="3600" b="1" dirty="0">
                <a:latin typeface="华文楷体" pitchFamily="2" charset="-122"/>
                <a:ea typeface="华文楷体" pitchFamily="2" charset="-122"/>
              </a:rPr>
              <a:t>8</a:t>
            </a:r>
            <a:r>
              <a:rPr lang="zh-CN" altLang="en-US" sz="3600" b="1" dirty="0">
                <a:latin typeface="华文楷体" pitchFamily="2" charset="-122"/>
                <a:ea typeface="华文楷体" pitchFamily="2" charset="-122"/>
              </a:rPr>
              <a:t>、以下哪种食品可以食用</a:t>
            </a:r>
            <a:r>
              <a:rPr lang="en-US" altLang="zh-CN" sz="3600" b="1" dirty="0">
                <a:latin typeface="华文楷体" pitchFamily="2" charset="-122"/>
                <a:ea typeface="华文楷体" pitchFamily="2" charset="-122"/>
              </a:rPr>
              <a:t>?(      )</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、发霉的茶叶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、发芽的土豆       </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、变绿的豆芽        </a:t>
            </a:r>
            <a:r>
              <a:rPr lang="en-US" altLang="zh-CN" sz="3600" b="1" dirty="0">
                <a:latin typeface="华文楷体" pitchFamily="2" charset="-122"/>
                <a:ea typeface="华文楷体" pitchFamily="2" charset="-122"/>
              </a:rPr>
              <a:t>D</a:t>
            </a:r>
            <a:r>
              <a:rPr lang="zh-CN" altLang="en-US" sz="3600" b="1" dirty="0">
                <a:latin typeface="华文楷体" pitchFamily="2" charset="-122"/>
                <a:ea typeface="华文楷体" pitchFamily="2" charset="-122"/>
              </a:rPr>
              <a:t>、变红的汤圆</a:t>
            </a:r>
            <a:endParaRPr lang="zh-CN" altLang="en-US" sz="3600" b="1" dirty="0">
              <a:latin typeface="华文楷体" pitchFamily="2" charset="-122"/>
              <a:ea typeface="华文楷体" pitchFamily="2" charset="-122"/>
            </a:endParaRPr>
          </a:p>
        </p:txBody>
      </p:sp>
      <p:sp>
        <p:nvSpPr>
          <p:cNvPr id="5" name="TextBox 4"/>
          <p:cNvSpPr txBox="1"/>
          <p:nvPr/>
        </p:nvSpPr>
        <p:spPr>
          <a:xfrm>
            <a:off x="6300788" y="4432300"/>
            <a:ext cx="590550" cy="769938"/>
          </a:xfrm>
          <a:prstGeom prst="rect">
            <a:avLst/>
          </a:prstGeom>
          <a:noFill/>
          <a:ln w="9525">
            <a:noFill/>
          </a:ln>
        </p:spPr>
        <p:txBody>
          <a:bodyPr wrap="none" anchor="t">
            <a:spAutoFit/>
          </a:bodyPr>
          <a:p>
            <a:r>
              <a:rPr lang="en-US" altLang="zh-CN" sz="4400" dirty="0">
                <a:solidFill>
                  <a:srgbClr val="FF0000"/>
                </a:solidFill>
                <a:latin typeface="Arial" panose="020B0604020202020204" pitchFamily="34" charset="0"/>
                <a:ea typeface="宋体" panose="02010600030101010101" pitchFamily="2" charset="-122"/>
              </a:rPr>
              <a:t>C</a:t>
            </a:r>
            <a:endParaRPr lang="zh-CN" altLang="en-US" sz="44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randombar(horizontal)">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2">
                                            <p:txEl>
                                              <p:charRg st="0" end="2"/>
                                            </p:txEl>
                                          </p:spTgt>
                                        </p:tgtEl>
                                        <p:attrNameLst>
                                          <p:attrName>style.visibility</p:attrName>
                                        </p:attrNameLst>
                                      </p:cBhvr>
                                      <p:to>
                                        <p:strVal val="visible"/>
                                      </p:to>
                                    </p:set>
                                    <p:anim calcmode="lin" valueType="num">
                                      <p:cBhvr additive="base">
                                        <p:cTn id="12" dur="500" fill="hold"/>
                                        <p:tgtEl>
                                          <p:spTgt spid="2">
                                            <p:txEl>
                                              <p:charRg st="0"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charRg st="0" end="2"/>
                                            </p:txEl>
                                          </p:spTgt>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3795"/>
                                        </p:tgtEl>
                                        <p:attrNameLst>
                                          <p:attrName>style.visibility</p:attrName>
                                        </p:attrNameLst>
                                      </p:cBhvr>
                                      <p:to>
                                        <p:strVal val="visible"/>
                                      </p:to>
                                    </p:set>
                                    <p:animEffect transition="in" filter="wipe(down)">
                                      <p:cBhvr>
                                        <p:cTn id="18" dur="500"/>
                                        <p:tgtEl>
                                          <p:spTgt spid="3379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0-#ppt_w/2"/>
                                          </p:val>
                                        </p:tav>
                                        <p:tav tm="100000">
                                          <p:val>
                                            <p:strVal val="#ppt_x"/>
                                          </p:val>
                                        </p:tav>
                                      </p:tavLst>
                                    </p:anim>
                                    <p:anim calcmode="lin" valueType="num">
                                      <p:cBhvr additive="base">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p:bldP spid="3"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p:nvPr/>
        </p:nvSpPr>
        <p:spPr>
          <a:xfrm>
            <a:off x="6350" y="260350"/>
            <a:ext cx="9172575" cy="2308225"/>
          </a:xfrm>
          <a:prstGeom prst="rect">
            <a:avLst/>
          </a:prstGeom>
          <a:noFill/>
          <a:ln w="9525">
            <a:noFill/>
          </a:ln>
        </p:spPr>
        <p:txBody>
          <a:bodyPr wrap="none" anchor="t">
            <a:spAutoFit/>
          </a:bodyPr>
          <a:p>
            <a:r>
              <a:rPr lang="en-US" altLang="zh-CN" sz="3600" b="1" dirty="0">
                <a:latin typeface="华文楷体" pitchFamily="2" charset="-122"/>
                <a:ea typeface="华文楷体" pitchFamily="2" charset="-122"/>
              </a:rPr>
              <a:t>9</a:t>
            </a:r>
            <a:r>
              <a:rPr lang="zh-CN" altLang="en-US" sz="3600" b="1" dirty="0">
                <a:latin typeface="华文楷体" pitchFamily="2" charset="-122"/>
                <a:ea typeface="华文楷体" pitchFamily="2" charset="-122"/>
              </a:rPr>
              <a:t>、不属于世界卫生组织公布的全球十大垃圾</a:t>
            </a:r>
            <a:endParaRPr lang="en-US" altLang="zh-CN" sz="3600" b="1" dirty="0">
              <a:latin typeface="华文楷体" pitchFamily="2" charset="-122"/>
              <a:ea typeface="华文楷体" pitchFamily="2" charset="-122"/>
            </a:endParaRPr>
          </a:p>
          <a:p>
            <a:r>
              <a:rPr lang="zh-CN" altLang="en-US" sz="3600" b="1" dirty="0">
                <a:latin typeface="华文楷体" pitchFamily="2" charset="-122"/>
                <a:ea typeface="华文楷体" pitchFamily="2" charset="-122"/>
              </a:rPr>
              <a:t>食物的是（）</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、油炸类食品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、汽水可乐类食品</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、熟食卤味类食品    </a:t>
            </a:r>
            <a:r>
              <a:rPr lang="en-US" altLang="zh-CN" sz="3600" b="1" dirty="0">
                <a:latin typeface="华文楷体" pitchFamily="2" charset="-122"/>
                <a:ea typeface="华文楷体" pitchFamily="2" charset="-122"/>
              </a:rPr>
              <a:t>D</a:t>
            </a:r>
            <a:r>
              <a:rPr lang="zh-CN" altLang="en-US" sz="3600" b="1" dirty="0">
                <a:latin typeface="华文楷体" pitchFamily="2" charset="-122"/>
                <a:ea typeface="华文楷体" pitchFamily="2" charset="-122"/>
              </a:rPr>
              <a:t>、烧烤类食品</a:t>
            </a:r>
            <a:endParaRPr lang="zh-CN" altLang="en-US" sz="3600" b="1" dirty="0">
              <a:latin typeface="华文楷体" pitchFamily="2" charset="-122"/>
              <a:ea typeface="华文楷体" pitchFamily="2" charset="-122"/>
            </a:endParaRPr>
          </a:p>
        </p:txBody>
      </p:sp>
      <p:sp>
        <p:nvSpPr>
          <p:cNvPr id="3" name="TextBox 2"/>
          <p:cNvSpPr txBox="1"/>
          <p:nvPr/>
        </p:nvSpPr>
        <p:spPr>
          <a:xfrm>
            <a:off x="3195638" y="812800"/>
            <a:ext cx="592137" cy="768350"/>
          </a:xfrm>
          <a:prstGeom prst="rect">
            <a:avLst/>
          </a:prstGeom>
          <a:noFill/>
          <a:ln w="9525">
            <a:noFill/>
          </a:ln>
        </p:spPr>
        <p:txBody>
          <a:bodyPr wrap="none" anchor="t">
            <a:spAutoFit/>
          </a:bodyPr>
          <a:p>
            <a:r>
              <a:rPr lang="en-US" altLang="zh-CN" sz="4400" dirty="0">
                <a:solidFill>
                  <a:srgbClr val="FF0000"/>
                </a:solidFill>
                <a:latin typeface="Arial" panose="020B0604020202020204" pitchFamily="34" charset="0"/>
                <a:ea typeface="宋体" panose="02010600030101010101" pitchFamily="2" charset="-122"/>
              </a:rPr>
              <a:t>C</a:t>
            </a:r>
            <a:endParaRPr lang="zh-CN" altLang="en-US" sz="4400" dirty="0">
              <a:solidFill>
                <a:srgbClr val="FF0000"/>
              </a:solidFill>
              <a:latin typeface="Arial" panose="020B0604020202020204" pitchFamily="34" charset="0"/>
              <a:ea typeface="宋体" panose="02010600030101010101" pitchFamily="2" charset="-122"/>
            </a:endParaRPr>
          </a:p>
        </p:txBody>
      </p:sp>
      <p:sp>
        <p:nvSpPr>
          <p:cNvPr id="4" name="TextBox 3"/>
          <p:cNvSpPr txBox="1"/>
          <p:nvPr/>
        </p:nvSpPr>
        <p:spPr>
          <a:xfrm>
            <a:off x="0" y="3313113"/>
            <a:ext cx="9028113" cy="2308225"/>
          </a:xfrm>
          <a:prstGeom prst="rect">
            <a:avLst/>
          </a:prstGeom>
          <a:noFill/>
          <a:ln w="9525">
            <a:noFill/>
          </a:ln>
        </p:spPr>
        <p:txBody>
          <a:bodyPr wrap="none" anchor="t">
            <a:spAutoFit/>
          </a:bodyPr>
          <a:p>
            <a:r>
              <a:rPr lang="en-US" altLang="zh-CN" sz="3600" b="1" dirty="0">
                <a:latin typeface="华文楷体" pitchFamily="2" charset="-122"/>
                <a:ea typeface="华文楷体" pitchFamily="2" charset="-122"/>
              </a:rPr>
              <a:t>10</a:t>
            </a:r>
            <a:r>
              <a:rPr lang="zh-CN" altLang="en-US" sz="3600" b="1" dirty="0">
                <a:latin typeface="华文楷体" pitchFamily="2" charset="-122"/>
                <a:ea typeface="华文楷体" pitchFamily="2" charset="-122"/>
              </a:rPr>
              <a:t>、发现食物中毒或者误食化学品时，最先</a:t>
            </a:r>
            <a:endParaRPr lang="en-US" altLang="zh-CN" sz="3600" b="1" dirty="0">
              <a:latin typeface="华文楷体" pitchFamily="2" charset="-122"/>
              <a:ea typeface="华文楷体" pitchFamily="2" charset="-122"/>
            </a:endParaRPr>
          </a:p>
          <a:p>
            <a:r>
              <a:rPr lang="zh-CN" altLang="en-US" sz="3600" b="1" dirty="0">
                <a:latin typeface="华文楷体" pitchFamily="2" charset="-122"/>
                <a:ea typeface="华文楷体" pitchFamily="2" charset="-122"/>
              </a:rPr>
              <a:t>采取的急救措施是（）</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A</a:t>
            </a:r>
            <a:r>
              <a:rPr lang="zh-CN" altLang="en-US" sz="3600" b="1" dirty="0">
                <a:latin typeface="华文楷体" pitchFamily="2" charset="-122"/>
                <a:ea typeface="华文楷体" pitchFamily="2" charset="-122"/>
              </a:rPr>
              <a:t>、催吐                   </a:t>
            </a:r>
            <a:r>
              <a:rPr lang="en-US" altLang="zh-CN" sz="3600" b="1" dirty="0">
                <a:latin typeface="华文楷体" pitchFamily="2" charset="-122"/>
                <a:ea typeface="华文楷体" pitchFamily="2" charset="-122"/>
              </a:rPr>
              <a:t>B</a:t>
            </a:r>
            <a:r>
              <a:rPr lang="zh-CN" altLang="en-US" sz="3600" b="1" dirty="0">
                <a:latin typeface="华文楷体" pitchFamily="2" charset="-122"/>
                <a:ea typeface="华文楷体" pitchFamily="2" charset="-122"/>
              </a:rPr>
              <a:t>、吃止泻药物</a:t>
            </a:r>
            <a:endParaRPr lang="en-US" altLang="zh-CN" sz="3600" b="1" dirty="0">
              <a:latin typeface="华文楷体" pitchFamily="2" charset="-122"/>
              <a:ea typeface="华文楷体" pitchFamily="2" charset="-122"/>
            </a:endParaRPr>
          </a:p>
          <a:p>
            <a:r>
              <a:rPr lang="en-US" altLang="zh-CN" sz="3600" b="1" dirty="0">
                <a:latin typeface="华文楷体" pitchFamily="2" charset="-122"/>
                <a:ea typeface="华文楷体" pitchFamily="2" charset="-122"/>
              </a:rPr>
              <a:t>C</a:t>
            </a:r>
            <a:r>
              <a:rPr lang="zh-CN" altLang="en-US" sz="3600" b="1" dirty="0">
                <a:latin typeface="华文楷体" pitchFamily="2" charset="-122"/>
                <a:ea typeface="华文楷体" pitchFamily="2" charset="-122"/>
              </a:rPr>
              <a:t>、进行人工呼吸   </a:t>
            </a:r>
            <a:r>
              <a:rPr lang="en-US" altLang="zh-CN" sz="3600" b="1" dirty="0">
                <a:latin typeface="华文楷体" pitchFamily="2" charset="-122"/>
                <a:ea typeface="华文楷体" pitchFamily="2" charset="-122"/>
              </a:rPr>
              <a:t>D</a:t>
            </a:r>
            <a:r>
              <a:rPr lang="zh-CN" altLang="en-US" sz="3600" b="1" dirty="0">
                <a:latin typeface="华文楷体" pitchFamily="2" charset="-122"/>
                <a:ea typeface="华文楷体" pitchFamily="2" charset="-122"/>
              </a:rPr>
              <a:t>、向卫生防疫部门报告</a:t>
            </a:r>
            <a:endParaRPr lang="en-US" altLang="zh-CN" sz="3600" b="1" dirty="0">
              <a:latin typeface="华文楷体" pitchFamily="2" charset="-122"/>
              <a:ea typeface="华文楷体" pitchFamily="2" charset="-122"/>
            </a:endParaRPr>
          </a:p>
        </p:txBody>
      </p:sp>
      <p:sp>
        <p:nvSpPr>
          <p:cNvPr id="6" name="TextBox 5"/>
          <p:cNvSpPr txBox="1"/>
          <p:nvPr/>
        </p:nvSpPr>
        <p:spPr>
          <a:xfrm>
            <a:off x="4932363" y="3933825"/>
            <a:ext cx="560387" cy="768350"/>
          </a:xfrm>
          <a:prstGeom prst="rect">
            <a:avLst/>
          </a:prstGeom>
          <a:noFill/>
          <a:ln w="9525">
            <a:noFill/>
          </a:ln>
        </p:spPr>
        <p:txBody>
          <a:bodyPr wrap="none" anchor="t">
            <a:spAutoFit/>
          </a:bodyPr>
          <a:p>
            <a:r>
              <a:rPr lang="en-US" altLang="zh-CN" sz="4400" dirty="0">
                <a:solidFill>
                  <a:srgbClr val="FF0000"/>
                </a:solidFill>
                <a:latin typeface="Arial" panose="020B0604020202020204" pitchFamily="34" charset="0"/>
                <a:ea typeface="宋体" panose="02010600030101010101" pitchFamily="2" charset="-122"/>
              </a:rPr>
              <a:t>A</a:t>
            </a:r>
            <a:endParaRPr lang="zh-CN" altLang="en-US" sz="44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extBox 2"/>
          <p:cNvSpPr txBox="1"/>
          <p:nvPr/>
        </p:nvSpPr>
        <p:spPr>
          <a:xfrm>
            <a:off x="468313" y="260350"/>
            <a:ext cx="1871662" cy="1108075"/>
          </a:xfrm>
          <a:prstGeom prst="rect">
            <a:avLst/>
          </a:prstGeom>
          <a:noFill/>
          <a:ln w="9525">
            <a:noFill/>
          </a:ln>
        </p:spPr>
        <p:txBody>
          <a:bodyPr anchor="t">
            <a:spAutoFit/>
          </a:bodyPr>
          <a:p>
            <a:r>
              <a:rPr lang="zh-CN" altLang="en-US" sz="6600" dirty="0">
                <a:solidFill>
                  <a:srgbClr val="FF0000"/>
                </a:solidFill>
                <a:latin typeface="华文行楷" panose="02010800040101010101" pitchFamily="2" charset="-122"/>
                <a:ea typeface="华文行楷" panose="02010800040101010101" pitchFamily="2" charset="-122"/>
              </a:rPr>
              <a:t>填空</a:t>
            </a:r>
            <a:endParaRPr lang="zh-CN" altLang="en-US" sz="6600" dirty="0">
              <a:solidFill>
                <a:srgbClr val="FF0000"/>
              </a:solidFill>
              <a:latin typeface="华文行楷" panose="02010800040101010101" pitchFamily="2" charset="-122"/>
              <a:ea typeface="华文行楷" panose="02010800040101010101" pitchFamily="2" charset="-122"/>
            </a:endParaRPr>
          </a:p>
        </p:txBody>
      </p:sp>
      <p:sp>
        <p:nvSpPr>
          <p:cNvPr id="34819" name="TextBox 3"/>
          <p:cNvSpPr txBox="1"/>
          <p:nvPr/>
        </p:nvSpPr>
        <p:spPr>
          <a:xfrm>
            <a:off x="468313" y="1612900"/>
            <a:ext cx="4248150" cy="646113"/>
          </a:xfrm>
          <a:prstGeom prst="rect">
            <a:avLst/>
          </a:prstGeom>
          <a:noFill/>
          <a:ln w="9525">
            <a:noFill/>
          </a:ln>
        </p:spPr>
        <p:txBody>
          <a:bodyPr anchor="t">
            <a:spAutoFit/>
          </a:bodyPr>
          <a:p>
            <a:r>
              <a:rPr lang="en-US" altLang="zh-CN" sz="3600" dirty="0">
                <a:latin typeface="华文新魏" panose="02010800040101010101" pitchFamily="2" charset="-122"/>
                <a:ea typeface="华文新魏" panose="02010800040101010101" pitchFamily="2" charset="-122"/>
              </a:rPr>
              <a:t>1.</a:t>
            </a:r>
            <a:r>
              <a:rPr lang="zh-CN" altLang="en-US" sz="3600" dirty="0">
                <a:latin typeface="华文新魏" panose="02010800040101010101" pitchFamily="2" charset="-122"/>
                <a:ea typeface="华文新魏" panose="02010800040101010101" pitchFamily="2" charset="-122"/>
              </a:rPr>
              <a:t>海洛因俗称</a:t>
            </a:r>
            <a:r>
              <a:rPr lang="en-US" altLang="zh-CN" sz="3600" dirty="0">
                <a:latin typeface="华文新魏" panose="02010800040101010101" pitchFamily="2" charset="-122"/>
                <a:ea typeface="华文新魏" panose="02010800040101010101" pitchFamily="2" charset="-122"/>
              </a:rPr>
              <a:t>——</a:t>
            </a:r>
            <a:endParaRPr lang="zh-CN" altLang="en-US" sz="3600" dirty="0">
              <a:latin typeface="华文新魏" panose="02010800040101010101" pitchFamily="2" charset="-122"/>
              <a:ea typeface="华文新魏" panose="02010800040101010101" pitchFamily="2" charset="-122"/>
            </a:endParaRPr>
          </a:p>
        </p:txBody>
      </p:sp>
      <p:sp>
        <p:nvSpPr>
          <p:cNvPr id="34820" name="TextBox 5"/>
          <p:cNvSpPr txBox="1"/>
          <p:nvPr/>
        </p:nvSpPr>
        <p:spPr>
          <a:xfrm>
            <a:off x="5308600" y="1550988"/>
            <a:ext cx="2833688" cy="708025"/>
          </a:xfrm>
          <a:prstGeom prst="rect">
            <a:avLst/>
          </a:prstGeom>
          <a:noFill/>
          <a:ln w="9525">
            <a:noFill/>
          </a:ln>
        </p:spPr>
        <p:txBody>
          <a:bodyPr anchor="t">
            <a:spAutoFit/>
          </a:bodyPr>
          <a:p>
            <a:r>
              <a:rPr lang="zh-CN" altLang="en-US" sz="4000" b="1" dirty="0">
                <a:solidFill>
                  <a:srgbClr val="FF0000"/>
                </a:solidFill>
                <a:latin typeface="华文楷体" pitchFamily="2" charset="-122"/>
                <a:ea typeface="华文楷体" pitchFamily="2" charset="-122"/>
              </a:rPr>
              <a:t>白粉、白面</a:t>
            </a:r>
            <a:endParaRPr lang="zh-CN" altLang="en-US" sz="4000" b="1" dirty="0">
              <a:solidFill>
                <a:srgbClr val="FF0000"/>
              </a:solidFill>
              <a:latin typeface="华文楷体" pitchFamily="2" charset="-122"/>
              <a:ea typeface="华文楷体" pitchFamily="2" charset="-122"/>
            </a:endParaRPr>
          </a:p>
        </p:txBody>
      </p:sp>
      <p:sp>
        <p:nvSpPr>
          <p:cNvPr id="34821" name="TextBox 6"/>
          <p:cNvSpPr txBox="1"/>
          <p:nvPr/>
        </p:nvSpPr>
        <p:spPr>
          <a:xfrm>
            <a:off x="419100" y="2782888"/>
            <a:ext cx="3840163" cy="646112"/>
          </a:xfrm>
          <a:prstGeom prst="rect">
            <a:avLst/>
          </a:prstGeom>
          <a:noFill/>
          <a:ln w="9525">
            <a:noFill/>
          </a:ln>
        </p:spPr>
        <p:txBody>
          <a:bodyPr anchor="t">
            <a:spAutoFit/>
          </a:bodyPr>
          <a:p>
            <a:r>
              <a:rPr lang="en-US" altLang="zh-CN" sz="3600" dirty="0">
                <a:latin typeface="华文新魏" panose="02010800040101010101" pitchFamily="2" charset="-122"/>
                <a:ea typeface="华文新魏" panose="02010800040101010101" pitchFamily="2" charset="-122"/>
              </a:rPr>
              <a:t>2.</a:t>
            </a:r>
            <a:r>
              <a:rPr lang="zh-CN" altLang="en-US" sz="3600" dirty="0">
                <a:latin typeface="华文新魏" panose="02010800040101010101" pitchFamily="2" charset="-122"/>
                <a:ea typeface="华文新魏" panose="02010800040101010101" pitchFamily="2" charset="-122"/>
              </a:rPr>
              <a:t>贩毒行为是</a:t>
            </a:r>
            <a:r>
              <a:rPr lang="en-US" altLang="zh-CN" sz="3600" dirty="0">
                <a:latin typeface="华文新魏" panose="02010800040101010101" pitchFamily="2" charset="-122"/>
                <a:ea typeface="华文新魏" panose="02010800040101010101" pitchFamily="2" charset="-122"/>
              </a:rPr>
              <a:t>——</a:t>
            </a:r>
            <a:endParaRPr lang="zh-CN" altLang="en-US" sz="3600" dirty="0">
              <a:latin typeface="华文新魏" panose="02010800040101010101" pitchFamily="2" charset="-122"/>
              <a:ea typeface="华文新魏" panose="02010800040101010101" pitchFamily="2" charset="-122"/>
            </a:endParaRPr>
          </a:p>
        </p:txBody>
      </p:sp>
      <p:sp>
        <p:nvSpPr>
          <p:cNvPr id="34822" name="TextBox 7"/>
          <p:cNvSpPr txBox="1"/>
          <p:nvPr/>
        </p:nvSpPr>
        <p:spPr>
          <a:xfrm>
            <a:off x="5543550" y="2714625"/>
            <a:ext cx="1535113" cy="708025"/>
          </a:xfrm>
          <a:prstGeom prst="rect">
            <a:avLst/>
          </a:prstGeom>
          <a:noFill/>
          <a:ln w="9525">
            <a:noFill/>
          </a:ln>
        </p:spPr>
        <p:txBody>
          <a:bodyPr anchor="t">
            <a:spAutoFit/>
          </a:bodyPr>
          <a:p>
            <a:r>
              <a:rPr lang="zh-CN" altLang="en-US" sz="4000" b="1" dirty="0">
                <a:solidFill>
                  <a:srgbClr val="FF0000"/>
                </a:solidFill>
                <a:latin typeface="华文楷体" pitchFamily="2" charset="-122"/>
                <a:ea typeface="华文楷体" pitchFamily="2" charset="-122"/>
              </a:rPr>
              <a:t>犯罪</a:t>
            </a:r>
            <a:endParaRPr lang="zh-CN" altLang="en-US" sz="4000" b="1" dirty="0">
              <a:solidFill>
                <a:srgbClr val="FF0000"/>
              </a:solidFill>
              <a:latin typeface="华文楷体" pitchFamily="2" charset="-122"/>
              <a:ea typeface="华文楷体" pitchFamily="2" charset="-122"/>
            </a:endParaRPr>
          </a:p>
        </p:txBody>
      </p:sp>
      <p:sp>
        <p:nvSpPr>
          <p:cNvPr id="34823" name="TextBox 8"/>
          <p:cNvSpPr txBox="1"/>
          <p:nvPr/>
        </p:nvSpPr>
        <p:spPr>
          <a:xfrm>
            <a:off x="419100" y="5221288"/>
            <a:ext cx="4830763" cy="646112"/>
          </a:xfrm>
          <a:prstGeom prst="rect">
            <a:avLst/>
          </a:prstGeom>
          <a:noFill/>
          <a:ln w="9525">
            <a:noFill/>
          </a:ln>
        </p:spPr>
        <p:txBody>
          <a:bodyPr anchor="t">
            <a:spAutoFit/>
          </a:bodyPr>
          <a:p>
            <a:r>
              <a:rPr lang="en-US" altLang="zh-CN" sz="3600" dirty="0">
                <a:latin typeface="华文新魏" panose="02010800040101010101" pitchFamily="2" charset="-122"/>
                <a:ea typeface="华文新魏" panose="02010800040101010101" pitchFamily="2" charset="-122"/>
              </a:rPr>
              <a:t>4</a:t>
            </a:r>
            <a:r>
              <a:rPr lang="zh-CN" altLang="en-US" sz="3600" dirty="0">
                <a:latin typeface="华文新魏" panose="02010800040101010101" pitchFamily="2" charset="-122"/>
                <a:ea typeface="华文新魏" panose="02010800040101010101" pitchFamily="2" charset="-122"/>
              </a:rPr>
              <a:t>、吸毒行为是</a:t>
            </a:r>
            <a:r>
              <a:rPr lang="en-US" altLang="zh-CN" sz="3600" dirty="0">
                <a:latin typeface="华文新魏" panose="02010800040101010101" pitchFamily="2" charset="-122"/>
                <a:ea typeface="华文新魏" panose="02010800040101010101" pitchFamily="2" charset="-122"/>
              </a:rPr>
              <a:t>——</a:t>
            </a:r>
            <a:endParaRPr lang="zh-CN" altLang="en-US" sz="3600" dirty="0">
              <a:latin typeface="华文新魏" panose="02010800040101010101" pitchFamily="2" charset="-122"/>
              <a:ea typeface="华文新魏" panose="02010800040101010101" pitchFamily="2" charset="-122"/>
            </a:endParaRPr>
          </a:p>
        </p:txBody>
      </p:sp>
      <p:sp>
        <p:nvSpPr>
          <p:cNvPr id="34824" name="TextBox 9"/>
          <p:cNvSpPr txBox="1"/>
          <p:nvPr/>
        </p:nvSpPr>
        <p:spPr>
          <a:xfrm>
            <a:off x="5526088" y="5221288"/>
            <a:ext cx="1493837" cy="708025"/>
          </a:xfrm>
          <a:prstGeom prst="rect">
            <a:avLst/>
          </a:prstGeom>
          <a:noFill/>
          <a:ln w="9525">
            <a:noFill/>
          </a:ln>
        </p:spPr>
        <p:txBody>
          <a:bodyPr anchor="t">
            <a:spAutoFit/>
          </a:bodyPr>
          <a:p>
            <a:r>
              <a:rPr lang="zh-CN" altLang="en-US" sz="4000" b="1" dirty="0">
                <a:solidFill>
                  <a:srgbClr val="FF0000"/>
                </a:solidFill>
                <a:latin typeface="华文楷体" pitchFamily="2" charset="-122"/>
                <a:ea typeface="华文楷体" pitchFamily="2" charset="-122"/>
              </a:rPr>
              <a:t>违法</a:t>
            </a:r>
            <a:endParaRPr lang="zh-CN" altLang="en-US" sz="4000" b="1" dirty="0">
              <a:solidFill>
                <a:srgbClr val="FF0000"/>
              </a:solidFill>
              <a:latin typeface="华文楷体" pitchFamily="2" charset="-122"/>
              <a:ea typeface="华文楷体" pitchFamily="2" charset="-122"/>
            </a:endParaRPr>
          </a:p>
        </p:txBody>
      </p:sp>
      <p:sp>
        <p:nvSpPr>
          <p:cNvPr id="34825" name="TextBox 10"/>
          <p:cNvSpPr txBox="1"/>
          <p:nvPr/>
        </p:nvSpPr>
        <p:spPr>
          <a:xfrm>
            <a:off x="419100" y="3751263"/>
            <a:ext cx="6907213" cy="1201737"/>
          </a:xfrm>
          <a:prstGeom prst="rect">
            <a:avLst/>
          </a:prstGeom>
          <a:noFill/>
          <a:ln w="9525">
            <a:noFill/>
          </a:ln>
        </p:spPr>
        <p:txBody>
          <a:bodyPr anchor="t">
            <a:spAutoFit/>
          </a:bodyPr>
          <a:p>
            <a:r>
              <a:rPr lang="en-US" altLang="zh-CN" sz="3600" dirty="0">
                <a:latin typeface="华文新魏" panose="02010800040101010101" pitchFamily="2" charset="-122"/>
                <a:ea typeface="华文新魏" panose="02010800040101010101" pitchFamily="2" charset="-122"/>
              </a:rPr>
              <a:t>3.</a:t>
            </a:r>
            <a:r>
              <a:rPr lang="zh-CN" altLang="en-US" sz="3600" dirty="0">
                <a:latin typeface="华文新魏" panose="02010800040101010101" pitchFamily="2" charset="-122"/>
                <a:ea typeface="华文新魏" panose="02010800040101010101" pitchFamily="2" charset="-122"/>
              </a:rPr>
              <a:t>中国历史上第一位杰出的禁毒英雄是</a:t>
            </a:r>
            <a:r>
              <a:rPr lang="en-US" altLang="zh-CN" sz="3600" dirty="0">
                <a:latin typeface="华文新魏" panose="02010800040101010101" pitchFamily="2" charset="-122"/>
                <a:ea typeface="华文新魏" panose="02010800040101010101" pitchFamily="2" charset="-122"/>
              </a:rPr>
              <a:t>——</a:t>
            </a:r>
            <a:endParaRPr lang="zh-CN" altLang="en-US" sz="3600" dirty="0">
              <a:latin typeface="华文新魏" panose="02010800040101010101" pitchFamily="2" charset="-122"/>
              <a:ea typeface="华文新魏" panose="02010800040101010101" pitchFamily="2" charset="-122"/>
            </a:endParaRPr>
          </a:p>
        </p:txBody>
      </p:sp>
      <p:sp>
        <p:nvSpPr>
          <p:cNvPr id="34826" name="TextBox 11"/>
          <p:cNvSpPr txBox="1"/>
          <p:nvPr/>
        </p:nvSpPr>
        <p:spPr>
          <a:xfrm>
            <a:off x="5543550" y="4352925"/>
            <a:ext cx="2232025" cy="706438"/>
          </a:xfrm>
          <a:prstGeom prst="rect">
            <a:avLst/>
          </a:prstGeom>
          <a:noFill/>
          <a:ln w="9525">
            <a:noFill/>
          </a:ln>
        </p:spPr>
        <p:txBody>
          <a:bodyPr anchor="t">
            <a:spAutoFit/>
          </a:bodyPr>
          <a:p>
            <a:r>
              <a:rPr lang="zh-CN" altLang="en-US" sz="4000" b="1" dirty="0">
                <a:solidFill>
                  <a:srgbClr val="FF0000"/>
                </a:solidFill>
                <a:latin typeface="华文楷体" pitchFamily="2" charset="-122"/>
                <a:ea typeface="华文楷体" pitchFamily="2" charset="-122"/>
              </a:rPr>
              <a:t>林则徐</a:t>
            </a:r>
            <a:endParaRPr lang="zh-CN" altLang="en-US" sz="4000" b="1" dirty="0">
              <a:solidFill>
                <a:srgbClr val="FF0000"/>
              </a:solidFill>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4819"/>
                                        </p:tgtEl>
                                        <p:attrNameLst>
                                          <p:attrName>style.visibility</p:attrName>
                                        </p:attrNameLst>
                                      </p:cBhvr>
                                      <p:to>
                                        <p:strVal val="visible"/>
                                      </p:to>
                                    </p:set>
                                    <p:animEffect transition="in" filter="fade">
                                      <p:cBhvr>
                                        <p:cTn id="11" dur="500"/>
                                        <p:tgtEl>
                                          <p:spTgt spid="34819"/>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34820"/>
                                        </p:tgtEl>
                                        <p:attrNameLst>
                                          <p:attrName>style.visibility</p:attrName>
                                        </p:attrNameLst>
                                      </p:cBhvr>
                                      <p:to>
                                        <p:strVal val="visible"/>
                                      </p:to>
                                    </p:set>
                                    <p:animEffect transition="in" filter="barn(inVertical)">
                                      <p:cBhvr>
                                        <p:cTn id="16" dur="500"/>
                                        <p:tgtEl>
                                          <p:spTgt spid="3482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48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4822"/>
                                        </p:tgtEl>
                                        <p:attrNameLst>
                                          <p:attrName>style.visibility</p:attrName>
                                        </p:attrNameLst>
                                      </p:cBhvr>
                                      <p:to>
                                        <p:strVal val="visible"/>
                                      </p:to>
                                    </p:set>
                                    <p:animEffect transition="in" filter="randombar(horizontal)">
                                      <p:cBhvr>
                                        <p:cTn id="25" dur="500"/>
                                        <p:tgtEl>
                                          <p:spTgt spid="3482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4825"/>
                                        </p:tgtEl>
                                        <p:attrNameLst>
                                          <p:attrName>style.visibility</p:attrName>
                                        </p:attrNameLst>
                                      </p:cBhvr>
                                      <p:to>
                                        <p:strVal val="visible"/>
                                      </p:to>
                                    </p:set>
                                    <p:animEffect transition="in" filter="fade">
                                      <p:cBhvr>
                                        <p:cTn id="30" dur="500"/>
                                        <p:tgtEl>
                                          <p:spTgt spid="34825"/>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34826"/>
                                        </p:tgtEl>
                                        <p:attrNameLst>
                                          <p:attrName>style.visibility</p:attrName>
                                        </p:attrNameLst>
                                      </p:cBhvr>
                                      <p:to>
                                        <p:strVal val="visible"/>
                                      </p:to>
                                    </p:set>
                                    <p:animEffect transition="in" filter="wheel(1)">
                                      <p:cBhvr>
                                        <p:cTn id="35" dur="2000"/>
                                        <p:tgtEl>
                                          <p:spTgt spid="3482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4823"/>
                                        </p:tgtEl>
                                        <p:attrNameLst>
                                          <p:attrName>style.visibility</p:attrName>
                                        </p:attrNameLst>
                                      </p:cBhvr>
                                      <p:to>
                                        <p:strVal val="visible"/>
                                      </p:to>
                                    </p:set>
                                    <p:animEffect transition="in" filter="fade">
                                      <p:cBhvr>
                                        <p:cTn id="40" dur="500"/>
                                        <p:tgtEl>
                                          <p:spTgt spid="3482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4824"/>
                                        </p:tgtEl>
                                        <p:attrNameLst>
                                          <p:attrName>style.visibility</p:attrName>
                                        </p:attrNameLst>
                                      </p:cBhvr>
                                      <p:to>
                                        <p:strVal val="visible"/>
                                      </p:to>
                                    </p:set>
                                    <p:animEffect transition="in" filter="wipe(down)">
                                      <p:cBhvr>
                                        <p:cTn id="45" dur="500"/>
                                        <p:tgtEl>
                                          <p:spTgt spid="34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p:bldP spid="34820" grpId="0"/>
      <p:bldP spid="34821" grpId="0"/>
      <p:bldP spid="34822" grpId="0"/>
      <p:bldP spid="34823" grpId="0"/>
      <p:bldP spid="34824" grpId="0"/>
      <p:bldP spid="34825" grpId="0"/>
      <p:bldP spid="348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TextBox 1"/>
          <p:cNvSpPr txBox="1"/>
          <p:nvPr/>
        </p:nvSpPr>
        <p:spPr>
          <a:xfrm>
            <a:off x="346075" y="398463"/>
            <a:ext cx="2663825" cy="922337"/>
          </a:xfrm>
          <a:prstGeom prst="rect">
            <a:avLst/>
          </a:prstGeom>
          <a:noFill/>
          <a:ln w="9525">
            <a:noFill/>
          </a:ln>
        </p:spPr>
        <p:txBody>
          <a:bodyPr anchor="t">
            <a:spAutoFit/>
          </a:bodyPr>
          <a:p>
            <a:r>
              <a:rPr lang="zh-CN" altLang="en-US" sz="5400" dirty="0">
                <a:solidFill>
                  <a:srgbClr val="FF0000"/>
                </a:solidFill>
                <a:latin typeface="方正舒体" pitchFamily="2" charset="-122"/>
                <a:ea typeface="方正舒体" pitchFamily="2" charset="-122"/>
              </a:rPr>
              <a:t>结束语</a:t>
            </a:r>
            <a:endParaRPr lang="zh-CN" altLang="en-US" sz="5400" dirty="0">
              <a:solidFill>
                <a:srgbClr val="FF0000"/>
              </a:solidFill>
              <a:latin typeface="方正舒体" pitchFamily="2" charset="-122"/>
              <a:ea typeface="方正舒体" pitchFamily="2" charset="-122"/>
            </a:endParaRPr>
          </a:p>
        </p:txBody>
      </p:sp>
      <p:sp>
        <p:nvSpPr>
          <p:cNvPr id="3" name="TextBox 2"/>
          <p:cNvSpPr txBox="1"/>
          <p:nvPr/>
        </p:nvSpPr>
        <p:spPr>
          <a:xfrm>
            <a:off x="684213" y="2133600"/>
            <a:ext cx="7943850" cy="3476625"/>
          </a:xfrm>
          <a:prstGeom prst="rect">
            <a:avLst/>
          </a:prstGeom>
          <a:noFill/>
          <a:ln w="9525">
            <a:noFill/>
          </a:ln>
        </p:spPr>
        <p:txBody>
          <a:bodyPr wrap="square" anchor="t">
            <a:spAutoFit/>
          </a:bodyPr>
          <a:p>
            <a:r>
              <a:rPr lang="en-US" altLang="zh-CN" sz="4400" dirty="0">
                <a:latin typeface="华文新魏" panose="02010800040101010101" pitchFamily="2" charset="-122"/>
                <a:ea typeface="华文新魏" panose="02010800040101010101" pitchFamily="2" charset="-122"/>
              </a:rPr>
              <a:t>     </a:t>
            </a:r>
            <a:r>
              <a:rPr lang="zh-CN" altLang="en-US" sz="4400" dirty="0">
                <a:latin typeface="华文新魏" panose="02010800040101010101" pitchFamily="2" charset="-122"/>
                <a:ea typeface="华文新魏" panose="02010800040101010101" pitchFamily="2" charset="-122"/>
              </a:rPr>
              <a:t>希望每一位同学都要洁身自好，珍惜自己的生命，与毒品做斗争，拒绝毒品，依法禁毒，从我做起，为构建幸福家庭、和谐社会环境而努力！</a:t>
            </a:r>
            <a:endParaRPr lang="zh-CN" altLang="en-US" sz="4400" dirty="0">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500"/>
                                        <p:tgtEl>
                                          <p:spTgt spid="41986"/>
                                        </p:tgtEl>
                                      </p:cBhvr>
                                    </p:animEffect>
                                  </p:childTnLst>
                                </p:cTn>
                              </p:par>
                            </p:childTnLst>
                          </p:cTn>
                        </p:par>
                        <p:par>
                          <p:cTn id="8" fill="hold">
                            <p:stCondLst>
                              <p:cond delay="5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5" name="Picture 4" descr="200282240953"/>
          <p:cNvPicPr>
            <a:picLocks noChangeAspect="1"/>
          </p:cNvPicPr>
          <p:nvPr/>
        </p:nvPicPr>
        <p:blipFill>
          <a:blip r:embed="rId1"/>
          <a:stretch>
            <a:fillRect/>
          </a:stretch>
        </p:blipFill>
        <p:spPr>
          <a:xfrm>
            <a:off x="3059113" y="333375"/>
            <a:ext cx="6084887" cy="6335713"/>
          </a:xfrm>
          <a:prstGeom prst="rect">
            <a:avLst/>
          </a:prstGeom>
          <a:noFill/>
          <a:ln w="9525">
            <a:noFill/>
          </a:ln>
        </p:spPr>
      </p:pic>
      <p:sp>
        <p:nvSpPr>
          <p:cNvPr id="2" name="矩形 1"/>
          <p:cNvSpPr/>
          <p:nvPr/>
        </p:nvSpPr>
        <p:spPr>
          <a:xfrm>
            <a:off x="41275" y="112713"/>
            <a:ext cx="3165475" cy="6246812"/>
          </a:xfrm>
          <a:prstGeom prst="rect">
            <a:avLst/>
          </a:prstGeom>
          <a:noFill/>
          <a:ln w="9525">
            <a:noFill/>
          </a:ln>
        </p:spPr>
        <p:txBody>
          <a:bodyPr wrap="square" anchor="t">
            <a:spAutoFit/>
          </a:bodyPr>
          <a:p>
            <a:r>
              <a:rPr lang="zh-CN" altLang="en-US" sz="3600" b="1" dirty="0">
                <a:latin typeface="楷体" pitchFamily="49" charset="-122"/>
                <a:ea typeface="楷体" pitchFamily="49" charset="-122"/>
              </a:rPr>
              <a:t>  </a:t>
            </a:r>
            <a:r>
              <a:rPr lang="zh-CN" altLang="en-US" sz="2800" b="1">
                <a:solidFill>
                  <a:srgbClr val="FF0000"/>
                </a:solidFill>
                <a:latin typeface="华文行楷" panose="02010800040101010101" pitchFamily="2" charset="-122"/>
                <a:ea typeface="华文行楷" panose="02010800040101010101" pitchFamily="2" charset="-122"/>
              </a:rPr>
              <a:t>鸦片</a:t>
            </a:r>
            <a:r>
              <a:rPr lang="zh-CN" altLang="en-US" sz="2800" b="1">
                <a:latin typeface="华文行楷" panose="02010800040101010101" pitchFamily="2" charset="-122"/>
                <a:ea typeface="华文行楷" panose="02010800040101010101" pitchFamily="2" charset="-122"/>
              </a:rPr>
              <a:t>俗称大烟，又称福寿膏，是罂粟果实中流出的乳液经干燥凝结而成。因产地不同而呈黑色或褐色，味苦。生鸦片经过烧煮和发酵，可制成精制鸦片，吸食时有一种强烈的香甜气味。吸食者初吸时会感到头晕目眩、恶心或头痛，多次吸食就会上瘾。</a:t>
            </a:r>
            <a:endParaRPr lang="zh-CN" altLang="en-US" sz="2800" b="1" dirty="0">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8" presetClass="entr" presetSubtype="32" fill="hold" nodeType="afterEffect">
                                  <p:stCondLst>
                                    <p:cond delay="250"/>
                                  </p:stCondLst>
                                  <p:childTnLst>
                                    <p:set>
                                      <p:cBhvr>
                                        <p:cTn id="10" dur="1" fill="hold">
                                          <p:stCondLst>
                                            <p:cond delay="0"/>
                                          </p:stCondLst>
                                        </p:cTn>
                                        <p:tgtEl>
                                          <p:spTgt spid="8195"/>
                                        </p:tgtEl>
                                        <p:attrNameLst>
                                          <p:attrName>style.visibility</p:attrName>
                                        </p:attrNameLst>
                                      </p:cBhvr>
                                      <p:to>
                                        <p:strVal val="visible"/>
                                      </p:to>
                                    </p:set>
                                    <p:animEffect transition="in" filter="diamond(out)">
                                      <p:cBhvr>
                                        <p:cTn id="11"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9" name="Picture 5" descr="200282234912"/>
          <p:cNvPicPr>
            <a:picLocks noGrp="1" noChangeAspect="1"/>
          </p:cNvPicPr>
          <p:nvPr>
            <p:ph sz="quarter" idx="2"/>
          </p:nvPr>
        </p:nvPicPr>
        <p:blipFill>
          <a:blip r:embed="rId1"/>
          <a:stretch>
            <a:fillRect/>
          </a:stretch>
        </p:blipFill>
        <p:spPr>
          <a:xfrm>
            <a:off x="6588125" y="0"/>
            <a:ext cx="2063750" cy="3844925"/>
          </a:xfrm>
          <a:ln/>
        </p:spPr>
      </p:pic>
      <p:pic>
        <p:nvPicPr>
          <p:cNvPr id="33794" name="Picture 9" descr="200282235121"/>
          <p:cNvPicPr>
            <a:picLocks noGrp="1" noChangeAspect="1"/>
          </p:cNvPicPr>
          <p:nvPr>
            <p:ph sz="quarter" idx="3"/>
          </p:nvPr>
        </p:nvPicPr>
        <p:blipFill>
          <a:blip r:embed="rId2"/>
          <a:stretch>
            <a:fillRect/>
          </a:stretch>
        </p:blipFill>
        <p:spPr>
          <a:xfrm>
            <a:off x="5715000" y="4314825"/>
            <a:ext cx="1905000" cy="1435100"/>
          </a:xfrm>
          <a:ln/>
        </p:spPr>
      </p:pic>
      <p:sp>
        <p:nvSpPr>
          <p:cNvPr id="33795" name="Text Box 12"/>
          <p:cNvSpPr txBox="1"/>
          <p:nvPr/>
        </p:nvSpPr>
        <p:spPr>
          <a:xfrm>
            <a:off x="5635625" y="1006475"/>
            <a:ext cx="549275" cy="1630363"/>
          </a:xfrm>
          <a:prstGeom prst="rect">
            <a:avLst/>
          </a:prstGeom>
          <a:noFill/>
          <a:ln w="9525">
            <a:noFill/>
          </a:ln>
        </p:spPr>
        <p:txBody>
          <a:bodyPr vert="eaVert" anchor="t">
            <a:spAutoFit/>
          </a:bodyPr>
          <a:p>
            <a:r>
              <a:rPr lang="zh-CN" altLang="en-US" sz="2400" b="1" dirty="0">
                <a:solidFill>
                  <a:srgbClr val="FF0000"/>
                </a:solidFill>
                <a:latin typeface="Arial" panose="020B0604020202020204" pitchFamily="34" charset="0"/>
                <a:ea typeface="华文行楷" panose="02010800040101010101" pitchFamily="2" charset="-122"/>
              </a:rPr>
              <a:t>大麻植物</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33796" name="Rectangle 15"/>
          <p:cNvSpPr/>
          <p:nvPr/>
        </p:nvSpPr>
        <p:spPr>
          <a:xfrm>
            <a:off x="5922963" y="6313488"/>
            <a:ext cx="1835150" cy="457200"/>
          </a:xfrm>
          <a:prstGeom prst="rect">
            <a:avLst/>
          </a:prstGeom>
          <a:noFill/>
          <a:ln w="9525">
            <a:noFill/>
          </a:ln>
        </p:spPr>
        <p:txBody>
          <a:bodyPr anchor="t">
            <a:spAutoFit/>
          </a:bodyPr>
          <a:p>
            <a:r>
              <a:rPr lang="zh-CN" altLang="en-US" sz="2400" b="1" dirty="0">
                <a:solidFill>
                  <a:srgbClr val="FF0000"/>
                </a:solidFill>
                <a:latin typeface="Arial" panose="020B0604020202020204" pitchFamily="34" charset="0"/>
                <a:ea typeface="华文行楷" panose="02010800040101010101" pitchFamily="2" charset="-122"/>
              </a:rPr>
              <a:t>大麻成品</a:t>
            </a:r>
            <a:endParaRPr lang="zh-CN" altLang="en-US" sz="2400" b="1" dirty="0">
              <a:solidFill>
                <a:srgbClr val="FF0000"/>
              </a:solidFill>
              <a:latin typeface="Arial" panose="020B0604020202020204" pitchFamily="34" charset="0"/>
              <a:ea typeface="华文行楷" panose="02010800040101010101" pitchFamily="2" charset="-122"/>
            </a:endParaRPr>
          </a:p>
        </p:txBody>
      </p:sp>
      <p:sp>
        <p:nvSpPr>
          <p:cNvPr id="2" name="矩形 1"/>
          <p:cNvSpPr/>
          <p:nvPr/>
        </p:nvSpPr>
        <p:spPr>
          <a:xfrm>
            <a:off x="0" y="50800"/>
            <a:ext cx="5635625" cy="5632450"/>
          </a:xfrm>
          <a:prstGeom prst="rect">
            <a:avLst/>
          </a:prstGeom>
          <a:noFill/>
          <a:ln w="9525">
            <a:noFill/>
          </a:ln>
        </p:spPr>
        <p:txBody>
          <a:bodyPr anchor="t">
            <a:spAutoFit/>
          </a:bodyPr>
          <a:p>
            <a:r>
              <a:rPr lang="zh-CN" altLang="en-US" sz="3600" b="1" dirty="0">
                <a:latin typeface="楷体" pitchFamily="49" charset="-122"/>
                <a:ea typeface="楷体" pitchFamily="49" charset="-122"/>
              </a:rPr>
              <a:t> </a:t>
            </a:r>
            <a:r>
              <a:rPr lang="zh-CN" altLang="en-US" sz="3600" b="1" dirty="0">
                <a:solidFill>
                  <a:srgbClr val="FF0000"/>
                </a:solidFill>
                <a:latin typeface="楷体" pitchFamily="49" charset="-122"/>
                <a:ea typeface="楷体" pitchFamily="49" charset="-122"/>
              </a:rPr>
              <a:t>大麻</a:t>
            </a:r>
            <a:r>
              <a:rPr lang="zh-CN" altLang="en-US" sz="3600" b="1" dirty="0">
                <a:latin typeface="楷体" pitchFamily="49" charset="-122"/>
                <a:ea typeface="楷体" pitchFamily="49" charset="-122"/>
              </a:rPr>
              <a:t>在我国俗称“火麻”，为一年生草本植物，雌雄异株。大麻的变种很多，是人类最早种植的植物之一。大麻的茎、竿可制成纤维，籽可榨油。作为毒品的大麻主要是指矮小、多分枝的印度大麻。大麻类毒品的主要活性成分是四氢大麻酚（</a:t>
            </a:r>
            <a:r>
              <a:rPr lang="en-US" altLang="zh-CN" sz="3600" b="1" dirty="0">
                <a:latin typeface="楷体" pitchFamily="49" charset="-122"/>
                <a:ea typeface="楷体" pitchFamily="49" charset="-122"/>
              </a:rPr>
              <a:t>THC</a:t>
            </a:r>
            <a:r>
              <a:rPr lang="zh-CN" altLang="en-US" sz="3600" b="1" dirty="0">
                <a:latin typeface="楷体" pitchFamily="49" charset="-122"/>
                <a:ea typeface="楷体" pitchFamily="49" charset="-122"/>
              </a:rPr>
              <a:t>）。 </a:t>
            </a:r>
            <a:endParaRPr lang="zh-CN" altLang="en-US" sz="36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fade">
                                      <p:cBhvr>
                                        <p:cTn id="12" dur="1000"/>
                                        <p:tgtEl>
                                          <p:spTgt spid="9219"/>
                                        </p:tgtEl>
                                      </p:cBhvr>
                                    </p:animEffect>
                                    <p:anim calcmode="lin" valueType="num">
                                      <p:cBhvr>
                                        <p:cTn id="13" dur="1000" fill="hold"/>
                                        <p:tgtEl>
                                          <p:spTgt spid="9219"/>
                                        </p:tgtEl>
                                        <p:attrNameLst>
                                          <p:attrName>ppt_x</p:attrName>
                                        </p:attrNameLst>
                                      </p:cBhvr>
                                      <p:tavLst>
                                        <p:tav tm="0">
                                          <p:val>
                                            <p:strVal val="#ppt_x"/>
                                          </p:val>
                                        </p:tav>
                                        <p:tav tm="100000">
                                          <p:val>
                                            <p:strVal val="#ppt_x"/>
                                          </p:val>
                                        </p:tav>
                                      </p:tavLst>
                                    </p:anim>
                                    <p:anim calcmode="lin" valueType="num">
                                      <p:cBhvr>
                                        <p:cTn id="14" dur="1000" fill="hold"/>
                                        <p:tgtEl>
                                          <p:spTgt spid="92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3"/>
          <p:cNvSpPr>
            <a:spLocks noGrp="1"/>
          </p:cNvSpPr>
          <p:nvPr>
            <p:ph sz="quarter" idx="1"/>
          </p:nvPr>
        </p:nvSpPr>
        <p:spPr>
          <a:xfrm>
            <a:off x="0" y="260350"/>
            <a:ext cx="3754438" cy="6264275"/>
          </a:xfrm>
          <a:ln/>
        </p:spPr>
        <p:txBody>
          <a:bodyPr vert="horz" wrap="square" anchor="t"/>
          <a:p>
            <a:pPr>
              <a:lnSpc>
                <a:spcPct val="80000"/>
              </a:lnSpc>
              <a:buClr>
                <a:schemeClr val="accent1"/>
              </a:buClr>
              <a:buSzPct val="85000"/>
              <a:buFontTx/>
              <a:buNone/>
            </a:pPr>
            <a:r>
              <a:rPr lang="en-US" altLang="zh-CN" sz="2800" b="1" dirty="0">
                <a:solidFill>
                  <a:schemeClr val="tx2"/>
                </a:solidFill>
                <a:latin typeface="华文楷体" pitchFamily="2" charset="-122"/>
                <a:ea typeface="华文楷体" pitchFamily="2" charset="-122"/>
              </a:rPr>
              <a:t>          </a:t>
            </a:r>
            <a:r>
              <a:rPr lang="zh-CN" altLang="en-US" sz="3600" b="1" dirty="0">
                <a:solidFill>
                  <a:srgbClr val="FF0000"/>
                </a:solidFill>
                <a:latin typeface="华文楷体" pitchFamily="2" charset="-122"/>
                <a:ea typeface="华文楷体" pitchFamily="2" charset="-122"/>
              </a:rPr>
              <a:t>吗啡</a:t>
            </a:r>
            <a:r>
              <a:rPr lang="zh-CN" altLang="en-US" sz="2800" b="1" dirty="0">
                <a:solidFill>
                  <a:schemeClr val="tx2"/>
                </a:solidFill>
                <a:latin typeface="华文楷体" pitchFamily="2" charset="-122"/>
                <a:ea typeface="华文楷体" pitchFamily="2" charset="-122"/>
              </a:rPr>
              <a:t>是鸦片中最主要的生物碱，</a:t>
            </a:r>
            <a:r>
              <a:rPr lang="en-US" altLang="zh-CN" sz="2800" b="1" dirty="0">
                <a:solidFill>
                  <a:schemeClr val="tx2"/>
                </a:solidFill>
                <a:latin typeface="华文楷体" pitchFamily="2" charset="-122"/>
                <a:ea typeface="华文楷体" pitchFamily="2" charset="-122"/>
              </a:rPr>
              <a:t>1806</a:t>
            </a:r>
            <a:r>
              <a:rPr lang="zh-CN" altLang="en-US" sz="2800" b="1" dirty="0">
                <a:solidFill>
                  <a:schemeClr val="tx2"/>
                </a:solidFill>
                <a:latin typeface="华文楷体" pitchFamily="2" charset="-122"/>
                <a:ea typeface="华文楷体" pitchFamily="2" charset="-122"/>
              </a:rPr>
              <a:t>年法国化学家</a:t>
            </a:r>
            <a:r>
              <a:rPr lang="en-US" altLang="zh-CN" sz="2800" b="1" dirty="0">
                <a:solidFill>
                  <a:schemeClr val="tx2"/>
                </a:solidFill>
                <a:latin typeface="华文楷体" pitchFamily="2" charset="-122"/>
                <a:ea typeface="华文楷体" pitchFamily="2" charset="-122"/>
              </a:rPr>
              <a:t>F·</a:t>
            </a:r>
            <a:r>
              <a:rPr lang="zh-CN" altLang="en-US" sz="2800" b="1" dirty="0">
                <a:solidFill>
                  <a:schemeClr val="tx2"/>
                </a:solidFill>
                <a:latin typeface="华文楷体" pitchFamily="2" charset="-122"/>
                <a:ea typeface="华文楷体" pitchFamily="2" charset="-122"/>
              </a:rPr>
              <a:t>泽尔蒂纳首次从鸦片中分离出来。他用分离得到的白色粉末在狗和自己身上进行实验，结果狗吃下去后很快昏昏睡去，用强刺激法也无法使其兴奋苏醒；他本人吞下这些粉末后也长眠不醒。据此他用希腊神话中的睡眠之神吗啡斯（</a:t>
            </a:r>
            <a:r>
              <a:rPr lang="en-US" altLang="zh-CN" sz="2800" b="1" dirty="0">
                <a:solidFill>
                  <a:schemeClr val="tx2"/>
                </a:solidFill>
                <a:latin typeface="华文楷体" pitchFamily="2" charset="-122"/>
                <a:ea typeface="华文楷体" pitchFamily="2" charset="-122"/>
              </a:rPr>
              <a:t>Morphus</a:t>
            </a:r>
            <a:r>
              <a:rPr lang="zh-CN" altLang="en-US" sz="2800" b="1" dirty="0">
                <a:solidFill>
                  <a:schemeClr val="tx2"/>
                </a:solidFill>
                <a:latin typeface="华文楷体" pitchFamily="2" charset="-122"/>
                <a:ea typeface="华文楷体" pitchFamily="2" charset="-122"/>
              </a:rPr>
              <a:t>）的名字将这些物质命名为“吗啡”。 </a:t>
            </a:r>
            <a:endParaRPr lang="zh-CN" altLang="en-US" sz="2800" b="1" dirty="0">
              <a:solidFill>
                <a:schemeClr val="tx2"/>
              </a:solidFill>
              <a:latin typeface="华文楷体" pitchFamily="2" charset="-122"/>
              <a:ea typeface="华文楷体" pitchFamily="2" charset="-122"/>
            </a:endParaRPr>
          </a:p>
        </p:txBody>
      </p:sp>
      <p:pic>
        <p:nvPicPr>
          <p:cNvPr id="34818" name="Picture 5" descr="200282242128"/>
          <p:cNvPicPr>
            <a:picLocks noChangeAspect="1"/>
          </p:cNvPicPr>
          <p:nvPr/>
        </p:nvPicPr>
        <p:blipFill>
          <a:blip r:embed="rId1"/>
          <a:stretch>
            <a:fillRect/>
          </a:stretch>
        </p:blipFill>
        <p:spPr>
          <a:xfrm>
            <a:off x="4006850" y="908050"/>
            <a:ext cx="5137150" cy="49053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Picture 6" descr="200282241309"/>
          <p:cNvPicPr>
            <a:picLocks noGrp="1" noChangeAspect="1"/>
          </p:cNvPicPr>
          <p:nvPr>
            <p:ph sz="quarter" idx="1"/>
          </p:nvPr>
        </p:nvPicPr>
        <p:blipFill>
          <a:blip r:embed="rId1"/>
          <a:stretch>
            <a:fillRect/>
          </a:stretch>
        </p:blipFill>
        <p:spPr>
          <a:xfrm>
            <a:off x="276225" y="274638"/>
            <a:ext cx="6096000" cy="4449762"/>
          </a:xfrm>
          <a:ln/>
        </p:spPr>
      </p:pic>
      <p:sp>
        <p:nvSpPr>
          <p:cNvPr id="11267" name="Rectangle 9"/>
          <p:cNvSpPr/>
          <p:nvPr/>
        </p:nvSpPr>
        <p:spPr>
          <a:xfrm>
            <a:off x="6443663" y="700088"/>
            <a:ext cx="2520950" cy="3908425"/>
          </a:xfrm>
          <a:prstGeom prst="rect">
            <a:avLst/>
          </a:prstGeom>
          <a:noFill/>
          <a:ln w="9525">
            <a:noFill/>
          </a:ln>
        </p:spPr>
        <p:txBody>
          <a:bodyPr anchor="ctr">
            <a:spAutoFit/>
          </a:bodyPr>
          <a:p>
            <a:r>
              <a:rPr lang="zh-CN" altLang="en-US" sz="3200" dirty="0">
                <a:latin typeface="华文新魏" panose="02010800040101010101" pitchFamily="2" charset="-122"/>
                <a:ea typeface="华文新魏" panose="02010800040101010101" pitchFamily="2" charset="-122"/>
              </a:rPr>
              <a:t>冰毒</a:t>
            </a:r>
            <a:r>
              <a:rPr lang="zh-CN" altLang="en-US" sz="2400" b="1" dirty="0">
                <a:solidFill>
                  <a:schemeClr val="tx2"/>
                </a:solidFill>
                <a:latin typeface="华文楷体" pitchFamily="2" charset="-122"/>
                <a:ea typeface="华文楷体" pitchFamily="2" charset="-122"/>
              </a:rPr>
              <a:t>为纯白色晶体，晶莹剔透，外观似冰，俗称“冰毒”，吸、贩毒者也称之为“冰”。该药小剂量时有短暂的兴奋抗疲劳作用，故其丸剂又有</a:t>
            </a:r>
            <a:r>
              <a:rPr lang="en-US" altLang="zh-CN" sz="2400" b="1" dirty="0">
                <a:solidFill>
                  <a:schemeClr val="tx2"/>
                </a:solidFill>
                <a:latin typeface="华文楷体" pitchFamily="2" charset="-122"/>
                <a:ea typeface="华文楷体" pitchFamily="2" charset="-122"/>
              </a:rPr>
              <a:t>"</a:t>
            </a:r>
            <a:r>
              <a:rPr lang="zh-CN" altLang="en-US" sz="2400" b="1" dirty="0">
                <a:solidFill>
                  <a:schemeClr val="tx2"/>
                </a:solidFill>
                <a:latin typeface="华文楷体" pitchFamily="2" charset="-122"/>
                <a:ea typeface="华文楷体" pitchFamily="2" charset="-122"/>
              </a:rPr>
              <a:t>大力丸</a:t>
            </a:r>
            <a:r>
              <a:rPr lang="en-US" altLang="zh-CN" sz="2400" b="1" dirty="0">
                <a:solidFill>
                  <a:schemeClr val="tx2"/>
                </a:solidFill>
                <a:latin typeface="华文楷体" pitchFamily="2" charset="-122"/>
                <a:ea typeface="华文楷体" pitchFamily="2" charset="-122"/>
              </a:rPr>
              <a:t>"</a:t>
            </a:r>
            <a:r>
              <a:rPr lang="zh-CN" altLang="en-US" sz="2400" b="1" dirty="0">
                <a:solidFill>
                  <a:schemeClr val="tx2"/>
                </a:solidFill>
                <a:latin typeface="华文楷体" pitchFamily="2" charset="-122"/>
                <a:ea typeface="华文楷体" pitchFamily="2" charset="-122"/>
              </a:rPr>
              <a:t>之称。 </a:t>
            </a:r>
            <a:endParaRPr lang="zh-CN" altLang="en-US" sz="2400" b="1" dirty="0">
              <a:solidFill>
                <a:schemeClr val="tx2"/>
              </a:solidFill>
              <a:latin typeface="华文楷体" pitchFamily="2" charset="-122"/>
              <a:ea typeface="华文楷体" pitchFamily="2" charset="-122"/>
            </a:endParaRPr>
          </a:p>
        </p:txBody>
      </p:sp>
      <p:sp>
        <p:nvSpPr>
          <p:cNvPr id="11268" name="TextBox 1"/>
          <p:cNvSpPr txBox="1"/>
          <p:nvPr/>
        </p:nvSpPr>
        <p:spPr>
          <a:xfrm>
            <a:off x="323850" y="5013325"/>
            <a:ext cx="5545138" cy="1200150"/>
          </a:xfrm>
          <a:prstGeom prst="rect">
            <a:avLst/>
          </a:prstGeom>
          <a:noFill/>
          <a:ln w="9525">
            <a:noFill/>
          </a:ln>
        </p:spPr>
        <p:txBody>
          <a:bodyPr anchor="t">
            <a:spAutoFit/>
          </a:bodyPr>
          <a:p>
            <a:r>
              <a:rPr lang="zh-CN" altLang="en-US" sz="2400" b="1" dirty="0">
                <a:latin typeface="楷体" pitchFamily="49" charset="-122"/>
                <a:ea typeface="楷体" pitchFamily="49" charset="-122"/>
              </a:rPr>
              <a:t>    近几年，受冰毒残害人数飙升，其危害性极大，吸食一次即可上瘾。多数戒毒所拒收吸食冰毒者。</a:t>
            </a:r>
            <a:endParaRPr lang="zh-CN" altLang="en-US"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p:cTn id="13" dur="500" fill="hold"/>
                                        <p:tgtEl>
                                          <p:spTgt spid="11268"/>
                                        </p:tgtEl>
                                        <p:attrNameLst>
                                          <p:attrName>ppt_x</p:attrName>
                                        </p:attrNameLst>
                                      </p:cBhvr>
                                      <p:tavLst>
                                        <p:tav tm="0">
                                          <p:val>
                                            <p:strVal val="#ppt_x"/>
                                          </p:val>
                                        </p:tav>
                                        <p:tav tm="100000">
                                          <p:val>
                                            <p:strVal val="#ppt_x"/>
                                          </p:val>
                                        </p:tav>
                                      </p:tavLst>
                                    </p:anim>
                                    <p:anim calcmode="lin" valueType="num">
                                      <p:cBhvr>
                                        <p:cTn id="14"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TextBox 1"/>
          <p:cNvSpPr txBox="1"/>
          <p:nvPr/>
        </p:nvSpPr>
        <p:spPr>
          <a:xfrm>
            <a:off x="0" y="549275"/>
            <a:ext cx="5827713" cy="708025"/>
          </a:xfrm>
          <a:prstGeom prst="rect">
            <a:avLst/>
          </a:prstGeom>
          <a:noFill/>
          <a:ln w="9525">
            <a:noFill/>
          </a:ln>
        </p:spPr>
        <p:txBody>
          <a:bodyPr wrap="none" anchor="t">
            <a:spAutoFit/>
          </a:bodyPr>
          <a:p>
            <a:r>
              <a:rPr lang="zh-CN" altLang="en-US" sz="4000" dirty="0">
                <a:latin typeface="华文行楷" panose="02010800040101010101" pitchFamily="2" charset="-122"/>
                <a:ea typeface="华文行楷" panose="02010800040101010101" pitchFamily="2" charset="-122"/>
              </a:rPr>
              <a:t>毒品会以哪些形式出现？</a:t>
            </a:r>
            <a:endParaRPr lang="zh-CN" altLang="en-US" sz="4000" dirty="0">
              <a:latin typeface="华文行楷" panose="02010800040101010101" pitchFamily="2" charset="-122"/>
              <a:ea typeface="华文行楷" panose="02010800040101010101" pitchFamily="2" charset="-122"/>
            </a:endParaRPr>
          </a:p>
        </p:txBody>
      </p:sp>
      <p:pic>
        <p:nvPicPr>
          <p:cNvPr id="12291" name="图片 2"/>
          <p:cNvPicPr>
            <a:picLocks noChangeAspect="1"/>
          </p:cNvPicPr>
          <p:nvPr/>
        </p:nvPicPr>
        <p:blipFill>
          <a:blip r:embed="rId1"/>
          <a:stretch>
            <a:fillRect/>
          </a:stretch>
        </p:blipFill>
        <p:spPr>
          <a:xfrm>
            <a:off x="542925" y="1400175"/>
            <a:ext cx="2551113" cy="2244725"/>
          </a:xfrm>
          <a:prstGeom prst="rect">
            <a:avLst/>
          </a:prstGeom>
          <a:noFill/>
          <a:ln w="9525">
            <a:noFill/>
          </a:ln>
        </p:spPr>
      </p:pic>
      <p:pic>
        <p:nvPicPr>
          <p:cNvPr id="12292" name="图片 3"/>
          <p:cNvPicPr>
            <a:picLocks noChangeAspect="1"/>
          </p:cNvPicPr>
          <p:nvPr/>
        </p:nvPicPr>
        <p:blipFill>
          <a:blip r:embed="rId2"/>
          <a:stretch>
            <a:fillRect/>
          </a:stretch>
        </p:blipFill>
        <p:spPr>
          <a:xfrm>
            <a:off x="3479800" y="1447800"/>
            <a:ext cx="2865438" cy="2166938"/>
          </a:xfrm>
          <a:prstGeom prst="rect">
            <a:avLst/>
          </a:prstGeom>
          <a:noFill/>
          <a:ln w="9525">
            <a:noFill/>
          </a:ln>
        </p:spPr>
      </p:pic>
      <p:pic>
        <p:nvPicPr>
          <p:cNvPr id="12293" name="图片 4"/>
          <p:cNvPicPr>
            <a:picLocks noChangeAspect="1"/>
          </p:cNvPicPr>
          <p:nvPr/>
        </p:nvPicPr>
        <p:blipFill>
          <a:blip r:embed="rId3"/>
          <a:stretch>
            <a:fillRect/>
          </a:stretch>
        </p:blipFill>
        <p:spPr>
          <a:xfrm>
            <a:off x="528638" y="3983038"/>
            <a:ext cx="2565400" cy="1858962"/>
          </a:xfrm>
          <a:prstGeom prst="rect">
            <a:avLst/>
          </a:prstGeom>
          <a:noFill/>
          <a:ln w="9525">
            <a:noFill/>
          </a:ln>
        </p:spPr>
      </p:pic>
      <p:sp>
        <p:nvSpPr>
          <p:cNvPr id="36869" name="文本框 1"/>
          <p:cNvSpPr txBox="1"/>
          <p:nvPr/>
        </p:nvSpPr>
        <p:spPr>
          <a:xfrm>
            <a:off x="695325" y="3644900"/>
            <a:ext cx="1317625" cy="368300"/>
          </a:xfrm>
          <a:prstGeom prst="rect">
            <a:avLst/>
          </a:prstGeom>
          <a:noFill/>
          <a:ln w="9525">
            <a:noFill/>
          </a:ln>
        </p:spPr>
        <p:txBody>
          <a:bodyPr wrap="square" anchor="t">
            <a:spAutoFit/>
          </a:bodyPr>
          <a:p>
            <a:r>
              <a:rPr lang="zh-CN" altLang="en-US">
                <a:latin typeface="Arial" panose="020B0604020202020204" pitchFamily="34" charset="0"/>
                <a:ea typeface="宋体" panose="02010600030101010101" pitchFamily="2" charset="-122"/>
              </a:rPr>
              <a:t>奶茶粉包</a:t>
            </a:r>
            <a:endParaRPr lang="zh-CN" altLang="en-US">
              <a:latin typeface="Arial" panose="020B0604020202020204" pitchFamily="34" charset="0"/>
              <a:ea typeface="宋体" panose="02010600030101010101" pitchFamily="2" charset="-122"/>
            </a:endParaRPr>
          </a:p>
        </p:txBody>
      </p:sp>
      <p:sp>
        <p:nvSpPr>
          <p:cNvPr id="36870" name="文本框 2"/>
          <p:cNvSpPr txBox="1"/>
          <p:nvPr/>
        </p:nvSpPr>
        <p:spPr>
          <a:xfrm>
            <a:off x="3989388" y="3614738"/>
            <a:ext cx="946150" cy="368300"/>
          </a:xfrm>
          <a:prstGeom prst="rect">
            <a:avLst/>
          </a:prstGeom>
          <a:noFill/>
          <a:ln w="9525">
            <a:noFill/>
          </a:ln>
        </p:spPr>
        <p:txBody>
          <a:bodyPr wrap="square" anchor="t">
            <a:spAutoFit/>
          </a:bodyPr>
          <a:p>
            <a:r>
              <a:rPr lang="zh-CN" altLang="en-US">
                <a:latin typeface="Arial" panose="020B0604020202020204" pitchFamily="34" charset="0"/>
                <a:ea typeface="宋体" panose="02010600030101010101" pitchFamily="2" charset="-122"/>
              </a:rPr>
              <a:t>跳跳糖</a:t>
            </a:r>
            <a:endParaRPr lang="zh-CN" altLang="en-US">
              <a:latin typeface="Arial" panose="020B0604020202020204" pitchFamily="34" charset="0"/>
              <a:ea typeface="宋体" panose="02010600030101010101" pitchFamily="2" charset="-122"/>
            </a:endParaRPr>
          </a:p>
        </p:txBody>
      </p:sp>
      <p:pic>
        <p:nvPicPr>
          <p:cNvPr id="36871" name="图片 3" descr="2457331_092035025337_2"/>
          <p:cNvPicPr>
            <a:picLocks noChangeAspect="1"/>
          </p:cNvPicPr>
          <p:nvPr/>
        </p:nvPicPr>
        <p:blipFill>
          <a:blip r:embed="rId4"/>
          <a:stretch>
            <a:fillRect/>
          </a:stretch>
        </p:blipFill>
        <p:spPr>
          <a:xfrm>
            <a:off x="3581400" y="4070350"/>
            <a:ext cx="2082800" cy="1771650"/>
          </a:xfrm>
          <a:prstGeom prst="rect">
            <a:avLst/>
          </a:prstGeom>
          <a:noFill/>
          <a:ln w="9525">
            <a:noFill/>
          </a:ln>
        </p:spPr>
      </p:pic>
      <p:pic>
        <p:nvPicPr>
          <p:cNvPr id="36872" name="图片 4" descr="wKhQMFKUI-CEad51AAAAAH0xJlQ342"/>
          <p:cNvPicPr>
            <a:picLocks noChangeAspect="1"/>
          </p:cNvPicPr>
          <p:nvPr/>
        </p:nvPicPr>
        <p:blipFill>
          <a:blip r:embed="rId5"/>
          <a:stretch>
            <a:fillRect/>
          </a:stretch>
        </p:blipFill>
        <p:spPr>
          <a:xfrm>
            <a:off x="6178550" y="3016250"/>
            <a:ext cx="2646363" cy="2252663"/>
          </a:xfrm>
          <a:prstGeom prst="rect">
            <a:avLst/>
          </a:prstGeom>
          <a:noFill/>
          <a:ln w="9525">
            <a:noFill/>
          </a:ln>
        </p:spPr>
      </p:pic>
      <p:sp>
        <p:nvSpPr>
          <p:cNvPr id="36873" name="文本框 5"/>
          <p:cNvSpPr txBox="1"/>
          <p:nvPr/>
        </p:nvSpPr>
        <p:spPr>
          <a:xfrm>
            <a:off x="695325" y="5954713"/>
            <a:ext cx="1574800" cy="368300"/>
          </a:xfrm>
          <a:prstGeom prst="rect">
            <a:avLst/>
          </a:prstGeom>
          <a:noFill/>
          <a:ln w="9525">
            <a:noFill/>
          </a:ln>
        </p:spPr>
        <p:txBody>
          <a:bodyPr wrap="square" anchor="t">
            <a:spAutoFit/>
          </a:bodyPr>
          <a:p>
            <a:r>
              <a:rPr lang="zh-CN" altLang="en-US">
                <a:latin typeface="Arial" panose="020B0604020202020204" pitchFamily="34" charset="0"/>
                <a:ea typeface="宋体" panose="02010600030101010101" pitchFamily="2" charset="-122"/>
              </a:rPr>
              <a:t>零食</a:t>
            </a:r>
            <a:endParaRPr lang="zh-CN" altLang="en-US">
              <a:latin typeface="Arial" panose="020B0604020202020204" pitchFamily="34" charset="0"/>
              <a:ea typeface="宋体" panose="02010600030101010101" pitchFamily="2" charset="-122"/>
            </a:endParaRPr>
          </a:p>
        </p:txBody>
      </p:sp>
      <p:sp>
        <p:nvSpPr>
          <p:cNvPr id="36874" name="文本框 6"/>
          <p:cNvSpPr txBox="1"/>
          <p:nvPr/>
        </p:nvSpPr>
        <p:spPr>
          <a:xfrm>
            <a:off x="3956050" y="6046788"/>
            <a:ext cx="979488" cy="368300"/>
          </a:xfrm>
          <a:prstGeom prst="rect">
            <a:avLst/>
          </a:prstGeom>
          <a:noFill/>
          <a:ln w="9525">
            <a:noFill/>
          </a:ln>
        </p:spPr>
        <p:txBody>
          <a:bodyPr wrap="square" anchor="t">
            <a:spAutoFit/>
          </a:bodyPr>
          <a:p>
            <a:r>
              <a:rPr lang="zh-CN" altLang="en-US">
                <a:latin typeface="Arial" panose="020B0604020202020204" pitchFamily="34" charset="0"/>
                <a:ea typeface="宋体" panose="02010600030101010101" pitchFamily="2" charset="-122"/>
              </a:rPr>
              <a:t>香烟</a:t>
            </a:r>
            <a:endParaRPr lang="zh-CN" altLang="en-US">
              <a:latin typeface="Arial" panose="020B0604020202020204" pitchFamily="34" charset="0"/>
              <a:ea typeface="宋体" panose="02010600030101010101" pitchFamily="2" charset="-122"/>
            </a:endParaRPr>
          </a:p>
        </p:txBody>
      </p:sp>
      <p:sp>
        <p:nvSpPr>
          <p:cNvPr id="36875" name="文本框 7"/>
          <p:cNvSpPr txBox="1"/>
          <p:nvPr/>
        </p:nvSpPr>
        <p:spPr>
          <a:xfrm>
            <a:off x="7246938" y="5473700"/>
            <a:ext cx="1085850" cy="368300"/>
          </a:xfrm>
          <a:prstGeom prst="rect">
            <a:avLst/>
          </a:prstGeom>
          <a:noFill/>
          <a:ln w="9525">
            <a:noFill/>
          </a:ln>
        </p:spPr>
        <p:txBody>
          <a:bodyPr wrap="square" anchor="t">
            <a:spAutoFit/>
          </a:bodyPr>
          <a:p>
            <a:r>
              <a:rPr lang="zh-CN" altLang="en-US">
                <a:latin typeface="Arial" panose="020B0604020202020204" pitchFamily="34" charset="0"/>
                <a:ea typeface="宋体" panose="02010600030101010101" pitchFamily="2" charset="-122"/>
              </a:rPr>
              <a:t>饮料</a:t>
            </a: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8" fill="hold" nodeType="click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wheel(8)">
                                      <p:cBhvr>
                                        <p:cTn id="11" dur="2000"/>
                                        <p:tgtEl>
                                          <p:spTgt spid="1229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291"/>
                                        </p:tgtEl>
                                        <p:attrNameLst>
                                          <p:attrName>style.visibility</p:attrName>
                                        </p:attrNameLst>
                                      </p:cBhvr>
                                      <p:to>
                                        <p:strVal val="visible"/>
                                      </p:to>
                                    </p:set>
                                    <p:animEffect transition="in" filter="fade">
                                      <p:cBhvr>
                                        <p:cTn id="16" dur="500"/>
                                        <p:tgtEl>
                                          <p:spTgt spid="12291"/>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2292"/>
                                        </p:tgtEl>
                                        <p:attrNameLst>
                                          <p:attrName>style.visibility</p:attrName>
                                        </p:attrNameLst>
                                      </p:cBhvr>
                                      <p:to>
                                        <p:strVal val="visible"/>
                                      </p:to>
                                    </p:set>
                                    <p:animEffect transition="in" filter="fade">
                                      <p:cBhvr>
                                        <p:cTn id="21" dur="1000"/>
                                        <p:tgtEl>
                                          <p:spTgt spid="12292"/>
                                        </p:tgtEl>
                                      </p:cBhvr>
                                    </p:animEffect>
                                    <p:anim calcmode="lin" valueType="num">
                                      <p:cBhvr>
                                        <p:cTn id="22" dur="1000" fill="hold"/>
                                        <p:tgtEl>
                                          <p:spTgt spid="12292"/>
                                        </p:tgtEl>
                                        <p:attrNameLst>
                                          <p:attrName>ppt_x</p:attrName>
                                        </p:attrNameLst>
                                      </p:cBhvr>
                                      <p:tavLst>
                                        <p:tav tm="0">
                                          <p:val>
                                            <p:strVal val="#ppt_x"/>
                                          </p:val>
                                        </p:tav>
                                        <p:tav tm="100000">
                                          <p:val>
                                            <p:strVal val="#ppt_x"/>
                                          </p:val>
                                        </p:tav>
                                      </p:tavLst>
                                    </p:anim>
                                    <p:anim calcmode="lin" valueType="num">
                                      <p:cBhvr>
                                        <p:cTn id="23"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TextBox 2"/>
          <p:cNvSpPr txBox="1"/>
          <p:nvPr/>
        </p:nvSpPr>
        <p:spPr>
          <a:xfrm>
            <a:off x="1362075" y="293688"/>
            <a:ext cx="6426200" cy="706437"/>
          </a:xfrm>
          <a:prstGeom prst="rect">
            <a:avLst/>
          </a:prstGeom>
          <a:noFill/>
          <a:ln w="9525">
            <a:noFill/>
          </a:ln>
        </p:spPr>
        <p:txBody>
          <a:bodyPr wrap="square" anchor="t">
            <a:spAutoFit/>
          </a:bodyPr>
          <a:p>
            <a:r>
              <a:rPr lang="zh-CN" altLang="en-US" sz="4000" dirty="0">
                <a:latin typeface="华文行楷" panose="02010800040101010101" pitchFamily="2" charset="-122"/>
                <a:ea typeface="华文行楷" panose="02010800040101010101" pitchFamily="2" charset="-122"/>
              </a:rPr>
              <a:t>人们沾染毒品的方式</a:t>
            </a:r>
            <a:endParaRPr lang="zh-CN" altLang="en-US" sz="4000" dirty="0">
              <a:latin typeface="华文行楷" panose="02010800040101010101" pitchFamily="2" charset="-122"/>
              <a:ea typeface="华文行楷" panose="02010800040101010101" pitchFamily="2" charset="-122"/>
            </a:endParaRPr>
          </a:p>
        </p:txBody>
      </p:sp>
      <p:sp>
        <p:nvSpPr>
          <p:cNvPr id="13315" name="TextBox 3"/>
          <p:cNvSpPr txBox="1"/>
          <p:nvPr/>
        </p:nvSpPr>
        <p:spPr>
          <a:xfrm>
            <a:off x="1547813" y="4437063"/>
            <a:ext cx="2016125" cy="646112"/>
          </a:xfrm>
          <a:prstGeom prst="rect">
            <a:avLst/>
          </a:prstGeom>
          <a:noFill/>
          <a:ln w="9525">
            <a:noFill/>
          </a:ln>
        </p:spPr>
        <p:txBody>
          <a:bodyPr anchor="t">
            <a:spAutoFit/>
          </a:bodyPr>
          <a:p>
            <a:r>
              <a:rPr lang="zh-CN" altLang="en-US" sz="3600" dirty="0">
                <a:solidFill>
                  <a:srgbClr val="002060"/>
                </a:solidFill>
                <a:latin typeface="华文新魏" panose="02010800040101010101" pitchFamily="2" charset="-122"/>
                <a:ea typeface="华文新魏" panose="02010800040101010101" pitchFamily="2" charset="-122"/>
              </a:rPr>
              <a:t>鼻吸式</a:t>
            </a:r>
            <a:endParaRPr lang="zh-CN" altLang="en-US" sz="3600" dirty="0">
              <a:solidFill>
                <a:srgbClr val="002060"/>
              </a:solidFill>
              <a:latin typeface="华文新魏" panose="02010800040101010101" pitchFamily="2" charset="-122"/>
              <a:ea typeface="华文新魏" panose="02010800040101010101" pitchFamily="2" charset="-122"/>
            </a:endParaRPr>
          </a:p>
        </p:txBody>
      </p:sp>
      <p:sp>
        <p:nvSpPr>
          <p:cNvPr id="2" name="矩形 1"/>
          <p:cNvSpPr/>
          <p:nvPr/>
        </p:nvSpPr>
        <p:spPr>
          <a:xfrm>
            <a:off x="6078538" y="1196975"/>
            <a:ext cx="1682750" cy="646113"/>
          </a:xfrm>
          <a:prstGeom prst="rect">
            <a:avLst/>
          </a:prstGeom>
          <a:noFill/>
          <a:ln w="9525">
            <a:noFill/>
          </a:ln>
        </p:spPr>
        <p:txBody>
          <a:bodyPr wrap="none" anchor="t">
            <a:spAutoFit/>
          </a:bodyPr>
          <a:p>
            <a:r>
              <a:rPr lang="zh-CN" altLang="en-US" sz="3600" dirty="0">
                <a:solidFill>
                  <a:srgbClr val="002060"/>
                </a:solidFill>
                <a:latin typeface="华文新魏" panose="02010800040101010101" pitchFamily="2" charset="-122"/>
                <a:ea typeface="华文新魏" panose="02010800040101010101" pitchFamily="2" charset="-122"/>
              </a:rPr>
              <a:t>吸烟式 </a:t>
            </a:r>
            <a:endParaRPr lang="zh-CN" altLang="en-US" sz="3600" dirty="0">
              <a:solidFill>
                <a:srgbClr val="002060"/>
              </a:solidFill>
              <a:latin typeface="华文新魏" panose="02010800040101010101" pitchFamily="2" charset="-122"/>
              <a:ea typeface="华文新魏" panose="02010800040101010101" pitchFamily="2" charset="-122"/>
            </a:endParaRPr>
          </a:p>
        </p:txBody>
      </p:sp>
      <p:sp>
        <p:nvSpPr>
          <p:cNvPr id="3" name="矩形 2"/>
          <p:cNvSpPr/>
          <p:nvPr/>
        </p:nvSpPr>
        <p:spPr>
          <a:xfrm>
            <a:off x="4859338" y="2298700"/>
            <a:ext cx="1698625" cy="646113"/>
          </a:xfrm>
          <a:prstGeom prst="rect">
            <a:avLst/>
          </a:prstGeom>
          <a:noFill/>
          <a:ln w="9525">
            <a:noFill/>
          </a:ln>
        </p:spPr>
        <p:txBody>
          <a:bodyPr wrap="none" anchor="t">
            <a:spAutoFit/>
          </a:bodyPr>
          <a:p>
            <a:r>
              <a:rPr lang="zh-CN" altLang="en-US" sz="3600" dirty="0">
                <a:solidFill>
                  <a:srgbClr val="002060"/>
                </a:solidFill>
                <a:latin typeface="华文新魏" panose="02010800040101010101" pitchFamily="2" charset="-122"/>
                <a:ea typeface="华文新魏" panose="02010800040101010101" pitchFamily="2" charset="-122"/>
              </a:rPr>
              <a:t>注射式 </a:t>
            </a:r>
            <a:endParaRPr lang="zh-CN" altLang="en-US" sz="3600" dirty="0">
              <a:solidFill>
                <a:srgbClr val="002060"/>
              </a:solidFill>
              <a:latin typeface="华文新魏" panose="02010800040101010101" pitchFamily="2" charset="-122"/>
              <a:ea typeface="华文新魏" panose="02010800040101010101" pitchFamily="2" charset="-122"/>
            </a:endParaRPr>
          </a:p>
        </p:txBody>
      </p:sp>
      <p:sp>
        <p:nvSpPr>
          <p:cNvPr id="4" name="矩形 3"/>
          <p:cNvSpPr/>
          <p:nvPr/>
        </p:nvSpPr>
        <p:spPr>
          <a:xfrm>
            <a:off x="3419475" y="3429000"/>
            <a:ext cx="1682750" cy="646113"/>
          </a:xfrm>
          <a:prstGeom prst="rect">
            <a:avLst/>
          </a:prstGeom>
          <a:noFill/>
          <a:ln w="9525">
            <a:noFill/>
          </a:ln>
        </p:spPr>
        <p:txBody>
          <a:bodyPr wrap="none" anchor="t">
            <a:spAutoFit/>
          </a:bodyPr>
          <a:p>
            <a:r>
              <a:rPr lang="zh-CN" altLang="en-US" sz="3600" dirty="0">
                <a:solidFill>
                  <a:srgbClr val="002060"/>
                </a:solidFill>
                <a:latin typeface="华文新魏" panose="02010800040101010101" pitchFamily="2" charset="-122"/>
                <a:ea typeface="华文新魏" panose="02010800040101010101" pitchFamily="2" charset="-122"/>
              </a:rPr>
              <a:t>口服式 </a:t>
            </a:r>
            <a:endParaRPr lang="zh-CN" altLang="en-US" sz="3600" dirty="0">
              <a:solidFill>
                <a:srgbClr val="00206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315"/>
                                        </p:tgtEl>
                                        <p:attrNameLst>
                                          <p:attrName>style.visibility</p:attrName>
                                        </p:attrNameLst>
                                      </p:cBhvr>
                                      <p:to>
                                        <p:strVal val="visible"/>
                                      </p:to>
                                    </p:set>
                                    <p:anim calcmode="lin" valueType="num">
                                      <p:cBhvr additive="base">
                                        <p:cTn id="25" dur="500" fill="hold"/>
                                        <p:tgtEl>
                                          <p:spTgt spid="13315"/>
                                        </p:tgtEl>
                                        <p:attrNameLst>
                                          <p:attrName>ppt_x</p:attrName>
                                        </p:attrNameLst>
                                      </p:cBhvr>
                                      <p:tavLst>
                                        <p:tav tm="0">
                                          <p:val>
                                            <p:strVal val="#ppt_x"/>
                                          </p:val>
                                        </p:tav>
                                        <p:tav tm="100000">
                                          <p:val>
                                            <p:strVal val="#ppt_x"/>
                                          </p:val>
                                        </p:tav>
                                      </p:tavLst>
                                    </p:anim>
                                    <p:anim calcmode="lin" valueType="num">
                                      <p:cBhvr additive="base">
                                        <p:cTn id="26" dur="500" fill="hold"/>
                                        <p:tgtEl>
                                          <p:spTgt spid="133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13315" grpId="0"/>
      <p:bldP spid="13315" grpId="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市镇">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市镇">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市镇">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市镇">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0</TotalTime>
  <Words>3705</Words>
  <Application>WPS 演示</Application>
  <PresentationFormat/>
  <Paragraphs>222</Paragraphs>
  <Slides>35</Slides>
  <Notes>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35</vt:i4>
      </vt:variant>
    </vt:vector>
  </HeadingPairs>
  <TitlesOfParts>
    <vt:vector size="56" baseType="lpstr">
      <vt:lpstr>Arial</vt:lpstr>
      <vt:lpstr>宋体</vt:lpstr>
      <vt:lpstr>Wingdings</vt:lpstr>
      <vt:lpstr>Georgia</vt:lpstr>
      <vt:lpstr>方正舒体</vt:lpstr>
      <vt:lpstr>Wingdings 2</vt:lpstr>
      <vt:lpstr>华文行楷</vt:lpstr>
      <vt:lpstr>华文新魏</vt:lpstr>
      <vt:lpstr>楷体</vt:lpstr>
      <vt:lpstr>微软雅黑</vt:lpstr>
      <vt:lpstr>华文楷体</vt:lpstr>
      <vt:lpstr>楷体_GB2312</vt:lpstr>
      <vt:lpstr>华文隶书</vt:lpstr>
      <vt:lpstr>Wingdings</vt:lpstr>
      <vt:lpstr>Arial Unicode MS</vt:lpstr>
      <vt:lpstr>Calibri</vt:lpstr>
      <vt:lpstr>华文细黑</vt:lpstr>
      <vt:lpstr>新宋体</vt:lpstr>
      <vt:lpstr>Arial Unicode MS</vt:lpstr>
      <vt:lpstr>市镇</vt:lpstr>
      <vt:lpstr>1_市镇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主题班会课件(分28大类): http://shop62905894.taobao.com</dc:title>
  <dc:creator>主题班会课件(分28大类): http://shop62905894.taobao.com</dc:creator>
  <cp:keywords>主题班会课件(分28大类): http://shop62905894.taobao.com</cp:keywords>
  <dc:description>主题班会课件(分28大类): http://shop62905894.taobao.com</dc:description>
  <dc:subject>主题班会课件(分28大类): http://shop62905894.taobao.com</dc:subject>
  <cp:lastModifiedBy>随缘</cp:lastModifiedBy>
  <cp:revision>119</cp:revision>
  <dcterms:created xsi:type="dcterms:W3CDTF">2004-06-23T09:40:06Z</dcterms:created>
  <dcterms:modified xsi:type="dcterms:W3CDTF">2019-11-15T06:25:48Z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