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6"/>
  </p:notesMasterIdLst>
  <p:handoutMasterIdLst>
    <p:handoutMasterId r:id="rId16"/>
  </p:handoutMasterIdLst>
  <p:sldIdLst>
    <p:sldId id="256" r:id="rId5"/>
    <p:sldId id="257" r:id="rId7"/>
    <p:sldId id="258" r:id="rId8"/>
    <p:sldId id="259" r:id="rId9"/>
    <p:sldId id="261" r:id="rId10"/>
    <p:sldId id="262" r:id="rId11"/>
    <p:sldId id="263" r:id="rId12"/>
    <p:sldId id="260" r:id="rId13"/>
    <p:sldId id="264" r:id="rId14"/>
    <p:sldId id="266"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showPr>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28"/>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handoutMaster" Target="handoutMasters/handoutMaster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0B1BDA-0B32-4CEA-BF2C-B7E9DB9159E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0B1BDA-0B32-4CEA-BF2C-B7E9DB9159E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0B1BDA-0B32-4CEA-BF2C-B7E9DB9159E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0B1BDA-0B32-4CEA-BF2C-B7E9DB9159E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email"/>
          <a:stretch>
            <a:fillRect/>
          </a:stretch>
        </p:blipFill>
        <p:spPr>
          <a:xfrm>
            <a:off x="0" y="403"/>
            <a:ext cx="12192000" cy="6857193"/>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C946B92-1FF9-4B8E-A765-D54652D30A56}"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Date Placeholder 3"/>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C946B92-1FF9-4B8E-A765-D54652D30A56}"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9"/>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hasCustomPrompt="1"/>
          </p:nvPr>
        </p:nvSpPr>
        <p:spPr>
          <a:xfrm>
            <a:off x="6172200" y="1825625"/>
            <a:ext cx="5181600" cy="4351339"/>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C946B92-1FF9-4B8E-A765-D54652D30A56}"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C946B92-1FF9-4B8E-A765-D54652D30A56}" type="slidenum">
              <a:rPr lang="zh-CN" altLang="en-US" smtClean="0"/>
            </a:fld>
            <a:endParaRPr lang="zh-CN" altLang="en-US"/>
          </a:p>
        </p:txBody>
      </p:sp>
      <p:sp>
        <p:nvSpPr>
          <p:cNvPr id="11" name="矩形 10"/>
          <p:cNvSpPr/>
          <p:nvPr userDrawn="1"/>
        </p:nvSpPr>
        <p:spPr>
          <a:xfrm>
            <a:off x="9650445" y="6321785"/>
            <a:ext cx="1033515" cy="302895"/>
          </a:xfrm>
          <a:prstGeom prst="rect">
            <a:avLst/>
          </a:prstGeom>
        </p:spPr>
        <p:txBody>
          <a:bodyPr wrap="square">
            <a:spAutoFit/>
          </a:bodyPr>
          <a:lstStyle/>
          <a:p>
            <a:pPr defTabSz="914400"/>
            <a:r>
              <a:rPr lang="en-US" altLang="zh-CN" sz="135" dirty="0">
                <a:solidFill>
                  <a:prstClr val="white"/>
                </a:solidFill>
                <a:ea typeface="宋体" panose="02010600030101010101" pitchFamily="2" charset="-122"/>
              </a:rPr>
              <a:t>PPT</a:t>
            </a:r>
            <a:r>
              <a:rPr lang="zh-CN" altLang="en-US" sz="135" dirty="0">
                <a:solidFill>
                  <a:prstClr val="white"/>
                </a:solidFill>
                <a:ea typeface="宋体" panose="02010600030101010101" pitchFamily="2" charset="-122"/>
              </a:rPr>
              <a:t>模板下载：</a:t>
            </a:r>
            <a:r>
              <a:rPr lang="en-US" altLang="zh-CN" sz="135" dirty="0">
                <a:solidFill>
                  <a:prstClr val="white"/>
                </a:solidFill>
                <a:ea typeface="宋体" panose="02010600030101010101" pitchFamily="2" charset="-122"/>
              </a:rPr>
              <a:t>www.1ppt.com/moban/     </a:t>
            </a:r>
            <a:r>
              <a:rPr lang="zh-CN" altLang="en-US" sz="135" dirty="0">
                <a:solidFill>
                  <a:prstClr val="white"/>
                </a:solidFill>
                <a:ea typeface="宋体" panose="02010600030101010101" pitchFamily="2" charset="-122"/>
              </a:rPr>
              <a:t>行业</a:t>
            </a:r>
            <a:r>
              <a:rPr lang="en-US" altLang="zh-CN" sz="135" dirty="0">
                <a:solidFill>
                  <a:prstClr val="white"/>
                </a:solidFill>
                <a:ea typeface="宋体" panose="02010600030101010101" pitchFamily="2" charset="-122"/>
              </a:rPr>
              <a:t>PPT</a:t>
            </a:r>
            <a:r>
              <a:rPr lang="zh-CN" altLang="en-US" sz="135" dirty="0">
                <a:solidFill>
                  <a:prstClr val="white"/>
                </a:solidFill>
                <a:ea typeface="宋体" panose="02010600030101010101" pitchFamily="2" charset="-122"/>
              </a:rPr>
              <a:t>模板：</a:t>
            </a:r>
            <a:r>
              <a:rPr lang="en-US" altLang="zh-CN" sz="135" dirty="0">
                <a:solidFill>
                  <a:prstClr val="white"/>
                </a:solidFill>
                <a:ea typeface="宋体" panose="02010600030101010101" pitchFamily="2" charset="-122"/>
              </a:rPr>
              <a:t>www.1ppt.com/hangye/ </a:t>
            </a:r>
            <a:endParaRPr lang="en-US" altLang="zh-CN" sz="135" dirty="0">
              <a:solidFill>
                <a:prstClr val="white"/>
              </a:solidFill>
              <a:ea typeface="宋体" panose="02010600030101010101" pitchFamily="2" charset="-122"/>
            </a:endParaRPr>
          </a:p>
          <a:p>
            <a:pPr defTabSz="914400"/>
            <a:r>
              <a:rPr lang="zh-CN" altLang="en-US" sz="135" dirty="0">
                <a:solidFill>
                  <a:prstClr val="white"/>
                </a:solidFill>
                <a:ea typeface="宋体" panose="02010600030101010101" pitchFamily="2" charset="-122"/>
              </a:rPr>
              <a:t>节日</a:t>
            </a:r>
            <a:r>
              <a:rPr lang="en-US" altLang="zh-CN" sz="135" dirty="0">
                <a:solidFill>
                  <a:prstClr val="white"/>
                </a:solidFill>
                <a:ea typeface="宋体" panose="02010600030101010101" pitchFamily="2" charset="-122"/>
              </a:rPr>
              <a:t>PPT</a:t>
            </a:r>
            <a:r>
              <a:rPr lang="zh-CN" altLang="en-US" sz="135" dirty="0">
                <a:solidFill>
                  <a:prstClr val="white"/>
                </a:solidFill>
                <a:ea typeface="宋体" panose="02010600030101010101" pitchFamily="2" charset="-122"/>
              </a:rPr>
              <a:t>模板：</a:t>
            </a:r>
            <a:r>
              <a:rPr lang="en-US" altLang="zh-CN" sz="135" dirty="0">
                <a:solidFill>
                  <a:prstClr val="white"/>
                </a:solidFill>
                <a:ea typeface="宋体" panose="02010600030101010101" pitchFamily="2" charset="-122"/>
              </a:rPr>
              <a:t>www.1ppt.com/jieri/           PPT</a:t>
            </a:r>
            <a:r>
              <a:rPr lang="zh-CN" altLang="en-US" sz="135" dirty="0">
                <a:solidFill>
                  <a:prstClr val="white"/>
                </a:solidFill>
                <a:ea typeface="宋体" panose="02010600030101010101" pitchFamily="2" charset="-122"/>
              </a:rPr>
              <a:t>素材下载：</a:t>
            </a:r>
            <a:r>
              <a:rPr lang="en-US" altLang="zh-CN" sz="135" dirty="0">
                <a:solidFill>
                  <a:prstClr val="white"/>
                </a:solidFill>
                <a:ea typeface="宋体" panose="02010600030101010101" pitchFamily="2" charset="-122"/>
              </a:rPr>
              <a:t>www.1ppt.com/sucai/</a:t>
            </a:r>
            <a:endParaRPr lang="en-US" altLang="zh-CN" sz="135" dirty="0">
              <a:solidFill>
                <a:prstClr val="white"/>
              </a:solidFill>
              <a:ea typeface="宋体" panose="02010600030101010101" pitchFamily="2" charset="-122"/>
            </a:endParaRPr>
          </a:p>
          <a:p>
            <a:pPr defTabSz="914400"/>
            <a:r>
              <a:rPr lang="en-US" altLang="zh-CN" sz="135" dirty="0">
                <a:solidFill>
                  <a:prstClr val="white"/>
                </a:solidFill>
                <a:ea typeface="宋体" panose="02010600030101010101" pitchFamily="2" charset="-122"/>
              </a:rPr>
              <a:t>PPT</a:t>
            </a:r>
            <a:r>
              <a:rPr lang="zh-CN" altLang="en-US" sz="135" dirty="0">
                <a:solidFill>
                  <a:prstClr val="white"/>
                </a:solidFill>
                <a:ea typeface="宋体" panose="02010600030101010101" pitchFamily="2" charset="-122"/>
              </a:rPr>
              <a:t>背景图片：</a:t>
            </a:r>
            <a:r>
              <a:rPr lang="en-US" altLang="zh-CN" sz="135" dirty="0">
                <a:solidFill>
                  <a:prstClr val="white"/>
                </a:solidFill>
                <a:ea typeface="宋体" panose="02010600030101010101" pitchFamily="2" charset="-122"/>
              </a:rPr>
              <a:t>www.1ppt.com/beijing/      PPT</a:t>
            </a:r>
            <a:r>
              <a:rPr lang="zh-CN" altLang="en-US" sz="135" dirty="0">
                <a:solidFill>
                  <a:prstClr val="white"/>
                </a:solidFill>
                <a:ea typeface="宋体" panose="02010600030101010101" pitchFamily="2" charset="-122"/>
              </a:rPr>
              <a:t>图表下载：</a:t>
            </a:r>
            <a:r>
              <a:rPr lang="en-US" altLang="zh-CN" sz="135" dirty="0">
                <a:solidFill>
                  <a:prstClr val="white"/>
                </a:solidFill>
                <a:ea typeface="宋体" panose="02010600030101010101" pitchFamily="2" charset="-122"/>
              </a:rPr>
              <a:t>www.1ppt.com/tubiao/      </a:t>
            </a:r>
            <a:endParaRPr lang="en-US" altLang="zh-CN" sz="135" dirty="0">
              <a:solidFill>
                <a:prstClr val="white"/>
              </a:solidFill>
              <a:ea typeface="宋体" panose="02010600030101010101" pitchFamily="2" charset="-122"/>
            </a:endParaRPr>
          </a:p>
          <a:p>
            <a:pPr defTabSz="914400"/>
            <a:r>
              <a:rPr lang="zh-CN" altLang="en-US" sz="135" dirty="0">
                <a:solidFill>
                  <a:prstClr val="white"/>
                </a:solidFill>
                <a:ea typeface="宋体" panose="02010600030101010101" pitchFamily="2" charset="-122"/>
              </a:rPr>
              <a:t>优秀</a:t>
            </a:r>
            <a:r>
              <a:rPr lang="en-US" altLang="zh-CN" sz="135" dirty="0">
                <a:solidFill>
                  <a:prstClr val="white"/>
                </a:solidFill>
                <a:ea typeface="宋体" panose="02010600030101010101" pitchFamily="2" charset="-122"/>
              </a:rPr>
              <a:t>PPT</a:t>
            </a:r>
            <a:r>
              <a:rPr lang="zh-CN" altLang="en-US" sz="135" dirty="0">
                <a:solidFill>
                  <a:prstClr val="white"/>
                </a:solidFill>
                <a:ea typeface="宋体" panose="02010600030101010101" pitchFamily="2" charset="-122"/>
              </a:rPr>
              <a:t>下载：</a:t>
            </a:r>
            <a:r>
              <a:rPr lang="en-US" altLang="zh-CN" sz="135" dirty="0">
                <a:solidFill>
                  <a:prstClr val="white"/>
                </a:solidFill>
                <a:ea typeface="宋体" panose="02010600030101010101" pitchFamily="2" charset="-122"/>
              </a:rPr>
              <a:t>www.1ppt.com/xiazai/        PPT</a:t>
            </a:r>
            <a:r>
              <a:rPr lang="zh-CN" altLang="en-US" sz="135" dirty="0">
                <a:solidFill>
                  <a:prstClr val="white"/>
                </a:solidFill>
                <a:ea typeface="宋体" panose="02010600030101010101" pitchFamily="2" charset="-122"/>
              </a:rPr>
              <a:t>教程： </a:t>
            </a:r>
            <a:r>
              <a:rPr lang="en-US" altLang="zh-CN" sz="135" dirty="0">
                <a:solidFill>
                  <a:prstClr val="white"/>
                </a:solidFill>
                <a:ea typeface="宋体" panose="02010600030101010101" pitchFamily="2" charset="-122"/>
              </a:rPr>
              <a:t>www.1ppt.com/powerpoint/      </a:t>
            </a:r>
            <a:endParaRPr lang="en-US" altLang="zh-CN" sz="135" dirty="0">
              <a:solidFill>
                <a:prstClr val="white"/>
              </a:solidFill>
              <a:ea typeface="宋体" panose="02010600030101010101" pitchFamily="2" charset="-122"/>
            </a:endParaRPr>
          </a:p>
          <a:p>
            <a:pPr defTabSz="914400"/>
            <a:r>
              <a:rPr lang="en-US" altLang="zh-CN" sz="135" dirty="0">
                <a:solidFill>
                  <a:prstClr val="white"/>
                </a:solidFill>
                <a:ea typeface="宋体" panose="02010600030101010101" pitchFamily="2" charset="-122"/>
              </a:rPr>
              <a:t>Word</a:t>
            </a:r>
            <a:r>
              <a:rPr lang="zh-CN" altLang="en-US" sz="135" dirty="0">
                <a:solidFill>
                  <a:prstClr val="white"/>
                </a:solidFill>
                <a:ea typeface="宋体" panose="02010600030101010101" pitchFamily="2" charset="-122"/>
              </a:rPr>
              <a:t>教程： </a:t>
            </a:r>
            <a:r>
              <a:rPr lang="en-US" altLang="zh-CN" sz="135" dirty="0">
                <a:solidFill>
                  <a:prstClr val="white"/>
                </a:solidFill>
                <a:ea typeface="宋体" panose="02010600030101010101" pitchFamily="2" charset="-122"/>
              </a:rPr>
              <a:t>www.1ppt.com/word/              Excel</a:t>
            </a:r>
            <a:r>
              <a:rPr lang="zh-CN" altLang="en-US" sz="135" dirty="0">
                <a:solidFill>
                  <a:prstClr val="white"/>
                </a:solidFill>
                <a:ea typeface="宋体" panose="02010600030101010101" pitchFamily="2" charset="-122"/>
              </a:rPr>
              <a:t>教程：</a:t>
            </a:r>
            <a:r>
              <a:rPr lang="en-US" altLang="zh-CN" sz="135" dirty="0">
                <a:solidFill>
                  <a:prstClr val="white"/>
                </a:solidFill>
                <a:ea typeface="宋体" panose="02010600030101010101" pitchFamily="2" charset="-122"/>
              </a:rPr>
              <a:t>www.1ppt.com/excel/  </a:t>
            </a:r>
            <a:endParaRPr lang="en-US" altLang="zh-CN" sz="135" dirty="0">
              <a:solidFill>
                <a:prstClr val="white"/>
              </a:solidFill>
              <a:ea typeface="宋体" panose="02010600030101010101" pitchFamily="2" charset="-122"/>
            </a:endParaRPr>
          </a:p>
          <a:p>
            <a:pPr defTabSz="914400"/>
            <a:r>
              <a:rPr lang="zh-CN" altLang="en-US" sz="135" dirty="0">
                <a:solidFill>
                  <a:prstClr val="white"/>
                </a:solidFill>
                <a:ea typeface="宋体" panose="02010600030101010101" pitchFamily="2" charset="-122"/>
              </a:rPr>
              <a:t>资料下载：</a:t>
            </a:r>
            <a:r>
              <a:rPr lang="en-US" altLang="zh-CN" sz="135" dirty="0">
                <a:solidFill>
                  <a:prstClr val="white"/>
                </a:solidFill>
                <a:ea typeface="宋体" panose="02010600030101010101" pitchFamily="2" charset="-122"/>
              </a:rPr>
              <a:t>www.1ppt.com/ziliao/                PPT</a:t>
            </a:r>
            <a:r>
              <a:rPr lang="zh-CN" altLang="en-US" sz="135" dirty="0">
                <a:solidFill>
                  <a:prstClr val="white"/>
                </a:solidFill>
                <a:ea typeface="宋体" panose="02010600030101010101" pitchFamily="2" charset="-122"/>
              </a:rPr>
              <a:t>课件下载：</a:t>
            </a:r>
            <a:r>
              <a:rPr lang="en-US" altLang="zh-CN" sz="135" dirty="0">
                <a:solidFill>
                  <a:prstClr val="white"/>
                </a:solidFill>
                <a:ea typeface="宋体" panose="02010600030101010101" pitchFamily="2" charset="-122"/>
              </a:rPr>
              <a:t>www.1ppt.com/kejian/ </a:t>
            </a:r>
            <a:endParaRPr lang="en-US" altLang="zh-CN" sz="135" dirty="0">
              <a:solidFill>
                <a:prstClr val="white"/>
              </a:solidFill>
              <a:ea typeface="宋体" panose="02010600030101010101" pitchFamily="2" charset="-122"/>
            </a:endParaRPr>
          </a:p>
          <a:p>
            <a:pPr defTabSz="914400"/>
            <a:r>
              <a:rPr lang="zh-CN" altLang="en-US" sz="135" dirty="0">
                <a:solidFill>
                  <a:prstClr val="white"/>
                </a:solidFill>
                <a:ea typeface="宋体" panose="02010600030101010101" pitchFamily="2" charset="-122"/>
              </a:rPr>
              <a:t>范文下载：</a:t>
            </a:r>
            <a:r>
              <a:rPr lang="en-US" altLang="zh-CN" sz="135" dirty="0">
                <a:solidFill>
                  <a:prstClr val="white"/>
                </a:solidFill>
                <a:ea typeface="宋体" panose="02010600030101010101" pitchFamily="2" charset="-122"/>
              </a:rPr>
              <a:t>www.1ppt.com/fanwen/             </a:t>
            </a:r>
            <a:r>
              <a:rPr lang="zh-CN" altLang="en-US" sz="135" dirty="0">
                <a:solidFill>
                  <a:prstClr val="white"/>
                </a:solidFill>
                <a:ea typeface="宋体" panose="02010600030101010101" pitchFamily="2" charset="-122"/>
              </a:rPr>
              <a:t>试卷下载：</a:t>
            </a:r>
            <a:r>
              <a:rPr lang="en-US" altLang="zh-CN" sz="135" dirty="0">
                <a:solidFill>
                  <a:prstClr val="white"/>
                </a:solidFill>
                <a:ea typeface="宋体" panose="02010600030101010101" pitchFamily="2" charset="-122"/>
              </a:rPr>
              <a:t>www.1ppt.com/shiti/  </a:t>
            </a:r>
            <a:endParaRPr lang="en-US" altLang="zh-CN" sz="135" dirty="0">
              <a:solidFill>
                <a:prstClr val="white"/>
              </a:solidFill>
              <a:ea typeface="宋体" panose="02010600030101010101" pitchFamily="2" charset="-122"/>
            </a:endParaRPr>
          </a:p>
          <a:p>
            <a:pPr defTabSz="914400"/>
            <a:r>
              <a:rPr lang="zh-CN" altLang="en-US" sz="135" dirty="0">
                <a:solidFill>
                  <a:prstClr val="white"/>
                </a:solidFill>
                <a:ea typeface="宋体" panose="02010600030101010101" pitchFamily="2" charset="-122"/>
              </a:rPr>
              <a:t>教案下载：</a:t>
            </a:r>
            <a:r>
              <a:rPr lang="en-US" altLang="zh-CN" sz="135" dirty="0">
                <a:solidFill>
                  <a:prstClr val="white"/>
                </a:solidFill>
                <a:ea typeface="宋体" panose="02010600030101010101" pitchFamily="2" charset="-122"/>
              </a:rPr>
              <a:t>www.1ppt.com/jiaoan/  </a:t>
            </a:r>
            <a:r>
              <a:rPr lang="en-US" altLang="zh-CN" sz="135" dirty="0" smtClean="0">
                <a:solidFill>
                  <a:prstClr val="white"/>
                </a:solidFill>
                <a:ea typeface="宋体" panose="02010600030101010101" pitchFamily="2" charset="-122"/>
              </a:rPr>
              <a:t>      </a:t>
            </a:r>
            <a:endParaRPr lang="en-US" altLang="zh-CN" sz="135" dirty="0">
              <a:solidFill>
                <a:prstClr val="white"/>
              </a:solidFill>
              <a:ea typeface="宋体" panose="02010600030101010101" pitchFamily="2" charset="-122"/>
            </a:endParaRPr>
          </a:p>
          <a:p>
            <a:pPr defTabSz="914400"/>
            <a:r>
              <a:rPr lang="zh-CN" altLang="en-US" sz="135" dirty="0" smtClean="0">
                <a:solidFill>
                  <a:prstClr val="white"/>
                </a:solidFill>
                <a:ea typeface="宋体" panose="02010600030101010101" pitchFamily="2" charset="-122"/>
              </a:rPr>
              <a:t>字体下载：</a:t>
            </a:r>
            <a:r>
              <a:rPr lang="en-US" altLang="zh-CN" sz="135" dirty="0" smtClean="0">
                <a:solidFill>
                  <a:prstClr val="white"/>
                </a:solidFill>
                <a:ea typeface="宋体" panose="02010600030101010101" pitchFamily="2" charset="-122"/>
              </a:rPr>
              <a:t>www.1ppt.com/ziti/</a:t>
            </a:r>
            <a:endParaRPr lang="en-US" altLang="zh-CN" sz="135" dirty="0">
              <a:solidFill>
                <a:prstClr val="white"/>
              </a:solidFill>
              <a:ea typeface="宋体" panose="02010600030101010101" pitchFamily="2" charset="-122"/>
            </a:endParaRPr>
          </a:p>
          <a:p>
            <a:pPr defTabSz="914400"/>
            <a:r>
              <a:rPr lang="en-US" altLang="zh-CN" sz="135" dirty="0">
                <a:solidFill>
                  <a:prstClr val="white"/>
                </a:solidFill>
                <a:ea typeface="宋体" panose="02010600030101010101" pitchFamily="2" charset="-122"/>
              </a:rPr>
              <a:t> </a:t>
            </a:r>
            <a:endParaRPr lang="zh-CN" altLang="en-US" sz="135" dirty="0">
              <a:solidFill>
                <a:prstClr val="white"/>
              </a:solidFill>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C946B92-1FF9-4B8E-A765-D54652D30A56}"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C946B92-1FF9-4B8E-A765-D54652D30A56}"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C946B92-1FF9-4B8E-A765-D54652D30A5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Date Placeholder 4"/>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C946B92-1FF9-4B8E-A765-D54652D30A56}"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C946B92-1FF9-4B8E-A765-D54652D30A5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B313543-044D-4F0A-A251-4AC2F8CC5F7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C946B92-1FF9-4B8E-A765-D54652D30A56}"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313543-044D-4F0A-A251-4AC2F8CC5F73}" type="datetimeFigureOut">
              <a:rPr lang="zh-CN" altLang="en-US" smtClean="0"/>
            </a:fld>
            <a:endParaRPr lang="zh-CN" alt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946B92-1FF9-4B8E-A765-D54652D30A5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64.xml"/><Relationship Id="rId3" Type="http://schemas.openxmlformats.org/officeDocument/2006/relationships/image" Target="../media/image2.png"/><Relationship Id="rId2" Type="http://schemas.openxmlformats.org/officeDocument/2006/relationships/tags" Target="../tags/tag63.xml"/><Relationship Id="rId1" Type="http://schemas.openxmlformats.org/officeDocument/2006/relationships/tags" Target="../tags/tag62.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4.xml"/><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5.xml"/><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1.xml"/><Relationship Id="rId7" Type="http://schemas.openxmlformats.org/officeDocument/2006/relationships/image" Target="../media/image11.jpeg"/><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lstStyle/>
          <a:p>
            <a:r>
              <a:rPr lang="zh-CN" altLang="en-US"/>
              <a:t>空白演示</a:t>
            </a:r>
            <a:endParaRPr lang="zh-CN" altLang="en-US"/>
          </a:p>
        </p:txBody>
      </p:sp>
      <p:sp>
        <p:nvSpPr>
          <p:cNvPr id="3" name="副标题 2"/>
          <p:cNvSpPr>
            <a:spLocks noGrp="1"/>
          </p:cNvSpPr>
          <p:nvPr>
            <p:ph type="subTitle" idx="1"/>
            <p:custDataLst>
              <p:tags r:id="rId2"/>
            </p:custDataLst>
          </p:nvPr>
        </p:nvSpPr>
        <p:spPr/>
        <p:txBody>
          <a:bodyPr/>
          <a:lstStyle/>
          <a:p>
            <a:r>
              <a:rPr lang="zh-CN" altLang="en-US"/>
              <a:t>在此输入您的封面副标题</a:t>
            </a:r>
            <a:endParaRPr lang="zh-CN" altLang="en-US"/>
          </a:p>
        </p:txBody>
      </p:sp>
      <p:pic>
        <p:nvPicPr>
          <p:cNvPr id="4" name="图片 3"/>
          <p:cNvPicPr>
            <a:picLocks noChangeAspect="1"/>
          </p:cNvPicPr>
          <p:nvPr/>
        </p:nvPicPr>
        <p:blipFill>
          <a:blip r:embed="rId3"/>
          <a:srcRect b="9594"/>
          <a:stretch>
            <a:fillRect/>
          </a:stretch>
        </p:blipFill>
        <p:spPr>
          <a:xfrm>
            <a:off x="-28575" y="-6985"/>
            <a:ext cx="12226925" cy="6857365"/>
          </a:xfrm>
          <a:prstGeom prst="rect">
            <a:avLst/>
          </a:prstGeom>
        </p:spPr>
      </p:pic>
      <p:sp>
        <p:nvSpPr>
          <p:cNvPr id="5" name="文本框 4"/>
          <p:cNvSpPr txBox="1"/>
          <p:nvPr/>
        </p:nvSpPr>
        <p:spPr>
          <a:xfrm>
            <a:off x="3655060" y="4517390"/>
            <a:ext cx="6103620" cy="583565"/>
          </a:xfrm>
          <a:prstGeom prst="rect">
            <a:avLst/>
          </a:prstGeom>
          <a:noFill/>
        </p:spPr>
        <p:txBody>
          <a:bodyPr wrap="square" rtlCol="0">
            <a:spAutoFit/>
          </a:bodyPr>
          <a:p>
            <a:r>
              <a:rPr lang="zh-CN" altLang="zh-CN" sz="3200" b="1">
                <a:solidFill>
                  <a:srgbClr val="0070C0"/>
                </a:solidFill>
                <a:latin typeface="楷体" panose="02010609060101010101" charset="-122"/>
                <a:ea typeface="楷体" panose="02010609060101010101" charset="-122"/>
                <a:cs typeface="楷体" panose="02010609060101010101" charset="-122"/>
              </a:rPr>
              <a:t>宜昌市深圳路小学  李彩虹</a:t>
            </a:r>
            <a:endParaRPr lang="zh-CN" altLang="zh-CN" sz="3200" b="1">
              <a:solidFill>
                <a:srgbClr val="0070C0"/>
              </a:solidFill>
              <a:latin typeface="楷体" panose="02010609060101010101" charset="-122"/>
              <a:ea typeface="楷体" panose="02010609060101010101" charset="-122"/>
              <a:cs typeface="楷体" panose="02010609060101010101" charset="-122"/>
            </a:endParaRPr>
          </a:p>
        </p:txBody>
      </p:sp>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矩形 14"/>
          <p:cNvSpPr/>
          <p:nvPr/>
        </p:nvSpPr>
        <p:spPr>
          <a:xfrm>
            <a:off x="561975" y="3769360"/>
            <a:ext cx="8936990" cy="2517140"/>
          </a:xfrm>
          <a:prstGeom prst="rect">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矩形 2"/>
          <p:cNvSpPr/>
          <p:nvPr/>
        </p:nvSpPr>
        <p:spPr>
          <a:xfrm>
            <a:off x="2463165" y="1310640"/>
            <a:ext cx="8721725" cy="2088515"/>
          </a:xfrm>
          <a:prstGeom prst="rect">
            <a:avLst/>
          </a:prstGeom>
          <a:noFill/>
          <a:ln w="3175">
            <a:solidFill>
              <a:srgbClr val="258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椭圆 3"/>
          <p:cNvSpPr/>
          <p:nvPr/>
        </p:nvSpPr>
        <p:spPr>
          <a:xfrm>
            <a:off x="241935" y="218440"/>
            <a:ext cx="2710180" cy="77914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200">
              <a:latin typeface="叶根友毛笔行书简体-个人版" panose="02010601030101010101" charset="-122"/>
              <a:ea typeface="叶根友毛笔行书简体-个人版" panose="02010601030101010101" charset="-122"/>
            </a:endParaRPr>
          </a:p>
        </p:txBody>
      </p:sp>
      <p:grpSp>
        <p:nvGrpSpPr>
          <p:cNvPr id="10" name="组合 9"/>
          <p:cNvGrpSpPr/>
          <p:nvPr/>
        </p:nvGrpSpPr>
        <p:grpSpPr>
          <a:xfrm>
            <a:off x="123825" y="1433830"/>
            <a:ext cx="9495155" cy="5184775"/>
            <a:chOff x="580" y="2258"/>
            <a:chExt cx="14568" cy="8059"/>
          </a:xfrm>
        </p:grpSpPr>
        <p:sp>
          <p:nvSpPr>
            <p:cNvPr id="6" name="任意多边形 5"/>
            <p:cNvSpPr/>
            <p:nvPr/>
          </p:nvSpPr>
          <p:spPr>
            <a:xfrm>
              <a:off x="646" y="2277"/>
              <a:ext cx="14502" cy="8040"/>
            </a:xfrm>
            <a:custGeom>
              <a:avLst/>
              <a:gdLst>
                <a:gd name="connisteX0" fmla="*/ 0 w 9208770"/>
                <a:gd name="connsiteY0" fmla="*/ 0 h 5105400"/>
                <a:gd name="connisteX1" fmla="*/ 0 w 9208770"/>
                <a:gd name="connsiteY1" fmla="*/ 5105400 h 5105400"/>
                <a:gd name="connisteX2" fmla="*/ 9208770 w 9208770"/>
                <a:gd name="connsiteY2" fmla="*/ 5105400 h 5105400"/>
              </a:gdLst>
              <a:ahLst/>
              <a:cxnLst>
                <a:cxn ang="0">
                  <a:pos x="connisteX0" y="connsiteY0"/>
                </a:cxn>
                <a:cxn ang="0">
                  <a:pos x="connisteX1" y="connsiteY1"/>
                </a:cxn>
                <a:cxn ang="0">
                  <a:pos x="connisteX2" y="connsiteY2"/>
                </a:cxn>
              </a:cxnLst>
              <a:rect l="l" t="t" r="r" b="b"/>
              <a:pathLst>
                <a:path w="9208770" h="5105400">
                  <a:moveTo>
                    <a:pt x="0" y="0"/>
                  </a:moveTo>
                  <a:lnTo>
                    <a:pt x="0" y="5105400"/>
                  </a:lnTo>
                  <a:lnTo>
                    <a:pt x="9208770" y="5105400"/>
                  </a:lnTo>
                </a:path>
              </a:pathLst>
            </a:cu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580" y="2258"/>
              <a:ext cx="131" cy="181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a:off x="3820795" y="292100"/>
            <a:ext cx="8078470" cy="4158615"/>
            <a:chOff x="6017" y="853"/>
            <a:chExt cx="12722" cy="6156"/>
          </a:xfrm>
        </p:grpSpPr>
        <p:sp>
          <p:nvSpPr>
            <p:cNvPr id="5" name="任意多边形 4"/>
            <p:cNvSpPr/>
            <p:nvPr/>
          </p:nvSpPr>
          <p:spPr>
            <a:xfrm>
              <a:off x="6017" y="853"/>
              <a:ext cx="12641" cy="6047"/>
            </a:xfrm>
            <a:custGeom>
              <a:avLst/>
              <a:gdLst>
                <a:gd name="connisteX0" fmla="*/ 0 w 8027035"/>
                <a:gd name="connsiteY0" fmla="*/ 0 h 3839845"/>
                <a:gd name="connisteX1" fmla="*/ 8027035 w 8027035"/>
                <a:gd name="connsiteY1" fmla="*/ 0 h 3839845"/>
                <a:gd name="connisteX2" fmla="*/ 8027035 w 8027035"/>
                <a:gd name="connsiteY2" fmla="*/ 3839845 h 3839845"/>
              </a:gdLst>
              <a:ahLst/>
              <a:cxnLst>
                <a:cxn ang="0">
                  <a:pos x="connisteX0" y="connsiteY0"/>
                </a:cxn>
                <a:cxn ang="0">
                  <a:pos x="connisteX1" y="connsiteY1"/>
                </a:cxn>
                <a:cxn ang="0">
                  <a:pos x="connisteX2" y="connsiteY2"/>
                </a:cxn>
              </a:cxnLst>
              <a:rect l="l" t="t" r="r" b="b"/>
              <a:pathLst>
                <a:path w="8027035" h="3839845">
                  <a:moveTo>
                    <a:pt x="0" y="0"/>
                  </a:moveTo>
                  <a:lnTo>
                    <a:pt x="8027035" y="0"/>
                  </a:lnTo>
                  <a:lnTo>
                    <a:pt x="8027035" y="3839845"/>
                  </a:lnTo>
                </a:path>
              </a:pathLst>
            </a:custGeom>
            <a:noFill/>
            <a:ln w="3175">
              <a:solidFill>
                <a:srgbClr val="258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8607" y="5103"/>
              <a:ext cx="132" cy="1906"/>
            </a:xfrm>
            <a:prstGeom prst="rect">
              <a:avLst/>
            </a:prstGeom>
            <a:solidFill>
              <a:srgbClr val="25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1" name="图片 10" descr="61576b0828d718d26f116e6bad529a23"/>
          <p:cNvPicPr>
            <a:picLocks noChangeAspect="1"/>
          </p:cNvPicPr>
          <p:nvPr/>
        </p:nvPicPr>
        <p:blipFill>
          <a:blip r:embed="rId1"/>
          <a:srcRect r="10825" b="8976"/>
          <a:stretch>
            <a:fillRect/>
          </a:stretch>
        </p:blipFill>
        <p:spPr>
          <a:xfrm>
            <a:off x="9498965" y="4585970"/>
            <a:ext cx="2720340" cy="2193925"/>
          </a:xfrm>
          <a:prstGeom prst="rect">
            <a:avLst/>
          </a:prstGeom>
        </p:spPr>
      </p:pic>
      <p:sp>
        <p:nvSpPr>
          <p:cNvPr id="2" name="椭圆 1"/>
          <p:cNvSpPr/>
          <p:nvPr/>
        </p:nvSpPr>
        <p:spPr>
          <a:xfrm>
            <a:off x="1581150" y="1620520"/>
            <a:ext cx="1808480" cy="1808480"/>
          </a:xfrm>
          <a:prstGeom prst="ellipse">
            <a:avLst/>
          </a:prstGeom>
          <a:solidFill>
            <a:srgbClr val="25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2" name="图片 11" descr="eba1bc4cb5200a24d0c1de3375eac7dd"/>
          <p:cNvPicPr>
            <a:picLocks noChangeAspect="1"/>
          </p:cNvPicPr>
          <p:nvPr/>
        </p:nvPicPr>
        <p:blipFill>
          <a:blip r:embed="rId2"/>
          <a:srcRect l="21764"/>
          <a:stretch>
            <a:fillRect/>
          </a:stretch>
        </p:blipFill>
        <p:spPr>
          <a:xfrm>
            <a:off x="1758315" y="1620520"/>
            <a:ext cx="1769110" cy="1729740"/>
          </a:xfrm>
          <a:prstGeom prst="rect">
            <a:avLst/>
          </a:prstGeom>
        </p:spPr>
      </p:pic>
      <p:sp>
        <p:nvSpPr>
          <p:cNvPr id="35" name="矩形 34"/>
          <p:cNvSpPr/>
          <p:nvPr/>
        </p:nvSpPr>
        <p:spPr>
          <a:xfrm>
            <a:off x="3615690" y="1470025"/>
            <a:ext cx="7005320" cy="1770380"/>
          </a:xfrm>
          <a:prstGeom prst="rect">
            <a:avLst/>
          </a:prstGeom>
        </p:spPr>
        <p:txBody>
          <a:bodyPr wrap="square">
            <a:spAutoFit/>
          </a:bodyPr>
          <a:p>
            <a:pPr algn="l">
              <a:lnSpc>
                <a:spcPct val="130000"/>
              </a:lnSpc>
              <a:defRPr/>
            </a:pPr>
            <a:r>
              <a:rPr lang="en-US" altLang="zh-CN" sz="2000" kern="0" spc="50" dirty="0">
                <a:solidFill>
                  <a:srgbClr val="258080"/>
                </a:solidFill>
                <a:uFillTx/>
                <a:latin typeface="楷体" panose="02010609060101010101" charset="-122"/>
                <a:ea typeface="楷体" panose="02010609060101010101" charset="-122"/>
                <a:cs typeface="楷体" panose="02010609060101010101" charset="-122"/>
              </a:rPr>
              <a:t>    </a:t>
            </a:r>
            <a:r>
              <a:rPr lang="zh-CN" altLang="en-US" sz="2800" b="1" kern="0" spc="50" dirty="0">
                <a:solidFill>
                  <a:srgbClr val="258080"/>
                </a:solidFill>
                <a:uFillTx/>
                <a:latin typeface="楷体" panose="02010609060101010101" charset="-122"/>
                <a:ea typeface="楷体" panose="02010609060101010101" charset="-122"/>
                <a:cs typeface="楷体" panose="02010609060101010101" charset="-122"/>
              </a:rPr>
              <a:t>世界上只有一种英雄主义，那就是了解生命而且珍爱生命的人。</a:t>
            </a:r>
            <a:endParaRPr lang="zh-CN" altLang="en-US" sz="2800" b="1" kern="0" spc="50" dirty="0">
              <a:solidFill>
                <a:srgbClr val="258080"/>
              </a:solidFill>
              <a:uFillTx/>
              <a:latin typeface="楷体" panose="02010609060101010101" charset="-122"/>
              <a:ea typeface="楷体" panose="02010609060101010101" charset="-122"/>
              <a:cs typeface="楷体" panose="02010609060101010101" charset="-122"/>
            </a:endParaRPr>
          </a:p>
          <a:p>
            <a:pPr algn="r">
              <a:lnSpc>
                <a:spcPct val="130000"/>
              </a:lnSpc>
              <a:defRPr/>
            </a:pPr>
            <a:r>
              <a:rPr lang="en-US" altLang="zh-CN" sz="2800" b="1" kern="0" spc="50" dirty="0">
                <a:solidFill>
                  <a:srgbClr val="258080"/>
                </a:solidFill>
                <a:uFillTx/>
                <a:latin typeface="楷体" panose="02010609060101010101" charset="-122"/>
                <a:ea typeface="楷体" panose="02010609060101010101" charset="-122"/>
                <a:cs typeface="楷体" panose="02010609060101010101" charset="-122"/>
              </a:rPr>
              <a:t>----</a:t>
            </a:r>
            <a:r>
              <a:rPr lang="zh-CN" altLang="en-US" sz="2800" b="1" kern="0" spc="50" dirty="0">
                <a:solidFill>
                  <a:srgbClr val="258080"/>
                </a:solidFill>
                <a:uFillTx/>
                <a:latin typeface="楷体" panose="02010609060101010101" charset="-122"/>
                <a:ea typeface="楷体" panose="02010609060101010101" charset="-122"/>
                <a:cs typeface="楷体" panose="02010609060101010101" charset="-122"/>
                <a:sym typeface="+mn-ea"/>
              </a:rPr>
              <a:t>罗曼.罗兰   </a:t>
            </a:r>
            <a:endParaRPr lang="zh-CN" altLang="en-US" sz="2800" b="1" kern="0" spc="50" dirty="0">
              <a:solidFill>
                <a:srgbClr val="258080"/>
              </a:solidFill>
              <a:uFillTx/>
              <a:latin typeface="楷体" panose="02010609060101010101" charset="-122"/>
              <a:ea typeface="楷体" panose="02010609060101010101" charset="-122"/>
              <a:cs typeface="楷体" panose="02010609060101010101" charset="-122"/>
              <a:sym typeface="+mn-ea"/>
            </a:endParaRPr>
          </a:p>
        </p:txBody>
      </p:sp>
      <p:grpSp>
        <p:nvGrpSpPr>
          <p:cNvPr id="17" name="组合 16"/>
          <p:cNvGrpSpPr/>
          <p:nvPr/>
        </p:nvGrpSpPr>
        <p:grpSpPr>
          <a:xfrm>
            <a:off x="7797800" y="4110355"/>
            <a:ext cx="2044700" cy="1808480"/>
            <a:chOff x="12164" y="6448"/>
            <a:chExt cx="3220" cy="2848"/>
          </a:xfrm>
        </p:grpSpPr>
        <p:sp>
          <p:nvSpPr>
            <p:cNvPr id="13" name="椭圆 12"/>
            <p:cNvSpPr/>
            <p:nvPr/>
          </p:nvSpPr>
          <p:spPr>
            <a:xfrm>
              <a:off x="12446" y="6448"/>
              <a:ext cx="2848" cy="284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6" name="图片 15" descr="3774dfbdb19d63068f480b0f9ad54b44"/>
            <p:cNvPicPr>
              <a:picLocks noChangeAspect="1"/>
            </p:cNvPicPr>
            <p:nvPr/>
          </p:nvPicPr>
          <p:blipFill>
            <a:blip r:embed="rId3"/>
            <a:srcRect l="18957" t="-2791" r="18547" b="45905"/>
            <a:stretch>
              <a:fillRect/>
            </a:stretch>
          </p:blipFill>
          <p:spPr>
            <a:xfrm flipH="1">
              <a:off x="12164" y="6516"/>
              <a:ext cx="3221" cy="2754"/>
            </a:xfrm>
            <a:prstGeom prst="ellipse">
              <a:avLst/>
            </a:prstGeom>
          </p:spPr>
        </p:pic>
      </p:grpSp>
      <p:sp>
        <p:nvSpPr>
          <p:cNvPr id="18" name="矩形 17"/>
          <p:cNvSpPr/>
          <p:nvPr/>
        </p:nvSpPr>
        <p:spPr>
          <a:xfrm>
            <a:off x="561975" y="3769360"/>
            <a:ext cx="7508875" cy="2330450"/>
          </a:xfrm>
          <a:prstGeom prst="rect">
            <a:avLst/>
          </a:prstGeom>
        </p:spPr>
        <p:txBody>
          <a:bodyPr wrap="square">
            <a:spAutoFit/>
          </a:bodyPr>
          <a:p>
            <a:pPr algn="l">
              <a:lnSpc>
                <a:spcPct val="130000"/>
              </a:lnSpc>
              <a:defRPr/>
            </a:pPr>
            <a:r>
              <a:rPr lang="en-US" altLang="zh-CN" sz="2800" b="1" kern="0" spc="50" dirty="0">
                <a:solidFill>
                  <a:srgbClr val="258080"/>
                </a:solidFill>
                <a:uFillTx/>
                <a:latin typeface="楷体" panose="02010609060101010101" charset="-122"/>
                <a:ea typeface="楷体" panose="02010609060101010101" charset="-122"/>
                <a:cs typeface="楷体" panose="02010609060101010101" charset="-122"/>
              </a:rPr>
              <a:t>    </a:t>
            </a:r>
            <a:r>
              <a:rPr lang="zh-CN" altLang="en-US" sz="2800" b="1" kern="0" spc="50" dirty="0">
                <a:solidFill>
                  <a:srgbClr val="258080"/>
                </a:solidFill>
                <a:uFillTx/>
                <a:latin typeface="楷体" panose="02010609060101010101" charset="-122"/>
                <a:ea typeface="楷体" panose="02010609060101010101" charset="-122"/>
                <a:cs typeface="楷体" panose="02010609060101010101" charset="-122"/>
              </a:rPr>
              <a:t>亲爱的同学们，让我们一起远离毒品，珍爱生命，从自己做起，从现在做起，树立正确的价值观，拥抱美好的未来，成为新时代的优秀社会主义接班人！</a:t>
            </a:r>
            <a:endParaRPr lang="zh-CN" altLang="en-US" sz="2000" kern="0" spc="50" dirty="0">
              <a:solidFill>
                <a:schemeClr val="tx1"/>
              </a:solidFill>
              <a:uFillTx/>
              <a:latin typeface="华文新魏" panose="02010800040101010101" charset="-122"/>
              <a:ea typeface="华文新魏" panose="02010800040101010101" charset="-122"/>
              <a:cs typeface="Arial" panose="020B0604020202020204" pitchFamily="34" charset="0"/>
            </a:endParaRPr>
          </a:p>
        </p:txBody>
      </p:sp>
      <p:sp>
        <p:nvSpPr>
          <p:cNvPr id="19" name="文本框 18"/>
          <p:cNvSpPr txBox="1"/>
          <p:nvPr/>
        </p:nvSpPr>
        <p:spPr>
          <a:xfrm>
            <a:off x="1913255" y="1894840"/>
            <a:ext cx="694690" cy="583565"/>
          </a:xfrm>
          <a:prstGeom prst="rect">
            <a:avLst/>
          </a:prstGeom>
          <a:noFill/>
        </p:spPr>
        <p:txBody>
          <a:bodyPr wrap="square" rtlCol="0">
            <a:spAutoFit/>
          </a:bodyPr>
          <a:p>
            <a:pPr algn="ctr"/>
            <a:r>
              <a:rPr lang="zh-CN" altLang="en-US" sz="3200">
                <a:solidFill>
                  <a:schemeClr val="bg1"/>
                </a:solidFill>
                <a:latin typeface="华文新魏" panose="02010800040101010101" charset="-122"/>
                <a:ea typeface="华文新魏" panose="02010800040101010101" charset="-122"/>
              </a:rPr>
              <a:t>壹</a:t>
            </a:r>
            <a:endParaRPr lang="zh-CN" altLang="en-US" sz="3200">
              <a:solidFill>
                <a:schemeClr val="bg1"/>
              </a:solidFill>
              <a:latin typeface="华文新魏" panose="02010800040101010101" charset="-122"/>
              <a:ea typeface="华文新魏" panose="02010800040101010101" charset="-122"/>
            </a:endParaRPr>
          </a:p>
        </p:txBody>
      </p:sp>
      <p:sp>
        <p:nvSpPr>
          <p:cNvPr id="20" name="文本框 19"/>
          <p:cNvSpPr txBox="1"/>
          <p:nvPr/>
        </p:nvSpPr>
        <p:spPr>
          <a:xfrm>
            <a:off x="8190865" y="4377055"/>
            <a:ext cx="694690" cy="583565"/>
          </a:xfrm>
          <a:prstGeom prst="rect">
            <a:avLst/>
          </a:prstGeom>
          <a:noFill/>
        </p:spPr>
        <p:txBody>
          <a:bodyPr wrap="square" rtlCol="0">
            <a:spAutoFit/>
          </a:bodyPr>
          <a:p>
            <a:pPr algn="ctr"/>
            <a:r>
              <a:rPr lang="zh-CN" altLang="en-US" sz="3200">
                <a:solidFill>
                  <a:schemeClr val="bg1"/>
                </a:solidFill>
                <a:latin typeface="华文新魏" panose="02010800040101010101" charset="-122"/>
                <a:ea typeface="华文新魏" panose="02010800040101010101" charset="-122"/>
              </a:rPr>
              <a:t>贰</a:t>
            </a:r>
            <a:endParaRPr lang="zh-CN" altLang="en-US" sz="3200">
              <a:solidFill>
                <a:schemeClr val="bg1"/>
              </a:solidFill>
              <a:latin typeface="华文新魏" panose="02010800040101010101" charset="-122"/>
              <a:ea typeface="华文新魏" panose="02010800040101010101" charset="-122"/>
            </a:endParaRPr>
          </a:p>
        </p:txBody>
      </p:sp>
      <p:sp>
        <p:nvSpPr>
          <p:cNvPr id="21" name="文本框 20"/>
          <p:cNvSpPr txBox="1"/>
          <p:nvPr/>
        </p:nvSpPr>
        <p:spPr>
          <a:xfrm>
            <a:off x="862330" y="229235"/>
            <a:ext cx="2320925" cy="768350"/>
          </a:xfrm>
          <a:prstGeom prst="rect">
            <a:avLst/>
          </a:prstGeom>
          <a:noFill/>
        </p:spPr>
        <p:txBody>
          <a:bodyPr wrap="square" rtlCol="0">
            <a:spAutoFit/>
          </a:bodyPr>
          <a:p>
            <a:r>
              <a:rPr lang="zh-CN" altLang="en-US" sz="4400" b="1">
                <a:gradFill>
                  <a:gsLst>
                    <a:gs pos="0">
                      <a:srgbClr val="007BD3"/>
                    </a:gs>
                    <a:gs pos="100000">
                      <a:srgbClr val="034373"/>
                    </a:gs>
                  </a:gsLst>
                  <a:lin ang="5400000" scaled="0"/>
                </a:gradFill>
                <a:latin typeface="楷体" panose="02010609060101010101" charset="-122"/>
                <a:ea typeface="楷体" panose="02010609060101010101" charset="-122"/>
              </a:rPr>
              <a:t>总结</a:t>
            </a:r>
            <a:endParaRPr lang="zh-CN" altLang="en-US" sz="4400" b="1">
              <a:gradFill>
                <a:gsLst>
                  <a:gs pos="0">
                    <a:srgbClr val="007BD3"/>
                  </a:gs>
                  <a:gs pos="100000">
                    <a:srgbClr val="034373"/>
                  </a:gs>
                </a:gsLst>
                <a:lin ang="5400000" scaled="0"/>
              </a:gradFill>
              <a:latin typeface="楷体" panose="02010609060101010101" charset="-122"/>
              <a:ea typeface="楷体" panose="02010609060101010101" charset="-122"/>
            </a:endParaRPr>
          </a:p>
        </p:txBody>
      </p:sp>
    </p:spTree>
  </p:cSld>
  <p:clrMapOvr>
    <a:masterClrMapping/>
  </p:clrMapOvr>
  <p:transition>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963252" y="741880"/>
            <a:ext cx="10852237" cy="648000"/>
          </a:xfrm>
        </p:spPr>
        <p:txBody>
          <a:bodyPr/>
          <a:p>
            <a:r>
              <a:rPr lang="zh-CN" altLang="en-US" sz="4000">
                <a:solidFill>
                  <a:srgbClr val="FF0000"/>
                </a:solidFill>
              </a:rPr>
              <a:t>《中华人民共和国刑法》第</a:t>
            </a:r>
            <a:r>
              <a:rPr lang="en-US" altLang="zh-CN" sz="4000">
                <a:solidFill>
                  <a:srgbClr val="FF0000"/>
                </a:solidFill>
              </a:rPr>
              <a:t>357</a:t>
            </a:r>
            <a:r>
              <a:rPr sz="4000">
                <a:solidFill>
                  <a:srgbClr val="FF0000"/>
                </a:solidFill>
              </a:rPr>
              <a:t>条规定：</a:t>
            </a:r>
            <a:endParaRPr sz="4000">
              <a:solidFill>
                <a:srgbClr val="FF0000"/>
              </a:solidFill>
            </a:endParaRPr>
          </a:p>
        </p:txBody>
      </p:sp>
      <p:sp>
        <p:nvSpPr>
          <p:cNvPr id="3" name="内容占位符 2"/>
          <p:cNvSpPr>
            <a:spLocks noGrp="1"/>
          </p:cNvSpPr>
          <p:nvPr>
            <p:ph idx="1"/>
          </p:nvPr>
        </p:nvSpPr>
        <p:spPr>
          <a:xfrm>
            <a:off x="747987" y="2093560"/>
            <a:ext cx="10852237" cy="5041355"/>
          </a:xfrm>
        </p:spPr>
        <p:txBody>
          <a:bodyPr/>
          <a:p>
            <a:pPr marL="0" indent="0" algn="just">
              <a:buNone/>
            </a:pPr>
            <a:r>
              <a:rPr lang="en-US" altLang="zh-CN"/>
              <a:t>    </a:t>
            </a:r>
            <a:r>
              <a:rPr lang="en-US" altLang="zh-CN" sz="3200" b="1">
                <a:solidFill>
                  <a:schemeClr val="tx1"/>
                </a:solidFill>
                <a:latin typeface="楷体" panose="02010609060101010101" charset="-122"/>
                <a:ea typeface="楷体" panose="02010609060101010101" charset="-122"/>
                <a:cs typeface="楷体" panose="02010609060101010101" charset="-122"/>
              </a:rPr>
              <a:t>  </a:t>
            </a:r>
            <a:r>
              <a:rPr lang="zh-CN" altLang="en-US" sz="3200" b="1">
                <a:solidFill>
                  <a:schemeClr val="tx1"/>
                </a:solidFill>
                <a:latin typeface="楷体" panose="02010609060101010101" charset="-122"/>
                <a:ea typeface="楷体" panose="02010609060101010101" charset="-122"/>
                <a:cs typeface="楷体" panose="02010609060101010101" charset="-122"/>
              </a:rPr>
              <a:t>毒品是指鸦片、海洛因、甲基苯丙胺（冰毒）、吗啡、大麻、可卡因以及国家规定管制的其他能够使人构成瘾癖的麻醉药品和精神药品。</a:t>
            </a:r>
            <a:endParaRPr lang="zh-CN" altLang="en-US" sz="3200" b="1">
              <a:solidFill>
                <a:schemeClr val="tx1"/>
              </a:solidFill>
              <a:latin typeface="楷体" panose="02010609060101010101" charset="-122"/>
              <a:ea typeface="楷体" panose="02010609060101010101" charset="-122"/>
              <a:cs typeface="楷体" panose="02010609060101010101" charset="-122"/>
            </a:endParaRPr>
          </a:p>
        </p:txBody>
      </p:sp>
      <p:pic>
        <p:nvPicPr>
          <p:cNvPr id="5" name="图片 4" descr="9b834a19371d56474bf986b61592a232"/>
          <p:cNvPicPr>
            <a:picLocks noChangeAspect="1"/>
          </p:cNvPicPr>
          <p:nvPr/>
        </p:nvPicPr>
        <p:blipFill>
          <a:blip r:embed="rId1"/>
          <a:srcRect t="26736" b="30679"/>
          <a:stretch>
            <a:fillRect/>
          </a:stretch>
        </p:blipFill>
        <p:spPr>
          <a:xfrm>
            <a:off x="3936365" y="5145405"/>
            <a:ext cx="3301365" cy="1405890"/>
          </a:xfrm>
          <a:prstGeom prst="rect">
            <a:avLst/>
          </a:prstGeom>
        </p:spPr>
      </p:pic>
      <p:pic>
        <p:nvPicPr>
          <p:cNvPr id="6" name="图片 5" descr="9b834a19371d56474bf986b61592a232"/>
          <p:cNvPicPr>
            <a:picLocks noChangeAspect="1"/>
          </p:cNvPicPr>
          <p:nvPr/>
        </p:nvPicPr>
        <p:blipFill>
          <a:blip r:embed="rId1"/>
          <a:srcRect t="26736" b="30679"/>
          <a:stretch>
            <a:fillRect/>
          </a:stretch>
        </p:blipFill>
        <p:spPr>
          <a:xfrm>
            <a:off x="1019175" y="5272405"/>
            <a:ext cx="3301365" cy="1405890"/>
          </a:xfrm>
          <a:prstGeom prst="rect">
            <a:avLst/>
          </a:prstGeom>
        </p:spPr>
      </p:pic>
      <p:pic>
        <p:nvPicPr>
          <p:cNvPr id="11" name="图片 10" descr="61576b0828d718d26f116e6bad529a23"/>
          <p:cNvPicPr>
            <a:picLocks noChangeAspect="1"/>
          </p:cNvPicPr>
          <p:nvPr/>
        </p:nvPicPr>
        <p:blipFill>
          <a:blip r:embed="rId2"/>
          <a:srcRect r="10825" b="8976"/>
          <a:stretch>
            <a:fillRect/>
          </a:stretch>
        </p:blipFill>
        <p:spPr>
          <a:xfrm>
            <a:off x="9427845" y="4528820"/>
            <a:ext cx="2791460" cy="2251075"/>
          </a:xfrm>
          <a:prstGeom prst="rect">
            <a:avLst/>
          </a:prstGeom>
        </p:spPr>
      </p:pic>
      <p:grpSp>
        <p:nvGrpSpPr>
          <p:cNvPr id="9" name="组合 8"/>
          <p:cNvGrpSpPr/>
          <p:nvPr/>
        </p:nvGrpSpPr>
        <p:grpSpPr>
          <a:xfrm>
            <a:off x="422275" y="262255"/>
            <a:ext cx="11576685" cy="4265930"/>
            <a:chOff x="6017" y="853"/>
            <a:chExt cx="12722" cy="6156"/>
          </a:xfrm>
        </p:grpSpPr>
        <p:sp>
          <p:nvSpPr>
            <p:cNvPr id="7" name="任意多边形 6"/>
            <p:cNvSpPr/>
            <p:nvPr/>
          </p:nvSpPr>
          <p:spPr>
            <a:xfrm>
              <a:off x="6017" y="853"/>
              <a:ext cx="12641" cy="6047"/>
            </a:xfrm>
            <a:custGeom>
              <a:avLst/>
              <a:gdLst>
                <a:gd name="connisteX0" fmla="*/ 0 w 8027035"/>
                <a:gd name="connsiteY0" fmla="*/ 0 h 3839845"/>
                <a:gd name="connisteX1" fmla="*/ 8027035 w 8027035"/>
                <a:gd name="connsiteY1" fmla="*/ 0 h 3839845"/>
                <a:gd name="connisteX2" fmla="*/ 8027035 w 8027035"/>
                <a:gd name="connsiteY2" fmla="*/ 3839845 h 3839845"/>
              </a:gdLst>
              <a:ahLst/>
              <a:cxnLst>
                <a:cxn ang="0">
                  <a:pos x="connisteX0" y="connsiteY0"/>
                </a:cxn>
                <a:cxn ang="0">
                  <a:pos x="connisteX1" y="connsiteY1"/>
                </a:cxn>
                <a:cxn ang="0">
                  <a:pos x="connisteX2" y="connsiteY2"/>
                </a:cxn>
              </a:cxnLst>
              <a:rect l="l" t="t" r="r" b="b"/>
              <a:pathLst>
                <a:path w="8027035" h="3839845">
                  <a:moveTo>
                    <a:pt x="0" y="0"/>
                  </a:moveTo>
                  <a:lnTo>
                    <a:pt x="8027035" y="0"/>
                  </a:lnTo>
                  <a:lnTo>
                    <a:pt x="8027035" y="3839845"/>
                  </a:lnTo>
                </a:path>
              </a:pathLst>
            </a:custGeom>
            <a:noFill/>
            <a:ln w="3175">
              <a:solidFill>
                <a:srgbClr val="258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8607" y="5103"/>
              <a:ext cx="132" cy="1906"/>
            </a:xfrm>
            <a:prstGeom prst="rect">
              <a:avLst/>
            </a:prstGeom>
            <a:solidFill>
              <a:srgbClr val="25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0" name="组合 9"/>
          <p:cNvGrpSpPr/>
          <p:nvPr/>
        </p:nvGrpSpPr>
        <p:grpSpPr>
          <a:xfrm>
            <a:off x="325120" y="632460"/>
            <a:ext cx="9264650" cy="6045835"/>
            <a:chOff x="580" y="2258"/>
            <a:chExt cx="14568" cy="8059"/>
          </a:xfrm>
        </p:grpSpPr>
        <p:sp>
          <p:nvSpPr>
            <p:cNvPr id="12" name="任意多边形 11"/>
            <p:cNvSpPr/>
            <p:nvPr/>
          </p:nvSpPr>
          <p:spPr>
            <a:xfrm>
              <a:off x="646" y="2277"/>
              <a:ext cx="14502" cy="8040"/>
            </a:xfrm>
            <a:custGeom>
              <a:avLst/>
              <a:gdLst>
                <a:gd name="connisteX0" fmla="*/ 0 w 9208770"/>
                <a:gd name="connsiteY0" fmla="*/ 0 h 5105400"/>
                <a:gd name="connisteX1" fmla="*/ 0 w 9208770"/>
                <a:gd name="connsiteY1" fmla="*/ 5105400 h 5105400"/>
                <a:gd name="connisteX2" fmla="*/ 9208770 w 9208770"/>
                <a:gd name="connsiteY2" fmla="*/ 5105400 h 5105400"/>
              </a:gdLst>
              <a:ahLst/>
              <a:cxnLst>
                <a:cxn ang="0">
                  <a:pos x="connisteX0" y="connsiteY0"/>
                </a:cxn>
                <a:cxn ang="0">
                  <a:pos x="connisteX1" y="connsiteY1"/>
                </a:cxn>
                <a:cxn ang="0">
                  <a:pos x="connisteX2" y="connsiteY2"/>
                </a:cxn>
              </a:cxnLst>
              <a:rect l="l" t="t" r="r" b="b"/>
              <a:pathLst>
                <a:path w="9208770" h="5105400">
                  <a:moveTo>
                    <a:pt x="0" y="0"/>
                  </a:moveTo>
                  <a:lnTo>
                    <a:pt x="0" y="5105400"/>
                  </a:lnTo>
                  <a:lnTo>
                    <a:pt x="9208770" y="5105400"/>
                  </a:lnTo>
                </a:path>
              </a:pathLst>
            </a:cu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矩形 12"/>
            <p:cNvSpPr/>
            <p:nvPr/>
          </p:nvSpPr>
          <p:spPr>
            <a:xfrm>
              <a:off x="580" y="2258"/>
              <a:ext cx="131" cy="181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9" name="组合 28"/>
          <p:cNvGrpSpPr/>
          <p:nvPr/>
        </p:nvGrpSpPr>
        <p:grpSpPr>
          <a:xfrm>
            <a:off x="3923030" y="646263"/>
            <a:ext cx="4984115" cy="626238"/>
            <a:chOff x="3468414" y="435129"/>
            <a:chExt cx="2207172" cy="327189"/>
          </a:xfrm>
        </p:grpSpPr>
        <p:sp>
          <p:nvSpPr>
            <p:cNvPr id="2" name="标题 1"/>
            <p:cNvSpPr txBox="1"/>
            <p:nvPr/>
          </p:nvSpPr>
          <p:spPr>
            <a:xfrm>
              <a:off x="3468414" y="435714"/>
              <a:ext cx="2207172" cy="321482"/>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4000" b="1" dirty="0" smtClean="0">
                  <a:solidFill>
                    <a:schemeClr val="bg1"/>
                  </a:solidFill>
                  <a:latin typeface="微软雅黑" panose="020B0503020204020204" charset="-122"/>
                  <a:ea typeface="微软雅黑" panose="020B0503020204020204" charset="-122"/>
                </a:rPr>
                <a:t>传统毒品种类</a:t>
              </a:r>
              <a:endParaRPr lang="zh-CN" altLang="en-US" sz="4000" b="1" dirty="0" smtClean="0">
                <a:solidFill>
                  <a:schemeClr val="bg1"/>
                </a:solidFill>
                <a:latin typeface="微软雅黑" panose="020B0503020204020204" charset="-122"/>
                <a:ea typeface="微软雅黑" panose="020B0503020204020204" charset="-122"/>
              </a:endParaRPr>
            </a:p>
          </p:txBody>
        </p:sp>
        <p:sp>
          <p:nvSpPr>
            <p:cNvPr id="11" name="矩形 10"/>
            <p:cNvSpPr/>
            <p:nvPr/>
          </p:nvSpPr>
          <p:spPr>
            <a:xfrm>
              <a:off x="3799490" y="435129"/>
              <a:ext cx="1545021" cy="32718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pic>
        <p:nvPicPr>
          <p:cNvPr id="9" name="图片 8"/>
          <p:cNvPicPr>
            <a:picLocks noChangeAspect="1"/>
          </p:cNvPicPr>
          <p:nvPr/>
        </p:nvPicPr>
        <p:blipFill>
          <a:blip r:embed="rId1" cstate="email"/>
          <a:stretch>
            <a:fillRect/>
          </a:stretch>
        </p:blipFill>
        <p:spPr>
          <a:xfrm>
            <a:off x="920780" y="2533004"/>
            <a:ext cx="1344000" cy="1344000"/>
          </a:xfrm>
          <a:prstGeom prst="rect">
            <a:avLst/>
          </a:prstGeom>
        </p:spPr>
      </p:pic>
      <p:sp>
        <p:nvSpPr>
          <p:cNvPr id="12" name="标题 1"/>
          <p:cNvSpPr txBox="1"/>
          <p:nvPr/>
        </p:nvSpPr>
        <p:spPr>
          <a:xfrm>
            <a:off x="1071468" y="3964705"/>
            <a:ext cx="1042625" cy="307340"/>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2000" dirty="0" smtClean="0">
                <a:solidFill>
                  <a:schemeClr val="bg1"/>
                </a:solidFill>
                <a:latin typeface="微软雅黑" panose="020B0503020204020204" charset="-122"/>
                <a:ea typeface="微软雅黑" panose="020B0503020204020204" charset="-122"/>
              </a:rPr>
              <a:t>鸦片</a:t>
            </a:r>
            <a:endParaRPr lang="zh-CN" altLang="en-US" sz="2000" dirty="0" smtClean="0">
              <a:solidFill>
                <a:schemeClr val="bg1"/>
              </a:solidFill>
              <a:latin typeface="微软雅黑" panose="020B0503020204020204" charset="-122"/>
              <a:ea typeface="微软雅黑" panose="020B0503020204020204" charset="-122"/>
            </a:endParaRPr>
          </a:p>
        </p:txBody>
      </p:sp>
      <p:grpSp>
        <p:nvGrpSpPr>
          <p:cNvPr id="23" name="组合 22"/>
          <p:cNvGrpSpPr/>
          <p:nvPr/>
        </p:nvGrpSpPr>
        <p:grpSpPr>
          <a:xfrm>
            <a:off x="2421853" y="2533004"/>
            <a:ext cx="1344000" cy="1739041"/>
            <a:chOff x="1816390" y="1861915"/>
            <a:chExt cx="1008000" cy="1304281"/>
          </a:xfrm>
        </p:grpSpPr>
        <p:pic>
          <p:nvPicPr>
            <p:cNvPr id="8" name="图片 7"/>
            <p:cNvPicPr>
              <a:picLocks noChangeAspect="1"/>
            </p:cNvPicPr>
            <p:nvPr/>
          </p:nvPicPr>
          <p:blipFill>
            <a:blip r:embed="rId2" cstate="email"/>
            <a:stretch>
              <a:fillRect/>
            </a:stretch>
          </p:blipFill>
          <p:spPr>
            <a:xfrm>
              <a:off x="1816390" y="1861915"/>
              <a:ext cx="1008000" cy="1008000"/>
            </a:xfrm>
            <a:prstGeom prst="rect">
              <a:avLst/>
            </a:prstGeom>
          </p:spPr>
        </p:pic>
        <p:sp>
          <p:nvSpPr>
            <p:cNvPr id="14" name="标题 1"/>
            <p:cNvSpPr txBox="1"/>
            <p:nvPr/>
          </p:nvSpPr>
          <p:spPr>
            <a:xfrm>
              <a:off x="1929406" y="2935691"/>
              <a:ext cx="781969" cy="23050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lvl="0" algn="ctr">
                <a:lnSpc>
                  <a:spcPct val="100000"/>
                </a:lnSpc>
                <a:buClrTx/>
                <a:buSzTx/>
                <a:buFontTx/>
              </a:pPr>
              <a:r>
                <a:rPr lang="zh-CN" altLang="en-US" sz="2000" dirty="0" smtClean="0">
                  <a:solidFill>
                    <a:srgbClr val="FFC000"/>
                  </a:solidFill>
                  <a:latin typeface="微软雅黑" panose="020B0503020204020204" charset="-122"/>
                  <a:ea typeface="微软雅黑" panose="020B0503020204020204" charset="-122"/>
                  <a:sym typeface="+mn-ea"/>
                </a:rPr>
                <a:t>吗啡</a:t>
              </a:r>
              <a:endParaRPr lang="zh-CN" altLang="en-US" sz="2000" dirty="0" smtClean="0">
                <a:solidFill>
                  <a:srgbClr val="FFC000"/>
                </a:solidFill>
                <a:latin typeface="微软雅黑" panose="020B0503020204020204" charset="-122"/>
                <a:ea typeface="微软雅黑" panose="020B0503020204020204" charset="-122"/>
                <a:sym typeface="+mn-ea"/>
              </a:endParaRPr>
            </a:p>
          </p:txBody>
        </p:sp>
      </p:grpSp>
      <p:grpSp>
        <p:nvGrpSpPr>
          <p:cNvPr id="24" name="组合 23"/>
          <p:cNvGrpSpPr/>
          <p:nvPr/>
        </p:nvGrpSpPr>
        <p:grpSpPr>
          <a:xfrm>
            <a:off x="3922927" y="2533004"/>
            <a:ext cx="1344000" cy="1739041"/>
            <a:chOff x="2942195" y="1861915"/>
            <a:chExt cx="1008000" cy="1304281"/>
          </a:xfrm>
        </p:grpSpPr>
        <p:pic>
          <p:nvPicPr>
            <p:cNvPr id="3" name="图片 2"/>
            <p:cNvPicPr>
              <a:picLocks noChangeAspect="1"/>
            </p:cNvPicPr>
            <p:nvPr/>
          </p:nvPicPr>
          <p:blipFill>
            <a:blip r:embed="rId3" cstate="email"/>
            <a:stretch>
              <a:fillRect/>
            </a:stretch>
          </p:blipFill>
          <p:spPr>
            <a:xfrm>
              <a:off x="2942195" y="1861915"/>
              <a:ext cx="1008000" cy="1008000"/>
            </a:xfrm>
            <a:prstGeom prst="rect">
              <a:avLst/>
            </a:prstGeom>
          </p:spPr>
        </p:pic>
        <p:sp>
          <p:nvSpPr>
            <p:cNvPr id="17" name="标题 1"/>
            <p:cNvSpPr txBox="1"/>
            <p:nvPr/>
          </p:nvSpPr>
          <p:spPr>
            <a:xfrm>
              <a:off x="3055211" y="2935691"/>
              <a:ext cx="781969" cy="23050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lvl="0" algn="ctr">
                <a:lnSpc>
                  <a:spcPct val="100000"/>
                </a:lnSpc>
                <a:buClrTx/>
                <a:buSzTx/>
                <a:buFontTx/>
              </a:pPr>
              <a:r>
                <a:rPr lang="zh-CN" altLang="en-US" sz="2000" dirty="0" smtClean="0">
                  <a:solidFill>
                    <a:srgbClr val="92D050"/>
                  </a:solidFill>
                  <a:latin typeface="微软雅黑" panose="020B0503020204020204" charset="-122"/>
                  <a:ea typeface="微软雅黑" panose="020B0503020204020204" charset="-122"/>
                  <a:sym typeface="+mn-ea"/>
                </a:rPr>
                <a:t>大麻</a:t>
              </a:r>
              <a:endParaRPr lang="zh-CN" altLang="en-US" sz="2000" dirty="0" smtClean="0">
                <a:solidFill>
                  <a:srgbClr val="92D050"/>
                </a:solidFill>
                <a:latin typeface="微软雅黑" panose="020B0503020204020204" charset="-122"/>
                <a:ea typeface="微软雅黑" panose="020B0503020204020204" charset="-122"/>
                <a:sym typeface="+mn-ea"/>
              </a:endParaRPr>
            </a:p>
          </p:txBody>
        </p:sp>
      </p:grpSp>
      <p:grpSp>
        <p:nvGrpSpPr>
          <p:cNvPr id="25" name="组合 24"/>
          <p:cNvGrpSpPr/>
          <p:nvPr/>
        </p:nvGrpSpPr>
        <p:grpSpPr>
          <a:xfrm>
            <a:off x="5424000" y="2533004"/>
            <a:ext cx="1344000" cy="1739041"/>
            <a:chOff x="4068000" y="1861915"/>
            <a:chExt cx="1008000" cy="1304281"/>
          </a:xfrm>
        </p:grpSpPr>
        <p:pic>
          <p:nvPicPr>
            <p:cNvPr id="5" name="图片 4"/>
            <p:cNvPicPr>
              <a:picLocks noChangeAspect="1"/>
            </p:cNvPicPr>
            <p:nvPr/>
          </p:nvPicPr>
          <p:blipFill>
            <a:blip r:embed="rId4" cstate="email"/>
            <a:stretch>
              <a:fillRect/>
            </a:stretch>
          </p:blipFill>
          <p:spPr>
            <a:xfrm>
              <a:off x="4068000" y="1861915"/>
              <a:ext cx="1008000" cy="1008000"/>
            </a:xfrm>
            <a:prstGeom prst="rect">
              <a:avLst/>
            </a:prstGeom>
          </p:spPr>
        </p:pic>
        <p:sp>
          <p:nvSpPr>
            <p:cNvPr id="18" name="标题 1"/>
            <p:cNvSpPr txBox="1"/>
            <p:nvPr/>
          </p:nvSpPr>
          <p:spPr>
            <a:xfrm>
              <a:off x="4181016" y="2935691"/>
              <a:ext cx="781969" cy="23050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lvl="0" algn="ctr">
                <a:lnSpc>
                  <a:spcPct val="100000"/>
                </a:lnSpc>
                <a:buClrTx/>
                <a:buSzTx/>
                <a:buFontTx/>
              </a:pPr>
              <a:r>
                <a:rPr lang="zh-CN" altLang="en-US" sz="2000" dirty="0" smtClean="0">
                  <a:solidFill>
                    <a:srgbClr val="7030A0"/>
                  </a:solidFill>
                  <a:latin typeface="微软雅黑" panose="020B0503020204020204" charset="-122"/>
                  <a:ea typeface="微软雅黑" panose="020B0503020204020204" charset="-122"/>
                  <a:sym typeface="+mn-ea"/>
                </a:rPr>
                <a:t>古柯</a:t>
              </a:r>
              <a:endParaRPr lang="zh-CN" altLang="en-US" sz="2000" dirty="0" smtClean="0">
                <a:solidFill>
                  <a:srgbClr val="7030A0"/>
                </a:solidFill>
                <a:latin typeface="微软雅黑" panose="020B0503020204020204" charset="-122"/>
                <a:ea typeface="微软雅黑" panose="020B0503020204020204" charset="-122"/>
                <a:sym typeface="+mn-ea"/>
              </a:endParaRPr>
            </a:p>
          </p:txBody>
        </p:sp>
      </p:grpSp>
      <p:grpSp>
        <p:nvGrpSpPr>
          <p:cNvPr id="26" name="组合 25"/>
          <p:cNvGrpSpPr/>
          <p:nvPr/>
        </p:nvGrpSpPr>
        <p:grpSpPr>
          <a:xfrm>
            <a:off x="6925073" y="2533004"/>
            <a:ext cx="1344000" cy="1739041"/>
            <a:chOff x="5193805" y="1861915"/>
            <a:chExt cx="1008000" cy="1304281"/>
          </a:xfrm>
        </p:grpSpPr>
        <p:pic>
          <p:nvPicPr>
            <p:cNvPr id="4" name="图片 3"/>
            <p:cNvPicPr>
              <a:picLocks noChangeAspect="1"/>
            </p:cNvPicPr>
            <p:nvPr/>
          </p:nvPicPr>
          <p:blipFill>
            <a:blip r:embed="rId5" cstate="email"/>
            <a:stretch>
              <a:fillRect/>
            </a:stretch>
          </p:blipFill>
          <p:spPr>
            <a:xfrm>
              <a:off x="5193805" y="1861915"/>
              <a:ext cx="1008000" cy="1008000"/>
            </a:xfrm>
            <a:prstGeom prst="rect">
              <a:avLst/>
            </a:prstGeom>
          </p:spPr>
        </p:pic>
        <p:sp>
          <p:nvSpPr>
            <p:cNvPr id="19" name="标题 1"/>
            <p:cNvSpPr txBox="1"/>
            <p:nvPr/>
          </p:nvSpPr>
          <p:spPr>
            <a:xfrm>
              <a:off x="5306821" y="2935691"/>
              <a:ext cx="781969" cy="23050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lvl="0" algn="ctr">
                <a:lnSpc>
                  <a:spcPct val="100000"/>
                </a:lnSpc>
                <a:buClrTx/>
                <a:buSzTx/>
                <a:buFontTx/>
              </a:pPr>
              <a:r>
                <a:rPr lang="zh-CN" altLang="en-US" sz="2000" dirty="0" smtClean="0">
                  <a:solidFill>
                    <a:schemeClr val="accent4">
                      <a:lumMod val="60000"/>
                      <a:lumOff val="40000"/>
                    </a:schemeClr>
                  </a:solidFill>
                  <a:latin typeface="微软雅黑" panose="020B0503020204020204" charset="-122"/>
                  <a:ea typeface="微软雅黑" panose="020B0503020204020204" charset="-122"/>
                  <a:sym typeface="+mn-ea"/>
                </a:rPr>
                <a:t>杜冷丁</a:t>
              </a:r>
              <a:endParaRPr lang="zh-CN" altLang="en-US" sz="2000" dirty="0" smtClean="0">
                <a:solidFill>
                  <a:schemeClr val="accent4">
                    <a:lumMod val="60000"/>
                    <a:lumOff val="40000"/>
                  </a:schemeClr>
                </a:solidFill>
                <a:latin typeface="微软雅黑" panose="020B0503020204020204" charset="-122"/>
                <a:ea typeface="微软雅黑" panose="020B0503020204020204" charset="-122"/>
                <a:sym typeface="+mn-ea"/>
              </a:endParaRPr>
            </a:p>
          </p:txBody>
        </p:sp>
      </p:grpSp>
      <p:grpSp>
        <p:nvGrpSpPr>
          <p:cNvPr id="27" name="组合 26"/>
          <p:cNvGrpSpPr/>
          <p:nvPr/>
        </p:nvGrpSpPr>
        <p:grpSpPr>
          <a:xfrm>
            <a:off x="8426147" y="2533004"/>
            <a:ext cx="1344000" cy="1739041"/>
            <a:chOff x="6319610" y="1861915"/>
            <a:chExt cx="1008000" cy="1304281"/>
          </a:xfrm>
        </p:grpSpPr>
        <p:pic>
          <p:nvPicPr>
            <p:cNvPr id="6" name="图片 5"/>
            <p:cNvPicPr>
              <a:picLocks noChangeAspect="1"/>
            </p:cNvPicPr>
            <p:nvPr/>
          </p:nvPicPr>
          <p:blipFill>
            <a:blip r:embed="rId6" cstate="email"/>
            <a:stretch>
              <a:fillRect/>
            </a:stretch>
          </p:blipFill>
          <p:spPr>
            <a:xfrm>
              <a:off x="6319610" y="1861915"/>
              <a:ext cx="1008000" cy="1008000"/>
            </a:xfrm>
            <a:prstGeom prst="rect">
              <a:avLst/>
            </a:prstGeom>
          </p:spPr>
        </p:pic>
        <p:sp>
          <p:nvSpPr>
            <p:cNvPr id="20" name="标题 1"/>
            <p:cNvSpPr txBox="1"/>
            <p:nvPr/>
          </p:nvSpPr>
          <p:spPr>
            <a:xfrm>
              <a:off x="6432626" y="2935691"/>
              <a:ext cx="781969" cy="23050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lvl="0" algn="ctr">
                <a:lnSpc>
                  <a:spcPct val="100000"/>
                </a:lnSpc>
                <a:buClrTx/>
                <a:buSzTx/>
                <a:buFontTx/>
              </a:pPr>
              <a:r>
                <a:rPr lang="zh-CN" altLang="en-US" sz="2000" dirty="0" smtClean="0">
                  <a:solidFill>
                    <a:srgbClr val="FFFF00"/>
                  </a:solidFill>
                  <a:latin typeface="微软雅黑" panose="020B0503020204020204" charset="-122"/>
                  <a:ea typeface="微软雅黑" panose="020B0503020204020204" charset="-122"/>
                  <a:sym typeface="+mn-ea"/>
                </a:rPr>
                <a:t>海洛因</a:t>
              </a:r>
              <a:endParaRPr lang="zh-CN" altLang="en-US" sz="2000" dirty="0" smtClean="0">
                <a:solidFill>
                  <a:srgbClr val="FFFF00"/>
                </a:solidFill>
                <a:latin typeface="微软雅黑" panose="020B0503020204020204" charset="-122"/>
                <a:ea typeface="微软雅黑" panose="020B0503020204020204" charset="-122"/>
                <a:sym typeface="+mn-ea"/>
              </a:endParaRPr>
            </a:p>
          </p:txBody>
        </p:sp>
      </p:grpSp>
      <p:grpSp>
        <p:nvGrpSpPr>
          <p:cNvPr id="28" name="组合 27"/>
          <p:cNvGrpSpPr/>
          <p:nvPr/>
        </p:nvGrpSpPr>
        <p:grpSpPr>
          <a:xfrm>
            <a:off x="9927221" y="2533004"/>
            <a:ext cx="1344000" cy="1739041"/>
            <a:chOff x="7445416" y="1861915"/>
            <a:chExt cx="1008000" cy="1304281"/>
          </a:xfrm>
        </p:grpSpPr>
        <p:pic>
          <p:nvPicPr>
            <p:cNvPr id="7" name="图片 6"/>
            <p:cNvPicPr>
              <a:picLocks noChangeAspect="1"/>
            </p:cNvPicPr>
            <p:nvPr/>
          </p:nvPicPr>
          <p:blipFill>
            <a:blip r:embed="rId7" cstate="email"/>
            <a:stretch>
              <a:fillRect/>
            </a:stretch>
          </p:blipFill>
          <p:spPr>
            <a:xfrm>
              <a:off x="7445416" y="1861915"/>
              <a:ext cx="1008000" cy="1008000"/>
            </a:xfrm>
            <a:prstGeom prst="rect">
              <a:avLst/>
            </a:prstGeom>
          </p:spPr>
        </p:pic>
        <p:sp>
          <p:nvSpPr>
            <p:cNvPr id="21" name="标题 1"/>
            <p:cNvSpPr txBox="1"/>
            <p:nvPr/>
          </p:nvSpPr>
          <p:spPr>
            <a:xfrm>
              <a:off x="7558432" y="2935691"/>
              <a:ext cx="781969" cy="23050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lvl="0" algn="ctr">
                <a:lnSpc>
                  <a:spcPct val="100000"/>
                </a:lnSpc>
                <a:buClrTx/>
                <a:buSzTx/>
                <a:buFontTx/>
              </a:pPr>
              <a:r>
                <a:rPr lang="zh-CN" altLang="en-US" sz="2000" dirty="0" smtClean="0">
                  <a:solidFill>
                    <a:srgbClr val="C00000"/>
                  </a:solidFill>
                  <a:latin typeface="微软雅黑" panose="020B0503020204020204" charset="-122"/>
                  <a:ea typeface="微软雅黑" panose="020B0503020204020204" charset="-122"/>
                  <a:sym typeface="+mn-ea"/>
                </a:rPr>
                <a:t>可卡因</a:t>
              </a:r>
              <a:endParaRPr lang="zh-CN" altLang="en-US" sz="2000" dirty="0" smtClean="0">
                <a:solidFill>
                  <a:srgbClr val="C00000"/>
                </a:solidFill>
                <a:latin typeface="微软雅黑" panose="020B0503020204020204" charset="-122"/>
                <a:ea typeface="微软雅黑" panose="020B0503020204020204" charset="-122"/>
                <a:sym typeface="+mn-ea"/>
              </a:endParaRPr>
            </a:p>
          </p:txBody>
        </p:sp>
      </p:grpSp>
      <p:sp>
        <p:nvSpPr>
          <p:cNvPr id="30" name="标题 1"/>
          <p:cNvSpPr txBox="1"/>
          <p:nvPr/>
        </p:nvSpPr>
        <p:spPr>
          <a:xfrm>
            <a:off x="2287052" y="4570101"/>
            <a:ext cx="7617897" cy="307340"/>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lvl="0" algn="ctr">
              <a:lnSpc>
                <a:spcPct val="100000"/>
              </a:lnSpc>
              <a:buClrTx/>
              <a:buSzTx/>
              <a:buFontTx/>
            </a:pPr>
            <a:r>
              <a:rPr lang="zh-CN" altLang="en-US" sz="2000" dirty="0" smtClean="0">
                <a:solidFill>
                  <a:srgbClr val="FF0000"/>
                </a:solidFill>
                <a:latin typeface="微软雅黑" panose="020B0503020204020204" charset="-122"/>
                <a:ea typeface="微软雅黑" panose="020B0503020204020204" charset="-122"/>
                <a:sym typeface="+mn-ea"/>
              </a:rPr>
              <a:t>传统毒品还有可待因、那可汀、盐酸二氢埃托啡</a:t>
            </a:r>
            <a:r>
              <a:rPr lang="zh-CN" altLang="en-US" sz="2000" dirty="0" smtClean="0">
                <a:solidFill>
                  <a:srgbClr val="FF0000"/>
                </a:solidFill>
                <a:latin typeface="微软雅黑" panose="020B0503020204020204" charset="-122"/>
                <a:ea typeface="微软雅黑" panose="020B0503020204020204" charset="-122"/>
                <a:sym typeface="+mn-ea"/>
              </a:rPr>
              <a:t>等</a:t>
            </a:r>
            <a:endParaRPr lang="zh-CN" altLang="en-US" sz="2000" dirty="0" smtClean="0">
              <a:solidFill>
                <a:srgbClr val="FF0000"/>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500" advClick="0" advTm="3000">
        <p15:prstTrans prst="crush"/>
      </p:transition>
    </mc:Choice>
    <mc:Fallback>
      <p:transition spd="slow" advClick="0" advTm="3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69882" y="432000"/>
            <a:ext cx="10852237" cy="648000"/>
          </a:xfrm>
        </p:spPr>
        <p:txBody>
          <a:bodyPr/>
          <a:p>
            <a:r>
              <a:rPr lang="en-US" altLang="zh-CN"/>
              <a:t>                     </a:t>
            </a:r>
            <a:r>
              <a:rPr lang="zh-CN" altLang="en-US"/>
              <a:t>毒品对个人、家庭和社会的危害</a:t>
            </a:r>
            <a:endParaRPr lang="zh-CN" altLang="en-US"/>
          </a:p>
        </p:txBody>
      </p:sp>
      <p:sp>
        <p:nvSpPr>
          <p:cNvPr id="3" name="内容占位符 2"/>
          <p:cNvSpPr>
            <a:spLocks noGrp="1"/>
          </p:cNvSpPr>
          <p:nvPr>
            <p:ph idx="1"/>
          </p:nvPr>
        </p:nvSpPr>
        <p:spPr/>
        <p:txBody>
          <a:bodyPr/>
          <a:p>
            <a:pPr marL="0" indent="444500" algn="just">
              <a:lnSpc>
                <a:spcPts val="2200"/>
              </a:lnSpc>
              <a:spcAft>
                <a:spcPts val="0"/>
              </a:spcAft>
              <a:buNone/>
              <a:extLst>
                <a:ext uri="{35155182-B16C-46BC-9424-99874614C6A1}">
                  <wpsdc:indentchars xmlns:wpsdc="http://www.wps.cn/officeDocument/2017/drawingmlCustomData" val="200" checksum="909944644"/>
                </a:ext>
              </a:extLst>
            </a:pPr>
            <a:r>
              <a:rPr lang="en-US" altLang="zh-CN"/>
              <a:t> </a:t>
            </a:r>
            <a:r>
              <a:rPr lang="zh-CN" altLang="en-US">
                <a:solidFill>
                  <a:schemeClr val="tx1"/>
                </a:solidFill>
                <a:latin typeface="新宋体" panose="02010609030101010101" charset="-122"/>
                <a:ea typeface="新宋体" panose="02010609030101010101" charset="-122"/>
                <a:cs typeface="新宋体" panose="02010609030101010101" charset="-122"/>
              </a:rPr>
              <a:t>吸毒首先导致身体疾病，影响生产，其次是造成社会财富的巨大损失和浪费, 同时毒品活动还造成环境恶化, 缩小了人类的生存空间。据联合国麻醉品管制局公布的最新数字，世界上吸毒人员超过5000万人。每年有几十万瘾君子因吸毒丧命。全球毒品交易额约达8000～10000亿美元，毒品蔓延的范围已扩展五大洲的200多个国家和地区。毒品消耗着人类的财富，使全世界每年有—千亿美元化为灰烬。 </a:t>
            </a:r>
            <a:endParaRPr lang="zh-CN" altLang="en-US">
              <a:solidFill>
                <a:schemeClr val="tx1"/>
              </a:solidFill>
              <a:latin typeface="新宋体" panose="02010609030101010101" charset="-122"/>
              <a:ea typeface="新宋体" panose="02010609030101010101" charset="-122"/>
              <a:cs typeface="新宋体" panose="02010609030101010101" charset="-122"/>
            </a:endParaRPr>
          </a:p>
          <a:p>
            <a:pPr marL="0" indent="444500" algn="just">
              <a:lnSpc>
                <a:spcPts val="2200"/>
              </a:lnSpc>
              <a:spcAft>
                <a:spcPts val="0"/>
              </a:spcAft>
              <a:buNone/>
              <a:extLst>
                <a:ext uri="{35155182-B16C-46BC-9424-99874614C6A1}">
                  <wpsdc:indentchars xmlns:wpsdc="http://www.wps.cn/officeDocument/2017/drawingmlCustomData" val="200" checksum="909944644"/>
                </a:ext>
              </a:extLst>
            </a:pPr>
            <a:r>
              <a:rPr lang="zh-CN" altLang="en-US">
                <a:solidFill>
                  <a:schemeClr val="tx1"/>
                </a:solidFill>
                <a:latin typeface="新宋体" panose="02010609030101010101" charset="-122"/>
                <a:ea typeface="新宋体" panose="02010609030101010101" charset="-122"/>
                <a:cs typeface="新宋体" panose="02010609030101010101" charset="-122"/>
              </a:rPr>
              <a:t>首先，为了与毒品作斗争，各国政府投入了大量的资金，以美国为例，自1981年以来政府每年平均投入3亿美元用于禁毒教育、治疗和研究项目，1989年布什总统又提出320亿美元的扫毒计划，此外还每年另拔10多亿美元援助拉美国家的禁毒、扫毒。在东南亚，缅甸政府近年来仅用于戒毒的费用就已高达数千万美无, 而且还 在不断增加之中。我国在挽救、治疗吸毒者、开展禁毒教育和科研、加大缉毒力度等方面都投入了大量的人力、物力和财力，近几年来我国各地先后开设的600多个戒毒所，年戒毒能力已达10万多人次的事实就是一个证明。</a:t>
            </a:r>
            <a:endParaRPr lang="zh-CN" altLang="en-US">
              <a:solidFill>
                <a:schemeClr val="tx1"/>
              </a:solidFill>
              <a:latin typeface="新宋体" panose="02010609030101010101" charset="-122"/>
              <a:ea typeface="新宋体" panose="02010609030101010101" charset="-122"/>
              <a:cs typeface="新宋体" panose="02010609030101010101" charset="-122"/>
            </a:endParaRPr>
          </a:p>
          <a:p>
            <a:pPr marL="0" indent="444500" algn="just">
              <a:lnSpc>
                <a:spcPts val="2200"/>
              </a:lnSpc>
              <a:spcAft>
                <a:spcPts val="0"/>
              </a:spcAft>
              <a:buNone/>
              <a:extLst>
                <a:ext uri="{35155182-B16C-46BC-9424-99874614C6A1}">
                  <wpsdc:indentchars xmlns:wpsdc="http://www.wps.cn/officeDocument/2017/drawingmlCustomData" val="200" checksum="909944644"/>
                </a:ext>
              </a:extLst>
            </a:pPr>
            <a:r>
              <a:rPr lang="zh-CN" altLang="en-US">
                <a:solidFill>
                  <a:schemeClr val="tx1"/>
                </a:solidFill>
                <a:latin typeface="新宋体" panose="02010609030101010101" charset="-122"/>
                <a:ea typeface="新宋体" panose="02010609030101010101" charset="-122"/>
                <a:cs typeface="新宋体" panose="02010609030101010101" charset="-122"/>
              </a:rPr>
              <a:t>其次，吸毒者大都无意从事生产劳动，不能创造社会财富，即使还在劳动、工作，也极易发生种种意外事故。据报道，美国吸毒者的生产事故要比常人高出3－10倍，由此造成的经济损失每年约有260亿美元。我国吸毒严重的西南边境地区曾出现过农田荒芜、工厂停工的情况。严酷的事实表明，凡是吸毒严重的地区，劳动生产力受到极大的破坏，经济状况因此而急剧衰退。</a:t>
            </a:r>
            <a:endParaRPr lang="zh-CN" altLang="en-US">
              <a:solidFill>
                <a:schemeClr val="tx1"/>
              </a:solidFill>
              <a:latin typeface="新宋体" panose="02010609030101010101" charset="-122"/>
              <a:ea typeface="新宋体" panose="02010609030101010101" charset="-122"/>
              <a:cs typeface="新宋体" panose="02010609030101010101" charset="-122"/>
            </a:endParaRPr>
          </a:p>
          <a:p>
            <a:pPr marL="0" indent="444500" algn="just">
              <a:lnSpc>
                <a:spcPts val="2200"/>
              </a:lnSpc>
              <a:spcAft>
                <a:spcPts val="0"/>
              </a:spcAft>
              <a:buNone/>
              <a:extLst>
                <a:ext uri="{35155182-B16C-46BC-9424-99874614C6A1}">
                  <wpsdc:indentchars xmlns:wpsdc="http://www.wps.cn/officeDocument/2017/drawingmlCustomData" val="200" checksum="909944644"/>
                </a:ext>
              </a:extLst>
            </a:pPr>
            <a:r>
              <a:rPr lang="zh-CN" altLang="en-US">
                <a:solidFill>
                  <a:schemeClr val="tx1"/>
                </a:solidFill>
                <a:latin typeface="新宋体" panose="02010609030101010101" charset="-122"/>
                <a:ea typeface="新宋体" panose="02010609030101010101" charset="-122"/>
                <a:cs typeface="新宋体" panose="02010609030101010101" charset="-122"/>
              </a:rPr>
              <a:t>第三，毒品在加工、生产过程中需要大量的各种化学配剂，同时排放出有毒的“三废”物质，破坏了自然资源，污染了生态环境，有的已造成严重的后果。玻利维亚环保部门1990年发表的一份报造指出，全国每年由于生产、制造可卡因而倾入河中的有毒废渣、废水已达3.8万吨，使水生物、植物大量死亡，农田被污染，农作物受到毒害,最终将影响人的健康。该报告还预计数年之后该国肥沃的查帕瑞平原将变为有毒的荒漠。</a:t>
            </a:r>
            <a:endParaRPr lang="zh-CN" altLang="en-US">
              <a:solidFill>
                <a:schemeClr val="tx1"/>
              </a:solidFill>
              <a:latin typeface="新宋体" panose="02010609030101010101" charset="-122"/>
              <a:ea typeface="新宋体" panose="02010609030101010101" charset="-122"/>
              <a:cs typeface="新宋体" panose="02010609030101010101" charset="-122"/>
            </a:endParaRPr>
          </a:p>
        </p:txBody>
      </p:sp>
      <p:grpSp>
        <p:nvGrpSpPr>
          <p:cNvPr id="10" name="组合 9"/>
          <p:cNvGrpSpPr/>
          <p:nvPr/>
        </p:nvGrpSpPr>
        <p:grpSpPr>
          <a:xfrm>
            <a:off x="398145" y="1296670"/>
            <a:ext cx="11417935" cy="5269230"/>
            <a:chOff x="580" y="2258"/>
            <a:chExt cx="14568" cy="8059"/>
          </a:xfrm>
        </p:grpSpPr>
        <p:sp>
          <p:nvSpPr>
            <p:cNvPr id="6" name="任意多边形 5"/>
            <p:cNvSpPr/>
            <p:nvPr/>
          </p:nvSpPr>
          <p:spPr>
            <a:xfrm>
              <a:off x="646" y="2277"/>
              <a:ext cx="14502" cy="8040"/>
            </a:xfrm>
            <a:custGeom>
              <a:avLst/>
              <a:gdLst>
                <a:gd name="connisteX0" fmla="*/ 0 w 9208770"/>
                <a:gd name="connsiteY0" fmla="*/ 0 h 5105400"/>
                <a:gd name="connisteX1" fmla="*/ 0 w 9208770"/>
                <a:gd name="connsiteY1" fmla="*/ 5105400 h 5105400"/>
                <a:gd name="connisteX2" fmla="*/ 9208770 w 9208770"/>
                <a:gd name="connsiteY2" fmla="*/ 5105400 h 5105400"/>
              </a:gdLst>
              <a:ahLst/>
              <a:cxnLst>
                <a:cxn ang="0">
                  <a:pos x="connisteX0" y="connsiteY0"/>
                </a:cxn>
                <a:cxn ang="0">
                  <a:pos x="connisteX1" y="connsiteY1"/>
                </a:cxn>
                <a:cxn ang="0">
                  <a:pos x="connisteX2" y="connsiteY2"/>
                </a:cxn>
              </a:cxnLst>
              <a:rect l="l" t="t" r="r" b="b"/>
              <a:pathLst>
                <a:path w="9208770" h="5105400">
                  <a:moveTo>
                    <a:pt x="0" y="0"/>
                  </a:moveTo>
                  <a:lnTo>
                    <a:pt x="0" y="5105400"/>
                  </a:lnTo>
                  <a:lnTo>
                    <a:pt x="9208770" y="5105400"/>
                  </a:lnTo>
                </a:path>
              </a:pathLst>
            </a:cu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580" y="2258"/>
              <a:ext cx="131" cy="181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 name="组合 8"/>
          <p:cNvGrpSpPr/>
          <p:nvPr/>
        </p:nvGrpSpPr>
        <p:grpSpPr>
          <a:xfrm>
            <a:off x="2847975" y="277495"/>
            <a:ext cx="9065895" cy="5543550"/>
            <a:chOff x="6017" y="853"/>
            <a:chExt cx="12722" cy="6156"/>
          </a:xfrm>
        </p:grpSpPr>
        <p:sp>
          <p:nvSpPr>
            <p:cNvPr id="5" name="任意多边形 4"/>
            <p:cNvSpPr/>
            <p:nvPr/>
          </p:nvSpPr>
          <p:spPr>
            <a:xfrm>
              <a:off x="6017" y="853"/>
              <a:ext cx="12641" cy="6047"/>
            </a:xfrm>
            <a:custGeom>
              <a:avLst/>
              <a:gdLst>
                <a:gd name="connisteX0" fmla="*/ 0 w 8027035"/>
                <a:gd name="connsiteY0" fmla="*/ 0 h 3839845"/>
                <a:gd name="connisteX1" fmla="*/ 8027035 w 8027035"/>
                <a:gd name="connsiteY1" fmla="*/ 0 h 3839845"/>
                <a:gd name="connisteX2" fmla="*/ 8027035 w 8027035"/>
                <a:gd name="connsiteY2" fmla="*/ 3839845 h 3839845"/>
              </a:gdLst>
              <a:ahLst/>
              <a:cxnLst>
                <a:cxn ang="0">
                  <a:pos x="connisteX0" y="connsiteY0"/>
                </a:cxn>
                <a:cxn ang="0">
                  <a:pos x="connisteX1" y="connsiteY1"/>
                </a:cxn>
                <a:cxn ang="0">
                  <a:pos x="connisteX2" y="connsiteY2"/>
                </a:cxn>
              </a:cxnLst>
              <a:rect l="l" t="t" r="r" b="b"/>
              <a:pathLst>
                <a:path w="8027035" h="3839845">
                  <a:moveTo>
                    <a:pt x="0" y="0"/>
                  </a:moveTo>
                  <a:lnTo>
                    <a:pt x="8027035" y="0"/>
                  </a:lnTo>
                  <a:lnTo>
                    <a:pt x="8027035" y="3839845"/>
                  </a:lnTo>
                </a:path>
              </a:pathLst>
            </a:custGeom>
            <a:noFill/>
            <a:ln w="3175">
              <a:solidFill>
                <a:srgbClr val="258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8607" y="5103"/>
              <a:ext cx="132" cy="1906"/>
            </a:xfrm>
            <a:prstGeom prst="rect">
              <a:avLst/>
            </a:prstGeom>
            <a:solidFill>
              <a:srgbClr val="25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pic>
        <p:nvPicPr>
          <p:cNvPr id="12" name="图片 11" descr="eba1bc4cb5200a24d0c1de3375eac7dd"/>
          <p:cNvPicPr>
            <a:picLocks noChangeAspect="1"/>
          </p:cNvPicPr>
          <p:nvPr/>
        </p:nvPicPr>
        <p:blipFill>
          <a:blip r:embed="rId1"/>
          <a:srcRect l="21764"/>
          <a:stretch>
            <a:fillRect/>
          </a:stretch>
        </p:blipFill>
        <p:spPr>
          <a:xfrm>
            <a:off x="1065530" y="-134620"/>
            <a:ext cx="1347470" cy="13176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4320038" y="390350"/>
            <a:ext cx="3817356" cy="57467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3735" b="1" dirty="0" smtClean="0">
                <a:solidFill>
                  <a:schemeClr val="bg1"/>
                </a:solidFill>
                <a:latin typeface="微软雅黑" panose="020B0503020204020204" charset="-122"/>
                <a:ea typeface="微软雅黑" panose="020B0503020204020204" charset="-122"/>
              </a:rPr>
              <a:t>吸毒对人体的危害</a:t>
            </a:r>
            <a:endParaRPr lang="zh-CN" altLang="en-US" sz="3735" b="1" dirty="0">
              <a:solidFill>
                <a:schemeClr val="bg1"/>
              </a:solidFill>
              <a:latin typeface="微软雅黑" panose="020B0503020204020204" charset="-122"/>
              <a:ea typeface="微软雅黑" panose="020B0503020204020204" charset="-122"/>
            </a:endParaRPr>
          </a:p>
        </p:txBody>
      </p:sp>
      <p:sp>
        <p:nvSpPr>
          <p:cNvPr id="5" name="标题 1"/>
          <p:cNvSpPr txBox="1"/>
          <p:nvPr/>
        </p:nvSpPr>
        <p:spPr>
          <a:xfrm>
            <a:off x="1302255" y="1101400"/>
            <a:ext cx="10325361" cy="387794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200000"/>
              </a:lnSpc>
            </a:pPr>
            <a:r>
              <a:rPr lang="en-US" altLang="zh-CN" sz="1800" dirty="0">
                <a:solidFill>
                  <a:schemeClr val="bg1"/>
                </a:solidFill>
                <a:latin typeface="微软雅黑" panose="020B0503020204020204" charset="-122"/>
                <a:ea typeface="微软雅黑" panose="020B0503020204020204" charset="-122"/>
              </a:rPr>
              <a:t>       </a:t>
            </a:r>
            <a:r>
              <a:rPr lang="zh-CN" altLang="en-US" sz="1800" dirty="0">
                <a:solidFill>
                  <a:schemeClr val="bg1"/>
                </a:solidFill>
                <a:latin typeface="微软雅黑" panose="020B0503020204020204" charset="-122"/>
                <a:ea typeface="微软雅黑" panose="020B0503020204020204" charset="-122"/>
              </a:rPr>
              <a:t>我国目前流行最广、危害最严重的毒品是海洛因，海洛因属于阿片灯药物。在正常人的脑内和体内一些器官，存在着内源性阿片肽和阿片受体。在正常情况下，吸毒对人体的危害源性阿片肽和阿片受体。在正常情况下，内源性阿片肽作用于阿片受体，调节着人的情绪和行为。人在吸食海洛因后，抑制了内源性阿片肽的生成，逐渐形成在海洛因作用下的平衡状态，一旦停用就会出现不安、焦虑、忽冷忽热、起鸡皮疙瘩、流泪、流涕、出汗、恶心、呕吐、腹痛、腹泻等。这种戒断反应的痛苦，反过来又促使吸毒者为避免这种痛苦而千方百计地维持吸毒状态。冰毒和摇头丸在药理作用上属中枢兴奋药，毁坏人的神经中枢。</a:t>
            </a:r>
            <a:endParaRPr lang="zh-CN" altLang="en-US" sz="1800" dirty="0">
              <a:solidFill>
                <a:schemeClr val="bg1"/>
              </a:solidFill>
              <a:latin typeface="微软雅黑" panose="020B0503020204020204" charset="-122"/>
              <a:ea typeface="微软雅黑" panose="020B0503020204020204" charset="-122"/>
            </a:endParaRPr>
          </a:p>
        </p:txBody>
      </p:sp>
      <p:cxnSp>
        <p:nvCxnSpPr>
          <p:cNvPr id="10" name="直接连接符 9"/>
          <p:cNvCxnSpPr/>
          <p:nvPr/>
        </p:nvCxnSpPr>
        <p:spPr>
          <a:xfrm>
            <a:off x="1183509" y="1101000"/>
            <a:ext cx="1020764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1694931" y="4818135"/>
            <a:ext cx="8802140" cy="1207919"/>
            <a:chOff x="699989" y="3285534"/>
            <a:chExt cx="6601605" cy="905939"/>
          </a:xfrm>
        </p:grpSpPr>
        <p:grpSp>
          <p:nvGrpSpPr>
            <p:cNvPr id="18" name="组合 17"/>
            <p:cNvGrpSpPr/>
            <p:nvPr/>
          </p:nvGrpSpPr>
          <p:grpSpPr>
            <a:xfrm>
              <a:off x="699989" y="3285534"/>
              <a:ext cx="1031443" cy="905939"/>
              <a:chOff x="699989" y="3285534"/>
              <a:chExt cx="1031443" cy="905939"/>
            </a:xfrm>
          </p:grpSpPr>
          <p:sp>
            <p:nvSpPr>
              <p:cNvPr id="12" name="等腰三角形 11"/>
              <p:cNvSpPr/>
              <p:nvPr/>
            </p:nvSpPr>
            <p:spPr>
              <a:xfrm>
                <a:off x="699989" y="3285534"/>
                <a:ext cx="1031443" cy="88917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dirty="0"/>
              </a:p>
            </p:txBody>
          </p:sp>
          <p:sp>
            <p:nvSpPr>
              <p:cNvPr id="16" name="标题 1"/>
              <p:cNvSpPr txBox="1"/>
              <p:nvPr/>
            </p:nvSpPr>
            <p:spPr>
              <a:xfrm>
                <a:off x="972568" y="3422329"/>
                <a:ext cx="486284" cy="769144"/>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en-US" altLang="zh-CN" sz="6665" b="1" dirty="0" smtClean="0">
                    <a:solidFill>
                      <a:schemeClr val="bg1">
                        <a:alpha val="28000"/>
                      </a:schemeClr>
                    </a:solidFill>
                    <a:latin typeface="微软雅黑" panose="020B0503020204020204" charset="-122"/>
                    <a:ea typeface="微软雅黑" panose="020B0503020204020204" charset="-122"/>
                  </a:rPr>
                  <a:t>!</a:t>
                </a:r>
                <a:endParaRPr lang="zh-CN" altLang="en-US" sz="6665" b="1" dirty="0">
                  <a:solidFill>
                    <a:schemeClr val="bg1">
                      <a:alpha val="28000"/>
                    </a:schemeClr>
                  </a:solidFill>
                  <a:latin typeface="微软雅黑" panose="020B0503020204020204" charset="-122"/>
                  <a:ea typeface="微软雅黑" panose="020B0503020204020204" charset="-122"/>
                </a:endParaRPr>
              </a:p>
            </p:txBody>
          </p:sp>
          <p:sp>
            <p:nvSpPr>
              <p:cNvPr id="17" name="标题 1"/>
              <p:cNvSpPr txBox="1"/>
              <p:nvPr/>
            </p:nvSpPr>
            <p:spPr>
              <a:xfrm>
                <a:off x="972568" y="3668571"/>
                <a:ext cx="486284" cy="276656"/>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2400" b="1" dirty="0">
                    <a:solidFill>
                      <a:schemeClr val="bg1"/>
                    </a:solidFill>
                    <a:latin typeface="微软雅黑" panose="020B0503020204020204" charset="-122"/>
                    <a:ea typeface="微软雅黑" panose="020B0503020204020204" charset="-122"/>
                  </a:rPr>
                  <a:t>不安</a:t>
                </a:r>
                <a:endParaRPr lang="zh-CN" altLang="en-US" sz="2400" b="1" dirty="0">
                  <a:solidFill>
                    <a:schemeClr val="bg1"/>
                  </a:solidFill>
                  <a:latin typeface="微软雅黑" panose="020B0503020204020204" charset="-122"/>
                  <a:ea typeface="微软雅黑" panose="020B0503020204020204" charset="-122"/>
                </a:endParaRPr>
              </a:p>
            </p:txBody>
          </p:sp>
        </p:grpSp>
        <p:grpSp>
          <p:nvGrpSpPr>
            <p:cNvPr id="19" name="组合 18"/>
            <p:cNvGrpSpPr/>
            <p:nvPr/>
          </p:nvGrpSpPr>
          <p:grpSpPr>
            <a:xfrm>
              <a:off x="1814021" y="3285534"/>
              <a:ext cx="1031443" cy="905939"/>
              <a:chOff x="699989" y="3285534"/>
              <a:chExt cx="1031443" cy="905939"/>
            </a:xfrm>
          </p:grpSpPr>
          <p:sp>
            <p:nvSpPr>
              <p:cNvPr id="20" name="等腰三角形 19"/>
              <p:cNvSpPr/>
              <p:nvPr/>
            </p:nvSpPr>
            <p:spPr>
              <a:xfrm>
                <a:off x="699989" y="3285534"/>
                <a:ext cx="1031443" cy="88917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dirty="0"/>
              </a:p>
            </p:txBody>
          </p:sp>
          <p:sp>
            <p:nvSpPr>
              <p:cNvPr id="21" name="标题 1"/>
              <p:cNvSpPr txBox="1"/>
              <p:nvPr/>
            </p:nvSpPr>
            <p:spPr>
              <a:xfrm>
                <a:off x="972568" y="3422329"/>
                <a:ext cx="486284" cy="769144"/>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en-US" altLang="zh-CN" sz="6665" b="1" dirty="0" smtClean="0">
                    <a:solidFill>
                      <a:schemeClr val="bg1">
                        <a:alpha val="28000"/>
                      </a:schemeClr>
                    </a:solidFill>
                    <a:latin typeface="微软雅黑" panose="020B0503020204020204" charset="-122"/>
                    <a:ea typeface="微软雅黑" panose="020B0503020204020204" charset="-122"/>
                  </a:rPr>
                  <a:t>!</a:t>
                </a:r>
                <a:endParaRPr lang="zh-CN" altLang="en-US" sz="6665" b="1" dirty="0">
                  <a:solidFill>
                    <a:schemeClr val="bg1">
                      <a:alpha val="28000"/>
                    </a:schemeClr>
                  </a:solidFill>
                  <a:latin typeface="微软雅黑" panose="020B0503020204020204" charset="-122"/>
                  <a:ea typeface="微软雅黑" panose="020B0503020204020204" charset="-122"/>
                </a:endParaRPr>
              </a:p>
            </p:txBody>
          </p:sp>
          <p:sp>
            <p:nvSpPr>
              <p:cNvPr id="22" name="标题 1"/>
              <p:cNvSpPr txBox="1"/>
              <p:nvPr/>
            </p:nvSpPr>
            <p:spPr>
              <a:xfrm>
                <a:off x="972568" y="3668571"/>
                <a:ext cx="486284" cy="276656"/>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2400" b="1" dirty="0">
                    <a:solidFill>
                      <a:schemeClr val="bg1"/>
                    </a:solidFill>
                    <a:latin typeface="微软雅黑" panose="020B0503020204020204" charset="-122"/>
                    <a:ea typeface="微软雅黑" panose="020B0503020204020204" charset="-122"/>
                  </a:rPr>
                  <a:t>焦虑</a:t>
                </a:r>
                <a:endParaRPr lang="zh-CN" altLang="en-US" sz="2400" b="1" dirty="0">
                  <a:solidFill>
                    <a:schemeClr val="bg1"/>
                  </a:solidFill>
                  <a:latin typeface="微软雅黑" panose="020B0503020204020204" charset="-122"/>
                  <a:ea typeface="微软雅黑" panose="020B0503020204020204" charset="-122"/>
                </a:endParaRPr>
              </a:p>
            </p:txBody>
          </p:sp>
        </p:grpSp>
        <p:grpSp>
          <p:nvGrpSpPr>
            <p:cNvPr id="23" name="组合 22"/>
            <p:cNvGrpSpPr/>
            <p:nvPr/>
          </p:nvGrpSpPr>
          <p:grpSpPr>
            <a:xfrm>
              <a:off x="2928053" y="3285534"/>
              <a:ext cx="1031443" cy="905939"/>
              <a:chOff x="699989" y="3285534"/>
              <a:chExt cx="1031443" cy="905939"/>
            </a:xfrm>
          </p:grpSpPr>
          <p:sp>
            <p:nvSpPr>
              <p:cNvPr id="24" name="等腰三角形 23"/>
              <p:cNvSpPr/>
              <p:nvPr/>
            </p:nvSpPr>
            <p:spPr>
              <a:xfrm>
                <a:off x="699989" y="3285534"/>
                <a:ext cx="1031443" cy="88917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dirty="0"/>
              </a:p>
            </p:txBody>
          </p:sp>
          <p:sp>
            <p:nvSpPr>
              <p:cNvPr id="25" name="标题 1"/>
              <p:cNvSpPr txBox="1"/>
              <p:nvPr/>
            </p:nvSpPr>
            <p:spPr>
              <a:xfrm>
                <a:off x="972568" y="3422329"/>
                <a:ext cx="486284" cy="769144"/>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en-US" altLang="zh-CN" sz="6665" b="1" dirty="0" smtClean="0">
                    <a:solidFill>
                      <a:schemeClr val="bg1">
                        <a:alpha val="28000"/>
                      </a:schemeClr>
                    </a:solidFill>
                    <a:latin typeface="微软雅黑" panose="020B0503020204020204" charset="-122"/>
                    <a:ea typeface="微软雅黑" panose="020B0503020204020204" charset="-122"/>
                  </a:rPr>
                  <a:t>!</a:t>
                </a:r>
                <a:endParaRPr lang="zh-CN" altLang="en-US" sz="6665" b="1" dirty="0">
                  <a:solidFill>
                    <a:schemeClr val="bg1">
                      <a:alpha val="28000"/>
                    </a:schemeClr>
                  </a:solidFill>
                  <a:latin typeface="微软雅黑" panose="020B0503020204020204" charset="-122"/>
                  <a:ea typeface="微软雅黑" panose="020B0503020204020204" charset="-122"/>
                </a:endParaRPr>
              </a:p>
            </p:txBody>
          </p:sp>
          <p:sp>
            <p:nvSpPr>
              <p:cNvPr id="26" name="标题 1"/>
              <p:cNvSpPr txBox="1"/>
              <p:nvPr/>
            </p:nvSpPr>
            <p:spPr>
              <a:xfrm>
                <a:off x="972568" y="3668571"/>
                <a:ext cx="486284" cy="276656"/>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2400" b="1" dirty="0" smtClean="0">
                    <a:solidFill>
                      <a:schemeClr val="bg1"/>
                    </a:solidFill>
                    <a:latin typeface="微软雅黑" panose="020B0503020204020204" charset="-122"/>
                    <a:ea typeface="微软雅黑" panose="020B0503020204020204" charset="-122"/>
                  </a:rPr>
                  <a:t>恶心</a:t>
                </a:r>
                <a:endParaRPr lang="zh-CN" altLang="en-US" sz="2400" b="1" dirty="0">
                  <a:solidFill>
                    <a:schemeClr val="bg1"/>
                  </a:solidFill>
                  <a:latin typeface="微软雅黑" panose="020B0503020204020204" charset="-122"/>
                  <a:ea typeface="微软雅黑" panose="020B0503020204020204" charset="-122"/>
                </a:endParaRPr>
              </a:p>
            </p:txBody>
          </p:sp>
        </p:grpSp>
        <p:grpSp>
          <p:nvGrpSpPr>
            <p:cNvPr id="27" name="组合 26"/>
            <p:cNvGrpSpPr/>
            <p:nvPr/>
          </p:nvGrpSpPr>
          <p:grpSpPr>
            <a:xfrm>
              <a:off x="4042085" y="3285534"/>
              <a:ext cx="1031443" cy="905939"/>
              <a:chOff x="699989" y="3285534"/>
              <a:chExt cx="1031443" cy="905939"/>
            </a:xfrm>
          </p:grpSpPr>
          <p:sp>
            <p:nvSpPr>
              <p:cNvPr id="28" name="等腰三角形 27"/>
              <p:cNvSpPr/>
              <p:nvPr/>
            </p:nvSpPr>
            <p:spPr>
              <a:xfrm>
                <a:off x="699989" y="3285534"/>
                <a:ext cx="1031443" cy="88917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dirty="0"/>
              </a:p>
            </p:txBody>
          </p:sp>
          <p:sp>
            <p:nvSpPr>
              <p:cNvPr id="29" name="标题 1"/>
              <p:cNvSpPr txBox="1"/>
              <p:nvPr/>
            </p:nvSpPr>
            <p:spPr>
              <a:xfrm>
                <a:off x="972568" y="3422329"/>
                <a:ext cx="486284" cy="769144"/>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en-US" altLang="zh-CN" sz="6665" b="1" dirty="0" smtClean="0">
                    <a:solidFill>
                      <a:schemeClr val="bg1">
                        <a:alpha val="28000"/>
                      </a:schemeClr>
                    </a:solidFill>
                    <a:latin typeface="微软雅黑" panose="020B0503020204020204" charset="-122"/>
                    <a:ea typeface="微软雅黑" panose="020B0503020204020204" charset="-122"/>
                  </a:rPr>
                  <a:t>!</a:t>
                </a:r>
                <a:endParaRPr lang="zh-CN" altLang="en-US" sz="6665" b="1" dirty="0">
                  <a:solidFill>
                    <a:schemeClr val="bg1">
                      <a:alpha val="28000"/>
                    </a:schemeClr>
                  </a:solidFill>
                  <a:latin typeface="微软雅黑" panose="020B0503020204020204" charset="-122"/>
                  <a:ea typeface="微软雅黑" panose="020B0503020204020204" charset="-122"/>
                </a:endParaRPr>
              </a:p>
            </p:txBody>
          </p:sp>
          <p:sp>
            <p:nvSpPr>
              <p:cNvPr id="30" name="标题 1"/>
              <p:cNvSpPr txBox="1"/>
              <p:nvPr/>
            </p:nvSpPr>
            <p:spPr>
              <a:xfrm>
                <a:off x="972568" y="3668571"/>
                <a:ext cx="486284" cy="276656"/>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2400" b="1" dirty="0" smtClean="0">
                    <a:solidFill>
                      <a:schemeClr val="bg1"/>
                    </a:solidFill>
                    <a:latin typeface="微软雅黑" panose="020B0503020204020204" charset="-122"/>
                    <a:ea typeface="微软雅黑" panose="020B0503020204020204" charset="-122"/>
                  </a:rPr>
                  <a:t>呕吐</a:t>
                </a:r>
                <a:endParaRPr lang="zh-CN" altLang="en-US" sz="2400" b="1" dirty="0">
                  <a:solidFill>
                    <a:schemeClr val="bg1"/>
                  </a:solidFill>
                  <a:latin typeface="微软雅黑" panose="020B0503020204020204" charset="-122"/>
                  <a:ea typeface="微软雅黑" panose="020B0503020204020204" charset="-122"/>
                </a:endParaRPr>
              </a:p>
            </p:txBody>
          </p:sp>
        </p:grpSp>
        <p:grpSp>
          <p:nvGrpSpPr>
            <p:cNvPr id="31" name="组合 30"/>
            <p:cNvGrpSpPr/>
            <p:nvPr/>
          </p:nvGrpSpPr>
          <p:grpSpPr>
            <a:xfrm>
              <a:off x="5156117" y="3285534"/>
              <a:ext cx="1031443" cy="905939"/>
              <a:chOff x="699989" y="3285534"/>
              <a:chExt cx="1031443" cy="905939"/>
            </a:xfrm>
          </p:grpSpPr>
          <p:sp>
            <p:nvSpPr>
              <p:cNvPr id="32" name="等腰三角形 31"/>
              <p:cNvSpPr/>
              <p:nvPr/>
            </p:nvSpPr>
            <p:spPr>
              <a:xfrm>
                <a:off x="699989" y="3285534"/>
                <a:ext cx="1031443" cy="88917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dirty="0"/>
              </a:p>
            </p:txBody>
          </p:sp>
          <p:sp>
            <p:nvSpPr>
              <p:cNvPr id="33" name="标题 1"/>
              <p:cNvSpPr txBox="1"/>
              <p:nvPr/>
            </p:nvSpPr>
            <p:spPr>
              <a:xfrm>
                <a:off x="972568" y="3422329"/>
                <a:ext cx="486284" cy="769144"/>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en-US" altLang="zh-CN" sz="6665" b="1" dirty="0" smtClean="0">
                    <a:solidFill>
                      <a:schemeClr val="bg1">
                        <a:alpha val="28000"/>
                      </a:schemeClr>
                    </a:solidFill>
                    <a:latin typeface="微软雅黑" panose="020B0503020204020204" charset="-122"/>
                    <a:ea typeface="微软雅黑" panose="020B0503020204020204" charset="-122"/>
                  </a:rPr>
                  <a:t>!</a:t>
                </a:r>
                <a:endParaRPr lang="zh-CN" altLang="en-US" sz="6665" b="1" dirty="0">
                  <a:solidFill>
                    <a:schemeClr val="bg1">
                      <a:alpha val="28000"/>
                    </a:schemeClr>
                  </a:solidFill>
                  <a:latin typeface="微软雅黑" panose="020B0503020204020204" charset="-122"/>
                  <a:ea typeface="微软雅黑" panose="020B0503020204020204" charset="-122"/>
                </a:endParaRPr>
              </a:p>
            </p:txBody>
          </p:sp>
          <p:sp>
            <p:nvSpPr>
              <p:cNvPr id="34" name="标题 1"/>
              <p:cNvSpPr txBox="1"/>
              <p:nvPr/>
            </p:nvSpPr>
            <p:spPr>
              <a:xfrm>
                <a:off x="972568" y="3668571"/>
                <a:ext cx="486284" cy="276656"/>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2400" b="1" dirty="0" smtClean="0">
                    <a:solidFill>
                      <a:schemeClr val="bg1"/>
                    </a:solidFill>
                    <a:latin typeface="微软雅黑" panose="020B0503020204020204" charset="-122"/>
                    <a:ea typeface="微软雅黑" panose="020B0503020204020204" charset="-122"/>
                  </a:rPr>
                  <a:t>腹痛</a:t>
                </a:r>
                <a:endParaRPr lang="zh-CN" altLang="en-US" sz="2400" b="1" dirty="0">
                  <a:solidFill>
                    <a:schemeClr val="bg1"/>
                  </a:solidFill>
                  <a:latin typeface="微软雅黑" panose="020B0503020204020204" charset="-122"/>
                  <a:ea typeface="微软雅黑" panose="020B0503020204020204" charset="-122"/>
                </a:endParaRPr>
              </a:p>
            </p:txBody>
          </p:sp>
        </p:grpSp>
        <p:grpSp>
          <p:nvGrpSpPr>
            <p:cNvPr id="35" name="组合 34"/>
            <p:cNvGrpSpPr/>
            <p:nvPr/>
          </p:nvGrpSpPr>
          <p:grpSpPr>
            <a:xfrm>
              <a:off x="6270151" y="3285534"/>
              <a:ext cx="1031443" cy="905939"/>
              <a:chOff x="699989" y="3285534"/>
              <a:chExt cx="1031443" cy="905939"/>
            </a:xfrm>
          </p:grpSpPr>
          <p:sp>
            <p:nvSpPr>
              <p:cNvPr id="36" name="等腰三角形 35"/>
              <p:cNvSpPr/>
              <p:nvPr/>
            </p:nvSpPr>
            <p:spPr>
              <a:xfrm>
                <a:off x="699989" y="3285534"/>
                <a:ext cx="1031443" cy="88917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65" dirty="0"/>
              </a:p>
            </p:txBody>
          </p:sp>
          <p:sp>
            <p:nvSpPr>
              <p:cNvPr id="37" name="标题 1"/>
              <p:cNvSpPr txBox="1"/>
              <p:nvPr/>
            </p:nvSpPr>
            <p:spPr>
              <a:xfrm>
                <a:off x="972568" y="3422329"/>
                <a:ext cx="486284" cy="769144"/>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en-US" altLang="zh-CN" sz="6665" b="1" dirty="0" smtClean="0">
                    <a:solidFill>
                      <a:schemeClr val="bg1">
                        <a:alpha val="28000"/>
                      </a:schemeClr>
                    </a:solidFill>
                    <a:latin typeface="微软雅黑" panose="020B0503020204020204" charset="-122"/>
                    <a:ea typeface="微软雅黑" panose="020B0503020204020204" charset="-122"/>
                  </a:rPr>
                  <a:t>!</a:t>
                </a:r>
                <a:endParaRPr lang="zh-CN" altLang="en-US" sz="6665" b="1" dirty="0">
                  <a:solidFill>
                    <a:schemeClr val="bg1">
                      <a:alpha val="28000"/>
                    </a:schemeClr>
                  </a:solidFill>
                  <a:latin typeface="微软雅黑" panose="020B0503020204020204" charset="-122"/>
                  <a:ea typeface="微软雅黑" panose="020B0503020204020204" charset="-122"/>
                </a:endParaRPr>
              </a:p>
            </p:txBody>
          </p:sp>
          <p:sp>
            <p:nvSpPr>
              <p:cNvPr id="38" name="标题 1"/>
              <p:cNvSpPr txBox="1"/>
              <p:nvPr/>
            </p:nvSpPr>
            <p:spPr>
              <a:xfrm>
                <a:off x="972568" y="3668549"/>
                <a:ext cx="486284" cy="276701"/>
              </a:xfrm>
              <a:prstGeom prst="rect">
                <a:avLst/>
              </a:prstGeom>
              <a:noFill/>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2400" b="1" dirty="0" smtClean="0">
                    <a:solidFill>
                      <a:schemeClr val="bg1"/>
                    </a:solidFill>
                    <a:latin typeface="微软雅黑" panose="020B0503020204020204" charset="-122"/>
                    <a:ea typeface="微软雅黑" panose="020B0503020204020204" charset="-122"/>
                  </a:rPr>
                  <a:t>腹泻</a:t>
                </a:r>
                <a:endParaRPr lang="zh-CN" altLang="en-US" sz="2400" b="1" dirty="0">
                  <a:solidFill>
                    <a:schemeClr val="bg1"/>
                  </a:solidFill>
                  <a:latin typeface="微软雅黑" panose="020B0503020204020204" charset="-122"/>
                  <a:ea typeface="微软雅黑" panose="020B0503020204020204" charset="-122"/>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500" advClick="0" advTm="3000">
        <p15:prstTrans prst="crush"/>
      </p:transition>
    </mc:Choice>
    <mc:Fallback>
      <p:transition spd="slow" advClick="0" advTm="3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email"/>
          <a:stretch>
            <a:fillRect/>
          </a:stretch>
        </p:blipFill>
        <p:spPr>
          <a:xfrm>
            <a:off x="0" y="403"/>
            <a:ext cx="12192000" cy="6857193"/>
          </a:xfrm>
          <a:prstGeom prst="rect">
            <a:avLst/>
          </a:prstGeom>
        </p:spPr>
      </p:pic>
      <p:sp>
        <p:nvSpPr>
          <p:cNvPr id="4" name="标题 1"/>
          <p:cNvSpPr txBox="1"/>
          <p:nvPr/>
        </p:nvSpPr>
        <p:spPr>
          <a:xfrm>
            <a:off x="4187323" y="3512987"/>
            <a:ext cx="3817356" cy="57467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r>
              <a:rPr lang="zh-CN" altLang="en-US" sz="3735" b="1" dirty="0" smtClean="0">
                <a:solidFill>
                  <a:schemeClr val="bg1"/>
                </a:solidFill>
                <a:latin typeface="微软雅黑" panose="020B0503020204020204" charset="-122"/>
                <a:ea typeface="微软雅黑" panose="020B0503020204020204" charset="-122"/>
              </a:rPr>
              <a:t>吸毒对家庭的危害</a:t>
            </a:r>
            <a:endParaRPr lang="zh-CN" altLang="en-US" sz="3735" b="1" dirty="0">
              <a:solidFill>
                <a:schemeClr val="bg1"/>
              </a:solidFill>
              <a:latin typeface="微软雅黑" panose="020B0503020204020204" charset="-122"/>
              <a:ea typeface="微软雅黑" panose="020B0503020204020204" charset="-122"/>
            </a:endParaRPr>
          </a:p>
        </p:txBody>
      </p:sp>
      <p:sp>
        <p:nvSpPr>
          <p:cNvPr id="5" name="标题 1"/>
          <p:cNvSpPr txBox="1"/>
          <p:nvPr/>
        </p:nvSpPr>
        <p:spPr>
          <a:xfrm>
            <a:off x="2121967" y="4449728"/>
            <a:ext cx="7948067" cy="166179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l">
              <a:lnSpc>
                <a:spcPct val="200000"/>
              </a:lnSpc>
            </a:pPr>
            <a:r>
              <a:rPr lang="en-US" altLang="zh-CN" sz="1800" dirty="0">
                <a:solidFill>
                  <a:schemeClr val="bg1"/>
                </a:solidFill>
                <a:latin typeface="微软雅黑" panose="020B0503020204020204" charset="-122"/>
                <a:ea typeface="微软雅黑" panose="020B0503020204020204" charset="-122"/>
              </a:rPr>
              <a:t>       </a:t>
            </a:r>
            <a:r>
              <a:rPr lang="zh-CN" altLang="en-US" sz="1800" dirty="0">
                <a:solidFill>
                  <a:schemeClr val="bg1"/>
                </a:solidFill>
                <a:latin typeface="微软雅黑" panose="020B0503020204020204" charset="-122"/>
                <a:ea typeface="微软雅黑" panose="020B0503020204020204" charset="-122"/>
              </a:rPr>
              <a:t>家庭中一旦出现了吸毒者，家便不成其为家。吸毒者在自我毁灭的同时，也破坏自己的家庭，是家庭陷入经济破产、亲属离散、甚至家破人亡的困难境地。</a:t>
            </a:r>
            <a:endParaRPr lang="zh-CN" altLang="en-US" sz="1800" dirty="0">
              <a:solidFill>
                <a:schemeClr val="bg1"/>
              </a:solidFill>
              <a:latin typeface="微软雅黑" panose="020B0503020204020204" charset="-122"/>
              <a:ea typeface="微软雅黑" panose="020B0503020204020204" charset="-122"/>
            </a:endParaRPr>
          </a:p>
        </p:txBody>
      </p:sp>
      <p:cxnSp>
        <p:nvCxnSpPr>
          <p:cNvPr id="9" name="直接连接符 8"/>
          <p:cNvCxnSpPr/>
          <p:nvPr/>
        </p:nvCxnSpPr>
        <p:spPr>
          <a:xfrm>
            <a:off x="2121967" y="4316156"/>
            <a:ext cx="794806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500" advClick="0" advTm="3000">
        <p15:prstTrans prst="crush"/>
      </p:transition>
    </mc:Choice>
    <mc:Fallback>
      <p:transition spd="slow" advClick="0" advTm="3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email"/>
          <a:stretch>
            <a:fillRect/>
          </a:stretch>
        </p:blipFill>
        <p:spPr>
          <a:xfrm>
            <a:off x="0" y="403"/>
            <a:ext cx="12192000" cy="6857193"/>
          </a:xfrm>
          <a:prstGeom prst="rect">
            <a:avLst/>
          </a:prstGeom>
        </p:spPr>
      </p:pic>
      <p:sp>
        <p:nvSpPr>
          <p:cNvPr id="5" name="标题 1"/>
          <p:cNvSpPr txBox="1"/>
          <p:nvPr/>
        </p:nvSpPr>
        <p:spPr>
          <a:xfrm>
            <a:off x="6702707" y="784809"/>
            <a:ext cx="3817356" cy="57467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100000"/>
              </a:lnSpc>
            </a:pPr>
            <a:r>
              <a:rPr lang="zh-CN" altLang="en-US" sz="3735" b="1" dirty="0" smtClean="0">
                <a:solidFill>
                  <a:schemeClr val="bg1"/>
                </a:solidFill>
                <a:latin typeface="微软雅黑" panose="020B0503020204020204" charset="-122"/>
                <a:ea typeface="微软雅黑" panose="020B0503020204020204" charset="-122"/>
              </a:rPr>
              <a:t>吸毒对社会的危害</a:t>
            </a:r>
            <a:endParaRPr lang="zh-CN" altLang="en-US" sz="3735" b="1" dirty="0">
              <a:solidFill>
                <a:schemeClr val="bg1"/>
              </a:solidFill>
              <a:latin typeface="微软雅黑" panose="020B0503020204020204" charset="-122"/>
              <a:ea typeface="微软雅黑" panose="020B0503020204020204" charset="-122"/>
            </a:endParaRPr>
          </a:p>
        </p:txBody>
      </p:sp>
      <p:sp>
        <p:nvSpPr>
          <p:cNvPr id="6" name="标题 1"/>
          <p:cNvSpPr txBox="1"/>
          <p:nvPr/>
        </p:nvSpPr>
        <p:spPr>
          <a:xfrm>
            <a:off x="5381907" y="1844769"/>
            <a:ext cx="6458967" cy="3877945"/>
          </a:xfrm>
          <a:prstGeom prst="rect">
            <a:avLst/>
          </a:prstGeom>
        </p:spPr>
        <p:txBody>
          <a:bodyPr vert="horz" wrap="square" lIns="0" tIns="0" rIns="0" bIns="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nSpc>
                <a:spcPct val="200000"/>
              </a:lnSpc>
            </a:pPr>
            <a:r>
              <a:rPr lang="en-US" altLang="zh-CN" sz="1800" dirty="0">
                <a:solidFill>
                  <a:schemeClr val="bg1"/>
                </a:solidFill>
                <a:latin typeface="微软雅黑" panose="020B0503020204020204" charset="-122"/>
                <a:ea typeface="微软雅黑" panose="020B0503020204020204" charset="-122"/>
              </a:rPr>
              <a:t>       </a:t>
            </a:r>
            <a:r>
              <a:rPr lang="zh-CN" altLang="en-US" sz="1800" dirty="0">
                <a:solidFill>
                  <a:schemeClr val="bg1"/>
                </a:solidFill>
                <a:latin typeface="微软雅黑" panose="020B0503020204020204" charset="-122"/>
                <a:ea typeface="微软雅黑" panose="020B0503020204020204" charset="-122"/>
              </a:rPr>
              <a:t>对社会生产力的巨大破坏：吸毒首先导致身体疾病，影响生产，其次是造成社会财富的巨大损失和浪费，同时毒品活动还造成环境恶化，缩小了人毒品活动还造成环境恶化，缩小了人类的生存空间</a:t>
            </a:r>
            <a:r>
              <a:rPr lang="zh-CN" altLang="en-US" sz="1800" dirty="0" smtClean="0">
                <a:solidFill>
                  <a:schemeClr val="bg1"/>
                </a:solidFill>
                <a:latin typeface="微软雅黑" panose="020B0503020204020204" charset="-122"/>
                <a:ea typeface="微软雅黑" panose="020B0503020204020204" charset="-122"/>
              </a:rPr>
              <a:t>。</a:t>
            </a:r>
            <a:endParaRPr lang="en-US" altLang="zh-CN" sz="1800" dirty="0" smtClean="0">
              <a:solidFill>
                <a:schemeClr val="bg1"/>
              </a:solidFill>
              <a:latin typeface="微软雅黑" panose="020B0503020204020204" charset="-122"/>
              <a:ea typeface="微软雅黑" panose="020B0503020204020204" charset="-122"/>
            </a:endParaRPr>
          </a:p>
          <a:p>
            <a:pPr>
              <a:lnSpc>
                <a:spcPct val="200000"/>
              </a:lnSpc>
            </a:pPr>
            <a:r>
              <a:rPr lang="zh-CN" altLang="en-US" sz="1800" dirty="0" smtClean="0">
                <a:solidFill>
                  <a:schemeClr val="bg1"/>
                </a:solidFill>
                <a:latin typeface="微软雅黑" panose="020B0503020204020204" charset="-122"/>
                <a:ea typeface="微软雅黑" panose="020B0503020204020204" charset="-122"/>
              </a:rPr>
              <a:t>       毒品</a:t>
            </a:r>
            <a:r>
              <a:rPr lang="zh-CN" altLang="en-US" sz="1800" dirty="0">
                <a:solidFill>
                  <a:schemeClr val="bg1"/>
                </a:solidFill>
                <a:latin typeface="微软雅黑" panose="020B0503020204020204" charset="-122"/>
                <a:ea typeface="微软雅黑" panose="020B0503020204020204" charset="-122"/>
              </a:rPr>
              <a:t>活动扰乱社会治安：毒品活动加剧诱发了各种违法犯罪活动，扰乱了社会治安，给社会安定带来巨大威胁。无论用什么方式吸毒，对人体的肌体都会造成极大的损害。</a:t>
            </a:r>
            <a:endParaRPr lang="zh-CN" altLang="en-US" sz="1800" dirty="0">
              <a:solidFill>
                <a:schemeClr val="bg1"/>
              </a:solidFill>
              <a:latin typeface="微软雅黑" panose="020B0503020204020204" charset="-122"/>
              <a:ea typeface="微软雅黑" panose="020B0503020204020204" charset="-122"/>
            </a:endParaRPr>
          </a:p>
        </p:txBody>
      </p:sp>
      <p:cxnSp>
        <p:nvCxnSpPr>
          <p:cNvPr id="7" name="直接连接符 6"/>
          <p:cNvCxnSpPr/>
          <p:nvPr/>
        </p:nvCxnSpPr>
        <p:spPr>
          <a:xfrm>
            <a:off x="5381907" y="1720058"/>
            <a:ext cx="636589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500" advClick="0" advTm="3000">
        <p15:prstTrans prst="crush"/>
      </p:transition>
    </mc:Choice>
    <mc:Fallback>
      <p:transition spd="slow" advClick="0" advTm="3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91770" y="417195"/>
            <a:ext cx="11809095" cy="647700"/>
          </a:xfrm>
        </p:spPr>
        <p:txBody>
          <a:bodyPr/>
          <a:p>
            <a:r>
              <a:rPr lang="zh-CN" altLang="en-US" sz="360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gradFill>
                  <a:gsLst>
                    <a:gs pos="0">
                      <a:srgbClr val="FE4444"/>
                    </a:gs>
                    <a:gs pos="100000">
                      <a:srgbClr val="832B2B"/>
                    </a:gs>
                  </a:gsLst>
                  <a:lin ang="5400000" scaled="0"/>
                </a:gradFill>
              </a:rPr>
              <a:t>生活中，我们应该怎样预防青少年接触毒品和吸毒呢？</a:t>
            </a:r>
            <a:endParaRPr lang="zh-CN" altLang="en-US" sz="360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gradFill>
                <a:gsLst>
                  <a:gs pos="0">
                    <a:srgbClr val="FE4444"/>
                  </a:gs>
                  <a:gs pos="100000">
                    <a:srgbClr val="832B2B"/>
                  </a:gs>
                </a:gsLst>
                <a:lin ang="5400000" scaled="0"/>
              </a:gradFill>
            </a:endParaRPr>
          </a:p>
        </p:txBody>
      </p:sp>
      <p:sp>
        <p:nvSpPr>
          <p:cNvPr id="3" name="内容占位符 2"/>
          <p:cNvSpPr>
            <a:spLocks noGrp="1"/>
          </p:cNvSpPr>
          <p:nvPr>
            <p:ph idx="1"/>
          </p:nvPr>
        </p:nvSpPr>
        <p:spPr>
          <a:xfrm>
            <a:off x="669925" y="1296035"/>
            <a:ext cx="10852150" cy="4363085"/>
          </a:xfrm>
        </p:spPr>
        <p:txBody>
          <a:bodyPr/>
          <a:p>
            <a:pPr marL="0" indent="0">
              <a:buNone/>
            </a:pPr>
            <a:r>
              <a:rPr lang="zh-CN" altLang="en-US" sz="3200"/>
              <a:t>①接受基本知识和禁毒法律法规知识。</a:t>
            </a:r>
            <a:endParaRPr lang="zh-CN" altLang="en-US" sz="3200"/>
          </a:p>
          <a:p>
            <a:pPr marL="0" indent="0">
              <a:buNone/>
            </a:pPr>
            <a:r>
              <a:rPr lang="zh-CN" altLang="en-US" sz="3200"/>
              <a:t>②树立正确的价值观，不以好奇心的侥幸心理去尝试。</a:t>
            </a:r>
            <a:endParaRPr lang="zh-CN" altLang="en-US" sz="3200"/>
          </a:p>
          <a:p>
            <a:pPr marL="0" indent="0">
              <a:buNone/>
            </a:pPr>
            <a:r>
              <a:rPr lang="zh-CN" altLang="en-US" sz="3200"/>
              <a:t>③养成良好的卫生习惯，不涉足青少年不宜进入的场所。</a:t>
            </a:r>
            <a:endParaRPr lang="zh-CN" altLang="en-US" sz="3200"/>
          </a:p>
          <a:p>
            <a:pPr marL="0" indent="0">
              <a:buNone/>
            </a:pPr>
            <a:r>
              <a:rPr lang="zh-CN" altLang="en-US" sz="3200"/>
              <a:t>④不结交有吸毒、贩毒行为的人，如有发现及时告知家长报警。</a:t>
            </a:r>
            <a:endParaRPr lang="zh-CN" altLang="en-US" sz="3200"/>
          </a:p>
          <a:p>
            <a:pPr marL="0" indent="0">
              <a:buNone/>
            </a:pPr>
            <a:r>
              <a:rPr lang="en-US" altLang="zh-CN" sz="3200"/>
              <a:t>……</a:t>
            </a:r>
            <a:endParaRPr lang="en-US" altLang="zh-CN" sz="3200"/>
          </a:p>
        </p:txBody>
      </p:sp>
      <p:pic>
        <p:nvPicPr>
          <p:cNvPr id="4" name="图片 3" descr="c6adaa376748456e939bb0ca3202c78a"/>
          <p:cNvPicPr>
            <a:picLocks noChangeAspect="1"/>
          </p:cNvPicPr>
          <p:nvPr/>
        </p:nvPicPr>
        <p:blipFill>
          <a:blip r:embed="rId1"/>
          <a:stretch>
            <a:fillRect/>
          </a:stretch>
        </p:blipFill>
        <p:spPr>
          <a:xfrm>
            <a:off x="10283825" y="4194810"/>
            <a:ext cx="1897380" cy="26860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椭圆 14"/>
          <p:cNvSpPr/>
          <p:nvPr/>
        </p:nvSpPr>
        <p:spPr>
          <a:xfrm>
            <a:off x="-82550" y="6350"/>
            <a:ext cx="2025650" cy="2025650"/>
          </a:xfrm>
          <a:prstGeom prst="ellipse">
            <a:avLst/>
          </a:prstGeom>
          <a:solidFill>
            <a:srgbClr val="25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a:xfrm>
            <a:off x="861060" y="648970"/>
            <a:ext cx="10852150" cy="1029970"/>
          </a:xfrm>
          <a:ln>
            <a:noFill/>
          </a:ln>
        </p:spPr>
        <p:txBody>
          <a:bodyPr/>
          <a:p>
            <a:pPr algn="ctr"/>
            <a:r>
              <a:rPr sz="4000">
                <a:gradFill>
                  <a:gsLst>
                    <a:gs pos="0">
                      <a:srgbClr val="FE4444"/>
                    </a:gs>
                    <a:gs pos="100000">
                      <a:srgbClr val="832B2B"/>
                    </a:gs>
                  </a:gsLst>
                  <a:lin ang="5400000" scaled="0"/>
                </a:gradFill>
                <a:sym typeface="+mn-ea"/>
              </a:rPr>
              <a:t>禁毒誓词</a:t>
            </a:r>
            <a:br>
              <a:rPr sz="4000">
                <a:gradFill>
                  <a:gsLst>
                    <a:gs pos="0">
                      <a:srgbClr val="FE4444"/>
                    </a:gs>
                    <a:gs pos="100000">
                      <a:srgbClr val="832B2B"/>
                    </a:gs>
                  </a:gsLst>
                  <a:lin ang="5400000" scaled="0"/>
                </a:gradFill>
                <a:sym typeface="+mn-ea"/>
              </a:rPr>
            </a:br>
            <a:endParaRPr lang="zh-CN" altLang="en-US" sz="4000">
              <a:gradFill>
                <a:gsLst>
                  <a:gs pos="0">
                    <a:srgbClr val="FE4444"/>
                  </a:gs>
                  <a:gs pos="100000">
                    <a:srgbClr val="832B2B"/>
                  </a:gs>
                </a:gsLst>
                <a:lin ang="5400000" scaled="0"/>
              </a:gradFill>
            </a:endParaRPr>
          </a:p>
        </p:txBody>
      </p:sp>
      <p:sp>
        <p:nvSpPr>
          <p:cNvPr id="3" name="内容占位符 2"/>
          <p:cNvSpPr>
            <a:spLocks noGrp="1"/>
          </p:cNvSpPr>
          <p:nvPr>
            <p:ph idx="1"/>
          </p:nvPr>
        </p:nvSpPr>
        <p:spPr>
          <a:xfrm>
            <a:off x="669882" y="1029300"/>
            <a:ext cx="10852237" cy="5041355"/>
          </a:xfrm>
        </p:spPr>
        <p:txBody>
          <a:bodyPr/>
          <a:p>
            <a:pPr marL="0" indent="0">
              <a:buNone/>
            </a:pPr>
            <a:endParaRPr lang="zh-CN" altLang="en-US"/>
          </a:p>
          <a:p>
            <a:pPr marL="0" indent="0" algn="just">
              <a:buNone/>
            </a:pPr>
            <a:r>
              <a:rPr lang="zh-CN" altLang="en-US"/>
              <a:t>     </a:t>
            </a:r>
            <a:r>
              <a:rPr lang="zh-CN" altLang="en-US">
                <a:latin typeface="楷体" panose="02010609060101010101" charset="-122"/>
                <a:ea typeface="楷体" panose="02010609060101010101" charset="-122"/>
                <a:cs typeface="楷体" panose="02010609060101010101" charset="-122"/>
              </a:rPr>
              <a:t>    </a:t>
            </a:r>
            <a:r>
              <a:rPr lang="zh-CN" altLang="en-US" sz="3200" b="1">
                <a:latin typeface="楷体" panose="02010609060101010101" charset="-122"/>
                <a:ea typeface="楷体" panose="02010609060101010101" charset="-122"/>
                <a:cs typeface="楷体" panose="02010609060101010101" charset="-122"/>
              </a:rPr>
              <a:t>我是一名光荣的</a:t>
            </a:r>
            <a:r>
              <a:rPr sz="3200" b="1">
                <a:latin typeface="楷体" panose="02010609060101010101" charset="-122"/>
                <a:ea typeface="楷体" panose="02010609060101010101" charset="-122"/>
                <a:cs typeface="楷体" panose="02010609060101010101" charset="-122"/>
                <a:sym typeface="+mn-ea"/>
              </a:rPr>
              <a:t>少先队员</a:t>
            </a:r>
            <a:r>
              <a:rPr lang="zh-CN" altLang="en-US" sz="3200" b="1">
                <a:latin typeface="楷体" panose="02010609060101010101" charset="-122"/>
                <a:ea typeface="楷体" panose="02010609060101010101" charset="-122"/>
                <a:cs typeface="楷体" panose="02010609060101010101" charset="-122"/>
              </a:rPr>
              <a:t>,我庄严宣誓:“珍爱生命,拒绝毒品,不忘‘东亚病夫耻辱,自觉抵御毒品的侵蚀,坚决与毒魔作斗争。努力学习,刻苦锻炼,在文明和谐的校园里,健康成长。我保证:终身不吸毒、不贩毒、不制毒、不种毒,积极投身于禁毒斗争行列,为国家禁毒事业作出自己应有的贡献。”</a:t>
            </a:r>
            <a:endParaRPr lang="zh-CN" altLang="en-US" sz="3200" b="1">
              <a:latin typeface="楷体" panose="02010609060101010101" charset="-122"/>
              <a:ea typeface="楷体" panose="02010609060101010101" charset="-122"/>
              <a:cs typeface="楷体" panose="02010609060101010101" charset="-122"/>
            </a:endParaRPr>
          </a:p>
          <a:p>
            <a:pPr marL="0" indent="0" algn="r">
              <a:buNone/>
            </a:pPr>
            <a:r>
              <a:rPr lang="zh-CN" altLang="en-US" sz="3200" b="1">
                <a:latin typeface="楷体" panose="02010609060101010101" charset="-122"/>
                <a:ea typeface="楷体" panose="02010609060101010101" charset="-122"/>
                <a:cs typeface="楷体" panose="02010609060101010101" charset="-122"/>
              </a:rPr>
              <a:t>宣誓人:(   ）</a:t>
            </a:r>
            <a:endParaRPr lang="zh-CN" altLang="en-US" sz="3200" b="1">
              <a:latin typeface="楷体" panose="02010609060101010101" charset="-122"/>
              <a:ea typeface="楷体" panose="02010609060101010101" charset="-122"/>
              <a:cs typeface="楷体" panose="02010609060101010101" charset="-122"/>
            </a:endParaRPr>
          </a:p>
          <a:p>
            <a:pPr marL="0" indent="0" algn="r">
              <a:buNone/>
            </a:pPr>
            <a:r>
              <a:rPr lang="en-US" altLang="zh-CN" sz="3200" b="1">
                <a:latin typeface="楷体" panose="02010609060101010101" charset="-122"/>
                <a:ea typeface="楷体" panose="02010609060101010101" charset="-122"/>
                <a:cs typeface="楷体" panose="02010609060101010101" charset="-122"/>
              </a:rPr>
              <a:t>X</a:t>
            </a:r>
            <a:r>
              <a:rPr lang="zh-CN" altLang="en-US" sz="3200" b="1">
                <a:latin typeface="楷体" panose="02010609060101010101" charset="-122"/>
                <a:ea typeface="楷体" panose="02010609060101010101" charset="-122"/>
                <a:cs typeface="楷体" panose="02010609060101010101" charset="-122"/>
              </a:rPr>
              <a:t>年</a:t>
            </a:r>
            <a:r>
              <a:rPr lang="en-US" altLang="zh-CN" sz="3200" b="1">
                <a:latin typeface="楷体" panose="02010609060101010101" charset="-122"/>
                <a:ea typeface="楷体" panose="02010609060101010101" charset="-122"/>
                <a:cs typeface="楷体" panose="02010609060101010101" charset="-122"/>
              </a:rPr>
              <a:t>X</a:t>
            </a:r>
            <a:r>
              <a:rPr lang="zh-CN" altLang="en-US" sz="3200" b="1">
                <a:latin typeface="楷体" panose="02010609060101010101" charset="-122"/>
                <a:ea typeface="楷体" panose="02010609060101010101" charset="-122"/>
                <a:cs typeface="楷体" panose="02010609060101010101" charset="-122"/>
              </a:rPr>
              <a:t>月</a:t>
            </a:r>
            <a:r>
              <a:rPr lang="en-US" altLang="zh-CN" sz="3200" b="1">
                <a:latin typeface="楷体" panose="02010609060101010101" charset="-122"/>
                <a:ea typeface="楷体" panose="02010609060101010101" charset="-122"/>
                <a:cs typeface="楷体" panose="02010609060101010101" charset="-122"/>
              </a:rPr>
              <a:t>X</a:t>
            </a:r>
            <a:r>
              <a:rPr lang="zh-CN" altLang="en-US" sz="3200" b="1">
                <a:latin typeface="楷体" panose="02010609060101010101" charset="-122"/>
                <a:ea typeface="楷体" panose="02010609060101010101" charset="-122"/>
                <a:cs typeface="楷体" panose="02010609060101010101" charset="-122"/>
              </a:rPr>
              <a:t>日</a:t>
            </a:r>
            <a:endParaRPr lang="zh-CN" altLang="en-US" sz="3200" b="1">
              <a:latin typeface="楷体" panose="02010609060101010101" charset="-122"/>
              <a:ea typeface="楷体" panose="02010609060101010101" charset="-122"/>
              <a:cs typeface="楷体" panose="02010609060101010101" charset="-122"/>
            </a:endParaRPr>
          </a:p>
        </p:txBody>
      </p:sp>
      <p:pic>
        <p:nvPicPr>
          <p:cNvPr id="47" name="图片 46" descr="b51c40a5ecf2a8596fce58312bd5dbe1"/>
          <p:cNvPicPr>
            <a:picLocks noChangeAspect="1"/>
          </p:cNvPicPr>
          <p:nvPr/>
        </p:nvPicPr>
        <p:blipFill>
          <a:blip r:embed="rId1"/>
          <a:srcRect/>
          <a:stretch>
            <a:fillRect/>
          </a:stretch>
        </p:blipFill>
        <p:spPr>
          <a:xfrm>
            <a:off x="9934575" y="6350"/>
            <a:ext cx="2243455" cy="1323975"/>
          </a:xfrm>
          <a:prstGeom prst="rect">
            <a:avLst/>
          </a:prstGeom>
        </p:spPr>
      </p:pic>
      <p:pic>
        <p:nvPicPr>
          <p:cNvPr id="17" name="图片 16" descr="1f8c779b28bf443baef075b7687e18ef"/>
          <p:cNvPicPr>
            <a:picLocks noChangeAspect="1"/>
          </p:cNvPicPr>
          <p:nvPr/>
        </p:nvPicPr>
        <p:blipFill>
          <a:blip r:embed="rId2"/>
          <a:srcRect l="3212" t="-8825" r="-3212" b="8825"/>
          <a:stretch>
            <a:fillRect/>
          </a:stretch>
        </p:blipFill>
        <p:spPr>
          <a:xfrm>
            <a:off x="-82550" y="-97790"/>
            <a:ext cx="2025650" cy="2025650"/>
          </a:xfrm>
          <a:prstGeom prst="ellipse">
            <a:avLst/>
          </a:prstGeom>
        </p:spPr>
      </p:pic>
      <p:sp>
        <p:nvSpPr>
          <p:cNvPr id="6" name="文本框 5"/>
          <p:cNvSpPr txBox="1"/>
          <p:nvPr/>
        </p:nvSpPr>
        <p:spPr>
          <a:xfrm>
            <a:off x="3530600" y="5528945"/>
            <a:ext cx="4068445" cy="645160"/>
          </a:xfrm>
          <a:prstGeom prst="rect">
            <a:avLst/>
          </a:prstGeom>
          <a:noFill/>
        </p:spPr>
        <p:txBody>
          <a:bodyPr wrap="square" rtlCol="0">
            <a:spAutoFit/>
          </a:bodyPr>
          <a:p>
            <a:br>
              <a:rPr lang="zh-CN" altLang="en-US">
                <a:gradFill>
                  <a:gsLst>
                    <a:gs pos="0">
                      <a:srgbClr val="FE4444"/>
                    </a:gs>
                    <a:gs pos="100000">
                      <a:srgbClr val="832B2B"/>
                    </a:gs>
                  </a:gsLst>
                  <a:lin ang="5400000" scaled="0"/>
                </a:gradFill>
                <a:sym typeface="+mn-ea"/>
              </a:rPr>
            </a:br>
            <a:endParaRPr lang="zh-CN" altLang="en-US"/>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62.xml><?xml version="1.0" encoding="utf-8"?>
<p:tagLst xmlns:p="http://schemas.openxmlformats.org/presentationml/2006/main">
  <p:tag name="KSO_WM_UNIT_ISCONTENTSTITLE" val="0"/>
  <p:tag name="KSO_WM_UNIT_PRESET_TEXT" val="空白演示"/>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187308_1*a*1"/>
  <p:tag name="KSO_WM_TEMPLATE_CATEGORY" val="custom"/>
  <p:tag name="KSO_WM_TEMPLATE_INDEX" val="20187308"/>
  <p:tag name="KSO_WM_UNIT_LAYERLEVEL" val="1"/>
  <p:tag name="KSO_WM_TAG_VERSION" val="1.0"/>
  <p:tag name="KSO_WM_BEAUTIFY_FLAG" val="#wm#"/>
</p:tagLst>
</file>

<file path=ppt/tags/tag63.xml><?xml version="1.0" encoding="utf-8"?>
<p:tagLst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64.xml><?xml version="1.0" encoding="utf-8"?>
<p:tagLst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MODEL_TYPE" val="cover"/>
</p:tagLst>
</file>

<file path=ppt/tags/tag65.xml><?xml version="1.0" encoding="utf-8"?>
<p:tagLst xmlns:p="http://schemas.openxmlformats.org/presentationml/2006/main">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1969</Words>
  <Application>WPS 演示</Application>
  <PresentationFormat>宽屏</PresentationFormat>
  <Paragraphs>99</Paragraphs>
  <Slides>10</Slides>
  <Notes>1</Notes>
  <HiddenSlides>0</HiddenSlides>
  <MMClips>0</MMClips>
  <ScaleCrop>false</ScaleCrop>
  <HeadingPairs>
    <vt:vector size="6" baseType="variant">
      <vt:variant>
        <vt:lpstr>已用的字体</vt:lpstr>
      </vt:variant>
      <vt:variant>
        <vt:i4>20</vt:i4>
      </vt:variant>
      <vt:variant>
        <vt:lpstr>主题</vt:lpstr>
      </vt:variant>
      <vt:variant>
        <vt:i4>3</vt:i4>
      </vt:variant>
      <vt:variant>
        <vt:lpstr>幻灯片标题</vt:lpstr>
      </vt:variant>
      <vt:variant>
        <vt:i4>10</vt:i4>
      </vt:variant>
    </vt:vector>
  </HeadingPairs>
  <TitlesOfParts>
    <vt:vector size="33" baseType="lpstr">
      <vt:lpstr>Arial</vt:lpstr>
      <vt:lpstr>宋体</vt:lpstr>
      <vt:lpstr>Wingdings</vt:lpstr>
      <vt:lpstr>微软雅黑</vt:lpstr>
      <vt:lpstr>Arial Unicode MS</vt:lpstr>
      <vt:lpstr>新宋体</vt:lpstr>
      <vt:lpstr>楷体</vt:lpstr>
      <vt:lpstr>黑体</vt:lpstr>
      <vt:lpstr>Gungsuh</vt:lpstr>
      <vt:lpstr>仿宋</vt:lpstr>
      <vt:lpstr>BatangChe</vt:lpstr>
      <vt:lpstr>Batang</vt:lpstr>
      <vt:lpstr>Calibri</vt:lpstr>
      <vt:lpstr>等线 Light</vt:lpstr>
      <vt:lpstr>Calibri Light</vt:lpstr>
      <vt:lpstr>等线</vt:lpstr>
      <vt:lpstr>叶根友毛笔行书简体-个人版</vt:lpstr>
      <vt:lpstr>华文新魏</vt:lpstr>
      <vt:lpstr>方正北魏楷书_GBK</vt:lpstr>
      <vt:lpstr>微软雅黑 Light</vt:lpstr>
      <vt:lpstr>Office 主题​​</vt:lpstr>
      <vt:lpstr>第一PPT，www.1ppt.com</vt:lpstr>
      <vt:lpstr>Office 主题</vt:lpstr>
      <vt:lpstr>空白演示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寒塘鹤影</cp:lastModifiedBy>
  <cp:revision>18</cp:revision>
  <dcterms:created xsi:type="dcterms:W3CDTF">2019-10-25T12:39:33Z</dcterms:created>
  <dcterms:modified xsi:type="dcterms:W3CDTF">2019-10-25T14:05:19Z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