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325" r:id="rId3"/>
    <p:sldId id="336" r:id="rId4"/>
    <p:sldId id="364" r:id="rId5"/>
    <p:sldId id="345" r:id="rId6"/>
    <p:sldId id="350" r:id="rId7"/>
    <p:sldId id="348" r:id="rId8"/>
    <p:sldId id="344" r:id="rId9"/>
    <p:sldId id="343" r:id="rId10"/>
    <p:sldId id="346" r:id="rId11"/>
    <p:sldId id="347" r:id="rId12"/>
    <p:sldId id="352" r:id="rId13"/>
    <p:sldId id="355" r:id="rId14"/>
    <p:sldId id="354" r:id="rId15"/>
    <p:sldId id="353" r:id="rId16"/>
    <p:sldId id="349" r:id="rId17"/>
    <p:sldId id="351" r:id="rId18"/>
    <p:sldId id="342" r:id="rId19"/>
    <p:sldId id="340" r:id="rId2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00"/>
    <a:srgbClr val="0033CC"/>
    <a:srgbClr val="CC00CC"/>
    <a:srgbClr val="008000"/>
    <a:srgbClr val="CC6600"/>
    <a:srgbClr val="6600CC"/>
    <a:srgbClr val="D1DFB3"/>
    <a:srgbClr val="009899"/>
    <a:srgbClr val="58BD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536" autoAdjust="0"/>
  </p:normalViewPr>
  <p:slideViewPr>
    <p:cSldViewPr>
      <p:cViewPr>
        <p:scale>
          <a:sx n="64" d="100"/>
          <a:sy n="64" d="100"/>
        </p:scale>
        <p:origin x="-1194" y="-4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E3FFBB23-D9BE-41B9-AD5B-68D66C463514}"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4D486B86-5E7D-46F5-8654-888571A66E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6413928-4ED8-4832-9D33-FC0C4DBD5ED2}"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DC9683A-8096-43AB-A0D4-9EB115734839}"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71AB654-EC03-4991-BB3E-D4273F0C6A0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52013E2-BEDF-44E9-951E-97F07BABA300}"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CB2577B-2B82-4F53-BDF6-7767A28F15E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A54B054-E0EA-471C-ACFC-3980C0AB00B6}" type="slidenum">
              <a:rPr lang="zh-CN" altLang="en-US"/>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2" name="Picture 2" descr="F:\work\常州电信\未标题-1.png"/>
          <p:cNvPicPr>
            <a:picLocks noChangeAspect="1" noChangeArrowheads="1"/>
          </p:cNvPicPr>
          <p:nvPr userDrawn="1"/>
        </p:nvPicPr>
        <p:blipFill>
          <a:blip r:embed="rId2" cstate="print"/>
          <a:srcRect/>
          <a:stretch>
            <a:fillRect/>
          </a:stretch>
        </p:blipFill>
        <p:spPr bwMode="auto">
          <a:xfrm>
            <a:off x="-1588" y="-1588"/>
            <a:ext cx="9145588" cy="6859588"/>
          </a:xfrm>
          <a:prstGeom prst="rect">
            <a:avLst/>
          </a:prstGeom>
          <a:noFill/>
          <a:ln w="9525">
            <a:noFill/>
            <a:miter lim="800000"/>
            <a:headEnd/>
            <a:tailEnd/>
          </a:ln>
        </p:spPr>
      </p:pic>
      <p:pic>
        <p:nvPicPr>
          <p:cNvPr id="3" name="Picture 2" descr="F:\work\常州电信\未标题-9.png"/>
          <p:cNvPicPr>
            <a:picLocks noChangeAspect="1" noChangeArrowheads="1"/>
          </p:cNvPicPr>
          <p:nvPr userDrawn="1"/>
        </p:nvPicPr>
        <p:blipFill>
          <a:blip r:embed="rId3" cstate="print"/>
          <a:srcRect/>
          <a:stretch>
            <a:fillRect/>
          </a:stretch>
        </p:blipFill>
        <p:spPr bwMode="auto">
          <a:xfrm>
            <a:off x="3175" y="0"/>
            <a:ext cx="9139238" cy="6859588"/>
          </a:xfrm>
          <a:prstGeom prst="rect">
            <a:avLst/>
          </a:prstGeom>
          <a:noFill/>
          <a:ln w="9525">
            <a:noFill/>
            <a:miter lim="800000"/>
            <a:headEnd/>
            <a:tailEnd/>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2" name="Picture 2" descr="F:\work\常州电信\未标题-1.png"/>
          <p:cNvPicPr>
            <a:picLocks noChangeAspect="1" noChangeArrowheads="1"/>
          </p:cNvPicPr>
          <p:nvPr userDrawn="1"/>
        </p:nvPicPr>
        <p:blipFill>
          <a:blip r:embed="rId2" cstate="print"/>
          <a:srcRect/>
          <a:stretch>
            <a:fillRect/>
          </a:stretch>
        </p:blipFill>
        <p:spPr bwMode="auto">
          <a:xfrm>
            <a:off x="-1588" y="-1588"/>
            <a:ext cx="9145588" cy="6859588"/>
          </a:xfrm>
          <a:prstGeom prst="rect">
            <a:avLst/>
          </a:prstGeom>
          <a:noFill/>
          <a:ln w="9525">
            <a:noFill/>
            <a:miter lim="800000"/>
            <a:headEnd/>
            <a:tailEnd/>
          </a:ln>
        </p:spPr>
      </p:pic>
      <p:pic>
        <p:nvPicPr>
          <p:cNvPr id="3" name="Picture 2" descr="F:\work\常州电信\未标题-9.png"/>
          <p:cNvPicPr>
            <a:picLocks noChangeAspect="1" noChangeArrowheads="1"/>
          </p:cNvPicPr>
          <p:nvPr userDrawn="1"/>
        </p:nvPicPr>
        <p:blipFill>
          <a:blip r:embed="rId3" cstate="print"/>
          <a:srcRect/>
          <a:stretch>
            <a:fillRect/>
          </a:stretch>
        </p:blipFill>
        <p:spPr bwMode="auto">
          <a:xfrm>
            <a:off x="3175" y="0"/>
            <a:ext cx="9139238" cy="6859588"/>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A06E465-D03A-460A-AEBC-13C9A5216EF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315E380-0D9F-4FAE-8F5C-2AE87996A0B6}"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pPr>
              <a:defRPr/>
            </a:pPr>
            <a:fld id="{5B9FC0D6-5445-4AF3-8BAF-9B35B2927F2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2BA82F8-5618-4723-81D5-CF65CAE26FD5}"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B5468D55-6AE0-4D98-9877-C0C348728FD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E242371-14B3-4FD8-9C3F-E2A2A6EFE1B7}"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EE00F348-AEC1-4B4D-9E54-18F39296A99A}"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CA5561BF-81DB-482A-9A1F-A2790BE39AB6}"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9EBA6ACB-A89B-481C-B2FA-3BB6CDC39A15}"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0EB9EE8-C8C6-4463-B995-99E9571126D8}"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9B0D80C0-AA8E-4A27-A936-66A8E4BD14F7}"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AF6A8E1-3EAD-4D46-930C-83B1E395FE23}"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680F7FDC-1145-499C-A413-A1AF8561961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D223A89-77F4-44B1-85E8-5529E25CC035}"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pPr>
              <a:defRPr/>
            </a:pPr>
            <a:fld id="{ACF56117-0B02-4F32-B67F-86D0414460A3}"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BE2D3F1-0993-40D8-98C6-C8F24265016F}"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C8202DE7-965E-408E-8B5D-55DD88709C8A}"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09A3E063-0554-407C-9EE8-F30A60C3CF05}"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5.png"/><Relationship Id="rId1"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7.png"/><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7" descr="图片2.jpg"/>
          <p:cNvPicPr>
            <a:picLocks noChangeAspect="1"/>
          </p:cNvPicPr>
          <p:nvPr/>
        </p:nvPicPr>
        <p:blipFill>
          <a:blip r:embed="rId1" cstate="print"/>
          <a:stretch>
            <a:fillRect/>
          </a:stretch>
        </p:blipFill>
        <p:spPr bwMode="auto">
          <a:xfrm>
            <a:off x="6350" y="0"/>
            <a:ext cx="9572424" cy="7181851"/>
          </a:xfrm>
          <a:prstGeom prst="rect">
            <a:avLst/>
          </a:prstGeom>
          <a:noFill/>
          <a:ln w="9525">
            <a:noFill/>
            <a:miter lim="800000"/>
            <a:headEnd/>
            <a:tailEnd/>
          </a:ln>
        </p:spPr>
      </p:pic>
      <p:sp>
        <p:nvSpPr>
          <p:cNvPr id="3076" name="矩形 4"/>
          <p:cNvSpPr>
            <a:spLocks noChangeArrowheads="1"/>
          </p:cNvSpPr>
          <p:nvPr/>
        </p:nvSpPr>
        <p:spPr bwMode="auto">
          <a:xfrm>
            <a:off x="450934" y="293"/>
            <a:ext cx="7200900" cy="461962"/>
          </a:xfrm>
          <a:prstGeom prst="rect">
            <a:avLst/>
          </a:prstGeom>
          <a:noFill/>
          <a:ln w="9525">
            <a:noFill/>
            <a:miter lim="800000"/>
          </a:ln>
        </p:spPr>
        <p:txBody>
          <a:bodyPr>
            <a:spAutoFit/>
          </a:bodyPr>
          <a:lstStyle/>
          <a:p>
            <a:r>
              <a:rPr lang="en-US" altLang="zh-CN" sz="2400" b="1" dirty="0" smtClean="0">
                <a:solidFill>
                  <a:srgbClr val="FFFF00"/>
                </a:solidFill>
                <a:latin typeface="隶书" pitchFamily="49" charset="-122"/>
                <a:ea typeface="隶书" pitchFamily="49" charset="-122"/>
              </a:rPr>
              <a:t>2019</a:t>
            </a:r>
            <a:r>
              <a:rPr lang="zh-CN" altLang="en-US" sz="2400" b="1" dirty="0" smtClean="0">
                <a:solidFill>
                  <a:srgbClr val="FFFF00"/>
                </a:solidFill>
                <a:latin typeface="隶书" pitchFamily="49" charset="-122"/>
                <a:ea typeface="隶书" pitchFamily="49" charset="-122"/>
              </a:rPr>
              <a:t>年毒品预防教育</a:t>
            </a:r>
            <a:r>
              <a:rPr lang="zh-CN" altLang="zh-CN" sz="2400" b="1" dirty="0" smtClean="0">
                <a:solidFill>
                  <a:srgbClr val="FFFF00"/>
                </a:solidFill>
                <a:latin typeface="隶书" pitchFamily="49" charset="-122"/>
                <a:ea typeface="隶书" pitchFamily="49" charset="-122"/>
              </a:rPr>
              <a:t>活动</a:t>
            </a:r>
            <a:endParaRPr lang="zh-CN" altLang="zh-CN" sz="2400" b="1" dirty="0" smtClean="0">
              <a:solidFill>
                <a:srgbClr val="FFFF00"/>
              </a:solidFill>
              <a:latin typeface="隶书" pitchFamily="49" charset="-122"/>
              <a:ea typeface="隶书" pitchFamily="49" charset="-122"/>
            </a:endParaRPr>
          </a:p>
        </p:txBody>
      </p:sp>
      <p:sp>
        <p:nvSpPr>
          <p:cNvPr id="8" name="TextBox 7"/>
          <p:cNvSpPr txBox="1"/>
          <p:nvPr/>
        </p:nvSpPr>
        <p:spPr>
          <a:xfrm>
            <a:off x="2343423" y="6574661"/>
            <a:ext cx="3416320" cy="523220"/>
          </a:xfrm>
          <a:prstGeom prst="rect">
            <a:avLst/>
          </a:prstGeom>
          <a:noFill/>
        </p:spPr>
        <p:txBody>
          <a:bodyPr wrap="none">
            <a:spAutoFit/>
          </a:bodyPr>
          <a:lstStyle/>
          <a:p>
            <a:pPr fontAlgn="auto">
              <a:spcBef>
                <a:spcPts val="0"/>
              </a:spcBef>
              <a:spcAft>
                <a:spcPts val="0"/>
              </a:spcAft>
              <a:defRPr/>
            </a:pPr>
            <a:r>
              <a:rPr lang="zh-CN" altLang="en-US" sz="2800" dirty="0" smtClean="0">
                <a:ln w="9525" cmpd="sng">
                  <a:solidFill>
                    <a:schemeClr val="tx2">
                      <a:lumMod val="50000"/>
                    </a:schemeClr>
                  </a:solidFill>
                  <a:prstDash val="sysDot"/>
                </a:ln>
                <a:solidFill>
                  <a:srgbClr val="FF0000"/>
                </a:solidFill>
                <a:effectLst>
                  <a:outerShdw blurRad="63500" dir="3600000" algn="tl" rotWithShape="0">
                    <a:srgbClr val="000000">
                      <a:alpha val="70000"/>
                    </a:srgbClr>
                  </a:outerShdw>
                  <a:reflection blurRad="6350" stA="60000" endA="900" endPos="60000" dist="29997" dir="5400000" sy="-100000" algn="bl" rotWithShape="0"/>
                </a:effectLst>
                <a:latin typeface="黑体" panose="02010609060101010101" pitchFamily="49" charset="-122"/>
                <a:ea typeface="黑体" panose="02010609060101010101" pitchFamily="49" charset="-122"/>
              </a:rPr>
              <a:t>杨守敬中学  袁士华</a:t>
            </a:r>
            <a:endParaRPr lang="zh-CN" altLang="en-US" sz="2800" dirty="0" smtClean="0">
              <a:ln w="9525" cmpd="sng">
                <a:solidFill>
                  <a:schemeClr val="tx2">
                    <a:lumMod val="50000"/>
                  </a:schemeClr>
                </a:solidFill>
                <a:prstDash val="sysDot"/>
              </a:ln>
              <a:solidFill>
                <a:srgbClr val="FF0000"/>
              </a:solidFill>
              <a:effectLst>
                <a:outerShdw blurRad="63500" dir="3600000" algn="tl" rotWithShape="0">
                  <a:srgbClr val="000000">
                    <a:alpha val="70000"/>
                  </a:srgbClr>
                </a:outerShdw>
                <a:reflection blurRad="6350" stA="60000" endA="900" endPos="60000" dist="29997" dir="5400000" sy="-100000" algn="bl" rotWithShape="0"/>
              </a:effectLst>
              <a:latin typeface="黑体" panose="02010609060101010101" pitchFamily="49" charset="-122"/>
              <a:ea typeface="黑体" panose="02010609060101010101" pitchFamily="49" charset="-122"/>
            </a:endParaRPr>
          </a:p>
        </p:txBody>
      </p:sp>
      <p:pic>
        <p:nvPicPr>
          <p:cNvPr id="2" name="图片 1" descr="R(ASQ(B}C))`AT%(5@}]JSH"/>
          <p:cNvPicPr>
            <a:picLocks noChangeAspect="1"/>
          </p:cNvPicPr>
          <p:nvPr/>
        </p:nvPicPr>
        <p:blipFill>
          <a:blip r:embed="rId2"/>
          <a:stretch>
            <a:fillRect/>
          </a:stretch>
        </p:blipFill>
        <p:spPr>
          <a:xfrm>
            <a:off x="450850" y="1532255"/>
            <a:ext cx="8658225" cy="1978025"/>
          </a:xfrm>
          <a:prstGeom prst="rect">
            <a:avLst/>
          </a:prstGeom>
        </p:spPr>
      </p:pic>
      <p:pic>
        <p:nvPicPr>
          <p:cNvPr id="4" name="图片 3" descr="AV8Q$%0~GZ[1(L(U)E`I]~V"/>
          <p:cNvPicPr>
            <a:picLocks noChangeAspect="1"/>
          </p:cNvPicPr>
          <p:nvPr/>
        </p:nvPicPr>
        <p:blipFill>
          <a:blip r:embed="rId3"/>
          <a:stretch>
            <a:fillRect/>
          </a:stretch>
        </p:blipFill>
        <p:spPr>
          <a:xfrm>
            <a:off x="-6350" y="461645"/>
            <a:ext cx="9585325" cy="60826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sp>
        <p:nvSpPr>
          <p:cNvPr id="6145" name="Rectangle 1"/>
          <p:cNvSpPr>
            <a:spLocks noChangeArrowheads="1"/>
          </p:cNvSpPr>
          <p:nvPr/>
        </p:nvSpPr>
        <p:spPr bwMode="auto">
          <a:xfrm>
            <a:off x="-72459" y="1807771"/>
            <a:ext cx="8208912" cy="2862322"/>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36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        </a:t>
            </a:r>
            <a:r>
              <a:rPr kumimoji="0" lang="zh-CN" sz="36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曾有一个吸毒者说</a:t>
            </a:r>
            <a:r>
              <a:rPr kumimoji="0" lang="zh-CN" altLang="en-US" sz="36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36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吸毒给吸毒者本人及其家庭都带去巨大的危害，但对于这个家庭以外的普通人并没有什么影响，也就是说对于社会并没有多大的危害</a:t>
            </a:r>
            <a:r>
              <a:rPr kumimoji="0" lang="zh-CN" altLang="en-US" sz="36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36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，你怎样看待这种说法</a:t>
            </a:r>
            <a:endParaRPr kumimoji="0" lang="zh-CN" altLang="en-US" sz="3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5" name="矩形 4"/>
          <p:cNvSpPr/>
          <p:nvPr/>
        </p:nvSpPr>
        <p:spPr>
          <a:xfrm>
            <a:off x="-72390" y="884461"/>
            <a:ext cx="299312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辩一</a:t>
            </a:r>
            <a:r>
              <a:rPr lang="zh-CN" alt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辩：</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2770" name="Picture 2" descr="C:\Users\Administrator\AppData\Roaming\Tencent\Users\2391409669\QQ\WinTemp\RichOle\Z]V1DU33R6J([({1@3P`L45.png"/>
          <p:cNvPicPr>
            <a:picLocks noChangeAspect="1" noChangeArrowheads="1"/>
          </p:cNvPicPr>
          <p:nvPr/>
        </p:nvPicPr>
        <p:blipFill>
          <a:blip r:embed="rId1" cstate="print"/>
          <a:srcRect/>
          <a:stretch>
            <a:fillRect/>
          </a:stretch>
        </p:blipFill>
        <p:spPr bwMode="auto">
          <a:xfrm>
            <a:off x="6487795" y="4077970"/>
            <a:ext cx="2656205" cy="251396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sp>
        <p:nvSpPr>
          <p:cNvPr id="3" name="矩形 2"/>
          <p:cNvSpPr/>
          <p:nvPr/>
        </p:nvSpPr>
        <p:spPr>
          <a:xfrm>
            <a:off x="0" y="1916832"/>
            <a:ext cx="8568952" cy="3170099"/>
          </a:xfrm>
          <a:prstGeom prst="rect">
            <a:avLst/>
          </a:prstGeom>
        </p:spPr>
        <p:txBody>
          <a:bodyPr wrap="square">
            <a:spAutoFit/>
          </a:bodyPr>
          <a:lstStyle/>
          <a:p>
            <a:r>
              <a:rPr lang="en-US" altLang="zh-CN" sz="3200" dirty="0" smtClean="0"/>
              <a:t>      </a:t>
            </a:r>
            <a:r>
              <a:rPr lang="zh-CN" altLang="zh-CN" sz="2800" dirty="0" smtClean="0"/>
              <a:t>张</a:t>
            </a:r>
            <a:r>
              <a:rPr lang="zh-CN" altLang="zh-CN" sz="2800" dirty="0" smtClean="0"/>
              <a:t>某品学兼优，有一天放学后，他看到两个高年级的同学正躲在一处隐蔽的地方抽烟，一副神秘兮兮、飘飘欲仙的样貌。因为校园曾组织过禁毒教育，他立刻意识到这两个同学吸的是毒品。那两个学生发现了他，招呼他过去试试。于是，在好奇心地驱使下，张某走了过去。在两位同学的极力怂恿下，他最后吸了第一口</a:t>
            </a:r>
            <a:r>
              <a:rPr lang="en-US" altLang="zh-CN" sz="2800" dirty="0" smtClean="0"/>
              <a:t>……</a:t>
            </a:r>
            <a:endParaRPr lang="zh-CN" altLang="en-US" sz="2800" dirty="0"/>
          </a:p>
        </p:txBody>
      </p:sp>
      <p:sp>
        <p:nvSpPr>
          <p:cNvPr id="4" name="矩形 3"/>
          <p:cNvSpPr/>
          <p:nvPr/>
        </p:nvSpPr>
        <p:spPr>
          <a:xfrm>
            <a:off x="0" y="980728"/>
            <a:ext cx="299312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案例一：</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5" name="Picture 1" descr="C:\Users\Administrator\AppData\Roaming\Tencent\Users\2391409669\QQ\WinTemp\RichOle\R]F[BR]MLQ0PK@Y$}6DSCW1.png"/>
          <p:cNvPicPr>
            <a:picLocks noChangeAspect="1" noChangeArrowheads="1"/>
          </p:cNvPicPr>
          <p:nvPr/>
        </p:nvPicPr>
        <p:blipFill>
          <a:blip r:embed="rId1" cstate="print"/>
          <a:srcRect/>
          <a:stretch>
            <a:fillRect/>
          </a:stretch>
        </p:blipFill>
        <p:spPr bwMode="auto">
          <a:xfrm>
            <a:off x="6444208" y="4705860"/>
            <a:ext cx="2449835" cy="185191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sp>
        <p:nvSpPr>
          <p:cNvPr id="4" name="矩形 3"/>
          <p:cNvSpPr/>
          <p:nvPr/>
        </p:nvSpPr>
        <p:spPr>
          <a:xfrm>
            <a:off x="0" y="980728"/>
            <a:ext cx="299312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案例二：</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0721" name="Rectangle 1"/>
          <p:cNvSpPr>
            <a:spLocks noChangeArrowheads="1"/>
          </p:cNvSpPr>
          <p:nvPr/>
        </p:nvSpPr>
        <p:spPr bwMode="auto">
          <a:xfrm>
            <a:off x="0" y="1772816"/>
            <a:ext cx="9144000" cy="353943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dirty="0" smtClean="0">
                <a:ln>
                  <a:noFill/>
                </a:ln>
                <a:solidFill>
                  <a:srgbClr val="333333"/>
                </a:solidFill>
                <a:effectLst/>
                <a:latin typeface="Times New Roman" panose="02020603050405020304" pitchFamily="18" charset="0"/>
                <a:ea typeface="ˎ̥"/>
                <a:cs typeface="宋体" panose="02010600030101010101" pitchFamily="2" charset="-122"/>
              </a:rPr>
              <a:t>        16</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岁的男孩小华爱玩好动，个性爱打游戏机。在游戏机房里，小华认识了一群</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哥们</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，平时称兄道弟。有一次，他们玩得正开心的时候，一</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哥们</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拿出一小包白色粉末，给大家一齐享受。小华应对</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肝胆相照</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的朋友，根本没有疑心，不假思索地凑了过去。开始，小华吐得厉害，但</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哥们</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孜孜不倦</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地劝导他，多吸几次就好了。当他最后找到那种</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飘逸感</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的时候，</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白色幽灵</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已牢牢擒住他</a:t>
            </a:r>
            <a:r>
              <a:rPr kumimoji="0" lang="en-US" altLang="zh-CN"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endParaRPr kumimoji="0" lang="en-US" altLang="zh-CN"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pic>
        <p:nvPicPr>
          <p:cNvPr id="6" name="Picture 2" descr="C:\Users\Administrator\AppData\Roaming\Tencent\Users\2391409669\QQ\WinTemp\RichOle\46{WJ_9K4ED))INULHJVSQ4.png"/>
          <p:cNvPicPr>
            <a:picLocks noChangeAspect="1" noChangeArrowheads="1"/>
          </p:cNvPicPr>
          <p:nvPr/>
        </p:nvPicPr>
        <p:blipFill>
          <a:blip r:embed="rId1" cstate="print"/>
          <a:srcRect/>
          <a:stretch>
            <a:fillRect/>
          </a:stretch>
        </p:blipFill>
        <p:spPr bwMode="auto">
          <a:xfrm>
            <a:off x="6508229" y="4869160"/>
            <a:ext cx="2635771" cy="1778267"/>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sp>
        <p:nvSpPr>
          <p:cNvPr id="4" name="矩形 3"/>
          <p:cNvSpPr/>
          <p:nvPr/>
        </p:nvSpPr>
        <p:spPr>
          <a:xfrm>
            <a:off x="0" y="980728"/>
            <a:ext cx="299312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案例三：</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矩形 4"/>
          <p:cNvSpPr/>
          <p:nvPr/>
        </p:nvSpPr>
        <p:spPr>
          <a:xfrm>
            <a:off x="0" y="1844824"/>
            <a:ext cx="8748464" cy="2677656"/>
          </a:xfrm>
          <a:prstGeom prst="rect">
            <a:avLst/>
          </a:prstGeom>
        </p:spPr>
        <p:txBody>
          <a:bodyPr wrap="square">
            <a:spAutoFit/>
          </a:bodyPr>
          <a:lstStyle/>
          <a:p>
            <a:r>
              <a:rPr lang="en-US" altLang="zh-CN" sz="2800" dirty="0" smtClean="0"/>
              <a:t>       </a:t>
            </a:r>
            <a:r>
              <a:rPr lang="zh-CN" altLang="zh-CN" sz="2800" dirty="0" smtClean="0"/>
              <a:t>北京市</a:t>
            </a:r>
            <a:r>
              <a:rPr lang="zh-CN" altLang="zh-CN" sz="2800" dirty="0" smtClean="0"/>
              <a:t>某学生何某从小到大在班上一向是第一名。然而班上转来的新同学，成绩更胜一筹，</a:t>
            </a:r>
            <a:r>
              <a:rPr lang="en-US" altLang="zh-CN" sz="2800" dirty="0" smtClean="0"/>
              <a:t>“</a:t>
            </a:r>
            <a:r>
              <a:rPr lang="zh-CN" altLang="zh-CN" sz="2800" dirty="0" smtClean="0"/>
              <a:t>威胁</a:t>
            </a:r>
            <a:r>
              <a:rPr lang="en-US" altLang="zh-CN" sz="2800" dirty="0" smtClean="0"/>
              <a:t>”</a:t>
            </a:r>
            <a:r>
              <a:rPr lang="zh-CN" altLang="zh-CN" sz="2800" dirty="0" smtClean="0"/>
              <a:t>了他的优越地位，使他自尊心严重受挫。在期末考试时，他为了争取第一名，采取作弊的方式，结果被发现，检讨、处分、批评、嘲笑接踵而来。一帆风顺的他，一时无法承受和应对这一切，最终选取了毒品，以求解脱。</a:t>
            </a:r>
            <a:endParaRPr lang="zh-CN" altLang="en-US" sz="2800" dirty="0"/>
          </a:p>
        </p:txBody>
      </p:sp>
      <p:pic>
        <p:nvPicPr>
          <p:cNvPr id="31745" name="Picture 1" descr="C:\Users\Administrator\AppData\Roaming\Tencent\Users\2391409669\QQ\WinTemp\RichOle\7MI`X6ZC2~7_AS{5@$T24ZY.png"/>
          <p:cNvPicPr>
            <a:picLocks noChangeAspect="1" noChangeArrowheads="1"/>
          </p:cNvPicPr>
          <p:nvPr/>
        </p:nvPicPr>
        <p:blipFill>
          <a:blip r:embed="rId1" cstate="print"/>
          <a:srcRect/>
          <a:stretch>
            <a:fillRect/>
          </a:stretch>
        </p:blipFill>
        <p:spPr bwMode="auto">
          <a:xfrm>
            <a:off x="6084168" y="4437112"/>
            <a:ext cx="3059832" cy="215789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sp>
        <p:nvSpPr>
          <p:cNvPr id="4" name="矩形 3"/>
          <p:cNvSpPr/>
          <p:nvPr/>
        </p:nvSpPr>
        <p:spPr>
          <a:xfrm>
            <a:off x="0" y="980728"/>
            <a:ext cx="299312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案例四：</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2769" name="Rectangle 1"/>
          <p:cNvSpPr>
            <a:spLocks noChangeArrowheads="1"/>
          </p:cNvSpPr>
          <p:nvPr/>
        </p:nvSpPr>
        <p:spPr bwMode="auto">
          <a:xfrm>
            <a:off x="827584" y="2060848"/>
            <a:ext cx="5904656" cy="353943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      </a:t>
            </a:r>
            <a:r>
              <a:rPr kumimoji="0" lang="zh-CN"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林某是广州市一位</a:t>
            </a:r>
            <a:r>
              <a:rPr kumimoji="0" lang="en-US" altLang="zh-CN" sz="2800" b="0" i="0" u="none" strike="noStrike" cap="none" normalizeH="0" baseline="0" dirty="0" smtClean="0">
                <a:ln>
                  <a:noFill/>
                </a:ln>
                <a:solidFill>
                  <a:srgbClr val="333333"/>
                </a:solidFill>
                <a:effectLst/>
                <a:latin typeface="Times New Roman" panose="02020603050405020304" pitchFamily="18" charset="0"/>
                <a:ea typeface="ˎ̥"/>
                <a:cs typeface="宋体" panose="02010600030101010101" pitchFamily="2" charset="-122"/>
              </a:rPr>
              <a:t>16</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岁的女中学生，以前获得全市手风琴大赛的冠军。因为父母关系不和，终日大吵大闹，在她的心灵投下了学生的阴影。导致她学习成绩迅速下降，并频繁出入网吧、舞厅等娱乐场所，结识了社会上一些不三不四的人，并在别人的引诱下走上吸毒之路。</a:t>
            </a:r>
            <a:endParaRPr kumimoji="0" lang="zh-CN" altLang="en-US"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sp>
        <p:nvSpPr>
          <p:cNvPr id="5121" name="Rectangle 1"/>
          <p:cNvSpPr>
            <a:spLocks noChangeArrowheads="1"/>
          </p:cNvSpPr>
          <p:nvPr/>
        </p:nvSpPr>
        <p:spPr bwMode="auto">
          <a:xfrm>
            <a:off x="-540568" y="1844824"/>
            <a:ext cx="6624736" cy="255454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3200" b="0" i="0" u="none" strike="noStrike" cap="none" normalizeH="0" baseline="0" dirty="0" smtClean="0">
                <a:ln>
                  <a:noFill/>
                </a:ln>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        </a:t>
            </a:r>
            <a:r>
              <a:rPr kumimoji="0" lang="zh-CN" altLang="zh-CN" sz="3200" b="0" i="0" u="none" strike="noStrike" cap="none" normalizeH="0" baseline="0" dirty="0" smtClean="0">
                <a:ln>
                  <a:noFill/>
                </a:ln>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①</a:t>
            </a:r>
            <a:r>
              <a:rPr kumimoji="0" lang="zh-CN" sz="32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受好奇心的驱使</a:t>
            </a:r>
            <a:r>
              <a:rPr kumimoji="0" lang="en-US" altLang="zh-CN" sz="3200" b="0" i="0" u="none" strike="noStrike" cap="none" normalizeH="0" baseline="0" dirty="0" smtClean="0">
                <a:ln>
                  <a:noFill/>
                </a:ln>
                <a:solidFill>
                  <a:srgbClr val="333333"/>
                </a:solidFill>
                <a:effectLst/>
                <a:latin typeface="Times New Roman" panose="02020603050405020304" pitchFamily="18" charset="0"/>
                <a:ea typeface="ˎ̥"/>
                <a:cs typeface="宋体" panose="02010600030101010101" pitchFamily="2" charset="-122"/>
              </a:rPr>
              <a:t>;</a:t>
            </a:r>
            <a:endParaRPr kumimoji="0" lang="en-US" altLang="zh-CN" sz="3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32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　　</a:t>
            </a:r>
            <a:r>
              <a:rPr kumimoji="0" lang="zh-CN" altLang="en-US" sz="3200" b="0" i="0" u="none" strike="noStrike" cap="none" normalizeH="0" baseline="0" dirty="0" smtClean="0">
                <a:ln>
                  <a:noFill/>
                </a:ln>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②</a:t>
            </a:r>
            <a:r>
              <a:rPr kumimoji="0" lang="zh-CN" altLang="en-US" sz="32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交友不慎及盲目的从众心理</a:t>
            </a:r>
            <a:r>
              <a:rPr kumimoji="0" lang="en-US" altLang="zh-CN" sz="3200" b="0" i="0" u="none" strike="noStrike" cap="none" normalizeH="0" baseline="0" dirty="0" smtClean="0">
                <a:ln>
                  <a:noFill/>
                </a:ln>
                <a:solidFill>
                  <a:srgbClr val="333333"/>
                </a:solidFill>
                <a:effectLst/>
                <a:latin typeface="Times New Roman" panose="02020603050405020304" pitchFamily="18" charset="0"/>
                <a:ea typeface="ˎ̥"/>
                <a:cs typeface="宋体" panose="02010600030101010101" pitchFamily="2" charset="-122"/>
              </a:rPr>
              <a:t>;</a:t>
            </a:r>
            <a:endParaRPr kumimoji="0" lang="en-US" altLang="zh-CN" sz="3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32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　　</a:t>
            </a:r>
            <a:r>
              <a:rPr kumimoji="0" lang="zh-CN" altLang="en-US" sz="3200" b="0" i="0" u="none" strike="noStrike" cap="none" normalizeH="0" baseline="0" dirty="0" smtClean="0">
                <a:ln>
                  <a:noFill/>
                </a:ln>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③</a:t>
            </a:r>
            <a:r>
              <a:rPr kumimoji="0" lang="zh-CN" altLang="en-US" sz="32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错误的压力排解方式</a:t>
            </a:r>
            <a:r>
              <a:rPr kumimoji="0" lang="en-US" altLang="zh-CN" sz="3200" b="0" i="0" u="none" strike="noStrike" cap="none" normalizeH="0" baseline="0" dirty="0" smtClean="0">
                <a:ln>
                  <a:noFill/>
                </a:ln>
                <a:solidFill>
                  <a:srgbClr val="333333"/>
                </a:solidFill>
                <a:effectLst/>
                <a:latin typeface="Times New Roman" panose="02020603050405020304" pitchFamily="18" charset="0"/>
                <a:ea typeface="ˎ̥"/>
                <a:cs typeface="宋体" panose="02010600030101010101" pitchFamily="2" charset="-122"/>
              </a:rPr>
              <a:t>;</a:t>
            </a:r>
            <a:endParaRPr kumimoji="0" lang="en-US" altLang="zh-CN" sz="3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32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　　</a:t>
            </a:r>
            <a:r>
              <a:rPr kumimoji="0" lang="zh-CN" altLang="en-US" sz="3200" b="0" i="0" u="none" strike="noStrike" cap="none" normalizeH="0" baseline="0" dirty="0" smtClean="0">
                <a:ln>
                  <a:noFill/>
                </a:ln>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④</a:t>
            </a:r>
            <a:r>
              <a:rPr kumimoji="0" lang="zh-CN" altLang="en-US" sz="32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家庭因素的不良影响</a:t>
            </a:r>
            <a:r>
              <a:rPr kumimoji="0" lang="en-US" altLang="zh-CN" sz="3200" b="0" i="0" u="none" strike="noStrike" cap="none" normalizeH="0" baseline="0" dirty="0" smtClean="0">
                <a:ln>
                  <a:noFill/>
                </a:ln>
                <a:solidFill>
                  <a:srgbClr val="333333"/>
                </a:solidFill>
                <a:effectLst/>
                <a:latin typeface="Times New Roman" panose="02020603050405020304" pitchFamily="18" charset="0"/>
                <a:ea typeface="ˎ̥"/>
                <a:cs typeface="宋体" panose="02010600030101010101" pitchFamily="2" charset="-122"/>
              </a:rPr>
              <a:t>;</a:t>
            </a:r>
            <a:endParaRPr kumimoji="0" lang="en-US" altLang="zh-CN" sz="3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32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　　</a:t>
            </a:r>
            <a:r>
              <a:rPr kumimoji="0" lang="zh-CN" altLang="en-US" sz="3200" b="0" i="0" u="none" strike="noStrike" cap="none" normalizeH="0" baseline="0" dirty="0" smtClean="0">
                <a:ln>
                  <a:noFill/>
                </a:ln>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⑤</a:t>
            </a:r>
            <a:r>
              <a:rPr kumimoji="0" lang="zh-CN" altLang="en-US" sz="32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被他人蒙骗</a:t>
            </a:r>
            <a:r>
              <a:rPr kumimoji="0" lang="en-US" altLang="zh-CN" sz="3200" b="0" i="0" u="none" strike="noStrike" cap="none" normalizeH="0" baseline="0" dirty="0" smtClean="0">
                <a:ln>
                  <a:noFill/>
                </a:ln>
                <a:solidFill>
                  <a:srgbClr val="333333"/>
                </a:solidFill>
                <a:effectLst/>
                <a:latin typeface="Times New Roman" panose="02020603050405020304" pitchFamily="18" charset="0"/>
                <a:ea typeface="ˎ̥"/>
                <a:cs typeface="宋体" panose="02010600030101010101" pitchFamily="2" charset="-122"/>
              </a:rPr>
              <a:t>;</a:t>
            </a:r>
            <a:endParaRPr kumimoji="0" lang="en-US" altLang="zh-CN" sz="32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7" name="矩形 6"/>
          <p:cNvSpPr/>
          <p:nvPr/>
        </p:nvSpPr>
        <p:spPr>
          <a:xfrm>
            <a:off x="611560" y="1196752"/>
            <a:ext cx="7540847" cy="769441"/>
          </a:xfrm>
          <a:prstGeom prst="rect">
            <a:avLst/>
          </a:prstGeom>
          <a:noFill/>
        </p:spPr>
        <p:txBody>
          <a:bodyPr wrap="none" lIns="91440" tIns="45720" rIns="91440" bIns="45720">
            <a:spAutoFit/>
          </a:bodyPr>
          <a:lstStyle/>
          <a:p>
            <a:pPr algn="ctr"/>
            <a:r>
              <a:rPr lang="zh-CN" altLang="en-US"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讨论：青少年吸毒的主要因素</a:t>
            </a:r>
            <a:endParaRPr lang="zh-CN" altLang="en-US"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5122" name="Picture 2" descr="C:\Users\Administrator\AppData\Roaming\Tencent\Users\2391409669\QQ\WinTemp\RichOle\TD}QKEY{@P368BXN84O{A5U.png"/>
          <p:cNvPicPr>
            <a:picLocks noChangeAspect="1" noChangeArrowheads="1"/>
          </p:cNvPicPr>
          <p:nvPr/>
        </p:nvPicPr>
        <p:blipFill>
          <a:blip r:embed="rId1" cstate="print"/>
          <a:srcRect/>
          <a:stretch>
            <a:fillRect/>
          </a:stretch>
        </p:blipFill>
        <p:spPr bwMode="auto">
          <a:xfrm>
            <a:off x="5436096" y="3140968"/>
            <a:ext cx="3707904" cy="34292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21"/>
                                        </p:tgtEl>
                                        <p:attrNameLst>
                                          <p:attrName>style.visibility</p:attrName>
                                        </p:attrNameLst>
                                      </p:cBhvr>
                                      <p:to>
                                        <p:strVal val="visible"/>
                                      </p:to>
                                    </p:set>
                                    <p:animEffect transition="in" filter="fade">
                                      <p:cBhvr>
                                        <p:cTn id="7" dur="2000"/>
                                        <p:tgtEl>
                                          <p:spTgt spid="5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52" y="1196752"/>
            <a:ext cx="8836073" cy="584775"/>
          </a:xfrm>
          <a:prstGeom prst="rect">
            <a:avLst/>
          </a:prstGeom>
          <a:noFill/>
        </p:spPr>
        <p:txBody>
          <a:bodyPr wrap="none" lIns="91440" tIns="45720" rIns="91440" bIns="45720">
            <a:spAutoFit/>
          </a:bodyPr>
          <a:lstStyle/>
          <a:p>
            <a:pPr algn="ctr"/>
            <a:r>
              <a:rPr lang="zh-CN" altLang="en-US" sz="3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思考：青少年应如何构筑拒绝毒品的心理防线？</a:t>
            </a:r>
            <a:endParaRPr lang="zh-CN" altLang="en-U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4817" name="Rectangle 1"/>
          <p:cNvSpPr>
            <a:spLocks noChangeArrowheads="1"/>
          </p:cNvSpPr>
          <p:nvPr/>
        </p:nvSpPr>
        <p:spPr bwMode="auto">
          <a:xfrm>
            <a:off x="-612576" y="1844824"/>
            <a:ext cx="8100392" cy="2308324"/>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dirty="0" smtClean="0">
                <a:ln>
                  <a:noFill/>
                </a:ln>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          </a:t>
            </a:r>
            <a:r>
              <a:rPr kumimoji="0" lang="zh-CN" altLang="zh-CN" sz="3600" b="0" i="0" u="none" strike="noStrike" cap="none" normalizeH="0" baseline="0" dirty="0" smtClean="0">
                <a:ln>
                  <a:noFill/>
                </a:ln>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①</a:t>
            </a:r>
            <a:r>
              <a:rPr kumimoji="0" lang="zh-CN" sz="36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正确把握好奇心，抑制不良诱惑</a:t>
            </a:r>
            <a:r>
              <a:rPr kumimoji="0" lang="en-US" altLang="zh-CN" sz="3600" b="0" i="0" u="none" strike="noStrike" cap="none" normalizeH="0" baseline="0" dirty="0" smtClean="0">
                <a:ln>
                  <a:noFill/>
                </a:ln>
                <a:solidFill>
                  <a:srgbClr val="333333"/>
                </a:solidFill>
                <a:effectLst/>
                <a:latin typeface="Times New Roman" panose="02020603050405020304" pitchFamily="18" charset="0"/>
                <a:ea typeface="ˎ̥"/>
                <a:cs typeface="宋体" panose="02010600030101010101" pitchFamily="2" charset="-122"/>
              </a:rPr>
              <a:t>;</a:t>
            </a:r>
            <a:endParaRPr kumimoji="0" lang="en-US" altLang="zh-CN" sz="3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36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　　</a:t>
            </a:r>
            <a:r>
              <a:rPr kumimoji="0" lang="zh-CN" altLang="en-US" sz="3600" b="0" i="0" u="none" strike="noStrike" cap="none" normalizeH="0" baseline="0" dirty="0" smtClean="0">
                <a:ln>
                  <a:noFill/>
                </a:ln>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②</a:t>
            </a:r>
            <a:r>
              <a:rPr kumimoji="0" lang="zh-CN" altLang="en-US" sz="36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正确对待挫折和困难</a:t>
            </a:r>
            <a:r>
              <a:rPr kumimoji="0" lang="en-US" altLang="zh-CN" sz="3600" b="0" i="0" u="none" strike="noStrike" cap="none" normalizeH="0" baseline="0" dirty="0" smtClean="0">
                <a:ln>
                  <a:noFill/>
                </a:ln>
                <a:solidFill>
                  <a:srgbClr val="333333"/>
                </a:solidFill>
                <a:effectLst/>
                <a:latin typeface="Times New Roman" panose="02020603050405020304" pitchFamily="18" charset="0"/>
                <a:ea typeface="ˎ̥"/>
                <a:cs typeface="宋体" panose="02010600030101010101" pitchFamily="2" charset="-122"/>
              </a:rPr>
              <a:t>;</a:t>
            </a:r>
            <a:endParaRPr kumimoji="0" lang="en-US" altLang="zh-CN" sz="3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36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　　</a:t>
            </a:r>
            <a:r>
              <a:rPr kumimoji="0" lang="zh-CN" altLang="en-US" sz="3600" b="0" i="0" u="none" strike="noStrike" cap="none" normalizeH="0" baseline="0" dirty="0" smtClean="0">
                <a:ln>
                  <a:noFill/>
                </a:ln>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③</a:t>
            </a:r>
            <a:r>
              <a:rPr kumimoji="0" lang="zh-CN" altLang="en-US" sz="36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养成良好的行为习惯</a:t>
            </a:r>
            <a:r>
              <a:rPr kumimoji="0" lang="en-US" altLang="zh-CN" sz="3600" b="0" i="0" u="none" strike="noStrike" cap="none" normalizeH="0" baseline="0" dirty="0" smtClean="0">
                <a:ln>
                  <a:noFill/>
                </a:ln>
                <a:solidFill>
                  <a:srgbClr val="333333"/>
                </a:solidFill>
                <a:effectLst/>
                <a:latin typeface="Times New Roman" panose="02020603050405020304" pitchFamily="18" charset="0"/>
                <a:ea typeface="ˎ̥"/>
                <a:cs typeface="宋体" panose="02010600030101010101" pitchFamily="2" charset="-122"/>
              </a:rPr>
              <a:t>;</a:t>
            </a:r>
            <a:endParaRPr kumimoji="0" lang="en-US" altLang="zh-CN" sz="3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altLang="en-US" sz="36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　　</a:t>
            </a:r>
            <a:r>
              <a:rPr kumimoji="0" lang="zh-CN" altLang="en-US" sz="3600" b="0" i="0" u="none" strike="noStrike" cap="none" normalizeH="0" baseline="0" dirty="0" smtClean="0">
                <a:ln>
                  <a:noFill/>
                </a:ln>
                <a:solidFill>
                  <a:srgbClr val="333333"/>
                </a:solidFill>
                <a:effectLst/>
                <a:latin typeface="Times New Roman" panose="02020603050405020304" pitchFamily="18" charset="0"/>
                <a:ea typeface="宋体" panose="02010600030101010101" pitchFamily="2" charset="-122"/>
                <a:cs typeface="宋体" panose="02010600030101010101" pitchFamily="2" charset="-122"/>
              </a:rPr>
              <a:t>④</a:t>
            </a:r>
            <a:r>
              <a:rPr kumimoji="0" lang="zh-CN" altLang="en-US" sz="36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追求健康、幸福的生活。</a:t>
            </a:r>
            <a:endParaRPr kumimoji="0" lang="zh-CN" altLang="en-US" sz="36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pic>
        <p:nvPicPr>
          <p:cNvPr id="34818" name="Picture 2" descr="C:\Users\Administrator\AppData\Roaming\Tencent\Users\2391409669\QQ\WinTemp\RichOle\]_D]T(SQ~7DJ3XGI`GTLENG.png"/>
          <p:cNvPicPr>
            <a:picLocks noChangeAspect="1" noChangeArrowheads="1"/>
          </p:cNvPicPr>
          <p:nvPr/>
        </p:nvPicPr>
        <p:blipFill>
          <a:blip r:embed="rId1" cstate="print"/>
          <a:srcRect/>
          <a:stretch>
            <a:fillRect/>
          </a:stretch>
        </p:blipFill>
        <p:spPr bwMode="auto">
          <a:xfrm>
            <a:off x="5508104" y="4081044"/>
            <a:ext cx="3635896" cy="255254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4817"/>
                                        </p:tgtEl>
                                        <p:attrNameLst>
                                          <p:attrName>style.visibility</p:attrName>
                                        </p:attrNameLst>
                                      </p:cBhvr>
                                      <p:to>
                                        <p:strVal val="visible"/>
                                      </p:to>
                                    </p:set>
                                    <p:animEffect transition="in" filter="plus(in)">
                                      <p:cBhvr>
                                        <p:cTn id="7" dur="2000"/>
                                        <p:tgtEl>
                                          <p:spTgt spid="348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sp>
        <p:nvSpPr>
          <p:cNvPr id="4097" name="Rectangle 1"/>
          <p:cNvSpPr>
            <a:spLocks noChangeArrowheads="1"/>
          </p:cNvSpPr>
          <p:nvPr/>
        </p:nvSpPr>
        <p:spPr bwMode="auto">
          <a:xfrm>
            <a:off x="467544" y="2708920"/>
            <a:ext cx="7848872" cy="2246769"/>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dirty="0" smtClean="0">
                <a:ln>
                  <a:noFill/>
                </a:ln>
                <a:solidFill>
                  <a:srgbClr val="333333"/>
                </a:solidFill>
                <a:effectLst/>
                <a:latin typeface="ˎ̥" charset="0"/>
                <a:ea typeface="宋体" panose="02010600030101010101" pitchFamily="2" charset="-122"/>
                <a:cs typeface="宋体" panose="02010600030101010101" pitchFamily="2" charset="-122"/>
              </a:rPr>
              <a:t>        </a:t>
            </a:r>
            <a:r>
              <a:rPr kumimoji="0" lang="zh-CN" sz="2800" b="0" i="0" u="none" strike="noStrike" cap="none" normalizeH="0" baseline="0" dirty="0" smtClean="0">
                <a:ln>
                  <a:noFill/>
                </a:ln>
                <a:solidFill>
                  <a:srgbClr val="333333"/>
                </a:solidFill>
                <a:effectLst/>
                <a:latin typeface="ˎ̥" charset="0"/>
                <a:ea typeface="宋体" panose="02010600030101010101" pitchFamily="2" charset="-122"/>
                <a:cs typeface="宋体" panose="02010600030101010101" pitchFamily="2" charset="-122"/>
              </a:rPr>
              <a:t>我坚决响应政府的号召，保证做不吸毒、不贩毒、不制毒、不种毒，珍惜生命，远离毒品，遵守国家、政府的法律、法令。用心检举揭发违法罪行为，坚决与毒品犯罪行为作斗争，为彻底消灭毒品危害，净化社会环境做出自己的贡献。</a:t>
            </a:r>
            <a:endParaRPr kumimoji="0" lang="zh-CN"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pic>
        <p:nvPicPr>
          <p:cNvPr id="4098" name="Picture 2" descr="C:\Users\Administrator\AppData\Roaming\Tencent\Users\2391409669\QQ\WinTemp\RichOle\DBO1TU$PS7(I7WGG1PTNM{3.png"/>
          <p:cNvPicPr>
            <a:picLocks noChangeAspect="1" noChangeArrowheads="1"/>
          </p:cNvPicPr>
          <p:nvPr/>
        </p:nvPicPr>
        <p:blipFill>
          <a:blip r:embed="rId1" cstate="print"/>
          <a:srcRect/>
          <a:stretch>
            <a:fillRect/>
          </a:stretch>
        </p:blipFill>
        <p:spPr bwMode="auto">
          <a:xfrm>
            <a:off x="0" y="980728"/>
            <a:ext cx="2088232" cy="1225994"/>
          </a:xfrm>
          <a:prstGeom prst="rect">
            <a:avLst/>
          </a:prstGeom>
          <a:noFill/>
        </p:spPr>
      </p:pic>
      <p:sp>
        <p:nvSpPr>
          <p:cNvPr id="8" name="矩形 7"/>
          <p:cNvSpPr/>
          <p:nvPr/>
        </p:nvSpPr>
        <p:spPr>
          <a:xfrm>
            <a:off x="2684984" y="1124744"/>
            <a:ext cx="2967136" cy="1152128"/>
          </a:xfrm>
          <a:prstGeom prst="rect">
            <a:avLst/>
          </a:prstGeom>
          <a:noFill/>
        </p:spPr>
        <p:txBody>
          <a:bodyPr wrap="square" lIns="91440" tIns="45720" rIns="91440" bIns="45720">
            <a:spAutoFit/>
          </a:bodyPr>
          <a:lstStyle/>
          <a:p>
            <a:pPr algn="ctr"/>
            <a:r>
              <a:rPr lang="zh-CN" altLang="zh-CN" sz="66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ˎ̥" charset="0"/>
                <a:ea typeface="宋体" panose="02010600030101010101" pitchFamily="2" charset="-122"/>
                <a:cs typeface="宋体" panose="02010600030101010101" pitchFamily="2" charset="-122"/>
              </a:rPr>
              <a:t>宣誓词</a:t>
            </a:r>
            <a:endParaRPr lang="zh-CN" altLang="en-US" sz="66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pic>
        <p:nvPicPr>
          <p:cNvPr id="2" name="图片 1" descr="@K}TXK1}`CXC32IDS_AU%NU"/>
          <p:cNvPicPr>
            <a:picLocks noChangeAspect="1"/>
          </p:cNvPicPr>
          <p:nvPr/>
        </p:nvPicPr>
        <p:blipFill>
          <a:blip r:embed="rId1"/>
          <a:stretch>
            <a:fillRect/>
          </a:stretch>
        </p:blipFill>
        <p:spPr>
          <a:xfrm>
            <a:off x="635" y="18415"/>
            <a:ext cx="9143365" cy="1272540"/>
          </a:xfrm>
          <a:prstGeom prst="rect">
            <a:avLst/>
          </a:prstGeom>
        </p:spPr>
      </p:pic>
      <p:pic>
        <p:nvPicPr>
          <p:cNvPr id="3" name="图片 2" descr="Z3271RSL3`N2SEY~YU}}9I2"/>
          <p:cNvPicPr>
            <a:picLocks noChangeAspect="1"/>
          </p:cNvPicPr>
          <p:nvPr/>
        </p:nvPicPr>
        <p:blipFill>
          <a:blip r:embed="rId2"/>
          <a:stretch>
            <a:fillRect/>
          </a:stretch>
        </p:blipFill>
        <p:spPr>
          <a:xfrm>
            <a:off x="635" y="1290955"/>
            <a:ext cx="9144000" cy="576707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pic>
        <p:nvPicPr>
          <p:cNvPr id="2050" name="Picture 2" descr="C:\Users\Administrator\AppData\Roaming\Tencent\Users\2391409669\QQ\WinTemp\RichOle\GRB_OKY8V@9LTRJCW_[THUE.png"/>
          <p:cNvPicPr>
            <a:picLocks noChangeAspect="1" noChangeArrowheads="1"/>
          </p:cNvPicPr>
          <p:nvPr/>
        </p:nvPicPr>
        <p:blipFill>
          <a:blip r:embed="rId1" cstate="print"/>
          <a:srcRect/>
          <a:stretch>
            <a:fillRect/>
          </a:stretch>
        </p:blipFill>
        <p:spPr bwMode="auto">
          <a:xfrm>
            <a:off x="0" y="980728"/>
            <a:ext cx="4572000" cy="5877272"/>
          </a:xfrm>
          <a:prstGeom prst="rect">
            <a:avLst/>
          </a:prstGeom>
          <a:noFill/>
        </p:spPr>
      </p:pic>
      <p:pic>
        <p:nvPicPr>
          <p:cNvPr id="20" name="Picture 4" descr="C:\Users\Administrator\AppData\Roaming\Tencent\Users\2391409669\QQ\WinTemp\RichOle\)9QE0RF%J`M]LQ_[MO8SH4O.png"/>
          <p:cNvPicPr>
            <a:picLocks noChangeAspect="1" noChangeArrowheads="1"/>
          </p:cNvPicPr>
          <p:nvPr/>
        </p:nvPicPr>
        <p:blipFill>
          <a:blip r:embed="rId2" cstate="print"/>
          <a:srcRect/>
          <a:stretch>
            <a:fillRect/>
          </a:stretch>
        </p:blipFill>
        <p:spPr bwMode="auto">
          <a:xfrm>
            <a:off x="4572001" y="980728"/>
            <a:ext cx="4572000" cy="587727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sp>
        <p:nvSpPr>
          <p:cNvPr id="20481" name="AutoShape 1" descr="C:\Users\Administrator\AppData\Roaming\Tencent\Users\2391409669\QQ\WinTemp\RichOle\P6FP3ZP(TBH.GI4OHQ2NV.png"/>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lstStyle/>
          <a:p>
            <a:endParaRPr lang="zh-CN" altLang="en-US"/>
          </a:p>
        </p:txBody>
      </p:sp>
      <p:sp>
        <p:nvSpPr>
          <p:cNvPr id="20482" name="AutoShape 2" descr="C:\Users\Administrator\AppData\Roaming\Tencent\Users\2391409669\QQ\WinTemp\RichOle\P6FP3ZP(TBH.GI4OHQ2NV.png"/>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lstStyle/>
          <a:p>
            <a:endParaRPr lang="zh-CN" altLang="en-US"/>
          </a:p>
        </p:txBody>
      </p:sp>
      <p:sp>
        <p:nvSpPr>
          <p:cNvPr id="100" name="文本框 99"/>
          <p:cNvSpPr txBox="1"/>
          <p:nvPr/>
        </p:nvSpPr>
        <p:spPr>
          <a:xfrm>
            <a:off x="0" y="2113280"/>
            <a:ext cx="8908415" cy="2676525"/>
          </a:xfrm>
          <a:prstGeom prst="rect">
            <a:avLst/>
          </a:prstGeom>
          <a:noFill/>
          <a:ln w="9525">
            <a:noFill/>
          </a:ln>
        </p:spPr>
        <p:txBody>
          <a:bodyPr wrap="square">
            <a:spAutoFit/>
          </a:bodyPr>
          <a:p>
            <a:pPr marL="0" indent="0"/>
            <a:r>
              <a:rPr lang="en-US" altLang="zh-CN" sz="2400" b="0">
                <a:solidFill>
                  <a:srgbClr val="333333"/>
                </a:solidFill>
                <a:latin typeface="ˎ̥" charset="0"/>
                <a:ea typeface="宋体" panose="02010600030101010101" pitchFamily="2" charset="-122"/>
              </a:rPr>
              <a:t>      </a:t>
            </a:r>
            <a:r>
              <a:rPr lang="zh-CN" sz="2400" b="0">
                <a:solidFill>
                  <a:srgbClr val="333333"/>
                </a:solidFill>
                <a:latin typeface="ˎ̥" charset="0"/>
                <a:ea typeface="宋体" panose="02010600030101010101" pitchFamily="2" charset="-122"/>
              </a:rPr>
              <a:t>据</a:t>
            </a:r>
            <a:r>
              <a:rPr lang="en-US" sz="2400" b="0">
                <a:solidFill>
                  <a:srgbClr val="333333"/>
                </a:solidFill>
                <a:latin typeface="ˎ̥" charset="0"/>
              </a:rPr>
              <a:t>2016</a:t>
            </a:r>
            <a:r>
              <a:rPr lang="zh-CN" sz="2400" b="0">
                <a:solidFill>
                  <a:srgbClr val="333333"/>
                </a:solidFill>
                <a:latin typeface="ˎ̥" charset="0"/>
                <a:ea typeface="宋体" panose="02010600030101010101" pitchFamily="2" charset="-122"/>
              </a:rPr>
              <a:t>年</a:t>
            </a:r>
            <a:r>
              <a:rPr lang="en-US" sz="2400" b="0">
                <a:solidFill>
                  <a:srgbClr val="333333"/>
                </a:solidFill>
                <a:latin typeface="ˎ̥" charset="0"/>
              </a:rPr>
              <a:t>12</a:t>
            </a:r>
            <a:r>
              <a:rPr lang="zh-CN" sz="2400" b="0">
                <a:solidFill>
                  <a:srgbClr val="333333"/>
                </a:solidFill>
                <a:latin typeface="ˎ̥" charset="0"/>
                <a:ea typeface="宋体" panose="02010600030101010101" pitchFamily="2" charset="-122"/>
              </a:rPr>
              <a:t>月</a:t>
            </a:r>
            <a:r>
              <a:rPr lang="en-US" sz="2400" b="0">
                <a:solidFill>
                  <a:srgbClr val="333333"/>
                </a:solidFill>
                <a:latin typeface="ˎ̥" charset="0"/>
              </a:rPr>
              <a:t>14</a:t>
            </a:r>
            <a:r>
              <a:rPr lang="zh-CN" sz="2400" b="0">
                <a:solidFill>
                  <a:srgbClr val="333333"/>
                </a:solidFill>
                <a:latin typeface="ˎ̥" charset="0"/>
                <a:ea typeface="宋体" panose="02010600030101010101" pitchFamily="2" charset="-122"/>
              </a:rPr>
              <a:t>日召开的全国青少年毒品预防教育“</a:t>
            </a:r>
            <a:r>
              <a:rPr lang="en-US" sz="2400" b="0">
                <a:solidFill>
                  <a:srgbClr val="333333"/>
                </a:solidFill>
                <a:latin typeface="ˎ̥" charset="0"/>
              </a:rPr>
              <a:t>6.27</a:t>
            </a:r>
            <a:r>
              <a:rPr lang="zh-CN" sz="2400" b="0">
                <a:solidFill>
                  <a:srgbClr val="333333"/>
                </a:solidFill>
                <a:latin typeface="ˎ̥" charset="0"/>
                <a:ea typeface="宋体" panose="02010600030101010101" pitchFamily="2" charset="-122"/>
              </a:rPr>
              <a:t>”工程推进会披露，全国登记在册吸毒人员达到</a:t>
            </a:r>
            <a:r>
              <a:rPr lang="en-US" sz="2400" b="0">
                <a:solidFill>
                  <a:srgbClr val="333333"/>
                </a:solidFill>
                <a:latin typeface="ˎ̥" charset="0"/>
              </a:rPr>
              <a:t>390</a:t>
            </a:r>
            <a:r>
              <a:rPr lang="zh-CN" sz="2400" b="0">
                <a:solidFill>
                  <a:srgbClr val="333333"/>
                </a:solidFill>
                <a:latin typeface="ˎ̥" charset="0"/>
                <a:ea typeface="宋体" panose="02010600030101010101" pitchFamily="2" charset="-122"/>
              </a:rPr>
              <a:t>万名，其中现有吸毒人员</a:t>
            </a:r>
            <a:r>
              <a:rPr lang="en-US" sz="2400" b="0">
                <a:solidFill>
                  <a:srgbClr val="333333"/>
                </a:solidFill>
                <a:latin typeface="ˎ̥" charset="0"/>
              </a:rPr>
              <a:t>256.7</a:t>
            </a:r>
            <a:r>
              <a:rPr lang="zh-CN" sz="2400" b="0">
                <a:solidFill>
                  <a:srgbClr val="333333"/>
                </a:solidFill>
                <a:latin typeface="ˎ̥" charset="0"/>
                <a:ea typeface="宋体" panose="02010600030101010101" pitchFamily="2" charset="-122"/>
              </a:rPr>
              <a:t>万名。全国累计登记</a:t>
            </a:r>
            <a:r>
              <a:rPr lang="en-US" sz="2400" b="0">
                <a:solidFill>
                  <a:srgbClr val="333333"/>
                </a:solidFill>
                <a:latin typeface="ˎ̥" charset="0"/>
              </a:rPr>
              <a:t>35</a:t>
            </a:r>
            <a:r>
              <a:rPr lang="zh-CN" sz="2400" b="0">
                <a:solidFill>
                  <a:srgbClr val="333333"/>
                </a:solidFill>
                <a:latin typeface="ˎ̥" charset="0"/>
                <a:ea typeface="宋体" panose="02010600030101010101" pitchFamily="2" charset="-122"/>
              </a:rPr>
              <a:t>岁以下青少年吸毒人员</a:t>
            </a:r>
            <a:r>
              <a:rPr lang="en-US" sz="2400" b="0">
                <a:solidFill>
                  <a:srgbClr val="333333"/>
                </a:solidFill>
                <a:latin typeface="ˎ̥" charset="0"/>
              </a:rPr>
              <a:t>214.5</a:t>
            </a:r>
            <a:r>
              <a:rPr lang="zh-CN" sz="2400" b="0">
                <a:solidFill>
                  <a:srgbClr val="333333"/>
                </a:solidFill>
                <a:latin typeface="ˎ̥" charset="0"/>
                <a:ea typeface="宋体" panose="02010600030101010101" pitchFamily="2" charset="-122"/>
              </a:rPr>
              <a:t>万名，占全部吸毒人员的</a:t>
            </a:r>
            <a:r>
              <a:rPr lang="en-US" sz="2400" b="0">
                <a:solidFill>
                  <a:srgbClr val="333333"/>
                </a:solidFill>
                <a:latin typeface="ˎ̥" charset="0"/>
              </a:rPr>
              <a:t>55.2%</a:t>
            </a:r>
            <a:r>
              <a:rPr lang="zh-CN" sz="2400" b="0">
                <a:solidFill>
                  <a:srgbClr val="333333"/>
                </a:solidFill>
                <a:latin typeface="ˎ̥" charset="0"/>
                <a:ea typeface="宋体" panose="02010600030101010101" pitchFamily="2" charset="-122"/>
              </a:rPr>
              <a:t>，其中，</a:t>
            </a:r>
            <a:r>
              <a:rPr lang="en-US" sz="2400" b="0">
                <a:solidFill>
                  <a:srgbClr val="333333"/>
                </a:solidFill>
                <a:latin typeface="ˎ̥" charset="0"/>
              </a:rPr>
              <a:t>18</a:t>
            </a:r>
            <a:r>
              <a:rPr lang="zh-CN" sz="2400" b="0">
                <a:solidFill>
                  <a:srgbClr val="333333"/>
                </a:solidFill>
                <a:latin typeface="ˎ̥" charset="0"/>
                <a:ea typeface="宋体" panose="02010600030101010101" pitchFamily="2" charset="-122"/>
              </a:rPr>
              <a:t>周岁以下未成年吸毒人员</a:t>
            </a:r>
            <a:r>
              <a:rPr lang="en-US" sz="2400" b="0">
                <a:solidFill>
                  <a:srgbClr val="333333"/>
                </a:solidFill>
                <a:latin typeface="ˎ̥" charset="0"/>
              </a:rPr>
              <a:t>2.33</a:t>
            </a:r>
            <a:r>
              <a:rPr lang="zh-CN" sz="2400" b="0">
                <a:solidFill>
                  <a:srgbClr val="333333"/>
                </a:solidFill>
                <a:latin typeface="ˎ̥" charset="0"/>
                <a:ea typeface="宋体" panose="02010600030101010101" pitchFamily="2" charset="-122"/>
              </a:rPr>
              <a:t>万人，绝大多数是</a:t>
            </a:r>
            <a:r>
              <a:rPr lang="en-US" sz="2400" b="0">
                <a:solidFill>
                  <a:srgbClr val="333333"/>
                </a:solidFill>
                <a:latin typeface="ˎ̥" charset="0"/>
              </a:rPr>
              <a:t>90</a:t>
            </a:r>
            <a:r>
              <a:rPr lang="zh-CN" sz="2400" b="0">
                <a:solidFill>
                  <a:srgbClr val="333333"/>
                </a:solidFill>
                <a:latin typeface="ˎ̥" charset="0"/>
                <a:ea typeface="宋体" panose="02010600030101010101" pitchFamily="2" charset="-122"/>
              </a:rPr>
              <a:t>后、</a:t>
            </a:r>
            <a:r>
              <a:rPr lang="en-US" sz="2400" b="0">
                <a:solidFill>
                  <a:srgbClr val="333333"/>
                </a:solidFill>
                <a:latin typeface="ˎ̥" charset="0"/>
              </a:rPr>
              <a:t>00</a:t>
            </a:r>
            <a:r>
              <a:rPr lang="zh-CN" sz="2400" b="0">
                <a:solidFill>
                  <a:srgbClr val="333333"/>
                </a:solidFill>
                <a:latin typeface="ˎ̥" charset="0"/>
                <a:ea typeface="宋体" panose="02010600030101010101" pitchFamily="2" charset="-122"/>
              </a:rPr>
              <a:t>后少年。</a:t>
            </a:r>
            <a:r>
              <a:rPr lang="en-US" sz="2400" b="0">
                <a:solidFill>
                  <a:srgbClr val="333333"/>
                </a:solidFill>
                <a:latin typeface="ˎ̥" charset="0"/>
              </a:rPr>
              <a:t>2017</a:t>
            </a:r>
            <a:r>
              <a:rPr lang="zh-CN" sz="2400" b="0">
                <a:solidFill>
                  <a:srgbClr val="333333"/>
                </a:solidFill>
                <a:latin typeface="ˎ̥" charset="0"/>
                <a:ea typeface="宋体" panose="02010600030101010101" pitchFamily="2" charset="-122"/>
              </a:rPr>
              <a:t>全国吸毒人员统计数量仍在上涨，当前，我国毒品滥用低龄化趋势仍较明显，青少年吸毒问题仍然突出。</a:t>
            </a:r>
            <a:endParaRPr lang="zh-CN" altLang="en-US" sz="24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sp>
        <p:nvSpPr>
          <p:cNvPr id="20481" name="AutoShape 1" descr="C:\Users\Administrator\AppData\Roaming\Tencent\Users\2391409669\QQ\WinTemp\RichOle\P6FP3ZP(TBH.GI4OHQ2NV.png"/>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lstStyle/>
          <a:p>
            <a:endParaRPr lang="zh-CN" altLang="en-US"/>
          </a:p>
        </p:txBody>
      </p:sp>
      <p:sp>
        <p:nvSpPr>
          <p:cNvPr id="20482" name="AutoShape 2" descr="C:\Users\Administrator\AppData\Roaming\Tencent\Users\2391409669\QQ\WinTemp\RichOle\P6FP3ZP(TBH.GI4OHQ2NV.png"/>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lstStyle/>
          <a:p>
            <a:endParaRPr lang="zh-CN" altLang="en-US"/>
          </a:p>
        </p:txBody>
      </p:sp>
      <p:pic>
        <p:nvPicPr>
          <p:cNvPr id="20483" name="Picture 3" descr="C:\Users\Administrator\AppData\Roaming\Tencent\Users\2391409669\QQ\WinTemp\RichOle\P2R~72])0`BT4B9BZS0`3C7.png"/>
          <p:cNvPicPr>
            <a:picLocks noChangeAspect="1" noChangeArrowheads="1"/>
          </p:cNvPicPr>
          <p:nvPr/>
        </p:nvPicPr>
        <p:blipFill>
          <a:blip r:embed="rId1"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pic>
        <p:nvPicPr>
          <p:cNvPr id="39937" name="Picture 1" descr="C:\Users\Administrator\AppData\Roaming\Tencent\Users\2391409669\QQ\WinTemp\RichOle\Y3{`4NTZE89PYIB{~}}}(C3.png"/>
          <p:cNvPicPr>
            <a:picLocks noChangeAspect="1" noChangeArrowheads="1"/>
          </p:cNvPicPr>
          <p:nvPr/>
        </p:nvPicPr>
        <p:blipFill>
          <a:blip r:embed="rId1" cstate="print"/>
          <a:srcRect/>
          <a:stretch>
            <a:fillRect/>
          </a:stretch>
        </p:blipFill>
        <p:spPr bwMode="auto">
          <a:xfrm>
            <a:off x="0" y="980728"/>
            <a:ext cx="4644008" cy="3168352"/>
          </a:xfrm>
          <a:prstGeom prst="rect">
            <a:avLst/>
          </a:prstGeom>
          <a:noFill/>
        </p:spPr>
      </p:pic>
      <p:pic>
        <p:nvPicPr>
          <p:cNvPr id="39938" name="Picture 2" descr="C:\Users\Administrator\AppData\Roaming\Tencent\Users\2391409669\QQ\WinTemp\RichOle\J5SAX21FM@FB9]F3QO0%RAV.png"/>
          <p:cNvPicPr>
            <a:picLocks noChangeAspect="1" noChangeArrowheads="1"/>
          </p:cNvPicPr>
          <p:nvPr/>
        </p:nvPicPr>
        <p:blipFill>
          <a:blip r:embed="rId2" cstate="print"/>
          <a:srcRect/>
          <a:stretch>
            <a:fillRect/>
          </a:stretch>
        </p:blipFill>
        <p:spPr bwMode="auto">
          <a:xfrm>
            <a:off x="4679504" y="980728"/>
            <a:ext cx="4464496" cy="3254340"/>
          </a:xfrm>
          <a:prstGeom prst="rect">
            <a:avLst/>
          </a:prstGeom>
          <a:noFill/>
        </p:spPr>
      </p:pic>
      <p:pic>
        <p:nvPicPr>
          <p:cNvPr id="39939" name="Picture 3" descr="C:\Users\Administrator\AppData\Roaming\Tencent\Users\2391409669\QQ\WinTemp\RichOle\]0A9Z1][(I~6N6F}ON4RIFM.png"/>
          <p:cNvPicPr>
            <a:picLocks noChangeAspect="1" noChangeArrowheads="1"/>
          </p:cNvPicPr>
          <p:nvPr/>
        </p:nvPicPr>
        <p:blipFill>
          <a:blip r:embed="rId3" cstate="print"/>
          <a:srcRect/>
          <a:stretch>
            <a:fillRect/>
          </a:stretch>
        </p:blipFill>
        <p:spPr bwMode="auto">
          <a:xfrm>
            <a:off x="0" y="4077072"/>
            <a:ext cx="2771800" cy="2520280"/>
          </a:xfrm>
          <a:prstGeom prst="rect">
            <a:avLst/>
          </a:prstGeom>
          <a:noFill/>
        </p:spPr>
      </p:pic>
      <p:pic>
        <p:nvPicPr>
          <p:cNvPr id="39941" name="Picture 5" descr="C:\Users\Administrator\AppData\Roaming\Tencent\Users\2391409669\QQ\WinTemp\RichOle\~VYZIZ_M~FUVMP2L2{M9CXU.png"/>
          <p:cNvPicPr>
            <a:picLocks noChangeAspect="1" noChangeArrowheads="1"/>
          </p:cNvPicPr>
          <p:nvPr/>
        </p:nvPicPr>
        <p:blipFill>
          <a:blip r:embed="rId4" cstate="print"/>
          <a:srcRect/>
          <a:stretch>
            <a:fillRect/>
          </a:stretch>
        </p:blipFill>
        <p:spPr bwMode="auto">
          <a:xfrm>
            <a:off x="5580112" y="4293096"/>
            <a:ext cx="3563888" cy="2265040"/>
          </a:xfrm>
          <a:prstGeom prst="rect">
            <a:avLst/>
          </a:prstGeom>
          <a:noFill/>
        </p:spPr>
      </p:pic>
      <p:pic>
        <p:nvPicPr>
          <p:cNvPr id="39942" name="Picture 6" descr="C:\Users\Administrator\AppData\Roaming\Tencent\Users\2391409669\QQ\WinTemp\RichOle\}@EYG8EQ~(N)54S8BB03NPJ.png"/>
          <p:cNvPicPr>
            <a:picLocks noChangeAspect="1" noChangeArrowheads="1"/>
          </p:cNvPicPr>
          <p:nvPr/>
        </p:nvPicPr>
        <p:blipFill>
          <a:blip r:embed="rId5" cstate="print"/>
          <a:srcRect/>
          <a:stretch>
            <a:fillRect/>
          </a:stretch>
        </p:blipFill>
        <p:spPr bwMode="auto">
          <a:xfrm>
            <a:off x="2627784" y="4149080"/>
            <a:ext cx="2808312" cy="244827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pic>
        <p:nvPicPr>
          <p:cNvPr id="21506" name="Picture 2" descr="C:\Users\Administrator\AppData\Roaming\Tencent\Users\2391409669\QQ\WinTemp\RichOle\AW7YFR%_NB$LY6@L0O_~((T.png"/>
          <p:cNvPicPr>
            <a:picLocks noChangeAspect="1" noChangeArrowheads="1"/>
          </p:cNvPicPr>
          <p:nvPr/>
        </p:nvPicPr>
        <p:blipFill>
          <a:blip r:embed="rId1" cstate="print"/>
          <a:srcRect/>
          <a:stretch>
            <a:fillRect/>
          </a:stretch>
        </p:blipFill>
        <p:spPr bwMode="auto">
          <a:xfrm>
            <a:off x="611560" y="1124744"/>
            <a:ext cx="7910002" cy="518457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pic>
        <p:nvPicPr>
          <p:cNvPr id="21505" name="Picture 1" descr="C:\Users\Administrator\AppData\Roaming\Tencent\Users\2391409669\QQ\WinTemp\RichOle\79$7S}B8AFJ4~(3WGV1$@Q6.png"/>
          <p:cNvPicPr>
            <a:picLocks noChangeAspect="1" noChangeArrowheads="1"/>
          </p:cNvPicPr>
          <p:nvPr/>
        </p:nvPicPr>
        <p:blipFill>
          <a:blip r:embed="rId1" cstate="print"/>
          <a:srcRect/>
          <a:stretch>
            <a:fillRect/>
          </a:stretch>
        </p:blipFill>
        <p:spPr bwMode="auto">
          <a:xfrm>
            <a:off x="1403648" y="980728"/>
            <a:ext cx="6624736" cy="561662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pic>
        <p:nvPicPr>
          <p:cNvPr id="22529" name="Picture 1" descr="C:\Users\Administrator\AppData\Roaming\Tencent\Users\2391409669\QQ\WinTemp\RichOle\1K]3D$OKIYLPQ$EGGWAUXQ7.png"/>
          <p:cNvPicPr>
            <a:picLocks noChangeAspect="1" noChangeArrowheads="1"/>
          </p:cNvPicPr>
          <p:nvPr/>
        </p:nvPicPr>
        <p:blipFill>
          <a:blip r:embed="rId1" cstate="print"/>
          <a:srcRect/>
          <a:stretch>
            <a:fillRect/>
          </a:stretch>
        </p:blipFill>
        <p:spPr bwMode="auto">
          <a:xfrm>
            <a:off x="0" y="980728"/>
            <a:ext cx="9144000" cy="561662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3" name="Text Box 4"/>
          <p:cNvSpPr txBox="1">
            <a:spLocks noChangeArrowheads="1"/>
          </p:cNvSpPr>
          <p:nvPr/>
        </p:nvSpPr>
        <p:spPr bwMode="auto">
          <a:xfrm>
            <a:off x="1979613" y="4292600"/>
            <a:ext cx="7921625" cy="523875"/>
          </a:xfrm>
          <a:prstGeom prst="rect">
            <a:avLst/>
          </a:prstGeom>
          <a:noFill/>
          <a:ln w="9525">
            <a:noFill/>
            <a:miter lim="800000"/>
          </a:ln>
        </p:spPr>
        <p:txBody>
          <a:bodyPr>
            <a:spAutoFit/>
          </a:bodyPr>
          <a:lstStyle/>
          <a:p>
            <a:pPr>
              <a:spcBef>
                <a:spcPct val="50000"/>
              </a:spcBef>
            </a:pPr>
            <a:r>
              <a:rPr lang="zh-CN" altLang="en-US" sz="2800"/>
              <a:t>        </a:t>
            </a:r>
            <a:endParaRPr lang="zh-CN" altLang="en-US" sz="2400">
              <a:latin typeface="楷体" panose="02010609060101010101" pitchFamily="49" charset="-122"/>
              <a:ea typeface="楷体" panose="02010609060101010101" pitchFamily="49" charset="-122"/>
            </a:endParaRPr>
          </a:p>
        </p:txBody>
      </p:sp>
      <p:sp>
        <p:nvSpPr>
          <p:cNvPr id="19457" name="Rectangle 1"/>
          <p:cNvSpPr>
            <a:spLocks noChangeArrowheads="1"/>
          </p:cNvSpPr>
          <p:nvPr/>
        </p:nvSpPr>
        <p:spPr bwMode="auto">
          <a:xfrm>
            <a:off x="179512" y="1340768"/>
            <a:ext cx="8748464" cy="3108543"/>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     </a:t>
            </a:r>
            <a:r>
              <a:rPr kumimoji="0" lang="zh-CN" altLang="zh-CN" sz="2800" b="1" i="0" u="none" strike="noStrike" cap="none" normalizeH="0" baseline="0" dirty="0" smtClean="0">
                <a:ln>
                  <a:noFill/>
                </a:ln>
                <a:solidFill>
                  <a:srgbClr val="FF0000"/>
                </a:solidFill>
                <a:effectLst/>
                <a:latin typeface="ˎ̥"/>
                <a:ea typeface="宋体" panose="02010600030101010101" pitchFamily="2" charset="-122"/>
                <a:cs typeface="宋体" panose="02010600030101010101" pitchFamily="2" charset="-122"/>
              </a:rPr>
              <a:t>《</a:t>
            </a:r>
            <a:r>
              <a:rPr kumimoji="0" lang="zh-CN" sz="2800" b="1" i="0" u="none" strike="noStrike" cap="none" normalizeH="0" baseline="0" dirty="0" smtClean="0">
                <a:ln>
                  <a:noFill/>
                </a:ln>
                <a:solidFill>
                  <a:srgbClr val="FF0000"/>
                </a:solidFill>
                <a:effectLst/>
                <a:latin typeface="ˎ̥"/>
                <a:ea typeface="宋体" panose="02010600030101010101" pitchFamily="2" charset="-122"/>
                <a:cs typeface="宋体" panose="02010600030101010101" pitchFamily="2" charset="-122"/>
              </a:rPr>
              <a:t>中华人民共和国刑法</a:t>
            </a:r>
            <a:r>
              <a:rPr kumimoji="0" lang="zh-CN" altLang="zh-CN" sz="2800" b="1" i="0" u="none" strike="noStrike" cap="none" normalizeH="0" baseline="0" dirty="0" smtClean="0">
                <a:ln>
                  <a:noFill/>
                </a:ln>
                <a:solidFill>
                  <a:srgbClr val="FF0000"/>
                </a:solidFill>
                <a:effectLst/>
                <a:latin typeface="ˎ̥"/>
                <a:ea typeface="宋体" panose="02010600030101010101" pitchFamily="2" charset="-122"/>
                <a:cs typeface="宋体" panose="02010600030101010101" pitchFamily="2" charset="-122"/>
              </a:rPr>
              <a:t>》</a:t>
            </a:r>
            <a:r>
              <a:rPr kumimoji="0" lang="zh-CN" sz="2800" b="1" i="0" u="none" strike="noStrike" cap="none" normalizeH="0" baseline="0" dirty="0" smtClean="0">
                <a:ln>
                  <a:noFill/>
                </a:ln>
                <a:solidFill>
                  <a:srgbClr val="FF0000"/>
                </a:solidFill>
                <a:effectLst/>
                <a:latin typeface="ˎ̥"/>
                <a:ea typeface="宋体" panose="02010600030101010101" pitchFamily="2" charset="-122"/>
                <a:cs typeface="宋体" panose="02010600030101010101" pitchFamily="2" charset="-122"/>
              </a:rPr>
              <a:t>第</a:t>
            </a:r>
            <a:r>
              <a:rPr kumimoji="0" lang="en-US" altLang="zh-CN" sz="2800" b="1" i="0" u="none" strike="noStrike" cap="none" normalizeH="0" baseline="0" dirty="0" smtClean="0">
                <a:ln>
                  <a:noFill/>
                </a:ln>
                <a:solidFill>
                  <a:srgbClr val="FF0000"/>
                </a:solidFill>
                <a:effectLst/>
                <a:latin typeface="Times New Roman" panose="02020603050405020304" pitchFamily="18" charset="0"/>
                <a:ea typeface="ˎ̥"/>
                <a:cs typeface="宋体" panose="02010600030101010101" pitchFamily="2" charset="-122"/>
              </a:rPr>
              <a:t>357</a:t>
            </a:r>
            <a:r>
              <a:rPr kumimoji="0" lang="zh-CN" altLang="en-US" sz="2800" b="1" i="0" u="none" strike="noStrike" cap="none" normalizeH="0" baseline="0" dirty="0" smtClean="0">
                <a:ln>
                  <a:noFill/>
                </a:ln>
                <a:solidFill>
                  <a:srgbClr val="FF0000"/>
                </a:solidFill>
                <a:effectLst/>
                <a:latin typeface="ˎ̥"/>
                <a:ea typeface="宋体" panose="02010600030101010101" pitchFamily="2" charset="-122"/>
                <a:cs typeface="宋体" panose="02010600030101010101" pitchFamily="2" charset="-122"/>
              </a:rPr>
              <a:t>条规定：</a:t>
            </a:r>
            <a:r>
              <a:rPr kumimoji="0" lang="zh-CN" altLang="en-US" sz="2800" b="0" i="0" u="none" strike="noStrike" cap="none" normalizeH="0" baseline="0" dirty="0" smtClean="0">
                <a:ln>
                  <a:noFill/>
                </a:ln>
                <a:solidFill>
                  <a:srgbClr val="333333"/>
                </a:solidFill>
                <a:effectLst/>
                <a:latin typeface="Arial" panose="020B0604020202020204"/>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毒品是指鸦片、海洛因、甲基苯丙胺</a:t>
            </a:r>
            <a:r>
              <a:rPr kumimoji="0" lang="en-US" altLang="zh-CN" sz="2800" b="0" i="0" u="none" strike="noStrike" cap="none" normalizeH="0" baseline="0" dirty="0" smtClean="0">
                <a:ln>
                  <a:noFill/>
                </a:ln>
                <a:solidFill>
                  <a:srgbClr val="333333"/>
                </a:solidFill>
                <a:effectLst/>
                <a:latin typeface="Times New Roman" panose="02020603050405020304" pitchFamily="18" charset="0"/>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冰毒</a:t>
            </a:r>
            <a:r>
              <a:rPr kumimoji="0" lang="en-US" altLang="zh-CN" sz="2800" b="0" i="0" u="none" strike="noStrike" cap="none" normalizeH="0" baseline="0" dirty="0" smtClean="0">
                <a:ln>
                  <a:noFill/>
                </a:ln>
                <a:solidFill>
                  <a:srgbClr val="333333"/>
                </a:solidFill>
                <a:effectLst/>
                <a:latin typeface="Times New Roman" panose="02020603050405020304" pitchFamily="18" charset="0"/>
                <a:ea typeface="ˎ̥"/>
                <a:cs typeface="宋体" panose="02010600030101010101" pitchFamily="2" charset="-122"/>
              </a:rPr>
              <a:t>)</a:t>
            </a:r>
            <a:r>
              <a:rPr kumimoji="0" lang="zh-CN" altLang="en-US" sz="2800" b="0" i="0" u="none" strike="noStrike" cap="none" normalizeH="0" baseline="0" dirty="0" smtClean="0">
                <a:ln>
                  <a:noFill/>
                </a:ln>
                <a:solidFill>
                  <a:srgbClr val="333333"/>
                </a:solidFill>
                <a:effectLst/>
                <a:latin typeface="ˎ̥"/>
                <a:ea typeface="宋体" panose="02010600030101010101" pitchFamily="2" charset="-122"/>
                <a:cs typeface="宋体" panose="02010600030101010101" pitchFamily="2" charset="-122"/>
              </a:rPr>
              <a:t>、吗啡、大麻、可卡因以及国家规定管制的其他能够使人构成瘾癖的麻醉药品和精神药品。常见和最主要的毒品有：鸦片、吗啡、海洛因、冰毒、摇头丸、可卡因、止咳水、大麻等。这些毒品长期吸食都会成瘾，对人体产生危害，而且易感染疾病。如果服用过量，则可导致死亡。</a:t>
            </a:r>
            <a:endParaRPr kumimoji="0" lang="zh-CN" altLang="en-US" sz="2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1526</Words>
  <Application>WPS 演示</Application>
  <PresentationFormat>全屏显示(4:3)</PresentationFormat>
  <Paragraphs>79</Paragraphs>
  <Slides>18</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18</vt:i4>
      </vt:variant>
    </vt:vector>
  </HeadingPairs>
  <TitlesOfParts>
    <vt:vector size="33" baseType="lpstr">
      <vt:lpstr>Arial</vt:lpstr>
      <vt:lpstr>宋体</vt:lpstr>
      <vt:lpstr>Wingdings</vt:lpstr>
      <vt:lpstr>Calibri</vt:lpstr>
      <vt:lpstr>隶书</vt:lpstr>
      <vt:lpstr>微软雅黑</vt:lpstr>
      <vt:lpstr>黑体</vt:lpstr>
      <vt:lpstr>楷体</vt:lpstr>
      <vt:lpstr>ˎ̥</vt:lpstr>
      <vt:lpstr>Segoe Print</vt:lpstr>
      <vt:lpstr>Times New Roman</vt:lpstr>
      <vt:lpstr>Arial</vt:lpstr>
      <vt:lpstr>ˎ̥</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715</cp:revision>
  <dcterms:created xsi:type="dcterms:W3CDTF">2016-10-17T00:12:00Z</dcterms:created>
  <dcterms:modified xsi:type="dcterms:W3CDTF">2019-09-28T00:05:23Z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2052-11.1.0.9069</vt:lpwstr>
  </property>
</Properties>
</file>