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51" r:id="rId3"/>
    <p:sldId id="452" r:id="rId4"/>
    <p:sldId id="612" r:id="rId5"/>
    <p:sldId id="613" r:id="rId6"/>
    <p:sldId id="496" r:id="rId7"/>
    <p:sldId id="499" r:id="rId8"/>
    <p:sldId id="501" r:id="rId9"/>
    <p:sldId id="614" r:id="rId10"/>
    <p:sldId id="502" r:id="rId11"/>
    <p:sldId id="600" r:id="rId12"/>
    <p:sldId id="503" r:id="rId13"/>
    <p:sldId id="523" r:id="rId14"/>
    <p:sldId id="601" r:id="rId15"/>
    <p:sldId id="505" r:id="rId16"/>
    <p:sldId id="602" r:id="rId17"/>
    <p:sldId id="506" r:id="rId18"/>
    <p:sldId id="603" r:id="rId19"/>
    <p:sldId id="507" r:id="rId20"/>
    <p:sldId id="604" r:id="rId21"/>
    <p:sldId id="508" r:id="rId22"/>
    <p:sldId id="509" r:id="rId23"/>
    <p:sldId id="510" r:id="rId24"/>
    <p:sldId id="511" r:id="rId25"/>
    <p:sldId id="605" r:id="rId26"/>
    <p:sldId id="512" r:id="rId27"/>
    <p:sldId id="606" r:id="rId28"/>
    <p:sldId id="524" r:id="rId29"/>
    <p:sldId id="607" r:id="rId30"/>
    <p:sldId id="514" r:id="rId31"/>
    <p:sldId id="608" r:id="rId32"/>
    <p:sldId id="515" r:id="rId33"/>
    <p:sldId id="516" r:id="rId34"/>
    <p:sldId id="517" r:id="rId35"/>
    <p:sldId id="518" r:id="rId36"/>
    <p:sldId id="519" r:id="rId37"/>
    <p:sldId id="609" r:id="rId38"/>
    <p:sldId id="520" r:id="rId39"/>
    <p:sldId id="610" r:id="rId40"/>
    <p:sldId id="522" r:id="rId41"/>
    <p:sldId id="555" r:id="rId42"/>
    <p:sldId id="556" r:id="rId43"/>
    <p:sldId id="557" r:id="rId44"/>
    <p:sldId id="558" r:id="rId45"/>
    <p:sldId id="559" r:id="rId46"/>
    <p:sldId id="560" r:id="rId47"/>
    <p:sldId id="561" r:id="rId48"/>
    <p:sldId id="562" r:id="rId49"/>
    <p:sldId id="563" r:id="rId50"/>
    <p:sldId id="564" r:id="rId51"/>
    <p:sldId id="565" r:id="rId52"/>
    <p:sldId id="566" r:id="rId53"/>
    <p:sldId id="567" r:id="rId54"/>
    <p:sldId id="568" r:id="rId55"/>
    <p:sldId id="569" r:id="rId56"/>
    <p:sldId id="570" r:id="rId57"/>
    <p:sldId id="571" r:id="rId58"/>
    <p:sldId id="553" r:id="rId59"/>
    <p:sldId id="590" r:id="rId60"/>
    <p:sldId id="591" r:id="rId61"/>
    <p:sldId id="592" r:id="rId62"/>
    <p:sldId id="593" r:id="rId63"/>
    <p:sldId id="594" r:id="rId64"/>
    <p:sldId id="595" r:id="rId65"/>
    <p:sldId id="596" r:id="rId66"/>
    <p:sldId id="597" r:id="rId67"/>
    <p:sldId id="615" r:id="rId68"/>
    <p:sldId id="616" r:id="rId69"/>
    <p:sldId id="611" r:id="rId70"/>
    <p:sldId id="495" r:id="rId71"/>
  </p:sldIdLst>
  <p:sldSz cx="9144000" cy="6858000" type="screen4x3"/>
  <p:notesSz cx="6797675" cy="992632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1" d="100"/>
          <a:sy n="91" d="100"/>
        </p:scale>
        <p:origin x="-96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2503486"/>
            <a:ext cx="7329714" cy="1545999"/>
          </a:xfrm>
          <a:solidFill>
            <a:schemeClr val="accent1"/>
          </a:solidFill>
        </p:spPr>
        <p:txBody>
          <a:bodyPr lIns="216000" anchor="ctr" anchorCtr="0">
            <a:normAutofit/>
          </a:bodyPr>
          <a:lstStyle>
            <a:lvl1pPr algn="l">
              <a:defRPr sz="44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0" y="4182611"/>
            <a:ext cx="7329714" cy="694190"/>
          </a:xfrm>
        </p:spPr>
        <p:txBody>
          <a:bodyPr lIns="216000" anchor="ctr" anchorCtr="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E8A8E359-4958-4540-B234-3EB877711C7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9FDC406-7BF1-4194-BB14-C74006F099E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EC61D3F-34E9-4F9D-84A2-72367D9F9A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54DC01-BD11-43BE-8FE9-19C0CFD26E47}" type="slidenum">
              <a:rPr lang="zh-CN" altLang="en-US" smtClean="0"/>
            </a:fld>
            <a:endParaRPr lang="zh-CN" altLang="en-US"/>
          </a:p>
        </p:txBody>
      </p:sp>
      <p:sp>
        <p:nvSpPr>
          <p:cNvPr id="9" name="文本占位符 8"/>
          <p:cNvSpPr>
            <a:spLocks noGrp="1"/>
          </p:cNvSpPr>
          <p:nvPr>
            <p:ph type="body" sz="quarter" idx="13"/>
          </p:nvPr>
        </p:nvSpPr>
        <p:spPr>
          <a:xfrm>
            <a:off x="629669" y="338999"/>
            <a:ext cx="7884663" cy="5817709"/>
          </a:xfrm>
        </p:spPr>
        <p:txBody>
          <a:bodyPr>
            <a:normAutofit/>
          </a:bodyPr>
          <a:lstStyle>
            <a:lvl1pPr marL="0" indent="0">
              <a:buFontTx/>
              <a:buNone/>
              <a:defRPr sz="2400">
                <a:solidFill>
                  <a:schemeClr val="tx1"/>
                </a:solidFill>
              </a:defRPr>
            </a:lvl1pPr>
            <a:lvl2pPr marL="295275" indent="0">
              <a:buFontTx/>
              <a:buNone/>
              <a:defRPr sz="2000">
                <a:solidFill>
                  <a:schemeClr val="tx1"/>
                </a:solidFill>
              </a:defRPr>
            </a:lvl2pPr>
            <a:lvl3pPr marL="495300" indent="0">
              <a:buFontTx/>
              <a:buNone/>
              <a:defRPr sz="1800">
                <a:solidFill>
                  <a:schemeClr val="tx1"/>
                </a:solidFill>
              </a:defRPr>
            </a:lvl3pPr>
            <a:lvl4pPr marL="638175" indent="0">
              <a:buFontTx/>
              <a:buNone/>
              <a:defRPr sz="1800">
                <a:solidFill>
                  <a:schemeClr val="tx1"/>
                </a:solidFill>
              </a:defRPr>
            </a:lvl4pPr>
            <a:lvl5pPr marL="790575" indent="0">
              <a:buFontTx/>
              <a:buNone/>
              <a:defRPr sz="1800">
                <a:solidFill>
                  <a:schemeClr val="tx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8A8E359-4958-4540-B234-3EB877711C7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9FDC406-7BF1-4194-BB14-C74006F099E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8A8E359-4958-4540-B234-3EB877711C7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9FDC406-7BF1-4194-BB14-C74006F099E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2539999"/>
            <a:ext cx="7886700" cy="1001487"/>
          </a:xfrm>
          <a:prstGeom prst="roundRect">
            <a:avLst>
              <a:gd name="adj" fmla="val 50000"/>
            </a:avLst>
          </a:prstGeom>
          <a:solidFill>
            <a:schemeClr val="accent1"/>
          </a:solidFill>
        </p:spPr>
        <p:txBody>
          <a:bodyPr anchor="ctr" anchorCtr="0">
            <a:normAutofit/>
          </a:bodyPr>
          <a:lstStyle>
            <a:lvl1pPr algn="ctr">
              <a:defRPr sz="40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3888" y="3820208"/>
            <a:ext cx="7886700" cy="505050"/>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E8A8E359-4958-4540-B234-3EB877711C7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9FDC406-7BF1-4194-BB14-C74006F099E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462768"/>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462768"/>
            <a:ext cx="3886200" cy="435133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5" name="Date Placeholder 4"/>
          <p:cNvSpPr>
            <a:spLocks noGrp="1"/>
          </p:cNvSpPr>
          <p:nvPr>
            <p:ph type="dt" sz="half" idx="10"/>
          </p:nvPr>
        </p:nvSpPr>
        <p:spPr/>
        <p:txBody>
          <a:bodyPr/>
          <a:lstStyle/>
          <a:p>
            <a:fld id="{E8A8E359-4958-4540-B234-3EB877711C7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9FDC406-7BF1-4194-BB14-C74006F099E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79200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361849"/>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629842" y="2185761"/>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361849"/>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2185761"/>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8A8E359-4958-4540-B234-3EB877711C70}"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9FDC406-7BF1-4194-BB14-C74006F099E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6268" y="2295526"/>
            <a:ext cx="6091464" cy="1681388"/>
          </a:xfrm>
        </p:spPr>
        <p:txBody>
          <a:bodyPr>
            <a:normAutofit/>
          </a:bodyPr>
          <a:lstStyle>
            <a:lvl1pPr algn="ctr">
              <a:defRPr sz="660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lstStyle/>
          <a:p>
            <a:fld id="{E8A8E359-4958-4540-B234-3EB877711C70}"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9FDC406-7BF1-4194-BB14-C74006F099E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A8E359-4958-4540-B234-3EB877711C70}"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9FDC406-7BF1-4194-BB14-C74006F099E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885600"/>
            <a:ext cx="3196800" cy="1600200"/>
          </a:xfrm>
        </p:spPr>
        <p:txBody>
          <a:bodyPr anchor="b">
            <a:normAutofit/>
          </a:bodyPr>
          <a:lstStyle>
            <a:lvl1pPr>
              <a:defRPr sz="40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165200" y="878400"/>
            <a:ext cx="4478400" cy="540360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487600"/>
            <a:ext cx="31968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E8A8E359-4958-4540-B234-3EB877711C7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9FDC406-7BF1-4194-BB14-C74006F099E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8A8E359-4958-4540-B234-3EB877711C7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9FDC406-7BF1-4194-BB14-C74006F099E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tags" Target="../tags/tag2.xml"/><Relationship Id="rId13" Type="http://schemas.openxmlformats.org/officeDocument/2006/relationships/tags" Target="../tags/tag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a:extLst>
              <a:ext uri="{28A0092B-C50C-407E-A947-70E740481C1C}">
                <a14:useLocalDpi xmlns:a14="http://schemas.microsoft.com/office/drawing/2010/main" val="0"/>
              </a:ext>
            </a:extLst>
          </a:blip>
          <a:srcRect l="10468" r="14688"/>
          <a:stretch>
            <a:fillRect/>
          </a:stretch>
        </p:blipFill>
        <p:spPr>
          <a:xfrm>
            <a:off x="0" y="0"/>
            <a:ext cx="9144000" cy="6858000"/>
          </a:xfrm>
          <a:prstGeom prst="rect">
            <a:avLst/>
          </a:prstGeom>
        </p:spPr>
      </p:pic>
      <p:sp>
        <p:nvSpPr>
          <p:cNvPr id="2" name="Title Placeholder 1"/>
          <p:cNvSpPr>
            <a:spLocks noGrp="1"/>
          </p:cNvSpPr>
          <p:nvPr>
            <p:ph type="title"/>
            <p:custDataLst>
              <p:tags r:id="rId13"/>
            </p:custDataLst>
          </p:nvPr>
        </p:nvSpPr>
        <p:spPr>
          <a:xfrm>
            <a:off x="628650" y="365126"/>
            <a:ext cx="7886700" cy="792000"/>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4"/>
            </p:custDataLst>
          </p:nvPr>
        </p:nvSpPr>
        <p:spPr>
          <a:xfrm>
            <a:off x="628650" y="1361167"/>
            <a:ext cx="7886700" cy="4691290"/>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A8E359-4958-4540-B234-3EB877711C70}"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FDC406-7BF1-4194-BB14-C74006F099E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363855" indent="-363855"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xml"/><Relationship Id="rId2" Type="http://schemas.openxmlformats.org/officeDocument/2006/relationships/image" Target="../media/image9.jpeg"/><Relationship Id="rId1" Type="http://schemas.openxmlformats.org/officeDocument/2006/relationships/image" Target="../media/image8.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xml"/><Relationship Id="rId2" Type="http://schemas.openxmlformats.org/officeDocument/2006/relationships/image" Target="http://10.166.69.6/news/images/284-3.jpg" TargetMode="Externa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xml"/><Relationship Id="rId2" Type="http://schemas.openxmlformats.org/officeDocument/2006/relationships/image" Target="../media/image13.png"/><Relationship Id="rId1" Type="http://schemas.openxmlformats.org/officeDocument/2006/relationships/image" Target="../media/image1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image" Target="../media/image14.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image" Target="../media/image15.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image" Target="../media/image16.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image" Target="../media/image17.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image" Target="../media/image19.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image" Target="../media/image20.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3.xml"/><Relationship Id="rId1" Type="http://schemas.openxmlformats.org/officeDocument/2006/relationships/image" Target="../media/image22.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4.xml"/><Relationship Id="rId1" Type="http://schemas.openxmlformats.org/officeDocument/2006/relationships/image" Target="../media/image2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5.xml"/><Relationship Id="rId1" Type="http://schemas.openxmlformats.org/officeDocument/2006/relationships/image" Target="../media/image24.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6.xml"/><Relationship Id="rId1" Type="http://schemas.openxmlformats.org/officeDocument/2006/relationships/image" Target="../media/image25.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7.xml"/><Relationship Id="rId1" Type="http://schemas.openxmlformats.org/officeDocument/2006/relationships/image" Target="../media/image26.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8.xml"/><Relationship Id="rId1" Type="http://schemas.openxmlformats.org/officeDocument/2006/relationships/image" Target="../media/image27.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9.xml"/><Relationship Id="rId1" Type="http://schemas.openxmlformats.org/officeDocument/2006/relationships/image" Target="../media/image28.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0.xml"/><Relationship Id="rId1" Type="http://schemas.openxmlformats.org/officeDocument/2006/relationships/image" Target="../media/image29.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1.xml"/><Relationship Id="rId1" Type="http://schemas.openxmlformats.org/officeDocument/2006/relationships/image" Target="../media/image3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2.xml"/><Relationship Id="rId1" Type="http://schemas.openxmlformats.org/officeDocument/2006/relationships/image" Target="../media/image31.jpe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3.xml"/><Relationship Id="rId2" Type="http://schemas.openxmlformats.org/officeDocument/2006/relationships/image" Target="../media/image33.jpeg"/><Relationship Id="rId1" Type="http://schemas.openxmlformats.org/officeDocument/2006/relationships/image" Target="../media/image32.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5.xml"/><Relationship Id="rId2" Type="http://schemas.openxmlformats.org/officeDocument/2006/relationships/image" Target="../media/image35.png"/><Relationship Id="rId1" Type="http://schemas.openxmlformats.org/officeDocument/2006/relationships/image" Target="../media/image34.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7.xml"/><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image" Target="../media/image36.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60.xml"/><Relationship Id="rId1" Type="http://schemas.openxmlformats.org/officeDocument/2006/relationships/image" Target="../media/image39.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61.xml"/><Relationship Id="rId1" Type="http://schemas.openxmlformats.org/officeDocument/2006/relationships/image" Target="../media/image40.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62.xml"/><Relationship Id="rId1" Type="http://schemas.openxmlformats.org/officeDocument/2006/relationships/image" Target="../media/image41.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63.xml"/><Relationship Id="rId1" Type="http://schemas.openxmlformats.org/officeDocument/2006/relationships/image" Target="../media/image42.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64.xml"/><Relationship Id="rId1" Type="http://schemas.openxmlformats.org/officeDocument/2006/relationships/image" Target="../media/image43.png"/></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65.xml"/><Relationship Id="rId2" Type="http://schemas.openxmlformats.org/officeDocument/2006/relationships/image" Target="../media/image45.jpeg"/><Relationship Id="rId1" Type="http://schemas.openxmlformats.org/officeDocument/2006/relationships/image" Target="../media/image44.jpeg"/></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66.xml"/><Relationship Id="rId2" Type="http://schemas.openxmlformats.org/officeDocument/2006/relationships/image" Target="../media/image45.jpeg"/><Relationship Id="rId1" Type="http://schemas.openxmlformats.org/officeDocument/2006/relationships/image" Target="../media/image44.jpe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46.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47.jpe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48.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type="body" sz="half" idx="2"/>
          </p:nvPr>
        </p:nvSpPr>
        <p:spPr>
          <a:xfrm>
            <a:off x="755650" y="2343150"/>
            <a:ext cx="7643813" cy="842963"/>
          </a:xfrm>
        </p:spPr>
        <p:txBody>
          <a:bodyPr rtlCol="0">
            <a:normAutofit fontScale="92500" lnSpcReduction="20000"/>
          </a:bodyPr>
          <a:lstStyle/>
          <a:p>
            <a:pPr algn="ctr" eaLnBrk="1" fontAlgn="auto" hangingPunct="1">
              <a:spcAft>
                <a:spcPts val="0"/>
              </a:spcAft>
              <a:buFont typeface="Arial" panose="020B0604020202020204" pitchFamily="34" charset="0"/>
              <a:buNone/>
              <a:defRPr/>
            </a:pPr>
            <a:endParaRPr lang="en-US" altLang="zh-CN" sz="2400" b="1" dirty="0" smtClean="0"/>
          </a:p>
          <a:p>
            <a:pPr eaLnBrk="1" fontAlgn="auto" hangingPunct="1">
              <a:spcAft>
                <a:spcPts val="0"/>
              </a:spcAft>
              <a:buFont typeface="Arial" panose="020B0604020202020204" pitchFamily="34" charset="0"/>
              <a:buNone/>
              <a:defRPr/>
            </a:pPr>
            <a:r>
              <a:rPr lang="zh-CN" altLang="en-US" sz="3200" b="1" dirty="0" smtClean="0">
                <a:solidFill>
                  <a:srgbClr val="0000FF"/>
                </a:solidFill>
              </a:rPr>
              <a:t>                    珍爱生命             远离毒品</a:t>
            </a:r>
            <a:endParaRPr lang="en-US" altLang="zh-CN" sz="3200" b="1" dirty="0" smtClean="0">
              <a:solidFill>
                <a:srgbClr val="0000FF"/>
              </a:solidFill>
            </a:endParaRPr>
          </a:p>
        </p:txBody>
      </p:sp>
      <p:sp>
        <p:nvSpPr>
          <p:cNvPr id="13314"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CF65E452-D213-4053-875A-D390436B77E0}" type="slidenum">
              <a:rPr lang="en-US" altLang="zh-CN"/>
            </a:fld>
            <a:endParaRPr lang="en-US" altLang="zh-CN"/>
          </a:p>
        </p:txBody>
      </p:sp>
      <p:sp>
        <p:nvSpPr>
          <p:cNvPr id="13315" name="矩形 5"/>
          <p:cNvSpPr>
            <a:spLocks noChangeArrowheads="1"/>
          </p:cNvSpPr>
          <p:nvPr/>
        </p:nvSpPr>
        <p:spPr bwMode="auto">
          <a:xfrm>
            <a:off x="207963" y="404813"/>
            <a:ext cx="8520112" cy="1938337"/>
          </a:xfrm>
          <a:prstGeom prst="rect">
            <a:avLst/>
          </a:prstGeom>
          <a:noFill/>
          <a:ln w="9525">
            <a:noFill/>
            <a:miter lim="800000"/>
          </a:ln>
        </p:spPr>
        <p:txBody>
          <a:bodyPr>
            <a:spAutoFit/>
          </a:bodyPr>
          <a:lstStyle/>
          <a:p>
            <a:pPr algn="ctr"/>
            <a:r>
              <a:rPr lang="zh-CN" altLang="en-US" sz="6000" b="1">
                <a:solidFill>
                  <a:srgbClr val="FFFF00"/>
                </a:solidFill>
                <a:latin typeface="Candara" panose="020E0502030303020204" pitchFamily="34" charset="0"/>
              </a:rPr>
              <a:t>青少年毒品预防教育</a:t>
            </a:r>
            <a:endParaRPr lang="en-US" altLang="zh-CN" sz="6000" b="1">
              <a:solidFill>
                <a:srgbClr val="FFFF00"/>
              </a:solidFill>
              <a:latin typeface="Candara" panose="020E0502030303020204" pitchFamily="34" charset="0"/>
            </a:endParaRPr>
          </a:p>
          <a:p>
            <a:pPr algn="ctr"/>
            <a:r>
              <a:rPr lang="zh-CN" altLang="en-US" sz="6000" b="1">
                <a:solidFill>
                  <a:srgbClr val="FFFF00"/>
                </a:solidFill>
                <a:latin typeface="Candara" panose="020E0502030303020204" pitchFamily="34" charset="0"/>
              </a:rPr>
              <a:t>宣传课</a:t>
            </a:r>
            <a:endParaRPr lang="en-US" altLang="zh-CN" sz="6000" b="1">
              <a:solidFill>
                <a:srgbClr val="FFFF00"/>
              </a:solidFill>
              <a:latin typeface="Candara" panose="020E0502030303020204" pitchFamily="34" charset="0"/>
            </a:endParaRPr>
          </a:p>
        </p:txBody>
      </p:sp>
      <p:sp>
        <p:nvSpPr>
          <p:cNvPr id="13316" name="TextBox 4"/>
          <p:cNvSpPr txBox="1">
            <a:spLocks noChangeArrowheads="1"/>
          </p:cNvSpPr>
          <p:nvPr/>
        </p:nvSpPr>
        <p:spPr bwMode="auto">
          <a:xfrm>
            <a:off x="1187450" y="3573463"/>
            <a:ext cx="7056438" cy="521970"/>
          </a:xfrm>
          <a:prstGeom prst="rect">
            <a:avLst/>
          </a:prstGeom>
          <a:noFill/>
          <a:ln w="9525">
            <a:noFill/>
            <a:miter lim="800000"/>
          </a:ln>
        </p:spPr>
        <p:txBody>
          <a:bodyPr>
            <a:spAutoFit/>
          </a:bodyPr>
          <a:lstStyle/>
          <a:p>
            <a:pPr algn="ctr"/>
            <a:r>
              <a:rPr lang="zh-CN" altLang="en-US" sz="2800">
                <a:latin typeface="Candara" panose="020E0502030303020204" pitchFamily="34" charset="0"/>
                <a:ea typeface="华文楷体" panose="02010600040101010101" pitchFamily="2" charset="-122"/>
              </a:rPr>
              <a:t>监利县程集镇</a:t>
            </a:r>
            <a:r>
              <a:rPr lang="zh-CN" altLang="en-US" sz="2800">
                <a:latin typeface="Candara" panose="020E0502030303020204" pitchFamily="34" charset="0"/>
                <a:ea typeface="华文楷体" panose="02010600040101010101" pitchFamily="2" charset="-122"/>
              </a:rPr>
              <a:t>姚集小学         </a:t>
            </a:r>
            <a:endParaRPr lang="en-US" altLang="zh-CN" sz="2800">
              <a:latin typeface="Candara" panose="020E0502030303020204" pitchFamily="34" charset="0"/>
              <a:ea typeface="华文楷体" panose="02010600040101010101" pitchFamily="2" charset="-122"/>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2"/>
          <p:cNvSpPr>
            <a:spLocks noGrp="1"/>
          </p:cNvSpPr>
          <p:nvPr>
            <p:ph idx="1"/>
          </p:nvPr>
        </p:nvSpPr>
        <p:spPr>
          <a:xfrm>
            <a:off x="250825" y="1700213"/>
            <a:ext cx="8713788" cy="3451225"/>
          </a:xfrm>
        </p:spPr>
        <p:txBody>
          <a:bodyPr/>
          <a:lstStyle/>
          <a:p>
            <a:pPr eaLnBrk="1" hangingPunct="1"/>
            <a:r>
              <a:rPr lang="en-US" altLang="zh-CN" smtClean="0"/>
              <a:t>3</a:t>
            </a:r>
            <a:r>
              <a:rPr lang="zh-CN" altLang="en-US" smtClean="0"/>
              <a:t>、大麻</a:t>
            </a:r>
            <a:endParaRPr lang="en-US" altLang="zh-CN" smtClean="0"/>
          </a:p>
          <a:p>
            <a:pPr eaLnBrk="1" hangingPunct="1"/>
            <a:r>
              <a:rPr lang="zh-CN" altLang="en-US" smtClean="0"/>
              <a:t>大麻是地球上大部分温带和热带地区都能生长的一种强韧、耐寒的草本植物，然而大多数大麻，都没有任何有毒成分。通常所说的可制造毒品的大麻，是指印度大麻中一种较矮小、多分枝的变种。</a:t>
            </a:r>
            <a:endParaRPr lang="zh-CN" altLang="en-US" smtClean="0"/>
          </a:p>
        </p:txBody>
      </p:sp>
      <p:sp>
        <p:nvSpPr>
          <p:cNvPr id="22530" name="标题 1"/>
          <p:cNvSpPr>
            <a:spLocks noGrp="1"/>
          </p:cNvSpPr>
          <p:nvPr>
            <p:ph type="title"/>
          </p:nvPr>
        </p:nvSpPr>
        <p:spPr/>
        <p:txBody>
          <a:bodyPr/>
          <a:lstStyle/>
          <a:p>
            <a:pPr eaLnBrk="1" hangingPunct="1"/>
            <a:r>
              <a:rPr lang="zh-CN" altLang="en-US" smtClean="0"/>
              <a:t>（一）毒品原植物</a:t>
            </a:r>
            <a:r>
              <a:rPr lang="en-US" altLang="zh-CN" smtClean="0"/>
              <a:t>—</a:t>
            </a:r>
            <a:r>
              <a:rPr lang="zh-CN" altLang="en-US" smtClean="0"/>
              <a:t>大麻</a:t>
            </a:r>
            <a:endParaRPr lang="zh-CN" altLang="en-US" smtClean="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内容占位符 2"/>
          <p:cNvSpPr>
            <a:spLocks noGrp="1"/>
          </p:cNvSpPr>
          <p:nvPr>
            <p:ph idx="1"/>
          </p:nvPr>
        </p:nvSpPr>
        <p:spPr/>
        <p:txBody>
          <a:bodyPr rtlCol="0">
            <a:normAutofit fontScale="92500" lnSpcReduction="20000"/>
          </a:bodyPr>
          <a:lstStyle/>
          <a:p>
            <a:pPr marL="274320" indent="-274320" eaLnBrk="1" fontAlgn="auto" hangingPunct="1">
              <a:spcAft>
                <a:spcPts val="0"/>
              </a:spcAft>
              <a:defRPr/>
            </a:pPr>
            <a:r>
              <a:rPr lang="en-US" altLang="zh-CN" b="1" dirty="0" smtClean="0"/>
              <a:t>3</a:t>
            </a:r>
            <a:r>
              <a:rPr lang="zh-CN" altLang="zh-CN" b="1" dirty="0" smtClean="0"/>
              <a:t>、大麻</a:t>
            </a:r>
            <a:endParaRPr lang="zh-CN" altLang="zh-CN" dirty="0" smtClean="0"/>
          </a:p>
          <a:p>
            <a:pPr marL="274320" indent="-274320" eaLnBrk="1" fontAlgn="auto" hangingPunct="1">
              <a:spcAft>
                <a:spcPts val="0"/>
              </a:spcAft>
              <a:defRPr/>
            </a:pPr>
            <a:r>
              <a:rPr lang="zh-CN" altLang="zh-CN" dirty="0" smtClean="0"/>
              <a:t>大麻是地球上大部分温带和热带地区都能生长的一种强韧、耐寒的一年生草本植物，然而大多数大麻，都没有任何有毒成分。通常所说的可制造毒品的大麻，是指印度大麻中一种较矮小、多分枝的变种。</a:t>
            </a:r>
            <a:endParaRPr lang="zh-CN" altLang="zh-CN" dirty="0" smtClean="0"/>
          </a:p>
          <a:p>
            <a:pPr marL="274320" indent="-274320" eaLnBrk="1" fontAlgn="auto" hangingPunct="1">
              <a:spcAft>
                <a:spcPts val="0"/>
              </a:spcAft>
              <a:defRPr/>
            </a:pPr>
            <a:r>
              <a:rPr lang="zh-CN" altLang="zh-CN" dirty="0" smtClean="0"/>
              <a:t>吸毒者如吸入大剂量大麻，会产生大麻中毒性精神病。出现幻觉、妄想和类偏执状态，伴有思维紊乱，自我意识障碍，出现双重人格。长期吸服大麻者，表现为呆滞、淡漠，注意力不集中、记忆力差、判断力损害。偶有无故攻击性行为。随着吸毒时间迁延，个人卫生不顾、饮食不佳、人格扭曲，对任何事物兴趣缺乏，呈精神衰退状态。</a:t>
            </a:r>
            <a:endParaRPr lang="zh-CN" altLang="zh-CN" dirty="0" smtClean="0"/>
          </a:p>
        </p:txBody>
      </p:sp>
      <p:sp>
        <p:nvSpPr>
          <p:cNvPr id="23554"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F722199D-B8CB-4176-BD6D-ADC347872BC9}" type="slidenum">
              <a:rPr lang="en-US" altLang="zh-CN"/>
            </a:fld>
            <a:endParaRPr lang="en-US" altLang="zh-CN"/>
          </a:p>
        </p:txBody>
      </p:sp>
      <p:sp>
        <p:nvSpPr>
          <p:cNvPr id="23555" name="标题 1"/>
          <p:cNvSpPr>
            <a:spLocks noGrp="1"/>
          </p:cNvSpPr>
          <p:nvPr>
            <p:ph type="title"/>
          </p:nvPr>
        </p:nvSpPr>
        <p:spPr/>
        <p:txBody>
          <a:bodyPr/>
          <a:lstStyle/>
          <a:p>
            <a:pPr eaLnBrk="1" hangingPunct="1"/>
            <a:r>
              <a:rPr lang="zh-CN" altLang="zh-CN" b="1" smtClean="0"/>
              <a:t>大麻</a:t>
            </a:r>
            <a:endParaRPr lang="zh-CN" altLang="en-US" smtClean="0"/>
          </a:p>
        </p:txBody>
      </p:sp>
      <p:pic>
        <p:nvPicPr>
          <p:cNvPr id="6" name="内容占位符 4" descr="捕获19.PNG"/>
          <p:cNvPicPr>
            <a:picLocks noChangeAspect="1"/>
          </p:cNvPicPr>
          <p:nvPr/>
        </p:nvPicPr>
        <p:blipFill>
          <a:blip r:embed="rId1"/>
          <a:srcRect/>
          <a:stretch>
            <a:fillRect/>
          </a:stretch>
        </p:blipFill>
        <p:spPr bwMode="auto">
          <a:xfrm>
            <a:off x="250825" y="1628775"/>
            <a:ext cx="8569325" cy="4514850"/>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Rot="1" noChangeArrowheads="1"/>
          </p:cNvSpPr>
          <p:nvPr>
            <p:ph idx="1"/>
          </p:nvPr>
        </p:nvSpPr>
        <p:spPr/>
        <p:txBody>
          <a:bodyPr/>
          <a:lstStyle/>
          <a:p>
            <a:pPr eaLnBrk="1" hangingPunct="1">
              <a:buFont typeface="Arial" panose="020B0604020202020204" pitchFamily="34" charset="0"/>
              <a:buNone/>
            </a:pPr>
            <a:r>
              <a:rPr lang="zh-CN" altLang="en-US" sz="4400" b="1" smtClean="0"/>
              <a:t>传统毒品</a:t>
            </a:r>
            <a:endParaRPr lang="en-US" altLang="zh-CN" sz="3600" smtClean="0"/>
          </a:p>
          <a:p>
            <a:pPr eaLnBrk="1" hangingPunct="1">
              <a:buFont typeface="Arial" panose="020B0604020202020204" pitchFamily="34" charset="0"/>
              <a:buNone/>
            </a:pPr>
            <a:r>
              <a:rPr lang="zh-CN" altLang="en-US" sz="3600" smtClean="0"/>
              <a:t>          概念：传统毒品一般指鸦片、海洛因等阿片类流行较早的毒品。</a:t>
            </a:r>
            <a:endParaRPr lang="zh-CN" altLang="en-US" sz="3600" b="1" smtClean="0"/>
          </a:p>
        </p:txBody>
      </p:sp>
      <p:sp>
        <p:nvSpPr>
          <p:cNvPr id="24578" name="灯片编号占位符 5"/>
          <p:cNvSpPr>
            <a:spLocks noGrp="1"/>
          </p:cNvSpPr>
          <p:nvPr>
            <p:ph type="sldNum" sz="quarter" idx="12"/>
          </p:nvPr>
        </p:nvSpPr>
        <p:spPr bwMode="auto">
          <a:ln>
            <a:miter lim="800000"/>
          </a:ln>
        </p:spPr>
        <p:txBody>
          <a:bodyPr wrap="square" numCol="1" anchor="t" anchorCtr="0" compatLnSpc="1"/>
          <a:lstStyle/>
          <a:p>
            <a:pPr fontAlgn="base">
              <a:spcBef>
                <a:spcPct val="0"/>
              </a:spcBef>
              <a:spcAft>
                <a:spcPct val="0"/>
              </a:spcAft>
              <a:defRPr/>
            </a:pPr>
            <a:fld id="{0225E7B7-067A-420C-9D9D-278D0742FE3E}" type="slidenum">
              <a:rPr lang="en-US" altLang="zh-CN"/>
            </a:fld>
            <a:endParaRPr lang="en-US" altLang="zh-CN"/>
          </a:p>
        </p:txBody>
      </p:sp>
      <p:sp>
        <p:nvSpPr>
          <p:cNvPr id="24579" name="Rectangle 2"/>
          <p:cNvSpPr>
            <a:spLocks noGrp="1" noRot="1" noChangeArrowheads="1"/>
          </p:cNvSpPr>
          <p:nvPr>
            <p:ph type="title"/>
          </p:nvPr>
        </p:nvSpPr>
        <p:spPr/>
        <p:txBody>
          <a:bodyPr/>
          <a:lstStyle/>
          <a:p>
            <a:pPr eaLnBrk="1" hangingPunct="1"/>
            <a:r>
              <a:rPr lang="zh-CN" altLang="en-US" b="1" smtClean="0"/>
              <a:t> （二）传统毒品（第一代毒品）</a:t>
            </a:r>
            <a:endParaRPr lang="zh-CN" altLang="en-US" b="1" smtClean="0"/>
          </a:p>
        </p:txBody>
      </p:sp>
    </p:spTree>
    <p:custDataLst>
      <p:tags r:id="rId1"/>
    </p:custData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2"/>
          <p:cNvSpPr>
            <a:spLocks noGrp="1"/>
          </p:cNvSpPr>
          <p:nvPr>
            <p:ph idx="1"/>
          </p:nvPr>
        </p:nvSpPr>
        <p:spPr>
          <a:xfrm>
            <a:off x="250825" y="1773238"/>
            <a:ext cx="8713788" cy="3743325"/>
          </a:xfrm>
        </p:spPr>
        <p:txBody>
          <a:bodyPr/>
          <a:lstStyle/>
          <a:p>
            <a:pPr eaLnBrk="1" hangingPunct="1"/>
            <a:r>
              <a:rPr lang="en-US" altLang="zh-CN" smtClean="0"/>
              <a:t>1</a:t>
            </a:r>
            <a:r>
              <a:rPr lang="zh-CN" altLang="en-US" smtClean="0"/>
              <a:t>、鸦片</a:t>
            </a:r>
            <a:endParaRPr lang="en-US" altLang="zh-CN" smtClean="0"/>
          </a:p>
          <a:p>
            <a:pPr eaLnBrk="1" hangingPunct="1"/>
            <a:r>
              <a:rPr lang="zh-CN" altLang="en-US" smtClean="0"/>
              <a:t>鸦片又叫阿片，俗称大烟，是罂粟果实中流出的乳液经干燥凝结而成。因产地不同而呈黑色或褐色，味苦。生鸦片经过烧煮和发酵，可制成精制鸦片，吸食时有一种强烈的香甜气味。吸食者初吸时会感到头晕目眩、恶心或头痛，多次吸食就会上瘾。</a:t>
            </a:r>
            <a:endParaRPr lang="zh-CN" altLang="en-US" smtClean="0"/>
          </a:p>
        </p:txBody>
      </p:sp>
      <p:sp>
        <p:nvSpPr>
          <p:cNvPr id="2"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a:t>（二）传统毒品（第一代毒品</a:t>
            </a:r>
            <a:r>
              <a:rPr lang="zh-CN" altLang="en-US" dirty="0" smtClean="0"/>
              <a:t>）</a:t>
            </a:r>
            <a:br>
              <a:rPr lang="en-US" altLang="zh-CN" dirty="0" smtClean="0"/>
            </a:br>
            <a:r>
              <a:rPr lang="zh-CN" altLang="en-US" dirty="0" smtClean="0"/>
              <a:t>鸦片</a:t>
            </a:r>
            <a:endParaRPr lang="zh-CN" altLang="en-US" dirty="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4"/>
          <p:cNvSpPr>
            <a:spLocks noGrp="1"/>
          </p:cNvSpPr>
          <p:nvPr>
            <p:ph idx="1"/>
          </p:nvPr>
        </p:nvSpPr>
        <p:spPr/>
        <p:txBody>
          <a:bodyPr/>
          <a:lstStyle/>
          <a:p>
            <a:pPr eaLnBrk="1" hangingPunct="1"/>
            <a:r>
              <a:rPr lang="zh-CN" altLang="zh-CN" b="1" smtClean="0"/>
              <a:t>鸦片</a:t>
            </a:r>
            <a:endParaRPr lang="zh-CN" altLang="zh-CN" smtClean="0"/>
          </a:p>
          <a:p>
            <a:pPr eaLnBrk="1" hangingPunct="1"/>
            <a:r>
              <a:rPr lang="zh-CN" altLang="zh-CN" smtClean="0"/>
              <a:t>又叫阿片，俗称大烟，是罂粟果实中流出的乳液经干燥凝结而成。因产地不同而呈黑色或褐色，味苦。生鸦片经过烧煮和发酵，可制成精制鸦片，吸食时有一种强烈的香甜气味。吸食者初吸时会感到头晕目眩、恶心或头痛，多次吸食就会上瘾。</a:t>
            </a:r>
            <a:endParaRPr lang="zh-CN" altLang="zh-CN" smtClean="0"/>
          </a:p>
          <a:p>
            <a:pPr eaLnBrk="1" hangingPunct="1"/>
            <a:endParaRPr lang="zh-CN" altLang="en-US" smtClean="0"/>
          </a:p>
        </p:txBody>
      </p:sp>
      <p:sp>
        <p:nvSpPr>
          <p:cNvPr id="26626" name="灯片编号占位符 5"/>
          <p:cNvSpPr>
            <a:spLocks noGrp="1"/>
          </p:cNvSpPr>
          <p:nvPr>
            <p:ph type="sldNum" sz="quarter" idx="12"/>
          </p:nvPr>
        </p:nvSpPr>
        <p:spPr bwMode="auto">
          <a:ln>
            <a:miter lim="800000"/>
          </a:ln>
        </p:spPr>
        <p:txBody>
          <a:bodyPr wrap="square" numCol="1" anchor="t" anchorCtr="0" compatLnSpc="1"/>
          <a:lstStyle/>
          <a:p>
            <a:pPr fontAlgn="base">
              <a:spcBef>
                <a:spcPct val="0"/>
              </a:spcBef>
              <a:spcAft>
                <a:spcPct val="0"/>
              </a:spcAft>
              <a:defRPr/>
            </a:pPr>
            <a:fld id="{AFD0C2EA-E557-4708-83B2-3F5020B158EB}" type="slidenum">
              <a:rPr lang="en-US" altLang="zh-CN"/>
            </a:fld>
            <a:endParaRPr lang="en-US" altLang="zh-CN"/>
          </a:p>
        </p:txBody>
      </p:sp>
      <p:sp>
        <p:nvSpPr>
          <p:cNvPr id="26627" name="Rectangle 2"/>
          <p:cNvSpPr>
            <a:spLocks noGrp="1" noRot="1" noChangeArrowheads="1"/>
          </p:cNvSpPr>
          <p:nvPr>
            <p:ph type="title"/>
          </p:nvPr>
        </p:nvSpPr>
        <p:spPr/>
        <p:txBody>
          <a:bodyPr/>
          <a:lstStyle/>
          <a:p>
            <a:pPr eaLnBrk="1" hangingPunct="1"/>
            <a:r>
              <a:rPr lang="zh-CN" altLang="en-US" b="1" smtClean="0"/>
              <a:t>鸦片</a:t>
            </a:r>
            <a:endParaRPr lang="en-US" altLang="zh-CN" b="1" smtClean="0"/>
          </a:p>
        </p:txBody>
      </p:sp>
      <p:pic>
        <p:nvPicPr>
          <p:cNvPr id="7" name="Picture 2" descr="ArticleEdit_158358_1264033375991"/>
          <p:cNvPicPr>
            <a:picLocks noChangeAspect="1" noChangeArrowheads="1"/>
          </p:cNvPicPr>
          <p:nvPr/>
        </p:nvPicPr>
        <p:blipFill>
          <a:blip r:embed="rId1"/>
          <a:srcRect/>
          <a:stretch>
            <a:fillRect/>
          </a:stretch>
        </p:blipFill>
        <p:spPr bwMode="auto">
          <a:xfrm>
            <a:off x="250825" y="1341438"/>
            <a:ext cx="8713788" cy="5256212"/>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7"/>
                                        </p:tgtEl>
                                        <p:attrNameLst>
                                          <p:attrName>ppt_x</p:attrName>
                                        </p:attrNameLst>
                                      </p:cBhvr>
                                      <p:tavLst>
                                        <p:tav tm="0">
                                          <p:val>
                                            <p:strVal val="ppt_x"/>
                                          </p:val>
                                        </p:tav>
                                        <p:tav tm="100000">
                                          <p:val>
                                            <p:strVal val="ppt_x"/>
                                          </p:val>
                                        </p:tav>
                                      </p:tavLst>
                                    </p:anim>
                                    <p:anim calcmode="lin" valueType="num">
                                      <p:cBhvr additive="base">
                                        <p:cTn id="15" dur="500"/>
                                        <p:tgtEl>
                                          <p:spTgt spid="7"/>
                                        </p:tgtEl>
                                        <p:attrNameLst>
                                          <p:attrName>ppt_y</p:attrName>
                                        </p:attrNameLst>
                                      </p:cBhvr>
                                      <p:tavLst>
                                        <p:tav tm="0">
                                          <p:val>
                                            <p:strVal val="ppt_y"/>
                                          </p:val>
                                        </p:tav>
                                        <p:tav tm="100000">
                                          <p:val>
                                            <p:strVal val="1+ppt_h/2"/>
                                          </p:val>
                                        </p:tav>
                                      </p:tavLst>
                                    </p:anim>
                                    <p:set>
                                      <p:cBhvr>
                                        <p:cTn id="1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2"/>
          <p:cNvSpPr>
            <a:spLocks noGrp="1"/>
          </p:cNvSpPr>
          <p:nvPr>
            <p:ph idx="1"/>
          </p:nvPr>
        </p:nvSpPr>
        <p:spPr>
          <a:xfrm>
            <a:off x="250825" y="1628775"/>
            <a:ext cx="8713788" cy="3671888"/>
          </a:xfrm>
        </p:spPr>
        <p:txBody>
          <a:bodyPr/>
          <a:lstStyle/>
          <a:p>
            <a:pPr eaLnBrk="1" hangingPunct="1"/>
            <a:r>
              <a:rPr lang="en-US" altLang="zh-CN" smtClean="0"/>
              <a:t>2</a:t>
            </a:r>
            <a:r>
              <a:rPr lang="zh-CN" altLang="en-US" smtClean="0"/>
              <a:t>、吗啡</a:t>
            </a:r>
            <a:endParaRPr lang="en-US" altLang="zh-CN" smtClean="0"/>
          </a:p>
          <a:p>
            <a:pPr eaLnBrk="1" hangingPunct="1"/>
            <a:r>
              <a:rPr lang="zh-CN" altLang="en-US" smtClean="0"/>
              <a:t>吗啡是从鸦片中分离出来的一种生物碱，在鸦片中含量</a:t>
            </a:r>
            <a:r>
              <a:rPr lang="en-US" altLang="zh-CN" smtClean="0"/>
              <a:t>10%</a:t>
            </a:r>
            <a:r>
              <a:rPr lang="zh-CN" altLang="en-US" smtClean="0"/>
              <a:t>左右，为无色或白色结晶粉末状，具有镇痛、催眠、止咳、止泻等作用，吸食后会产生快感，比鸦片容易成瘾。长期使用会引起精神失常和幻想，过量使用会导致呼吸衰竭而死亡。历史上它曾被用做精神药品戒断鸦片，但由于其副作用过大，最终被定为毒品。</a:t>
            </a:r>
            <a:endParaRPr lang="zh-CN" altLang="en-US" smtClean="0"/>
          </a:p>
        </p:txBody>
      </p:sp>
      <p:sp>
        <p:nvSpPr>
          <p:cNvPr id="2"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a:t>（二）传统毒品（第一代毒品）</a:t>
            </a:r>
            <a:br>
              <a:rPr lang="zh-CN" altLang="en-US" dirty="0"/>
            </a:br>
            <a:r>
              <a:rPr lang="zh-CN" altLang="en-US" dirty="0" smtClean="0"/>
              <a:t>吗啡</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6"/>
          <p:cNvSpPr>
            <a:spLocks noGrp="1"/>
          </p:cNvSpPr>
          <p:nvPr>
            <p:ph idx="1"/>
          </p:nvPr>
        </p:nvSpPr>
        <p:spPr/>
        <p:txBody>
          <a:bodyPr/>
          <a:lstStyle/>
          <a:p>
            <a:pPr eaLnBrk="1" hangingPunct="1"/>
            <a:r>
              <a:rPr lang="zh-CN" altLang="en-US" smtClean="0"/>
              <a:t>是从鸦片中分离出来的一种生物碱，在鸦片中含量</a:t>
            </a:r>
            <a:r>
              <a:rPr lang="en-US" altLang="zh-CN" smtClean="0"/>
              <a:t>10%</a:t>
            </a:r>
            <a:r>
              <a:rPr lang="zh-CN" altLang="en-US" smtClean="0"/>
              <a:t>左右，为无色或白色结晶粉末状，具有镇痛、催眠、止咳、止泻等作用，吸食后会产生欣快感，比鸦片容易成瘾。长期使用会引起精神失常、谵妄和幻想，过量使用会导致呼吸衰竭而死亡。历史上它曾被用做精神药品戒断鸦片，但由于其副作用过大，最终被定为毒品。</a:t>
            </a:r>
            <a:endParaRPr lang="zh-CN" altLang="en-US" smtClean="0"/>
          </a:p>
          <a:p>
            <a:pPr eaLnBrk="1" hangingPunct="1"/>
            <a:endParaRPr lang="zh-CN" altLang="en-US" smtClean="0"/>
          </a:p>
        </p:txBody>
      </p:sp>
      <p:sp>
        <p:nvSpPr>
          <p:cNvPr id="28674"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CD75BA14-2F32-468E-9466-6A3C5572502B}" type="slidenum">
              <a:rPr lang="en-US" altLang="zh-CN"/>
            </a:fld>
            <a:endParaRPr lang="en-US" altLang="zh-CN"/>
          </a:p>
        </p:txBody>
      </p:sp>
      <p:sp>
        <p:nvSpPr>
          <p:cNvPr id="28675" name="标题 5"/>
          <p:cNvSpPr>
            <a:spLocks noGrp="1"/>
          </p:cNvSpPr>
          <p:nvPr>
            <p:ph type="title"/>
          </p:nvPr>
        </p:nvSpPr>
        <p:spPr/>
        <p:txBody>
          <a:bodyPr/>
          <a:lstStyle/>
          <a:p>
            <a:pPr eaLnBrk="1" hangingPunct="1"/>
            <a:r>
              <a:rPr lang="zh-CN" altLang="en-US" b="1" smtClean="0"/>
              <a:t>吗啡（</a:t>
            </a:r>
            <a:r>
              <a:rPr lang="en-US" altLang="zh-CN" b="1" smtClean="0"/>
              <a:t>Morphine</a:t>
            </a:r>
            <a:r>
              <a:rPr lang="zh-CN" altLang="en-US" b="1" smtClean="0"/>
              <a:t>）</a:t>
            </a:r>
            <a:endParaRPr lang="zh-CN" altLang="en-US" smtClean="0"/>
          </a:p>
        </p:txBody>
      </p:sp>
      <p:pic>
        <p:nvPicPr>
          <p:cNvPr id="6" name="Picture 5" descr="ArticleEdit_158355_1264033327238"/>
          <p:cNvPicPr>
            <a:picLocks noChangeAspect="1" noChangeArrowheads="1"/>
          </p:cNvPicPr>
          <p:nvPr/>
        </p:nvPicPr>
        <p:blipFill>
          <a:blip r:embed="rId1"/>
          <a:srcRect/>
          <a:stretch>
            <a:fillRect/>
          </a:stretch>
        </p:blipFill>
        <p:spPr bwMode="auto">
          <a:xfrm>
            <a:off x="250825" y="1341438"/>
            <a:ext cx="8713788" cy="4895850"/>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2"/>
          <p:cNvSpPr>
            <a:spLocks noGrp="1"/>
          </p:cNvSpPr>
          <p:nvPr>
            <p:ph idx="1"/>
          </p:nvPr>
        </p:nvSpPr>
        <p:spPr>
          <a:xfrm>
            <a:off x="250825" y="1700213"/>
            <a:ext cx="8713788" cy="3451225"/>
          </a:xfrm>
        </p:spPr>
        <p:txBody>
          <a:bodyPr/>
          <a:lstStyle/>
          <a:p>
            <a:pPr eaLnBrk="1" hangingPunct="1"/>
            <a:r>
              <a:rPr lang="en-US" altLang="zh-CN" smtClean="0"/>
              <a:t>3</a:t>
            </a:r>
            <a:r>
              <a:rPr lang="zh-CN" altLang="en-US" smtClean="0"/>
              <a:t>、海洛因</a:t>
            </a:r>
            <a:endParaRPr lang="en-US" altLang="zh-CN" smtClean="0"/>
          </a:p>
          <a:p>
            <a:pPr eaLnBrk="1" hangingPunct="1"/>
            <a:r>
              <a:rPr lang="zh-CN" altLang="en-US" smtClean="0"/>
              <a:t>海洛因化学名称“二乙酰吗啡”，俗称白粉，它是由吗啡和醋酸酐反应而制成的，镇痛作用是吗啡的</a:t>
            </a:r>
            <a:r>
              <a:rPr lang="en-US" altLang="zh-CN" smtClean="0"/>
              <a:t>4—8</a:t>
            </a:r>
            <a:r>
              <a:rPr lang="zh-CN" altLang="en-US" smtClean="0"/>
              <a:t>倍，医学上曾广泛用于麻醉镇痛，但成瘾快，极难戒断。长期使用会破坏人的免疫功能，并导致心、肝、肾等主要脏器的损害。注射吸食还能传播艾滋病等疾病。历史上它曾被用做精神药品戒断吗啡，但由于其副作用过大，最终被定为毒品。海洛因被称为世界毒品之王，是我国目前监控、查禁的最重要的毒品之一。</a:t>
            </a:r>
            <a:endParaRPr lang="zh-CN" altLang="en-US" smtClean="0"/>
          </a:p>
        </p:txBody>
      </p:sp>
      <p:sp>
        <p:nvSpPr>
          <p:cNvPr id="2"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a:t>（二）传统毒品（第一代毒品）</a:t>
            </a:r>
            <a:br>
              <a:rPr lang="zh-CN" altLang="en-US" dirty="0"/>
            </a:br>
            <a:r>
              <a:rPr lang="zh-CN" altLang="en-US" dirty="0"/>
              <a:t>海洛因</a:t>
            </a:r>
            <a:endParaRPr lang="zh-CN" altLang="en-US" dirty="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内容占位符 6"/>
          <p:cNvSpPr>
            <a:spLocks noGrp="1"/>
          </p:cNvSpPr>
          <p:nvPr>
            <p:ph idx="1"/>
          </p:nvPr>
        </p:nvSpPr>
        <p:spPr>
          <a:xfrm>
            <a:off x="762000" y="2674938"/>
            <a:ext cx="7518400" cy="3451225"/>
          </a:xfrm>
        </p:spPr>
        <p:txBody>
          <a:bodyPr rtlCol="0">
            <a:normAutofit fontScale="92500" lnSpcReduction="10000"/>
          </a:bodyPr>
          <a:lstStyle/>
          <a:p>
            <a:pPr marL="274320" indent="-274320" eaLnBrk="1" fontAlgn="auto" hangingPunct="1">
              <a:spcAft>
                <a:spcPts val="0"/>
              </a:spcAft>
              <a:defRPr/>
            </a:pPr>
            <a:r>
              <a:rPr lang="zh-CN" altLang="en-US" sz="2800" dirty="0" smtClean="0"/>
              <a:t>化学名称“二乙酰吗啡”，俗称白粉，它是由吗啡和醋酸酐反应而制成的，镇痛作用是吗啡的</a:t>
            </a:r>
            <a:r>
              <a:rPr lang="en-US" altLang="zh-CN" sz="2800" dirty="0" smtClean="0"/>
              <a:t>4—8</a:t>
            </a:r>
            <a:r>
              <a:rPr lang="zh-CN" altLang="en-US" sz="2800" dirty="0" smtClean="0"/>
              <a:t>倍，医学上曾广泛用于麻醉镇痛，但成瘾快，极难戒断。长期使用会破坏人的免疫功能，并导致心、肝、肾等主要脏器的损害。注射吸食还能传播艾滋病等疾病。历史上它曾被用做精神药品戒断吗啡，但由于其副作用过大，最终被定为毒品。海洛因被称为世界毒品之王，是我国目前监控、查禁的最重要的毒品之一。</a:t>
            </a:r>
            <a:endParaRPr lang="zh-CN" altLang="en-US" sz="2800" dirty="0" smtClean="0"/>
          </a:p>
          <a:p>
            <a:pPr marL="274320" indent="-274320" eaLnBrk="1" fontAlgn="auto" hangingPunct="1">
              <a:spcAft>
                <a:spcPts val="0"/>
              </a:spcAft>
              <a:defRPr/>
            </a:pPr>
            <a:endParaRPr lang="zh-CN" altLang="en-US" dirty="0" smtClean="0"/>
          </a:p>
        </p:txBody>
      </p:sp>
      <p:sp>
        <p:nvSpPr>
          <p:cNvPr id="30722"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0B6CBF59-AEF8-4BF0-8290-31489A220987}" type="slidenum">
              <a:rPr lang="en-US" altLang="zh-CN"/>
            </a:fld>
            <a:endParaRPr lang="en-US" altLang="zh-CN"/>
          </a:p>
        </p:txBody>
      </p:sp>
      <p:sp>
        <p:nvSpPr>
          <p:cNvPr id="30723" name="标题 5"/>
          <p:cNvSpPr>
            <a:spLocks noGrp="1"/>
          </p:cNvSpPr>
          <p:nvPr>
            <p:ph type="title"/>
          </p:nvPr>
        </p:nvSpPr>
        <p:spPr/>
        <p:txBody>
          <a:bodyPr/>
          <a:lstStyle/>
          <a:p>
            <a:pPr eaLnBrk="1" hangingPunct="1"/>
            <a:r>
              <a:rPr lang="zh-CN" altLang="en-US" b="1" smtClean="0"/>
              <a:t>海洛因（</a:t>
            </a:r>
            <a:r>
              <a:rPr lang="en-US" altLang="zh-CN" b="1" smtClean="0"/>
              <a:t>Heroin</a:t>
            </a:r>
            <a:r>
              <a:rPr lang="zh-CN" altLang="en-US" b="1" smtClean="0"/>
              <a:t>）</a:t>
            </a:r>
            <a:endParaRPr lang="zh-CN" altLang="en-US" smtClean="0"/>
          </a:p>
        </p:txBody>
      </p:sp>
      <p:pic>
        <p:nvPicPr>
          <p:cNvPr id="6" name="Picture 5" descr="ArticleEdit_158348_1264033181726"/>
          <p:cNvPicPr>
            <a:picLocks noChangeAspect="1" noChangeArrowheads="1"/>
          </p:cNvPicPr>
          <p:nvPr/>
        </p:nvPicPr>
        <p:blipFill>
          <a:blip r:embed="rId1">
            <a:lum contrast="18000"/>
          </a:blip>
          <a:srcRect/>
          <a:stretch>
            <a:fillRect/>
          </a:stretch>
        </p:blipFill>
        <p:spPr bwMode="auto">
          <a:xfrm>
            <a:off x="250825" y="1268413"/>
            <a:ext cx="8642350" cy="5040312"/>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2"/>
          <p:cNvSpPr>
            <a:spLocks noGrp="1"/>
          </p:cNvSpPr>
          <p:nvPr>
            <p:ph idx="1"/>
          </p:nvPr>
        </p:nvSpPr>
        <p:spPr>
          <a:xfrm>
            <a:off x="900113" y="1773238"/>
            <a:ext cx="7407275" cy="3449637"/>
          </a:xfrm>
        </p:spPr>
        <p:txBody>
          <a:bodyPr/>
          <a:lstStyle/>
          <a:p>
            <a:pPr eaLnBrk="1" hangingPunct="1"/>
            <a:r>
              <a:rPr lang="en-US" altLang="zh-CN" smtClean="0"/>
              <a:t>4</a:t>
            </a:r>
            <a:r>
              <a:rPr lang="zh-CN" altLang="en-US" smtClean="0"/>
              <a:t>、大麻</a:t>
            </a:r>
            <a:endParaRPr lang="en-US" altLang="zh-CN" smtClean="0"/>
          </a:p>
          <a:p>
            <a:pPr eaLnBrk="1" hangingPunct="1"/>
            <a:r>
              <a:rPr lang="zh-CN" altLang="en-US" smtClean="0"/>
              <a:t>大麻类毒品主要包括大麻烟、大麻脂和大麻油，主要活性成分是四氢大麻酚。大麻对中枢神经系统有抑制、麻醉作用，吸食后产生欣快感，有时会出现幻觉和妄想，长期吸食会引起精神障碍、思维迟钝，并破坏人体的免疫系统。</a:t>
            </a:r>
            <a:endParaRPr lang="zh-CN" altLang="en-US" smtClean="0"/>
          </a:p>
        </p:txBody>
      </p:sp>
      <p:sp>
        <p:nvSpPr>
          <p:cNvPr id="2"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a:t>（二）传统毒品（第一代毒品）</a:t>
            </a:r>
            <a:br>
              <a:rPr lang="zh-CN" altLang="en-US" dirty="0"/>
            </a:br>
            <a:r>
              <a:rPr lang="zh-CN" altLang="en-US" dirty="0"/>
              <a:t>大麻</a:t>
            </a:r>
            <a:endParaRPr lang="zh-CN" altLang="en-US"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2"/>
          <p:cNvSpPr>
            <a:spLocks noGrp="1"/>
          </p:cNvSpPr>
          <p:nvPr>
            <p:ph idx="1"/>
          </p:nvPr>
        </p:nvSpPr>
        <p:spPr>
          <a:xfrm>
            <a:off x="755650" y="1628775"/>
            <a:ext cx="7408863" cy="3451225"/>
          </a:xfrm>
        </p:spPr>
        <p:txBody>
          <a:bodyPr/>
          <a:lstStyle/>
          <a:p>
            <a:pPr eaLnBrk="1" hangingPunct="1"/>
            <a:endParaRPr lang="en-US" altLang="zh-CN" sz="4400" smtClean="0"/>
          </a:p>
          <a:p>
            <a:pPr eaLnBrk="1" hangingPunct="1">
              <a:buFont typeface="Arial" panose="020B0604020202020204" pitchFamily="34" charset="0"/>
              <a:buNone/>
            </a:pPr>
            <a:r>
              <a:rPr lang="zh-CN" altLang="en-US" sz="3600" smtClean="0"/>
              <a:t>第一节：毒品的知识</a:t>
            </a:r>
            <a:endParaRPr lang="en-US" altLang="zh-CN" sz="3600" smtClean="0"/>
          </a:p>
          <a:p>
            <a:pPr eaLnBrk="1" hangingPunct="1">
              <a:buFont typeface="Arial" panose="020B0604020202020204" pitchFamily="34" charset="0"/>
              <a:buNone/>
            </a:pPr>
            <a:r>
              <a:rPr lang="zh-CN" altLang="en-US" sz="3600" smtClean="0"/>
              <a:t>第二节：毒品的危害</a:t>
            </a:r>
            <a:endParaRPr lang="en-US" altLang="zh-CN" sz="3600" smtClean="0"/>
          </a:p>
          <a:p>
            <a:pPr eaLnBrk="1" hangingPunct="1">
              <a:buFont typeface="Arial" panose="020B0604020202020204" pitchFamily="34" charset="0"/>
              <a:buNone/>
            </a:pPr>
            <a:r>
              <a:rPr lang="zh-CN" altLang="en-US" sz="3600" smtClean="0"/>
              <a:t>第三节：珍惜美好青春 远离合成毒品</a:t>
            </a:r>
            <a:endParaRPr lang="en-US" altLang="zh-CN" sz="3600" smtClean="0"/>
          </a:p>
        </p:txBody>
      </p:sp>
      <p:sp>
        <p:nvSpPr>
          <p:cNvPr id="14338" name="灯片编号占位符 5"/>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38860522-2802-482B-9D9E-4079E26A3487}" type="slidenum">
              <a:rPr lang="zh-CN" altLang="en-US"/>
            </a:fld>
            <a:endParaRPr lang="zh-CN" altLang="en-US"/>
          </a:p>
        </p:txBody>
      </p:sp>
      <p:sp>
        <p:nvSpPr>
          <p:cNvPr id="14339" name="标题 1"/>
          <p:cNvSpPr>
            <a:spLocks noGrp="1"/>
          </p:cNvSpPr>
          <p:nvPr>
            <p:ph type="title"/>
          </p:nvPr>
        </p:nvSpPr>
        <p:spPr/>
        <p:txBody>
          <a:bodyPr/>
          <a:lstStyle/>
          <a:p>
            <a:pPr eaLnBrk="1" hangingPunct="1"/>
            <a:r>
              <a:rPr lang="zh-CN" altLang="en-US" b="1" smtClean="0"/>
              <a:t>青少年毒品预防主要内容</a:t>
            </a:r>
            <a:endParaRPr lang="en-US" altLang="zh-CN" b="1" smtClean="0"/>
          </a:p>
        </p:txBody>
      </p:sp>
    </p:spTree>
    <p:custDataLst>
      <p:tags r:id="rId1"/>
    </p:custData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6"/>
          <p:cNvSpPr>
            <a:spLocks noGrp="1"/>
          </p:cNvSpPr>
          <p:nvPr>
            <p:ph idx="1"/>
          </p:nvPr>
        </p:nvSpPr>
        <p:spPr/>
        <p:txBody>
          <a:bodyPr/>
          <a:lstStyle/>
          <a:p>
            <a:pPr eaLnBrk="1" hangingPunct="1"/>
            <a:r>
              <a:rPr lang="zh-CN" altLang="en-US" smtClean="0"/>
              <a:t>桑科一年生草本植物，分为有毒大麻和无毒大麻。无毒大麻的茎、杆可制成纤维，籽可榨油。有毒大麻主要指矮小、多分枝的印度大麻。大麻类毒品主要包括大麻烟、大麻脂和大麻油，主要活性成分是四氢大麻酚。大麻对中枢神经系统有抑制、麻醉作用，吸食后产生欣快感，有时会出现幻觉和妄想，长期吸食会引起精神障碍、思维迟钝，并破坏人体的免疫系统。</a:t>
            </a:r>
            <a:endParaRPr lang="zh-CN" altLang="en-US" smtClean="0"/>
          </a:p>
          <a:p>
            <a:pPr eaLnBrk="1" hangingPunct="1"/>
            <a:endParaRPr lang="zh-CN" altLang="en-US" smtClean="0"/>
          </a:p>
        </p:txBody>
      </p:sp>
      <p:sp>
        <p:nvSpPr>
          <p:cNvPr id="32770"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C7134DBF-322A-4440-8650-4BA9DD4F8E23}" type="slidenum">
              <a:rPr lang="en-US" altLang="zh-CN"/>
            </a:fld>
            <a:endParaRPr lang="en-US" altLang="zh-CN"/>
          </a:p>
        </p:txBody>
      </p:sp>
      <p:sp>
        <p:nvSpPr>
          <p:cNvPr id="32771" name="标题 5"/>
          <p:cNvSpPr>
            <a:spLocks noGrp="1"/>
          </p:cNvSpPr>
          <p:nvPr>
            <p:ph type="title"/>
          </p:nvPr>
        </p:nvSpPr>
        <p:spPr/>
        <p:txBody>
          <a:bodyPr/>
          <a:lstStyle/>
          <a:p>
            <a:pPr eaLnBrk="1" hangingPunct="1"/>
            <a:r>
              <a:rPr lang="zh-CN" altLang="en-US" b="1" smtClean="0"/>
              <a:t>大麻</a:t>
            </a:r>
            <a:endParaRPr lang="zh-CN" altLang="en-US" smtClean="0"/>
          </a:p>
        </p:txBody>
      </p:sp>
      <p:pic>
        <p:nvPicPr>
          <p:cNvPr id="6" name="内容占位符 7" descr="3170490_112051023_2.jpg"/>
          <p:cNvPicPr>
            <a:picLocks noChangeAspect="1"/>
          </p:cNvPicPr>
          <p:nvPr/>
        </p:nvPicPr>
        <p:blipFill>
          <a:blip r:embed="rId1"/>
          <a:srcRect/>
          <a:stretch>
            <a:fillRect/>
          </a:stretch>
        </p:blipFill>
        <p:spPr bwMode="auto">
          <a:xfrm>
            <a:off x="830263" y="1700213"/>
            <a:ext cx="3811587" cy="4464050"/>
          </a:xfrm>
          <a:prstGeom prst="rect">
            <a:avLst/>
          </a:prstGeom>
          <a:noFill/>
          <a:ln w="9525">
            <a:noFill/>
            <a:miter lim="800000"/>
            <a:headEnd/>
            <a:tailEnd/>
          </a:ln>
        </p:spPr>
      </p:pic>
      <p:pic>
        <p:nvPicPr>
          <p:cNvPr id="9" name="Picture 5" descr="ArticleEdit_158361_1264033431726"/>
          <p:cNvPicPr>
            <a:picLocks noChangeAspect="1" noChangeArrowheads="1"/>
          </p:cNvPicPr>
          <p:nvPr/>
        </p:nvPicPr>
        <p:blipFill>
          <a:blip r:embed="rId2">
            <a:lum contrast="18000"/>
          </a:blip>
          <a:srcRect/>
          <a:stretch>
            <a:fillRect/>
          </a:stretch>
        </p:blipFill>
        <p:spPr bwMode="auto">
          <a:xfrm>
            <a:off x="4641850" y="1700213"/>
            <a:ext cx="3878263" cy="4465637"/>
          </a:xfrm>
          <a:prstGeom prst="rect">
            <a:avLst/>
          </a:prstGeom>
          <a:noFill/>
          <a:ln w="9525">
            <a:noFill/>
            <a:miter lim="800000"/>
            <a:headEnd/>
            <a:tailEnd/>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nodeType="clickEffect">
                                  <p:stCondLst>
                                    <p:cond delay="0"/>
                                  </p:stCondLst>
                                  <p:iterate type="lt">
                                    <p:tmPct val="0"/>
                                  </p:iterate>
                                  <p:childTnLst>
                                    <p:anim calcmode="lin" valueType="num">
                                      <p:cBhvr additive="base">
                                        <p:cTn id="22" dur="500"/>
                                        <p:tgtEl>
                                          <p:spTgt spid="6"/>
                                        </p:tgtEl>
                                        <p:attrNameLst>
                                          <p:attrName>ppt_x</p:attrName>
                                        </p:attrNameLst>
                                      </p:cBhvr>
                                      <p:tavLst>
                                        <p:tav tm="0">
                                          <p:val>
                                            <p:strVal val="ppt_x"/>
                                          </p:val>
                                        </p:tav>
                                        <p:tav tm="100000">
                                          <p:val>
                                            <p:strVal val="ppt_x"/>
                                          </p:val>
                                        </p:tav>
                                      </p:tavLst>
                                    </p:anim>
                                    <p:anim calcmode="lin" valueType="num">
                                      <p:cBhvr additive="base">
                                        <p:cTn id="23" dur="500"/>
                                        <p:tgtEl>
                                          <p:spTgt spid="6"/>
                                        </p:tgtEl>
                                        <p:attrNameLst>
                                          <p:attrName>ppt_y</p:attrName>
                                        </p:attrNameLst>
                                      </p:cBhvr>
                                      <p:tavLst>
                                        <p:tav tm="0">
                                          <p:val>
                                            <p:strVal val="ppt_y"/>
                                          </p:val>
                                        </p:tav>
                                        <p:tav tm="100000">
                                          <p:val>
                                            <p:strVal val="1+ppt_h/2"/>
                                          </p:val>
                                        </p:tav>
                                      </p:tavLst>
                                    </p:anim>
                                    <p:set>
                                      <p:cBhvr>
                                        <p:cTn id="24" dur="1" fill="hold">
                                          <p:stCondLst>
                                            <p:cond delay="499"/>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nodeType="clickEffect">
                                  <p:stCondLst>
                                    <p:cond delay="0"/>
                                  </p:stCondLst>
                                  <p:iterate type="lt">
                                    <p:tmPct val="0"/>
                                  </p:iterate>
                                  <p:childTnLst>
                                    <p:anim calcmode="lin" valueType="num">
                                      <p:cBhvr additive="base">
                                        <p:cTn id="28" dur="500"/>
                                        <p:tgtEl>
                                          <p:spTgt spid="9"/>
                                        </p:tgtEl>
                                        <p:attrNameLst>
                                          <p:attrName>ppt_x</p:attrName>
                                        </p:attrNameLst>
                                      </p:cBhvr>
                                      <p:tavLst>
                                        <p:tav tm="0">
                                          <p:val>
                                            <p:strVal val="ppt_x"/>
                                          </p:val>
                                        </p:tav>
                                        <p:tav tm="100000">
                                          <p:val>
                                            <p:strVal val="ppt_x"/>
                                          </p:val>
                                        </p:tav>
                                      </p:tavLst>
                                    </p:anim>
                                    <p:anim calcmode="lin" valueType="num">
                                      <p:cBhvr additive="base">
                                        <p:cTn id="29" dur="500"/>
                                        <p:tgtEl>
                                          <p:spTgt spid="9"/>
                                        </p:tgtEl>
                                        <p:attrNameLst>
                                          <p:attrName>ppt_y</p:attrName>
                                        </p:attrNameLst>
                                      </p:cBhvr>
                                      <p:tavLst>
                                        <p:tav tm="0">
                                          <p:val>
                                            <p:strVal val="ppt_y"/>
                                          </p:val>
                                        </p:tav>
                                        <p:tav tm="100000">
                                          <p:val>
                                            <p:strVal val="1+ppt_h/2"/>
                                          </p:val>
                                        </p:tav>
                                      </p:tavLst>
                                    </p:anim>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2"/>
          <p:cNvSpPr>
            <a:spLocks noGrp="1"/>
          </p:cNvSpPr>
          <p:nvPr>
            <p:ph idx="1"/>
          </p:nvPr>
        </p:nvSpPr>
        <p:spPr/>
        <p:txBody>
          <a:bodyPr/>
          <a:lstStyle/>
          <a:p>
            <a:pPr eaLnBrk="1" hangingPunct="1"/>
            <a:r>
              <a:rPr lang="zh-CN" altLang="en-US" smtClean="0"/>
              <a:t>即盐酸哌替啶，是一种临床应用的合成镇痛药，为白色结晶性粉末，味微苦，无臭，其作用和机理与吗啡相似，但镇静、麻醉作用较小，仅相当于吗啡的</a:t>
            </a:r>
            <a:r>
              <a:rPr lang="en-US" altLang="zh-CN" smtClean="0"/>
              <a:t>1/10—1/8</a:t>
            </a:r>
            <a:r>
              <a:rPr lang="zh-CN" altLang="en-US" smtClean="0"/>
              <a:t>。长期使用会产生依赖性，被列为严格管制的麻醉药品。</a:t>
            </a:r>
            <a:endParaRPr lang="zh-CN" altLang="en-US" smtClean="0"/>
          </a:p>
          <a:p>
            <a:pPr eaLnBrk="1" hangingPunct="1"/>
            <a:endParaRPr lang="zh-CN" altLang="en-US" smtClean="0"/>
          </a:p>
        </p:txBody>
      </p:sp>
      <p:sp>
        <p:nvSpPr>
          <p:cNvPr id="33794"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EEAA8E59-FE65-4D95-9BD9-B38AA2A9ED28}" type="slidenum">
              <a:rPr lang="en-US" altLang="zh-CN"/>
            </a:fld>
            <a:endParaRPr lang="en-US" altLang="zh-CN"/>
          </a:p>
        </p:txBody>
      </p:sp>
      <p:sp>
        <p:nvSpPr>
          <p:cNvPr id="33795" name="标题 1"/>
          <p:cNvSpPr>
            <a:spLocks noGrp="1"/>
          </p:cNvSpPr>
          <p:nvPr>
            <p:ph type="title"/>
          </p:nvPr>
        </p:nvSpPr>
        <p:spPr/>
        <p:txBody>
          <a:bodyPr/>
          <a:lstStyle/>
          <a:p>
            <a:pPr eaLnBrk="1" hangingPunct="1"/>
            <a:r>
              <a:rPr lang="zh-CN" altLang="en-US" b="1" smtClean="0"/>
              <a:t>杜冷丁</a:t>
            </a:r>
            <a:endParaRPr lang="zh-CN" altLang="en-US" smtClean="0"/>
          </a:p>
        </p:txBody>
      </p:sp>
      <p:pic>
        <p:nvPicPr>
          <p:cNvPr id="6" name="内容占位符 4" descr="20051128101172_1.jpg"/>
          <p:cNvPicPr>
            <a:picLocks noChangeAspect="1"/>
          </p:cNvPicPr>
          <p:nvPr/>
        </p:nvPicPr>
        <p:blipFill>
          <a:blip r:embed="rId1"/>
          <a:srcRect/>
          <a:stretch>
            <a:fillRect/>
          </a:stretch>
        </p:blipFill>
        <p:spPr bwMode="auto">
          <a:xfrm>
            <a:off x="611188" y="1196975"/>
            <a:ext cx="7989887" cy="4752975"/>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6"/>
          <p:cNvSpPr>
            <a:spLocks noGrp="1"/>
          </p:cNvSpPr>
          <p:nvPr>
            <p:ph idx="1"/>
          </p:nvPr>
        </p:nvSpPr>
        <p:spPr/>
        <p:txBody>
          <a:bodyPr/>
          <a:lstStyle/>
          <a:p>
            <a:pPr eaLnBrk="1" hangingPunct="1"/>
            <a:r>
              <a:rPr lang="zh-CN" altLang="en-US" smtClean="0"/>
              <a:t>可卡因是从古柯叶中提取的一种白色晶状的生物碱，是强效的中枢神经兴奋剂和局部麻醉剂。能阻断人体神经传导，产生局部麻醉作用，并可通过加强人体内化学物质的活性刺激大脑皮层，兴奋中枢神经，表现出情绪高涨、好动、健谈，有时还有攻击倾向，具有很强的成瘾性。一济</a:t>
            </a:r>
            <a:r>
              <a:rPr lang="en-US" altLang="zh-CN" smtClean="0"/>
              <a:t>70</a:t>
            </a:r>
            <a:r>
              <a:rPr lang="zh-CN" altLang="en-US" smtClean="0"/>
              <a:t>毫克的纯可卡因，可以使体重</a:t>
            </a:r>
            <a:r>
              <a:rPr lang="en-US" altLang="zh-CN" smtClean="0"/>
              <a:t>70</a:t>
            </a:r>
            <a:r>
              <a:rPr lang="zh-CN" altLang="en-US" smtClean="0"/>
              <a:t>公斤的人当场丧命。</a:t>
            </a:r>
            <a:endParaRPr lang="zh-CN" altLang="en-US" smtClean="0"/>
          </a:p>
        </p:txBody>
      </p:sp>
      <p:sp>
        <p:nvSpPr>
          <p:cNvPr id="34818"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CE20C764-13E6-4AF8-BA54-EAA92A030884}" type="slidenum">
              <a:rPr lang="en-US" altLang="zh-CN"/>
            </a:fld>
            <a:endParaRPr lang="en-US" altLang="zh-CN"/>
          </a:p>
        </p:txBody>
      </p:sp>
      <p:sp>
        <p:nvSpPr>
          <p:cNvPr id="34819" name="标题 5"/>
          <p:cNvSpPr>
            <a:spLocks noGrp="1"/>
          </p:cNvSpPr>
          <p:nvPr>
            <p:ph type="title"/>
          </p:nvPr>
        </p:nvSpPr>
        <p:spPr/>
        <p:txBody>
          <a:bodyPr/>
          <a:lstStyle/>
          <a:p>
            <a:pPr eaLnBrk="1" hangingPunct="1"/>
            <a:r>
              <a:rPr lang="zh-CN" altLang="en-US" b="1" smtClean="0"/>
              <a:t>可卡因</a:t>
            </a:r>
            <a:endParaRPr lang="zh-CN" altLang="en-US" smtClean="0"/>
          </a:p>
        </p:txBody>
      </p:sp>
      <p:pic>
        <p:nvPicPr>
          <p:cNvPr id="6" name="Picture 9" descr="http://10.166.69.6/news/images/284-3.jpg"/>
          <p:cNvPicPr>
            <a:picLocks noChangeAspect="1" noChangeArrowheads="1"/>
          </p:cNvPicPr>
          <p:nvPr/>
        </p:nvPicPr>
        <p:blipFill>
          <a:blip r:embed="rId1" r:link="rId2"/>
          <a:srcRect/>
          <a:stretch>
            <a:fillRect/>
          </a:stretch>
        </p:blipFill>
        <p:spPr bwMode="auto">
          <a:xfrm>
            <a:off x="395288" y="1304925"/>
            <a:ext cx="8280400" cy="4967288"/>
          </a:xfrm>
          <a:prstGeom prst="rect">
            <a:avLst/>
          </a:prstGeom>
          <a:noFill/>
          <a:ln w="9525">
            <a:noFill/>
            <a:miter lim="800000"/>
            <a:headEnd/>
            <a:tailEnd/>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3"/>
          <p:cNvSpPr>
            <a:spLocks noGrp="1" noRot="1" noChangeArrowheads="1"/>
          </p:cNvSpPr>
          <p:nvPr>
            <p:ph idx="1"/>
          </p:nvPr>
        </p:nvSpPr>
        <p:spPr>
          <a:xfrm>
            <a:off x="755650" y="1844675"/>
            <a:ext cx="7408863" cy="3451225"/>
          </a:xfrm>
        </p:spPr>
        <p:txBody>
          <a:bodyPr rtlCol="0">
            <a:normAutofit fontScale="77500" lnSpcReduction="20000"/>
          </a:bodyPr>
          <a:lstStyle/>
          <a:p>
            <a:pPr marL="274320" indent="-274320" eaLnBrk="1" fontAlgn="auto" hangingPunct="1">
              <a:spcAft>
                <a:spcPts val="0"/>
              </a:spcAft>
              <a:buFont typeface="Arial" panose="020B0604020202020204" pitchFamily="34" charset="0"/>
              <a:buNone/>
              <a:defRPr/>
            </a:pPr>
            <a:r>
              <a:rPr lang="zh-CN" altLang="en-US" sz="4400" b="1" dirty="0" smtClean="0"/>
              <a:t>合成毒品</a:t>
            </a:r>
            <a:endParaRPr lang="en-US" altLang="zh-CN" sz="3600" dirty="0" smtClean="0"/>
          </a:p>
          <a:p>
            <a:pPr marL="274320" indent="-274320" eaLnBrk="1" fontAlgn="auto" hangingPunct="1">
              <a:spcAft>
                <a:spcPts val="0"/>
              </a:spcAft>
              <a:defRPr/>
            </a:pPr>
            <a:r>
              <a:rPr lang="zh-CN" altLang="en-US" sz="3600" dirty="0" smtClean="0"/>
              <a:t>概念：合成毒品又叫新型毒品。新型毒品是相对鸦片、海洛因等传统毒品而言的，主要指人工化学合成的致幻剂、兴奋剂类毒品，是国际禁毒公约和中国法律法规所规定管制的、直接作用于人的中枢神经系统，使人兴奋或抑制，连续食用能使人产生依赖性的精神药品（毒品）。</a:t>
            </a:r>
            <a:endParaRPr lang="zh-CN" altLang="en-US" sz="3600" dirty="0"/>
          </a:p>
        </p:txBody>
      </p:sp>
      <p:sp>
        <p:nvSpPr>
          <p:cNvPr id="35842" name="灯片编号占位符 5"/>
          <p:cNvSpPr>
            <a:spLocks noGrp="1"/>
          </p:cNvSpPr>
          <p:nvPr>
            <p:ph type="sldNum" sz="quarter" idx="12"/>
          </p:nvPr>
        </p:nvSpPr>
        <p:spPr bwMode="auto">
          <a:ln>
            <a:miter lim="800000"/>
          </a:ln>
        </p:spPr>
        <p:txBody>
          <a:bodyPr wrap="square" numCol="1" anchor="t" anchorCtr="0" compatLnSpc="1"/>
          <a:lstStyle/>
          <a:p>
            <a:pPr fontAlgn="base">
              <a:spcBef>
                <a:spcPct val="0"/>
              </a:spcBef>
              <a:spcAft>
                <a:spcPct val="0"/>
              </a:spcAft>
              <a:defRPr/>
            </a:pPr>
            <a:fld id="{C8676F6E-98EA-4AEB-8816-34ECE4CF5DA1}" type="slidenum">
              <a:rPr lang="en-US" altLang="zh-CN"/>
            </a:fld>
            <a:endParaRPr lang="en-US" altLang="zh-CN"/>
          </a:p>
        </p:txBody>
      </p:sp>
      <p:sp>
        <p:nvSpPr>
          <p:cNvPr id="35843" name="Rectangle 2"/>
          <p:cNvSpPr>
            <a:spLocks noGrp="1" noRot="1" noChangeArrowheads="1"/>
          </p:cNvSpPr>
          <p:nvPr>
            <p:ph type="title"/>
          </p:nvPr>
        </p:nvSpPr>
        <p:spPr/>
        <p:txBody>
          <a:bodyPr/>
          <a:lstStyle/>
          <a:p>
            <a:pPr eaLnBrk="1" hangingPunct="1"/>
            <a:r>
              <a:rPr lang="zh-CN" altLang="en-US" b="1" smtClean="0"/>
              <a:t>（三）合成毒品（第二代毒品）</a:t>
            </a:r>
            <a:endParaRPr lang="zh-CN" altLang="en-US" b="1" smtClean="0"/>
          </a:p>
        </p:txBody>
      </p:sp>
    </p:spTree>
    <p:custDataLst>
      <p:tags r:id="rId1"/>
    </p:custData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2"/>
          <p:cNvSpPr>
            <a:spLocks noGrp="1"/>
          </p:cNvSpPr>
          <p:nvPr>
            <p:ph idx="1"/>
          </p:nvPr>
        </p:nvSpPr>
        <p:spPr>
          <a:xfrm>
            <a:off x="457200" y="1341438"/>
            <a:ext cx="8229600" cy="4784725"/>
          </a:xfrm>
        </p:spPr>
        <p:txBody>
          <a:bodyPr/>
          <a:lstStyle/>
          <a:p>
            <a:pPr eaLnBrk="1" hangingPunct="1"/>
            <a:r>
              <a:rPr lang="en-US" altLang="zh-CN" sz="2800" smtClean="0"/>
              <a:t>1</a:t>
            </a:r>
            <a:r>
              <a:rPr lang="zh-CN" altLang="en-US" sz="2800" smtClean="0"/>
              <a:t>、冰毒</a:t>
            </a:r>
            <a:endParaRPr lang="en-US" altLang="zh-CN" sz="2800" smtClean="0"/>
          </a:p>
          <a:p>
            <a:pPr eaLnBrk="1" hangingPunct="1"/>
            <a:r>
              <a:rPr lang="zh-CN" altLang="en-US" sz="2800" smtClean="0"/>
              <a:t>冰毒即“甲基苯丙胺”，外观为纯白结晶体，故被称为“冰” 。对人体中枢神经系统具有极强的刺激作用，且毒性强烈。冰毒的精神依赖性很强，吸食后会产生强烈的生理兴奋，大量消耗人的体力和降低免疫功能，严重损害心脏、大脑组织甚至导致死亡。还会造成精神障碍，表现出妄想、好斗、错觉，从而引发暴力行为。</a:t>
            </a:r>
            <a:endParaRPr lang="zh-CN" altLang="en-US" sz="2800" smtClean="0"/>
          </a:p>
        </p:txBody>
      </p:sp>
      <p:sp>
        <p:nvSpPr>
          <p:cNvPr id="2"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a:t>（三）合成毒品（第二代毒品</a:t>
            </a:r>
            <a:r>
              <a:rPr lang="zh-CN" altLang="en-US" dirty="0" smtClean="0"/>
              <a:t>）</a:t>
            </a:r>
            <a:br>
              <a:rPr lang="en-US" altLang="zh-CN" dirty="0" smtClean="0"/>
            </a:br>
            <a:r>
              <a:rPr lang="zh-CN" altLang="en-US" dirty="0" smtClean="0"/>
              <a:t>冰</a:t>
            </a:r>
            <a:r>
              <a:rPr lang="zh-CN" altLang="en-US" dirty="0"/>
              <a:t>毒</a:t>
            </a:r>
            <a:endParaRPr lang="zh-CN" altLang="en-US" dirty="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2"/>
          <p:cNvSpPr>
            <a:spLocks noGrp="1"/>
          </p:cNvSpPr>
          <p:nvPr>
            <p:ph idx="1"/>
          </p:nvPr>
        </p:nvSpPr>
        <p:spPr/>
        <p:txBody>
          <a:bodyPr/>
          <a:lstStyle/>
          <a:p>
            <a:pPr eaLnBrk="1" hangingPunct="1"/>
            <a:r>
              <a:rPr lang="zh-CN" altLang="en-US" smtClean="0"/>
              <a:t>冰毒（</a:t>
            </a:r>
            <a:r>
              <a:rPr lang="en-US" altLang="zh-CN" smtClean="0"/>
              <a:t>methamphetamine</a:t>
            </a:r>
            <a:r>
              <a:rPr lang="zh-CN" altLang="en-US" smtClean="0"/>
              <a:t>）即“甲基苯丙胺，外观为纯白结晶体，故被称为“冰”（</a:t>
            </a:r>
            <a:r>
              <a:rPr lang="en-US" altLang="zh-CN" smtClean="0"/>
              <a:t>Ice</a:t>
            </a:r>
            <a:r>
              <a:rPr lang="zh-CN" altLang="en-US" smtClean="0"/>
              <a:t>）。对人体中枢神经系统具有极强的刺激作用，且毒性强烈。冰毒的精神依赖性很强，吸食后会产生强烈的生理兴奋，大量消耗人的体力和降低免疫功能，严重损害心脏、大脑组织甚至导致死亡。还会造成精神障碍，表现出妄想、好斗、错觉，从而引发暴力行为。</a:t>
            </a:r>
            <a:endParaRPr lang="zh-CN" altLang="en-US" smtClean="0"/>
          </a:p>
        </p:txBody>
      </p:sp>
      <p:sp>
        <p:nvSpPr>
          <p:cNvPr id="37890"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BB8E4E82-7579-45BD-AAC5-B78EE8D59E7B}" type="slidenum">
              <a:rPr lang="en-US" altLang="zh-CN"/>
            </a:fld>
            <a:endParaRPr lang="en-US" altLang="zh-CN"/>
          </a:p>
        </p:txBody>
      </p:sp>
      <p:sp>
        <p:nvSpPr>
          <p:cNvPr id="37891" name="标题 1"/>
          <p:cNvSpPr>
            <a:spLocks noGrp="1"/>
          </p:cNvSpPr>
          <p:nvPr>
            <p:ph type="title"/>
          </p:nvPr>
        </p:nvSpPr>
        <p:spPr/>
        <p:txBody>
          <a:bodyPr/>
          <a:lstStyle/>
          <a:p>
            <a:pPr eaLnBrk="1" hangingPunct="1"/>
            <a:r>
              <a:rPr lang="zh-CN" altLang="en-US" b="1" smtClean="0"/>
              <a:t>冰    毒</a:t>
            </a:r>
            <a:endParaRPr lang="zh-CN" altLang="en-US" b="1" smtClean="0"/>
          </a:p>
        </p:txBody>
      </p:sp>
      <p:pic>
        <p:nvPicPr>
          <p:cNvPr id="37892" name="图片 7" descr="Img328242275.jpg"/>
          <p:cNvPicPr>
            <a:picLocks noChangeAspect="1"/>
          </p:cNvPicPr>
          <p:nvPr/>
        </p:nvPicPr>
        <p:blipFill>
          <a:blip r:embed="rId1"/>
          <a:srcRect/>
          <a:stretch>
            <a:fillRect/>
          </a:stretch>
        </p:blipFill>
        <p:spPr bwMode="auto">
          <a:xfrm>
            <a:off x="827088" y="1484313"/>
            <a:ext cx="3816350" cy="4608512"/>
          </a:xfrm>
          <a:prstGeom prst="rect">
            <a:avLst/>
          </a:prstGeom>
          <a:noFill/>
          <a:ln w="9525">
            <a:noFill/>
            <a:miter lim="800000"/>
            <a:headEnd/>
            <a:tailEnd/>
          </a:ln>
        </p:spPr>
      </p:pic>
      <p:pic>
        <p:nvPicPr>
          <p:cNvPr id="6" name="图片 5" descr="捕获13.PNG"/>
          <p:cNvPicPr>
            <a:picLocks noChangeAspect="1"/>
          </p:cNvPicPr>
          <p:nvPr/>
        </p:nvPicPr>
        <p:blipFill>
          <a:blip r:embed="rId2"/>
          <a:srcRect/>
          <a:stretch>
            <a:fillRect/>
          </a:stretch>
        </p:blipFill>
        <p:spPr bwMode="auto">
          <a:xfrm>
            <a:off x="4643438" y="1484313"/>
            <a:ext cx="3808412" cy="4608512"/>
          </a:xfrm>
          <a:prstGeom prst="rect">
            <a:avLst/>
          </a:prstGeom>
          <a:noFill/>
          <a:ln w="9525">
            <a:noFill/>
            <a:miter lim="800000"/>
            <a:headEnd/>
            <a:tailEnd/>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2"/>
          <p:cNvSpPr>
            <a:spLocks noGrp="1"/>
          </p:cNvSpPr>
          <p:nvPr>
            <p:ph idx="1"/>
          </p:nvPr>
        </p:nvSpPr>
        <p:spPr>
          <a:xfrm>
            <a:off x="250825" y="1628775"/>
            <a:ext cx="8642350" cy="4176713"/>
          </a:xfrm>
        </p:spPr>
        <p:txBody>
          <a:bodyPr/>
          <a:lstStyle/>
          <a:p>
            <a:pPr eaLnBrk="1" hangingPunct="1"/>
            <a:r>
              <a:rPr lang="en-US" altLang="zh-CN" sz="2800" smtClean="0"/>
              <a:t>2</a:t>
            </a:r>
            <a:r>
              <a:rPr lang="zh-CN" altLang="en-US" sz="2800" smtClean="0"/>
              <a:t>、麻古</a:t>
            </a:r>
            <a:endParaRPr lang="en-US" altLang="zh-CN" sz="2800" smtClean="0"/>
          </a:p>
          <a:p>
            <a:pPr eaLnBrk="1" hangingPunct="1"/>
            <a:r>
              <a:rPr lang="zh-CN" altLang="en-US" sz="2800" smtClean="0"/>
              <a:t>“麻古”是泰语的音译。其主要成分是冰毒，是一种加工后的冰毒片剂，属于苯丙胺类兴奋剂，具有很强的成瘾性。服用后会使人体中枢神经系统、血液系统极度兴奋，能大量耗尽人的体力和降低免疫功能。长期服用会导致情绪低落及疲倦、精神失常，损害心脏、肾和肝，严重者甚至死亡。它能使吸食者产生精力无穷、不易受伤的幻觉，同时也会降低自我抑制能力，导致失去对危机的机警性，还会令人产生极强的依赖性。</a:t>
            </a:r>
            <a:endParaRPr lang="zh-CN" altLang="en-US" sz="2800" smtClean="0"/>
          </a:p>
        </p:txBody>
      </p:sp>
      <p:sp>
        <p:nvSpPr>
          <p:cNvPr id="2"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a:t>（三）合成毒品（第二代毒品）</a:t>
            </a:r>
            <a:br>
              <a:rPr lang="zh-CN" altLang="en-US" dirty="0"/>
            </a:br>
            <a:r>
              <a:rPr lang="zh-CN" altLang="en-US" dirty="0"/>
              <a:t>麻古</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内容占位符 2"/>
          <p:cNvSpPr>
            <a:spLocks noGrp="1"/>
          </p:cNvSpPr>
          <p:nvPr>
            <p:ph idx="1"/>
          </p:nvPr>
        </p:nvSpPr>
        <p:spPr/>
        <p:txBody>
          <a:bodyPr rtlCol="0">
            <a:normAutofit fontScale="92500" lnSpcReduction="10000"/>
          </a:bodyPr>
          <a:lstStyle/>
          <a:p>
            <a:pPr marL="274320" indent="-274320" eaLnBrk="1" fontAlgn="auto" hangingPunct="1">
              <a:spcAft>
                <a:spcPts val="0"/>
              </a:spcAft>
              <a:defRPr/>
            </a:pPr>
            <a:r>
              <a:rPr lang="zh-CN" altLang="en-US" sz="2800" b="1" dirty="0" smtClean="0"/>
              <a:t>“麻古”系泰语的音译。</a:t>
            </a:r>
            <a:r>
              <a:rPr lang="zh-CN" altLang="en-US" sz="2800" dirty="0" smtClean="0"/>
              <a:t>其主要成分是冰毒，是一种加工后的冰毒片剂，属于苯丙胺类兴奋剂，具有很强的成瘾性。服用后会使人体中枢神经系统、血液系统极度兴奋，能大量耗尽人的体力和降低免疫功能。长期服用会导致情绪低落及疲倦、精神失常，损害心脏、肾和肝，严重者甚至死亡。它能使吸食者产生精力无穷、不易受伤的幻觉，同时也会减低自我抑制能力，导致失去对危机的机警性，还会令人产生极强的依赖性。</a:t>
            </a:r>
            <a:endParaRPr lang="zh-CN" altLang="en-US" sz="2800" dirty="0" smtClean="0"/>
          </a:p>
        </p:txBody>
      </p:sp>
      <p:sp>
        <p:nvSpPr>
          <p:cNvPr id="39938"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088F2A9F-D724-45DC-8749-2189DD20AC1F}" type="slidenum">
              <a:rPr lang="en-US" altLang="zh-CN"/>
            </a:fld>
            <a:endParaRPr lang="en-US" altLang="zh-CN"/>
          </a:p>
        </p:txBody>
      </p:sp>
      <p:sp>
        <p:nvSpPr>
          <p:cNvPr id="39939" name="标题 1"/>
          <p:cNvSpPr>
            <a:spLocks noGrp="1"/>
          </p:cNvSpPr>
          <p:nvPr>
            <p:ph type="title"/>
          </p:nvPr>
        </p:nvSpPr>
        <p:spPr/>
        <p:txBody>
          <a:bodyPr/>
          <a:lstStyle/>
          <a:p>
            <a:pPr eaLnBrk="1" hangingPunct="1"/>
            <a:r>
              <a:rPr lang="zh-CN" altLang="en-US" b="1" smtClean="0"/>
              <a:t>麻   古</a:t>
            </a:r>
            <a:endParaRPr lang="zh-CN" altLang="en-US" b="1" smtClean="0"/>
          </a:p>
        </p:txBody>
      </p:sp>
      <p:pic>
        <p:nvPicPr>
          <p:cNvPr id="6" name="内容占位符 8" descr="u=413514568,3138705329&amp;fm=21&amp;gp=0.jpg"/>
          <p:cNvPicPr>
            <a:picLocks noChangeAspect="1"/>
          </p:cNvPicPr>
          <p:nvPr/>
        </p:nvPicPr>
        <p:blipFill>
          <a:blip r:embed="rId1"/>
          <a:srcRect/>
          <a:stretch>
            <a:fillRect/>
          </a:stretch>
        </p:blipFill>
        <p:spPr bwMode="auto">
          <a:xfrm>
            <a:off x="250825" y="1268413"/>
            <a:ext cx="8713788" cy="4826000"/>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2"/>
          <p:cNvSpPr>
            <a:spLocks noGrp="1"/>
          </p:cNvSpPr>
          <p:nvPr>
            <p:ph idx="1"/>
          </p:nvPr>
        </p:nvSpPr>
        <p:spPr>
          <a:xfrm>
            <a:off x="539750" y="1700213"/>
            <a:ext cx="8064500" cy="3451225"/>
          </a:xfrm>
        </p:spPr>
        <p:txBody>
          <a:bodyPr/>
          <a:lstStyle/>
          <a:p>
            <a:pPr eaLnBrk="1" hangingPunct="1"/>
            <a:r>
              <a:rPr lang="en-US" altLang="zh-CN" smtClean="0"/>
              <a:t>3</a:t>
            </a:r>
            <a:r>
              <a:rPr lang="zh-CN" altLang="en-US" smtClean="0"/>
              <a:t>、摇头丸</a:t>
            </a:r>
            <a:endParaRPr lang="en-US" altLang="zh-CN" smtClean="0"/>
          </a:p>
          <a:p>
            <a:pPr eaLnBrk="1" hangingPunct="1"/>
            <a:r>
              <a:rPr lang="zh-CN" altLang="en-US" smtClean="0"/>
              <a:t>摇头丸是冰毒的衍生物，具有兴奋和致幻双重作用，滥用后可出现长时间随音乐剧烈摆动头部的现象，故称为摇头丸。外观多呈片剂，五颜六色。服用后会产生中枢神经强烈兴奋，出现摇头和妄动，在幻觉作用下常常引发集体淫乱、自残与攻击行为，并可诱发精神分裂症及急性心脑疾病，精神依赖性强。</a:t>
            </a:r>
            <a:endParaRPr lang="zh-CN" altLang="en-US" smtClean="0"/>
          </a:p>
        </p:txBody>
      </p:sp>
      <p:sp>
        <p:nvSpPr>
          <p:cNvPr id="2"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a:t>（三）合成毒品（第二代毒品）</a:t>
            </a:r>
            <a:br>
              <a:rPr lang="zh-CN" altLang="en-US" dirty="0"/>
            </a:br>
            <a:r>
              <a:rPr lang="zh-CN" altLang="en-US" dirty="0"/>
              <a:t>摇头丸</a:t>
            </a:r>
            <a:endParaRPr lang="zh-CN" altLang="en-US" dirty="0"/>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2"/>
          <p:cNvSpPr>
            <a:spLocks noGrp="1"/>
          </p:cNvSpPr>
          <p:nvPr>
            <p:ph idx="1"/>
          </p:nvPr>
        </p:nvSpPr>
        <p:spPr/>
        <p:txBody>
          <a:bodyPr/>
          <a:lstStyle/>
          <a:p>
            <a:pPr eaLnBrk="1" hangingPunct="1"/>
            <a:r>
              <a:rPr lang="zh-CN" altLang="en-US" smtClean="0"/>
              <a:t>摇头丸（</a:t>
            </a:r>
            <a:r>
              <a:rPr lang="en-US" altLang="zh-CN" smtClean="0"/>
              <a:t>MDMA</a:t>
            </a:r>
            <a:r>
              <a:rPr lang="zh-CN" altLang="en-US" smtClean="0"/>
              <a:t>）是冰毒的衍生物，以</a:t>
            </a:r>
            <a:r>
              <a:rPr lang="en-US" altLang="zh-CN" smtClean="0"/>
              <a:t>MDMA</a:t>
            </a:r>
            <a:r>
              <a:rPr lang="zh-CN" altLang="en-US" smtClean="0"/>
              <a:t>等苯丙胺类兴奋剂为主要成分，具有兴奋和致幻双重作用，滥用后可出现长时间随音乐剧烈摆动头部的现象，故称为摇头丸。外观多呈片剂，五颜六色。服用后会产生中枢神经强烈兴奋，出现摇头和妄动，在幻觉作用下常常引发集体淫乱、自残与攻击行为，并可诱发精神分裂症及急性心脑疾病，精神依赖性强。</a:t>
            </a:r>
            <a:endParaRPr lang="zh-CN" altLang="en-US" smtClean="0"/>
          </a:p>
        </p:txBody>
      </p:sp>
      <p:sp>
        <p:nvSpPr>
          <p:cNvPr id="41986"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F42B8391-1254-4B9C-924B-1F87B66BD7A5}" type="slidenum">
              <a:rPr lang="en-US" altLang="zh-CN"/>
            </a:fld>
            <a:endParaRPr lang="en-US" altLang="zh-CN"/>
          </a:p>
        </p:txBody>
      </p:sp>
      <p:sp>
        <p:nvSpPr>
          <p:cNvPr id="41987" name="标题 1"/>
          <p:cNvSpPr>
            <a:spLocks noGrp="1"/>
          </p:cNvSpPr>
          <p:nvPr>
            <p:ph type="title"/>
          </p:nvPr>
        </p:nvSpPr>
        <p:spPr/>
        <p:txBody>
          <a:bodyPr/>
          <a:lstStyle/>
          <a:p>
            <a:pPr eaLnBrk="1" hangingPunct="1"/>
            <a:r>
              <a:rPr lang="zh-CN" altLang="en-US" b="1" smtClean="0"/>
              <a:t>摇头丸</a:t>
            </a:r>
            <a:endParaRPr lang="zh-CN" altLang="en-US" b="1" smtClean="0"/>
          </a:p>
        </p:txBody>
      </p:sp>
      <p:pic>
        <p:nvPicPr>
          <p:cNvPr id="6" name="图片 7" descr="200991194927694.jpg"/>
          <p:cNvPicPr>
            <a:picLocks noChangeAspect="1"/>
          </p:cNvPicPr>
          <p:nvPr/>
        </p:nvPicPr>
        <p:blipFill>
          <a:blip r:embed="rId1"/>
          <a:srcRect/>
          <a:stretch>
            <a:fillRect/>
          </a:stretch>
        </p:blipFill>
        <p:spPr bwMode="auto">
          <a:xfrm>
            <a:off x="739775" y="1341438"/>
            <a:ext cx="8059738" cy="5111750"/>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内容占位符 2"/>
          <p:cNvSpPr>
            <a:spLocks noGrp="1"/>
          </p:cNvSpPr>
          <p:nvPr>
            <p:ph idx="1"/>
          </p:nvPr>
        </p:nvSpPr>
        <p:spPr>
          <a:xfrm>
            <a:off x="900113" y="1700213"/>
            <a:ext cx="7407275" cy="3451225"/>
          </a:xfrm>
        </p:spPr>
        <p:txBody>
          <a:bodyPr rtlCol="0">
            <a:normAutofit fontScale="62500" lnSpcReduction="20000"/>
          </a:bodyPr>
          <a:lstStyle/>
          <a:p>
            <a:pPr marL="274320" indent="-274320" eaLnBrk="1" fontAlgn="auto" hangingPunct="1">
              <a:spcAft>
                <a:spcPts val="0"/>
              </a:spcAft>
              <a:defRPr/>
            </a:pPr>
            <a:r>
              <a:rPr lang="zh-CN" altLang="en-US" sz="4400" dirty="0"/>
              <a:t>各位同学：</a:t>
            </a:r>
            <a:endParaRPr lang="en-US" altLang="zh-CN" sz="4400" dirty="0" smtClean="0"/>
          </a:p>
          <a:p>
            <a:pPr marL="274320" indent="-274320" eaLnBrk="1" fontAlgn="auto" hangingPunct="1">
              <a:spcAft>
                <a:spcPts val="0"/>
              </a:spcAft>
              <a:buFont typeface="Arial" panose="020B0604020202020204" pitchFamily="34" charset="0"/>
              <a:buNone/>
              <a:defRPr/>
            </a:pPr>
            <a:r>
              <a:rPr lang="zh-CN" altLang="en-US" sz="3600" dirty="0" smtClean="0"/>
              <a:t>          “</a:t>
            </a:r>
            <a:r>
              <a:rPr lang="zh-CN" altLang="en-US" sz="3600" dirty="0"/>
              <a:t>毒品猛于虎”，相信这句话大家听说过了，毒品对人类的危害是十分恶劣的，但是，很多同学对毒品的认识还不够准确，往往认为毒品就是大烟和海洛因，这种认识是不全面的。希望通过今天的学习，使大家能够更加清醒的认识毒品的危害性，从而提高警惕，增强禁毒意识，自觉抵制毒品，积极参与和支持禁毒宣传、预防教育和防范工作，坚持与毒品违法犯罪做斗争。远离毒品，拒绝毒品，健康茁壮地成长，做一个对祖国、对社会和对家庭都有贡献的人。</a:t>
            </a:r>
            <a:endParaRPr lang="en-US" altLang="zh-CN" sz="3600" dirty="0" smtClean="0"/>
          </a:p>
        </p:txBody>
      </p:sp>
      <p:sp>
        <p:nvSpPr>
          <p:cNvPr id="15362" name="灯片编号占位符 5"/>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5ED3EF35-DD6B-44A2-8EBC-E59760DDC433}" type="slidenum">
              <a:rPr lang="zh-CN" altLang="en-US"/>
            </a:fld>
            <a:endParaRPr lang="zh-CN" altLang="en-US"/>
          </a:p>
        </p:txBody>
      </p:sp>
      <p:sp>
        <p:nvSpPr>
          <p:cNvPr id="15363" name="标题 1"/>
          <p:cNvSpPr>
            <a:spLocks noGrp="1"/>
          </p:cNvSpPr>
          <p:nvPr>
            <p:ph type="title"/>
          </p:nvPr>
        </p:nvSpPr>
        <p:spPr/>
        <p:txBody>
          <a:bodyPr/>
          <a:lstStyle/>
          <a:p>
            <a:pPr eaLnBrk="1" hangingPunct="1"/>
            <a:r>
              <a:rPr lang="zh-CN" altLang="en-US" b="1" smtClean="0"/>
              <a:t>青少年毒品预防</a:t>
            </a:r>
            <a:endParaRPr lang="en-US" altLang="zh-CN" b="1" smtClean="0"/>
          </a:p>
        </p:txBody>
      </p:sp>
    </p:spTree>
    <p:custDataLst>
      <p:tags r:id="rId1"/>
    </p:custData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内容占位符 2"/>
          <p:cNvSpPr>
            <a:spLocks noGrp="1"/>
          </p:cNvSpPr>
          <p:nvPr>
            <p:ph idx="1"/>
          </p:nvPr>
        </p:nvSpPr>
        <p:spPr>
          <a:xfrm>
            <a:off x="539750" y="1700213"/>
            <a:ext cx="7993063" cy="3673475"/>
          </a:xfrm>
        </p:spPr>
        <p:txBody>
          <a:bodyPr/>
          <a:lstStyle/>
          <a:p>
            <a:pPr eaLnBrk="1" hangingPunct="1"/>
            <a:r>
              <a:rPr lang="en-US" altLang="zh-CN" smtClean="0"/>
              <a:t>4</a:t>
            </a:r>
            <a:r>
              <a:rPr lang="zh-CN" altLang="en-US" smtClean="0"/>
              <a:t>、</a:t>
            </a:r>
            <a:r>
              <a:rPr lang="en-US" altLang="zh-CN" smtClean="0"/>
              <a:t>K</a:t>
            </a:r>
            <a:r>
              <a:rPr lang="zh-CN" altLang="en-US" smtClean="0"/>
              <a:t>粉</a:t>
            </a:r>
            <a:endParaRPr lang="en-US" altLang="zh-CN" smtClean="0"/>
          </a:p>
          <a:p>
            <a:pPr eaLnBrk="1" hangingPunct="1"/>
            <a:r>
              <a:rPr lang="en-US" altLang="zh-CN" smtClean="0"/>
              <a:t>K</a:t>
            </a:r>
            <a:r>
              <a:rPr lang="zh-CN" altLang="en-US" smtClean="0"/>
              <a:t>粉即“氯胺酮”，静脉全麻药，有时也可用作兽用麻醉药。白色结晶粉末，无臭，易溶于水，通常在娱乐场所滥用。服用后遇快节奏音乐便会强烈扭动，会导致神经中毒反应、精神分裂症状，出现幻听、幻觉、幻视等，对记忆和思维能力造成严重的损害。此外，易让人产生性冲动，所以又称为“迷奸粉”或“强奸粉”。</a:t>
            </a:r>
            <a:endParaRPr lang="zh-CN" altLang="en-US" smtClean="0"/>
          </a:p>
        </p:txBody>
      </p:sp>
      <p:sp>
        <p:nvSpPr>
          <p:cNvPr id="2"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a:t>（三）合成毒品（第二代毒品）</a:t>
            </a:r>
            <a:br>
              <a:rPr lang="zh-CN" altLang="en-US" dirty="0"/>
            </a:br>
            <a:r>
              <a:rPr lang="en-US" altLang="zh-CN" dirty="0" smtClean="0"/>
              <a:t>K</a:t>
            </a:r>
            <a:r>
              <a:rPr lang="zh-CN" altLang="en-US" dirty="0"/>
              <a:t>粉</a:t>
            </a:r>
            <a:endParaRPr lang="zh-CN" altLang="en-US" dirty="0"/>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内容占位符 2"/>
          <p:cNvSpPr>
            <a:spLocks noGrp="1"/>
          </p:cNvSpPr>
          <p:nvPr>
            <p:ph idx="1"/>
          </p:nvPr>
        </p:nvSpPr>
        <p:spPr/>
        <p:txBody>
          <a:bodyPr/>
          <a:lstStyle/>
          <a:p>
            <a:pPr eaLnBrk="1" hangingPunct="1"/>
            <a:r>
              <a:rPr lang="en-US" altLang="zh-CN" smtClean="0"/>
              <a:t>K</a:t>
            </a:r>
            <a:r>
              <a:rPr lang="zh-CN" altLang="en-US" smtClean="0"/>
              <a:t>粉（</a:t>
            </a:r>
            <a:r>
              <a:rPr lang="en-US" altLang="zh-CN" smtClean="0"/>
              <a:t>ketamine</a:t>
            </a:r>
            <a:r>
              <a:rPr lang="zh-CN" altLang="en-US" smtClean="0"/>
              <a:t>）即“氯胺酮”，静脉全麻药，有时也可用作兽用麻醉药。白色结晶粉末，无臭，易溶于水，通常在娱乐场所滥用。服用后遇快节奏音乐便会强烈扭动，会导致神经中毒反应、精神分裂症状，出现幻听、幻觉、幻视等，对记忆和思维能力造成严重的损害。此外，易让人产生性冲动，所以又称为“迷奸粉”或“强奸粉”。</a:t>
            </a:r>
            <a:endParaRPr lang="zh-CN" altLang="en-US" smtClean="0"/>
          </a:p>
        </p:txBody>
      </p:sp>
      <p:sp>
        <p:nvSpPr>
          <p:cNvPr id="44034"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A2C1C921-A183-49FE-9593-1036F491097A}" type="slidenum">
              <a:rPr lang="en-US" altLang="zh-CN"/>
            </a:fld>
            <a:endParaRPr lang="en-US" altLang="zh-CN"/>
          </a:p>
        </p:txBody>
      </p:sp>
      <p:sp>
        <p:nvSpPr>
          <p:cNvPr id="44035" name="标题 1"/>
          <p:cNvSpPr>
            <a:spLocks noGrp="1"/>
          </p:cNvSpPr>
          <p:nvPr>
            <p:ph type="title"/>
          </p:nvPr>
        </p:nvSpPr>
        <p:spPr/>
        <p:txBody>
          <a:bodyPr/>
          <a:lstStyle/>
          <a:p>
            <a:pPr eaLnBrk="1" hangingPunct="1"/>
            <a:r>
              <a:rPr lang="en-US" altLang="zh-CN" sz="5400" b="1" smtClean="0"/>
              <a:t>K</a:t>
            </a:r>
            <a:r>
              <a:rPr lang="zh-CN" altLang="en-US" sz="5400" b="1" smtClean="0"/>
              <a:t>粉</a:t>
            </a:r>
            <a:endParaRPr lang="zh-CN" altLang="en-US" sz="5400" b="1" smtClean="0"/>
          </a:p>
        </p:txBody>
      </p:sp>
      <p:pic>
        <p:nvPicPr>
          <p:cNvPr id="6" name="图片 6" descr="00188b8c195213601f2211.jpg"/>
          <p:cNvPicPr>
            <a:picLocks noChangeAspect="1"/>
          </p:cNvPicPr>
          <p:nvPr/>
        </p:nvPicPr>
        <p:blipFill>
          <a:blip r:embed="rId1"/>
          <a:srcRect/>
          <a:stretch>
            <a:fillRect/>
          </a:stretch>
        </p:blipFill>
        <p:spPr bwMode="auto">
          <a:xfrm>
            <a:off x="830263" y="1196975"/>
            <a:ext cx="8062912" cy="5111750"/>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内容占位符 6"/>
          <p:cNvSpPr>
            <a:spLocks noGrp="1"/>
          </p:cNvSpPr>
          <p:nvPr>
            <p:ph idx="1"/>
          </p:nvPr>
        </p:nvSpPr>
        <p:spPr/>
        <p:txBody>
          <a:bodyPr/>
          <a:lstStyle/>
          <a:p>
            <a:pPr eaLnBrk="1" hangingPunct="1"/>
            <a:r>
              <a:rPr lang="zh-CN" altLang="en-US" smtClean="0"/>
              <a:t>咖啡因是化学合成或从茶叶、咖啡果中提炼出来的一种生物碱。大剂量长期使用会对人体造成损害，引起惊厥、心律失常，并可加重或诱发消化性肠道溃疡，甚至导致吸食者下一代智能低下、肢体畸形，同时具有成瘾性，停用会出现戒断症状。</a:t>
            </a:r>
            <a:endParaRPr lang="en-US" altLang="zh-CN" smtClean="0"/>
          </a:p>
          <a:p>
            <a:pPr eaLnBrk="1" hangingPunct="1"/>
            <a:r>
              <a:rPr lang="zh-CN" altLang="en-US" smtClean="0"/>
              <a:t>我们平时喝的咖啡、茶叶中均含有一定数量的咖啡因，一般每天摄入咖啡因总量在５０～２００毫克以内，不会出现不良反映。</a:t>
            </a:r>
            <a:endParaRPr lang="zh-CN" altLang="en-US" smtClean="0"/>
          </a:p>
          <a:p>
            <a:pPr eaLnBrk="1" hangingPunct="1"/>
            <a:endParaRPr lang="zh-CN" altLang="en-US" smtClean="0"/>
          </a:p>
        </p:txBody>
      </p:sp>
      <p:sp>
        <p:nvSpPr>
          <p:cNvPr id="45058"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4562ADD5-5360-40A1-B51C-FD45AA24356D}" type="slidenum">
              <a:rPr lang="en-US" altLang="zh-CN"/>
            </a:fld>
            <a:endParaRPr lang="en-US" altLang="zh-CN"/>
          </a:p>
        </p:txBody>
      </p:sp>
      <p:sp>
        <p:nvSpPr>
          <p:cNvPr id="45059" name="标题 5"/>
          <p:cNvSpPr>
            <a:spLocks noGrp="1"/>
          </p:cNvSpPr>
          <p:nvPr>
            <p:ph type="title"/>
          </p:nvPr>
        </p:nvSpPr>
        <p:spPr/>
        <p:txBody>
          <a:bodyPr/>
          <a:lstStyle/>
          <a:p>
            <a:pPr eaLnBrk="1" hangingPunct="1"/>
            <a:r>
              <a:rPr lang="zh-CN" altLang="en-US" b="1" smtClean="0"/>
              <a:t>咖啡因</a:t>
            </a:r>
            <a:endParaRPr lang="zh-CN" altLang="en-US" b="1" smtClean="0"/>
          </a:p>
        </p:txBody>
      </p:sp>
      <p:pic>
        <p:nvPicPr>
          <p:cNvPr id="6" name="内容占位符 6" descr="u=2264845699,3101018553&amp;fm=0&amp;gp=0.jpg"/>
          <p:cNvPicPr>
            <a:picLocks noChangeAspect="1"/>
          </p:cNvPicPr>
          <p:nvPr/>
        </p:nvPicPr>
        <p:blipFill>
          <a:blip r:embed="rId1"/>
          <a:srcRect/>
          <a:stretch>
            <a:fillRect/>
          </a:stretch>
        </p:blipFill>
        <p:spPr bwMode="auto">
          <a:xfrm>
            <a:off x="539750" y="1341438"/>
            <a:ext cx="8496300" cy="5399087"/>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内容占位符 6"/>
          <p:cNvSpPr>
            <a:spLocks noGrp="1"/>
          </p:cNvSpPr>
          <p:nvPr>
            <p:ph idx="1"/>
          </p:nvPr>
        </p:nvSpPr>
        <p:spPr/>
        <p:txBody>
          <a:bodyPr/>
          <a:lstStyle/>
          <a:p>
            <a:pPr eaLnBrk="1" hangingPunct="1"/>
            <a:r>
              <a:rPr lang="en-US" altLang="zh-CN" smtClean="0"/>
              <a:t>LSD</a:t>
            </a:r>
            <a:r>
              <a:rPr lang="zh-CN" altLang="en-US" smtClean="0"/>
              <a:t>是已知药力最强的迷幻剂，极易为人体所吸收。吸毒者服用该药</a:t>
            </a:r>
            <a:r>
              <a:rPr lang="en-US" altLang="zh-CN" smtClean="0"/>
              <a:t>30--60</a:t>
            </a:r>
            <a:r>
              <a:rPr lang="zh-CN" altLang="en-US" smtClean="0"/>
              <a:t>分钟后就出现心跳加速，血压升高，瞳孔放大等反应，</a:t>
            </a:r>
            <a:r>
              <a:rPr lang="en-US" altLang="zh-CN" smtClean="0"/>
              <a:t>2—3</a:t>
            </a:r>
            <a:r>
              <a:rPr lang="zh-CN" altLang="en-US" smtClean="0"/>
              <a:t>小时左右产生幻视、幻听和幻觉，对周围的声音、颜色、气味及其它事物的敏感性畸型增大，对事物的判断力和对自己的控制力下降或消失。此时，在生理上常伴有眩晕、头痛及恶心呕吐等症状。 　　</a:t>
            </a:r>
            <a:endParaRPr lang="zh-CN" altLang="en-US" smtClean="0"/>
          </a:p>
          <a:p>
            <a:pPr eaLnBrk="1" hangingPunct="1"/>
            <a:endParaRPr lang="zh-CN" altLang="en-US" smtClean="0"/>
          </a:p>
        </p:txBody>
      </p:sp>
      <p:sp>
        <p:nvSpPr>
          <p:cNvPr id="46082"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7E9B6761-7996-459B-95F8-46F34BBF4893}" type="slidenum">
              <a:rPr lang="en-US" altLang="zh-CN"/>
            </a:fld>
            <a:endParaRPr lang="en-US" altLang="zh-CN"/>
          </a:p>
        </p:txBody>
      </p:sp>
      <p:sp>
        <p:nvSpPr>
          <p:cNvPr id="46083" name="标题 5"/>
          <p:cNvSpPr>
            <a:spLocks noGrp="1"/>
          </p:cNvSpPr>
          <p:nvPr>
            <p:ph type="title"/>
          </p:nvPr>
        </p:nvSpPr>
        <p:spPr/>
        <p:txBody>
          <a:bodyPr/>
          <a:lstStyle/>
          <a:p>
            <a:pPr eaLnBrk="1" hangingPunct="1"/>
            <a:r>
              <a:rPr lang="zh-CN" altLang="en-US" b="1" smtClean="0"/>
              <a:t>麦角乙二胺</a:t>
            </a:r>
            <a:endParaRPr lang="zh-CN" altLang="en-US" b="1" smtClean="0"/>
          </a:p>
        </p:txBody>
      </p:sp>
      <p:pic>
        <p:nvPicPr>
          <p:cNvPr id="6" name="图片 8" descr="捕获15.PNG"/>
          <p:cNvPicPr>
            <a:picLocks noChangeAspect="1"/>
          </p:cNvPicPr>
          <p:nvPr/>
        </p:nvPicPr>
        <p:blipFill>
          <a:blip r:embed="rId1"/>
          <a:srcRect/>
          <a:stretch>
            <a:fillRect/>
          </a:stretch>
        </p:blipFill>
        <p:spPr bwMode="auto">
          <a:xfrm>
            <a:off x="684213" y="1196975"/>
            <a:ext cx="8351837" cy="4968875"/>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内容占位符 6"/>
          <p:cNvSpPr>
            <a:spLocks noGrp="1"/>
          </p:cNvSpPr>
          <p:nvPr>
            <p:ph idx="1"/>
          </p:nvPr>
        </p:nvSpPr>
        <p:spPr/>
        <p:txBody>
          <a:bodyPr rtlCol="0">
            <a:normAutofit fontScale="92500" lnSpcReduction="20000"/>
          </a:bodyPr>
          <a:lstStyle/>
          <a:p>
            <a:pPr marL="274320" indent="-274320" eaLnBrk="1" fontAlgn="auto" hangingPunct="1">
              <a:spcAft>
                <a:spcPts val="0"/>
              </a:spcAft>
              <a:defRPr/>
            </a:pPr>
            <a:r>
              <a:rPr lang="zh-CN" altLang="en-US" sz="2800" smtClean="0"/>
              <a:t>安眠酮名称：又称海米那，眠可欣，甲苯喹唑酮。临床上适用于各种类型的失眠症，该药久用可成瘾。安眠酮通过酒精增强作用，具有一种谵妄性的能力，作为引起幻觉的代用药。小剂量服用安眠酮使服用者从消沉状态进入极端神经质和兴奋状态。长期使用安眠酮，会形成依赖性，造成毒物癖。大剂量服用安眠酮会引起中毒、其中毒症状为：头晕，颜面潮红，胸闷、恶心、烦躁不安、四肢麻木，谵语，昏迷，最后呼吸衰竭死亡。安眠酮最小致死量为</a:t>
            </a:r>
            <a:r>
              <a:rPr lang="en-US" altLang="zh-CN" sz="2800" smtClean="0"/>
              <a:t>2-10</a:t>
            </a:r>
            <a:r>
              <a:rPr lang="zh-CN" altLang="en-US" sz="2800" smtClean="0"/>
              <a:t>克。</a:t>
            </a:r>
            <a:endParaRPr lang="zh-CN" altLang="en-US" sz="2800" smtClean="0"/>
          </a:p>
        </p:txBody>
      </p:sp>
      <p:sp>
        <p:nvSpPr>
          <p:cNvPr id="47106" name="标题 5"/>
          <p:cNvSpPr>
            <a:spLocks noGrp="1"/>
          </p:cNvSpPr>
          <p:nvPr>
            <p:ph type="title"/>
          </p:nvPr>
        </p:nvSpPr>
        <p:spPr/>
        <p:txBody>
          <a:bodyPr/>
          <a:lstStyle/>
          <a:p>
            <a:pPr eaLnBrk="1" hangingPunct="1"/>
            <a:r>
              <a:rPr lang="zh-CN" altLang="en-US" b="1" smtClean="0"/>
              <a:t>安眠酮</a:t>
            </a:r>
            <a:endParaRPr lang="zh-CN" altLang="en-US" b="1" smtClean="0"/>
          </a:p>
        </p:txBody>
      </p:sp>
      <p:pic>
        <p:nvPicPr>
          <p:cNvPr id="6" name="图片 8" descr="20120517161019979.jpg"/>
          <p:cNvPicPr>
            <a:picLocks noChangeAspect="1"/>
          </p:cNvPicPr>
          <p:nvPr/>
        </p:nvPicPr>
        <p:blipFill>
          <a:blip r:embed="rId1"/>
          <a:srcRect/>
          <a:stretch>
            <a:fillRect/>
          </a:stretch>
        </p:blipFill>
        <p:spPr bwMode="auto">
          <a:xfrm>
            <a:off x="684213" y="1196975"/>
            <a:ext cx="8351837" cy="4968875"/>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3"/>
          <p:cNvSpPr>
            <a:spLocks noGrp="1" noRot="1" noChangeArrowheads="1"/>
          </p:cNvSpPr>
          <p:nvPr>
            <p:ph idx="1"/>
          </p:nvPr>
        </p:nvSpPr>
        <p:spPr>
          <a:xfrm>
            <a:off x="900113" y="2060575"/>
            <a:ext cx="7407275" cy="3451225"/>
          </a:xfrm>
        </p:spPr>
        <p:txBody>
          <a:bodyPr rtlCol="0">
            <a:normAutofit lnSpcReduction="10000"/>
          </a:bodyPr>
          <a:lstStyle/>
          <a:p>
            <a:pPr marL="274320" indent="-274320" eaLnBrk="1" fontAlgn="auto" hangingPunct="1">
              <a:spcAft>
                <a:spcPts val="0"/>
              </a:spcAft>
              <a:buFont typeface="Arial" panose="020B0604020202020204" pitchFamily="34" charset="0"/>
              <a:buNone/>
              <a:defRPr/>
            </a:pPr>
            <a:r>
              <a:rPr lang="zh-CN" altLang="en-US" sz="4300" b="1" dirty="0" smtClean="0"/>
              <a:t>新精神活性物质</a:t>
            </a:r>
            <a:endParaRPr lang="en-US" altLang="zh-CN" sz="3600" dirty="0" smtClean="0"/>
          </a:p>
          <a:p>
            <a:pPr marL="274320" indent="-274320" eaLnBrk="1" fontAlgn="auto" hangingPunct="1">
              <a:spcAft>
                <a:spcPts val="0"/>
              </a:spcAft>
              <a:defRPr/>
            </a:pPr>
            <a:r>
              <a:rPr lang="zh-CN" altLang="en-US" sz="3600" dirty="0" smtClean="0"/>
              <a:t>概念：</a:t>
            </a:r>
            <a:r>
              <a:rPr lang="zh-CN" altLang="zh-CN" sz="3600" dirty="0" smtClean="0"/>
              <a:t>新精神活性物质是以纯粹形式或配制形式出现的模仿毒品的效果滥用物质，这些物质不受国际毒品公约或本国的管制，但却可能构成对公共健康的威胁。</a:t>
            </a:r>
            <a:endParaRPr lang="zh-CN" altLang="zh-CN" sz="3600" dirty="0" smtClean="0"/>
          </a:p>
        </p:txBody>
      </p:sp>
      <p:sp>
        <p:nvSpPr>
          <p:cNvPr id="48130" name="灯片编号占位符 5"/>
          <p:cNvSpPr>
            <a:spLocks noGrp="1"/>
          </p:cNvSpPr>
          <p:nvPr>
            <p:ph type="sldNum" sz="quarter" idx="12"/>
          </p:nvPr>
        </p:nvSpPr>
        <p:spPr bwMode="auto">
          <a:ln>
            <a:miter lim="800000"/>
          </a:ln>
        </p:spPr>
        <p:txBody>
          <a:bodyPr wrap="square" numCol="1" anchor="t" anchorCtr="0" compatLnSpc="1"/>
          <a:lstStyle/>
          <a:p>
            <a:pPr fontAlgn="base">
              <a:spcBef>
                <a:spcPct val="0"/>
              </a:spcBef>
              <a:spcAft>
                <a:spcPct val="0"/>
              </a:spcAft>
              <a:defRPr/>
            </a:pPr>
            <a:fld id="{80E73502-4479-4AD7-A891-9BAE86D10FC8}" type="slidenum">
              <a:rPr lang="en-US" altLang="zh-CN"/>
            </a:fld>
            <a:endParaRPr lang="en-US" altLang="zh-CN"/>
          </a:p>
        </p:txBody>
      </p:sp>
      <p:sp>
        <p:nvSpPr>
          <p:cNvPr id="53251" name="Rectangle 2"/>
          <p:cNvSpPr>
            <a:spLocks noGrp="1" noRot="1" noChangeArrowheads="1"/>
          </p:cNvSpPr>
          <p:nvPr>
            <p:ph type="title"/>
          </p:nvPr>
        </p:nvSpPr>
        <p:spPr/>
        <p:txBody>
          <a:bodyPr rtlCol="0">
            <a:normAutofit fontScale="90000"/>
          </a:bodyPr>
          <a:lstStyle/>
          <a:p>
            <a:pPr eaLnBrk="1" fontAlgn="auto" hangingPunct="1">
              <a:spcAft>
                <a:spcPts val="0"/>
              </a:spcAft>
              <a:defRPr/>
            </a:pPr>
            <a:r>
              <a:rPr lang="zh-CN" altLang="en-US" b="1" dirty="0" smtClean="0"/>
              <a:t>（四）新精神活性物质</a:t>
            </a:r>
            <a:br>
              <a:rPr lang="en-US" altLang="zh-CN" b="1" dirty="0" smtClean="0"/>
            </a:br>
            <a:r>
              <a:rPr lang="zh-CN" altLang="en-US" b="1" dirty="0" smtClean="0"/>
              <a:t>（第三代毒品）</a:t>
            </a:r>
            <a:endParaRPr lang="zh-CN" altLang="en-US" b="1" dirty="0" smtClean="0"/>
          </a:p>
        </p:txBody>
      </p:sp>
    </p:spTree>
    <p:custDataLst>
      <p:tags r:id="rId1"/>
    </p:custData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2"/>
          <p:cNvSpPr>
            <a:spLocks noGrp="1"/>
          </p:cNvSpPr>
          <p:nvPr>
            <p:ph idx="1"/>
          </p:nvPr>
        </p:nvSpPr>
        <p:spPr/>
        <p:txBody>
          <a:bodyPr/>
          <a:lstStyle/>
          <a:p>
            <a:pPr eaLnBrk="1" hangingPunct="1"/>
            <a:r>
              <a:rPr lang="en-US" altLang="zh-CN" smtClean="0"/>
              <a:t>1</a:t>
            </a:r>
            <a:r>
              <a:rPr lang="zh-CN" altLang="en-US" smtClean="0"/>
              <a:t>、浴盐</a:t>
            </a:r>
            <a:endParaRPr lang="en-US" altLang="zh-CN" smtClean="0"/>
          </a:p>
          <a:p>
            <a:pPr eaLnBrk="1" hangingPunct="1"/>
            <a:r>
              <a:rPr lang="zh-CN" altLang="en-US" smtClean="0"/>
              <a:t>浴盐又称“丧尸浴盐”，是当前在欧美兴起的迷幻药，初时人们以其外形如同海盐，故称之为“浴盐。药剂师解释称，服食后做出类似丧尸咬人行为，因该毒品会增加脑部多巴胺及去甲肾上腺素分泌，从而令人兴奋，同时出现幻觉、妄想。最恐怖是令人产生暴力倾向，产生磨牙反应以致“想撕咬”症状。</a:t>
            </a:r>
            <a:endParaRPr lang="zh-CN" altLang="en-US" smtClean="0"/>
          </a:p>
        </p:txBody>
      </p:sp>
      <p:sp>
        <p:nvSpPr>
          <p:cNvPr id="2"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a:t>（四）新精神活性物质</a:t>
            </a:r>
            <a:br>
              <a:rPr lang="zh-CN" altLang="en-US" dirty="0"/>
            </a:br>
            <a:r>
              <a:rPr lang="zh-CN" altLang="en-US" dirty="0"/>
              <a:t>（第三代毒品</a:t>
            </a:r>
            <a:r>
              <a:rPr lang="zh-CN" altLang="en-US" dirty="0" smtClean="0"/>
              <a:t>）</a:t>
            </a:r>
            <a:r>
              <a:rPr lang="en-US" altLang="zh-CN" dirty="0" smtClean="0"/>
              <a:t>—</a:t>
            </a:r>
            <a:r>
              <a:rPr lang="zh-CN" altLang="en-US" dirty="0" smtClean="0"/>
              <a:t>浴</a:t>
            </a:r>
            <a:r>
              <a:rPr lang="zh-CN" altLang="en-US" dirty="0"/>
              <a:t>盐</a:t>
            </a:r>
            <a:endParaRPr lang="zh-CN" altLang="en-US" dirty="0"/>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内容占位符 2"/>
          <p:cNvSpPr>
            <a:spLocks noGrp="1"/>
          </p:cNvSpPr>
          <p:nvPr>
            <p:ph idx="1"/>
          </p:nvPr>
        </p:nvSpPr>
        <p:spPr>
          <a:xfrm>
            <a:off x="466725" y="1557338"/>
            <a:ext cx="8229600" cy="4525962"/>
          </a:xfrm>
        </p:spPr>
        <p:txBody>
          <a:bodyPr/>
          <a:lstStyle/>
          <a:p>
            <a:pPr eaLnBrk="1" hangingPunct="1">
              <a:buFont typeface="Arial" panose="020B0604020202020204" pitchFamily="34" charset="0"/>
              <a:buNone/>
            </a:pPr>
            <a:r>
              <a:rPr lang="zh-CN" altLang="en-US" sz="2800" smtClean="0"/>
              <a:t>“丧尸浴盐”毒品的化学名称为亚甲基二氧吡咯</a:t>
            </a:r>
            <a:r>
              <a:rPr lang="en-US" altLang="zh-CN" sz="2800" smtClean="0"/>
              <a:t>[bǐ gē]</a:t>
            </a:r>
            <a:r>
              <a:rPr lang="zh-CN" altLang="en-US" sz="2800" smtClean="0"/>
              <a:t>戊酮</a:t>
            </a:r>
            <a:r>
              <a:rPr lang="en-US" altLang="zh-CN" sz="2800" smtClean="0"/>
              <a:t>(Methylenedioxypyrovalerone)</a:t>
            </a:r>
            <a:r>
              <a:rPr lang="zh-CN" altLang="en-US" sz="2800" smtClean="0"/>
              <a:t>，简称</a:t>
            </a:r>
            <a:r>
              <a:rPr lang="en-US" altLang="zh-CN" sz="2800" smtClean="0"/>
              <a:t>MDPV</a:t>
            </a:r>
            <a:r>
              <a:rPr lang="zh-CN" altLang="en-US" sz="2800" smtClean="0"/>
              <a:t>，</a:t>
            </a:r>
            <a:r>
              <a:rPr lang="en-US" altLang="zh-CN" sz="2800" smtClean="0"/>
              <a:t>MDPV</a:t>
            </a:r>
            <a:r>
              <a:rPr lang="zh-CN" altLang="en-US" sz="2800" smtClean="0"/>
              <a:t>是当前在欧美兴起的迷幻药，初时人们以其外形如同海盐，故称之为“浴盐。药剂师解释称，服食</a:t>
            </a:r>
            <a:r>
              <a:rPr lang="en-US" altLang="zh-CN" sz="2800" smtClean="0"/>
              <a:t>MDPV</a:t>
            </a:r>
            <a:r>
              <a:rPr lang="zh-CN" altLang="en-US" sz="2800" smtClean="0"/>
              <a:t>后做出类似丧尸咬人行为，因</a:t>
            </a:r>
            <a:r>
              <a:rPr lang="en-US" altLang="zh-CN" sz="2800" smtClean="0"/>
              <a:t>MDPV</a:t>
            </a:r>
            <a:r>
              <a:rPr lang="zh-CN" altLang="en-US" sz="2800" smtClean="0"/>
              <a:t>会增加脑部多巴胺及去甲肾上腺素分泌，从而令人兴奋，同时出现幻觉、妄想，还变得孔武有力，最恐怖是令人产生暴力倾向，产生磨牙反应以致“想撕咬”症状。</a:t>
            </a:r>
            <a:br>
              <a:rPr lang="zh-CN" altLang="en-US" smtClean="0"/>
            </a:br>
            <a:r>
              <a:rPr lang="zh-CN" altLang="en-US" smtClean="0"/>
              <a:t>　</a:t>
            </a:r>
            <a:endParaRPr lang="zh-CN" altLang="en-US" smtClean="0"/>
          </a:p>
        </p:txBody>
      </p:sp>
      <p:sp>
        <p:nvSpPr>
          <p:cNvPr id="50178" name="标题 1"/>
          <p:cNvSpPr>
            <a:spLocks noGrp="1"/>
          </p:cNvSpPr>
          <p:nvPr>
            <p:ph type="title"/>
          </p:nvPr>
        </p:nvSpPr>
        <p:spPr/>
        <p:txBody>
          <a:bodyPr/>
          <a:lstStyle/>
          <a:p>
            <a:pPr eaLnBrk="1" hangingPunct="1"/>
            <a:r>
              <a:rPr lang="zh-CN" altLang="en-US" b="1" smtClean="0"/>
              <a:t>浴    盐</a:t>
            </a:r>
            <a:endParaRPr lang="zh-CN" altLang="en-US" b="1" smtClean="0"/>
          </a:p>
        </p:txBody>
      </p:sp>
      <p:pic>
        <p:nvPicPr>
          <p:cNvPr id="5" name="图片 6" descr="u=2454013478,21319126&amp;fm=21&amp;gp=0.jpg"/>
          <p:cNvPicPr>
            <a:picLocks noChangeAspect="1"/>
          </p:cNvPicPr>
          <p:nvPr/>
        </p:nvPicPr>
        <p:blipFill>
          <a:blip r:embed="rId1"/>
          <a:srcRect/>
          <a:stretch>
            <a:fillRect/>
          </a:stretch>
        </p:blipFill>
        <p:spPr bwMode="auto">
          <a:xfrm>
            <a:off x="539750" y="1196975"/>
            <a:ext cx="8424863" cy="5256213"/>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5"/>
                                        </p:tgtEl>
                                        <p:attrNameLst>
                                          <p:attrName>ppt_x</p:attrName>
                                        </p:attrNameLst>
                                      </p:cBhvr>
                                      <p:tavLst>
                                        <p:tav tm="0">
                                          <p:val>
                                            <p:strVal val="ppt_x"/>
                                          </p:val>
                                        </p:tav>
                                        <p:tav tm="100000">
                                          <p:val>
                                            <p:strVal val="ppt_x"/>
                                          </p:val>
                                        </p:tav>
                                      </p:tavLst>
                                    </p:anim>
                                    <p:anim calcmode="lin" valueType="num">
                                      <p:cBhvr additive="base">
                                        <p:cTn id="15" dur="500"/>
                                        <p:tgtEl>
                                          <p:spTgt spid="5"/>
                                        </p:tgtEl>
                                        <p:attrNameLst>
                                          <p:attrName>ppt_y</p:attrName>
                                        </p:attrNameLst>
                                      </p:cBhvr>
                                      <p:tavLst>
                                        <p:tav tm="0">
                                          <p:val>
                                            <p:strVal val="ppt_y"/>
                                          </p:val>
                                        </p:tav>
                                        <p:tav tm="100000">
                                          <p:val>
                                            <p:strVal val="1+ppt_h/2"/>
                                          </p:val>
                                        </p:tav>
                                      </p:tavLst>
                                    </p:anim>
                                    <p:set>
                                      <p:cBhvr>
                                        <p:cTn id="1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27088" y="1916113"/>
            <a:ext cx="7408862" cy="3451225"/>
          </a:xfrm>
        </p:spPr>
        <p:txBody>
          <a:bodyPr rtlCol="0">
            <a:normAutofit fontScale="92500"/>
          </a:bodyPr>
          <a:lstStyle/>
          <a:p>
            <a:pPr marL="274320" indent="-274320" eaLnBrk="1" fontAlgn="auto" hangingPunct="1">
              <a:spcAft>
                <a:spcPts val="0"/>
              </a:spcAft>
              <a:defRPr/>
            </a:pPr>
            <a:r>
              <a:rPr lang="zh-CN" altLang="en-US" dirty="0"/>
              <a:t>恰特草：又名：也门茶、阿拉伯茶、埃塞俄比亚茶等，属无患子目，卫矛科灌木，高</a:t>
            </a:r>
            <a:r>
              <a:rPr lang="en-US" altLang="zh-CN" dirty="0"/>
              <a:t>1-5</a:t>
            </a:r>
            <a:r>
              <a:rPr lang="zh-CN" altLang="en-US" dirty="0"/>
              <a:t>米；原产于热带非洲，用叶制茶或酿酒。</a:t>
            </a:r>
            <a:endParaRPr lang="zh-CN" altLang="en-US" dirty="0"/>
          </a:p>
          <a:p>
            <a:pPr marL="274320" indent="-274320" eaLnBrk="1" fontAlgn="auto" hangingPunct="1">
              <a:spcAft>
                <a:spcPts val="0"/>
              </a:spcAft>
              <a:defRPr/>
            </a:pPr>
            <a:r>
              <a:rPr lang="zh-CN" altLang="en-US" dirty="0"/>
              <a:t>它广泛分布于热带非洲、阿拉伯半岛。因其叶中含有兴奋物质卡西酮，咀嚼后对人体中枢神经产生刺激作用并容易成瘾，又被称为“东非罂粟”，是世界卫生组织确定的</a:t>
            </a:r>
            <a:r>
              <a:rPr lang="en-US" altLang="zh-CN" dirty="0"/>
              <a:t>II</a:t>
            </a:r>
            <a:r>
              <a:rPr lang="zh-CN" altLang="en-US" dirty="0"/>
              <a:t>类软性毒品。很多国家已将其列为兴奋剂或受管制药物，严禁旅客携带或邮寄入境。从</a:t>
            </a:r>
            <a:r>
              <a:rPr lang="en-US" altLang="zh-CN" dirty="0"/>
              <a:t>2013</a:t>
            </a:r>
            <a:r>
              <a:rPr lang="zh-CN" altLang="en-US" dirty="0"/>
              <a:t>年开始，国家已经将恰特草列入毒品的严打范围之内。</a:t>
            </a:r>
            <a:endParaRPr lang="zh-CN" altLang="en-US" dirty="0"/>
          </a:p>
          <a:p>
            <a:pPr marL="274320" indent="-274320" eaLnBrk="1" fontAlgn="auto" hangingPunct="1">
              <a:spcAft>
                <a:spcPts val="0"/>
              </a:spcAft>
              <a:defRPr/>
            </a:pPr>
            <a:endParaRPr lang="zh-CN" altLang="en-US" dirty="0"/>
          </a:p>
        </p:txBody>
      </p:sp>
      <p:sp>
        <p:nvSpPr>
          <p:cNvPr id="2"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a:t>（四）新精神活性物质</a:t>
            </a:r>
            <a:br>
              <a:rPr lang="zh-CN" altLang="en-US" dirty="0"/>
            </a:br>
            <a:r>
              <a:rPr lang="zh-CN" altLang="en-US" dirty="0"/>
              <a:t>（第三代毒品</a:t>
            </a:r>
            <a:r>
              <a:rPr lang="zh-CN" altLang="en-US" dirty="0" smtClean="0"/>
              <a:t>）</a:t>
            </a:r>
            <a:r>
              <a:rPr lang="en-US" altLang="zh-CN" dirty="0" smtClean="0"/>
              <a:t>—</a:t>
            </a:r>
            <a:r>
              <a:rPr lang="zh-CN" altLang="en-US" dirty="0" smtClean="0"/>
              <a:t>恰</a:t>
            </a:r>
            <a:r>
              <a:rPr lang="zh-CN" altLang="en-US" dirty="0"/>
              <a:t>特草</a:t>
            </a:r>
            <a:endParaRPr lang="zh-CN" altLang="en-US" dirty="0"/>
          </a:p>
        </p:txBody>
      </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内容占位符 2"/>
          <p:cNvSpPr>
            <a:spLocks noGrp="1"/>
          </p:cNvSpPr>
          <p:nvPr>
            <p:ph idx="1"/>
          </p:nvPr>
        </p:nvSpPr>
        <p:spPr/>
        <p:txBody>
          <a:bodyPr rtlCol="0">
            <a:normAutofit fontScale="85000" lnSpcReduction="20000"/>
          </a:bodyPr>
          <a:lstStyle/>
          <a:p>
            <a:pPr marL="274320" indent="-274320" eaLnBrk="1" fontAlgn="auto" hangingPunct="1">
              <a:spcAft>
                <a:spcPts val="0"/>
              </a:spcAft>
              <a:defRPr/>
            </a:pPr>
            <a:r>
              <a:rPr lang="zh-CN" altLang="en-US" sz="2600" dirty="0" smtClean="0"/>
              <a:t>巧茶（学名：</a:t>
            </a:r>
            <a:r>
              <a:rPr lang="en-US" altLang="zh-CN" sz="2600" dirty="0" smtClean="0"/>
              <a:t>Catha </a:t>
            </a:r>
            <a:r>
              <a:rPr lang="en-US" altLang="zh-CN" sz="2600" dirty="0" err="1" smtClean="0"/>
              <a:t>edulis</a:t>
            </a:r>
            <a:r>
              <a:rPr lang="zh-CN" altLang="en-US" sz="2600" dirty="0" smtClean="0"/>
              <a:t>）又名：也门茶、阿拉伯茶、埃塞俄比亚茶等，属无患子目，卫矛科灌木，高</a:t>
            </a:r>
            <a:r>
              <a:rPr lang="en-US" altLang="zh-CN" sz="2600" dirty="0" smtClean="0"/>
              <a:t>1-5</a:t>
            </a:r>
            <a:r>
              <a:rPr lang="zh-CN" altLang="en-US" sz="2600" dirty="0" smtClean="0"/>
              <a:t>米；小枝密生细小白点状皮孔。叶对生，厚纸质或薄革质，花序列为单生于叶腋聚伞花序，原产于热带非洲，用叶制茶或酿酒。</a:t>
            </a:r>
            <a:endParaRPr lang="zh-CN" altLang="en-US" sz="2600" dirty="0" smtClean="0"/>
          </a:p>
          <a:p>
            <a:pPr marL="274320" indent="-274320" eaLnBrk="1" fontAlgn="auto" hangingPunct="1">
              <a:spcAft>
                <a:spcPts val="0"/>
              </a:spcAft>
              <a:defRPr/>
            </a:pPr>
            <a:r>
              <a:rPr lang="zh-CN" altLang="en-US" sz="2600" dirty="0" smtClean="0"/>
              <a:t>巧茶广泛分布于热带非洲、阿拉伯半岛。因其叶中含有兴奋物质卡西酮，咀嚼后对人体中枢神经产生刺激作用并容易成瘾，又被称为“东非罂粟”，是世界卫生组织确定的</a:t>
            </a:r>
            <a:r>
              <a:rPr lang="en-US" altLang="zh-CN" sz="2600" dirty="0" smtClean="0"/>
              <a:t>II</a:t>
            </a:r>
            <a:r>
              <a:rPr lang="zh-CN" altLang="en-US" sz="2600" dirty="0" smtClean="0"/>
              <a:t>类软性毒品。很多国家已将其列为兴奋剂或受管制药物，严禁旅客携带或邮寄入境。从</a:t>
            </a:r>
            <a:r>
              <a:rPr lang="en-US" altLang="zh-CN" sz="2600" dirty="0" smtClean="0"/>
              <a:t>2013</a:t>
            </a:r>
            <a:r>
              <a:rPr lang="zh-CN" altLang="en-US" sz="2600" dirty="0" smtClean="0"/>
              <a:t>年开始，国家已经将恰特草列入毒品的严打范围之内。</a:t>
            </a:r>
            <a:endParaRPr lang="zh-CN" altLang="en-US" sz="2600" dirty="0" smtClean="0"/>
          </a:p>
          <a:p>
            <a:pPr marL="274320" indent="-274320" eaLnBrk="1" fontAlgn="auto" hangingPunct="1">
              <a:spcAft>
                <a:spcPts val="0"/>
              </a:spcAft>
              <a:defRPr/>
            </a:pPr>
            <a:endParaRPr lang="zh-CN" altLang="en-US" dirty="0" smtClean="0"/>
          </a:p>
        </p:txBody>
      </p:sp>
      <p:sp>
        <p:nvSpPr>
          <p:cNvPr id="52226"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7F612694-7FFC-4430-A894-15E54D1120D8}" type="slidenum">
              <a:rPr lang="en-US" altLang="zh-CN"/>
            </a:fld>
            <a:endParaRPr lang="en-US" altLang="zh-CN"/>
          </a:p>
        </p:txBody>
      </p:sp>
      <p:sp>
        <p:nvSpPr>
          <p:cNvPr id="52227" name="标题 1"/>
          <p:cNvSpPr>
            <a:spLocks noGrp="1"/>
          </p:cNvSpPr>
          <p:nvPr>
            <p:ph type="title"/>
          </p:nvPr>
        </p:nvSpPr>
        <p:spPr/>
        <p:txBody>
          <a:bodyPr/>
          <a:lstStyle/>
          <a:p>
            <a:pPr eaLnBrk="1" hangingPunct="1"/>
            <a:r>
              <a:rPr lang="zh-CN" altLang="en-US" smtClean="0"/>
              <a:t>恰特草 </a:t>
            </a:r>
            <a:endParaRPr lang="zh-CN" altLang="en-US" smtClean="0"/>
          </a:p>
        </p:txBody>
      </p:sp>
      <p:pic>
        <p:nvPicPr>
          <p:cNvPr id="6" name="内容占位符 4" descr="捕获22.PNG"/>
          <p:cNvPicPr>
            <a:picLocks noChangeAspect="1"/>
          </p:cNvPicPr>
          <p:nvPr/>
        </p:nvPicPr>
        <p:blipFill>
          <a:blip r:embed="rId1"/>
          <a:srcRect/>
          <a:stretch>
            <a:fillRect/>
          </a:stretch>
        </p:blipFill>
        <p:spPr bwMode="auto">
          <a:xfrm>
            <a:off x="539750" y="1196975"/>
            <a:ext cx="8496300" cy="5184775"/>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内容占位符 2"/>
          <p:cNvSpPr>
            <a:spLocks noGrp="1"/>
          </p:cNvSpPr>
          <p:nvPr>
            <p:ph idx="1"/>
          </p:nvPr>
        </p:nvSpPr>
        <p:spPr/>
        <p:txBody>
          <a:bodyPr rtlCol="0">
            <a:normAutofit fontScale="55000" lnSpcReduction="20000"/>
          </a:bodyPr>
          <a:lstStyle/>
          <a:p>
            <a:pPr marL="274320" indent="-274320" eaLnBrk="1" fontAlgn="auto" hangingPunct="1">
              <a:spcAft>
                <a:spcPts val="0"/>
              </a:spcAft>
              <a:defRPr/>
            </a:pPr>
            <a:r>
              <a:rPr lang="zh-CN" altLang="en-US" sz="4400" dirty="0"/>
              <a:t>毒品一般是指使人形成瘾癖的药物，这里的药物一词是个广义的概念，主要指吸毒者滥用的鸦片、海洛因、冰毒等，还包括具有依赖性的天然植物、烟、酒和溶剂等，与医疗用药物是不同的概念。</a:t>
            </a:r>
            <a:endParaRPr lang="zh-CN" altLang="en-US" sz="4400" dirty="0"/>
          </a:p>
          <a:p>
            <a:pPr marL="274320" indent="-274320" eaLnBrk="1" fontAlgn="auto" hangingPunct="1">
              <a:spcAft>
                <a:spcPts val="0"/>
              </a:spcAft>
              <a:defRPr/>
            </a:pPr>
            <a:r>
              <a:rPr lang="zh-CN" altLang="en-US" sz="4400" dirty="0"/>
              <a:t>从自然属性讲，这类物质在严格管理条件下合理使用具有临床治疗价值，那就是药品。从社会属性讲，如果非医疗目的，非医疗途径的使用，这类物质失去了药品的本性，这时的药品就成为了毒品，因此毒品是一个相对概念。当然有些物质成瘾性大，早已淘汰出药品范围，只视为毒品，如海洛因，下面，我和同学们一起学习一下毒品知识</a:t>
            </a:r>
            <a:r>
              <a:rPr lang="zh-CN" altLang="en-US" sz="4400" dirty="0" smtClean="0"/>
              <a:t>。</a:t>
            </a:r>
            <a:endParaRPr lang="zh-CN" altLang="en-US" sz="4400" dirty="0"/>
          </a:p>
        </p:txBody>
      </p:sp>
      <p:sp>
        <p:nvSpPr>
          <p:cNvPr id="16386" name="灯片编号占位符 5"/>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F14D42E9-3825-4967-A800-4CB689E9CA15}" type="slidenum">
              <a:rPr lang="zh-CN" altLang="en-US"/>
            </a:fld>
            <a:endParaRPr lang="zh-CN" altLang="en-US"/>
          </a:p>
        </p:txBody>
      </p:sp>
      <p:sp>
        <p:nvSpPr>
          <p:cNvPr id="16387" name="标题 1"/>
          <p:cNvSpPr>
            <a:spLocks noGrp="1"/>
          </p:cNvSpPr>
          <p:nvPr>
            <p:ph type="title"/>
          </p:nvPr>
        </p:nvSpPr>
        <p:spPr/>
        <p:txBody>
          <a:bodyPr/>
          <a:lstStyle/>
          <a:p>
            <a:pPr eaLnBrk="1" hangingPunct="1"/>
            <a:r>
              <a:rPr lang="zh-CN" altLang="en-US" b="1" smtClean="0"/>
              <a:t>青少年毒品预防</a:t>
            </a:r>
            <a:endParaRPr lang="en-US" altLang="zh-CN" b="1" smtClean="0"/>
          </a:p>
        </p:txBody>
      </p:sp>
    </p:spTree>
    <p:custDataLst>
      <p:tags r:id="rId1"/>
    </p:custData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内容占位符 2"/>
          <p:cNvSpPr>
            <a:spLocks noGrp="1"/>
          </p:cNvSpPr>
          <p:nvPr>
            <p:ph idx="1"/>
          </p:nvPr>
        </p:nvSpPr>
        <p:spPr>
          <a:xfrm>
            <a:off x="900113" y="1989138"/>
            <a:ext cx="7407275" cy="3449637"/>
          </a:xfrm>
        </p:spPr>
        <p:txBody>
          <a:bodyPr/>
          <a:lstStyle/>
          <a:p>
            <a:pPr algn="ctr" eaLnBrk="1" hangingPunct="1">
              <a:buFont typeface="Arial" panose="020B0604020202020204" pitchFamily="34" charset="0"/>
              <a:buNone/>
            </a:pPr>
            <a:endParaRPr lang="en-US" altLang="zh-CN" sz="4400" smtClean="0"/>
          </a:p>
          <a:p>
            <a:pPr algn="ctr" eaLnBrk="1" hangingPunct="1">
              <a:buFont typeface="Arial" panose="020B0604020202020204" pitchFamily="34" charset="0"/>
              <a:buNone/>
            </a:pPr>
            <a:r>
              <a:rPr lang="zh-CN" altLang="en-US" sz="4400" smtClean="0"/>
              <a:t>第二节    毒品的危害</a:t>
            </a:r>
            <a:endParaRPr lang="en-US" altLang="zh-CN" sz="4400" smtClean="0"/>
          </a:p>
          <a:p>
            <a:pPr eaLnBrk="1" hangingPunct="1"/>
            <a:endParaRPr lang="en-US" altLang="zh-CN" smtClean="0"/>
          </a:p>
        </p:txBody>
      </p:sp>
      <p:sp>
        <p:nvSpPr>
          <p:cNvPr id="53250" name="灯片编号占位符 5"/>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C3266D43-37A1-4A34-A4A0-D7E12E4624DD}" type="slidenum">
              <a:rPr lang="zh-CN" altLang="en-US"/>
            </a:fld>
            <a:endParaRPr lang="zh-CN" altLang="en-US"/>
          </a:p>
        </p:txBody>
      </p:sp>
      <p:sp>
        <p:nvSpPr>
          <p:cNvPr id="53251" name="标题 1"/>
          <p:cNvSpPr>
            <a:spLocks noGrp="1"/>
          </p:cNvSpPr>
          <p:nvPr>
            <p:ph type="title"/>
          </p:nvPr>
        </p:nvSpPr>
        <p:spPr/>
        <p:txBody>
          <a:bodyPr/>
          <a:lstStyle/>
          <a:p>
            <a:pPr eaLnBrk="1" hangingPunct="1"/>
            <a:r>
              <a:rPr lang="zh-CN" altLang="en-US" b="1" smtClean="0"/>
              <a:t>青少年毒品预防教育</a:t>
            </a:r>
            <a:endParaRPr lang="en-US" altLang="zh-CN" b="1" smtClean="0"/>
          </a:p>
        </p:txBody>
      </p:sp>
    </p:spTree>
    <p:custDataLst>
      <p:tags r:id="rId1"/>
    </p:custData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4"/>
          <p:cNvSpPr>
            <a:spLocks noGrp="1"/>
          </p:cNvSpPr>
          <p:nvPr>
            <p:ph type="title"/>
          </p:nvPr>
        </p:nvSpPr>
        <p:spPr/>
        <p:txBody>
          <a:bodyPr/>
          <a:lstStyle/>
          <a:p>
            <a:pPr eaLnBrk="1" hangingPunct="1"/>
            <a:r>
              <a:rPr lang="zh-CN" altLang="en-US" smtClean="0"/>
              <a:t>毒品的危害－－身体危害</a:t>
            </a:r>
            <a:endParaRPr lang="zh-CN" altLang="en-US" smtClean="0"/>
          </a:p>
        </p:txBody>
      </p:sp>
      <p:sp>
        <p:nvSpPr>
          <p:cNvPr id="54274"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350D1EE5-C997-460C-9ED1-094F23AE80AD}" type="slidenum">
              <a:rPr lang="en-US" altLang="zh-CN"/>
            </a:fld>
            <a:endParaRPr lang="en-US" altLang="zh-CN"/>
          </a:p>
        </p:txBody>
      </p:sp>
      <p:sp>
        <p:nvSpPr>
          <p:cNvPr id="55299" name="内容占位符 5"/>
          <p:cNvSpPr>
            <a:spLocks noGrp="1"/>
          </p:cNvSpPr>
          <p:nvPr>
            <p:ph sz="quarter" idx="13"/>
          </p:nvPr>
        </p:nvSpPr>
        <p:spPr>
          <a:xfrm>
            <a:off x="676275" y="2679700"/>
            <a:ext cx="3822700" cy="3446463"/>
          </a:xfrm>
        </p:spPr>
        <p:txBody>
          <a:bodyPr rtlCol="0">
            <a:normAutofit fontScale="92500" lnSpcReduction="10000"/>
          </a:bodyPr>
          <a:lstStyle/>
          <a:p>
            <a:pPr marL="274320" indent="-274320" eaLnBrk="1" fontAlgn="auto" hangingPunct="1">
              <a:spcAft>
                <a:spcPts val="0"/>
              </a:spcAft>
              <a:defRPr/>
            </a:pPr>
            <a:r>
              <a:rPr lang="en-US" altLang="zh-CN" b="1" dirty="0" smtClean="0"/>
              <a:t>1</a:t>
            </a:r>
            <a:r>
              <a:rPr lang="zh-CN" altLang="zh-CN" b="1" dirty="0" smtClean="0"/>
              <a:t>、营养不良</a:t>
            </a:r>
            <a:endParaRPr lang="zh-CN" altLang="zh-CN" dirty="0" smtClean="0"/>
          </a:p>
          <a:p>
            <a:pPr marL="274320" indent="-274320" eaLnBrk="1" fontAlgn="auto" hangingPunct="1">
              <a:spcAft>
                <a:spcPts val="0"/>
              </a:spcAft>
              <a:defRPr/>
            </a:pPr>
            <a:r>
              <a:rPr lang="zh-CN" altLang="zh-CN" dirty="0" smtClean="0"/>
              <a:t>营养不良居吸毒并发症的首位。吸毒可引发呕吐、食欲下降，抵制胃、胆、胰消化腺体的分泌，从而影响食物的消化吸收。时间一长，造成吸毒者普遍营养不良和体重下降，特别是经济困难的吸毒者，到最后大都骨瘦如柴。</a:t>
            </a:r>
            <a:endParaRPr lang="zh-CN" altLang="zh-CN" dirty="0" smtClean="0"/>
          </a:p>
          <a:p>
            <a:pPr marL="274320" indent="-274320" eaLnBrk="1" fontAlgn="auto" hangingPunct="1">
              <a:spcAft>
                <a:spcPts val="0"/>
              </a:spcAft>
              <a:defRPr/>
            </a:pPr>
            <a:endParaRPr lang="zh-CN" altLang="en-US" dirty="0" smtClean="0"/>
          </a:p>
        </p:txBody>
      </p:sp>
      <p:pic>
        <p:nvPicPr>
          <p:cNvPr id="54276" name="内容占位符 7" descr="http://images.china.cn/site1000/20070602/54081826124307cafbcc0e.jpg"/>
          <p:cNvPicPr>
            <a:picLocks noGrp="1"/>
          </p:cNvPicPr>
          <p:nvPr>
            <p:ph sz="quarter" idx="14"/>
          </p:nvPr>
        </p:nvPicPr>
        <p:blipFill>
          <a:blip r:embed="rId1"/>
          <a:srcRect/>
          <a:stretch>
            <a:fillRect/>
          </a:stretch>
        </p:blipFill>
        <p:spPr>
          <a:xfrm>
            <a:off x="4716463" y="2349500"/>
            <a:ext cx="2879725" cy="3671888"/>
          </a:xfrm>
        </p:spPr>
      </p:pic>
    </p:spTree>
    <p:custDataLst>
      <p:tags r:id="rId2"/>
    </p:custData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4"/>
          <p:cNvSpPr>
            <a:spLocks noGrp="1"/>
          </p:cNvSpPr>
          <p:nvPr>
            <p:ph type="title"/>
          </p:nvPr>
        </p:nvSpPr>
        <p:spPr/>
        <p:txBody>
          <a:bodyPr/>
          <a:lstStyle/>
          <a:p>
            <a:pPr eaLnBrk="1" hangingPunct="1"/>
            <a:r>
              <a:rPr lang="zh-CN" altLang="en-US" smtClean="0"/>
              <a:t>毒品的危害－－身体危害</a:t>
            </a:r>
            <a:endParaRPr lang="zh-CN" altLang="en-US" smtClean="0"/>
          </a:p>
        </p:txBody>
      </p:sp>
      <p:sp>
        <p:nvSpPr>
          <p:cNvPr id="55298"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14B9199D-F016-46B4-92EA-C53E4A837ADD}" type="slidenum">
              <a:rPr lang="en-US" altLang="zh-CN"/>
            </a:fld>
            <a:endParaRPr lang="en-US" altLang="zh-CN"/>
          </a:p>
        </p:txBody>
      </p:sp>
      <p:sp>
        <p:nvSpPr>
          <p:cNvPr id="55299" name="内容占位符 5"/>
          <p:cNvSpPr>
            <a:spLocks noGrp="1"/>
          </p:cNvSpPr>
          <p:nvPr>
            <p:ph sz="quarter" idx="13"/>
          </p:nvPr>
        </p:nvSpPr>
        <p:spPr>
          <a:xfrm>
            <a:off x="676275" y="2679700"/>
            <a:ext cx="3822700" cy="3446463"/>
          </a:xfrm>
        </p:spPr>
        <p:txBody>
          <a:bodyPr/>
          <a:lstStyle/>
          <a:p>
            <a:pPr eaLnBrk="1" hangingPunct="1"/>
            <a:r>
              <a:rPr lang="en-US" altLang="zh-CN" b="1" smtClean="0"/>
              <a:t>2</a:t>
            </a:r>
            <a:r>
              <a:rPr lang="zh-CN" altLang="zh-CN" b="1" smtClean="0"/>
              <a:t>、损害呼吸道</a:t>
            </a:r>
            <a:endParaRPr lang="zh-CN" altLang="zh-CN" smtClean="0"/>
          </a:p>
          <a:p>
            <a:pPr eaLnBrk="1" hangingPunct="1"/>
            <a:r>
              <a:rPr lang="zh-CN" altLang="zh-CN" smtClean="0"/>
              <a:t>零售的毒品中大都掺入了滑石粉、咖啡因、淀粉状杂物，吸食后可引起肺颗粒性病变、肺纤维化、肺梗塞、肺气肿、肺结核等肺部感染。</a:t>
            </a:r>
            <a:endParaRPr lang="zh-CN" altLang="zh-CN" smtClean="0"/>
          </a:p>
        </p:txBody>
      </p:sp>
      <p:pic>
        <p:nvPicPr>
          <p:cNvPr id="55300" name="内容占位符 7" descr="u=442258462,4170495596&amp;fm=21&amp;gp=0.jpg"/>
          <p:cNvPicPr>
            <a:picLocks noGrp="1"/>
          </p:cNvPicPr>
          <p:nvPr>
            <p:ph sz="quarter" idx="14"/>
          </p:nvPr>
        </p:nvPicPr>
        <p:blipFill>
          <a:blip r:embed="rId1"/>
          <a:srcRect/>
          <a:stretch>
            <a:fillRect/>
          </a:stretch>
        </p:blipFill>
        <p:spPr>
          <a:xfrm>
            <a:off x="5170488" y="1916113"/>
            <a:ext cx="2995612" cy="3375025"/>
          </a:xfrm>
        </p:spPr>
      </p:pic>
    </p:spTree>
    <p:custDataLst>
      <p:tags r:id="rId2"/>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p:nvPr>
        </p:nvSpPr>
        <p:spPr/>
        <p:txBody>
          <a:bodyPr/>
          <a:lstStyle/>
          <a:p>
            <a:pPr eaLnBrk="1" hangingPunct="1"/>
            <a:r>
              <a:rPr lang="zh-CN" altLang="en-US" smtClean="0"/>
              <a:t>毒品的危害－－身体危害</a:t>
            </a:r>
            <a:endParaRPr lang="zh-CN" altLang="en-US" smtClean="0"/>
          </a:p>
        </p:txBody>
      </p:sp>
      <p:sp>
        <p:nvSpPr>
          <p:cNvPr id="56322"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44F28220-5C81-479B-878C-234FFE59CED5}" type="slidenum">
              <a:rPr lang="en-US" altLang="zh-CN"/>
            </a:fld>
            <a:endParaRPr lang="en-US" altLang="zh-CN"/>
          </a:p>
        </p:txBody>
      </p:sp>
      <p:sp>
        <p:nvSpPr>
          <p:cNvPr id="56323" name="内容占位符 2"/>
          <p:cNvSpPr>
            <a:spLocks noGrp="1"/>
          </p:cNvSpPr>
          <p:nvPr>
            <p:ph sz="quarter" idx="13"/>
          </p:nvPr>
        </p:nvSpPr>
        <p:spPr>
          <a:xfrm>
            <a:off x="755650" y="1916113"/>
            <a:ext cx="3822700" cy="3448050"/>
          </a:xfrm>
        </p:spPr>
        <p:txBody>
          <a:bodyPr/>
          <a:lstStyle/>
          <a:p>
            <a:pPr eaLnBrk="1" hangingPunct="1"/>
            <a:r>
              <a:rPr lang="en-US" altLang="zh-CN" b="1" smtClean="0"/>
              <a:t>3</a:t>
            </a:r>
            <a:r>
              <a:rPr lang="zh-CN" altLang="zh-CN" b="1" smtClean="0"/>
              <a:t>、易患各种性病</a:t>
            </a:r>
            <a:endParaRPr lang="zh-CN" altLang="zh-CN" smtClean="0"/>
          </a:p>
          <a:p>
            <a:pPr eaLnBrk="1" hangingPunct="1"/>
            <a:r>
              <a:rPr lang="zh-CN" altLang="zh-CN" smtClean="0"/>
              <a:t>吸毒者大多是性混乱者，尤其是女性吸毒者，大多滥交、卖淫，极易交叉感染各种性病。特别是合成毒品，在幻觉作用下常引发集体淫乱，导致各种性病的蔓延与传播。</a:t>
            </a:r>
            <a:endParaRPr lang="zh-CN" altLang="zh-CN" smtClean="0"/>
          </a:p>
          <a:p>
            <a:pPr eaLnBrk="1" hangingPunct="1"/>
            <a:endParaRPr lang="zh-CN" altLang="en-US" smtClean="0"/>
          </a:p>
        </p:txBody>
      </p:sp>
      <p:pic>
        <p:nvPicPr>
          <p:cNvPr id="56324" name="内容占位符 5" descr="20101220185456-145796315.jpg"/>
          <p:cNvPicPr>
            <a:picLocks noGrp="1"/>
          </p:cNvPicPr>
          <p:nvPr>
            <p:ph sz="quarter" idx="14"/>
          </p:nvPr>
        </p:nvPicPr>
        <p:blipFill>
          <a:blip r:embed="rId1"/>
          <a:srcRect/>
          <a:stretch>
            <a:fillRect/>
          </a:stretch>
        </p:blipFill>
        <p:spPr>
          <a:xfrm>
            <a:off x="4648200" y="1916113"/>
            <a:ext cx="3733800" cy="3960812"/>
          </a:xfrm>
        </p:spPr>
      </p:pic>
    </p:spTree>
    <p:custDataLst>
      <p:tags r:id="rId2"/>
    </p:custData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p:nvPr>
        </p:nvSpPr>
        <p:spPr/>
        <p:txBody>
          <a:bodyPr/>
          <a:lstStyle/>
          <a:p>
            <a:pPr eaLnBrk="1" hangingPunct="1"/>
            <a:r>
              <a:rPr lang="zh-CN" altLang="en-US" smtClean="0"/>
              <a:t>毒品的危害－－身体危害</a:t>
            </a:r>
            <a:endParaRPr lang="zh-CN" altLang="en-US" smtClean="0"/>
          </a:p>
        </p:txBody>
      </p:sp>
      <p:sp>
        <p:nvSpPr>
          <p:cNvPr id="57346"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E3B91901-955B-4613-90E4-E053E6B6E8D1}" type="slidenum">
              <a:rPr lang="en-US" altLang="zh-CN"/>
            </a:fld>
            <a:endParaRPr lang="en-US" altLang="zh-CN"/>
          </a:p>
        </p:txBody>
      </p:sp>
      <p:sp>
        <p:nvSpPr>
          <p:cNvPr id="57347" name="内容占位符 2"/>
          <p:cNvSpPr>
            <a:spLocks noGrp="1"/>
          </p:cNvSpPr>
          <p:nvPr>
            <p:ph sz="quarter" idx="13"/>
          </p:nvPr>
        </p:nvSpPr>
        <p:spPr>
          <a:xfrm>
            <a:off x="676275" y="2679700"/>
            <a:ext cx="3822700" cy="3446463"/>
          </a:xfrm>
        </p:spPr>
        <p:txBody>
          <a:bodyPr/>
          <a:lstStyle/>
          <a:p>
            <a:pPr eaLnBrk="1" hangingPunct="1"/>
            <a:r>
              <a:rPr lang="en-US" altLang="zh-CN" b="1" smtClean="0"/>
              <a:t>4</a:t>
            </a:r>
            <a:r>
              <a:rPr lang="zh-CN" altLang="zh-CN" b="1" smtClean="0"/>
              <a:t>、感染性疾病</a:t>
            </a:r>
            <a:endParaRPr lang="zh-CN" altLang="zh-CN" smtClean="0"/>
          </a:p>
          <a:p>
            <a:pPr eaLnBrk="1" hangingPunct="1"/>
            <a:r>
              <a:rPr lang="zh-CN" altLang="zh-CN" smtClean="0"/>
              <a:t>不经消毒的静脉注射易引起皮下脓肿、蜂窝组织炎、血栓性静脉炎、败血症和细菌性心内膜炎等感染性疾病。</a:t>
            </a:r>
            <a:endParaRPr lang="zh-CN" altLang="zh-CN" smtClean="0"/>
          </a:p>
          <a:p>
            <a:pPr eaLnBrk="1" hangingPunct="1"/>
            <a:endParaRPr lang="zh-CN" altLang="en-US" smtClean="0"/>
          </a:p>
        </p:txBody>
      </p:sp>
      <p:pic>
        <p:nvPicPr>
          <p:cNvPr id="57348" name="内容占位符 5" descr="u=3499129663,2895765902&amp;fm=21&amp;gp=0.jpg"/>
          <p:cNvPicPr>
            <a:picLocks noGrp="1"/>
          </p:cNvPicPr>
          <p:nvPr>
            <p:ph sz="quarter" idx="14"/>
          </p:nvPr>
        </p:nvPicPr>
        <p:blipFill>
          <a:blip r:embed="rId1"/>
          <a:srcRect/>
          <a:stretch>
            <a:fillRect/>
          </a:stretch>
        </p:blipFill>
        <p:spPr>
          <a:xfrm>
            <a:off x="5403850" y="1989138"/>
            <a:ext cx="2701925" cy="3743325"/>
          </a:xfrm>
        </p:spPr>
      </p:pic>
    </p:spTree>
    <p:custDataLst>
      <p:tags r:id="rId2"/>
    </p:custData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p:txBody>
          <a:bodyPr/>
          <a:lstStyle/>
          <a:p>
            <a:pPr eaLnBrk="1" hangingPunct="1"/>
            <a:r>
              <a:rPr lang="zh-CN" altLang="en-US" smtClean="0"/>
              <a:t>毒品的危害－－身体危害</a:t>
            </a:r>
            <a:endParaRPr lang="zh-CN" altLang="en-US" smtClean="0"/>
          </a:p>
        </p:txBody>
      </p:sp>
      <p:sp>
        <p:nvSpPr>
          <p:cNvPr id="58370"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9E8080B5-7672-47A8-9F29-2F2511368BF4}" type="slidenum">
              <a:rPr lang="en-US" altLang="zh-CN"/>
            </a:fld>
            <a:endParaRPr lang="en-US" altLang="zh-CN"/>
          </a:p>
        </p:txBody>
      </p:sp>
      <p:sp>
        <p:nvSpPr>
          <p:cNvPr id="58371" name="内容占位符 2"/>
          <p:cNvSpPr>
            <a:spLocks noGrp="1"/>
          </p:cNvSpPr>
          <p:nvPr>
            <p:ph sz="quarter" idx="13"/>
          </p:nvPr>
        </p:nvSpPr>
        <p:spPr>
          <a:xfrm>
            <a:off x="676275" y="2679700"/>
            <a:ext cx="3822700" cy="3446463"/>
          </a:xfrm>
        </p:spPr>
        <p:txBody>
          <a:bodyPr/>
          <a:lstStyle/>
          <a:p>
            <a:pPr eaLnBrk="1" hangingPunct="1"/>
            <a:r>
              <a:rPr lang="en-US" altLang="zh-CN" b="1" smtClean="0"/>
              <a:t>5</a:t>
            </a:r>
            <a:r>
              <a:rPr lang="zh-CN" altLang="zh-CN" b="1" smtClean="0"/>
              <a:t>、损伤血管</a:t>
            </a:r>
            <a:endParaRPr lang="zh-CN" altLang="zh-CN" smtClean="0"/>
          </a:p>
          <a:p>
            <a:pPr eaLnBrk="1" hangingPunct="1"/>
            <a:r>
              <a:rPr lang="zh-CN" altLang="zh-CN" smtClean="0"/>
              <a:t>静脉注射毒品，可引起局部动脉栓塞、静脉炎、坏死性血管炎和霉菌性动脉瘤等。</a:t>
            </a:r>
            <a:endParaRPr lang="zh-CN" altLang="zh-CN" smtClean="0"/>
          </a:p>
          <a:p>
            <a:pPr eaLnBrk="1" hangingPunct="1"/>
            <a:endParaRPr lang="zh-CN" altLang="en-US" smtClean="0"/>
          </a:p>
        </p:txBody>
      </p:sp>
      <p:pic>
        <p:nvPicPr>
          <p:cNvPr id="58372" name="内容占位符 5" descr="u=1831153547,603026931&amp;fm=21&amp;gp=0.jpg"/>
          <p:cNvPicPr>
            <a:picLocks noGrp="1"/>
          </p:cNvPicPr>
          <p:nvPr>
            <p:ph sz="quarter" idx="14"/>
          </p:nvPr>
        </p:nvPicPr>
        <p:blipFill>
          <a:blip r:embed="rId1"/>
          <a:srcRect/>
          <a:stretch>
            <a:fillRect/>
          </a:stretch>
        </p:blipFill>
        <p:spPr>
          <a:xfrm>
            <a:off x="4284663" y="1412875"/>
            <a:ext cx="4751387" cy="4248150"/>
          </a:xfrm>
        </p:spPr>
      </p:pic>
    </p:spTree>
    <p:custDataLst>
      <p:tags r:id="rId2"/>
    </p:custData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p:cNvSpPr>
          <p:nvPr>
            <p:ph type="title"/>
          </p:nvPr>
        </p:nvSpPr>
        <p:spPr/>
        <p:txBody>
          <a:bodyPr/>
          <a:lstStyle/>
          <a:p>
            <a:pPr eaLnBrk="1" hangingPunct="1"/>
            <a:r>
              <a:rPr lang="zh-CN" altLang="en-US" smtClean="0"/>
              <a:t>毒品的危害－－身体危害</a:t>
            </a:r>
            <a:endParaRPr lang="zh-CN" altLang="en-US" smtClean="0"/>
          </a:p>
        </p:txBody>
      </p:sp>
      <p:sp>
        <p:nvSpPr>
          <p:cNvPr id="59394"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65145A91-8691-4E3E-A620-74E4809CB987}" type="slidenum">
              <a:rPr lang="en-US" altLang="zh-CN"/>
            </a:fld>
            <a:endParaRPr lang="en-US" altLang="zh-CN"/>
          </a:p>
        </p:txBody>
      </p:sp>
      <p:sp>
        <p:nvSpPr>
          <p:cNvPr id="59395" name="内容占位符 2"/>
          <p:cNvSpPr>
            <a:spLocks noGrp="1"/>
          </p:cNvSpPr>
          <p:nvPr>
            <p:ph sz="quarter" idx="13"/>
          </p:nvPr>
        </p:nvSpPr>
        <p:spPr>
          <a:xfrm>
            <a:off x="676275" y="2679700"/>
            <a:ext cx="3822700" cy="3446463"/>
          </a:xfrm>
        </p:spPr>
        <p:txBody>
          <a:bodyPr/>
          <a:lstStyle/>
          <a:p>
            <a:pPr eaLnBrk="1" hangingPunct="1"/>
            <a:r>
              <a:rPr lang="en-US" altLang="zh-CN" b="1" smtClean="0"/>
              <a:t>6</a:t>
            </a:r>
            <a:r>
              <a:rPr lang="zh-CN" altLang="zh-CN" b="1" smtClean="0"/>
              <a:t>、损害神经系统</a:t>
            </a:r>
            <a:endParaRPr lang="zh-CN" altLang="zh-CN" smtClean="0"/>
          </a:p>
          <a:p>
            <a:pPr eaLnBrk="1" hangingPunct="1"/>
            <a:r>
              <a:rPr lang="zh-CN" altLang="zh-CN" smtClean="0"/>
              <a:t>吸食毒品易损害神经系统，如急性横贯性脊髓炎、急性感染性神经炎、细菌性脑膜炎等。</a:t>
            </a:r>
            <a:endParaRPr lang="zh-CN" altLang="zh-CN" smtClean="0"/>
          </a:p>
          <a:p>
            <a:pPr eaLnBrk="1" hangingPunct="1"/>
            <a:endParaRPr lang="zh-CN" altLang="en-US" smtClean="0"/>
          </a:p>
        </p:txBody>
      </p:sp>
      <p:pic>
        <p:nvPicPr>
          <p:cNvPr id="59396" name="内容占位符 5" descr="大脑.PNG"/>
          <p:cNvPicPr>
            <a:picLocks noGrp="1"/>
          </p:cNvPicPr>
          <p:nvPr>
            <p:ph sz="quarter" idx="14"/>
          </p:nvPr>
        </p:nvPicPr>
        <p:blipFill>
          <a:blip r:embed="rId1"/>
          <a:srcRect/>
          <a:stretch>
            <a:fillRect/>
          </a:stretch>
        </p:blipFill>
        <p:spPr>
          <a:xfrm>
            <a:off x="4284663" y="1341438"/>
            <a:ext cx="4464050" cy="4824412"/>
          </a:xfrm>
        </p:spPr>
      </p:pic>
    </p:spTree>
    <p:custDataLst>
      <p:tags r:id="rId2"/>
    </p:custData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p:nvPr>
        </p:nvSpPr>
        <p:spPr/>
        <p:txBody>
          <a:bodyPr/>
          <a:lstStyle/>
          <a:p>
            <a:pPr eaLnBrk="1" hangingPunct="1"/>
            <a:r>
              <a:rPr lang="zh-CN" altLang="en-US" smtClean="0"/>
              <a:t>毒品的危害－－身体危害</a:t>
            </a:r>
            <a:endParaRPr lang="zh-CN" altLang="en-US" smtClean="0"/>
          </a:p>
        </p:txBody>
      </p:sp>
      <p:sp>
        <p:nvSpPr>
          <p:cNvPr id="60418"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18745E04-F341-46F7-B71B-D5257FA3BE29}" type="slidenum">
              <a:rPr lang="en-US" altLang="zh-CN"/>
            </a:fld>
            <a:endParaRPr lang="en-US" altLang="zh-CN"/>
          </a:p>
        </p:txBody>
      </p:sp>
      <p:sp>
        <p:nvSpPr>
          <p:cNvPr id="61443" name="内容占位符 2"/>
          <p:cNvSpPr>
            <a:spLocks noGrp="1"/>
          </p:cNvSpPr>
          <p:nvPr>
            <p:ph sz="quarter" idx="13"/>
          </p:nvPr>
        </p:nvSpPr>
        <p:spPr>
          <a:xfrm>
            <a:off x="676275" y="2679700"/>
            <a:ext cx="3822700" cy="3446463"/>
          </a:xfrm>
        </p:spPr>
        <p:txBody>
          <a:bodyPr rtlCol="0">
            <a:normAutofit fontScale="92500" lnSpcReduction="10000"/>
          </a:bodyPr>
          <a:lstStyle/>
          <a:p>
            <a:pPr marL="274320" indent="-274320" eaLnBrk="1" fontAlgn="auto" hangingPunct="1">
              <a:spcAft>
                <a:spcPts val="0"/>
              </a:spcAft>
              <a:defRPr/>
            </a:pPr>
            <a:r>
              <a:rPr lang="en-US" altLang="zh-CN" b="1" dirty="0" smtClean="0"/>
              <a:t>7</a:t>
            </a:r>
            <a:r>
              <a:rPr lang="zh-CN" altLang="zh-CN" b="1" dirty="0" smtClean="0"/>
              <a:t>、精神病症状</a:t>
            </a:r>
            <a:endParaRPr lang="zh-CN" altLang="zh-CN" dirty="0" smtClean="0"/>
          </a:p>
          <a:p>
            <a:pPr marL="274320" indent="-274320" eaLnBrk="1" fontAlgn="auto" hangingPunct="1">
              <a:spcAft>
                <a:spcPts val="0"/>
              </a:spcAft>
              <a:defRPr/>
            </a:pPr>
            <a:r>
              <a:rPr lang="zh-CN" altLang="zh-CN" dirty="0" smtClean="0"/>
              <a:t>由于毒品的作用以及吸毒后生活方式的改变，吸毒者多出现人格改变和典型的精神病症状。如自私、冷漠、社会公德意识差，有的还导致幻觉冲动，发生攻击行为，自残、伤人或自杀。典型的如吸</a:t>
            </a:r>
            <a:r>
              <a:rPr lang="zh-CN" altLang="en-US" dirty="0" smtClean="0"/>
              <a:t>食</a:t>
            </a:r>
            <a:r>
              <a:rPr lang="zh-CN" altLang="zh-CN" dirty="0" smtClean="0"/>
              <a:t>冰毒之后会出现苯丙胺精神病 </a:t>
            </a:r>
            <a:r>
              <a:rPr lang="zh-CN" altLang="en-US" dirty="0" smtClean="0"/>
              <a:t>。</a:t>
            </a:r>
            <a:endParaRPr lang="zh-CN" altLang="zh-CN" dirty="0" smtClean="0"/>
          </a:p>
        </p:txBody>
      </p:sp>
      <p:pic>
        <p:nvPicPr>
          <p:cNvPr id="60420" name="内容占位符 5" descr="u=3573655576,3053097213&amp;fm=21&amp;gp=0.jpg"/>
          <p:cNvPicPr>
            <a:picLocks noGrp="1"/>
          </p:cNvPicPr>
          <p:nvPr>
            <p:ph sz="quarter" idx="14"/>
          </p:nvPr>
        </p:nvPicPr>
        <p:blipFill>
          <a:blip r:embed="rId1"/>
          <a:srcRect/>
          <a:stretch>
            <a:fillRect/>
          </a:stretch>
        </p:blipFill>
        <p:spPr>
          <a:xfrm>
            <a:off x="4572000" y="1484313"/>
            <a:ext cx="4103688" cy="4681537"/>
          </a:xfrm>
        </p:spPr>
      </p:pic>
    </p:spTree>
    <p:custDataLst>
      <p:tags r:id="rId2"/>
    </p:custData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p:cNvSpPr>
          <p:nvPr>
            <p:ph type="title"/>
          </p:nvPr>
        </p:nvSpPr>
        <p:spPr/>
        <p:txBody>
          <a:bodyPr/>
          <a:lstStyle/>
          <a:p>
            <a:pPr eaLnBrk="1" hangingPunct="1"/>
            <a:r>
              <a:rPr lang="zh-CN" altLang="en-US" smtClean="0"/>
              <a:t>毒品的危害－－身体危害</a:t>
            </a:r>
            <a:endParaRPr lang="zh-CN" altLang="en-US" smtClean="0"/>
          </a:p>
        </p:txBody>
      </p:sp>
      <p:sp>
        <p:nvSpPr>
          <p:cNvPr id="61442"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BFE1508D-424C-4BD0-9F53-AA182510BAD6}" type="slidenum">
              <a:rPr lang="en-US" altLang="zh-CN"/>
            </a:fld>
            <a:endParaRPr lang="en-US" altLang="zh-CN"/>
          </a:p>
        </p:txBody>
      </p:sp>
      <p:sp>
        <p:nvSpPr>
          <p:cNvPr id="61443" name="内容占位符 2"/>
          <p:cNvSpPr>
            <a:spLocks noGrp="1"/>
          </p:cNvSpPr>
          <p:nvPr>
            <p:ph sz="quarter" idx="13"/>
          </p:nvPr>
        </p:nvSpPr>
        <p:spPr>
          <a:xfrm>
            <a:off x="676275" y="2679700"/>
            <a:ext cx="3822700" cy="3446463"/>
          </a:xfrm>
        </p:spPr>
        <p:txBody>
          <a:bodyPr/>
          <a:lstStyle/>
          <a:p>
            <a:pPr eaLnBrk="1" hangingPunct="1"/>
            <a:r>
              <a:rPr lang="en-US" altLang="zh-CN" b="1" smtClean="0"/>
              <a:t>8</a:t>
            </a:r>
            <a:r>
              <a:rPr lang="zh-CN" altLang="zh-CN" b="1" smtClean="0"/>
              <a:t>、肾脏疾病</a:t>
            </a:r>
            <a:endParaRPr lang="zh-CN" altLang="zh-CN" smtClean="0"/>
          </a:p>
          <a:p>
            <a:pPr eaLnBrk="1" hangingPunct="1"/>
            <a:r>
              <a:rPr lang="zh-CN" altLang="zh-CN" smtClean="0"/>
              <a:t>吸毒容易造成肾脏疾患，如急性肾小球性肾炎、肾功能衰竭和肾病综合症等。</a:t>
            </a:r>
            <a:endParaRPr lang="zh-CN" altLang="zh-CN" smtClean="0"/>
          </a:p>
          <a:p>
            <a:pPr eaLnBrk="1" hangingPunct="1"/>
            <a:r>
              <a:rPr lang="en-US" altLang="zh-CN" b="1" smtClean="0"/>
              <a:t> </a:t>
            </a:r>
            <a:endParaRPr lang="zh-CN" altLang="zh-CN" smtClean="0"/>
          </a:p>
          <a:p>
            <a:pPr eaLnBrk="1" hangingPunct="1"/>
            <a:endParaRPr lang="zh-CN" altLang="en-US" smtClean="0"/>
          </a:p>
        </p:txBody>
      </p:sp>
      <p:pic>
        <p:nvPicPr>
          <p:cNvPr id="61444" name="内容占位符 5" descr="20130702113051-43255420.jpg"/>
          <p:cNvPicPr>
            <a:picLocks noGrp="1"/>
          </p:cNvPicPr>
          <p:nvPr>
            <p:ph sz="quarter" idx="14"/>
          </p:nvPr>
        </p:nvPicPr>
        <p:blipFill>
          <a:blip r:embed="rId1"/>
          <a:srcRect/>
          <a:stretch>
            <a:fillRect/>
          </a:stretch>
        </p:blipFill>
        <p:spPr>
          <a:xfrm>
            <a:off x="4648200" y="1341438"/>
            <a:ext cx="4171950" cy="4464050"/>
          </a:xfrm>
        </p:spPr>
      </p:pic>
    </p:spTree>
    <p:custDataLst>
      <p:tags r:id="rId2"/>
    </p:custData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p:cNvSpPr>
          <p:nvPr>
            <p:ph type="title"/>
          </p:nvPr>
        </p:nvSpPr>
        <p:spPr/>
        <p:txBody>
          <a:bodyPr/>
          <a:lstStyle/>
          <a:p>
            <a:pPr eaLnBrk="1" hangingPunct="1"/>
            <a:r>
              <a:rPr lang="zh-CN" altLang="en-US" smtClean="0"/>
              <a:t>毒品的危害－－身体危害</a:t>
            </a:r>
            <a:endParaRPr lang="zh-CN" altLang="en-US" smtClean="0"/>
          </a:p>
        </p:txBody>
      </p:sp>
      <p:sp>
        <p:nvSpPr>
          <p:cNvPr id="62466"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F041CA86-1572-4B27-892B-E2664D3D708F}" type="slidenum">
              <a:rPr lang="en-US" altLang="zh-CN"/>
            </a:fld>
            <a:endParaRPr lang="en-US" altLang="zh-CN"/>
          </a:p>
        </p:txBody>
      </p:sp>
      <p:sp>
        <p:nvSpPr>
          <p:cNvPr id="63491" name="内容占位符 2"/>
          <p:cNvSpPr>
            <a:spLocks noGrp="1"/>
          </p:cNvSpPr>
          <p:nvPr>
            <p:ph sz="quarter" idx="13"/>
          </p:nvPr>
        </p:nvSpPr>
        <p:spPr>
          <a:xfrm>
            <a:off x="676275" y="2679700"/>
            <a:ext cx="3822700" cy="3446463"/>
          </a:xfrm>
        </p:spPr>
        <p:txBody>
          <a:bodyPr rtlCol="0">
            <a:normAutofit fontScale="92500" lnSpcReduction="10000"/>
          </a:bodyPr>
          <a:lstStyle/>
          <a:p>
            <a:pPr marL="274320" indent="-274320" eaLnBrk="1" fontAlgn="auto" hangingPunct="1">
              <a:spcAft>
                <a:spcPts val="0"/>
              </a:spcAft>
              <a:defRPr/>
            </a:pPr>
            <a:r>
              <a:rPr lang="en-US" altLang="zh-CN" b="1" dirty="0" smtClean="0"/>
              <a:t>9</a:t>
            </a:r>
            <a:r>
              <a:rPr lang="zh-CN" altLang="zh-CN" b="1" dirty="0" smtClean="0"/>
              <a:t>、膀胱炎、膀胱容量减少</a:t>
            </a:r>
            <a:endParaRPr lang="zh-CN" altLang="zh-CN" dirty="0" smtClean="0"/>
          </a:p>
          <a:p>
            <a:pPr marL="274320" indent="-274320" eaLnBrk="1" fontAlgn="auto" hangingPunct="1">
              <a:spcAft>
                <a:spcPts val="0"/>
              </a:spcAft>
              <a:defRPr/>
            </a:pPr>
            <a:r>
              <a:rPr lang="zh-CN" altLang="zh-CN" dirty="0" smtClean="0"/>
              <a:t>大多数服食氯胺酮的青少年，都会出现膀胱炎、膀胱萎缩现象。服用次数</a:t>
            </a:r>
            <a:r>
              <a:rPr lang="zh-CN" altLang="en-US" dirty="0" smtClean="0"/>
              <a:t>越</a:t>
            </a:r>
            <a:r>
              <a:rPr lang="zh-CN" altLang="zh-CN" dirty="0" smtClean="0"/>
              <a:t>多，膀胱容量</a:t>
            </a:r>
            <a:r>
              <a:rPr lang="zh-CN" altLang="en-US" dirty="0" smtClean="0"/>
              <a:t>越</a:t>
            </a:r>
            <a:r>
              <a:rPr lang="zh-CN" altLang="zh-CN" dirty="0" smtClean="0"/>
              <a:t>小，导致尿频、尿急、盆腔疼痛等症状。正常人的膀胱最大容量一般是</a:t>
            </a:r>
            <a:r>
              <a:rPr lang="en-US" altLang="zh-CN" dirty="0" smtClean="0"/>
              <a:t>400-500ml</a:t>
            </a:r>
            <a:r>
              <a:rPr lang="zh-CN" altLang="zh-CN" dirty="0" smtClean="0"/>
              <a:t>。吸食毒品后可缩小到</a:t>
            </a:r>
            <a:r>
              <a:rPr lang="en-US" altLang="zh-CN" dirty="0" smtClean="0"/>
              <a:t>50ml</a:t>
            </a:r>
            <a:r>
              <a:rPr lang="zh-CN" altLang="zh-CN" dirty="0" smtClean="0"/>
              <a:t>，容量仅为正常人的十分之一。</a:t>
            </a:r>
            <a:r>
              <a:rPr lang="zh-CN" altLang="zh-CN" b="1" dirty="0" smtClean="0"/>
              <a:t> </a:t>
            </a:r>
            <a:endParaRPr lang="zh-CN" altLang="zh-CN" dirty="0" smtClean="0"/>
          </a:p>
          <a:p>
            <a:pPr marL="274320" indent="-274320" eaLnBrk="1" fontAlgn="auto" hangingPunct="1">
              <a:spcAft>
                <a:spcPts val="0"/>
              </a:spcAft>
              <a:defRPr/>
            </a:pPr>
            <a:endParaRPr lang="zh-CN" altLang="en-US" dirty="0" smtClean="0"/>
          </a:p>
        </p:txBody>
      </p:sp>
      <p:pic>
        <p:nvPicPr>
          <p:cNvPr id="62468" name="内容占位符 5" descr="捕获60.PNG"/>
          <p:cNvPicPr>
            <a:picLocks noGrp="1"/>
          </p:cNvPicPr>
          <p:nvPr>
            <p:ph sz="quarter" idx="14"/>
          </p:nvPr>
        </p:nvPicPr>
        <p:blipFill>
          <a:blip r:embed="rId1"/>
          <a:srcRect/>
          <a:stretch>
            <a:fillRect/>
          </a:stretch>
        </p:blipFill>
        <p:spPr>
          <a:xfrm>
            <a:off x="4572000" y="1341438"/>
            <a:ext cx="4392613" cy="4895850"/>
          </a:xfrm>
        </p:spPr>
      </p:pic>
    </p:spTree>
    <p:custDataLst>
      <p:tags r:id="rId2"/>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6"/>
          <p:cNvSpPr>
            <a:spLocks noGrp="1"/>
          </p:cNvSpPr>
          <p:nvPr>
            <p:ph idx="1"/>
          </p:nvPr>
        </p:nvSpPr>
        <p:spPr>
          <a:xfrm>
            <a:off x="250825" y="1196975"/>
            <a:ext cx="8642350" cy="3960813"/>
          </a:xfrm>
        </p:spPr>
        <p:txBody>
          <a:bodyPr/>
          <a:lstStyle/>
          <a:p>
            <a:pPr algn="ctr" eaLnBrk="1" hangingPunct="1"/>
            <a:endParaRPr lang="en-US" altLang="zh-CN" sz="4000" b="1" smtClean="0"/>
          </a:p>
          <a:p>
            <a:pPr algn="ctr" eaLnBrk="1" hangingPunct="1"/>
            <a:endParaRPr lang="en-US" altLang="zh-CN" sz="4000" b="1" smtClean="0"/>
          </a:p>
          <a:p>
            <a:pPr algn="ctr" eaLnBrk="1" hangingPunct="1">
              <a:buFont typeface="Arial" panose="020B0604020202020204" pitchFamily="34" charset="0"/>
              <a:buNone/>
            </a:pPr>
            <a:r>
              <a:rPr lang="zh-CN" altLang="en-US" sz="4000" b="1" smtClean="0"/>
              <a:t>第一节：毒品的知识</a:t>
            </a:r>
            <a:endParaRPr lang="en-US" altLang="zh-CN" sz="4000" b="1" smtClean="0"/>
          </a:p>
        </p:txBody>
      </p:sp>
      <p:sp>
        <p:nvSpPr>
          <p:cNvPr id="17410"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FACAB5A6-8148-4C62-8ABC-1262159C7FA6}" type="slidenum">
              <a:rPr lang="en-US" altLang="zh-CN"/>
            </a:fld>
            <a:endParaRPr lang="en-US" altLang="zh-CN"/>
          </a:p>
        </p:txBody>
      </p:sp>
      <p:sp>
        <p:nvSpPr>
          <p:cNvPr id="17411" name="标题 5"/>
          <p:cNvSpPr>
            <a:spLocks noGrp="1"/>
          </p:cNvSpPr>
          <p:nvPr>
            <p:ph type="title"/>
          </p:nvPr>
        </p:nvSpPr>
        <p:spPr/>
        <p:txBody>
          <a:bodyPr/>
          <a:lstStyle/>
          <a:p>
            <a:pPr eaLnBrk="1" hangingPunct="1"/>
            <a:r>
              <a:rPr lang="zh-CN" altLang="en-US" b="1" smtClean="0"/>
              <a:t>青少年毒品预防教育</a:t>
            </a:r>
            <a:endParaRPr lang="zh-CN" altLang="en-US" smtClean="0"/>
          </a:p>
        </p:txBody>
      </p:sp>
    </p:spTree>
    <p:custDataLst>
      <p:tags r:id="rId1"/>
    </p:custData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p:cNvSpPr>
          <p:nvPr>
            <p:ph type="title"/>
          </p:nvPr>
        </p:nvSpPr>
        <p:spPr/>
        <p:txBody>
          <a:bodyPr/>
          <a:lstStyle/>
          <a:p>
            <a:pPr eaLnBrk="1" hangingPunct="1"/>
            <a:r>
              <a:rPr lang="zh-CN" altLang="en-US" smtClean="0"/>
              <a:t>毒品的危害－－身体危害</a:t>
            </a:r>
            <a:endParaRPr lang="zh-CN" altLang="en-US" smtClean="0"/>
          </a:p>
        </p:txBody>
      </p:sp>
      <p:sp>
        <p:nvSpPr>
          <p:cNvPr id="63490" name="灯片编号占位符 4"/>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F87DD748-2E3D-460B-83F5-FE1740DDFFAF}" type="slidenum">
              <a:rPr lang="en-US" altLang="zh-CN"/>
            </a:fld>
            <a:endParaRPr lang="en-US" altLang="zh-CN"/>
          </a:p>
        </p:txBody>
      </p:sp>
      <p:sp>
        <p:nvSpPr>
          <p:cNvPr id="63491" name="内容占位符 2"/>
          <p:cNvSpPr>
            <a:spLocks noGrp="1"/>
          </p:cNvSpPr>
          <p:nvPr>
            <p:ph sz="quarter" idx="13"/>
          </p:nvPr>
        </p:nvSpPr>
        <p:spPr>
          <a:xfrm>
            <a:off x="676275" y="2679700"/>
            <a:ext cx="3822700" cy="3446463"/>
          </a:xfrm>
        </p:spPr>
        <p:txBody>
          <a:bodyPr/>
          <a:lstStyle/>
          <a:p>
            <a:pPr eaLnBrk="1" hangingPunct="1"/>
            <a:r>
              <a:rPr lang="en-US" altLang="zh-CN" b="1" smtClean="0"/>
              <a:t>10</a:t>
            </a:r>
            <a:r>
              <a:rPr lang="zh-CN" altLang="zh-CN" b="1" smtClean="0"/>
              <a:t>、感染艾滋病</a:t>
            </a:r>
            <a:endParaRPr lang="zh-CN" altLang="zh-CN" smtClean="0"/>
          </a:p>
          <a:p>
            <a:pPr eaLnBrk="1" hangingPunct="1"/>
            <a:r>
              <a:rPr lang="zh-CN" altLang="zh-CN" smtClean="0"/>
              <a:t>联合国毒品和犯罪问题办公室发布的《</a:t>
            </a:r>
            <a:r>
              <a:rPr lang="en-US" altLang="zh-CN" smtClean="0"/>
              <a:t>2011</a:t>
            </a:r>
            <a:r>
              <a:rPr lang="zh-CN" altLang="zh-CN" smtClean="0"/>
              <a:t>年世界毒品报告》指出，注射吸毒者中艾滋病毒的全球平均流行率估计为</a:t>
            </a:r>
            <a:r>
              <a:rPr lang="en-US" altLang="zh-CN" smtClean="0"/>
              <a:t>17.9%</a:t>
            </a:r>
            <a:r>
              <a:rPr lang="zh-CN" altLang="zh-CN" smtClean="0"/>
              <a:t>，也就是说，近五分之一的注射吸毒者携带艾滋病毒。</a:t>
            </a:r>
            <a:endParaRPr lang="zh-CN" altLang="zh-CN" smtClean="0"/>
          </a:p>
          <a:p>
            <a:pPr eaLnBrk="1" hangingPunct="1"/>
            <a:endParaRPr lang="zh-CN" altLang="en-US" smtClean="0"/>
          </a:p>
        </p:txBody>
      </p:sp>
      <p:pic>
        <p:nvPicPr>
          <p:cNvPr id="63492" name="内容占位符 5" descr="艾滋病并感染青霉菌病1"/>
          <p:cNvPicPr>
            <a:picLocks noGrp="1"/>
          </p:cNvPicPr>
          <p:nvPr>
            <p:ph sz="quarter" idx="14"/>
          </p:nvPr>
        </p:nvPicPr>
        <p:blipFill>
          <a:blip r:embed="rId1"/>
          <a:srcRect/>
          <a:stretch>
            <a:fillRect/>
          </a:stretch>
        </p:blipFill>
        <p:spPr>
          <a:xfrm>
            <a:off x="4648200" y="1844675"/>
            <a:ext cx="3941763" cy="4037013"/>
          </a:xfrm>
        </p:spPr>
      </p:pic>
    </p:spTree>
    <p:custDataLst>
      <p:tags r:id="rId2"/>
    </p:custData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内容占位符 4" descr="W020120725638185148421.jpg"/>
          <p:cNvPicPr>
            <a:picLocks noGrp="1" noChangeAspect="1"/>
          </p:cNvPicPr>
          <p:nvPr>
            <p:ph idx="1"/>
          </p:nvPr>
        </p:nvPicPr>
        <p:blipFill>
          <a:blip r:embed="rId1"/>
          <a:srcRect/>
          <a:stretch>
            <a:fillRect/>
          </a:stretch>
        </p:blipFill>
        <p:spPr>
          <a:xfrm>
            <a:off x="276225" y="1773238"/>
            <a:ext cx="4175125" cy="4184650"/>
          </a:xfrm>
        </p:spPr>
      </p:pic>
      <p:sp>
        <p:nvSpPr>
          <p:cNvPr id="64514"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A4526343-D02C-4E03-81DF-4BC5958460E4}" type="slidenum">
              <a:rPr lang="en-US" altLang="zh-CN"/>
            </a:fld>
            <a:endParaRPr lang="en-US" altLang="zh-CN"/>
          </a:p>
        </p:txBody>
      </p:sp>
      <p:sp>
        <p:nvSpPr>
          <p:cNvPr id="64515" name="标题 1"/>
          <p:cNvSpPr>
            <a:spLocks noGrp="1"/>
          </p:cNvSpPr>
          <p:nvPr>
            <p:ph type="title"/>
          </p:nvPr>
        </p:nvSpPr>
        <p:spPr/>
        <p:txBody>
          <a:bodyPr/>
          <a:lstStyle/>
          <a:p>
            <a:pPr eaLnBrk="1" hangingPunct="1"/>
            <a:r>
              <a:rPr lang="zh-CN" altLang="en-US" smtClean="0"/>
              <a:t>毒品的危害（</a:t>
            </a:r>
            <a:r>
              <a:rPr lang="en-US" altLang="zh-CN" smtClean="0"/>
              <a:t>2</a:t>
            </a:r>
            <a:r>
              <a:rPr lang="zh-CN" altLang="en-US" smtClean="0"/>
              <a:t>）－－家庭危害</a:t>
            </a:r>
            <a:endParaRPr lang="zh-CN" altLang="en-US" smtClean="0"/>
          </a:p>
        </p:txBody>
      </p:sp>
      <p:pic>
        <p:nvPicPr>
          <p:cNvPr id="64516" name="内容占位符 4" descr="xinsrc_430602280953562282767.jpg"/>
          <p:cNvPicPr>
            <a:picLocks noChangeAspect="1"/>
          </p:cNvPicPr>
          <p:nvPr/>
        </p:nvPicPr>
        <p:blipFill>
          <a:blip r:embed="rId2"/>
          <a:srcRect/>
          <a:stretch>
            <a:fillRect/>
          </a:stretch>
        </p:blipFill>
        <p:spPr bwMode="auto">
          <a:xfrm>
            <a:off x="4502150" y="1773238"/>
            <a:ext cx="3879850" cy="4176712"/>
          </a:xfrm>
          <a:prstGeom prst="rect">
            <a:avLst/>
          </a:prstGeom>
          <a:noFill/>
          <a:ln w="9525">
            <a:noFill/>
            <a:miter lim="800000"/>
            <a:headEnd/>
            <a:tailEnd/>
          </a:ln>
        </p:spPr>
      </p:pic>
    </p:spTree>
    <p:custDataLst>
      <p:tags r:id="rId3"/>
    </p:custData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内容占位符 2"/>
          <p:cNvSpPr>
            <a:spLocks noGrp="1"/>
          </p:cNvSpPr>
          <p:nvPr>
            <p:ph idx="1"/>
          </p:nvPr>
        </p:nvSpPr>
        <p:spPr/>
        <p:txBody>
          <a:bodyPr rtlCol="0">
            <a:normAutofit fontScale="70000" lnSpcReduction="20000"/>
          </a:bodyPr>
          <a:lstStyle/>
          <a:p>
            <a:pPr marL="274320" indent="-274320" eaLnBrk="1" fontAlgn="auto" hangingPunct="1">
              <a:spcAft>
                <a:spcPts val="0"/>
              </a:spcAft>
              <a:buFont typeface="Arial" panose="020B0604020202020204" pitchFamily="34" charset="0"/>
              <a:buNone/>
              <a:defRPr/>
            </a:pPr>
            <a:r>
              <a:rPr lang="zh-CN" altLang="en-US" dirty="0" smtClean="0"/>
              <a:t>              家庭中一旦出现了吸毒者，这个家便不称其为家了。吸毒者在自我毁灭的同时， 也破坏着自己的家庭， 使家庭陷入经济破产，亲属离散</a:t>
            </a:r>
            <a:r>
              <a:rPr lang="en-US" altLang="zh-CN" dirty="0" smtClean="0"/>
              <a:t>, </a:t>
            </a:r>
            <a:r>
              <a:rPr lang="zh-CN" altLang="en-US" dirty="0" smtClean="0"/>
              <a:t>甚至家破人亡的严重境地。</a:t>
            </a:r>
            <a:endParaRPr lang="en-US" altLang="zh-CN" dirty="0" smtClean="0"/>
          </a:p>
          <a:p>
            <a:pPr marL="274320" indent="-274320" eaLnBrk="1" fontAlgn="auto" hangingPunct="1">
              <a:spcAft>
                <a:spcPts val="0"/>
              </a:spcAft>
              <a:buFont typeface="Arial" panose="020B0604020202020204" pitchFamily="34" charset="0"/>
              <a:buNone/>
              <a:defRPr/>
            </a:pPr>
            <a:r>
              <a:rPr lang="en-US" altLang="zh-CN" dirty="0"/>
              <a:t> </a:t>
            </a:r>
            <a:r>
              <a:rPr lang="en-US" altLang="zh-CN" dirty="0" smtClean="0"/>
              <a:t>              </a:t>
            </a:r>
            <a:r>
              <a:rPr lang="zh-CN" altLang="en-US" dirty="0" smtClean="0"/>
              <a:t>第一、吸毒导致了吸毒者自身发生疾病，从而最终完全丧失了劳动力，这必然给家庭造成严重经济负担。</a:t>
            </a:r>
            <a:endParaRPr lang="en-US" altLang="zh-CN" dirty="0" smtClean="0"/>
          </a:p>
          <a:p>
            <a:pPr marL="274320" indent="-274320" eaLnBrk="1" fontAlgn="auto" hangingPunct="1">
              <a:spcAft>
                <a:spcPts val="0"/>
              </a:spcAft>
              <a:buFont typeface="Arial" panose="020B0604020202020204" pitchFamily="34" charset="0"/>
              <a:buNone/>
              <a:defRPr/>
            </a:pPr>
            <a:r>
              <a:rPr lang="en-US" altLang="zh-CN" dirty="0"/>
              <a:t> </a:t>
            </a:r>
            <a:r>
              <a:rPr lang="en-US" altLang="zh-CN" dirty="0" smtClean="0"/>
              <a:t>              </a:t>
            </a:r>
            <a:r>
              <a:rPr lang="zh-CN" altLang="en-US" dirty="0" smtClean="0"/>
              <a:t>第二</a:t>
            </a:r>
            <a:r>
              <a:rPr lang="zh-CN" altLang="en-US" dirty="0"/>
              <a:t>、</a:t>
            </a:r>
            <a:r>
              <a:rPr lang="zh-CN" altLang="en-US" dirty="0" smtClean="0"/>
              <a:t>吸毒往往导致家庭暴力与犯罪，这又必然破坏家庭的和睦，甚至导致家庭的破裂。</a:t>
            </a:r>
            <a:endParaRPr lang="en-US" altLang="zh-CN" dirty="0" smtClean="0"/>
          </a:p>
          <a:p>
            <a:pPr marL="274320" indent="-274320" eaLnBrk="1" fontAlgn="auto" hangingPunct="1">
              <a:spcAft>
                <a:spcPts val="0"/>
              </a:spcAft>
              <a:buFont typeface="Arial" panose="020B0604020202020204" pitchFamily="34" charset="0"/>
              <a:buNone/>
              <a:defRPr/>
            </a:pPr>
            <a:r>
              <a:rPr lang="en-US" altLang="zh-CN" dirty="0"/>
              <a:t> </a:t>
            </a:r>
            <a:r>
              <a:rPr lang="en-US" altLang="zh-CN" dirty="0" smtClean="0"/>
              <a:t>              </a:t>
            </a:r>
            <a:r>
              <a:rPr lang="zh-CN" altLang="en-US" dirty="0" smtClean="0"/>
              <a:t>第三</a:t>
            </a:r>
            <a:r>
              <a:rPr lang="zh-CN" altLang="en-US" dirty="0"/>
              <a:t>、</a:t>
            </a:r>
            <a:r>
              <a:rPr lang="zh-CN" altLang="en-US" dirty="0" smtClean="0"/>
              <a:t>一些吸毒人员会把毒瘾“传染”给家庭成员。大量案例说明，很多吸毒者都是从丈夫、兄弟及其他亲属那里获得毒品，从而沾染恶习的，有的甚至出现了全家吸毒的现象。这种现象，必然导致家庭的彻底毁灭。</a:t>
            </a:r>
            <a:endParaRPr lang="en-US" altLang="zh-CN" dirty="0" smtClean="0"/>
          </a:p>
          <a:p>
            <a:pPr marL="274320" indent="-274320" eaLnBrk="1" fontAlgn="auto" hangingPunct="1">
              <a:spcAft>
                <a:spcPts val="0"/>
              </a:spcAft>
              <a:buFont typeface="Arial" panose="020B0604020202020204" pitchFamily="34" charset="0"/>
              <a:buNone/>
              <a:defRPr/>
            </a:pPr>
            <a:r>
              <a:rPr lang="en-US" altLang="zh-CN" dirty="0"/>
              <a:t> </a:t>
            </a:r>
            <a:r>
              <a:rPr lang="en-US" altLang="zh-CN" dirty="0" smtClean="0"/>
              <a:t>             </a:t>
            </a:r>
            <a:r>
              <a:rPr lang="zh-CN" altLang="en-US" dirty="0" smtClean="0"/>
              <a:t>第四</a:t>
            </a:r>
            <a:r>
              <a:rPr lang="zh-CN" altLang="en-US" dirty="0"/>
              <a:t>、</a:t>
            </a:r>
            <a:r>
              <a:rPr lang="zh-CN" altLang="en-US" dirty="0" smtClean="0"/>
              <a:t>父母吸毒，会严重影响下一代的生理与心理健康。无论是家庭经济状况的恶化还是家庭的破裂，都必然给儿女造成伤害。</a:t>
            </a:r>
            <a:br>
              <a:rPr lang="zh-CN" altLang="en-US" dirty="0" smtClean="0"/>
            </a:br>
            <a:endParaRPr lang="zh-CN" altLang="en-US" dirty="0" smtClean="0"/>
          </a:p>
        </p:txBody>
      </p:sp>
      <p:sp>
        <p:nvSpPr>
          <p:cNvPr id="65538"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C0375672-9959-4F21-A140-795DCCBF94C8}" type="slidenum">
              <a:rPr lang="en-US" altLang="zh-CN"/>
            </a:fld>
            <a:endParaRPr lang="en-US" altLang="zh-CN"/>
          </a:p>
        </p:txBody>
      </p:sp>
      <p:sp>
        <p:nvSpPr>
          <p:cNvPr id="65539" name="标题 1"/>
          <p:cNvSpPr>
            <a:spLocks noGrp="1"/>
          </p:cNvSpPr>
          <p:nvPr>
            <p:ph type="title"/>
          </p:nvPr>
        </p:nvSpPr>
        <p:spPr/>
        <p:txBody>
          <a:bodyPr/>
          <a:lstStyle/>
          <a:p>
            <a:pPr eaLnBrk="1" hangingPunct="1"/>
            <a:r>
              <a:rPr lang="zh-CN" altLang="en-US" smtClean="0"/>
              <a:t>毒品的危害（</a:t>
            </a:r>
            <a:r>
              <a:rPr lang="en-US" altLang="zh-CN" smtClean="0"/>
              <a:t>2</a:t>
            </a:r>
            <a:r>
              <a:rPr lang="zh-CN" altLang="en-US" smtClean="0"/>
              <a:t>）－－家庭危害</a:t>
            </a:r>
            <a:endParaRPr lang="zh-CN" altLang="en-US" smtClean="0"/>
          </a:p>
        </p:txBody>
      </p:sp>
    </p:spTree>
    <p:custDataLst>
      <p:tags r:id="rId1"/>
    </p:custData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内容占位符 4" descr="00425221.jpg"/>
          <p:cNvPicPr>
            <a:picLocks noGrp="1" noChangeAspect="1"/>
          </p:cNvPicPr>
          <p:nvPr>
            <p:ph idx="1"/>
          </p:nvPr>
        </p:nvPicPr>
        <p:blipFill>
          <a:blip r:embed="rId1"/>
          <a:srcRect/>
          <a:stretch>
            <a:fillRect/>
          </a:stretch>
        </p:blipFill>
        <p:spPr>
          <a:xfrm>
            <a:off x="762000" y="1484313"/>
            <a:ext cx="3879850" cy="4465637"/>
          </a:xfrm>
        </p:spPr>
      </p:pic>
      <p:sp>
        <p:nvSpPr>
          <p:cNvPr id="66562"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50DC62D4-931B-4E8B-B7DD-D2D0737AF07C}" type="slidenum">
              <a:rPr lang="en-US" altLang="zh-CN"/>
            </a:fld>
            <a:endParaRPr lang="en-US" altLang="zh-CN"/>
          </a:p>
        </p:txBody>
      </p:sp>
      <p:sp>
        <p:nvSpPr>
          <p:cNvPr id="66563" name="标题 1"/>
          <p:cNvSpPr>
            <a:spLocks noGrp="1"/>
          </p:cNvSpPr>
          <p:nvPr>
            <p:ph type="title"/>
          </p:nvPr>
        </p:nvSpPr>
        <p:spPr>
          <a:xfrm>
            <a:off x="415925" y="260350"/>
            <a:ext cx="8229600" cy="1143000"/>
          </a:xfrm>
        </p:spPr>
        <p:txBody>
          <a:bodyPr/>
          <a:lstStyle/>
          <a:p>
            <a:pPr eaLnBrk="1" hangingPunct="1"/>
            <a:r>
              <a:rPr lang="zh-CN" altLang="en-US" smtClean="0"/>
              <a:t>毒品的危害（</a:t>
            </a:r>
            <a:r>
              <a:rPr lang="en-US" altLang="zh-CN" smtClean="0"/>
              <a:t>3</a:t>
            </a:r>
            <a:r>
              <a:rPr lang="zh-CN" altLang="en-US" smtClean="0"/>
              <a:t>）－－社会危害</a:t>
            </a:r>
            <a:endParaRPr lang="zh-CN" altLang="en-US" smtClean="0"/>
          </a:p>
        </p:txBody>
      </p:sp>
      <p:pic>
        <p:nvPicPr>
          <p:cNvPr id="66564" name="内容占位符 6" descr="捕获7.PNG"/>
          <p:cNvPicPr>
            <a:picLocks noChangeAspect="1"/>
          </p:cNvPicPr>
          <p:nvPr/>
        </p:nvPicPr>
        <p:blipFill>
          <a:blip r:embed="rId2"/>
          <a:srcRect/>
          <a:stretch>
            <a:fillRect/>
          </a:stretch>
        </p:blipFill>
        <p:spPr bwMode="auto">
          <a:xfrm>
            <a:off x="4572000" y="1484313"/>
            <a:ext cx="4019550" cy="4535487"/>
          </a:xfrm>
          <a:prstGeom prst="rect">
            <a:avLst/>
          </a:prstGeom>
          <a:noFill/>
          <a:ln w="9525">
            <a:noFill/>
            <a:miter lim="800000"/>
            <a:headEnd/>
            <a:tailEnd/>
          </a:ln>
        </p:spPr>
      </p:pic>
    </p:spTree>
    <p:custDataLst>
      <p:tags r:id="rId3"/>
    </p:custData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内容占位符 2"/>
          <p:cNvSpPr>
            <a:spLocks noGrp="1"/>
          </p:cNvSpPr>
          <p:nvPr>
            <p:ph idx="1"/>
          </p:nvPr>
        </p:nvSpPr>
        <p:spPr/>
        <p:txBody>
          <a:bodyPr/>
          <a:lstStyle/>
          <a:p>
            <a:pPr eaLnBrk="1" hangingPunct="1"/>
            <a:r>
              <a:rPr lang="zh-CN" altLang="en-US" smtClean="0"/>
              <a:t>         吸毒者吸食、注射毒品，需要大量的金钱，吸毒者面对这样高额的费用和强烈的诱惑，会丧心病狂、不择手段、甚至铤而走险，进行抢劫、盗窃、诈骗、贪污、卖淫甚至杀人等违法犯罪活动，许多瘾君子五毒俱全，给社会治安造成严重危害。毒品已成为我国诱发犯罪、危害社会治安的根源之一。</a:t>
            </a:r>
            <a:br>
              <a:rPr lang="zh-CN" altLang="en-US" smtClean="0"/>
            </a:br>
            <a:br>
              <a:rPr lang="zh-CN" altLang="en-US" smtClean="0"/>
            </a:br>
            <a:r>
              <a:rPr lang="zh-CN" altLang="en-US" smtClean="0"/>
              <a:t>　　</a:t>
            </a:r>
            <a:endParaRPr lang="zh-CN" altLang="en-US" smtClean="0"/>
          </a:p>
        </p:txBody>
      </p:sp>
      <p:sp>
        <p:nvSpPr>
          <p:cNvPr id="67586"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B16B3A26-3B88-4AAF-94E4-D637B5B85B15}" type="slidenum">
              <a:rPr lang="en-US" altLang="zh-CN"/>
            </a:fld>
            <a:endParaRPr lang="en-US" altLang="zh-CN"/>
          </a:p>
        </p:txBody>
      </p:sp>
      <p:sp>
        <p:nvSpPr>
          <p:cNvPr id="67587" name="标题 1"/>
          <p:cNvSpPr>
            <a:spLocks noGrp="1"/>
          </p:cNvSpPr>
          <p:nvPr>
            <p:ph type="title"/>
          </p:nvPr>
        </p:nvSpPr>
        <p:spPr/>
        <p:txBody>
          <a:bodyPr/>
          <a:lstStyle/>
          <a:p>
            <a:pPr eaLnBrk="1" hangingPunct="1"/>
            <a:r>
              <a:rPr lang="zh-CN" altLang="en-US" smtClean="0"/>
              <a:t>毒品的危害（</a:t>
            </a:r>
            <a:r>
              <a:rPr lang="en-US" altLang="zh-CN" smtClean="0"/>
              <a:t>3</a:t>
            </a:r>
            <a:r>
              <a:rPr lang="zh-CN" altLang="en-US" smtClean="0"/>
              <a:t>）－－社会危害</a:t>
            </a:r>
            <a:endParaRPr lang="zh-CN" altLang="en-US" smtClean="0"/>
          </a:p>
        </p:txBody>
      </p:sp>
    </p:spTree>
    <p:custDataLst>
      <p:tags r:id="rId1"/>
    </p:custData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内容占位符 4" descr="s97560286578.jpg"/>
          <p:cNvPicPr>
            <a:picLocks noGrp="1" noChangeAspect="1"/>
          </p:cNvPicPr>
          <p:nvPr>
            <p:ph idx="1"/>
          </p:nvPr>
        </p:nvPicPr>
        <p:blipFill>
          <a:blip r:embed="rId1"/>
          <a:srcRect/>
          <a:stretch>
            <a:fillRect/>
          </a:stretch>
        </p:blipFill>
        <p:spPr>
          <a:xfrm>
            <a:off x="415925" y="1844675"/>
            <a:ext cx="4294188" cy="4392613"/>
          </a:xfrm>
        </p:spPr>
      </p:pic>
      <p:sp>
        <p:nvSpPr>
          <p:cNvPr id="68610"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43295832-A7A3-48C2-BBC9-72F715F62383}" type="slidenum">
              <a:rPr lang="en-US" altLang="zh-CN"/>
            </a:fld>
            <a:endParaRPr lang="en-US" altLang="zh-CN"/>
          </a:p>
        </p:txBody>
      </p:sp>
      <p:sp>
        <p:nvSpPr>
          <p:cNvPr id="69634"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smtClean="0"/>
              <a:t>毒品的危害（</a:t>
            </a:r>
            <a:r>
              <a:rPr lang="en-US" altLang="zh-CN" dirty="0" smtClean="0"/>
              <a:t>4</a:t>
            </a:r>
            <a:r>
              <a:rPr lang="zh-CN" altLang="en-US" dirty="0" smtClean="0"/>
              <a:t>）－－</a:t>
            </a:r>
            <a:br>
              <a:rPr lang="en-US" altLang="zh-CN" dirty="0" smtClean="0"/>
            </a:br>
            <a:r>
              <a:rPr lang="zh-CN" altLang="en-US" sz="4000" dirty="0" smtClean="0"/>
              <a:t>经济、社会问题</a:t>
            </a:r>
            <a:endParaRPr lang="zh-CN" altLang="en-US" sz="4000" dirty="0" smtClean="0"/>
          </a:p>
        </p:txBody>
      </p:sp>
      <p:pic>
        <p:nvPicPr>
          <p:cNvPr id="68612" name="图片 4" descr="u=3209563083,516975082&amp;fm=23&amp;gp=0.jpg"/>
          <p:cNvPicPr>
            <a:picLocks noChangeAspect="1" noChangeArrowheads="1"/>
          </p:cNvPicPr>
          <p:nvPr/>
        </p:nvPicPr>
        <p:blipFill>
          <a:blip r:embed="rId2"/>
          <a:srcRect/>
          <a:stretch>
            <a:fillRect/>
          </a:stretch>
        </p:blipFill>
        <p:spPr bwMode="auto">
          <a:xfrm>
            <a:off x="4987925" y="1773238"/>
            <a:ext cx="3255963" cy="2376487"/>
          </a:xfrm>
          <a:prstGeom prst="rect">
            <a:avLst/>
          </a:prstGeom>
          <a:noFill/>
          <a:ln w="9525">
            <a:noFill/>
            <a:miter lim="800000"/>
            <a:headEnd/>
            <a:tailEnd/>
          </a:ln>
        </p:spPr>
      </p:pic>
      <p:pic>
        <p:nvPicPr>
          <p:cNvPr id="68613" name="图片 5" descr="捕获55.PNG"/>
          <p:cNvPicPr>
            <a:picLocks noChangeAspect="1" noChangeArrowheads="1"/>
          </p:cNvPicPr>
          <p:nvPr/>
        </p:nvPicPr>
        <p:blipFill>
          <a:blip r:embed="rId3"/>
          <a:srcRect/>
          <a:stretch>
            <a:fillRect/>
          </a:stretch>
        </p:blipFill>
        <p:spPr bwMode="auto">
          <a:xfrm>
            <a:off x="5056188" y="4221163"/>
            <a:ext cx="3187700" cy="2087562"/>
          </a:xfrm>
          <a:prstGeom prst="rect">
            <a:avLst/>
          </a:prstGeom>
          <a:noFill/>
          <a:ln w="9525">
            <a:noFill/>
            <a:miter lim="800000"/>
            <a:headEnd/>
            <a:tailEnd/>
          </a:ln>
        </p:spPr>
      </p:pic>
    </p:spTree>
    <p:custDataLst>
      <p:tags r:id="rId4"/>
    </p:custData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内容占位符 2"/>
          <p:cNvSpPr>
            <a:spLocks noGrp="1"/>
          </p:cNvSpPr>
          <p:nvPr>
            <p:ph idx="1"/>
          </p:nvPr>
        </p:nvSpPr>
        <p:spPr>
          <a:xfrm>
            <a:off x="539750" y="1700213"/>
            <a:ext cx="8229600" cy="4525962"/>
          </a:xfrm>
        </p:spPr>
        <p:txBody>
          <a:bodyPr/>
          <a:lstStyle/>
          <a:p>
            <a:pPr eaLnBrk="1" hangingPunct="1"/>
            <a:r>
              <a:rPr lang="en-US" altLang="zh-CN" smtClean="0"/>
              <a:t>         </a:t>
            </a:r>
            <a:r>
              <a:rPr lang="zh-CN" altLang="zh-CN" smtClean="0"/>
              <a:t>毒品泛滥是当今世界面临重大问题之一。据统计，全球约有</a:t>
            </a:r>
            <a:r>
              <a:rPr lang="en-US" altLang="zh-CN" smtClean="0"/>
              <a:t>1.5</a:t>
            </a:r>
            <a:r>
              <a:rPr lang="zh-CN" altLang="zh-CN" smtClean="0"/>
              <a:t>亿至</a:t>
            </a:r>
            <a:r>
              <a:rPr lang="en-US" altLang="zh-CN" smtClean="0"/>
              <a:t>2.7</a:t>
            </a:r>
            <a:r>
              <a:rPr lang="zh-CN" altLang="zh-CN" smtClean="0"/>
              <a:t>亿人在使用毒品，每年因滥用毒品致死的人数高达</a:t>
            </a:r>
            <a:r>
              <a:rPr lang="en-US" altLang="zh-CN" smtClean="0"/>
              <a:t>25</a:t>
            </a:r>
            <a:r>
              <a:rPr lang="zh-CN" altLang="zh-CN" smtClean="0"/>
              <a:t>万，上千万人因吸毒丧失劳动能力，注射使用毒品和艾滋病病毒仍然是一个公共健康问题。</a:t>
            </a:r>
            <a:r>
              <a:rPr lang="zh-CN" altLang="en-US" smtClean="0"/>
              <a:t>全球有</a:t>
            </a:r>
            <a:r>
              <a:rPr lang="en-US" altLang="zh-CN" smtClean="0"/>
              <a:t>170</a:t>
            </a:r>
            <a:r>
              <a:rPr lang="zh-CN" altLang="en-US" smtClean="0"/>
              <a:t>个国家和地区涉及毒品贩运，</a:t>
            </a:r>
            <a:r>
              <a:rPr lang="en-US" altLang="zh-CN" smtClean="0"/>
              <a:t>130</a:t>
            </a:r>
            <a:r>
              <a:rPr lang="zh-CN" altLang="zh-CN" smtClean="0"/>
              <a:t>多个国家和地区存在毒品消费问题，全球每年毒品交易额达</a:t>
            </a:r>
            <a:r>
              <a:rPr lang="en-US" altLang="zh-CN" smtClean="0"/>
              <a:t>8000</a:t>
            </a:r>
            <a:r>
              <a:rPr lang="zh-CN" altLang="zh-CN" smtClean="0"/>
              <a:t>亿至</a:t>
            </a:r>
            <a:r>
              <a:rPr lang="en-US" altLang="zh-CN" smtClean="0"/>
              <a:t>10000</a:t>
            </a:r>
            <a:r>
              <a:rPr lang="zh-CN" altLang="zh-CN" smtClean="0"/>
              <a:t>亿美元</a:t>
            </a:r>
            <a:r>
              <a:rPr lang="zh-CN" altLang="en-US" smtClean="0"/>
              <a:t>，仅次于军火。截止</a:t>
            </a:r>
            <a:r>
              <a:rPr lang="en-US" altLang="zh-CN" smtClean="0"/>
              <a:t>2015</a:t>
            </a:r>
            <a:r>
              <a:rPr lang="zh-CN" altLang="en-US" smtClean="0"/>
              <a:t>年底，</a:t>
            </a:r>
            <a:r>
              <a:rPr lang="zh-CN" altLang="zh-CN" smtClean="0"/>
              <a:t>中国登记在册吸毒人数</a:t>
            </a:r>
            <a:r>
              <a:rPr lang="en-US" altLang="zh-CN" smtClean="0"/>
              <a:t>234.5</a:t>
            </a:r>
            <a:r>
              <a:rPr lang="zh-CN" altLang="zh-CN" smtClean="0"/>
              <a:t>万，以一个登记在册吸毒人员背后有</a:t>
            </a:r>
            <a:r>
              <a:rPr lang="en-US" altLang="zh-CN" smtClean="0"/>
              <a:t>3</a:t>
            </a:r>
            <a:r>
              <a:rPr lang="zh-CN" altLang="zh-CN" smtClean="0"/>
              <a:t>－</a:t>
            </a:r>
            <a:r>
              <a:rPr lang="en-US" altLang="zh-CN" smtClean="0"/>
              <a:t>5</a:t>
            </a:r>
            <a:r>
              <a:rPr lang="zh-CN" altLang="zh-CN" smtClean="0"/>
              <a:t>名隐性吸毒人员计算，目前中国大约有</a:t>
            </a:r>
            <a:r>
              <a:rPr lang="en-US" altLang="zh-CN" smtClean="0"/>
              <a:t>1</a:t>
            </a:r>
            <a:r>
              <a:rPr lang="zh-CN" altLang="zh-CN" smtClean="0"/>
              <a:t>千万人</a:t>
            </a:r>
            <a:r>
              <a:rPr lang="zh-CN" altLang="en-US" smtClean="0"/>
              <a:t>左右</a:t>
            </a:r>
            <a:r>
              <a:rPr lang="zh-CN" altLang="zh-CN" smtClean="0"/>
              <a:t>吸食毒品。</a:t>
            </a:r>
            <a:r>
              <a:rPr lang="zh-CN" altLang="en-US" smtClean="0"/>
              <a:t>每年因毒品问题导致的经济损失超过万亿。</a:t>
            </a:r>
            <a:endParaRPr lang="zh-CN" altLang="en-US" smtClean="0"/>
          </a:p>
          <a:p>
            <a:pPr eaLnBrk="1" hangingPunct="1"/>
            <a:endParaRPr lang="zh-CN" altLang="zh-CN" smtClean="0"/>
          </a:p>
          <a:p>
            <a:pPr eaLnBrk="1" hangingPunct="1"/>
            <a:endParaRPr lang="zh-CN" altLang="en-US" smtClean="0"/>
          </a:p>
        </p:txBody>
      </p:sp>
      <p:sp>
        <p:nvSpPr>
          <p:cNvPr id="69634"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AD9C52E9-A03B-49F2-B46E-999CE96A6738}" type="slidenum">
              <a:rPr lang="en-US" altLang="zh-CN"/>
            </a:fld>
            <a:endParaRPr lang="en-US" altLang="zh-CN"/>
          </a:p>
        </p:txBody>
      </p:sp>
      <p:sp>
        <p:nvSpPr>
          <p:cNvPr id="70658" name="标题 1"/>
          <p:cNvSpPr>
            <a:spLocks noGrp="1"/>
          </p:cNvSpPr>
          <p:nvPr>
            <p:ph type="title"/>
          </p:nvPr>
        </p:nvSpPr>
        <p:spPr/>
        <p:txBody>
          <a:bodyPr rtlCol="0">
            <a:normAutofit fontScale="90000"/>
          </a:bodyPr>
          <a:lstStyle/>
          <a:p>
            <a:pPr eaLnBrk="1" fontAlgn="auto" hangingPunct="1">
              <a:spcAft>
                <a:spcPts val="0"/>
              </a:spcAft>
              <a:defRPr/>
            </a:pPr>
            <a:r>
              <a:rPr lang="zh-CN" altLang="en-US" dirty="0" smtClean="0"/>
              <a:t>毒品的危害（</a:t>
            </a:r>
            <a:r>
              <a:rPr lang="en-US" altLang="zh-CN" dirty="0" smtClean="0"/>
              <a:t>4</a:t>
            </a:r>
            <a:r>
              <a:rPr lang="zh-CN" altLang="en-US" dirty="0" smtClean="0"/>
              <a:t>）－－</a:t>
            </a:r>
            <a:br>
              <a:rPr lang="en-US" altLang="zh-CN" dirty="0" smtClean="0"/>
            </a:br>
            <a:r>
              <a:rPr lang="zh-CN" altLang="en-US" sz="4000" dirty="0" smtClean="0"/>
              <a:t>经济、社会问题</a:t>
            </a:r>
            <a:endParaRPr lang="zh-CN" altLang="en-US" dirty="0" smtClean="0"/>
          </a:p>
        </p:txBody>
      </p:sp>
    </p:spTree>
    <p:custDataLst>
      <p:tags r:id="rId1"/>
    </p:custData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内容占位符 2"/>
          <p:cNvSpPr>
            <a:spLocks noGrp="1"/>
          </p:cNvSpPr>
          <p:nvPr>
            <p:ph idx="1"/>
          </p:nvPr>
        </p:nvSpPr>
        <p:spPr>
          <a:xfrm>
            <a:off x="827088" y="1268413"/>
            <a:ext cx="7408862" cy="3451225"/>
          </a:xfrm>
        </p:spPr>
        <p:txBody>
          <a:bodyPr/>
          <a:lstStyle/>
          <a:p>
            <a:pPr algn="ctr" eaLnBrk="1" hangingPunct="1"/>
            <a:endParaRPr lang="en-US" altLang="zh-CN" sz="3600" b="1" smtClean="0"/>
          </a:p>
          <a:p>
            <a:pPr algn="ctr" eaLnBrk="1" hangingPunct="1"/>
            <a:endParaRPr lang="en-US" altLang="zh-CN" sz="3600" b="1" smtClean="0"/>
          </a:p>
          <a:p>
            <a:pPr algn="ctr" eaLnBrk="1" hangingPunct="1"/>
            <a:r>
              <a:rPr lang="zh-CN" altLang="en-US" sz="3600" b="1" smtClean="0"/>
              <a:t>第三节   珍爱青春  远离毒品</a:t>
            </a:r>
            <a:endParaRPr lang="en-US" altLang="zh-CN" sz="3600" b="1" smtClean="0"/>
          </a:p>
        </p:txBody>
      </p:sp>
      <p:sp>
        <p:nvSpPr>
          <p:cNvPr id="70658" name="标题 1"/>
          <p:cNvSpPr>
            <a:spLocks noGrp="1"/>
          </p:cNvSpPr>
          <p:nvPr>
            <p:ph type="title"/>
          </p:nvPr>
        </p:nvSpPr>
        <p:spPr/>
        <p:txBody>
          <a:bodyPr/>
          <a:lstStyle/>
          <a:p>
            <a:pPr eaLnBrk="1" hangingPunct="1"/>
            <a:r>
              <a:rPr lang="zh-CN" altLang="en-US" b="1" smtClean="0"/>
              <a:t>青少年毒品预防教育</a:t>
            </a:r>
            <a:endParaRPr lang="zh-CN" altLang="en-US" smtClean="0"/>
          </a:p>
        </p:txBody>
      </p:sp>
    </p:spTree>
    <p:custDataLst>
      <p:tags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4"/>
          <p:cNvSpPr>
            <a:spLocks noGrp="1"/>
          </p:cNvSpPr>
          <p:nvPr>
            <p:ph type="title"/>
          </p:nvPr>
        </p:nvSpPr>
        <p:spPr/>
        <p:txBody>
          <a:bodyPr/>
          <a:lstStyle/>
          <a:p>
            <a:pPr eaLnBrk="1" hangingPunct="1"/>
            <a:r>
              <a:rPr lang="zh-CN" altLang="en-US" sz="6000" b="1" smtClean="0"/>
              <a:t>青少年毒品预防教育</a:t>
            </a:r>
            <a:endParaRPr lang="zh-CN" altLang="en-US" sz="6000" smtClean="0"/>
          </a:p>
        </p:txBody>
      </p:sp>
      <p:sp>
        <p:nvSpPr>
          <p:cNvPr id="71682"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5F5B5A5E-D866-4FC1-88F8-CE3D1F5320C7}" type="slidenum">
              <a:rPr lang="en-US" altLang="zh-CN"/>
            </a:fld>
            <a:endParaRPr lang="en-US" altLang="zh-CN"/>
          </a:p>
        </p:txBody>
      </p:sp>
      <p:sp>
        <p:nvSpPr>
          <p:cNvPr id="71683" name="内容占位符 2"/>
          <p:cNvSpPr>
            <a:spLocks noGrp="1"/>
          </p:cNvSpPr>
          <p:nvPr>
            <p:ph sz="quarter" idx="13"/>
          </p:nvPr>
        </p:nvSpPr>
        <p:spPr>
          <a:xfrm>
            <a:off x="676275" y="2679700"/>
            <a:ext cx="3822700" cy="3446463"/>
          </a:xfrm>
        </p:spPr>
        <p:txBody>
          <a:bodyPr/>
          <a:lstStyle/>
          <a:p>
            <a:pPr eaLnBrk="1" hangingPunct="1"/>
            <a:r>
              <a:rPr lang="zh-CN" altLang="zh-CN" b="1" smtClean="0"/>
              <a:t>第一 </a:t>
            </a:r>
            <a:r>
              <a:rPr lang="zh-CN" altLang="en-US" b="1" smtClean="0"/>
              <a:t>：</a:t>
            </a:r>
            <a:r>
              <a:rPr lang="zh-CN" altLang="zh-CN" b="1" smtClean="0"/>
              <a:t>多接受毒品基本知识和禁毒法律法规教育，了解各种毒品的危害，掌握毒品知识及其吸食毒品后会带来的系列危害。要不断加强对文化、科学和法律知识的学习，提高整体素质。</a:t>
            </a:r>
            <a:endParaRPr lang="zh-CN" altLang="zh-CN" b="1" smtClean="0"/>
          </a:p>
          <a:p>
            <a:pPr eaLnBrk="1" hangingPunct="1"/>
            <a:endParaRPr lang="zh-CN" altLang="en-US" smtClean="0"/>
          </a:p>
        </p:txBody>
      </p:sp>
      <p:pic>
        <p:nvPicPr>
          <p:cNvPr id="71684" name="内容占位符 6" descr="psb9QWDTKI6.jpg"/>
          <p:cNvPicPr>
            <a:picLocks noGrp="1" noChangeAspect="1"/>
          </p:cNvPicPr>
          <p:nvPr>
            <p:ph sz="quarter" idx="14"/>
          </p:nvPr>
        </p:nvPicPr>
        <p:blipFill>
          <a:blip r:embed="rId1"/>
          <a:srcRect/>
          <a:stretch>
            <a:fillRect/>
          </a:stretch>
        </p:blipFill>
        <p:spPr>
          <a:xfrm>
            <a:off x="4648200" y="1628775"/>
            <a:ext cx="4038600" cy="4176713"/>
          </a:xfrm>
        </p:spPr>
      </p:pic>
    </p:spTree>
    <p:custDataLst>
      <p:tags r:id="rId2"/>
    </p:custDataLst>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p:cNvSpPr>
            <a:spLocks noGrp="1"/>
          </p:cNvSpPr>
          <p:nvPr>
            <p:ph type="title"/>
          </p:nvPr>
        </p:nvSpPr>
        <p:spPr/>
        <p:txBody>
          <a:bodyPr/>
          <a:lstStyle/>
          <a:p>
            <a:pPr eaLnBrk="1" hangingPunct="1"/>
            <a:r>
              <a:rPr lang="zh-CN" altLang="en-US" sz="6000" b="1" smtClean="0"/>
              <a:t>青少年毒品预防教育</a:t>
            </a:r>
            <a:endParaRPr lang="zh-CN" altLang="en-US" sz="6000" smtClean="0"/>
          </a:p>
        </p:txBody>
      </p:sp>
      <p:sp>
        <p:nvSpPr>
          <p:cNvPr id="72706"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435A3D8B-FD87-49BD-A816-89A83EDE863D}" type="slidenum">
              <a:rPr lang="en-US" altLang="zh-CN"/>
            </a:fld>
            <a:endParaRPr lang="en-US" altLang="zh-CN"/>
          </a:p>
        </p:txBody>
      </p:sp>
      <p:sp>
        <p:nvSpPr>
          <p:cNvPr id="72707" name="内容占位符 2"/>
          <p:cNvSpPr>
            <a:spLocks noGrp="1"/>
          </p:cNvSpPr>
          <p:nvPr>
            <p:ph sz="quarter" idx="13"/>
          </p:nvPr>
        </p:nvSpPr>
        <p:spPr>
          <a:xfrm>
            <a:off x="676275" y="2679700"/>
            <a:ext cx="3822700" cy="3446463"/>
          </a:xfrm>
        </p:spPr>
        <p:txBody>
          <a:bodyPr/>
          <a:lstStyle/>
          <a:p>
            <a:pPr eaLnBrk="1" hangingPunct="1"/>
            <a:r>
              <a:rPr lang="zh-CN" altLang="zh-CN" b="1" smtClean="0"/>
              <a:t>第二 </a:t>
            </a:r>
            <a:r>
              <a:rPr lang="zh-CN" altLang="en-US" b="1" smtClean="0"/>
              <a:t>：</a:t>
            </a:r>
            <a:r>
              <a:rPr lang="zh-CN" altLang="zh-CN" b="1" smtClean="0"/>
              <a:t>要树立正确的人生观和价值观，培养文明、健康的兴趣爱好，参加有益身心健康的文化娱乐活动，丰富自己的精神生活。多参与积极健康的社会活动，如体育活动、志愿者活动等，养成健康的生活方式。</a:t>
            </a:r>
            <a:endParaRPr lang="zh-CN" altLang="zh-CN" b="1" smtClean="0"/>
          </a:p>
          <a:p>
            <a:pPr eaLnBrk="1" hangingPunct="1"/>
            <a:endParaRPr lang="zh-CN" altLang="en-US" smtClean="0"/>
          </a:p>
        </p:txBody>
      </p:sp>
      <p:pic>
        <p:nvPicPr>
          <p:cNvPr id="72708" name="内容占位符 5" descr="psbAGBVU4RR.jpg"/>
          <p:cNvPicPr>
            <a:picLocks noGrp="1" noChangeAspect="1"/>
          </p:cNvPicPr>
          <p:nvPr>
            <p:ph sz="quarter" idx="14"/>
          </p:nvPr>
        </p:nvPicPr>
        <p:blipFill>
          <a:blip r:embed="rId1"/>
          <a:srcRect/>
          <a:stretch>
            <a:fillRect/>
          </a:stretch>
        </p:blipFill>
        <p:spPr>
          <a:xfrm>
            <a:off x="4648200" y="1700213"/>
            <a:ext cx="4038600" cy="3960812"/>
          </a:xfrm>
        </p:spPr>
      </p:pic>
    </p:spTree>
    <p:custDataLst>
      <p:tags r:id="rId2"/>
    </p:custData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Rot="1" noChangeArrowheads="1"/>
          </p:cNvSpPr>
          <p:nvPr>
            <p:ph idx="1"/>
          </p:nvPr>
        </p:nvSpPr>
        <p:spPr>
          <a:xfrm>
            <a:off x="250825" y="1557338"/>
            <a:ext cx="8642350" cy="3449637"/>
          </a:xfrm>
        </p:spPr>
        <p:txBody>
          <a:bodyPr/>
          <a:lstStyle/>
          <a:p>
            <a:pPr eaLnBrk="1" hangingPunct="1"/>
            <a:r>
              <a:rPr lang="en-US" altLang="zh-CN" smtClean="0"/>
              <a:t>1</a:t>
            </a:r>
            <a:r>
              <a:rPr lang="zh-CN" altLang="en-US" smtClean="0"/>
              <a:t>、罂粟</a:t>
            </a:r>
            <a:endParaRPr lang="zh-CN" altLang="en-US" smtClean="0"/>
          </a:p>
          <a:p>
            <a:pPr eaLnBrk="1" hangingPunct="1"/>
            <a:r>
              <a:rPr lang="zh-CN" altLang="en-US" smtClean="0"/>
              <a:t>      罂粟是一种一年生或两年生的草本植物，罂粟的毒性物质在它的未熟果实的乳汁中，乳汁含生物碱，在罂粟花瓣落后约十来天，用刀划破其未熟果实的乳汁中，就有乳液涌出，待其干后变硬，再刮下来就是生“鸦片”。</a:t>
            </a:r>
            <a:endParaRPr lang="zh-CN" altLang="en-US" smtClean="0"/>
          </a:p>
          <a:p>
            <a:pPr eaLnBrk="1" hangingPunct="1"/>
            <a:endParaRPr lang="zh-CN" altLang="en-US" smtClean="0">
              <a:solidFill>
                <a:schemeClr val="folHlink"/>
              </a:solidFill>
            </a:endParaRPr>
          </a:p>
        </p:txBody>
      </p:sp>
      <p:sp>
        <p:nvSpPr>
          <p:cNvPr id="18434" name="灯片编号占位符 5"/>
          <p:cNvSpPr>
            <a:spLocks noGrp="1"/>
          </p:cNvSpPr>
          <p:nvPr>
            <p:ph type="sldNum" sz="quarter" idx="12"/>
          </p:nvPr>
        </p:nvSpPr>
        <p:spPr bwMode="auto">
          <a:ln>
            <a:miter lim="800000"/>
          </a:ln>
        </p:spPr>
        <p:txBody>
          <a:bodyPr wrap="square" numCol="1" anchor="t" anchorCtr="0" compatLnSpc="1"/>
          <a:lstStyle/>
          <a:p>
            <a:pPr fontAlgn="base">
              <a:spcBef>
                <a:spcPct val="0"/>
              </a:spcBef>
              <a:spcAft>
                <a:spcPct val="0"/>
              </a:spcAft>
              <a:defRPr/>
            </a:pPr>
            <a:fld id="{71A74C7D-5EFB-4EC0-892F-C53921CE8051}" type="slidenum">
              <a:rPr lang="en-US" altLang="zh-CN"/>
            </a:fld>
            <a:endParaRPr lang="en-US" altLang="zh-CN"/>
          </a:p>
        </p:txBody>
      </p:sp>
      <p:sp>
        <p:nvSpPr>
          <p:cNvPr id="18435" name="标题 6"/>
          <p:cNvSpPr>
            <a:spLocks noGrp="1"/>
          </p:cNvSpPr>
          <p:nvPr>
            <p:ph type="title"/>
          </p:nvPr>
        </p:nvSpPr>
        <p:spPr/>
        <p:txBody>
          <a:bodyPr/>
          <a:lstStyle/>
          <a:p>
            <a:pPr eaLnBrk="1" hangingPunct="1"/>
            <a:r>
              <a:rPr lang="zh-CN" altLang="en-US" b="1" smtClean="0"/>
              <a:t>（一）毒品原植物</a:t>
            </a:r>
            <a:r>
              <a:rPr lang="en-US" altLang="zh-CN" b="1" smtClean="0"/>
              <a:t>—</a:t>
            </a:r>
            <a:r>
              <a:rPr lang="zh-CN" altLang="en-US" b="1" smtClean="0"/>
              <a:t>罂粟</a:t>
            </a:r>
            <a:endParaRPr lang="zh-CN" altLang="en-US" b="1" smtClean="0"/>
          </a:p>
        </p:txBody>
      </p:sp>
    </p:spTree>
    <p:custDataLst>
      <p:tags r:id="rId1"/>
    </p:custData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标题 1"/>
          <p:cNvSpPr>
            <a:spLocks noGrp="1"/>
          </p:cNvSpPr>
          <p:nvPr>
            <p:ph type="title"/>
          </p:nvPr>
        </p:nvSpPr>
        <p:spPr/>
        <p:txBody>
          <a:bodyPr/>
          <a:lstStyle/>
          <a:p>
            <a:pPr eaLnBrk="1" hangingPunct="1"/>
            <a:r>
              <a:rPr lang="zh-CN" altLang="en-US" sz="6000" b="1" smtClean="0"/>
              <a:t>青少年毒品预防教育</a:t>
            </a:r>
            <a:endParaRPr lang="zh-CN" altLang="en-US" sz="6000" smtClean="0"/>
          </a:p>
        </p:txBody>
      </p:sp>
      <p:sp>
        <p:nvSpPr>
          <p:cNvPr id="73730"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ABE4709F-8377-4C30-9470-73B0B02A9CDE}" type="slidenum">
              <a:rPr lang="en-US" altLang="zh-CN"/>
            </a:fld>
            <a:endParaRPr lang="en-US" altLang="zh-CN"/>
          </a:p>
        </p:txBody>
      </p:sp>
      <p:sp>
        <p:nvSpPr>
          <p:cNvPr id="90115" name="内容占位符 2"/>
          <p:cNvSpPr>
            <a:spLocks noGrp="1"/>
          </p:cNvSpPr>
          <p:nvPr>
            <p:ph sz="quarter" idx="13"/>
          </p:nvPr>
        </p:nvSpPr>
        <p:spPr>
          <a:xfrm>
            <a:off x="676275" y="2679700"/>
            <a:ext cx="3822700" cy="3446463"/>
          </a:xfrm>
        </p:spPr>
        <p:txBody>
          <a:bodyPr rtlCol="0">
            <a:normAutofit lnSpcReduction="10000"/>
          </a:bodyPr>
          <a:lstStyle/>
          <a:p>
            <a:pPr marL="274320" indent="-274320" eaLnBrk="1" fontAlgn="auto" hangingPunct="1">
              <a:spcAft>
                <a:spcPts val="0"/>
              </a:spcAft>
              <a:defRPr/>
            </a:pPr>
            <a:r>
              <a:rPr lang="zh-CN" altLang="zh-CN" b="1" dirty="0" smtClean="0"/>
              <a:t>第三</a:t>
            </a:r>
            <a:r>
              <a:rPr lang="zh-CN" altLang="en-US" b="1" dirty="0" smtClean="0"/>
              <a:t>：</a:t>
            </a:r>
            <a:r>
              <a:rPr lang="zh-CN" altLang="zh-CN" b="1" dirty="0" smtClean="0"/>
              <a:t> 认清毒品对身心健康、家庭和睦的危害以及吸毒者最终将走上犯罪道路的危险，认清戒毒的痛苦与艰难。还要勇于面对学习、工作和生活中的种种困难和挫折，人生难免遇逆境，切不可选择吸毒来逃避现实，麻醉自己，从而最终走上毁灭之路。</a:t>
            </a:r>
            <a:endParaRPr lang="zh-CN" altLang="zh-CN" b="1" dirty="0" smtClean="0"/>
          </a:p>
          <a:p>
            <a:pPr marL="274320" indent="-274320" eaLnBrk="1" fontAlgn="auto" hangingPunct="1">
              <a:spcAft>
                <a:spcPts val="0"/>
              </a:spcAft>
              <a:defRPr/>
            </a:pPr>
            <a:endParaRPr lang="zh-CN" altLang="en-US" dirty="0" smtClean="0"/>
          </a:p>
        </p:txBody>
      </p:sp>
      <p:pic>
        <p:nvPicPr>
          <p:cNvPr id="73732" name="内容占位符 5" descr="3958321_140446196354_2.jpg"/>
          <p:cNvPicPr>
            <a:picLocks noGrp="1" noChangeAspect="1"/>
          </p:cNvPicPr>
          <p:nvPr>
            <p:ph sz="quarter" idx="14"/>
          </p:nvPr>
        </p:nvPicPr>
        <p:blipFill>
          <a:blip r:embed="rId1"/>
          <a:srcRect/>
          <a:stretch>
            <a:fillRect/>
          </a:stretch>
        </p:blipFill>
        <p:spPr>
          <a:xfrm>
            <a:off x="4645025" y="2974975"/>
            <a:ext cx="3822700" cy="2855913"/>
          </a:xfrm>
        </p:spPr>
      </p:pic>
    </p:spTree>
    <p:custDataLst>
      <p:tags r:id="rId2"/>
    </p:custDataLst>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标题 1"/>
          <p:cNvSpPr>
            <a:spLocks noGrp="1"/>
          </p:cNvSpPr>
          <p:nvPr>
            <p:ph type="title"/>
          </p:nvPr>
        </p:nvSpPr>
        <p:spPr/>
        <p:txBody>
          <a:bodyPr/>
          <a:lstStyle/>
          <a:p>
            <a:pPr eaLnBrk="1" hangingPunct="1"/>
            <a:r>
              <a:rPr lang="zh-CN" altLang="en-US" sz="6000" b="1" smtClean="0"/>
              <a:t>青少年毒品预防教育</a:t>
            </a:r>
            <a:endParaRPr lang="zh-CN" altLang="en-US" sz="6000" smtClean="0"/>
          </a:p>
        </p:txBody>
      </p:sp>
      <p:sp>
        <p:nvSpPr>
          <p:cNvPr id="74754"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67FF82A7-E409-4125-9458-A550A8F24D9E}" type="slidenum">
              <a:rPr lang="en-US" altLang="zh-CN"/>
            </a:fld>
            <a:endParaRPr lang="en-US" altLang="zh-CN"/>
          </a:p>
        </p:txBody>
      </p:sp>
      <p:sp>
        <p:nvSpPr>
          <p:cNvPr id="74755" name="内容占位符 2"/>
          <p:cNvSpPr>
            <a:spLocks noGrp="1"/>
          </p:cNvSpPr>
          <p:nvPr>
            <p:ph sz="quarter" idx="13"/>
          </p:nvPr>
        </p:nvSpPr>
        <p:spPr>
          <a:xfrm>
            <a:off x="676275" y="2679700"/>
            <a:ext cx="3822700" cy="3446463"/>
          </a:xfrm>
        </p:spPr>
        <p:txBody>
          <a:bodyPr/>
          <a:lstStyle/>
          <a:p>
            <a:pPr eaLnBrk="1" hangingPunct="1"/>
            <a:r>
              <a:rPr lang="zh-CN" altLang="zh-CN" b="1" smtClean="0"/>
              <a:t>第四</a:t>
            </a:r>
            <a:r>
              <a:rPr lang="zh-CN" altLang="en-US" b="1" smtClean="0"/>
              <a:t>：</a:t>
            </a:r>
            <a:r>
              <a:rPr lang="zh-CN" altLang="zh-CN" b="1" smtClean="0"/>
              <a:t> 要克服贪小利、爱虚荣、追求时髦和享乐等不良个性和心理</a:t>
            </a:r>
            <a:r>
              <a:rPr lang="zh-CN" altLang="en-US" smtClean="0"/>
              <a:t>。</a:t>
            </a:r>
            <a:r>
              <a:rPr lang="zh-CN" altLang="zh-CN" b="1" smtClean="0"/>
              <a:t>一些吸、贩毒分子往往在开始时以免费提供毒品方式诱人上当，所以切莫接受陌生人送给您的一支烟、一块口香糖、一瓶饮料等。</a:t>
            </a:r>
            <a:endParaRPr lang="zh-CN" altLang="en-US" b="1" smtClean="0"/>
          </a:p>
        </p:txBody>
      </p:sp>
      <p:pic>
        <p:nvPicPr>
          <p:cNvPr id="74756" name="内容占位符 5" descr="xin_43306072516142812082927.jpg"/>
          <p:cNvPicPr>
            <a:picLocks noGrp="1" noChangeAspect="1"/>
          </p:cNvPicPr>
          <p:nvPr>
            <p:ph sz="quarter" idx="14"/>
          </p:nvPr>
        </p:nvPicPr>
        <p:blipFill>
          <a:blip r:embed="rId1"/>
          <a:srcRect/>
          <a:stretch>
            <a:fillRect/>
          </a:stretch>
        </p:blipFill>
        <p:spPr>
          <a:xfrm>
            <a:off x="4645025" y="3081338"/>
            <a:ext cx="3822700" cy="2643187"/>
          </a:xfrm>
        </p:spPr>
      </p:pic>
    </p:spTree>
    <p:custDataLst>
      <p:tags r:id="rId2"/>
    </p:custDataLst>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1"/>
          <p:cNvSpPr>
            <a:spLocks noGrp="1"/>
          </p:cNvSpPr>
          <p:nvPr>
            <p:ph type="title"/>
          </p:nvPr>
        </p:nvSpPr>
        <p:spPr/>
        <p:txBody>
          <a:bodyPr/>
          <a:lstStyle/>
          <a:p>
            <a:pPr eaLnBrk="1" hangingPunct="1"/>
            <a:r>
              <a:rPr lang="zh-CN" altLang="en-US" sz="6000" b="1" smtClean="0"/>
              <a:t>青少年毒品预防教育</a:t>
            </a:r>
            <a:endParaRPr lang="zh-CN" altLang="en-US" sz="6000" smtClean="0"/>
          </a:p>
        </p:txBody>
      </p:sp>
      <p:sp>
        <p:nvSpPr>
          <p:cNvPr id="75778"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EDBF6070-4FD9-430B-B22C-75F126BA35C6}" type="slidenum">
              <a:rPr lang="en-US" altLang="zh-CN"/>
            </a:fld>
            <a:endParaRPr lang="en-US" altLang="zh-CN"/>
          </a:p>
        </p:txBody>
      </p:sp>
      <p:sp>
        <p:nvSpPr>
          <p:cNvPr id="75779" name="内容占位符 2"/>
          <p:cNvSpPr>
            <a:spLocks noGrp="1"/>
          </p:cNvSpPr>
          <p:nvPr>
            <p:ph sz="quarter" idx="13"/>
          </p:nvPr>
        </p:nvSpPr>
        <p:spPr>
          <a:xfrm>
            <a:off x="676275" y="2679700"/>
            <a:ext cx="3822700" cy="3446463"/>
          </a:xfrm>
        </p:spPr>
        <p:txBody>
          <a:bodyPr/>
          <a:lstStyle/>
          <a:p>
            <a:pPr eaLnBrk="1" hangingPunct="1"/>
            <a:r>
              <a:rPr lang="zh-CN" altLang="zh-CN" b="1" smtClean="0"/>
              <a:t>第五 </a:t>
            </a:r>
            <a:r>
              <a:rPr lang="zh-CN" altLang="en-US" b="1" smtClean="0"/>
              <a:t>：</a:t>
            </a:r>
            <a:r>
              <a:rPr lang="zh-CN" altLang="zh-CN" b="1" smtClean="0"/>
              <a:t>坚决拒绝同伴吸毒的邀请</a:t>
            </a:r>
            <a:r>
              <a:rPr lang="zh-CN" altLang="en-US" smtClean="0"/>
              <a:t>。</a:t>
            </a:r>
            <a:r>
              <a:rPr lang="en-US" altLang="zh-CN" b="1" smtClean="0"/>
              <a:t>97%</a:t>
            </a:r>
            <a:r>
              <a:rPr lang="zh-CN" altLang="zh-CN" b="1" smtClean="0"/>
              <a:t>以上的人第一次吸毒都是受朋友“邀请”，为了解决毒资，很多复吸毒者会采取各种手段引诱他人吸毒</a:t>
            </a:r>
            <a:r>
              <a:rPr lang="zh-CN" altLang="en-US" b="1" smtClean="0"/>
              <a:t>。</a:t>
            </a:r>
            <a:r>
              <a:rPr lang="zh-CN" altLang="zh-CN" b="1" smtClean="0"/>
              <a:t>接受到这样的邀请时要保持警觉，借故离开，并考虑中止朋友关系。</a:t>
            </a:r>
            <a:endParaRPr lang="zh-CN" altLang="zh-CN" b="1" smtClean="0"/>
          </a:p>
          <a:p>
            <a:pPr eaLnBrk="1" hangingPunct="1"/>
            <a:endParaRPr lang="zh-CN" altLang="en-US" smtClean="0"/>
          </a:p>
        </p:txBody>
      </p:sp>
      <p:pic>
        <p:nvPicPr>
          <p:cNvPr id="75780" name="内容占位符 5" descr="000d87ad60130ba301641e.jpg"/>
          <p:cNvPicPr>
            <a:picLocks noGrp="1" noChangeAspect="1"/>
          </p:cNvPicPr>
          <p:nvPr>
            <p:ph sz="quarter" idx="14"/>
          </p:nvPr>
        </p:nvPicPr>
        <p:blipFill>
          <a:blip r:embed="rId1"/>
          <a:srcRect/>
          <a:stretch>
            <a:fillRect/>
          </a:stretch>
        </p:blipFill>
        <p:spPr>
          <a:xfrm>
            <a:off x="5126038" y="1700213"/>
            <a:ext cx="2979737" cy="4105275"/>
          </a:xfrm>
        </p:spPr>
      </p:pic>
    </p:spTree>
    <p:custDataLst>
      <p:tags r:id="rId2"/>
    </p:custDataLst>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p:cNvSpPr>
            <a:spLocks noGrp="1"/>
          </p:cNvSpPr>
          <p:nvPr>
            <p:ph type="title"/>
          </p:nvPr>
        </p:nvSpPr>
        <p:spPr/>
        <p:txBody>
          <a:bodyPr/>
          <a:lstStyle/>
          <a:p>
            <a:pPr eaLnBrk="1" hangingPunct="1"/>
            <a:r>
              <a:rPr lang="zh-CN" altLang="en-US" sz="6000" b="1" smtClean="0"/>
              <a:t>青少年毒品预防教育</a:t>
            </a:r>
            <a:endParaRPr lang="zh-CN" altLang="en-US" sz="6000" smtClean="0"/>
          </a:p>
        </p:txBody>
      </p:sp>
      <p:sp>
        <p:nvSpPr>
          <p:cNvPr id="76802"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5B069402-D166-4376-AEDD-6C10ACEDBBF8}" type="slidenum">
              <a:rPr lang="en-US" altLang="zh-CN"/>
            </a:fld>
            <a:endParaRPr lang="en-US" altLang="zh-CN"/>
          </a:p>
        </p:txBody>
      </p:sp>
      <p:sp>
        <p:nvSpPr>
          <p:cNvPr id="93187" name="内容占位符 2"/>
          <p:cNvSpPr>
            <a:spLocks noGrp="1"/>
          </p:cNvSpPr>
          <p:nvPr>
            <p:ph sz="quarter" idx="13"/>
          </p:nvPr>
        </p:nvSpPr>
        <p:spPr>
          <a:xfrm>
            <a:off x="676275" y="2679700"/>
            <a:ext cx="3822700" cy="3446463"/>
          </a:xfrm>
        </p:spPr>
        <p:txBody>
          <a:bodyPr rtlCol="0">
            <a:normAutofit fontScale="92500" lnSpcReduction="20000"/>
          </a:bodyPr>
          <a:lstStyle/>
          <a:p>
            <a:pPr marL="274320" indent="-274320" eaLnBrk="1" fontAlgn="auto" hangingPunct="1">
              <a:spcAft>
                <a:spcPts val="0"/>
              </a:spcAft>
              <a:defRPr/>
            </a:pPr>
            <a:r>
              <a:rPr lang="zh-CN" altLang="zh-CN" sz="2600" b="1" dirty="0" smtClean="0"/>
              <a:t>第</a:t>
            </a:r>
            <a:r>
              <a:rPr lang="zh-CN" altLang="en-US" sz="2600" b="1" dirty="0" smtClean="0"/>
              <a:t>六：</a:t>
            </a:r>
            <a:r>
              <a:rPr lang="zh-CN" altLang="zh-CN" sz="2600" b="1" dirty="0" smtClean="0"/>
              <a:t>不为他人保管、投递、买卖不明物品</a:t>
            </a:r>
            <a:r>
              <a:rPr lang="zh-CN" altLang="zh-CN" sz="2600" dirty="0" smtClean="0"/>
              <a:t>。近年来，贩毒集团常常采取诱骗和胁迫的方式，利用怀孕和哺乳期妇女、未成年人、残障人员等人群从事贩毒活动，如果被委托保管、投递、买卖的物品是毒品，在没有证据的条件下，有可能在法律上被认定为贩毒者的同谋。</a:t>
            </a:r>
            <a:endParaRPr lang="zh-CN" altLang="zh-CN" sz="2600" dirty="0" smtClean="0"/>
          </a:p>
          <a:p>
            <a:pPr marL="274320" indent="-274320" eaLnBrk="1" fontAlgn="auto" hangingPunct="1">
              <a:spcAft>
                <a:spcPts val="0"/>
              </a:spcAft>
              <a:defRPr/>
            </a:pPr>
            <a:endParaRPr lang="zh-CN" altLang="en-US" dirty="0" smtClean="0"/>
          </a:p>
        </p:txBody>
      </p:sp>
      <p:pic>
        <p:nvPicPr>
          <p:cNvPr id="76804" name="内容占位符 5" descr="xin_4830708141502390184678.jpg"/>
          <p:cNvPicPr>
            <a:picLocks noGrp="1" noChangeAspect="1"/>
          </p:cNvPicPr>
          <p:nvPr>
            <p:ph sz="quarter" idx="14"/>
          </p:nvPr>
        </p:nvPicPr>
        <p:blipFill>
          <a:blip r:embed="rId1"/>
          <a:srcRect/>
          <a:stretch>
            <a:fillRect/>
          </a:stretch>
        </p:blipFill>
        <p:spPr>
          <a:xfrm>
            <a:off x="4641850" y="1773238"/>
            <a:ext cx="4038600" cy="2360612"/>
          </a:xfrm>
        </p:spPr>
      </p:pic>
      <p:pic>
        <p:nvPicPr>
          <p:cNvPr id="76805" name="图片 6" descr="48031194217974828.jpg"/>
          <p:cNvPicPr>
            <a:picLocks noChangeAspect="1"/>
          </p:cNvPicPr>
          <p:nvPr/>
        </p:nvPicPr>
        <p:blipFill>
          <a:blip r:embed="rId2"/>
          <a:srcRect/>
          <a:stretch>
            <a:fillRect/>
          </a:stretch>
        </p:blipFill>
        <p:spPr bwMode="auto">
          <a:xfrm>
            <a:off x="4641850" y="4149725"/>
            <a:ext cx="4017963" cy="2087563"/>
          </a:xfrm>
          <a:prstGeom prst="rect">
            <a:avLst/>
          </a:prstGeom>
          <a:noFill/>
          <a:ln w="9525">
            <a:noFill/>
            <a:miter lim="800000"/>
            <a:headEnd/>
            <a:tailEnd/>
          </a:ln>
        </p:spPr>
      </p:pic>
    </p:spTree>
    <p:custDataLst>
      <p:tags r:id="rId3"/>
    </p:custDataLst>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标题 1"/>
          <p:cNvSpPr>
            <a:spLocks noGrp="1"/>
          </p:cNvSpPr>
          <p:nvPr>
            <p:ph type="title"/>
          </p:nvPr>
        </p:nvSpPr>
        <p:spPr/>
        <p:txBody>
          <a:bodyPr/>
          <a:lstStyle/>
          <a:p>
            <a:pPr eaLnBrk="1" hangingPunct="1"/>
            <a:r>
              <a:rPr lang="zh-CN" altLang="en-US" sz="6000" b="1" smtClean="0"/>
              <a:t>青少年毒品预防教育</a:t>
            </a:r>
            <a:endParaRPr lang="zh-CN" altLang="en-US" sz="6000" smtClean="0"/>
          </a:p>
        </p:txBody>
      </p:sp>
      <p:sp>
        <p:nvSpPr>
          <p:cNvPr id="77826"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000751BA-B60A-485E-A134-0376A5FF654A}" type="slidenum">
              <a:rPr lang="en-US" altLang="zh-CN"/>
            </a:fld>
            <a:endParaRPr lang="en-US" altLang="zh-CN"/>
          </a:p>
        </p:txBody>
      </p:sp>
      <p:sp>
        <p:nvSpPr>
          <p:cNvPr id="93187" name="内容占位符 2"/>
          <p:cNvSpPr>
            <a:spLocks noGrp="1"/>
          </p:cNvSpPr>
          <p:nvPr>
            <p:ph sz="quarter" idx="13"/>
          </p:nvPr>
        </p:nvSpPr>
        <p:spPr>
          <a:xfrm>
            <a:off x="676275" y="2679700"/>
            <a:ext cx="3822700" cy="3446463"/>
          </a:xfrm>
        </p:spPr>
        <p:txBody>
          <a:bodyPr rtlCol="0">
            <a:normAutofit fontScale="92500" lnSpcReduction="20000"/>
          </a:bodyPr>
          <a:lstStyle/>
          <a:p>
            <a:pPr marL="274320" indent="-274320" eaLnBrk="1" fontAlgn="auto" hangingPunct="1">
              <a:spcAft>
                <a:spcPts val="0"/>
              </a:spcAft>
              <a:defRPr/>
            </a:pPr>
            <a:r>
              <a:rPr lang="zh-CN" altLang="zh-CN" sz="2600" b="1" dirty="0" smtClean="0"/>
              <a:t>第</a:t>
            </a:r>
            <a:r>
              <a:rPr lang="zh-CN" altLang="en-US" sz="2600" b="1" dirty="0" smtClean="0"/>
              <a:t>六：</a:t>
            </a:r>
            <a:r>
              <a:rPr lang="zh-CN" altLang="zh-CN" sz="2600" b="1" dirty="0" smtClean="0"/>
              <a:t>不为他人保管、投递、买卖不明物品</a:t>
            </a:r>
            <a:r>
              <a:rPr lang="zh-CN" altLang="zh-CN" sz="2600" dirty="0" smtClean="0"/>
              <a:t>。</a:t>
            </a:r>
            <a:r>
              <a:rPr lang="zh-CN" altLang="zh-CN" sz="2600" b="1" dirty="0" smtClean="0"/>
              <a:t>近年来，贩毒集团常常采取诱骗和胁迫的方式，利用怀孕和哺乳期妇女、未成年人、残障人员等人群从事贩毒活动，如果被委托保管、投递、买卖的物品是毒品，在没有证据的条件下，有可能在法律上被认定为贩毒者的同谋。</a:t>
            </a:r>
            <a:endParaRPr lang="zh-CN" altLang="zh-CN" sz="2600" b="1" dirty="0" smtClean="0"/>
          </a:p>
          <a:p>
            <a:pPr marL="274320" indent="-274320" eaLnBrk="1" fontAlgn="auto" hangingPunct="1">
              <a:spcAft>
                <a:spcPts val="0"/>
              </a:spcAft>
              <a:defRPr/>
            </a:pPr>
            <a:endParaRPr lang="zh-CN" altLang="en-US" dirty="0" smtClean="0"/>
          </a:p>
        </p:txBody>
      </p:sp>
      <p:pic>
        <p:nvPicPr>
          <p:cNvPr id="77828" name="内容占位符 5" descr="xin_4830708141502390184678.jpg"/>
          <p:cNvPicPr>
            <a:picLocks noGrp="1" noChangeAspect="1"/>
          </p:cNvPicPr>
          <p:nvPr>
            <p:ph sz="quarter" idx="14"/>
          </p:nvPr>
        </p:nvPicPr>
        <p:blipFill>
          <a:blip r:embed="rId1"/>
          <a:srcRect/>
          <a:stretch>
            <a:fillRect/>
          </a:stretch>
        </p:blipFill>
        <p:spPr>
          <a:xfrm>
            <a:off x="4641850" y="1773238"/>
            <a:ext cx="4038600" cy="2360612"/>
          </a:xfrm>
        </p:spPr>
      </p:pic>
      <p:pic>
        <p:nvPicPr>
          <p:cNvPr id="77829" name="图片 6" descr="48031194217974828.jpg"/>
          <p:cNvPicPr>
            <a:picLocks noChangeAspect="1"/>
          </p:cNvPicPr>
          <p:nvPr/>
        </p:nvPicPr>
        <p:blipFill>
          <a:blip r:embed="rId2"/>
          <a:srcRect/>
          <a:stretch>
            <a:fillRect/>
          </a:stretch>
        </p:blipFill>
        <p:spPr bwMode="auto">
          <a:xfrm>
            <a:off x="4641850" y="4149725"/>
            <a:ext cx="4017963" cy="2087563"/>
          </a:xfrm>
          <a:prstGeom prst="rect">
            <a:avLst/>
          </a:prstGeom>
          <a:noFill/>
          <a:ln w="9525">
            <a:noFill/>
            <a:miter lim="800000"/>
            <a:headEnd/>
            <a:tailEnd/>
          </a:ln>
        </p:spPr>
      </p:pic>
    </p:spTree>
    <p:custDataLst>
      <p:tags r:id="rId3"/>
    </p:custDataLst>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内容占位符 4" descr="捕获123.PNG"/>
          <p:cNvPicPr>
            <a:picLocks noGrp="1" noChangeAspect="1"/>
          </p:cNvPicPr>
          <p:nvPr>
            <p:ph idx="1"/>
          </p:nvPr>
        </p:nvPicPr>
        <p:blipFill>
          <a:blip r:embed="rId1"/>
          <a:srcRect/>
          <a:stretch>
            <a:fillRect/>
          </a:stretch>
        </p:blipFill>
        <p:spPr>
          <a:xfrm>
            <a:off x="539750" y="1196975"/>
            <a:ext cx="8280400" cy="5327650"/>
          </a:xfrm>
        </p:spPr>
      </p:pic>
      <p:sp>
        <p:nvSpPr>
          <p:cNvPr id="78850"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108C5D64-C262-4C6F-864C-76F770AE573A}" type="slidenum">
              <a:rPr lang="zh-CN" altLang="en-US"/>
            </a:fld>
            <a:endParaRPr lang="zh-CN" altLang="en-US"/>
          </a:p>
        </p:txBody>
      </p:sp>
      <p:sp>
        <p:nvSpPr>
          <p:cNvPr id="94210" name="标题 1"/>
          <p:cNvSpPr>
            <a:spLocks noGrp="1"/>
          </p:cNvSpPr>
          <p:nvPr>
            <p:ph type="title"/>
          </p:nvPr>
        </p:nvSpPr>
        <p:spPr/>
        <p:txBody>
          <a:bodyPr rtlCol="0">
            <a:normAutofit fontScale="90000"/>
          </a:bodyPr>
          <a:lstStyle/>
          <a:p>
            <a:pPr eaLnBrk="1" fontAlgn="auto" hangingPunct="1">
              <a:spcAft>
                <a:spcPts val="0"/>
              </a:spcAft>
              <a:defRPr/>
            </a:pPr>
            <a:r>
              <a:rPr lang="zh-CN" altLang="zh-CN" sz="2800" b="1" dirty="0" smtClean="0"/>
              <a:t>警方提示：在出租屋、娱乐场所、宾馆等场所发现有这些物品时，请及时远离并报警</a:t>
            </a:r>
            <a:br>
              <a:rPr lang="zh-CN" altLang="zh-CN" sz="2800" b="1" dirty="0" smtClean="0"/>
            </a:br>
            <a:endParaRPr lang="zh-CN" altLang="en-US" sz="2800" b="1" dirty="0" smtClean="0"/>
          </a:p>
        </p:txBody>
      </p:sp>
    </p:spTree>
    <p:custDataLst>
      <p:tags r:id="rId2"/>
    </p:custDataLst>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BE8F9867-0C0A-45A2-9012-61EAEC4B9360}" type="slidenum">
              <a:rPr lang="zh-CN" altLang="en-US"/>
            </a:fld>
            <a:endParaRPr lang="zh-CN" altLang="en-US"/>
          </a:p>
        </p:txBody>
      </p:sp>
      <p:sp>
        <p:nvSpPr>
          <p:cNvPr id="94210" name="标题 1"/>
          <p:cNvSpPr>
            <a:spLocks noGrp="1"/>
          </p:cNvSpPr>
          <p:nvPr>
            <p:ph type="title"/>
          </p:nvPr>
        </p:nvSpPr>
        <p:spPr/>
        <p:txBody>
          <a:bodyPr rtlCol="0">
            <a:normAutofit fontScale="90000"/>
          </a:bodyPr>
          <a:lstStyle/>
          <a:p>
            <a:pPr eaLnBrk="1" fontAlgn="auto" hangingPunct="1">
              <a:spcAft>
                <a:spcPts val="0"/>
              </a:spcAft>
              <a:defRPr/>
            </a:pPr>
            <a:br>
              <a:rPr lang="en-US" altLang="zh-CN" sz="2800" b="1" dirty="0" smtClean="0"/>
            </a:br>
            <a:r>
              <a:rPr lang="zh-CN" altLang="en-US" sz="4900" b="1" dirty="0" smtClean="0"/>
              <a:t>青少年</a:t>
            </a:r>
            <a:r>
              <a:rPr lang="zh-CN" altLang="en-US" sz="4900" b="1" dirty="0"/>
              <a:t>染毒的</a:t>
            </a:r>
            <a:r>
              <a:rPr lang="zh-CN" altLang="en-US" sz="4900" b="1" dirty="0" smtClean="0"/>
              <a:t>案例</a:t>
            </a:r>
            <a:r>
              <a:rPr lang="en-US" altLang="zh-CN" sz="4900" b="1" dirty="0" smtClean="0"/>
              <a:t>(</a:t>
            </a:r>
            <a:r>
              <a:rPr lang="zh-CN" altLang="en-US" sz="4900" b="1" dirty="0" smtClean="0"/>
              <a:t>一</a:t>
            </a:r>
            <a:r>
              <a:rPr lang="en-US" altLang="zh-CN" sz="4900" b="1" dirty="0" smtClean="0"/>
              <a:t>)</a:t>
            </a:r>
            <a:br>
              <a:rPr lang="en-US" altLang="zh-CN" sz="4900" b="1" dirty="0" smtClean="0"/>
            </a:br>
            <a:endParaRPr lang="zh-CN" altLang="en-US" sz="4900" b="1" dirty="0"/>
          </a:p>
        </p:txBody>
      </p:sp>
      <p:sp>
        <p:nvSpPr>
          <p:cNvPr id="79875" name="内容占位符 1"/>
          <p:cNvSpPr>
            <a:spLocks noGrp="1"/>
          </p:cNvSpPr>
          <p:nvPr>
            <p:ph idx="1"/>
          </p:nvPr>
        </p:nvSpPr>
        <p:spPr>
          <a:xfrm>
            <a:off x="0" y="1557338"/>
            <a:ext cx="5076825" cy="5300662"/>
          </a:xfrm>
        </p:spPr>
        <p:txBody>
          <a:bodyPr/>
          <a:lstStyle/>
          <a:p>
            <a:pPr eaLnBrk="1" hangingPunct="1"/>
            <a:r>
              <a:rPr lang="zh-CN" altLang="en-US" sz="1800" smtClean="0"/>
              <a:t>陈某现年</a:t>
            </a:r>
            <a:r>
              <a:rPr lang="en-US" altLang="zh-CN" sz="1800" smtClean="0"/>
              <a:t>17</a:t>
            </a:r>
            <a:r>
              <a:rPr lang="zh-CN" altLang="en-US" sz="1800" smtClean="0"/>
              <a:t>岁，初中文化，吸毒史一年，初中毕业后一直在家务农。由于终日无所事事，他很快就结交了一帮游手好闲的朋友。一天，陈某同五、六个朋友在一家露天歌舞厅喝完啤酒后，经一名有吸毒史的朋友怂恿，陈某开始染上毒品，从此便一发不可收拾。陈某对记者说，他第一次吸毒完全是因为好奇，听信身边的朋友说吸粉根本就不会上瘾，同时也担心朋友说自己不讲“义气”。于是，他抱着试一试的心态就把粉放在香烟里吸了一口。第二次，那个朋友就让我再找一找上次的感觉，他听从了。到第三次就什么都不想了，成天脑子里空荡荡的，总是回味那种飘飘然的感觉。为了凑齐毒资，他想尽了办法，先是拿家里值钱的东西去变卖。随着毒瘾的一天天加大，他就发展到经常小偷小摸或是“顺手牵羊”，周围的乡邻都十分痛恨他。直到今年，他在一家小卖部购买毒品时被警方抓获。</a:t>
            </a:r>
            <a:endParaRPr lang="zh-CN" altLang="en-US" sz="1800" smtClean="0"/>
          </a:p>
          <a:p>
            <a:pPr eaLnBrk="1" hangingPunct="1"/>
            <a:endParaRPr lang="zh-CN" altLang="en-US" sz="2000" smtClean="0"/>
          </a:p>
        </p:txBody>
      </p:sp>
      <p:pic>
        <p:nvPicPr>
          <p:cNvPr id="79876" name="Picture 2" descr="C:\Users\Administrator\Desktop\吸毒照片2.jpg"/>
          <p:cNvPicPr>
            <a:picLocks noChangeAspect="1" noChangeArrowheads="1"/>
          </p:cNvPicPr>
          <p:nvPr/>
        </p:nvPicPr>
        <p:blipFill>
          <a:blip r:embed="rId1"/>
          <a:srcRect/>
          <a:stretch>
            <a:fillRect/>
          </a:stretch>
        </p:blipFill>
        <p:spPr bwMode="auto">
          <a:xfrm>
            <a:off x="5219700" y="1628775"/>
            <a:ext cx="3306763" cy="4537075"/>
          </a:xfrm>
          <a:prstGeom prst="rect">
            <a:avLst/>
          </a:prstGeom>
          <a:noFill/>
          <a:ln w="9525">
            <a:noFill/>
            <a:miter lim="800000"/>
            <a:headEnd/>
            <a:tailEnd/>
          </a:ln>
        </p:spPr>
      </p:pic>
    </p:spTree>
    <p:custDataLst>
      <p:tags r:id="rId2"/>
    </p:custDataLst>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8DA102C8-F3C4-4CCA-9CA0-630221AC2317}" type="slidenum">
              <a:rPr lang="zh-CN" altLang="en-US"/>
            </a:fld>
            <a:endParaRPr lang="zh-CN" altLang="en-US"/>
          </a:p>
        </p:txBody>
      </p:sp>
      <p:sp>
        <p:nvSpPr>
          <p:cNvPr id="94210" name="标题 1"/>
          <p:cNvSpPr>
            <a:spLocks noGrp="1"/>
          </p:cNvSpPr>
          <p:nvPr>
            <p:ph type="title"/>
          </p:nvPr>
        </p:nvSpPr>
        <p:spPr/>
        <p:txBody>
          <a:bodyPr rtlCol="0">
            <a:normAutofit fontScale="90000"/>
          </a:bodyPr>
          <a:lstStyle/>
          <a:p>
            <a:pPr eaLnBrk="1" fontAlgn="auto" hangingPunct="1">
              <a:spcAft>
                <a:spcPts val="0"/>
              </a:spcAft>
              <a:defRPr/>
            </a:pPr>
            <a:br>
              <a:rPr lang="en-US" altLang="zh-CN" sz="2800" b="1" dirty="0" smtClean="0"/>
            </a:br>
            <a:r>
              <a:rPr lang="zh-CN" altLang="en-US" sz="4900" b="1" dirty="0" smtClean="0"/>
              <a:t>青少年</a:t>
            </a:r>
            <a:r>
              <a:rPr lang="zh-CN" altLang="en-US" sz="4900" b="1" dirty="0"/>
              <a:t>染毒的</a:t>
            </a:r>
            <a:r>
              <a:rPr lang="zh-CN" altLang="en-US" sz="4900" b="1" dirty="0" smtClean="0"/>
              <a:t>案例（二）</a:t>
            </a:r>
            <a:br>
              <a:rPr lang="en-US" altLang="zh-CN" sz="4900" b="1" dirty="0" smtClean="0"/>
            </a:br>
            <a:endParaRPr lang="zh-CN" altLang="en-US" sz="4900" b="1" dirty="0"/>
          </a:p>
        </p:txBody>
      </p:sp>
      <p:sp>
        <p:nvSpPr>
          <p:cNvPr id="2" name="内容占位符 1"/>
          <p:cNvSpPr>
            <a:spLocks noGrp="1"/>
          </p:cNvSpPr>
          <p:nvPr>
            <p:ph idx="1"/>
          </p:nvPr>
        </p:nvSpPr>
        <p:spPr>
          <a:xfrm>
            <a:off x="250825" y="1268413"/>
            <a:ext cx="4321175" cy="4857750"/>
          </a:xfrm>
        </p:spPr>
        <p:txBody>
          <a:bodyPr rtlCol="0">
            <a:normAutofit fontScale="47500" lnSpcReduction="20000"/>
          </a:bodyPr>
          <a:lstStyle/>
          <a:p>
            <a:pPr marL="0" indent="0" eaLnBrk="1" fontAlgn="auto" hangingPunct="1">
              <a:spcAft>
                <a:spcPts val="0"/>
              </a:spcAft>
              <a:buFont typeface="Symbol" panose="05050102010706020507" pitchFamily="18" charset="2"/>
              <a:buNone/>
              <a:defRPr/>
            </a:pPr>
            <a:endParaRPr lang="en-US" altLang="zh-CN" sz="4400" dirty="0" smtClean="0"/>
          </a:p>
          <a:p>
            <a:pPr marL="0" indent="0" eaLnBrk="1" fontAlgn="auto" hangingPunct="1">
              <a:spcAft>
                <a:spcPts val="0"/>
              </a:spcAft>
              <a:buFont typeface="Symbol" panose="05050102010706020507" pitchFamily="18" charset="2"/>
              <a:buNone/>
              <a:defRPr/>
            </a:pPr>
            <a:r>
              <a:rPr lang="zh-CN" altLang="en-US" sz="4400" dirty="0" smtClean="0"/>
              <a:t>北京</a:t>
            </a:r>
            <a:r>
              <a:rPr lang="zh-CN" altLang="en-US" sz="4400" dirty="0"/>
              <a:t>的花季少女刘某，一向活泼好学，还是高三年级的团干部。她知道自己的一位同学吸毒之后非常好奇，从打听同学吸毒后的感受开始，逐渐产生了试一试的想法，最后，也尝试起吸毒。第一次吸毒后，她的感觉并不好，但是，第二次、第三次之后，她就再也无法控制自己。结果，在不到一年的时间里，她辍学出走，为筹集毒资进了歌舞厅，直到被送进强制戒毒所。</a:t>
            </a:r>
            <a:endParaRPr lang="zh-CN" altLang="en-US" sz="4400" dirty="0"/>
          </a:p>
          <a:p>
            <a:pPr marL="274320" indent="-274320" eaLnBrk="1" fontAlgn="auto" hangingPunct="1">
              <a:spcAft>
                <a:spcPts val="0"/>
              </a:spcAft>
              <a:defRPr/>
            </a:pPr>
            <a:endParaRPr lang="en-US" altLang="zh-CN" sz="4400" dirty="0" smtClean="0"/>
          </a:p>
          <a:p>
            <a:pPr marL="274320" indent="-274320" eaLnBrk="1" fontAlgn="auto" hangingPunct="1">
              <a:spcAft>
                <a:spcPts val="0"/>
              </a:spcAft>
              <a:defRPr/>
            </a:pPr>
            <a:r>
              <a:rPr lang="zh-CN" altLang="en-US" sz="4400" dirty="0" smtClean="0"/>
              <a:t>毒品</a:t>
            </a:r>
            <a:r>
              <a:rPr lang="zh-CN" altLang="en-US" sz="4400" dirty="0"/>
              <a:t>，它是一把杀人不见血的刀，它是一个吃人不吐骨头的恶魔，它是一座随时都能使人掉入万丈深渊的绳索。</a:t>
            </a:r>
            <a:endParaRPr lang="zh-CN" altLang="en-US" sz="4400" dirty="0"/>
          </a:p>
          <a:p>
            <a:pPr marL="274320" indent="-274320" eaLnBrk="1" fontAlgn="auto" hangingPunct="1">
              <a:spcAft>
                <a:spcPts val="0"/>
              </a:spcAft>
              <a:defRPr/>
            </a:pPr>
            <a:endParaRPr lang="zh-CN" altLang="en-US" dirty="0"/>
          </a:p>
        </p:txBody>
      </p:sp>
      <p:pic>
        <p:nvPicPr>
          <p:cNvPr id="80900" name="Picture 2" descr="C:\Users\Administrator\Desktop\照片  47.jpg"/>
          <p:cNvPicPr>
            <a:picLocks noChangeAspect="1" noChangeArrowheads="1"/>
          </p:cNvPicPr>
          <p:nvPr/>
        </p:nvPicPr>
        <p:blipFill>
          <a:blip r:embed="rId1"/>
          <a:srcRect/>
          <a:stretch>
            <a:fillRect/>
          </a:stretch>
        </p:blipFill>
        <p:spPr bwMode="auto">
          <a:xfrm>
            <a:off x="4572000" y="1268413"/>
            <a:ext cx="4152900" cy="4608512"/>
          </a:xfrm>
          <a:prstGeom prst="rect">
            <a:avLst/>
          </a:prstGeom>
          <a:noFill/>
          <a:ln w="9525">
            <a:noFill/>
            <a:miter lim="800000"/>
            <a:headEnd/>
            <a:tailEnd/>
          </a:ln>
        </p:spPr>
      </p:pic>
    </p:spTree>
    <p:custDataLst>
      <p:tags r:id="rId2"/>
    </p:custDataLst>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内容占位符 2"/>
          <p:cNvSpPr>
            <a:spLocks noGrp="1"/>
          </p:cNvSpPr>
          <p:nvPr>
            <p:ph idx="1"/>
          </p:nvPr>
        </p:nvSpPr>
        <p:spPr/>
        <p:txBody>
          <a:bodyPr/>
          <a:lstStyle/>
          <a:p>
            <a:pPr eaLnBrk="1" hangingPunct="1"/>
            <a:r>
              <a:rPr lang="zh-CN" altLang="en-US" smtClean="0"/>
              <a:t>同学们，你们是祖国的未来，是民族的希望，希望你们今后能认真学习，遵纪守法，养成良好的道德品质。</a:t>
            </a:r>
            <a:endParaRPr lang="zh-CN" altLang="en-US" smtClean="0"/>
          </a:p>
          <a:p>
            <a:pPr eaLnBrk="1" hangingPunct="1"/>
            <a:r>
              <a:rPr lang="zh-CN" altLang="en-US" smtClean="0"/>
              <a:t>“珍惜生命，远离毒品”，让我们为共同构建一个健康、文明、和谐的校园环境做出不懈的努力。</a:t>
            </a:r>
            <a:endParaRPr lang="zh-CN" altLang="en-US" smtClean="0"/>
          </a:p>
          <a:p>
            <a:pPr eaLnBrk="1" hangingPunct="1"/>
            <a:r>
              <a:rPr lang="zh-CN" altLang="en-US" smtClean="0"/>
              <a:t>下面，让我们来看一部有关毒品危害的视频。</a:t>
            </a:r>
            <a:endParaRPr lang="zh-CN" altLang="en-US" smtClean="0"/>
          </a:p>
          <a:p>
            <a:pPr eaLnBrk="1" hangingPunct="1"/>
            <a:endParaRPr lang="zh-CN" altLang="en-US" smtClean="0"/>
          </a:p>
        </p:txBody>
      </p:sp>
      <p:sp>
        <p:nvSpPr>
          <p:cNvPr id="81922" name="标题 1"/>
          <p:cNvSpPr>
            <a:spLocks noGrp="1"/>
          </p:cNvSpPr>
          <p:nvPr>
            <p:ph type="title"/>
          </p:nvPr>
        </p:nvSpPr>
        <p:spPr/>
        <p:txBody>
          <a:bodyPr/>
          <a:lstStyle/>
          <a:p>
            <a:pPr eaLnBrk="1" hangingPunct="1"/>
            <a:r>
              <a:rPr lang="zh-CN" altLang="en-US" smtClean="0"/>
              <a:t>结束语</a:t>
            </a:r>
            <a:endParaRPr lang="zh-CN" altLang="en-US" smtClean="0"/>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内容占位符 6"/>
          <p:cNvSpPr>
            <a:spLocks noGrp="1"/>
          </p:cNvSpPr>
          <p:nvPr>
            <p:ph idx="1"/>
          </p:nvPr>
        </p:nvSpPr>
        <p:spPr/>
        <p:txBody>
          <a:bodyPr/>
          <a:lstStyle/>
          <a:p>
            <a:pPr algn="ctr" eaLnBrk="1" hangingPunct="1">
              <a:buFont typeface="Arial" panose="020B0604020202020204" pitchFamily="34" charset="0"/>
              <a:buNone/>
            </a:pPr>
            <a:endParaRPr lang="en-US" altLang="zh-CN" b="1" smtClean="0"/>
          </a:p>
          <a:p>
            <a:pPr algn="ctr" eaLnBrk="1" hangingPunct="1">
              <a:buFont typeface="Arial" panose="020B0604020202020204" pitchFamily="34" charset="0"/>
              <a:buNone/>
            </a:pPr>
            <a:r>
              <a:rPr lang="zh-CN" altLang="en-US" sz="4800" b="1" smtClean="0">
                <a:solidFill>
                  <a:srgbClr val="0000FF"/>
                </a:solidFill>
              </a:rPr>
              <a:t>珍爱青春  远离毒品</a:t>
            </a:r>
            <a:endParaRPr lang="en-US" altLang="zh-CN" sz="4800" b="1" smtClean="0">
              <a:solidFill>
                <a:srgbClr val="0000FF"/>
              </a:solidFill>
            </a:endParaRPr>
          </a:p>
          <a:p>
            <a:pPr eaLnBrk="1" hangingPunct="1">
              <a:buFont typeface="Arial" panose="020B0604020202020204" pitchFamily="34" charset="0"/>
              <a:buNone/>
            </a:pPr>
            <a:r>
              <a:rPr lang="en-US" altLang="zh-CN" sz="4800" b="1" smtClean="0">
                <a:solidFill>
                  <a:srgbClr val="0000FF"/>
                </a:solidFill>
              </a:rPr>
              <a:t>      </a:t>
            </a:r>
            <a:endParaRPr lang="en-US" altLang="zh-CN" sz="4800" b="1" smtClean="0">
              <a:solidFill>
                <a:srgbClr val="0000FF"/>
              </a:solidFill>
            </a:endParaRPr>
          </a:p>
          <a:p>
            <a:pPr eaLnBrk="1" hangingPunct="1">
              <a:buFont typeface="Arial" panose="020B0604020202020204" pitchFamily="34" charset="0"/>
              <a:buNone/>
            </a:pPr>
            <a:r>
              <a:rPr lang="en-US" altLang="zh-CN" sz="4800" b="1" smtClean="0">
                <a:solidFill>
                  <a:srgbClr val="0000FF"/>
                </a:solidFill>
              </a:rPr>
              <a:t>                      </a:t>
            </a:r>
            <a:r>
              <a:rPr lang="zh-CN" altLang="en-US" sz="4800" b="1" smtClean="0">
                <a:solidFill>
                  <a:srgbClr val="0000FF"/>
                </a:solidFill>
              </a:rPr>
              <a:t>谢    谢！</a:t>
            </a:r>
            <a:endParaRPr lang="en-US" altLang="zh-CN" sz="4800" b="1" smtClean="0">
              <a:solidFill>
                <a:srgbClr val="0000FF"/>
              </a:solidFill>
            </a:endParaRPr>
          </a:p>
          <a:p>
            <a:pPr algn="ctr" eaLnBrk="1" hangingPunct="1">
              <a:buFont typeface="Arial" panose="020B0604020202020204" pitchFamily="34" charset="0"/>
              <a:buNone/>
            </a:pPr>
            <a:endParaRPr lang="en-US" altLang="zh-CN" b="1" smtClean="0">
              <a:solidFill>
                <a:srgbClr val="0000FF"/>
              </a:solidFill>
            </a:endParaRPr>
          </a:p>
          <a:p>
            <a:pPr eaLnBrk="1" hangingPunct="1">
              <a:buFont typeface="Arial" panose="020B0604020202020204" pitchFamily="34" charset="0"/>
              <a:buNone/>
            </a:pPr>
            <a:endParaRPr lang="en-US" altLang="zh-CN" b="1" smtClean="0">
              <a:solidFill>
                <a:srgbClr val="0000FF"/>
              </a:solidFill>
            </a:endParaRPr>
          </a:p>
          <a:p>
            <a:pPr algn="ctr" eaLnBrk="1" hangingPunct="1">
              <a:buFont typeface="Arial" panose="020B0604020202020204" pitchFamily="34" charset="0"/>
              <a:buNone/>
            </a:pPr>
            <a:endParaRPr lang="en-US" altLang="zh-CN" b="1" smtClean="0">
              <a:solidFill>
                <a:srgbClr val="0000FF"/>
              </a:solidFill>
            </a:endParaRPr>
          </a:p>
        </p:txBody>
      </p:sp>
      <p:sp>
        <p:nvSpPr>
          <p:cNvPr id="82946"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CAF795CE-64C9-45F7-9220-D4ABBC6B5EB5}" type="slidenum">
              <a:rPr lang="en-US" altLang="zh-CN"/>
            </a:fld>
            <a:endParaRPr lang="en-US" altLang="zh-CN"/>
          </a:p>
        </p:txBody>
      </p:sp>
      <p:sp>
        <p:nvSpPr>
          <p:cNvPr id="82947" name="标题 4"/>
          <p:cNvSpPr>
            <a:spLocks noGrp="1"/>
          </p:cNvSpPr>
          <p:nvPr>
            <p:ph type="title"/>
          </p:nvPr>
        </p:nvSpPr>
        <p:spPr/>
        <p:txBody>
          <a:bodyPr/>
          <a:lstStyle/>
          <a:p>
            <a:pPr eaLnBrk="1" hangingPunct="1"/>
            <a:r>
              <a:rPr lang="zh-CN" altLang="en-US" sz="4800" b="1" smtClean="0"/>
              <a:t>青少年毒品预防教育</a:t>
            </a:r>
            <a:endParaRPr lang="zh-CN" altLang="en-US" sz="4800" smtClean="0"/>
          </a:p>
        </p:txBody>
      </p:sp>
    </p:spTree>
    <p:custDataLst>
      <p:tags r:id="rId1"/>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内容占位符 2"/>
          <p:cNvSpPr>
            <a:spLocks noGrp="1"/>
          </p:cNvSpPr>
          <p:nvPr>
            <p:ph idx="1"/>
          </p:nvPr>
        </p:nvSpPr>
        <p:spPr/>
        <p:txBody>
          <a:bodyPr rtlCol="0">
            <a:normAutofit fontScale="92500" lnSpcReduction="20000"/>
          </a:bodyPr>
          <a:lstStyle/>
          <a:p>
            <a:pPr marL="274320" indent="-274320" eaLnBrk="1" fontAlgn="auto" hangingPunct="1">
              <a:spcAft>
                <a:spcPts val="0"/>
              </a:spcAft>
              <a:defRPr/>
            </a:pPr>
            <a:r>
              <a:rPr lang="zh-CN" altLang="zh-CN" dirty="0" smtClean="0"/>
              <a:t>罂粟属罂粟科罂粟属，本属有许多种，以罂粟最为著名。它是一种一年生或两年生的草本植物，罂粟的毒性物质在它的未熟果实的乳汁中，乳汁含生物碱，在罂粟花瓣落后约十来天，用刀划破其未熟果实的乳汁中，就有乳液涌出，待其干后变硬，再刮下来就是生“鸦片”。生鸦片再经烧煮和发酵就成了熟鸦片，吸食者吸食的就是熟鸦片。鸦片是一种很好的镇静止痛药，其有效成分是“吗啡”。鸦片、吗啡既然为止痛、镇静药，为什么又叫毒品呢？如果是以正当医疗为目的而用之，是允许的。但超出此范围用药，反复使用以致产生耐受性、身体依赖性和精神依赖性，造成精神混乱和产生异常性，损害滥用者的身体健康就是毒品。</a:t>
            </a:r>
            <a:endParaRPr lang="zh-CN" altLang="zh-CN" dirty="0" smtClean="0"/>
          </a:p>
          <a:p>
            <a:pPr marL="274320" indent="-274320" eaLnBrk="1" fontAlgn="auto" hangingPunct="1">
              <a:spcAft>
                <a:spcPts val="0"/>
              </a:spcAft>
              <a:defRPr/>
            </a:pPr>
            <a:endParaRPr lang="zh-CN" altLang="en-US" dirty="0" smtClean="0"/>
          </a:p>
        </p:txBody>
      </p:sp>
      <p:sp>
        <p:nvSpPr>
          <p:cNvPr id="19458"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351102F8-543C-428B-A9FD-7AECC37E383B}" type="slidenum">
              <a:rPr lang="en-US" altLang="zh-CN"/>
            </a:fld>
            <a:endParaRPr lang="en-US" altLang="zh-CN"/>
          </a:p>
        </p:txBody>
      </p:sp>
      <p:sp>
        <p:nvSpPr>
          <p:cNvPr id="19459" name="标题 1"/>
          <p:cNvSpPr>
            <a:spLocks noGrp="1"/>
          </p:cNvSpPr>
          <p:nvPr>
            <p:ph type="title"/>
          </p:nvPr>
        </p:nvSpPr>
        <p:spPr/>
        <p:txBody>
          <a:bodyPr/>
          <a:lstStyle/>
          <a:p>
            <a:pPr eaLnBrk="1" hangingPunct="1"/>
            <a:r>
              <a:rPr lang="zh-CN" altLang="en-US" smtClean="0"/>
              <a:t>罂粟</a:t>
            </a:r>
            <a:endParaRPr lang="zh-CN" altLang="en-US" smtClean="0"/>
          </a:p>
        </p:txBody>
      </p:sp>
      <p:pic>
        <p:nvPicPr>
          <p:cNvPr id="6" name="图片 5" descr="捕获28.PNG"/>
          <p:cNvPicPr>
            <a:picLocks noChangeAspect="1"/>
          </p:cNvPicPr>
          <p:nvPr/>
        </p:nvPicPr>
        <p:blipFill>
          <a:blip r:embed="rId1"/>
          <a:srcRect/>
          <a:stretch>
            <a:fillRect/>
          </a:stretch>
        </p:blipFill>
        <p:spPr bwMode="auto">
          <a:xfrm>
            <a:off x="179388" y="1484313"/>
            <a:ext cx="8856662" cy="5191125"/>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1700213"/>
            <a:ext cx="8713788" cy="3451225"/>
          </a:xfrm>
        </p:spPr>
        <p:txBody>
          <a:bodyPr rtlCol="0">
            <a:normAutofit/>
          </a:bodyPr>
          <a:lstStyle/>
          <a:p>
            <a:pPr marL="274320" indent="-274320" eaLnBrk="1" fontAlgn="auto" hangingPunct="1">
              <a:spcAft>
                <a:spcPts val="0"/>
              </a:spcAft>
              <a:defRPr/>
            </a:pPr>
            <a:r>
              <a:rPr lang="en-US" altLang="zh-CN" dirty="0" smtClean="0"/>
              <a:t>2</a:t>
            </a:r>
            <a:r>
              <a:rPr lang="zh-CN" altLang="en-US" dirty="0"/>
              <a:t>、古柯</a:t>
            </a:r>
            <a:endParaRPr lang="en-US" altLang="zh-CN" dirty="0" smtClean="0"/>
          </a:p>
          <a:p>
            <a:pPr marL="0" indent="0" eaLnBrk="1" fontAlgn="auto" hangingPunct="1">
              <a:spcAft>
                <a:spcPts val="0"/>
              </a:spcAft>
              <a:buFont typeface="Symbol" panose="05050102010706020507" pitchFamily="18" charset="2"/>
              <a:buNone/>
              <a:defRPr/>
            </a:pPr>
            <a:r>
              <a:rPr lang="zh-CN" altLang="en-US" dirty="0" smtClean="0"/>
              <a:t>         古柯</a:t>
            </a:r>
            <a:r>
              <a:rPr lang="zh-CN" altLang="en-US" dirty="0"/>
              <a:t>为另一种毒品植物，为一种常绿灌木植物。单叶互生，花黄色，两性花，萼片</a:t>
            </a:r>
            <a:r>
              <a:rPr lang="en-US" altLang="zh-CN" dirty="0"/>
              <a:t>5</a:t>
            </a:r>
            <a:r>
              <a:rPr lang="zh-CN" altLang="en-US" dirty="0"/>
              <a:t>，花瓣</a:t>
            </a:r>
            <a:r>
              <a:rPr lang="en-US" altLang="zh-CN" dirty="0"/>
              <a:t>5</a:t>
            </a:r>
            <a:r>
              <a:rPr lang="zh-CN" altLang="en-US" dirty="0"/>
              <a:t>，雄蕊</a:t>
            </a:r>
            <a:r>
              <a:rPr lang="en-US" altLang="zh-CN" dirty="0"/>
              <a:t>10</a:t>
            </a:r>
            <a:r>
              <a:rPr lang="zh-CN" altLang="en-US" dirty="0"/>
              <a:t>，果实小，圆球形或卵形，熟时红色。此植物原产于南美洲的安第斯山脉，在</a:t>
            </a:r>
            <a:r>
              <a:rPr lang="en-US" altLang="zh-CN" dirty="0"/>
              <a:t>5000</a:t>
            </a:r>
            <a:r>
              <a:rPr lang="zh-CN" altLang="en-US" dirty="0"/>
              <a:t>多年就已发现了古柯。古柯叶中可以提炼出“可卡因”，大约</a:t>
            </a:r>
            <a:r>
              <a:rPr lang="en-US" altLang="zh-CN" dirty="0"/>
              <a:t>1</a:t>
            </a:r>
            <a:r>
              <a:rPr lang="zh-CN" altLang="en-US" dirty="0"/>
              <a:t>千克古柯叶将可以提出</a:t>
            </a:r>
            <a:r>
              <a:rPr lang="en-US" altLang="zh-CN" dirty="0"/>
              <a:t>90</a:t>
            </a:r>
            <a:r>
              <a:rPr lang="zh-CN" altLang="en-US" dirty="0"/>
              <a:t>克可卡因。</a:t>
            </a:r>
            <a:endParaRPr lang="zh-CN" altLang="en-US" dirty="0"/>
          </a:p>
        </p:txBody>
      </p:sp>
      <p:sp>
        <p:nvSpPr>
          <p:cNvPr id="20482" name="标题 1"/>
          <p:cNvSpPr>
            <a:spLocks noGrp="1"/>
          </p:cNvSpPr>
          <p:nvPr>
            <p:ph type="title"/>
          </p:nvPr>
        </p:nvSpPr>
        <p:spPr/>
        <p:txBody>
          <a:bodyPr/>
          <a:lstStyle/>
          <a:p>
            <a:pPr eaLnBrk="1" hangingPunct="1"/>
            <a:r>
              <a:rPr lang="zh-CN" altLang="en-US" smtClean="0"/>
              <a:t>（一）毒品原植物</a:t>
            </a:r>
            <a:r>
              <a:rPr lang="en-US" altLang="zh-CN" smtClean="0"/>
              <a:t>—</a:t>
            </a:r>
            <a:r>
              <a:rPr lang="zh-CN" altLang="en-US" smtClean="0"/>
              <a:t>古柯</a:t>
            </a:r>
            <a:endParaRPr lang="zh-CN" altLang="en-US" smtClean="0"/>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内容占位符 2"/>
          <p:cNvSpPr>
            <a:spLocks noGrp="1"/>
          </p:cNvSpPr>
          <p:nvPr>
            <p:ph idx="1"/>
          </p:nvPr>
        </p:nvSpPr>
        <p:spPr/>
        <p:txBody>
          <a:bodyPr rtlCol="0">
            <a:normAutofit fontScale="92500" lnSpcReduction="20000"/>
          </a:bodyPr>
          <a:lstStyle/>
          <a:p>
            <a:pPr marL="274320" indent="-274320" eaLnBrk="1" fontAlgn="auto" hangingPunct="1">
              <a:spcAft>
                <a:spcPts val="0"/>
              </a:spcAft>
              <a:defRPr/>
            </a:pPr>
            <a:r>
              <a:rPr lang="en-US" altLang="zh-CN" dirty="0" smtClean="0"/>
              <a:t>2</a:t>
            </a:r>
            <a:r>
              <a:rPr lang="zh-CN" altLang="zh-CN" dirty="0" smtClean="0"/>
              <a:t>、</a:t>
            </a:r>
            <a:r>
              <a:rPr lang="zh-CN" altLang="zh-CN" b="1" dirty="0" smtClean="0"/>
              <a:t>古柯</a:t>
            </a:r>
            <a:endParaRPr lang="zh-CN" altLang="zh-CN" dirty="0" smtClean="0"/>
          </a:p>
          <a:p>
            <a:pPr marL="274320" indent="-274320" eaLnBrk="1" fontAlgn="auto" hangingPunct="1">
              <a:spcAft>
                <a:spcPts val="0"/>
              </a:spcAft>
              <a:defRPr/>
            </a:pPr>
            <a:r>
              <a:rPr lang="zh-CN" altLang="zh-CN" dirty="0" smtClean="0"/>
              <a:t>古柯为另一种毒品植物，属古柯科的古柯属，为一种常绿灌木植物。单叶互生，花黄色，两性花，萼片</a:t>
            </a:r>
            <a:r>
              <a:rPr lang="en-US" altLang="zh-CN" dirty="0" smtClean="0"/>
              <a:t>5</a:t>
            </a:r>
            <a:r>
              <a:rPr lang="zh-CN" altLang="zh-CN" dirty="0" smtClean="0"/>
              <a:t>，花瓣</a:t>
            </a:r>
            <a:r>
              <a:rPr lang="en-US" altLang="zh-CN" dirty="0" smtClean="0"/>
              <a:t>5</a:t>
            </a:r>
            <a:r>
              <a:rPr lang="zh-CN" altLang="zh-CN" dirty="0" smtClean="0"/>
              <a:t>，雄蕊</a:t>
            </a:r>
            <a:r>
              <a:rPr lang="en-US" altLang="zh-CN" dirty="0" smtClean="0"/>
              <a:t>10</a:t>
            </a:r>
            <a:r>
              <a:rPr lang="zh-CN" altLang="zh-CN" dirty="0" smtClean="0"/>
              <a:t>，果实小，圆球形或卵形，熟时红色。此植物原产于南美洲的安第斯山脉，在</a:t>
            </a:r>
            <a:r>
              <a:rPr lang="en-US" altLang="zh-CN" dirty="0" smtClean="0"/>
              <a:t>5000</a:t>
            </a:r>
            <a:r>
              <a:rPr lang="zh-CN" altLang="zh-CN" dirty="0" smtClean="0"/>
              <a:t>多年就已发现了古柯。</a:t>
            </a:r>
            <a:endParaRPr lang="zh-CN" altLang="zh-CN" dirty="0" smtClean="0"/>
          </a:p>
          <a:p>
            <a:pPr marL="274320" indent="-274320" eaLnBrk="1" fontAlgn="auto" hangingPunct="1">
              <a:spcAft>
                <a:spcPts val="0"/>
              </a:spcAft>
              <a:defRPr/>
            </a:pPr>
            <a:r>
              <a:rPr lang="zh-CN" altLang="zh-CN" dirty="0" smtClean="0"/>
              <a:t>为什么称古柯为毒品植物？因为从古柯叶中可以提炼出“可卡因”，大约</a:t>
            </a:r>
            <a:r>
              <a:rPr lang="en-US" altLang="zh-CN" dirty="0" smtClean="0"/>
              <a:t>1</a:t>
            </a:r>
            <a:r>
              <a:rPr lang="zh-CN" altLang="zh-CN" dirty="0" smtClean="0"/>
              <a:t>千克古柯叶将可以提出</a:t>
            </a:r>
            <a:r>
              <a:rPr lang="en-US" altLang="zh-CN" dirty="0" smtClean="0"/>
              <a:t>90</a:t>
            </a:r>
            <a:r>
              <a:rPr lang="zh-CN" altLang="zh-CN" dirty="0" smtClean="0"/>
              <a:t>克可卡因。可卡因也叫古柯碱，每天嚼</a:t>
            </a:r>
            <a:r>
              <a:rPr lang="en-US" altLang="zh-CN" dirty="0" smtClean="0"/>
              <a:t>25</a:t>
            </a:r>
            <a:r>
              <a:rPr lang="zh-CN" altLang="zh-CN" dirty="0" smtClean="0"/>
              <a:t>～</a:t>
            </a:r>
            <a:r>
              <a:rPr lang="en-US" altLang="zh-CN" dirty="0" smtClean="0"/>
              <a:t>70</a:t>
            </a:r>
            <a:r>
              <a:rPr lang="zh-CN" altLang="zh-CN" dirty="0" smtClean="0"/>
              <a:t>克古柯叶，就等于吸进了</a:t>
            </a:r>
            <a:r>
              <a:rPr lang="en-US" altLang="zh-CN" dirty="0" smtClean="0"/>
              <a:t>112</a:t>
            </a:r>
            <a:r>
              <a:rPr lang="zh-CN" altLang="zh-CN" dirty="0" smtClean="0"/>
              <a:t>毫克的可卡因。可卡因对人体有明显的兴奋作用，而且易成瘾。这就构成了它毒品的性质。</a:t>
            </a:r>
            <a:endParaRPr lang="zh-CN" altLang="zh-CN" dirty="0" smtClean="0"/>
          </a:p>
        </p:txBody>
      </p:sp>
      <p:sp>
        <p:nvSpPr>
          <p:cNvPr id="21506" name="灯片编号占位符 3"/>
          <p:cNvSpPr>
            <a:spLocks noGrp="1"/>
          </p:cNvSpPr>
          <p:nvPr>
            <p:ph type="sldNum" sz="quarter" idx="12"/>
          </p:nvPr>
        </p:nvSpPr>
        <p:spPr bwMode="auto">
          <a:ln>
            <a:miter lim="800000"/>
          </a:ln>
        </p:spPr>
        <p:txBody>
          <a:bodyPr wrap="square" numCol="1" anchorCtr="0" compatLnSpc="1"/>
          <a:lstStyle/>
          <a:p>
            <a:pPr fontAlgn="base">
              <a:spcBef>
                <a:spcPct val="0"/>
              </a:spcBef>
              <a:spcAft>
                <a:spcPct val="0"/>
              </a:spcAft>
              <a:defRPr/>
            </a:pPr>
            <a:fld id="{DE05D538-39C6-4EB1-932B-8DA664466DF1}" type="slidenum">
              <a:rPr lang="en-US" altLang="zh-CN"/>
            </a:fld>
            <a:endParaRPr lang="en-US" altLang="zh-CN"/>
          </a:p>
        </p:txBody>
      </p:sp>
      <p:sp>
        <p:nvSpPr>
          <p:cNvPr id="21507" name="标题 1"/>
          <p:cNvSpPr>
            <a:spLocks noGrp="1"/>
          </p:cNvSpPr>
          <p:nvPr>
            <p:ph type="title"/>
          </p:nvPr>
        </p:nvSpPr>
        <p:spPr/>
        <p:txBody>
          <a:bodyPr/>
          <a:lstStyle/>
          <a:p>
            <a:pPr eaLnBrk="1" hangingPunct="1"/>
            <a:r>
              <a:rPr lang="zh-CN" altLang="zh-CN" b="1" smtClean="0"/>
              <a:t>古柯</a:t>
            </a:r>
            <a:endParaRPr lang="zh-CN" altLang="en-US" smtClean="0"/>
          </a:p>
        </p:txBody>
      </p:sp>
      <p:pic>
        <p:nvPicPr>
          <p:cNvPr id="6" name="内容占位符 4" descr="捕获20.PNG"/>
          <p:cNvPicPr>
            <a:picLocks noChangeAspect="1"/>
          </p:cNvPicPr>
          <p:nvPr/>
        </p:nvPicPr>
        <p:blipFill>
          <a:blip r:embed="rId1"/>
          <a:srcRect/>
          <a:stretch>
            <a:fillRect/>
          </a:stretch>
        </p:blipFill>
        <p:spPr bwMode="auto">
          <a:xfrm>
            <a:off x="900113" y="1701800"/>
            <a:ext cx="7632700" cy="4321175"/>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iterate type="lt">
                                    <p:tmPct val="0"/>
                                  </p:iterate>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AG_VERSION" val="1.0"/>
  <p:tag name="KSO_WM_TEMPLATE_CATEGORY" val="custom"/>
  <p:tag name="KSO_WM_TEMPLATE_INDEX" val="664"/>
</p:tagLst>
</file>

<file path=ppt/tags/tag10.xml><?xml version="1.0" encoding="utf-8"?>
<p:tagLst xmlns:p="http://schemas.openxmlformats.org/presentationml/2006/main">
  <p:tag name="KSO_WM_TEMPLATE_CATEGORY" val="custom"/>
  <p:tag name="KSO_WM_TEMPLATE_INDEX" val="664"/>
</p:tagLst>
</file>

<file path=ppt/tags/tag11.xml><?xml version="1.0" encoding="utf-8"?>
<p:tagLst xmlns:p="http://schemas.openxmlformats.org/presentationml/2006/main">
  <p:tag name="KSO_WM_TEMPLATE_CATEGORY" val="custom"/>
  <p:tag name="KSO_WM_TEMPLATE_INDEX" val="664"/>
</p:tagLst>
</file>

<file path=ppt/tags/tag12.xml><?xml version="1.0" encoding="utf-8"?>
<p:tagLst xmlns:p="http://schemas.openxmlformats.org/presentationml/2006/main">
  <p:tag name="KSO_WM_TEMPLATE_CATEGORY" val="custom"/>
  <p:tag name="KSO_WM_TEMPLATE_INDEX" val="664"/>
</p:tagLst>
</file>

<file path=ppt/tags/tag13.xml><?xml version="1.0" encoding="utf-8"?>
<p:tagLst xmlns:p="http://schemas.openxmlformats.org/presentationml/2006/main">
  <p:tag name="KSO_WM_TEMPLATE_CATEGORY" val="custom"/>
  <p:tag name="KSO_WM_TEMPLATE_INDEX" val="664"/>
</p:tagLst>
</file>

<file path=ppt/tags/tag14.xml><?xml version="1.0" encoding="utf-8"?>
<p:tagLst xmlns:p="http://schemas.openxmlformats.org/presentationml/2006/main">
  <p:tag name="KSO_WM_TEMPLATE_CATEGORY" val="custom"/>
  <p:tag name="KSO_WM_TEMPLATE_INDEX" val="664"/>
</p:tagLst>
</file>

<file path=ppt/tags/tag15.xml><?xml version="1.0" encoding="utf-8"?>
<p:tagLst xmlns:p="http://schemas.openxmlformats.org/presentationml/2006/main">
  <p:tag name="KSO_WM_TEMPLATE_CATEGORY" val="custom"/>
  <p:tag name="KSO_WM_TEMPLATE_INDEX" val="664"/>
</p:tagLst>
</file>

<file path=ppt/tags/tag16.xml><?xml version="1.0" encoding="utf-8"?>
<p:tagLst xmlns:p="http://schemas.openxmlformats.org/presentationml/2006/main">
  <p:tag name="KSO_WM_TEMPLATE_CATEGORY" val="custom"/>
  <p:tag name="KSO_WM_TEMPLATE_INDEX" val="664"/>
</p:tagLst>
</file>

<file path=ppt/tags/tag17.xml><?xml version="1.0" encoding="utf-8"?>
<p:tagLst xmlns:p="http://schemas.openxmlformats.org/presentationml/2006/main">
  <p:tag name="KSO_WM_TEMPLATE_CATEGORY" val="custom"/>
  <p:tag name="KSO_WM_TEMPLATE_INDEX" val="664"/>
</p:tagLst>
</file>

<file path=ppt/tags/tag18.xml><?xml version="1.0" encoding="utf-8"?>
<p:tagLst xmlns:p="http://schemas.openxmlformats.org/presentationml/2006/main">
  <p:tag name="KSO_WM_TEMPLATE_CATEGORY" val="custom"/>
  <p:tag name="KSO_WM_TEMPLATE_INDEX" val="664"/>
</p:tagLst>
</file>

<file path=ppt/tags/tag19.xml><?xml version="1.0" encoding="utf-8"?>
<p:tagLst xmlns:p="http://schemas.openxmlformats.org/presentationml/2006/main">
  <p:tag name="KSO_WM_TEMPLATE_CATEGORY" val="custom"/>
  <p:tag name="KSO_WM_TEMPLATE_INDEX" val="664"/>
</p:tagLst>
</file>

<file path=ppt/tags/tag2.xml><?xml version="1.0" encoding="utf-8"?>
<p:tagLst xmlns:p="http://schemas.openxmlformats.org/presentationml/2006/main">
  <p:tag name="KSO_WM_TAG_VERSION" val="1.0"/>
  <p:tag name="KSO_WM_TEMPLATE_CATEGORY" val="custom"/>
  <p:tag name="KSO_WM_TEMPLATE_INDEX" val="664"/>
</p:tagLst>
</file>

<file path=ppt/tags/tag20.xml><?xml version="1.0" encoding="utf-8"?>
<p:tagLst xmlns:p="http://schemas.openxmlformats.org/presentationml/2006/main">
  <p:tag name="KSO_WM_TEMPLATE_CATEGORY" val="custom"/>
  <p:tag name="KSO_WM_TEMPLATE_INDEX" val="664"/>
</p:tagLst>
</file>

<file path=ppt/tags/tag21.xml><?xml version="1.0" encoding="utf-8"?>
<p:tagLst xmlns:p="http://schemas.openxmlformats.org/presentationml/2006/main">
  <p:tag name="KSO_WM_TEMPLATE_CATEGORY" val="custom"/>
  <p:tag name="KSO_WM_TEMPLATE_INDEX" val="664"/>
</p:tagLst>
</file>

<file path=ppt/tags/tag22.xml><?xml version="1.0" encoding="utf-8"?>
<p:tagLst xmlns:p="http://schemas.openxmlformats.org/presentationml/2006/main">
  <p:tag name="KSO_WM_TEMPLATE_CATEGORY" val="custom"/>
  <p:tag name="KSO_WM_TEMPLATE_INDEX" val="664"/>
</p:tagLst>
</file>

<file path=ppt/tags/tag23.xml><?xml version="1.0" encoding="utf-8"?>
<p:tagLst xmlns:p="http://schemas.openxmlformats.org/presentationml/2006/main">
  <p:tag name="KSO_WM_TEMPLATE_CATEGORY" val="custom"/>
  <p:tag name="KSO_WM_TEMPLATE_INDEX" val="664"/>
</p:tagLst>
</file>

<file path=ppt/tags/tag24.xml><?xml version="1.0" encoding="utf-8"?>
<p:tagLst xmlns:p="http://schemas.openxmlformats.org/presentationml/2006/main">
  <p:tag name="KSO_WM_TEMPLATE_CATEGORY" val="custom"/>
  <p:tag name="KSO_WM_TEMPLATE_INDEX" val="664"/>
</p:tagLst>
</file>

<file path=ppt/tags/tag25.xml><?xml version="1.0" encoding="utf-8"?>
<p:tagLst xmlns:p="http://schemas.openxmlformats.org/presentationml/2006/main">
  <p:tag name="KSO_WM_TEMPLATE_CATEGORY" val="custom"/>
  <p:tag name="KSO_WM_TEMPLATE_INDEX" val="664"/>
</p:tagLst>
</file>

<file path=ppt/tags/tag26.xml><?xml version="1.0" encoding="utf-8"?>
<p:tagLst xmlns:p="http://schemas.openxmlformats.org/presentationml/2006/main">
  <p:tag name="KSO_WM_TEMPLATE_CATEGORY" val="custom"/>
  <p:tag name="KSO_WM_TEMPLATE_INDEX" val="664"/>
</p:tagLst>
</file>

<file path=ppt/tags/tag27.xml><?xml version="1.0" encoding="utf-8"?>
<p:tagLst xmlns:p="http://schemas.openxmlformats.org/presentationml/2006/main">
  <p:tag name="KSO_WM_TEMPLATE_CATEGORY" val="custom"/>
  <p:tag name="KSO_WM_TEMPLATE_INDEX" val="664"/>
</p:tagLst>
</file>

<file path=ppt/tags/tag28.xml><?xml version="1.0" encoding="utf-8"?>
<p:tagLst xmlns:p="http://schemas.openxmlformats.org/presentationml/2006/main">
  <p:tag name="KSO_WM_TEMPLATE_CATEGORY" val="custom"/>
  <p:tag name="KSO_WM_TEMPLATE_INDEX" val="664"/>
</p:tagLst>
</file>

<file path=ppt/tags/tag29.xml><?xml version="1.0" encoding="utf-8"?>
<p:tagLst xmlns:p="http://schemas.openxmlformats.org/presentationml/2006/main">
  <p:tag name="KSO_WM_TEMPLATE_CATEGORY" val="custom"/>
  <p:tag name="KSO_WM_TEMPLATE_INDEX" val="664"/>
</p:tagLst>
</file>

<file path=ppt/tags/tag3.xml><?xml version="1.0" encoding="utf-8"?>
<p:tagLst xmlns:p="http://schemas.openxmlformats.org/presentationml/2006/main">
  <p:tag name="KSO_WM_TEMPLATE_CATEGORY" val="custom"/>
  <p:tag name="KSO_WM_TEMPLATE_INDEX" val="664"/>
</p:tagLst>
</file>

<file path=ppt/tags/tag30.xml><?xml version="1.0" encoding="utf-8"?>
<p:tagLst xmlns:p="http://schemas.openxmlformats.org/presentationml/2006/main">
  <p:tag name="KSO_WM_TEMPLATE_CATEGORY" val="custom"/>
  <p:tag name="KSO_WM_TEMPLATE_INDEX" val="664"/>
</p:tagLst>
</file>

<file path=ppt/tags/tag31.xml><?xml version="1.0" encoding="utf-8"?>
<p:tagLst xmlns:p="http://schemas.openxmlformats.org/presentationml/2006/main">
  <p:tag name="KSO_WM_TEMPLATE_CATEGORY" val="custom"/>
  <p:tag name="KSO_WM_TEMPLATE_INDEX" val="664"/>
</p:tagLst>
</file>

<file path=ppt/tags/tag32.xml><?xml version="1.0" encoding="utf-8"?>
<p:tagLst xmlns:p="http://schemas.openxmlformats.org/presentationml/2006/main">
  <p:tag name="KSO_WM_TEMPLATE_CATEGORY" val="custom"/>
  <p:tag name="KSO_WM_TEMPLATE_INDEX" val="664"/>
</p:tagLst>
</file>

<file path=ppt/tags/tag33.xml><?xml version="1.0" encoding="utf-8"?>
<p:tagLst xmlns:p="http://schemas.openxmlformats.org/presentationml/2006/main">
  <p:tag name="KSO_WM_TEMPLATE_CATEGORY" val="custom"/>
  <p:tag name="KSO_WM_TEMPLATE_INDEX" val="664"/>
</p:tagLst>
</file>

<file path=ppt/tags/tag34.xml><?xml version="1.0" encoding="utf-8"?>
<p:tagLst xmlns:p="http://schemas.openxmlformats.org/presentationml/2006/main">
  <p:tag name="KSO_WM_TEMPLATE_CATEGORY" val="custom"/>
  <p:tag name="KSO_WM_TEMPLATE_INDEX" val="664"/>
</p:tagLst>
</file>

<file path=ppt/tags/tag35.xml><?xml version="1.0" encoding="utf-8"?>
<p:tagLst xmlns:p="http://schemas.openxmlformats.org/presentationml/2006/main">
  <p:tag name="KSO_WM_TEMPLATE_CATEGORY" val="custom"/>
  <p:tag name="KSO_WM_TEMPLATE_INDEX" val="664"/>
</p:tagLst>
</file>

<file path=ppt/tags/tag36.xml><?xml version="1.0" encoding="utf-8"?>
<p:tagLst xmlns:p="http://schemas.openxmlformats.org/presentationml/2006/main">
  <p:tag name="KSO_WM_TEMPLATE_CATEGORY" val="custom"/>
  <p:tag name="KSO_WM_TEMPLATE_INDEX" val="664"/>
</p:tagLst>
</file>

<file path=ppt/tags/tag37.xml><?xml version="1.0" encoding="utf-8"?>
<p:tagLst xmlns:p="http://schemas.openxmlformats.org/presentationml/2006/main">
  <p:tag name="KSO_WM_TEMPLATE_CATEGORY" val="custom"/>
  <p:tag name="KSO_WM_TEMPLATE_INDEX" val="664"/>
</p:tagLst>
</file>

<file path=ppt/tags/tag38.xml><?xml version="1.0" encoding="utf-8"?>
<p:tagLst xmlns:p="http://schemas.openxmlformats.org/presentationml/2006/main">
  <p:tag name="KSO_WM_TEMPLATE_CATEGORY" val="custom"/>
  <p:tag name="KSO_WM_TEMPLATE_INDEX" val="664"/>
</p:tagLst>
</file>

<file path=ppt/tags/tag39.xml><?xml version="1.0" encoding="utf-8"?>
<p:tagLst xmlns:p="http://schemas.openxmlformats.org/presentationml/2006/main">
  <p:tag name="KSO_WM_TEMPLATE_CATEGORY" val="custom"/>
  <p:tag name="KSO_WM_TEMPLATE_INDEX" val="664"/>
</p:tagLst>
</file>

<file path=ppt/tags/tag4.xml><?xml version="1.0" encoding="utf-8"?>
<p:tagLst xmlns:p="http://schemas.openxmlformats.org/presentationml/2006/main">
  <p:tag name="KSO_WM_TEMPLATE_CATEGORY" val="custom"/>
  <p:tag name="KSO_WM_TEMPLATE_INDEX" val="664"/>
</p:tagLst>
</file>

<file path=ppt/tags/tag40.xml><?xml version="1.0" encoding="utf-8"?>
<p:tagLst xmlns:p="http://schemas.openxmlformats.org/presentationml/2006/main">
  <p:tag name="KSO_WM_TEMPLATE_CATEGORY" val="custom"/>
  <p:tag name="KSO_WM_TEMPLATE_INDEX" val="664"/>
</p:tagLst>
</file>

<file path=ppt/tags/tag41.xml><?xml version="1.0" encoding="utf-8"?>
<p:tagLst xmlns:p="http://schemas.openxmlformats.org/presentationml/2006/main">
  <p:tag name="KSO_WM_TEMPLATE_CATEGORY" val="custom"/>
  <p:tag name="KSO_WM_TEMPLATE_INDEX" val="664"/>
</p:tagLst>
</file>

<file path=ppt/tags/tag42.xml><?xml version="1.0" encoding="utf-8"?>
<p:tagLst xmlns:p="http://schemas.openxmlformats.org/presentationml/2006/main">
  <p:tag name="KSO_WM_TEMPLATE_CATEGORY" val="custom"/>
  <p:tag name="KSO_WM_TEMPLATE_INDEX" val="664"/>
</p:tagLst>
</file>

<file path=ppt/tags/tag43.xml><?xml version="1.0" encoding="utf-8"?>
<p:tagLst xmlns:p="http://schemas.openxmlformats.org/presentationml/2006/main">
  <p:tag name="KSO_WM_TEMPLATE_CATEGORY" val="custom"/>
  <p:tag name="KSO_WM_TEMPLATE_INDEX" val="664"/>
</p:tagLst>
</file>

<file path=ppt/tags/tag44.xml><?xml version="1.0" encoding="utf-8"?>
<p:tagLst xmlns:p="http://schemas.openxmlformats.org/presentationml/2006/main">
  <p:tag name="KSO_WM_TEMPLATE_CATEGORY" val="custom"/>
  <p:tag name="KSO_WM_TEMPLATE_INDEX" val="664"/>
</p:tagLst>
</file>

<file path=ppt/tags/tag45.xml><?xml version="1.0" encoding="utf-8"?>
<p:tagLst xmlns:p="http://schemas.openxmlformats.org/presentationml/2006/main">
  <p:tag name="KSO_WM_TEMPLATE_CATEGORY" val="custom"/>
  <p:tag name="KSO_WM_TEMPLATE_INDEX" val="664"/>
</p:tagLst>
</file>

<file path=ppt/tags/tag46.xml><?xml version="1.0" encoding="utf-8"?>
<p:tagLst xmlns:p="http://schemas.openxmlformats.org/presentationml/2006/main">
  <p:tag name="KSO_WM_TEMPLATE_CATEGORY" val="custom"/>
  <p:tag name="KSO_WM_TEMPLATE_INDEX" val="664"/>
</p:tagLst>
</file>

<file path=ppt/tags/tag47.xml><?xml version="1.0" encoding="utf-8"?>
<p:tagLst xmlns:p="http://schemas.openxmlformats.org/presentationml/2006/main">
  <p:tag name="KSO_WM_TEMPLATE_CATEGORY" val="custom"/>
  <p:tag name="KSO_WM_TEMPLATE_INDEX" val="664"/>
</p:tagLst>
</file>

<file path=ppt/tags/tag48.xml><?xml version="1.0" encoding="utf-8"?>
<p:tagLst xmlns:p="http://schemas.openxmlformats.org/presentationml/2006/main">
  <p:tag name="KSO_WM_TEMPLATE_CATEGORY" val="custom"/>
  <p:tag name="KSO_WM_TEMPLATE_INDEX" val="664"/>
</p:tagLst>
</file>

<file path=ppt/tags/tag49.xml><?xml version="1.0" encoding="utf-8"?>
<p:tagLst xmlns:p="http://schemas.openxmlformats.org/presentationml/2006/main">
  <p:tag name="KSO_WM_TEMPLATE_CATEGORY" val="custom"/>
  <p:tag name="KSO_WM_TEMPLATE_INDEX" val="664"/>
</p:tagLst>
</file>

<file path=ppt/tags/tag5.xml><?xml version="1.0" encoding="utf-8"?>
<p:tagLst xmlns:p="http://schemas.openxmlformats.org/presentationml/2006/main">
  <p:tag name="KSO_WM_TEMPLATE_CATEGORY" val="custom"/>
  <p:tag name="KSO_WM_TEMPLATE_INDEX" val="664"/>
</p:tagLst>
</file>

<file path=ppt/tags/tag50.xml><?xml version="1.0" encoding="utf-8"?>
<p:tagLst xmlns:p="http://schemas.openxmlformats.org/presentationml/2006/main">
  <p:tag name="KSO_WM_TEMPLATE_CATEGORY" val="custom"/>
  <p:tag name="KSO_WM_TEMPLATE_INDEX" val="664"/>
</p:tagLst>
</file>

<file path=ppt/tags/tag51.xml><?xml version="1.0" encoding="utf-8"?>
<p:tagLst xmlns:p="http://schemas.openxmlformats.org/presentationml/2006/main">
  <p:tag name="KSO_WM_TEMPLATE_CATEGORY" val="custom"/>
  <p:tag name="KSO_WM_TEMPLATE_INDEX" val="664"/>
</p:tagLst>
</file>

<file path=ppt/tags/tag52.xml><?xml version="1.0" encoding="utf-8"?>
<p:tagLst xmlns:p="http://schemas.openxmlformats.org/presentationml/2006/main">
  <p:tag name="KSO_WM_TEMPLATE_CATEGORY" val="custom"/>
  <p:tag name="KSO_WM_TEMPLATE_INDEX" val="664"/>
</p:tagLst>
</file>

<file path=ppt/tags/tag53.xml><?xml version="1.0" encoding="utf-8"?>
<p:tagLst xmlns:p="http://schemas.openxmlformats.org/presentationml/2006/main">
  <p:tag name="KSO_WM_TEMPLATE_CATEGORY" val="custom"/>
  <p:tag name="KSO_WM_TEMPLATE_INDEX" val="664"/>
</p:tagLst>
</file>

<file path=ppt/tags/tag54.xml><?xml version="1.0" encoding="utf-8"?>
<p:tagLst xmlns:p="http://schemas.openxmlformats.org/presentationml/2006/main">
  <p:tag name="KSO_WM_TEMPLATE_CATEGORY" val="custom"/>
  <p:tag name="KSO_WM_TEMPLATE_INDEX" val="664"/>
</p:tagLst>
</file>

<file path=ppt/tags/tag55.xml><?xml version="1.0" encoding="utf-8"?>
<p:tagLst xmlns:p="http://schemas.openxmlformats.org/presentationml/2006/main">
  <p:tag name="KSO_WM_TEMPLATE_CATEGORY" val="custom"/>
  <p:tag name="KSO_WM_TEMPLATE_INDEX" val="664"/>
</p:tagLst>
</file>

<file path=ppt/tags/tag56.xml><?xml version="1.0" encoding="utf-8"?>
<p:tagLst xmlns:p="http://schemas.openxmlformats.org/presentationml/2006/main">
  <p:tag name="KSO_WM_TEMPLATE_CATEGORY" val="custom"/>
  <p:tag name="KSO_WM_TEMPLATE_INDEX" val="664"/>
</p:tagLst>
</file>

<file path=ppt/tags/tag57.xml><?xml version="1.0" encoding="utf-8"?>
<p:tagLst xmlns:p="http://schemas.openxmlformats.org/presentationml/2006/main">
  <p:tag name="KSO_WM_TEMPLATE_CATEGORY" val="custom"/>
  <p:tag name="KSO_WM_TEMPLATE_INDEX" val="664"/>
</p:tagLst>
</file>

<file path=ppt/tags/tag58.xml><?xml version="1.0" encoding="utf-8"?>
<p:tagLst xmlns:p="http://schemas.openxmlformats.org/presentationml/2006/main">
  <p:tag name="KSO_WM_TEMPLATE_CATEGORY" val="custom"/>
  <p:tag name="KSO_WM_TEMPLATE_INDEX" val="664"/>
</p:tagLst>
</file>

<file path=ppt/tags/tag59.xml><?xml version="1.0" encoding="utf-8"?>
<p:tagLst xmlns:p="http://schemas.openxmlformats.org/presentationml/2006/main">
  <p:tag name="KSO_WM_TEMPLATE_CATEGORY" val="custom"/>
  <p:tag name="KSO_WM_TEMPLATE_INDEX" val="664"/>
</p:tagLst>
</file>

<file path=ppt/tags/tag6.xml><?xml version="1.0" encoding="utf-8"?>
<p:tagLst xmlns:p="http://schemas.openxmlformats.org/presentationml/2006/main">
  <p:tag name="KSO_WM_TEMPLATE_CATEGORY" val="custom"/>
  <p:tag name="KSO_WM_TEMPLATE_INDEX" val="664"/>
</p:tagLst>
</file>

<file path=ppt/tags/tag60.xml><?xml version="1.0" encoding="utf-8"?>
<p:tagLst xmlns:p="http://schemas.openxmlformats.org/presentationml/2006/main">
  <p:tag name="KSO_WM_TEMPLATE_CATEGORY" val="custom"/>
  <p:tag name="KSO_WM_TEMPLATE_INDEX" val="664"/>
</p:tagLst>
</file>

<file path=ppt/tags/tag61.xml><?xml version="1.0" encoding="utf-8"?>
<p:tagLst xmlns:p="http://schemas.openxmlformats.org/presentationml/2006/main">
  <p:tag name="KSO_WM_TEMPLATE_CATEGORY" val="custom"/>
  <p:tag name="KSO_WM_TEMPLATE_INDEX" val="664"/>
</p:tagLst>
</file>

<file path=ppt/tags/tag62.xml><?xml version="1.0" encoding="utf-8"?>
<p:tagLst xmlns:p="http://schemas.openxmlformats.org/presentationml/2006/main">
  <p:tag name="KSO_WM_TEMPLATE_CATEGORY" val="custom"/>
  <p:tag name="KSO_WM_TEMPLATE_INDEX" val="664"/>
</p:tagLst>
</file>

<file path=ppt/tags/tag63.xml><?xml version="1.0" encoding="utf-8"?>
<p:tagLst xmlns:p="http://schemas.openxmlformats.org/presentationml/2006/main">
  <p:tag name="KSO_WM_TEMPLATE_CATEGORY" val="custom"/>
  <p:tag name="KSO_WM_TEMPLATE_INDEX" val="664"/>
</p:tagLst>
</file>

<file path=ppt/tags/tag64.xml><?xml version="1.0" encoding="utf-8"?>
<p:tagLst xmlns:p="http://schemas.openxmlformats.org/presentationml/2006/main">
  <p:tag name="KSO_WM_TEMPLATE_CATEGORY" val="custom"/>
  <p:tag name="KSO_WM_TEMPLATE_INDEX" val="664"/>
</p:tagLst>
</file>

<file path=ppt/tags/tag65.xml><?xml version="1.0" encoding="utf-8"?>
<p:tagLst xmlns:p="http://schemas.openxmlformats.org/presentationml/2006/main">
  <p:tag name="KSO_WM_TEMPLATE_CATEGORY" val="custom"/>
  <p:tag name="KSO_WM_TEMPLATE_INDEX" val="664"/>
</p:tagLst>
</file>

<file path=ppt/tags/tag66.xml><?xml version="1.0" encoding="utf-8"?>
<p:tagLst xmlns:p="http://schemas.openxmlformats.org/presentationml/2006/main">
  <p:tag name="KSO_WM_TEMPLATE_CATEGORY" val="custom"/>
  <p:tag name="KSO_WM_TEMPLATE_INDEX" val="664"/>
</p:tagLst>
</file>

<file path=ppt/tags/tag67.xml><?xml version="1.0" encoding="utf-8"?>
<p:tagLst xmlns:p="http://schemas.openxmlformats.org/presentationml/2006/main">
  <p:tag name="KSO_WM_TEMPLATE_CATEGORY" val="custom"/>
  <p:tag name="KSO_WM_TEMPLATE_INDEX" val="664"/>
</p:tagLst>
</file>

<file path=ppt/tags/tag68.xml><?xml version="1.0" encoding="utf-8"?>
<p:tagLst xmlns:p="http://schemas.openxmlformats.org/presentationml/2006/main">
  <p:tag name="KSO_WM_TEMPLATE_CATEGORY" val="custom"/>
  <p:tag name="KSO_WM_TEMPLATE_INDEX" val="664"/>
</p:tagLst>
</file>

<file path=ppt/tags/tag69.xml><?xml version="1.0" encoding="utf-8"?>
<p:tagLst xmlns:p="http://schemas.openxmlformats.org/presentationml/2006/main">
  <p:tag name="KSO_WM_TEMPLATE_CATEGORY" val="custom"/>
  <p:tag name="KSO_WM_TEMPLATE_INDEX" val="664"/>
</p:tagLst>
</file>

<file path=ppt/tags/tag7.xml><?xml version="1.0" encoding="utf-8"?>
<p:tagLst xmlns:p="http://schemas.openxmlformats.org/presentationml/2006/main">
  <p:tag name="KSO_WM_TEMPLATE_CATEGORY" val="custom"/>
  <p:tag name="KSO_WM_TEMPLATE_INDEX" val="664"/>
</p:tagLst>
</file>

<file path=ppt/tags/tag70.xml><?xml version="1.0" encoding="utf-8"?>
<p:tagLst xmlns:p="http://schemas.openxmlformats.org/presentationml/2006/main">
  <p:tag name="KSO_WM_TEMPLATE_CATEGORY" val="custom"/>
  <p:tag name="KSO_WM_TEMPLATE_INDEX" val="664"/>
</p:tagLst>
</file>

<file path=ppt/tags/tag71.xml><?xml version="1.0" encoding="utf-8"?>
<p:tagLst xmlns:p="http://schemas.openxmlformats.org/presentationml/2006/main">
  <p:tag name="KSO_WM_TEMPLATE_CATEGORY" val="custom"/>
  <p:tag name="KSO_WM_TEMPLATE_INDEX" val="664"/>
</p:tagLst>
</file>

<file path=ppt/tags/tag8.xml><?xml version="1.0" encoding="utf-8"?>
<p:tagLst xmlns:p="http://schemas.openxmlformats.org/presentationml/2006/main">
  <p:tag name="KSO_WM_TEMPLATE_CATEGORY" val="custom"/>
  <p:tag name="KSO_WM_TEMPLATE_INDEX" val="664"/>
</p:tagLst>
</file>

<file path=ppt/tags/tag9.xml><?xml version="1.0" encoding="utf-8"?>
<p:tagLst xmlns:p="http://schemas.openxmlformats.org/presentationml/2006/main">
  <p:tag name="KSO_WM_TEMPLATE_CATEGORY" val="custom"/>
  <p:tag name="KSO_WM_TEMPLATE_INDEX" val="664"/>
</p:tagLst>
</file>

<file path=ppt/theme/theme1.xml><?xml version="1.0" encoding="utf-8"?>
<a:theme xmlns:a="http://schemas.openxmlformats.org/drawingml/2006/main" name="Office 主题">
  <a:themeElements>
    <a:clrScheme name="160558">
      <a:dk1>
        <a:srgbClr val="FFFFFF"/>
      </a:dk1>
      <a:lt1>
        <a:srgbClr val="3F3F3F"/>
      </a:lt1>
      <a:dk2>
        <a:srgbClr val="FFFFFF"/>
      </a:dk2>
      <a:lt2>
        <a:srgbClr val="3F3F3F"/>
      </a:lt2>
      <a:accent1>
        <a:srgbClr val="41A0CB"/>
      </a:accent1>
      <a:accent2>
        <a:srgbClr val="A3D1D0"/>
      </a:accent2>
      <a:accent3>
        <a:srgbClr val="9396A3"/>
      </a:accent3>
      <a:accent4>
        <a:srgbClr val="D55A33"/>
      </a:accent4>
      <a:accent5>
        <a:srgbClr val="52AE96"/>
      </a:accent5>
      <a:accent6>
        <a:srgbClr val="FFA90D"/>
      </a:accent6>
      <a:hlink>
        <a:srgbClr val="CC9900"/>
      </a:hlink>
      <a:folHlink>
        <a:srgbClr val="666699"/>
      </a:folHlink>
    </a:clrScheme>
    <a:fontScheme name="自定义 2">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9699</Words>
  <Application>WPS 演示</Application>
  <PresentationFormat>全屏显示(4:3)</PresentationFormat>
  <Paragraphs>461</Paragraphs>
  <Slides>69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69</vt:i4>
      </vt:variant>
    </vt:vector>
  </HeadingPairs>
  <TitlesOfParts>
    <vt:vector size="80" baseType="lpstr">
      <vt:lpstr>Arial</vt:lpstr>
      <vt:lpstr>宋体</vt:lpstr>
      <vt:lpstr>Wingdings</vt:lpstr>
      <vt:lpstr>Candara</vt:lpstr>
      <vt:lpstr>华文楷体</vt:lpstr>
      <vt:lpstr>Symbol</vt:lpstr>
      <vt:lpstr>黑体</vt:lpstr>
      <vt:lpstr>微软雅黑</vt:lpstr>
      <vt:lpstr>Arial Unicode MS</vt:lpstr>
      <vt:lpstr>Calibri</vt:lpstr>
      <vt:lpstr>Office 主题</vt:lpstr>
      <vt:lpstr>PowerPoint 演示文稿</vt:lpstr>
      <vt:lpstr>青少年毒品预防主要内容</vt:lpstr>
      <vt:lpstr>青少年毒品预防</vt:lpstr>
      <vt:lpstr>青少年毒品预防</vt:lpstr>
      <vt:lpstr>青少年毒品预防教育</vt:lpstr>
      <vt:lpstr>（一）毒品原植物—罂粟</vt:lpstr>
      <vt:lpstr>罂粟</vt:lpstr>
      <vt:lpstr>（一）毒品原植物—古柯</vt:lpstr>
      <vt:lpstr>古柯</vt:lpstr>
      <vt:lpstr>（一）毒品原植物—大麻</vt:lpstr>
      <vt:lpstr>大麻</vt:lpstr>
      <vt:lpstr> （二）传统毒品（第一代毒品）</vt:lpstr>
      <vt:lpstr>（二）传统毒品（第一代毒品） 鸦片</vt:lpstr>
      <vt:lpstr>鸦片</vt:lpstr>
      <vt:lpstr>（二）传统毒品（第一代毒品） 吗啡</vt:lpstr>
      <vt:lpstr>吗啡（Morphine）</vt:lpstr>
      <vt:lpstr>（二）传统毒品（第一代毒品） 海洛因</vt:lpstr>
      <vt:lpstr>海洛因（Heroin）</vt:lpstr>
      <vt:lpstr>（二）传统毒品（第一代毒品） 大麻</vt:lpstr>
      <vt:lpstr>大麻</vt:lpstr>
      <vt:lpstr>杜冷丁</vt:lpstr>
      <vt:lpstr>可卡因</vt:lpstr>
      <vt:lpstr>（三）合成毒品（第二代毒品）</vt:lpstr>
      <vt:lpstr>（三）合成毒品（第二代毒品） 冰毒</vt:lpstr>
      <vt:lpstr>冰    毒</vt:lpstr>
      <vt:lpstr>（三）合成毒品（第二代毒品） 麻古</vt:lpstr>
      <vt:lpstr>麻   古</vt:lpstr>
      <vt:lpstr>（三）合成毒品（第二代毒品） 摇头丸</vt:lpstr>
      <vt:lpstr>摇头丸</vt:lpstr>
      <vt:lpstr>（三）合成毒品（第二代毒品） K粉</vt:lpstr>
      <vt:lpstr>K粉</vt:lpstr>
      <vt:lpstr>咖啡因</vt:lpstr>
      <vt:lpstr>麦角乙二胺</vt:lpstr>
      <vt:lpstr>安眠酮</vt:lpstr>
      <vt:lpstr>（四）新精神活性物质 （第三代毒品）</vt:lpstr>
      <vt:lpstr>（四）新精神活性物质 （第三代毒品）—浴盐</vt:lpstr>
      <vt:lpstr>浴    盐</vt:lpstr>
      <vt:lpstr>（四）新精神活性物质 （第三代毒品）—恰特草</vt:lpstr>
      <vt:lpstr>恰特草 </vt:lpstr>
      <vt:lpstr>青少年毒品预防教育</vt:lpstr>
      <vt:lpstr>毒品的危害－－身体危害</vt:lpstr>
      <vt:lpstr>毒品的危害－－身体危害</vt:lpstr>
      <vt:lpstr>毒品的危害－－身体危害</vt:lpstr>
      <vt:lpstr>毒品的危害－－身体危害</vt:lpstr>
      <vt:lpstr>毒品的危害－－身体危害</vt:lpstr>
      <vt:lpstr>毒品的危害－－身体危害</vt:lpstr>
      <vt:lpstr>毒品的危害－－身体危害</vt:lpstr>
      <vt:lpstr>毒品的危害－－身体危害</vt:lpstr>
      <vt:lpstr>毒品的危害－－身体危害</vt:lpstr>
      <vt:lpstr>毒品的危害－－身体危害</vt:lpstr>
      <vt:lpstr>毒品的危害（2）－－家庭危害</vt:lpstr>
      <vt:lpstr>毒品的危害（2）－－家庭危害</vt:lpstr>
      <vt:lpstr>毒品的危害（3）－－社会危害</vt:lpstr>
      <vt:lpstr>毒品的危害（3）－－社会危害</vt:lpstr>
      <vt:lpstr>毒品的危害（4）－－ 经济、社会问题</vt:lpstr>
      <vt:lpstr>毒品的危害（4）－－ 经济、社会问题</vt:lpstr>
      <vt:lpstr>青少年毒品预防教育</vt:lpstr>
      <vt:lpstr>青少年毒品预防教育</vt:lpstr>
      <vt:lpstr>青少年毒品预防教育</vt:lpstr>
      <vt:lpstr>青少年毒品预防教育</vt:lpstr>
      <vt:lpstr>青少年毒品预防教育</vt:lpstr>
      <vt:lpstr>青少年毒品预防教育</vt:lpstr>
      <vt:lpstr>青少年毒品预防教育</vt:lpstr>
      <vt:lpstr>青少年毒品预防教育</vt:lpstr>
      <vt:lpstr>警方提示：在出租屋、娱乐场所、宾馆等场所发现有这些物品时，请及时远离并报警 </vt:lpstr>
      <vt:lpstr> 青少年染毒的案例(一) </vt:lpstr>
      <vt:lpstr> 青少年染毒的案例（二） </vt:lpstr>
      <vt:lpstr>结束语</vt:lpstr>
      <vt:lpstr>青少年毒品预防教育</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相册</dc:title>
  <dc:creator>LBDZ</dc:creator>
  <cp:lastModifiedBy>Mrs.sugar</cp:lastModifiedBy>
  <cp:revision>124</cp:revision>
  <cp:lastPrinted>2016-08-26T01:24:00Z</cp:lastPrinted>
  <dcterms:created xsi:type="dcterms:W3CDTF">2014-07-27T14:36:00Z</dcterms:created>
  <dcterms:modified xsi:type="dcterms:W3CDTF">2019-10-25T00:41:51Z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2052-11.1.0.7989</vt:lpwstr>
  </property>
</Properties>
</file>