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2" r:id="rId4"/>
    <p:sldId id="265" r:id="rId5"/>
    <p:sldId id="258" r:id="rId6"/>
    <p:sldId id="264" r:id="rId7"/>
    <p:sldId id="260" r:id="rId8"/>
    <p:sldId id="261" r:id="rId9"/>
    <p:sldId id="272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669900"/>
    <a:srgbClr val="0033CC"/>
    <a:srgbClr val="B94213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52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578B6-DF60-4D12-8634-EA94343428EA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CEF1-3181-41BB-A055-E2BE0629E5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578B6-DF60-4D12-8634-EA94343428EA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CEF1-3181-41BB-A055-E2BE0629E5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578B6-DF60-4D12-8634-EA94343428EA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CEF1-3181-41BB-A055-E2BE0629E5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578B6-DF60-4D12-8634-EA94343428EA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CEF1-3181-41BB-A055-E2BE0629E5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578B6-DF60-4D12-8634-EA94343428EA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CEF1-3181-41BB-A055-E2BE0629E5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578B6-DF60-4D12-8634-EA94343428EA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CEF1-3181-41BB-A055-E2BE0629E5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578B6-DF60-4D12-8634-EA94343428EA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CEF1-3181-41BB-A055-E2BE0629E5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578B6-DF60-4D12-8634-EA94343428EA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CEF1-3181-41BB-A055-E2BE0629E5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578B6-DF60-4D12-8634-EA94343428EA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CEF1-3181-41BB-A055-E2BE0629E5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578B6-DF60-4D12-8634-EA94343428EA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CEF1-3181-41BB-A055-E2BE0629E5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578B6-DF60-4D12-8634-EA94343428EA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CEF1-3181-41BB-A055-E2BE0629E5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578B6-DF60-4D12-8634-EA94343428EA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BCEF1-3181-41BB-A055-E2BE0629E5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185317" y="4947873"/>
            <a:ext cx="3311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黄石</a:t>
            </a:r>
            <a:r>
              <a:rPr lang="zh-CN" altLang="en-US" sz="2400" dirty="0" smtClean="0"/>
              <a:t>市下陆区有色小学</a:t>
            </a:r>
            <a:endParaRPr lang="en-US" altLang="zh-CN" sz="2400" dirty="0" smtClean="0"/>
          </a:p>
          <a:p>
            <a:pPr algn="ctr"/>
            <a:endParaRPr lang="zh-CN" altLang="en-US" sz="2400" dirty="0"/>
          </a:p>
          <a:p>
            <a:pPr algn="ctr"/>
            <a:r>
              <a:rPr lang="zh-CN" altLang="en-US" sz="2400" dirty="0" smtClean="0"/>
              <a:t>陈     倩</a:t>
            </a:r>
            <a:endParaRPr lang="zh-CN" altLang="en-US" sz="2400" dirty="0"/>
          </a:p>
        </p:txBody>
      </p:sp>
      <p:sp>
        <p:nvSpPr>
          <p:cNvPr id="2" name="矩形 1"/>
          <p:cNvSpPr/>
          <p:nvPr/>
        </p:nvSpPr>
        <p:spPr>
          <a:xfrm>
            <a:off x="1482197" y="1293541"/>
            <a:ext cx="6245599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96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珍爱生命</a:t>
            </a:r>
            <a:endParaRPr lang="en-US" altLang="zh-CN" sz="9600" b="0" cap="none" spc="0" dirty="0" smtClean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algn="ctr"/>
            <a:r>
              <a:rPr lang="zh-CN" altLang="en-US" sz="96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拒绝毒品</a:t>
            </a:r>
            <a:endParaRPr lang="zh-CN" altLang="en-US" sz="96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74215" y="1559560"/>
            <a:ext cx="640080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珍爱生命</a:t>
            </a:r>
          </a:p>
          <a:p>
            <a:r>
              <a:rPr lang="zh-CN" altLang="en-US" sz="9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拒绝毒品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063972" y="-111513"/>
            <a:ext cx="3434575" cy="4337824"/>
            <a:chOff x="2698595" y="424228"/>
            <a:chExt cx="4204010" cy="5006416"/>
          </a:xfrm>
        </p:grpSpPr>
        <p:pic>
          <p:nvPicPr>
            <p:cNvPr id="1032" name="Picture 8" descr="https://timgsa.baidu.com/timg?image&amp;quality=80&amp;size=b9999_10000&amp;sec=1574243984234&amp;di=240cee71c9a8c0eca4500cfd18c74454&amp;imgtype=0&amp;src=http%3A%2F%2Fwp1.sina.cn%2Fworiginal%2F7c4590a5jw1e2mww2vpikj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40" r="23069" b="11607"/>
            <a:stretch>
              <a:fillRect/>
            </a:stretch>
          </p:blipFill>
          <p:spPr bwMode="auto">
            <a:xfrm>
              <a:off x="2698595" y="424228"/>
              <a:ext cx="4204010" cy="4783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5497551" y="4984595"/>
              <a:ext cx="524108" cy="446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2632036" y="4033071"/>
            <a:ext cx="429844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9600" b="1" cap="none" spc="50" dirty="0" smtClean="0">
                <a:ln w="57150" cmpd="sng">
                  <a:solidFill>
                    <a:srgbClr val="C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毒品</a:t>
            </a:r>
            <a:endParaRPr lang="zh-CN" altLang="en-US" sz="9600" b="1" cap="none" spc="50" dirty="0">
              <a:ln w="57150" cmpd="sng">
                <a:solidFill>
                  <a:srgbClr val="C00000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85229" y="4545586"/>
            <a:ext cx="2954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>
                  <a:solidFill>
                    <a:srgbClr val="C0000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是</a:t>
            </a:r>
            <a:r>
              <a:rPr lang="zh-CN" altLang="en-US" sz="5400" dirty="0" smtClean="0">
                <a:ln w="0">
                  <a:solidFill>
                    <a:srgbClr val="C0000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什么？</a:t>
            </a:r>
            <a:endParaRPr lang="zh-CN" altLang="en-US" sz="5400" dirty="0">
              <a:ln w="0">
                <a:solidFill>
                  <a:srgbClr val="C00000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6 L -0.18785 3.7037E-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/>
      <p:bldP spid="10" grpId="2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02526" y="741556"/>
            <a:ext cx="7649737" cy="4716966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87603" y="1326995"/>
            <a:ext cx="6679582" cy="1806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毒品是</a:t>
            </a:r>
            <a:r>
              <a:rPr lang="zh-CN" altLang="en-US" sz="2800" dirty="0" smtClean="0">
                <a:solidFill>
                  <a:schemeClr val="bg1"/>
                </a:solidFill>
              </a:rPr>
              <a:t>指鸦片、海洛因、甲基苯丙胺（冰毒）、吗啡、大麻、可卡因以及</a:t>
            </a:r>
            <a:r>
              <a:rPr lang="zh-CN" altLang="en-US" sz="2800" dirty="0">
                <a:solidFill>
                  <a:schemeClr val="bg1"/>
                </a:solidFill>
              </a:rPr>
              <a:t>国家规定管制的其他能够使人形成瘾癖的麻醉药品和精神药品。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144644" y="4215161"/>
            <a:ext cx="4906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>
                <a:solidFill>
                  <a:schemeClr val="bg1"/>
                </a:solidFill>
              </a:rPr>
              <a:t>——《</a:t>
            </a:r>
            <a:r>
              <a:rPr lang="zh-CN" altLang="en-US" sz="2800" b="1" i="1" dirty="0" smtClean="0">
                <a:solidFill>
                  <a:schemeClr val="bg1"/>
                </a:solidFill>
              </a:rPr>
              <a:t>中华人民共和国刑法</a:t>
            </a:r>
            <a:r>
              <a:rPr lang="en-US" altLang="zh-CN" sz="2800" b="1" i="1" dirty="0" smtClean="0">
                <a:solidFill>
                  <a:schemeClr val="bg1"/>
                </a:solidFill>
              </a:rPr>
              <a:t>》</a:t>
            </a:r>
            <a:endParaRPr lang="zh-CN" altLang="en-US" sz="2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5978" y="1393902"/>
            <a:ext cx="6556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</a:rPr>
              <a:t>共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</a:rPr>
              <a:t>破获毒品犯罪案件</a:t>
            </a:r>
            <a:r>
              <a:rPr lang="en-US" altLang="zh-CN" sz="2800" dirty="0">
                <a:solidFill>
                  <a:srgbClr val="CC3300"/>
                </a:solidFill>
              </a:rPr>
              <a:t>10.96</a:t>
            </a:r>
            <a:r>
              <a:rPr lang="zh-CN" altLang="en-US" sz="2800" dirty="0">
                <a:solidFill>
                  <a:srgbClr val="CC3300"/>
                </a:solidFill>
              </a:rPr>
              <a:t>万</a:t>
            </a:r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</a:rPr>
              <a:t>起</a:t>
            </a:r>
            <a:endParaRPr lang="en-US" altLang="zh-CN" sz="28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5978" y="379142"/>
            <a:ext cx="1918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u="sng" dirty="0" smtClean="0">
                <a:solidFill>
                  <a:schemeClr val="accent1">
                    <a:lumMod val="75000"/>
                  </a:schemeClr>
                </a:solidFill>
              </a:rPr>
              <a:t>2018</a:t>
            </a:r>
            <a:r>
              <a:rPr lang="zh-CN" altLang="en-US" sz="3200" i="1" u="sng" dirty="0" smtClean="0">
                <a:solidFill>
                  <a:schemeClr val="accent1">
                    <a:lumMod val="75000"/>
                  </a:schemeClr>
                </a:solidFill>
              </a:rPr>
              <a:t>年</a:t>
            </a:r>
            <a:endParaRPr lang="zh-CN" altLang="en-US" sz="3200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5978" y="218384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</a:rPr>
              <a:t>抓获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</a:rPr>
              <a:t>犯罪嫌疑人</a:t>
            </a:r>
            <a:r>
              <a:rPr lang="en-US" altLang="zh-CN" sz="2800" dirty="0">
                <a:solidFill>
                  <a:srgbClr val="CC3300"/>
                </a:solidFill>
              </a:rPr>
              <a:t>13.74</a:t>
            </a:r>
            <a:r>
              <a:rPr lang="zh-CN" altLang="en-US" sz="2800" dirty="0">
                <a:solidFill>
                  <a:srgbClr val="CC3300"/>
                </a:solidFill>
              </a:rPr>
              <a:t>万</a:t>
            </a:r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</a:rPr>
              <a:t>名</a:t>
            </a:r>
            <a:endParaRPr lang="en-US" altLang="zh-CN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35978" y="297379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</a:rPr>
              <a:t>缴获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</a:rPr>
              <a:t>各类毒品</a:t>
            </a:r>
            <a:r>
              <a:rPr lang="en-US" altLang="zh-CN" sz="2800" dirty="0">
                <a:solidFill>
                  <a:srgbClr val="CC3300"/>
                </a:solidFill>
              </a:rPr>
              <a:t>67.9</a:t>
            </a:r>
            <a:r>
              <a:rPr lang="zh-CN" altLang="en-US" sz="2800" dirty="0" smtClean="0">
                <a:solidFill>
                  <a:srgbClr val="CC3300"/>
                </a:solidFill>
              </a:rPr>
              <a:t>吨</a:t>
            </a:r>
            <a:endParaRPr lang="en-US" altLang="zh-CN" sz="2800" dirty="0">
              <a:solidFill>
                <a:srgbClr val="CC33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35978" y="376373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</a:rPr>
              <a:t>查处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</a:rPr>
              <a:t>吸毒人员</a:t>
            </a:r>
            <a:r>
              <a:rPr lang="en-US" altLang="zh-CN" sz="2800" dirty="0">
                <a:solidFill>
                  <a:srgbClr val="CC3300"/>
                </a:solidFill>
              </a:rPr>
              <a:t>71.7</a:t>
            </a:r>
            <a:r>
              <a:rPr lang="zh-CN" altLang="en-US" sz="2800" dirty="0">
                <a:solidFill>
                  <a:srgbClr val="CC3300"/>
                </a:solidFill>
              </a:rPr>
              <a:t>万</a:t>
            </a:r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</a:rPr>
              <a:t>人次</a:t>
            </a:r>
            <a:endParaRPr lang="en-US" altLang="zh-CN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35978" y="5343627"/>
            <a:ext cx="56536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</a:rPr>
              <a:t>责令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</a:rPr>
              <a:t>社区戒毒社区康复</a:t>
            </a:r>
            <a:r>
              <a:rPr lang="en-US" altLang="zh-CN" sz="2800" dirty="0">
                <a:solidFill>
                  <a:srgbClr val="CC3300"/>
                </a:solidFill>
              </a:rPr>
              <a:t>24.2</a:t>
            </a:r>
            <a:r>
              <a:rPr lang="zh-CN" altLang="en-US" sz="2800" dirty="0">
                <a:solidFill>
                  <a:srgbClr val="CC3300"/>
                </a:solidFill>
              </a:rPr>
              <a:t>万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</a:rPr>
              <a:t>人次</a:t>
            </a:r>
          </a:p>
        </p:txBody>
      </p:sp>
      <p:sp>
        <p:nvSpPr>
          <p:cNvPr id="9" name="矩形 8"/>
          <p:cNvSpPr/>
          <p:nvPr/>
        </p:nvSpPr>
        <p:spPr>
          <a:xfrm>
            <a:off x="735978" y="4553682"/>
            <a:ext cx="55310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</a:rPr>
              <a:t>处置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</a:rPr>
              <a:t>强制隔离戒毒</a:t>
            </a:r>
            <a:r>
              <a:rPr lang="en-US" altLang="zh-CN" sz="2800" dirty="0">
                <a:solidFill>
                  <a:srgbClr val="CC3300"/>
                </a:solidFill>
              </a:rPr>
              <a:t>27.9</a:t>
            </a:r>
            <a:r>
              <a:rPr lang="zh-CN" altLang="en-US" sz="2800" dirty="0">
                <a:solidFill>
                  <a:srgbClr val="CC3300"/>
                </a:solidFill>
              </a:rPr>
              <a:t>万</a:t>
            </a:r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</a:rPr>
              <a:t>人次</a:t>
            </a:r>
            <a:endParaRPr lang="en-US" altLang="zh-CN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12470" y="379142"/>
            <a:ext cx="4560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669900"/>
                </a:solidFill>
              </a:rPr>
              <a:t>毒品具有</a:t>
            </a:r>
            <a:r>
              <a:rPr lang="zh-CN" altLang="en-US" sz="3200" b="1" dirty="0" smtClean="0">
                <a:solidFill>
                  <a:srgbClr val="669900"/>
                </a:solidFill>
              </a:rPr>
              <a:t>非法性</a:t>
            </a:r>
            <a:endParaRPr lang="zh-CN" altLang="en-US" sz="3200" b="1" dirty="0">
              <a:solidFill>
                <a:srgbClr val="66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timgsa.baidu.com/timg?image&amp;quality=80&amp;size=b9999_10000&amp;sec=1574244750327&amp;di=8aacf26b3c3fc15cabe91d602338fcc1&amp;imgtype=0&amp;src=http%3A%2F%2Fpic.soutu123.cn%2Felement_origin_min_pic%2F16%2F11%2F26%2Fd094cf1311457f5f921d08eb64b0e08f.jpg%2521%2Ffw%2F700%2Fquality%2F90%2Funsharp%2Ftrue%2Fcompress%2Ftru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1" y="1773043"/>
            <a:ext cx="3616198" cy="253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2017647" y="3286315"/>
            <a:ext cx="2183524" cy="2047262"/>
            <a:chOff x="918582" y="1664320"/>
            <a:chExt cx="2937673" cy="2754350"/>
          </a:xfrm>
        </p:grpSpPr>
        <p:sp>
          <p:nvSpPr>
            <p:cNvPr id="3" name="椭圆 2"/>
            <p:cNvSpPr/>
            <p:nvPr/>
          </p:nvSpPr>
          <p:spPr>
            <a:xfrm>
              <a:off x="1010244" y="1664320"/>
              <a:ext cx="2754350" cy="275435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918582" y="2358267"/>
              <a:ext cx="2937673" cy="1366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 smtClean="0">
                  <a:solidFill>
                    <a:schemeClr val="tx2">
                      <a:lumMod val="75000"/>
                    </a:schemeClr>
                  </a:solidFill>
                </a:rPr>
                <a:t>毒性</a:t>
              </a:r>
              <a:endParaRPr lang="zh-CN" altLang="en-US" sz="60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cxnSp>
        <p:nvCxnSpPr>
          <p:cNvPr id="7" name="直接连接符 6"/>
          <p:cNvCxnSpPr>
            <a:stCxn id="3" idx="7"/>
            <a:endCxn id="3" idx="3"/>
          </p:cNvCxnSpPr>
          <p:nvPr/>
        </p:nvCxnSpPr>
        <p:spPr>
          <a:xfrm flipH="1">
            <a:off x="2385593" y="3586130"/>
            <a:ext cx="1447633" cy="1447632"/>
          </a:xfrm>
          <a:prstGeom prst="line">
            <a:avLst/>
          </a:prstGeom>
          <a:ln w="1270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2" name="Picture 6" descr="https://timgsa.baidu.com/timg?image&amp;quality=80&amp;size=b9999_10000&amp;sec=1574245302614&amp;di=bdf67d25fe344d19731d3d4f0a12721c&amp;imgtype=0&amp;src=http%3A%2F%2Fpic4.zhimg.com%2Fv2-de80a18d6eaf11e70061413b912366cf_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4" r="23345" b="4137"/>
          <a:stretch>
            <a:fillRect/>
          </a:stretch>
        </p:blipFill>
        <p:spPr bwMode="auto">
          <a:xfrm>
            <a:off x="5524027" y="1316986"/>
            <a:ext cx="2496571" cy="3210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组合 11"/>
          <p:cNvGrpSpPr/>
          <p:nvPr/>
        </p:nvGrpSpPr>
        <p:grpSpPr>
          <a:xfrm>
            <a:off x="6772312" y="3286314"/>
            <a:ext cx="2183524" cy="2047262"/>
            <a:chOff x="918582" y="1664320"/>
            <a:chExt cx="2937673" cy="2754350"/>
          </a:xfrm>
        </p:grpSpPr>
        <p:sp>
          <p:nvSpPr>
            <p:cNvPr id="13" name="椭圆 12"/>
            <p:cNvSpPr/>
            <p:nvPr/>
          </p:nvSpPr>
          <p:spPr>
            <a:xfrm>
              <a:off x="1010244" y="1664320"/>
              <a:ext cx="2754350" cy="275435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0">
              <a:solidFill>
                <a:srgbClr val="CC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918582" y="2358267"/>
              <a:ext cx="2937673" cy="1366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rgbClr val="CC3300"/>
                  </a:solidFill>
                </a:rPr>
                <a:t>毒瘾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602165" y="345688"/>
            <a:ext cx="4560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70C0"/>
                </a:solidFill>
              </a:rPr>
              <a:t>毒品具有</a:t>
            </a:r>
            <a:r>
              <a:rPr lang="zh-CN" altLang="en-US" sz="3200" b="1" dirty="0" smtClean="0">
                <a:solidFill>
                  <a:srgbClr val="0070C0"/>
                </a:solidFill>
              </a:rPr>
              <a:t>成瘾性</a:t>
            </a:r>
            <a:endParaRPr lang="zh-CN" altLang="en-US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timgsa.baidu.com/timg?image&amp;quality=80&amp;size=b9999_10000&amp;sec=1574249159503&amp;di=35da25ee7a1ef962cce3d2f5d652309f&amp;imgtype=0&amp;src=http%3A%2F%2Fg.hiphotos.baidu.com%2Fzhidao%2Fpic%2Fitem%2Fa6efce1b9d16fdfa09cc2d17bf8f8c5495ee7ba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27" y="3546089"/>
            <a:ext cx="5357873" cy="331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5848413" y="6264036"/>
            <a:ext cx="4560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</a:rPr>
              <a:t>毒品具有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危害性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pic>
        <p:nvPicPr>
          <p:cNvPr id="8196" name="Picture 4" descr="https://timgsa.baidu.com/timg?image&amp;quality=80&amp;size=b9999_10000&amp;sec=1574249375793&amp;di=3e93b74b043170bc177bcbcb3d878dcd&amp;imgtype=jpg&amp;src=http%3A%2F%2Fimg4.imgtn.bdimg.com%2Fit%2Fu%3D3878966789%2C2060784957%26fm%3D214%26gp%3D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68" y="172373"/>
            <a:ext cx="3030568" cy="243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timgsa.baidu.com/timg?image&amp;quality=80&amp;size=b9999_10000&amp;sec=1574249455245&amp;di=1a69bb402859051a1ecbeffc14cea5d2&amp;imgtype=0&amp;src=http%3A%2F%2Fp.jianke.net%2Farticle%2F201606%2F201606171232496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122" y="172373"/>
            <a:ext cx="3911467" cy="2267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timgsa.baidu.com/timg?image&amp;quality=80&amp;size=b9999_10000&amp;sec=1574249516401&amp;di=e532e6a22a17e3073038741cdcde7086&amp;imgtype=0&amp;src=http%3A%2F%2F5b0988e595225.cdn.sohucs.com%2Fq_70%2Cc_zoom%2Cw_640%2Fimages%2F20181122%2F730b1ee14be14854888c47fa6c04250c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12" y="3818628"/>
            <a:ext cx="3235455" cy="234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861125" y="2662117"/>
            <a:ext cx="2318654" cy="55066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rgbClr val="CC3300"/>
                </a:solidFill>
              </a:rPr>
              <a:t>危害身心</a:t>
            </a:r>
            <a:endParaRPr lang="zh-CN" altLang="en-US" sz="3200" b="1" dirty="0">
              <a:solidFill>
                <a:srgbClr val="CC3300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810184" y="2606930"/>
            <a:ext cx="2318654" cy="55066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rgbClr val="CC3300"/>
                </a:solidFill>
              </a:rPr>
              <a:t>危害家庭</a:t>
            </a:r>
            <a:endParaRPr lang="zh-CN" altLang="en-US" sz="3200" b="1" dirty="0">
              <a:solidFill>
                <a:srgbClr val="CC3300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861125" y="6164334"/>
            <a:ext cx="2318654" cy="55066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rgbClr val="CC3300"/>
                </a:solidFill>
              </a:rPr>
              <a:t>危害社会</a:t>
            </a:r>
            <a:endParaRPr lang="zh-CN" altLang="en-US" sz="3200" b="1" dirty="0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419643" y="2014845"/>
            <a:ext cx="1107996" cy="3170100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zh-CN" altLang="en-US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传统毒品</a:t>
            </a:r>
            <a:endParaRPr lang="zh-CN" altLang="en-US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70972" y="2014845"/>
            <a:ext cx="1107996" cy="3170099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zh-CN" altLang="en-US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合成毒品</a:t>
            </a:r>
            <a:endParaRPr lang="zh-CN" altLang="en-US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55064" y="1011360"/>
            <a:ext cx="132871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B9421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94213"/>
                </a:solidFill>
              </a:rPr>
              <a:t>罂粟</a:t>
            </a:r>
            <a:endParaRPr lang="zh-CN" altLang="en-US" sz="2800" dirty="0">
              <a:solidFill>
                <a:srgbClr val="B94213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5662" y="4491203"/>
            <a:ext cx="132871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B9421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94213"/>
                </a:solidFill>
              </a:rPr>
              <a:t>鸦片</a:t>
            </a:r>
            <a:endParaRPr lang="zh-CN" altLang="en-US" sz="2800" dirty="0">
              <a:solidFill>
                <a:srgbClr val="B94213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55064" y="6127403"/>
            <a:ext cx="1328711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B9421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94213"/>
                </a:solidFill>
              </a:rPr>
              <a:t>海洛因</a:t>
            </a:r>
            <a:endParaRPr lang="zh-CN" altLang="en-US" sz="2800" dirty="0">
              <a:solidFill>
                <a:srgbClr val="B94213"/>
              </a:solidFill>
            </a:endParaRPr>
          </a:p>
        </p:txBody>
      </p:sp>
      <p:pic>
        <p:nvPicPr>
          <p:cNvPr id="3074" name="Picture 2" descr="https://timgsa.baidu.com/timg?image&amp;quality=80&amp;size=b9999_10000&amp;sec=1574246709203&amp;di=73ef8074c09c4907a12e6d25cba8458a&amp;imgtype=0&amp;src=http%3A%2F%2Fbpic.588ku.com%2Felement_origin_min_pic%2F16%2F11%2F21%2Faf15a714c68c54fde0a866d9e8fcd27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77" y="40798"/>
            <a:ext cx="1442297" cy="102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timgsa.baidu.com/timg?image&amp;quality=80&amp;size=b9999_10000&amp;sec=1574246858498&amp;di=d0a2959f39a5c64fd72d529ae3b655c5&amp;imgtype=0&amp;src=http%3A%2F%2Fpic.51yuansu.com%2Fpic3%2Fcover%2F02%2F40%2F74%2F59c2f3dacbb22_61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72" y="3420051"/>
            <a:ext cx="1324616" cy="107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timgsa.baidu.com/timg?image&amp;quality=80&amp;size=b9999_10000&amp;sec=1574246958316&amp;di=9e34a574c4893481eb0ed12413a5ce58&amp;imgtype=0&amp;src=http%3A%2F%2F5b0988e595225.cdn.sohucs.com%2Fimages%2F20181120%2F431dc2d30c924060ad6afc6bd8c55697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35" y="5155565"/>
            <a:ext cx="1015365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timgsa.baidu.com/timg?image&amp;quality=80&amp;size=b9999_10000&amp;sec=1574247164194&amp;di=12e5b07a33754a59afad53ba22064da6&amp;imgtype=0&amp;src=http%3A%2F%2Fp.jianke.net%2Farticle%2F201602%2F2016022215235185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765" y="489323"/>
            <a:ext cx="1024708" cy="104501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文本框 20"/>
          <p:cNvSpPr txBox="1"/>
          <p:nvPr/>
        </p:nvSpPr>
        <p:spPr>
          <a:xfrm>
            <a:off x="7264764" y="1604644"/>
            <a:ext cx="132871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B9421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B94213"/>
                </a:solidFill>
              </a:rPr>
              <a:t>冰毒</a:t>
            </a:r>
          </a:p>
        </p:txBody>
      </p:sp>
      <p:pic>
        <p:nvPicPr>
          <p:cNvPr id="3082" name="Picture 10" descr="https://timgsa.baidu.com/timg?image&amp;quality=80&amp;size=b9999_10000&amp;sec=1574247595962&amp;di=d07cf8275ae3bf6137c16dfc7724f020&amp;imgtype=0&amp;src=http%3A%2F%2Fphotocdn.sohu.com%2F20160305%2Fmp62007298_1457151429549_9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1195" y="2465453"/>
            <a:ext cx="1073974" cy="10837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文本框 22"/>
          <p:cNvSpPr txBox="1"/>
          <p:nvPr/>
        </p:nvSpPr>
        <p:spPr>
          <a:xfrm>
            <a:off x="7264764" y="3693663"/>
            <a:ext cx="132871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B9421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B94213"/>
                </a:solidFill>
              </a:rPr>
              <a:t>摇头丸</a:t>
            </a:r>
            <a:endParaRPr lang="zh-CN" altLang="en-US" sz="2800" dirty="0">
              <a:solidFill>
                <a:srgbClr val="B94213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4685" y="1755140"/>
            <a:ext cx="1015365" cy="10153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5064" y="2770310"/>
            <a:ext cx="1328710" cy="5219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B9421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B94213"/>
                </a:solidFill>
              </a:rPr>
              <a:t>大麻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8"/>
          <a:srcRect l="16964" t="645" r="5217"/>
          <a:stretch>
            <a:fillRect/>
          </a:stretch>
        </p:blipFill>
        <p:spPr>
          <a:xfrm>
            <a:off x="7390765" y="4626610"/>
            <a:ext cx="1134110" cy="1094740"/>
          </a:xfrm>
          <a:prstGeom prst="ellipse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293339" y="5881238"/>
            <a:ext cx="1328710" cy="5219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B94213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B94213"/>
                </a:solidFill>
              </a:rPr>
              <a:t>k</a:t>
            </a:r>
            <a:r>
              <a:rPr lang="zh-CN" altLang="en-US" sz="2800" dirty="0">
                <a:solidFill>
                  <a:srgbClr val="B94213"/>
                </a:solidFill>
              </a:rPr>
              <a:t>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4" grpId="0" bldLvl="0" animBg="1"/>
      <p:bldP spid="15" grpId="0" bldLvl="0" animBg="1"/>
      <p:bldP spid="16" grpId="0" bldLvl="0" animBg="1"/>
      <p:bldP spid="21" grpId="0" animBg="1"/>
      <p:bldP spid="23" grpId="0" bldLvl="0" animBg="1"/>
      <p:bldP spid="3" grpId="0" bldLvl="0" animBg="1"/>
      <p:bldP spid="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4155" y="516255"/>
            <a:ext cx="8461375" cy="5507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云南省艺术学校一名16岁的女生，以跳孔雀舞而在娱乐圈里小有名气。</a:t>
            </a:r>
          </a:p>
          <a:p>
            <a:endParaRPr lang="zh-CN" altLang="en-US" sz="3200"/>
          </a:p>
          <a:p>
            <a:r>
              <a:rPr lang="zh-CN" altLang="en-US" sz="3200"/>
              <a:t>她第一次吸毒是因为胃疼，听人说吸了马上就不疼。第二次还想找点感觉，第三次就什么都不想了。吃饭、穿衣都成了额外的负担，更何况早起练功、晚上演出了。</a:t>
            </a:r>
          </a:p>
          <a:p>
            <a:endParaRPr lang="zh-CN" altLang="en-US" sz="3200"/>
          </a:p>
          <a:p>
            <a:r>
              <a:rPr lang="zh-CN" altLang="en-US" sz="3200"/>
              <a:t>直到有一天她在排练厅犯了毒瘾，人们才得出这样的结论：海洛因扼杀了孔雀，毒品埋葬了她的艺术青春。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0050" y="426720"/>
            <a:ext cx="8343265" cy="569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电白霞洞镇陈某，在富裕之后，无意中却走上了吸毒之路。很快，他的钱财便因吸毒而被耗光，还多次被公安机关强制戒毒；但出来后，毒瘾难戒，不久又吸上了；没有经济来源的他，便回家折腾父母，向他们要钱，不给就又打又骂，其父不堪折磨，不久便死掉了，其妻也伤心地带着女儿离去；家中所有值钱的东西也被他变买作了毒资，接下来便去偷、去抢、去骗，搞得亲戚朋友、左邻右舍不得安宁，此时，家中唯一的老母亲也因患白内障无钱医治而双目失明。最后，其母因没人照顾而不知何时死去，尸体发臭了才被邻居发现；后来，陈某也因毒品攻心，横尸街头，一个原本非常幸福的家庭，就这样被毒品毁了！</a:t>
            </a:r>
            <a:r>
              <a:rPr lang="zh-CN" altLang="en-US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429</Words>
  <Application>Microsoft Office PowerPoint</Application>
  <PresentationFormat>全屏显示(4:3)</PresentationFormat>
  <Paragraphs>41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等线</vt:lpstr>
      <vt:lpstr>等线 Light</vt:lpstr>
      <vt:lpstr>Arial</vt:lpstr>
      <vt:lpstr>Calibri</vt:lpstr>
      <vt:lpstr>Calibri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有色小学</dc:creator>
  <cp:lastModifiedBy>有色小学</cp:lastModifiedBy>
  <cp:revision>18</cp:revision>
  <dcterms:created xsi:type="dcterms:W3CDTF">2019-11-20T06:38:00Z</dcterms:created>
  <dcterms:modified xsi:type="dcterms:W3CDTF">2019-11-21T01:18:28Z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