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6"/>
  </p:notesMasterIdLst>
  <p:sldIdLst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48686" name="页眉占位符 1048685"/>
          <p:cNvSpPr/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/>
          <a:p>
            <a:pPr lvl="0"/>
          </a:p>
        </p:txBody>
      </p:sp>
      <p:sp>
        <p:nvSpPr>
          <p:cNvPr id="1048687" name="日期占位符 1048686"/>
          <p:cNvSpPr/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/>
          <a:p>
            <a:pPr lvl="0"/>
          </a:p>
        </p:txBody>
      </p:sp>
      <p:sp>
        <p:nvSpPr>
          <p:cNvPr id="1048688" name="幻灯片图像占位符 1048687"/>
          <p:cNvSpPr/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sm" len="sm"/>
            <a:tailEnd type="none" w="sm" len="sm"/>
          </a:ln>
        </p:spPr>
      </p:sp>
      <p:sp>
        <p:nvSpPr>
          <p:cNvPr id="1048689" name="文本占位符 1048688"/>
          <p:cNvSpPr/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1048690" name="页脚占位符 1048689"/>
          <p:cNvSpPr/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/>
          <a:p>
            <a:pPr lvl="0"/>
          </a:p>
        </p:txBody>
      </p:sp>
      <p:sp>
        <p:nvSpPr>
          <p:cNvPr id="1048691" name="灯片编号占位符 1048690"/>
          <p:cNvSpPr/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/>
          <a:p>
            <a:pPr lvl="0" algn="r"/>
            <a:fld id="{9A0DB2DC-4C9A-4742-B13C-FB6460FD3503}" type="slidenum">
              <a:rPr lang="en-US" altLang="en-US" sz="1100" dirty="0"/>
            </a:fld>
            <a:endParaRPr lang="en-US" altLang="en-US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1pPr>
    <a:lvl2pPr marL="457200" lvl="1" indent="-4572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2pPr>
    <a:lvl3pPr marL="914400" lvl="2" indent="-9144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3pPr>
    <a:lvl4pPr marL="1371600" lvl="3" indent="-13716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4pPr>
    <a:lvl5pPr marL="1828800" lvl="4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5pPr>
    <a:lvl6pPr marL="2286000" lvl="5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6pPr>
    <a:lvl7pPr marL="2743200" lvl="6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7pPr>
    <a:lvl8pPr marL="3200400" lvl="7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8pPr>
    <a:lvl9pPr marL="3657600" lvl="8" indent="-1828800" algn="l" defTabSz="914400" fontAlgn="base">
      <a:spcBef>
        <a:spcPct val="30000"/>
      </a:spcBef>
      <a:spcAft>
        <a:spcPct val="0"/>
      </a:spcAft>
      <a:buNone/>
      <a:defRPr sz="1200" b="0" kern="1200">
        <a:solidFill>
          <a:srgbClr val="3F4143"/>
        </a:solidFill>
        <a:latin typeface="Arial" panose="020B0604020202020204" pitchFamily="34" charset="0"/>
        <a:ea typeface="黑体" panose="02010600030101010101" pitchFamily="49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61925"/>
            <a:ext cx="2072878" cy="6057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61925"/>
            <a:ext cx="6098468" cy="6057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61925"/>
            <a:ext cx="2072878" cy="6057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61925"/>
            <a:ext cx="6098468" cy="6057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61925"/>
            <a:ext cx="2072878" cy="6057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61925"/>
            <a:ext cx="6098468" cy="6057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027113"/>
            <a:ext cx="4062841" cy="51927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61925"/>
            <a:ext cx="2072878" cy="6057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61925"/>
            <a:ext cx="6098468" cy="6057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3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97191" name="图片 2097190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0" y="1995488"/>
            <a:ext cx="9137650" cy="486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93" name="标题 1048692"/>
          <p:cNvSpPr/>
          <p:nvPr>
            <p:ph type="title"/>
          </p:nvPr>
        </p:nvSpPr>
        <p:spPr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8695" name="文本占位符 1048694"/>
          <p:cNvSpPr/>
          <p:nvPr>
            <p:ph type="body" idx="1"/>
          </p:nvPr>
        </p:nvSpPr>
        <p:spPr>
          <a:xfrm>
            <a:off x="419100" y="102711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48697" name="日期占位符 1048696"/>
          <p:cNvSpPr/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8699" name="页脚占位符 1048698"/>
          <p:cNvSpPr/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701" name="灯片编号占位符 1048700"/>
          <p:cNvSpPr/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r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83B40D"/>
          </a:solidFill>
          <a:latin typeface="+mj-lt"/>
          <a:ea typeface="+mj-ea"/>
          <a:cs typeface="+mj-cs"/>
        </a:defRPr>
      </a:lvl1pPr>
    </p:titleStyle>
    <p:bodyStyle>
      <a:lvl1pPr marL="266700" lvl="0" indent="-266700" algn="just" defTabSz="914400" eaLnBrk="1" fontAlgn="base" latinLnBrk="0" hangingPunct="1">
        <a:spcBef>
          <a:spcPts val="1350"/>
        </a:spcBef>
        <a:spcAft>
          <a:spcPct val="0"/>
        </a:spcAft>
        <a:buClr>
          <a:srgbClr val="83B40D"/>
        </a:buClr>
        <a:buSzPct val="110000"/>
        <a:buBlip>
          <a:blip r:embed="rId13"/>
        </a:buBlip>
        <a:defRPr sz="2400" b="0" kern="1200" baseline="0">
          <a:solidFill>
            <a:srgbClr val="3F4143"/>
          </a:solidFill>
          <a:latin typeface="+mn-lt"/>
          <a:ea typeface="+mn-ea"/>
          <a:cs typeface="+mn-cs"/>
        </a:defRPr>
      </a:lvl1pPr>
      <a:lvl2pPr marL="542925" lvl="1" indent="-273050" algn="just" defTabSz="914400" eaLnBrk="1" fontAlgn="base" latinLnBrk="0" hangingPunct="1">
        <a:spcBef>
          <a:spcPct val="0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20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857250" lvl="2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200150" lvl="3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543050" lvl="4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300" b="0" kern="1200">
          <a:solidFill>
            <a:srgbClr val="3F4143"/>
          </a:solidFill>
          <a:latin typeface="+mn-lt"/>
          <a:ea typeface="+mn-ea"/>
          <a:cs typeface="+mn-cs"/>
        </a:defRPr>
      </a:lvl1pPr>
      <a:lvl2pPr marL="342900" lvl="1" indent="-3429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685800" lvl="2" indent="-6858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028700" lvl="3" indent="-10287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371600" lvl="4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286000" lvl="5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743200" lvl="6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200400" lvl="7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657600" lvl="8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97257" name="图片 209725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0" y="1995488"/>
            <a:ext cx="9137650" cy="4862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93" name="图片 2097192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27" name="标题 1048926"/>
          <p:cNvSpPr/>
          <p:nvPr>
            <p:ph type="title"/>
          </p:nvPr>
        </p:nvSpPr>
        <p:spPr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8929" name="文本占位符 1048928"/>
          <p:cNvSpPr/>
          <p:nvPr>
            <p:ph type="body" idx="1"/>
          </p:nvPr>
        </p:nvSpPr>
        <p:spPr>
          <a:xfrm>
            <a:off x="419100" y="102711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48931" name="日期占位符 1048930"/>
          <p:cNvSpPr/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8933" name="页脚占位符 1048932"/>
          <p:cNvSpPr/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935" name="灯片编号占位符 1048934"/>
          <p:cNvSpPr/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r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83B40D"/>
          </a:solidFill>
          <a:latin typeface="+mj-lt"/>
          <a:ea typeface="+mj-ea"/>
          <a:cs typeface="+mj-cs"/>
        </a:defRPr>
      </a:lvl1pPr>
    </p:titleStyle>
    <p:bodyStyle>
      <a:lvl1pPr marL="266700" lvl="0" indent="-266700" algn="just" defTabSz="914400" eaLnBrk="1" fontAlgn="base" latinLnBrk="0" hangingPunct="1">
        <a:spcBef>
          <a:spcPts val="1350"/>
        </a:spcBef>
        <a:spcAft>
          <a:spcPct val="0"/>
        </a:spcAft>
        <a:buClr>
          <a:srgbClr val="83B40D"/>
        </a:buClr>
        <a:buSzPct val="110000"/>
        <a:buBlip>
          <a:blip r:embed="rId14"/>
        </a:buBlip>
        <a:defRPr sz="2400" b="0" kern="1200" baseline="0">
          <a:solidFill>
            <a:srgbClr val="3F4143"/>
          </a:solidFill>
          <a:latin typeface="+mn-lt"/>
          <a:ea typeface="+mn-ea"/>
          <a:cs typeface="+mn-cs"/>
        </a:defRPr>
      </a:lvl1pPr>
      <a:lvl2pPr marL="542925" lvl="1" indent="-273050" algn="just" defTabSz="914400" eaLnBrk="1" fontAlgn="base" latinLnBrk="0" hangingPunct="1">
        <a:spcBef>
          <a:spcPct val="0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20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857250" lvl="2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200150" lvl="3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543050" lvl="4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300" b="0" kern="1200">
          <a:solidFill>
            <a:srgbClr val="3F4143"/>
          </a:solidFill>
          <a:latin typeface="+mn-lt"/>
          <a:ea typeface="+mn-ea"/>
          <a:cs typeface="+mn-cs"/>
        </a:defRPr>
      </a:lvl1pPr>
      <a:lvl2pPr marL="342900" lvl="1" indent="-3429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685800" lvl="2" indent="-6858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028700" lvl="3" indent="-10287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371600" lvl="4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286000" lvl="5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743200" lvl="6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200400" lvl="7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657600" lvl="8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97259" name="图片 2097258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0" y="1995488"/>
            <a:ext cx="9137650" cy="486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11" name="矩形 1048710"/>
          <p:cNvSpPr/>
          <p:nvPr/>
        </p:nvSpPr>
        <p:spPr>
          <a:xfrm>
            <a:off x="3779838" y="820738"/>
            <a:ext cx="1914525" cy="3217862"/>
          </a:xfrm>
          <a:prstGeom prst="rect">
            <a:avLst/>
          </a:prstGeom>
          <a:noFill/>
          <a:ln w="19050" cap="flat" cmpd="sng">
            <a:solidFill>
              <a:srgbClr val="83B40D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13" name="矩形 1048712"/>
          <p:cNvSpPr/>
          <p:nvPr/>
        </p:nvSpPr>
        <p:spPr>
          <a:xfrm>
            <a:off x="3886200" y="925513"/>
            <a:ext cx="1703388" cy="1930400"/>
          </a:xfrm>
          <a:prstGeom prst="rect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15" name="矩形 1048714"/>
          <p:cNvSpPr/>
          <p:nvPr/>
        </p:nvSpPr>
        <p:spPr>
          <a:xfrm>
            <a:off x="3779838" y="6626225"/>
            <a:ext cx="1914525" cy="231775"/>
          </a:xfrm>
          <a:prstGeom prst="rect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937" name="标题 1048936"/>
          <p:cNvSpPr/>
          <p:nvPr>
            <p:ph type="title"/>
          </p:nvPr>
        </p:nvSpPr>
        <p:spPr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8939" name="文本占位符 1048938"/>
          <p:cNvSpPr/>
          <p:nvPr>
            <p:ph type="body" idx="1"/>
          </p:nvPr>
        </p:nvSpPr>
        <p:spPr>
          <a:xfrm>
            <a:off x="419100" y="102711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48941" name="日期占位符 1048940"/>
          <p:cNvSpPr/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8943" name="页脚占位符 1048942"/>
          <p:cNvSpPr/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945" name="灯片编号占位符 1048944"/>
          <p:cNvSpPr/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r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83B40D"/>
          </a:solidFill>
          <a:latin typeface="+mj-lt"/>
          <a:ea typeface="+mj-ea"/>
          <a:cs typeface="+mj-cs"/>
        </a:defRPr>
      </a:lvl1pPr>
    </p:titleStyle>
    <p:bodyStyle>
      <a:lvl1pPr marL="266700" lvl="0" indent="-266700" algn="just" defTabSz="914400" eaLnBrk="1" fontAlgn="base" latinLnBrk="0" hangingPunct="1">
        <a:spcBef>
          <a:spcPts val="1350"/>
        </a:spcBef>
        <a:spcAft>
          <a:spcPct val="0"/>
        </a:spcAft>
        <a:buClr>
          <a:srgbClr val="83B40D"/>
        </a:buClr>
        <a:buSzPct val="110000"/>
        <a:buBlip>
          <a:blip r:embed="rId13"/>
        </a:buBlip>
        <a:defRPr sz="2400" b="0" kern="1200" baseline="0">
          <a:solidFill>
            <a:srgbClr val="3F4143"/>
          </a:solidFill>
          <a:latin typeface="+mn-lt"/>
          <a:ea typeface="+mn-ea"/>
          <a:cs typeface="+mn-cs"/>
        </a:defRPr>
      </a:lvl1pPr>
      <a:lvl2pPr marL="542925" lvl="1" indent="-273050" algn="just" defTabSz="914400" eaLnBrk="1" fontAlgn="base" latinLnBrk="0" hangingPunct="1">
        <a:spcBef>
          <a:spcPct val="0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20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857250" lvl="2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200150" lvl="3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543050" lvl="4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300" b="0" kern="1200">
          <a:solidFill>
            <a:srgbClr val="3F4143"/>
          </a:solidFill>
          <a:latin typeface="+mn-lt"/>
          <a:ea typeface="+mn-ea"/>
          <a:cs typeface="+mn-cs"/>
        </a:defRPr>
      </a:lvl1pPr>
      <a:lvl2pPr marL="342900" lvl="1" indent="-3429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685800" lvl="2" indent="-6858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028700" lvl="3" indent="-10287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371600" lvl="4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286000" lvl="5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743200" lvl="6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200400" lvl="7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657600" lvl="8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97261" name="图片 2097260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0" y="1995488"/>
            <a:ext cx="9137650" cy="486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37" name="菱形 1048736"/>
          <p:cNvSpPr/>
          <p:nvPr/>
        </p:nvSpPr>
        <p:spPr>
          <a:xfrm>
            <a:off x="2681288" y="989013"/>
            <a:ext cx="1858962" cy="1858962"/>
          </a:xfrm>
          <a:prstGeom prst="diamond">
            <a:avLst/>
          </a:prstGeom>
          <a:gradFill rotWithShape="0">
            <a:gsLst>
              <a:gs pos="0">
                <a:srgbClr val="C2C2C2">
                  <a:alpha val="100000"/>
                </a:srgbClr>
              </a:gs>
              <a:gs pos="999">
                <a:srgbClr val="C2C2C2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4200000" scaled="1"/>
            <a:tileRect/>
          </a:gradFill>
          <a:ln w="9525">
            <a:noFill/>
          </a:ln>
          <a:effectLst>
            <a:outerShdw dist="38100" dir="2700063" algn="tl" rotWithShape="0">
              <a:srgbClr val="000000">
                <a:alpha val="20000"/>
              </a:srgbClr>
            </a:outerShdw>
          </a:effectLst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39" name="菱形 1048738"/>
          <p:cNvSpPr/>
          <p:nvPr/>
        </p:nvSpPr>
        <p:spPr>
          <a:xfrm>
            <a:off x="2841625" y="1149350"/>
            <a:ext cx="1538288" cy="1536700"/>
          </a:xfrm>
          <a:prstGeom prst="diamond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marL="0" lvl="0" indent="0" algn="ctr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u="none" baseline="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谢</a:t>
            </a:r>
            <a:endParaRPr lang="zh-CN" altLang="en-US" sz="3200" u="none" baseline="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741" name="菱形 1048740"/>
          <p:cNvSpPr/>
          <p:nvPr/>
        </p:nvSpPr>
        <p:spPr>
          <a:xfrm>
            <a:off x="4603750" y="989013"/>
            <a:ext cx="1855788" cy="1858962"/>
          </a:xfrm>
          <a:prstGeom prst="diamond">
            <a:avLst/>
          </a:prstGeom>
          <a:gradFill rotWithShape="0">
            <a:gsLst>
              <a:gs pos="0">
                <a:srgbClr val="C2C2C2">
                  <a:alpha val="100000"/>
                </a:srgbClr>
              </a:gs>
              <a:gs pos="999">
                <a:srgbClr val="C2C2C2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4200000" scaled="1"/>
            <a:tileRect/>
          </a:gradFill>
          <a:ln w="9525">
            <a:noFill/>
          </a:ln>
          <a:effectLst>
            <a:outerShdw dist="38100" dir="2700063" algn="tl" rotWithShape="0">
              <a:srgbClr val="000000">
                <a:alpha val="20000"/>
              </a:srgbClr>
            </a:outerShdw>
          </a:effectLst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43" name="菱形 1048742"/>
          <p:cNvSpPr/>
          <p:nvPr/>
        </p:nvSpPr>
        <p:spPr>
          <a:xfrm>
            <a:off x="4762500" y="1149350"/>
            <a:ext cx="1538288" cy="1536700"/>
          </a:xfrm>
          <a:prstGeom prst="diamond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marL="0" lvl="0" indent="0" algn="ctr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u="none" baseline="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谢</a:t>
            </a:r>
            <a:endParaRPr lang="zh-CN" altLang="en-US" sz="3200" u="none" baseline="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745" name="菱形 1048744"/>
          <p:cNvSpPr/>
          <p:nvPr/>
        </p:nvSpPr>
        <p:spPr>
          <a:xfrm>
            <a:off x="2681288" y="2927350"/>
            <a:ext cx="1858962" cy="1858963"/>
          </a:xfrm>
          <a:prstGeom prst="diamond">
            <a:avLst/>
          </a:prstGeom>
          <a:gradFill rotWithShape="0">
            <a:gsLst>
              <a:gs pos="0">
                <a:srgbClr val="C2C2C2">
                  <a:alpha val="100000"/>
                </a:srgbClr>
              </a:gs>
              <a:gs pos="999">
                <a:srgbClr val="C2C2C2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4200000" scaled="1"/>
            <a:tileRect/>
          </a:gradFill>
          <a:ln w="9525">
            <a:noFill/>
          </a:ln>
          <a:effectLst>
            <a:outerShdw dist="38100" dir="2700063" algn="tl" rotWithShape="0">
              <a:srgbClr val="000000">
                <a:alpha val="20000"/>
              </a:srgbClr>
            </a:outerShdw>
          </a:effectLst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47" name="菱形 1048746"/>
          <p:cNvSpPr/>
          <p:nvPr/>
        </p:nvSpPr>
        <p:spPr>
          <a:xfrm>
            <a:off x="2843213" y="3087688"/>
            <a:ext cx="1536700" cy="1536700"/>
          </a:xfrm>
          <a:prstGeom prst="diamond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marL="0" lvl="0" indent="0" algn="ctr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u="none" baseline="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聆</a:t>
            </a:r>
            <a:endParaRPr lang="zh-CN" altLang="en-US" sz="3200" u="none" baseline="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749" name="菱形 1048748"/>
          <p:cNvSpPr/>
          <p:nvPr/>
        </p:nvSpPr>
        <p:spPr>
          <a:xfrm>
            <a:off x="4603750" y="2927350"/>
            <a:ext cx="1858963" cy="1858963"/>
          </a:xfrm>
          <a:prstGeom prst="diamond">
            <a:avLst/>
          </a:prstGeom>
          <a:gradFill rotWithShape="0">
            <a:gsLst>
              <a:gs pos="0">
                <a:srgbClr val="C2C2C2">
                  <a:alpha val="100000"/>
                </a:srgbClr>
              </a:gs>
              <a:gs pos="999">
                <a:srgbClr val="C2C2C2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4200000" scaled="1"/>
            <a:tileRect/>
          </a:gradFill>
          <a:ln w="9525">
            <a:noFill/>
          </a:ln>
          <a:effectLst>
            <a:outerShdw dist="38100" dir="2700063" algn="tl" rotWithShape="0">
              <a:srgbClr val="000000">
                <a:alpha val="20000"/>
              </a:srgbClr>
            </a:outerShdw>
          </a:effectLst>
        </p:spPr>
        <p:txBody>
          <a:bodyPr lIns="91440" tIns="45720" rIns="91440" bIns="45720" anchor="ctr"/>
          <a:p>
            <a:pPr lvl="0" rtl="0"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751" name="菱形 1048750"/>
          <p:cNvSpPr/>
          <p:nvPr/>
        </p:nvSpPr>
        <p:spPr>
          <a:xfrm>
            <a:off x="4764088" y="3087688"/>
            <a:ext cx="1536700" cy="1536700"/>
          </a:xfrm>
          <a:prstGeom prst="diamond">
            <a:avLst/>
          </a:prstGeom>
          <a:solidFill>
            <a:srgbClr val="83B40D"/>
          </a:solidFill>
          <a:ln w="9525">
            <a:noFill/>
          </a:ln>
        </p:spPr>
        <p:txBody>
          <a:bodyPr lIns="91440" tIns="45720" rIns="91440" bIns="45720" anchor="ctr"/>
          <a:p>
            <a:pPr marL="0" lvl="0" indent="0" algn="ctr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u="none" baseline="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听</a:t>
            </a:r>
            <a:endParaRPr lang="zh-CN" altLang="en-US" sz="3200" u="none" baseline="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947" name="标题 1048946"/>
          <p:cNvSpPr/>
          <p:nvPr>
            <p:ph type="title"/>
          </p:nvPr>
        </p:nvSpPr>
        <p:spPr>
          <a:xfrm>
            <a:off x="419100" y="161925"/>
            <a:ext cx="8291513" cy="7000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8949" name="文本占位符 1048948"/>
          <p:cNvSpPr/>
          <p:nvPr>
            <p:ph type="body" idx="1"/>
          </p:nvPr>
        </p:nvSpPr>
        <p:spPr>
          <a:xfrm>
            <a:off x="419100" y="102711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48951" name="日期占位符 1048950"/>
          <p:cNvSpPr/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l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8953" name="页脚占位符 1048952"/>
          <p:cNvSpPr/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955" name="灯片编号占位符 1048954"/>
          <p:cNvSpPr/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lvl1pPr algn="r">
              <a:defRPr sz="18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83B40D"/>
          </a:solidFill>
          <a:latin typeface="+mj-lt"/>
          <a:ea typeface="+mj-ea"/>
          <a:cs typeface="+mj-cs"/>
        </a:defRPr>
      </a:lvl1pPr>
    </p:titleStyle>
    <p:bodyStyle>
      <a:lvl1pPr marL="266700" lvl="0" indent="-266700" algn="just" defTabSz="914400" eaLnBrk="1" fontAlgn="base" latinLnBrk="0" hangingPunct="1">
        <a:spcBef>
          <a:spcPts val="1350"/>
        </a:spcBef>
        <a:spcAft>
          <a:spcPct val="0"/>
        </a:spcAft>
        <a:buClr>
          <a:srgbClr val="83B40D"/>
        </a:buClr>
        <a:buSzPct val="110000"/>
        <a:buBlip>
          <a:blip r:embed="rId13"/>
        </a:buBlip>
        <a:defRPr sz="2400" b="0" kern="1200" baseline="0">
          <a:solidFill>
            <a:srgbClr val="3F4143"/>
          </a:solidFill>
          <a:latin typeface="+mn-lt"/>
          <a:ea typeface="+mn-ea"/>
          <a:cs typeface="+mn-cs"/>
        </a:defRPr>
      </a:lvl1pPr>
      <a:lvl2pPr marL="542925" lvl="1" indent="-273050" algn="just" defTabSz="914400" eaLnBrk="1" fontAlgn="base" latinLnBrk="0" hangingPunct="1">
        <a:spcBef>
          <a:spcPct val="0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20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857250" lvl="2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200150" lvl="3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543050" lvl="4" indent="-17145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375"/>
        </a:spcBef>
        <a:spcAft>
          <a:spcPts val="450"/>
        </a:spcAft>
        <a:buClr>
          <a:srgbClr val="3F4143"/>
        </a:buClr>
        <a:buSzPct val="110000"/>
        <a:buFont typeface="Arial" panose="020B0604020202020204" pitchFamily="34" charset="0"/>
        <a:buChar char="•"/>
        <a:defRPr sz="1800" b="0" kern="1200" baseline="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300" b="0" kern="1200">
          <a:solidFill>
            <a:srgbClr val="3F4143"/>
          </a:solidFill>
          <a:latin typeface="+mn-lt"/>
          <a:ea typeface="+mn-ea"/>
          <a:cs typeface="+mn-cs"/>
        </a:defRPr>
      </a:lvl1pPr>
      <a:lvl2pPr marL="342900" lvl="1" indent="-3429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685800" lvl="2" indent="-6858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3pPr>
      <a:lvl4pPr marL="1028700" lvl="3" indent="-10287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4pPr>
      <a:lvl5pPr marL="1371600" lvl="4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5pPr>
      <a:lvl6pPr marL="2286000" lvl="5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6pPr>
      <a:lvl7pPr marL="2743200" lvl="6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7pPr>
      <a:lvl8pPr marL="3200400" lvl="7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8pPr>
      <a:lvl9pPr marL="3657600" lvl="8" indent="-1371600" algn="l" defTabSz="914400" eaLnBrk="1" fontAlgn="base" latinLnBrk="0" hangingPunct="1">
        <a:buNone/>
        <a:defRPr sz="1300" b="0" kern="1200">
          <a:solidFill>
            <a:srgbClr val="3F4143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hyperlink" Target="https://baike.baidu.com/item/%E5%8F%AF%E5%8D%A1%E5%9B%A0/984495" TargetMode="External"/><Relationship Id="rId7" Type="http://schemas.openxmlformats.org/officeDocument/2006/relationships/hyperlink" Target="https://baike.baidu.com/item/%E5%A4%A7%E9%BA%BB/249539" TargetMode="External"/><Relationship Id="rId6" Type="http://schemas.openxmlformats.org/officeDocument/2006/relationships/hyperlink" Target="https://baike.baidu.com/item/%E5%90%97%E5%95%A1/248641" TargetMode="External"/><Relationship Id="rId5" Type="http://schemas.openxmlformats.org/officeDocument/2006/relationships/hyperlink" Target="https://baike.baidu.com/item/%E5%86%B0%E6%AF%92/249365" TargetMode="External"/><Relationship Id="rId4" Type="http://schemas.openxmlformats.org/officeDocument/2006/relationships/hyperlink" Target="https://baike.baidu.com/item/%E7%94%B2%E5%9F%BA%E8%8B%AF%E4%B8%99%E8%83%BA/642153" TargetMode="External"/><Relationship Id="rId3" Type="http://schemas.openxmlformats.org/officeDocument/2006/relationships/hyperlink" Target="https://baike.baidu.com/item/%E6%B5%B7%E6%B4%9B%E5%9B%A0/544824" TargetMode="External"/><Relationship Id="rId2" Type="http://schemas.openxmlformats.org/officeDocument/2006/relationships/hyperlink" Target="https://baike.baidu.com/item/%E9%B8%A6%E7%89%87/249904" TargetMode="External"/><Relationship Id="rId1" Type="http://schemas.openxmlformats.org/officeDocument/2006/relationships/hyperlink" Target="https://baike.baidu.com/item/%E4%B8%AD%E5%8D%8E%E4%BA%BA%E6%B0%91%E5%85%B1%E5%92%8C%E5%9B%BD%E5%88%91%E6%B3%95/721359" TargetMode="Externa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https://baike.baidu.com/item/%E9%BA%A6%E5%8F%B8%E5%8D%A1%E6%9E%97" TargetMode="External"/><Relationship Id="rId8" Type="http://schemas.openxmlformats.org/officeDocument/2006/relationships/hyperlink" Target="https://baike.baidu.com/item/%E8%87%B4%E5%B9%BB%E5%89%82" TargetMode="External"/><Relationship Id="rId7" Type="http://schemas.openxmlformats.org/officeDocument/2006/relationships/hyperlink" Target="https://baike.baidu.com/item/%E8%8B%AF%E4%B8%99%E8%83%BA%E7%B1%BB" TargetMode="External"/><Relationship Id="rId6" Type="http://schemas.openxmlformats.org/officeDocument/2006/relationships/hyperlink" Target="https://baike.baidu.com/item/%E5%85%B4%E5%A5%8B%E5%89%82" TargetMode="External"/><Relationship Id="rId5" Type="http://schemas.openxmlformats.org/officeDocument/2006/relationships/hyperlink" Target="https://baike.baidu.com/item/%E6%8A%91%E5%88%B6%E5%89%82" TargetMode="External"/><Relationship Id="rId4" Type="http://schemas.openxmlformats.org/officeDocument/2006/relationships/hyperlink" Target="https://baike.baidu.com/item/%E5%86%B0%E6%AF%92" TargetMode="External"/><Relationship Id="rId3" Type="http://schemas.openxmlformats.org/officeDocument/2006/relationships/hyperlink" Target="https://baike.baidu.com/item/%E5%90%88%E6%88%90%E6%AF%92%E5%93%81" TargetMode="External"/><Relationship Id="rId2" Type="http://schemas.openxmlformats.org/officeDocument/2006/relationships/hyperlink" Target="https://baike.baidu.com/item/%E6%B5%B7%E6%B4%9B%E5%9B%A0" TargetMode="External"/><Relationship Id="rId14" Type="http://schemas.openxmlformats.org/officeDocument/2006/relationships/slideLayout" Target="../slideLayouts/slideLayout18.xml"/><Relationship Id="rId13" Type="http://schemas.openxmlformats.org/officeDocument/2006/relationships/hyperlink" Target="https://baike.baidu.com/item/%E6%91%87%E5%A4%B4%E4%B8%B8" TargetMode="External"/><Relationship Id="rId12" Type="http://schemas.openxmlformats.org/officeDocument/2006/relationships/hyperlink" Target="https://baike.baidu.com/item/%E6%96%B0%E5%9E%8B%E6%AF%92%E5%93%81" TargetMode="External"/><Relationship Id="rId11" Type="http://schemas.openxmlformats.org/officeDocument/2006/relationships/hyperlink" Target="https://baike.baidu.com/item/%E7%B2%BE%E7%A5%9E%E8%8D%AF%E5%93%81" TargetMode="External"/><Relationship Id="rId10" Type="http://schemas.openxmlformats.org/officeDocument/2006/relationships/hyperlink" Target="https://baike.baidu.com/item/%E9%BA%BB%E9%86%89%E8%8D%AF%E5%93%81" TargetMode="External"/><Relationship Id="rId1" Type="http://schemas.openxmlformats.org/officeDocument/2006/relationships/hyperlink" Target="https://baike.baidu.com/item/%E9%B8%A6%E7%89%87" TargetMode="Externa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195" name="图片 2097194"/>
          <p:cNvPicPr>
            <a:picLocks noChangeAspect="1"/>
          </p:cNvPicPr>
          <p:nvPr/>
        </p:nvPicPr>
        <p:blipFill>
          <a:blip r:embed="rId1"/>
          <a:srcRect l="54852" t="39571" r="28831" b="53516"/>
          <a:stretch>
            <a:fillRect/>
          </a:stretch>
        </p:blipFill>
        <p:spPr>
          <a:xfrm>
            <a:off x="0" y="103188"/>
            <a:ext cx="869950" cy="344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5" name="组合 104"/>
          <p:cNvGrpSpPr/>
          <p:nvPr/>
        </p:nvGrpSpPr>
        <p:grpSpPr>
          <a:xfrm>
            <a:off x="115888" y="-68262"/>
            <a:ext cx="9028112" cy="2162175"/>
            <a:chOff x="154257" y="-68420"/>
            <a:chExt cx="12037743" cy="2162691"/>
          </a:xfrm>
        </p:grpSpPr>
        <p:pic>
          <p:nvPicPr>
            <p:cNvPr id="2097197" name="图片 2097196"/>
            <p:cNvPicPr>
              <a:picLocks noChangeAspect="1"/>
            </p:cNvPicPr>
            <p:nvPr/>
          </p:nvPicPr>
          <p:blipFill>
            <a:blip r:embed="rId2"/>
            <a:srcRect l="60519" t="4134" b="60429"/>
            <a:stretch>
              <a:fillRect/>
            </a:stretch>
          </p:blipFill>
          <p:spPr>
            <a:xfrm flipH="1">
              <a:off x="5088830" y="-14750"/>
              <a:ext cx="2804334" cy="17698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199" name="图片 2097198"/>
            <p:cNvPicPr>
              <a:picLocks noChangeAspect="1"/>
            </p:cNvPicPr>
            <p:nvPr/>
          </p:nvPicPr>
          <p:blipFill>
            <a:blip r:embed="rId2"/>
            <a:srcRect t="4134" r="71169" b="60429"/>
            <a:stretch>
              <a:fillRect/>
            </a:stretch>
          </p:blipFill>
          <p:spPr>
            <a:xfrm flipH="1">
              <a:off x="10144116" y="-14750"/>
              <a:ext cx="2047884" cy="17698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201" name="图片 2097200" descr="图片包含 运输, 航空器  描述已自动生成"/>
            <p:cNvPicPr>
              <a:picLocks noChangeAspect="1"/>
            </p:cNvPicPr>
            <p:nvPr/>
          </p:nvPicPr>
          <p:blipFill>
            <a:blip r:embed="rId3"/>
            <a:srcRect b="29570"/>
            <a:stretch>
              <a:fillRect/>
            </a:stretch>
          </p:blipFill>
          <p:spPr>
            <a:xfrm>
              <a:off x="154257" y="-68420"/>
              <a:ext cx="3057309" cy="21532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203" name="图片 2097202"/>
            <p:cNvPicPr>
              <a:picLocks noChangeAspect="1"/>
            </p:cNvPicPr>
            <p:nvPr/>
          </p:nvPicPr>
          <p:blipFill>
            <a:blip r:embed="rId2"/>
            <a:srcRect t="4134" r="68311" b="67960"/>
            <a:stretch>
              <a:fillRect/>
            </a:stretch>
          </p:blipFill>
          <p:spPr>
            <a:xfrm flipH="1">
              <a:off x="7902969" y="311350"/>
              <a:ext cx="2250952" cy="1393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205" name="图片 2097204"/>
            <p:cNvPicPr>
              <a:picLocks noChangeAspect="1"/>
            </p:cNvPicPr>
            <p:nvPr/>
          </p:nvPicPr>
          <p:blipFill>
            <a:blip r:embed="rId4"/>
            <a:srcRect r="50000"/>
            <a:stretch>
              <a:fillRect/>
            </a:stretch>
          </p:blipFill>
          <p:spPr>
            <a:xfrm>
              <a:off x="3211566" y="448187"/>
              <a:ext cx="1667169" cy="12568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207" name="图片 209720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362112" y="29412"/>
              <a:ext cx="2064859" cy="206485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48771" name="矩形 1048770"/>
          <p:cNvSpPr/>
          <p:nvPr/>
        </p:nvSpPr>
        <p:spPr>
          <a:xfrm>
            <a:off x="2971800" y="1905000"/>
            <a:ext cx="3170238" cy="803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dist">
              <a:buFontTx/>
              <a:buNone/>
            </a:pPr>
            <a:r>
              <a:rPr lang="zh-CN" altLang="en-US" sz="24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增强安全意识提升安全素养</a:t>
            </a:r>
            <a:endParaRPr lang="zh-CN" altLang="en-US" sz="24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73" name="矩形 1048772"/>
          <p:cNvSpPr/>
          <p:nvPr/>
        </p:nvSpPr>
        <p:spPr>
          <a:xfrm>
            <a:off x="1062038" y="2968625"/>
            <a:ext cx="7019925" cy="1016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sz="6000" b="1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珍爱生命  远离毒品</a:t>
            </a:r>
            <a:endParaRPr lang="zh-CN" altLang="en-US" sz="6000" b="1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75" name="圆角矩形 1048774"/>
          <p:cNvSpPr/>
          <p:nvPr/>
        </p:nvSpPr>
        <p:spPr>
          <a:xfrm>
            <a:off x="3048000" y="4343400"/>
            <a:ext cx="3352800" cy="609600"/>
          </a:xfrm>
          <a:prstGeom prst="roundRect">
            <a:avLst>
              <a:gd name="adj" fmla="val 50000"/>
            </a:avLst>
          </a:prstGeom>
          <a:solidFill>
            <a:srgbClr val="FA9776"/>
          </a:solidFill>
          <a:ln w="9525">
            <a:noFill/>
          </a:ln>
        </p:spPr>
        <p:txBody>
          <a:bodyPr vert="horz" lIns="91440" tIns="45720" rIns="91440" bIns="45720" anchor="ctr"/>
          <a:p>
            <a:pPr algn="ctr">
              <a:buFontTx/>
              <a:buNone/>
            </a:pPr>
            <a:r>
              <a:rPr lang="zh-CN" altLang="en-US" baseline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主讲人：宜昌高新区车站小学            王  莉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59" name="矩形 1048858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毒品的危害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61" name="矩形 1048860"/>
          <p:cNvSpPr/>
          <p:nvPr/>
        </p:nvSpPr>
        <p:spPr>
          <a:xfrm>
            <a:off x="1371600" y="762000"/>
            <a:ext cx="5562600" cy="3698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毒品对个人、家庭、社会、国家造成严重危害。</a:t>
            </a: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63" name="矩形 1048862"/>
          <p:cNvSpPr/>
          <p:nvPr/>
        </p:nvSpPr>
        <p:spPr>
          <a:xfrm>
            <a:off x="1066800" y="1295400"/>
            <a:ext cx="7010400" cy="19589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二、毒品对家庭的危害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（一）吸毒对家庭成员的精神摧残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endParaRPr lang="en-US" altLang="zh-CN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家庭中只要有一个人吸毒，这个家庭就会失去往日的宁静、和谐、幸福和快乐。吸毒将导致家庭内部关系恶化，破坏周围邻里的和睦关系，给家庭成员心理造成很大影响。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65" name="矩形 1048864"/>
          <p:cNvSpPr/>
          <p:nvPr/>
        </p:nvSpPr>
        <p:spPr>
          <a:xfrm>
            <a:off x="1143000" y="3429000"/>
            <a:ext cx="7010400" cy="14255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（二）吸毒导致倾家荡产、家破人亡、众叛亲离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en-US" altLang="zh-CN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吸毒需要大量的金钱，一般家庭难以承受，就是家产富裕的，用不了多久也会一贫如洗。吸毒给家庭造成的经济损失是巨大的，而且吸毒者往往道德沦丧、六亲不认，真是“一人吸毒，全家遭难”。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35" name="图片 2097234" descr="C:\Users\Administrator\Desktop\禁毒课件\19 (1)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600575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37" name="图片 2097236" descr="C:\Users\Administrator\Desktop\禁毒课件\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48200" y="0"/>
            <a:ext cx="4354513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67" name="矩形 1048866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毒品的危害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69" name="矩形 1048868"/>
          <p:cNvSpPr/>
          <p:nvPr/>
        </p:nvSpPr>
        <p:spPr>
          <a:xfrm>
            <a:off x="1371600" y="762000"/>
            <a:ext cx="5562600" cy="3698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毒品对个人、家庭、社会、国家造成严重危害。</a:t>
            </a: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71" name="矩形 1048870"/>
          <p:cNvSpPr/>
          <p:nvPr/>
        </p:nvSpPr>
        <p:spPr>
          <a:xfrm>
            <a:off x="1066800" y="1295400"/>
            <a:ext cx="7010400" cy="35591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二、毒品对家庭的危害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endParaRPr lang="en-US" altLang="zh-CN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（三）毒品贻害后代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en-US" altLang="zh-CN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吸毒不仅危害自身的健康，还影响人体的生育能力，父母吸毒对胎儿发育和儿童生长将造成严重损害。许多先天性呆傻、残疾的婴儿就是由于父母吸毒而导致的。如果家庭中父亲或母亲吸毒，孩子不仅得不到家庭的温暖，而且还会受到父母的虐待，在这样家庭成长的孩子，往往人格不完善，心里有障碍，难以融入社会，有的甚至可能染上毒瘾，步其父母后尘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73" name="矩形 1048872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毒品的危害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75" name="矩形 1048874"/>
          <p:cNvSpPr/>
          <p:nvPr/>
        </p:nvSpPr>
        <p:spPr>
          <a:xfrm>
            <a:off x="1371600" y="762000"/>
            <a:ext cx="5562600" cy="3698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毒品对个人、家庭、社会、国家造成严重危害。</a:t>
            </a: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77" name="矩形 1048876"/>
          <p:cNvSpPr/>
          <p:nvPr/>
        </p:nvSpPr>
        <p:spPr>
          <a:xfrm>
            <a:off x="1143000" y="1524000"/>
            <a:ext cx="4572000" cy="8921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三、毒品对社会的危害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（一）吸毒诱发犯罪，影响社会稳定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79" name="矩形 1048878"/>
          <p:cNvSpPr/>
          <p:nvPr/>
        </p:nvSpPr>
        <p:spPr>
          <a:xfrm>
            <a:off x="1600200" y="2895600"/>
            <a:ext cx="3154363" cy="3587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（二）吸毒吞噬社会巨额财富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81" name="矩形 1048880"/>
          <p:cNvSpPr/>
          <p:nvPr/>
        </p:nvSpPr>
        <p:spPr>
          <a:xfrm>
            <a:off x="1600200" y="3657600"/>
            <a:ext cx="2697163" cy="3587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（三）毒品带坏社会风气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83" name="矩形 1048882"/>
          <p:cNvSpPr/>
          <p:nvPr/>
        </p:nvSpPr>
        <p:spPr>
          <a:xfrm>
            <a:off x="1600200" y="4343400"/>
            <a:ext cx="2697163" cy="3587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（四）吸毒影响国民素质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85" name="矩形 1048884"/>
          <p:cNvSpPr/>
          <p:nvPr/>
        </p:nvSpPr>
        <p:spPr>
          <a:xfrm>
            <a:off x="1524000" y="4800600"/>
            <a:ext cx="6811963" cy="6254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sz="3600" baseline="0" dirty="0">
                <a:solidFill>
                  <a:srgbClr val="949D2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毁灭自己、祸及家庭、危害社会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097239" name="图片 2097238" descr="C:\Users\Administrator\Desktop\禁毒课件\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800600" y="2667000"/>
            <a:ext cx="4111625" cy="1957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41" name="图片 209724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95400" y="533400"/>
            <a:ext cx="6559550" cy="506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87" name="矩形 1048886"/>
          <p:cNvSpPr/>
          <p:nvPr/>
        </p:nvSpPr>
        <p:spPr>
          <a:xfrm>
            <a:off x="2971800" y="2667000"/>
            <a:ext cx="884238" cy="923925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 algn="ctr">
              <a:buFontTx/>
              <a:buNone/>
            </a:pPr>
            <a:r>
              <a:rPr lang="en-US" altLang="zh-CN" sz="6000" b="1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03</a:t>
            </a:r>
            <a:endParaRPr lang="en-US" altLang="zh-CN" sz="6000" b="1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889" name="矩形 1048888"/>
          <p:cNvSpPr/>
          <p:nvPr/>
        </p:nvSpPr>
        <p:spPr>
          <a:xfrm>
            <a:off x="3886200" y="2971800"/>
            <a:ext cx="2362200" cy="5238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sz="2800" b="1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毒品的预防</a:t>
            </a:r>
            <a:endParaRPr lang="zh-CN" altLang="en-US" sz="2800" b="1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91" name="矩形 1048890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毒品的预防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457200" y="1066800"/>
            <a:ext cx="2209800" cy="2819400"/>
            <a:chOff x="2878" y="4665"/>
            <a:chExt cx="3234" cy="4349"/>
          </a:xfrm>
        </p:grpSpPr>
        <p:sp>
          <p:nvSpPr>
            <p:cNvPr id="1048893" name="矩形 1048892"/>
            <p:cNvSpPr/>
            <p:nvPr/>
          </p:nvSpPr>
          <p:spPr>
            <a:xfrm rot="2700000">
              <a:off x="3648" y="6550"/>
              <a:ext cx="2463" cy="2465"/>
            </a:xfrm>
            <a:prstGeom prst="rect">
              <a:avLst/>
            </a:pr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95" name="矩形 1048894"/>
            <p:cNvSpPr/>
            <p:nvPr/>
          </p:nvSpPr>
          <p:spPr>
            <a:xfrm rot="2700000">
              <a:off x="2877" y="4665"/>
              <a:ext cx="2466" cy="2465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 w="9525">
              <a:noFill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</p:grpSp>
      <p:pic>
        <p:nvPicPr>
          <p:cNvPr id="2097243" name="图片 209724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2400" y="3733800"/>
            <a:ext cx="1963738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97" name="矩形 1048896"/>
          <p:cNvSpPr/>
          <p:nvPr/>
        </p:nvSpPr>
        <p:spPr>
          <a:xfrm>
            <a:off x="3657600" y="1219200"/>
            <a:ext cx="4114800" cy="461963"/>
          </a:xfrm>
          <a:prstGeom prst="rect">
            <a:avLst/>
          </a:prstGeom>
          <a:noFill/>
          <a:ln w="9525">
            <a:noFill/>
          </a:ln>
          <a:effectLst>
            <a:outerShdw dist="76200" algn="l" rotWithShape="0">
              <a:srgbClr val="000000">
                <a:alpha val="26999"/>
              </a:srgbClr>
            </a:outerShdw>
          </a:effectLst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sz="2400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拒绝接受陌生人的“馈赠”</a:t>
            </a:r>
            <a:endParaRPr lang="zh-CN" altLang="en-US" sz="2400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99" name="圆角矩形 1048898"/>
          <p:cNvSpPr/>
          <p:nvPr/>
        </p:nvSpPr>
        <p:spPr>
          <a:xfrm>
            <a:off x="3124200" y="1828800"/>
            <a:ext cx="5562600" cy="157003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vert="horz" lIns="91440" tIns="45720" rIns="91440" bIns="45720" anchor="ctr">
            <a:spAutoFit/>
          </a:bodyPr>
          <a:p>
            <a:pPr eaLnBrk="0" hangingPunct="0">
              <a:lnSpc>
                <a:spcPct val="150000"/>
              </a:lnSpc>
              <a:buFontTx/>
              <a:buNone/>
            </a:pPr>
            <a:r>
              <a:rPr lang="zh-CN" altLang="en-US" sz="1600" baseline="0" dirty="0">
                <a:solidFill>
                  <a:srgbClr val="3F4143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   多数吸毒者初次吸食毒品都是由于接受了毒贩子或其他吸毒人员“免费”提供的毒品而走上吸毒道路的，所以我们一定不能贪图眼前的小恩小惠，始终谨记天下没有白来的好处，任何事情都要靠自己的努力才能获得成功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7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48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901" name="矩形 1048900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毒品的预防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457200" y="1066800"/>
            <a:ext cx="2133600" cy="2819400"/>
            <a:chOff x="2878" y="4665"/>
            <a:chExt cx="3234" cy="4349"/>
          </a:xfrm>
        </p:grpSpPr>
        <p:sp>
          <p:nvSpPr>
            <p:cNvPr id="1048903" name="矩形 1048902"/>
            <p:cNvSpPr/>
            <p:nvPr/>
          </p:nvSpPr>
          <p:spPr>
            <a:xfrm rot="2700000">
              <a:off x="3648" y="6549"/>
              <a:ext cx="2463" cy="2464"/>
            </a:xfrm>
            <a:prstGeom prst="rect">
              <a:avLst/>
            </a:pr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905" name="矩形 1048904"/>
            <p:cNvSpPr/>
            <p:nvPr/>
          </p:nvSpPr>
          <p:spPr>
            <a:xfrm rot="2700000">
              <a:off x="2877" y="4666"/>
              <a:ext cx="2466" cy="2464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 w="9525">
              <a:noFill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</p:grpSp>
      <p:pic>
        <p:nvPicPr>
          <p:cNvPr id="2097245" name="图片 20972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2400" y="3733800"/>
            <a:ext cx="1963738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07" name="矩形 1048906"/>
          <p:cNvSpPr/>
          <p:nvPr/>
        </p:nvSpPr>
        <p:spPr>
          <a:xfrm>
            <a:off x="3810000" y="1371600"/>
            <a:ext cx="2486025" cy="460375"/>
          </a:xfrm>
          <a:prstGeom prst="rect">
            <a:avLst/>
          </a:prstGeom>
          <a:noFill/>
          <a:ln w="9525">
            <a:noFill/>
          </a:ln>
          <a:effectLst>
            <a:outerShdw dist="76200" algn="l" rotWithShape="0">
              <a:srgbClr val="000000">
                <a:alpha val="26999"/>
              </a:srgbClr>
            </a:outerShdw>
          </a:effectLst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sz="2400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不盲目追赶时髦 </a:t>
            </a:r>
            <a:endParaRPr lang="zh-CN" altLang="en-US" sz="2400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909" name="圆角矩形 1048908"/>
          <p:cNvSpPr/>
          <p:nvPr/>
        </p:nvSpPr>
        <p:spPr>
          <a:xfrm>
            <a:off x="3048000" y="2044700"/>
            <a:ext cx="5943600" cy="156368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txBody>
          <a:bodyPr vert="horz" lIns="91440" tIns="45720" rIns="91440" bIns="45720" anchor="ctr">
            <a:spAutoFit/>
          </a:bodyPr>
          <a:p>
            <a:pPr eaLnBrk="0" hangingPunct="0">
              <a:lnSpc>
                <a:spcPct val="150000"/>
              </a:lnSpc>
              <a:buFontTx/>
              <a:buNone/>
            </a:pPr>
            <a:r>
              <a:rPr lang="zh-CN" altLang="en-US" sz="1600" baseline="0" dirty="0">
                <a:solidFill>
                  <a:srgbClr val="3F4143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   毒贩们鼓吹“吸毒是时髦，是有钱人的标志”这是极其荒唐的错误观念，而青少年关注潮流、追崇时尚，往往会被这种错误观念所左右。因此作为新时期的青少年潮流面前要分清是非，重视培养自身良好的习惯，不要盲目追赶时髦。 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7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4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911" name="矩形 1048910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毒品的预防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457200" y="1066800"/>
            <a:ext cx="2133600" cy="2895600"/>
            <a:chOff x="2878" y="4665"/>
            <a:chExt cx="3234" cy="4349"/>
          </a:xfrm>
        </p:grpSpPr>
        <p:sp>
          <p:nvSpPr>
            <p:cNvPr id="1048913" name="矩形 1048912"/>
            <p:cNvSpPr/>
            <p:nvPr/>
          </p:nvSpPr>
          <p:spPr>
            <a:xfrm rot="2700000">
              <a:off x="3648" y="6549"/>
              <a:ext cx="2463" cy="2464"/>
            </a:xfrm>
            <a:prstGeom prst="rect">
              <a:avLst/>
            </a:prstGeom>
            <a:noFill/>
            <a:ln w="25400" cap="flat" cmpd="sng">
              <a:solidFill>
                <a:srgbClr val="FFFFFF">
                  <a:alpha val="10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915" name="矩形 1048914"/>
            <p:cNvSpPr/>
            <p:nvPr/>
          </p:nvSpPr>
          <p:spPr>
            <a:xfrm rot="2700000">
              <a:off x="2877" y="4665"/>
              <a:ext cx="2465" cy="2464"/>
            </a:xfrm>
            <a:prstGeom prst="rect">
              <a:avLst/>
            </a:prstGeom>
            <a:blipFill rotWithShape="0">
              <a:blip r:embed="rId1"/>
              <a:stretch>
                <a:fillRect/>
              </a:stretch>
            </a:blipFill>
            <a:ln w="9525">
              <a:noFill/>
            </a:ln>
          </p:spPr>
          <p:txBody>
            <a:bodyPr vert="horz" lIns="91440" tIns="45720" rIns="91440" bIns="45720" anchor="ctr"/>
            <a:p>
              <a:pPr eaLnBrk="0" hangingPunct="0"/>
              <a:endParaRPr>
                <a:latin typeface="Arial" panose="020B0604020202020204" pitchFamily="34" charset="0"/>
              </a:endParaRPr>
            </a:p>
          </p:txBody>
        </p:sp>
      </p:grpSp>
      <p:pic>
        <p:nvPicPr>
          <p:cNvPr id="2097247" name="图片 20972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2400" y="3733800"/>
            <a:ext cx="1963738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17" name="矩形 1048916"/>
          <p:cNvSpPr/>
          <p:nvPr/>
        </p:nvSpPr>
        <p:spPr>
          <a:xfrm>
            <a:off x="3886200" y="1676400"/>
            <a:ext cx="1808163" cy="574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sz="32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黑体" panose="02010600030101010101" pitchFamily="49" charset="-122"/>
              </a:rPr>
              <a:t>慎重交友</a:t>
            </a:r>
            <a:endParaRPr lang="zh-CN" altLang="en-US" sz="32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黑体" panose="02010600030101010101" pitchFamily="49" charset="-122"/>
            </a:endParaRPr>
          </a:p>
        </p:txBody>
      </p:sp>
      <p:sp>
        <p:nvSpPr>
          <p:cNvPr id="1048919" name="矩形 1048918"/>
          <p:cNvSpPr/>
          <p:nvPr/>
        </p:nvSpPr>
        <p:spPr>
          <a:xfrm>
            <a:off x="3505200" y="2438400"/>
            <a:ext cx="5295900" cy="15700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lnSpc>
                <a:spcPct val="150000"/>
              </a:lnSpc>
              <a:buFontTx/>
              <a:buNone/>
            </a:pPr>
            <a:r>
              <a:rPr lang="zh-CN" altLang="en-US" sz="1600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    小学生在成长初期渴望结识朋友，无论是校内还是校外结交的朋友，只要在自己交往甚密的人中有一个吸上毒，往往自己也容易受到感染而吸毒，慎重交友是青少年处世之道。</a:t>
            </a:r>
            <a:endParaRPr lang="zh-CN" altLang="en-US" sz="1600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7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97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097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7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4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4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921" name="矩形 1048920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毒品的预防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097249" name="图片 209724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3581400"/>
            <a:ext cx="1963738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23" name="矩形 1048922"/>
          <p:cNvSpPr/>
          <p:nvPr/>
        </p:nvSpPr>
        <p:spPr>
          <a:xfrm>
            <a:off x="3886200" y="1219200"/>
            <a:ext cx="3027363" cy="574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sz="32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黑体" panose="02010600030101010101" pitchFamily="49" charset="-122"/>
              </a:rPr>
              <a:t>远离易染毒场所</a:t>
            </a:r>
            <a:endParaRPr lang="zh-CN" altLang="en-US" sz="32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黑体" panose="02010600030101010101" pitchFamily="49" charset="-122"/>
            </a:endParaRPr>
          </a:p>
        </p:txBody>
      </p:sp>
      <p:sp>
        <p:nvSpPr>
          <p:cNvPr id="1048925" name="矩形 1048924"/>
          <p:cNvSpPr/>
          <p:nvPr/>
        </p:nvSpPr>
        <p:spPr>
          <a:xfrm>
            <a:off x="3200400" y="1981200"/>
            <a:ext cx="5715000" cy="15700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lnSpc>
                <a:spcPct val="150000"/>
              </a:lnSpc>
              <a:buFontTx/>
              <a:buNone/>
            </a:pPr>
            <a:r>
              <a:rPr lang="zh-CN" altLang="en-US" sz="1600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    严格遵守小学生日常行为规范，不吸烟不饮酒、不去舞厅酒吧、游戏厅等娱乐场所，是远离毒品的最好选择。青少年往往缺乏是非辨别能力，涉足酒吧、歌舞厅、迪厅、游戏厅等娱乐场所，最容易成为毒贩诱吸毒的目标。 </a:t>
            </a:r>
            <a:endParaRPr lang="zh-CN" altLang="en-US" sz="1600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pic>
        <p:nvPicPr>
          <p:cNvPr id="2097251" name="图片 2097250"/>
          <p:cNvPicPr>
            <a:picLocks noChangeAspect="1"/>
          </p:cNvPicPr>
          <p:nvPr/>
        </p:nvPicPr>
        <p:blipFill>
          <a:blip r:embed="rId2"/>
          <a:srcRect t="14326" b="16019"/>
          <a:stretch>
            <a:fillRect/>
          </a:stretch>
        </p:blipFill>
        <p:spPr>
          <a:xfrm>
            <a:off x="533400" y="1066800"/>
            <a:ext cx="2765425" cy="192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7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7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7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4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4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53" name="图片 2097252" descr="C:\Users\Administrator\Desktop\禁毒课件\16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048000" y="685800"/>
            <a:ext cx="30480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09" name="图片 2097208" descr="图片包含 运输, 航空器  描述已自动生成"/>
          <p:cNvPicPr>
            <a:picLocks noChangeAspect="1"/>
          </p:cNvPicPr>
          <p:nvPr/>
        </p:nvPicPr>
        <p:blipFill>
          <a:blip r:embed="rId1"/>
          <a:srcRect b="29570"/>
          <a:stretch>
            <a:fillRect/>
          </a:stretch>
        </p:blipFill>
        <p:spPr>
          <a:xfrm>
            <a:off x="34925" y="58738"/>
            <a:ext cx="2020888" cy="189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11" name="图片 2097210"/>
          <p:cNvPicPr>
            <a:picLocks noChangeAspect="1"/>
          </p:cNvPicPr>
          <p:nvPr/>
        </p:nvPicPr>
        <p:blipFill>
          <a:blip r:embed="rId2"/>
          <a:srcRect r="50000"/>
          <a:stretch>
            <a:fillRect/>
          </a:stretch>
        </p:blipFill>
        <p:spPr>
          <a:xfrm>
            <a:off x="2316163" y="168275"/>
            <a:ext cx="941387" cy="94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13" name="图片 2097212"/>
          <p:cNvPicPr>
            <a:picLocks noChangeAspect="1"/>
          </p:cNvPicPr>
          <p:nvPr/>
        </p:nvPicPr>
        <p:blipFill>
          <a:blip r:embed="rId3"/>
          <a:srcRect l="60519" t="4134" b="60429"/>
          <a:stretch>
            <a:fillRect/>
          </a:stretch>
        </p:blipFill>
        <p:spPr>
          <a:xfrm>
            <a:off x="6507163" y="-376237"/>
            <a:ext cx="2406650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77" name="矩形 1048776"/>
          <p:cNvSpPr/>
          <p:nvPr/>
        </p:nvSpPr>
        <p:spPr>
          <a:xfrm>
            <a:off x="2971800" y="1295400"/>
            <a:ext cx="2862263" cy="10668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 algn="dist">
              <a:buFontTx/>
              <a:buNone/>
            </a:pPr>
            <a:r>
              <a:rPr lang="zh-CN" altLang="en-US" sz="36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目录</a:t>
            </a:r>
            <a:r>
              <a:rPr lang="en-US" altLang="zh-CN" sz="36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/Contents</a:t>
            </a:r>
            <a:endParaRPr lang="en-US" altLang="zh-CN" sz="36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79" name="矩形 1048778"/>
          <p:cNvSpPr/>
          <p:nvPr/>
        </p:nvSpPr>
        <p:spPr>
          <a:xfrm>
            <a:off x="1709738" y="2498725"/>
            <a:ext cx="741362" cy="7239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en-US" altLang="zh-CN" sz="48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01.</a:t>
            </a:r>
            <a:endParaRPr lang="en-US" altLang="zh-CN" sz="48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81" name="矩形 1048780"/>
          <p:cNvSpPr/>
          <p:nvPr/>
        </p:nvSpPr>
        <p:spPr>
          <a:xfrm>
            <a:off x="2597150" y="2592388"/>
            <a:ext cx="1831975" cy="11938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zh-CN" altLang="en-US" sz="40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什么是毒品</a:t>
            </a:r>
            <a:endParaRPr lang="zh-CN" altLang="en-US" sz="40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83" name="矩形 1048782"/>
          <p:cNvSpPr/>
          <p:nvPr/>
        </p:nvSpPr>
        <p:spPr>
          <a:xfrm>
            <a:off x="5070475" y="2486025"/>
            <a:ext cx="739775" cy="7239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en-US" altLang="zh-CN" sz="48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02.</a:t>
            </a:r>
            <a:endParaRPr lang="en-US" altLang="zh-CN" sz="48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85" name="矩形 1048784"/>
          <p:cNvSpPr/>
          <p:nvPr/>
        </p:nvSpPr>
        <p:spPr>
          <a:xfrm>
            <a:off x="5956300" y="2547938"/>
            <a:ext cx="1944688" cy="11938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zh-CN" altLang="en-US" sz="40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毒品的危害</a:t>
            </a:r>
            <a:endParaRPr lang="zh-CN" altLang="en-US" sz="40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87" name="矩形 1048786"/>
          <p:cNvSpPr/>
          <p:nvPr/>
        </p:nvSpPr>
        <p:spPr>
          <a:xfrm>
            <a:off x="1709738" y="3798888"/>
            <a:ext cx="741362" cy="7239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en-US" altLang="zh-CN" sz="48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03.</a:t>
            </a:r>
            <a:endParaRPr lang="en-US" altLang="zh-CN" sz="48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89" name="矩形 1048788"/>
          <p:cNvSpPr/>
          <p:nvPr/>
        </p:nvSpPr>
        <p:spPr>
          <a:xfrm>
            <a:off x="2597150" y="3860800"/>
            <a:ext cx="1831975" cy="11938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zh-CN" altLang="en-US" sz="40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毒品的预防</a:t>
            </a:r>
            <a:endParaRPr lang="zh-CN" altLang="en-US" sz="40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91" name="矩形 1048790"/>
          <p:cNvSpPr/>
          <p:nvPr/>
        </p:nvSpPr>
        <p:spPr>
          <a:xfrm>
            <a:off x="5070475" y="3806825"/>
            <a:ext cx="739775" cy="7239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en-US" altLang="zh-CN" sz="48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04.</a:t>
            </a:r>
            <a:r>
              <a:rPr lang="en-US" altLang="zh-CN" sz="24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 </a:t>
            </a:r>
            <a:endParaRPr lang="en-US" altLang="zh-CN" sz="24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93" name="矩形 1048792"/>
          <p:cNvSpPr/>
          <p:nvPr/>
        </p:nvSpPr>
        <p:spPr>
          <a:xfrm>
            <a:off x="5956300" y="3868738"/>
            <a:ext cx="1819275" cy="61595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zh-CN" altLang="en-US" sz="4000" baseline="0" dirty="0">
                <a:solidFill>
                  <a:srgbClr val="3F4143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结束语</a:t>
            </a:r>
            <a:endParaRPr lang="zh-CN" altLang="en-US" sz="4000" baseline="0" dirty="0">
              <a:solidFill>
                <a:srgbClr val="3F4143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55" name="图片 2097254" descr="C:\Users\Administrator\Desktop\禁毒课件\1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454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15" name="图片 20972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32038" y="261938"/>
            <a:ext cx="4919662" cy="506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95" name="矩形 1048794"/>
          <p:cNvSpPr/>
          <p:nvPr/>
        </p:nvSpPr>
        <p:spPr>
          <a:xfrm>
            <a:off x="3276600" y="2133600"/>
            <a:ext cx="884238" cy="923925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 algn="ctr">
              <a:buFontTx/>
              <a:buNone/>
            </a:pPr>
            <a:r>
              <a:rPr lang="en-US" altLang="zh-CN" sz="6000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01</a:t>
            </a:r>
            <a:endParaRPr lang="en-US" altLang="zh-CN" sz="6000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048797" name="矩形 1048796"/>
          <p:cNvSpPr/>
          <p:nvPr/>
        </p:nvSpPr>
        <p:spPr>
          <a:xfrm>
            <a:off x="4419600" y="2362200"/>
            <a:ext cx="2246313" cy="1066800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>
              <a:buFontTx/>
              <a:buNone/>
            </a:pPr>
            <a:r>
              <a:rPr lang="zh-CN" altLang="en-US" sz="3600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什么是</a:t>
            </a:r>
            <a:endParaRPr lang="zh-CN" altLang="en-US" sz="3600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  <a:p>
            <a:pPr>
              <a:buFontTx/>
              <a:buNone/>
            </a:pPr>
            <a:r>
              <a:rPr lang="zh-CN" altLang="en-US" sz="3600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毒品</a:t>
            </a:r>
            <a:endParaRPr lang="zh-CN" altLang="en-US" sz="3600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799" name="矩形 1048798"/>
          <p:cNvSpPr/>
          <p:nvPr/>
        </p:nvSpPr>
        <p:spPr>
          <a:xfrm>
            <a:off x="152400" y="152400"/>
            <a:ext cx="1752600" cy="381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什么是毒品</a:t>
            </a:r>
            <a:endParaRPr lang="zh-CN" altLang="en-US" baseline="0" dirty="0">
              <a:solidFill>
                <a:srgbClr val="949D22"/>
              </a:solidFill>
              <a:latin typeface="黑体" panose="02010600030101010101" pitchFamily="49" charset="-122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801" name="矩形 1048800"/>
          <p:cNvSpPr/>
          <p:nvPr/>
        </p:nvSpPr>
        <p:spPr>
          <a:xfrm>
            <a:off x="1676400" y="1219200"/>
            <a:ext cx="6172200" cy="3343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lnSpc>
                <a:spcPct val="150000"/>
              </a:lnSpc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根据《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1"/>
              </a:rPr>
              <a:t>中华人民共和国刑法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》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第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357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条规定，毒品是指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2"/>
              </a:rPr>
              <a:t>鸦片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3"/>
              </a:rPr>
              <a:t>海洛因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4"/>
              </a:rPr>
              <a:t>甲基苯丙胺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（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5"/>
              </a:rPr>
              <a:t>冰毒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）、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6"/>
              </a:rPr>
              <a:t>吗啡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7"/>
              </a:rPr>
              <a:t>大麻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  <a:hlinkClick r:id="rId8"/>
              </a:rPr>
              <a:t>可卡因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以及国家规定管制的其他能够使人形成瘾癖的麻醉药品和精神药品。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《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麻醉药品及精神药品品种目录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》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中列明了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121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种麻醉药品和</a:t>
            </a:r>
            <a:r>
              <a:rPr lang="en-US" altLang="zh-CN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130</a:t>
            </a: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种精神药品。根据中国禁毒网权威发布， 毒品分为传统毒品、 合成毒品、 新精神活性物质（新型毒品）。其中最常见的主要是麻醉药品类中的大麻类、鸦片类和可卡因类。</a:t>
            </a: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03" name="矩形 1048802"/>
          <p:cNvSpPr/>
          <p:nvPr/>
        </p:nvSpPr>
        <p:spPr>
          <a:xfrm>
            <a:off x="152400" y="152400"/>
            <a:ext cx="1752600" cy="381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什么是毒品</a:t>
            </a:r>
            <a:endParaRPr lang="zh-CN" altLang="en-US" baseline="0" dirty="0">
              <a:solidFill>
                <a:srgbClr val="949D22"/>
              </a:solidFill>
              <a:latin typeface="黑体" panose="02010600030101010101" pitchFamily="49" charset="-122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805" name="矩形 1048804"/>
          <p:cNvSpPr/>
          <p:nvPr/>
        </p:nvSpPr>
        <p:spPr>
          <a:xfrm>
            <a:off x="1066800" y="914400"/>
            <a:ext cx="7162800" cy="35845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sz="2800" baseline="0" dirty="0">
                <a:solidFill>
                  <a:srgbClr val="949D22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毒品分类</a:t>
            </a:r>
            <a:endParaRPr lang="zh-CN" altLang="en-US" sz="2800" baseline="0" dirty="0">
              <a:solidFill>
                <a:srgbClr val="949D22"/>
              </a:solidFill>
              <a:latin typeface="新宋体" panose="02010609030101010101" pitchFamily="49" charset="-122"/>
              <a:ea typeface="新宋体" panose="02010609030101010101" pitchFamily="49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● 从毒品的来源看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"/>
              </a:rPr>
              <a:t>，可分为天然毒品如鸦片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、半合成毒品如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2"/>
              </a:rPr>
              <a:t>海洛因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和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3"/>
              </a:rPr>
              <a:t>合成毒品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4"/>
              </a:rPr>
              <a:t>冰毒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三大类。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● 从毒品对人中枢神经的作用看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5"/>
              </a:rPr>
              <a:t>，可分为抑制剂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如鸦片类、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6"/>
              </a:rPr>
              <a:t>兴奋剂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7"/>
              </a:rPr>
              <a:t>苯丙胺类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和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8"/>
              </a:rPr>
              <a:t>致幻剂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9"/>
              </a:rPr>
              <a:t>麦司卡林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等。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● 从毒品的自然属性看，可分为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0"/>
              </a:rPr>
              <a:t>麻醉药品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如鸦片类和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1"/>
              </a:rPr>
              <a:t>精神药品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7"/>
              </a:rPr>
              <a:t>苯丙胺类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● 从毒品流行的时间顺序看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2"/>
              </a:rPr>
              <a:t>，可分为传统毒品和新型毒品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。传统毒品一般指鸦片、海洛因等阿片类流行较早的毒品。新型毒品是相对传统毒品而言，主要指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4"/>
              </a:rPr>
              <a:t>冰毒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13"/>
              </a:rPr>
              <a:t>摇头丸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等人工化学合成的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8"/>
              </a:rPr>
              <a:t>致幻剂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  <a:hlinkClick r:id="rId6"/>
              </a:rPr>
              <a:t>兴奋剂</a:t>
            </a: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类毒品，在我国主要从上世纪末、本世纪初开始在歌舞娱乐场所中流行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</a:pP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>
                                            <p:txEl>
                                              <p:charRg st="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05">
                                            <p:txEl>
                                              <p:charRg st="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>
                                            <p:txEl>
                                              <p:charRg st="4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805">
                                            <p:txEl>
                                              <p:charRg st="48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>
                                            <p:txEl>
                                              <p:charRg st="95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805">
                                            <p:txEl>
                                              <p:charRg st="95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>
                                            <p:txEl>
                                              <p:charRg st="130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805">
                                            <p:txEl>
                                              <p:charRg st="130" end="2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17" name="图片 2097216" descr="D:\Documents\Pictures\教师节\4.jpg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297613" y="3638550"/>
            <a:ext cx="2962275" cy="3463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7" name="组合 116"/>
          <p:cNvGrpSpPr/>
          <p:nvPr/>
        </p:nvGrpSpPr>
        <p:grpSpPr>
          <a:xfrm>
            <a:off x="228600" y="838200"/>
            <a:ext cx="9375775" cy="4073525"/>
            <a:chOff x="2365" y="1720"/>
            <a:chExt cx="14765" cy="6414"/>
          </a:xfrm>
        </p:grpSpPr>
        <p:grpSp>
          <p:nvGrpSpPr>
            <p:cNvPr id="119" name="组合 118"/>
            <p:cNvGrpSpPr/>
            <p:nvPr/>
          </p:nvGrpSpPr>
          <p:grpSpPr>
            <a:xfrm>
              <a:off x="2365" y="2257"/>
              <a:ext cx="14765" cy="5877"/>
              <a:chOff x="2365" y="2370"/>
              <a:chExt cx="14765" cy="5877"/>
            </a:xfrm>
          </p:grpSpPr>
          <p:sp>
            <p:nvSpPr>
              <p:cNvPr id="1048807" name="矩形 1048806"/>
              <p:cNvSpPr/>
              <p:nvPr/>
            </p:nvSpPr>
            <p:spPr>
              <a:xfrm rot="2700000">
                <a:off x="9343" y="3055"/>
                <a:ext cx="2657" cy="265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  <p:grpSp>
            <p:nvGrpSpPr>
              <p:cNvPr id="121" name="组合 120"/>
              <p:cNvGrpSpPr/>
              <p:nvPr/>
            </p:nvGrpSpPr>
            <p:grpSpPr>
              <a:xfrm>
                <a:off x="14024" y="3191"/>
                <a:ext cx="3648" cy="3638"/>
                <a:chOff x="7632192" y="1700784"/>
                <a:chExt cx="2316480" cy="2310384"/>
              </a:xfrm>
            </p:grpSpPr>
            <p:pic>
              <p:nvPicPr>
                <p:cNvPr id="2097219" name="图片 2097218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>
                <a:xfrm>
                  <a:off x="7632192" y="1700784"/>
                  <a:ext cx="2316480" cy="2310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8809" name="矩形 1048808"/>
                <p:cNvSpPr/>
                <p:nvPr/>
              </p:nvSpPr>
              <p:spPr>
                <a:xfrm rot="2700000">
                  <a:off x="7975473" y="2041839"/>
                  <a:ext cx="1629029" cy="1628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horz" lIns="91440" tIns="45720" rIns="91440" bIns="45720" anchor="ctr"/>
                <a:p>
                  <a:pPr eaLnBrk="0" hangingPunct="0"/>
                  <a:endParaRPr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48811" name="矩形 1048810"/>
              <p:cNvSpPr/>
              <p:nvPr/>
            </p:nvSpPr>
            <p:spPr>
              <a:xfrm rot="2700000">
                <a:off x="8583" y="6234"/>
                <a:ext cx="2015" cy="201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  <p:sp>
            <p:nvSpPr>
              <p:cNvPr id="1048813" name="矩形 1048812"/>
              <p:cNvSpPr/>
              <p:nvPr/>
            </p:nvSpPr>
            <p:spPr>
              <a:xfrm rot="2700000">
                <a:off x="2365" y="5552"/>
                <a:ext cx="2460" cy="246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  <p:sp>
            <p:nvSpPr>
              <p:cNvPr id="1048815" name="圆角矩形 1048814"/>
              <p:cNvSpPr/>
              <p:nvPr/>
            </p:nvSpPr>
            <p:spPr>
              <a:xfrm rot="2700000">
                <a:off x="7480" y="2370"/>
                <a:ext cx="1760" cy="1760"/>
              </a:xfrm>
              <a:prstGeom prst="roundRect">
                <a:avLst>
                  <a:gd name="adj" fmla="val 16667"/>
                </a:avLst>
              </a:prstGeom>
              <a:blipFill rotWithShape="0">
                <a:blip r:embed="rId6"/>
                <a:stretch>
                  <a:fillRect/>
                </a:stretch>
              </a:blipFill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11048" y="4305"/>
                <a:ext cx="3984" cy="3974"/>
                <a:chOff x="5742432" y="2407920"/>
                <a:chExt cx="2529840" cy="2523744"/>
              </a:xfrm>
            </p:grpSpPr>
            <p:pic>
              <p:nvPicPr>
                <p:cNvPr id="2097221" name="图片 2097220"/>
                <p:cNvPicPr>
                  <a:picLocks noChangeAspect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>
                <a:xfrm>
                  <a:off x="5742432" y="2407920"/>
                  <a:ext cx="2529840" cy="2523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8817" name="矩形 1048816"/>
                <p:cNvSpPr/>
                <p:nvPr/>
              </p:nvSpPr>
              <p:spPr>
                <a:xfrm rot="2700000">
                  <a:off x="6119991" y="2779836"/>
                  <a:ext cx="1780183" cy="17799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horz" lIns="91440" tIns="45720" rIns="91440" bIns="45720" anchor="ctr"/>
                <a:p>
                  <a:pPr eaLnBrk="0" hangingPunct="0"/>
                  <a:endParaRPr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48819" name="矩形 1048818"/>
              <p:cNvSpPr/>
              <p:nvPr/>
            </p:nvSpPr>
            <p:spPr>
              <a:xfrm rot="2700000">
                <a:off x="5238" y="4135"/>
                <a:ext cx="3402" cy="340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2306" y="1427"/>
              <a:ext cx="2947" cy="2947"/>
              <a:chOff x="6541008" y="652272"/>
              <a:chExt cx="1871472" cy="1871472"/>
            </a:xfrm>
          </p:grpSpPr>
          <p:pic>
            <p:nvPicPr>
              <p:cNvPr id="2097223" name="图片 2097222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6541008" y="652272"/>
                <a:ext cx="1871472" cy="1871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48821" name="矩形 1048820"/>
              <p:cNvSpPr/>
              <p:nvPr/>
            </p:nvSpPr>
            <p:spPr>
              <a:xfrm rot="2700000">
                <a:off x="6795934" y="957979"/>
                <a:ext cx="1364920" cy="1261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horz" lIns="91440" tIns="45720" rIns="91440" bIns="45720" anchor="ctr"/>
              <a:p>
                <a:pPr eaLnBrk="0" hangingPunct="0"/>
                <a:endParaRPr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48823" name="矩形 1048822"/>
          <p:cNvSpPr/>
          <p:nvPr/>
        </p:nvSpPr>
        <p:spPr>
          <a:xfrm>
            <a:off x="152400" y="152400"/>
            <a:ext cx="1752600" cy="381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什么是毒品</a:t>
            </a:r>
            <a:endParaRPr lang="zh-CN" altLang="en-US" baseline="0" dirty="0">
              <a:solidFill>
                <a:srgbClr val="949D22"/>
              </a:solidFill>
              <a:latin typeface="黑体" panose="02010600030101010101" pitchFamily="49" charset="-122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825" name="矩形 1048824"/>
          <p:cNvSpPr/>
          <p:nvPr/>
        </p:nvSpPr>
        <p:spPr>
          <a:xfrm>
            <a:off x="685800" y="4800600"/>
            <a:ext cx="174625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 eaLnBrk="0" hangingPunct="0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罂粟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27" name="矩形 1048826"/>
          <p:cNvSpPr/>
          <p:nvPr/>
        </p:nvSpPr>
        <p:spPr>
          <a:xfrm>
            <a:off x="2590800" y="4724400"/>
            <a:ext cx="174625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大麻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29" name="矩形 1048828"/>
          <p:cNvSpPr/>
          <p:nvPr/>
        </p:nvSpPr>
        <p:spPr>
          <a:xfrm>
            <a:off x="3505200" y="838200"/>
            <a:ext cx="174625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鸦片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31" name="矩形 1048830"/>
          <p:cNvSpPr/>
          <p:nvPr/>
        </p:nvSpPr>
        <p:spPr>
          <a:xfrm>
            <a:off x="4953000" y="990600"/>
            <a:ext cx="186690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冰毒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33" name="矩形 1048832"/>
          <p:cNvSpPr/>
          <p:nvPr/>
        </p:nvSpPr>
        <p:spPr>
          <a:xfrm>
            <a:off x="6705600" y="304800"/>
            <a:ext cx="186690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 eaLnBrk="0" hangingPunct="0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吗啡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35" name="矩形 1048834"/>
          <p:cNvSpPr/>
          <p:nvPr/>
        </p:nvSpPr>
        <p:spPr>
          <a:xfrm>
            <a:off x="4572000" y="4876800"/>
            <a:ext cx="1863725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麻古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37" name="矩形 1048836"/>
          <p:cNvSpPr/>
          <p:nvPr/>
        </p:nvSpPr>
        <p:spPr>
          <a:xfrm>
            <a:off x="7162800" y="4191000"/>
            <a:ext cx="1746250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 eaLnBrk="0" hangingPunct="0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可卡因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7848600" y="1447800"/>
            <a:ext cx="1863725" cy="4000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marL="120650" algn="ctr" eaLnBrk="0" hangingPunct="0">
              <a:spcBef>
                <a:spcPct val="50000"/>
              </a:spcBef>
              <a:buFontTx/>
              <a:buNone/>
            </a:pPr>
            <a:r>
              <a:rPr lang="zh-CN" altLang="en-US" sz="2000" b="1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海洛因</a:t>
            </a:r>
            <a:endParaRPr lang="zh-CN" altLang="en-US" sz="2000" b="1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5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" presetClass="entr" presetSubtype="1" decel="5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1" decel="5000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2" presetClass="entr" presetSubtype="1" decel="5000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"/>
                            </p:stCondLst>
                            <p:childTnLst>
                              <p:par>
                                <p:cTn id="36" presetID="2" presetClass="entr" presetSubtype="4" decel="5000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8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"/>
                            </p:stCondLst>
                            <p:childTnLst>
                              <p:par>
                                <p:cTn id="41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" presetClass="entr" presetSubtype="4" decel="5000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8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9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41" name="矩形 1048840"/>
          <p:cNvSpPr/>
          <p:nvPr/>
        </p:nvSpPr>
        <p:spPr>
          <a:xfrm>
            <a:off x="152400" y="152400"/>
            <a:ext cx="1752600" cy="381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什么是毒品</a:t>
            </a:r>
            <a:endParaRPr lang="zh-CN" altLang="en-US" baseline="0" dirty="0">
              <a:solidFill>
                <a:srgbClr val="949D22"/>
              </a:solidFill>
              <a:latin typeface="黑体" panose="02010600030101010101" pitchFamily="49" charset="-122"/>
              <a:ea typeface="黑体" panose="02010600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48843" name="矩形 1048842"/>
          <p:cNvSpPr/>
          <p:nvPr/>
        </p:nvSpPr>
        <p:spPr>
          <a:xfrm>
            <a:off x="1143000" y="1066800"/>
            <a:ext cx="5486400" cy="8921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除了常见的毒品之外，生活中有哪些伪装毒品呢？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endParaRPr lang="en-US" altLang="zh-CN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摇头丸、止咳水、阿拉伯茶、神仙水。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097225" name="图片 2097224" descr="C:\Users\Administrator\Desktop\禁毒课件\2a51503d0046353f412e2c6ae9dc9d91.jpe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04800" y="2057400"/>
            <a:ext cx="3143250" cy="208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27" name="图片 2097226" descr="C:\Users\Administrator\Desktop\禁毒课件\a303a33a025a8f54b37d0aa0f3074f8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34113" y="2057400"/>
            <a:ext cx="2909887" cy="153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29" name="图片 2097228" descr="C:\Users\Administrator\Desktop\禁毒课件\0d62a0dd4b7b2cfa46a41f9a8de58e5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15000" y="3657600"/>
            <a:ext cx="3429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231" name="图片 2097230" descr="C:\Users\Administrator\Desktop\禁毒课件\7a264c24701a089b7ff8b930ad66fa8c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05200" y="2057400"/>
            <a:ext cx="2990850" cy="210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9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9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9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9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7233" name="图片 209723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47800" y="457200"/>
            <a:ext cx="6559550" cy="506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45" name="矩形 1048844"/>
          <p:cNvSpPr/>
          <p:nvPr/>
        </p:nvSpPr>
        <p:spPr>
          <a:xfrm>
            <a:off x="4419600" y="2895600"/>
            <a:ext cx="1979613" cy="5238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sz="2800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毒品的危害</a:t>
            </a:r>
            <a:endParaRPr lang="zh-CN" altLang="en-US" sz="2800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47" name="矩形 1048846"/>
          <p:cNvSpPr/>
          <p:nvPr/>
        </p:nvSpPr>
        <p:spPr>
          <a:xfrm>
            <a:off x="3276600" y="2590800"/>
            <a:ext cx="884238" cy="923925"/>
          </a:xfrm>
          <a:prstGeom prst="rect">
            <a:avLst/>
          </a:prstGeom>
          <a:noFill/>
          <a:ln w="9525">
            <a:noFill/>
          </a:ln>
        </p:spPr>
        <p:txBody>
          <a:bodyPr vert="horz" lIns="0" tIns="0" rIns="0" bIns="0" anchor="t">
            <a:spAutoFit/>
          </a:bodyPr>
          <a:p>
            <a:pPr algn="ctr">
              <a:buFontTx/>
              <a:buNone/>
            </a:pPr>
            <a:r>
              <a:rPr lang="en-US" altLang="zh-CN" sz="6000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/>
              </a:rPr>
              <a:t>02</a:t>
            </a:r>
            <a:endParaRPr lang="en-US" altLang="zh-CN" sz="6000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8849" name="矩形 1048848"/>
          <p:cNvSpPr/>
          <p:nvPr/>
        </p:nvSpPr>
        <p:spPr>
          <a:xfrm>
            <a:off x="152400" y="152400"/>
            <a:ext cx="1905000" cy="3698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algn="ctr" eaLnBrk="0" hangingPunct="0">
              <a:buFontTx/>
              <a:buNone/>
            </a:pPr>
            <a:r>
              <a:rPr lang="zh-CN" altLang="en-US" b="1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毒品的危害</a:t>
            </a:r>
            <a:endParaRPr lang="zh-CN" altLang="en-US" b="1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51" name="矩形 1048850"/>
          <p:cNvSpPr/>
          <p:nvPr/>
        </p:nvSpPr>
        <p:spPr>
          <a:xfrm>
            <a:off x="1371600" y="762000"/>
            <a:ext cx="5562600" cy="3698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毒品对个人、家庭、社会、国家造成严重危害。</a:t>
            </a:r>
            <a:endParaRPr lang="zh-CN" altLang="en-US" baseline="0" dirty="0">
              <a:solidFill>
                <a:srgbClr val="949D22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048853" name="矩形 1048852"/>
          <p:cNvSpPr/>
          <p:nvPr/>
        </p:nvSpPr>
        <p:spPr>
          <a:xfrm>
            <a:off x="838200" y="1447800"/>
            <a:ext cx="4572000" cy="64611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一、毒品对个人的危害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　（一）毒品严重摧残人的身体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55" name="矩形 1048854"/>
          <p:cNvSpPr/>
          <p:nvPr/>
        </p:nvSpPr>
        <p:spPr>
          <a:xfrm>
            <a:off x="1295400" y="2514600"/>
            <a:ext cx="3611563" cy="3587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（二）吸毒者扭曲人格，自毁前程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48857" name="矩形 1048856"/>
          <p:cNvSpPr/>
          <p:nvPr/>
        </p:nvSpPr>
        <p:spPr>
          <a:xfrm>
            <a:off x="1295400" y="3276600"/>
            <a:ext cx="4297363" cy="3587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p>
            <a:pPr eaLnBrk="0" hangingPunct="0">
              <a:buFontTx/>
              <a:buNone/>
            </a:pPr>
            <a:r>
              <a:rPr lang="zh-CN" altLang="en-US" baseline="0" dirty="0">
                <a:solidFill>
                  <a:srgbClr val="949D2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（三）吸毒引发自伤、自残、自杀等行为</a:t>
            </a:r>
            <a:endParaRPr lang="zh-CN" altLang="en-US" baseline="0" dirty="0">
              <a:solidFill>
                <a:srgbClr val="949D2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3F4143"/>
      </a:dk1>
      <a:lt1>
        <a:srgbClr val="FFFFFF"/>
      </a:lt1>
      <a:dk2>
        <a:srgbClr val="FFFFFF"/>
      </a:dk2>
      <a:lt2>
        <a:srgbClr val="3D3F41"/>
      </a:lt2>
      <a:accent1>
        <a:srgbClr val="83B40D"/>
      </a:accent1>
      <a:accent2>
        <a:srgbClr val="C5D12F"/>
      </a:accent2>
      <a:accent3>
        <a:srgbClr val="FFFFFF"/>
      </a:accent3>
      <a:accent4>
        <a:srgbClr val="353738"/>
      </a:accent4>
      <a:accent5>
        <a:srgbClr val="C2D6AA"/>
      </a:accent5>
      <a:accent6>
        <a:srgbClr val="B0BB29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3F4143"/>
      </a:dk1>
      <a:lt1>
        <a:srgbClr val="FFFFFF"/>
      </a:lt1>
      <a:dk2>
        <a:srgbClr val="FFFFFF"/>
      </a:dk2>
      <a:lt2>
        <a:srgbClr val="3D3F41"/>
      </a:lt2>
      <a:accent1>
        <a:srgbClr val="83B40D"/>
      </a:accent1>
      <a:accent2>
        <a:srgbClr val="C5D12F"/>
      </a:accent2>
      <a:accent3>
        <a:srgbClr val="FFFFFF"/>
      </a:accent3>
      <a:accent4>
        <a:srgbClr val="353738"/>
      </a:accent4>
      <a:accent5>
        <a:srgbClr val="C2D6AA"/>
      </a:accent5>
      <a:accent6>
        <a:srgbClr val="B0BB29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3F4143"/>
      </a:dk1>
      <a:lt1>
        <a:srgbClr val="FFFFFF"/>
      </a:lt1>
      <a:dk2>
        <a:srgbClr val="FFFFFF"/>
      </a:dk2>
      <a:lt2>
        <a:srgbClr val="3D3F41"/>
      </a:lt2>
      <a:accent1>
        <a:srgbClr val="83B40D"/>
      </a:accent1>
      <a:accent2>
        <a:srgbClr val="C5D12F"/>
      </a:accent2>
      <a:accent3>
        <a:srgbClr val="FFFFFF"/>
      </a:accent3>
      <a:accent4>
        <a:srgbClr val="353738"/>
      </a:accent4>
      <a:accent5>
        <a:srgbClr val="C2D6AA"/>
      </a:accent5>
      <a:accent6>
        <a:srgbClr val="B0BB29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3F4143"/>
      </a:dk1>
      <a:lt1>
        <a:srgbClr val="FFFFFF"/>
      </a:lt1>
      <a:dk2>
        <a:srgbClr val="FFFFFF"/>
      </a:dk2>
      <a:lt2>
        <a:srgbClr val="3D3F41"/>
      </a:lt2>
      <a:accent1>
        <a:srgbClr val="83B40D"/>
      </a:accent1>
      <a:accent2>
        <a:srgbClr val="C5D12F"/>
      </a:accent2>
      <a:accent3>
        <a:srgbClr val="FFFFFF"/>
      </a:accent3>
      <a:accent4>
        <a:srgbClr val="353738"/>
      </a:accent4>
      <a:accent5>
        <a:srgbClr val="C2D6AA"/>
      </a:accent5>
      <a:accent6>
        <a:srgbClr val="B0BB29"/>
      </a:accent6>
      <a:hlink>
        <a:srgbClr val="00B0F0"/>
      </a:hlink>
      <a:folHlink>
        <a:srgbClr val="AFB2B4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1749</Words>
  <Application>WPS 演示</Application>
  <PresentationFormat/>
  <Paragraphs>152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Arial</vt:lpstr>
      <vt:lpstr>微软雅黑</vt:lpstr>
      <vt:lpstr>新宋体</vt:lpstr>
      <vt:lpstr>Arial Unicode MS</vt:lpstr>
      <vt:lpstr>默认设计模板</vt:lpstr>
      <vt:lpstr>默认设计模板</vt:lpstr>
      <vt:lpstr>默认设计模板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2</cp:revision>
  <dcterms:created xsi:type="dcterms:W3CDTF">2019-10-21T02:35:00Z</dcterms:created>
  <dcterms:modified xsi:type="dcterms:W3CDTF">2019-10-21T02:40:26Z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