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2"/>
  </p:notesMasterIdLst>
  <p:handoutMasterIdLst>
    <p:handoutMasterId r:id="rId43"/>
  </p:handoutMasterIdLst>
  <p:sldIdLst>
    <p:sldId id="3240" r:id="rId2"/>
    <p:sldId id="3241" r:id="rId3"/>
    <p:sldId id="3242" r:id="rId4"/>
    <p:sldId id="3192" r:id="rId5"/>
    <p:sldId id="3169" r:id="rId6"/>
    <p:sldId id="3250" r:id="rId7"/>
    <p:sldId id="3251" r:id="rId8"/>
    <p:sldId id="3265" r:id="rId9"/>
    <p:sldId id="3266" r:id="rId10"/>
    <p:sldId id="3267" r:id="rId11"/>
    <p:sldId id="3268" r:id="rId12"/>
    <p:sldId id="3269" r:id="rId13"/>
    <p:sldId id="3270" r:id="rId14"/>
    <p:sldId id="3271" r:id="rId15"/>
    <p:sldId id="3291" r:id="rId16"/>
    <p:sldId id="3273" r:id="rId17"/>
    <p:sldId id="3247" r:id="rId18"/>
    <p:sldId id="3274" r:id="rId19"/>
    <p:sldId id="3275" r:id="rId20"/>
    <p:sldId id="3276" r:id="rId21"/>
    <p:sldId id="3277" r:id="rId22"/>
    <p:sldId id="3279" r:id="rId23"/>
    <p:sldId id="3280" r:id="rId24"/>
    <p:sldId id="3281" r:id="rId25"/>
    <p:sldId id="3248" r:id="rId26"/>
    <p:sldId id="3282" r:id="rId27"/>
    <p:sldId id="3283" r:id="rId28"/>
    <p:sldId id="3284" r:id="rId29"/>
    <p:sldId id="3285" r:id="rId30"/>
    <p:sldId id="3286" r:id="rId31"/>
    <p:sldId id="3287" r:id="rId32"/>
    <p:sldId id="3288" r:id="rId33"/>
    <p:sldId id="3289" r:id="rId34"/>
    <p:sldId id="3290" r:id="rId35"/>
    <p:sldId id="3256" r:id="rId36"/>
    <p:sldId id="3257" r:id="rId37"/>
    <p:sldId id="3254" r:id="rId38"/>
    <p:sldId id="3258" r:id="rId39"/>
    <p:sldId id="3255" r:id="rId40"/>
    <p:sldId id="3246" r:id="rId41"/>
  </p:sldIdLst>
  <p:sldSz cx="12858750" cy="7232650"/>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67BE"/>
    <a:srgbClr val="84004C"/>
    <a:srgbClr val="EC206C"/>
    <a:srgbClr val="289C49"/>
    <a:srgbClr val="BD8769"/>
    <a:srgbClr val="F16904"/>
    <a:srgbClr val="223D5E"/>
    <a:srgbClr val="BC148E"/>
    <a:srgbClr val="0A1A3B"/>
    <a:srgbClr val="CE00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66" autoAdjust="0"/>
    <p:restoredTop sz="92986" autoAdjust="0"/>
  </p:normalViewPr>
  <p:slideViewPr>
    <p:cSldViewPr>
      <p:cViewPr varScale="1">
        <p:scale>
          <a:sx n="85" d="100"/>
          <a:sy n="85" d="100"/>
        </p:scale>
        <p:origin x="-846" y="-78"/>
      </p:cViewPr>
      <p:guideLst>
        <p:guide orient="horz" pos="328"/>
        <p:guide orient="horz" pos="4183"/>
        <p:guide pos="4050"/>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2019/10/29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1799520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2019/10/29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42823329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A8AECE9-5176-4E57-B4C4-570EB4C2C33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9600" b="1" i="1">
                <a:solidFill>
                  <a:srgbClr val="FFFF00"/>
                </a:solidFill>
                <a:latin typeface="华文彩云" pitchFamily="2" charset="-122"/>
                <a:ea typeface="华文彩云" pitchFamily="2" charset="-122"/>
              </a:defRPr>
            </a:lvl1pPr>
            <a:lvl2pPr>
              <a:defRPr sz="9600" b="1" i="1">
                <a:solidFill>
                  <a:srgbClr val="FFFF00"/>
                </a:solidFill>
                <a:latin typeface="华文彩云" pitchFamily="2" charset="-122"/>
                <a:ea typeface="华文彩云" pitchFamily="2" charset="-122"/>
              </a:defRPr>
            </a:lvl2pPr>
            <a:lvl3pPr>
              <a:defRPr sz="9600" b="1" i="1">
                <a:solidFill>
                  <a:srgbClr val="FFFF00"/>
                </a:solidFill>
                <a:latin typeface="华文彩云" pitchFamily="2" charset="-122"/>
                <a:ea typeface="华文彩云" pitchFamily="2" charset="-122"/>
              </a:defRPr>
            </a:lvl3pPr>
            <a:lvl4pPr>
              <a:defRPr sz="9600" b="1" i="1">
                <a:solidFill>
                  <a:srgbClr val="FFFF00"/>
                </a:solidFill>
                <a:latin typeface="华文彩云" pitchFamily="2" charset="-122"/>
                <a:ea typeface="华文彩云" pitchFamily="2" charset="-122"/>
              </a:defRPr>
            </a:lvl4pPr>
            <a:lvl5pPr>
              <a:defRPr sz="9600" b="1" i="1">
                <a:solidFill>
                  <a:srgbClr val="FFFF00"/>
                </a:solidFill>
                <a:latin typeface="华文彩云" pitchFamily="2" charset="-122"/>
                <a:ea typeface="华文彩云" pitchFamily="2" charset="-122"/>
              </a:defRPr>
            </a:lvl5pPr>
            <a:lvl6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6pPr>
            <a:lvl7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7pPr>
            <a:lvl8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8pPr>
            <a:lvl9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9pPr>
          </a:lstStyle>
          <a:p>
            <a:pPr algn="r"/>
            <a:fld id="{93EACA1E-B98F-4809-9CA7-938B8E40A4B3}" type="slidenum">
              <a:rPr lang="en-US" altLang="zh-CN" sz="1200">
                <a:latin typeface="Arial" pitchFamily="34" charset="0"/>
              </a:rPr>
              <a:pPr algn="r"/>
              <a:t>10</a:t>
            </a:fld>
            <a:endParaRPr lang="en-US" altLang="zh-CN" sz="1200">
              <a:latin typeface="Arial" pitchFamily="34" charset="0"/>
            </a:endParaRPr>
          </a:p>
        </p:txBody>
      </p:sp>
      <p:sp>
        <p:nvSpPr>
          <p:cNvPr id="17411" name="Rectangle 2"/>
          <p:cNvSpPr>
            <a:spLocks noGrp="1" noRot="1" noChangeAspect="1" noChangeArrowheads="1" noTextEdit="1"/>
          </p:cNvSpPr>
          <p:nvPr>
            <p:ph type="sldImg" idx="4294967295"/>
          </p:nvPr>
        </p:nvSpPr>
        <p:spPr>
          <a:ln/>
        </p:spPr>
      </p:sp>
      <p:sp>
        <p:nvSpPr>
          <p:cNvPr id="17412" name="Rectangle 3"/>
          <p:cNvSpPr>
            <a:spLocks noGrp="1" noChangeArrowheads="1"/>
          </p:cNvSpPr>
          <p:nvPr>
            <p:ph type="body" idx="4294967295"/>
          </p:nvPr>
        </p:nvSpPr>
        <p:spPr/>
        <p:txBody>
          <a:bodyPr/>
          <a:lstStyle/>
          <a:p>
            <a:r>
              <a:rPr lang="zh-CN" altLang="en-US" smtClean="0"/>
              <a:t>大麻植物</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空白">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0"/>
            <a:ext cx="12858750" cy="723265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4DF4B31C-51FB-4EC2-813F-9ED8E4663D15}" type="slidenum">
              <a:rPr lang="zh-CN" altLang="en-US"/>
              <a:pPr/>
              <a:t>‹#›</a:t>
            </a:fld>
            <a:endParaRPr lang="zh-CN" altLang="en-US">
              <a:latin typeface="Times New Roman" pitchFamily="18" charset="0"/>
            </a:endParaRPr>
          </a:p>
        </p:txBody>
      </p:sp>
    </p:spTree>
    <p:extLst>
      <p:ext uri="{BB962C8B-B14F-4D97-AF65-F5344CB8AC3E}">
        <p14:creationId xmlns:p14="http://schemas.microsoft.com/office/powerpoint/2010/main" val="45099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2019/10/29</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4.png"/><Relationship Id="rId7"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3.png"/><Relationship Id="rId9"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 Id="rId5" Type="http://schemas.openxmlformats.org/officeDocument/2006/relationships/image" Target="../media/image49.jpeg"/><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 Id="rId5" Type="http://schemas.openxmlformats.org/officeDocument/2006/relationships/image" Target="../media/image53.jpeg"/><Relationship Id="rId4" Type="http://schemas.openxmlformats.org/officeDocument/2006/relationships/image" Target="../media/image52.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3749895" y="4421187"/>
            <a:ext cx="5112568" cy="743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32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远安县南门小学  赵琳莉</a:t>
            </a:r>
            <a:endParaRPr lang="da-DK" altLang="id-ID" sz="32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Freeform 101"/>
          <p:cNvSpPr/>
          <p:nvPr/>
        </p:nvSpPr>
        <p:spPr bwMode="auto">
          <a:xfrm>
            <a:off x="352" y="2806864"/>
            <a:ext cx="3584686" cy="3761789"/>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01"/>
          <p:cNvSpPr/>
          <p:nvPr/>
        </p:nvSpPr>
        <p:spPr bwMode="auto">
          <a:xfrm>
            <a:off x="10482486" y="3184277"/>
            <a:ext cx="2376264" cy="3683561"/>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Feint - my suns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7449" y="0"/>
            <a:ext cx="609600" cy="609600"/>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t="56969"/>
          <a:stretch>
            <a:fillRect/>
          </a:stretch>
        </p:blipFill>
        <p:spPr>
          <a:xfrm>
            <a:off x="352" y="5344517"/>
            <a:ext cx="12858045" cy="1888132"/>
          </a:xfrm>
          <a:prstGeom prst="rect">
            <a:avLst/>
          </a:prstGeom>
        </p:spPr>
      </p:pic>
      <p:sp>
        <p:nvSpPr>
          <p:cNvPr id="12" name="TextBox 6"/>
          <p:cNvSpPr txBox="1">
            <a:spLocks noChangeArrowheads="1"/>
          </p:cNvSpPr>
          <p:nvPr/>
        </p:nvSpPr>
        <p:spPr bwMode="auto">
          <a:xfrm>
            <a:off x="452711" y="1240061"/>
            <a:ext cx="11089232" cy="29731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7200" b="1" kern="2000" dirty="0" smtClean="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rPr>
              <a:t>预防毒品</a:t>
            </a:r>
            <a:endParaRPr lang="en-US" altLang="zh-CN" sz="7200" b="1" kern="2000" dirty="0" smtClean="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eaLnBrk="1" hangingPunct="1">
              <a:lnSpc>
                <a:spcPct val="130000"/>
              </a:lnSpc>
            </a:pPr>
            <a:r>
              <a:rPr lang="en-US" altLang="zh-CN" sz="7200" b="1" kern="2000" dirty="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7200" b="1" kern="2000" dirty="0" smtClean="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zh-CN" altLang="en-US" sz="7200" b="1" kern="2000" dirty="0" smtClean="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rPr>
              <a:t>健康</a:t>
            </a:r>
            <a:r>
              <a:rPr lang="zh-CN" altLang="en-US" sz="7200" b="1" kern="2000" dirty="0">
                <a:solidFill>
                  <a:srgbClr val="289C49"/>
                </a:solidFill>
                <a:latin typeface="微软雅黑" panose="020B0503020204020204" pitchFamily="34" charset="-122"/>
                <a:ea typeface="微软雅黑" panose="020B0503020204020204" pitchFamily="34" charset="-122"/>
                <a:cs typeface="+mn-ea"/>
                <a:sym typeface="微软雅黑" panose="020B0503020204020204" pitchFamily="34" charset="-122"/>
              </a:rPr>
              <a:t>生活</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130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210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 presetClass="entr" presetSubtype="2" fill="hold" grpId="0" nodeType="withEffect">
                                  <p:stCondLst>
                                    <p:cond delay="25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1" presetClass="mediacall" presetSubtype="0" fill="hold" nodeType="afterEffect">
                                  <p:stCondLst>
                                    <p:cond delay="0"/>
                                  </p:stCondLst>
                                  <p:childTnLst>
                                    <p:cmd type="call" cmd="playFrom(0.0)">
                                      <p:cBhvr>
                                        <p:cTn id="17" dur="1" fill="hold"/>
                                        <p:tgtEl>
                                          <p:spTgt spid="9"/>
                                        </p:tgtEl>
                                      </p:cBhvr>
                                    </p:cmd>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17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9"/>
                </p:tgtEl>
              </p:cMediaNode>
            </p:audio>
          </p:childTnLst>
        </p:cTn>
      </p:par>
    </p:tnLst>
    <p:bldLst>
      <p:bldP spid="4" grpId="0"/>
      <p:bldP spid="8" grpId="0" animBg="1"/>
      <p:bldP spid="11"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5"/>
          <p:cNvSpPr>
            <a:spLocks noGrp="1" noChangeArrowheads="1"/>
          </p:cNvSpPr>
          <p:nvPr>
            <p:ph type="body" sz="half" idx="4294967295"/>
          </p:nvPr>
        </p:nvSpPr>
        <p:spPr>
          <a:xfrm>
            <a:off x="607219" y="1717755"/>
            <a:ext cx="5679281" cy="4773215"/>
          </a:xfrm>
        </p:spPr>
        <p:txBody>
          <a:bodyPr/>
          <a:lstStyle/>
          <a:p>
            <a:pPr marL="0" indent="0">
              <a:buNone/>
              <a:defRPr/>
            </a:pPr>
            <a:r>
              <a:rPr lang="en-US" sz="30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3000" b="1"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3000" b="1"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、大麻</a:t>
            </a:r>
            <a:r>
              <a:rPr lang="zh-CN" altLang="en-US" sz="3000" b="1" kern="0" dirty="0">
                <a:effectLst>
                  <a:outerShdw blurRad="38100" dist="38100" dir="2700000" algn="tl">
                    <a:srgbClr val="000000"/>
                  </a:outerShdw>
                </a:effectLst>
                <a:latin typeface="仿宋" panose="02010609060101010101" pitchFamily="49" charset="-122"/>
                <a:ea typeface="仿宋" panose="02010609060101010101" pitchFamily="49" charset="-122"/>
              </a:rPr>
              <a:t>：</a:t>
            </a:r>
            <a:r>
              <a:rPr lang="zh-CN" altLang="en-US" sz="3000" kern="0" dirty="0">
                <a:effectLst>
                  <a:outerShdw blurRad="38100" dist="38100" dir="2700000" algn="tl">
                    <a:srgbClr val="000000"/>
                  </a:outerShdw>
                </a:effectLst>
                <a:latin typeface="仿宋" panose="02010609060101010101" pitchFamily="49" charset="-122"/>
                <a:ea typeface="仿宋" panose="02010609060101010101" pitchFamily="49" charset="-122"/>
              </a:rPr>
              <a:t>大麻系列毒品主要有大麻叶、大麻烟、大麻脂和大麻油</a:t>
            </a:r>
            <a:r>
              <a:rPr lang="zh-CN" altLang="en-US" sz="3500" kern="0" dirty="0">
                <a:effectLst>
                  <a:outerShdw blurRad="38100" dist="38100" dir="2700000" algn="tl">
                    <a:srgbClr val="000000"/>
                  </a:outerShdw>
                </a:effectLst>
              </a:rPr>
              <a:t>。</a:t>
            </a:r>
          </a:p>
        </p:txBody>
      </p:sp>
      <p:pic>
        <p:nvPicPr>
          <p:cNvPr id="16387" name="Picture 16" descr="大麻粉"/>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71" y="3900943"/>
            <a:ext cx="5697141" cy="2658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18" descr="1"/>
          <p:cNvPicPr>
            <a:picLocks noGrp="1" noRot="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a:xfrm>
            <a:off x="6808888" y="1150193"/>
            <a:ext cx="5284143" cy="2466132"/>
          </a:xfrm>
        </p:spPr>
      </p:pic>
      <p:pic>
        <p:nvPicPr>
          <p:cNvPr id="16389" name="Picture 19" descr="用于吸食的大麻"/>
          <p:cNvPicPr>
            <a:picLocks noGrp="1" noRot="1" noChangeAspect="1" noChangeArrowheads="1"/>
          </p:cNvPicPr>
          <p:nvPr>
            <p:ph sz="quarter" idx="4294967295"/>
          </p:nvPr>
        </p:nvPicPr>
        <p:blipFill>
          <a:blip r:embed="rId5">
            <a:extLst>
              <a:ext uri="{28A0092B-C50C-407E-A947-70E740481C1C}">
                <a14:useLocalDpi xmlns:a14="http://schemas.microsoft.com/office/drawing/2010/main" val="0"/>
              </a:ext>
            </a:extLst>
          </a:blip>
          <a:srcRect/>
          <a:stretch>
            <a:fillRect/>
          </a:stretch>
        </p:blipFill>
        <p:spPr>
          <a:xfrm>
            <a:off x="6808887" y="3900944"/>
            <a:ext cx="5317629" cy="2656995"/>
          </a:xfrm>
        </p:spPr>
      </p:pic>
      <p:sp>
        <p:nvSpPr>
          <p:cNvPr id="16390"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A564B7F9-7C87-4B72-8C4F-B57D082442D4}" type="slidenum">
              <a:rPr lang="zh-CN" altLang="en-US"/>
              <a:pPr/>
              <a:t>10</a:t>
            </a:fld>
            <a:endParaRPr lang="zh-CN" altLang="en-US">
              <a:latin typeface="Times New Roman" pitchFamily="18" charset="0"/>
            </a:endParaRPr>
          </a:p>
        </p:txBody>
      </p:sp>
      <p:sp>
        <p:nvSpPr>
          <p:cNvPr id="16391"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62974937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Grp="1" noChangeArrowheads="1"/>
          </p:cNvSpPr>
          <p:nvPr>
            <p:ph type="body" sz="half" idx="4294967295"/>
          </p:nvPr>
        </p:nvSpPr>
        <p:spPr>
          <a:xfrm>
            <a:off x="642938" y="1687620"/>
            <a:ext cx="5679281" cy="1928706"/>
          </a:xfrm>
        </p:spPr>
        <p:txBody>
          <a:bodyPr>
            <a:normAutofit fontScale="85000" lnSpcReduction="20000"/>
          </a:bodyPr>
          <a:lstStyle/>
          <a:p>
            <a:pPr marL="0" indent="0">
              <a:buNone/>
              <a:defRPr/>
            </a:pPr>
            <a:r>
              <a:rPr lang="en-US" sz="3900" b="1" kern="0" dirty="0">
                <a:effectLst>
                  <a:outerShdw blurRad="38100" dist="38100" dir="2700000" algn="tl">
                    <a:srgbClr val="000000"/>
                  </a:outerShdw>
                </a:effectLst>
                <a:latin typeface="仿宋" panose="02010609060101010101" pitchFamily="49" charset="-122"/>
                <a:ea typeface="仿宋" panose="02010609060101010101" pitchFamily="49" charset="-122"/>
              </a:rPr>
              <a:t>    3</a:t>
            </a:r>
            <a:r>
              <a:rPr lang="zh-CN" altLang="en-US" sz="3900" b="1" kern="0" dirty="0">
                <a:effectLst>
                  <a:outerShdw blurRad="38100" dist="38100" dir="2700000" algn="tl">
                    <a:srgbClr val="000000"/>
                  </a:outerShdw>
                </a:effectLst>
                <a:latin typeface="仿宋" panose="02010609060101010101" pitchFamily="49" charset="-122"/>
                <a:ea typeface="仿宋" panose="02010609060101010101" pitchFamily="49" charset="-122"/>
              </a:rPr>
              <a:t>、可卡因：可卡因是一种白色结晶状的生物碱，大量制成坚硬的块状，纯度较高的则为薄片状</a:t>
            </a:r>
            <a:r>
              <a:rPr lang="zh-CN" altLang="en-US" sz="4300" b="1" kern="0" dirty="0">
                <a:effectLst>
                  <a:outerShdw blurRad="38100" dist="38100" dir="2700000" algn="tl">
                    <a:srgbClr val="000000"/>
                  </a:outerShdw>
                </a:effectLst>
              </a:rPr>
              <a:t>。</a:t>
            </a:r>
            <a:endParaRPr lang="zh-CN" altLang="en-US" sz="39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buNone/>
              <a:defRPr/>
            </a:pP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   </a:t>
            </a:r>
          </a:p>
        </p:txBody>
      </p:sp>
      <p:pic>
        <p:nvPicPr>
          <p:cNvPr id="19459" name="Picture 10" descr="1"/>
          <p:cNvPicPr>
            <a:picLocks noGrp="1" noRot="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808887" y="1433136"/>
            <a:ext cx="5317629" cy="2658669"/>
          </a:xfrm>
        </p:spPr>
      </p:pic>
      <p:pic>
        <p:nvPicPr>
          <p:cNvPr id="19460" name="Picture 11" descr="2"/>
          <p:cNvPicPr>
            <a:picLocks noGrp="1" noRot="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808887" y="4280993"/>
            <a:ext cx="5694909" cy="2762470"/>
          </a:xfrm>
        </p:spPr>
      </p:pic>
      <p:sp>
        <p:nvSpPr>
          <p:cNvPr id="19461"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93E8EE11-0A73-42FE-970A-5530D9D31229}" type="slidenum">
              <a:rPr lang="zh-CN" altLang="en-US"/>
              <a:pPr/>
              <a:t>11</a:t>
            </a:fld>
            <a:endParaRPr lang="zh-CN" altLang="en-US">
              <a:latin typeface="Times New Roman" pitchFamily="18" charset="0"/>
            </a:endParaRPr>
          </a:p>
        </p:txBody>
      </p:sp>
      <p:sp>
        <p:nvSpPr>
          <p:cNvPr id="19462"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34929797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12"/>
          <p:cNvSpPr>
            <a:spLocks noGrp="1" noChangeArrowheads="1"/>
          </p:cNvSpPr>
          <p:nvPr>
            <p:ph type="body" sz="half" idx="4294967295"/>
          </p:nvPr>
        </p:nvSpPr>
        <p:spPr>
          <a:xfrm>
            <a:off x="380703" y="808013"/>
            <a:ext cx="5679281" cy="4773215"/>
          </a:xfrm>
        </p:spPr>
        <p:txBody>
          <a:bodyPr/>
          <a:lstStyle/>
          <a:p>
            <a:pPr marL="0" indent="0">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4</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、冰毒：</a:t>
            </a: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冰毒属安非他明类兴奋剂的一种，是无臭、带苦味的半透明晶体，因其形状像碎冰而得名。</a:t>
            </a:r>
          </a:p>
          <a:p>
            <a:pPr marL="0" indent="0">
              <a:buNone/>
              <a:defRPr/>
            </a:pPr>
            <a:endPar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buNone/>
              <a:defRPr/>
            </a:pP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    吸食冰毒使人呼吸脉搏急促、判断力失准、重复怪异行为、情绪不稳、产生幻觉、突如其来的恐慌或被害妄想，吸食者常出现狂燥症、自杀及自毁行为、暴力倾向。</a:t>
            </a:r>
            <a:r>
              <a:rPr lang="zh-CN" altLang="en-US" sz="3500" kern="0" dirty="0">
                <a:effectLst>
                  <a:outerShdw blurRad="38100" dist="38100" dir="2700000" algn="tl">
                    <a:srgbClr val="000000"/>
                  </a:outerShdw>
                </a:effectLst>
              </a:rPr>
              <a:t> </a:t>
            </a:r>
          </a:p>
        </p:txBody>
      </p:sp>
      <p:pic>
        <p:nvPicPr>
          <p:cNvPr id="20483" name="Picture 15" descr="2"/>
          <p:cNvPicPr>
            <a:picLocks noGrp="1" noRot="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429375" y="1024037"/>
            <a:ext cx="4938117" cy="2372376"/>
          </a:xfrm>
        </p:spPr>
      </p:pic>
      <p:pic>
        <p:nvPicPr>
          <p:cNvPr id="20484" name="Picture 16" descr="1"/>
          <p:cNvPicPr>
            <a:picLocks noGrp="1" noRot="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565279" y="3897087"/>
            <a:ext cx="5711205" cy="2602383"/>
          </a:xfrm>
        </p:spPr>
      </p:pic>
      <p:sp>
        <p:nvSpPr>
          <p:cNvPr id="20485"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ED1D7F94-E4C5-464A-8797-E663ED265643}" type="slidenum">
              <a:rPr lang="zh-CN" altLang="en-US"/>
              <a:pPr/>
              <a:t>12</a:t>
            </a:fld>
            <a:endParaRPr lang="zh-CN" altLang="en-US">
              <a:latin typeface="Times New Roman" pitchFamily="18" charset="0"/>
            </a:endParaRPr>
          </a:p>
        </p:txBody>
      </p:sp>
      <p:sp>
        <p:nvSpPr>
          <p:cNvPr id="20486"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379361394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5"/>
          <p:cNvSpPr>
            <a:spLocks noGrp="1" noChangeArrowheads="1"/>
          </p:cNvSpPr>
          <p:nvPr>
            <p:ph type="body" sz="half" idx="4294967295"/>
          </p:nvPr>
        </p:nvSpPr>
        <p:spPr>
          <a:xfrm>
            <a:off x="642938" y="1687619"/>
            <a:ext cx="5679281" cy="4773215"/>
          </a:xfrm>
        </p:spPr>
        <p:txBody>
          <a:bodyPr/>
          <a:lstStyle/>
          <a:p>
            <a:pPr marL="0" indent="0">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5</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、摇头丸：</a:t>
            </a: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摇头丸属安非他明类兴奋剂的一种，因常被制成药丸形状，其吸食后不停地摇头跳舞而得名。现发现部分摇头丸以冰毒或“</a:t>
            </a:r>
            <a:r>
              <a:rPr 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K</a:t>
            </a: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粉”为主要成分。</a:t>
            </a:r>
          </a:p>
          <a:p>
            <a:pPr marL="0" indent="0">
              <a:buNone/>
              <a:defRPr/>
            </a:pP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    摇头丸具有强烈的中枢神经兴奋作用，服用后表现为：活动过度、情感冲动、嗜舞、偏执、妄想、自我约束力下降以及幻觉和暴力倾向。严重者可产生惊厥、脑出血、循环性虚脱、昏迷、死亡</a:t>
            </a:r>
            <a:r>
              <a:rPr lang="zh-CN" altLang="en-US" sz="3500" kern="0" dirty="0">
                <a:effectLst>
                  <a:outerShdw blurRad="38100" dist="38100" dir="2700000" algn="tl">
                    <a:srgbClr val="000000"/>
                  </a:outerShdw>
                </a:effectLst>
              </a:rPr>
              <a:t> </a:t>
            </a:r>
          </a:p>
        </p:txBody>
      </p:sp>
      <p:pic>
        <p:nvPicPr>
          <p:cNvPr id="21507" name="Picture 8" descr="1"/>
          <p:cNvPicPr>
            <a:picLocks noGrp="1" noRot="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681640" y="1337706"/>
            <a:ext cx="5824388" cy="2685456"/>
          </a:xfrm>
        </p:spPr>
      </p:pic>
      <p:pic>
        <p:nvPicPr>
          <p:cNvPr id="21508" name="Picture 11" descr="4"/>
          <p:cNvPicPr>
            <a:picLocks noGrp="1" noRot="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808888" y="4280993"/>
            <a:ext cx="5569893" cy="2752425"/>
          </a:xfrm>
        </p:spPr>
      </p:pic>
      <p:sp>
        <p:nvSpPr>
          <p:cNvPr id="21509"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6D335ADE-5DC6-4DD9-9E55-EBB6607EB346}" type="slidenum">
              <a:rPr lang="zh-CN" altLang="en-US"/>
              <a:pPr/>
              <a:t>13</a:t>
            </a:fld>
            <a:endParaRPr lang="zh-CN" altLang="en-US">
              <a:latin typeface="Times New Roman" pitchFamily="18" charset="0"/>
            </a:endParaRPr>
          </a:p>
        </p:txBody>
      </p:sp>
      <p:sp>
        <p:nvSpPr>
          <p:cNvPr id="21510"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205306148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5"/>
          <p:cNvSpPr>
            <a:spLocks noGrp="1" noChangeArrowheads="1"/>
          </p:cNvSpPr>
          <p:nvPr>
            <p:ph type="body" sz="half" idx="4294967295"/>
          </p:nvPr>
        </p:nvSpPr>
        <p:spPr>
          <a:xfrm>
            <a:off x="642938" y="1687619"/>
            <a:ext cx="5679281" cy="4773215"/>
          </a:xfrm>
        </p:spPr>
        <p:txBody>
          <a:bodyPr/>
          <a:lstStyle/>
          <a:p>
            <a:pPr marL="0" indent="0">
              <a:buNone/>
              <a:defRPr/>
            </a:pPr>
            <a:r>
              <a:rPr lang="en-US" sz="2500" b="1" kern="0">
                <a:effectLst>
                  <a:outerShdw blurRad="38100" dist="38100" dir="2700000" algn="tl">
                    <a:srgbClr val="000000"/>
                  </a:outerShdw>
                </a:effectLst>
                <a:latin typeface="仿宋" panose="02010609060101010101" pitchFamily="49" charset="-122"/>
                <a:ea typeface="仿宋" panose="02010609060101010101" pitchFamily="49" charset="-122"/>
              </a:rPr>
              <a:t>    </a:t>
            </a:r>
          </a:p>
          <a:p>
            <a:pPr marL="0" indent="0">
              <a:buNone/>
              <a:defRPr/>
            </a:pPr>
            <a:r>
              <a:rPr lang="en-US" sz="2500" b="1" kern="0">
                <a:effectLst>
                  <a:outerShdw blurRad="38100" dist="38100" dir="2700000" algn="tl">
                    <a:srgbClr val="000000"/>
                  </a:outerShdw>
                </a:effectLst>
                <a:latin typeface="仿宋" panose="02010609060101010101" pitchFamily="49" charset="-122"/>
                <a:ea typeface="仿宋" panose="02010609060101010101" pitchFamily="49" charset="-122"/>
              </a:rPr>
              <a:t>    6</a:t>
            </a:r>
            <a:r>
              <a:rPr lang="zh-CN" altLang="en-US" sz="2500" b="1" kern="0">
                <a:effectLst>
                  <a:outerShdw blurRad="38100" dist="38100" dir="2700000" algn="tl">
                    <a:srgbClr val="000000"/>
                  </a:outerShdw>
                </a:effectLst>
                <a:latin typeface="仿宋" panose="02010609060101010101" pitchFamily="49" charset="-122"/>
                <a:ea typeface="仿宋" panose="02010609060101010101" pitchFamily="49" charset="-122"/>
              </a:rPr>
              <a:t>、麻古：</a:t>
            </a:r>
            <a:r>
              <a:rPr lang="zh-CN" altLang="en-US" sz="2500" kern="0">
                <a:effectLst>
                  <a:outerShdw blurRad="38100" dist="38100" dir="2700000" algn="tl">
                    <a:srgbClr val="000000"/>
                  </a:outerShdw>
                </a:effectLst>
                <a:latin typeface="仿宋" panose="02010609060101010101" pitchFamily="49" charset="-122"/>
                <a:ea typeface="仿宋" panose="02010609060101010101" pitchFamily="49" charset="-122"/>
              </a:rPr>
              <a:t>系泰语的音译，其主要成分是冰毒，是一种加工后的冰毒片剂，属苯丙胺类兴奋剂，具有很强的成瘾性。服用后会使人体中枢神经系统、血液系统极度兴奋，能大量耗尽人的体力和免疫功能。长期服用会导致情绪低落及疲倦、精神失常，损害心脏、肾和肝，严重者甚至死亡。 </a:t>
            </a:r>
          </a:p>
        </p:txBody>
      </p:sp>
      <p:pic>
        <p:nvPicPr>
          <p:cNvPr id="22531" name="Picture 8" descr="2"/>
          <p:cNvPicPr>
            <a:picLocks noGrp="1" noRot="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936136" y="1242275"/>
            <a:ext cx="4737199" cy="2655320"/>
          </a:xfrm>
        </p:spPr>
      </p:pic>
      <p:pic>
        <p:nvPicPr>
          <p:cNvPr id="22532" name="Picture 9" descr="1"/>
          <p:cNvPicPr>
            <a:picLocks noGrp="1" noRot="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681639" y="4091805"/>
            <a:ext cx="5819923" cy="3035370"/>
          </a:xfrm>
        </p:spPr>
      </p:pic>
      <p:sp>
        <p:nvSpPr>
          <p:cNvPr id="22533"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469F2671-27D2-491F-8A78-64BF9A74EF0A}" type="slidenum">
              <a:rPr lang="zh-CN" altLang="en-US"/>
              <a:pPr/>
              <a:t>14</a:t>
            </a:fld>
            <a:endParaRPr lang="zh-CN" altLang="en-US">
              <a:latin typeface="Times New Roman" pitchFamily="18" charset="0"/>
            </a:endParaRPr>
          </a:p>
        </p:txBody>
      </p:sp>
      <p:sp>
        <p:nvSpPr>
          <p:cNvPr id="22534"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335007294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灯片编号占位符 2"/>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BD065B1F-BD3D-4ADA-9A33-AA49FB10EA6B}" type="slidenum">
              <a:rPr lang="zh-CN" altLang="en-US"/>
              <a:pPr/>
              <a:t>15</a:t>
            </a:fld>
            <a:endParaRPr lang="zh-CN" altLang="en-US">
              <a:latin typeface="Times New Roman" pitchFamily="18" charset="0"/>
            </a:endParaRPr>
          </a:p>
        </p:txBody>
      </p:sp>
      <p:sp>
        <p:nvSpPr>
          <p:cNvPr id="39941" name="页脚占位符 3"/>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
        <p:nvSpPr>
          <p:cNvPr id="8" name="标题 21505"/>
          <p:cNvSpPr txBox="1">
            <a:spLocks noRot="1" noChangeArrowheads="1"/>
          </p:cNvSpPr>
          <p:nvPr/>
        </p:nvSpPr>
        <p:spPr>
          <a:xfrm>
            <a:off x="884238" y="385763"/>
            <a:ext cx="11090275" cy="1397000"/>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altLang="zh-CN" sz="6000" b="1" dirty="0" smtClean="0">
              <a:solidFill>
                <a:schemeClr val="accent2">
                  <a:lumMod val="75000"/>
                </a:schemeClr>
              </a:solidFill>
              <a:latin typeface="微软雅黑" pitchFamily="34" charset="-122"/>
              <a:ea typeface="微软雅黑" pitchFamily="34" charset="-122"/>
            </a:endParaRPr>
          </a:p>
          <a:p>
            <a:r>
              <a:rPr lang="en-US" altLang="zh-CN" sz="6000" b="1" dirty="0" smtClean="0">
                <a:solidFill>
                  <a:schemeClr val="accent2">
                    <a:lumMod val="75000"/>
                  </a:schemeClr>
                </a:solidFill>
                <a:latin typeface="微软雅黑" pitchFamily="34" charset="-122"/>
                <a:ea typeface="微软雅黑" pitchFamily="34" charset="-122"/>
              </a:rPr>
              <a:t>7</a:t>
            </a:r>
            <a:r>
              <a:rPr lang="zh-CN" altLang="en-US" sz="6000" b="1" dirty="0" smtClean="0">
                <a:solidFill>
                  <a:schemeClr val="accent2">
                    <a:lumMod val="75000"/>
                  </a:schemeClr>
                </a:solidFill>
                <a:latin typeface="微软雅黑" pitchFamily="34" charset="-122"/>
                <a:ea typeface="微软雅黑" pitchFamily="34" charset="-122"/>
              </a:rPr>
              <a:t>、新型毒品</a:t>
            </a:r>
          </a:p>
        </p:txBody>
      </p:sp>
      <p:sp>
        <p:nvSpPr>
          <p:cNvPr id="9" name="文本占位符 21506"/>
          <p:cNvSpPr txBox="1">
            <a:spLocks noRot="1" noChangeArrowheads="1"/>
          </p:cNvSpPr>
          <p:nvPr/>
        </p:nvSpPr>
        <p:spPr>
          <a:xfrm>
            <a:off x="884238" y="1925638"/>
            <a:ext cx="11090275" cy="45894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6000" b="1" dirty="0" smtClean="0">
                <a:latin typeface="微软雅黑" pitchFamily="34" charset="-122"/>
                <a:ea typeface="微软雅黑" pitchFamily="34" charset="-122"/>
              </a:rPr>
              <a:t>主要有那么几种：</a:t>
            </a:r>
            <a:endParaRPr lang="en-US" altLang="zh-CN" sz="6000" b="1" dirty="0" smtClean="0">
              <a:latin typeface="微软雅黑" pitchFamily="34" charset="-122"/>
              <a:ea typeface="微软雅黑" pitchFamily="34" charset="-122"/>
            </a:endParaRPr>
          </a:p>
          <a:p>
            <a:r>
              <a:rPr lang="en-US" altLang="zh-CN" sz="6000" b="1" dirty="0">
                <a:solidFill>
                  <a:srgbClr val="FF3300"/>
                </a:solidFill>
                <a:latin typeface="微软雅黑" pitchFamily="34" charset="-122"/>
                <a:ea typeface="微软雅黑" pitchFamily="34" charset="-122"/>
              </a:rPr>
              <a:t> </a:t>
            </a:r>
            <a:r>
              <a:rPr lang="en-US" altLang="zh-CN" sz="6000" b="1" dirty="0" smtClean="0">
                <a:solidFill>
                  <a:srgbClr val="FF3300"/>
                </a:solidFill>
                <a:latin typeface="微软雅黑" pitchFamily="34" charset="-122"/>
                <a:ea typeface="微软雅黑" pitchFamily="34" charset="-122"/>
              </a:rPr>
              <a:t>  </a:t>
            </a:r>
            <a:r>
              <a:rPr lang="zh-CN" altLang="en-US" sz="6000" b="1" dirty="0" smtClean="0">
                <a:solidFill>
                  <a:srgbClr val="FF3300"/>
                </a:solidFill>
                <a:latin typeface="微软雅黑" pitchFamily="34" charset="-122"/>
                <a:ea typeface="微软雅黑" pitchFamily="34" charset="-122"/>
              </a:rPr>
              <a:t>冰毒、摇头丸、麻古、 神仙水、</a:t>
            </a:r>
            <a:r>
              <a:rPr lang="en-US" altLang="zh-CN" sz="6000" b="1" dirty="0" smtClean="0">
                <a:solidFill>
                  <a:srgbClr val="FF3300"/>
                </a:solidFill>
                <a:latin typeface="微软雅黑" pitchFamily="34" charset="-122"/>
                <a:ea typeface="微软雅黑" pitchFamily="34" charset="-122"/>
              </a:rPr>
              <a:t>k</a:t>
            </a:r>
            <a:r>
              <a:rPr lang="zh-CN" altLang="en-US" sz="6000" b="1" dirty="0" smtClean="0">
                <a:solidFill>
                  <a:srgbClr val="FF3300"/>
                </a:solidFill>
                <a:latin typeface="微软雅黑" pitchFamily="34" charset="-122"/>
                <a:ea typeface="微软雅黑" pitchFamily="34" charset="-122"/>
              </a:rPr>
              <a:t>粉</a:t>
            </a:r>
            <a:r>
              <a:rPr lang="zh-CN" altLang="en-US" sz="6000" b="1" dirty="0" smtClean="0">
                <a:latin typeface="微软雅黑" pitchFamily="34" charset="-122"/>
                <a:ea typeface="微软雅黑" pitchFamily="34" charset="-122"/>
              </a:rPr>
              <a:t>等。</a:t>
            </a:r>
            <a:endParaRPr lang="zh-CN" altLang="en-US" sz="6000" b="1" dirty="0">
              <a:latin typeface="微软雅黑" pitchFamily="34" charset="-122"/>
              <a:ea typeface="微软雅黑" pitchFamily="34" charset="-122"/>
            </a:endParaRPr>
          </a:p>
        </p:txBody>
      </p:sp>
    </p:spTree>
    <p:extLst>
      <p:ext uri="{BB962C8B-B14F-4D97-AF65-F5344CB8AC3E}">
        <p14:creationId xmlns:p14="http://schemas.microsoft.com/office/powerpoint/2010/main" val="15389422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9" name="图片 32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826"/>
            <a:ext cx="12858045" cy="723265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969"/>
          <a:stretch>
            <a:fillRect/>
          </a:stretch>
        </p:blipFill>
        <p:spPr>
          <a:xfrm>
            <a:off x="352" y="4120380"/>
            <a:ext cx="12858045" cy="3112269"/>
          </a:xfrm>
          <a:prstGeom prst="rect">
            <a:avLst/>
          </a:prstGeom>
        </p:spPr>
      </p:pic>
      <p:pic>
        <p:nvPicPr>
          <p:cNvPr id="10" name="图片 9" descr="200911301446401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71" y="-50472"/>
            <a:ext cx="4221075" cy="270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文本占位符 27650" descr="ytw"/>
          <p:cNvPicPr>
            <a:picLocks noGrp="1" noRot="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3746" y="35911"/>
            <a:ext cx="3373438" cy="330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文本占位符 29698" descr="P4040008"/>
          <p:cNvPicPr>
            <a:picLocks noGrp="1" noRot="1"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7602" y="147803"/>
            <a:ext cx="4992972" cy="307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DSC_06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5397" y="3560762"/>
            <a:ext cx="4248150"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84759" y="2693168"/>
            <a:ext cx="1584176" cy="646331"/>
          </a:xfrm>
          <a:prstGeom prst="rect">
            <a:avLst/>
          </a:prstGeom>
          <a:noFill/>
        </p:spPr>
        <p:txBody>
          <a:bodyPr wrap="square" rtlCol="0">
            <a:spAutoFit/>
          </a:bodyPr>
          <a:lstStyle/>
          <a:p>
            <a:r>
              <a:rPr lang="zh-CN" altLang="en-US" sz="3600" b="1" dirty="0" smtClean="0">
                <a:solidFill>
                  <a:srgbClr val="C00000"/>
                </a:solidFill>
              </a:rPr>
              <a:t>冰毒</a:t>
            </a:r>
            <a:endParaRPr lang="zh-CN" altLang="en-US" sz="3600" b="1" dirty="0">
              <a:solidFill>
                <a:srgbClr val="C00000"/>
              </a:solidFill>
            </a:endParaRPr>
          </a:p>
        </p:txBody>
      </p:sp>
      <p:sp>
        <p:nvSpPr>
          <p:cNvPr id="4" name="TextBox 3"/>
          <p:cNvSpPr txBox="1"/>
          <p:nvPr/>
        </p:nvSpPr>
        <p:spPr>
          <a:xfrm>
            <a:off x="5061223" y="3560762"/>
            <a:ext cx="2016224" cy="707886"/>
          </a:xfrm>
          <a:prstGeom prst="rect">
            <a:avLst/>
          </a:prstGeom>
          <a:noFill/>
        </p:spPr>
        <p:txBody>
          <a:bodyPr wrap="square" rtlCol="0">
            <a:spAutoFit/>
          </a:bodyPr>
          <a:lstStyle/>
          <a:p>
            <a:r>
              <a:rPr lang="zh-CN" altLang="en-US" sz="4000" b="1" dirty="0" smtClean="0">
                <a:solidFill>
                  <a:srgbClr val="C00000"/>
                </a:solidFill>
              </a:rPr>
              <a:t>摇头丸</a:t>
            </a:r>
            <a:endParaRPr lang="zh-CN" altLang="en-US" sz="4000" b="1" dirty="0">
              <a:solidFill>
                <a:srgbClr val="C00000"/>
              </a:solidFill>
            </a:endParaRPr>
          </a:p>
        </p:txBody>
      </p:sp>
      <p:sp>
        <p:nvSpPr>
          <p:cNvPr id="5" name="TextBox 4"/>
          <p:cNvSpPr txBox="1"/>
          <p:nvPr/>
        </p:nvSpPr>
        <p:spPr>
          <a:xfrm>
            <a:off x="8445599" y="3293159"/>
            <a:ext cx="3168352" cy="646331"/>
          </a:xfrm>
          <a:prstGeom prst="rect">
            <a:avLst/>
          </a:prstGeom>
          <a:noFill/>
        </p:spPr>
        <p:txBody>
          <a:bodyPr wrap="square" rtlCol="0">
            <a:spAutoFit/>
          </a:bodyPr>
          <a:lstStyle/>
          <a:p>
            <a:r>
              <a:rPr lang="zh-CN" altLang="en-US" sz="3600" b="1" dirty="0" smtClean="0">
                <a:solidFill>
                  <a:srgbClr val="C00000"/>
                </a:solidFill>
              </a:rPr>
              <a:t>“</a:t>
            </a:r>
            <a:r>
              <a:rPr lang="en-US" altLang="zh-CN" sz="3600" b="1" dirty="0" smtClean="0">
                <a:solidFill>
                  <a:srgbClr val="C00000"/>
                </a:solidFill>
              </a:rPr>
              <a:t>K</a:t>
            </a:r>
            <a:r>
              <a:rPr lang="zh-CN" altLang="en-US" sz="3600" b="1" dirty="0" smtClean="0">
                <a:solidFill>
                  <a:srgbClr val="C00000"/>
                </a:solidFill>
              </a:rPr>
              <a:t>”</a:t>
            </a:r>
            <a:r>
              <a:rPr lang="zh-CN" altLang="en-US" sz="3600" b="1" dirty="0">
                <a:solidFill>
                  <a:srgbClr val="C00000"/>
                </a:solidFill>
              </a:rPr>
              <a:t>粉</a:t>
            </a:r>
          </a:p>
        </p:txBody>
      </p:sp>
      <p:sp>
        <p:nvSpPr>
          <p:cNvPr id="6" name="TextBox 5"/>
          <p:cNvSpPr txBox="1"/>
          <p:nvPr/>
        </p:nvSpPr>
        <p:spPr>
          <a:xfrm>
            <a:off x="4701183" y="6064597"/>
            <a:ext cx="2232248" cy="769441"/>
          </a:xfrm>
          <a:prstGeom prst="rect">
            <a:avLst/>
          </a:prstGeom>
          <a:noFill/>
        </p:spPr>
        <p:txBody>
          <a:bodyPr wrap="square" rtlCol="0">
            <a:spAutoFit/>
          </a:bodyPr>
          <a:lstStyle/>
          <a:p>
            <a:r>
              <a:rPr lang="zh-CN" altLang="en-US" sz="4400" b="1" dirty="0" smtClean="0">
                <a:solidFill>
                  <a:srgbClr val="C00000"/>
                </a:solidFill>
              </a:rPr>
              <a:t>麻古</a:t>
            </a:r>
            <a:endParaRPr lang="zh-CN" altLang="en-US" sz="4400" b="1" dirty="0">
              <a:solidFill>
                <a:srgbClr val="C00000"/>
              </a:solidFill>
            </a:endParaRPr>
          </a:p>
        </p:txBody>
      </p:sp>
      <p:pic>
        <p:nvPicPr>
          <p:cNvPr id="18" name="图片 17" descr="200506100345_2601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33431" y="3894528"/>
            <a:ext cx="3911824" cy="317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0874989" y="5384126"/>
            <a:ext cx="1296144" cy="584775"/>
          </a:xfrm>
          <a:prstGeom prst="rect">
            <a:avLst/>
          </a:prstGeom>
          <a:noFill/>
        </p:spPr>
        <p:txBody>
          <a:bodyPr wrap="square" rtlCol="0">
            <a:spAutoFit/>
          </a:bodyPr>
          <a:lstStyle/>
          <a:p>
            <a:r>
              <a:rPr lang="zh-CN" altLang="en-US" sz="3200" b="1" dirty="0" smtClean="0">
                <a:solidFill>
                  <a:srgbClr val="C00000"/>
                </a:solidFill>
              </a:rPr>
              <a:t>大麻</a:t>
            </a:r>
            <a:endParaRPr lang="zh-CN" altLang="en-US" sz="3200" b="1" dirty="0">
              <a:solidFill>
                <a:srgbClr val="C00000"/>
              </a:solidFill>
            </a:endParaRPr>
          </a:p>
        </p:txBody>
      </p:sp>
    </p:spTree>
    <p:extLst>
      <p:ext uri="{BB962C8B-B14F-4D97-AF65-F5344CB8AC3E}">
        <p14:creationId xmlns:p14="http://schemas.microsoft.com/office/powerpoint/2010/main" val="316766398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9" name="图片 32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826"/>
            <a:ext cx="12858045" cy="723265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969"/>
          <a:stretch>
            <a:fillRect/>
          </a:stretch>
        </p:blipFill>
        <p:spPr>
          <a:xfrm>
            <a:off x="352" y="4120380"/>
            <a:ext cx="12858045" cy="3112269"/>
          </a:xfrm>
          <a:prstGeom prst="rect">
            <a:avLst/>
          </a:prstGeom>
        </p:spPr>
      </p:pic>
      <p:sp>
        <p:nvSpPr>
          <p:cNvPr id="22" name="TextBox 13"/>
          <p:cNvSpPr txBox="1"/>
          <p:nvPr/>
        </p:nvSpPr>
        <p:spPr>
          <a:xfrm>
            <a:off x="1028775" y="649076"/>
            <a:ext cx="3036104" cy="2553600"/>
          </a:xfrm>
          <a:prstGeom prst="rect">
            <a:avLst/>
          </a:prstGeom>
          <a:noFill/>
        </p:spPr>
        <p:txBody>
          <a:bodyPr wrap="square" lIns="0" tIns="0" rIns="0" bIns="0" rtlCol="0">
            <a:spAutoFit/>
          </a:bodyPr>
          <a:lstStyle/>
          <a:p>
            <a:pPr algn="ctr"/>
            <a:r>
              <a:rPr lang="en-US" altLang="zh-CN"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lang="zh-CN" altLang="en-US"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TextBox 1"/>
          <p:cNvSpPr txBox="1"/>
          <p:nvPr/>
        </p:nvSpPr>
        <p:spPr>
          <a:xfrm>
            <a:off x="4620744" y="1024037"/>
            <a:ext cx="3960440" cy="1005019"/>
          </a:xfrm>
          <a:prstGeom prst="rect">
            <a:avLst/>
          </a:prstGeom>
          <a:noFill/>
        </p:spPr>
        <p:txBody>
          <a:bodyPr wrap="square" rtlCol="0">
            <a:spAutoFit/>
          </a:bodyPr>
          <a:lstStyle/>
          <a:p>
            <a:pPr lvl="0" algn="dist">
              <a:lnSpc>
                <a:spcPct val="120000"/>
              </a:lnSpc>
              <a:defRPr sz="1800">
                <a:solidFill>
                  <a:srgbClr val="000000"/>
                </a:solidFill>
              </a:defRPr>
            </a:pPr>
            <a:r>
              <a:rPr lang="zh-CN" altLang="en-US" sz="5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毒品的危害</a:t>
            </a:r>
            <a:endParaRPr lang="zh-CN" altLang="en-US" sz="5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9"/>
          <p:cNvSpPr txBox="1"/>
          <p:nvPr/>
        </p:nvSpPr>
        <p:spPr>
          <a:xfrm>
            <a:off x="5320426" y="3062500"/>
            <a:ext cx="2217192" cy="276999"/>
          </a:xfrm>
          <a:prstGeom prst="rect">
            <a:avLst/>
          </a:prstGeom>
          <a:noFill/>
        </p:spPr>
        <p:txBody>
          <a:bodyPr wrap="square" lIns="0" tIns="0" rIns="0" bIns="0" rtlCol="0">
            <a:spAutoFit/>
          </a:bodyPr>
          <a:lstStyle/>
          <a:p>
            <a:pPr marL="241300" lvl="1" indent="-241300">
              <a:buFont typeface="Wingdings" panose="05000000000000000000" pitchFamily="2" charset="2"/>
              <a:buChar char="l"/>
            </a:pPr>
            <a:endParaRPr lang="zh-CN" altLang="en-US"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文本框 9"/>
          <p:cNvSpPr txBox="1"/>
          <p:nvPr/>
        </p:nvSpPr>
        <p:spPr>
          <a:xfrm>
            <a:off x="4620744" y="2458556"/>
            <a:ext cx="6633166" cy="677108"/>
          </a:xfrm>
          <a:prstGeom prst="rect">
            <a:avLst/>
          </a:prstGeom>
          <a:noFill/>
        </p:spPr>
        <p:txBody>
          <a:bodyPr wrap="square" lIns="0" tIns="0" rIns="0" bIns="0" rtlCol="0">
            <a:spAutoFit/>
          </a:bodyPr>
          <a:lstStyle/>
          <a:p>
            <a:r>
              <a:rPr lang="zh-CN" altLang="en-US" sz="4400" b="1" dirty="0" smtClean="0">
                <a:solidFill>
                  <a:srgbClr val="002060"/>
                </a:solidFill>
                <a:latin typeface="方正姚体" pitchFamily="2" charset="-122"/>
                <a:ea typeface="方正姚体" pitchFamily="2" charset="-122"/>
              </a:rPr>
              <a:t>（一）</a:t>
            </a:r>
            <a:r>
              <a:rPr lang="zh-CN" altLang="en-US" sz="4400" b="1" dirty="0">
                <a:solidFill>
                  <a:srgbClr val="002060"/>
                </a:solidFill>
                <a:latin typeface="方正姚体" pitchFamily="2" charset="-122"/>
                <a:ea typeface="方正姚体" pitchFamily="2" charset="-122"/>
              </a:rPr>
              <a:t>毒品对社会的危害</a:t>
            </a:r>
          </a:p>
        </p:txBody>
      </p:sp>
      <p:sp>
        <p:nvSpPr>
          <p:cNvPr id="26" name="文本框 9"/>
          <p:cNvSpPr txBox="1"/>
          <p:nvPr/>
        </p:nvSpPr>
        <p:spPr>
          <a:xfrm>
            <a:off x="4629175" y="3339499"/>
            <a:ext cx="7560840" cy="677108"/>
          </a:xfrm>
          <a:prstGeom prst="rect">
            <a:avLst/>
          </a:prstGeom>
          <a:noFill/>
        </p:spPr>
        <p:txBody>
          <a:bodyPr wrap="square" lIns="0" tIns="0" rIns="0" bIns="0" rtlCol="0">
            <a:spAutoFit/>
          </a:bodyPr>
          <a:lstStyle/>
          <a:p>
            <a:r>
              <a:rPr lang="zh-CN" altLang="en-US" sz="4400" b="1" dirty="0" smtClean="0">
                <a:solidFill>
                  <a:srgbClr val="002060"/>
                </a:solidFill>
                <a:latin typeface="方正姚体" pitchFamily="2" charset="-122"/>
                <a:ea typeface="方正姚体" pitchFamily="2" charset="-122"/>
              </a:rPr>
              <a:t>   （</a:t>
            </a:r>
            <a:r>
              <a:rPr lang="zh-CN" altLang="en-US" sz="4400" b="1" dirty="0">
                <a:solidFill>
                  <a:srgbClr val="002060"/>
                </a:solidFill>
                <a:latin typeface="方正姚体" pitchFamily="2" charset="-122"/>
                <a:ea typeface="方正姚体" pitchFamily="2" charset="-122"/>
              </a:rPr>
              <a:t>二）毒品对家庭的危害</a:t>
            </a:r>
          </a:p>
        </p:txBody>
      </p:sp>
      <p:sp>
        <p:nvSpPr>
          <p:cNvPr id="27" name="文本框 9"/>
          <p:cNvSpPr txBox="1"/>
          <p:nvPr/>
        </p:nvSpPr>
        <p:spPr>
          <a:xfrm>
            <a:off x="4269135" y="4408413"/>
            <a:ext cx="8496944" cy="677108"/>
          </a:xfrm>
          <a:prstGeom prst="rect">
            <a:avLst/>
          </a:prstGeom>
          <a:noFill/>
        </p:spPr>
        <p:txBody>
          <a:bodyPr wrap="square" lIns="0" tIns="0" rIns="0" bIns="0" rtlCol="0">
            <a:spAutoFit/>
          </a:bodyPr>
          <a:lstStyle/>
          <a:p>
            <a:r>
              <a:rPr lang="zh-CN" altLang="en-US" sz="4400" b="1" dirty="0" smtClean="0">
                <a:solidFill>
                  <a:srgbClr val="002060"/>
                </a:solidFill>
                <a:latin typeface="方正姚体" pitchFamily="2" charset="-122"/>
                <a:ea typeface="方正姚体" pitchFamily="2" charset="-122"/>
                <a:sym typeface="宋体" pitchFamily="2" charset="-122"/>
              </a:rPr>
              <a:t>（三）</a:t>
            </a:r>
            <a:r>
              <a:rPr lang="zh-CN" altLang="en-US" sz="4400" b="1" dirty="0">
                <a:solidFill>
                  <a:srgbClr val="002060"/>
                </a:solidFill>
                <a:latin typeface="方正姚体" pitchFamily="2" charset="-122"/>
                <a:ea typeface="方正姚体" pitchFamily="2" charset="-122"/>
                <a:sym typeface="宋体" pitchFamily="2" charset="-122"/>
              </a:rPr>
              <a:t>、毒品严重危害人类的健康</a:t>
            </a:r>
          </a:p>
        </p:txBody>
      </p:sp>
      <p:sp>
        <p:nvSpPr>
          <p:cNvPr id="2" name="TextBox 1"/>
          <p:cNvSpPr txBox="1"/>
          <p:nvPr/>
        </p:nvSpPr>
        <p:spPr>
          <a:xfrm>
            <a:off x="4269135" y="5488533"/>
            <a:ext cx="7920880" cy="769441"/>
          </a:xfrm>
          <a:prstGeom prst="rect">
            <a:avLst/>
          </a:prstGeom>
          <a:noFill/>
        </p:spPr>
        <p:txBody>
          <a:bodyPr wrap="square" rtlCol="0">
            <a:spAutoFit/>
          </a:bodyPr>
          <a:lstStyle/>
          <a:p>
            <a:r>
              <a:rPr lang="zh-CN" altLang="en-US" sz="4400" b="1" dirty="0" smtClean="0">
                <a:solidFill>
                  <a:srgbClr val="002060"/>
                </a:solidFill>
                <a:latin typeface="方正姚体" pitchFamily="2" charset="-122"/>
                <a:ea typeface="方正姚体" pitchFamily="2" charset="-122"/>
              </a:rPr>
              <a:t>   （四）</a:t>
            </a:r>
            <a:r>
              <a:rPr lang="zh-CN" altLang="en-US" sz="4400" b="1" dirty="0">
                <a:solidFill>
                  <a:srgbClr val="002060"/>
                </a:solidFill>
                <a:latin typeface="方正姚体" pitchFamily="2" charset="-122"/>
                <a:ea typeface="方正姚体" pitchFamily="2" charset="-122"/>
              </a:rPr>
              <a:t>毒品对青少年的危害</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p:tgtEl>
                                          <p:spTgt spid="23"/>
                                        </p:tgtEl>
                                        <p:attrNameLst>
                                          <p:attrName>ppt_x</p:attrName>
                                        </p:attrNameLst>
                                      </p:cBhvr>
                                      <p:tavLst>
                                        <p:tav tm="0">
                                          <p:val>
                                            <p:strVal val="#ppt_x-#ppt_w*1.125000"/>
                                          </p:val>
                                        </p:tav>
                                        <p:tav tm="100000">
                                          <p:val>
                                            <p:strVal val="#ppt_x"/>
                                          </p:val>
                                        </p:tav>
                                      </p:tavLst>
                                    </p:anim>
                                    <p:animEffect transition="in" filter="wipe(right)">
                                      <p:cBhvr>
                                        <p:cTn id="19" dur="500"/>
                                        <p:tgtEl>
                                          <p:spTgt spid="23"/>
                                        </p:tgtEl>
                                      </p:cBhvr>
                                    </p:animEffect>
                                  </p:childTnLst>
                                </p:cTn>
                              </p:par>
                            </p:childTnLst>
                          </p:cTn>
                        </p:par>
                        <p:par>
                          <p:cTn id="20" fill="hold">
                            <p:stCondLst>
                              <p:cond delay="1500"/>
                            </p:stCondLst>
                            <p:childTnLst>
                              <p:par>
                                <p:cTn id="21" presetID="2" presetClass="entr" presetSubtype="4" fill="hold" grpId="0" nodeType="afterEffect" nodePh="1">
                                  <p:stCondLst>
                                    <p:cond delay="0"/>
                                  </p:stCondLst>
                                  <p:endCondLst>
                                    <p:cond evt="begin" delay="0">
                                      <p:tn val="21"/>
                                    </p:cond>
                                  </p:end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 calcmode="lin" valueType="num">
                                      <p:cBhvr>
                                        <p:cTn id="31" dur="1000" fill="hold"/>
                                        <p:tgtEl>
                                          <p:spTgt spid="25"/>
                                        </p:tgtEl>
                                        <p:attrNameLst>
                                          <p:attrName>style.rotation</p:attrName>
                                        </p:attrNameLst>
                                      </p:cBhvr>
                                      <p:tavLst>
                                        <p:tav tm="0">
                                          <p:val>
                                            <p:fltVal val="90"/>
                                          </p:val>
                                        </p:tav>
                                        <p:tav tm="100000">
                                          <p:val>
                                            <p:fltVal val="0"/>
                                          </p:val>
                                        </p:tav>
                                      </p:tavLst>
                                    </p:anim>
                                    <p:animEffect transition="in" filter="fade">
                                      <p:cBhvr>
                                        <p:cTn id="32" dur="10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circle(in)">
                                      <p:cBhvr>
                                        <p:cTn id="37" dur="20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4294967295"/>
          </p:nvPr>
        </p:nvSpPr>
        <p:spPr>
          <a:xfrm>
            <a:off x="596728" y="880021"/>
            <a:ext cx="11377786" cy="5635079"/>
          </a:xfrm>
        </p:spPr>
        <p:txBody>
          <a:bodyPr/>
          <a:lstStyle/>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（一）、毒品严重危害人类的健康</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、毒品摧残人的生理健康</a:t>
            </a:r>
          </a:p>
          <a:p>
            <a:pPr marL="0" indent="0">
              <a:lnSpc>
                <a:spcPct val="80000"/>
              </a:lnSpc>
              <a:buNone/>
              <a:defRPr/>
            </a:pPr>
            <a:r>
              <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rPr>
              <a:t>   </a:t>
            </a:r>
          </a:p>
        </p:txBody>
      </p:sp>
      <p:pic>
        <p:nvPicPr>
          <p:cNvPr id="2" name="Picture 13"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0190" y="2752426"/>
            <a:ext cx="8016626" cy="312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灯片编号占位符 2"/>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F679110B-5A94-4DB0-9917-4719997B164C}" type="slidenum">
              <a:rPr lang="zh-CN" altLang="en-US"/>
              <a:pPr/>
              <a:t>18</a:t>
            </a:fld>
            <a:endParaRPr lang="zh-CN" altLang="en-US">
              <a:latin typeface="Times New Roman" pitchFamily="18" charset="0"/>
            </a:endParaRPr>
          </a:p>
        </p:txBody>
      </p:sp>
      <p:sp>
        <p:nvSpPr>
          <p:cNvPr id="31749" name="页脚占位符 3"/>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91749543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rrowheads="1"/>
          </p:cNvSpPr>
          <p:nvPr>
            <p:ph type="title"/>
          </p:nvPr>
        </p:nvSpPr>
        <p:spPr/>
        <p:txBody>
          <a:bodyPr/>
          <a:lstStyle/>
          <a:p>
            <a:endParaRPr lang="zh-CN" altLang="zh-CN" smtClean="0"/>
          </a:p>
        </p:txBody>
      </p:sp>
      <p:sp>
        <p:nvSpPr>
          <p:cNvPr id="33794" name="Rectangle 3"/>
          <p:cNvSpPr>
            <a:spLocks noGrp="1" noRot="1" noChangeArrowheads="1"/>
          </p:cNvSpPr>
          <p:nvPr>
            <p:ph idx="1"/>
          </p:nvPr>
        </p:nvSpPr>
        <p:spPr/>
        <p:txBody>
          <a:bodyPr/>
          <a:lstStyle/>
          <a:p>
            <a:endParaRPr lang="zh-CN" altLang="zh-CN" smtClean="0"/>
          </a:p>
        </p:txBody>
      </p:sp>
      <p:pic>
        <p:nvPicPr>
          <p:cNvPr id="33795" name="Picture 4" descr="10160870_3878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766078" cy="8327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699A44D-7F6C-4E40-9C00-66B47A7E1830}" type="slidenum">
              <a:rPr lang="zh-CN" altLang="en-US"/>
              <a:pPr/>
              <a:t>19</a:t>
            </a:fld>
            <a:endParaRPr lang="zh-CN" altLang="en-US">
              <a:latin typeface="Times New Roman" pitchFamily="18" charset="0"/>
            </a:endParaRPr>
          </a:p>
        </p:txBody>
      </p:sp>
      <p:sp>
        <p:nvSpPr>
          <p:cNvPr id="33797"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36173662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48009"/>
          <a:stretch>
            <a:fillRect/>
          </a:stretch>
        </p:blipFill>
        <p:spPr>
          <a:xfrm>
            <a:off x="352" y="3472308"/>
            <a:ext cx="12858045" cy="3760341"/>
          </a:xfrm>
          <a:prstGeom prst="rect">
            <a:avLst/>
          </a:prstGeom>
        </p:spPr>
      </p:pic>
      <p:grpSp>
        <p:nvGrpSpPr>
          <p:cNvPr id="6" name="组合 5"/>
          <p:cNvGrpSpPr/>
          <p:nvPr/>
        </p:nvGrpSpPr>
        <p:grpSpPr>
          <a:xfrm>
            <a:off x="5083871" y="1176217"/>
            <a:ext cx="841118" cy="841118"/>
            <a:chOff x="3529981" y="507683"/>
            <a:chExt cx="598350" cy="598350"/>
          </a:xfrm>
        </p:grpSpPr>
        <p:sp>
          <p:nvSpPr>
            <p:cNvPr id="7" name="椭圆 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8" name="TextBox 4"/>
            <p:cNvSpPr txBox="1"/>
            <p:nvPr/>
          </p:nvSpPr>
          <p:spPr>
            <a:xfrm>
              <a:off x="3564848" y="558516"/>
              <a:ext cx="553291" cy="496685"/>
            </a:xfrm>
            <a:prstGeom prst="rect">
              <a:avLst/>
            </a:prstGeom>
            <a:noFill/>
          </p:spPr>
          <p:txBody>
            <a:bodyPr wrap="none" rtlCol="0" anchor="ctr">
              <a:spAutoFit/>
            </a:bodyPr>
            <a:lstStyle/>
            <a:p>
              <a:pPr algn="ctr"/>
              <a:r>
                <a:rPr lang="en-US" altLang="zh-CN"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01</a:t>
              </a:r>
              <a:endParaRPr lang="zh-CN" altLang="en-US"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9" name="矩形 8"/>
          <p:cNvSpPr/>
          <p:nvPr/>
        </p:nvSpPr>
        <p:spPr>
          <a:xfrm>
            <a:off x="6387635" y="1273690"/>
            <a:ext cx="2778044" cy="646171"/>
          </a:xfrm>
          <a:prstGeom prst="rect">
            <a:avLst/>
          </a:prstGeom>
        </p:spPr>
        <p:txBody>
          <a:bodyPr wrap="square">
            <a:spAutoFit/>
          </a:bodyPr>
          <a:lstStyle/>
          <a:p>
            <a:pPr algn="just"/>
            <a:r>
              <a:rPr lang="zh-CN" alt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毒品的基本知识</a:t>
            </a:r>
            <a:endPar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en-US" altLang="zh-CN"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CLICK TO ADD CAPTION TEXT</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6429375" y="2382563"/>
            <a:ext cx="2778044" cy="646171"/>
          </a:xfrm>
          <a:prstGeom prst="rect">
            <a:avLst/>
          </a:prstGeom>
        </p:spPr>
        <p:txBody>
          <a:bodyPr wrap="square">
            <a:spAutoFit/>
          </a:bodyPr>
          <a:lstStyle/>
          <a:p>
            <a:pPr algn="just"/>
            <a:r>
              <a:rPr lang="zh-CN" alt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毒品的危害</a:t>
            </a:r>
            <a:endPar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en-US" altLang="zh-CN"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CLICK TO ADD CAPTION TEXT</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132032" y="2285090"/>
            <a:ext cx="841118" cy="841118"/>
            <a:chOff x="3529981" y="507683"/>
            <a:chExt cx="598350" cy="598350"/>
          </a:xfrm>
        </p:grpSpPr>
        <p:sp>
          <p:nvSpPr>
            <p:cNvPr id="13" name="椭圆 12"/>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4" name="TextBox 48"/>
            <p:cNvSpPr txBox="1"/>
            <p:nvPr/>
          </p:nvSpPr>
          <p:spPr>
            <a:xfrm>
              <a:off x="3552248" y="543591"/>
              <a:ext cx="553291" cy="496685"/>
            </a:xfrm>
            <a:prstGeom prst="rect">
              <a:avLst/>
            </a:prstGeom>
            <a:noFill/>
          </p:spPr>
          <p:txBody>
            <a:bodyPr wrap="none" rtlCol="0" anchor="ctr">
              <a:spAutoFit/>
            </a:bodyPr>
            <a:lstStyle/>
            <a:p>
              <a:pPr algn="ctr"/>
              <a:r>
                <a:rPr lang="en-US" altLang="zh-CN"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02</a:t>
              </a:r>
              <a:endParaRPr lang="zh-CN" altLang="en-US"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18" name="组合 17"/>
          <p:cNvGrpSpPr/>
          <p:nvPr/>
        </p:nvGrpSpPr>
        <p:grpSpPr>
          <a:xfrm>
            <a:off x="5128934" y="3341917"/>
            <a:ext cx="841118" cy="841118"/>
            <a:chOff x="3529981" y="507683"/>
            <a:chExt cx="598350" cy="598350"/>
          </a:xfrm>
        </p:grpSpPr>
        <p:sp>
          <p:nvSpPr>
            <p:cNvPr id="19" name="椭圆 18"/>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20" name="TextBox 57"/>
            <p:cNvSpPr txBox="1"/>
            <p:nvPr/>
          </p:nvSpPr>
          <p:spPr>
            <a:xfrm>
              <a:off x="3552510" y="557265"/>
              <a:ext cx="553291" cy="496685"/>
            </a:xfrm>
            <a:prstGeom prst="rect">
              <a:avLst/>
            </a:prstGeom>
            <a:noFill/>
          </p:spPr>
          <p:txBody>
            <a:bodyPr wrap="none" rtlCol="0" anchor="ctr">
              <a:spAutoFit/>
            </a:bodyPr>
            <a:lstStyle/>
            <a:p>
              <a:pPr algn="ctr"/>
              <a:r>
                <a:rPr lang="en-US" altLang="zh-CN"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03</a:t>
              </a:r>
              <a:endParaRPr lang="zh-CN" altLang="en-US" sz="3935" dirty="0">
                <a:solidFill>
                  <a:schemeClr val="accent1"/>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21" name="矩形 20"/>
          <p:cNvSpPr/>
          <p:nvPr/>
        </p:nvSpPr>
        <p:spPr>
          <a:xfrm>
            <a:off x="6387635" y="3441491"/>
            <a:ext cx="3858164" cy="646331"/>
          </a:xfrm>
          <a:prstGeom prst="rect">
            <a:avLst/>
          </a:prstGeom>
        </p:spPr>
        <p:txBody>
          <a:bodyPr wrap="square">
            <a:spAutoFit/>
          </a:bodyPr>
          <a:lstStyle/>
          <a:p>
            <a:pPr algn="just"/>
            <a:r>
              <a:rPr lang="zh-CN" alt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青少年如何远离毒品的侵害</a:t>
            </a:r>
            <a:endParaRPr lang="en-US" altLang="zh-CN"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en-US" altLang="zh-CN"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CLICK TO ADD CAPTION TEXT</a:t>
            </a:r>
            <a:endParaRPr lang="zh-CN" altLang="en-US" sz="1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389687" y="1808275"/>
            <a:ext cx="5159805" cy="1752788"/>
          </a:xfrm>
          <a:prstGeom prst="rect">
            <a:avLst/>
          </a:prstGeom>
          <a:noFill/>
        </p:spPr>
        <p:txBody>
          <a:bodyPr vert="horz" wrap="square" lIns="0" tIns="0" rIns="0" bIns="0" rtlCol="0">
            <a:spAutoFit/>
          </a:bodyPr>
          <a:lstStyle/>
          <a:p>
            <a:r>
              <a:rPr lang="zh-CN" altLang="en-US" sz="5695" b="1" dirty="0" smtClean="0">
                <a:solidFill>
                  <a:srgbClr val="FF0000"/>
                </a:solidFill>
                <a:latin typeface="华文隶书" pitchFamily="2" charset="-122"/>
                <a:ea typeface="华文隶书" pitchFamily="2" charset="-122"/>
                <a:sym typeface="微软雅黑" panose="020B0503020204020204" pitchFamily="34" charset="-122"/>
              </a:rPr>
              <a:t>青少年毒品</a:t>
            </a:r>
            <a:endParaRPr lang="en-US" altLang="zh-CN" sz="5695" b="1" dirty="0" smtClean="0">
              <a:solidFill>
                <a:srgbClr val="FF0000"/>
              </a:solidFill>
              <a:latin typeface="华文隶书" pitchFamily="2" charset="-122"/>
              <a:ea typeface="华文隶书" pitchFamily="2" charset="-122"/>
              <a:sym typeface="微软雅黑" panose="020B0503020204020204" pitchFamily="34" charset="-122"/>
            </a:endParaRPr>
          </a:p>
          <a:p>
            <a:r>
              <a:rPr lang="zh-CN" altLang="en-US" sz="5695" b="1" dirty="0" smtClean="0">
                <a:solidFill>
                  <a:srgbClr val="FF0000"/>
                </a:solidFill>
                <a:latin typeface="华文隶书" pitchFamily="2" charset="-122"/>
                <a:ea typeface="华文隶书" pitchFamily="2" charset="-122"/>
                <a:sym typeface="微软雅黑" panose="020B0503020204020204" pitchFamily="34" charset="-122"/>
              </a:rPr>
              <a:t>  预防</a:t>
            </a:r>
            <a:r>
              <a:rPr lang="zh-CN" altLang="en-US" sz="5695" b="1" dirty="0">
                <a:solidFill>
                  <a:srgbClr val="FF0000"/>
                </a:solidFill>
                <a:latin typeface="华文隶书" pitchFamily="2" charset="-122"/>
                <a:ea typeface="华文隶书" pitchFamily="2" charset="-122"/>
                <a:sym typeface="微软雅黑" panose="020B0503020204020204" pitchFamily="34" charset="-122"/>
              </a:rPr>
              <a:t>教育</a:t>
            </a:r>
            <a:endParaRPr lang="en-US" altLang="zh-CN" sz="5695" b="1" dirty="0">
              <a:solidFill>
                <a:srgbClr val="FF0000"/>
              </a:solidFill>
              <a:latin typeface="华文隶书" pitchFamily="2" charset="-122"/>
              <a:ea typeface="华文隶书" pitchFamily="2"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14:presetBounceEnd="6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60000">
                                          <p:cBhvr additive="base">
                                            <p:cTn id="13" dur="125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4" dur="125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225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750"/>
                                            <p:tgtEl>
                                              <p:spTgt spid="9"/>
                                            </p:tgtEl>
                                          </p:cBhvr>
                                        </p:animEffect>
                                      </p:childTnLst>
                                    </p:cTn>
                                  </p:par>
                                </p:childTnLst>
                              </p:cTn>
                            </p:par>
                            <p:par>
                              <p:cTn id="19" fill="hold">
                                <p:stCondLst>
                                  <p:cond delay="3000"/>
                                </p:stCondLst>
                                <p:childTnLst>
                                  <p:par>
                                    <p:cTn id="20" presetID="2" presetClass="entr" presetSubtype="3" fill="hold" nodeType="afterEffect" p14:presetBounceEnd="60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60000">
                                          <p:cBhvr additive="base">
                                            <p:cTn id="22" dur="12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23" dur="125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42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par>
                              <p:cTn id="28" fill="hold">
                                <p:stCondLst>
                                  <p:cond delay="5000"/>
                                </p:stCondLst>
                                <p:childTnLst>
                                  <p:par>
                                    <p:cTn id="29" presetID="2" presetClass="entr" presetSubtype="3" fill="hold" nodeType="afterEffect" p14:presetBounceEnd="6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60000">
                                          <p:cBhvr additive="base">
                                            <p:cTn id="31" dur="125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32" dur="1250" fill="hold"/>
                                            <p:tgtEl>
                                              <p:spTgt spid="18"/>
                                            </p:tgtEl>
                                            <p:attrNameLst>
                                              <p:attrName>ppt_y</p:attrName>
                                            </p:attrNameLst>
                                          </p:cBhvr>
                                          <p:tavLst>
                                            <p:tav tm="0">
                                              <p:val>
                                                <p:strVal val="0-#ppt_h/2"/>
                                              </p:val>
                                            </p:tav>
                                            <p:tav tm="100000">
                                              <p:val>
                                                <p:strVal val="#ppt_y"/>
                                              </p:val>
                                            </p:tav>
                                          </p:tavLst>
                                        </p:anim>
                                      </p:childTnLst>
                                    </p:cTn>
                                  </p:par>
                                </p:childTnLst>
                              </p:cTn>
                            </p:par>
                            <p:par>
                              <p:cTn id="33" fill="hold">
                                <p:stCondLst>
                                  <p:cond delay="625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50" fill="hold"/>
                                            <p:tgtEl>
                                              <p:spTgt spid="6"/>
                                            </p:tgtEl>
                                            <p:attrNameLst>
                                              <p:attrName>ppt_x</p:attrName>
                                            </p:attrNameLst>
                                          </p:cBhvr>
                                          <p:tavLst>
                                            <p:tav tm="0">
                                              <p:val>
                                                <p:strVal val="1+#ppt_w/2"/>
                                              </p:val>
                                            </p:tav>
                                            <p:tav tm="100000">
                                              <p:val>
                                                <p:strVal val="#ppt_x"/>
                                              </p:val>
                                            </p:tav>
                                          </p:tavLst>
                                        </p:anim>
                                        <p:anim calcmode="lin" valueType="num">
                                          <p:cBhvr additive="base">
                                            <p:cTn id="14" dur="1250" fill="hold"/>
                                            <p:tgtEl>
                                              <p:spTgt spid="6"/>
                                            </p:tgtEl>
                                            <p:attrNameLst>
                                              <p:attrName>ppt_y</p:attrName>
                                            </p:attrNameLst>
                                          </p:cBhvr>
                                          <p:tavLst>
                                            <p:tav tm="0">
                                              <p:val>
                                                <p:strVal val="0-#ppt_h/2"/>
                                              </p:val>
                                            </p:tav>
                                            <p:tav tm="100000">
                                              <p:val>
                                                <p:strVal val="#ppt_y"/>
                                              </p:val>
                                            </p:tav>
                                          </p:tavLst>
                                        </p:anim>
                                      </p:childTnLst>
                                    </p:cTn>
                                  </p:par>
                                </p:childTnLst>
                              </p:cTn>
                            </p:par>
                            <p:par>
                              <p:cTn id="15" fill="hold">
                                <p:stCondLst>
                                  <p:cond delay="225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750"/>
                                            <p:tgtEl>
                                              <p:spTgt spid="9"/>
                                            </p:tgtEl>
                                          </p:cBhvr>
                                        </p:animEffect>
                                      </p:childTnLst>
                                    </p:cTn>
                                  </p:par>
                                </p:childTnLst>
                              </p:cTn>
                            </p:par>
                            <p:par>
                              <p:cTn id="19" fill="hold">
                                <p:stCondLst>
                                  <p:cond delay="3000"/>
                                </p:stCondLst>
                                <p:childTnLst>
                                  <p:par>
                                    <p:cTn id="20" presetID="2" presetClass="entr" presetSubtype="3"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250" fill="hold"/>
                                            <p:tgtEl>
                                              <p:spTgt spid="12"/>
                                            </p:tgtEl>
                                            <p:attrNameLst>
                                              <p:attrName>ppt_x</p:attrName>
                                            </p:attrNameLst>
                                          </p:cBhvr>
                                          <p:tavLst>
                                            <p:tav tm="0">
                                              <p:val>
                                                <p:strVal val="1+#ppt_w/2"/>
                                              </p:val>
                                            </p:tav>
                                            <p:tav tm="100000">
                                              <p:val>
                                                <p:strVal val="#ppt_x"/>
                                              </p:val>
                                            </p:tav>
                                          </p:tavLst>
                                        </p:anim>
                                        <p:anim calcmode="lin" valueType="num">
                                          <p:cBhvr additive="base">
                                            <p:cTn id="23" dur="125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42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par>
                              <p:cTn id="28" fill="hold">
                                <p:stCondLst>
                                  <p:cond delay="5000"/>
                                </p:stCondLst>
                                <p:childTnLst>
                                  <p:par>
                                    <p:cTn id="29" presetID="2" presetClass="entr" presetSubtype="3"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250" fill="hold"/>
                                            <p:tgtEl>
                                              <p:spTgt spid="18"/>
                                            </p:tgtEl>
                                            <p:attrNameLst>
                                              <p:attrName>ppt_x</p:attrName>
                                            </p:attrNameLst>
                                          </p:cBhvr>
                                          <p:tavLst>
                                            <p:tav tm="0">
                                              <p:val>
                                                <p:strVal val="1+#ppt_w/2"/>
                                              </p:val>
                                            </p:tav>
                                            <p:tav tm="100000">
                                              <p:val>
                                                <p:strVal val="#ppt_x"/>
                                              </p:val>
                                            </p:tav>
                                          </p:tavLst>
                                        </p:anim>
                                        <p:anim calcmode="lin" valueType="num">
                                          <p:cBhvr additive="base">
                                            <p:cTn id="32" dur="1250" fill="hold"/>
                                            <p:tgtEl>
                                              <p:spTgt spid="18"/>
                                            </p:tgtEl>
                                            <p:attrNameLst>
                                              <p:attrName>ppt_y</p:attrName>
                                            </p:attrNameLst>
                                          </p:cBhvr>
                                          <p:tavLst>
                                            <p:tav tm="0">
                                              <p:val>
                                                <p:strVal val="0-#ppt_h/2"/>
                                              </p:val>
                                            </p:tav>
                                            <p:tav tm="100000">
                                              <p:val>
                                                <p:strVal val="#ppt_y"/>
                                              </p:val>
                                            </p:tav>
                                          </p:tavLst>
                                        </p:anim>
                                      </p:childTnLst>
                                    </p:cTn>
                                  </p:par>
                                </p:childTnLst>
                              </p:cTn>
                            </p:par>
                            <p:par>
                              <p:cTn id="33" fill="hold">
                                <p:stCondLst>
                                  <p:cond delay="625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图片12"/>
          <p:cNvPicPr>
            <a:picLocks noGrp="1" noRot="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08695" y="303957"/>
            <a:ext cx="4248472" cy="4816977"/>
          </a:xfrm>
        </p:spPr>
      </p:pic>
      <p:sp>
        <p:nvSpPr>
          <p:cNvPr id="35843" name="灯片编号占位符 2"/>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FC449801-2F32-4E75-A82B-BFA5C7405A8D}" type="slidenum">
              <a:rPr lang="zh-CN" altLang="en-US"/>
              <a:pPr/>
              <a:t>20</a:t>
            </a:fld>
            <a:endParaRPr lang="zh-CN" altLang="en-US">
              <a:latin typeface="Times New Roman" pitchFamily="18" charset="0"/>
            </a:endParaRPr>
          </a:p>
        </p:txBody>
      </p:sp>
      <p:sp>
        <p:nvSpPr>
          <p:cNvPr id="35844" name="页脚占位符 3"/>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pic>
        <p:nvPicPr>
          <p:cNvPr id="6" name="Picture 3" descr="8bacef8a1c060d589f2fb4c2"/>
          <p:cNvPicPr>
            <a:picLocks noGrp="1" noRot="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9175" y="375965"/>
            <a:ext cx="5129212"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5da297f832217a7e252df285"/>
          <p:cNvPicPr>
            <a:picLocks noGrp="1"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9625" y="375965"/>
            <a:ext cx="315912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1"/>
          <p:cNvPicPr>
            <a:picLocks noGrp="1"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9175" y="4079922"/>
            <a:ext cx="5070450" cy="315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000138" y="3431659"/>
            <a:ext cx="2858475" cy="369332"/>
          </a:xfrm>
          <a:prstGeom prst="rect">
            <a:avLst/>
          </a:prstGeom>
        </p:spPr>
        <p:txBody>
          <a:bodyPr wrap="none">
            <a:spAutoFit/>
          </a:bodyPr>
          <a:lstStyle/>
          <a:p>
            <a:pPr marL="0" indent="0">
              <a:buFont typeface="Wingdings" panose="05000000000000000000" pitchFamily="2" charset="2"/>
              <a:buNone/>
              <a:defRPr/>
            </a:pPr>
            <a:r>
              <a:rPr lang="en-US" altLang="zh-CN" b="1" kern="0" dirty="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、毒品损害人的心理健康</a:t>
            </a:r>
            <a:endPar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170898823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sz="half" idx="4294967295"/>
          </p:nvPr>
        </p:nvSpPr>
        <p:spPr>
          <a:xfrm>
            <a:off x="740743" y="808013"/>
            <a:ext cx="5679281" cy="954308"/>
          </a:xfrm>
        </p:spPr>
        <p:txBody>
          <a:bodyPr>
            <a:normAutofit/>
          </a:bodyPr>
          <a:lstStyle/>
          <a:p>
            <a:pPr marL="0" indent="0">
              <a:buNone/>
              <a:defRPr/>
            </a:pPr>
            <a:r>
              <a:rPr lang="en-US" sz="3600" b="1" kern="0" dirty="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3600" b="1" kern="0" dirty="0">
                <a:effectLst>
                  <a:outerShdw blurRad="38100" dist="38100" dir="2700000" algn="tl">
                    <a:srgbClr val="000000"/>
                  </a:outerShdw>
                </a:effectLst>
                <a:latin typeface="仿宋" panose="02010609060101010101" pitchFamily="49" charset="-122"/>
                <a:ea typeface="仿宋" panose="02010609060101010101" pitchFamily="49" charset="-122"/>
              </a:rPr>
              <a:t>、毒品损害人的心理健康</a:t>
            </a:r>
          </a:p>
        </p:txBody>
      </p:sp>
      <p:pic>
        <p:nvPicPr>
          <p:cNvPr id="2" name="Picture 6" descr="1"/>
          <p:cNvPicPr>
            <a:picLocks noGrp="1" noRot="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80703" y="1528093"/>
            <a:ext cx="5560964" cy="3798816"/>
          </a:xfrm>
        </p:spPr>
      </p:pic>
      <p:sp>
        <p:nvSpPr>
          <p:cNvPr id="39940" name="灯片编号占位符 2"/>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BD065B1F-BD3D-4ADA-9A33-AA49FB10EA6B}" type="slidenum">
              <a:rPr lang="zh-CN" altLang="en-US"/>
              <a:pPr/>
              <a:t>21</a:t>
            </a:fld>
            <a:endParaRPr lang="zh-CN" altLang="en-US">
              <a:latin typeface="Times New Roman" pitchFamily="18" charset="0"/>
            </a:endParaRPr>
          </a:p>
        </p:txBody>
      </p:sp>
      <p:sp>
        <p:nvSpPr>
          <p:cNvPr id="39941" name="页脚占位符 3"/>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pic>
        <p:nvPicPr>
          <p:cNvPr id="7" name="Picture 5" descr="空虚"/>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1343" y="1600101"/>
            <a:ext cx="4925235" cy="325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9170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5"/>
          <p:cNvSpPr>
            <a:spLocks noGrp="1" noChangeArrowheads="1"/>
          </p:cNvSpPr>
          <p:nvPr>
            <p:ph type="body" sz="half" idx="4294967295"/>
          </p:nvPr>
        </p:nvSpPr>
        <p:spPr>
          <a:xfrm>
            <a:off x="6536531" y="952029"/>
            <a:ext cx="5679281" cy="5508805"/>
          </a:xfrm>
        </p:spPr>
        <p:txBody>
          <a:bodyPr>
            <a:normAutofit/>
          </a:bodyPr>
          <a:lstStyle/>
          <a:p>
            <a:pPr marL="0" indent="0">
              <a:lnSpc>
                <a:spcPct val="80000"/>
              </a:lnSpc>
              <a:buNone/>
              <a:defRPr/>
            </a:pPr>
            <a:r>
              <a:rPr lang="zh-CN" altLang="en-US" sz="2300" b="1" kern="0" dirty="0">
                <a:effectLst>
                  <a:outerShdw blurRad="38100" dist="38100" dir="2700000" algn="tl">
                    <a:srgbClr val="000000"/>
                  </a:outerShdw>
                </a:effectLst>
                <a:latin typeface="仿宋" panose="02010609060101010101" pitchFamily="49" charset="-122"/>
                <a:ea typeface="仿宋" panose="02010609060101010101" pitchFamily="49" charset="-122"/>
              </a:rPr>
              <a:t>（二）、毒品对家庭的危害</a:t>
            </a:r>
            <a:endPar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zh-CN" altLang="en-US" sz="23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   吸毒</a:t>
            </a:r>
            <a:r>
              <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rPr>
              <a:t>耗费大量的钱财。普通的工资收入根本不能满足吸毒的需要，而且相当多的吸毒者没有职业，或者有工作不做，连工资收入都没有，据调查，这部分人占吸毒人员总数的</a:t>
            </a:r>
            <a:r>
              <a:rPr lang="en-US" altLang="zh-CN" sz="2300" kern="0" dirty="0">
                <a:effectLst>
                  <a:outerShdw blurRad="38100" dist="38100" dir="2700000" algn="tl">
                    <a:srgbClr val="000000"/>
                  </a:outerShdw>
                </a:effectLst>
                <a:latin typeface="仿宋" panose="02010609060101010101" pitchFamily="49" charset="-122"/>
                <a:ea typeface="仿宋" panose="02010609060101010101" pitchFamily="49" charset="-122"/>
              </a:rPr>
              <a:t>70%</a:t>
            </a:r>
            <a:r>
              <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rPr>
              <a:t>左右，另有</a:t>
            </a:r>
            <a:r>
              <a:rPr lang="en-US" altLang="zh-CN" sz="2300" kern="0" dirty="0">
                <a:effectLst>
                  <a:outerShdw blurRad="38100" dist="38100" dir="2700000" algn="tl">
                    <a:srgbClr val="000000"/>
                  </a:outerShdw>
                </a:effectLst>
                <a:latin typeface="仿宋" panose="02010609060101010101" pitchFamily="49" charset="-122"/>
                <a:ea typeface="仿宋" panose="02010609060101010101" pitchFamily="49" charset="-122"/>
              </a:rPr>
              <a:t>20%</a:t>
            </a:r>
            <a:r>
              <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rPr>
              <a:t>的吸毒者虽有正当收入但远不能维持其吸毒的支出，只有</a:t>
            </a:r>
            <a:r>
              <a:rPr lang="en-US" altLang="zh-CN" sz="2300" kern="0" dirty="0">
                <a:effectLst>
                  <a:outerShdw blurRad="38100" dist="38100" dir="2700000" algn="tl">
                    <a:srgbClr val="000000"/>
                  </a:outerShdw>
                </a:effectLst>
                <a:latin typeface="仿宋" panose="02010609060101010101" pitchFamily="49" charset="-122"/>
                <a:ea typeface="仿宋" panose="02010609060101010101" pitchFamily="49" charset="-122"/>
              </a:rPr>
              <a:t>5%</a:t>
            </a:r>
            <a:r>
              <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rPr>
              <a:t>的吸毒者尚有一定的经济实力，暂时还能支付庞大的毒品费用，但由于他们整天沉湎于毒品之中，无意于工作或经商，毒瘾却在不断增大，经济能力必然迅速萎缩，其结果只能是吸得一贫如洗、债台高筑。有的吸毒者还遗弃老人，出卖子女，甚至胁迫妻女卖淫以换取毒资，直到最后妻离子散、家破人亡。此外，吸毒者自私、冷漠，根本没有家庭观念，不关心家庭成员，不承担对家庭的责任和义务，因此，家庭的破裂和崩溃是必然的结局。</a:t>
            </a:r>
          </a:p>
          <a:p>
            <a:pPr marL="0" indent="0">
              <a:lnSpc>
                <a:spcPct val="80000"/>
              </a:lnSpc>
              <a:buNone/>
              <a:defRPr/>
            </a:pPr>
            <a:endParaRPr lang="zh-CN" altLang="en-US" sz="23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p:txBody>
      </p:sp>
      <p:pic>
        <p:nvPicPr>
          <p:cNvPr id="2" name="Picture 18" descr="1"/>
          <p:cNvPicPr>
            <a:picLocks noGrp="1" noRot="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0" y="808013"/>
            <a:ext cx="6429375" cy="3777051"/>
          </a:xfrm>
        </p:spPr>
      </p:pic>
      <p:sp>
        <p:nvSpPr>
          <p:cNvPr id="41988" name="灯片编号占位符 2"/>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AEE0CB8B-F312-4649-B748-1B1A048DAA91}" type="slidenum">
              <a:rPr lang="zh-CN" altLang="en-US"/>
              <a:pPr/>
              <a:t>22</a:t>
            </a:fld>
            <a:endParaRPr lang="zh-CN" altLang="en-US">
              <a:latin typeface="Times New Roman" pitchFamily="18" charset="0"/>
            </a:endParaRPr>
          </a:p>
        </p:txBody>
      </p:sp>
      <p:sp>
        <p:nvSpPr>
          <p:cNvPr id="41989" name="页脚占位符 3"/>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21021446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4294967295"/>
          </p:nvPr>
        </p:nvSpPr>
        <p:spPr>
          <a:xfrm>
            <a:off x="596728" y="1168053"/>
            <a:ext cx="11377786" cy="5347047"/>
          </a:xfrm>
        </p:spPr>
        <p:txBody>
          <a:bodyPr/>
          <a:lstStyle/>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（三）、毒品对社会的危害</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、吸毒败坏社会风气，腐蚀人的灵魂，破坏社会道德，摧毁民族精神。</a:t>
            </a:r>
            <a:endPar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2</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、毒品诱发大量违法犯罪活动，严重危害社会治安。</a:t>
            </a:r>
            <a:endPar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p:txBody>
      </p:sp>
      <p:sp>
        <p:nvSpPr>
          <p:cNvPr id="2"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CEF4E7F7-146B-441A-903D-C78A6E6CFA42}" type="slidenum">
              <a:rPr lang="zh-CN" altLang="en-US"/>
              <a:pPr/>
              <a:t>23</a:t>
            </a:fld>
            <a:endParaRPr lang="zh-CN" altLang="en-US">
              <a:latin typeface="Times New Roman" pitchFamily="18" charset="0"/>
            </a:endParaRPr>
          </a:p>
        </p:txBody>
      </p:sp>
      <p:sp>
        <p:nvSpPr>
          <p:cNvPr id="46084"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pic>
        <p:nvPicPr>
          <p:cNvPr id="6" name="Picture 4" descr="k20103321616035600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839" y="2608213"/>
            <a:ext cx="561975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2011522115719810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3471" y="2608212"/>
            <a:ext cx="484366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701796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8" descr="2"/>
          <p:cNvPicPr>
            <a:picLocks noGrp="1" noRot="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2166" y="4048373"/>
            <a:ext cx="5906368" cy="2997615"/>
          </a:xfrm>
        </p:spPr>
      </p:pic>
      <p:pic>
        <p:nvPicPr>
          <p:cNvPr id="48131" name="Picture 9" descr="1"/>
          <p:cNvPicPr>
            <a:picLocks noGrp="1" noRot="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6069335" y="3149321"/>
            <a:ext cx="3075932" cy="3545550"/>
          </a:xfrm>
        </p:spPr>
      </p:pic>
      <p:sp>
        <p:nvSpPr>
          <p:cNvPr id="48132"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BAC70378-7FE9-4093-A225-E2C85BA3352D}" type="slidenum">
              <a:rPr lang="zh-CN" altLang="en-US"/>
              <a:pPr/>
              <a:t>24</a:t>
            </a:fld>
            <a:endParaRPr lang="zh-CN" altLang="en-US">
              <a:latin typeface="Times New Roman" pitchFamily="18" charset="0"/>
            </a:endParaRPr>
          </a:p>
        </p:txBody>
      </p:sp>
      <p:sp>
        <p:nvSpPr>
          <p:cNvPr id="48133"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
        <p:nvSpPr>
          <p:cNvPr id="2" name="TextBox 1"/>
          <p:cNvSpPr txBox="1"/>
          <p:nvPr/>
        </p:nvSpPr>
        <p:spPr>
          <a:xfrm>
            <a:off x="596727" y="808013"/>
            <a:ext cx="11881320" cy="2308324"/>
          </a:xfrm>
          <a:prstGeom prst="rect">
            <a:avLst/>
          </a:prstGeom>
          <a:noFill/>
        </p:spPr>
        <p:txBody>
          <a:bodyPr wrap="square" rtlCol="0">
            <a:spAutoFit/>
          </a:bodyPr>
          <a:lstStyle/>
          <a:p>
            <a:pPr marL="0" indent="0">
              <a:lnSpc>
                <a:spcPct val="80000"/>
              </a:lnSpc>
              <a:buFont typeface="Wingdings" panose="05000000000000000000" pitchFamily="2" charset="2"/>
              <a:buNone/>
              <a:defRPr/>
            </a:pPr>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（四）、毒品对青少年的危害</a:t>
            </a:r>
            <a:endPar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Font typeface="Wingdings" panose="05000000000000000000" pitchFamily="2" charset="2"/>
              <a:buNone/>
              <a:defRPr/>
            </a:pP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    青少年是最容易受到毒品侵袭的高发人群，据调查，绝大多数吸毒者初始的吸毒年龄是</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20—25</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岁，但近年来正逐步向低龄化方向发展，公安部门在查获的吸毒人员中，最小的有</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13</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14</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岁，合成毒品吸食者呈低龄化状态，</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20</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岁左右甚至</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20</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岁以下的青少年占了相当大的比例。目前全国</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100</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余万在册吸毒人员中，近</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70</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％是青少年，其中</a:t>
            </a:r>
            <a:r>
              <a:rPr lang="en-US" altLang="zh-CN" kern="0" dirty="0">
                <a:effectLst>
                  <a:outerShdw blurRad="38100" dist="38100" dir="2700000" algn="tl">
                    <a:srgbClr val="000000"/>
                  </a:outerShdw>
                </a:effectLst>
                <a:latin typeface="仿宋" panose="02010609060101010101" pitchFamily="49" charset="-122"/>
                <a:ea typeface="仿宋" panose="02010609060101010101" pitchFamily="49" charset="-122"/>
              </a:rPr>
              <a:t>16</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岁以下的就有几万人，这些人有的是辍学学生，也有一部分是在校学生。究其原因主要有以下几方面：一是好奇心驱使及同伴的诱惑；二是腐朽人生观、价值观的影响，认为吸毒是“酷”、“派”、“时髦”的表现；三是一些毒品贩子暗中以“享受”为诱饵来迷惑无知的年青人，使他们纷纷堕入罪恶的深渊。这些青少年一旦染上毒瘾，在个人的行为上就会发生明显改变，原本勤奋变得懒散，彬彬有礼变得孤僻自私、脾气暴躁、不关心他人，对学习工作兴趣减低，而对毒品如痴如醉，沉溺于毒雾中消磨宝贵青春。长期吸食毒品使得他们整日无精打采、面色晦暗，身体瘦弱、形容枯槁。有的非常年轻就失去了生命，有的为追求毒品而逐步走上了违法犯罪的道路。</a:t>
            </a:r>
          </a:p>
        </p:txBody>
      </p:sp>
    </p:spTree>
    <p:extLst>
      <p:ext uri="{BB962C8B-B14F-4D97-AF65-F5344CB8AC3E}">
        <p14:creationId xmlns:p14="http://schemas.microsoft.com/office/powerpoint/2010/main" val="40171217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9" name="图片 32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969"/>
          <a:stretch>
            <a:fillRect/>
          </a:stretch>
        </p:blipFill>
        <p:spPr>
          <a:xfrm>
            <a:off x="92671" y="4120379"/>
            <a:ext cx="12858045" cy="3112269"/>
          </a:xfrm>
          <a:prstGeom prst="rect">
            <a:avLst/>
          </a:prstGeom>
        </p:spPr>
      </p:pic>
      <p:sp>
        <p:nvSpPr>
          <p:cNvPr id="22" name="TextBox 13"/>
          <p:cNvSpPr txBox="1"/>
          <p:nvPr/>
        </p:nvSpPr>
        <p:spPr>
          <a:xfrm>
            <a:off x="1100783" y="611030"/>
            <a:ext cx="3024336" cy="2553600"/>
          </a:xfrm>
          <a:prstGeom prst="rect">
            <a:avLst/>
          </a:prstGeom>
          <a:noFill/>
        </p:spPr>
        <p:txBody>
          <a:bodyPr wrap="square" lIns="0" tIns="0" rIns="0" bIns="0" rtlCol="0">
            <a:spAutoFit/>
          </a:bodyPr>
          <a:lstStyle/>
          <a:p>
            <a:pPr algn="ctr"/>
            <a:r>
              <a:rPr lang="en-US" altLang="zh-CN"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lang="zh-CN" altLang="en-US"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TextBox 1"/>
          <p:cNvSpPr txBox="1"/>
          <p:nvPr/>
        </p:nvSpPr>
        <p:spPr>
          <a:xfrm>
            <a:off x="3980271" y="808013"/>
            <a:ext cx="8496944" cy="904863"/>
          </a:xfrm>
          <a:prstGeom prst="rect">
            <a:avLst/>
          </a:prstGeom>
          <a:noFill/>
        </p:spPr>
        <p:txBody>
          <a:bodyPr wrap="square" rtlCol="0">
            <a:spAutoFit/>
          </a:bodyPr>
          <a:lstStyle/>
          <a:p>
            <a:pPr lvl="0" algn="dist">
              <a:lnSpc>
                <a:spcPct val="120000"/>
              </a:lnSpc>
              <a:defRPr sz="1800">
                <a:solidFill>
                  <a:srgbClr val="000000"/>
                </a:solidFill>
              </a:defRPr>
            </a:pPr>
            <a:r>
              <a:rPr lang="zh-CN" altLang="en-US" sz="4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三、青少年如何远离毒品的侵害</a:t>
            </a:r>
            <a:endParaRPr lang="zh-CN" altLang="en-US" sz="4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9"/>
          <p:cNvSpPr txBox="1"/>
          <p:nvPr/>
        </p:nvSpPr>
        <p:spPr>
          <a:xfrm>
            <a:off x="4845199" y="2330345"/>
            <a:ext cx="7488832" cy="1231106"/>
          </a:xfrm>
          <a:prstGeom prst="rect">
            <a:avLst/>
          </a:prstGeom>
          <a:noFill/>
        </p:spPr>
        <p:txBody>
          <a:bodyPr wrap="square" lIns="0" tIns="0" rIns="0" bIns="0" rtlCol="0">
            <a:spAutoFit/>
          </a:bodyPr>
          <a:lstStyle/>
          <a:p>
            <a:pPr marL="0" indent="0">
              <a:lnSpc>
                <a:spcPct val="80000"/>
              </a:lnSpc>
              <a:buFont typeface="Wingdings" panose="05000000000000000000" pitchFamily="2" charset="2"/>
              <a:buNone/>
              <a:defRPr/>
            </a:pPr>
            <a:r>
              <a:rPr lang="en-US" altLang="zh-CN"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0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一、消除合成毒品不会上瘾的误区</a:t>
            </a:r>
            <a:endParaRPr lang="zh-CN" altLang="en-US" sz="2000"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Font typeface="Wingdings" panose="05000000000000000000" pitchFamily="2" charset="2"/>
              <a:buNone/>
              <a:defRPr/>
            </a:pP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    有些人说合成毒品不会上瘾，这是没有科学依据的，正在戒毒的人都能证明这一点。事实上，合成毒品不仅会上瘾，而且会对人的智商造成不可逆转的损坏，导致智商下降，潜伏期则较长。要切实消除以下误区：</a:t>
            </a:r>
            <a:endParaRPr lang="zh-CN" altLang="en-US"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文本框 9"/>
          <p:cNvSpPr txBox="1"/>
          <p:nvPr/>
        </p:nvSpPr>
        <p:spPr>
          <a:xfrm>
            <a:off x="2108895" y="3612719"/>
            <a:ext cx="10369152" cy="1723549"/>
          </a:xfrm>
          <a:prstGeom prst="rect">
            <a:avLst/>
          </a:prstGeom>
          <a:noFill/>
        </p:spPr>
        <p:txBody>
          <a:bodyPr wrap="square" lIns="0" tIns="0" rIns="0" bIns="0" rtlCol="0">
            <a:spAutoFit/>
          </a:bodyPr>
          <a:lstStyle/>
          <a:p>
            <a:pPr marL="0" indent="0">
              <a:lnSpc>
                <a:spcPct val="80000"/>
              </a:lnSpc>
              <a:buFont typeface="Wingdings" panose="05000000000000000000" pitchFamily="2" charset="2"/>
              <a:buNone/>
              <a:defRPr/>
            </a:pPr>
            <a:r>
              <a:rPr lang="zh-CN" altLang="en-US" sz="20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误区之一：不会成瘾说</a:t>
            </a:r>
          </a:p>
          <a:p>
            <a:pPr marL="0" indent="0">
              <a:lnSpc>
                <a:spcPct val="80000"/>
              </a:lnSpc>
              <a:buFont typeface="Wingdings" panose="05000000000000000000" pitchFamily="2" charset="2"/>
              <a:buNone/>
              <a:defRPr/>
            </a:pP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长期以来，很多人错误认为，只有海洛因、鸦片是毒品，摇头丸之类的不是毒品，而是一种娱乐性食物，吃了以后没有多大危害，身体没有依赖，不会上瘾。有的认为及时有瘾也不像吸香烟一样，虽然总说吸烟有害，还是有很多人在吸。想</a:t>
            </a:r>
            <a:r>
              <a:rPr lang="en-US" altLang="zh-CN"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High</a:t>
            </a: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就得吸，</a:t>
            </a:r>
            <a:r>
              <a:rPr lang="en-US" altLang="zh-CN"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High</a:t>
            </a: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够了就不吸了。其实，这种错误认识是非常危险的。只有吸食了合成毒品，哪怕只有一口也会成瘾，只是吸毒成瘾的时间长短存在个体差异罢了。所以告诫广大民众特别是青少年朋友不要以终身幸福为代价，千万莫尝第一口。</a:t>
            </a:r>
          </a:p>
        </p:txBody>
      </p:sp>
      <p:sp>
        <p:nvSpPr>
          <p:cNvPr id="2" name="TextBox 1"/>
          <p:cNvSpPr txBox="1"/>
          <p:nvPr/>
        </p:nvSpPr>
        <p:spPr>
          <a:xfrm>
            <a:off x="2972991" y="5336268"/>
            <a:ext cx="9361040" cy="1569660"/>
          </a:xfrm>
          <a:prstGeom prst="rect">
            <a:avLst/>
          </a:prstGeom>
          <a:noFill/>
        </p:spPr>
        <p:txBody>
          <a:bodyPr wrap="square" rtlCol="0">
            <a:spAutoFit/>
          </a:bodyPr>
          <a:lstStyle/>
          <a:p>
            <a:pPr marL="0" indent="0">
              <a:lnSpc>
                <a:spcPct val="80000"/>
              </a:lnSpc>
              <a:buFont typeface="Wingdings" panose="05000000000000000000" pitchFamily="2" charset="2"/>
              <a:buNone/>
              <a:defRPr/>
            </a:pPr>
            <a:r>
              <a:rPr lang="zh-CN" altLang="en-US" sz="20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误区之二：可以减肥说</a:t>
            </a:r>
          </a:p>
          <a:p>
            <a:pPr marL="0" indent="0">
              <a:lnSpc>
                <a:spcPct val="80000"/>
              </a:lnSpc>
              <a:buFont typeface="Wingdings" panose="05000000000000000000" pitchFamily="2" charset="2"/>
              <a:buNone/>
              <a:defRPr/>
            </a:pP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贩毒者经常向青少年吹嘘苯丙胺类等合成毒品的好处，利用女青年爱美之心，向女青年编造可以减肥的谎言，引诱青少年吸毒。其实，吸毒人员体态消瘦是一种病态，因为吸毒成瘾后，人体的各种器官功能都受到损害，各种疾病缠身，所以面黄肌瘦、枯瘦如柴，甚至衰竭而亡。因此，吸毒不是减肥，而是减命。劝诫天下爱美的人士，千万不要用这种极端的方式来减肥，否则会悔恨终身。</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p:tgtEl>
                                          <p:spTgt spid="23"/>
                                        </p:tgtEl>
                                        <p:attrNameLst>
                                          <p:attrName>ppt_x</p:attrName>
                                        </p:attrNameLst>
                                      </p:cBhvr>
                                      <p:tavLst>
                                        <p:tav tm="0">
                                          <p:val>
                                            <p:strVal val="#ppt_x-#ppt_w*1.125000"/>
                                          </p:val>
                                        </p:tav>
                                        <p:tav tm="100000">
                                          <p:val>
                                            <p:strVal val="#ppt_x"/>
                                          </p:val>
                                        </p:tav>
                                      </p:tavLst>
                                    </p:anim>
                                    <p:animEffect transition="in" filter="wipe(right)">
                                      <p:cBhvr>
                                        <p:cTn id="19" dur="500"/>
                                        <p:tgtEl>
                                          <p:spTgt spid="23"/>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5"/>
          <p:cNvSpPr>
            <a:spLocks noGrp="1" noChangeArrowheads="1"/>
          </p:cNvSpPr>
          <p:nvPr>
            <p:ph type="body" sz="half" idx="4294967295"/>
          </p:nvPr>
        </p:nvSpPr>
        <p:spPr>
          <a:xfrm>
            <a:off x="524719" y="663997"/>
            <a:ext cx="6912768" cy="4773215"/>
          </a:xfrm>
        </p:spPr>
        <p:txBody>
          <a:bodyPr/>
          <a:lstStyle/>
          <a:p>
            <a:pPr marL="0" indent="0">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p>
          <a:p>
            <a:pPr marL="0" indent="0">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32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误区之三：免费尝试说</a:t>
            </a:r>
          </a:p>
          <a:p>
            <a:pPr marL="0" indent="0">
              <a:buNone/>
              <a:defRPr/>
            </a:pPr>
            <a:r>
              <a:rPr lang="zh-CN" altLang="en-US" sz="20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几乎所有吸毒者初次吸食合成毒品，都是接受了毒贩或其他吸毒人员免费提供的合成毒品诱饵，在不知不觉中对合成毒品产生了依赖性，此后，毒贩们再以高价出售给上瘾者，这是的上瘾者已经根本没有拒绝的力量。所以，广大的青少年朋友在利益面前一定要明辨是非，不能因贪图眼前的小恩小惠，始终要谨记天下没有免费的午餐，要对这类毒招坚决说“不”。</a:t>
            </a:r>
          </a:p>
        </p:txBody>
      </p:sp>
      <p:pic>
        <p:nvPicPr>
          <p:cNvPr id="50179" name="Picture 7" descr="1"/>
          <p:cNvPicPr>
            <a:picLocks noGrp="1" noRot="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7177793" y="2824237"/>
            <a:ext cx="5680957" cy="3353651"/>
          </a:xfrm>
        </p:spPr>
      </p:pic>
      <p:sp>
        <p:nvSpPr>
          <p:cNvPr id="50180"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DF0FD14D-D5E4-456C-8BEC-38DC511C0BF4}" type="slidenum">
              <a:rPr lang="zh-CN" altLang="en-US"/>
              <a:pPr/>
              <a:t>26</a:t>
            </a:fld>
            <a:endParaRPr lang="zh-CN" altLang="en-US">
              <a:latin typeface="Times New Roman" pitchFamily="18" charset="0"/>
            </a:endParaRPr>
          </a:p>
        </p:txBody>
      </p:sp>
      <p:sp>
        <p:nvSpPr>
          <p:cNvPr id="50181"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Tree>
    <p:extLst>
      <p:ext uri="{BB962C8B-B14F-4D97-AF65-F5344CB8AC3E}">
        <p14:creationId xmlns:p14="http://schemas.microsoft.com/office/powerpoint/2010/main" val="243516686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body" idx="4294967295"/>
          </p:nvPr>
        </p:nvSpPr>
        <p:spPr>
          <a:xfrm>
            <a:off x="596728" y="736005"/>
            <a:ext cx="11377786" cy="5779095"/>
          </a:xfrm>
        </p:spPr>
        <p:txBody>
          <a:bodyPr>
            <a:normAutofit/>
          </a:bodyPr>
          <a:lstStyle/>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二、如何预防毒品</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（一）、学会识别吸毒人员</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、吸毒人员外在表现：</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）、黑白颠倒，行动诡秘。吸毒者为遮掩自己的行为，常常是半夜吸毒，白天睡觉，下午或晚上活动。</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）、心神不定，坐立不安。吸毒者很难持续地干一件事情。当毒瘾发作时，他们会神魂颠倒，四处寻找吸毒场所。</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3</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）、不讲人格，不知廉耻。吸毒者为了弄到钱或毒品，生活放荡，言语荒唐，经常撒谎，对自己、家人、社会极不负责任。</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4</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）、夫妻淡漠，交往稀少。吸毒破坏了正常的生理和心理，完全依赖毒品刺激神经兴奋，思想颓废，感情麻木，时常闭门不出。吸毒者既不关心他人，也不愿意帮助别人，交往的人往往都与毒品有关。</a:t>
            </a:r>
          </a:p>
          <a:p>
            <a:pPr marL="0" indent="0">
              <a:lnSpc>
                <a:spcPct val="80000"/>
              </a:lnSpc>
              <a:buNone/>
              <a:defRPr/>
            </a:pP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5</a:t>
            </a:r>
            <a:r>
              <a:rPr lang="zh-CN" altLang="en-US" sz="2400" b="1" kern="0" dirty="0">
                <a:solidFill>
                  <a:srgbClr val="84004C"/>
                </a:solidFill>
                <a:effectLst>
                  <a:outerShdw blurRad="38100" dist="38100" dir="2700000" algn="tl">
                    <a:srgbClr val="000000"/>
                  </a:outerShdw>
                </a:effectLst>
                <a:latin typeface="仿宋" panose="02010609060101010101" pitchFamily="49" charset="-122"/>
                <a:ea typeface="仿宋" panose="02010609060101010101" pitchFamily="49" charset="-122"/>
              </a:rPr>
              <a:t>）、不思饮酒，喜食水果。饮酒能使心跳加快，吸毒者会感到难受，甚至导致死亡，故一般不再饮酒。吸毒破坏食欲，即使是山珍海味也会变得平淡无味，故吸毒者往往身体消瘦，脸色青黄，双眼无神。吸毒后口渴鼻干，故常常手不离水，口不离水果。</a:t>
            </a:r>
          </a:p>
        </p:txBody>
      </p:sp>
      <p:sp>
        <p:nvSpPr>
          <p:cNvPr id="51203"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8C281AB8-5324-4E56-AC80-99A542D4F3FA}" type="slidenum">
              <a:rPr lang="zh-CN" altLang="en-US"/>
              <a:pPr/>
              <a:t>27</a:t>
            </a:fld>
            <a:endParaRPr lang="zh-CN" altLang="en-US">
              <a:latin typeface="Times New Roman" pitchFamily="18" charset="0"/>
            </a:endParaRPr>
          </a:p>
        </p:txBody>
      </p:sp>
      <p:sp>
        <p:nvSpPr>
          <p:cNvPr id="51204"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Tree>
    <p:extLst>
      <p:ext uri="{BB962C8B-B14F-4D97-AF65-F5344CB8AC3E}">
        <p14:creationId xmlns:p14="http://schemas.microsoft.com/office/powerpoint/2010/main" val="129655971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4294967295"/>
          </p:nvPr>
        </p:nvSpPr>
        <p:spPr>
          <a:xfrm>
            <a:off x="524720" y="663997"/>
            <a:ext cx="11449794" cy="5851103"/>
          </a:xfrm>
        </p:spPr>
        <p:txBody>
          <a:bodyPr/>
          <a:lstStyle/>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p>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、吸毒人员内在心理：</a:t>
            </a:r>
          </a:p>
          <a:p>
            <a:pPr marL="0" indent="0">
              <a:lnSpc>
                <a:spcPct val="80000"/>
              </a:lnSpc>
              <a:buNone/>
              <a:defRPr/>
            </a:pP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    性格内向，感情脆弱，心胸狭窄，敏感多疑。缺乏自信、自尊，经常自我蔑视，自暴自弃，甚至还会产生绝望、自杀等念头。情绪忧郁，喜怒无常，时而狂妄自负，时而惶然不知所措。愤世嫉俗，藐视国家的法律法规。</a:t>
            </a:r>
          </a:p>
          <a:p>
            <a:pPr marL="0" indent="0">
              <a:lnSpc>
                <a:spcPct val="80000"/>
              </a:lnSpc>
              <a:buNone/>
              <a:defRPr/>
            </a:pP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p>
          <a:p>
            <a:pPr marL="0" indent="0">
              <a:lnSpc>
                <a:spcPct val="80000"/>
              </a:lnSpc>
              <a:buNone/>
              <a:defRPr/>
            </a:pP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3</a:t>
            </a: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、毒瘾发作时的典型症状：</a:t>
            </a:r>
          </a:p>
          <a:p>
            <a:pPr marL="0" indent="0">
              <a:lnSpc>
                <a:spcPct val="80000"/>
              </a:lnSpc>
              <a:buNone/>
              <a:defRPr/>
            </a:pP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    肌肉抽搐、僵硬、浑身发痒、关节疼痛。哈欠不止，脸色苍白，浑身出汗，流泪，流鼻涕，恶心呕吐，肚疼腹泻。无论如何都感到全身不舒服，翻来覆去，痛苦万分。身上感觉忽冷忽热，起鸡皮疙瘩。</a:t>
            </a:r>
          </a:p>
        </p:txBody>
      </p:sp>
      <p:sp>
        <p:nvSpPr>
          <p:cNvPr id="52227"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C783027A-2490-43D3-BF7E-44CE6CC7A668}" type="slidenum">
              <a:rPr lang="zh-CN" altLang="en-US"/>
              <a:pPr/>
              <a:t>28</a:t>
            </a:fld>
            <a:endParaRPr lang="zh-CN" altLang="en-US">
              <a:latin typeface="Times New Roman" pitchFamily="18" charset="0"/>
            </a:endParaRPr>
          </a:p>
        </p:txBody>
      </p:sp>
      <p:sp>
        <p:nvSpPr>
          <p:cNvPr id="52228"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Tree>
    <p:extLst>
      <p:ext uri="{BB962C8B-B14F-4D97-AF65-F5344CB8AC3E}">
        <p14:creationId xmlns:p14="http://schemas.microsoft.com/office/powerpoint/2010/main" val="12359324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Rot="1" noChangeArrowheads="1"/>
          </p:cNvSpPr>
          <p:nvPr>
            <p:ph type="title" idx="4294967295"/>
          </p:nvPr>
        </p:nvSpPr>
        <p:spPr/>
        <p:txBody>
          <a:bodyPr/>
          <a:lstStyle/>
          <a:p>
            <a:pPr>
              <a:defRPr/>
            </a:pPr>
            <a:r>
              <a:rPr lang="zh-CN" altLang="en-US" b="1" kern="0" dirty="0" smtClean="0">
                <a:effectLst>
                  <a:outerShdw blurRad="38100" dist="38100" dir="2700000" algn="tl">
                    <a:srgbClr val="000000"/>
                  </a:outerShdw>
                </a:effectLst>
              </a:rPr>
              <a:t>漫画展示</a:t>
            </a:r>
            <a:endParaRPr lang="zh-CN" altLang="zh-CN" b="1" kern="0" dirty="0" smtClean="0">
              <a:effectLst>
                <a:outerShdw blurRad="38100" dist="38100" dir="2700000" algn="tl">
                  <a:srgbClr val="000000"/>
                </a:outerShdw>
              </a:effectLst>
            </a:endParaRPr>
          </a:p>
        </p:txBody>
      </p:sp>
      <p:pic>
        <p:nvPicPr>
          <p:cNvPr id="53250" name="Picture 7" descr="1"/>
          <p:cNvPicPr>
            <a:picLocks noGrp="1" noRot="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52264" y="2002373"/>
            <a:ext cx="6177111" cy="3793793"/>
          </a:xfrm>
        </p:spPr>
      </p:pic>
      <p:pic>
        <p:nvPicPr>
          <p:cNvPr id="53251" name="Picture 14" descr="2"/>
          <p:cNvPicPr>
            <a:picLocks noGrp="1" noRot="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6681640" y="1813186"/>
            <a:ext cx="5496223" cy="4173841"/>
          </a:xfrm>
        </p:spPr>
      </p:pic>
      <p:sp>
        <p:nvSpPr>
          <p:cNvPr id="53252"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0DD222F5-76B8-49C4-AB35-C9FCCC1F1D56}" type="slidenum">
              <a:rPr lang="zh-CN" altLang="en-US"/>
              <a:pPr/>
              <a:t>29</a:t>
            </a:fld>
            <a:endParaRPr lang="zh-CN" altLang="en-US">
              <a:latin typeface="Times New Roman" pitchFamily="18" charset="0"/>
            </a:endParaRPr>
          </a:p>
        </p:txBody>
      </p:sp>
      <p:sp>
        <p:nvSpPr>
          <p:cNvPr id="53253"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Tree>
    <p:extLst>
      <p:ext uri="{BB962C8B-B14F-4D97-AF65-F5344CB8AC3E}">
        <p14:creationId xmlns:p14="http://schemas.microsoft.com/office/powerpoint/2010/main" val="13532014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9" name="图片 32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969"/>
          <a:stretch>
            <a:fillRect/>
          </a:stretch>
        </p:blipFill>
        <p:spPr>
          <a:xfrm>
            <a:off x="352" y="4120380"/>
            <a:ext cx="12858045" cy="3112269"/>
          </a:xfrm>
          <a:prstGeom prst="rect">
            <a:avLst/>
          </a:prstGeom>
        </p:spPr>
      </p:pic>
      <p:sp>
        <p:nvSpPr>
          <p:cNvPr id="22" name="TextBox 13"/>
          <p:cNvSpPr txBox="1"/>
          <p:nvPr/>
        </p:nvSpPr>
        <p:spPr>
          <a:xfrm>
            <a:off x="1568835" y="591989"/>
            <a:ext cx="3528392" cy="2553776"/>
          </a:xfrm>
          <a:prstGeom prst="rect">
            <a:avLst/>
          </a:prstGeom>
          <a:noFill/>
        </p:spPr>
        <p:txBody>
          <a:bodyPr wrap="square" lIns="0" tIns="0" rIns="0" bIns="0" rtlCol="0">
            <a:spAutoFit/>
          </a:bodyPr>
          <a:lstStyle/>
          <a:p>
            <a:pPr algn="ctr"/>
            <a:r>
              <a:rPr lang="en-US" altLang="zh-CN"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lang="zh-CN" altLang="en-US" sz="16595"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TextBox 1"/>
          <p:cNvSpPr txBox="1"/>
          <p:nvPr/>
        </p:nvSpPr>
        <p:spPr>
          <a:xfrm>
            <a:off x="5277247" y="1240061"/>
            <a:ext cx="4968552" cy="904863"/>
          </a:xfrm>
          <a:prstGeom prst="rect">
            <a:avLst/>
          </a:prstGeom>
          <a:noFill/>
        </p:spPr>
        <p:txBody>
          <a:bodyPr wrap="square" rtlCol="0">
            <a:spAutoFit/>
          </a:bodyPr>
          <a:lstStyle/>
          <a:p>
            <a:pPr lvl="0" algn="dist">
              <a:lnSpc>
                <a:spcPct val="120000"/>
              </a:lnSpc>
              <a:defRPr sz="1800">
                <a:solidFill>
                  <a:srgbClr val="000000"/>
                </a:solidFill>
              </a:defRPr>
            </a:pPr>
            <a:r>
              <a:rPr lang="zh-CN" altLang="en-US" sz="4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青少年毒品预防</a:t>
            </a:r>
            <a:endParaRPr lang="zh-CN" altLang="en-US" sz="4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9"/>
          <p:cNvSpPr txBox="1"/>
          <p:nvPr/>
        </p:nvSpPr>
        <p:spPr>
          <a:xfrm>
            <a:off x="1820863" y="2464197"/>
            <a:ext cx="10945216" cy="3939540"/>
          </a:xfrm>
          <a:prstGeom prst="rect">
            <a:avLst/>
          </a:prstGeom>
          <a:noFill/>
        </p:spPr>
        <p:txBody>
          <a:bodyPr wrap="square" lIns="0" tIns="0" rIns="0" bIns="0" rtlCol="0">
            <a:spAutoFit/>
          </a:bodyPr>
          <a:lstStyle/>
          <a:p>
            <a:pPr marL="0" lvl="1" indent="0"/>
            <a:r>
              <a:rPr lang="zh-CN" altLang="en-US" sz="3200" b="1" dirty="0" smtClean="0">
                <a:solidFill>
                  <a:srgbClr val="84004C"/>
                </a:solidFill>
                <a:latin typeface="仿宋" pitchFamily="49" charset="-122"/>
                <a:ea typeface="仿宋" pitchFamily="49" charset="-122"/>
                <a:cs typeface="+mn-ea"/>
                <a:sym typeface="微软雅黑" panose="020B0503020204020204" pitchFamily="34" charset="-122"/>
              </a:rPr>
              <a:t>各位同学：</a:t>
            </a:r>
            <a:endParaRPr lang="en-US" altLang="zh-CN" sz="3200" b="1" dirty="0" smtClean="0">
              <a:solidFill>
                <a:srgbClr val="84004C"/>
              </a:solidFill>
              <a:latin typeface="仿宋" pitchFamily="49" charset="-122"/>
              <a:ea typeface="仿宋" pitchFamily="49" charset="-122"/>
              <a:cs typeface="+mn-ea"/>
              <a:sym typeface="微软雅黑" panose="020B0503020204020204" pitchFamily="34" charset="-122"/>
            </a:endParaRPr>
          </a:p>
          <a:p>
            <a:pPr marL="0" lvl="1" indent="0"/>
            <a:r>
              <a:rPr lang="zh-CN" altLang="en-US" sz="3200" b="1" dirty="0" smtClean="0">
                <a:solidFill>
                  <a:srgbClr val="84004C"/>
                </a:solidFill>
                <a:latin typeface="仿宋" pitchFamily="49" charset="-122"/>
                <a:ea typeface="仿宋" pitchFamily="49" charset="-122"/>
                <a:cs typeface="+mn-ea"/>
                <a:sym typeface="微软雅黑" panose="020B0503020204020204" pitchFamily="34" charset="-122"/>
              </a:rPr>
              <a:t>   “毒品猛于虎”相信这句话大家都听说过了，都知道毒品对人类的危害十分恶劣，但是，很多同学对毒品的认识还不够准确，往往认为毒品就是大烟和海诺因，这都认识的不够全面。希望大家通过今天的学习，使大家能够更加清晰的认识毒品的危害性，从而提高警惕，增强禁毒意识。让我们一起远离毒品，拒绝毒品，健康茁壮地生长，做一名对祖国、对社会有贡献的人！</a:t>
            </a:r>
            <a:endParaRPr lang="zh-CN" altLang="en-US" sz="3200" b="1" dirty="0">
              <a:solidFill>
                <a:srgbClr val="84004C"/>
              </a:solidFill>
              <a:latin typeface="仿宋" pitchFamily="49" charset="-122"/>
              <a:ea typeface="仿宋" pitchFamily="49" charset="-122"/>
              <a:cs typeface="+mn-ea"/>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p:tgtEl>
                                          <p:spTgt spid="23"/>
                                        </p:tgtEl>
                                        <p:attrNameLst>
                                          <p:attrName>ppt_x</p:attrName>
                                        </p:attrNameLst>
                                      </p:cBhvr>
                                      <p:tavLst>
                                        <p:tav tm="0">
                                          <p:val>
                                            <p:strVal val="#ppt_x-#ppt_w*1.125000"/>
                                          </p:val>
                                        </p:tav>
                                        <p:tav tm="100000">
                                          <p:val>
                                            <p:strVal val="#ppt_x"/>
                                          </p:val>
                                        </p:tav>
                                      </p:tavLst>
                                    </p:anim>
                                    <p:animEffect transition="in" filter="wipe(right)">
                                      <p:cBhvr>
                                        <p:cTn id="19" dur="500"/>
                                        <p:tgtEl>
                                          <p:spTgt spid="23"/>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4294967295"/>
          </p:nvPr>
        </p:nvSpPr>
        <p:spPr>
          <a:xfrm>
            <a:off x="596727" y="591989"/>
            <a:ext cx="11665296" cy="4589462"/>
          </a:xfrm>
        </p:spPr>
        <p:txBody>
          <a:bodyPr>
            <a:normAutofit fontScale="55000" lnSpcReduction="20000"/>
          </a:bodyPr>
          <a:lstStyle/>
          <a:p>
            <a:pPr marL="0" indent="0">
              <a:lnSpc>
                <a:spcPct val="80000"/>
              </a:lnSpc>
              <a:buNone/>
              <a:defRPr/>
            </a:pPr>
            <a:endPar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（二）、如何预防毒品的侵害</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、树立四种意识：</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一是树立憎恨毒品、远离毒品的意识（必须先要了解什么是毒品、毒品的巨大危害）。</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二是树立吸毒极易成瘾，难以戒断的意识。</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三是树立吸毒违法、贩毒有罪的意识。</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四是树立自我保护意识和责任意识。（在自己不吸毒的情况下，努力去阻止别人吸毒）    </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、构筑三道防线：</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一是心理防线：</a:t>
            </a:r>
            <a:endParaRPr 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二是行为防线：</a:t>
            </a:r>
          </a:p>
          <a:p>
            <a:pPr marL="0" indent="0">
              <a:lnSpc>
                <a:spcPct val="80000"/>
              </a:lnSpc>
              <a:buNone/>
              <a:defRPr/>
            </a:pPr>
            <a:r>
              <a:rPr lang="zh-CN" altLang="en-US" sz="5100" b="1" kern="0" dirty="0">
                <a:effectLst>
                  <a:outerShdw blurRad="38100" dist="38100" dir="2700000" algn="tl">
                    <a:srgbClr val="000000"/>
                  </a:outerShdw>
                </a:effectLst>
                <a:latin typeface="仿宋" panose="02010609060101010101" pitchFamily="49" charset="-122"/>
                <a:ea typeface="仿宋" panose="02010609060101010101" pitchFamily="49" charset="-122"/>
              </a:rPr>
              <a:t>    三是树立牢固的思想防线：</a:t>
            </a:r>
          </a:p>
          <a:p>
            <a:pPr marL="0" indent="0">
              <a:lnSpc>
                <a:spcPct val="80000"/>
              </a:lnSpc>
              <a:buNone/>
              <a:defRPr/>
            </a:pPr>
            <a:endParaRPr lang="zh-CN" altLang="en-US" sz="2500" kern="0" dirty="0">
              <a:effectLst>
                <a:outerShdw blurRad="38100" dist="38100" dir="2700000" algn="tl">
                  <a:srgbClr val="000000"/>
                </a:outerShdw>
              </a:effectLst>
              <a:latin typeface="仿宋" panose="02010609060101010101" pitchFamily="49" charset="-122"/>
              <a:ea typeface="仿宋" panose="02010609060101010101" pitchFamily="49" charset="-122"/>
            </a:endParaRPr>
          </a:p>
        </p:txBody>
      </p:sp>
      <p:sp>
        <p:nvSpPr>
          <p:cNvPr id="54275"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10249B6F-4881-4450-90EA-596902870C64}" type="slidenum">
              <a:rPr lang="zh-CN" altLang="en-US"/>
              <a:pPr/>
              <a:t>30</a:t>
            </a:fld>
            <a:endParaRPr lang="zh-CN" altLang="en-US">
              <a:latin typeface="Times New Roman" pitchFamily="18" charset="0"/>
            </a:endParaRPr>
          </a:p>
        </p:txBody>
      </p:sp>
      <p:sp>
        <p:nvSpPr>
          <p:cNvPr id="54276"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pPr>
              <a:spcBef>
                <a:spcPct val="0"/>
              </a:spcBef>
            </a:pPr>
            <a:endParaRPr lang="zh-CN" altLang="en-US" smtClean="0">
              <a:solidFill>
                <a:schemeClr val="tx1"/>
              </a:solidFill>
            </a:endParaRPr>
          </a:p>
        </p:txBody>
      </p:sp>
    </p:spTree>
    <p:extLst>
      <p:ext uri="{BB962C8B-B14F-4D97-AF65-F5344CB8AC3E}">
        <p14:creationId xmlns:p14="http://schemas.microsoft.com/office/powerpoint/2010/main" val="420759180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Rot="1" noChangeArrowheads="1"/>
          </p:cNvSpPr>
          <p:nvPr>
            <p:ph type="title" idx="4294967295"/>
          </p:nvPr>
        </p:nvSpPr>
        <p:spPr/>
        <p:txBody>
          <a:bodyPr/>
          <a:lstStyle/>
          <a:p>
            <a:pPr>
              <a:defRPr/>
            </a:pPr>
            <a:r>
              <a:rPr lang="zh-CN" altLang="en-US" b="1" kern="0" dirty="0" smtClean="0">
                <a:effectLst>
                  <a:outerShdw blurRad="38100" dist="38100" dir="2700000" algn="tl">
                    <a:srgbClr val="000000"/>
                  </a:outerShdw>
                </a:effectLst>
              </a:rPr>
              <a:t>漫画展示</a:t>
            </a:r>
            <a:endParaRPr lang="zh-CN" altLang="zh-CN" b="1" kern="0" dirty="0" smtClean="0">
              <a:effectLst>
                <a:outerShdw blurRad="38100" dist="38100" dir="2700000" algn="tl">
                  <a:srgbClr val="000000"/>
                </a:outerShdw>
              </a:effectLst>
            </a:endParaRPr>
          </a:p>
        </p:txBody>
      </p:sp>
      <p:pic>
        <p:nvPicPr>
          <p:cNvPr id="55298" name="Picture 6" descr="1"/>
          <p:cNvPicPr>
            <a:picLocks noGrp="1" noRot="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2603004" y="1717754"/>
            <a:ext cx="7652742" cy="4935614"/>
          </a:xfrm>
        </p:spPr>
      </p:pic>
      <p:sp>
        <p:nvSpPr>
          <p:cNvPr id="55299"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C3627F52-7570-4D02-A02F-4F55D39F3D4F}" type="slidenum">
              <a:rPr lang="zh-CN" altLang="en-US"/>
              <a:pPr/>
              <a:t>31</a:t>
            </a:fld>
            <a:endParaRPr lang="zh-CN" altLang="en-US">
              <a:latin typeface="Times New Roman" pitchFamily="18" charset="0"/>
            </a:endParaRPr>
          </a:p>
        </p:txBody>
      </p:sp>
      <p:sp>
        <p:nvSpPr>
          <p:cNvPr id="55300"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20942663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4294967295"/>
          </p:nvPr>
        </p:nvSpPr>
        <p:spPr>
          <a:xfrm>
            <a:off x="668736" y="663997"/>
            <a:ext cx="11305778" cy="5851103"/>
          </a:xfrm>
        </p:spPr>
        <p:txBody>
          <a:bodyPr>
            <a:normAutofit/>
          </a:bodyPr>
          <a:lstStyle/>
          <a:p>
            <a:pPr marL="0" indent="0">
              <a:lnSpc>
                <a:spcPct val="80000"/>
              </a:lnSpc>
              <a:buNone/>
              <a:defRPr/>
            </a:pPr>
            <a:endPar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（三）、如何预防毒品的侵害</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、树立四种意识：</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一是树立憎恨毒品、远离毒品的意识（必须先要了解什么是毒品、毒品的巨大危害）。</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二是树立吸毒极易成瘾，难以戒断的意识。</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三是树立吸毒违法、贩毒有罪的意识。</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四是树立自我保护意识和责任意识。（在自己不吸毒的情况下，努力去阻止别人吸毒）    </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2</a:t>
            </a: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、构筑三道防线：</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一是心理防线：</a:t>
            </a:r>
            <a:endParaRPr 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二是行为防线：</a:t>
            </a:r>
          </a:p>
          <a:p>
            <a:pPr marL="0" indent="0">
              <a:lnSpc>
                <a:spcPct val="80000"/>
              </a:lnSpc>
              <a:buNone/>
              <a:defRPr/>
            </a:pPr>
            <a:r>
              <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rPr>
              <a:t>    三是树立牢固的思想防线：</a:t>
            </a:r>
          </a:p>
          <a:p>
            <a:pPr marL="0" indent="0">
              <a:lnSpc>
                <a:spcPct val="80000"/>
              </a:lnSpc>
              <a:buNone/>
              <a:defRPr/>
            </a:pPr>
            <a:endParaRPr lang="zh-CN" altLang="en-US" sz="2500" b="1" kern="0" dirty="0">
              <a:effectLst>
                <a:outerShdw blurRad="38100" dist="38100" dir="2700000" algn="tl">
                  <a:srgbClr val="000000"/>
                </a:outerShdw>
              </a:effectLst>
              <a:latin typeface="仿宋" panose="02010609060101010101" pitchFamily="49" charset="-122"/>
              <a:ea typeface="仿宋" panose="02010609060101010101" pitchFamily="49" charset="-122"/>
            </a:endParaRPr>
          </a:p>
        </p:txBody>
      </p:sp>
      <p:sp>
        <p:nvSpPr>
          <p:cNvPr id="56323"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4FB2112D-4769-474C-9317-FB2409E754A9}" type="slidenum">
              <a:rPr lang="zh-CN" altLang="en-US"/>
              <a:pPr/>
              <a:t>32</a:t>
            </a:fld>
            <a:endParaRPr lang="zh-CN" altLang="en-US">
              <a:latin typeface="Times New Roman" pitchFamily="18" charset="0"/>
            </a:endParaRPr>
          </a:p>
        </p:txBody>
      </p:sp>
      <p:sp>
        <p:nvSpPr>
          <p:cNvPr id="56324"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324918661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0" descr="0210326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9834" y="4150403"/>
            <a:ext cx="6072188" cy="303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6" name="Picture 13" descr="0201200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264" y="4150403"/>
            <a:ext cx="6072188" cy="303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14" descr="0201187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64" y="1187026"/>
            <a:ext cx="6072188" cy="280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15" descr="02012328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9834" y="1187026"/>
            <a:ext cx="6072188" cy="28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文本框 1"/>
          <p:cNvSpPr txBox="1">
            <a:spLocks noChangeArrowheads="1"/>
          </p:cNvSpPr>
          <p:nvPr/>
        </p:nvSpPr>
        <p:spPr bwMode="auto">
          <a:xfrm>
            <a:off x="2140894" y="138961"/>
            <a:ext cx="8047880" cy="165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spAutoFit/>
          </a:bodyPr>
          <a:lstStyle>
            <a:lvl1pPr>
              <a:defRPr sz="9600" b="1" i="1">
                <a:solidFill>
                  <a:srgbClr val="FFFF00"/>
                </a:solidFill>
                <a:latin typeface="华文彩云" pitchFamily="2" charset="-122"/>
                <a:ea typeface="华文彩云" pitchFamily="2" charset="-122"/>
              </a:defRPr>
            </a:lvl1pPr>
            <a:lvl2pPr>
              <a:defRPr sz="9600" b="1" i="1">
                <a:solidFill>
                  <a:srgbClr val="FFFF00"/>
                </a:solidFill>
                <a:latin typeface="华文彩云" pitchFamily="2" charset="-122"/>
                <a:ea typeface="华文彩云" pitchFamily="2" charset="-122"/>
              </a:defRPr>
            </a:lvl2pPr>
            <a:lvl3pPr>
              <a:defRPr sz="9600" b="1" i="1">
                <a:solidFill>
                  <a:srgbClr val="FFFF00"/>
                </a:solidFill>
                <a:latin typeface="华文彩云" pitchFamily="2" charset="-122"/>
                <a:ea typeface="华文彩云" pitchFamily="2" charset="-122"/>
              </a:defRPr>
            </a:lvl3pPr>
            <a:lvl4pPr>
              <a:defRPr sz="9600" b="1" i="1">
                <a:solidFill>
                  <a:srgbClr val="FFFF00"/>
                </a:solidFill>
                <a:latin typeface="华文彩云" pitchFamily="2" charset="-122"/>
                <a:ea typeface="华文彩云" pitchFamily="2" charset="-122"/>
              </a:defRPr>
            </a:lvl4pPr>
            <a:lvl5pPr>
              <a:defRPr sz="9600" b="1" i="1">
                <a:solidFill>
                  <a:srgbClr val="FFFF00"/>
                </a:solidFill>
                <a:latin typeface="华文彩云" pitchFamily="2" charset="-122"/>
                <a:ea typeface="华文彩云" pitchFamily="2" charset="-122"/>
              </a:defRPr>
            </a:lvl5pPr>
            <a:lvl6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6pPr>
            <a:lvl7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7pPr>
            <a:lvl8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8pPr>
            <a:lvl9pPr fontAlgn="base">
              <a:spcBef>
                <a:spcPct val="50000"/>
              </a:spcBef>
              <a:spcAft>
                <a:spcPct val="0"/>
              </a:spcAft>
              <a:buFont typeface="Arial" pitchFamily="34" charset="0"/>
              <a:defRPr sz="9600" b="1" i="1">
                <a:solidFill>
                  <a:srgbClr val="FFFF00"/>
                </a:solidFill>
                <a:latin typeface="华文彩云" pitchFamily="2" charset="-122"/>
                <a:ea typeface="华文彩云" pitchFamily="2" charset="-122"/>
              </a:defRPr>
            </a:lvl9pPr>
          </a:lstStyle>
          <a:p>
            <a:r>
              <a:rPr lang="zh-CN" altLang="en-US" dirty="0">
                <a:solidFill>
                  <a:srgbClr val="002699"/>
                </a:solidFill>
              </a:rPr>
              <a:t>图片资料</a:t>
            </a:r>
          </a:p>
        </p:txBody>
      </p:sp>
      <p:sp>
        <p:nvSpPr>
          <p:cNvPr id="57350"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154A8740-607F-4A74-861C-504F33B94277}" type="slidenum">
              <a:rPr lang="zh-CN" altLang="en-US"/>
              <a:pPr/>
              <a:t>33</a:t>
            </a:fld>
            <a:endParaRPr lang="zh-CN" altLang="en-US">
              <a:latin typeface="Times New Roman" pitchFamily="18" charset="0"/>
            </a:endParaRPr>
          </a:p>
        </p:txBody>
      </p:sp>
      <p:sp>
        <p:nvSpPr>
          <p:cNvPr id="57351"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427628156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5" descr="154011op294xwgzwrbrir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8673" y="4071714"/>
            <a:ext cx="6087815" cy="303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0" name="Picture 14" descr="U5321P1433DT201209131045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264" y="4071714"/>
            <a:ext cx="6072188" cy="303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11" descr="1523000gmrrdszg0l8xpg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9834" y="1187026"/>
            <a:ext cx="6072188" cy="280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13" descr="9170454741237974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264" y="1187026"/>
            <a:ext cx="6072188" cy="28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灯片编号占位符 1"/>
          <p:cNvSpPr>
            <a:spLocks noGrp="1" noChangeArrowheads="1"/>
          </p:cNvSpPr>
          <p:nvPr>
            <p:ph type="sldNum" sz="quarter" idx="4294967295"/>
          </p:nvPr>
        </p:nvSpPr>
        <p:spPr bwMode="auto">
          <a:xfrm>
            <a:off x="9215438" y="6348660"/>
            <a:ext cx="3219152"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803" tIns="57401" rIns="114803" bIns="57401"/>
          <a:lstStyle/>
          <a:p>
            <a:fld id="{357F62A4-147A-4090-9825-B2DC2C842626}" type="slidenum">
              <a:rPr lang="zh-CN" altLang="en-US"/>
              <a:pPr/>
              <a:t>34</a:t>
            </a:fld>
            <a:endParaRPr lang="zh-CN" altLang="en-US">
              <a:latin typeface="Times New Roman" pitchFamily="18" charset="0"/>
            </a:endParaRPr>
          </a:p>
        </p:txBody>
      </p:sp>
      <p:sp>
        <p:nvSpPr>
          <p:cNvPr id="58374" name="页脚占位符 2"/>
          <p:cNvSpPr>
            <a:spLocks noGrp="1" noChangeArrowheads="1"/>
          </p:cNvSpPr>
          <p:nvPr>
            <p:ph type="ftr" sz="quarter" idx="4294967295"/>
          </p:nvPr>
        </p:nvSpPr>
        <p:spPr bwMode="auto">
          <a:xfrm>
            <a:off x="4393406" y="6348660"/>
            <a:ext cx="4071938" cy="5022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803" tIns="57401" rIns="114803" bIns="57401"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209850925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olded Corner 5"/>
          <p:cNvSpPr/>
          <p:nvPr/>
        </p:nvSpPr>
        <p:spPr>
          <a:xfrm rot="937026">
            <a:off x="3769989" y="1379359"/>
            <a:ext cx="4522588" cy="4401430"/>
          </a:xfrm>
          <a:prstGeom prst="folded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olded Corner 4"/>
          <p:cNvSpPr/>
          <p:nvPr/>
        </p:nvSpPr>
        <p:spPr>
          <a:xfrm rot="20521605">
            <a:off x="371325" y="1511561"/>
            <a:ext cx="3170964" cy="4455157"/>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olded Corner 8"/>
          <p:cNvSpPr/>
          <p:nvPr/>
        </p:nvSpPr>
        <p:spPr>
          <a:xfrm rot="21224833">
            <a:off x="8578465" y="2353722"/>
            <a:ext cx="3987074" cy="3689043"/>
          </a:xfrm>
          <a:prstGeom prst="foldedCorne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olded Corner 9"/>
          <p:cNvSpPr/>
          <p:nvPr/>
        </p:nvSpPr>
        <p:spPr>
          <a:xfrm rot="1162294">
            <a:off x="8782603" y="428776"/>
            <a:ext cx="3103327" cy="2900382"/>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 name="Group 11"/>
          <p:cNvGrpSpPr/>
          <p:nvPr/>
        </p:nvGrpSpPr>
        <p:grpSpPr>
          <a:xfrm>
            <a:off x="4924894" y="1184352"/>
            <a:ext cx="440176" cy="440176"/>
            <a:chOff x="8780463" y="1906588"/>
            <a:chExt cx="360363" cy="360363"/>
          </a:xfrm>
          <a:solidFill>
            <a:schemeClr val="bg1"/>
          </a:solidFill>
        </p:grpSpPr>
        <p:sp>
          <p:nvSpPr>
            <p:cNvPr id="37"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Freeform 131"/>
          <p:cNvSpPr>
            <a:spLocks noEditPoints="1"/>
          </p:cNvSpPr>
          <p:nvPr/>
        </p:nvSpPr>
        <p:spPr bwMode="auto">
          <a:xfrm rot="21224036">
            <a:off x="5914182" y="1391833"/>
            <a:ext cx="440176" cy="413028"/>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4" name="Group 19"/>
          <p:cNvGrpSpPr/>
          <p:nvPr/>
        </p:nvGrpSpPr>
        <p:grpSpPr>
          <a:xfrm rot="1227685">
            <a:off x="8092574" y="2665727"/>
            <a:ext cx="440176" cy="413028"/>
            <a:chOff x="6373813" y="2717801"/>
            <a:chExt cx="360363" cy="338138"/>
          </a:xfrm>
          <a:solidFill>
            <a:schemeClr val="bg1"/>
          </a:solidFill>
        </p:grpSpPr>
        <p:sp>
          <p:nvSpPr>
            <p:cNvPr id="45" name="Freeform 132"/>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133"/>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134"/>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135"/>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136"/>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137"/>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138"/>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139"/>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140"/>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4" name="Freeform 144"/>
          <p:cNvSpPr>
            <a:spLocks noEditPoints="1"/>
          </p:cNvSpPr>
          <p:nvPr/>
        </p:nvSpPr>
        <p:spPr bwMode="auto">
          <a:xfrm>
            <a:off x="2483997" y="1528093"/>
            <a:ext cx="449871" cy="440176"/>
          </a:xfrm>
          <a:custGeom>
            <a:avLst/>
            <a:gdLst/>
            <a:ahLst/>
            <a:cxnLst>
              <a:cxn ang="0">
                <a:pos x="90" y="0"/>
              </a:cxn>
              <a:cxn ang="0">
                <a:pos x="53" y="26"/>
              </a:cxn>
              <a:cxn ang="0">
                <a:pos x="53" y="26"/>
              </a:cxn>
              <a:cxn ang="0">
                <a:pos x="13" y="66"/>
              </a:cxn>
              <a:cxn ang="0">
                <a:pos x="0" y="106"/>
              </a:cxn>
              <a:cxn ang="0">
                <a:pos x="13" y="123"/>
              </a:cxn>
              <a:cxn ang="0">
                <a:pos x="50" y="114"/>
              </a:cxn>
              <a:cxn ang="0">
                <a:pos x="115" y="51"/>
              </a:cxn>
              <a:cxn ang="0">
                <a:pos x="61" y="91"/>
              </a:cxn>
              <a:cxn ang="0">
                <a:pos x="95" y="45"/>
              </a:cxn>
              <a:cxn ang="0">
                <a:pos x="91" y="64"/>
              </a:cxn>
              <a:cxn ang="0">
                <a:pos x="61" y="94"/>
              </a:cxn>
              <a:cxn ang="0">
                <a:pos x="56" y="78"/>
              </a:cxn>
              <a:cxn ang="0">
                <a:pos x="43" y="66"/>
              </a:cxn>
              <a:cxn ang="0">
                <a:pos x="88" y="34"/>
              </a:cxn>
              <a:cxn ang="0">
                <a:pos x="56" y="78"/>
              </a:cxn>
              <a:cxn ang="0">
                <a:pos x="29" y="61"/>
              </a:cxn>
              <a:cxn ang="0">
                <a:pos x="76" y="28"/>
              </a:cxn>
              <a:cxn ang="0">
                <a:pos x="16" y="115"/>
              </a:cxn>
              <a:cxn ang="0">
                <a:pos x="7" y="110"/>
              </a:cxn>
              <a:cxn ang="0">
                <a:pos x="12" y="93"/>
              </a:cxn>
              <a:cxn ang="0">
                <a:pos x="30" y="111"/>
              </a:cxn>
              <a:cxn ang="0">
                <a:pos x="34" y="110"/>
              </a:cxn>
              <a:cxn ang="0">
                <a:pos x="13" y="89"/>
              </a:cxn>
              <a:cxn ang="0">
                <a:pos x="18" y="72"/>
              </a:cxn>
              <a:cxn ang="0">
                <a:pos x="49" y="106"/>
              </a:cxn>
              <a:cxn ang="0">
                <a:pos x="34" y="110"/>
              </a:cxn>
              <a:cxn ang="0">
                <a:pos x="103" y="52"/>
              </a:cxn>
              <a:cxn ang="0">
                <a:pos x="93" y="29"/>
              </a:cxn>
              <a:cxn ang="0">
                <a:pos x="77" y="13"/>
              </a:cxn>
              <a:cxn ang="0">
                <a:pos x="107" y="16"/>
              </a:cxn>
              <a:cxn ang="0">
                <a:pos x="110" y="45"/>
              </a:cxn>
              <a:cxn ang="0">
                <a:pos x="110" y="4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72"/>
          <p:cNvSpPr>
            <a:spLocks noEditPoints="1"/>
          </p:cNvSpPr>
          <p:nvPr/>
        </p:nvSpPr>
        <p:spPr bwMode="auto">
          <a:xfrm>
            <a:off x="9427011" y="3194080"/>
            <a:ext cx="440176" cy="440176"/>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ooter Text"/>
          <p:cNvSpPr txBox="1"/>
          <p:nvPr/>
        </p:nvSpPr>
        <p:spPr>
          <a:xfrm rot="20494918">
            <a:off x="597713" y="2754023"/>
            <a:ext cx="2917899" cy="1723549"/>
          </a:xfrm>
          <a:prstGeom prst="rect">
            <a:avLst/>
          </a:prstGeom>
          <a:noFill/>
        </p:spPr>
        <p:txBody>
          <a:bodyPr wrap="square" lIns="0" tIns="0" rIns="0" bIns="0" rtlCol="0">
            <a:spAutoFit/>
          </a:bodyPr>
          <a:lstStyle/>
          <a:p>
            <a:r>
              <a:rPr lang="zh-CN" altLang="en-US" sz="2800" b="1" dirty="0">
                <a:latin typeface="微软雅黑" pitchFamily="34" charset="-122"/>
                <a:ea typeface="微软雅黑" pitchFamily="34" charset="-122"/>
              </a:rPr>
              <a:t>第一次鸦片战争发生在哪一年？</a:t>
            </a:r>
          </a:p>
          <a:p>
            <a:endParaRPr lang="zh-CN" altLang="en-US" sz="2800" b="1" dirty="0">
              <a:solidFill>
                <a:srgbClr val="FF3399"/>
              </a:solidFill>
              <a:latin typeface="微软雅黑" pitchFamily="34" charset="-122"/>
              <a:ea typeface="微软雅黑" pitchFamily="34" charset="-122"/>
            </a:endParaRPr>
          </a:p>
          <a:p>
            <a:endParaRPr lang="zh-CN" altLang="en-US" sz="2800" b="1" dirty="0">
              <a:solidFill>
                <a:srgbClr val="FF3399"/>
              </a:solidFill>
              <a:latin typeface="微软雅黑" pitchFamily="34" charset="-122"/>
              <a:ea typeface="微软雅黑" pitchFamily="34" charset="-122"/>
            </a:endParaRPr>
          </a:p>
        </p:txBody>
      </p:sp>
      <p:sp>
        <p:nvSpPr>
          <p:cNvPr id="57" name="Footer Text"/>
          <p:cNvSpPr txBox="1"/>
          <p:nvPr/>
        </p:nvSpPr>
        <p:spPr>
          <a:xfrm rot="1779835">
            <a:off x="4208675" y="2173436"/>
            <a:ext cx="3868469" cy="1877437"/>
          </a:xfrm>
          <a:prstGeom prst="rect">
            <a:avLst/>
          </a:prstGeom>
          <a:noFill/>
        </p:spPr>
        <p:txBody>
          <a:bodyPr wrap="square" lIns="0" tIns="0" rIns="0" bIns="0" rtlCol="0">
            <a:spAutoFit/>
          </a:bodyPr>
          <a:lstStyle/>
          <a:p>
            <a:pPr algn="ctr"/>
            <a:r>
              <a:rPr lang="zh-CN" altLang="en-US" sz="2800" b="1" dirty="0" smtClean="0">
                <a:latin typeface="微软雅黑" pitchFamily="34" charset="-122"/>
                <a:ea typeface="微软雅黑" pitchFamily="34" charset="-122"/>
                <a:sym typeface="Arial" pitchFamily="34" charset="0"/>
              </a:rPr>
              <a:t>    哪个条约的签订</a:t>
            </a:r>
            <a:r>
              <a:rPr lang="zh-CN" altLang="en-US" sz="2800" b="1" dirty="0">
                <a:latin typeface="微软雅黑" pitchFamily="34" charset="-122"/>
                <a:ea typeface="微软雅黑" pitchFamily="34" charset="-122"/>
                <a:sym typeface="Arial" pitchFamily="34" charset="0"/>
              </a:rPr>
              <a:t>，造成鸦片雷毒使中华大地，中国坠入班封建半殖民地的苦难</a:t>
            </a:r>
            <a:r>
              <a:rPr lang="zh-CN" altLang="en-US" sz="2800" b="1" dirty="0" smtClean="0">
                <a:latin typeface="微软雅黑" pitchFamily="34" charset="-122"/>
                <a:ea typeface="微软雅黑" pitchFamily="34" charset="-122"/>
                <a:sym typeface="Arial" pitchFamily="34" charset="0"/>
              </a:rPr>
              <a:t>深渊</a:t>
            </a:r>
            <a:r>
              <a:rPr lang="zh-CN" altLang="en-US" sz="2800" b="1" dirty="0">
                <a:latin typeface="微软雅黑" pitchFamily="34" charset="-122"/>
                <a:ea typeface="微软雅黑" pitchFamily="34" charset="-122"/>
                <a:sym typeface="Arial" pitchFamily="34" charset="0"/>
              </a:rPr>
              <a:t>？</a:t>
            </a:r>
            <a:r>
              <a:rPr 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r>
            <a:br>
              <a:rPr 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p>
        </p:txBody>
      </p:sp>
      <p:sp>
        <p:nvSpPr>
          <p:cNvPr id="61" name="标题 37889"/>
          <p:cNvSpPr>
            <a:spLocks noGrp="1" noRot="1" noChangeArrowheads="1"/>
          </p:cNvSpPr>
          <p:nvPr/>
        </p:nvSpPr>
        <p:spPr bwMode="auto">
          <a:xfrm>
            <a:off x="761285" y="-565643"/>
            <a:ext cx="8728612" cy="273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b="1" dirty="0" smtClean="0">
                <a:solidFill>
                  <a:srgbClr val="000000"/>
                </a:solidFill>
                <a:ea typeface="微软雅黑" pitchFamily="34" charset="-122"/>
              </a:rPr>
              <a:t>禁毒小知识</a:t>
            </a:r>
          </a:p>
        </p:txBody>
      </p:sp>
      <p:sp>
        <p:nvSpPr>
          <p:cNvPr id="62" name="文本框 37892"/>
          <p:cNvSpPr txBox="1">
            <a:spLocks noChangeArrowheads="1"/>
          </p:cNvSpPr>
          <p:nvPr/>
        </p:nvSpPr>
        <p:spPr bwMode="auto">
          <a:xfrm>
            <a:off x="884759" y="4098072"/>
            <a:ext cx="2959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1pPr>
            <a:lvl2pPr marL="4572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2pPr>
            <a:lvl3pPr marL="9144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3pPr>
            <a:lvl4pPr marL="13716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4pPr>
            <a:lvl5pPr marL="18288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5pPr>
            <a:lvl6pPr marL="2286000" algn="l" defTabSz="914400" rtl="0" eaLnBrk="1" latinLnBrk="0" hangingPunct="1">
              <a:defRPr sz="9600" b="1" i="1" kern="1200">
                <a:solidFill>
                  <a:srgbClr val="FFFF00"/>
                </a:solidFill>
                <a:latin typeface="华文彩云" pitchFamily="2" charset="-122"/>
                <a:ea typeface="华文彩云" pitchFamily="2" charset="-122"/>
                <a:cs typeface="+mn-cs"/>
              </a:defRPr>
            </a:lvl6pPr>
            <a:lvl7pPr marL="2743200" algn="l" defTabSz="914400" rtl="0" eaLnBrk="1" latinLnBrk="0" hangingPunct="1">
              <a:defRPr sz="9600" b="1" i="1" kern="1200">
                <a:solidFill>
                  <a:srgbClr val="FFFF00"/>
                </a:solidFill>
                <a:latin typeface="华文彩云" pitchFamily="2" charset="-122"/>
                <a:ea typeface="华文彩云" pitchFamily="2" charset="-122"/>
                <a:cs typeface="+mn-cs"/>
              </a:defRPr>
            </a:lvl7pPr>
            <a:lvl8pPr marL="3200400" algn="l" defTabSz="914400" rtl="0" eaLnBrk="1" latinLnBrk="0" hangingPunct="1">
              <a:defRPr sz="9600" b="1" i="1" kern="1200">
                <a:solidFill>
                  <a:srgbClr val="FFFF00"/>
                </a:solidFill>
                <a:latin typeface="华文彩云" pitchFamily="2" charset="-122"/>
                <a:ea typeface="华文彩云" pitchFamily="2" charset="-122"/>
                <a:cs typeface="+mn-cs"/>
              </a:defRPr>
            </a:lvl8pPr>
            <a:lvl9pPr marL="3657600" algn="l" defTabSz="914400" rtl="0" eaLnBrk="1" latinLnBrk="0" hangingPunct="1">
              <a:defRPr sz="9600" b="1" i="1" kern="1200">
                <a:solidFill>
                  <a:srgbClr val="FFFF00"/>
                </a:solidFill>
                <a:latin typeface="华文彩云" pitchFamily="2" charset="-122"/>
                <a:ea typeface="华文彩云" pitchFamily="2" charset="-122"/>
                <a:cs typeface="+mn-cs"/>
              </a:defRPr>
            </a:lvl9pPr>
          </a:lstStyle>
          <a:p>
            <a:r>
              <a:rPr lang="zh-CN" altLang="en-US" sz="4000" i="0" dirty="0">
                <a:solidFill>
                  <a:srgbClr val="FF3399"/>
                </a:solidFill>
                <a:latin typeface="微软雅黑" pitchFamily="34" charset="-122"/>
                <a:ea typeface="微软雅黑" pitchFamily="34" charset="-122"/>
              </a:rPr>
              <a:t>答案：1840</a:t>
            </a:r>
          </a:p>
        </p:txBody>
      </p:sp>
      <p:sp>
        <p:nvSpPr>
          <p:cNvPr id="64" name="文本框 37893"/>
          <p:cNvSpPr txBox="1">
            <a:spLocks noChangeArrowheads="1"/>
          </p:cNvSpPr>
          <p:nvPr/>
        </p:nvSpPr>
        <p:spPr bwMode="auto">
          <a:xfrm>
            <a:off x="4152289" y="4418747"/>
            <a:ext cx="44465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1pPr>
            <a:lvl2pPr marL="4572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2pPr>
            <a:lvl3pPr marL="9144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3pPr>
            <a:lvl4pPr marL="13716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4pPr>
            <a:lvl5pPr marL="18288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5pPr>
            <a:lvl6pPr marL="2286000" algn="l" defTabSz="914400" rtl="0" eaLnBrk="1" latinLnBrk="0" hangingPunct="1">
              <a:defRPr sz="9600" b="1" i="1" kern="1200">
                <a:solidFill>
                  <a:srgbClr val="FFFF00"/>
                </a:solidFill>
                <a:latin typeface="华文彩云" pitchFamily="2" charset="-122"/>
                <a:ea typeface="华文彩云" pitchFamily="2" charset="-122"/>
                <a:cs typeface="+mn-cs"/>
              </a:defRPr>
            </a:lvl6pPr>
            <a:lvl7pPr marL="2743200" algn="l" defTabSz="914400" rtl="0" eaLnBrk="1" latinLnBrk="0" hangingPunct="1">
              <a:defRPr sz="9600" b="1" i="1" kern="1200">
                <a:solidFill>
                  <a:srgbClr val="FFFF00"/>
                </a:solidFill>
                <a:latin typeface="华文彩云" pitchFamily="2" charset="-122"/>
                <a:ea typeface="华文彩云" pitchFamily="2" charset="-122"/>
                <a:cs typeface="+mn-cs"/>
              </a:defRPr>
            </a:lvl7pPr>
            <a:lvl8pPr marL="3200400" algn="l" defTabSz="914400" rtl="0" eaLnBrk="1" latinLnBrk="0" hangingPunct="1">
              <a:defRPr sz="9600" b="1" i="1" kern="1200">
                <a:solidFill>
                  <a:srgbClr val="FFFF00"/>
                </a:solidFill>
                <a:latin typeface="华文彩云" pitchFamily="2" charset="-122"/>
                <a:ea typeface="华文彩云" pitchFamily="2" charset="-122"/>
                <a:cs typeface="+mn-cs"/>
              </a:defRPr>
            </a:lvl8pPr>
            <a:lvl9pPr marL="3657600" algn="l" defTabSz="914400" rtl="0" eaLnBrk="1" latinLnBrk="0" hangingPunct="1">
              <a:defRPr sz="9600" b="1" i="1" kern="1200">
                <a:solidFill>
                  <a:srgbClr val="FFFF00"/>
                </a:solidFill>
                <a:latin typeface="华文彩云" pitchFamily="2" charset="-122"/>
                <a:ea typeface="华文彩云" pitchFamily="2" charset="-122"/>
                <a:cs typeface="+mn-cs"/>
              </a:defRPr>
            </a:lvl9pPr>
          </a:lstStyle>
          <a:p>
            <a:pPr>
              <a:spcBef>
                <a:spcPct val="20000"/>
              </a:spcBef>
              <a:buClr>
                <a:schemeClr val="hlink"/>
              </a:buClr>
              <a:buSzPct val="70000"/>
              <a:buFont typeface="Wingdings" pitchFamily="2" charset="2"/>
              <a:buChar char="v"/>
            </a:pPr>
            <a:r>
              <a:rPr lang="zh-CN" altLang="en-US" sz="4400" i="0" dirty="0">
                <a:solidFill>
                  <a:srgbClr val="FF3399"/>
                </a:solidFill>
                <a:latin typeface="微软雅黑" pitchFamily="34" charset="-122"/>
                <a:ea typeface="微软雅黑" pitchFamily="34" charset="-122"/>
                <a:sym typeface="Arial" pitchFamily="34" charset="0"/>
              </a:rPr>
              <a:t>答案：南京条约</a:t>
            </a:r>
          </a:p>
        </p:txBody>
      </p:sp>
      <p:sp>
        <p:nvSpPr>
          <p:cNvPr id="65" name="文本占位符 39938"/>
          <p:cNvSpPr>
            <a:spLocks noGrp="1" noRot="1" noChangeArrowheads="1"/>
          </p:cNvSpPr>
          <p:nvPr/>
        </p:nvSpPr>
        <p:spPr bwMode="auto">
          <a:xfrm>
            <a:off x="8598877" y="466323"/>
            <a:ext cx="3505453" cy="363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r>
              <a:rPr lang="zh-CN" altLang="en-US" sz="3600" b="1" dirty="0" smtClean="0">
                <a:latin typeface="微软雅黑" pitchFamily="34" charset="-122"/>
                <a:ea typeface="微软雅黑" pitchFamily="34" charset="-122"/>
              </a:rPr>
              <a:t>  青少年在日常生活中防毒要做到哪四点？</a:t>
            </a:r>
          </a:p>
        </p:txBody>
      </p:sp>
      <p:sp>
        <p:nvSpPr>
          <p:cNvPr id="66" name="矩形 65"/>
          <p:cNvSpPr>
            <a:spLocks noChangeArrowheads="1"/>
          </p:cNvSpPr>
          <p:nvPr/>
        </p:nvSpPr>
        <p:spPr bwMode="auto">
          <a:xfrm>
            <a:off x="8661623" y="2765034"/>
            <a:ext cx="4197127"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1pPr>
            <a:lvl2pPr marL="4572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2pPr>
            <a:lvl3pPr marL="9144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3pPr>
            <a:lvl4pPr marL="13716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4pPr>
            <a:lvl5pPr marL="1828800" algn="l" rtl="0" fontAlgn="base">
              <a:spcBef>
                <a:spcPct val="50000"/>
              </a:spcBef>
              <a:spcAft>
                <a:spcPct val="0"/>
              </a:spcAft>
              <a:buFont typeface="Arial" pitchFamily="34" charset="0"/>
              <a:defRPr sz="9600" b="1" i="1" kern="1200">
                <a:solidFill>
                  <a:srgbClr val="FFFF00"/>
                </a:solidFill>
                <a:latin typeface="华文彩云" pitchFamily="2" charset="-122"/>
                <a:ea typeface="华文彩云" pitchFamily="2" charset="-122"/>
                <a:cs typeface="+mn-cs"/>
              </a:defRPr>
            </a:lvl5pPr>
            <a:lvl6pPr marL="2286000" algn="l" defTabSz="914400" rtl="0" eaLnBrk="1" latinLnBrk="0" hangingPunct="1">
              <a:defRPr sz="9600" b="1" i="1" kern="1200">
                <a:solidFill>
                  <a:srgbClr val="FFFF00"/>
                </a:solidFill>
                <a:latin typeface="华文彩云" pitchFamily="2" charset="-122"/>
                <a:ea typeface="华文彩云" pitchFamily="2" charset="-122"/>
                <a:cs typeface="+mn-cs"/>
              </a:defRPr>
            </a:lvl6pPr>
            <a:lvl7pPr marL="2743200" algn="l" defTabSz="914400" rtl="0" eaLnBrk="1" latinLnBrk="0" hangingPunct="1">
              <a:defRPr sz="9600" b="1" i="1" kern="1200">
                <a:solidFill>
                  <a:srgbClr val="FFFF00"/>
                </a:solidFill>
                <a:latin typeface="华文彩云" pitchFamily="2" charset="-122"/>
                <a:ea typeface="华文彩云" pitchFamily="2" charset="-122"/>
                <a:cs typeface="+mn-cs"/>
              </a:defRPr>
            </a:lvl7pPr>
            <a:lvl8pPr marL="3200400" algn="l" defTabSz="914400" rtl="0" eaLnBrk="1" latinLnBrk="0" hangingPunct="1">
              <a:defRPr sz="9600" b="1" i="1" kern="1200">
                <a:solidFill>
                  <a:srgbClr val="FFFF00"/>
                </a:solidFill>
                <a:latin typeface="华文彩云" pitchFamily="2" charset="-122"/>
                <a:ea typeface="华文彩云" pitchFamily="2" charset="-122"/>
                <a:cs typeface="+mn-cs"/>
              </a:defRPr>
            </a:lvl8pPr>
            <a:lvl9pPr marL="3657600" algn="l" defTabSz="914400" rtl="0" eaLnBrk="1" latinLnBrk="0" hangingPunct="1">
              <a:defRPr sz="9600" b="1" i="1" kern="1200">
                <a:solidFill>
                  <a:srgbClr val="FFFF00"/>
                </a:solidFill>
                <a:latin typeface="华文彩云" pitchFamily="2" charset="-122"/>
                <a:ea typeface="华文彩云" pitchFamily="2" charset="-122"/>
                <a:cs typeface="+mn-cs"/>
              </a:defRPr>
            </a:lvl9pPr>
          </a:lstStyle>
          <a:p>
            <a:pPr>
              <a:spcBef>
                <a:spcPct val="20000"/>
              </a:spcBef>
              <a:buClr>
                <a:schemeClr val="hlink"/>
              </a:buClr>
              <a:buSzPct val="70000"/>
              <a:buFont typeface="Wingdings" pitchFamily="2" charset="2"/>
              <a:buChar char="v"/>
            </a:pPr>
            <a:r>
              <a:rPr lang="zh-CN" altLang="en-US" sz="3200" i="0" dirty="0">
                <a:solidFill>
                  <a:srgbClr val="FF0000"/>
                </a:solidFill>
                <a:latin typeface="微软雅黑" pitchFamily="34" charset="-122"/>
                <a:ea typeface="微软雅黑" pitchFamily="34" charset="-122"/>
              </a:rPr>
              <a:t>答案：1、不要听人蛊惑，受人引诱；</a:t>
            </a:r>
          </a:p>
          <a:p>
            <a:pPr>
              <a:spcBef>
                <a:spcPct val="20000"/>
              </a:spcBef>
              <a:buClr>
                <a:schemeClr val="hlink"/>
              </a:buClr>
              <a:buSzPct val="70000"/>
              <a:buFont typeface="Wingdings" pitchFamily="2" charset="2"/>
              <a:buChar char="v"/>
            </a:pPr>
            <a:r>
              <a:rPr lang="zh-CN" altLang="en-US" sz="3200" i="0" dirty="0">
                <a:solidFill>
                  <a:srgbClr val="FF0000"/>
                </a:solidFill>
                <a:latin typeface="微软雅黑" pitchFamily="34" charset="-122"/>
                <a:ea typeface="微软雅黑" pitchFamily="34" charset="-122"/>
              </a:rPr>
              <a:t>2、不要与吸毒者、贩毒者为伍；</a:t>
            </a:r>
          </a:p>
          <a:p>
            <a:pPr>
              <a:spcBef>
                <a:spcPct val="20000"/>
              </a:spcBef>
              <a:buClr>
                <a:schemeClr val="hlink"/>
              </a:buClr>
              <a:buSzPct val="70000"/>
              <a:buFont typeface="Wingdings" pitchFamily="2" charset="2"/>
              <a:buChar char="v"/>
            </a:pPr>
            <a:r>
              <a:rPr lang="zh-CN" altLang="en-US" sz="3200" i="0" dirty="0">
                <a:solidFill>
                  <a:srgbClr val="FF0000"/>
                </a:solidFill>
                <a:latin typeface="微软雅黑" pitchFamily="34" charset="-122"/>
                <a:ea typeface="微软雅黑" pitchFamily="34" charset="-122"/>
              </a:rPr>
              <a:t>3、不要接受有吸毒劣迹的人送的香烟；</a:t>
            </a:r>
          </a:p>
          <a:p>
            <a:pPr>
              <a:spcBef>
                <a:spcPct val="20000"/>
              </a:spcBef>
              <a:buClr>
                <a:schemeClr val="hlink"/>
              </a:buClr>
              <a:buSzPct val="70000"/>
              <a:buFont typeface="Wingdings" pitchFamily="2" charset="2"/>
              <a:buChar char="v"/>
            </a:pPr>
            <a:r>
              <a:rPr lang="zh-CN" altLang="en-US" sz="3200" i="0" dirty="0">
                <a:solidFill>
                  <a:srgbClr val="FF0000"/>
                </a:solidFill>
                <a:latin typeface="微软雅黑" pitchFamily="34" charset="-122"/>
                <a:ea typeface="微软雅黑" pitchFamily="34" charset="-122"/>
              </a:rPr>
              <a:t>4，远离毒品，不沾毒。</a:t>
            </a:r>
          </a:p>
          <a:p>
            <a:pPr>
              <a:spcBef>
                <a:spcPct val="20000"/>
              </a:spcBef>
              <a:buClr>
                <a:schemeClr val="hlink"/>
              </a:buClr>
              <a:buSzPct val="70000"/>
              <a:buFont typeface="Wingdings" pitchFamily="2" charset="2"/>
              <a:buChar char="v"/>
            </a:pPr>
            <a:endParaRPr lang="zh-CN" altLang="en-US" sz="4000" i="0" dirty="0">
              <a:solidFill>
                <a:srgbClr val="FF3300"/>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Effect transition="in" filter="fade">
                                      <p:cBhvr>
                                        <p:cTn id="45" dur="500"/>
                                        <p:tgtEl>
                                          <p:spTgt spid="43"/>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1000"/>
                                        <p:tgtEl>
                                          <p:spTgt spid="64"/>
                                        </p:tgtEl>
                                      </p:cBhvr>
                                    </p:animEffect>
                                    <p:anim calcmode="lin" valueType="num">
                                      <p:cBhvr>
                                        <p:cTn id="74" dur="1000" fill="hold"/>
                                        <p:tgtEl>
                                          <p:spTgt spid="64"/>
                                        </p:tgtEl>
                                        <p:attrNameLst>
                                          <p:attrName>ppt_x</p:attrName>
                                        </p:attrNameLst>
                                      </p:cBhvr>
                                      <p:tavLst>
                                        <p:tav tm="0">
                                          <p:val>
                                            <p:strVal val="#ppt_x"/>
                                          </p:val>
                                        </p:tav>
                                        <p:tav tm="100000">
                                          <p:val>
                                            <p:strVal val="#ppt_x"/>
                                          </p:val>
                                        </p:tav>
                                      </p:tavLst>
                                    </p:anim>
                                    <p:anim calcmode="lin" valueType="num">
                                      <p:cBhvr>
                                        <p:cTn id="7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circle(in)">
                                      <p:cBhvr>
                                        <p:cTn id="80"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43" grpId="0" animBg="1"/>
      <p:bldP spid="54" grpId="0" animBg="1"/>
      <p:bldP spid="55" grpId="0" animBg="1"/>
      <p:bldP spid="56" grpId="0"/>
      <p:bldP spid="57" grpId="0"/>
      <p:bldP spid="62" grpId="0"/>
      <p:bldP spid="64"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 Placeholder 3"/>
          <p:cNvSpPr txBox="1"/>
          <p:nvPr/>
        </p:nvSpPr>
        <p:spPr>
          <a:xfrm>
            <a:off x="2364042" y="2662914"/>
            <a:ext cx="1078693"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600" dirty="0">
                <a:solidFill>
                  <a:schemeClr val="bg1"/>
                </a:solidFill>
                <a:latin typeface="微软雅黑" panose="020B0503020204020204" pitchFamily="34" charset="-122"/>
                <a:ea typeface="微软雅黑" panose="020B0503020204020204" pitchFamily="34" charset="-122"/>
                <a:cs typeface="A Thuluth" pitchFamily="2" charset="-78"/>
                <a:sym typeface="微软雅黑" panose="020B0503020204020204" pitchFamily="34" charset="-122"/>
              </a:rPr>
              <a:t>September</a:t>
            </a:r>
          </a:p>
        </p:txBody>
      </p:sp>
      <p:sp>
        <p:nvSpPr>
          <p:cNvPr id="52" name="Text Placeholder 3"/>
          <p:cNvSpPr txBox="1"/>
          <p:nvPr/>
        </p:nvSpPr>
        <p:spPr>
          <a:xfrm>
            <a:off x="5690133" y="2662914"/>
            <a:ext cx="1013098"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600" dirty="0">
                <a:solidFill>
                  <a:schemeClr val="bg1"/>
                </a:solidFill>
                <a:latin typeface="微软雅黑" panose="020B0503020204020204" pitchFamily="34" charset="-122"/>
                <a:ea typeface="微软雅黑" panose="020B0503020204020204" pitchFamily="34" charset="-122"/>
                <a:cs typeface="A Thuluth" pitchFamily="2" charset="-78"/>
                <a:sym typeface="微软雅黑" panose="020B0503020204020204" pitchFamily="34" charset="-122"/>
              </a:rPr>
              <a:t>December</a:t>
            </a:r>
          </a:p>
        </p:txBody>
      </p:sp>
      <p:sp>
        <p:nvSpPr>
          <p:cNvPr id="77" name="Text Placeholder 3"/>
          <p:cNvSpPr txBox="1"/>
          <p:nvPr/>
        </p:nvSpPr>
        <p:spPr>
          <a:xfrm>
            <a:off x="8969365" y="2662914"/>
            <a:ext cx="87293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600" dirty="0">
                <a:solidFill>
                  <a:schemeClr val="bg1"/>
                </a:solidFill>
                <a:latin typeface="微软雅黑" panose="020B0503020204020204" pitchFamily="34" charset="-122"/>
                <a:ea typeface="微软雅黑" panose="020B0503020204020204" pitchFamily="34" charset="-122"/>
                <a:cs typeface="A Thuluth" pitchFamily="2" charset="-78"/>
                <a:sym typeface="微软雅黑" panose="020B0503020204020204" pitchFamily="34" charset="-122"/>
              </a:rPr>
              <a:t>February</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711" y="167763"/>
            <a:ext cx="12241360" cy="63210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down)">
                                      <p:cBhvr>
                                        <p:cTn id="15" dur="500"/>
                                        <p:tgtEl>
                                          <p:spTgt spid="5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down)">
                                      <p:cBhvr>
                                        <p:cTn id="1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27" grpId="0"/>
      <p:bldP spid="52" grpId="0"/>
      <p:bldP spid="7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Group 18"/>
          <p:cNvGrpSpPr>
            <a:grpSpLocks noChangeAspect="1"/>
          </p:cNvGrpSpPr>
          <p:nvPr/>
        </p:nvGrpSpPr>
        <p:grpSpPr bwMode="auto">
          <a:xfrm>
            <a:off x="741261" y="986662"/>
            <a:ext cx="4852148" cy="5670298"/>
            <a:chOff x="2814" y="962"/>
            <a:chExt cx="2052" cy="2398"/>
          </a:xfrm>
        </p:grpSpPr>
        <p:sp>
          <p:nvSpPr>
            <p:cNvPr id="5" name="Freeform 19"/>
            <p:cNvSpPr/>
            <p:nvPr/>
          </p:nvSpPr>
          <p:spPr bwMode="auto">
            <a:xfrm>
              <a:off x="4415" y="1626"/>
              <a:ext cx="128" cy="168"/>
            </a:xfrm>
            <a:custGeom>
              <a:avLst/>
              <a:gdLst>
                <a:gd name="T0" fmla="*/ 5 w 54"/>
                <a:gd name="T1" fmla="*/ 33 h 71"/>
                <a:gd name="T2" fmla="*/ 14 w 54"/>
                <a:gd name="T3" fmla="*/ 71 h 71"/>
                <a:gd name="T4" fmla="*/ 48 w 54"/>
                <a:gd name="T5" fmla="*/ 48 h 71"/>
                <a:gd name="T6" fmla="*/ 43 w 54"/>
                <a:gd name="T7" fmla="*/ 0 h 71"/>
                <a:gd name="T8" fmla="*/ 5 w 54"/>
                <a:gd name="T9" fmla="*/ 33 h 71"/>
              </a:gdLst>
              <a:ahLst/>
              <a:cxnLst>
                <a:cxn ang="0">
                  <a:pos x="T0" y="T1"/>
                </a:cxn>
                <a:cxn ang="0">
                  <a:pos x="T2" y="T3"/>
                </a:cxn>
                <a:cxn ang="0">
                  <a:pos x="T4" y="T5"/>
                </a:cxn>
                <a:cxn ang="0">
                  <a:pos x="T6" y="T7"/>
                </a:cxn>
                <a:cxn ang="0">
                  <a:pos x="T8" y="T9"/>
                </a:cxn>
              </a:cxnLst>
              <a:rect l="0" t="0" r="r" b="b"/>
              <a:pathLst>
                <a:path w="54" h="71">
                  <a:moveTo>
                    <a:pt x="5" y="33"/>
                  </a:moveTo>
                  <a:cubicBezTo>
                    <a:pt x="0" y="46"/>
                    <a:pt x="4" y="60"/>
                    <a:pt x="14" y="71"/>
                  </a:cubicBezTo>
                  <a:cubicBezTo>
                    <a:pt x="29" y="69"/>
                    <a:pt x="43" y="61"/>
                    <a:pt x="48" y="48"/>
                  </a:cubicBezTo>
                  <a:cubicBezTo>
                    <a:pt x="54" y="35"/>
                    <a:pt x="53" y="10"/>
                    <a:pt x="43" y="0"/>
                  </a:cubicBezTo>
                  <a:cubicBezTo>
                    <a:pt x="27" y="1"/>
                    <a:pt x="10" y="19"/>
                    <a:pt x="5" y="33"/>
                  </a:cubicBezTo>
                  <a:close/>
                </a:path>
              </a:pathLst>
            </a:custGeom>
            <a:solidFill>
              <a:srgbClr val="B3B0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20"/>
            <p:cNvSpPr/>
            <p:nvPr/>
          </p:nvSpPr>
          <p:spPr bwMode="auto">
            <a:xfrm>
              <a:off x="4261" y="1218"/>
              <a:ext cx="130" cy="166"/>
            </a:xfrm>
            <a:custGeom>
              <a:avLst/>
              <a:gdLst>
                <a:gd name="T0" fmla="*/ 6 w 55"/>
                <a:gd name="T1" fmla="*/ 48 h 70"/>
                <a:gd name="T2" fmla="*/ 41 w 55"/>
                <a:gd name="T3" fmla="*/ 70 h 70"/>
                <a:gd name="T4" fmla="*/ 49 w 55"/>
                <a:gd name="T5" fmla="*/ 32 h 70"/>
                <a:gd name="T6" fmla="*/ 10 w 55"/>
                <a:gd name="T7" fmla="*/ 0 h 70"/>
                <a:gd name="T8" fmla="*/ 6 w 55"/>
                <a:gd name="T9" fmla="*/ 48 h 70"/>
              </a:gdLst>
              <a:ahLst/>
              <a:cxnLst>
                <a:cxn ang="0">
                  <a:pos x="T0" y="T1"/>
                </a:cxn>
                <a:cxn ang="0">
                  <a:pos x="T2" y="T3"/>
                </a:cxn>
                <a:cxn ang="0">
                  <a:pos x="T4" y="T5"/>
                </a:cxn>
                <a:cxn ang="0">
                  <a:pos x="T6" y="T7"/>
                </a:cxn>
                <a:cxn ang="0">
                  <a:pos x="T8" y="T9"/>
                </a:cxn>
              </a:cxnLst>
              <a:rect l="0" t="0" r="r" b="b"/>
              <a:pathLst>
                <a:path w="55" h="70">
                  <a:moveTo>
                    <a:pt x="6" y="48"/>
                  </a:moveTo>
                  <a:cubicBezTo>
                    <a:pt x="12" y="61"/>
                    <a:pt x="25" y="69"/>
                    <a:pt x="41" y="70"/>
                  </a:cubicBezTo>
                  <a:cubicBezTo>
                    <a:pt x="51" y="60"/>
                    <a:pt x="55" y="45"/>
                    <a:pt x="49" y="32"/>
                  </a:cubicBezTo>
                  <a:cubicBezTo>
                    <a:pt x="43" y="19"/>
                    <a:pt x="25" y="1"/>
                    <a:pt x="10" y="0"/>
                  </a:cubicBezTo>
                  <a:cubicBezTo>
                    <a:pt x="0" y="11"/>
                    <a:pt x="1" y="35"/>
                    <a:pt x="6" y="48"/>
                  </a:cubicBezTo>
                  <a:close/>
                </a:path>
              </a:pathLst>
            </a:custGeom>
            <a:solidFill>
              <a:srgbClr val="8585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21"/>
            <p:cNvSpPr/>
            <p:nvPr/>
          </p:nvSpPr>
          <p:spPr bwMode="auto">
            <a:xfrm>
              <a:off x="3452" y="1220"/>
              <a:ext cx="121" cy="178"/>
            </a:xfrm>
            <a:custGeom>
              <a:avLst/>
              <a:gdLst>
                <a:gd name="T0" fmla="*/ 3 w 51"/>
                <a:gd name="T1" fmla="*/ 39 h 75"/>
                <a:gd name="T2" fmla="*/ 19 w 51"/>
                <a:gd name="T3" fmla="*/ 75 h 75"/>
                <a:gd name="T4" fmla="*/ 48 w 51"/>
                <a:gd name="T5" fmla="*/ 47 h 75"/>
                <a:gd name="T6" fmla="*/ 34 w 51"/>
                <a:gd name="T7" fmla="*/ 0 h 75"/>
                <a:gd name="T8" fmla="*/ 3 w 51"/>
                <a:gd name="T9" fmla="*/ 39 h 75"/>
              </a:gdLst>
              <a:ahLst/>
              <a:cxnLst>
                <a:cxn ang="0">
                  <a:pos x="T0" y="T1"/>
                </a:cxn>
                <a:cxn ang="0">
                  <a:pos x="T2" y="T3"/>
                </a:cxn>
                <a:cxn ang="0">
                  <a:pos x="T4" y="T5"/>
                </a:cxn>
                <a:cxn ang="0">
                  <a:pos x="T6" y="T7"/>
                </a:cxn>
                <a:cxn ang="0">
                  <a:pos x="T8" y="T9"/>
                </a:cxn>
              </a:cxnLst>
              <a:rect l="0" t="0" r="r" b="b"/>
              <a:pathLst>
                <a:path w="51" h="75">
                  <a:moveTo>
                    <a:pt x="3" y="39"/>
                  </a:moveTo>
                  <a:cubicBezTo>
                    <a:pt x="0" y="53"/>
                    <a:pt x="7" y="66"/>
                    <a:pt x="19" y="75"/>
                  </a:cubicBezTo>
                  <a:cubicBezTo>
                    <a:pt x="34" y="71"/>
                    <a:pt x="45" y="61"/>
                    <a:pt x="48" y="47"/>
                  </a:cubicBezTo>
                  <a:cubicBezTo>
                    <a:pt x="51" y="33"/>
                    <a:pt x="46" y="9"/>
                    <a:pt x="34" y="0"/>
                  </a:cubicBezTo>
                  <a:cubicBezTo>
                    <a:pt x="19" y="4"/>
                    <a:pt x="6" y="25"/>
                    <a:pt x="3" y="39"/>
                  </a:cubicBezTo>
                  <a:close/>
                </a:path>
              </a:pathLst>
            </a:custGeom>
            <a:solidFill>
              <a:srgbClr val="A2A1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22"/>
            <p:cNvSpPr/>
            <p:nvPr/>
          </p:nvSpPr>
          <p:spPr bwMode="auto">
            <a:xfrm>
              <a:off x="2912" y="1465"/>
              <a:ext cx="187" cy="113"/>
            </a:xfrm>
            <a:custGeom>
              <a:avLst/>
              <a:gdLst>
                <a:gd name="T0" fmla="*/ 50 w 79"/>
                <a:gd name="T1" fmla="*/ 45 h 48"/>
                <a:gd name="T2" fmla="*/ 79 w 79"/>
                <a:gd name="T3" fmla="*/ 17 h 48"/>
                <a:gd name="T4" fmla="*/ 39 w 79"/>
                <a:gd name="T5" fmla="*/ 3 h 48"/>
                <a:gd name="T6" fmla="*/ 0 w 79"/>
                <a:gd name="T7" fmla="*/ 34 h 48"/>
                <a:gd name="T8" fmla="*/ 50 w 79"/>
                <a:gd name="T9" fmla="*/ 45 h 48"/>
              </a:gdLst>
              <a:ahLst/>
              <a:cxnLst>
                <a:cxn ang="0">
                  <a:pos x="T0" y="T1"/>
                </a:cxn>
                <a:cxn ang="0">
                  <a:pos x="T2" y="T3"/>
                </a:cxn>
                <a:cxn ang="0">
                  <a:pos x="T4" y="T5"/>
                </a:cxn>
                <a:cxn ang="0">
                  <a:pos x="T6" y="T7"/>
                </a:cxn>
                <a:cxn ang="0">
                  <a:pos x="T8" y="T9"/>
                </a:cxn>
              </a:cxnLst>
              <a:rect l="0" t="0" r="r" b="b"/>
              <a:pathLst>
                <a:path w="79" h="48">
                  <a:moveTo>
                    <a:pt x="50" y="45"/>
                  </a:moveTo>
                  <a:cubicBezTo>
                    <a:pt x="65" y="42"/>
                    <a:pt x="75" y="31"/>
                    <a:pt x="79" y="17"/>
                  </a:cubicBezTo>
                  <a:cubicBezTo>
                    <a:pt x="69" y="6"/>
                    <a:pt x="54" y="0"/>
                    <a:pt x="39" y="3"/>
                  </a:cubicBezTo>
                  <a:cubicBezTo>
                    <a:pt x="25" y="6"/>
                    <a:pt x="3" y="20"/>
                    <a:pt x="0" y="34"/>
                  </a:cubicBezTo>
                  <a:cubicBezTo>
                    <a:pt x="10" y="45"/>
                    <a:pt x="35" y="48"/>
                    <a:pt x="50" y="45"/>
                  </a:cubicBezTo>
                  <a:close/>
                </a:path>
              </a:pathLst>
            </a:custGeom>
            <a:solidFill>
              <a:srgbClr val="9B9A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23"/>
            <p:cNvSpPr/>
            <p:nvPr/>
          </p:nvSpPr>
          <p:spPr bwMode="auto">
            <a:xfrm>
              <a:off x="3659" y="1071"/>
              <a:ext cx="173" cy="123"/>
            </a:xfrm>
            <a:custGeom>
              <a:avLst/>
              <a:gdLst>
                <a:gd name="T0" fmla="*/ 31 w 73"/>
                <a:gd name="T1" fmla="*/ 46 h 52"/>
                <a:gd name="T2" fmla="*/ 73 w 73"/>
                <a:gd name="T3" fmla="*/ 41 h 52"/>
                <a:gd name="T4" fmla="*/ 51 w 73"/>
                <a:gd name="T5" fmla="*/ 8 h 52"/>
                <a:gd name="T6" fmla="*/ 0 w 73"/>
                <a:gd name="T7" fmla="*/ 8 h 52"/>
                <a:gd name="T8" fmla="*/ 31 w 73"/>
                <a:gd name="T9" fmla="*/ 46 h 52"/>
              </a:gdLst>
              <a:ahLst/>
              <a:cxnLst>
                <a:cxn ang="0">
                  <a:pos x="T0" y="T1"/>
                </a:cxn>
                <a:cxn ang="0">
                  <a:pos x="T2" y="T3"/>
                </a:cxn>
                <a:cxn ang="0">
                  <a:pos x="T4" y="T5"/>
                </a:cxn>
                <a:cxn ang="0">
                  <a:pos x="T6" y="T7"/>
                </a:cxn>
                <a:cxn ang="0">
                  <a:pos x="T8" y="T9"/>
                </a:cxn>
              </a:cxnLst>
              <a:rect l="0" t="0" r="r" b="b"/>
              <a:pathLst>
                <a:path w="73" h="52">
                  <a:moveTo>
                    <a:pt x="31" y="46"/>
                  </a:moveTo>
                  <a:cubicBezTo>
                    <a:pt x="45" y="52"/>
                    <a:pt x="61" y="50"/>
                    <a:pt x="73" y="41"/>
                  </a:cubicBezTo>
                  <a:cubicBezTo>
                    <a:pt x="73" y="27"/>
                    <a:pt x="65" y="14"/>
                    <a:pt x="51" y="8"/>
                  </a:cubicBezTo>
                  <a:cubicBezTo>
                    <a:pt x="38" y="2"/>
                    <a:pt x="12" y="0"/>
                    <a:pt x="0" y="8"/>
                  </a:cubicBezTo>
                  <a:cubicBezTo>
                    <a:pt x="0" y="23"/>
                    <a:pt x="18" y="40"/>
                    <a:pt x="31" y="46"/>
                  </a:cubicBezTo>
                  <a:close/>
                </a:path>
              </a:pathLst>
            </a:custGeom>
            <a:solidFill>
              <a:srgbClr val="908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24"/>
            <p:cNvSpPr/>
            <p:nvPr/>
          </p:nvSpPr>
          <p:spPr bwMode="auto">
            <a:xfrm>
              <a:off x="4702" y="1626"/>
              <a:ext cx="130" cy="168"/>
            </a:xfrm>
            <a:custGeom>
              <a:avLst/>
              <a:gdLst>
                <a:gd name="T0" fmla="*/ 7 w 55"/>
                <a:gd name="T1" fmla="*/ 48 h 71"/>
                <a:gd name="T2" fmla="*/ 41 w 55"/>
                <a:gd name="T3" fmla="*/ 71 h 71"/>
                <a:gd name="T4" fmla="*/ 50 w 55"/>
                <a:gd name="T5" fmla="*/ 32 h 71"/>
                <a:gd name="T6" fmla="*/ 11 w 55"/>
                <a:gd name="T7" fmla="*/ 0 h 71"/>
                <a:gd name="T8" fmla="*/ 7 w 55"/>
                <a:gd name="T9" fmla="*/ 48 h 71"/>
              </a:gdLst>
              <a:ahLst/>
              <a:cxnLst>
                <a:cxn ang="0">
                  <a:pos x="T0" y="T1"/>
                </a:cxn>
                <a:cxn ang="0">
                  <a:pos x="T2" y="T3"/>
                </a:cxn>
                <a:cxn ang="0">
                  <a:pos x="T4" y="T5"/>
                </a:cxn>
                <a:cxn ang="0">
                  <a:pos x="T6" y="T7"/>
                </a:cxn>
                <a:cxn ang="0">
                  <a:pos x="T8" y="T9"/>
                </a:cxn>
              </a:cxnLst>
              <a:rect l="0" t="0" r="r" b="b"/>
              <a:pathLst>
                <a:path w="55" h="71">
                  <a:moveTo>
                    <a:pt x="7" y="48"/>
                  </a:moveTo>
                  <a:cubicBezTo>
                    <a:pt x="12" y="61"/>
                    <a:pt x="26" y="69"/>
                    <a:pt x="41" y="71"/>
                  </a:cubicBezTo>
                  <a:cubicBezTo>
                    <a:pt x="51" y="60"/>
                    <a:pt x="55" y="45"/>
                    <a:pt x="50" y="32"/>
                  </a:cubicBezTo>
                  <a:cubicBezTo>
                    <a:pt x="44" y="19"/>
                    <a:pt x="26" y="1"/>
                    <a:pt x="11" y="0"/>
                  </a:cubicBezTo>
                  <a:cubicBezTo>
                    <a:pt x="0" y="11"/>
                    <a:pt x="1" y="35"/>
                    <a:pt x="7" y="48"/>
                  </a:cubicBezTo>
                  <a:close/>
                </a:path>
              </a:pathLst>
            </a:custGeom>
            <a:solidFill>
              <a:srgbClr val="C7C8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25"/>
            <p:cNvSpPr/>
            <p:nvPr/>
          </p:nvSpPr>
          <p:spPr bwMode="auto">
            <a:xfrm>
              <a:off x="3194" y="1908"/>
              <a:ext cx="154" cy="151"/>
            </a:xfrm>
            <a:custGeom>
              <a:avLst/>
              <a:gdLst>
                <a:gd name="T0" fmla="*/ 53 w 65"/>
                <a:gd name="T1" fmla="*/ 43 h 64"/>
                <a:gd name="T2" fmla="*/ 59 w 65"/>
                <a:gd name="T3" fmla="*/ 4 h 64"/>
                <a:gd name="T4" fmla="*/ 18 w 65"/>
                <a:gd name="T5" fmla="*/ 14 h 64"/>
                <a:gd name="T6" fmla="*/ 5 w 65"/>
                <a:gd name="T7" fmla="*/ 61 h 64"/>
                <a:gd name="T8" fmla="*/ 53 w 65"/>
                <a:gd name="T9" fmla="*/ 43 h 64"/>
              </a:gdLst>
              <a:ahLst/>
              <a:cxnLst>
                <a:cxn ang="0">
                  <a:pos x="T0" y="T1"/>
                </a:cxn>
                <a:cxn ang="0">
                  <a:pos x="T2" y="T3"/>
                </a:cxn>
                <a:cxn ang="0">
                  <a:pos x="T4" y="T5"/>
                </a:cxn>
                <a:cxn ang="0">
                  <a:pos x="T6" y="T7"/>
                </a:cxn>
                <a:cxn ang="0">
                  <a:pos x="T8" y="T9"/>
                </a:cxn>
              </a:cxnLst>
              <a:rect l="0" t="0" r="r" b="b"/>
              <a:pathLst>
                <a:path w="65" h="64">
                  <a:moveTo>
                    <a:pt x="53" y="43"/>
                  </a:moveTo>
                  <a:cubicBezTo>
                    <a:pt x="63" y="32"/>
                    <a:pt x="65" y="17"/>
                    <a:pt x="59" y="4"/>
                  </a:cubicBezTo>
                  <a:cubicBezTo>
                    <a:pt x="44" y="0"/>
                    <a:pt x="28" y="4"/>
                    <a:pt x="18" y="14"/>
                  </a:cubicBezTo>
                  <a:cubicBezTo>
                    <a:pt x="8" y="24"/>
                    <a:pt x="0" y="47"/>
                    <a:pt x="5" y="61"/>
                  </a:cubicBezTo>
                  <a:cubicBezTo>
                    <a:pt x="20" y="64"/>
                    <a:pt x="43" y="53"/>
                    <a:pt x="53" y="43"/>
                  </a:cubicBezTo>
                  <a:close/>
                </a:path>
              </a:pathLst>
            </a:custGeom>
            <a:solidFill>
              <a:srgbClr val="E2F1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26"/>
            <p:cNvSpPr/>
            <p:nvPr/>
          </p:nvSpPr>
          <p:spPr bwMode="auto">
            <a:xfrm>
              <a:off x="2886" y="2505"/>
              <a:ext cx="1837" cy="855"/>
            </a:xfrm>
            <a:custGeom>
              <a:avLst/>
              <a:gdLst>
                <a:gd name="T0" fmla="*/ 388 w 775"/>
                <a:gd name="T1" fmla="*/ 361 h 361"/>
                <a:gd name="T2" fmla="*/ 775 w 775"/>
                <a:gd name="T3" fmla="*/ 0 h 361"/>
                <a:gd name="T4" fmla="*/ 0 w 775"/>
                <a:gd name="T5" fmla="*/ 0 h 361"/>
                <a:gd name="T6" fmla="*/ 388 w 775"/>
                <a:gd name="T7" fmla="*/ 361 h 361"/>
              </a:gdLst>
              <a:ahLst/>
              <a:cxnLst>
                <a:cxn ang="0">
                  <a:pos x="T0" y="T1"/>
                </a:cxn>
                <a:cxn ang="0">
                  <a:pos x="T2" y="T3"/>
                </a:cxn>
                <a:cxn ang="0">
                  <a:pos x="T4" y="T5"/>
                </a:cxn>
                <a:cxn ang="0">
                  <a:pos x="T6" y="T7"/>
                </a:cxn>
              </a:cxnLst>
              <a:rect l="0" t="0" r="r" b="b"/>
              <a:pathLst>
                <a:path w="775" h="361">
                  <a:moveTo>
                    <a:pt x="388" y="361"/>
                  </a:moveTo>
                  <a:cubicBezTo>
                    <a:pt x="602" y="361"/>
                    <a:pt x="775" y="199"/>
                    <a:pt x="775" y="0"/>
                  </a:cubicBezTo>
                  <a:cubicBezTo>
                    <a:pt x="0" y="0"/>
                    <a:pt x="0" y="0"/>
                    <a:pt x="0" y="0"/>
                  </a:cubicBezTo>
                  <a:cubicBezTo>
                    <a:pt x="0" y="199"/>
                    <a:pt x="174" y="361"/>
                    <a:pt x="388" y="36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27"/>
            <p:cNvSpPr/>
            <p:nvPr/>
          </p:nvSpPr>
          <p:spPr bwMode="auto">
            <a:xfrm>
              <a:off x="3082" y="2505"/>
              <a:ext cx="1447" cy="675"/>
            </a:xfrm>
            <a:custGeom>
              <a:avLst/>
              <a:gdLst>
                <a:gd name="T0" fmla="*/ 305 w 610"/>
                <a:gd name="T1" fmla="*/ 285 h 285"/>
                <a:gd name="T2" fmla="*/ 610 w 610"/>
                <a:gd name="T3" fmla="*/ 0 h 285"/>
                <a:gd name="T4" fmla="*/ 0 w 610"/>
                <a:gd name="T5" fmla="*/ 0 h 285"/>
                <a:gd name="T6" fmla="*/ 305 w 610"/>
                <a:gd name="T7" fmla="*/ 285 h 285"/>
              </a:gdLst>
              <a:ahLst/>
              <a:cxnLst>
                <a:cxn ang="0">
                  <a:pos x="T0" y="T1"/>
                </a:cxn>
                <a:cxn ang="0">
                  <a:pos x="T2" y="T3"/>
                </a:cxn>
                <a:cxn ang="0">
                  <a:pos x="T4" y="T5"/>
                </a:cxn>
                <a:cxn ang="0">
                  <a:pos x="T6" y="T7"/>
                </a:cxn>
              </a:cxnLst>
              <a:rect l="0" t="0" r="r" b="b"/>
              <a:pathLst>
                <a:path w="610" h="285">
                  <a:moveTo>
                    <a:pt x="305" y="285"/>
                  </a:moveTo>
                  <a:cubicBezTo>
                    <a:pt x="474" y="285"/>
                    <a:pt x="610" y="157"/>
                    <a:pt x="610" y="0"/>
                  </a:cubicBezTo>
                  <a:cubicBezTo>
                    <a:pt x="0" y="0"/>
                    <a:pt x="0" y="0"/>
                    <a:pt x="0" y="0"/>
                  </a:cubicBezTo>
                  <a:cubicBezTo>
                    <a:pt x="0" y="157"/>
                    <a:pt x="136" y="285"/>
                    <a:pt x="305" y="28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28"/>
            <p:cNvSpPr/>
            <p:nvPr/>
          </p:nvSpPr>
          <p:spPr bwMode="auto">
            <a:xfrm>
              <a:off x="3267" y="2505"/>
              <a:ext cx="1077" cy="502"/>
            </a:xfrm>
            <a:custGeom>
              <a:avLst/>
              <a:gdLst>
                <a:gd name="T0" fmla="*/ 227 w 454"/>
                <a:gd name="T1" fmla="*/ 212 h 212"/>
                <a:gd name="T2" fmla="*/ 454 w 454"/>
                <a:gd name="T3" fmla="*/ 0 h 212"/>
                <a:gd name="T4" fmla="*/ 0 w 454"/>
                <a:gd name="T5" fmla="*/ 0 h 212"/>
                <a:gd name="T6" fmla="*/ 227 w 454"/>
                <a:gd name="T7" fmla="*/ 212 h 212"/>
              </a:gdLst>
              <a:ahLst/>
              <a:cxnLst>
                <a:cxn ang="0">
                  <a:pos x="T0" y="T1"/>
                </a:cxn>
                <a:cxn ang="0">
                  <a:pos x="T2" y="T3"/>
                </a:cxn>
                <a:cxn ang="0">
                  <a:pos x="T4" y="T5"/>
                </a:cxn>
                <a:cxn ang="0">
                  <a:pos x="T6" y="T7"/>
                </a:cxn>
              </a:cxnLst>
              <a:rect l="0" t="0" r="r" b="b"/>
              <a:pathLst>
                <a:path w="454" h="212">
                  <a:moveTo>
                    <a:pt x="227" y="212"/>
                  </a:moveTo>
                  <a:cubicBezTo>
                    <a:pt x="352" y="212"/>
                    <a:pt x="454" y="117"/>
                    <a:pt x="454" y="0"/>
                  </a:cubicBezTo>
                  <a:cubicBezTo>
                    <a:pt x="0" y="0"/>
                    <a:pt x="0" y="0"/>
                    <a:pt x="0" y="0"/>
                  </a:cubicBezTo>
                  <a:cubicBezTo>
                    <a:pt x="0" y="117"/>
                    <a:pt x="102" y="212"/>
                    <a:pt x="227" y="21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29"/>
            <p:cNvSpPr/>
            <p:nvPr/>
          </p:nvSpPr>
          <p:spPr bwMode="auto">
            <a:xfrm>
              <a:off x="2814" y="962"/>
              <a:ext cx="2052" cy="1860"/>
            </a:xfrm>
            <a:custGeom>
              <a:avLst/>
              <a:gdLst>
                <a:gd name="T0" fmla="*/ 861 w 865"/>
                <a:gd name="T1" fmla="*/ 315 h 785"/>
                <a:gd name="T2" fmla="*/ 861 w 865"/>
                <a:gd name="T3" fmla="*/ 317 h 785"/>
                <a:gd name="T4" fmla="*/ 835 w 865"/>
                <a:gd name="T5" fmla="*/ 369 h 785"/>
                <a:gd name="T6" fmla="*/ 708 w 865"/>
                <a:gd name="T7" fmla="*/ 403 h 785"/>
                <a:gd name="T8" fmla="*/ 686 w 865"/>
                <a:gd name="T9" fmla="*/ 380 h 785"/>
                <a:gd name="T10" fmla="*/ 759 w 865"/>
                <a:gd name="T11" fmla="*/ 337 h 785"/>
                <a:gd name="T12" fmla="*/ 731 w 865"/>
                <a:gd name="T13" fmla="*/ 347 h 785"/>
                <a:gd name="T14" fmla="*/ 631 w 865"/>
                <a:gd name="T15" fmla="*/ 386 h 785"/>
                <a:gd name="T16" fmla="*/ 605 w 865"/>
                <a:gd name="T17" fmla="*/ 359 h 785"/>
                <a:gd name="T18" fmla="*/ 670 w 865"/>
                <a:gd name="T19" fmla="*/ 275 h 785"/>
                <a:gd name="T20" fmla="*/ 666 w 865"/>
                <a:gd name="T21" fmla="*/ 267 h 785"/>
                <a:gd name="T22" fmla="*/ 613 w 865"/>
                <a:gd name="T23" fmla="*/ 331 h 785"/>
                <a:gd name="T24" fmla="*/ 565 w 865"/>
                <a:gd name="T25" fmla="*/ 420 h 785"/>
                <a:gd name="T26" fmla="*/ 443 w 865"/>
                <a:gd name="T27" fmla="*/ 453 h 785"/>
                <a:gd name="T28" fmla="*/ 455 w 865"/>
                <a:gd name="T29" fmla="*/ 399 h 785"/>
                <a:gd name="T30" fmla="*/ 583 w 865"/>
                <a:gd name="T31" fmla="*/ 253 h 785"/>
                <a:gd name="T32" fmla="*/ 636 w 865"/>
                <a:gd name="T33" fmla="*/ 230 h 785"/>
                <a:gd name="T34" fmla="*/ 651 w 865"/>
                <a:gd name="T35" fmla="*/ 206 h 785"/>
                <a:gd name="T36" fmla="*/ 580 w 865"/>
                <a:gd name="T37" fmla="*/ 242 h 785"/>
                <a:gd name="T38" fmla="*/ 539 w 865"/>
                <a:gd name="T39" fmla="*/ 238 h 785"/>
                <a:gd name="T40" fmla="*/ 607 w 865"/>
                <a:gd name="T41" fmla="*/ 104 h 785"/>
                <a:gd name="T42" fmla="*/ 592 w 865"/>
                <a:gd name="T43" fmla="*/ 0 h 785"/>
                <a:gd name="T44" fmla="*/ 605 w 865"/>
                <a:gd name="T45" fmla="*/ 90 h 785"/>
                <a:gd name="T46" fmla="*/ 517 w 865"/>
                <a:gd name="T47" fmla="*/ 159 h 785"/>
                <a:gd name="T48" fmla="*/ 453 w 865"/>
                <a:gd name="T49" fmla="*/ 99 h 785"/>
                <a:gd name="T50" fmla="*/ 520 w 865"/>
                <a:gd name="T51" fmla="*/ 204 h 785"/>
                <a:gd name="T52" fmla="*/ 413 w 865"/>
                <a:gd name="T53" fmla="*/ 388 h 785"/>
                <a:gd name="T54" fmla="*/ 387 w 865"/>
                <a:gd name="T55" fmla="*/ 276 h 785"/>
                <a:gd name="T56" fmla="*/ 381 w 865"/>
                <a:gd name="T57" fmla="*/ 193 h 785"/>
                <a:gd name="T58" fmla="*/ 385 w 865"/>
                <a:gd name="T59" fmla="*/ 253 h 785"/>
                <a:gd name="T60" fmla="*/ 344 w 865"/>
                <a:gd name="T61" fmla="*/ 237 h 785"/>
                <a:gd name="T62" fmla="*/ 247 w 865"/>
                <a:gd name="T63" fmla="*/ 153 h 785"/>
                <a:gd name="T64" fmla="*/ 285 w 865"/>
                <a:gd name="T65" fmla="*/ 212 h 785"/>
                <a:gd name="T66" fmla="*/ 354 w 865"/>
                <a:gd name="T67" fmla="*/ 302 h 785"/>
                <a:gd name="T68" fmla="*/ 359 w 865"/>
                <a:gd name="T69" fmla="*/ 371 h 785"/>
                <a:gd name="T70" fmla="*/ 206 w 865"/>
                <a:gd name="T71" fmla="*/ 247 h 785"/>
                <a:gd name="T72" fmla="*/ 176 w 865"/>
                <a:gd name="T73" fmla="*/ 190 h 785"/>
                <a:gd name="T74" fmla="*/ 166 w 865"/>
                <a:gd name="T75" fmla="*/ 244 h 785"/>
                <a:gd name="T76" fmla="*/ 151 w 865"/>
                <a:gd name="T77" fmla="*/ 242 h 785"/>
                <a:gd name="T78" fmla="*/ 229 w 865"/>
                <a:gd name="T79" fmla="*/ 290 h 785"/>
                <a:gd name="T80" fmla="*/ 353 w 865"/>
                <a:gd name="T81" fmla="*/ 416 h 785"/>
                <a:gd name="T82" fmla="*/ 214 w 865"/>
                <a:gd name="T83" fmla="*/ 354 h 785"/>
                <a:gd name="T84" fmla="*/ 119 w 865"/>
                <a:gd name="T85" fmla="*/ 301 h 785"/>
                <a:gd name="T86" fmla="*/ 21 w 865"/>
                <a:gd name="T87" fmla="*/ 239 h 785"/>
                <a:gd name="T88" fmla="*/ 37 w 865"/>
                <a:gd name="T89" fmla="*/ 271 h 785"/>
                <a:gd name="T90" fmla="*/ 166 w 865"/>
                <a:gd name="T91" fmla="*/ 328 h 785"/>
                <a:gd name="T92" fmla="*/ 89 w 865"/>
                <a:gd name="T93" fmla="*/ 341 h 785"/>
                <a:gd name="T94" fmla="*/ 184 w 865"/>
                <a:gd name="T95" fmla="*/ 355 h 785"/>
                <a:gd name="T96" fmla="*/ 102 w 865"/>
                <a:gd name="T97" fmla="*/ 391 h 785"/>
                <a:gd name="T98" fmla="*/ 0 w 865"/>
                <a:gd name="T99" fmla="*/ 396 h 785"/>
                <a:gd name="T100" fmla="*/ 199 w 865"/>
                <a:gd name="T101" fmla="*/ 390 h 785"/>
                <a:gd name="T102" fmla="*/ 376 w 865"/>
                <a:gd name="T103" fmla="*/ 487 h 785"/>
                <a:gd name="T104" fmla="*/ 378 w 865"/>
                <a:gd name="T105" fmla="*/ 603 h 785"/>
                <a:gd name="T106" fmla="*/ 275 w 865"/>
                <a:gd name="T107" fmla="*/ 651 h 785"/>
                <a:gd name="T108" fmla="*/ 501 w 865"/>
                <a:gd name="T109" fmla="*/ 651 h 785"/>
                <a:gd name="T110" fmla="*/ 453 w 865"/>
                <a:gd name="T111" fmla="*/ 561 h 785"/>
                <a:gd name="T112" fmla="*/ 456 w 865"/>
                <a:gd name="T113" fmla="*/ 493 h 785"/>
                <a:gd name="T114" fmla="*/ 588 w 865"/>
                <a:gd name="T115" fmla="*/ 435 h 785"/>
                <a:gd name="T116" fmla="*/ 684 w 865"/>
                <a:gd name="T117" fmla="*/ 415 h 785"/>
                <a:gd name="T118" fmla="*/ 841 w 865"/>
                <a:gd name="T119" fmla="*/ 37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5" h="785">
                  <a:moveTo>
                    <a:pt x="861" y="315"/>
                  </a:moveTo>
                  <a:cubicBezTo>
                    <a:pt x="862" y="314"/>
                    <a:pt x="862" y="314"/>
                    <a:pt x="861" y="315"/>
                  </a:cubicBezTo>
                  <a:cubicBezTo>
                    <a:pt x="861" y="315"/>
                    <a:pt x="861" y="315"/>
                    <a:pt x="861" y="315"/>
                  </a:cubicBezTo>
                  <a:cubicBezTo>
                    <a:pt x="861" y="315"/>
                    <a:pt x="861" y="316"/>
                    <a:pt x="861" y="316"/>
                  </a:cubicBezTo>
                  <a:cubicBezTo>
                    <a:pt x="861" y="317"/>
                    <a:pt x="861" y="318"/>
                    <a:pt x="861" y="318"/>
                  </a:cubicBezTo>
                  <a:cubicBezTo>
                    <a:pt x="861" y="318"/>
                    <a:pt x="861" y="318"/>
                    <a:pt x="861" y="317"/>
                  </a:cubicBezTo>
                  <a:cubicBezTo>
                    <a:pt x="858" y="326"/>
                    <a:pt x="855" y="335"/>
                    <a:pt x="852" y="344"/>
                  </a:cubicBezTo>
                  <a:cubicBezTo>
                    <a:pt x="849" y="352"/>
                    <a:pt x="846" y="358"/>
                    <a:pt x="840" y="364"/>
                  </a:cubicBezTo>
                  <a:cubicBezTo>
                    <a:pt x="839" y="366"/>
                    <a:pt x="836" y="368"/>
                    <a:pt x="835" y="369"/>
                  </a:cubicBezTo>
                  <a:cubicBezTo>
                    <a:pt x="824" y="379"/>
                    <a:pt x="811" y="388"/>
                    <a:pt x="799" y="395"/>
                  </a:cubicBezTo>
                  <a:cubicBezTo>
                    <a:pt x="788" y="401"/>
                    <a:pt x="776" y="404"/>
                    <a:pt x="764" y="404"/>
                  </a:cubicBezTo>
                  <a:cubicBezTo>
                    <a:pt x="746" y="405"/>
                    <a:pt x="727" y="403"/>
                    <a:pt x="708" y="403"/>
                  </a:cubicBezTo>
                  <a:cubicBezTo>
                    <a:pt x="684" y="402"/>
                    <a:pt x="659" y="402"/>
                    <a:pt x="635" y="401"/>
                  </a:cubicBezTo>
                  <a:cubicBezTo>
                    <a:pt x="641" y="396"/>
                    <a:pt x="651" y="394"/>
                    <a:pt x="658" y="392"/>
                  </a:cubicBezTo>
                  <a:cubicBezTo>
                    <a:pt x="668" y="388"/>
                    <a:pt x="678" y="385"/>
                    <a:pt x="686" y="380"/>
                  </a:cubicBezTo>
                  <a:cubicBezTo>
                    <a:pt x="700" y="373"/>
                    <a:pt x="713" y="365"/>
                    <a:pt x="726" y="357"/>
                  </a:cubicBezTo>
                  <a:cubicBezTo>
                    <a:pt x="732" y="354"/>
                    <a:pt x="738" y="350"/>
                    <a:pt x="744" y="347"/>
                  </a:cubicBezTo>
                  <a:cubicBezTo>
                    <a:pt x="749" y="344"/>
                    <a:pt x="755" y="341"/>
                    <a:pt x="759" y="337"/>
                  </a:cubicBezTo>
                  <a:cubicBezTo>
                    <a:pt x="771" y="326"/>
                    <a:pt x="777" y="312"/>
                    <a:pt x="783" y="297"/>
                  </a:cubicBezTo>
                  <a:cubicBezTo>
                    <a:pt x="775" y="310"/>
                    <a:pt x="769" y="324"/>
                    <a:pt x="756" y="334"/>
                  </a:cubicBezTo>
                  <a:cubicBezTo>
                    <a:pt x="750" y="340"/>
                    <a:pt x="738" y="343"/>
                    <a:pt x="731" y="347"/>
                  </a:cubicBezTo>
                  <a:cubicBezTo>
                    <a:pt x="724" y="351"/>
                    <a:pt x="717" y="354"/>
                    <a:pt x="709" y="357"/>
                  </a:cubicBezTo>
                  <a:cubicBezTo>
                    <a:pt x="696" y="362"/>
                    <a:pt x="685" y="369"/>
                    <a:pt x="672" y="373"/>
                  </a:cubicBezTo>
                  <a:cubicBezTo>
                    <a:pt x="659" y="378"/>
                    <a:pt x="644" y="381"/>
                    <a:pt x="631" y="386"/>
                  </a:cubicBezTo>
                  <a:cubicBezTo>
                    <a:pt x="616" y="392"/>
                    <a:pt x="604" y="401"/>
                    <a:pt x="591" y="409"/>
                  </a:cubicBezTo>
                  <a:cubicBezTo>
                    <a:pt x="593" y="400"/>
                    <a:pt x="595" y="385"/>
                    <a:pt x="597" y="378"/>
                  </a:cubicBezTo>
                  <a:cubicBezTo>
                    <a:pt x="599" y="371"/>
                    <a:pt x="602" y="365"/>
                    <a:pt x="605" y="359"/>
                  </a:cubicBezTo>
                  <a:cubicBezTo>
                    <a:pt x="614" y="348"/>
                    <a:pt x="625" y="336"/>
                    <a:pt x="637" y="328"/>
                  </a:cubicBezTo>
                  <a:cubicBezTo>
                    <a:pt x="650" y="320"/>
                    <a:pt x="659" y="311"/>
                    <a:pt x="666" y="299"/>
                  </a:cubicBezTo>
                  <a:cubicBezTo>
                    <a:pt x="668" y="291"/>
                    <a:pt x="670" y="283"/>
                    <a:pt x="670" y="275"/>
                  </a:cubicBezTo>
                  <a:cubicBezTo>
                    <a:pt x="670" y="272"/>
                    <a:pt x="670" y="269"/>
                    <a:pt x="670" y="266"/>
                  </a:cubicBezTo>
                  <a:cubicBezTo>
                    <a:pt x="668" y="255"/>
                    <a:pt x="665" y="243"/>
                    <a:pt x="663" y="231"/>
                  </a:cubicBezTo>
                  <a:cubicBezTo>
                    <a:pt x="664" y="243"/>
                    <a:pt x="665" y="255"/>
                    <a:pt x="666" y="267"/>
                  </a:cubicBezTo>
                  <a:cubicBezTo>
                    <a:pt x="666" y="269"/>
                    <a:pt x="666" y="272"/>
                    <a:pt x="666" y="275"/>
                  </a:cubicBezTo>
                  <a:cubicBezTo>
                    <a:pt x="665" y="289"/>
                    <a:pt x="657" y="301"/>
                    <a:pt x="645" y="311"/>
                  </a:cubicBezTo>
                  <a:cubicBezTo>
                    <a:pt x="635" y="318"/>
                    <a:pt x="624" y="324"/>
                    <a:pt x="613" y="331"/>
                  </a:cubicBezTo>
                  <a:cubicBezTo>
                    <a:pt x="600" y="341"/>
                    <a:pt x="589" y="354"/>
                    <a:pt x="582" y="368"/>
                  </a:cubicBezTo>
                  <a:cubicBezTo>
                    <a:pt x="578" y="376"/>
                    <a:pt x="576" y="384"/>
                    <a:pt x="574" y="392"/>
                  </a:cubicBezTo>
                  <a:cubicBezTo>
                    <a:pt x="572" y="401"/>
                    <a:pt x="568" y="411"/>
                    <a:pt x="565" y="420"/>
                  </a:cubicBezTo>
                  <a:cubicBezTo>
                    <a:pt x="536" y="429"/>
                    <a:pt x="506" y="439"/>
                    <a:pt x="477" y="448"/>
                  </a:cubicBezTo>
                  <a:cubicBezTo>
                    <a:pt x="471" y="450"/>
                    <a:pt x="465" y="452"/>
                    <a:pt x="458" y="454"/>
                  </a:cubicBezTo>
                  <a:cubicBezTo>
                    <a:pt x="453" y="456"/>
                    <a:pt x="447" y="458"/>
                    <a:pt x="443" y="453"/>
                  </a:cubicBezTo>
                  <a:cubicBezTo>
                    <a:pt x="440" y="448"/>
                    <a:pt x="438" y="442"/>
                    <a:pt x="436" y="436"/>
                  </a:cubicBezTo>
                  <a:cubicBezTo>
                    <a:pt x="433" y="429"/>
                    <a:pt x="431" y="423"/>
                    <a:pt x="438" y="416"/>
                  </a:cubicBezTo>
                  <a:cubicBezTo>
                    <a:pt x="443" y="410"/>
                    <a:pt x="449" y="405"/>
                    <a:pt x="455" y="399"/>
                  </a:cubicBezTo>
                  <a:cubicBezTo>
                    <a:pt x="473" y="380"/>
                    <a:pt x="495" y="362"/>
                    <a:pt x="511" y="341"/>
                  </a:cubicBezTo>
                  <a:cubicBezTo>
                    <a:pt x="519" y="330"/>
                    <a:pt x="523" y="318"/>
                    <a:pt x="526" y="305"/>
                  </a:cubicBezTo>
                  <a:cubicBezTo>
                    <a:pt x="545" y="288"/>
                    <a:pt x="564" y="271"/>
                    <a:pt x="583" y="253"/>
                  </a:cubicBezTo>
                  <a:cubicBezTo>
                    <a:pt x="587" y="250"/>
                    <a:pt x="591" y="246"/>
                    <a:pt x="596" y="244"/>
                  </a:cubicBezTo>
                  <a:cubicBezTo>
                    <a:pt x="602" y="241"/>
                    <a:pt x="609" y="240"/>
                    <a:pt x="615" y="239"/>
                  </a:cubicBezTo>
                  <a:cubicBezTo>
                    <a:pt x="622" y="237"/>
                    <a:pt x="629" y="234"/>
                    <a:pt x="636" y="230"/>
                  </a:cubicBezTo>
                  <a:cubicBezTo>
                    <a:pt x="649" y="221"/>
                    <a:pt x="656" y="209"/>
                    <a:pt x="664" y="195"/>
                  </a:cubicBezTo>
                  <a:cubicBezTo>
                    <a:pt x="674" y="176"/>
                    <a:pt x="685" y="157"/>
                    <a:pt x="696" y="138"/>
                  </a:cubicBezTo>
                  <a:cubicBezTo>
                    <a:pt x="681" y="161"/>
                    <a:pt x="667" y="184"/>
                    <a:pt x="651" y="206"/>
                  </a:cubicBezTo>
                  <a:cubicBezTo>
                    <a:pt x="641" y="221"/>
                    <a:pt x="625" y="228"/>
                    <a:pt x="607" y="231"/>
                  </a:cubicBezTo>
                  <a:cubicBezTo>
                    <a:pt x="598" y="233"/>
                    <a:pt x="587" y="236"/>
                    <a:pt x="580" y="241"/>
                  </a:cubicBezTo>
                  <a:cubicBezTo>
                    <a:pt x="580" y="241"/>
                    <a:pt x="580" y="241"/>
                    <a:pt x="580" y="242"/>
                  </a:cubicBezTo>
                  <a:cubicBezTo>
                    <a:pt x="577" y="243"/>
                    <a:pt x="573" y="246"/>
                    <a:pt x="571" y="248"/>
                  </a:cubicBezTo>
                  <a:cubicBezTo>
                    <a:pt x="559" y="257"/>
                    <a:pt x="544" y="275"/>
                    <a:pt x="531" y="278"/>
                  </a:cubicBezTo>
                  <a:cubicBezTo>
                    <a:pt x="533" y="265"/>
                    <a:pt x="539" y="252"/>
                    <a:pt x="539" y="238"/>
                  </a:cubicBezTo>
                  <a:cubicBezTo>
                    <a:pt x="540" y="221"/>
                    <a:pt x="538" y="205"/>
                    <a:pt x="531" y="190"/>
                  </a:cubicBezTo>
                  <a:cubicBezTo>
                    <a:pt x="546" y="174"/>
                    <a:pt x="560" y="159"/>
                    <a:pt x="574" y="144"/>
                  </a:cubicBezTo>
                  <a:cubicBezTo>
                    <a:pt x="586" y="132"/>
                    <a:pt x="599" y="119"/>
                    <a:pt x="607" y="104"/>
                  </a:cubicBezTo>
                  <a:cubicBezTo>
                    <a:pt x="611" y="97"/>
                    <a:pt x="613" y="90"/>
                    <a:pt x="614" y="83"/>
                  </a:cubicBezTo>
                  <a:cubicBezTo>
                    <a:pt x="615" y="70"/>
                    <a:pt x="611" y="60"/>
                    <a:pt x="607" y="48"/>
                  </a:cubicBezTo>
                  <a:cubicBezTo>
                    <a:pt x="602" y="32"/>
                    <a:pt x="597" y="16"/>
                    <a:pt x="592" y="0"/>
                  </a:cubicBezTo>
                  <a:cubicBezTo>
                    <a:pt x="594" y="11"/>
                    <a:pt x="597" y="22"/>
                    <a:pt x="599" y="33"/>
                  </a:cubicBezTo>
                  <a:cubicBezTo>
                    <a:pt x="604" y="52"/>
                    <a:pt x="611" y="70"/>
                    <a:pt x="605" y="89"/>
                  </a:cubicBezTo>
                  <a:cubicBezTo>
                    <a:pt x="605" y="89"/>
                    <a:pt x="605" y="90"/>
                    <a:pt x="605" y="90"/>
                  </a:cubicBezTo>
                  <a:cubicBezTo>
                    <a:pt x="599" y="103"/>
                    <a:pt x="590" y="113"/>
                    <a:pt x="580" y="122"/>
                  </a:cubicBezTo>
                  <a:cubicBezTo>
                    <a:pt x="561" y="139"/>
                    <a:pt x="542" y="156"/>
                    <a:pt x="524" y="173"/>
                  </a:cubicBezTo>
                  <a:cubicBezTo>
                    <a:pt x="522" y="169"/>
                    <a:pt x="519" y="164"/>
                    <a:pt x="517" y="159"/>
                  </a:cubicBezTo>
                  <a:cubicBezTo>
                    <a:pt x="502" y="132"/>
                    <a:pt x="468" y="118"/>
                    <a:pt x="455" y="89"/>
                  </a:cubicBezTo>
                  <a:cubicBezTo>
                    <a:pt x="444" y="66"/>
                    <a:pt x="433" y="43"/>
                    <a:pt x="422" y="19"/>
                  </a:cubicBezTo>
                  <a:cubicBezTo>
                    <a:pt x="432" y="46"/>
                    <a:pt x="441" y="73"/>
                    <a:pt x="453" y="99"/>
                  </a:cubicBezTo>
                  <a:cubicBezTo>
                    <a:pt x="453" y="100"/>
                    <a:pt x="454" y="101"/>
                    <a:pt x="454" y="102"/>
                  </a:cubicBezTo>
                  <a:cubicBezTo>
                    <a:pt x="468" y="125"/>
                    <a:pt x="494" y="140"/>
                    <a:pt x="505" y="164"/>
                  </a:cubicBezTo>
                  <a:cubicBezTo>
                    <a:pt x="510" y="178"/>
                    <a:pt x="515" y="191"/>
                    <a:pt x="520" y="204"/>
                  </a:cubicBezTo>
                  <a:cubicBezTo>
                    <a:pt x="528" y="239"/>
                    <a:pt x="515" y="276"/>
                    <a:pt x="498" y="307"/>
                  </a:cubicBezTo>
                  <a:cubicBezTo>
                    <a:pt x="481" y="339"/>
                    <a:pt x="453" y="363"/>
                    <a:pt x="423" y="385"/>
                  </a:cubicBezTo>
                  <a:cubicBezTo>
                    <a:pt x="420" y="387"/>
                    <a:pt x="417" y="389"/>
                    <a:pt x="413" y="388"/>
                  </a:cubicBezTo>
                  <a:cubicBezTo>
                    <a:pt x="409" y="387"/>
                    <a:pt x="406" y="384"/>
                    <a:pt x="404" y="382"/>
                  </a:cubicBezTo>
                  <a:cubicBezTo>
                    <a:pt x="384" y="360"/>
                    <a:pt x="366" y="340"/>
                    <a:pt x="373" y="311"/>
                  </a:cubicBezTo>
                  <a:cubicBezTo>
                    <a:pt x="375" y="298"/>
                    <a:pt x="381" y="287"/>
                    <a:pt x="387" y="276"/>
                  </a:cubicBezTo>
                  <a:cubicBezTo>
                    <a:pt x="393" y="266"/>
                    <a:pt x="395" y="257"/>
                    <a:pt x="395" y="245"/>
                  </a:cubicBezTo>
                  <a:cubicBezTo>
                    <a:pt x="395" y="233"/>
                    <a:pt x="390" y="220"/>
                    <a:pt x="386" y="208"/>
                  </a:cubicBezTo>
                  <a:cubicBezTo>
                    <a:pt x="384" y="203"/>
                    <a:pt x="382" y="198"/>
                    <a:pt x="381" y="193"/>
                  </a:cubicBezTo>
                  <a:cubicBezTo>
                    <a:pt x="381" y="197"/>
                    <a:pt x="382" y="202"/>
                    <a:pt x="383" y="207"/>
                  </a:cubicBezTo>
                  <a:cubicBezTo>
                    <a:pt x="385" y="219"/>
                    <a:pt x="389" y="232"/>
                    <a:pt x="387" y="245"/>
                  </a:cubicBezTo>
                  <a:cubicBezTo>
                    <a:pt x="386" y="248"/>
                    <a:pt x="385" y="250"/>
                    <a:pt x="385" y="253"/>
                  </a:cubicBezTo>
                  <a:cubicBezTo>
                    <a:pt x="382" y="263"/>
                    <a:pt x="375" y="272"/>
                    <a:pt x="369" y="281"/>
                  </a:cubicBezTo>
                  <a:cubicBezTo>
                    <a:pt x="368" y="283"/>
                    <a:pt x="356" y="262"/>
                    <a:pt x="356" y="260"/>
                  </a:cubicBezTo>
                  <a:cubicBezTo>
                    <a:pt x="352" y="253"/>
                    <a:pt x="349" y="243"/>
                    <a:pt x="344" y="237"/>
                  </a:cubicBezTo>
                  <a:cubicBezTo>
                    <a:pt x="331" y="220"/>
                    <a:pt x="309" y="214"/>
                    <a:pt x="290" y="205"/>
                  </a:cubicBezTo>
                  <a:cubicBezTo>
                    <a:pt x="281" y="200"/>
                    <a:pt x="274" y="195"/>
                    <a:pt x="268" y="187"/>
                  </a:cubicBezTo>
                  <a:cubicBezTo>
                    <a:pt x="260" y="177"/>
                    <a:pt x="254" y="164"/>
                    <a:pt x="247" y="153"/>
                  </a:cubicBezTo>
                  <a:cubicBezTo>
                    <a:pt x="237" y="137"/>
                    <a:pt x="228" y="121"/>
                    <a:pt x="218" y="106"/>
                  </a:cubicBezTo>
                  <a:cubicBezTo>
                    <a:pt x="232" y="132"/>
                    <a:pt x="246" y="159"/>
                    <a:pt x="259" y="186"/>
                  </a:cubicBezTo>
                  <a:cubicBezTo>
                    <a:pt x="266" y="197"/>
                    <a:pt x="273" y="205"/>
                    <a:pt x="285" y="212"/>
                  </a:cubicBezTo>
                  <a:cubicBezTo>
                    <a:pt x="304" y="222"/>
                    <a:pt x="327" y="230"/>
                    <a:pt x="337" y="250"/>
                  </a:cubicBezTo>
                  <a:cubicBezTo>
                    <a:pt x="342" y="258"/>
                    <a:pt x="343" y="267"/>
                    <a:pt x="346" y="276"/>
                  </a:cubicBezTo>
                  <a:cubicBezTo>
                    <a:pt x="349" y="285"/>
                    <a:pt x="355" y="293"/>
                    <a:pt x="354" y="302"/>
                  </a:cubicBezTo>
                  <a:cubicBezTo>
                    <a:pt x="354" y="309"/>
                    <a:pt x="349" y="316"/>
                    <a:pt x="348" y="323"/>
                  </a:cubicBezTo>
                  <a:cubicBezTo>
                    <a:pt x="346" y="330"/>
                    <a:pt x="346" y="338"/>
                    <a:pt x="348" y="345"/>
                  </a:cubicBezTo>
                  <a:cubicBezTo>
                    <a:pt x="350" y="354"/>
                    <a:pt x="353" y="363"/>
                    <a:pt x="359" y="371"/>
                  </a:cubicBezTo>
                  <a:cubicBezTo>
                    <a:pt x="338" y="356"/>
                    <a:pt x="318" y="342"/>
                    <a:pt x="298" y="326"/>
                  </a:cubicBezTo>
                  <a:cubicBezTo>
                    <a:pt x="282" y="312"/>
                    <a:pt x="265" y="298"/>
                    <a:pt x="249" y="285"/>
                  </a:cubicBezTo>
                  <a:cubicBezTo>
                    <a:pt x="234" y="273"/>
                    <a:pt x="215" y="262"/>
                    <a:pt x="206" y="247"/>
                  </a:cubicBezTo>
                  <a:cubicBezTo>
                    <a:pt x="197" y="234"/>
                    <a:pt x="193" y="218"/>
                    <a:pt x="187" y="205"/>
                  </a:cubicBezTo>
                  <a:cubicBezTo>
                    <a:pt x="179" y="187"/>
                    <a:pt x="172" y="169"/>
                    <a:pt x="164" y="152"/>
                  </a:cubicBezTo>
                  <a:cubicBezTo>
                    <a:pt x="168" y="165"/>
                    <a:pt x="172" y="178"/>
                    <a:pt x="176" y="190"/>
                  </a:cubicBezTo>
                  <a:cubicBezTo>
                    <a:pt x="179" y="201"/>
                    <a:pt x="183" y="213"/>
                    <a:pt x="186" y="224"/>
                  </a:cubicBezTo>
                  <a:cubicBezTo>
                    <a:pt x="190" y="236"/>
                    <a:pt x="192" y="248"/>
                    <a:pt x="199" y="258"/>
                  </a:cubicBezTo>
                  <a:cubicBezTo>
                    <a:pt x="188" y="253"/>
                    <a:pt x="177" y="248"/>
                    <a:pt x="166" y="244"/>
                  </a:cubicBezTo>
                  <a:cubicBezTo>
                    <a:pt x="165" y="243"/>
                    <a:pt x="160" y="240"/>
                    <a:pt x="157" y="239"/>
                  </a:cubicBezTo>
                  <a:cubicBezTo>
                    <a:pt x="142" y="226"/>
                    <a:pt x="129" y="212"/>
                    <a:pt x="115" y="199"/>
                  </a:cubicBezTo>
                  <a:cubicBezTo>
                    <a:pt x="126" y="213"/>
                    <a:pt x="137" y="229"/>
                    <a:pt x="151" y="242"/>
                  </a:cubicBezTo>
                  <a:cubicBezTo>
                    <a:pt x="153" y="244"/>
                    <a:pt x="155" y="245"/>
                    <a:pt x="156" y="247"/>
                  </a:cubicBezTo>
                  <a:cubicBezTo>
                    <a:pt x="167" y="254"/>
                    <a:pt x="178" y="260"/>
                    <a:pt x="189" y="267"/>
                  </a:cubicBezTo>
                  <a:cubicBezTo>
                    <a:pt x="203" y="275"/>
                    <a:pt x="216" y="282"/>
                    <a:pt x="229" y="290"/>
                  </a:cubicBezTo>
                  <a:cubicBezTo>
                    <a:pt x="261" y="323"/>
                    <a:pt x="294" y="355"/>
                    <a:pt x="328" y="386"/>
                  </a:cubicBezTo>
                  <a:cubicBezTo>
                    <a:pt x="335" y="391"/>
                    <a:pt x="344" y="398"/>
                    <a:pt x="348" y="405"/>
                  </a:cubicBezTo>
                  <a:cubicBezTo>
                    <a:pt x="350" y="408"/>
                    <a:pt x="351" y="412"/>
                    <a:pt x="353" y="416"/>
                  </a:cubicBezTo>
                  <a:cubicBezTo>
                    <a:pt x="356" y="424"/>
                    <a:pt x="359" y="433"/>
                    <a:pt x="362" y="442"/>
                  </a:cubicBezTo>
                  <a:cubicBezTo>
                    <a:pt x="316" y="418"/>
                    <a:pt x="270" y="395"/>
                    <a:pt x="227" y="369"/>
                  </a:cubicBezTo>
                  <a:cubicBezTo>
                    <a:pt x="221" y="365"/>
                    <a:pt x="217" y="359"/>
                    <a:pt x="214" y="354"/>
                  </a:cubicBezTo>
                  <a:cubicBezTo>
                    <a:pt x="209" y="347"/>
                    <a:pt x="204" y="341"/>
                    <a:pt x="199" y="336"/>
                  </a:cubicBezTo>
                  <a:cubicBezTo>
                    <a:pt x="189" y="327"/>
                    <a:pt x="177" y="319"/>
                    <a:pt x="164" y="314"/>
                  </a:cubicBezTo>
                  <a:cubicBezTo>
                    <a:pt x="150" y="309"/>
                    <a:pt x="134" y="306"/>
                    <a:pt x="119" y="301"/>
                  </a:cubicBezTo>
                  <a:cubicBezTo>
                    <a:pt x="103" y="294"/>
                    <a:pt x="86" y="289"/>
                    <a:pt x="70" y="283"/>
                  </a:cubicBezTo>
                  <a:cubicBezTo>
                    <a:pt x="59" y="280"/>
                    <a:pt x="48" y="277"/>
                    <a:pt x="41" y="269"/>
                  </a:cubicBezTo>
                  <a:cubicBezTo>
                    <a:pt x="33" y="260"/>
                    <a:pt x="27" y="249"/>
                    <a:pt x="21" y="239"/>
                  </a:cubicBezTo>
                  <a:cubicBezTo>
                    <a:pt x="14" y="228"/>
                    <a:pt x="6" y="217"/>
                    <a:pt x="0" y="205"/>
                  </a:cubicBezTo>
                  <a:cubicBezTo>
                    <a:pt x="5" y="216"/>
                    <a:pt x="11" y="226"/>
                    <a:pt x="17" y="236"/>
                  </a:cubicBezTo>
                  <a:cubicBezTo>
                    <a:pt x="23" y="247"/>
                    <a:pt x="28" y="260"/>
                    <a:pt x="37" y="271"/>
                  </a:cubicBezTo>
                  <a:cubicBezTo>
                    <a:pt x="48" y="284"/>
                    <a:pt x="64" y="288"/>
                    <a:pt x="80" y="294"/>
                  </a:cubicBezTo>
                  <a:cubicBezTo>
                    <a:pt x="95" y="300"/>
                    <a:pt x="109" y="306"/>
                    <a:pt x="124" y="312"/>
                  </a:cubicBezTo>
                  <a:cubicBezTo>
                    <a:pt x="138" y="317"/>
                    <a:pt x="152" y="323"/>
                    <a:pt x="166" y="328"/>
                  </a:cubicBezTo>
                  <a:cubicBezTo>
                    <a:pt x="175" y="332"/>
                    <a:pt x="181" y="338"/>
                    <a:pt x="187" y="345"/>
                  </a:cubicBezTo>
                  <a:cubicBezTo>
                    <a:pt x="168" y="336"/>
                    <a:pt x="149" y="338"/>
                    <a:pt x="129" y="339"/>
                  </a:cubicBezTo>
                  <a:cubicBezTo>
                    <a:pt x="116" y="339"/>
                    <a:pt x="102" y="340"/>
                    <a:pt x="89" y="341"/>
                  </a:cubicBezTo>
                  <a:cubicBezTo>
                    <a:pt x="104" y="341"/>
                    <a:pt x="119" y="342"/>
                    <a:pt x="134" y="343"/>
                  </a:cubicBezTo>
                  <a:cubicBezTo>
                    <a:pt x="146" y="343"/>
                    <a:pt x="159" y="343"/>
                    <a:pt x="171" y="348"/>
                  </a:cubicBezTo>
                  <a:cubicBezTo>
                    <a:pt x="176" y="350"/>
                    <a:pt x="180" y="352"/>
                    <a:pt x="184" y="355"/>
                  </a:cubicBezTo>
                  <a:cubicBezTo>
                    <a:pt x="192" y="360"/>
                    <a:pt x="201" y="367"/>
                    <a:pt x="209" y="373"/>
                  </a:cubicBezTo>
                  <a:cubicBezTo>
                    <a:pt x="209" y="373"/>
                    <a:pt x="209" y="373"/>
                    <a:pt x="209" y="373"/>
                  </a:cubicBezTo>
                  <a:cubicBezTo>
                    <a:pt x="173" y="379"/>
                    <a:pt x="138" y="386"/>
                    <a:pt x="102" y="391"/>
                  </a:cubicBezTo>
                  <a:cubicBezTo>
                    <a:pt x="92" y="392"/>
                    <a:pt x="82" y="394"/>
                    <a:pt x="72" y="395"/>
                  </a:cubicBezTo>
                  <a:cubicBezTo>
                    <a:pt x="62" y="397"/>
                    <a:pt x="54" y="400"/>
                    <a:pt x="44" y="402"/>
                  </a:cubicBezTo>
                  <a:cubicBezTo>
                    <a:pt x="29" y="406"/>
                    <a:pt x="14" y="403"/>
                    <a:pt x="0" y="396"/>
                  </a:cubicBezTo>
                  <a:cubicBezTo>
                    <a:pt x="16" y="406"/>
                    <a:pt x="32" y="408"/>
                    <a:pt x="50" y="405"/>
                  </a:cubicBezTo>
                  <a:cubicBezTo>
                    <a:pt x="76" y="401"/>
                    <a:pt x="101" y="398"/>
                    <a:pt x="127" y="395"/>
                  </a:cubicBezTo>
                  <a:cubicBezTo>
                    <a:pt x="151" y="394"/>
                    <a:pt x="175" y="392"/>
                    <a:pt x="199" y="390"/>
                  </a:cubicBezTo>
                  <a:cubicBezTo>
                    <a:pt x="206" y="389"/>
                    <a:pt x="213" y="389"/>
                    <a:pt x="220" y="388"/>
                  </a:cubicBezTo>
                  <a:cubicBezTo>
                    <a:pt x="222" y="388"/>
                    <a:pt x="227" y="388"/>
                    <a:pt x="227" y="387"/>
                  </a:cubicBezTo>
                  <a:cubicBezTo>
                    <a:pt x="275" y="422"/>
                    <a:pt x="326" y="454"/>
                    <a:pt x="376" y="487"/>
                  </a:cubicBezTo>
                  <a:cubicBezTo>
                    <a:pt x="387" y="494"/>
                    <a:pt x="384" y="508"/>
                    <a:pt x="383" y="519"/>
                  </a:cubicBezTo>
                  <a:cubicBezTo>
                    <a:pt x="382" y="535"/>
                    <a:pt x="381" y="551"/>
                    <a:pt x="380" y="567"/>
                  </a:cubicBezTo>
                  <a:cubicBezTo>
                    <a:pt x="379" y="579"/>
                    <a:pt x="379" y="591"/>
                    <a:pt x="378" y="603"/>
                  </a:cubicBezTo>
                  <a:cubicBezTo>
                    <a:pt x="377" y="611"/>
                    <a:pt x="375" y="618"/>
                    <a:pt x="372" y="624"/>
                  </a:cubicBezTo>
                  <a:cubicBezTo>
                    <a:pt x="364" y="641"/>
                    <a:pt x="345" y="651"/>
                    <a:pt x="326" y="651"/>
                  </a:cubicBezTo>
                  <a:cubicBezTo>
                    <a:pt x="275" y="651"/>
                    <a:pt x="275" y="651"/>
                    <a:pt x="275" y="651"/>
                  </a:cubicBezTo>
                  <a:cubicBezTo>
                    <a:pt x="275" y="725"/>
                    <a:pt x="339" y="785"/>
                    <a:pt x="418" y="785"/>
                  </a:cubicBezTo>
                  <a:cubicBezTo>
                    <a:pt x="497" y="785"/>
                    <a:pt x="561" y="725"/>
                    <a:pt x="561" y="651"/>
                  </a:cubicBezTo>
                  <a:cubicBezTo>
                    <a:pt x="501" y="651"/>
                    <a:pt x="501" y="651"/>
                    <a:pt x="501" y="651"/>
                  </a:cubicBezTo>
                  <a:cubicBezTo>
                    <a:pt x="474" y="651"/>
                    <a:pt x="451" y="631"/>
                    <a:pt x="450" y="606"/>
                  </a:cubicBezTo>
                  <a:cubicBezTo>
                    <a:pt x="450" y="604"/>
                    <a:pt x="450" y="603"/>
                    <a:pt x="450" y="601"/>
                  </a:cubicBezTo>
                  <a:cubicBezTo>
                    <a:pt x="451" y="588"/>
                    <a:pt x="452" y="574"/>
                    <a:pt x="453" y="561"/>
                  </a:cubicBezTo>
                  <a:cubicBezTo>
                    <a:pt x="454" y="546"/>
                    <a:pt x="455" y="532"/>
                    <a:pt x="456" y="518"/>
                  </a:cubicBezTo>
                  <a:cubicBezTo>
                    <a:pt x="456" y="515"/>
                    <a:pt x="456" y="512"/>
                    <a:pt x="456" y="509"/>
                  </a:cubicBezTo>
                  <a:cubicBezTo>
                    <a:pt x="457" y="504"/>
                    <a:pt x="455" y="498"/>
                    <a:pt x="456" y="493"/>
                  </a:cubicBezTo>
                  <a:cubicBezTo>
                    <a:pt x="458" y="487"/>
                    <a:pt x="466" y="485"/>
                    <a:pt x="471" y="483"/>
                  </a:cubicBezTo>
                  <a:cubicBezTo>
                    <a:pt x="503" y="470"/>
                    <a:pt x="535" y="457"/>
                    <a:pt x="567" y="444"/>
                  </a:cubicBezTo>
                  <a:cubicBezTo>
                    <a:pt x="574" y="441"/>
                    <a:pt x="581" y="438"/>
                    <a:pt x="588" y="435"/>
                  </a:cubicBezTo>
                  <a:cubicBezTo>
                    <a:pt x="595" y="431"/>
                    <a:pt x="601" y="426"/>
                    <a:pt x="607" y="422"/>
                  </a:cubicBezTo>
                  <a:cubicBezTo>
                    <a:pt x="619" y="414"/>
                    <a:pt x="632" y="417"/>
                    <a:pt x="645" y="416"/>
                  </a:cubicBezTo>
                  <a:cubicBezTo>
                    <a:pt x="658" y="416"/>
                    <a:pt x="671" y="416"/>
                    <a:pt x="684" y="415"/>
                  </a:cubicBezTo>
                  <a:cubicBezTo>
                    <a:pt x="710" y="415"/>
                    <a:pt x="735" y="414"/>
                    <a:pt x="761" y="413"/>
                  </a:cubicBezTo>
                  <a:cubicBezTo>
                    <a:pt x="774" y="413"/>
                    <a:pt x="788" y="411"/>
                    <a:pt x="799" y="403"/>
                  </a:cubicBezTo>
                  <a:cubicBezTo>
                    <a:pt x="813" y="393"/>
                    <a:pt x="828" y="382"/>
                    <a:pt x="841" y="370"/>
                  </a:cubicBezTo>
                  <a:cubicBezTo>
                    <a:pt x="856" y="352"/>
                    <a:pt x="859" y="327"/>
                    <a:pt x="865" y="305"/>
                  </a:cubicBezTo>
                  <a:cubicBezTo>
                    <a:pt x="864" y="308"/>
                    <a:pt x="863" y="312"/>
                    <a:pt x="861" y="31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711" y="591989"/>
            <a:ext cx="12601400" cy="72326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88815" y="880021"/>
            <a:ext cx="10513168" cy="4247317"/>
          </a:xfrm>
          <a:prstGeom prst="rect">
            <a:avLst/>
          </a:prstGeom>
          <a:noFill/>
        </p:spPr>
        <p:txBody>
          <a:bodyPr wrap="square" rtlCol="0">
            <a:spAutoFit/>
          </a:bodyPr>
          <a:lstStyle/>
          <a:p>
            <a:r>
              <a:rPr lang="zh-CN" altLang="en-US" dirty="0">
                <a:latin typeface="方正姚体" pitchFamily="2" charset="-122"/>
                <a:ea typeface="方正姚体" pitchFamily="2" charset="-122"/>
              </a:rPr>
              <a:t> </a:t>
            </a:r>
            <a:r>
              <a:rPr lang="zh-CN" altLang="en-US" dirty="0" smtClean="0">
                <a:latin typeface="方正姚体" pitchFamily="2" charset="-122"/>
                <a:ea typeface="方正姚体" pitchFamily="2" charset="-122"/>
              </a:rPr>
              <a:t>           </a:t>
            </a:r>
            <a:r>
              <a:rPr lang="zh-CN" altLang="en-US" sz="5400" b="1" dirty="0" smtClean="0">
                <a:latin typeface="方正姚体" pitchFamily="2" charset="-122"/>
                <a:ea typeface="方正姚体" pitchFamily="2" charset="-122"/>
              </a:rPr>
              <a:t>小组</a:t>
            </a:r>
            <a:r>
              <a:rPr lang="zh-CN" altLang="en-US" sz="5400" b="1" dirty="0">
                <a:latin typeface="方正姚体" pitchFamily="2" charset="-122"/>
                <a:ea typeface="方正姚体" pitchFamily="2" charset="-122"/>
              </a:rPr>
              <a:t>合作设计 各小组成员合作设计以“拒绝毒品”为主题的一幅宣传画、一个宣传口号。 </a:t>
            </a:r>
            <a:endParaRPr lang="en-US" altLang="zh-CN" sz="5400" b="1" dirty="0" smtClean="0">
              <a:latin typeface="方正姚体" pitchFamily="2" charset="-122"/>
              <a:ea typeface="方正姚体" pitchFamily="2" charset="-122"/>
            </a:endParaRPr>
          </a:p>
          <a:p>
            <a:r>
              <a:rPr lang="en-US" altLang="zh-CN" sz="5400" b="1" dirty="0">
                <a:latin typeface="方正姚体" pitchFamily="2" charset="-122"/>
                <a:ea typeface="方正姚体" pitchFamily="2" charset="-122"/>
              </a:rPr>
              <a:t> </a:t>
            </a:r>
            <a:r>
              <a:rPr lang="en-US" altLang="zh-CN" sz="5400" b="1" dirty="0" smtClean="0">
                <a:latin typeface="方正姚体" pitchFamily="2" charset="-122"/>
                <a:ea typeface="方正姚体" pitchFamily="2" charset="-122"/>
              </a:rPr>
              <a:t>   </a:t>
            </a:r>
            <a:r>
              <a:rPr lang="zh-CN" altLang="en-US" sz="5400" b="1" dirty="0" smtClean="0">
                <a:latin typeface="方正姚体" pitchFamily="2" charset="-122"/>
                <a:ea typeface="方正姚体" pitchFamily="2" charset="-122"/>
              </a:rPr>
              <a:t>完成</a:t>
            </a:r>
            <a:r>
              <a:rPr lang="zh-CN" altLang="en-US" sz="5400" b="1" dirty="0">
                <a:latin typeface="方正姚体" pitchFamily="2" charset="-122"/>
                <a:ea typeface="方正姚体" pitchFamily="2" charset="-122"/>
              </a:rPr>
              <a:t>后，老师将大家的作品在黑板上进行展示，评出优胜小组。</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组合 3"/>
          <p:cNvGrpSpPr/>
          <p:nvPr/>
        </p:nvGrpSpPr>
        <p:grpSpPr>
          <a:xfrm>
            <a:off x="3333031" y="2392189"/>
            <a:ext cx="5794649" cy="4411159"/>
            <a:chOff x="2522344" y="1725446"/>
            <a:chExt cx="4139265" cy="3151003"/>
          </a:xfrm>
        </p:grpSpPr>
        <p:sp>
          <p:nvSpPr>
            <p:cNvPr id="5" name="Freeform 5"/>
            <p:cNvSpPr/>
            <p:nvPr/>
          </p:nvSpPr>
          <p:spPr bwMode="auto">
            <a:xfrm>
              <a:off x="2522344" y="3002273"/>
              <a:ext cx="1781155" cy="770499"/>
            </a:xfrm>
            <a:custGeom>
              <a:avLst/>
              <a:gdLst/>
              <a:ahLst/>
              <a:cxnLst>
                <a:cxn ang="0">
                  <a:pos x="325" y="0"/>
                </a:cxn>
                <a:cxn ang="0">
                  <a:pos x="0" y="143"/>
                </a:cxn>
                <a:cxn ang="0">
                  <a:pos x="323" y="277"/>
                </a:cxn>
                <a:cxn ang="0">
                  <a:pos x="641" y="132"/>
                </a:cxn>
                <a:cxn ang="0">
                  <a:pos x="325" y="0"/>
                </a:cxn>
              </a:cxnLst>
              <a:rect l="0" t="0" r="r" b="b"/>
              <a:pathLst>
                <a:path w="641" h="277">
                  <a:moveTo>
                    <a:pt x="325" y="0"/>
                  </a:moveTo>
                  <a:cubicBezTo>
                    <a:pt x="132" y="0"/>
                    <a:pt x="0" y="143"/>
                    <a:pt x="0" y="143"/>
                  </a:cubicBezTo>
                  <a:cubicBezTo>
                    <a:pt x="119" y="243"/>
                    <a:pt x="229" y="277"/>
                    <a:pt x="323" y="277"/>
                  </a:cubicBezTo>
                  <a:cubicBezTo>
                    <a:pt x="517" y="277"/>
                    <a:pt x="641" y="132"/>
                    <a:pt x="641" y="132"/>
                  </a:cubicBezTo>
                  <a:cubicBezTo>
                    <a:pt x="527" y="33"/>
                    <a:pt x="419" y="0"/>
                    <a:pt x="325" y="0"/>
                  </a:cubicBezTo>
                </a:path>
              </a:pathLst>
            </a:custGeom>
            <a:solidFill>
              <a:schemeClr val="accent1"/>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p:nvPr/>
          </p:nvSpPr>
          <p:spPr bwMode="auto">
            <a:xfrm>
              <a:off x="3141525" y="2171669"/>
              <a:ext cx="1290836" cy="1234800"/>
            </a:xfrm>
            <a:custGeom>
              <a:avLst/>
              <a:gdLst/>
              <a:ahLst/>
              <a:cxnLst>
                <a:cxn ang="0">
                  <a:pos x="8" y="0"/>
                </a:cxn>
                <a:cxn ang="0">
                  <a:pos x="0" y="0"/>
                </a:cxn>
                <a:cxn ang="0">
                  <a:pos x="446" y="444"/>
                </a:cxn>
                <a:cxn ang="0">
                  <a:pos x="464" y="443"/>
                </a:cxn>
                <a:cxn ang="0">
                  <a:pos x="8" y="0"/>
                </a:cxn>
              </a:cxnLst>
              <a:rect l="0" t="0" r="r" b="b"/>
              <a:pathLst>
                <a:path w="464" h="444">
                  <a:moveTo>
                    <a:pt x="8" y="0"/>
                  </a:moveTo>
                  <a:cubicBezTo>
                    <a:pt x="3" y="0"/>
                    <a:pt x="0" y="0"/>
                    <a:pt x="0" y="0"/>
                  </a:cubicBezTo>
                  <a:cubicBezTo>
                    <a:pt x="39" y="418"/>
                    <a:pt x="365" y="444"/>
                    <a:pt x="446" y="444"/>
                  </a:cubicBezTo>
                  <a:cubicBezTo>
                    <a:pt x="457" y="444"/>
                    <a:pt x="464" y="443"/>
                    <a:pt x="464" y="443"/>
                  </a:cubicBezTo>
                  <a:cubicBezTo>
                    <a:pt x="430" y="18"/>
                    <a:pt x="68" y="0"/>
                    <a:pt x="8" y="0"/>
                  </a:cubicBezTo>
                </a:path>
              </a:pathLst>
            </a:custGeom>
            <a:solidFill>
              <a:schemeClr val="accent2"/>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p:nvPr/>
          </p:nvSpPr>
          <p:spPr bwMode="auto">
            <a:xfrm>
              <a:off x="3678743" y="1725446"/>
              <a:ext cx="1725119" cy="1783155"/>
            </a:xfrm>
            <a:custGeom>
              <a:avLst/>
              <a:gdLst/>
              <a:ahLst/>
              <a:cxnLst>
                <a:cxn ang="0">
                  <a:pos x="303" y="0"/>
                </a:cxn>
                <a:cxn ang="0">
                  <a:pos x="322" y="641"/>
                </a:cxn>
                <a:cxn ang="0">
                  <a:pos x="303" y="0"/>
                </a:cxn>
              </a:cxnLst>
              <a:rect l="0" t="0" r="r" b="b"/>
              <a:pathLst>
                <a:path w="621" h="641">
                  <a:moveTo>
                    <a:pt x="303" y="0"/>
                  </a:moveTo>
                  <a:cubicBezTo>
                    <a:pt x="0" y="371"/>
                    <a:pt x="322" y="641"/>
                    <a:pt x="322" y="641"/>
                  </a:cubicBezTo>
                  <a:cubicBezTo>
                    <a:pt x="621" y="285"/>
                    <a:pt x="303" y="0"/>
                    <a:pt x="303" y="0"/>
                  </a:cubicBezTo>
                </a:path>
              </a:pathLst>
            </a:custGeom>
            <a:solidFill>
              <a:schemeClr val="accent3"/>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p:nvPr/>
          </p:nvSpPr>
          <p:spPr bwMode="auto">
            <a:xfrm>
              <a:off x="4569542" y="2156980"/>
              <a:ext cx="1398908" cy="1308847"/>
            </a:xfrm>
            <a:custGeom>
              <a:avLst/>
              <a:gdLst/>
              <a:ahLst/>
              <a:cxnLst>
                <a:cxn ang="0">
                  <a:pos x="476" y="0"/>
                </a:cxn>
                <a:cxn ang="0">
                  <a:pos x="40" y="470"/>
                </a:cxn>
                <a:cxn ang="0">
                  <a:pos x="476" y="0"/>
                </a:cxn>
              </a:cxnLst>
              <a:rect l="0" t="0" r="r" b="b"/>
              <a:pathLst>
                <a:path w="503" h="470">
                  <a:moveTo>
                    <a:pt x="476" y="0"/>
                  </a:moveTo>
                  <a:cubicBezTo>
                    <a:pt x="0" y="51"/>
                    <a:pt x="40" y="470"/>
                    <a:pt x="40" y="470"/>
                  </a:cubicBezTo>
                  <a:cubicBezTo>
                    <a:pt x="503" y="427"/>
                    <a:pt x="476" y="0"/>
                    <a:pt x="476" y="0"/>
                  </a:cubicBezTo>
                </a:path>
              </a:pathLst>
            </a:custGeom>
            <a:solidFill>
              <a:schemeClr val="accent4"/>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p:nvPr/>
          </p:nvSpPr>
          <p:spPr bwMode="auto">
            <a:xfrm>
              <a:off x="4878453" y="3002273"/>
              <a:ext cx="1783156" cy="770499"/>
            </a:xfrm>
            <a:custGeom>
              <a:avLst/>
              <a:gdLst/>
              <a:ahLst/>
              <a:cxnLst>
                <a:cxn ang="0">
                  <a:pos x="325" y="0"/>
                </a:cxn>
                <a:cxn ang="0">
                  <a:pos x="0" y="153"/>
                </a:cxn>
                <a:cxn ang="0">
                  <a:pos x="310" y="277"/>
                </a:cxn>
                <a:cxn ang="0">
                  <a:pos x="641" y="125"/>
                </a:cxn>
                <a:cxn ang="0">
                  <a:pos x="325" y="0"/>
                </a:cxn>
              </a:cxnLst>
              <a:rect l="0" t="0" r="r" b="b"/>
              <a:pathLst>
                <a:path w="641" h="277">
                  <a:moveTo>
                    <a:pt x="325" y="0"/>
                  </a:moveTo>
                  <a:cubicBezTo>
                    <a:pt x="126" y="0"/>
                    <a:pt x="0" y="153"/>
                    <a:pt x="0" y="153"/>
                  </a:cubicBezTo>
                  <a:cubicBezTo>
                    <a:pt x="113" y="245"/>
                    <a:pt x="218" y="277"/>
                    <a:pt x="310" y="277"/>
                  </a:cubicBezTo>
                  <a:cubicBezTo>
                    <a:pt x="509" y="277"/>
                    <a:pt x="641" y="125"/>
                    <a:pt x="641" y="125"/>
                  </a:cubicBezTo>
                  <a:cubicBezTo>
                    <a:pt x="524" y="32"/>
                    <a:pt x="417" y="0"/>
                    <a:pt x="325" y="0"/>
                  </a:cubicBezTo>
                </a:path>
              </a:pathLst>
            </a:custGeom>
            <a:solidFill>
              <a:schemeClr val="accent5"/>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p:nvPr/>
          </p:nvSpPr>
          <p:spPr bwMode="auto">
            <a:xfrm>
              <a:off x="4134298" y="3456148"/>
              <a:ext cx="776113" cy="1420301"/>
            </a:xfrm>
            <a:custGeom>
              <a:avLst/>
              <a:gdLst/>
              <a:ahLst/>
              <a:cxnLst>
                <a:cxn ang="0">
                  <a:pos x="317" y="728"/>
                </a:cxn>
                <a:cxn ang="0">
                  <a:pos x="300" y="323"/>
                </a:cxn>
                <a:cxn ang="0">
                  <a:pos x="393" y="116"/>
                </a:cxn>
                <a:cxn ang="0">
                  <a:pos x="348" y="125"/>
                </a:cxn>
                <a:cxn ang="0">
                  <a:pos x="264" y="184"/>
                </a:cxn>
                <a:cxn ang="0">
                  <a:pos x="196" y="15"/>
                </a:cxn>
                <a:cxn ang="0">
                  <a:pos x="187" y="126"/>
                </a:cxn>
                <a:cxn ang="0">
                  <a:pos x="117" y="81"/>
                </a:cxn>
                <a:cxn ang="0">
                  <a:pos x="65" y="40"/>
                </a:cxn>
                <a:cxn ang="0">
                  <a:pos x="126" y="182"/>
                </a:cxn>
                <a:cxn ang="0">
                  <a:pos x="24" y="86"/>
                </a:cxn>
                <a:cxn ang="0">
                  <a:pos x="21" y="129"/>
                </a:cxn>
                <a:cxn ang="0">
                  <a:pos x="104" y="227"/>
                </a:cxn>
                <a:cxn ang="0">
                  <a:pos x="24" y="184"/>
                </a:cxn>
                <a:cxn ang="0">
                  <a:pos x="48" y="238"/>
                </a:cxn>
                <a:cxn ang="0">
                  <a:pos x="173" y="392"/>
                </a:cxn>
                <a:cxn ang="0">
                  <a:pos x="152" y="728"/>
                </a:cxn>
                <a:cxn ang="0">
                  <a:pos x="317" y="728"/>
                </a:cxn>
              </a:cxnLst>
              <a:rect l="0" t="0" r="r" b="b"/>
              <a:pathLst>
                <a:path w="398" h="728">
                  <a:moveTo>
                    <a:pt x="317" y="728"/>
                  </a:moveTo>
                  <a:cubicBezTo>
                    <a:pt x="317" y="728"/>
                    <a:pt x="261" y="475"/>
                    <a:pt x="300" y="323"/>
                  </a:cubicBezTo>
                  <a:cubicBezTo>
                    <a:pt x="339" y="171"/>
                    <a:pt x="398" y="140"/>
                    <a:pt x="393" y="116"/>
                  </a:cubicBezTo>
                  <a:cubicBezTo>
                    <a:pt x="387" y="93"/>
                    <a:pt x="358" y="103"/>
                    <a:pt x="348" y="125"/>
                  </a:cubicBezTo>
                  <a:cubicBezTo>
                    <a:pt x="338" y="146"/>
                    <a:pt x="299" y="192"/>
                    <a:pt x="264" y="184"/>
                  </a:cubicBezTo>
                  <a:cubicBezTo>
                    <a:pt x="228" y="176"/>
                    <a:pt x="221" y="30"/>
                    <a:pt x="196" y="15"/>
                  </a:cubicBezTo>
                  <a:cubicBezTo>
                    <a:pt x="170" y="0"/>
                    <a:pt x="178" y="68"/>
                    <a:pt x="187" y="126"/>
                  </a:cubicBezTo>
                  <a:cubicBezTo>
                    <a:pt x="196" y="184"/>
                    <a:pt x="147" y="151"/>
                    <a:pt x="117" y="81"/>
                  </a:cubicBezTo>
                  <a:cubicBezTo>
                    <a:pt x="87" y="10"/>
                    <a:pt x="69" y="31"/>
                    <a:pt x="65" y="40"/>
                  </a:cubicBezTo>
                  <a:cubicBezTo>
                    <a:pt x="62" y="50"/>
                    <a:pt x="131" y="176"/>
                    <a:pt x="126" y="182"/>
                  </a:cubicBezTo>
                  <a:cubicBezTo>
                    <a:pt x="120" y="188"/>
                    <a:pt x="33" y="83"/>
                    <a:pt x="24" y="86"/>
                  </a:cubicBezTo>
                  <a:cubicBezTo>
                    <a:pt x="15" y="89"/>
                    <a:pt x="0" y="96"/>
                    <a:pt x="21" y="129"/>
                  </a:cubicBezTo>
                  <a:cubicBezTo>
                    <a:pt x="42" y="162"/>
                    <a:pt x="108" y="218"/>
                    <a:pt x="104" y="227"/>
                  </a:cubicBezTo>
                  <a:cubicBezTo>
                    <a:pt x="99" y="236"/>
                    <a:pt x="45" y="185"/>
                    <a:pt x="24" y="184"/>
                  </a:cubicBezTo>
                  <a:cubicBezTo>
                    <a:pt x="4" y="182"/>
                    <a:pt x="12" y="211"/>
                    <a:pt x="48" y="238"/>
                  </a:cubicBezTo>
                  <a:cubicBezTo>
                    <a:pt x="84" y="264"/>
                    <a:pt x="172" y="294"/>
                    <a:pt x="173" y="392"/>
                  </a:cubicBezTo>
                  <a:cubicBezTo>
                    <a:pt x="174" y="491"/>
                    <a:pt x="152" y="728"/>
                    <a:pt x="152" y="728"/>
                  </a:cubicBezTo>
                  <a:lnTo>
                    <a:pt x="317" y="728"/>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245"/>
            <p:cNvSpPr/>
            <p:nvPr/>
          </p:nvSpPr>
          <p:spPr bwMode="auto">
            <a:xfrm>
              <a:off x="5100363" y="2603300"/>
              <a:ext cx="331612" cy="33161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5"/>
            <p:cNvSpPr>
              <a:spLocks noEditPoints="1"/>
            </p:cNvSpPr>
            <p:nvPr/>
          </p:nvSpPr>
          <p:spPr bwMode="auto">
            <a:xfrm>
              <a:off x="4353876" y="2385329"/>
              <a:ext cx="370371" cy="37037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217"/>
            <p:cNvSpPr>
              <a:spLocks noEditPoints="1"/>
            </p:cNvSpPr>
            <p:nvPr/>
          </p:nvSpPr>
          <p:spPr bwMode="auto">
            <a:xfrm>
              <a:off x="3179624" y="3247239"/>
              <a:ext cx="378880" cy="28416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216"/>
            <p:cNvSpPr>
              <a:spLocks noEditPoints="1"/>
            </p:cNvSpPr>
            <p:nvPr/>
          </p:nvSpPr>
          <p:spPr bwMode="auto">
            <a:xfrm>
              <a:off x="3612994" y="2630337"/>
              <a:ext cx="339095"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35"/>
            <p:cNvSpPr>
              <a:spLocks noEditPoints="1"/>
            </p:cNvSpPr>
            <p:nvPr/>
          </p:nvSpPr>
          <p:spPr bwMode="auto">
            <a:xfrm>
              <a:off x="5584377" y="32262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TextBox 1"/>
          <p:cNvSpPr txBox="1"/>
          <p:nvPr/>
        </p:nvSpPr>
        <p:spPr>
          <a:xfrm>
            <a:off x="1748855" y="808013"/>
            <a:ext cx="8856984" cy="1107996"/>
          </a:xfrm>
          <a:prstGeom prst="rect">
            <a:avLst/>
          </a:prstGeom>
          <a:noFill/>
        </p:spPr>
        <p:txBody>
          <a:bodyPr wrap="square" rtlCol="0">
            <a:spAutoFit/>
          </a:bodyPr>
          <a:lstStyle/>
          <a:p>
            <a:pPr algn="ctr"/>
            <a:r>
              <a:rPr lang="zh-CN" altLang="en-US" sz="6600" b="1" dirty="0" smtClean="0">
                <a:latin typeface="华文彩云" pitchFamily="2" charset="-122"/>
                <a:ea typeface="华文彩云" pitchFamily="2" charset="-122"/>
              </a:rPr>
              <a:t>青少年预防教育</a:t>
            </a:r>
            <a:endParaRPr lang="zh-CN" altLang="en-US" sz="6600" b="1" dirty="0">
              <a:latin typeface="华文彩云" pitchFamily="2" charset="-122"/>
              <a:ea typeface="华文彩云" pitchFamily="2" charset="-122"/>
            </a:endParaRPr>
          </a:p>
        </p:txBody>
      </p:sp>
      <p:sp>
        <p:nvSpPr>
          <p:cNvPr id="3" name="TextBox 2"/>
          <p:cNvSpPr txBox="1"/>
          <p:nvPr/>
        </p:nvSpPr>
        <p:spPr>
          <a:xfrm>
            <a:off x="1937003" y="2536205"/>
            <a:ext cx="1107996" cy="3816424"/>
          </a:xfrm>
          <a:prstGeom prst="rect">
            <a:avLst/>
          </a:prstGeom>
          <a:noFill/>
        </p:spPr>
        <p:txBody>
          <a:bodyPr vert="eaVert" wrap="square" rtlCol="0">
            <a:spAutoFit/>
          </a:bodyPr>
          <a:lstStyle/>
          <a:p>
            <a:r>
              <a:rPr lang="zh-CN" altLang="en-US" sz="6000" b="1" dirty="0" smtClean="0">
                <a:solidFill>
                  <a:schemeClr val="accent1">
                    <a:lumMod val="75000"/>
                  </a:schemeClr>
                </a:solidFill>
              </a:rPr>
              <a:t>珍爱青春</a:t>
            </a:r>
            <a:endParaRPr lang="zh-CN" altLang="en-US" sz="6000" b="1" dirty="0">
              <a:solidFill>
                <a:schemeClr val="accent1">
                  <a:lumMod val="75000"/>
                </a:schemeClr>
              </a:solidFill>
            </a:endParaRPr>
          </a:p>
        </p:txBody>
      </p:sp>
      <p:sp>
        <p:nvSpPr>
          <p:cNvPr id="27" name="TextBox 26"/>
          <p:cNvSpPr txBox="1"/>
          <p:nvPr/>
        </p:nvSpPr>
        <p:spPr>
          <a:xfrm>
            <a:off x="9381703" y="2536205"/>
            <a:ext cx="1107996" cy="3672408"/>
          </a:xfrm>
          <a:prstGeom prst="rect">
            <a:avLst/>
          </a:prstGeom>
          <a:noFill/>
        </p:spPr>
        <p:txBody>
          <a:bodyPr vert="eaVert" wrap="square" rtlCol="0">
            <a:spAutoFit/>
          </a:bodyPr>
          <a:lstStyle/>
          <a:p>
            <a:r>
              <a:rPr lang="zh-CN" altLang="en-US" sz="6000" b="1" dirty="0" smtClean="0">
                <a:solidFill>
                  <a:schemeClr val="accent1">
                    <a:lumMod val="75000"/>
                  </a:schemeClr>
                </a:solidFill>
              </a:rPr>
              <a:t>远离毒品</a:t>
            </a:r>
            <a:endParaRPr lang="zh-CN" altLang="en-US" sz="6000" b="1" dirty="0">
              <a:solidFill>
                <a:schemeClr val="accent1">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3"/>
          <p:cNvSpPr txBox="1"/>
          <p:nvPr/>
        </p:nvSpPr>
        <p:spPr>
          <a:xfrm>
            <a:off x="1058038" y="500048"/>
            <a:ext cx="9793088" cy="1191993"/>
          </a:xfrm>
          <a:prstGeom prst="rect">
            <a:avLst/>
          </a:prstGeom>
          <a:noFill/>
        </p:spPr>
        <p:txBody>
          <a:bodyPr wrap="square" rtlCol="0">
            <a:spAutoFit/>
          </a:bodyPr>
          <a:lstStyle/>
          <a:p>
            <a:pPr algn="ctr">
              <a:lnSpc>
                <a:spcPct val="150000"/>
              </a:lnSpc>
            </a:pPr>
            <a:r>
              <a:rPr lang="zh-CN" altLang="en-US" sz="5400" b="1" dirty="0" smtClean="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青少年毒品预防教育</a:t>
            </a:r>
            <a:endParaRPr lang="en-GB" altLang="zh-CN" sz="5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 name="矩形 1"/>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4" name="Group 1845"/>
          <p:cNvGrpSpPr/>
          <p:nvPr/>
        </p:nvGrpSpPr>
        <p:grpSpPr>
          <a:xfrm>
            <a:off x="6933431" y="1944939"/>
            <a:ext cx="1893875" cy="1895505"/>
            <a:chOff x="0" y="0"/>
            <a:chExt cx="1893874" cy="1895504"/>
          </a:xfrm>
        </p:grpSpPr>
        <p:sp>
          <p:nvSpPr>
            <p:cNvPr id="55" name="Shape 1841"/>
            <p:cNvSpPr/>
            <p:nvPr/>
          </p:nvSpPr>
          <p:spPr>
            <a:xfrm>
              <a:off x="206273" y="82530"/>
              <a:ext cx="1523872" cy="1523872"/>
            </a:xfrm>
            <a:prstGeom prst="ellipse">
              <a:avLst/>
            </a:prstGeom>
            <a:solidFill>
              <a:schemeClr val="accent4">
                <a:alpha val="52999"/>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Shape 1842"/>
            <p:cNvSpPr/>
            <p:nvPr/>
          </p:nvSpPr>
          <p:spPr>
            <a:xfrm>
              <a:off x="856148" y="-1"/>
              <a:ext cx="922999" cy="923000"/>
            </a:xfrm>
            <a:prstGeom prst="ellipse">
              <a:avLst/>
            </a:prstGeom>
            <a:solidFill>
              <a:schemeClr val="accent4">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Shape 1843"/>
            <p:cNvSpPr/>
            <p:nvPr/>
          </p:nvSpPr>
          <p:spPr>
            <a:xfrm>
              <a:off x="-1" y="766689"/>
              <a:ext cx="1128815" cy="1128816"/>
            </a:xfrm>
            <a:prstGeom prst="ellipse">
              <a:avLst/>
            </a:prstGeom>
            <a:solidFill>
              <a:schemeClr val="accent4">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Shape 1844">
              <a:hlinkClick r:id="" action="ppaction://hlinkshowjump?jump=nextslide"/>
            </p:cNvPr>
            <p:cNvSpPr/>
            <p:nvPr/>
          </p:nvSpPr>
          <p:spPr>
            <a:xfrm>
              <a:off x="1306094" y="1125730"/>
              <a:ext cx="587781" cy="587782"/>
            </a:xfrm>
            <a:prstGeom prst="ellipse">
              <a:avLst/>
            </a:prstGeom>
            <a:solidFill>
              <a:schemeClr val="accent4">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9" name="Group 1856"/>
          <p:cNvGrpSpPr/>
          <p:nvPr/>
        </p:nvGrpSpPr>
        <p:grpSpPr>
          <a:xfrm>
            <a:off x="2252910" y="1882667"/>
            <a:ext cx="1944217" cy="1895505"/>
            <a:chOff x="0" y="0"/>
            <a:chExt cx="1893874" cy="1895504"/>
          </a:xfrm>
        </p:grpSpPr>
        <p:sp>
          <p:nvSpPr>
            <p:cNvPr id="60" name="Shape 1852"/>
            <p:cNvSpPr/>
            <p:nvPr/>
          </p:nvSpPr>
          <p:spPr>
            <a:xfrm>
              <a:off x="206273" y="82530"/>
              <a:ext cx="1523872" cy="1523872"/>
            </a:xfrm>
            <a:prstGeom prst="ellipse">
              <a:avLst/>
            </a:prstGeom>
            <a:solidFill>
              <a:schemeClr val="accent2">
                <a:alpha val="52999"/>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Shape 1853"/>
            <p:cNvSpPr/>
            <p:nvPr/>
          </p:nvSpPr>
          <p:spPr>
            <a:xfrm>
              <a:off x="856148" y="-1"/>
              <a:ext cx="922999" cy="923000"/>
            </a:xfrm>
            <a:prstGeom prst="ellipse">
              <a:avLst/>
            </a:prstGeom>
            <a:solidFill>
              <a:schemeClr val="accent2">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Shape 1854"/>
            <p:cNvSpPr/>
            <p:nvPr/>
          </p:nvSpPr>
          <p:spPr>
            <a:xfrm>
              <a:off x="-1" y="766689"/>
              <a:ext cx="1128815" cy="1128816"/>
            </a:xfrm>
            <a:prstGeom prst="ellipse">
              <a:avLst/>
            </a:prstGeom>
            <a:solidFill>
              <a:schemeClr val="accent2">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Shape 1855">
              <a:hlinkClick r:id="" action="ppaction://hlinkshowjump?jump=nextslide"/>
            </p:cNvPr>
            <p:cNvSpPr/>
            <p:nvPr/>
          </p:nvSpPr>
          <p:spPr>
            <a:xfrm>
              <a:off x="1306094" y="1125730"/>
              <a:ext cx="587781" cy="587782"/>
            </a:xfrm>
            <a:prstGeom prst="ellipse">
              <a:avLst/>
            </a:prstGeom>
            <a:solidFill>
              <a:schemeClr val="accent2">
                <a:alpha val="41000"/>
              </a:schemeClr>
            </a:solidFill>
            <a:ln w="12700" cap="flat">
              <a:noFill/>
              <a:miter lim="400000"/>
            </a:ln>
            <a:effectLst/>
          </p:spPr>
          <p:txBody>
            <a:bodyPr wrap="square" lIns="45719" tIns="45719" rIns="45719" bIns="45719" numCol="1" anchor="ctr">
              <a:noAutofit/>
            </a:bodyPr>
            <a:lstStyle/>
            <a:p>
              <a:pPr algn="ctr">
                <a:defRPr sz="14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4" name="Shape 1857"/>
          <p:cNvSpPr/>
          <p:nvPr/>
        </p:nvSpPr>
        <p:spPr>
          <a:xfrm>
            <a:off x="2134574" y="4489444"/>
            <a:ext cx="2062554" cy="336695"/>
          </a:xfrm>
          <a:prstGeom prst="rect">
            <a:avLst/>
          </a:prstGeom>
          <a:ln w="12700">
            <a:miter lim="400000"/>
          </a:ln>
        </p:spPr>
        <p:txBody>
          <a:bodyPr wrap="square" lIns="45719" rIns="45719">
            <a:spAutoFit/>
          </a:bodyPr>
          <a:lstStyle>
            <a:lvl1pPr algn="ctr">
              <a:lnSpc>
                <a:spcPct val="150000"/>
              </a:lnSpc>
              <a:defRPr sz="1400">
                <a:latin typeface="Open Sans Light"/>
                <a:ea typeface="Open Sans Light"/>
                <a:cs typeface="Open Sans Light"/>
                <a:sym typeface="Open Sans Light"/>
              </a:defRPr>
            </a:lvl1pPr>
          </a:lstStyle>
          <a:p>
            <a:pPr>
              <a:defRPr sz="1800">
                <a:latin typeface="+mn-lt"/>
                <a:ea typeface="+mn-ea"/>
                <a:cs typeface="+mn-cs"/>
                <a:sym typeface="Helvetica" panose="020B0504020202030204"/>
              </a:defRPr>
            </a:pP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Shape 1858"/>
          <p:cNvSpPr/>
          <p:nvPr/>
        </p:nvSpPr>
        <p:spPr>
          <a:xfrm>
            <a:off x="1132053" y="3973042"/>
            <a:ext cx="3385319" cy="646331"/>
          </a:xfrm>
          <a:prstGeom prst="rect">
            <a:avLst/>
          </a:prstGeom>
          <a:ln w="12700">
            <a:miter lim="400000"/>
          </a:ln>
        </p:spPr>
        <p:txBody>
          <a:bodyPr wrap="square" lIns="45719" rIns="45719">
            <a:spAutoFit/>
          </a:bodyPr>
          <a:lstStyle>
            <a:lvl1pPr algn="ctr">
              <a:defRPr sz="1600">
                <a:solidFill>
                  <a:schemeClr val="accent2"/>
                </a:solidFill>
              </a:defRPr>
            </a:lvl1pPr>
          </a:lstStyle>
          <a:p>
            <a:pPr>
              <a:defRPr sz="1800">
                <a:solidFill>
                  <a:srgbClr val="000000"/>
                </a:solidFill>
              </a:defRPr>
            </a:pPr>
            <a:r>
              <a:rPr lang="zh-CN" altLang="en-US" sz="3600" b="1" dirty="0" smtClean="0">
                <a:latin typeface="微软雅黑" panose="020B0503020204020204" pitchFamily="34" charset="-122"/>
                <a:ea typeface="微软雅黑" panose="020B0503020204020204" pitchFamily="34" charset="-122"/>
                <a:sym typeface="微软雅黑" panose="020B0503020204020204" pitchFamily="34" charset="-122"/>
              </a:rPr>
              <a:t>一、什么是毒品</a:t>
            </a:r>
            <a:endParaRPr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Shape 1860"/>
          <p:cNvSpPr/>
          <p:nvPr/>
        </p:nvSpPr>
        <p:spPr>
          <a:xfrm>
            <a:off x="1594257" y="4997275"/>
            <a:ext cx="3168352" cy="830997"/>
          </a:xfrm>
          <a:prstGeom prst="rect">
            <a:avLst/>
          </a:prstGeom>
          <a:ln w="12700">
            <a:miter lim="400000"/>
          </a:ln>
        </p:spPr>
        <p:txBody>
          <a:bodyPr wrap="square" lIns="45719" rIns="45719">
            <a:spAutoFit/>
          </a:bodyPr>
          <a:lstStyle>
            <a:lvl1pPr algn="ctr">
              <a:defRPr sz="1600">
                <a:solidFill>
                  <a:schemeClr val="accent3"/>
                </a:solidFill>
              </a:defRPr>
            </a:lvl1pPr>
          </a:lstStyle>
          <a:p>
            <a:pPr>
              <a:defRPr sz="1800">
                <a:solidFill>
                  <a:srgbClr val="000000"/>
                </a:solidFill>
              </a:defRPr>
            </a:pPr>
            <a:r>
              <a:rPr lang="en-US" altLang="zh-CN" sz="2400" b="1" dirty="0">
                <a:solidFill>
                  <a:srgbClr val="EC206C"/>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dirty="0" smtClean="0">
                <a:solidFill>
                  <a:srgbClr val="EC206C"/>
                </a:solidFill>
                <a:latin typeface="微软雅黑" panose="020B0503020204020204" pitchFamily="34" charset="-122"/>
                <a:ea typeface="微软雅黑" panose="020B0503020204020204" pitchFamily="34" charset="-122"/>
                <a:sym typeface="微软雅黑" panose="020B0503020204020204" pitchFamily="34" charset="-122"/>
              </a:rPr>
              <a:t>、毒品的定义</a:t>
            </a:r>
            <a:endParaRPr lang="en-US" altLang="zh-CN" sz="2400" b="1" dirty="0" smtClean="0">
              <a:solidFill>
                <a:srgbClr val="EC206C"/>
              </a:solidFill>
              <a:latin typeface="微软雅黑" panose="020B0503020204020204" pitchFamily="34" charset="-122"/>
              <a:ea typeface="微软雅黑" panose="020B0503020204020204" pitchFamily="34" charset="-122"/>
              <a:sym typeface="微软雅黑" panose="020B0503020204020204" pitchFamily="34" charset="-122"/>
            </a:endParaRPr>
          </a:p>
          <a:p>
            <a:pPr>
              <a:defRPr sz="1800">
                <a:solidFill>
                  <a:srgbClr val="000000"/>
                </a:solidFill>
              </a:defRPr>
            </a:pPr>
            <a:r>
              <a:rPr lang="en-US" altLang="zh-CN" sz="2400" b="1" dirty="0" smtClean="0">
                <a:solidFill>
                  <a:srgbClr val="EC206C"/>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400" b="1" dirty="0" smtClean="0">
                <a:solidFill>
                  <a:srgbClr val="EC206C"/>
                </a:solidFill>
                <a:latin typeface="微软雅黑" panose="020B0503020204020204" pitchFamily="34" charset="-122"/>
                <a:ea typeface="微软雅黑" panose="020B0503020204020204" pitchFamily="34" charset="-122"/>
                <a:sym typeface="微软雅黑" panose="020B0503020204020204" pitchFamily="34" charset="-122"/>
              </a:rPr>
              <a:t>、毒品的特征</a:t>
            </a:r>
            <a:endParaRPr lang="zh-CN" altLang="en-US" sz="2400" b="1" dirty="0">
              <a:solidFill>
                <a:srgbClr val="EC206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Shape 1861"/>
          <p:cNvSpPr/>
          <p:nvPr/>
        </p:nvSpPr>
        <p:spPr>
          <a:xfrm>
            <a:off x="8527017" y="4489444"/>
            <a:ext cx="2062552" cy="336695"/>
          </a:xfrm>
          <a:prstGeom prst="rect">
            <a:avLst/>
          </a:prstGeom>
          <a:ln w="12700">
            <a:miter lim="400000"/>
          </a:ln>
        </p:spPr>
        <p:txBody>
          <a:bodyPr wrap="square" lIns="45719" rIns="45719">
            <a:spAutoFit/>
          </a:bodyPr>
          <a:lstStyle>
            <a:lvl1pPr algn="ctr">
              <a:lnSpc>
                <a:spcPct val="150000"/>
              </a:lnSpc>
              <a:defRPr sz="1400">
                <a:latin typeface="Open Sans Light"/>
                <a:ea typeface="Open Sans Light"/>
                <a:cs typeface="Open Sans Light"/>
                <a:sym typeface="Open Sans Light"/>
              </a:defRPr>
            </a:lvl1pPr>
          </a:lstStyle>
          <a:p>
            <a:pPr>
              <a:defRPr sz="1800">
                <a:latin typeface="+mn-lt"/>
                <a:ea typeface="+mn-ea"/>
                <a:cs typeface="+mn-cs"/>
                <a:sym typeface="Helvetica" panose="020B0504020202030204"/>
              </a:defRPr>
            </a:pP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Shape 1862"/>
          <p:cNvSpPr/>
          <p:nvPr/>
        </p:nvSpPr>
        <p:spPr>
          <a:xfrm>
            <a:off x="6478111" y="3972225"/>
            <a:ext cx="3554679" cy="584775"/>
          </a:xfrm>
          <a:prstGeom prst="rect">
            <a:avLst/>
          </a:prstGeom>
          <a:ln w="12700">
            <a:miter lim="400000"/>
          </a:ln>
        </p:spPr>
        <p:txBody>
          <a:bodyPr wrap="square" lIns="45719" rIns="45719">
            <a:spAutoFit/>
          </a:bodyPr>
          <a:lstStyle>
            <a:lvl1pPr algn="ctr">
              <a:defRPr sz="1600">
                <a:solidFill>
                  <a:schemeClr val="accent4"/>
                </a:solidFill>
              </a:defRPr>
            </a:lvl1pPr>
          </a:lstStyle>
          <a:p>
            <a:pPr>
              <a:defRPr sz="1800">
                <a:solidFill>
                  <a:srgbClr val="000000"/>
                </a:solidFill>
              </a:defRPr>
            </a:pPr>
            <a:r>
              <a:rPr lang="zh-CN" altLang="en-US" sz="3200" b="1"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二、 毒品的分类</a:t>
            </a:r>
            <a:endParaRPr lang="zh-CN" altLang="en-US" sz="32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Shape 1865"/>
          <p:cNvSpPr/>
          <p:nvPr/>
        </p:nvSpPr>
        <p:spPr>
          <a:xfrm>
            <a:off x="2812949" y="2435149"/>
            <a:ext cx="646620" cy="646620"/>
          </a:xfrm>
          <a:custGeom>
            <a:avLst/>
            <a:gdLst/>
            <a:ahLst/>
            <a:cxnLst>
              <a:cxn ang="0">
                <a:pos x="wd2" y="hd2"/>
              </a:cxn>
              <a:cxn ang="5400000">
                <a:pos x="wd2" y="hd2"/>
              </a:cxn>
              <a:cxn ang="10800000">
                <a:pos x="wd2" y="hd2"/>
              </a:cxn>
              <a:cxn ang="16200000">
                <a:pos x="wd2" y="hd2"/>
              </a:cxn>
            </a:cxnLst>
            <a:rect l="0" t="0" r="r" b="b"/>
            <a:pathLst>
              <a:path w="21600" h="21600" extrusionOk="0">
                <a:moveTo>
                  <a:pt x="2455" y="1964"/>
                </a:moveTo>
                <a:cubicBezTo>
                  <a:pt x="2209" y="1964"/>
                  <a:pt x="1964" y="2209"/>
                  <a:pt x="1964" y="2455"/>
                </a:cubicBezTo>
                <a:cubicBezTo>
                  <a:pt x="1964" y="2700"/>
                  <a:pt x="2209" y="2945"/>
                  <a:pt x="2455" y="2945"/>
                </a:cubicBezTo>
                <a:cubicBezTo>
                  <a:pt x="2700" y="2945"/>
                  <a:pt x="2945" y="2700"/>
                  <a:pt x="2945" y="2455"/>
                </a:cubicBezTo>
                <a:cubicBezTo>
                  <a:pt x="2945" y="2209"/>
                  <a:pt x="2700" y="1964"/>
                  <a:pt x="2455" y="1964"/>
                </a:cubicBezTo>
                <a:moveTo>
                  <a:pt x="4418" y="1964"/>
                </a:moveTo>
                <a:cubicBezTo>
                  <a:pt x="4173" y="1964"/>
                  <a:pt x="3927" y="2209"/>
                  <a:pt x="3927" y="2455"/>
                </a:cubicBezTo>
                <a:cubicBezTo>
                  <a:pt x="3927" y="2700"/>
                  <a:pt x="4173" y="2945"/>
                  <a:pt x="4418" y="2945"/>
                </a:cubicBezTo>
                <a:cubicBezTo>
                  <a:pt x="4664" y="2945"/>
                  <a:pt x="4909" y="2700"/>
                  <a:pt x="4909" y="2455"/>
                </a:cubicBezTo>
                <a:cubicBezTo>
                  <a:pt x="4909" y="2209"/>
                  <a:pt x="4664" y="1964"/>
                  <a:pt x="4418" y="1964"/>
                </a:cubicBezTo>
                <a:moveTo>
                  <a:pt x="6382" y="1964"/>
                </a:moveTo>
                <a:cubicBezTo>
                  <a:pt x="6136" y="1964"/>
                  <a:pt x="5891" y="2209"/>
                  <a:pt x="5891" y="2455"/>
                </a:cubicBezTo>
                <a:cubicBezTo>
                  <a:pt x="5891" y="2700"/>
                  <a:pt x="6136" y="2945"/>
                  <a:pt x="6382" y="2945"/>
                </a:cubicBezTo>
                <a:cubicBezTo>
                  <a:pt x="6627" y="2945"/>
                  <a:pt x="6873" y="2700"/>
                  <a:pt x="6873" y="2455"/>
                </a:cubicBezTo>
                <a:cubicBezTo>
                  <a:pt x="6873" y="2209"/>
                  <a:pt x="6627" y="1964"/>
                  <a:pt x="6382" y="1964"/>
                </a:cubicBezTo>
                <a:moveTo>
                  <a:pt x="19636" y="0"/>
                </a:moveTo>
                <a:cubicBezTo>
                  <a:pt x="1964" y="0"/>
                  <a:pt x="1964" y="0"/>
                  <a:pt x="1964" y="0"/>
                </a:cubicBezTo>
                <a:cubicBezTo>
                  <a:pt x="859" y="0"/>
                  <a:pt x="0" y="859"/>
                  <a:pt x="0" y="1964"/>
                </a:cubicBezTo>
                <a:cubicBezTo>
                  <a:pt x="0" y="19636"/>
                  <a:pt x="0" y="19636"/>
                  <a:pt x="0" y="19636"/>
                </a:cubicBezTo>
                <a:cubicBezTo>
                  <a:pt x="0" y="20741"/>
                  <a:pt x="859" y="21600"/>
                  <a:pt x="1964" y="21600"/>
                </a:cubicBezTo>
                <a:cubicBezTo>
                  <a:pt x="19636" y="21600"/>
                  <a:pt x="19636" y="21600"/>
                  <a:pt x="19636" y="21600"/>
                </a:cubicBezTo>
                <a:cubicBezTo>
                  <a:pt x="20741" y="21600"/>
                  <a:pt x="21600" y="20741"/>
                  <a:pt x="21600" y="19636"/>
                </a:cubicBezTo>
                <a:cubicBezTo>
                  <a:pt x="21600" y="1964"/>
                  <a:pt x="21600" y="1964"/>
                  <a:pt x="21600" y="1964"/>
                </a:cubicBezTo>
                <a:cubicBezTo>
                  <a:pt x="21600" y="859"/>
                  <a:pt x="20741" y="0"/>
                  <a:pt x="19636" y="0"/>
                </a:cubicBezTo>
                <a:moveTo>
                  <a:pt x="20618" y="19636"/>
                </a:moveTo>
                <a:cubicBezTo>
                  <a:pt x="20618" y="20127"/>
                  <a:pt x="20127" y="20618"/>
                  <a:pt x="19636" y="20618"/>
                </a:cubicBezTo>
                <a:cubicBezTo>
                  <a:pt x="1964" y="20618"/>
                  <a:pt x="1964" y="20618"/>
                  <a:pt x="1964" y="20618"/>
                </a:cubicBezTo>
                <a:cubicBezTo>
                  <a:pt x="1473" y="20618"/>
                  <a:pt x="982" y="20127"/>
                  <a:pt x="982" y="19636"/>
                </a:cubicBezTo>
                <a:cubicBezTo>
                  <a:pt x="982" y="4909"/>
                  <a:pt x="982" y="4909"/>
                  <a:pt x="982" y="4909"/>
                </a:cubicBezTo>
                <a:cubicBezTo>
                  <a:pt x="20618" y="4909"/>
                  <a:pt x="20618" y="4909"/>
                  <a:pt x="20618" y="4909"/>
                </a:cubicBezTo>
                <a:lnTo>
                  <a:pt x="20618" y="19636"/>
                </a:lnTo>
                <a:close/>
                <a:moveTo>
                  <a:pt x="20618" y="3927"/>
                </a:moveTo>
                <a:cubicBezTo>
                  <a:pt x="982" y="3927"/>
                  <a:pt x="982" y="3927"/>
                  <a:pt x="982" y="3927"/>
                </a:cubicBezTo>
                <a:cubicBezTo>
                  <a:pt x="982" y="1964"/>
                  <a:pt x="982" y="1964"/>
                  <a:pt x="982" y="1964"/>
                </a:cubicBezTo>
                <a:cubicBezTo>
                  <a:pt x="982" y="1473"/>
                  <a:pt x="1473" y="982"/>
                  <a:pt x="1964" y="982"/>
                </a:cubicBezTo>
                <a:cubicBezTo>
                  <a:pt x="19636" y="982"/>
                  <a:pt x="19636" y="982"/>
                  <a:pt x="19636" y="982"/>
                </a:cubicBezTo>
                <a:cubicBezTo>
                  <a:pt x="20127" y="982"/>
                  <a:pt x="20618" y="1473"/>
                  <a:pt x="20618" y="1964"/>
                </a:cubicBezTo>
                <a:lnTo>
                  <a:pt x="20618" y="3927"/>
                </a:lnTo>
                <a:close/>
                <a:moveTo>
                  <a:pt x="19145" y="1964"/>
                </a:moveTo>
                <a:cubicBezTo>
                  <a:pt x="8345" y="1964"/>
                  <a:pt x="8345" y="1964"/>
                  <a:pt x="8345" y="1964"/>
                </a:cubicBezTo>
                <a:cubicBezTo>
                  <a:pt x="8100" y="1964"/>
                  <a:pt x="7855" y="2209"/>
                  <a:pt x="7855" y="2455"/>
                </a:cubicBezTo>
                <a:cubicBezTo>
                  <a:pt x="7855" y="2700"/>
                  <a:pt x="8100" y="2945"/>
                  <a:pt x="8345" y="2945"/>
                </a:cubicBezTo>
                <a:cubicBezTo>
                  <a:pt x="19145" y="2945"/>
                  <a:pt x="19145" y="2945"/>
                  <a:pt x="19145" y="2945"/>
                </a:cubicBezTo>
                <a:cubicBezTo>
                  <a:pt x="19391" y="2945"/>
                  <a:pt x="19636" y="2700"/>
                  <a:pt x="19636" y="2455"/>
                </a:cubicBezTo>
                <a:cubicBezTo>
                  <a:pt x="19636" y="2209"/>
                  <a:pt x="19391" y="1964"/>
                  <a:pt x="19145" y="1964"/>
                </a:cubicBezTo>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Shape 1866"/>
          <p:cNvSpPr/>
          <p:nvPr/>
        </p:nvSpPr>
        <p:spPr>
          <a:xfrm>
            <a:off x="5954582" y="2435149"/>
            <a:ext cx="520796" cy="646620"/>
          </a:xfrm>
          <a:custGeom>
            <a:avLst/>
            <a:gdLst/>
            <a:ahLst/>
            <a:cxnLst>
              <a:cxn ang="0">
                <a:pos x="wd2" y="hd2"/>
              </a:cxn>
              <a:cxn ang="5400000">
                <a:pos x="wd2" y="hd2"/>
              </a:cxn>
              <a:cxn ang="10800000">
                <a:pos x="wd2" y="hd2"/>
              </a:cxn>
              <a:cxn ang="16200000">
                <a:pos x="wd2" y="hd2"/>
              </a:cxn>
            </a:cxnLst>
            <a:rect l="0" t="0" r="r" b="b"/>
            <a:pathLst>
              <a:path w="21600" h="21600" extrusionOk="0">
                <a:moveTo>
                  <a:pt x="12600" y="16200"/>
                </a:moveTo>
                <a:cubicBezTo>
                  <a:pt x="5400" y="16200"/>
                  <a:pt x="5400" y="16200"/>
                  <a:pt x="5400" y="16200"/>
                </a:cubicBezTo>
                <a:cubicBezTo>
                  <a:pt x="5100" y="16200"/>
                  <a:pt x="4800" y="16445"/>
                  <a:pt x="4800" y="16691"/>
                </a:cubicBezTo>
                <a:cubicBezTo>
                  <a:pt x="4800" y="16936"/>
                  <a:pt x="5100" y="17182"/>
                  <a:pt x="5400" y="17182"/>
                </a:cubicBezTo>
                <a:cubicBezTo>
                  <a:pt x="12600" y="17182"/>
                  <a:pt x="12600" y="17182"/>
                  <a:pt x="12600" y="17182"/>
                </a:cubicBezTo>
                <a:cubicBezTo>
                  <a:pt x="12900" y="17182"/>
                  <a:pt x="13200" y="16936"/>
                  <a:pt x="13200" y="16691"/>
                </a:cubicBezTo>
                <a:cubicBezTo>
                  <a:pt x="13200" y="16445"/>
                  <a:pt x="12900" y="16200"/>
                  <a:pt x="12600" y="16200"/>
                </a:cubicBezTo>
                <a:moveTo>
                  <a:pt x="5400" y="5400"/>
                </a:moveTo>
                <a:cubicBezTo>
                  <a:pt x="8400" y="5400"/>
                  <a:pt x="8400" y="5400"/>
                  <a:pt x="8400" y="5400"/>
                </a:cubicBezTo>
                <a:cubicBezTo>
                  <a:pt x="8700" y="5400"/>
                  <a:pt x="9000" y="5155"/>
                  <a:pt x="9000" y="4909"/>
                </a:cubicBezTo>
                <a:cubicBezTo>
                  <a:pt x="9000" y="4664"/>
                  <a:pt x="8700" y="4418"/>
                  <a:pt x="8400" y="4418"/>
                </a:cubicBezTo>
                <a:cubicBezTo>
                  <a:pt x="5400" y="4418"/>
                  <a:pt x="5400" y="4418"/>
                  <a:pt x="5400" y="4418"/>
                </a:cubicBezTo>
                <a:cubicBezTo>
                  <a:pt x="5100" y="4418"/>
                  <a:pt x="4800" y="4664"/>
                  <a:pt x="4800" y="4909"/>
                </a:cubicBezTo>
                <a:cubicBezTo>
                  <a:pt x="4800" y="5155"/>
                  <a:pt x="5100" y="5400"/>
                  <a:pt x="5400" y="5400"/>
                </a:cubicBezTo>
                <a:moveTo>
                  <a:pt x="16200" y="12273"/>
                </a:moveTo>
                <a:cubicBezTo>
                  <a:pt x="5400" y="12273"/>
                  <a:pt x="5400" y="12273"/>
                  <a:pt x="5400" y="12273"/>
                </a:cubicBezTo>
                <a:cubicBezTo>
                  <a:pt x="5100" y="12273"/>
                  <a:pt x="4800" y="12518"/>
                  <a:pt x="4800" y="12764"/>
                </a:cubicBezTo>
                <a:cubicBezTo>
                  <a:pt x="4800" y="13009"/>
                  <a:pt x="5100" y="13255"/>
                  <a:pt x="5400" y="13255"/>
                </a:cubicBezTo>
                <a:cubicBezTo>
                  <a:pt x="16200" y="13255"/>
                  <a:pt x="16200" y="13255"/>
                  <a:pt x="16200" y="13255"/>
                </a:cubicBezTo>
                <a:cubicBezTo>
                  <a:pt x="16500" y="13255"/>
                  <a:pt x="16800" y="13009"/>
                  <a:pt x="16800" y="12764"/>
                </a:cubicBezTo>
                <a:cubicBezTo>
                  <a:pt x="16800" y="12518"/>
                  <a:pt x="16500" y="12273"/>
                  <a:pt x="16200" y="12273"/>
                </a:cubicBezTo>
                <a:moveTo>
                  <a:pt x="4800" y="8836"/>
                </a:moveTo>
                <a:cubicBezTo>
                  <a:pt x="4800" y="9082"/>
                  <a:pt x="5100" y="9327"/>
                  <a:pt x="5400" y="9327"/>
                </a:cubicBezTo>
                <a:cubicBezTo>
                  <a:pt x="16200" y="9327"/>
                  <a:pt x="16200" y="9327"/>
                  <a:pt x="16200" y="9327"/>
                </a:cubicBezTo>
                <a:cubicBezTo>
                  <a:pt x="16500" y="9327"/>
                  <a:pt x="16800" y="9082"/>
                  <a:pt x="16800" y="8836"/>
                </a:cubicBezTo>
                <a:cubicBezTo>
                  <a:pt x="16800" y="8591"/>
                  <a:pt x="16500" y="8345"/>
                  <a:pt x="16200" y="8345"/>
                </a:cubicBezTo>
                <a:cubicBezTo>
                  <a:pt x="5400" y="8345"/>
                  <a:pt x="5400" y="8345"/>
                  <a:pt x="5400" y="8345"/>
                </a:cubicBezTo>
                <a:cubicBezTo>
                  <a:pt x="5100" y="8345"/>
                  <a:pt x="4800" y="8591"/>
                  <a:pt x="4800" y="8836"/>
                </a:cubicBezTo>
                <a:moveTo>
                  <a:pt x="15600" y="0"/>
                </a:moveTo>
                <a:cubicBezTo>
                  <a:pt x="2400" y="0"/>
                  <a:pt x="2400" y="0"/>
                  <a:pt x="2400" y="0"/>
                </a:cubicBezTo>
                <a:cubicBezTo>
                  <a:pt x="1050" y="0"/>
                  <a:pt x="0" y="859"/>
                  <a:pt x="0" y="1964"/>
                </a:cubicBezTo>
                <a:cubicBezTo>
                  <a:pt x="0" y="19636"/>
                  <a:pt x="0" y="19636"/>
                  <a:pt x="0" y="19636"/>
                </a:cubicBezTo>
                <a:cubicBezTo>
                  <a:pt x="0" y="20741"/>
                  <a:pt x="1050" y="21600"/>
                  <a:pt x="2400" y="21600"/>
                </a:cubicBezTo>
                <a:cubicBezTo>
                  <a:pt x="19200" y="21600"/>
                  <a:pt x="19200" y="21600"/>
                  <a:pt x="19200" y="21600"/>
                </a:cubicBezTo>
                <a:cubicBezTo>
                  <a:pt x="20550" y="21600"/>
                  <a:pt x="21600" y="20741"/>
                  <a:pt x="21600" y="19636"/>
                </a:cubicBezTo>
                <a:cubicBezTo>
                  <a:pt x="21600" y="5400"/>
                  <a:pt x="21600" y="5400"/>
                  <a:pt x="21600" y="5400"/>
                </a:cubicBezTo>
                <a:lnTo>
                  <a:pt x="15600" y="0"/>
                </a:lnTo>
                <a:close/>
                <a:moveTo>
                  <a:pt x="20400" y="19636"/>
                </a:moveTo>
                <a:cubicBezTo>
                  <a:pt x="20400" y="20127"/>
                  <a:pt x="19800" y="20618"/>
                  <a:pt x="19200" y="20618"/>
                </a:cubicBezTo>
                <a:cubicBezTo>
                  <a:pt x="2400" y="20618"/>
                  <a:pt x="2400" y="20618"/>
                  <a:pt x="2400" y="20618"/>
                </a:cubicBezTo>
                <a:cubicBezTo>
                  <a:pt x="1800" y="20618"/>
                  <a:pt x="1200" y="20127"/>
                  <a:pt x="1200" y="19636"/>
                </a:cubicBezTo>
                <a:cubicBezTo>
                  <a:pt x="1200" y="1964"/>
                  <a:pt x="1200" y="1964"/>
                  <a:pt x="1200" y="1964"/>
                </a:cubicBezTo>
                <a:cubicBezTo>
                  <a:pt x="1200" y="1473"/>
                  <a:pt x="1800" y="982"/>
                  <a:pt x="2400" y="982"/>
                </a:cubicBezTo>
                <a:cubicBezTo>
                  <a:pt x="13200" y="982"/>
                  <a:pt x="13200" y="982"/>
                  <a:pt x="13200" y="982"/>
                </a:cubicBezTo>
                <a:cubicBezTo>
                  <a:pt x="13200" y="5891"/>
                  <a:pt x="13200" y="5891"/>
                  <a:pt x="13200" y="5891"/>
                </a:cubicBezTo>
                <a:cubicBezTo>
                  <a:pt x="13200" y="6382"/>
                  <a:pt x="13800" y="6873"/>
                  <a:pt x="14400" y="6873"/>
                </a:cubicBezTo>
                <a:cubicBezTo>
                  <a:pt x="20400" y="6873"/>
                  <a:pt x="20400" y="6873"/>
                  <a:pt x="20400" y="6873"/>
                </a:cubicBezTo>
                <a:lnTo>
                  <a:pt x="20400" y="19636"/>
                </a:lnTo>
                <a:close/>
                <a:moveTo>
                  <a:pt x="14400" y="5891"/>
                </a:moveTo>
                <a:cubicBezTo>
                  <a:pt x="14400" y="982"/>
                  <a:pt x="14400" y="982"/>
                  <a:pt x="14400" y="982"/>
                </a:cubicBezTo>
                <a:cubicBezTo>
                  <a:pt x="15000" y="982"/>
                  <a:pt x="15000" y="982"/>
                  <a:pt x="15000" y="982"/>
                </a:cubicBezTo>
                <a:cubicBezTo>
                  <a:pt x="20400" y="5891"/>
                  <a:pt x="20400" y="5891"/>
                  <a:pt x="20400" y="5891"/>
                </a:cubicBezTo>
                <a:lnTo>
                  <a:pt x="14400" y="5891"/>
                </a:lnTo>
                <a:close/>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Shape 1867"/>
          <p:cNvSpPr/>
          <p:nvPr/>
        </p:nvSpPr>
        <p:spPr>
          <a:xfrm>
            <a:off x="9033019" y="2435149"/>
            <a:ext cx="790001" cy="646620"/>
          </a:xfrm>
          <a:custGeom>
            <a:avLst/>
            <a:gdLst/>
            <a:ahLst/>
            <a:cxnLst>
              <a:cxn ang="0">
                <a:pos x="wd2" y="hd2"/>
              </a:cxn>
              <a:cxn ang="5400000">
                <a:pos x="wd2" y="hd2"/>
              </a:cxn>
              <a:cxn ang="10800000">
                <a:pos x="wd2" y="hd2"/>
              </a:cxn>
              <a:cxn ang="16200000">
                <a:pos x="wd2" y="hd2"/>
              </a:cxn>
            </a:cxnLst>
            <a:rect l="0" t="0" r="r" b="b"/>
            <a:pathLst>
              <a:path w="21600" h="21600" extrusionOk="0">
                <a:moveTo>
                  <a:pt x="8345" y="3600"/>
                </a:moveTo>
                <a:cubicBezTo>
                  <a:pt x="13255" y="3600"/>
                  <a:pt x="13255" y="3600"/>
                  <a:pt x="13255" y="3600"/>
                </a:cubicBezTo>
                <a:cubicBezTo>
                  <a:pt x="13500" y="3600"/>
                  <a:pt x="13745" y="3300"/>
                  <a:pt x="13745" y="3000"/>
                </a:cubicBezTo>
                <a:cubicBezTo>
                  <a:pt x="13745" y="2700"/>
                  <a:pt x="13500" y="2400"/>
                  <a:pt x="13255" y="2400"/>
                </a:cubicBezTo>
                <a:cubicBezTo>
                  <a:pt x="8345" y="2400"/>
                  <a:pt x="8345" y="2400"/>
                  <a:pt x="8345" y="2400"/>
                </a:cubicBezTo>
                <a:cubicBezTo>
                  <a:pt x="8100" y="2400"/>
                  <a:pt x="7855" y="2700"/>
                  <a:pt x="7855" y="3000"/>
                </a:cubicBezTo>
                <a:cubicBezTo>
                  <a:pt x="7855" y="3300"/>
                  <a:pt x="8100" y="3600"/>
                  <a:pt x="8345" y="3600"/>
                </a:cubicBezTo>
                <a:moveTo>
                  <a:pt x="10800" y="8400"/>
                </a:moveTo>
                <a:cubicBezTo>
                  <a:pt x="9205" y="8400"/>
                  <a:pt x="7855" y="10050"/>
                  <a:pt x="7855" y="12000"/>
                </a:cubicBezTo>
                <a:cubicBezTo>
                  <a:pt x="7855" y="13950"/>
                  <a:pt x="9205" y="15600"/>
                  <a:pt x="10800" y="15600"/>
                </a:cubicBezTo>
                <a:cubicBezTo>
                  <a:pt x="12395" y="15600"/>
                  <a:pt x="13745" y="13950"/>
                  <a:pt x="13745" y="12000"/>
                </a:cubicBezTo>
                <a:cubicBezTo>
                  <a:pt x="13745" y="10050"/>
                  <a:pt x="12395" y="8400"/>
                  <a:pt x="10800" y="8400"/>
                </a:cubicBezTo>
                <a:moveTo>
                  <a:pt x="10800" y="14400"/>
                </a:moveTo>
                <a:cubicBezTo>
                  <a:pt x="9695" y="14400"/>
                  <a:pt x="8836" y="13350"/>
                  <a:pt x="8836" y="12000"/>
                </a:cubicBezTo>
                <a:cubicBezTo>
                  <a:pt x="8836" y="10650"/>
                  <a:pt x="9695" y="9600"/>
                  <a:pt x="10800" y="9600"/>
                </a:cubicBezTo>
                <a:cubicBezTo>
                  <a:pt x="11905" y="9600"/>
                  <a:pt x="12764" y="10650"/>
                  <a:pt x="12764" y="12000"/>
                </a:cubicBezTo>
                <a:cubicBezTo>
                  <a:pt x="12764" y="13350"/>
                  <a:pt x="11905" y="14400"/>
                  <a:pt x="10800" y="14400"/>
                </a:cubicBezTo>
                <a:moveTo>
                  <a:pt x="10800" y="6000"/>
                </a:moveTo>
                <a:cubicBezTo>
                  <a:pt x="8100" y="6000"/>
                  <a:pt x="5891" y="8700"/>
                  <a:pt x="5891" y="12000"/>
                </a:cubicBezTo>
                <a:cubicBezTo>
                  <a:pt x="5891" y="15300"/>
                  <a:pt x="8100" y="18000"/>
                  <a:pt x="10800" y="18000"/>
                </a:cubicBezTo>
                <a:cubicBezTo>
                  <a:pt x="13500" y="18000"/>
                  <a:pt x="15709" y="15300"/>
                  <a:pt x="15709" y="12000"/>
                </a:cubicBezTo>
                <a:cubicBezTo>
                  <a:pt x="15709" y="8700"/>
                  <a:pt x="13500" y="6000"/>
                  <a:pt x="10800" y="6000"/>
                </a:cubicBezTo>
                <a:moveTo>
                  <a:pt x="10800" y="16800"/>
                </a:moveTo>
                <a:cubicBezTo>
                  <a:pt x="8591" y="16800"/>
                  <a:pt x="6873" y="14700"/>
                  <a:pt x="6873" y="12000"/>
                </a:cubicBezTo>
                <a:cubicBezTo>
                  <a:pt x="6873" y="9300"/>
                  <a:pt x="8591" y="7200"/>
                  <a:pt x="10800" y="7200"/>
                </a:cubicBezTo>
                <a:cubicBezTo>
                  <a:pt x="13009" y="7200"/>
                  <a:pt x="14727" y="9300"/>
                  <a:pt x="14727" y="12000"/>
                </a:cubicBezTo>
                <a:cubicBezTo>
                  <a:pt x="14727" y="14700"/>
                  <a:pt x="13009" y="16800"/>
                  <a:pt x="10800" y="16800"/>
                </a:cubicBezTo>
                <a:moveTo>
                  <a:pt x="18164" y="9600"/>
                </a:moveTo>
                <a:cubicBezTo>
                  <a:pt x="17918" y="9600"/>
                  <a:pt x="17673" y="9900"/>
                  <a:pt x="17673" y="10200"/>
                </a:cubicBezTo>
                <a:cubicBezTo>
                  <a:pt x="17673" y="10500"/>
                  <a:pt x="17918" y="10800"/>
                  <a:pt x="18164" y="10800"/>
                </a:cubicBezTo>
                <a:cubicBezTo>
                  <a:pt x="18409" y="10800"/>
                  <a:pt x="18655" y="10500"/>
                  <a:pt x="18655" y="10200"/>
                </a:cubicBezTo>
                <a:cubicBezTo>
                  <a:pt x="18655" y="9900"/>
                  <a:pt x="18409" y="9600"/>
                  <a:pt x="18164" y="9600"/>
                </a:cubicBezTo>
                <a:moveTo>
                  <a:pt x="18164" y="4800"/>
                </a:moveTo>
                <a:cubicBezTo>
                  <a:pt x="17305" y="4800"/>
                  <a:pt x="16691" y="5550"/>
                  <a:pt x="16691" y="6600"/>
                </a:cubicBezTo>
                <a:cubicBezTo>
                  <a:pt x="16691" y="7650"/>
                  <a:pt x="17305" y="8400"/>
                  <a:pt x="18164" y="8400"/>
                </a:cubicBezTo>
                <a:cubicBezTo>
                  <a:pt x="19023" y="8400"/>
                  <a:pt x="19636" y="7650"/>
                  <a:pt x="19636" y="6600"/>
                </a:cubicBezTo>
                <a:cubicBezTo>
                  <a:pt x="19636" y="5550"/>
                  <a:pt x="19023" y="4800"/>
                  <a:pt x="18164" y="4800"/>
                </a:cubicBezTo>
                <a:moveTo>
                  <a:pt x="18164" y="7200"/>
                </a:moveTo>
                <a:cubicBezTo>
                  <a:pt x="17918" y="7200"/>
                  <a:pt x="17673" y="6900"/>
                  <a:pt x="17673" y="6600"/>
                </a:cubicBezTo>
                <a:cubicBezTo>
                  <a:pt x="17673" y="6300"/>
                  <a:pt x="17918" y="6000"/>
                  <a:pt x="18164" y="6000"/>
                </a:cubicBezTo>
                <a:cubicBezTo>
                  <a:pt x="18409" y="6000"/>
                  <a:pt x="18655" y="6300"/>
                  <a:pt x="18655" y="6600"/>
                </a:cubicBezTo>
                <a:cubicBezTo>
                  <a:pt x="18655" y="6900"/>
                  <a:pt x="18409" y="7200"/>
                  <a:pt x="18164" y="7200"/>
                </a:cubicBezTo>
                <a:moveTo>
                  <a:pt x="19636" y="2400"/>
                </a:moveTo>
                <a:cubicBezTo>
                  <a:pt x="17673" y="2400"/>
                  <a:pt x="17673" y="2400"/>
                  <a:pt x="17673" y="2400"/>
                </a:cubicBezTo>
                <a:cubicBezTo>
                  <a:pt x="16200" y="2400"/>
                  <a:pt x="16200" y="0"/>
                  <a:pt x="14236" y="0"/>
                </a:cubicBezTo>
                <a:cubicBezTo>
                  <a:pt x="10800" y="0"/>
                  <a:pt x="10800" y="0"/>
                  <a:pt x="10800" y="0"/>
                </a:cubicBezTo>
                <a:cubicBezTo>
                  <a:pt x="7364" y="0"/>
                  <a:pt x="7364" y="0"/>
                  <a:pt x="7364" y="0"/>
                </a:cubicBezTo>
                <a:cubicBezTo>
                  <a:pt x="5400" y="0"/>
                  <a:pt x="5400" y="2400"/>
                  <a:pt x="3927" y="2400"/>
                </a:cubicBezTo>
                <a:cubicBezTo>
                  <a:pt x="1964" y="2400"/>
                  <a:pt x="1964" y="2400"/>
                  <a:pt x="1964" y="2400"/>
                </a:cubicBezTo>
                <a:cubicBezTo>
                  <a:pt x="859" y="2400"/>
                  <a:pt x="0" y="3450"/>
                  <a:pt x="0" y="4800"/>
                </a:cubicBezTo>
                <a:cubicBezTo>
                  <a:pt x="0" y="19200"/>
                  <a:pt x="0" y="19200"/>
                  <a:pt x="0" y="19200"/>
                </a:cubicBezTo>
                <a:cubicBezTo>
                  <a:pt x="0" y="20550"/>
                  <a:pt x="859" y="21600"/>
                  <a:pt x="1964" y="21600"/>
                </a:cubicBezTo>
                <a:cubicBezTo>
                  <a:pt x="19636" y="21600"/>
                  <a:pt x="19636" y="21600"/>
                  <a:pt x="19636" y="21600"/>
                </a:cubicBezTo>
                <a:cubicBezTo>
                  <a:pt x="20741" y="21600"/>
                  <a:pt x="21600" y="20550"/>
                  <a:pt x="21600" y="19200"/>
                </a:cubicBezTo>
                <a:cubicBezTo>
                  <a:pt x="21600" y="4800"/>
                  <a:pt x="21600" y="4800"/>
                  <a:pt x="21600" y="4800"/>
                </a:cubicBezTo>
                <a:cubicBezTo>
                  <a:pt x="21600" y="3450"/>
                  <a:pt x="20741" y="2400"/>
                  <a:pt x="19636" y="2400"/>
                </a:cubicBezTo>
                <a:moveTo>
                  <a:pt x="20618" y="14400"/>
                </a:moveTo>
                <a:cubicBezTo>
                  <a:pt x="16323" y="14400"/>
                  <a:pt x="16323" y="14400"/>
                  <a:pt x="16323" y="14400"/>
                </a:cubicBezTo>
                <a:cubicBezTo>
                  <a:pt x="16200" y="14850"/>
                  <a:pt x="16077" y="15150"/>
                  <a:pt x="15955" y="15600"/>
                </a:cubicBezTo>
                <a:cubicBezTo>
                  <a:pt x="20618" y="15600"/>
                  <a:pt x="20618" y="15600"/>
                  <a:pt x="20618" y="15600"/>
                </a:cubicBezTo>
                <a:cubicBezTo>
                  <a:pt x="20618" y="19200"/>
                  <a:pt x="20618" y="19200"/>
                  <a:pt x="20618" y="19200"/>
                </a:cubicBezTo>
                <a:cubicBezTo>
                  <a:pt x="20618" y="19800"/>
                  <a:pt x="20127" y="20400"/>
                  <a:pt x="19636" y="20400"/>
                </a:cubicBezTo>
                <a:cubicBezTo>
                  <a:pt x="1964" y="20400"/>
                  <a:pt x="1964" y="20400"/>
                  <a:pt x="1964" y="20400"/>
                </a:cubicBezTo>
                <a:cubicBezTo>
                  <a:pt x="1473" y="20400"/>
                  <a:pt x="982" y="19800"/>
                  <a:pt x="982" y="19200"/>
                </a:cubicBezTo>
                <a:cubicBezTo>
                  <a:pt x="982" y="15600"/>
                  <a:pt x="982" y="15600"/>
                  <a:pt x="982" y="15600"/>
                </a:cubicBezTo>
                <a:cubicBezTo>
                  <a:pt x="5645" y="15600"/>
                  <a:pt x="5645" y="15600"/>
                  <a:pt x="5645" y="15600"/>
                </a:cubicBezTo>
                <a:cubicBezTo>
                  <a:pt x="5523" y="15150"/>
                  <a:pt x="5400" y="14850"/>
                  <a:pt x="5277" y="14400"/>
                </a:cubicBezTo>
                <a:cubicBezTo>
                  <a:pt x="982" y="14400"/>
                  <a:pt x="982" y="14400"/>
                  <a:pt x="982" y="14400"/>
                </a:cubicBezTo>
                <a:cubicBezTo>
                  <a:pt x="982" y="4800"/>
                  <a:pt x="982" y="4800"/>
                  <a:pt x="982" y="4800"/>
                </a:cubicBezTo>
                <a:cubicBezTo>
                  <a:pt x="982" y="4200"/>
                  <a:pt x="1473" y="3600"/>
                  <a:pt x="1964" y="3600"/>
                </a:cubicBezTo>
                <a:cubicBezTo>
                  <a:pt x="3927" y="3600"/>
                  <a:pt x="3927" y="3600"/>
                  <a:pt x="3927" y="3600"/>
                </a:cubicBezTo>
                <a:cubicBezTo>
                  <a:pt x="5891" y="3600"/>
                  <a:pt x="5891" y="1200"/>
                  <a:pt x="7364" y="1200"/>
                </a:cubicBezTo>
                <a:cubicBezTo>
                  <a:pt x="10800" y="1200"/>
                  <a:pt x="10800" y="1200"/>
                  <a:pt x="10800" y="1200"/>
                </a:cubicBezTo>
                <a:cubicBezTo>
                  <a:pt x="14236" y="1200"/>
                  <a:pt x="14236" y="1200"/>
                  <a:pt x="14236" y="1200"/>
                </a:cubicBezTo>
                <a:cubicBezTo>
                  <a:pt x="15709" y="1200"/>
                  <a:pt x="15709" y="3600"/>
                  <a:pt x="17673" y="3600"/>
                </a:cubicBezTo>
                <a:cubicBezTo>
                  <a:pt x="19636" y="3600"/>
                  <a:pt x="19636" y="3600"/>
                  <a:pt x="19636" y="3600"/>
                </a:cubicBezTo>
                <a:cubicBezTo>
                  <a:pt x="20127" y="3600"/>
                  <a:pt x="20618" y="4200"/>
                  <a:pt x="20618" y="4800"/>
                </a:cubicBezTo>
                <a:lnTo>
                  <a:pt x="20618" y="14400"/>
                </a:lnTo>
                <a:close/>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 name="图片 28" descr="乐清市禁毒形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7271" y="849534"/>
            <a:ext cx="296545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indefinite" fill="hold"/>
                                        <p:tgtEl>
                                          <p:spTgt spid="59"/>
                                        </p:tgtEl>
                                        <p:attrNameLst>
                                          <p:attrName>style.visibility</p:attrName>
                                        </p:attrNameLst>
                                      </p:cBhvr>
                                      <p:to>
                                        <p:strVal val="visible"/>
                                      </p:to>
                                    </p:set>
                                    <p:anim calcmode="lin" valueType="num">
                                      <p:cBhvr>
                                        <p:cTn id="15" dur="500" fill="hold"/>
                                        <p:tgtEl>
                                          <p:spTgt spid="59"/>
                                        </p:tgtEl>
                                        <p:attrNameLst>
                                          <p:attrName>ppt_w</p:attrName>
                                        </p:attrNameLst>
                                      </p:cBhvr>
                                      <p:tavLst>
                                        <p:tav tm="0">
                                          <p:val>
                                            <p:fltVal val="0"/>
                                          </p:val>
                                        </p:tav>
                                        <p:tav tm="100000">
                                          <p:val>
                                            <p:strVal val="#ppt_w"/>
                                          </p:val>
                                        </p:tav>
                                      </p:tavLst>
                                    </p:anim>
                                    <p:anim calcmode="lin" valueType="num">
                                      <p:cBhvr>
                                        <p:cTn id="16" dur="500" fill="hold"/>
                                        <p:tgtEl>
                                          <p:spTgt spid="59"/>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grpId="0" nodeType="afterEffect">
                                  <p:stCondLst>
                                    <p:cond delay="0"/>
                                  </p:stCondLst>
                                  <p:childTnLst>
                                    <p:set>
                                      <p:cBhvr>
                                        <p:cTn id="19" dur="indefinite" fill="hold"/>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childTnLst>
                                </p:cTn>
                              </p:par>
                            </p:childTnLst>
                          </p:cTn>
                        </p:par>
                        <p:par>
                          <p:cTn id="22" fill="hold">
                            <p:stCondLst>
                              <p:cond delay="1000"/>
                            </p:stCondLst>
                            <p:childTnLst>
                              <p:par>
                                <p:cTn id="23" presetID="9" presetClass="entr" presetSubtype="0" fill="hold" grpId="0" nodeType="afterEffect">
                                  <p:stCondLst>
                                    <p:cond delay="0"/>
                                  </p:stCondLst>
                                  <p:childTnLst>
                                    <p:set>
                                      <p:cBhvr>
                                        <p:cTn id="24" dur="indefinite" fill="hold"/>
                                        <p:tgtEl>
                                          <p:spTgt spid="65"/>
                                        </p:tgtEl>
                                        <p:attrNameLst>
                                          <p:attrName>style.visibility</p:attrName>
                                        </p:attrNameLst>
                                      </p:cBhvr>
                                      <p:to>
                                        <p:strVal val="visible"/>
                                      </p:to>
                                    </p:set>
                                    <p:animEffect transition="in" filter="dissolve">
                                      <p:cBhvr>
                                        <p:cTn id="25" dur="500"/>
                                        <p:tgtEl>
                                          <p:spTgt spid="65"/>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indefinite" fill="hold"/>
                                        <p:tgtEl>
                                          <p:spTgt spid="67"/>
                                        </p:tgtEl>
                                        <p:attrNameLst>
                                          <p:attrName>style.visibility</p:attrName>
                                        </p:attrNameLst>
                                      </p:cBhvr>
                                      <p:to>
                                        <p:strVal val="visible"/>
                                      </p:to>
                                    </p:set>
                                    <p:animEffect transition="in" filter="dissolve">
                                      <p:cBhvr>
                                        <p:cTn id="29" dur="500"/>
                                        <p:tgtEl>
                                          <p:spTgt spid="67"/>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indefinite" fill="hold"/>
                                        <p:tgtEl>
                                          <p:spTgt spid="69"/>
                                        </p:tgtEl>
                                        <p:attrNameLst>
                                          <p:attrName>style.visibility</p:attrName>
                                        </p:attrNameLst>
                                      </p:cBhvr>
                                      <p:to>
                                        <p:strVal val="visible"/>
                                      </p:to>
                                    </p:set>
                                    <p:animEffect transition="in" filter="dissolve">
                                      <p:cBhvr>
                                        <p:cTn id="33" dur="500"/>
                                        <p:tgtEl>
                                          <p:spTgt spid="69"/>
                                        </p:tgtEl>
                                      </p:cBhvr>
                                    </p:animEffect>
                                  </p:childTnLst>
                                </p:cTn>
                              </p:par>
                            </p:childTnLst>
                          </p:cTn>
                        </p:par>
                        <p:par>
                          <p:cTn id="34" fill="hold">
                            <p:stCondLst>
                              <p:cond delay="1000"/>
                            </p:stCondLst>
                            <p:childTnLst>
                              <p:par>
                                <p:cTn id="35" presetID="2" presetClass="entr" presetSubtype="4" fill="hold" grpId="0" nodeType="afterEffect">
                                  <p:stCondLst>
                                    <p:cond delay="0"/>
                                  </p:stCondLst>
                                  <p:childTnLst>
                                    <p:set>
                                      <p:cBhvr>
                                        <p:cTn id="36" dur="indefinite" fill="hold"/>
                                        <p:tgtEl>
                                          <p:spTgt spid="64"/>
                                        </p:tgtEl>
                                        <p:attrNameLst>
                                          <p:attrName>style.visibility</p:attrName>
                                        </p:attrNameLst>
                                      </p:cBhvr>
                                      <p:to>
                                        <p:strVal val="visible"/>
                                      </p:to>
                                    </p:set>
                                    <p:anim calcmode="lin" valueType="num">
                                      <p:cBhvr>
                                        <p:cTn id="37" dur="750" fill="hold"/>
                                        <p:tgtEl>
                                          <p:spTgt spid="64"/>
                                        </p:tgtEl>
                                        <p:attrNameLst>
                                          <p:attrName>ppt_x</p:attrName>
                                        </p:attrNameLst>
                                      </p:cBhvr>
                                      <p:tavLst>
                                        <p:tav tm="0">
                                          <p:val>
                                            <p:strVal val="#ppt_x"/>
                                          </p:val>
                                        </p:tav>
                                        <p:tav tm="100000">
                                          <p:val>
                                            <p:strVal val="#ppt_x"/>
                                          </p:val>
                                        </p:tav>
                                      </p:tavLst>
                                    </p:anim>
                                    <p:anim calcmode="lin" valueType="num">
                                      <p:cBhvr>
                                        <p:cTn id="38" dur="750" fill="hold"/>
                                        <p:tgtEl>
                                          <p:spTgt spid="64"/>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2" presetClass="entr" presetSubtype="4" fill="hold" grpId="0" nodeType="afterEffect">
                                  <p:stCondLst>
                                    <p:cond delay="0"/>
                                  </p:stCondLst>
                                  <p:childTnLst>
                                    <p:set>
                                      <p:cBhvr>
                                        <p:cTn id="41" dur="indefinite" fill="hold"/>
                                        <p:tgtEl>
                                          <p:spTgt spid="68"/>
                                        </p:tgtEl>
                                        <p:attrNameLst>
                                          <p:attrName>style.visibility</p:attrName>
                                        </p:attrNameLst>
                                      </p:cBhvr>
                                      <p:to>
                                        <p:strVal val="visible"/>
                                      </p:to>
                                    </p:set>
                                    <p:anim calcmode="lin" valueType="num">
                                      <p:cBhvr>
                                        <p:cTn id="42" dur="750" fill="hold"/>
                                        <p:tgtEl>
                                          <p:spTgt spid="68"/>
                                        </p:tgtEl>
                                        <p:attrNameLst>
                                          <p:attrName>ppt_x</p:attrName>
                                        </p:attrNameLst>
                                      </p:cBhvr>
                                      <p:tavLst>
                                        <p:tav tm="0">
                                          <p:val>
                                            <p:strVal val="#ppt_x"/>
                                          </p:val>
                                        </p:tav>
                                        <p:tav tm="100000">
                                          <p:val>
                                            <p:strVal val="#ppt_x"/>
                                          </p:val>
                                        </p:tav>
                                      </p:tavLst>
                                    </p:anim>
                                    <p:anim calcmode="lin" valueType="num">
                                      <p:cBhvr>
                                        <p:cTn id="43" dur="75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animBg="1"/>
      <p:bldP spid="54" grpId="0" animBg="1" advAuto="0"/>
      <p:bldP spid="59" grpId="0" animBg="1" advAuto="0"/>
      <p:bldP spid="64" grpId="0" animBg="1" advAuto="0"/>
      <p:bldP spid="65" grpId="0" animBg="1" advAuto="0"/>
      <p:bldP spid="67" grpId="0" animBg="1" advAuto="0"/>
      <p:bldP spid="68" grpId="0" animBg="1" advAuto="0"/>
      <p:bldP spid="69" grpId="0" animBg="1"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4269135" y="3328293"/>
            <a:ext cx="4752528"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en-US" altLang="zh-CN" sz="900" noProof="1">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 Please replace text, click add relevant headline, modify the text content, also can copy your content to this directly.</a:t>
            </a:r>
            <a:endParaRPr lang="da-DK" altLang="id-ID" sz="9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lnSpc>
                <a:spcPct val="150000"/>
              </a:lnSpc>
            </a:pPr>
            <a:endParaRPr lang="da-DK" altLang="id-ID" sz="900" dirty="0">
              <a:solidFill>
                <a:srgbClr val="FA1414"/>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TextBox 6"/>
          <p:cNvSpPr txBox="1">
            <a:spLocks noChangeArrowheads="1"/>
          </p:cNvSpPr>
          <p:nvPr/>
        </p:nvSpPr>
        <p:spPr bwMode="auto">
          <a:xfrm>
            <a:off x="2684959" y="2176889"/>
            <a:ext cx="6984074" cy="1175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000" b="1" kern="2000"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rPr>
              <a:t>感谢聆听 批评指导</a:t>
            </a:r>
          </a:p>
        </p:txBody>
      </p:sp>
      <p:sp>
        <p:nvSpPr>
          <p:cNvPr id="6" name="Freeform 101"/>
          <p:cNvSpPr/>
          <p:nvPr/>
        </p:nvSpPr>
        <p:spPr bwMode="auto">
          <a:xfrm>
            <a:off x="352" y="2806864"/>
            <a:ext cx="3584686" cy="3761789"/>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101"/>
          <p:cNvSpPr/>
          <p:nvPr/>
        </p:nvSpPr>
        <p:spPr bwMode="auto">
          <a:xfrm>
            <a:off x="9453711" y="2525052"/>
            <a:ext cx="1512168" cy="3683561"/>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t="56969"/>
          <a:stretch>
            <a:fillRect/>
          </a:stretch>
        </p:blipFill>
        <p:spPr>
          <a:xfrm>
            <a:off x="352" y="5344517"/>
            <a:ext cx="12858045" cy="18881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130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210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3553"/>
          <p:cNvGrpSpPr/>
          <p:nvPr/>
        </p:nvGrpSpPr>
        <p:grpSpPr>
          <a:xfrm>
            <a:off x="7093574" y="1646666"/>
            <a:ext cx="2244686" cy="2245465"/>
            <a:chOff x="0" y="0"/>
            <a:chExt cx="2244684" cy="2245463"/>
          </a:xfrm>
        </p:grpSpPr>
        <p:sp>
          <p:nvSpPr>
            <p:cNvPr id="76" name="Shape 3551"/>
            <p:cNvSpPr/>
            <p:nvPr/>
          </p:nvSpPr>
          <p:spPr>
            <a:xfrm rot="20441732">
              <a:off x="719588" y="718271"/>
              <a:ext cx="806136" cy="808702"/>
            </a:xfrm>
            <a:custGeom>
              <a:avLst/>
              <a:gdLst/>
              <a:ahLst/>
              <a:cxnLst>
                <a:cxn ang="0">
                  <a:pos x="wd2" y="hd2"/>
                </a:cxn>
                <a:cxn ang="5400000">
                  <a:pos x="wd2" y="hd2"/>
                </a:cxn>
                <a:cxn ang="10800000">
                  <a:pos x="wd2" y="hd2"/>
                </a:cxn>
                <a:cxn ang="16200000">
                  <a:pos x="wd2" y="hd2"/>
                </a:cxn>
              </a:cxnLst>
              <a:rect l="0" t="0" r="r" b="b"/>
              <a:pathLst>
                <a:path w="20287" h="21600" extrusionOk="0">
                  <a:moveTo>
                    <a:pt x="10152" y="0"/>
                  </a:moveTo>
                  <a:cubicBezTo>
                    <a:pt x="9394" y="0"/>
                    <a:pt x="8636" y="121"/>
                    <a:pt x="7878" y="282"/>
                  </a:cubicBezTo>
                  <a:cubicBezTo>
                    <a:pt x="5226" y="927"/>
                    <a:pt x="2990" y="2619"/>
                    <a:pt x="1550" y="5078"/>
                  </a:cubicBezTo>
                  <a:cubicBezTo>
                    <a:pt x="110" y="7496"/>
                    <a:pt x="-345" y="10397"/>
                    <a:pt x="261" y="13218"/>
                  </a:cubicBezTo>
                  <a:cubicBezTo>
                    <a:pt x="1322" y="18134"/>
                    <a:pt x="5377" y="21600"/>
                    <a:pt x="10114" y="21600"/>
                  </a:cubicBezTo>
                  <a:cubicBezTo>
                    <a:pt x="10872" y="21600"/>
                    <a:pt x="11630" y="21479"/>
                    <a:pt x="12388" y="21318"/>
                  </a:cubicBezTo>
                  <a:cubicBezTo>
                    <a:pt x="17844" y="19988"/>
                    <a:pt x="21255" y="14185"/>
                    <a:pt x="20042" y="8382"/>
                  </a:cubicBezTo>
                  <a:cubicBezTo>
                    <a:pt x="18981" y="3466"/>
                    <a:pt x="14889" y="0"/>
                    <a:pt x="10152" y="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Shape 3552"/>
            <p:cNvSpPr/>
            <p:nvPr/>
          </p:nvSpPr>
          <p:spPr>
            <a:xfrm rot="20441732">
              <a:off x="241798" y="241553"/>
              <a:ext cx="1761088" cy="1762358"/>
            </a:xfrm>
            <a:custGeom>
              <a:avLst/>
              <a:gdLst/>
              <a:ahLst/>
              <a:cxnLst>
                <a:cxn ang="0">
                  <a:pos x="wd2" y="hd2"/>
                </a:cxn>
                <a:cxn ang="5400000">
                  <a:pos x="wd2" y="hd2"/>
                </a:cxn>
                <a:cxn ang="10800000">
                  <a:pos x="wd2" y="hd2"/>
                </a:cxn>
                <a:cxn ang="16200000">
                  <a:pos x="wd2" y="hd2"/>
                </a:cxn>
              </a:cxnLst>
              <a:rect l="0" t="0" r="r" b="b"/>
              <a:pathLst>
                <a:path w="21600" h="21600" extrusionOk="0">
                  <a:moveTo>
                    <a:pt x="19494" y="11003"/>
                  </a:moveTo>
                  <a:cubicBezTo>
                    <a:pt x="20344" y="10708"/>
                    <a:pt x="21064" y="10412"/>
                    <a:pt x="21600" y="10172"/>
                  </a:cubicBezTo>
                  <a:cubicBezTo>
                    <a:pt x="21563" y="9582"/>
                    <a:pt x="21489" y="8991"/>
                    <a:pt x="21360" y="8400"/>
                  </a:cubicBezTo>
                  <a:cubicBezTo>
                    <a:pt x="21341" y="8345"/>
                    <a:pt x="21323" y="8289"/>
                    <a:pt x="21304" y="8234"/>
                  </a:cubicBezTo>
                  <a:cubicBezTo>
                    <a:pt x="20713" y="8160"/>
                    <a:pt x="19956" y="8086"/>
                    <a:pt x="19050" y="8049"/>
                  </a:cubicBezTo>
                  <a:cubicBezTo>
                    <a:pt x="18884" y="7551"/>
                    <a:pt x="18681" y="7089"/>
                    <a:pt x="18440" y="6628"/>
                  </a:cubicBezTo>
                  <a:cubicBezTo>
                    <a:pt x="19032" y="5945"/>
                    <a:pt x="19494" y="5354"/>
                    <a:pt x="19845" y="4855"/>
                  </a:cubicBezTo>
                  <a:cubicBezTo>
                    <a:pt x="19475" y="4302"/>
                    <a:pt x="19069" y="3803"/>
                    <a:pt x="18625" y="3323"/>
                  </a:cubicBezTo>
                  <a:cubicBezTo>
                    <a:pt x="18052" y="3563"/>
                    <a:pt x="17369" y="3877"/>
                    <a:pt x="16574" y="4302"/>
                  </a:cubicBezTo>
                  <a:cubicBezTo>
                    <a:pt x="16186" y="3951"/>
                    <a:pt x="15761" y="3655"/>
                    <a:pt x="15318" y="3378"/>
                  </a:cubicBezTo>
                  <a:cubicBezTo>
                    <a:pt x="15484" y="2492"/>
                    <a:pt x="15595" y="1735"/>
                    <a:pt x="15650" y="1145"/>
                  </a:cubicBezTo>
                  <a:cubicBezTo>
                    <a:pt x="15078" y="849"/>
                    <a:pt x="14468" y="609"/>
                    <a:pt x="13840" y="425"/>
                  </a:cubicBezTo>
                  <a:cubicBezTo>
                    <a:pt x="13470" y="905"/>
                    <a:pt x="13027" y="1514"/>
                    <a:pt x="12546" y="2289"/>
                  </a:cubicBezTo>
                  <a:cubicBezTo>
                    <a:pt x="12047" y="2178"/>
                    <a:pt x="11530" y="2123"/>
                    <a:pt x="11012" y="2105"/>
                  </a:cubicBezTo>
                  <a:cubicBezTo>
                    <a:pt x="10698" y="1255"/>
                    <a:pt x="10421" y="554"/>
                    <a:pt x="10163" y="0"/>
                  </a:cubicBezTo>
                  <a:cubicBezTo>
                    <a:pt x="9571" y="37"/>
                    <a:pt x="8980" y="129"/>
                    <a:pt x="8389" y="258"/>
                  </a:cubicBezTo>
                  <a:cubicBezTo>
                    <a:pt x="8333" y="277"/>
                    <a:pt x="8296" y="277"/>
                    <a:pt x="8241" y="295"/>
                  </a:cubicBezTo>
                  <a:cubicBezTo>
                    <a:pt x="8149" y="905"/>
                    <a:pt x="8093" y="1643"/>
                    <a:pt x="8056" y="2566"/>
                  </a:cubicBezTo>
                  <a:cubicBezTo>
                    <a:pt x="7557" y="2714"/>
                    <a:pt x="7077" y="2935"/>
                    <a:pt x="6633" y="3175"/>
                  </a:cubicBezTo>
                  <a:cubicBezTo>
                    <a:pt x="5931" y="2585"/>
                    <a:pt x="5340" y="2123"/>
                    <a:pt x="4841" y="1772"/>
                  </a:cubicBezTo>
                  <a:cubicBezTo>
                    <a:pt x="4305" y="2123"/>
                    <a:pt x="3788" y="2529"/>
                    <a:pt x="3326" y="2991"/>
                  </a:cubicBezTo>
                  <a:cubicBezTo>
                    <a:pt x="3548" y="3545"/>
                    <a:pt x="3880" y="4228"/>
                    <a:pt x="4287" y="5040"/>
                  </a:cubicBezTo>
                  <a:cubicBezTo>
                    <a:pt x="3954" y="5428"/>
                    <a:pt x="3640" y="5834"/>
                    <a:pt x="3381" y="6277"/>
                  </a:cubicBezTo>
                  <a:cubicBezTo>
                    <a:pt x="2476" y="6111"/>
                    <a:pt x="1737" y="6000"/>
                    <a:pt x="1127" y="5963"/>
                  </a:cubicBezTo>
                  <a:cubicBezTo>
                    <a:pt x="831" y="6535"/>
                    <a:pt x="591" y="7145"/>
                    <a:pt x="407" y="7772"/>
                  </a:cubicBezTo>
                  <a:cubicBezTo>
                    <a:pt x="887" y="8142"/>
                    <a:pt x="1515" y="8566"/>
                    <a:pt x="2273" y="9065"/>
                  </a:cubicBezTo>
                  <a:cubicBezTo>
                    <a:pt x="2180" y="9563"/>
                    <a:pt x="2125" y="10080"/>
                    <a:pt x="2106" y="10597"/>
                  </a:cubicBezTo>
                  <a:cubicBezTo>
                    <a:pt x="1256" y="10892"/>
                    <a:pt x="554" y="11188"/>
                    <a:pt x="0" y="11428"/>
                  </a:cubicBezTo>
                  <a:cubicBezTo>
                    <a:pt x="37" y="12018"/>
                    <a:pt x="111" y="12609"/>
                    <a:pt x="259" y="13218"/>
                  </a:cubicBezTo>
                  <a:cubicBezTo>
                    <a:pt x="259" y="13255"/>
                    <a:pt x="277" y="13311"/>
                    <a:pt x="296" y="13366"/>
                  </a:cubicBezTo>
                  <a:cubicBezTo>
                    <a:pt x="887" y="13458"/>
                    <a:pt x="1644" y="13514"/>
                    <a:pt x="2550" y="13551"/>
                  </a:cubicBezTo>
                  <a:cubicBezTo>
                    <a:pt x="2716" y="14049"/>
                    <a:pt x="2919" y="14529"/>
                    <a:pt x="3160" y="14972"/>
                  </a:cubicBezTo>
                  <a:cubicBezTo>
                    <a:pt x="2587" y="15655"/>
                    <a:pt x="2106" y="16246"/>
                    <a:pt x="1755" y="16745"/>
                  </a:cubicBezTo>
                  <a:cubicBezTo>
                    <a:pt x="2125" y="17298"/>
                    <a:pt x="2531" y="17815"/>
                    <a:pt x="2975" y="18277"/>
                  </a:cubicBezTo>
                  <a:cubicBezTo>
                    <a:pt x="3548" y="18037"/>
                    <a:pt x="4231" y="17723"/>
                    <a:pt x="5026" y="17298"/>
                  </a:cubicBezTo>
                  <a:cubicBezTo>
                    <a:pt x="5414" y="17649"/>
                    <a:pt x="5839" y="17945"/>
                    <a:pt x="6282" y="18222"/>
                  </a:cubicBezTo>
                  <a:cubicBezTo>
                    <a:pt x="6116" y="19108"/>
                    <a:pt x="6005" y="19865"/>
                    <a:pt x="5950" y="20474"/>
                  </a:cubicBezTo>
                  <a:cubicBezTo>
                    <a:pt x="6541" y="20751"/>
                    <a:pt x="7132" y="20991"/>
                    <a:pt x="7760" y="21175"/>
                  </a:cubicBezTo>
                  <a:cubicBezTo>
                    <a:pt x="8149" y="20695"/>
                    <a:pt x="8573" y="20086"/>
                    <a:pt x="9054" y="19311"/>
                  </a:cubicBezTo>
                  <a:cubicBezTo>
                    <a:pt x="9553" y="19422"/>
                    <a:pt x="10070" y="19477"/>
                    <a:pt x="10606" y="19495"/>
                  </a:cubicBezTo>
                  <a:cubicBezTo>
                    <a:pt x="10902" y="20345"/>
                    <a:pt x="11179" y="21046"/>
                    <a:pt x="11437" y="21600"/>
                  </a:cubicBezTo>
                  <a:cubicBezTo>
                    <a:pt x="12029" y="21563"/>
                    <a:pt x="12620" y="21471"/>
                    <a:pt x="13211" y="21342"/>
                  </a:cubicBezTo>
                  <a:cubicBezTo>
                    <a:pt x="13267" y="21323"/>
                    <a:pt x="13322" y="21323"/>
                    <a:pt x="13359" y="21305"/>
                  </a:cubicBezTo>
                  <a:cubicBezTo>
                    <a:pt x="13451" y="20695"/>
                    <a:pt x="13507" y="19957"/>
                    <a:pt x="13544" y="19052"/>
                  </a:cubicBezTo>
                  <a:cubicBezTo>
                    <a:pt x="14043" y="18886"/>
                    <a:pt x="14523" y="18665"/>
                    <a:pt x="14967" y="18425"/>
                  </a:cubicBezTo>
                  <a:cubicBezTo>
                    <a:pt x="15669" y="19015"/>
                    <a:pt x="16260" y="19477"/>
                    <a:pt x="16759" y="19828"/>
                  </a:cubicBezTo>
                  <a:cubicBezTo>
                    <a:pt x="17295" y="19477"/>
                    <a:pt x="17812" y="19071"/>
                    <a:pt x="18274" y="18609"/>
                  </a:cubicBezTo>
                  <a:cubicBezTo>
                    <a:pt x="18052" y="18055"/>
                    <a:pt x="17738" y="17372"/>
                    <a:pt x="17313" y="16560"/>
                  </a:cubicBezTo>
                  <a:cubicBezTo>
                    <a:pt x="17646" y="16172"/>
                    <a:pt x="17960" y="15766"/>
                    <a:pt x="18237" y="15323"/>
                  </a:cubicBezTo>
                  <a:cubicBezTo>
                    <a:pt x="19124" y="15489"/>
                    <a:pt x="19863" y="15600"/>
                    <a:pt x="20473" y="15655"/>
                  </a:cubicBezTo>
                  <a:cubicBezTo>
                    <a:pt x="20769" y="15065"/>
                    <a:pt x="21009" y="14455"/>
                    <a:pt x="21193" y="13828"/>
                  </a:cubicBezTo>
                  <a:cubicBezTo>
                    <a:pt x="20713" y="13458"/>
                    <a:pt x="20085" y="13034"/>
                    <a:pt x="19327" y="12535"/>
                  </a:cubicBezTo>
                  <a:cubicBezTo>
                    <a:pt x="19420" y="12037"/>
                    <a:pt x="19494" y="11520"/>
                    <a:pt x="19494" y="11003"/>
                  </a:cubicBezTo>
                  <a:close/>
                  <a:moveTo>
                    <a:pt x="12140" y="16634"/>
                  </a:moveTo>
                  <a:cubicBezTo>
                    <a:pt x="11696" y="16726"/>
                    <a:pt x="11253" y="16782"/>
                    <a:pt x="10791" y="16782"/>
                  </a:cubicBezTo>
                  <a:cubicBezTo>
                    <a:pt x="9460" y="16782"/>
                    <a:pt x="8149" y="16320"/>
                    <a:pt x="7095" y="15489"/>
                  </a:cubicBezTo>
                  <a:cubicBezTo>
                    <a:pt x="6024" y="14658"/>
                    <a:pt x="5266" y="13458"/>
                    <a:pt x="4970" y="12129"/>
                  </a:cubicBezTo>
                  <a:cubicBezTo>
                    <a:pt x="4619" y="10578"/>
                    <a:pt x="4878" y="8972"/>
                    <a:pt x="5728" y="7625"/>
                  </a:cubicBezTo>
                  <a:cubicBezTo>
                    <a:pt x="6578" y="6277"/>
                    <a:pt x="7908" y="5335"/>
                    <a:pt x="9460" y="4985"/>
                  </a:cubicBezTo>
                  <a:cubicBezTo>
                    <a:pt x="9904" y="4874"/>
                    <a:pt x="10366" y="4818"/>
                    <a:pt x="10809" y="4818"/>
                  </a:cubicBezTo>
                  <a:cubicBezTo>
                    <a:pt x="12140" y="4818"/>
                    <a:pt x="13451" y="5280"/>
                    <a:pt x="14505" y="6111"/>
                  </a:cubicBezTo>
                  <a:cubicBezTo>
                    <a:pt x="15576" y="6942"/>
                    <a:pt x="16334" y="8142"/>
                    <a:pt x="16630" y="9471"/>
                  </a:cubicBezTo>
                  <a:cubicBezTo>
                    <a:pt x="17369" y="12683"/>
                    <a:pt x="15355" y="15895"/>
                    <a:pt x="12140" y="16634"/>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8" name="Group 3556"/>
          <p:cNvGrpSpPr/>
          <p:nvPr/>
        </p:nvGrpSpPr>
        <p:grpSpPr>
          <a:xfrm>
            <a:off x="8610382" y="2881834"/>
            <a:ext cx="2570336" cy="2572192"/>
            <a:chOff x="0" y="0"/>
            <a:chExt cx="2570335" cy="2572191"/>
          </a:xfrm>
        </p:grpSpPr>
        <p:sp>
          <p:nvSpPr>
            <p:cNvPr id="79" name="Shape 3554"/>
            <p:cNvSpPr/>
            <p:nvPr/>
          </p:nvSpPr>
          <p:spPr>
            <a:xfrm>
              <a:off x="697369" y="695939"/>
              <a:ext cx="1176567" cy="1180314"/>
            </a:xfrm>
            <a:custGeom>
              <a:avLst/>
              <a:gdLst/>
              <a:ahLst/>
              <a:cxnLst>
                <a:cxn ang="0">
                  <a:pos x="wd2" y="hd2"/>
                </a:cxn>
                <a:cxn ang="5400000">
                  <a:pos x="wd2" y="hd2"/>
                </a:cxn>
                <a:cxn ang="10800000">
                  <a:pos x="wd2" y="hd2"/>
                </a:cxn>
                <a:cxn ang="16200000">
                  <a:pos x="wd2" y="hd2"/>
                </a:cxn>
              </a:cxnLst>
              <a:rect l="0" t="0" r="r" b="b"/>
              <a:pathLst>
                <a:path w="20287" h="21600" extrusionOk="0">
                  <a:moveTo>
                    <a:pt x="10152" y="0"/>
                  </a:moveTo>
                  <a:cubicBezTo>
                    <a:pt x="9394" y="0"/>
                    <a:pt x="8636" y="121"/>
                    <a:pt x="7878" y="282"/>
                  </a:cubicBezTo>
                  <a:cubicBezTo>
                    <a:pt x="5226" y="927"/>
                    <a:pt x="2990" y="2619"/>
                    <a:pt x="1550" y="5078"/>
                  </a:cubicBezTo>
                  <a:cubicBezTo>
                    <a:pt x="110" y="7496"/>
                    <a:pt x="-345" y="10397"/>
                    <a:pt x="261" y="13218"/>
                  </a:cubicBezTo>
                  <a:cubicBezTo>
                    <a:pt x="1322" y="18134"/>
                    <a:pt x="5377" y="21600"/>
                    <a:pt x="10114" y="21600"/>
                  </a:cubicBezTo>
                  <a:cubicBezTo>
                    <a:pt x="10872" y="21600"/>
                    <a:pt x="11630" y="21479"/>
                    <a:pt x="12388" y="21318"/>
                  </a:cubicBezTo>
                  <a:cubicBezTo>
                    <a:pt x="17844" y="19988"/>
                    <a:pt x="21255" y="14185"/>
                    <a:pt x="20042" y="8382"/>
                  </a:cubicBezTo>
                  <a:cubicBezTo>
                    <a:pt x="18981" y="3466"/>
                    <a:pt x="14889" y="0"/>
                    <a:pt x="10152" y="0"/>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Shape 3555"/>
            <p:cNvSpPr/>
            <p:nvPr/>
          </p:nvSpPr>
          <p:spPr>
            <a:xfrm>
              <a:off x="0" y="-1"/>
              <a:ext cx="2570336" cy="2572193"/>
            </a:xfrm>
            <a:custGeom>
              <a:avLst/>
              <a:gdLst/>
              <a:ahLst/>
              <a:cxnLst>
                <a:cxn ang="0">
                  <a:pos x="wd2" y="hd2"/>
                </a:cxn>
                <a:cxn ang="5400000">
                  <a:pos x="wd2" y="hd2"/>
                </a:cxn>
                <a:cxn ang="10800000">
                  <a:pos x="wd2" y="hd2"/>
                </a:cxn>
                <a:cxn ang="16200000">
                  <a:pos x="wd2" y="hd2"/>
                </a:cxn>
              </a:cxnLst>
              <a:rect l="0" t="0" r="r" b="b"/>
              <a:pathLst>
                <a:path w="21600" h="21600" extrusionOk="0">
                  <a:moveTo>
                    <a:pt x="19494" y="11003"/>
                  </a:moveTo>
                  <a:cubicBezTo>
                    <a:pt x="20344" y="10708"/>
                    <a:pt x="21064" y="10412"/>
                    <a:pt x="21600" y="10172"/>
                  </a:cubicBezTo>
                  <a:cubicBezTo>
                    <a:pt x="21563" y="9582"/>
                    <a:pt x="21489" y="8991"/>
                    <a:pt x="21360" y="8400"/>
                  </a:cubicBezTo>
                  <a:cubicBezTo>
                    <a:pt x="21341" y="8345"/>
                    <a:pt x="21323" y="8289"/>
                    <a:pt x="21304" y="8234"/>
                  </a:cubicBezTo>
                  <a:cubicBezTo>
                    <a:pt x="20713" y="8160"/>
                    <a:pt x="19956" y="8086"/>
                    <a:pt x="19050" y="8049"/>
                  </a:cubicBezTo>
                  <a:cubicBezTo>
                    <a:pt x="18884" y="7551"/>
                    <a:pt x="18681" y="7089"/>
                    <a:pt x="18440" y="6628"/>
                  </a:cubicBezTo>
                  <a:cubicBezTo>
                    <a:pt x="19032" y="5945"/>
                    <a:pt x="19494" y="5354"/>
                    <a:pt x="19845" y="4855"/>
                  </a:cubicBezTo>
                  <a:cubicBezTo>
                    <a:pt x="19475" y="4302"/>
                    <a:pt x="19069" y="3803"/>
                    <a:pt x="18625" y="3323"/>
                  </a:cubicBezTo>
                  <a:cubicBezTo>
                    <a:pt x="18052" y="3563"/>
                    <a:pt x="17369" y="3877"/>
                    <a:pt x="16574" y="4302"/>
                  </a:cubicBezTo>
                  <a:cubicBezTo>
                    <a:pt x="16186" y="3951"/>
                    <a:pt x="15761" y="3655"/>
                    <a:pt x="15318" y="3378"/>
                  </a:cubicBezTo>
                  <a:cubicBezTo>
                    <a:pt x="15484" y="2492"/>
                    <a:pt x="15595" y="1735"/>
                    <a:pt x="15650" y="1145"/>
                  </a:cubicBezTo>
                  <a:cubicBezTo>
                    <a:pt x="15078" y="849"/>
                    <a:pt x="14468" y="609"/>
                    <a:pt x="13840" y="425"/>
                  </a:cubicBezTo>
                  <a:cubicBezTo>
                    <a:pt x="13470" y="905"/>
                    <a:pt x="13027" y="1514"/>
                    <a:pt x="12546" y="2289"/>
                  </a:cubicBezTo>
                  <a:cubicBezTo>
                    <a:pt x="12047" y="2178"/>
                    <a:pt x="11530" y="2123"/>
                    <a:pt x="11012" y="2105"/>
                  </a:cubicBezTo>
                  <a:cubicBezTo>
                    <a:pt x="10698" y="1255"/>
                    <a:pt x="10421" y="554"/>
                    <a:pt x="10163" y="0"/>
                  </a:cubicBezTo>
                  <a:cubicBezTo>
                    <a:pt x="9571" y="37"/>
                    <a:pt x="8980" y="129"/>
                    <a:pt x="8389" y="258"/>
                  </a:cubicBezTo>
                  <a:cubicBezTo>
                    <a:pt x="8333" y="277"/>
                    <a:pt x="8296" y="277"/>
                    <a:pt x="8241" y="295"/>
                  </a:cubicBezTo>
                  <a:cubicBezTo>
                    <a:pt x="8149" y="905"/>
                    <a:pt x="8093" y="1643"/>
                    <a:pt x="8056" y="2566"/>
                  </a:cubicBezTo>
                  <a:cubicBezTo>
                    <a:pt x="7557" y="2714"/>
                    <a:pt x="7077" y="2935"/>
                    <a:pt x="6633" y="3175"/>
                  </a:cubicBezTo>
                  <a:cubicBezTo>
                    <a:pt x="5931" y="2585"/>
                    <a:pt x="5340" y="2123"/>
                    <a:pt x="4841" y="1772"/>
                  </a:cubicBezTo>
                  <a:cubicBezTo>
                    <a:pt x="4305" y="2123"/>
                    <a:pt x="3788" y="2529"/>
                    <a:pt x="3326" y="2991"/>
                  </a:cubicBezTo>
                  <a:cubicBezTo>
                    <a:pt x="3548" y="3545"/>
                    <a:pt x="3880" y="4228"/>
                    <a:pt x="4287" y="5040"/>
                  </a:cubicBezTo>
                  <a:cubicBezTo>
                    <a:pt x="3954" y="5428"/>
                    <a:pt x="3640" y="5834"/>
                    <a:pt x="3381" y="6277"/>
                  </a:cubicBezTo>
                  <a:cubicBezTo>
                    <a:pt x="2476" y="6111"/>
                    <a:pt x="1737" y="6000"/>
                    <a:pt x="1127" y="5963"/>
                  </a:cubicBezTo>
                  <a:cubicBezTo>
                    <a:pt x="831" y="6535"/>
                    <a:pt x="591" y="7145"/>
                    <a:pt x="407" y="7772"/>
                  </a:cubicBezTo>
                  <a:cubicBezTo>
                    <a:pt x="887" y="8142"/>
                    <a:pt x="1515" y="8566"/>
                    <a:pt x="2273" y="9065"/>
                  </a:cubicBezTo>
                  <a:cubicBezTo>
                    <a:pt x="2180" y="9563"/>
                    <a:pt x="2125" y="10080"/>
                    <a:pt x="2106" y="10597"/>
                  </a:cubicBezTo>
                  <a:cubicBezTo>
                    <a:pt x="1256" y="10892"/>
                    <a:pt x="554" y="11188"/>
                    <a:pt x="0" y="11428"/>
                  </a:cubicBezTo>
                  <a:cubicBezTo>
                    <a:pt x="37" y="12018"/>
                    <a:pt x="111" y="12609"/>
                    <a:pt x="259" y="13218"/>
                  </a:cubicBezTo>
                  <a:cubicBezTo>
                    <a:pt x="259" y="13255"/>
                    <a:pt x="277" y="13311"/>
                    <a:pt x="296" y="13366"/>
                  </a:cubicBezTo>
                  <a:cubicBezTo>
                    <a:pt x="887" y="13458"/>
                    <a:pt x="1644" y="13514"/>
                    <a:pt x="2550" y="13551"/>
                  </a:cubicBezTo>
                  <a:cubicBezTo>
                    <a:pt x="2716" y="14049"/>
                    <a:pt x="2919" y="14529"/>
                    <a:pt x="3160" y="14972"/>
                  </a:cubicBezTo>
                  <a:cubicBezTo>
                    <a:pt x="2587" y="15655"/>
                    <a:pt x="2106" y="16246"/>
                    <a:pt x="1755" y="16745"/>
                  </a:cubicBezTo>
                  <a:cubicBezTo>
                    <a:pt x="2125" y="17298"/>
                    <a:pt x="2531" y="17815"/>
                    <a:pt x="2975" y="18277"/>
                  </a:cubicBezTo>
                  <a:cubicBezTo>
                    <a:pt x="3548" y="18037"/>
                    <a:pt x="4231" y="17723"/>
                    <a:pt x="5026" y="17298"/>
                  </a:cubicBezTo>
                  <a:cubicBezTo>
                    <a:pt x="5414" y="17649"/>
                    <a:pt x="5839" y="17945"/>
                    <a:pt x="6282" y="18222"/>
                  </a:cubicBezTo>
                  <a:cubicBezTo>
                    <a:pt x="6116" y="19108"/>
                    <a:pt x="6005" y="19865"/>
                    <a:pt x="5950" y="20474"/>
                  </a:cubicBezTo>
                  <a:cubicBezTo>
                    <a:pt x="6541" y="20751"/>
                    <a:pt x="7132" y="20991"/>
                    <a:pt x="7760" y="21175"/>
                  </a:cubicBezTo>
                  <a:cubicBezTo>
                    <a:pt x="8149" y="20695"/>
                    <a:pt x="8573" y="20086"/>
                    <a:pt x="9054" y="19311"/>
                  </a:cubicBezTo>
                  <a:cubicBezTo>
                    <a:pt x="9553" y="19422"/>
                    <a:pt x="10070" y="19477"/>
                    <a:pt x="10606" y="19495"/>
                  </a:cubicBezTo>
                  <a:cubicBezTo>
                    <a:pt x="10902" y="20345"/>
                    <a:pt x="11179" y="21046"/>
                    <a:pt x="11437" y="21600"/>
                  </a:cubicBezTo>
                  <a:cubicBezTo>
                    <a:pt x="12029" y="21563"/>
                    <a:pt x="12620" y="21471"/>
                    <a:pt x="13211" y="21342"/>
                  </a:cubicBezTo>
                  <a:cubicBezTo>
                    <a:pt x="13267" y="21323"/>
                    <a:pt x="13322" y="21323"/>
                    <a:pt x="13359" y="21305"/>
                  </a:cubicBezTo>
                  <a:cubicBezTo>
                    <a:pt x="13451" y="20695"/>
                    <a:pt x="13507" y="19957"/>
                    <a:pt x="13544" y="19052"/>
                  </a:cubicBezTo>
                  <a:cubicBezTo>
                    <a:pt x="14043" y="18886"/>
                    <a:pt x="14523" y="18665"/>
                    <a:pt x="14967" y="18425"/>
                  </a:cubicBezTo>
                  <a:cubicBezTo>
                    <a:pt x="15669" y="19015"/>
                    <a:pt x="16260" y="19477"/>
                    <a:pt x="16759" y="19828"/>
                  </a:cubicBezTo>
                  <a:cubicBezTo>
                    <a:pt x="17295" y="19477"/>
                    <a:pt x="17812" y="19071"/>
                    <a:pt x="18274" y="18609"/>
                  </a:cubicBezTo>
                  <a:cubicBezTo>
                    <a:pt x="18052" y="18055"/>
                    <a:pt x="17738" y="17372"/>
                    <a:pt x="17313" y="16560"/>
                  </a:cubicBezTo>
                  <a:cubicBezTo>
                    <a:pt x="17646" y="16172"/>
                    <a:pt x="17960" y="15766"/>
                    <a:pt x="18237" y="15323"/>
                  </a:cubicBezTo>
                  <a:cubicBezTo>
                    <a:pt x="19124" y="15489"/>
                    <a:pt x="19863" y="15600"/>
                    <a:pt x="20473" y="15655"/>
                  </a:cubicBezTo>
                  <a:cubicBezTo>
                    <a:pt x="20769" y="15065"/>
                    <a:pt x="21009" y="14455"/>
                    <a:pt x="21193" y="13828"/>
                  </a:cubicBezTo>
                  <a:cubicBezTo>
                    <a:pt x="20713" y="13458"/>
                    <a:pt x="20085" y="13034"/>
                    <a:pt x="19327" y="12535"/>
                  </a:cubicBezTo>
                  <a:cubicBezTo>
                    <a:pt x="19420" y="12037"/>
                    <a:pt x="19494" y="11520"/>
                    <a:pt x="19494" y="11003"/>
                  </a:cubicBezTo>
                  <a:close/>
                  <a:moveTo>
                    <a:pt x="12140" y="16634"/>
                  </a:moveTo>
                  <a:cubicBezTo>
                    <a:pt x="11696" y="16726"/>
                    <a:pt x="11253" y="16782"/>
                    <a:pt x="10791" y="16782"/>
                  </a:cubicBezTo>
                  <a:cubicBezTo>
                    <a:pt x="9460" y="16782"/>
                    <a:pt x="8149" y="16320"/>
                    <a:pt x="7095" y="15489"/>
                  </a:cubicBezTo>
                  <a:cubicBezTo>
                    <a:pt x="6024" y="14658"/>
                    <a:pt x="5266" y="13458"/>
                    <a:pt x="4970" y="12129"/>
                  </a:cubicBezTo>
                  <a:cubicBezTo>
                    <a:pt x="4619" y="10578"/>
                    <a:pt x="4878" y="8972"/>
                    <a:pt x="5728" y="7625"/>
                  </a:cubicBezTo>
                  <a:cubicBezTo>
                    <a:pt x="6578" y="6277"/>
                    <a:pt x="7908" y="5335"/>
                    <a:pt x="9460" y="4985"/>
                  </a:cubicBezTo>
                  <a:cubicBezTo>
                    <a:pt x="9904" y="4874"/>
                    <a:pt x="10366" y="4818"/>
                    <a:pt x="10809" y="4818"/>
                  </a:cubicBezTo>
                  <a:cubicBezTo>
                    <a:pt x="12140" y="4818"/>
                    <a:pt x="13451" y="5280"/>
                    <a:pt x="14505" y="6111"/>
                  </a:cubicBezTo>
                  <a:cubicBezTo>
                    <a:pt x="15576" y="6942"/>
                    <a:pt x="16334" y="8142"/>
                    <a:pt x="16630" y="9471"/>
                  </a:cubicBezTo>
                  <a:cubicBezTo>
                    <a:pt x="17369" y="12683"/>
                    <a:pt x="15355" y="15895"/>
                    <a:pt x="12140" y="1663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1" name="Shape 3557"/>
          <p:cNvSpPr/>
          <p:nvPr/>
        </p:nvSpPr>
        <p:spPr>
          <a:xfrm rot="12322883">
            <a:off x="9797419" y="4817998"/>
            <a:ext cx="1085666" cy="1077132"/>
          </a:xfrm>
          <a:custGeom>
            <a:avLst/>
            <a:gdLst/>
            <a:ahLst/>
            <a:cxnLst>
              <a:cxn ang="0">
                <a:pos x="wd2" y="hd2"/>
              </a:cxn>
              <a:cxn ang="5400000">
                <a:pos x="wd2" y="hd2"/>
              </a:cxn>
              <a:cxn ang="10800000">
                <a:pos x="wd2" y="hd2"/>
              </a:cxn>
              <a:cxn ang="16200000">
                <a:pos x="wd2" y="hd2"/>
              </a:cxn>
            </a:cxnLst>
            <a:rect l="0" t="0" r="r" b="b"/>
            <a:pathLst>
              <a:path w="21600" h="21394" extrusionOk="0">
                <a:moveTo>
                  <a:pt x="14779" y="4691"/>
                </a:moveTo>
                <a:cubicBezTo>
                  <a:pt x="16615" y="3073"/>
                  <a:pt x="18933" y="1718"/>
                  <a:pt x="21600" y="931"/>
                </a:cubicBezTo>
                <a:cubicBezTo>
                  <a:pt x="21600" y="931"/>
                  <a:pt x="21600" y="931"/>
                  <a:pt x="21600" y="931"/>
                </a:cubicBezTo>
                <a:cubicBezTo>
                  <a:pt x="21600" y="887"/>
                  <a:pt x="21600" y="887"/>
                  <a:pt x="21600" y="887"/>
                </a:cubicBezTo>
                <a:cubicBezTo>
                  <a:pt x="21600" y="887"/>
                  <a:pt x="21600" y="887"/>
                  <a:pt x="21600" y="887"/>
                </a:cubicBezTo>
                <a:cubicBezTo>
                  <a:pt x="21600" y="887"/>
                  <a:pt x="21600" y="887"/>
                  <a:pt x="21600" y="887"/>
                </a:cubicBezTo>
                <a:cubicBezTo>
                  <a:pt x="18933" y="100"/>
                  <a:pt x="16003" y="-206"/>
                  <a:pt x="12943" y="144"/>
                </a:cubicBezTo>
                <a:cubicBezTo>
                  <a:pt x="12943" y="144"/>
                  <a:pt x="13336" y="362"/>
                  <a:pt x="13686" y="581"/>
                </a:cubicBezTo>
                <a:cubicBezTo>
                  <a:pt x="14036" y="800"/>
                  <a:pt x="14385" y="1018"/>
                  <a:pt x="14385" y="1018"/>
                </a:cubicBezTo>
                <a:cubicBezTo>
                  <a:pt x="14385" y="1018"/>
                  <a:pt x="14342" y="1018"/>
                  <a:pt x="14298" y="1062"/>
                </a:cubicBezTo>
                <a:cubicBezTo>
                  <a:pt x="14211" y="1062"/>
                  <a:pt x="14123" y="1106"/>
                  <a:pt x="14036" y="1149"/>
                </a:cubicBezTo>
                <a:cubicBezTo>
                  <a:pt x="13773" y="1281"/>
                  <a:pt x="13423" y="1368"/>
                  <a:pt x="13030" y="1543"/>
                </a:cubicBezTo>
                <a:cubicBezTo>
                  <a:pt x="12943" y="1630"/>
                  <a:pt x="12811" y="1674"/>
                  <a:pt x="12680" y="1718"/>
                </a:cubicBezTo>
                <a:cubicBezTo>
                  <a:pt x="12505" y="1805"/>
                  <a:pt x="12330" y="1893"/>
                  <a:pt x="12155" y="1980"/>
                </a:cubicBezTo>
                <a:cubicBezTo>
                  <a:pt x="11981" y="2068"/>
                  <a:pt x="11806" y="2155"/>
                  <a:pt x="11631" y="2243"/>
                </a:cubicBezTo>
                <a:cubicBezTo>
                  <a:pt x="11237" y="2417"/>
                  <a:pt x="10887" y="2636"/>
                  <a:pt x="10494" y="2855"/>
                </a:cubicBezTo>
                <a:cubicBezTo>
                  <a:pt x="10319" y="2942"/>
                  <a:pt x="10144" y="3073"/>
                  <a:pt x="9969" y="3205"/>
                </a:cubicBezTo>
                <a:cubicBezTo>
                  <a:pt x="9751" y="3336"/>
                  <a:pt x="9576" y="3423"/>
                  <a:pt x="9401" y="3554"/>
                </a:cubicBezTo>
                <a:cubicBezTo>
                  <a:pt x="9051" y="3817"/>
                  <a:pt x="8657" y="4079"/>
                  <a:pt x="8308" y="4385"/>
                </a:cubicBezTo>
                <a:cubicBezTo>
                  <a:pt x="8133" y="4516"/>
                  <a:pt x="7914" y="4647"/>
                  <a:pt x="7739" y="4822"/>
                </a:cubicBezTo>
                <a:cubicBezTo>
                  <a:pt x="7564" y="4954"/>
                  <a:pt x="7389" y="5128"/>
                  <a:pt x="7215" y="5260"/>
                </a:cubicBezTo>
                <a:cubicBezTo>
                  <a:pt x="6515" y="5915"/>
                  <a:pt x="5815" y="6571"/>
                  <a:pt x="5203" y="7315"/>
                </a:cubicBezTo>
                <a:cubicBezTo>
                  <a:pt x="3979" y="8758"/>
                  <a:pt x="2930" y="10375"/>
                  <a:pt x="2143" y="11993"/>
                </a:cubicBezTo>
                <a:cubicBezTo>
                  <a:pt x="1355" y="13611"/>
                  <a:pt x="831" y="15229"/>
                  <a:pt x="525" y="16628"/>
                </a:cubicBezTo>
                <a:cubicBezTo>
                  <a:pt x="219" y="18027"/>
                  <a:pt x="87" y="19251"/>
                  <a:pt x="44" y="20082"/>
                </a:cubicBezTo>
                <a:cubicBezTo>
                  <a:pt x="0" y="20476"/>
                  <a:pt x="0" y="20826"/>
                  <a:pt x="0" y="21044"/>
                </a:cubicBezTo>
                <a:cubicBezTo>
                  <a:pt x="0" y="21263"/>
                  <a:pt x="0" y="21394"/>
                  <a:pt x="0" y="21394"/>
                </a:cubicBezTo>
                <a:cubicBezTo>
                  <a:pt x="2230" y="21394"/>
                  <a:pt x="2230" y="21394"/>
                  <a:pt x="2230" y="21394"/>
                </a:cubicBezTo>
                <a:cubicBezTo>
                  <a:pt x="2230" y="21394"/>
                  <a:pt x="2230" y="21263"/>
                  <a:pt x="2230" y="21088"/>
                </a:cubicBezTo>
                <a:cubicBezTo>
                  <a:pt x="2230" y="20869"/>
                  <a:pt x="2230" y="20563"/>
                  <a:pt x="2274" y="20213"/>
                </a:cubicBezTo>
                <a:cubicBezTo>
                  <a:pt x="2317" y="19470"/>
                  <a:pt x="2405" y="18377"/>
                  <a:pt x="2711" y="17109"/>
                </a:cubicBezTo>
                <a:cubicBezTo>
                  <a:pt x="2973" y="15885"/>
                  <a:pt x="3454" y="14442"/>
                  <a:pt x="4154" y="12999"/>
                </a:cubicBezTo>
                <a:cubicBezTo>
                  <a:pt x="4853" y="11556"/>
                  <a:pt x="5772" y="10069"/>
                  <a:pt x="6909" y="8758"/>
                </a:cubicBezTo>
                <a:cubicBezTo>
                  <a:pt x="7477" y="8102"/>
                  <a:pt x="8089" y="7533"/>
                  <a:pt x="8701" y="6965"/>
                </a:cubicBezTo>
                <a:cubicBezTo>
                  <a:pt x="8876" y="6790"/>
                  <a:pt x="9007" y="6659"/>
                  <a:pt x="9182" y="6528"/>
                </a:cubicBezTo>
                <a:cubicBezTo>
                  <a:pt x="9313" y="6396"/>
                  <a:pt x="9488" y="6265"/>
                  <a:pt x="9663" y="6134"/>
                </a:cubicBezTo>
                <a:cubicBezTo>
                  <a:pt x="9969" y="5872"/>
                  <a:pt x="10319" y="5653"/>
                  <a:pt x="10669" y="5391"/>
                </a:cubicBezTo>
                <a:cubicBezTo>
                  <a:pt x="10800" y="5303"/>
                  <a:pt x="10975" y="5172"/>
                  <a:pt x="11150" y="5085"/>
                </a:cubicBezTo>
                <a:cubicBezTo>
                  <a:pt x="11325" y="4997"/>
                  <a:pt x="11500" y="4866"/>
                  <a:pt x="11631" y="4779"/>
                </a:cubicBezTo>
                <a:cubicBezTo>
                  <a:pt x="11981" y="4604"/>
                  <a:pt x="12287" y="4385"/>
                  <a:pt x="12636" y="4210"/>
                </a:cubicBezTo>
                <a:cubicBezTo>
                  <a:pt x="12811" y="4123"/>
                  <a:pt x="12986" y="4035"/>
                  <a:pt x="13117" y="3948"/>
                </a:cubicBezTo>
                <a:cubicBezTo>
                  <a:pt x="13292" y="3904"/>
                  <a:pt x="13467" y="3817"/>
                  <a:pt x="13598" y="3729"/>
                </a:cubicBezTo>
                <a:cubicBezTo>
                  <a:pt x="13730" y="3685"/>
                  <a:pt x="13817" y="3642"/>
                  <a:pt x="13904" y="3598"/>
                </a:cubicBezTo>
                <a:cubicBezTo>
                  <a:pt x="14298" y="3467"/>
                  <a:pt x="14604" y="3336"/>
                  <a:pt x="14779" y="3248"/>
                </a:cubicBezTo>
                <a:cubicBezTo>
                  <a:pt x="14910" y="3205"/>
                  <a:pt x="14998" y="3161"/>
                  <a:pt x="15041" y="3161"/>
                </a:cubicBezTo>
                <a:cubicBezTo>
                  <a:pt x="15085" y="3161"/>
                  <a:pt x="15129" y="3117"/>
                  <a:pt x="15129" y="3117"/>
                </a:cubicBezTo>
                <a:cubicBezTo>
                  <a:pt x="15129" y="3117"/>
                  <a:pt x="15041" y="3511"/>
                  <a:pt x="14954" y="3904"/>
                </a:cubicBezTo>
                <a:cubicBezTo>
                  <a:pt x="14866" y="4298"/>
                  <a:pt x="14779" y="4691"/>
                  <a:pt x="14779" y="4691"/>
                </a:cubicBezTo>
                <a:close/>
              </a:path>
            </a:pathLst>
          </a:custGeom>
          <a:solidFill>
            <a:srgbClr val="3A3838"/>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Shape 3558"/>
          <p:cNvSpPr/>
          <p:nvPr/>
        </p:nvSpPr>
        <p:spPr>
          <a:xfrm rot="10113930">
            <a:off x="7078690" y="2229382"/>
            <a:ext cx="358366" cy="1258260"/>
          </a:xfrm>
          <a:custGeom>
            <a:avLst/>
            <a:gdLst/>
            <a:ahLst/>
            <a:cxnLst>
              <a:cxn ang="0">
                <a:pos x="wd2" y="hd2"/>
              </a:cxn>
              <a:cxn ang="5400000">
                <a:pos x="wd2" y="hd2"/>
              </a:cxn>
              <a:cxn ang="10800000">
                <a:pos x="wd2" y="hd2"/>
              </a:cxn>
              <a:cxn ang="16200000">
                <a:pos x="wd2" y="hd2"/>
              </a:cxn>
            </a:cxnLst>
            <a:rect l="0" t="0" r="r" b="b"/>
            <a:pathLst>
              <a:path w="21500" h="21600" extrusionOk="0">
                <a:moveTo>
                  <a:pt x="6493" y="15143"/>
                </a:moveTo>
                <a:cubicBezTo>
                  <a:pt x="5963" y="17257"/>
                  <a:pt x="3843" y="19485"/>
                  <a:pt x="0" y="21600"/>
                </a:cubicBezTo>
                <a:cubicBezTo>
                  <a:pt x="0" y="21600"/>
                  <a:pt x="0" y="21600"/>
                  <a:pt x="0" y="21600"/>
                </a:cubicBezTo>
                <a:cubicBezTo>
                  <a:pt x="0" y="21600"/>
                  <a:pt x="0" y="21600"/>
                  <a:pt x="0" y="21600"/>
                </a:cubicBezTo>
                <a:cubicBezTo>
                  <a:pt x="0" y="21600"/>
                  <a:pt x="0" y="21600"/>
                  <a:pt x="0" y="21600"/>
                </a:cubicBezTo>
                <a:cubicBezTo>
                  <a:pt x="0" y="21600"/>
                  <a:pt x="0" y="21600"/>
                  <a:pt x="0" y="21600"/>
                </a:cubicBezTo>
                <a:cubicBezTo>
                  <a:pt x="7288" y="20505"/>
                  <a:pt x="14312" y="18881"/>
                  <a:pt x="20142" y="16804"/>
                </a:cubicBezTo>
                <a:cubicBezTo>
                  <a:pt x="20142" y="16804"/>
                  <a:pt x="18817" y="16917"/>
                  <a:pt x="17625" y="16993"/>
                </a:cubicBezTo>
                <a:cubicBezTo>
                  <a:pt x="16299" y="17069"/>
                  <a:pt x="15107" y="17144"/>
                  <a:pt x="15107" y="17144"/>
                </a:cubicBezTo>
                <a:cubicBezTo>
                  <a:pt x="15107" y="17144"/>
                  <a:pt x="15372" y="17031"/>
                  <a:pt x="15637" y="16842"/>
                </a:cubicBezTo>
                <a:cubicBezTo>
                  <a:pt x="16034" y="16615"/>
                  <a:pt x="16432" y="16351"/>
                  <a:pt x="16962" y="15973"/>
                </a:cubicBezTo>
                <a:cubicBezTo>
                  <a:pt x="16962" y="15936"/>
                  <a:pt x="17094" y="15898"/>
                  <a:pt x="17094" y="15860"/>
                </a:cubicBezTo>
                <a:cubicBezTo>
                  <a:pt x="17227" y="15785"/>
                  <a:pt x="17227" y="15747"/>
                  <a:pt x="17360" y="15709"/>
                </a:cubicBezTo>
                <a:cubicBezTo>
                  <a:pt x="17625" y="15445"/>
                  <a:pt x="17890" y="15218"/>
                  <a:pt x="18155" y="14954"/>
                </a:cubicBezTo>
                <a:cubicBezTo>
                  <a:pt x="18552" y="14690"/>
                  <a:pt x="18817" y="14425"/>
                  <a:pt x="19082" y="14161"/>
                </a:cubicBezTo>
                <a:cubicBezTo>
                  <a:pt x="19215" y="14010"/>
                  <a:pt x="19347" y="13897"/>
                  <a:pt x="19480" y="13745"/>
                </a:cubicBezTo>
                <a:cubicBezTo>
                  <a:pt x="19612" y="13594"/>
                  <a:pt x="19745" y="13443"/>
                  <a:pt x="19877" y="13330"/>
                </a:cubicBezTo>
                <a:cubicBezTo>
                  <a:pt x="20275" y="12726"/>
                  <a:pt x="20672" y="12122"/>
                  <a:pt x="20937" y="11517"/>
                </a:cubicBezTo>
                <a:cubicBezTo>
                  <a:pt x="21202" y="10913"/>
                  <a:pt x="21467" y="10271"/>
                  <a:pt x="21467" y="9667"/>
                </a:cubicBezTo>
                <a:cubicBezTo>
                  <a:pt x="21600" y="8383"/>
                  <a:pt x="21335" y="7137"/>
                  <a:pt x="20540" y="5966"/>
                </a:cubicBezTo>
                <a:cubicBezTo>
                  <a:pt x="19877" y="4796"/>
                  <a:pt x="18817" y="3738"/>
                  <a:pt x="17757" y="2870"/>
                </a:cubicBezTo>
                <a:cubicBezTo>
                  <a:pt x="16564" y="1964"/>
                  <a:pt x="15504" y="1246"/>
                  <a:pt x="14577" y="755"/>
                </a:cubicBezTo>
                <a:cubicBezTo>
                  <a:pt x="14179" y="529"/>
                  <a:pt x="13782" y="340"/>
                  <a:pt x="13517" y="189"/>
                </a:cubicBezTo>
                <a:cubicBezTo>
                  <a:pt x="13384" y="76"/>
                  <a:pt x="13252" y="0"/>
                  <a:pt x="13252" y="0"/>
                </a:cubicBezTo>
                <a:cubicBezTo>
                  <a:pt x="7288" y="944"/>
                  <a:pt x="7288" y="944"/>
                  <a:pt x="7288" y="944"/>
                </a:cubicBezTo>
                <a:cubicBezTo>
                  <a:pt x="7288" y="944"/>
                  <a:pt x="7421" y="982"/>
                  <a:pt x="7686" y="1133"/>
                </a:cubicBezTo>
                <a:cubicBezTo>
                  <a:pt x="7818" y="1246"/>
                  <a:pt x="8216" y="1397"/>
                  <a:pt x="8613" y="1624"/>
                </a:cubicBezTo>
                <a:cubicBezTo>
                  <a:pt x="9276" y="2077"/>
                  <a:pt x="10336" y="2719"/>
                  <a:pt x="11396" y="3512"/>
                </a:cubicBezTo>
                <a:cubicBezTo>
                  <a:pt x="13384" y="5098"/>
                  <a:pt x="14974" y="7326"/>
                  <a:pt x="14709" y="9592"/>
                </a:cubicBezTo>
                <a:cubicBezTo>
                  <a:pt x="14709" y="10158"/>
                  <a:pt x="14444" y="10724"/>
                  <a:pt x="14312" y="11291"/>
                </a:cubicBezTo>
                <a:cubicBezTo>
                  <a:pt x="14047" y="11820"/>
                  <a:pt x="13649" y="12348"/>
                  <a:pt x="13252" y="12877"/>
                </a:cubicBezTo>
                <a:cubicBezTo>
                  <a:pt x="13119" y="12990"/>
                  <a:pt x="12987" y="13141"/>
                  <a:pt x="12987" y="13255"/>
                </a:cubicBezTo>
                <a:cubicBezTo>
                  <a:pt x="12854" y="13368"/>
                  <a:pt x="12721" y="13519"/>
                  <a:pt x="12589" y="13632"/>
                </a:cubicBezTo>
                <a:cubicBezTo>
                  <a:pt x="12324" y="13897"/>
                  <a:pt x="12059" y="14123"/>
                  <a:pt x="11794" y="14350"/>
                </a:cubicBezTo>
                <a:cubicBezTo>
                  <a:pt x="11529" y="14576"/>
                  <a:pt x="11264" y="14803"/>
                  <a:pt x="10999" y="14992"/>
                </a:cubicBezTo>
                <a:cubicBezTo>
                  <a:pt x="10866" y="15067"/>
                  <a:pt x="10866" y="15105"/>
                  <a:pt x="10734" y="15143"/>
                </a:cubicBezTo>
                <a:cubicBezTo>
                  <a:pt x="10734" y="15180"/>
                  <a:pt x="10734" y="15218"/>
                  <a:pt x="10601" y="15294"/>
                </a:cubicBezTo>
                <a:cubicBezTo>
                  <a:pt x="10204" y="15596"/>
                  <a:pt x="9806" y="15860"/>
                  <a:pt x="9541" y="16011"/>
                </a:cubicBezTo>
                <a:cubicBezTo>
                  <a:pt x="9144" y="16200"/>
                  <a:pt x="9011" y="16313"/>
                  <a:pt x="9011" y="16313"/>
                </a:cubicBezTo>
                <a:cubicBezTo>
                  <a:pt x="9011" y="16313"/>
                  <a:pt x="8481" y="16011"/>
                  <a:pt x="7818" y="15709"/>
                </a:cubicBezTo>
                <a:cubicBezTo>
                  <a:pt x="7421" y="15596"/>
                  <a:pt x="7156" y="15445"/>
                  <a:pt x="6891" y="15331"/>
                </a:cubicBezTo>
                <a:cubicBezTo>
                  <a:pt x="6626" y="15218"/>
                  <a:pt x="6493" y="15143"/>
                  <a:pt x="6493" y="15143"/>
                </a:cubicBezTo>
                <a:close/>
              </a:path>
            </a:pathLst>
          </a:custGeom>
          <a:solidFill>
            <a:srgbClr val="3A3838"/>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Shape 3559"/>
          <p:cNvSpPr/>
          <p:nvPr/>
        </p:nvSpPr>
        <p:spPr>
          <a:xfrm rot="11213964">
            <a:off x="6629755" y="3760361"/>
            <a:ext cx="356891" cy="1263826"/>
          </a:xfrm>
          <a:custGeom>
            <a:avLst/>
            <a:gdLst/>
            <a:ahLst/>
            <a:cxnLst>
              <a:cxn ang="0">
                <a:pos x="wd2" y="hd2"/>
              </a:cxn>
              <a:cxn ang="5400000">
                <a:pos x="wd2" y="hd2"/>
              </a:cxn>
              <a:cxn ang="10800000">
                <a:pos x="wd2" y="hd2"/>
              </a:cxn>
              <a:cxn ang="16200000">
                <a:pos x="wd2" y="hd2"/>
              </a:cxn>
            </a:cxnLst>
            <a:rect l="0" t="0" r="r" b="b"/>
            <a:pathLst>
              <a:path w="21522" h="21600" extrusionOk="0">
                <a:moveTo>
                  <a:pt x="20142" y="4817"/>
                </a:moveTo>
                <a:cubicBezTo>
                  <a:pt x="14444" y="2747"/>
                  <a:pt x="7421" y="1129"/>
                  <a:pt x="0" y="38"/>
                </a:cubicBezTo>
                <a:cubicBezTo>
                  <a:pt x="0" y="0"/>
                  <a:pt x="0" y="0"/>
                  <a:pt x="0" y="0"/>
                </a:cubicBezTo>
                <a:cubicBezTo>
                  <a:pt x="0" y="0"/>
                  <a:pt x="0" y="0"/>
                  <a:pt x="0" y="0"/>
                </a:cubicBezTo>
                <a:cubicBezTo>
                  <a:pt x="0" y="0"/>
                  <a:pt x="0" y="0"/>
                  <a:pt x="0" y="0"/>
                </a:cubicBezTo>
                <a:cubicBezTo>
                  <a:pt x="0" y="38"/>
                  <a:pt x="0" y="38"/>
                  <a:pt x="0" y="38"/>
                </a:cubicBezTo>
                <a:cubicBezTo>
                  <a:pt x="3843" y="2107"/>
                  <a:pt x="6096" y="4328"/>
                  <a:pt x="6493" y="6435"/>
                </a:cubicBezTo>
                <a:cubicBezTo>
                  <a:pt x="6493" y="6435"/>
                  <a:pt x="7156" y="6171"/>
                  <a:pt x="7818" y="5870"/>
                </a:cubicBezTo>
                <a:cubicBezTo>
                  <a:pt x="8481" y="5607"/>
                  <a:pt x="9011" y="5306"/>
                  <a:pt x="9011" y="5306"/>
                </a:cubicBezTo>
                <a:cubicBezTo>
                  <a:pt x="9011" y="5306"/>
                  <a:pt x="9276" y="5381"/>
                  <a:pt x="9541" y="5569"/>
                </a:cubicBezTo>
                <a:cubicBezTo>
                  <a:pt x="9806" y="5757"/>
                  <a:pt x="10204" y="6021"/>
                  <a:pt x="10601" y="6322"/>
                </a:cubicBezTo>
                <a:cubicBezTo>
                  <a:pt x="10734" y="6360"/>
                  <a:pt x="10734" y="6397"/>
                  <a:pt x="10866" y="6435"/>
                </a:cubicBezTo>
                <a:cubicBezTo>
                  <a:pt x="10866" y="6472"/>
                  <a:pt x="10999" y="6548"/>
                  <a:pt x="10999" y="6585"/>
                </a:cubicBezTo>
                <a:cubicBezTo>
                  <a:pt x="11264" y="6811"/>
                  <a:pt x="11529" y="6999"/>
                  <a:pt x="11794" y="7263"/>
                </a:cubicBezTo>
                <a:cubicBezTo>
                  <a:pt x="12059" y="7489"/>
                  <a:pt x="12324" y="7714"/>
                  <a:pt x="12589" y="7978"/>
                </a:cubicBezTo>
                <a:cubicBezTo>
                  <a:pt x="12721" y="8091"/>
                  <a:pt x="12854" y="8203"/>
                  <a:pt x="12987" y="8316"/>
                </a:cubicBezTo>
                <a:cubicBezTo>
                  <a:pt x="13119" y="8467"/>
                  <a:pt x="13119" y="8580"/>
                  <a:pt x="13252" y="8730"/>
                </a:cubicBezTo>
                <a:cubicBezTo>
                  <a:pt x="13649" y="9220"/>
                  <a:pt x="14047" y="9784"/>
                  <a:pt x="14312" y="10311"/>
                </a:cubicBezTo>
                <a:cubicBezTo>
                  <a:pt x="14577" y="10875"/>
                  <a:pt x="14709" y="11440"/>
                  <a:pt x="14709" y="12004"/>
                </a:cubicBezTo>
                <a:cubicBezTo>
                  <a:pt x="15107" y="14262"/>
                  <a:pt x="13384" y="16482"/>
                  <a:pt x="11396" y="18100"/>
                </a:cubicBezTo>
                <a:cubicBezTo>
                  <a:pt x="10336" y="18891"/>
                  <a:pt x="9276" y="19530"/>
                  <a:pt x="8481" y="19944"/>
                </a:cubicBezTo>
                <a:cubicBezTo>
                  <a:pt x="8216" y="20170"/>
                  <a:pt x="7818" y="20358"/>
                  <a:pt x="7553" y="20471"/>
                </a:cubicBezTo>
                <a:cubicBezTo>
                  <a:pt x="7421" y="20584"/>
                  <a:pt x="7288" y="20659"/>
                  <a:pt x="7288" y="20659"/>
                </a:cubicBezTo>
                <a:cubicBezTo>
                  <a:pt x="13119" y="21600"/>
                  <a:pt x="13119" y="21600"/>
                  <a:pt x="13119" y="21600"/>
                </a:cubicBezTo>
                <a:cubicBezTo>
                  <a:pt x="13119" y="21600"/>
                  <a:pt x="13252" y="21525"/>
                  <a:pt x="13517" y="21374"/>
                </a:cubicBezTo>
                <a:cubicBezTo>
                  <a:pt x="13782" y="21261"/>
                  <a:pt x="14179" y="21073"/>
                  <a:pt x="14577" y="20810"/>
                </a:cubicBezTo>
                <a:cubicBezTo>
                  <a:pt x="15372" y="20321"/>
                  <a:pt x="16564" y="19606"/>
                  <a:pt x="17757" y="18740"/>
                </a:cubicBezTo>
                <a:cubicBezTo>
                  <a:pt x="18817" y="17837"/>
                  <a:pt x="19877" y="16783"/>
                  <a:pt x="20540" y="15617"/>
                </a:cubicBezTo>
                <a:cubicBezTo>
                  <a:pt x="20937" y="15052"/>
                  <a:pt x="21202" y="14450"/>
                  <a:pt x="21335" y="13810"/>
                </a:cubicBezTo>
                <a:cubicBezTo>
                  <a:pt x="21467" y="13208"/>
                  <a:pt x="21600" y="12569"/>
                  <a:pt x="21467" y="11929"/>
                </a:cubicBezTo>
                <a:cubicBezTo>
                  <a:pt x="21467" y="11327"/>
                  <a:pt x="21202" y="10687"/>
                  <a:pt x="20937" y="10085"/>
                </a:cubicBezTo>
                <a:cubicBezTo>
                  <a:pt x="20672" y="9445"/>
                  <a:pt x="20275" y="8881"/>
                  <a:pt x="19877" y="8279"/>
                </a:cubicBezTo>
                <a:cubicBezTo>
                  <a:pt x="19745" y="8128"/>
                  <a:pt x="19612" y="8015"/>
                  <a:pt x="19480" y="7865"/>
                </a:cubicBezTo>
                <a:cubicBezTo>
                  <a:pt x="19347" y="7714"/>
                  <a:pt x="19215" y="7601"/>
                  <a:pt x="19082" y="7451"/>
                </a:cubicBezTo>
                <a:cubicBezTo>
                  <a:pt x="18817" y="7187"/>
                  <a:pt x="18552" y="6924"/>
                  <a:pt x="18287" y="6661"/>
                </a:cubicBezTo>
                <a:cubicBezTo>
                  <a:pt x="18022" y="6397"/>
                  <a:pt x="17625" y="6134"/>
                  <a:pt x="17360" y="5908"/>
                </a:cubicBezTo>
                <a:cubicBezTo>
                  <a:pt x="17227" y="5870"/>
                  <a:pt x="17227" y="5795"/>
                  <a:pt x="17094" y="5757"/>
                </a:cubicBezTo>
                <a:cubicBezTo>
                  <a:pt x="17094" y="5720"/>
                  <a:pt x="16962" y="5645"/>
                  <a:pt x="16962" y="5607"/>
                </a:cubicBezTo>
                <a:cubicBezTo>
                  <a:pt x="16432" y="5268"/>
                  <a:pt x="16034" y="4967"/>
                  <a:pt x="15637" y="4779"/>
                </a:cubicBezTo>
                <a:cubicBezTo>
                  <a:pt x="15372" y="4591"/>
                  <a:pt x="15107" y="4478"/>
                  <a:pt x="15107" y="4478"/>
                </a:cubicBezTo>
                <a:cubicBezTo>
                  <a:pt x="15107" y="4478"/>
                  <a:pt x="16432" y="4553"/>
                  <a:pt x="17625" y="4629"/>
                </a:cubicBezTo>
                <a:cubicBezTo>
                  <a:pt x="18950" y="4704"/>
                  <a:pt x="20142" y="4817"/>
                  <a:pt x="20142" y="4817"/>
                </a:cubicBezTo>
                <a:close/>
              </a:path>
            </a:pathLst>
          </a:custGeom>
          <a:solidFill>
            <a:srgbClr val="3A3838"/>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4" name="Group 3562"/>
          <p:cNvGrpSpPr/>
          <p:nvPr/>
        </p:nvGrpSpPr>
        <p:grpSpPr>
          <a:xfrm>
            <a:off x="6750764" y="3417506"/>
            <a:ext cx="2038677" cy="2039621"/>
            <a:chOff x="0" y="0"/>
            <a:chExt cx="2038675" cy="2039620"/>
          </a:xfrm>
        </p:grpSpPr>
        <p:sp>
          <p:nvSpPr>
            <p:cNvPr id="85" name="Shape 3560"/>
            <p:cNvSpPr/>
            <p:nvPr/>
          </p:nvSpPr>
          <p:spPr>
            <a:xfrm rot="20862303">
              <a:off x="627606" y="626445"/>
              <a:ext cx="784096" cy="786593"/>
            </a:xfrm>
            <a:custGeom>
              <a:avLst/>
              <a:gdLst/>
              <a:ahLst/>
              <a:cxnLst>
                <a:cxn ang="0">
                  <a:pos x="wd2" y="hd2"/>
                </a:cxn>
                <a:cxn ang="5400000">
                  <a:pos x="wd2" y="hd2"/>
                </a:cxn>
                <a:cxn ang="10800000">
                  <a:pos x="wd2" y="hd2"/>
                </a:cxn>
                <a:cxn ang="16200000">
                  <a:pos x="wd2" y="hd2"/>
                </a:cxn>
              </a:cxnLst>
              <a:rect l="0" t="0" r="r" b="b"/>
              <a:pathLst>
                <a:path w="20287" h="21600" extrusionOk="0">
                  <a:moveTo>
                    <a:pt x="10152" y="0"/>
                  </a:moveTo>
                  <a:cubicBezTo>
                    <a:pt x="9394" y="0"/>
                    <a:pt x="8636" y="121"/>
                    <a:pt x="7878" y="282"/>
                  </a:cubicBezTo>
                  <a:cubicBezTo>
                    <a:pt x="5226" y="927"/>
                    <a:pt x="2990" y="2619"/>
                    <a:pt x="1550" y="5078"/>
                  </a:cubicBezTo>
                  <a:cubicBezTo>
                    <a:pt x="110" y="7496"/>
                    <a:pt x="-345" y="10397"/>
                    <a:pt x="261" y="13218"/>
                  </a:cubicBezTo>
                  <a:cubicBezTo>
                    <a:pt x="1322" y="18134"/>
                    <a:pt x="5377" y="21600"/>
                    <a:pt x="10114" y="21600"/>
                  </a:cubicBezTo>
                  <a:cubicBezTo>
                    <a:pt x="10872" y="21600"/>
                    <a:pt x="11630" y="21479"/>
                    <a:pt x="12388" y="21318"/>
                  </a:cubicBezTo>
                  <a:cubicBezTo>
                    <a:pt x="17844" y="19988"/>
                    <a:pt x="21255" y="14185"/>
                    <a:pt x="20042" y="8382"/>
                  </a:cubicBezTo>
                  <a:cubicBezTo>
                    <a:pt x="18981" y="3466"/>
                    <a:pt x="14889" y="0"/>
                    <a:pt x="10152" y="0"/>
                  </a:cubicBezTo>
                  <a:close/>
                </a:path>
              </a:pathLst>
            </a:custGeom>
            <a:solidFill>
              <a:schemeClr val="accent3"/>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Shape 3561"/>
            <p:cNvSpPr/>
            <p:nvPr/>
          </p:nvSpPr>
          <p:spPr>
            <a:xfrm rot="20862303">
              <a:off x="162868" y="162722"/>
              <a:ext cx="1712940" cy="1714176"/>
            </a:xfrm>
            <a:custGeom>
              <a:avLst/>
              <a:gdLst/>
              <a:ahLst/>
              <a:cxnLst>
                <a:cxn ang="0">
                  <a:pos x="wd2" y="hd2"/>
                </a:cxn>
                <a:cxn ang="5400000">
                  <a:pos x="wd2" y="hd2"/>
                </a:cxn>
                <a:cxn ang="10800000">
                  <a:pos x="wd2" y="hd2"/>
                </a:cxn>
                <a:cxn ang="16200000">
                  <a:pos x="wd2" y="hd2"/>
                </a:cxn>
              </a:cxnLst>
              <a:rect l="0" t="0" r="r" b="b"/>
              <a:pathLst>
                <a:path w="21600" h="21600" extrusionOk="0">
                  <a:moveTo>
                    <a:pt x="19494" y="11003"/>
                  </a:moveTo>
                  <a:cubicBezTo>
                    <a:pt x="20344" y="10708"/>
                    <a:pt x="21064" y="10412"/>
                    <a:pt x="21600" y="10172"/>
                  </a:cubicBezTo>
                  <a:cubicBezTo>
                    <a:pt x="21563" y="9582"/>
                    <a:pt x="21489" y="8991"/>
                    <a:pt x="21360" y="8400"/>
                  </a:cubicBezTo>
                  <a:cubicBezTo>
                    <a:pt x="21341" y="8345"/>
                    <a:pt x="21323" y="8289"/>
                    <a:pt x="21304" y="8234"/>
                  </a:cubicBezTo>
                  <a:cubicBezTo>
                    <a:pt x="20713" y="8160"/>
                    <a:pt x="19956" y="8086"/>
                    <a:pt x="19050" y="8049"/>
                  </a:cubicBezTo>
                  <a:cubicBezTo>
                    <a:pt x="18884" y="7551"/>
                    <a:pt x="18681" y="7089"/>
                    <a:pt x="18440" y="6628"/>
                  </a:cubicBezTo>
                  <a:cubicBezTo>
                    <a:pt x="19032" y="5945"/>
                    <a:pt x="19494" y="5354"/>
                    <a:pt x="19845" y="4855"/>
                  </a:cubicBezTo>
                  <a:cubicBezTo>
                    <a:pt x="19475" y="4302"/>
                    <a:pt x="19069" y="3803"/>
                    <a:pt x="18625" y="3323"/>
                  </a:cubicBezTo>
                  <a:cubicBezTo>
                    <a:pt x="18052" y="3563"/>
                    <a:pt x="17369" y="3877"/>
                    <a:pt x="16574" y="4302"/>
                  </a:cubicBezTo>
                  <a:cubicBezTo>
                    <a:pt x="16186" y="3951"/>
                    <a:pt x="15761" y="3655"/>
                    <a:pt x="15318" y="3378"/>
                  </a:cubicBezTo>
                  <a:cubicBezTo>
                    <a:pt x="15484" y="2492"/>
                    <a:pt x="15595" y="1735"/>
                    <a:pt x="15650" y="1145"/>
                  </a:cubicBezTo>
                  <a:cubicBezTo>
                    <a:pt x="15078" y="849"/>
                    <a:pt x="14468" y="609"/>
                    <a:pt x="13840" y="425"/>
                  </a:cubicBezTo>
                  <a:cubicBezTo>
                    <a:pt x="13470" y="905"/>
                    <a:pt x="13027" y="1514"/>
                    <a:pt x="12546" y="2289"/>
                  </a:cubicBezTo>
                  <a:cubicBezTo>
                    <a:pt x="12047" y="2178"/>
                    <a:pt x="11530" y="2123"/>
                    <a:pt x="11012" y="2105"/>
                  </a:cubicBezTo>
                  <a:cubicBezTo>
                    <a:pt x="10698" y="1255"/>
                    <a:pt x="10421" y="554"/>
                    <a:pt x="10163" y="0"/>
                  </a:cubicBezTo>
                  <a:cubicBezTo>
                    <a:pt x="9571" y="37"/>
                    <a:pt x="8980" y="129"/>
                    <a:pt x="8389" y="258"/>
                  </a:cubicBezTo>
                  <a:cubicBezTo>
                    <a:pt x="8333" y="277"/>
                    <a:pt x="8296" y="277"/>
                    <a:pt x="8241" y="295"/>
                  </a:cubicBezTo>
                  <a:cubicBezTo>
                    <a:pt x="8149" y="905"/>
                    <a:pt x="8093" y="1643"/>
                    <a:pt x="8056" y="2566"/>
                  </a:cubicBezTo>
                  <a:cubicBezTo>
                    <a:pt x="7557" y="2714"/>
                    <a:pt x="7077" y="2935"/>
                    <a:pt x="6633" y="3175"/>
                  </a:cubicBezTo>
                  <a:cubicBezTo>
                    <a:pt x="5931" y="2585"/>
                    <a:pt x="5340" y="2123"/>
                    <a:pt x="4841" y="1772"/>
                  </a:cubicBezTo>
                  <a:cubicBezTo>
                    <a:pt x="4305" y="2123"/>
                    <a:pt x="3788" y="2529"/>
                    <a:pt x="3326" y="2991"/>
                  </a:cubicBezTo>
                  <a:cubicBezTo>
                    <a:pt x="3548" y="3545"/>
                    <a:pt x="3880" y="4228"/>
                    <a:pt x="4287" y="5040"/>
                  </a:cubicBezTo>
                  <a:cubicBezTo>
                    <a:pt x="3954" y="5428"/>
                    <a:pt x="3640" y="5834"/>
                    <a:pt x="3381" y="6277"/>
                  </a:cubicBezTo>
                  <a:cubicBezTo>
                    <a:pt x="2476" y="6111"/>
                    <a:pt x="1737" y="6000"/>
                    <a:pt x="1127" y="5963"/>
                  </a:cubicBezTo>
                  <a:cubicBezTo>
                    <a:pt x="831" y="6535"/>
                    <a:pt x="591" y="7145"/>
                    <a:pt x="407" y="7772"/>
                  </a:cubicBezTo>
                  <a:cubicBezTo>
                    <a:pt x="887" y="8142"/>
                    <a:pt x="1515" y="8566"/>
                    <a:pt x="2273" y="9065"/>
                  </a:cubicBezTo>
                  <a:cubicBezTo>
                    <a:pt x="2180" y="9563"/>
                    <a:pt x="2125" y="10080"/>
                    <a:pt x="2106" y="10597"/>
                  </a:cubicBezTo>
                  <a:cubicBezTo>
                    <a:pt x="1256" y="10892"/>
                    <a:pt x="554" y="11188"/>
                    <a:pt x="0" y="11428"/>
                  </a:cubicBezTo>
                  <a:cubicBezTo>
                    <a:pt x="37" y="12018"/>
                    <a:pt x="111" y="12609"/>
                    <a:pt x="259" y="13218"/>
                  </a:cubicBezTo>
                  <a:cubicBezTo>
                    <a:pt x="259" y="13255"/>
                    <a:pt x="277" y="13311"/>
                    <a:pt x="296" y="13366"/>
                  </a:cubicBezTo>
                  <a:cubicBezTo>
                    <a:pt x="887" y="13458"/>
                    <a:pt x="1644" y="13514"/>
                    <a:pt x="2550" y="13551"/>
                  </a:cubicBezTo>
                  <a:cubicBezTo>
                    <a:pt x="2716" y="14049"/>
                    <a:pt x="2919" y="14529"/>
                    <a:pt x="3160" y="14972"/>
                  </a:cubicBezTo>
                  <a:cubicBezTo>
                    <a:pt x="2587" y="15655"/>
                    <a:pt x="2106" y="16246"/>
                    <a:pt x="1755" y="16745"/>
                  </a:cubicBezTo>
                  <a:cubicBezTo>
                    <a:pt x="2125" y="17298"/>
                    <a:pt x="2531" y="17815"/>
                    <a:pt x="2975" y="18277"/>
                  </a:cubicBezTo>
                  <a:cubicBezTo>
                    <a:pt x="3548" y="18037"/>
                    <a:pt x="4231" y="17723"/>
                    <a:pt x="5026" y="17298"/>
                  </a:cubicBezTo>
                  <a:cubicBezTo>
                    <a:pt x="5414" y="17649"/>
                    <a:pt x="5839" y="17945"/>
                    <a:pt x="6282" y="18222"/>
                  </a:cubicBezTo>
                  <a:cubicBezTo>
                    <a:pt x="6116" y="19108"/>
                    <a:pt x="6005" y="19865"/>
                    <a:pt x="5950" y="20474"/>
                  </a:cubicBezTo>
                  <a:cubicBezTo>
                    <a:pt x="6541" y="20751"/>
                    <a:pt x="7132" y="20991"/>
                    <a:pt x="7760" y="21175"/>
                  </a:cubicBezTo>
                  <a:cubicBezTo>
                    <a:pt x="8149" y="20695"/>
                    <a:pt x="8573" y="20086"/>
                    <a:pt x="9054" y="19311"/>
                  </a:cubicBezTo>
                  <a:cubicBezTo>
                    <a:pt x="9553" y="19422"/>
                    <a:pt x="10070" y="19477"/>
                    <a:pt x="10606" y="19495"/>
                  </a:cubicBezTo>
                  <a:cubicBezTo>
                    <a:pt x="10902" y="20345"/>
                    <a:pt x="11179" y="21046"/>
                    <a:pt x="11437" y="21600"/>
                  </a:cubicBezTo>
                  <a:cubicBezTo>
                    <a:pt x="12029" y="21563"/>
                    <a:pt x="12620" y="21471"/>
                    <a:pt x="13211" y="21342"/>
                  </a:cubicBezTo>
                  <a:cubicBezTo>
                    <a:pt x="13267" y="21323"/>
                    <a:pt x="13322" y="21323"/>
                    <a:pt x="13359" y="21305"/>
                  </a:cubicBezTo>
                  <a:cubicBezTo>
                    <a:pt x="13451" y="20695"/>
                    <a:pt x="13507" y="19957"/>
                    <a:pt x="13544" y="19052"/>
                  </a:cubicBezTo>
                  <a:cubicBezTo>
                    <a:pt x="14043" y="18886"/>
                    <a:pt x="14523" y="18665"/>
                    <a:pt x="14967" y="18425"/>
                  </a:cubicBezTo>
                  <a:cubicBezTo>
                    <a:pt x="15669" y="19015"/>
                    <a:pt x="16260" y="19477"/>
                    <a:pt x="16759" y="19828"/>
                  </a:cubicBezTo>
                  <a:cubicBezTo>
                    <a:pt x="17295" y="19477"/>
                    <a:pt x="17812" y="19071"/>
                    <a:pt x="18274" y="18609"/>
                  </a:cubicBezTo>
                  <a:cubicBezTo>
                    <a:pt x="18052" y="18055"/>
                    <a:pt x="17738" y="17372"/>
                    <a:pt x="17313" y="16560"/>
                  </a:cubicBezTo>
                  <a:cubicBezTo>
                    <a:pt x="17646" y="16172"/>
                    <a:pt x="17960" y="15766"/>
                    <a:pt x="18237" y="15323"/>
                  </a:cubicBezTo>
                  <a:cubicBezTo>
                    <a:pt x="19124" y="15489"/>
                    <a:pt x="19863" y="15600"/>
                    <a:pt x="20473" y="15655"/>
                  </a:cubicBezTo>
                  <a:cubicBezTo>
                    <a:pt x="20769" y="15065"/>
                    <a:pt x="21009" y="14455"/>
                    <a:pt x="21193" y="13828"/>
                  </a:cubicBezTo>
                  <a:cubicBezTo>
                    <a:pt x="20713" y="13458"/>
                    <a:pt x="20085" y="13034"/>
                    <a:pt x="19327" y="12535"/>
                  </a:cubicBezTo>
                  <a:cubicBezTo>
                    <a:pt x="19420" y="12037"/>
                    <a:pt x="19494" y="11520"/>
                    <a:pt x="19494" y="11003"/>
                  </a:cubicBezTo>
                  <a:close/>
                  <a:moveTo>
                    <a:pt x="12140" y="16634"/>
                  </a:moveTo>
                  <a:cubicBezTo>
                    <a:pt x="11696" y="16726"/>
                    <a:pt x="11253" y="16782"/>
                    <a:pt x="10791" y="16782"/>
                  </a:cubicBezTo>
                  <a:cubicBezTo>
                    <a:pt x="9460" y="16782"/>
                    <a:pt x="8149" y="16320"/>
                    <a:pt x="7095" y="15489"/>
                  </a:cubicBezTo>
                  <a:cubicBezTo>
                    <a:pt x="6024" y="14658"/>
                    <a:pt x="5266" y="13458"/>
                    <a:pt x="4970" y="12129"/>
                  </a:cubicBezTo>
                  <a:cubicBezTo>
                    <a:pt x="4619" y="10578"/>
                    <a:pt x="4878" y="8972"/>
                    <a:pt x="5728" y="7625"/>
                  </a:cubicBezTo>
                  <a:cubicBezTo>
                    <a:pt x="6578" y="6277"/>
                    <a:pt x="7908" y="5335"/>
                    <a:pt x="9460" y="4985"/>
                  </a:cubicBezTo>
                  <a:cubicBezTo>
                    <a:pt x="9904" y="4874"/>
                    <a:pt x="10366" y="4818"/>
                    <a:pt x="10809" y="4818"/>
                  </a:cubicBezTo>
                  <a:cubicBezTo>
                    <a:pt x="12140" y="4818"/>
                    <a:pt x="13451" y="5280"/>
                    <a:pt x="14505" y="6111"/>
                  </a:cubicBezTo>
                  <a:cubicBezTo>
                    <a:pt x="15576" y="6942"/>
                    <a:pt x="16334" y="8142"/>
                    <a:pt x="16630" y="9471"/>
                  </a:cubicBezTo>
                  <a:cubicBezTo>
                    <a:pt x="17369" y="12683"/>
                    <a:pt x="15355" y="15895"/>
                    <a:pt x="12140" y="16634"/>
                  </a:cubicBezTo>
                  <a:close/>
                </a:path>
              </a:pathLst>
            </a:custGeom>
            <a:solidFill>
              <a:schemeClr val="accent3"/>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7" name="Group 3565"/>
          <p:cNvGrpSpPr/>
          <p:nvPr/>
        </p:nvGrpSpPr>
        <p:grpSpPr>
          <a:xfrm>
            <a:off x="9548852" y="3756452"/>
            <a:ext cx="637457" cy="732306"/>
            <a:chOff x="0" y="0"/>
            <a:chExt cx="637455" cy="732304"/>
          </a:xfrm>
        </p:grpSpPr>
        <p:sp>
          <p:nvSpPr>
            <p:cNvPr id="88" name="Shape 3563"/>
            <p:cNvSpPr/>
            <p:nvPr/>
          </p:nvSpPr>
          <p:spPr>
            <a:xfrm>
              <a:off x="-1" y="0"/>
              <a:ext cx="637457" cy="732305"/>
            </a:xfrm>
            <a:custGeom>
              <a:avLst/>
              <a:gdLst/>
              <a:ahLst/>
              <a:cxnLst>
                <a:cxn ang="0">
                  <a:pos x="wd2" y="hd2"/>
                </a:cxn>
                <a:cxn ang="5400000">
                  <a:pos x="wd2" y="hd2"/>
                </a:cxn>
                <a:cxn ang="10800000">
                  <a:pos x="wd2" y="hd2"/>
                </a:cxn>
                <a:cxn ang="16200000">
                  <a:pos x="wd2" y="hd2"/>
                </a:cxn>
              </a:cxnLst>
              <a:rect l="0" t="0" r="r" b="b"/>
              <a:pathLst>
                <a:path w="21425" h="21600" extrusionOk="0">
                  <a:moveTo>
                    <a:pt x="19321" y="2845"/>
                  </a:moveTo>
                  <a:cubicBezTo>
                    <a:pt x="18386" y="1904"/>
                    <a:pt x="17204" y="1181"/>
                    <a:pt x="15803" y="675"/>
                  </a:cubicBezTo>
                  <a:cubicBezTo>
                    <a:pt x="14511" y="241"/>
                    <a:pt x="13055" y="0"/>
                    <a:pt x="11598" y="0"/>
                  </a:cubicBezTo>
                  <a:cubicBezTo>
                    <a:pt x="9427" y="0"/>
                    <a:pt x="7284" y="506"/>
                    <a:pt x="5553" y="1422"/>
                  </a:cubicBezTo>
                  <a:cubicBezTo>
                    <a:pt x="4618" y="1904"/>
                    <a:pt x="3821" y="2507"/>
                    <a:pt x="3189" y="3206"/>
                  </a:cubicBezTo>
                  <a:cubicBezTo>
                    <a:pt x="2502" y="3954"/>
                    <a:pt x="2035" y="4773"/>
                    <a:pt x="1760" y="5689"/>
                  </a:cubicBezTo>
                  <a:cubicBezTo>
                    <a:pt x="1540" y="6461"/>
                    <a:pt x="1513" y="7353"/>
                    <a:pt x="1705" y="8076"/>
                  </a:cubicBezTo>
                  <a:cubicBezTo>
                    <a:pt x="1788" y="8341"/>
                    <a:pt x="1788" y="8341"/>
                    <a:pt x="1788" y="8341"/>
                  </a:cubicBezTo>
                  <a:cubicBezTo>
                    <a:pt x="1788" y="8413"/>
                    <a:pt x="1815" y="8486"/>
                    <a:pt x="1843" y="8534"/>
                  </a:cubicBezTo>
                  <a:cubicBezTo>
                    <a:pt x="1843" y="8558"/>
                    <a:pt x="1843" y="8582"/>
                    <a:pt x="1843" y="8582"/>
                  </a:cubicBezTo>
                  <a:cubicBezTo>
                    <a:pt x="1788" y="8679"/>
                    <a:pt x="1788" y="8679"/>
                    <a:pt x="1788" y="8679"/>
                  </a:cubicBezTo>
                  <a:cubicBezTo>
                    <a:pt x="1595" y="9040"/>
                    <a:pt x="1293" y="9402"/>
                    <a:pt x="991" y="9787"/>
                  </a:cubicBezTo>
                  <a:cubicBezTo>
                    <a:pt x="771" y="10053"/>
                    <a:pt x="524" y="10318"/>
                    <a:pt x="304" y="10631"/>
                  </a:cubicBezTo>
                  <a:cubicBezTo>
                    <a:pt x="304" y="10631"/>
                    <a:pt x="304" y="10631"/>
                    <a:pt x="304" y="10631"/>
                  </a:cubicBezTo>
                  <a:cubicBezTo>
                    <a:pt x="304" y="10631"/>
                    <a:pt x="304" y="10631"/>
                    <a:pt x="304" y="10631"/>
                  </a:cubicBezTo>
                  <a:cubicBezTo>
                    <a:pt x="304" y="10655"/>
                    <a:pt x="304" y="10655"/>
                    <a:pt x="304" y="10655"/>
                  </a:cubicBezTo>
                  <a:cubicBezTo>
                    <a:pt x="1" y="11065"/>
                    <a:pt x="-81" y="11596"/>
                    <a:pt x="84" y="12078"/>
                  </a:cubicBezTo>
                  <a:cubicBezTo>
                    <a:pt x="221" y="12463"/>
                    <a:pt x="524" y="12801"/>
                    <a:pt x="908" y="13018"/>
                  </a:cubicBezTo>
                  <a:cubicBezTo>
                    <a:pt x="881" y="13331"/>
                    <a:pt x="936" y="13621"/>
                    <a:pt x="1101" y="13886"/>
                  </a:cubicBezTo>
                  <a:cubicBezTo>
                    <a:pt x="1156" y="13982"/>
                    <a:pt x="1211" y="14079"/>
                    <a:pt x="1293" y="14151"/>
                  </a:cubicBezTo>
                  <a:cubicBezTo>
                    <a:pt x="1238" y="14537"/>
                    <a:pt x="1348" y="14922"/>
                    <a:pt x="1623" y="15236"/>
                  </a:cubicBezTo>
                  <a:cubicBezTo>
                    <a:pt x="1980" y="15646"/>
                    <a:pt x="1980" y="15646"/>
                    <a:pt x="1980" y="15646"/>
                  </a:cubicBezTo>
                  <a:cubicBezTo>
                    <a:pt x="1980" y="15718"/>
                    <a:pt x="1980" y="15766"/>
                    <a:pt x="1953" y="15838"/>
                  </a:cubicBezTo>
                  <a:cubicBezTo>
                    <a:pt x="1953" y="16079"/>
                    <a:pt x="1925" y="16393"/>
                    <a:pt x="1953" y="16730"/>
                  </a:cubicBezTo>
                  <a:cubicBezTo>
                    <a:pt x="2035" y="17237"/>
                    <a:pt x="2255" y="17646"/>
                    <a:pt x="2585" y="17984"/>
                  </a:cubicBezTo>
                  <a:cubicBezTo>
                    <a:pt x="3052" y="18418"/>
                    <a:pt x="3739" y="18635"/>
                    <a:pt x="4563" y="18635"/>
                  </a:cubicBezTo>
                  <a:cubicBezTo>
                    <a:pt x="5113" y="18635"/>
                    <a:pt x="5745" y="18538"/>
                    <a:pt x="6514" y="18346"/>
                  </a:cubicBezTo>
                  <a:cubicBezTo>
                    <a:pt x="6542" y="18779"/>
                    <a:pt x="6597" y="19310"/>
                    <a:pt x="6624" y="20009"/>
                  </a:cubicBezTo>
                  <a:cubicBezTo>
                    <a:pt x="6679" y="20901"/>
                    <a:pt x="7504" y="21600"/>
                    <a:pt x="8521" y="21600"/>
                  </a:cubicBezTo>
                  <a:cubicBezTo>
                    <a:pt x="16902" y="21600"/>
                    <a:pt x="16902" y="21600"/>
                    <a:pt x="16902" y="21600"/>
                  </a:cubicBezTo>
                  <a:cubicBezTo>
                    <a:pt x="17452" y="21600"/>
                    <a:pt x="18001" y="21383"/>
                    <a:pt x="18359" y="20997"/>
                  </a:cubicBezTo>
                  <a:cubicBezTo>
                    <a:pt x="18716" y="20612"/>
                    <a:pt x="18881" y="20105"/>
                    <a:pt x="18771" y="19623"/>
                  </a:cubicBezTo>
                  <a:cubicBezTo>
                    <a:pt x="18001" y="15862"/>
                    <a:pt x="18001" y="15862"/>
                    <a:pt x="18001" y="15862"/>
                  </a:cubicBezTo>
                  <a:cubicBezTo>
                    <a:pt x="17974" y="15670"/>
                    <a:pt x="18029" y="15501"/>
                    <a:pt x="18166" y="15356"/>
                  </a:cubicBezTo>
                  <a:cubicBezTo>
                    <a:pt x="18771" y="14705"/>
                    <a:pt x="19485" y="13934"/>
                    <a:pt x="20063" y="13042"/>
                  </a:cubicBezTo>
                  <a:cubicBezTo>
                    <a:pt x="20695" y="12078"/>
                    <a:pt x="21079" y="11089"/>
                    <a:pt x="21272" y="10053"/>
                  </a:cubicBezTo>
                  <a:cubicBezTo>
                    <a:pt x="21519" y="8558"/>
                    <a:pt x="21464" y="7184"/>
                    <a:pt x="21134" y="5954"/>
                  </a:cubicBezTo>
                  <a:cubicBezTo>
                    <a:pt x="20777" y="4773"/>
                    <a:pt x="20172" y="3713"/>
                    <a:pt x="19321" y="2845"/>
                  </a:cubicBezTo>
                  <a:close/>
                  <a:moveTo>
                    <a:pt x="19953" y="9884"/>
                  </a:moveTo>
                  <a:cubicBezTo>
                    <a:pt x="19623" y="11837"/>
                    <a:pt x="18441" y="13259"/>
                    <a:pt x="17150" y="14609"/>
                  </a:cubicBezTo>
                  <a:cubicBezTo>
                    <a:pt x="16765" y="14995"/>
                    <a:pt x="16600" y="15549"/>
                    <a:pt x="16710" y="16055"/>
                  </a:cubicBezTo>
                  <a:cubicBezTo>
                    <a:pt x="17479" y="19840"/>
                    <a:pt x="17479" y="19840"/>
                    <a:pt x="17479" y="19840"/>
                  </a:cubicBezTo>
                  <a:cubicBezTo>
                    <a:pt x="17507" y="19985"/>
                    <a:pt x="17452" y="20129"/>
                    <a:pt x="17342" y="20250"/>
                  </a:cubicBezTo>
                  <a:cubicBezTo>
                    <a:pt x="17232" y="20371"/>
                    <a:pt x="17067" y="20419"/>
                    <a:pt x="16902" y="20419"/>
                  </a:cubicBezTo>
                  <a:cubicBezTo>
                    <a:pt x="8521" y="20419"/>
                    <a:pt x="8521" y="20419"/>
                    <a:pt x="8521" y="20419"/>
                  </a:cubicBezTo>
                  <a:cubicBezTo>
                    <a:pt x="8218" y="20419"/>
                    <a:pt x="7971" y="20226"/>
                    <a:pt x="7943" y="19937"/>
                  </a:cubicBezTo>
                  <a:cubicBezTo>
                    <a:pt x="7888" y="18659"/>
                    <a:pt x="7779" y="17887"/>
                    <a:pt x="7724" y="17454"/>
                  </a:cubicBezTo>
                  <a:cubicBezTo>
                    <a:pt x="7724" y="17237"/>
                    <a:pt x="7394" y="17020"/>
                    <a:pt x="7064" y="17020"/>
                  </a:cubicBezTo>
                  <a:cubicBezTo>
                    <a:pt x="7009" y="17020"/>
                    <a:pt x="6954" y="17020"/>
                    <a:pt x="6899" y="17044"/>
                  </a:cubicBezTo>
                  <a:cubicBezTo>
                    <a:pt x="5855" y="17357"/>
                    <a:pt x="5113" y="17478"/>
                    <a:pt x="4563" y="17478"/>
                  </a:cubicBezTo>
                  <a:cubicBezTo>
                    <a:pt x="2530" y="17478"/>
                    <a:pt x="3601" y="15621"/>
                    <a:pt x="3217" y="15163"/>
                  </a:cubicBezTo>
                  <a:cubicBezTo>
                    <a:pt x="2695" y="14561"/>
                    <a:pt x="2695" y="14561"/>
                    <a:pt x="2695" y="14561"/>
                  </a:cubicBezTo>
                  <a:cubicBezTo>
                    <a:pt x="2557" y="14392"/>
                    <a:pt x="2557" y="14199"/>
                    <a:pt x="2667" y="14054"/>
                  </a:cubicBezTo>
                  <a:cubicBezTo>
                    <a:pt x="2942" y="13693"/>
                    <a:pt x="2942" y="13693"/>
                    <a:pt x="2942" y="13693"/>
                  </a:cubicBezTo>
                  <a:cubicBezTo>
                    <a:pt x="2612" y="13621"/>
                    <a:pt x="2612" y="13621"/>
                    <a:pt x="2612" y="13621"/>
                  </a:cubicBezTo>
                  <a:cubicBezTo>
                    <a:pt x="2475" y="13572"/>
                    <a:pt x="2365" y="13500"/>
                    <a:pt x="2282" y="13379"/>
                  </a:cubicBezTo>
                  <a:cubicBezTo>
                    <a:pt x="2227" y="13259"/>
                    <a:pt x="2227" y="13138"/>
                    <a:pt x="2282" y="13018"/>
                  </a:cubicBezTo>
                  <a:cubicBezTo>
                    <a:pt x="2502" y="12512"/>
                    <a:pt x="2502" y="12512"/>
                    <a:pt x="2502" y="12512"/>
                  </a:cubicBezTo>
                  <a:cubicBezTo>
                    <a:pt x="2530" y="12463"/>
                    <a:pt x="2502" y="12391"/>
                    <a:pt x="2447" y="12367"/>
                  </a:cubicBezTo>
                  <a:cubicBezTo>
                    <a:pt x="1705" y="12078"/>
                    <a:pt x="1705" y="12078"/>
                    <a:pt x="1705" y="12078"/>
                  </a:cubicBezTo>
                  <a:cubicBezTo>
                    <a:pt x="1540" y="12029"/>
                    <a:pt x="1403" y="11885"/>
                    <a:pt x="1348" y="11740"/>
                  </a:cubicBezTo>
                  <a:cubicBezTo>
                    <a:pt x="1293" y="11571"/>
                    <a:pt x="1321" y="11403"/>
                    <a:pt x="1430" y="11258"/>
                  </a:cubicBezTo>
                  <a:cubicBezTo>
                    <a:pt x="1430" y="11234"/>
                    <a:pt x="1430" y="11234"/>
                    <a:pt x="1430" y="11234"/>
                  </a:cubicBezTo>
                  <a:cubicBezTo>
                    <a:pt x="1925" y="10559"/>
                    <a:pt x="2585" y="9932"/>
                    <a:pt x="2997" y="9185"/>
                  </a:cubicBezTo>
                  <a:cubicBezTo>
                    <a:pt x="3162" y="8871"/>
                    <a:pt x="3162" y="8871"/>
                    <a:pt x="3162" y="8871"/>
                  </a:cubicBezTo>
                  <a:cubicBezTo>
                    <a:pt x="3272" y="8654"/>
                    <a:pt x="3134" y="8317"/>
                    <a:pt x="3079" y="8076"/>
                  </a:cubicBezTo>
                  <a:cubicBezTo>
                    <a:pt x="2997" y="7835"/>
                    <a:pt x="2997" y="7835"/>
                    <a:pt x="2997" y="7835"/>
                  </a:cubicBezTo>
                  <a:cubicBezTo>
                    <a:pt x="2859" y="7256"/>
                    <a:pt x="2887" y="6533"/>
                    <a:pt x="3052" y="5979"/>
                  </a:cubicBezTo>
                  <a:cubicBezTo>
                    <a:pt x="3931" y="2893"/>
                    <a:pt x="7779" y="1157"/>
                    <a:pt x="11598" y="1157"/>
                  </a:cubicBezTo>
                  <a:cubicBezTo>
                    <a:pt x="16325" y="1157"/>
                    <a:pt x="20997" y="3809"/>
                    <a:pt x="19953" y="9884"/>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Shape 3564"/>
            <p:cNvSpPr/>
            <p:nvPr/>
          </p:nvSpPr>
          <p:spPr>
            <a:xfrm>
              <a:off x="121008" y="69644"/>
              <a:ext cx="453037" cy="369257"/>
            </a:xfrm>
            <a:custGeom>
              <a:avLst/>
              <a:gdLst/>
              <a:ahLst/>
              <a:cxnLst>
                <a:cxn ang="0">
                  <a:pos x="wd2" y="hd2"/>
                </a:cxn>
                <a:cxn ang="5400000">
                  <a:pos x="wd2" y="hd2"/>
                </a:cxn>
                <a:cxn ang="10800000">
                  <a:pos x="wd2" y="hd2"/>
                </a:cxn>
                <a:cxn ang="16200000">
                  <a:pos x="wd2" y="hd2"/>
                </a:cxn>
              </a:cxnLst>
              <a:rect l="0" t="0" r="r" b="b"/>
              <a:pathLst>
                <a:path w="21600" h="21600" extrusionOk="0">
                  <a:moveTo>
                    <a:pt x="14309" y="1004"/>
                  </a:moveTo>
                  <a:cubicBezTo>
                    <a:pt x="13880" y="526"/>
                    <a:pt x="13295" y="239"/>
                    <a:pt x="12671" y="239"/>
                  </a:cubicBezTo>
                  <a:cubicBezTo>
                    <a:pt x="12282" y="239"/>
                    <a:pt x="11931" y="335"/>
                    <a:pt x="11619" y="526"/>
                  </a:cubicBezTo>
                  <a:cubicBezTo>
                    <a:pt x="11268" y="191"/>
                    <a:pt x="10878" y="0"/>
                    <a:pt x="10410" y="0"/>
                  </a:cubicBezTo>
                  <a:cubicBezTo>
                    <a:pt x="10059" y="0"/>
                    <a:pt x="9747" y="143"/>
                    <a:pt x="9474" y="335"/>
                  </a:cubicBezTo>
                  <a:cubicBezTo>
                    <a:pt x="9240" y="239"/>
                    <a:pt x="8968" y="239"/>
                    <a:pt x="8695" y="239"/>
                  </a:cubicBezTo>
                  <a:cubicBezTo>
                    <a:pt x="7915" y="239"/>
                    <a:pt x="7135" y="573"/>
                    <a:pt x="6550" y="1147"/>
                  </a:cubicBezTo>
                  <a:cubicBezTo>
                    <a:pt x="6472" y="1147"/>
                    <a:pt x="6433" y="1147"/>
                    <a:pt x="6355" y="1147"/>
                  </a:cubicBezTo>
                  <a:cubicBezTo>
                    <a:pt x="5303" y="1147"/>
                    <a:pt x="4367" y="1720"/>
                    <a:pt x="3743" y="2581"/>
                  </a:cubicBezTo>
                  <a:cubicBezTo>
                    <a:pt x="2456" y="2867"/>
                    <a:pt x="1482" y="4253"/>
                    <a:pt x="1482" y="5878"/>
                  </a:cubicBezTo>
                  <a:cubicBezTo>
                    <a:pt x="936" y="6117"/>
                    <a:pt x="585" y="6738"/>
                    <a:pt x="585" y="7455"/>
                  </a:cubicBezTo>
                  <a:cubicBezTo>
                    <a:pt x="585" y="7550"/>
                    <a:pt x="585" y="7598"/>
                    <a:pt x="585" y="7694"/>
                  </a:cubicBezTo>
                  <a:cubicBezTo>
                    <a:pt x="234" y="8363"/>
                    <a:pt x="0" y="9175"/>
                    <a:pt x="0" y="10035"/>
                  </a:cubicBezTo>
                  <a:cubicBezTo>
                    <a:pt x="0" y="11469"/>
                    <a:pt x="624" y="12712"/>
                    <a:pt x="1521" y="13476"/>
                  </a:cubicBezTo>
                  <a:cubicBezTo>
                    <a:pt x="1871" y="14719"/>
                    <a:pt x="2885" y="15627"/>
                    <a:pt x="4016" y="15627"/>
                  </a:cubicBezTo>
                  <a:cubicBezTo>
                    <a:pt x="4484" y="15627"/>
                    <a:pt x="4913" y="15483"/>
                    <a:pt x="5264" y="15244"/>
                  </a:cubicBezTo>
                  <a:cubicBezTo>
                    <a:pt x="5653" y="15865"/>
                    <a:pt x="6238" y="16296"/>
                    <a:pt x="6901" y="16439"/>
                  </a:cubicBezTo>
                  <a:cubicBezTo>
                    <a:pt x="7369" y="18064"/>
                    <a:pt x="8656" y="19258"/>
                    <a:pt x="10137" y="19258"/>
                  </a:cubicBezTo>
                  <a:cubicBezTo>
                    <a:pt x="10644" y="19258"/>
                    <a:pt x="11112" y="19115"/>
                    <a:pt x="11541" y="18876"/>
                  </a:cubicBezTo>
                  <a:cubicBezTo>
                    <a:pt x="12243" y="20501"/>
                    <a:pt x="13646" y="21600"/>
                    <a:pt x="15245" y="21600"/>
                  </a:cubicBezTo>
                  <a:cubicBezTo>
                    <a:pt x="17038" y="21600"/>
                    <a:pt x="18598" y="20214"/>
                    <a:pt x="19183" y="18255"/>
                  </a:cubicBezTo>
                  <a:cubicBezTo>
                    <a:pt x="20508" y="17395"/>
                    <a:pt x="21405" y="15674"/>
                    <a:pt x="21405" y="13715"/>
                  </a:cubicBezTo>
                  <a:cubicBezTo>
                    <a:pt x="21405" y="13381"/>
                    <a:pt x="21366" y="13094"/>
                    <a:pt x="21327" y="12759"/>
                  </a:cubicBezTo>
                  <a:cubicBezTo>
                    <a:pt x="21522" y="12281"/>
                    <a:pt x="21600" y="11756"/>
                    <a:pt x="21600" y="11230"/>
                  </a:cubicBezTo>
                  <a:cubicBezTo>
                    <a:pt x="21600" y="10322"/>
                    <a:pt x="21327" y="9510"/>
                    <a:pt x="20898" y="8841"/>
                  </a:cubicBezTo>
                  <a:cubicBezTo>
                    <a:pt x="20898" y="8697"/>
                    <a:pt x="20937" y="8506"/>
                    <a:pt x="20937" y="8315"/>
                  </a:cubicBezTo>
                  <a:cubicBezTo>
                    <a:pt x="20937" y="6881"/>
                    <a:pt x="20235" y="5639"/>
                    <a:pt x="19222" y="5065"/>
                  </a:cubicBezTo>
                  <a:cubicBezTo>
                    <a:pt x="18403" y="2724"/>
                    <a:pt x="16492" y="1051"/>
                    <a:pt x="14309" y="1004"/>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0" name="Group 3573"/>
          <p:cNvGrpSpPr/>
          <p:nvPr/>
        </p:nvGrpSpPr>
        <p:grpSpPr>
          <a:xfrm>
            <a:off x="8006205" y="2562219"/>
            <a:ext cx="433764" cy="415214"/>
            <a:chOff x="0" y="0"/>
            <a:chExt cx="433763" cy="415212"/>
          </a:xfrm>
        </p:grpSpPr>
        <p:sp>
          <p:nvSpPr>
            <p:cNvPr id="91" name="Shape 3566"/>
            <p:cNvSpPr/>
            <p:nvPr/>
          </p:nvSpPr>
          <p:spPr>
            <a:xfrm>
              <a:off x="-1" y="-1"/>
              <a:ext cx="433765" cy="415214"/>
            </a:xfrm>
            <a:custGeom>
              <a:avLst/>
              <a:gdLst/>
              <a:ahLst/>
              <a:cxnLst>
                <a:cxn ang="0">
                  <a:pos x="wd2" y="hd2"/>
                </a:cxn>
                <a:cxn ang="5400000">
                  <a:pos x="wd2" y="hd2"/>
                </a:cxn>
                <a:cxn ang="10800000">
                  <a:pos x="wd2" y="hd2"/>
                </a:cxn>
                <a:cxn ang="16200000">
                  <a:pos x="wd2" y="hd2"/>
                </a:cxn>
              </a:cxnLst>
              <a:rect l="0" t="0" r="r" b="b"/>
              <a:pathLst>
                <a:path w="21600" h="21600" extrusionOk="0">
                  <a:moveTo>
                    <a:pt x="19744" y="0"/>
                  </a:moveTo>
                  <a:cubicBezTo>
                    <a:pt x="1856" y="0"/>
                    <a:pt x="1856" y="0"/>
                    <a:pt x="1856" y="0"/>
                  </a:cubicBezTo>
                  <a:cubicBezTo>
                    <a:pt x="844" y="0"/>
                    <a:pt x="0" y="885"/>
                    <a:pt x="0" y="1948"/>
                  </a:cubicBezTo>
                  <a:cubicBezTo>
                    <a:pt x="0" y="16466"/>
                    <a:pt x="0" y="16466"/>
                    <a:pt x="0" y="16466"/>
                  </a:cubicBezTo>
                  <a:cubicBezTo>
                    <a:pt x="0" y="17528"/>
                    <a:pt x="844" y="18413"/>
                    <a:pt x="1856" y="18413"/>
                  </a:cubicBezTo>
                  <a:cubicBezTo>
                    <a:pt x="7256" y="18413"/>
                    <a:pt x="7256" y="18413"/>
                    <a:pt x="7256" y="18413"/>
                  </a:cubicBezTo>
                  <a:cubicBezTo>
                    <a:pt x="6919" y="18767"/>
                    <a:pt x="6581" y="19298"/>
                    <a:pt x="6244" y="19475"/>
                  </a:cubicBezTo>
                  <a:cubicBezTo>
                    <a:pt x="6075" y="19652"/>
                    <a:pt x="5906" y="19830"/>
                    <a:pt x="5737" y="20007"/>
                  </a:cubicBezTo>
                  <a:cubicBezTo>
                    <a:pt x="5737" y="20184"/>
                    <a:pt x="5569" y="20538"/>
                    <a:pt x="5737" y="20892"/>
                  </a:cubicBezTo>
                  <a:cubicBezTo>
                    <a:pt x="5906" y="21246"/>
                    <a:pt x="6244" y="21600"/>
                    <a:pt x="7087" y="21600"/>
                  </a:cubicBezTo>
                  <a:cubicBezTo>
                    <a:pt x="14512" y="21600"/>
                    <a:pt x="14512" y="21600"/>
                    <a:pt x="14512" y="21600"/>
                  </a:cubicBezTo>
                  <a:cubicBezTo>
                    <a:pt x="15356" y="21600"/>
                    <a:pt x="15694" y="21246"/>
                    <a:pt x="15862" y="20892"/>
                  </a:cubicBezTo>
                  <a:cubicBezTo>
                    <a:pt x="16031" y="20538"/>
                    <a:pt x="15862" y="20184"/>
                    <a:pt x="15862" y="20007"/>
                  </a:cubicBezTo>
                  <a:cubicBezTo>
                    <a:pt x="15694" y="19830"/>
                    <a:pt x="15525" y="19652"/>
                    <a:pt x="15356" y="19475"/>
                  </a:cubicBezTo>
                  <a:cubicBezTo>
                    <a:pt x="15019" y="19298"/>
                    <a:pt x="14681" y="18767"/>
                    <a:pt x="14344" y="18413"/>
                  </a:cubicBezTo>
                  <a:cubicBezTo>
                    <a:pt x="19744" y="18413"/>
                    <a:pt x="19744" y="18413"/>
                    <a:pt x="19744" y="18413"/>
                  </a:cubicBezTo>
                  <a:cubicBezTo>
                    <a:pt x="20756" y="18413"/>
                    <a:pt x="21600" y="17528"/>
                    <a:pt x="21600" y="16466"/>
                  </a:cubicBezTo>
                  <a:cubicBezTo>
                    <a:pt x="21600" y="1948"/>
                    <a:pt x="21600" y="1948"/>
                    <a:pt x="21600" y="1948"/>
                  </a:cubicBezTo>
                  <a:cubicBezTo>
                    <a:pt x="21600" y="885"/>
                    <a:pt x="20756" y="0"/>
                    <a:pt x="19744" y="0"/>
                  </a:cubicBezTo>
                  <a:close/>
                  <a:moveTo>
                    <a:pt x="14850" y="20007"/>
                  </a:moveTo>
                  <a:cubicBezTo>
                    <a:pt x="15019" y="20184"/>
                    <a:pt x="15188" y="20361"/>
                    <a:pt x="15188" y="20538"/>
                  </a:cubicBezTo>
                  <a:cubicBezTo>
                    <a:pt x="15188" y="20538"/>
                    <a:pt x="15356" y="20538"/>
                    <a:pt x="15188" y="20538"/>
                  </a:cubicBezTo>
                  <a:cubicBezTo>
                    <a:pt x="15188" y="20715"/>
                    <a:pt x="14850" y="20892"/>
                    <a:pt x="14512" y="20892"/>
                  </a:cubicBezTo>
                  <a:cubicBezTo>
                    <a:pt x="7087" y="20892"/>
                    <a:pt x="7087" y="20892"/>
                    <a:pt x="7087" y="20892"/>
                  </a:cubicBezTo>
                  <a:cubicBezTo>
                    <a:pt x="6750" y="20892"/>
                    <a:pt x="6412" y="20715"/>
                    <a:pt x="6412" y="20538"/>
                  </a:cubicBezTo>
                  <a:cubicBezTo>
                    <a:pt x="6412" y="20538"/>
                    <a:pt x="6412" y="20538"/>
                    <a:pt x="6412" y="20538"/>
                  </a:cubicBezTo>
                  <a:cubicBezTo>
                    <a:pt x="6412" y="20538"/>
                    <a:pt x="6412" y="20538"/>
                    <a:pt x="6412" y="20538"/>
                  </a:cubicBezTo>
                  <a:cubicBezTo>
                    <a:pt x="6412" y="20361"/>
                    <a:pt x="6581" y="20184"/>
                    <a:pt x="6750" y="20007"/>
                  </a:cubicBezTo>
                  <a:cubicBezTo>
                    <a:pt x="7425" y="19298"/>
                    <a:pt x="7931" y="18767"/>
                    <a:pt x="8100" y="18413"/>
                  </a:cubicBezTo>
                  <a:cubicBezTo>
                    <a:pt x="13500" y="18413"/>
                    <a:pt x="13500" y="18413"/>
                    <a:pt x="13500" y="18413"/>
                  </a:cubicBezTo>
                  <a:cubicBezTo>
                    <a:pt x="13669" y="18767"/>
                    <a:pt x="14175" y="19298"/>
                    <a:pt x="14850" y="20007"/>
                  </a:cubicBezTo>
                  <a:close/>
                  <a:moveTo>
                    <a:pt x="20250" y="16466"/>
                  </a:moveTo>
                  <a:cubicBezTo>
                    <a:pt x="20250" y="16820"/>
                    <a:pt x="20081" y="16997"/>
                    <a:pt x="19744" y="16997"/>
                  </a:cubicBezTo>
                  <a:cubicBezTo>
                    <a:pt x="1856" y="16997"/>
                    <a:pt x="1856" y="16997"/>
                    <a:pt x="1856" y="16997"/>
                  </a:cubicBezTo>
                  <a:cubicBezTo>
                    <a:pt x="1519" y="16997"/>
                    <a:pt x="1350" y="16820"/>
                    <a:pt x="1350" y="16466"/>
                  </a:cubicBezTo>
                  <a:cubicBezTo>
                    <a:pt x="1350" y="1948"/>
                    <a:pt x="1350" y="1948"/>
                    <a:pt x="1350" y="1948"/>
                  </a:cubicBezTo>
                  <a:cubicBezTo>
                    <a:pt x="1350" y="1593"/>
                    <a:pt x="1519" y="1416"/>
                    <a:pt x="1856" y="1416"/>
                  </a:cubicBezTo>
                  <a:cubicBezTo>
                    <a:pt x="19744" y="1416"/>
                    <a:pt x="19744" y="1416"/>
                    <a:pt x="19744" y="1416"/>
                  </a:cubicBezTo>
                  <a:cubicBezTo>
                    <a:pt x="20081" y="1416"/>
                    <a:pt x="20250" y="1593"/>
                    <a:pt x="20250" y="1948"/>
                  </a:cubicBezTo>
                  <a:lnTo>
                    <a:pt x="20250" y="16466"/>
                  </a:ln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Shape 3567"/>
            <p:cNvSpPr/>
            <p:nvPr/>
          </p:nvSpPr>
          <p:spPr>
            <a:xfrm>
              <a:off x="54220" y="54220"/>
              <a:ext cx="325323" cy="218309"/>
            </a:xfrm>
            <a:custGeom>
              <a:avLst/>
              <a:gdLst/>
              <a:ahLst/>
              <a:cxnLst>
                <a:cxn ang="0">
                  <a:pos x="wd2" y="hd2"/>
                </a:cxn>
                <a:cxn ang="5400000">
                  <a:pos x="wd2" y="hd2"/>
                </a:cxn>
                <a:cxn ang="10800000">
                  <a:pos x="wd2" y="hd2"/>
                </a:cxn>
                <a:cxn ang="16200000">
                  <a:pos x="wd2" y="hd2"/>
                </a:cxn>
              </a:cxnLst>
              <a:rect l="0" t="0" r="r" b="b"/>
              <a:pathLst>
                <a:path w="21600" h="21600" extrusionOk="0">
                  <a:moveTo>
                    <a:pt x="20025" y="0"/>
                  </a:moveTo>
                  <a:cubicBezTo>
                    <a:pt x="1575" y="0"/>
                    <a:pt x="1575" y="0"/>
                    <a:pt x="1575" y="0"/>
                  </a:cubicBezTo>
                  <a:cubicBezTo>
                    <a:pt x="675" y="0"/>
                    <a:pt x="0" y="1013"/>
                    <a:pt x="0" y="2363"/>
                  </a:cubicBezTo>
                  <a:cubicBezTo>
                    <a:pt x="0" y="19237"/>
                    <a:pt x="0" y="19237"/>
                    <a:pt x="0" y="19237"/>
                  </a:cubicBezTo>
                  <a:cubicBezTo>
                    <a:pt x="0" y="20587"/>
                    <a:pt x="675" y="21600"/>
                    <a:pt x="1575" y="21600"/>
                  </a:cubicBezTo>
                  <a:cubicBezTo>
                    <a:pt x="20025" y="21600"/>
                    <a:pt x="20025" y="21600"/>
                    <a:pt x="20025" y="21600"/>
                  </a:cubicBezTo>
                  <a:cubicBezTo>
                    <a:pt x="20925" y="21600"/>
                    <a:pt x="21600" y="20587"/>
                    <a:pt x="21600" y="19237"/>
                  </a:cubicBezTo>
                  <a:cubicBezTo>
                    <a:pt x="21600" y="2363"/>
                    <a:pt x="21600" y="2363"/>
                    <a:pt x="21600" y="2363"/>
                  </a:cubicBezTo>
                  <a:cubicBezTo>
                    <a:pt x="21600" y="1013"/>
                    <a:pt x="20925" y="0"/>
                    <a:pt x="20025" y="0"/>
                  </a:cubicBezTo>
                  <a:close/>
                  <a:moveTo>
                    <a:pt x="20700" y="19237"/>
                  </a:moveTo>
                  <a:cubicBezTo>
                    <a:pt x="20700" y="19912"/>
                    <a:pt x="20475" y="20250"/>
                    <a:pt x="20025" y="20250"/>
                  </a:cubicBezTo>
                  <a:cubicBezTo>
                    <a:pt x="1575" y="20250"/>
                    <a:pt x="1575" y="20250"/>
                    <a:pt x="1575" y="20250"/>
                  </a:cubicBezTo>
                  <a:cubicBezTo>
                    <a:pt x="1125" y="20250"/>
                    <a:pt x="900" y="19912"/>
                    <a:pt x="900" y="19237"/>
                  </a:cubicBezTo>
                  <a:cubicBezTo>
                    <a:pt x="900" y="2363"/>
                    <a:pt x="900" y="2363"/>
                    <a:pt x="900" y="2363"/>
                  </a:cubicBezTo>
                  <a:cubicBezTo>
                    <a:pt x="900" y="1688"/>
                    <a:pt x="1125" y="1350"/>
                    <a:pt x="1575" y="1350"/>
                  </a:cubicBezTo>
                  <a:cubicBezTo>
                    <a:pt x="20025" y="1350"/>
                    <a:pt x="20025" y="1350"/>
                    <a:pt x="20025" y="1350"/>
                  </a:cubicBezTo>
                  <a:cubicBezTo>
                    <a:pt x="20475" y="1350"/>
                    <a:pt x="20700" y="1688"/>
                    <a:pt x="20700" y="2363"/>
                  </a:cubicBezTo>
                  <a:lnTo>
                    <a:pt x="20700" y="19237"/>
                  </a:ln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Shape 3568"/>
            <p:cNvSpPr/>
            <p:nvPr/>
          </p:nvSpPr>
          <p:spPr>
            <a:xfrm>
              <a:off x="195479" y="279662"/>
              <a:ext cx="41379" cy="3995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6200" y="0"/>
                    <a:pt x="10800" y="0"/>
                  </a:cubicBezTo>
                  <a:close/>
                  <a:moveTo>
                    <a:pt x="10800" y="14400"/>
                  </a:moveTo>
                  <a:cubicBezTo>
                    <a:pt x="9000" y="14400"/>
                    <a:pt x="7200" y="12600"/>
                    <a:pt x="7200" y="10800"/>
                  </a:cubicBezTo>
                  <a:cubicBezTo>
                    <a:pt x="7200" y="9000"/>
                    <a:pt x="9000" y="7200"/>
                    <a:pt x="10800" y="7200"/>
                  </a:cubicBezTo>
                  <a:cubicBezTo>
                    <a:pt x="12600" y="7200"/>
                    <a:pt x="14400" y="9000"/>
                    <a:pt x="14400" y="10800"/>
                  </a:cubicBezTo>
                  <a:cubicBezTo>
                    <a:pt x="14400" y="12600"/>
                    <a:pt x="12600" y="14400"/>
                    <a:pt x="10800" y="144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Shape 3569"/>
            <p:cNvSpPr/>
            <p:nvPr/>
          </p:nvSpPr>
          <p:spPr>
            <a:xfrm>
              <a:off x="162661" y="164086"/>
              <a:ext cx="39952" cy="81332"/>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900"/>
                    <a:pt x="0" y="2700"/>
                  </a:cubicBezTo>
                  <a:cubicBezTo>
                    <a:pt x="0" y="18900"/>
                    <a:pt x="0" y="18900"/>
                    <a:pt x="0" y="18900"/>
                  </a:cubicBezTo>
                  <a:cubicBezTo>
                    <a:pt x="0" y="19800"/>
                    <a:pt x="1800" y="21600"/>
                    <a:pt x="5400" y="21600"/>
                  </a:cubicBezTo>
                  <a:cubicBezTo>
                    <a:pt x="16200" y="21600"/>
                    <a:pt x="16200" y="21600"/>
                    <a:pt x="16200" y="21600"/>
                  </a:cubicBezTo>
                  <a:cubicBezTo>
                    <a:pt x="19800" y="21600"/>
                    <a:pt x="21600" y="19800"/>
                    <a:pt x="21600" y="18900"/>
                  </a:cubicBezTo>
                  <a:cubicBezTo>
                    <a:pt x="21600" y="2700"/>
                    <a:pt x="21600" y="2700"/>
                    <a:pt x="21600" y="2700"/>
                  </a:cubicBezTo>
                  <a:cubicBezTo>
                    <a:pt x="21600" y="900"/>
                    <a:pt x="19800" y="0"/>
                    <a:pt x="16200"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Shape 3570"/>
            <p:cNvSpPr/>
            <p:nvPr/>
          </p:nvSpPr>
          <p:spPr>
            <a:xfrm>
              <a:off x="298212" y="81329"/>
              <a:ext cx="39953" cy="164089"/>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450"/>
                    <a:pt x="0" y="1350"/>
                  </a:cubicBezTo>
                  <a:cubicBezTo>
                    <a:pt x="0" y="20250"/>
                    <a:pt x="0" y="20250"/>
                    <a:pt x="0" y="20250"/>
                  </a:cubicBezTo>
                  <a:cubicBezTo>
                    <a:pt x="0" y="21150"/>
                    <a:pt x="1800" y="21600"/>
                    <a:pt x="5400" y="21600"/>
                  </a:cubicBezTo>
                  <a:cubicBezTo>
                    <a:pt x="16200" y="21600"/>
                    <a:pt x="16200" y="21600"/>
                    <a:pt x="16200" y="21600"/>
                  </a:cubicBezTo>
                  <a:cubicBezTo>
                    <a:pt x="19800" y="21600"/>
                    <a:pt x="21600" y="21150"/>
                    <a:pt x="21600" y="20250"/>
                  </a:cubicBezTo>
                  <a:cubicBezTo>
                    <a:pt x="21600" y="1350"/>
                    <a:pt x="21600" y="1350"/>
                    <a:pt x="21600" y="1350"/>
                  </a:cubicBezTo>
                  <a:cubicBezTo>
                    <a:pt x="21600" y="450"/>
                    <a:pt x="19800" y="0"/>
                    <a:pt x="16200"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Shape 3571"/>
            <p:cNvSpPr/>
            <p:nvPr/>
          </p:nvSpPr>
          <p:spPr>
            <a:xfrm>
              <a:off x="229723" y="135550"/>
              <a:ext cx="41379" cy="109868"/>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675"/>
                    <a:pt x="0" y="2025"/>
                  </a:cubicBezTo>
                  <a:cubicBezTo>
                    <a:pt x="0" y="19575"/>
                    <a:pt x="0" y="19575"/>
                    <a:pt x="0" y="19575"/>
                  </a:cubicBezTo>
                  <a:cubicBezTo>
                    <a:pt x="0" y="20925"/>
                    <a:pt x="1800" y="21600"/>
                    <a:pt x="5400" y="21600"/>
                  </a:cubicBezTo>
                  <a:cubicBezTo>
                    <a:pt x="16200" y="21600"/>
                    <a:pt x="16200" y="21600"/>
                    <a:pt x="16200" y="21600"/>
                  </a:cubicBezTo>
                  <a:cubicBezTo>
                    <a:pt x="19800" y="21600"/>
                    <a:pt x="21600" y="20925"/>
                    <a:pt x="21600" y="19575"/>
                  </a:cubicBezTo>
                  <a:cubicBezTo>
                    <a:pt x="21600" y="2025"/>
                    <a:pt x="21600" y="2025"/>
                    <a:pt x="21600" y="2025"/>
                  </a:cubicBezTo>
                  <a:cubicBezTo>
                    <a:pt x="21600" y="675"/>
                    <a:pt x="19800" y="0"/>
                    <a:pt x="16200"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Shape 3572"/>
            <p:cNvSpPr/>
            <p:nvPr/>
          </p:nvSpPr>
          <p:spPr>
            <a:xfrm>
              <a:off x="94172" y="108440"/>
              <a:ext cx="41379" cy="136978"/>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540"/>
                    <a:pt x="0" y="1620"/>
                  </a:cubicBezTo>
                  <a:cubicBezTo>
                    <a:pt x="0" y="19980"/>
                    <a:pt x="0" y="19980"/>
                    <a:pt x="0" y="19980"/>
                  </a:cubicBezTo>
                  <a:cubicBezTo>
                    <a:pt x="0" y="21060"/>
                    <a:pt x="1800" y="21600"/>
                    <a:pt x="5400" y="21600"/>
                  </a:cubicBezTo>
                  <a:cubicBezTo>
                    <a:pt x="16200" y="21600"/>
                    <a:pt x="16200" y="21600"/>
                    <a:pt x="16200" y="21600"/>
                  </a:cubicBezTo>
                  <a:cubicBezTo>
                    <a:pt x="19800" y="21600"/>
                    <a:pt x="21600" y="21060"/>
                    <a:pt x="21600" y="19980"/>
                  </a:cubicBezTo>
                  <a:cubicBezTo>
                    <a:pt x="21600" y="1620"/>
                    <a:pt x="21600" y="1620"/>
                    <a:pt x="21600" y="1620"/>
                  </a:cubicBezTo>
                  <a:cubicBezTo>
                    <a:pt x="21600" y="540"/>
                    <a:pt x="19800" y="0"/>
                    <a:pt x="16200"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8" name="Shape 3574"/>
          <p:cNvSpPr/>
          <p:nvPr/>
        </p:nvSpPr>
        <p:spPr>
          <a:xfrm>
            <a:off x="7597825" y="4229229"/>
            <a:ext cx="344837" cy="407698"/>
          </a:xfrm>
          <a:custGeom>
            <a:avLst/>
            <a:gdLst/>
            <a:ahLst/>
            <a:cxnLst>
              <a:cxn ang="0">
                <a:pos x="wd2" y="hd2"/>
              </a:cxn>
              <a:cxn ang="5400000">
                <a:pos x="wd2" y="hd2"/>
              </a:cxn>
              <a:cxn ang="10800000">
                <a:pos x="wd2" y="hd2"/>
              </a:cxn>
              <a:cxn ang="16200000">
                <a:pos x="wd2" y="hd2"/>
              </a:cxn>
            </a:cxnLst>
            <a:rect l="0" t="0" r="r" b="b"/>
            <a:pathLst>
              <a:path w="21600" h="21600" extrusionOk="0">
                <a:moveTo>
                  <a:pt x="21600" y="15637"/>
                </a:moveTo>
                <a:lnTo>
                  <a:pt x="21600" y="5900"/>
                </a:lnTo>
                <a:lnTo>
                  <a:pt x="10800" y="0"/>
                </a:lnTo>
                <a:lnTo>
                  <a:pt x="0" y="5900"/>
                </a:lnTo>
                <a:lnTo>
                  <a:pt x="0" y="15637"/>
                </a:lnTo>
                <a:lnTo>
                  <a:pt x="10800" y="21600"/>
                </a:lnTo>
                <a:lnTo>
                  <a:pt x="21600" y="15637"/>
                </a:lnTo>
                <a:close/>
                <a:moveTo>
                  <a:pt x="19950" y="6439"/>
                </a:moveTo>
                <a:lnTo>
                  <a:pt x="10875" y="11482"/>
                </a:lnTo>
                <a:lnTo>
                  <a:pt x="7162" y="9420"/>
                </a:lnTo>
                <a:lnTo>
                  <a:pt x="16200" y="4377"/>
                </a:lnTo>
                <a:lnTo>
                  <a:pt x="19950" y="6439"/>
                </a:lnTo>
                <a:close/>
                <a:moveTo>
                  <a:pt x="5175" y="8247"/>
                </a:moveTo>
                <a:lnTo>
                  <a:pt x="1762" y="6375"/>
                </a:lnTo>
                <a:lnTo>
                  <a:pt x="10800" y="1396"/>
                </a:lnTo>
                <a:lnTo>
                  <a:pt x="14175" y="3267"/>
                </a:lnTo>
                <a:lnTo>
                  <a:pt x="5175" y="8247"/>
                </a:lnTo>
                <a:close/>
                <a:moveTo>
                  <a:pt x="1425" y="14971"/>
                </a:moveTo>
                <a:lnTo>
                  <a:pt x="1425" y="7073"/>
                </a:lnTo>
                <a:lnTo>
                  <a:pt x="4800" y="8913"/>
                </a:lnTo>
                <a:lnTo>
                  <a:pt x="4800" y="12338"/>
                </a:lnTo>
                <a:lnTo>
                  <a:pt x="6825" y="13290"/>
                </a:lnTo>
                <a:lnTo>
                  <a:pt x="6825" y="10055"/>
                </a:lnTo>
                <a:lnTo>
                  <a:pt x="10387" y="12021"/>
                </a:lnTo>
                <a:lnTo>
                  <a:pt x="10387" y="19919"/>
                </a:lnTo>
                <a:lnTo>
                  <a:pt x="1425" y="14971"/>
                </a:lnTo>
                <a:close/>
                <a:moveTo>
                  <a:pt x="11137" y="12053"/>
                </a:moveTo>
                <a:lnTo>
                  <a:pt x="20213" y="7073"/>
                </a:lnTo>
                <a:lnTo>
                  <a:pt x="20213" y="14971"/>
                </a:lnTo>
                <a:lnTo>
                  <a:pt x="11137" y="20014"/>
                </a:lnTo>
                <a:lnTo>
                  <a:pt x="11137" y="12053"/>
                </a:lnTo>
                <a:close/>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1" name="Group 3583"/>
          <p:cNvGrpSpPr/>
          <p:nvPr/>
        </p:nvGrpSpPr>
        <p:grpSpPr>
          <a:xfrm>
            <a:off x="812751" y="1349183"/>
            <a:ext cx="8889674" cy="923328"/>
            <a:chOff x="-1" y="-201754"/>
            <a:chExt cx="8458302" cy="923326"/>
          </a:xfrm>
        </p:grpSpPr>
        <p:sp>
          <p:nvSpPr>
            <p:cNvPr id="106" name="Shape 3577"/>
            <p:cNvSpPr/>
            <p:nvPr/>
          </p:nvSpPr>
          <p:spPr>
            <a:xfrm>
              <a:off x="748505" y="-201754"/>
              <a:ext cx="7709796" cy="923326"/>
            </a:xfrm>
            <a:prstGeom prst="rect">
              <a:avLst/>
            </a:prstGeom>
            <a:noFill/>
            <a:ln w="12700" cap="flat">
              <a:noFill/>
              <a:miter lim="400000"/>
            </a:ln>
            <a:effectLst/>
          </p:spPr>
          <p:txBody>
            <a:bodyPr wrap="none" lIns="45719" tIns="45719" rIns="45719" bIns="45719" numCol="1" anchor="t">
              <a:spAutoFit/>
            </a:bodyPr>
            <a:lstStyle>
              <a:lvl1pPr>
                <a:defRPr sz="1400">
                  <a:solidFill>
                    <a:schemeClr val="accent2"/>
                  </a:solidFill>
                </a:defRPr>
              </a:lvl1pPr>
            </a:lstStyle>
            <a:p>
              <a:r>
                <a:rPr lang="zh-CN" altLang="en-US" sz="1800" b="1" dirty="0" smtClean="0">
                  <a:solidFill>
                    <a:schemeClr val="tx2">
                      <a:lumMod val="50000"/>
                    </a:schemeClr>
                  </a:solidFill>
                  <a:latin typeface="微软雅黑" pitchFamily="34" charset="-122"/>
                  <a:ea typeface="微软雅黑" pitchFamily="34" charset="-122"/>
                </a:rPr>
                <a:t>   所谓</a:t>
              </a:r>
              <a:r>
                <a:rPr lang="zh-CN" altLang="en-US" sz="1800" b="1" dirty="0">
                  <a:solidFill>
                    <a:schemeClr val="tx2">
                      <a:lumMod val="50000"/>
                    </a:schemeClr>
                  </a:solidFill>
                  <a:latin typeface="微软雅黑" pitchFamily="34" charset="-122"/>
                  <a:ea typeface="微软雅黑" pitchFamily="34" charset="-122"/>
                </a:rPr>
                <a:t>毒品是指鸦片、海洛因、甲基苯丙胺（冰毒）、吗啡、大麻</a:t>
              </a:r>
              <a:r>
                <a:rPr lang="zh-CN" altLang="en-US" sz="1800" b="1" dirty="0" smtClean="0">
                  <a:solidFill>
                    <a:schemeClr val="tx2">
                      <a:lumMod val="50000"/>
                    </a:schemeClr>
                  </a:solidFill>
                  <a:latin typeface="微软雅黑" pitchFamily="34" charset="-122"/>
                  <a:ea typeface="微软雅黑" pitchFamily="34" charset="-122"/>
                </a:rPr>
                <a:t>、</a:t>
              </a:r>
              <a:endParaRPr lang="en-US" altLang="zh-CN" sz="1800" b="1" dirty="0" smtClean="0">
                <a:solidFill>
                  <a:schemeClr val="tx2">
                    <a:lumMod val="50000"/>
                  </a:schemeClr>
                </a:solidFill>
                <a:latin typeface="微软雅黑" pitchFamily="34" charset="-122"/>
                <a:ea typeface="微软雅黑" pitchFamily="34" charset="-122"/>
              </a:endParaRPr>
            </a:p>
            <a:p>
              <a:r>
                <a:rPr lang="zh-CN" altLang="en-US" sz="1800" b="1" dirty="0" smtClean="0">
                  <a:solidFill>
                    <a:schemeClr val="tx2">
                      <a:lumMod val="50000"/>
                    </a:schemeClr>
                  </a:solidFill>
                  <a:latin typeface="微软雅黑" pitchFamily="34" charset="-122"/>
                  <a:ea typeface="微软雅黑" pitchFamily="34" charset="-122"/>
                </a:rPr>
                <a:t>可卡因</a:t>
              </a:r>
              <a:r>
                <a:rPr lang="zh-CN" altLang="en-US" sz="1800" b="1" dirty="0">
                  <a:solidFill>
                    <a:schemeClr val="tx2">
                      <a:lumMod val="50000"/>
                    </a:schemeClr>
                  </a:solidFill>
                  <a:latin typeface="微软雅黑" pitchFamily="34" charset="-122"/>
                  <a:ea typeface="微软雅黑" pitchFamily="34" charset="-122"/>
                </a:rPr>
                <a:t>以及国家规定</a:t>
              </a:r>
              <a:r>
                <a:rPr lang="zh-CN" altLang="en-US" sz="1800" b="1" dirty="0" smtClean="0">
                  <a:solidFill>
                    <a:schemeClr val="tx2">
                      <a:lumMod val="50000"/>
                    </a:schemeClr>
                  </a:solidFill>
                  <a:latin typeface="微软雅黑" pitchFamily="34" charset="-122"/>
                  <a:ea typeface="微软雅黑" pitchFamily="34" charset="-122"/>
                </a:rPr>
                <a:t>管制的</a:t>
              </a:r>
              <a:r>
                <a:rPr lang="zh-CN" altLang="en-US" sz="1800" b="1" dirty="0">
                  <a:solidFill>
                    <a:schemeClr val="tx2">
                      <a:lumMod val="50000"/>
                    </a:schemeClr>
                  </a:solidFill>
                  <a:latin typeface="微软雅黑" pitchFamily="34" charset="-122"/>
                  <a:ea typeface="微软雅黑" pitchFamily="34" charset="-122"/>
                </a:rPr>
                <a:t>其他能够</a:t>
              </a:r>
              <a:r>
                <a:rPr lang="zh-CN" altLang="en-US" sz="1800" b="1" dirty="0" smtClean="0">
                  <a:solidFill>
                    <a:schemeClr val="tx2">
                      <a:lumMod val="50000"/>
                    </a:schemeClr>
                  </a:solidFill>
                  <a:latin typeface="微软雅黑" pitchFamily="34" charset="-122"/>
                  <a:ea typeface="微软雅黑" pitchFamily="34" charset="-122"/>
                </a:rPr>
                <a:t>使人形</a:t>
              </a:r>
              <a:r>
                <a:rPr lang="zh-CN" altLang="en-US" sz="1800" b="1" dirty="0">
                  <a:solidFill>
                    <a:schemeClr val="tx2">
                      <a:lumMod val="50000"/>
                    </a:schemeClr>
                  </a:solidFill>
                  <a:latin typeface="微软雅黑" pitchFamily="34" charset="-122"/>
                  <a:ea typeface="微软雅黑" pitchFamily="34" charset="-122"/>
                </a:rPr>
                <a:t>成瘾癖的麻醉药品和精神药品。</a:t>
              </a:r>
            </a:p>
            <a:p>
              <a:endParaRPr lang="zh-CN" altLang="en-US" sz="1800" b="1" dirty="0">
                <a:solidFill>
                  <a:schemeClr val="tx2">
                    <a:lumMod val="50000"/>
                  </a:schemeClr>
                </a:solidFill>
                <a:latin typeface="微软雅黑" pitchFamily="34" charset="-122"/>
                <a:ea typeface="微软雅黑" pitchFamily="34" charset="-122"/>
              </a:endParaRPr>
            </a:p>
          </p:txBody>
        </p:sp>
        <p:grpSp>
          <p:nvGrpSpPr>
            <p:cNvPr id="103" name="Group 3582"/>
            <p:cNvGrpSpPr/>
            <p:nvPr/>
          </p:nvGrpSpPr>
          <p:grpSpPr>
            <a:xfrm>
              <a:off x="-1" y="0"/>
              <a:ext cx="628112" cy="721571"/>
              <a:chOff x="0" y="0"/>
              <a:chExt cx="628110" cy="721570"/>
            </a:xfrm>
          </p:grpSpPr>
          <p:sp>
            <p:nvSpPr>
              <p:cNvPr id="104" name="Shape 3580"/>
              <p:cNvSpPr/>
              <p:nvPr/>
            </p:nvSpPr>
            <p:spPr>
              <a:xfrm>
                <a:off x="0" y="0"/>
                <a:ext cx="628111" cy="721571"/>
              </a:xfrm>
              <a:custGeom>
                <a:avLst/>
                <a:gdLst/>
                <a:ahLst/>
                <a:cxnLst>
                  <a:cxn ang="0">
                    <a:pos x="wd2" y="hd2"/>
                  </a:cxn>
                  <a:cxn ang="5400000">
                    <a:pos x="wd2" y="hd2"/>
                  </a:cxn>
                  <a:cxn ang="10800000">
                    <a:pos x="wd2" y="hd2"/>
                  </a:cxn>
                  <a:cxn ang="16200000">
                    <a:pos x="wd2" y="hd2"/>
                  </a:cxn>
                </a:cxnLst>
                <a:rect l="0" t="0" r="r" b="b"/>
                <a:pathLst>
                  <a:path w="21425" h="21600" extrusionOk="0">
                    <a:moveTo>
                      <a:pt x="19321" y="2845"/>
                    </a:moveTo>
                    <a:cubicBezTo>
                      <a:pt x="18386" y="1904"/>
                      <a:pt x="17204" y="1181"/>
                      <a:pt x="15803" y="675"/>
                    </a:cubicBezTo>
                    <a:cubicBezTo>
                      <a:pt x="14511" y="241"/>
                      <a:pt x="13055" y="0"/>
                      <a:pt x="11598" y="0"/>
                    </a:cubicBezTo>
                    <a:cubicBezTo>
                      <a:pt x="9427" y="0"/>
                      <a:pt x="7284" y="506"/>
                      <a:pt x="5553" y="1422"/>
                    </a:cubicBezTo>
                    <a:cubicBezTo>
                      <a:pt x="4618" y="1904"/>
                      <a:pt x="3821" y="2507"/>
                      <a:pt x="3189" y="3206"/>
                    </a:cubicBezTo>
                    <a:cubicBezTo>
                      <a:pt x="2502" y="3954"/>
                      <a:pt x="2035" y="4773"/>
                      <a:pt x="1760" y="5689"/>
                    </a:cubicBezTo>
                    <a:cubicBezTo>
                      <a:pt x="1540" y="6461"/>
                      <a:pt x="1513" y="7353"/>
                      <a:pt x="1705" y="8076"/>
                    </a:cubicBezTo>
                    <a:cubicBezTo>
                      <a:pt x="1788" y="8341"/>
                      <a:pt x="1788" y="8341"/>
                      <a:pt x="1788" y="8341"/>
                    </a:cubicBezTo>
                    <a:cubicBezTo>
                      <a:pt x="1788" y="8413"/>
                      <a:pt x="1815" y="8486"/>
                      <a:pt x="1843" y="8534"/>
                    </a:cubicBezTo>
                    <a:cubicBezTo>
                      <a:pt x="1843" y="8558"/>
                      <a:pt x="1843" y="8582"/>
                      <a:pt x="1843" y="8582"/>
                    </a:cubicBezTo>
                    <a:cubicBezTo>
                      <a:pt x="1788" y="8679"/>
                      <a:pt x="1788" y="8679"/>
                      <a:pt x="1788" y="8679"/>
                    </a:cubicBezTo>
                    <a:cubicBezTo>
                      <a:pt x="1595" y="9040"/>
                      <a:pt x="1293" y="9402"/>
                      <a:pt x="991" y="9788"/>
                    </a:cubicBezTo>
                    <a:cubicBezTo>
                      <a:pt x="771" y="10053"/>
                      <a:pt x="524" y="10318"/>
                      <a:pt x="304" y="10631"/>
                    </a:cubicBezTo>
                    <a:cubicBezTo>
                      <a:pt x="304" y="10631"/>
                      <a:pt x="304" y="10631"/>
                      <a:pt x="304" y="10631"/>
                    </a:cubicBezTo>
                    <a:cubicBezTo>
                      <a:pt x="304" y="10631"/>
                      <a:pt x="304" y="10631"/>
                      <a:pt x="304" y="10631"/>
                    </a:cubicBezTo>
                    <a:cubicBezTo>
                      <a:pt x="304" y="10655"/>
                      <a:pt x="304" y="10655"/>
                      <a:pt x="304" y="10655"/>
                    </a:cubicBezTo>
                    <a:cubicBezTo>
                      <a:pt x="1" y="11065"/>
                      <a:pt x="-81" y="11596"/>
                      <a:pt x="84" y="12078"/>
                    </a:cubicBezTo>
                    <a:cubicBezTo>
                      <a:pt x="221" y="12463"/>
                      <a:pt x="524" y="12801"/>
                      <a:pt x="908" y="13018"/>
                    </a:cubicBezTo>
                    <a:cubicBezTo>
                      <a:pt x="881" y="13331"/>
                      <a:pt x="936" y="13621"/>
                      <a:pt x="1101" y="13886"/>
                    </a:cubicBezTo>
                    <a:cubicBezTo>
                      <a:pt x="1156" y="13982"/>
                      <a:pt x="1211" y="14079"/>
                      <a:pt x="1293" y="14151"/>
                    </a:cubicBezTo>
                    <a:cubicBezTo>
                      <a:pt x="1238" y="14537"/>
                      <a:pt x="1348" y="14922"/>
                      <a:pt x="1623" y="15236"/>
                    </a:cubicBezTo>
                    <a:cubicBezTo>
                      <a:pt x="1980" y="15646"/>
                      <a:pt x="1980" y="15646"/>
                      <a:pt x="1980" y="15646"/>
                    </a:cubicBezTo>
                    <a:cubicBezTo>
                      <a:pt x="1980" y="15718"/>
                      <a:pt x="1980" y="15766"/>
                      <a:pt x="1953" y="15838"/>
                    </a:cubicBezTo>
                    <a:cubicBezTo>
                      <a:pt x="1953" y="16079"/>
                      <a:pt x="1925" y="16393"/>
                      <a:pt x="1953" y="16730"/>
                    </a:cubicBezTo>
                    <a:cubicBezTo>
                      <a:pt x="2035" y="17237"/>
                      <a:pt x="2255" y="17646"/>
                      <a:pt x="2585" y="17984"/>
                    </a:cubicBezTo>
                    <a:cubicBezTo>
                      <a:pt x="3052" y="18418"/>
                      <a:pt x="3739" y="18635"/>
                      <a:pt x="4563" y="18635"/>
                    </a:cubicBezTo>
                    <a:cubicBezTo>
                      <a:pt x="5113" y="18635"/>
                      <a:pt x="5745" y="18538"/>
                      <a:pt x="6514" y="18346"/>
                    </a:cubicBezTo>
                    <a:cubicBezTo>
                      <a:pt x="6542" y="18779"/>
                      <a:pt x="6597" y="19310"/>
                      <a:pt x="6624" y="20009"/>
                    </a:cubicBezTo>
                    <a:cubicBezTo>
                      <a:pt x="6679" y="20901"/>
                      <a:pt x="7504" y="21600"/>
                      <a:pt x="8521" y="21600"/>
                    </a:cubicBezTo>
                    <a:cubicBezTo>
                      <a:pt x="16902" y="21600"/>
                      <a:pt x="16902" y="21600"/>
                      <a:pt x="16902" y="21600"/>
                    </a:cubicBezTo>
                    <a:cubicBezTo>
                      <a:pt x="17452" y="21600"/>
                      <a:pt x="18001" y="21383"/>
                      <a:pt x="18359" y="20997"/>
                    </a:cubicBezTo>
                    <a:cubicBezTo>
                      <a:pt x="18716" y="20612"/>
                      <a:pt x="18881" y="20105"/>
                      <a:pt x="18771" y="19623"/>
                    </a:cubicBezTo>
                    <a:cubicBezTo>
                      <a:pt x="18001" y="15863"/>
                      <a:pt x="18001" y="15863"/>
                      <a:pt x="18001" y="15863"/>
                    </a:cubicBezTo>
                    <a:cubicBezTo>
                      <a:pt x="17974" y="15670"/>
                      <a:pt x="18029" y="15501"/>
                      <a:pt x="18166" y="15356"/>
                    </a:cubicBezTo>
                    <a:cubicBezTo>
                      <a:pt x="18771" y="14705"/>
                      <a:pt x="19485" y="13934"/>
                      <a:pt x="20063" y="13042"/>
                    </a:cubicBezTo>
                    <a:cubicBezTo>
                      <a:pt x="20695" y="12078"/>
                      <a:pt x="21079" y="11089"/>
                      <a:pt x="21272" y="10053"/>
                    </a:cubicBezTo>
                    <a:cubicBezTo>
                      <a:pt x="21519" y="8558"/>
                      <a:pt x="21464" y="7184"/>
                      <a:pt x="21134" y="5954"/>
                    </a:cubicBezTo>
                    <a:cubicBezTo>
                      <a:pt x="20777" y="4773"/>
                      <a:pt x="20172" y="3713"/>
                      <a:pt x="19321" y="2845"/>
                    </a:cubicBezTo>
                    <a:close/>
                    <a:moveTo>
                      <a:pt x="19953" y="9884"/>
                    </a:moveTo>
                    <a:cubicBezTo>
                      <a:pt x="19623" y="11837"/>
                      <a:pt x="18441" y="13259"/>
                      <a:pt x="17150" y="14609"/>
                    </a:cubicBezTo>
                    <a:cubicBezTo>
                      <a:pt x="16765" y="14995"/>
                      <a:pt x="16600" y="15549"/>
                      <a:pt x="16710" y="16055"/>
                    </a:cubicBezTo>
                    <a:cubicBezTo>
                      <a:pt x="17479" y="19840"/>
                      <a:pt x="17479" y="19840"/>
                      <a:pt x="17479" y="19840"/>
                    </a:cubicBezTo>
                    <a:cubicBezTo>
                      <a:pt x="17507" y="19985"/>
                      <a:pt x="17452" y="20129"/>
                      <a:pt x="17342" y="20250"/>
                    </a:cubicBezTo>
                    <a:cubicBezTo>
                      <a:pt x="17232" y="20371"/>
                      <a:pt x="17067" y="20419"/>
                      <a:pt x="16902" y="20419"/>
                    </a:cubicBezTo>
                    <a:cubicBezTo>
                      <a:pt x="8521" y="20419"/>
                      <a:pt x="8521" y="20419"/>
                      <a:pt x="8521" y="20419"/>
                    </a:cubicBezTo>
                    <a:cubicBezTo>
                      <a:pt x="8218" y="20419"/>
                      <a:pt x="7971" y="20226"/>
                      <a:pt x="7943" y="19937"/>
                    </a:cubicBezTo>
                    <a:cubicBezTo>
                      <a:pt x="7888" y="18659"/>
                      <a:pt x="7779" y="17887"/>
                      <a:pt x="7724" y="17454"/>
                    </a:cubicBezTo>
                    <a:cubicBezTo>
                      <a:pt x="7724" y="17237"/>
                      <a:pt x="7394" y="17020"/>
                      <a:pt x="7064" y="17020"/>
                    </a:cubicBezTo>
                    <a:cubicBezTo>
                      <a:pt x="7009" y="17020"/>
                      <a:pt x="6954" y="17020"/>
                      <a:pt x="6899" y="17044"/>
                    </a:cubicBezTo>
                    <a:cubicBezTo>
                      <a:pt x="5855" y="17357"/>
                      <a:pt x="5113" y="17478"/>
                      <a:pt x="4563" y="17478"/>
                    </a:cubicBezTo>
                    <a:cubicBezTo>
                      <a:pt x="2530" y="17478"/>
                      <a:pt x="3601" y="15621"/>
                      <a:pt x="3217" y="15163"/>
                    </a:cubicBezTo>
                    <a:cubicBezTo>
                      <a:pt x="2695" y="14561"/>
                      <a:pt x="2695" y="14561"/>
                      <a:pt x="2695" y="14561"/>
                    </a:cubicBezTo>
                    <a:cubicBezTo>
                      <a:pt x="2557" y="14392"/>
                      <a:pt x="2557" y="14199"/>
                      <a:pt x="2667" y="14054"/>
                    </a:cubicBezTo>
                    <a:cubicBezTo>
                      <a:pt x="2942" y="13693"/>
                      <a:pt x="2942" y="13693"/>
                      <a:pt x="2942" y="13693"/>
                    </a:cubicBezTo>
                    <a:cubicBezTo>
                      <a:pt x="2612" y="13621"/>
                      <a:pt x="2612" y="13621"/>
                      <a:pt x="2612" y="13621"/>
                    </a:cubicBezTo>
                    <a:cubicBezTo>
                      <a:pt x="2475" y="13572"/>
                      <a:pt x="2365" y="13500"/>
                      <a:pt x="2282" y="13379"/>
                    </a:cubicBezTo>
                    <a:cubicBezTo>
                      <a:pt x="2227" y="13259"/>
                      <a:pt x="2227" y="13138"/>
                      <a:pt x="2282" y="13018"/>
                    </a:cubicBezTo>
                    <a:cubicBezTo>
                      <a:pt x="2502" y="12512"/>
                      <a:pt x="2502" y="12512"/>
                      <a:pt x="2502" y="12512"/>
                    </a:cubicBezTo>
                    <a:cubicBezTo>
                      <a:pt x="2530" y="12463"/>
                      <a:pt x="2502" y="12391"/>
                      <a:pt x="2447" y="12367"/>
                    </a:cubicBezTo>
                    <a:cubicBezTo>
                      <a:pt x="1705" y="12078"/>
                      <a:pt x="1705" y="12078"/>
                      <a:pt x="1705" y="12078"/>
                    </a:cubicBezTo>
                    <a:cubicBezTo>
                      <a:pt x="1540" y="12029"/>
                      <a:pt x="1403" y="11885"/>
                      <a:pt x="1348" y="11740"/>
                    </a:cubicBezTo>
                    <a:cubicBezTo>
                      <a:pt x="1293" y="11571"/>
                      <a:pt x="1321" y="11403"/>
                      <a:pt x="1430" y="11258"/>
                    </a:cubicBezTo>
                    <a:cubicBezTo>
                      <a:pt x="1430" y="11234"/>
                      <a:pt x="1430" y="11234"/>
                      <a:pt x="1430" y="11234"/>
                    </a:cubicBezTo>
                    <a:cubicBezTo>
                      <a:pt x="1925" y="10559"/>
                      <a:pt x="2585" y="9932"/>
                      <a:pt x="2997" y="9185"/>
                    </a:cubicBezTo>
                    <a:cubicBezTo>
                      <a:pt x="3162" y="8871"/>
                      <a:pt x="3162" y="8871"/>
                      <a:pt x="3162" y="8871"/>
                    </a:cubicBezTo>
                    <a:cubicBezTo>
                      <a:pt x="3272" y="8654"/>
                      <a:pt x="3134" y="8317"/>
                      <a:pt x="3079" y="8076"/>
                    </a:cubicBezTo>
                    <a:cubicBezTo>
                      <a:pt x="2997" y="7835"/>
                      <a:pt x="2997" y="7835"/>
                      <a:pt x="2997" y="7835"/>
                    </a:cubicBezTo>
                    <a:cubicBezTo>
                      <a:pt x="2859" y="7256"/>
                      <a:pt x="2887" y="6533"/>
                      <a:pt x="3052" y="5979"/>
                    </a:cubicBezTo>
                    <a:cubicBezTo>
                      <a:pt x="3931" y="2893"/>
                      <a:pt x="7779" y="1157"/>
                      <a:pt x="11598" y="1157"/>
                    </a:cubicBezTo>
                    <a:cubicBezTo>
                      <a:pt x="16325" y="1157"/>
                      <a:pt x="20997" y="3809"/>
                      <a:pt x="19953" y="988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Shape 3581"/>
              <p:cNvSpPr/>
              <p:nvPr/>
            </p:nvSpPr>
            <p:spPr>
              <a:xfrm>
                <a:off x="119234" y="68623"/>
                <a:ext cx="446395" cy="363844"/>
              </a:xfrm>
              <a:custGeom>
                <a:avLst/>
                <a:gdLst/>
                <a:ahLst/>
                <a:cxnLst>
                  <a:cxn ang="0">
                    <a:pos x="wd2" y="hd2"/>
                  </a:cxn>
                  <a:cxn ang="5400000">
                    <a:pos x="wd2" y="hd2"/>
                  </a:cxn>
                  <a:cxn ang="10800000">
                    <a:pos x="wd2" y="hd2"/>
                  </a:cxn>
                  <a:cxn ang="16200000">
                    <a:pos x="wd2" y="hd2"/>
                  </a:cxn>
                </a:cxnLst>
                <a:rect l="0" t="0" r="r" b="b"/>
                <a:pathLst>
                  <a:path w="21600" h="21600" extrusionOk="0">
                    <a:moveTo>
                      <a:pt x="14309" y="1004"/>
                    </a:moveTo>
                    <a:cubicBezTo>
                      <a:pt x="13880" y="526"/>
                      <a:pt x="13295" y="239"/>
                      <a:pt x="12671" y="239"/>
                    </a:cubicBezTo>
                    <a:cubicBezTo>
                      <a:pt x="12282" y="239"/>
                      <a:pt x="11931" y="335"/>
                      <a:pt x="11619" y="526"/>
                    </a:cubicBezTo>
                    <a:cubicBezTo>
                      <a:pt x="11268" y="191"/>
                      <a:pt x="10878" y="0"/>
                      <a:pt x="10410" y="0"/>
                    </a:cubicBezTo>
                    <a:cubicBezTo>
                      <a:pt x="10059" y="0"/>
                      <a:pt x="9747" y="143"/>
                      <a:pt x="9474" y="335"/>
                    </a:cubicBezTo>
                    <a:cubicBezTo>
                      <a:pt x="9240" y="239"/>
                      <a:pt x="8968" y="239"/>
                      <a:pt x="8695" y="239"/>
                    </a:cubicBezTo>
                    <a:cubicBezTo>
                      <a:pt x="7915" y="239"/>
                      <a:pt x="7135" y="573"/>
                      <a:pt x="6550" y="1147"/>
                    </a:cubicBezTo>
                    <a:cubicBezTo>
                      <a:pt x="6472" y="1147"/>
                      <a:pt x="6433" y="1147"/>
                      <a:pt x="6355" y="1147"/>
                    </a:cubicBezTo>
                    <a:cubicBezTo>
                      <a:pt x="5303" y="1147"/>
                      <a:pt x="4367" y="1720"/>
                      <a:pt x="3743" y="2581"/>
                    </a:cubicBezTo>
                    <a:cubicBezTo>
                      <a:pt x="2456" y="2867"/>
                      <a:pt x="1482" y="4253"/>
                      <a:pt x="1482" y="5878"/>
                    </a:cubicBezTo>
                    <a:cubicBezTo>
                      <a:pt x="936" y="6117"/>
                      <a:pt x="585" y="6738"/>
                      <a:pt x="585" y="7455"/>
                    </a:cubicBezTo>
                    <a:cubicBezTo>
                      <a:pt x="585" y="7550"/>
                      <a:pt x="585" y="7598"/>
                      <a:pt x="585" y="7694"/>
                    </a:cubicBezTo>
                    <a:cubicBezTo>
                      <a:pt x="234" y="8363"/>
                      <a:pt x="0" y="9175"/>
                      <a:pt x="0" y="10035"/>
                    </a:cubicBezTo>
                    <a:cubicBezTo>
                      <a:pt x="0" y="11469"/>
                      <a:pt x="624" y="12712"/>
                      <a:pt x="1521" y="13476"/>
                    </a:cubicBezTo>
                    <a:cubicBezTo>
                      <a:pt x="1871" y="14719"/>
                      <a:pt x="2885" y="15627"/>
                      <a:pt x="4016" y="15627"/>
                    </a:cubicBezTo>
                    <a:cubicBezTo>
                      <a:pt x="4484" y="15627"/>
                      <a:pt x="4913" y="15483"/>
                      <a:pt x="5264" y="15244"/>
                    </a:cubicBezTo>
                    <a:cubicBezTo>
                      <a:pt x="5653" y="15865"/>
                      <a:pt x="6238" y="16296"/>
                      <a:pt x="6901" y="16439"/>
                    </a:cubicBezTo>
                    <a:cubicBezTo>
                      <a:pt x="7369" y="18064"/>
                      <a:pt x="8656" y="19258"/>
                      <a:pt x="10137" y="19258"/>
                    </a:cubicBezTo>
                    <a:cubicBezTo>
                      <a:pt x="10644" y="19258"/>
                      <a:pt x="11112" y="19115"/>
                      <a:pt x="11541" y="18876"/>
                    </a:cubicBezTo>
                    <a:cubicBezTo>
                      <a:pt x="12243" y="20501"/>
                      <a:pt x="13646" y="21600"/>
                      <a:pt x="15245" y="21600"/>
                    </a:cubicBezTo>
                    <a:cubicBezTo>
                      <a:pt x="17038" y="21600"/>
                      <a:pt x="18598" y="20214"/>
                      <a:pt x="19183" y="18255"/>
                    </a:cubicBezTo>
                    <a:cubicBezTo>
                      <a:pt x="20508" y="17395"/>
                      <a:pt x="21405" y="15674"/>
                      <a:pt x="21405" y="13715"/>
                    </a:cubicBezTo>
                    <a:cubicBezTo>
                      <a:pt x="21405" y="13381"/>
                      <a:pt x="21366" y="13094"/>
                      <a:pt x="21327" y="12759"/>
                    </a:cubicBezTo>
                    <a:cubicBezTo>
                      <a:pt x="21522" y="12281"/>
                      <a:pt x="21600" y="11756"/>
                      <a:pt x="21600" y="11230"/>
                    </a:cubicBezTo>
                    <a:cubicBezTo>
                      <a:pt x="21600" y="10322"/>
                      <a:pt x="21327" y="9510"/>
                      <a:pt x="20898" y="8841"/>
                    </a:cubicBezTo>
                    <a:cubicBezTo>
                      <a:pt x="20898" y="8697"/>
                      <a:pt x="20937" y="8506"/>
                      <a:pt x="20937" y="8315"/>
                    </a:cubicBezTo>
                    <a:cubicBezTo>
                      <a:pt x="20937" y="6881"/>
                      <a:pt x="20235" y="5639"/>
                      <a:pt x="19222" y="5065"/>
                    </a:cubicBezTo>
                    <a:cubicBezTo>
                      <a:pt x="18403" y="2724"/>
                      <a:pt x="16492" y="1051"/>
                      <a:pt x="14309" y="1004"/>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08" name="Group 3595"/>
          <p:cNvGrpSpPr/>
          <p:nvPr/>
        </p:nvGrpSpPr>
        <p:grpSpPr>
          <a:xfrm>
            <a:off x="1244798" y="3409453"/>
            <a:ext cx="5543247" cy="923328"/>
            <a:chOff x="0" y="-101225"/>
            <a:chExt cx="4901248" cy="923327"/>
          </a:xfrm>
        </p:grpSpPr>
        <p:sp>
          <p:nvSpPr>
            <p:cNvPr id="118" name="Shape 3584"/>
            <p:cNvSpPr/>
            <p:nvPr/>
          </p:nvSpPr>
          <p:spPr>
            <a:xfrm>
              <a:off x="737646" y="-101225"/>
              <a:ext cx="4163602" cy="923327"/>
            </a:xfrm>
            <a:prstGeom prst="rect">
              <a:avLst/>
            </a:prstGeom>
            <a:noFill/>
            <a:ln w="12700" cap="flat">
              <a:noFill/>
              <a:miter lim="400000"/>
            </a:ln>
            <a:effectLst/>
          </p:spPr>
          <p:txBody>
            <a:bodyPr wrap="none" lIns="45719" tIns="45719" rIns="45719" bIns="45719" numCol="1" anchor="t">
              <a:spAutoFit/>
            </a:bodyPr>
            <a:lstStyle>
              <a:lvl1pPr>
                <a:defRPr sz="1400">
                  <a:solidFill>
                    <a:schemeClr val="accent4"/>
                  </a:solidFill>
                </a:defRPr>
              </a:lvl1pPr>
            </a:lstStyle>
            <a:p>
              <a:pPr>
                <a:defRPr sz="1800">
                  <a:solidFill>
                    <a:srgbClr val="000000"/>
                  </a:solidFill>
                </a:defRPr>
              </a:pPr>
              <a:r>
                <a:rPr lang="en-US" altLang="zh-CN" sz="1800" b="1"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800" b="1" dirty="0" smtClean="0">
                  <a:solidFill>
                    <a:schemeClr val="tx1"/>
                  </a:solidFill>
                  <a:latin typeface="微软雅黑" pitchFamily="34" charset="-122"/>
                  <a:ea typeface="微软雅黑" pitchFamily="34" charset="-122"/>
                </a:rPr>
                <a:t>中华人民共和国禁毒法</a:t>
              </a:r>
              <a:r>
                <a:rPr lang="en-US" altLang="zh-CN" sz="1800" b="1" dirty="0" smtClean="0">
                  <a:solidFill>
                    <a:schemeClr val="tx1"/>
                  </a:solidFill>
                  <a:latin typeface="微软雅黑" pitchFamily="34" charset="-122"/>
                  <a:ea typeface="微软雅黑" pitchFamily="34" charset="-122"/>
                </a:rPr>
                <a:t>》</a:t>
              </a:r>
              <a:r>
                <a:rPr lang="zh-CN" altLang="en-US" sz="1800" b="1" dirty="0">
                  <a:latin typeface="微软雅黑" pitchFamily="34" charset="-122"/>
                  <a:ea typeface="微软雅黑" pitchFamily="34" charset="-122"/>
                </a:rPr>
                <a:t>第三百五十七</a:t>
              </a:r>
              <a:r>
                <a:rPr lang="zh-CN" altLang="en-US" sz="1800" b="1" dirty="0" smtClean="0">
                  <a:latin typeface="微软雅黑" pitchFamily="34" charset="-122"/>
                  <a:ea typeface="微软雅黑" pitchFamily="34" charset="-122"/>
                </a:rPr>
                <a:t>条</a:t>
              </a:r>
              <a:endParaRPr lang="en-US" altLang="zh-CN" sz="1800" b="1" dirty="0" smtClean="0">
                <a:latin typeface="微软雅黑" pitchFamily="34" charset="-122"/>
                <a:ea typeface="微软雅黑" pitchFamily="34" charset="-122"/>
              </a:endParaRPr>
            </a:p>
            <a:p>
              <a:pPr>
                <a:defRPr sz="1800">
                  <a:solidFill>
                    <a:srgbClr val="000000"/>
                  </a:solidFill>
                </a:defRPr>
              </a:pPr>
              <a:r>
                <a:rPr lang="zh-CN" altLang="en-US" sz="1800" b="1" dirty="0" smtClean="0">
                  <a:latin typeface="微软雅黑" pitchFamily="34" charset="-122"/>
                  <a:ea typeface="微软雅黑" pitchFamily="34" charset="-122"/>
                </a:rPr>
                <a:t>是</a:t>
              </a:r>
              <a:r>
                <a:rPr lang="zh-CN" altLang="en-US" sz="1800" b="1" dirty="0">
                  <a:latin typeface="微软雅黑" pitchFamily="34" charset="-122"/>
                  <a:ea typeface="微软雅黑" pitchFamily="34" charset="-122"/>
                </a:rPr>
                <a:t>这样规定的</a:t>
              </a:r>
              <a:r>
                <a:rPr lang="zh-CN" altLang="en-US" sz="1800" b="1" dirty="0" smtClean="0">
                  <a:latin typeface="微软雅黑" pitchFamily="34" charset="-122"/>
                  <a:ea typeface="微软雅黑" pitchFamily="34" charset="-122"/>
                </a:rPr>
                <a:t>。从</a:t>
              </a:r>
              <a:r>
                <a:rPr lang="zh-CN" altLang="en-US" sz="1800" b="1" dirty="0">
                  <a:latin typeface="微软雅黑" pitchFamily="34" charset="-122"/>
                  <a:ea typeface="微软雅黑" pitchFamily="34" charset="-122"/>
                </a:rPr>
                <a:t>“毒品”这一法律定义看</a:t>
              </a:r>
              <a:r>
                <a:rPr lang="zh-CN" altLang="en-US" sz="1800" b="1" dirty="0" smtClean="0">
                  <a:latin typeface="微软雅黑" pitchFamily="34" charset="-122"/>
                  <a:ea typeface="微软雅黑" pitchFamily="34" charset="-122"/>
                </a:rPr>
                <a:t>，</a:t>
              </a:r>
              <a:endParaRPr lang="en-US" altLang="zh-CN" sz="1800" b="1" dirty="0" smtClean="0">
                <a:latin typeface="微软雅黑" pitchFamily="34" charset="-122"/>
                <a:ea typeface="微软雅黑" pitchFamily="34" charset="-122"/>
              </a:endParaRPr>
            </a:p>
            <a:p>
              <a:pPr>
                <a:defRPr sz="1800">
                  <a:solidFill>
                    <a:srgbClr val="000000"/>
                  </a:solidFill>
                </a:defRPr>
              </a:pPr>
              <a:r>
                <a:rPr lang="zh-CN" altLang="en-US" sz="1800" b="1" dirty="0" smtClean="0">
                  <a:latin typeface="微软雅黑" pitchFamily="34" charset="-122"/>
                  <a:ea typeface="微软雅黑" pitchFamily="34" charset="-122"/>
                </a:rPr>
                <a:t>有</a:t>
              </a:r>
              <a:r>
                <a:rPr lang="zh-CN" altLang="en-US" sz="1800" b="1" dirty="0">
                  <a:latin typeface="微软雅黑" pitchFamily="34" charset="-122"/>
                  <a:ea typeface="微软雅黑" pitchFamily="34" charset="-122"/>
                </a:rPr>
                <a:t>三个</a:t>
              </a:r>
              <a:r>
                <a:rPr lang="zh-CN" altLang="en-US" sz="1800" b="1" dirty="0" smtClean="0">
                  <a:latin typeface="微软雅黑" pitchFamily="34" charset="-122"/>
                  <a:ea typeface="微软雅黑" pitchFamily="34" charset="-122"/>
                </a:rPr>
                <a:t>特性：</a:t>
              </a:r>
              <a:endParaRPr lang="zh-CN" altLang="en-US"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0" name="Group 3594"/>
            <p:cNvGrpSpPr/>
            <p:nvPr/>
          </p:nvGrpSpPr>
          <p:grpSpPr>
            <a:xfrm>
              <a:off x="0" y="72188"/>
              <a:ext cx="574231" cy="549675"/>
              <a:chOff x="0" y="0"/>
              <a:chExt cx="574230" cy="549674"/>
            </a:xfrm>
          </p:grpSpPr>
          <p:sp>
            <p:nvSpPr>
              <p:cNvPr id="111" name="Shape 3587"/>
              <p:cNvSpPr/>
              <p:nvPr/>
            </p:nvSpPr>
            <p:spPr>
              <a:xfrm>
                <a:off x="0" y="0"/>
                <a:ext cx="574231" cy="549675"/>
              </a:xfrm>
              <a:custGeom>
                <a:avLst/>
                <a:gdLst/>
                <a:ahLst/>
                <a:cxnLst>
                  <a:cxn ang="0">
                    <a:pos x="wd2" y="hd2"/>
                  </a:cxn>
                  <a:cxn ang="5400000">
                    <a:pos x="wd2" y="hd2"/>
                  </a:cxn>
                  <a:cxn ang="10800000">
                    <a:pos x="wd2" y="hd2"/>
                  </a:cxn>
                  <a:cxn ang="16200000">
                    <a:pos x="wd2" y="hd2"/>
                  </a:cxn>
                </a:cxnLst>
                <a:rect l="0" t="0" r="r" b="b"/>
                <a:pathLst>
                  <a:path w="21600" h="21600" extrusionOk="0">
                    <a:moveTo>
                      <a:pt x="19744" y="0"/>
                    </a:moveTo>
                    <a:cubicBezTo>
                      <a:pt x="1856" y="0"/>
                      <a:pt x="1856" y="0"/>
                      <a:pt x="1856" y="0"/>
                    </a:cubicBezTo>
                    <a:cubicBezTo>
                      <a:pt x="844" y="0"/>
                      <a:pt x="0" y="885"/>
                      <a:pt x="0" y="1948"/>
                    </a:cubicBezTo>
                    <a:cubicBezTo>
                      <a:pt x="0" y="16466"/>
                      <a:pt x="0" y="16466"/>
                      <a:pt x="0" y="16466"/>
                    </a:cubicBezTo>
                    <a:cubicBezTo>
                      <a:pt x="0" y="17528"/>
                      <a:pt x="844" y="18413"/>
                      <a:pt x="1856" y="18413"/>
                    </a:cubicBezTo>
                    <a:cubicBezTo>
                      <a:pt x="7256" y="18413"/>
                      <a:pt x="7256" y="18413"/>
                      <a:pt x="7256" y="18413"/>
                    </a:cubicBezTo>
                    <a:cubicBezTo>
                      <a:pt x="6919" y="18767"/>
                      <a:pt x="6581" y="19298"/>
                      <a:pt x="6244" y="19475"/>
                    </a:cubicBezTo>
                    <a:cubicBezTo>
                      <a:pt x="6075" y="19652"/>
                      <a:pt x="5906" y="19830"/>
                      <a:pt x="5737" y="20007"/>
                    </a:cubicBezTo>
                    <a:cubicBezTo>
                      <a:pt x="5737" y="20184"/>
                      <a:pt x="5569" y="20538"/>
                      <a:pt x="5737" y="20892"/>
                    </a:cubicBezTo>
                    <a:cubicBezTo>
                      <a:pt x="5906" y="21246"/>
                      <a:pt x="6244" y="21600"/>
                      <a:pt x="7088" y="21600"/>
                    </a:cubicBezTo>
                    <a:cubicBezTo>
                      <a:pt x="14513" y="21600"/>
                      <a:pt x="14513" y="21600"/>
                      <a:pt x="14513" y="21600"/>
                    </a:cubicBezTo>
                    <a:cubicBezTo>
                      <a:pt x="15356" y="21600"/>
                      <a:pt x="15694" y="21246"/>
                      <a:pt x="15863" y="20892"/>
                    </a:cubicBezTo>
                    <a:cubicBezTo>
                      <a:pt x="16031" y="20538"/>
                      <a:pt x="15863" y="20184"/>
                      <a:pt x="15863" y="20007"/>
                    </a:cubicBezTo>
                    <a:cubicBezTo>
                      <a:pt x="15694" y="19830"/>
                      <a:pt x="15525" y="19652"/>
                      <a:pt x="15356" y="19475"/>
                    </a:cubicBezTo>
                    <a:cubicBezTo>
                      <a:pt x="15019" y="19298"/>
                      <a:pt x="14681" y="18767"/>
                      <a:pt x="14344" y="18413"/>
                    </a:cubicBezTo>
                    <a:cubicBezTo>
                      <a:pt x="19744" y="18413"/>
                      <a:pt x="19744" y="18413"/>
                      <a:pt x="19744" y="18413"/>
                    </a:cubicBezTo>
                    <a:cubicBezTo>
                      <a:pt x="20756" y="18413"/>
                      <a:pt x="21600" y="17528"/>
                      <a:pt x="21600" y="16466"/>
                    </a:cubicBezTo>
                    <a:cubicBezTo>
                      <a:pt x="21600" y="1948"/>
                      <a:pt x="21600" y="1948"/>
                      <a:pt x="21600" y="1948"/>
                    </a:cubicBezTo>
                    <a:cubicBezTo>
                      <a:pt x="21600" y="885"/>
                      <a:pt x="20756" y="0"/>
                      <a:pt x="19744" y="0"/>
                    </a:cubicBezTo>
                    <a:close/>
                    <a:moveTo>
                      <a:pt x="14850" y="20007"/>
                    </a:moveTo>
                    <a:cubicBezTo>
                      <a:pt x="15019" y="20184"/>
                      <a:pt x="15188" y="20361"/>
                      <a:pt x="15188" y="20538"/>
                    </a:cubicBezTo>
                    <a:cubicBezTo>
                      <a:pt x="15188" y="20538"/>
                      <a:pt x="15356" y="20538"/>
                      <a:pt x="15188" y="20538"/>
                    </a:cubicBezTo>
                    <a:cubicBezTo>
                      <a:pt x="15188" y="20715"/>
                      <a:pt x="14850" y="20892"/>
                      <a:pt x="14513" y="20892"/>
                    </a:cubicBezTo>
                    <a:cubicBezTo>
                      <a:pt x="7088" y="20892"/>
                      <a:pt x="7088" y="20892"/>
                      <a:pt x="7088" y="20892"/>
                    </a:cubicBezTo>
                    <a:cubicBezTo>
                      <a:pt x="6750" y="20892"/>
                      <a:pt x="6413" y="20715"/>
                      <a:pt x="6413" y="20538"/>
                    </a:cubicBezTo>
                    <a:cubicBezTo>
                      <a:pt x="6413" y="20538"/>
                      <a:pt x="6413" y="20538"/>
                      <a:pt x="6413" y="20538"/>
                    </a:cubicBezTo>
                    <a:cubicBezTo>
                      <a:pt x="6413" y="20538"/>
                      <a:pt x="6413" y="20538"/>
                      <a:pt x="6413" y="20538"/>
                    </a:cubicBezTo>
                    <a:cubicBezTo>
                      <a:pt x="6413" y="20361"/>
                      <a:pt x="6581" y="20184"/>
                      <a:pt x="6750" y="20007"/>
                    </a:cubicBezTo>
                    <a:cubicBezTo>
                      <a:pt x="7425" y="19298"/>
                      <a:pt x="7931" y="18767"/>
                      <a:pt x="8100" y="18413"/>
                    </a:cubicBezTo>
                    <a:cubicBezTo>
                      <a:pt x="13500" y="18413"/>
                      <a:pt x="13500" y="18413"/>
                      <a:pt x="13500" y="18413"/>
                    </a:cubicBezTo>
                    <a:cubicBezTo>
                      <a:pt x="13669" y="18767"/>
                      <a:pt x="14175" y="19298"/>
                      <a:pt x="14850" y="20007"/>
                    </a:cubicBezTo>
                    <a:close/>
                    <a:moveTo>
                      <a:pt x="20250" y="16466"/>
                    </a:moveTo>
                    <a:cubicBezTo>
                      <a:pt x="20250" y="16820"/>
                      <a:pt x="20081" y="16997"/>
                      <a:pt x="19744" y="16997"/>
                    </a:cubicBezTo>
                    <a:cubicBezTo>
                      <a:pt x="1856" y="16997"/>
                      <a:pt x="1856" y="16997"/>
                      <a:pt x="1856" y="16997"/>
                    </a:cubicBezTo>
                    <a:cubicBezTo>
                      <a:pt x="1519" y="16997"/>
                      <a:pt x="1350" y="16820"/>
                      <a:pt x="1350" y="16466"/>
                    </a:cubicBezTo>
                    <a:cubicBezTo>
                      <a:pt x="1350" y="1948"/>
                      <a:pt x="1350" y="1948"/>
                      <a:pt x="1350" y="1948"/>
                    </a:cubicBezTo>
                    <a:cubicBezTo>
                      <a:pt x="1350" y="1593"/>
                      <a:pt x="1519" y="1416"/>
                      <a:pt x="1856" y="1416"/>
                    </a:cubicBezTo>
                    <a:cubicBezTo>
                      <a:pt x="19744" y="1416"/>
                      <a:pt x="19744" y="1416"/>
                      <a:pt x="19744" y="1416"/>
                    </a:cubicBezTo>
                    <a:cubicBezTo>
                      <a:pt x="20081" y="1416"/>
                      <a:pt x="20250" y="1593"/>
                      <a:pt x="20250" y="1948"/>
                    </a:cubicBezTo>
                    <a:lnTo>
                      <a:pt x="20250" y="16466"/>
                    </a:ln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Shape 3588"/>
              <p:cNvSpPr/>
              <p:nvPr/>
            </p:nvSpPr>
            <p:spPr>
              <a:xfrm>
                <a:off x="71778" y="71778"/>
                <a:ext cx="430674" cy="289006"/>
              </a:xfrm>
              <a:custGeom>
                <a:avLst/>
                <a:gdLst/>
                <a:ahLst/>
                <a:cxnLst>
                  <a:cxn ang="0">
                    <a:pos x="wd2" y="hd2"/>
                  </a:cxn>
                  <a:cxn ang="5400000">
                    <a:pos x="wd2" y="hd2"/>
                  </a:cxn>
                  <a:cxn ang="10800000">
                    <a:pos x="wd2" y="hd2"/>
                  </a:cxn>
                  <a:cxn ang="16200000">
                    <a:pos x="wd2" y="hd2"/>
                  </a:cxn>
                </a:cxnLst>
                <a:rect l="0" t="0" r="r" b="b"/>
                <a:pathLst>
                  <a:path w="21600" h="21600" extrusionOk="0">
                    <a:moveTo>
                      <a:pt x="20025" y="0"/>
                    </a:moveTo>
                    <a:cubicBezTo>
                      <a:pt x="1575" y="0"/>
                      <a:pt x="1575" y="0"/>
                      <a:pt x="1575" y="0"/>
                    </a:cubicBezTo>
                    <a:cubicBezTo>
                      <a:pt x="675" y="0"/>
                      <a:pt x="0" y="1013"/>
                      <a:pt x="0" y="2362"/>
                    </a:cubicBezTo>
                    <a:cubicBezTo>
                      <a:pt x="0" y="19237"/>
                      <a:pt x="0" y="19237"/>
                      <a:pt x="0" y="19237"/>
                    </a:cubicBezTo>
                    <a:cubicBezTo>
                      <a:pt x="0" y="20587"/>
                      <a:pt x="675" y="21600"/>
                      <a:pt x="1575" y="21600"/>
                    </a:cubicBezTo>
                    <a:cubicBezTo>
                      <a:pt x="20025" y="21600"/>
                      <a:pt x="20025" y="21600"/>
                      <a:pt x="20025" y="21600"/>
                    </a:cubicBezTo>
                    <a:cubicBezTo>
                      <a:pt x="20925" y="21600"/>
                      <a:pt x="21600" y="20587"/>
                      <a:pt x="21600" y="19237"/>
                    </a:cubicBezTo>
                    <a:cubicBezTo>
                      <a:pt x="21600" y="2362"/>
                      <a:pt x="21600" y="2362"/>
                      <a:pt x="21600" y="2362"/>
                    </a:cubicBezTo>
                    <a:cubicBezTo>
                      <a:pt x="21600" y="1013"/>
                      <a:pt x="20925" y="0"/>
                      <a:pt x="20025" y="0"/>
                    </a:cubicBezTo>
                    <a:close/>
                    <a:moveTo>
                      <a:pt x="20700" y="19237"/>
                    </a:moveTo>
                    <a:cubicBezTo>
                      <a:pt x="20700" y="19912"/>
                      <a:pt x="20475" y="20250"/>
                      <a:pt x="20025" y="20250"/>
                    </a:cubicBezTo>
                    <a:cubicBezTo>
                      <a:pt x="1575" y="20250"/>
                      <a:pt x="1575" y="20250"/>
                      <a:pt x="1575" y="20250"/>
                    </a:cubicBezTo>
                    <a:cubicBezTo>
                      <a:pt x="1125" y="20250"/>
                      <a:pt x="900" y="19912"/>
                      <a:pt x="900" y="19237"/>
                    </a:cubicBezTo>
                    <a:cubicBezTo>
                      <a:pt x="900" y="2362"/>
                      <a:pt x="900" y="2362"/>
                      <a:pt x="900" y="2362"/>
                    </a:cubicBezTo>
                    <a:cubicBezTo>
                      <a:pt x="900" y="1688"/>
                      <a:pt x="1125" y="1350"/>
                      <a:pt x="1575" y="1350"/>
                    </a:cubicBezTo>
                    <a:cubicBezTo>
                      <a:pt x="20025" y="1350"/>
                      <a:pt x="20025" y="1350"/>
                      <a:pt x="20025" y="1350"/>
                    </a:cubicBezTo>
                    <a:cubicBezTo>
                      <a:pt x="20475" y="1350"/>
                      <a:pt x="20700" y="1688"/>
                      <a:pt x="20700" y="2362"/>
                    </a:cubicBezTo>
                    <a:lnTo>
                      <a:pt x="20700" y="19237"/>
                    </a:ln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Shape 3589"/>
              <p:cNvSpPr/>
              <p:nvPr/>
            </p:nvSpPr>
            <p:spPr>
              <a:xfrm>
                <a:off x="258781" y="370227"/>
                <a:ext cx="54779" cy="528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6200" y="0"/>
                      <a:pt x="10800" y="0"/>
                    </a:cubicBezTo>
                    <a:close/>
                    <a:moveTo>
                      <a:pt x="10800" y="14400"/>
                    </a:moveTo>
                    <a:cubicBezTo>
                      <a:pt x="9000" y="14400"/>
                      <a:pt x="7200" y="12600"/>
                      <a:pt x="7200" y="10800"/>
                    </a:cubicBezTo>
                    <a:cubicBezTo>
                      <a:pt x="7200" y="9000"/>
                      <a:pt x="9000" y="7200"/>
                      <a:pt x="10800" y="7200"/>
                    </a:cubicBezTo>
                    <a:cubicBezTo>
                      <a:pt x="12600" y="7200"/>
                      <a:pt x="14400" y="9000"/>
                      <a:pt x="14400" y="10800"/>
                    </a:cubicBezTo>
                    <a:cubicBezTo>
                      <a:pt x="14400" y="12600"/>
                      <a:pt x="12600" y="14400"/>
                      <a:pt x="10800" y="1440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Shape 3590"/>
              <p:cNvSpPr/>
              <p:nvPr/>
            </p:nvSpPr>
            <p:spPr>
              <a:xfrm>
                <a:off x="215336" y="217224"/>
                <a:ext cx="52890" cy="107670"/>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900"/>
                      <a:pt x="0" y="2700"/>
                    </a:cubicBezTo>
                    <a:cubicBezTo>
                      <a:pt x="0" y="18900"/>
                      <a:pt x="0" y="18900"/>
                      <a:pt x="0" y="18900"/>
                    </a:cubicBezTo>
                    <a:cubicBezTo>
                      <a:pt x="0" y="19800"/>
                      <a:pt x="1800" y="21600"/>
                      <a:pt x="5400" y="21600"/>
                    </a:cubicBezTo>
                    <a:cubicBezTo>
                      <a:pt x="16200" y="21600"/>
                      <a:pt x="16200" y="21600"/>
                      <a:pt x="16200" y="21600"/>
                    </a:cubicBezTo>
                    <a:cubicBezTo>
                      <a:pt x="19800" y="21600"/>
                      <a:pt x="21600" y="19800"/>
                      <a:pt x="21600" y="18900"/>
                    </a:cubicBezTo>
                    <a:cubicBezTo>
                      <a:pt x="21600" y="2700"/>
                      <a:pt x="21600" y="2700"/>
                      <a:pt x="21600" y="2700"/>
                    </a:cubicBezTo>
                    <a:cubicBezTo>
                      <a:pt x="21600" y="900"/>
                      <a:pt x="19800" y="0"/>
                      <a:pt x="16200" y="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Shape 3591"/>
              <p:cNvSpPr/>
              <p:nvPr/>
            </p:nvSpPr>
            <p:spPr>
              <a:xfrm>
                <a:off x="394783" y="107667"/>
                <a:ext cx="52891" cy="217227"/>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450"/>
                      <a:pt x="0" y="1350"/>
                    </a:cubicBezTo>
                    <a:cubicBezTo>
                      <a:pt x="0" y="20250"/>
                      <a:pt x="0" y="20250"/>
                      <a:pt x="0" y="20250"/>
                    </a:cubicBezTo>
                    <a:cubicBezTo>
                      <a:pt x="0" y="21150"/>
                      <a:pt x="1800" y="21600"/>
                      <a:pt x="5400" y="21600"/>
                    </a:cubicBezTo>
                    <a:cubicBezTo>
                      <a:pt x="16200" y="21600"/>
                      <a:pt x="16200" y="21600"/>
                      <a:pt x="16200" y="21600"/>
                    </a:cubicBezTo>
                    <a:cubicBezTo>
                      <a:pt x="19800" y="21600"/>
                      <a:pt x="21600" y="21150"/>
                      <a:pt x="21600" y="20250"/>
                    </a:cubicBezTo>
                    <a:cubicBezTo>
                      <a:pt x="21600" y="1350"/>
                      <a:pt x="21600" y="1350"/>
                      <a:pt x="21600" y="1350"/>
                    </a:cubicBezTo>
                    <a:cubicBezTo>
                      <a:pt x="21600" y="450"/>
                      <a:pt x="19800" y="0"/>
                      <a:pt x="16200" y="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Shape 3592"/>
              <p:cNvSpPr/>
              <p:nvPr/>
            </p:nvSpPr>
            <p:spPr>
              <a:xfrm>
                <a:off x="304115" y="179446"/>
                <a:ext cx="54779" cy="145448"/>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675"/>
                      <a:pt x="0" y="2025"/>
                    </a:cubicBezTo>
                    <a:cubicBezTo>
                      <a:pt x="0" y="19575"/>
                      <a:pt x="0" y="19575"/>
                      <a:pt x="0" y="19575"/>
                    </a:cubicBezTo>
                    <a:cubicBezTo>
                      <a:pt x="0" y="20925"/>
                      <a:pt x="1800" y="21600"/>
                      <a:pt x="5400" y="21600"/>
                    </a:cubicBezTo>
                    <a:cubicBezTo>
                      <a:pt x="16200" y="21600"/>
                      <a:pt x="16200" y="21600"/>
                      <a:pt x="16200" y="21600"/>
                    </a:cubicBezTo>
                    <a:cubicBezTo>
                      <a:pt x="19800" y="21600"/>
                      <a:pt x="21600" y="20925"/>
                      <a:pt x="21600" y="19575"/>
                    </a:cubicBezTo>
                    <a:cubicBezTo>
                      <a:pt x="21600" y="2025"/>
                      <a:pt x="21600" y="2025"/>
                      <a:pt x="21600" y="2025"/>
                    </a:cubicBezTo>
                    <a:cubicBezTo>
                      <a:pt x="21600" y="675"/>
                      <a:pt x="19800" y="0"/>
                      <a:pt x="16200" y="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Shape 3593"/>
              <p:cNvSpPr/>
              <p:nvPr/>
            </p:nvSpPr>
            <p:spPr>
              <a:xfrm>
                <a:off x="124668" y="143557"/>
                <a:ext cx="54779" cy="181337"/>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5400" y="0"/>
                      <a:pt x="5400" y="0"/>
                      <a:pt x="5400" y="0"/>
                    </a:cubicBezTo>
                    <a:cubicBezTo>
                      <a:pt x="1800" y="0"/>
                      <a:pt x="0" y="540"/>
                      <a:pt x="0" y="1620"/>
                    </a:cubicBezTo>
                    <a:cubicBezTo>
                      <a:pt x="0" y="19980"/>
                      <a:pt x="0" y="19980"/>
                      <a:pt x="0" y="19980"/>
                    </a:cubicBezTo>
                    <a:cubicBezTo>
                      <a:pt x="0" y="21060"/>
                      <a:pt x="1800" y="21600"/>
                      <a:pt x="5400" y="21600"/>
                    </a:cubicBezTo>
                    <a:cubicBezTo>
                      <a:pt x="16200" y="21600"/>
                      <a:pt x="16200" y="21600"/>
                      <a:pt x="16200" y="21600"/>
                    </a:cubicBezTo>
                    <a:cubicBezTo>
                      <a:pt x="19800" y="21600"/>
                      <a:pt x="21600" y="21060"/>
                      <a:pt x="21600" y="19980"/>
                    </a:cubicBezTo>
                    <a:cubicBezTo>
                      <a:pt x="21600" y="1620"/>
                      <a:pt x="21600" y="1620"/>
                      <a:pt x="21600" y="1620"/>
                    </a:cubicBezTo>
                    <a:cubicBezTo>
                      <a:pt x="21600" y="540"/>
                      <a:pt x="19800" y="0"/>
                      <a:pt x="16200" y="0"/>
                    </a:cubicBez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20" name="Group 3600"/>
          <p:cNvGrpSpPr/>
          <p:nvPr/>
        </p:nvGrpSpPr>
        <p:grpSpPr>
          <a:xfrm>
            <a:off x="2000677" y="4849676"/>
            <a:ext cx="3996650" cy="1323437"/>
            <a:chOff x="0" y="-22305"/>
            <a:chExt cx="3414798" cy="1323436"/>
          </a:xfrm>
        </p:grpSpPr>
        <p:sp>
          <p:nvSpPr>
            <p:cNvPr id="124" name="Shape 3597"/>
            <p:cNvSpPr/>
            <p:nvPr/>
          </p:nvSpPr>
          <p:spPr>
            <a:xfrm>
              <a:off x="658795" y="-22305"/>
              <a:ext cx="2756003" cy="1323436"/>
            </a:xfrm>
            <a:prstGeom prst="rect">
              <a:avLst/>
            </a:prstGeom>
            <a:noFill/>
            <a:ln w="12700" cap="flat">
              <a:noFill/>
              <a:miter lim="400000"/>
            </a:ln>
            <a:effectLst/>
          </p:spPr>
          <p:txBody>
            <a:bodyPr wrap="square" lIns="45719" tIns="45719" rIns="45719" bIns="45719" numCol="1" anchor="t">
              <a:spAutoFit/>
            </a:bodyPr>
            <a:lstStyle>
              <a:lvl1pPr>
                <a:defRPr sz="1200">
                  <a:solidFill>
                    <a:srgbClr val="3A3838"/>
                  </a:solidFill>
                  <a:latin typeface="Open Sans Light"/>
                  <a:ea typeface="Open Sans Light"/>
                  <a:cs typeface="Open Sans Light"/>
                  <a:sym typeface="Open Sans Light"/>
                </a:defRPr>
              </a:lvl1pPr>
            </a:lstStyle>
            <a:p>
              <a:r>
                <a:rPr lang="zh-CN" altLang="en-US" sz="2000" b="1" dirty="0">
                  <a:solidFill>
                    <a:schemeClr val="tx2">
                      <a:lumMod val="50000"/>
                    </a:schemeClr>
                  </a:solidFill>
                  <a:latin typeface="微软雅黑" pitchFamily="34" charset="-122"/>
                  <a:ea typeface="微软雅黑" pitchFamily="34" charset="-122"/>
                </a:rPr>
                <a:t>（</a:t>
              </a:r>
              <a:r>
                <a:rPr lang="en-US" altLang="zh-CN" sz="2000" b="1" dirty="0">
                  <a:solidFill>
                    <a:schemeClr val="tx2">
                      <a:lumMod val="50000"/>
                    </a:schemeClr>
                  </a:solidFill>
                  <a:latin typeface="微软雅黑" pitchFamily="34" charset="-122"/>
                  <a:ea typeface="微软雅黑" pitchFamily="34" charset="-122"/>
                </a:rPr>
                <a:t>1</a:t>
              </a:r>
              <a:r>
                <a:rPr lang="zh-CN" altLang="en-US" sz="2000" b="1" dirty="0">
                  <a:solidFill>
                    <a:schemeClr val="tx2">
                      <a:lumMod val="50000"/>
                    </a:schemeClr>
                  </a:solidFill>
                  <a:latin typeface="微软雅黑" pitchFamily="34" charset="-122"/>
                  <a:ea typeface="微软雅黑" pitchFamily="34" charset="-122"/>
                </a:rPr>
                <a:t>）药用性</a:t>
              </a:r>
            </a:p>
            <a:p>
              <a:r>
                <a:rPr lang="zh-CN" altLang="en-US" sz="2000" b="1" dirty="0">
                  <a:solidFill>
                    <a:schemeClr val="tx2">
                      <a:lumMod val="50000"/>
                    </a:schemeClr>
                  </a:solidFill>
                  <a:latin typeface="微软雅黑" pitchFamily="34" charset="-122"/>
                  <a:ea typeface="微软雅黑" pitchFamily="34" charset="-122"/>
                </a:rPr>
                <a:t>（</a:t>
              </a:r>
              <a:r>
                <a:rPr lang="en-US" altLang="zh-CN" sz="2000" b="1" dirty="0">
                  <a:solidFill>
                    <a:schemeClr val="tx2">
                      <a:lumMod val="50000"/>
                    </a:schemeClr>
                  </a:solidFill>
                  <a:latin typeface="微软雅黑" pitchFamily="34" charset="-122"/>
                  <a:ea typeface="微软雅黑" pitchFamily="34" charset="-122"/>
                </a:rPr>
                <a:t>2</a:t>
              </a:r>
              <a:r>
                <a:rPr lang="zh-CN" altLang="en-US" sz="2000" b="1" dirty="0">
                  <a:solidFill>
                    <a:schemeClr val="tx2">
                      <a:lumMod val="50000"/>
                    </a:schemeClr>
                  </a:solidFill>
                  <a:latin typeface="微软雅黑" pitchFamily="34" charset="-122"/>
                  <a:ea typeface="微软雅黑" pitchFamily="34" charset="-122"/>
                </a:rPr>
                <a:t>）成瘾性（依赖性）</a:t>
              </a:r>
            </a:p>
            <a:p>
              <a:r>
                <a:rPr lang="zh-CN" altLang="en-US" sz="2000" b="1" dirty="0">
                  <a:solidFill>
                    <a:schemeClr val="tx2">
                      <a:lumMod val="50000"/>
                    </a:schemeClr>
                  </a:solidFill>
                  <a:latin typeface="微软雅黑" pitchFamily="34" charset="-122"/>
                  <a:ea typeface="微软雅黑" pitchFamily="34" charset="-122"/>
                </a:rPr>
                <a:t>（</a:t>
              </a:r>
              <a:r>
                <a:rPr lang="en-US" altLang="zh-CN" sz="2000" b="1" dirty="0">
                  <a:solidFill>
                    <a:schemeClr val="tx2">
                      <a:lumMod val="50000"/>
                    </a:schemeClr>
                  </a:solidFill>
                  <a:latin typeface="微软雅黑" pitchFamily="34" charset="-122"/>
                  <a:ea typeface="微软雅黑" pitchFamily="34" charset="-122"/>
                </a:rPr>
                <a:t>3</a:t>
              </a:r>
              <a:r>
                <a:rPr lang="zh-CN" altLang="en-US" sz="2000" b="1" dirty="0">
                  <a:solidFill>
                    <a:schemeClr val="tx2">
                      <a:lumMod val="50000"/>
                    </a:schemeClr>
                  </a:solidFill>
                  <a:latin typeface="微软雅黑" pitchFamily="34" charset="-122"/>
                  <a:ea typeface="微软雅黑" pitchFamily="34" charset="-122"/>
                </a:rPr>
                <a:t>）规定管制性（非法性</a:t>
              </a:r>
              <a:r>
                <a:rPr lang="zh-CN" altLang="en-US" sz="2000" b="1" dirty="0" smtClean="0">
                  <a:solidFill>
                    <a:schemeClr val="tx2">
                      <a:lumMod val="50000"/>
                    </a:schemeClr>
                  </a:solidFill>
                  <a:latin typeface="微软雅黑" pitchFamily="34" charset="-122"/>
                  <a:ea typeface="微软雅黑" pitchFamily="34" charset="-122"/>
                </a:rPr>
                <a:t>）</a:t>
              </a:r>
              <a:endParaRPr lang="zh-CN" altLang="en-US" sz="2000" b="1" dirty="0">
                <a:solidFill>
                  <a:schemeClr val="tx2">
                    <a:lumMod val="50000"/>
                  </a:schemeClr>
                </a:solidFill>
                <a:latin typeface="微软雅黑" pitchFamily="34" charset="-122"/>
                <a:ea typeface="微软雅黑" pitchFamily="34" charset="-122"/>
              </a:endParaRPr>
            </a:p>
          </p:txBody>
        </p:sp>
        <p:sp>
          <p:nvSpPr>
            <p:cNvPr id="122" name="Shape 3599"/>
            <p:cNvSpPr/>
            <p:nvPr/>
          </p:nvSpPr>
          <p:spPr>
            <a:xfrm>
              <a:off x="0" y="11033"/>
              <a:ext cx="568375" cy="671986"/>
            </a:xfrm>
            <a:custGeom>
              <a:avLst/>
              <a:gdLst/>
              <a:ahLst/>
              <a:cxnLst>
                <a:cxn ang="0">
                  <a:pos x="wd2" y="hd2"/>
                </a:cxn>
                <a:cxn ang="5400000">
                  <a:pos x="wd2" y="hd2"/>
                </a:cxn>
                <a:cxn ang="10800000">
                  <a:pos x="wd2" y="hd2"/>
                </a:cxn>
                <a:cxn ang="16200000">
                  <a:pos x="wd2" y="hd2"/>
                </a:cxn>
              </a:cxnLst>
              <a:rect l="0" t="0" r="r" b="b"/>
              <a:pathLst>
                <a:path w="21600" h="21600" extrusionOk="0">
                  <a:moveTo>
                    <a:pt x="21600" y="15637"/>
                  </a:moveTo>
                  <a:lnTo>
                    <a:pt x="21600" y="5900"/>
                  </a:lnTo>
                  <a:lnTo>
                    <a:pt x="10800" y="0"/>
                  </a:lnTo>
                  <a:lnTo>
                    <a:pt x="0" y="5900"/>
                  </a:lnTo>
                  <a:lnTo>
                    <a:pt x="0" y="15637"/>
                  </a:lnTo>
                  <a:lnTo>
                    <a:pt x="10800" y="21600"/>
                  </a:lnTo>
                  <a:lnTo>
                    <a:pt x="21600" y="15637"/>
                  </a:lnTo>
                  <a:close/>
                  <a:moveTo>
                    <a:pt x="19950" y="6439"/>
                  </a:moveTo>
                  <a:lnTo>
                    <a:pt x="10875" y="11482"/>
                  </a:lnTo>
                  <a:lnTo>
                    <a:pt x="7163" y="9420"/>
                  </a:lnTo>
                  <a:lnTo>
                    <a:pt x="16200" y="4377"/>
                  </a:lnTo>
                  <a:lnTo>
                    <a:pt x="19950" y="6439"/>
                  </a:lnTo>
                  <a:close/>
                  <a:moveTo>
                    <a:pt x="5175" y="8247"/>
                  </a:moveTo>
                  <a:lnTo>
                    <a:pt x="1763" y="6375"/>
                  </a:lnTo>
                  <a:lnTo>
                    <a:pt x="10800" y="1396"/>
                  </a:lnTo>
                  <a:lnTo>
                    <a:pt x="14175" y="3267"/>
                  </a:lnTo>
                  <a:lnTo>
                    <a:pt x="5175" y="8247"/>
                  </a:lnTo>
                  <a:close/>
                  <a:moveTo>
                    <a:pt x="1425" y="14971"/>
                  </a:moveTo>
                  <a:lnTo>
                    <a:pt x="1425" y="7073"/>
                  </a:lnTo>
                  <a:lnTo>
                    <a:pt x="4800" y="8913"/>
                  </a:lnTo>
                  <a:lnTo>
                    <a:pt x="4800" y="12338"/>
                  </a:lnTo>
                  <a:lnTo>
                    <a:pt x="6825" y="13290"/>
                  </a:lnTo>
                  <a:lnTo>
                    <a:pt x="6825" y="10055"/>
                  </a:lnTo>
                  <a:lnTo>
                    <a:pt x="10388" y="12021"/>
                  </a:lnTo>
                  <a:lnTo>
                    <a:pt x="10388" y="19919"/>
                  </a:lnTo>
                  <a:lnTo>
                    <a:pt x="1425" y="14971"/>
                  </a:lnTo>
                  <a:close/>
                  <a:moveTo>
                    <a:pt x="11137" y="12053"/>
                  </a:moveTo>
                  <a:lnTo>
                    <a:pt x="20213" y="7073"/>
                  </a:lnTo>
                  <a:lnTo>
                    <a:pt x="20213" y="14971"/>
                  </a:lnTo>
                  <a:lnTo>
                    <a:pt x="11137" y="20014"/>
                  </a:lnTo>
                  <a:lnTo>
                    <a:pt x="11137" y="12053"/>
                  </a:lnTo>
                  <a:close/>
                </a:path>
              </a:pathLst>
            </a:custGeom>
            <a:solidFill>
              <a:schemeClr val="accent3"/>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5" name="Shape 3601"/>
          <p:cNvSpPr/>
          <p:nvPr/>
        </p:nvSpPr>
        <p:spPr>
          <a:xfrm flipH="1">
            <a:off x="6192818" y="1706160"/>
            <a:ext cx="1" cy="4201558"/>
          </a:xfrm>
          <a:prstGeom prst="line">
            <a:avLst/>
          </a:prstGeom>
          <a:ln w="3175">
            <a:solidFill>
              <a:srgbClr val="808080">
                <a:alpha val="50000"/>
              </a:srgbClr>
            </a:solidFill>
            <a:prstDash val="dash"/>
            <a:miter/>
            <a:headEnd type="oval"/>
            <a:tailEnd type="oval"/>
          </a:ln>
        </p:spPr>
        <p:txBody>
          <a:bodyPr lIns="45719" rIns="45719"/>
          <a:lstStyle/>
          <a:p>
            <a:pPr defTabSz="457200">
              <a:defRPr sz="1200"/>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TextBox 23"/>
          <p:cNvSpPr txBox="1"/>
          <p:nvPr/>
        </p:nvSpPr>
        <p:spPr>
          <a:xfrm>
            <a:off x="956766" y="591989"/>
            <a:ext cx="4534027" cy="584775"/>
          </a:xfrm>
          <a:prstGeom prst="rect">
            <a:avLst/>
          </a:prstGeom>
          <a:noFill/>
        </p:spPr>
        <p:txBody>
          <a:bodyPr wrap="square" rtlCol="0">
            <a:spAutoFit/>
          </a:bodyPr>
          <a:lstStyle/>
          <a:p>
            <a:r>
              <a:rPr lang="zh-CN" altLang="en-US" sz="3200" b="1" dirty="0">
                <a:solidFill>
                  <a:srgbClr val="FF0000"/>
                </a:solidFill>
                <a:latin typeface="微软雅黑" pitchFamily="34" charset="-122"/>
                <a:ea typeface="微软雅黑" pitchFamily="34" charset="-122"/>
              </a:rPr>
              <a:t>（</a:t>
            </a:r>
            <a:r>
              <a:rPr lang="en-US" altLang="zh-CN" sz="3200" b="1" dirty="0">
                <a:solidFill>
                  <a:srgbClr val="FF0000"/>
                </a:solidFill>
                <a:latin typeface="微软雅黑" pitchFamily="34" charset="-122"/>
                <a:ea typeface="微软雅黑" pitchFamily="34" charset="-122"/>
              </a:rPr>
              <a:t>1</a:t>
            </a:r>
            <a:r>
              <a:rPr lang="zh-CN" altLang="en-US" sz="3200" b="1" dirty="0">
                <a:solidFill>
                  <a:srgbClr val="FF0000"/>
                </a:solidFill>
                <a:latin typeface="微软雅黑" pitchFamily="34" charset="-122"/>
                <a:ea typeface="微软雅黑" pitchFamily="34" charset="-122"/>
              </a:rPr>
              <a:t>）、毒品的定义</a:t>
            </a:r>
          </a:p>
        </p:txBody>
      </p:sp>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下箭头 1"/>
          <p:cNvSpPr/>
          <p:nvPr/>
        </p:nvSpPr>
        <p:spPr>
          <a:xfrm>
            <a:off x="4125119" y="1983406"/>
            <a:ext cx="622270" cy="10568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下箭头 2"/>
          <p:cNvSpPr/>
          <p:nvPr/>
        </p:nvSpPr>
        <p:spPr>
          <a:xfrm>
            <a:off x="4433555" y="4392274"/>
            <a:ext cx="627668" cy="7362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wipe(left)">
                                      <p:cBhvr>
                                        <p:cTn id="11" dur="500"/>
                                        <p:tgtEl>
                                          <p:spTgt spid="12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indefinite" fill="hold"/>
                                        <p:tgtEl>
                                          <p:spTgt spid="78"/>
                                        </p:tgtEl>
                                        <p:attrNameLst>
                                          <p:attrName>style.visibility</p:attrName>
                                        </p:attrNameLst>
                                      </p:cBhvr>
                                      <p:to>
                                        <p:strVal val="visible"/>
                                      </p:to>
                                    </p:set>
                                    <p:anim calcmode="lin" valueType="num">
                                      <p:cBhvr>
                                        <p:cTn id="15" dur="500" fill="hold"/>
                                        <p:tgtEl>
                                          <p:spTgt spid="78"/>
                                        </p:tgtEl>
                                        <p:attrNameLst>
                                          <p:attrName>ppt_w</p:attrName>
                                        </p:attrNameLst>
                                      </p:cBhvr>
                                      <p:tavLst>
                                        <p:tav tm="0">
                                          <p:val>
                                            <p:fltVal val="0"/>
                                          </p:val>
                                        </p:tav>
                                        <p:tav tm="100000">
                                          <p:val>
                                            <p:strVal val="#ppt_w"/>
                                          </p:val>
                                        </p:tav>
                                      </p:tavLst>
                                    </p:anim>
                                    <p:anim calcmode="lin" valueType="num">
                                      <p:cBhvr>
                                        <p:cTn id="16" dur="500" fill="hold"/>
                                        <p:tgtEl>
                                          <p:spTgt spid="78"/>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indefinite" fill="hold"/>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indefinite" fill="hold"/>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fltVal val="0"/>
                                          </p:val>
                                        </p:tav>
                                        <p:tav tm="100000">
                                          <p:val>
                                            <p:strVal val="#ppt_w"/>
                                          </p:val>
                                        </p:tav>
                                      </p:tavLst>
                                    </p:anim>
                                    <p:anim calcmode="lin" valueType="num">
                                      <p:cBhvr>
                                        <p:cTn id="26" dur="500" fill="hold"/>
                                        <p:tgtEl>
                                          <p:spTgt spid="84"/>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8" presetClass="emph" presetSubtype="0" accel="50000" decel="50000" fill="hold" grpId="1" nodeType="afterEffect">
                                  <p:stCondLst>
                                    <p:cond delay="250"/>
                                  </p:stCondLst>
                                  <p:childTnLst>
                                    <p:animRot by="21600000">
                                      <p:cBhvr>
                                        <p:cTn id="29" dur="1500" fill="hold"/>
                                        <p:tgtEl>
                                          <p:spTgt spid="78"/>
                                        </p:tgtEl>
                                        <p:attrNameLst>
                                          <p:attrName>r</p:attrName>
                                        </p:attrNameLst>
                                      </p:cBhvr>
                                    </p:animRot>
                                  </p:childTnLst>
                                </p:cTn>
                              </p:par>
                            </p:childTnLst>
                          </p:cTn>
                        </p:par>
                        <p:par>
                          <p:cTn id="30" fill="hold">
                            <p:stCondLst>
                              <p:cond delay="4250"/>
                            </p:stCondLst>
                            <p:childTnLst>
                              <p:par>
                                <p:cTn id="31" presetID="8" presetClass="emph" presetSubtype="0" accel="50000" decel="50000" fill="hold" grpId="1" nodeType="afterEffect">
                                  <p:stCondLst>
                                    <p:cond delay="250"/>
                                  </p:stCondLst>
                                  <p:childTnLst>
                                    <p:animRot by="-21600000">
                                      <p:cBhvr>
                                        <p:cTn id="32" dur="1500" fill="hold"/>
                                        <p:tgtEl>
                                          <p:spTgt spid="75"/>
                                        </p:tgtEl>
                                        <p:attrNameLst>
                                          <p:attrName>r</p:attrName>
                                        </p:attrNameLst>
                                      </p:cBhvr>
                                    </p:animRot>
                                  </p:childTnLst>
                                </p:cTn>
                              </p:par>
                            </p:childTnLst>
                          </p:cTn>
                        </p:par>
                        <p:par>
                          <p:cTn id="33" fill="hold">
                            <p:stCondLst>
                              <p:cond delay="6000"/>
                            </p:stCondLst>
                            <p:childTnLst>
                              <p:par>
                                <p:cTn id="34" presetID="8" presetClass="emph" presetSubtype="0" accel="50000" decel="50000" fill="hold" grpId="1" nodeType="afterEffect">
                                  <p:stCondLst>
                                    <p:cond delay="250"/>
                                  </p:stCondLst>
                                  <p:childTnLst>
                                    <p:animRot by="21600000">
                                      <p:cBhvr>
                                        <p:cTn id="35" dur="1500" fill="hold"/>
                                        <p:tgtEl>
                                          <p:spTgt spid="84"/>
                                        </p:tgtEl>
                                        <p:attrNameLst>
                                          <p:attrName>r</p:attrName>
                                        </p:attrNameLst>
                                      </p:cBhvr>
                                    </p:animRot>
                                  </p:childTnLst>
                                </p:cTn>
                              </p:par>
                            </p:childTnLst>
                          </p:cTn>
                        </p:par>
                        <p:par>
                          <p:cTn id="36" fill="hold">
                            <p:stCondLst>
                              <p:cond delay="7750"/>
                            </p:stCondLst>
                            <p:childTnLst>
                              <p:par>
                                <p:cTn id="37" presetID="22" presetClass="entr" presetSubtype="2" fill="hold" grpId="0" nodeType="afterEffect">
                                  <p:stCondLst>
                                    <p:cond delay="750"/>
                                  </p:stCondLst>
                                  <p:childTnLst>
                                    <p:set>
                                      <p:cBhvr>
                                        <p:cTn id="38" dur="indefinite" fill="hold"/>
                                        <p:tgtEl>
                                          <p:spTgt spid="81"/>
                                        </p:tgtEl>
                                        <p:attrNameLst>
                                          <p:attrName>style.visibility</p:attrName>
                                        </p:attrNameLst>
                                      </p:cBhvr>
                                      <p:to>
                                        <p:strVal val="visible"/>
                                      </p:to>
                                    </p:set>
                                    <p:animEffect transition="in" filter="wipe(right)">
                                      <p:cBhvr>
                                        <p:cTn id="39" dur="500"/>
                                        <p:tgtEl>
                                          <p:spTgt spid="81"/>
                                        </p:tgtEl>
                                      </p:cBhvr>
                                    </p:animEffect>
                                  </p:childTnLst>
                                </p:cTn>
                              </p:par>
                            </p:childTnLst>
                          </p:cTn>
                        </p:par>
                        <p:par>
                          <p:cTn id="40" fill="hold">
                            <p:stCondLst>
                              <p:cond delay="9000"/>
                            </p:stCondLst>
                            <p:childTnLst>
                              <p:par>
                                <p:cTn id="41" presetID="22" presetClass="entr" presetSubtype="1" fill="hold" grpId="0" nodeType="afterEffect">
                                  <p:stCondLst>
                                    <p:cond delay="750"/>
                                  </p:stCondLst>
                                  <p:childTnLst>
                                    <p:set>
                                      <p:cBhvr>
                                        <p:cTn id="42" dur="indefinite" fill="hold"/>
                                        <p:tgtEl>
                                          <p:spTgt spid="83"/>
                                        </p:tgtEl>
                                        <p:attrNameLst>
                                          <p:attrName>style.visibility</p:attrName>
                                        </p:attrNameLst>
                                      </p:cBhvr>
                                      <p:to>
                                        <p:strVal val="visible"/>
                                      </p:to>
                                    </p:set>
                                    <p:animEffect transition="in" filter="wipe(up)">
                                      <p:cBhvr>
                                        <p:cTn id="43" dur="500"/>
                                        <p:tgtEl>
                                          <p:spTgt spid="83"/>
                                        </p:tgtEl>
                                      </p:cBhvr>
                                    </p:animEffect>
                                  </p:childTnLst>
                                </p:cTn>
                              </p:par>
                            </p:childTnLst>
                          </p:cTn>
                        </p:par>
                        <p:par>
                          <p:cTn id="44" fill="hold">
                            <p:stCondLst>
                              <p:cond delay="10250"/>
                            </p:stCondLst>
                            <p:childTnLst>
                              <p:par>
                                <p:cTn id="45" presetID="22" presetClass="entr" presetSubtype="4" fill="hold" grpId="0" nodeType="afterEffect">
                                  <p:stCondLst>
                                    <p:cond delay="750"/>
                                  </p:stCondLst>
                                  <p:childTnLst>
                                    <p:set>
                                      <p:cBhvr>
                                        <p:cTn id="46" dur="indefinite" fill="hold"/>
                                        <p:tgtEl>
                                          <p:spTgt spid="82"/>
                                        </p:tgtEl>
                                        <p:attrNameLst>
                                          <p:attrName>style.visibility</p:attrName>
                                        </p:attrNameLst>
                                      </p:cBhvr>
                                      <p:to>
                                        <p:strVal val="visible"/>
                                      </p:to>
                                    </p:set>
                                    <p:animEffect transition="in" filter="wipe(down)">
                                      <p:cBhvr>
                                        <p:cTn id="47" dur="500"/>
                                        <p:tgtEl>
                                          <p:spTgt spid="82"/>
                                        </p:tgtEl>
                                      </p:cBhvr>
                                    </p:animEffect>
                                  </p:childTnLst>
                                </p:cTn>
                              </p:par>
                            </p:childTnLst>
                          </p:cTn>
                        </p:par>
                        <p:par>
                          <p:cTn id="48" fill="hold">
                            <p:stCondLst>
                              <p:cond delay="11500"/>
                            </p:stCondLst>
                            <p:childTnLst>
                              <p:par>
                                <p:cTn id="49" presetID="23" presetClass="entr" presetSubtype="16" fill="hold" grpId="0" nodeType="afterEffect">
                                  <p:stCondLst>
                                    <p:cond delay="0"/>
                                  </p:stCondLst>
                                  <p:childTnLst>
                                    <p:set>
                                      <p:cBhvr>
                                        <p:cTn id="50" dur="indefinite" fill="hold"/>
                                        <p:tgtEl>
                                          <p:spTgt spid="98"/>
                                        </p:tgtEl>
                                        <p:attrNameLst>
                                          <p:attrName>style.visibility</p:attrName>
                                        </p:attrNameLst>
                                      </p:cBhvr>
                                      <p:to>
                                        <p:strVal val="visible"/>
                                      </p:to>
                                    </p:set>
                                    <p:anim calcmode="lin" valueType="num">
                                      <p:cBhvr>
                                        <p:cTn id="51" dur="500" fill="hold"/>
                                        <p:tgtEl>
                                          <p:spTgt spid="98"/>
                                        </p:tgtEl>
                                        <p:attrNameLst>
                                          <p:attrName>ppt_w</p:attrName>
                                        </p:attrNameLst>
                                      </p:cBhvr>
                                      <p:tavLst>
                                        <p:tav tm="0">
                                          <p:val>
                                            <p:fltVal val="0"/>
                                          </p:val>
                                        </p:tav>
                                        <p:tav tm="100000">
                                          <p:val>
                                            <p:strVal val="#ppt_w"/>
                                          </p:val>
                                        </p:tav>
                                      </p:tavLst>
                                    </p:anim>
                                    <p:anim calcmode="lin" valueType="num">
                                      <p:cBhvr>
                                        <p:cTn id="52" dur="500" fill="hold"/>
                                        <p:tgtEl>
                                          <p:spTgt spid="98"/>
                                        </p:tgtEl>
                                        <p:attrNameLst>
                                          <p:attrName>ppt_h</p:attrName>
                                        </p:attrNameLst>
                                      </p:cBhvr>
                                      <p:tavLst>
                                        <p:tav tm="0">
                                          <p:val>
                                            <p:fltVal val="0"/>
                                          </p:val>
                                        </p:tav>
                                        <p:tav tm="100000">
                                          <p:val>
                                            <p:strVal val="#ppt_h"/>
                                          </p:val>
                                        </p:tav>
                                      </p:tavLst>
                                    </p:anim>
                                  </p:childTnLst>
                                </p:cTn>
                              </p:par>
                            </p:childTnLst>
                          </p:cTn>
                        </p:par>
                        <p:par>
                          <p:cTn id="53" fill="hold">
                            <p:stCondLst>
                              <p:cond delay="12000"/>
                            </p:stCondLst>
                            <p:childTnLst>
                              <p:par>
                                <p:cTn id="54" presetID="23" presetClass="entr" presetSubtype="16" fill="hold" grpId="0" nodeType="afterEffect">
                                  <p:stCondLst>
                                    <p:cond delay="0"/>
                                  </p:stCondLst>
                                  <p:childTnLst>
                                    <p:set>
                                      <p:cBhvr>
                                        <p:cTn id="55" dur="indefinite" fill="hold"/>
                                        <p:tgtEl>
                                          <p:spTgt spid="87"/>
                                        </p:tgtEl>
                                        <p:attrNameLst>
                                          <p:attrName>style.visibility</p:attrName>
                                        </p:attrNameLst>
                                      </p:cBhvr>
                                      <p:to>
                                        <p:strVal val="visible"/>
                                      </p:to>
                                    </p:set>
                                    <p:anim calcmode="lin" valueType="num">
                                      <p:cBhvr>
                                        <p:cTn id="56" dur="500" fill="hold"/>
                                        <p:tgtEl>
                                          <p:spTgt spid="87"/>
                                        </p:tgtEl>
                                        <p:attrNameLst>
                                          <p:attrName>ppt_w</p:attrName>
                                        </p:attrNameLst>
                                      </p:cBhvr>
                                      <p:tavLst>
                                        <p:tav tm="0">
                                          <p:val>
                                            <p:fltVal val="0"/>
                                          </p:val>
                                        </p:tav>
                                        <p:tav tm="100000">
                                          <p:val>
                                            <p:strVal val="#ppt_w"/>
                                          </p:val>
                                        </p:tav>
                                      </p:tavLst>
                                    </p:anim>
                                    <p:anim calcmode="lin" valueType="num">
                                      <p:cBhvr>
                                        <p:cTn id="57" dur="500" fill="hold"/>
                                        <p:tgtEl>
                                          <p:spTgt spid="87"/>
                                        </p:tgtEl>
                                        <p:attrNameLst>
                                          <p:attrName>ppt_h</p:attrName>
                                        </p:attrNameLst>
                                      </p:cBhvr>
                                      <p:tavLst>
                                        <p:tav tm="0">
                                          <p:val>
                                            <p:fltVal val="0"/>
                                          </p:val>
                                        </p:tav>
                                        <p:tav tm="100000">
                                          <p:val>
                                            <p:strVal val="#ppt_h"/>
                                          </p:val>
                                        </p:tav>
                                      </p:tavLst>
                                    </p:anim>
                                  </p:childTnLst>
                                </p:cTn>
                              </p:par>
                            </p:childTnLst>
                          </p:cTn>
                        </p:par>
                        <p:par>
                          <p:cTn id="58" fill="hold">
                            <p:stCondLst>
                              <p:cond delay="12500"/>
                            </p:stCondLst>
                            <p:childTnLst>
                              <p:par>
                                <p:cTn id="59" presetID="23" presetClass="entr" presetSubtype="16" fill="hold" grpId="0" nodeType="afterEffect">
                                  <p:stCondLst>
                                    <p:cond delay="0"/>
                                  </p:stCondLst>
                                  <p:childTnLst>
                                    <p:set>
                                      <p:cBhvr>
                                        <p:cTn id="60" dur="indefinite" fill="hold"/>
                                        <p:tgtEl>
                                          <p:spTgt spid="90"/>
                                        </p:tgtEl>
                                        <p:attrNameLst>
                                          <p:attrName>style.visibility</p:attrName>
                                        </p:attrNameLst>
                                      </p:cBhvr>
                                      <p:to>
                                        <p:strVal val="visible"/>
                                      </p:to>
                                    </p:set>
                                    <p:anim calcmode="lin" valueType="num">
                                      <p:cBhvr>
                                        <p:cTn id="61" dur="500" fill="hold"/>
                                        <p:tgtEl>
                                          <p:spTgt spid="90"/>
                                        </p:tgtEl>
                                        <p:attrNameLst>
                                          <p:attrName>ppt_w</p:attrName>
                                        </p:attrNameLst>
                                      </p:cBhvr>
                                      <p:tavLst>
                                        <p:tav tm="0">
                                          <p:val>
                                            <p:fltVal val="0"/>
                                          </p:val>
                                        </p:tav>
                                        <p:tav tm="100000">
                                          <p:val>
                                            <p:strVal val="#ppt_w"/>
                                          </p:val>
                                        </p:tav>
                                      </p:tavLst>
                                    </p:anim>
                                    <p:anim calcmode="lin" valueType="num">
                                      <p:cBhvr>
                                        <p:cTn id="62" dur="500" fill="hold"/>
                                        <p:tgtEl>
                                          <p:spTgt spid="90"/>
                                        </p:tgtEl>
                                        <p:attrNameLst>
                                          <p:attrName>ppt_h</p:attrName>
                                        </p:attrNameLst>
                                      </p:cBhvr>
                                      <p:tavLst>
                                        <p:tav tm="0">
                                          <p:val>
                                            <p:fltVal val="0"/>
                                          </p:val>
                                        </p:tav>
                                        <p:tav tm="100000">
                                          <p:val>
                                            <p:strVal val="#ppt_h"/>
                                          </p:val>
                                        </p:tav>
                                      </p:tavLst>
                                    </p:anim>
                                  </p:childTnLst>
                                </p:cTn>
                              </p:par>
                            </p:childTnLst>
                          </p:cTn>
                        </p:par>
                        <p:par>
                          <p:cTn id="63" fill="hold">
                            <p:stCondLst>
                              <p:cond delay="13000"/>
                            </p:stCondLst>
                            <p:childTnLst>
                              <p:par>
                                <p:cTn id="64" presetID="9" presetClass="entr" presetSubtype="0" fill="hold" grpId="0" nodeType="afterEffect">
                                  <p:stCondLst>
                                    <p:cond delay="0"/>
                                  </p:stCondLst>
                                  <p:childTnLst>
                                    <p:set>
                                      <p:cBhvr>
                                        <p:cTn id="65" dur="indefinite" fill="hold"/>
                                        <p:tgtEl>
                                          <p:spTgt spid="125"/>
                                        </p:tgtEl>
                                        <p:attrNameLst>
                                          <p:attrName>style.visibility</p:attrName>
                                        </p:attrNameLst>
                                      </p:cBhvr>
                                      <p:to>
                                        <p:strVal val="visible"/>
                                      </p:to>
                                    </p:set>
                                    <p:animEffect transition="in" filter="dissolve">
                                      <p:cBhvr>
                                        <p:cTn id="66" dur="500"/>
                                        <p:tgtEl>
                                          <p:spTgt spid="125"/>
                                        </p:tgtEl>
                                      </p:cBhvr>
                                    </p:animEffect>
                                  </p:childTnLst>
                                </p:cTn>
                              </p:par>
                            </p:childTnLst>
                          </p:cTn>
                        </p:par>
                        <p:par>
                          <p:cTn id="67" fill="hold">
                            <p:stCondLst>
                              <p:cond delay="13500"/>
                            </p:stCondLst>
                            <p:childTnLst>
                              <p:par>
                                <p:cTn id="68" presetID="2" presetClass="entr" presetSubtype="8" fill="hold" grpId="0" nodeType="afterEffect">
                                  <p:stCondLst>
                                    <p:cond delay="0"/>
                                  </p:stCondLst>
                                  <p:childTnLst>
                                    <p:set>
                                      <p:cBhvr>
                                        <p:cTn id="69" dur="indefinite" fill="hold"/>
                                        <p:tgtEl>
                                          <p:spTgt spid="101"/>
                                        </p:tgtEl>
                                        <p:attrNameLst>
                                          <p:attrName>style.visibility</p:attrName>
                                        </p:attrNameLst>
                                      </p:cBhvr>
                                      <p:to>
                                        <p:strVal val="visible"/>
                                      </p:to>
                                    </p:set>
                                    <p:anim calcmode="lin" valueType="num">
                                      <p:cBhvr>
                                        <p:cTn id="70" dur="1000" fill="hold"/>
                                        <p:tgtEl>
                                          <p:spTgt spid="101"/>
                                        </p:tgtEl>
                                        <p:attrNameLst>
                                          <p:attrName>ppt_x</p:attrName>
                                        </p:attrNameLst>
                                      </p:cBhvr>
                                      <p:tavLst>
                                        <p:tav tm="0">
                                          <p:val>
                                            <p:strVal val="0-#ppt_w/2"/>
                                          </p:val>
                                        </p:tav>
                                        <p:tav tm="100000">
                                          <p:val>
                                            <p:strVal val="#ppt_x"/>
                                          </p:val>
                                        </p:tav>
                                      </p:tavLst>
                                    </p:anim>
                                    <p:anim calcmode="lin" valueType="num">
                                      <p:cBhvr>
                                        <p:cTn id="71" dur="1000" fill="hold"/>
                                        <p:tgtEl>
                                          <p:spTgt spid="101"/>
                                        </p:tgtEl>
                                        <p:attrNameLst>
                                          <p:attrName>ppt_y</p:attrName>
                                        </p:attrNameLst>
                                      </p:cBhvr>
                                      <p:tavLst>
                                        <p:tav tm="0">
                                          <p:val>
                                            <p:strVal val="#ppt_y"/>
                                          </p:val>
                                        </p:tav>
                                        <p:tav tm="100000">
                                          <p:val>
                                            <p:strVal val="#ppt_y"/>
                                          </p:val>
                                        </p:tav>
                                      </p:tavLst>
                                    </p:anim>
                                  </p:childTnLst>
                                </p:cTn>
                              </p:par>
                            </p:childTnLst>
                          </p:cTn>
                        </p:par>
                        <p:par>
                          <p:cTn id="72" fill="hold">
                            <p:stCondLst>
                              <p:cond delay="14500"/>
                            </p:stCondLst>
                            <p:childTnLst>
                              <p:par>
                                <p:cTn id="73" presetID="2" presetClass="entr" presetSubtype="8" fill="hold" grpId="0" nodeType="afterEffect">
                                  <p:stCondLst>
                                    <p:cond delay="0"/>
                                  </p:stCondLst>
                                  <p:childTnLst>
                                    <p:set>
                                      <p:cBhvr>
                                        <p:cTn id="74" dur="indefinite" fill="hold"/>
                                        <p:tgtEl>
                                          <p:spTgt spid="108"/>
                                        </p:tgtEl>
                                        <p:attrNameLst>
                                          <p:attrName>style.visibility</p:attrName>
                                        </p:attrNameLst>
                                      </p:cBhvr>
                                      <p:to>
                                        <p:strVal val="visible"/>
                                      </p:to>
                                    </p:set>
                                    <p:anim calcmode="lin" valueType="num">
                                      <p:cBhvr>
                                        <p:cTn id="75" dur="1000" fill="hold"/>
                                        <p:tgtEl>
                                          <p:spTgt spid="108"/>
                                        </p:tgtEl>
                                        <p:attrNameLst>
                                          <p:attrName>ppt_x</p:attrName>
                                        </p:attrNameLst>
                                      </p:cBhvr>
                                      <p:tavLst>
                                        <p:tav tm="0">
                                          <p:val>
                                            <p:strVal val="0-#ppt_w/2"/>
                                          </p:val>
                                        </p:tav>
                                        <p:tav tm="100000">
                                          <p:val>
                                            <p:strVal val="#ppt_x"/>
                                          </p:val>
                                        </p:tav>
                                      </p:tavLst>
                                    </p:anim>
                                    <p:anim calcmode="lin" valueType="num">
                                      <p:cBhvr>
                                        <p:cTn id="76" dur="1000" fill="hold"/>
                                        <p:tgtEl>
                                          <p:spTgt spid="108"/>
                                        </p:tgtEl>
                                        <p:attrNameLst>
                                          <p:attrName>ppt_y</p:attrName>
                                        </p:attrNameLst>
                                      </p:cBhvr>
                                      <p:tavLst>
                                        <p:tav tm="0">
                                          <p:val>
                                            <p:strVal val="#ppt_y"/>
                                          </p:val>
                                        </p:tav>
                                        <p:tav tm="100000">
                                          <p:val>
                                            <p:strVal val="#ppt_y"/>
                                          </p:val>
                                        </p:tav>
                                      </p:tavLst>
                                    </p:anim>
                                  </p:childTnLst>
                                </p:cTn>
                              </p:par>
                            </p:childTnLst>
                          </p:cTn>
                        </p:par>
                        <p:par>
                          <p:cTn id="77" fill="hold">
                            <p:stCondLst>
                              <p:cond delay="15500"/>
                            </p:stCondLst>
                            <p:childTnLst>
                              <p:par>
                                <p:cTn id="78" presetID="2" presetClass="entr" presetSubtype="8" fill="hold" grpId="0" nodeType="afterEffect">
                                  <p:stCondLst>
                                    <p:cond delay="0"/>
                                  </p:stCondLst>
                                  <p:childTnLst>
                                    <p:set>
                                      <p:cBhvr>
                                        <p:cTn id="79" dur="indefinite" fill="hold"/>
                                        <p:tgtEl>
                                          <p:spTgt spid="120"/>
                                        </p:tgtEl>
                                        <p:attrNameLst>
                                          <p:attrName>style.visibility</p:attrName>
                                        </p:attrNameLst>
                                      </p:cBhvr>
                                      <p:to>
                                        <p:strVal val="visible"/>
                                      </p:to>
                                    </p:set>
                                    <p:anim calcmode="lin" valueType="num">
                                      <p:cBhvr>
                                        <p:cTn id="80" dur="1000" fill="hold"/>
                                        <p:tgtEl>
                                          <p:spTgt spid="120"/>
                                        </p:tgtEl>
                                        <p:attrNameLst>
                                          <p:attrName>ppt_x</p:attrName>
                                        </p:attrNameLst>
                                      </p:cBhvr>
                                      <p:tavLst>
                                        <p:tav tm="0">
                                          <p:val>
                                            <p:strVal val="0-#ppt_w/2"/>
                                          </p:val>
                                        </p:tav>
                                        <p:tav tm="100000">
                                          <p:val>
                                            <p:strVal val="#ppt_x"/>
                                          </p:val>
                                        </p:tav>
                                      </p:tavLst>
                                    </p:anim>
                                    <p:anim calcmode="lin" valueType="num">
                                      <p:cBhvr>
                                        <p:cTn id="81" dur="10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advAuto="0"/>
      <p:bldP spid="75" grpId="1" animBg="1" advAuto="0"/>
      <p:bldP spid="78" grpId="0" animBg="1" advAuto="0"/>
      <p:bldP spid="78" grpId="1" animBg="1" advAuto="0"/>
      <p:bldP spid="81" grpId="0" animBg="1" advAuto="0"/>
      <p:bldP spid="82" grpId="0" animBg="1" advAuto="0"/>
      <p:bldP spid="83" grpId="0" animBg="1" advAuto="0"/>
      <p:bldP spid="84" grpId="0" animBg="1" advAuto="0"/>
      <p:bldP spid="84" grpId="1" animBg="1" advAuto="0"/>
      <p:bldP spid="87" grpId="0" animBg="1" advAuto="0"/>
      <p:bldP spid="90" grpId="0" animBg="1" advAuto="0"/>
      <p:bldP spid="98" grpId="0" animBg="1" advAuto="0"/>
      <p:bldP spid="101" grpId="0" animBg="1" advAuto="0"/>
      <p:bldP spid="108" grpId="0" animBg="1" advAuto="0"/>
      <p:bldP spid="120" grpId="0" animBg="1" advAuto="0"/>
      <p:bldP spid="125" grpId="0" animBg="1" advAuto="0"/>
      <p:bldP spid="126" grpId="0"/>
      <p:bldP spid="1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extBox 23"/>
          <p:cNvSpPr txBox="1"/>
          <p:nvPr/>
        </p:nvSpPr>
        <p:spPr>
          <a:xfrm>
            <a:off x="956766" y="591989"/>
            <a:ext cx="4143179" cy="830997"/>
          </a:xfrm>
          <a:prstGeom prst="rect">
            <a:avLst/>
          </a:prstGeom>
          <a:noFill/>
        </p:spPr>
        <p:txBody>
          <a:bodyPr wrap="square" rtlCol="0">
            <a:spAutoFit/>
          </a:bodyPr>
          <a:lstStyle/>
          <a:p>
            <a:pPr>
              <a:lnSpc>
                <a:spcPct val="150000"/>
              </a:lnSpc>
            </a:pPr>
            <a:r>
              <a:rPr lang="zh-CN" altLang="en-US" sz="3200" b="1" dirty="0" smtClean="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3200" b="1" dirty="0" smtClean="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3200" b="1" dirty="0" smtClean="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rPr>
              <a:t>）毒品的特征</a:t>
            </a:r>
            <a:endParaRPr lang="en-GB" altLang="zh-CN" sz="3200" b="1" dirty="0">
              <a:solidFill>
                <a:srgbClr val="FF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3" name="Group 5483"/>
          <p:cNvGrpSpPr/>
          <p:nvPr/>
        </p:nvGrpSpPr>
        <p:grpSpPr>
          <a:xfrm>
            <a:off x="4368420" y="3161928"/>
            <a:ext cx="933714" cy="1059801"/>
            <a:chOff x="0" y="0"/>
            <a:chExt cx="933712" cy="1059800"/>
          </a:xfrm>
        </p:grpSpPr>
        <p:sp>
          <p:nvSpPr>
            <p:cNvPr id="54" name="Shape 5477"/>
            <p:cNvSpPr/>
            <p:nvPr/>
          </p:nvSpPr>
          <p:spPr>
            <a:xfrm rot="5400000">
              <a:off x="201622" y="327708"/>
              <a:ext cx="1059800" cy="404383"/>
            </a:xfrm>
            <a:custGeom>
              <a:avLst/>
              <a:gdLst/>
              <a:ahLst/>
              <a:cxnLst>
                <a:cxn ang="0">
                  <a:pos x="wd2" y="hd2"/>
                </a:cxn>
                <a:cxn ang="5400000">
                  <a:pos x="wd2" y="hd2"/>
                </a:cxn>
                <a:cxn ang="10800000">
                  <a:pos x="wd2" y="hd2"/>
                </a:cxn>
                <a:cxn ang="16200000">
                  <a:pos x="wd2" y="hd2"/>
                </a:cxn>
              </a:cxnLst>
              <a:rect l="0" t="0" r="r" b="b"/>
              <a:pathLst>
                <a:path w="21600" h="21600" extrusionOk="0">
                  <a:moveTo>
                    <a:pt x="10765" y="21600"/>
                  </a:moveTo>
                  <a:lnTo>
                    <a:pt x="0" y="10800"/>
                  </a:lnTo>
                  <a:lnTo>
                    <a:pt x="10765" y="0"/>
                  </a:lnTo>
                  <a:lnTo>
                    <a:pt x="21600" y="10800"/>
                  </a:lnTo>
                  <a:lnTo>
                    <a:pt x="10765" y="21600"/>
                  </a:lnTo>
                  <a:close/>
                </a:path>
              </a:pathLst>
            </a:custGeom>
            <a:solidFill>
              <a:srgbClr val="1D8348"/>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Shape 5478"/>
            <p:cNvSpPr/>
            <p:nvPr/>
          </p:nvSpPr>
          <p:spPr>
            <a:xfrm rot="5400000">
              <a:off x="101663" y="-101663"/>
              <a:ext cx="528197" cy="731523"/>
            </a:xfrm>
            <a:custGeom>
              <a:avLst/>
              <a:gdLst/>
              <a:ahLst/>
              <a:cxnLst>
                <a:cxn ang="0">
                  <a:pos x="wd2" y="hd2"/>
                </a:cxn>
                <a:cxn ang="5400000">
                  <a:pos x="wd2" y="hd2"/>
                </a:cxn>
                <a:cxn ang="10800000">
                  <a:pos x="wd2" y="hd2"/>
                </a:cxn>
                <a:cxn ang="16200000">
                  <a:pos x="wd2" y="hd2"/>
                </a:cxn>
              </a:cxnLst>
              <a:rect l="0" t="0" r="r" b="b"/>
              <a:pathLst>
                <a:path w="21600" h="21600" extrusionOk="0">
                  <a:moveTo>
                    <a:pt x="21600" y="5970"/>
                  </a:moveTo>
                  <a:lnTo>
                    <a:pt x="0" y="0"/>
                  </a:lnTo>
                  <a:lnTo>
                    <a:pt x="0" y="12209"/>
                  </a:lnTo>
                  <a:lnTo>
                    <a:pt x="21600" y="21600"/>
                  </a:lnTo>
                  <a:lnTo>
                    <a:pt x="21600" y="5970"/>
                  </a:lnTo>
                  <a:close/>
                </a:path>
              </a:pathLst>
            </a:custGeom>
            <a:solidFill>
              <a:srgbClr val="6DDE9D"/>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Shape 5479"/>
            <p:cNvSpPr/>
            <p:nvPr/>
          </p:nvSpPr>
          <p:spPr>
            <a:xfrm rot="5400000">
              <a:off x="99959" y="428236"/>
              <a:ext cx="531605" cy="731523"/>
            </a:xfrm>
            <a:custGeom>
              <a:avLst/>
              <a:gdLst/>
              <a:ahLst/>
              <a:cxnLst>
                <a:cxn ang="0">
                  <a:pos x="wd2" y="hd2"/>
                </a:cxn>
                <a:cxn ang="5400000">
                  <a:pos x="wd2" y="hd2"/>
                </a:cxn>
                <a:cxn ang="10800000">
                  <a:pos x="wd2" y="hd2"/>
                </a:cxn>
                <a:cxn ang="16200000">
                  <a:pos x="wd2" y="hd2"/>
                </a:cxn>
              </a:cxnLst>
              <a:rect l="0" t="0" r="r" b="b"/>
              <a:pathLst>
                <a:path w="21600" h="21600" extrusionOk="0">
                  <a:moveTo>
                    <a:pt x="0" y="5970"/>
                  </a:moveTo>
                  <a:lnTo>
                    <a:pt x="21600" y="0"/>
                  </a:lnTo>
                  <a:lnTo>
                    <a:pt x="21600" y="12209"/>
                  </a:lnTo>
                  <a:lnTo>
                    <a:pt x="0" y="21600"/>
                  </a:lnTo>
                  <a:lnTo>
                    <a:pt x="0" y="5970"/>
                  </a:lnTo>
                  <a:close/>
                </a:path>
              </a:pathLst>
            </a:custGeom>
            <a:solidFill>
              <a:schemeClr val="accent1"/>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Shape 5480"/>
            <p:cNvSpPr/>
            <p:nvPr/>
          </p:nvSpPr>
          <p:spPr>
            <a:xfrm rot="5400000">
              <a:off x="261258" y="263529"/>
              <a:ext cx="9088" cy="5316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554"/>
                  </a:lnTo>
                  <a:lnTo>
                    <a:pt x="8100" y="21600"/>
                  </a:lnTo>
                  <a:lnTo>
                    <a:pt x="21600" y="21554"/>
                  </a:lnTo>
                  <a:lnTo>
                    <a:pt x="21600"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Shape 5481"/>
            <p:cNvSpPr/>
            <p:nvPr/>
          </p:nvSpPr>
          <p:spPr>
            <a:xfrm rot="5400000">
              <a:off x="-368033" y="368032"/>
              <a:ext cx="1059800" cy="323734"/>
            </a:xfrm>
            <a:custGeom>
              <a:avLst/>
              <a:gdLst/>
              <a:ahLst/>
              <a:cxnLst>
                <a:cxn ang="0">
                  <a:pos x="wd2" y="hd2"/>
                </a:cxn>
                <a:cxn ang="5400000">
                  <a:pos x="wd2" y="hd2"/>
                </a:cxn>
                <a:cxn ang="10800000">
                  <a:pos x="wd2" y="hd2"/>
                </a:cxn>
                <a:cxn ang="16200000">
                  <a:pos x="wd2" y="hd2"/>
                </a:cxn>
              </a:cxnLst>
              <a:rect l="0" t="0" r="r" b="b"/>
              <a:pathLst>
                <a:path w="21600" h="21600" extrusionOk="0">
                  <a:moveTo>
                    <a:pt x="10765" y="21600"/>
                  </a:moveTo>
                  <a:lnTo>
                    <a:pt x="0" y="379"/>
                  </a:lnTo>
                  <a:lnTo>
                    <a:pt x="0" y="0"/>
                  </a:lnTo>
                  <a:lnTo>
                    <a:pt x="10765" y="20842"/>
                  </a:lnTo>
                  <a:lnTo>
                    <a:pt x="21600" y="0"/>
                  </a:lnTo>
                  <a:lnTo>
                    <a:pt x="21600" y="379"/>
                  </a:lnTo>
                  <a:lnTo>
                    <a:pt x="10765"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Shape 5482"/>
            <p:cNvSpPr/>
            <p:nvPr/>
          </p:nvSpPr>
          <p:spPr>
            <a:xfrm rot="5400000">
              <a:off x="97686" y="425963"/>
              <a:ext cx="1059800" cy="2078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696" y="20774"/>
                  </a:lnTo>
                  <a:lnTo>
                    <a:pt x="10881" y="20774"/>
                  </a:lnTo>
                  <a:lnTo>
                    <a:pt x="21600" y="0"/>
                  </a:lnTo>
                  <a:lnTo>
                    <a:pt x="21600" y="590"/>
                  </a:lnTo>
                  <a:lnTo>
                    <a:pt x="10881" y="21600"/>
                  </a:lnTo>
                  <a:lnTo>
                    <a:pt x="10696" y="21600"/>
                  </a:lnTo>
                  <a:lnTo>
                    <a:pt x="0" y="590"/>
                  </a:lnTo>
                  <a:lnTo>
                    <a:pt x="0"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0" name="Group 5491"/>
          <p:cNvGrpSpPr/>
          <p:nvPr/>
        </p:nvGrpSpPr>
        <p:grpSpPr>
          <a:xfrm>
            <a:off x="5078357" y="2523551"/>
            <a:ext cx="870104" cy="2335418"/>
            <a:chOff x="0" y="0"/>
            <a:chExt cx="870103" cy="2335416"/>
          </a:xfrm>
        </p:grpSpPr>
        <p:sp>
          <p:nvSpPr>
            <p:cNvPr id="61" name="Shape 5484"/>
            <p:cNvSpPr/>
            <p:nvPr/>
          </p:nvSpPr>
          <p:spPr>
            <a:xfrm rot="5400000">
              <a:off x="-146531" y="1040487"/>
              <a:ext cx="1697041" cy="254443"/>
            </a:xfrm>
            <a:custGeom>
              <a:avLst/>
              <a:gdLst/>
              <a:ahLst/>
              <a:cxnLst>
                <a:cxn ang="0">
                  <a:pos x="wd2" y="hd2"/>
                </a:cxn>
                <a:cxn ang="5400000">
                  <a:pos x="wd2" y="hd2"/>
                </a:cxn>
                <a:cxn ang="10800000">
                  <a:pos x="wd2" y="hd2"/>
                </a:cxn>
                <a:cxn ang="16200000">
                  <a:pos x="wd2" y="hd2"/>
                </a:cxn>
              </a:cxnLst>
              <a:rect l="0" t="0" r="r" b="b"/>
              <a:pathLst>
                <a:path w="21600" h="21600" extrusionOk="0">
                  <a:moveTo>
                    <a:pt x="10786" y="21600"/>
                  </a:moveTo>
                  <a:lnTo>
                    <a:pt x="0" y="10800"/>
                  </a:lnTo>
                  <a:lnTo>
                    <a:pt x="10786" y="0"/>
                  </a:lnTo>
                  <a:lnTo>
                    <a:pt x="21600" y="10800"/>
                  </a:lnTo>
                  <a:lnTo>
                    <a:pt x="10786" y="21600"/>
                  </a:lnTo>
                  <a:close/>
                </a:path>
              </a:pathLst>
            </a:custGeom>
            <a:solidFill>
              <a:srgbClr val="6A338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Shape 5485"/>
            <p:cNvSpPr/>
            <p:nvPr/>
          </p:nvSpPr>
          <p:spPr>
            <a:xfrm rot="5400000">
              <a:off x="-72697" y="391886"/>
              <a:ext cx="847386" cy="701989"/>
            </a:xfrm>
            <a:custGeom>
              <a:avLst/>
              <a:gdLst/>
              <a:ahLst/>
              <a:cxnLst>
                <a:cxn ang="0">
                  <a:pos x="wd2" y="hd2"/>
                </a:cxn>
                <a:cxn ang="5400000">
                  <a:pos x="wd2" y="hd2"/>
                </a:cxn>
                <a:cxn ang="10800000">
                  <a:pos x="wd2" y="hd2"/>
                </a:cxn>
                <a:cxn ang="16200000">
                  <a:pos x="wd2" y="hd2"/>
                </a:cxn>
              </a:cxnLst>
              <a:rect l="0" t="0" r="r" b="b"/>
              <a:pathLst>
                <a:path w="21600" h="21600" extrusionOk="0">
                  <a:moveTo>
                    <a:pt x="21600" y="3915"/>
                  </a:moveTo>
                  <a:lnTo>
                    <a:pt x="0" y="0"/>
                  </a:lnTo>
                  <a:lnTo>
                    <a:pt x="0" y="13771"/>
                  </a:lnTo>
                  <a:lnTo>
                    <a:pt x="21600" y="21600"/>
                  </a:lnTo>
                  <a:lnTo>
                    <a:pt x="21600" y="3915"/>
                  </a:lnTo>
                  <a:close/>
                </a:path>
              </a:pathLst>
            </a:custGeom>
            <a:solidFill>
              <a:srgbClr val="D3B2E1"/>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Shape 5486"/>
            <p:cNvSpPr/>
            <p:nvPr/>
          </p:nvSpPr>
          <p:spPr>
            <a:xfrm rot="5400000">
              <a:off x="-73834" y="1240406"/>
              <a:ext cx="849657" cy="701989"/>
            </a:xfrm>
            <a:custGeom>
              <a:avLst/>
              <a:gdLst/>
              <a:ahLst/>
              <a:cxnLst>
                <a:cxn ang="0">
                  <a:pos x="wd2" y="hd2"/>
                </a:cxn>
                <a:cxn ang="5400000">
                  <a:pos x="wd2" y="hd2"/>
                </a:cxn>
                <a:cxn ang="10800000">
                  <a:pos x="wd2" y="hd2"/>
                </a:cxn>
                <a:cxn ang="16200000">
                  <a:pos x="wd2" y="hd2"/>
                </a:cxn>
              </a:cxnLst>
              <a:rect l="0" t="0" r="r" b="b"/>
              <a:pathLst>
                <a:path w="21600" h="21600" extrusionOk="0">
                  <a:moveTo>
                    <a:pt x="0" y="3915"/>
                  </a:moveTo>
                  <a:lnTo>
                    <a:pt x="21600" y="0"/>
                  </a:lnTo>
                  <a:lnTo>
                    <a:pt x="21600" y="13771"/>
                  </a:lnTo>
                  <a:lnTo>
                    <a:pt x="0" y="21600"/>
                  </a:lnTo>
                  <a:lnTo>
                    <a:pt x="0" y="3915"/>
                  </a:lnTo>
                  <a:close/>
                </a:path>
              </a:pathLst>
            </a:custGeom>
            <a:solidFill>
              <a:schemeClr val="accent2"/>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Shape 5487"/>
            <p:cNvSpPr/>
            <p:nvPr/>
          </p:nvSpPr>
          <p:spPr>
            <a:xfrm rot="5400000">
              <a:off x="282840" y="880324"/>
              <a:ext cx="9088" cy="5747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515"/>
                  </a:lnTo>
                  <a:lnTo>
                    <a:pt x="8100" y="21600"/>
                  </a:lnTo>
                  <a:lnTo>
                    <a:pt x="21600" y="21515"/>
                  </a:lnTo>
                  <a:lnTo>
                    <a:pt x="21600"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Shape 5488"/>
            <p:cNvSpPr/>
            <p:nvPr/>
          </p:nvSpPr>
          <p:spPr>
            <a:xfrm rot="5400000">
              <a:off x="-716188" y="1035375"/>
              <a:ext cx="1697041" cy="264667"/>
            </a:xfrm>
            <a:custGeom>
              <a:avLst/>
              <a:gdLst/>
              <a:ahLst/>
              <a:cxnLst>
                <a:cxn ang="0">
                  <a:pos x="wd2" y="hd2"/>
                </a:cxn>
                <a:cxn ang="5400000">
                  <a:pos x="wd2" y="hd2"/>
                </a:cxn>
                <a:cxn ang="10800000">
                  <a:pos x="wd2" y="hd2"/>
                </a:cxn>
                <a:cxn ang="16200000">
                  <a:pos x="wd2" y="hd2"/>
                </a:cxn>
              </a:cxnLst>
              <a:rect l="0" t="0" r="r" b="b"/>
              <a:pathLst>
                <a:path w="21600" h="21600" extrusionOk="0">
                  <a:moveTo>
                    <a:pt x="10786" y="21600"/>
                  </a:moveTo>
                  <a:lnTo>
                    <a:pt x="0" y="834"/>
                  </a:lnTo>
                  <a:lnTo>
                    <a:pt x="0" y="0"/>
                  </a:lnTo>
                  <a:lnTo>
                    <a:pt x="10786" y="20580"/>
                  </a:lnTo>
                  <a:lnTo>
                    <a:pt x="21600" y="0"/>
                  </a:lnTo>
                  <a:lnTo>
                    <a:pt x="21600" y="834"/>
                  </a:lnTo>
                  <a:lnTo>
                    <a:pt x="10786"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Shape 5489"/>
            <p:cNvSpPr/>
            <p:nvPr/>
          </p:nvSpPr>
          <p:spPr>
            <a:xfrm rot="5400000">
              <a:off x="-215821" y="1098419"/>
              <a:ext cx="1697041" cy="138580"/>
            </a:xfrm>
            <a:custGeom>
              <a:avLst/>
              <a:gdLst/>
              <a:ahLst/>
              <a:cxnLst>
                <a:cxn ang="0">
                  <a:pos x="wd2" y="hd2"/>
                </a:cxn>
                <a:cxn ang="5400000">
                  <a:pos x="wd2" y="hd2"/>
                </a:cxn>
                <a:cxn ang="10800000">
                  <a:pos x="wd2" y="hd2"/>
                </a:cxn>
                <a:cxn ang="16200000">
                  <a:pos x="wd2" y="hd2"/>
                </a:cxn>
              </a:cxnLst>
              <a:rect l="0" t="0" r="r" b="b"/>
              <a:pathLst>
                <a:path w="21600" h="21600" extrusionOk="0">
                  <a:moveTo>
                    <a:pt x="10742" y="21600"/>
                  </a:moveTo>
                  <a:lnTo>
                    <a:pt x="0" y="1593"/>
                  </a:lnTo>
                  <a:lnTo>
                    <a:pt x="0" y="0"/>
                  </a:lnTo>
                  <a:lnTo>
                    <a:pt x="10742" y="19830"/>
                  </a:lnTo>
                  <a:lnTo>
                    <a:pt x="10858" y="19830"/>
                  </a:lnTo>
                  <a:lnTo>
                    <a:pt x="21600" y="0"/>
                  </a:lnTo>
                  <a:lnTo>
                    <a:pt x="21600" y="1593"/>
                  </a:lnTo>
                  <a:lnTo>
                    <a:pt x="10858" y="21600"/>
                  </a:lnTo>
                  <a:lnTo>
                    <a:pt x="10742"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Shape 5490"/>
            <p:cNvSpPr/>
            <p:nvPr/>
          </p:nvSpPr>
          <p:spPr>
            <a:xfrm rot="5400000">
              <a:off x="-365192" y="1100121"/>
              <a:ext cx="2335417" cy="135175"/>
            </a:xfrm>
            <a:custGeom>
              <a:avLst/>
              <a:gdLst/>
              <a:ahLst/>
              <a:cxnLst>
                <a:cxn ang="0">
                  <a:pos x="wd2" y="hd2"/>
                </a:cxn>
                <a:cxn ang="5400000">
                  <a:pos x="wd2" y="hd2"/>
                </a:cxn>
                <a:cxn ang="10800000">
                  <a:pos x="wd2" y="hd2"/>
                </a:cxn>
                <a:cxn ang="16200000">
                  <a:pos x="wd2" y="hd2"/>
                </a:cxn>
              </a:cxnLst>
              <a:rect l="0" t="0" r="r" b="b"/>
              <a:pathLst>
                <a:path w="21600" h="21600" extrusionOk="0">
                  <a:moveTo>
                    <a:pt x="10789" y="21600"/>
                  </a:moveTo>
                  <a:lnTo>
                    <a:pt x="0" y="1815"/>
                  </a:lnTo>
                  <a:lnTo>
                    <a:pt x="0" y="0"/>
                  </a:lnTo>
                  <a:lnTo>
                    <a:pt x="10789" y="18877"/>
                  </a:lnTo>
                  <a:lnTo>
                    <a:pt x="21600" y="0"/>
                  </a:lnTo>
                  <a:lnTo>
                    <a:pt x="21600" y="1815"/>
                  </a:lnTo>
                  <a:lnTo>
                    <a:pt x="10789"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Shape 5493"/>
          <p:cNvSpPr/>
          <p:nvPr/>
        </p:nvSpPr>
        <p:spPr>
          <a:xfrm>
            <a:off x="3143881" y="4091478"/>
            <a:ext cx="1276950" cy="1"/>
          </a:xfrm>
          <a:prstGeom prst="line">
            <a:avLst/>
          </a:prstGeom>
          <a:ln w="19050">
            <a:solidFill>
              <a:srgbClr val="3A3838"/>
            </a:solidFill>
            <a:prstDash val="sysDot"/>
            <a:miter/>
            <a:headEnd type="oval"/>
            <a:tailEnd type="oval"/>
          </a:ln>
        </p:spPr>
        <p:txBody>
          <a:bodyPr lIns="45719" rIns="45719"/>
          <a:lstStyle/>
          <a:p>
            <a:pPr defTabSz="457200">
              <a:defRPr sz="1200"/>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Shape 5494"/>
          <p:cNvSpPr/>
          <p:nvPr/>
        </p:nvSpPr>
        <p:spPr>
          <a:xfrm>
            <a:off x="3791880" y="2992339"/>
            <a:ext cx="1276951" cy="1"/>
          </a:xfrm>
          <a:prstGeom prst="line">
            <a:avLst/>
          </a:prstGeom>
          <a:ln w="19050">
            <a:solidFill>
              <a:srgbClr val="3A3838"/>
            </a:solidFill>
            <a:prstDash val="sysDot"/>
            <a:miter/>
            <a:headEnd type="oval"/>
            <a:tailEnd type="oval"/>
          </a:ln>
        </p:spPr>
        <p:txBody>
          <a:bodyPr lIns="45719" rIns="45719"/>
          <a:lstStyle/>
          <a:p>
            <a:pPr defTabSz="457200">
              <a:defRPr sz="1200"/>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Shape 5495"/>
          <p:cNvSpPr/>
          <p:nvPr/>
        </p:nvSpPr>
        <p:spPr>
          <a:xfrm>
            <a:off x="7954160" y="4091478"/>
            <a:ext cx="1276951" cy="1"/>
          </a:xfrm>
          <a:prstGeom prst="line">
            <a:avLst/>
          </a:prstGeom>
          <a:ln w="19050">
            <a:solidFill>
              <a:srgbClr val="3A3838"/>
            </a:solidFill>
            <a:prstDash val="sysDot"/>
            <a:miter/>
            <a:headEnd type="oval"/>
            <a:tailEnd type="oval"/>
          </a:ln>
        </p:spPr>
        <p:txBody>
          <a:bodyPr lIns="45719" rIns="45719"/>
          <a:lstStyle/>
          <a:p>
            <a:pPr defTabSz="457200">
              <a:defRPr sz="1200"/>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1" name="Group 5502"/>
          <p:cNvGrpSpPr/>
          <p:nvPr/>
        </p:nvGrpSpPr>
        <p:grpSpPr>
          <a:xfrm>
            <a:off x="7061644" y="3161929"/>
            <a:ext cx="933716" cy="1059800"/>
            <a:chOff x="0" y="0"/>
            <a:chExt cx="933714" cy="1059799"/>
          </a:xfrm>
        </p:grpSpPr>
        <p:sp>
          <p:nvSpPr>
            <p:cNvPr id="72" name="Shape 5496"/>
            <p:cNvSpPr/>
            <p:nvPr/>
          </p:nvSpPr>
          <p:spPr>
            <a:xfrm rot="5400000">
              <a:off x="-328276" y="328276"/>
              <a:ext cx="1059799" cy="403246"/>
            </a:xfrm>
            <a:custGeom>
              <a:avLst/>
              <a:gdLst/>
              <a:ahLst/>
              <a:cxnLst>
                <a:cxn ang="0">
                  <a:pos x="wd2" y="hd2"/>
                </a:cxn>
                <a:cxn ang="5400000">
                  <a:pos x="wd2" y="hd2"/>
                </a:cxn>
                <a:cxn ang="10800000">
                  <a:pos x="wd2" y="hd2"/>
                </a:cxn>
                <a:cxn ang="16200000">
                  <a:pos x="wd2" y="hd2"/>
                </a:cxn>
              </a:cxnLst>
              <a:rect l="0" t="0" r="r" b="b"/>
              <a:pathLst>
                <a:path w="21600" h="21600" extrusionOk="0">
                  <a:moveTo>
                    <a:pt x="10765" y="0"/>
                  </a:moveTo>
                  <a:lnTo>
                    <a:pt x="0" y="10770"/>
                  </a:lnTo>
                  <a:lnTo>
                    <a:pt x="10765" y="21600"/>
                  </a:lnTo>
                  <a:lnTo>
                    <a:pt x="21600" y="10770"/>
                  </a:lnTo>
                  <a:lnTo>
                    <a:pt x="10765" y="0"/>
                  </a:lnTo>
                  <a:close/>
                </a:path>
              </a:pathLst>
            </a:custGeom>
            <a:solidFill>
              <a:srgbClr val="212F3C"/>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Shape 5497"/>
            <p:cNvSpPr/>
            <p:nvPr/>
          </p:nvSpPr>
          <p:spPr>
            <a:xfrm rot="5400000">
              <a:off x="303854" y="-101663"/>
              <a:ext cx="528196" cy="731524"/>
            </a:xfrm>
            <a:custGeom>
              <a:avLst/>
              <a:gdLst/>
              <a:ahLst/>
              <a:cxnLst>
                <a:cxn ang="0">
                  <a:pos x="wd2" y="hd2"/>
                </a:cxn>
                <a:cxn ang="5400000">
                  <a:pos x="wd2" y="hd2"/>
                </a:cxn>
                <a:cxn ang="10800000">
                  <a:pos x="wd2" y="hd2"/>
                </a:cxn>
                <a:cxn ang="16200000">
                  <a:pos x="wd2" y="hd2"/>
                </a:cxn>
              </a:cxnLst>
              <a:rect l="0" t="0" r="r" b="b"/>
              <a:pathLst>
                <a:path w="21600" h="21600" extrusionOk="0">
                  <a:moveTo>
                    <a:pt x="21600" y="15663"/>
                  </a:moveTo>
                  <a:lnTo>
                    <a:pt x="0" y="21600"/>
                  </a:lnTo>
                  <a:lnTo>
                    <a:pt x="0" y="9391"/>
                  </a:lnTo>
                  <a:lnTo>
                    <a:pt x="21600" y="0"/>
                  </a:lnTo>
                  <a:lnTo>
                    <a:pt x="21600" y="15663"/>
                  </a:lnTo>
                  <a:close/>
                </a:path>
              </a:pathLst>
            </a:custGeom>
            <a:solidFill>
              <a:srgbClr val="6A8BAD"/>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Shape 5498"/>
            <p:cNvSpPr/>
            <p:nvPr/>
          </p:nvSpPr>
          <p:spPr>
            <a:xfrm rot="5400000">
              <a:off x="302151" y="428236"/>
              <a:ext cx="531605" cy="731524"/>
            </a:xfrm>
            <a:custGeom>
              <a:avLst/>
              <a:gdLst/>
              <a:ahLst/>
              <a:cxnLst>
                <a:cxn ang="0">
                  <a:pos x="wd2" y="hd2"/>
                </a:cxn>
                <a:cxn ang="5400000">
                  <a:pos x="wd2" y="hd2"/>
                </a:cxn>
                <a:cxn ang="10800000">
                  <a:pos x="wd2" y="hd2"/>
                </a:cxn>
                <a:cxn ang="16200000">
                  <a:pos x="wd2" y="hd2"/>
                </a:cxn>
              </a:cxnLst>
              <a:rect l="0" t="0" r="r" b="b"/>
              <a:pathLst>
                <a:path w="21600" h="21600" extrusionOk="0">
                  <a:moveTo>
                    <a:pt x="0" y="15663"/>
                  </a:moveTo>
                  <a:lnTo>
                    <a:pt x="21600" y="21600"/>
                  </a:lnTo>
                  <a:lnTo>
                    <a:pt x="21600" y="9391"/>
                  </a:lnTo>
                  <a:lnTo>
                    <a:pt x="0" y="0"/>
                  </a:lnTo>
                  <a:lnTo>
                    <a:pt x="0" y="15663"/>
                  </a:lnTo>
                  <a:close/>
                </a:path>
              </a:pathLst>
            </a:custGeom>
            <a:solidFill>
              <a:schemeClr val="accent5"/>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Shape 5499"/>
            <p:cNvSpPr/>
            <p:nvPr/>
          </p:nvSpPr>
          <p:spPr>
            <a:xfrm rot="5400000">
              <a:off x="663369" y="263529"/>
              <a:ext cx="9088" cy="5316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92"/>
                  </a:lnTo>
                  <a:lnTo>
                    <a:pt x="8100" y="0"/>
                  </a:lnTo>
                  <a:lnTo>
                    <a:pt x="21600" y="92"/>
                  </a:lnTo>
                  <a:lnTo>
                    <a:pt x="21600"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Shape 5500"/>
            <p:cNvSpPr/>
            <p:nvPr/>
          </p:nvSpPr>
          <p:spPr>
            <a:xfrm rot="5400000">
              <a:off x="241948" y="368032"/>
              <a:ext cx="1059799" cy="323734"/>
            </a:xfrm>
            <a:custGeom>
              <a:avLst/>
              <a:gdLst/>
              <a:ahLst/>
              <a:cxnLst>
                <a:cxn ang="0">
                  <a:pos x="wd2" y="hd2"/>
                </a:cxn>
                <a:cxn ang="5400000">
                  <a:pos x="wd2" y="hd2"/>
                </a:cxn>
                <a:cxn ang="10800000">
                  <a:pos x="wd2" y="hd2"/>
                </a:cxn>
                <a:cxn ang="16200000">
                  <a:pos x="wd2" y="hd2"/>
                </a:cxn>
              </a:cxnLst>
              <a:rect l="0" t="0" r="r" b="b"/>
              <a:pathLst>
                <a:path w="21600" h="21600" extrusionOk="0">
                  <a:moveTo>
                    <a:pt x="10765" y="0"/>
                  </a:moveTo>
                  <a:lnTo>
                    <a:pt x="0" y="21221"/>
                  </a:lnTo>
                  <a:lnTo>
                    <a:pt x="0" y="21600"/>
                  </a:lnTo>
                  <a:lnTo>
                    <a:pt x="10765" y="758"/>
                  </a:lnTo>
                  <a:lnTo>
                    <a:pt x="21600" y="21600"/>
                  </a:lnTo>
                  <a:lnTo>
                    <a:pt x="21600" y="21221"/>
                  </a:lnTo>
                  <a:lnTo>
                    <a:pt x="10765"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Shape 5501"/>
            <p:cNvSpPr/>
            <p:nvPr/>
          </p:nvSpPr>
          <p:spPr>
            <a:xfrm rot="5400000">
              <a:off x="-223773" y="425964"/>
              <a:ext cx="1059799" cy="2078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696" y="826"/>
                  </a:lnTo>
                  <a:lnTo>
                    <a:pt x="10881" y="826"/>
                  </a:lnTo>
                  <a:lnTo>
                    <a:pt x="21600" y="21600"/>
                  </a:lnTo>
                  <a:lnTo>
                    <a:pt x="21600" y="21010"/>
                  </a:lnTo>
                  <a:lnTo>
                    <a:pt x="10881" y="0"/>
                  </a:lnTo>
                  <a:lnTo>
                    <a:pt x="10696" y="0"/>
                  </a:lnTo>
                  <a:lnTo>
                    <a:pt x="0" y="21010"/>
                  </a:lnTo>
                  <a:lnTo>
                    <a:pt x="0"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9" name="Group 5509"/>
          <p:cNvGrpSpPr/>
          <p:nvPr/>
        </p:nvGrpSpPr>
        <p:grpSpPr>
          <a:xfrm>
            <a:off x="6455072" y="2842741"/>
            <a:ext cx="829212" cy="1697041"/>
            <a:chOff x="0" y="0"/>
            <a:chExt cx="829211" cy="1697039"/>
          </a:xfrm>
        </p:grpSpPr>
        <p:sp>
          <p:nvSpPr>
            <p:cNvPr id="130" name="Shape 5503"/>
            <p:cNvSpPr/>
            <p:nvPr/>
          </p:nvSpPr>
          <p:spPr>
            <a:xfrm rot="5400000">
              <a:off x="-721299" y="721298"/>
              <a:ext cx="1697040" cy="254444"/>
            </a:xfrm>
            <a:custGeom>
              <a:avLst/>
              <a:gdLst/>
              <a:ahLst/>
              <a:cxnLst>
                <a:cxn ang="0">
                  <a:pos x="wd2" y="hd2"/>
                </a:cxn>
                <a:cxn ang="5400000">
                  <a:pos x="wd2" y="hd2"/>
                </a:cxn>
                <a:cxn ang="10800000">
                  <a:pos x="wd2" y="hd2"/>
                </a:cxn>
                <a:cxn ang="16200000">
                  <a:pos x="wd2" y="hd2"/>
                </a:cxn>
              </a:cxnLst>
              <a:rect l="0" t="0" r="r" b="b"/>
              <a:pathLst>
                <a:path w="21600" h="21600" extrusionOk="0">
                  <a:moveTo>
                    <a:pt x="10786" y="0"/>
                  </a:moveTo>
                  <a:lnTo>
                    <a:pt x="0" y="10704"/>
                  </a:lnTo>
                  <a:lnTo>
                    <a:pt x="10786" y="21600"/>
                  </a:lnTo>
                  <a:lnTo>
                    <a:pt x="21600" y="10704"/>
                  </a:lnTo>
                  <a:lnTo>
                    <a:pt x="10786" y="0"/>
                  </a:lnTo>
                  <a:close/>
                </a:path>
              </a:pathLst>
            </a:custGeom>
            <a:solidFill>
              <a:srgbClr val="902B20"/>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Shape 5504"/>
            <p:cNvSpPr/>
            <p:nvPr/>
          </p:nvSpPr>
          <p:spPr>
            <a:xfrm rot="5400000">
              <a:off x="55091" y="73265"/>
              <a:ext cx="847385" cy="7008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4"/>
                  </a:moveTo>
                  <a:lnTo>
                    <a:pt x="0" y="21600"/>
                  </a:lnTo>
                  <a:lnTo>
                    <a:pt x="0" y="7842"/>
                  </a:lnTo>
                  <a:lnTo>
                    <a:pt x="21600" y="0"/>
                  </a:lnTo>
                  <a:lnTo>
                    <a:pt x="21600" y="17714"/>
                  </a:lnTo>
                  <a:close/>
                </a:path>
              </a:pathLst>
            </a:custGeom>
            <a:solidFill>
              <a:srgbClr val="E18278"/>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Shape 5505"/>
            <p:cNvSpPr/>
            <p:nvPr/>
          </p:nvSpPr>
          <p:spPr>
            <a:xfrm rot="5400000">
              <a:off x="53955" y="921785"/>
              <a:ext cx="849657" cy="700855"/>
            </a:xfrm>
            <a:custGeom>
              <a:avLst/>
              <a:gdLst/>
              <a:ahLst/>
              <a:cxnLst>
                <a:cxn ang="0">
                  <a:pos x="wd2" y="hd2"/>
                </a:cxn>
                <a:cxn ang="5400000">
                  <a:pos x="wd2" y="hd2"/>
                </a:cxn>
                <a:cxn ang="10800000">
                  <a:pos x="wd2" y="hd2"/>
                </a:cxn>
                <a:cxn ang="16200000">
                  <a:pos x="wd2" y="hd2"/>
                </a:cxn>
              </a:cxnLst>
              <a:rect l="0" t="0" r="r" b="b"/>
              <a:pathLst>
                <a:path w="21600" h="21600" extrusionOk="0">
                  <a:moveTo>
                    <a:pt x="0" y="17714"/>
                  </a:moveTo>
                  <a:lnTo>
                    <a:pt x="21600" y="21600"/>
                  </a:lnTo>
                  <a:lnTo>
                    <a:pt x="21600" y="7842"/>
                  </a:lnTo>
                  <a:lnTo>
                    <a:pt x="0" y="0"/>
                  </a:lnTo>
                  <a:lnTo>
                    <a:pt x="0" y="17714"/>
                  </a:lnTo>
                  <a:close/>
                </a:path>
              </a:pathLst>
            </a:custGeom>
            <a:solidFill>
              <a:schemeClr val="accent4"/>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Shape 5506"/>
            <p:cNvSpPr/>
            <p:nvPr/>
          </p:nvSpPr>
          <p:spPr>
            <a:xfrm rot="5400000">
              <a:off x="537282" y="561135"/>
              <a:ext cx="9088" cy="57476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43"/>
                  </a:lnTo>
                  <a:lnTo>
                    <a:pt x="8100" y="0"/>
                  </a:lnTo>
                  <a:lnTo>
                    <a:pt x="21600" y="43"/>
                  </a:lnTo>
                  <a:lnTo>
                    <a:pt x="21600" y="2160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Shape 5507"/>
            <p:cNvSpPr/>
            <p:nvPr/>
          </p:nvSpPr>
          <p:spPr>
            <a:xfrm rot="5400000">
              <a:off x="-151075" y="716754"/>
              <a:ext cx="1697040" cy="263532"/>
            </a:xfrm>
            <a:custGeom>
              <a:avLst/>
              <a:gdLst/>
              <a:ahLst/>
              <a:cxnLst>
                <a:cxn ang="0">
                  <a:pos x="wd2" y="hd2"/>
                </a:cxn>
                <a:cxn ang="5400000">
                  <a:pos x="wd2" y="hd2"/>
                </a:cxn>
                <a:cxn ang="10800000">
                  <a:pos x="wd2" y="hd2"/>
                </a:cxn>
                <a:cxn ang="16200000">
                  <a:pos x="wd2" y="hd2"/>
                </a:cxn>
              </a:cxnLst>
              <a:rect l="0" t="0" r="r" b="b"/>
              <a:pathLst>
                <a:path w="21600" h="21600" extrusionOk="0">
                  <a:moveTo>
                    <a:pt x="10786" y="0"/>
                  </a:moveTo>
                  <a:lnTo>
                    <a:pt x="0" y="20855"/>
                  </a:lnTo>
                  <a:lnTo>
                    <a:pt x="0" y="21600"/>
                  </a:lnTo>
                  <a:lnTo>
                    <a:pt x="10786" y="931"/>
                  </a:lnTo>
                  <a:lnTo>
                    <a:pt x="21600" y="21600"/>
                  </a:lnTo>
                  <a:lnTo>
                    <a:pt x="21600" y="20855"/>
                  </a:lnTo>
                  <a:lnTo>
                    <a:pt x="10786"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Shape 5508"/>
            <p:cNvSpPr/>
            <p:nvPr/>
          </p:nvSpPr>
          <p:spPr>
            <a:xfrm rot="5400000">
              <a:off x="-650873" y="779229"/>
              <a:ext cx="1697040" cy="138582"/>
            </a:xfrm>
            <a:custGeom>
              <a:avLst/>
              <a:gdLst/>
              <a:ahLst/>
              <a:cxnLst>
                <a:cxn ang="0">
                  <a:pos x="wd2" y="hd2"/>
                </a:cxn>
                <a:cxn ang="5400000">
                  <a:pos x="wd2" y="hd2"/>
                </a:cxn>
                <a:cxn ang="10800000">
                  <a:pos x="wd2" y="hd2"/>
                </a:cxn>
                <a:cxn ang="16200000">
                  <a:pos x="wd2" y="hd2"/>
                </a:cxn>
              </a:cxnLst>
              <a:rect l="0" t="0" r="r" b="b"/>
              <a:pathLst>
                <a:path w="21600" h="21600" extrusionOk="0">
                  <a:moveTo>
                    <a:pt x="10742" y="0"/>
                  </a:moveTo>
                  <a:lnTo>
                    <a:pt x="0" y="20007"/>
                  </a:lnTo>
                  <a:lnTo>
                    <a:pt x="0" y="21600"/>
                  </a:lnTo>
                  <a:lnTo>
                    <a:pt x="10742" y="1948"/>
                  </a:lnTo>
                  <a:lnTo>
                    <a:pt x="10858" y="1948"/>
                  </a:lnTo>
                  <a:lnTo>
                    <a:pt x="21600" y="21600"/>
                  </a:lnTo>
                  <a:lnTo>
                    <a:pt x="21600" y="20007"/>
                  </a:lnTo>
                  <a:lnTo>
                    <a:pt x="10858" y="0"/>
                  </a:lnTo>
                  <a:lnTo>
                    <a:pt x="10742"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6" name="Group 5514"/>
          <p:cNvGrpSpPr/>
          <p:nvPr/>
        </p:nvGrpSpPr>
        <p:grpSpPr>
          <a:xfrm>
            <a:off x="5813287" y="2523549"/>
            <a:ext cx="728116" cy="2335420"/>
            <a:chOff x="0" y="0"/>
            <a:chExt cx="728115" cy="2335419"/>
          </a:xfrm>
        </p:grpSpPr>
        <p:sp>
          <p:nvSpPr>
            <p:cNvPr id="137" name="Shape 5510"/>
            <p:cNvSpPr/>
            <p:nvPr/>
          </p:nvSpPr>
          <p:spPr>
            <a:xfrm rot="5400000">
              <a:off x="-219230" y="219229"/>
              <a:ext cx="1166574" cy="7281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927"/>
                  </a:lnTo>
                  <a:lnTo>
                    <a:pt x="0" y="3740"/>
                  </a:lnTo>
                  <a:lnTo>
                    <a:pt x="21600" y="0"/>
                  </a:lnTo>
                  <a:lnTo>
                    <a:pt x="21600" y="21600"/>
                  </a:lnTo>
                  <a:close/>
                </a:path>
              </a:pathLst>
            </a:custGeom>
            <a:solidFill>
              <a:srgbClr val="F8C471"/>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Shape 5511"/>
            <p:cNvSpPr/>
            <p:nvPr/>
          </p:nvSpPr>
          <p:spPr>
            <a:xfrm rot="5400000">
              <a:off x="-220366" y="1386939"/>
              <a:ext cx="1168846" cy="7281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7927"/>
                  </a:lnTo>
                  <a:lnTo>
                    <a:pt x="21600" y="3740"/>
                  </a:lnTo>
                  <a:lnTo>
                    <a:pt x="0" y="0"/>
                  </a:lnTo>
                  <a:lnTo>
                    <a:pt x="0" y="21600"/>
                  </a:lnTo>
                  <a:close/>
                </a:path>
              </a:pathLst>
            </a:custGeom>
            <a:solidFill>
              <a:schemeClr val="accent3"/>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Shape 5512"/>
            <p:cNvSpPr/>
            <p:nvPr/>
          </p:nvSpPr>
          <p:spPr>
            <a:xfrm rot="5400000">
              <a:off x="359513" y="803653"/>
              <a:ext cx="9088" cy="728116"/>
            </a:xfrm>
            <a:custGeom>
              <a:avLst/>
              <a:gdLst/>
              <a:ahLst/>
              <a:cxnLst>
                <a:cxn ang="0">
                  <a:pos x="wd2" y="hd2"/>
                </a:cxn>
                <a:cxn ang="5400000">
                  <a:pos x="wd2" y="hd2"/>
                </a:cxn>
                <a:cxn ang="10800000">
                  <a:pos x="wd2" y="hd2"/>
                </a:cxn>
                <a:cxn ang="16200000">
                  <a:pos x="wd2" y="hd2"/>
                </a:cxn>
              </a:cxnLst>
              <a:rect l="0" t="0" r="r" b="b"/>
              <a:pathLst>
                <a:path w="21600" h="21600" extrusionOk="0">
                  <a:moveTo>
                    <a:pt x="21600" y="21566"/>
                  </a:moveTo>
                  <a:lnTo>
                    <a:pt x="8100" y="21600"/>
                  </a:lnTo>
                  <a:lnTo>
                    <a:pt x="0" y="21566"/>
                  </a:lnTo>
                  <a:lnTo>
                    <a:pt x="0" y="0"/>
                  </a:lnTo>
                  <a:lnTo>
                    <a:pt x="21600" y="0"/>
                  </a:lnTo>
                  <a:lnTo>
                    <a:pt x="21600" y="21566"/>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Shape 5513"/>
            <p:cNvSpPr/>
            <p:nvPr/>
          </p:nvSpPr>
          <p:spPr>
            <a:xfrm rot="5400000">
              <a:off x="-509453" y="1097851"/>
              <a:ext cx="2335419" cy="139717"/>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lnTo>
                    <a:pt x="0" y="19493"/>
                  </a:lnTo>
                  <a:lnTo>
                    <a:pt x="0" y="21600"/>
                  </a:lnTo>
                  <a:lnTo>
                    <a:pt x="10789" y="2459"/>
                  </a:lnTo>
                  <a:lnTo>
                    <a:pt x="21600" y="21600"/>
                  </a:lnTo>
                  <a:lnTo>
                    <a:pt x="21600" y="19493"/>
                  </a:lnTo>
                  <a:lnTo>
                    <a:pt x="10789" y="0"/>
                  </a:lnTo>
                  <a:close/>
                </a:path>
              </a:pathLst>
            </a:custGeom>
            <a:solidFill>
              <a:srgbClr val="FFFFFF">
                <a:alpha val="25000"/>
              </a:srgbClr>
            </a:solidFill>
            <a:ln w="12700" cap="flat">
              <a:noFill/>
              <a:miter lim="400000"/>
            </a:ln>
            <a:effectLst/>
          </p:spPr>
          <p:txBody>
            <a:bodyPr wrap="square" lIns="45719" tIns="45719" rIns="45719" bIns="45719" numCol="1" anchor="t">
              <a:noAutofit/>
            </a:bodyPr>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1" name="Shape 5515"/>
          <p:cNvSpPr/>
          <p:nvPr/>
        </p:nvSpPr>
        <p:spPr>
          <a:xfrm>
            <a:off x="6591817" y="2642715"/>
            <a:ext cx="1276951" cy="1"/>
          </a:xfrm>
          <a:prstGeom prst="line">
            <a:avLst/>
          </a:prstGeom>
          <a:ln w="19050">
            <a:solidFill>
              <a:srgbClr val="3A3838"/>
            </a:solidFill>
            <a:prstDash val="sysDot"/>
            <a:miter/>
            <a:headEnd type="oval"/>
            <a:tailEnd type="oval"/>
          </a:ln>
        </p:spPr>
        <p:txBody>
          <a:bodyPr lIns="45719" rIns="45719"/>
          <a:lstStyle/>
          <a:p>
            <a:pPr defTabSz="457200">
              <a:defRPr sz="1200"/>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Shape 5516"/>
          <p:cNvSpPr/>
          <p:nvPr/>
        </p:nvSpPr>
        <p:spPr>
          <a:xfrm>
            <a:off x="740743" y="1712759"/>
            <a:ext cx="11665296" cy="1077218"/>
          </a:xfrm>
          <a:prstGeom prst="rect">
            <a:avLst/>
          </a:prstGeom>
          <a:ln w="12700">
            <a:miter lim="400000"/>
          </a:ln>
        </p:spPr>
        <p:txBody>
          <a:bodyPr wrap="square" lIns="45719" rIns="45719">
            <a:spAutoFit/>
          </a:bodyPr>
          <a:lstStyle>
            <a:lvl1pPr algn="r">
              <a:defRPr sz="1600"/>
            </a:lvl1pPr>
          </a:lstStyle>
          <a:p>
            <a:pPr>
              <a:defRPr sz="1800">
                <a:solidFill>
                  <a:srgbClr val="000000"/>
                </a:solidFill>
              </a:defRPr>
            </a:pPr>
            <a:r>
              <a:rPr lang="zh-CN" altLang="en-US" sz="3200" b="1" kern="0" dirty="0">
                <a:effectLst>
                  <a:outerShdw blurRad="38100" dist="38100" dir="2700000" algn="tl">
                    <a:srgbClr val="000000"/>
                  </a:outerShdw>
                </a:effectLst>
                <a:latin typeface="仿宋" panose="02010609060101010101" pitchFamily="49" charset="-122"/>
                <a:ea typeface="仿宋" panose="02010609060101010101" pitchFamily="49" charset="-122"/>
              </a:rPr>
              <a:t>毒品的特征：</a:t>
            </a:r>
            <a:r>
              <a:rPr lang="zh-CN" altLang="en-US" sz="3200" kern="0" dirty="0">
                <a:effectLst>
                  <a:outerShdw blurRad="38100" dist="38100" dir="2700000" algn="tl">
                    <a:srgbClr val="000000"/>
                  </a:outerShdw>
                </a:effectLst>
                <a:latin typeface="仿宋" panose="02010609060101010101" pitchFamily="49" charset="-122"/>
                <a:ea typeface="仿宋" panose="02010609060101010101" pitchFamily="49" charset="-122"/>
              </a:rPr>
              <a:t>所有的毒品都具有四个基本特征：依赖性、耐受性、非法性和危害性</a:t>
            </a:r>
            <a:r>
              <a:rPr lang="zh-CN" altLang="en-US" sz="32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a:t>
            </a:r>
            <a:endParaRPr lang="zh-CN" altLang="en-US" sz="3200" b="1"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Shape 5517"/>
          <p:cNvSpPr/>
          <p:nvPr/>
        </p:nvSpPr>
        <p:spPr>
          <a:xfrm>
            <a:off x="1680817" y="2842738"/>
            <a:ext cx="1977791" cy="307777"/>
          </a:xfrm>
          <a:prstGeom prst="rect">
            <a:avLst/>
          </a:prstGeom>
          <a:ln w="12700">
            <a:miter lim="400000"/>
          </a:ln>
        </p:spPr>
        <p:txBody>
          <a:bodyPr lIns="45719" rIns="45719">
            <a:spAutoFit/>
          </a:bodyPr>
          <a:lstStyle/>
          <a:p>
            <a:pPr algn="r"/>
            <a:r>
              <a:rPr sz="1400" dirty="0" smtClean="0">
                <a:solidFill>
                  <a:srgbClr val="3A3838"/>
                </a:solidFill>
                <a:latin typeface="微软雅黑" panose="020B0503020204020204" pitchFamily="34" charset="-122"/>
                <a:ea typeface="微软雅黑" panose="020B0503020204020204" pitchFamily="34" charset="-122"/>
                <a:cs typeface="Open Sans Light"/>
                <a:sym typeface="微软雅黑" panose="020B0503020204020204" pitchFamily="34" charset="-122"/>
              </a:rPr>
              <a:t>.</a:t>
            </a:r>
            <a:endParaRPr sz="1400" dirty="0">
              <a:solidFill>
                <a:srgbClr val="3A3838"/>
              </a:solidFill>
              <a:latin typeface="微软雅黑" panose="020B0503020204020204" pitchFamily="34" charset="-122"/>
              <a:ea typeface="微软雅黑" panose="020B0503020204020204" pitchFamily="34" charset="-122"/>
              <a:cs typeface="Open Sans Light"/>
              <a:sym typeface="微软雅黑" panose="020B0503020204020204" pitchFamily="34" charset="-122"/>
            </a:endParaRPr>
          </a:p>
        </p:txBody>
      </p:sp>
      <p:sp>
        <p:nvSpPr>
          <p:cNvPr id="145" name="Shape 5519"/>
          <p:cNvSpPr/>
          <p:nvPr/>
        </p:nvSpPr>
        <p:spPr>
          <a:xfrm>
            <a:off x="998565" y="4032732"/>
            <a:ext cx="2078345" cy="307777"/>
          </a:xfrm>
          <a:prstGeom prst="rect">
            <a:avLst/>
          </a:prstGeom>
          <a:ln w="12700">
            <a:miter lim="400000"/>
          </a:ln>
        </p:spPr>
        <p:txBody>
          <a:bodyPr lIns="45719" rIns="45719">
            <a:spAutoFit/>
          </a:bodyPr>
          <a:lstStyle/>
          <a:p>
            <a:pPr algn="r"/>
            <a:endParaRPr lang="zh-CN" altLang="en-US" sz="1400" dirty="0">
              <a:solidFill>
                <a:srgbClr val="3A3838"/>
              </a:solidFill>
              <a:latin typeface="微软雅黑" panose="020B0503020204020204" pitchFamily="34" charset="-122"/>
              <a:ea typeface="微软雅黑" panose="020B0503020204020204" pitchFamily="34" charset="-122"/>
              <a:cs typeface="Open Sans Light"/>
              <a:sym typeface="微软雅黑" panose="020B0503020204020204" pitchFamily="34" charset="-122"/>
            </a:endParaRPr>
          </a:p>
        </p:txBody>
      </p:sp>
      <p:sp>
        <p:nvSpPr>
          <p:cNvPr id="147" name="Shape 5521"/>
          <p:cNvSpPr/>
          <p:nvPr/>
        </p:nvSpPr>
        <p:spPr>
          <a:xfrm>
            <a:off x="9621699" y="2976496"/>
            <a:ext cx="2085357" cy="307777"/>
          </a:xfrm>
          <a:prstGeom prst="rect">
            <a:avLst/>
          </a:prstGeom>
          <a:ln w="12700">
            <a:miter lim="400000"/>
          </a:ln>
        </p:spPr>
        <p:txBody>
          <a:bodyPr lIns="45719" rIns="45719">
            <a:spAutoFit/>
          </a:bodyPr>
          <a:lstStyle/>
          <a:p>
            <a:endParaRPr lang="zh-CN" altLang="en-US" sz="1400" dirty="0">
              <a:solidFill>
                <a:srgbClr val="3A3838"/>
              </a:solidFill>
              <a:latin typeface="微软雅黑" panose="020B0503020204020204" pitchFamily="34" charset="-122"/>
              <a:ea typeface="微软雅黑" panose="020B0503020204020204" pitchFamily="34" charset="-122"/>
              <a:cs typeface="Open Sans Light"/>
              <a:sym typeface="微软雅黑" panose="020B0503020204020204" pitchFamily="34" charset="-122"/>
            </a:endParaRPr>
          </a:p>
        </p:txBody>
      </p:sp>
      <p:sp>
        <p:nvSpPr>
          <p:cNvPr id="2" name="矩形 1"/>
          <p:cNvSpPr/>
          <p:nvPr/>
        </p:nvSpPr>
        <p:spPr>
          <a:xfrm>
            <a:off x="320303" y="2642715"/>
            <a:ext cx="4209984" cy="1200329"/>
          </a:xfrm>
          <a:prstGeom prst="rect">
            <a:avLst/>
          </a:prstGeom>
        </p:spPr>
        <p:txBody>
          <a:bodyPr wrap="square">
            <a:spAutoFit/>
          </a:bodyPr>
          <a:lstStyle/>
          <a:p>
            <a:r>
              <a:rPr lang="en-US" altLang="zh-CN" b="1" kern="0" dirty="0">
                <a:effectLst>
                  <a:outerShdw blurRad="38100" dist="38100" dir="2700000" algn="tl">
                    <a:srgbClr val="000000"/>
                  </a:outerShdw>
                </a:effectLst>
                <a:latin typeface="+mj-ea"/>
                <a:ea typeface="+mj-ea"/>
              </a:rPr>
              <a:t>1</a:t>
            </a:r>
            <a:r>
              <a:rPr lang="zh-CN" altLang="en-US" sz="2400" b="1" kern="0" dirty="0">
                <a:effectLst>
                  <a:outerShdw blurRad="38100" dist="38100" dir="2700000" algn="tl">
                    <a:srgbClr val="000000"/>
                  </a:outerShdw>
                </a:effectLst>
                <a:latin typeface="+mj-ea"/>
                <a:ea typeface="+mj-ea"/>
              </a:rPr>
              <a:t>、依赖性</a:t>
            </a:r>
            <a:r>
              <a:rPr lang="zh-CN" altLang="en-US" sz="2400" kern="0" dirty="0">
                <a:effectLst>
                  <a:outerShdw blurRad="38100" dist="38100" dir="2700000" algn="tl">
                    <a:srgbClr val="000000"/>
                  </a:outerShdw>
                </a:effectLst>
                <a:latin typeface="+mj-ea"/>
                <a:ea typeface="+mj-ea"/>
              </a:rPr>
              <a:t>（也称药物成瘾性）它分为生理依耐性和心理依耐性两个方面。</a:t>
            </a:r>
            <a:endParaRPr lang="zh-CN" altLang="en-US" sz="2400" dirty="0">
              <a:latin typeface="+mj-ea"/>
              <a:ea typeface="+mj-ea"/>
            </a:endParaRPr>
          </a:p>
        </p:txBody>
      </p:sp>
      <p:sp>
        <p:nvSpPr>
          <p:cNvPr id="3" name="矩形 2"/>
          <p:cNvSpPr/>
          <p:nvPr/>
        </p:nvSpPr>
        <p:spPr>
          <a:xfrm>
            <a:off x="1524785" y="5056485"/>
            <a:ext cx="6429375" cy="1477328"/>
          </a:xfrm>
          <a:prstGeom prst="rect">
            <a:avLst/>
          </a:prstGeom>
        </p:spPr>
        <p:txBody>
          <a:bodyPr>
            <a:spAutoFit/>
          </a:bodyPr>
          <a:lstStyle/>
          <a:p>
            <a:r>
              <a:rPr lang="en-US" altLang="zh-CN" b="1" kern="0" dirty="0">
                <a:effectLst>
                  <a:outerShdw blurRad="38100" dist="38100" dir="2700000" algn="tl">
                    <a:srgbClr val="000000"/>
                  </a:outerShdw>
                </a:effectLst>
                <a:latin typeface="+mj-ea"/>
                <a:ea typeface="+mj-ea"/>
              </a:rPr>
              <a:t>2</a:t>
            </a:r>
            <a:r>
              <a:rPr lang="zh-CN" altLang="en-US" b="1" kern="0" dirty="0">
                <a:effectLst>
                  <a:outerShdw blurRad="38100" dist="38100" dir="2700000" algn="tl">
                    <a:srgbClr val="000000"/>
                  </a:outerShdw>
                </a:effectLst>
                <a:latin typeface="+mj-ea"/>
                <a:ea typeface="+mj-ea"/>
              </a:rPr>
              <a:t>、耐受性：</a:t>
            </a:r>
            <a:r>
              <a:rPr lang="zh-CN" altLang="en-US" kern="0" dirty="0">
                <a:effectLst>
                  <a:outerShdw blurRad="38100" dist="38100" dir="2700000" algn="tl">
                    <a:srgbClr val="000000"/>
                  </a:outerShdw>
                </a:effectLst>
                <a:latin typeface="+mj-ea"/>
                <a:ea typeface="+mj-ea"/>
              </a:rPr>
              <a:t>毒品的耐受性是指吸毒者在长期吸食毒品后，毒品产生的效果就会出现退化现象，肌体对毒品的反应迟钝、变弱，必须不断增加剂量才能获得与前相同的效果。由于毒品的耐受性，几乎使每个吸毒者都会逐步增大每次吸毒量、缩短吸毒间隔时间以及改抽吸为静脉注射，直至最后走向死亡。</a:t>
            </a:r>
            <a:endParaRPr lang="zh-CN" altLang="en-US" dirty="0">
              <a:latin typeface="+mj-ea"/>
              <a:ea typeface="+mj-ea"/>
            </a:endParaRPr>
          </a:p>
        </p:txBody>
      </p:sp>
      <p:sp>
        <p:nvSpPr>
          <p:cNvPr id="4" name="矩形 3"/>
          <p:cNvSpPr/>
          <p:nvPr/>
        </p:nvSpPr>
        <p:spPr>
          <a:xfrm rot="10467778" flipV="1">
            <a:off x="8057522" y="2957140"/>
            <a:ext cx="3906058" cy="1477328"/>
          </a:xfrm>
          <a:prstGeom prst="rect">
            <a:avLst/>
          </a:prstGeom>
        </p:spPr>
        <p:txBody>
          <a:bodyPr wrap="square">
            <a:spAutoFit/>
          </a:bodyPr>
          <a:lstStyle/>
          <a:p>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altLang="zh-CN" b="1" kern="0" dirty="0">
                <a:effectLst>
                  <a:outerShdw blurRad="38100" dist="38100" dir="2700000" algn="tl">
                    <a:srgbClr val="000000"/>
                  </a:outerShdw>
                </a:effectLst>
                <a:latin typeface="仿宋" panose="02010609060101010101" pitchFamily="49" charset="-122"/>
                <a:ea typeface="仿宋" panose="02010609060101010101" pitchFamily="49" charset="-122"/>
              </a:rPr>
              <a:t>3</a:t>
            </a:r>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、非法性：</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任何能够使人形成瘾癖的麻醉药品和精神药品都对人体有积极和消极两方面的作用（即医疗作用和毒害作用），只有它们被用于非法用途时才称为毒品</a:t>
            </a:r>
            <a:endParaRPr lang="zh-CN" altLang="en-US" dirty="0"/>
          </a:p>
        </p:txBody>
      </p:sp>
      <p:sp>
        <p:nvSpPr>
          <p:cNvPr id="5" name="TextBox 4"/>
          <p:cNvSpPr txBox="1"/>
          <p:nvPr/>
        </p:nvSpPr>
        <p:spPr>
          <a:xfrm>
            <a:off x="8229575" y="5056485"/>
            <a:ext cx="3240360" cy="923330"/>
          </a:xfrm>
          <a:prstGeom prst="rect">
            <a:avLst/>
          </a:prstGeom>
          <a:noFill/>
        </p:spPr>
        <p:txBody>
          <a:bodyPr wrap="square" rtlCol="0">
            <a:spAutoFit/>
          </a:bodyPr>
          <a:lstStyle/>
          <a:p>
            <a:r>
              <a:rPr lang="en-US" altLang="zh-CN" b="1" kern="0" dirty="0">
                <a:effectLst>
                  <a:outerShdw blurRad="38100" dist="38100" dir="2700000" algn="tl">
                    <a:srgbClr val="000000"/>
                  </a:outerShdw>
                </a:effectLst>
                <a:latin typeface="仿宋" panose="02010609060101010101" pitchFamily="49" charset="-122"/>
                <a:ea typeface="仿宋" panose="02010609060101010101" pitchFamily="49" charset="-122"/>
              </a:rPr>
              <a:t>4</a:t>
            </a:r>
            <a:r>
              <a:rPr lang="zh-CN" altLang="en-US" b="1" kern="0" dirty="0">
                <a:effectLst>
                  <a:outerShdw blurRad="38100" dist="38100" dir="2700000" algn="tl">
                    <a:srgbClr val="000000"/>
                  </a:outerShdw>
                </a:effectLst>
                <a:latin typeface="仿宋" panose="02010609060101010101" pitchFamily="49" charset="-122"/>
                <a:ea typeface="仿宋" panose="02010609060101010101" pitchFamily="49" charset="-122"/>
              </a:rPr>
              <a:t>、危害性：</a:t>
            </a:r>
            <a:r>
              <a:rPr lang="zh-CN" altLang="en-US" kern="0" dirty="0">
                <a:effectLst>
                  <a:outerShdw blurRad="38100" dist="38100" dir="2700000" algn="tl">
                    <a:srgbClr val="000000"/>
                  </a:outerShdw>
                </a:effectLst>
                <a:latin typeface="仿宋" panose="02010609060101010101" pitchFamily="49" charset="-122"/>
                <a:ea typeface="仿宋" panose="02010609060101010101" pitchFamily="49" charset="-122"/>
              </a:rPr>
              <a:t>毒品的泛滥不仅对吸毒者本人，而且对家庭、对社会都产生极大的危害。</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wipe(left)">
                                      <p:cBhvr>
                                        <p:cTn id="11" dur="500"/>
                                        <p:tgtEl>
                                          <p:spTgt spid="12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indefinite" fill="hold"/>
                                        <p:tgtEl>
                                          <p:spTgt spid="53"/>
                                        </p:tgtEl>
                                        <p:attrNameLst>
                                          <p:attrName>style.visibility</p:attrName>
                                        </p:attrNameLst>
                                      </p:cBhvr>
                                      <p:to>
                                        <p:strVal val="visible"/>
                                      </p:to>
                                    </p:set>
                                    <p:anim calcmode="lin" valueType="num">
                                      <p:cBhvr>
                                        <p:cTn id="15" dur="1000" fill="hold"/>
                                        <p:tgtEl>
                                          <p:spTgt spid="53"/>
                                        </p:tgtEl>
                                        <p:attrNameLst>
                                          <p:attrName>ppt_x</p:attrName>
                                        </p:attrNameLst>
                                      </p:cBhvr>
                                      <p:tavLst>
                                        <p:tav tm="0">
                                          <p:val>
                                            <p:strVal val="0-#ppt_w/2"/>
                                          </p:val>
                                        </p:tav>
                                        <p:tav tm="100000">
                                          <p:val>
                                            <p:strVal val="#ppt_x"/>
                                          </p:val>
                                        </p:tav>
                                      </p:tavLst>
                                    </p:anim>
                                    <p:anim calcmode="lin" valueType="num">
                                      <p:cBhvr>
                                        <p:cTn id="16" dur="1000" fill="hold"/>
                                        <p:tgtEl>
                                          <p:spTgt spid="5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indefinite" fill="hold"/>
                                        <p:tgtEl>
                                          <p:spTgt spid="60"/>
                                        </p:tgtEl>
                                        <p:attrNameLst>
                                          <p:attrName>style.visibility</p:attrName>
                                        </p:attrNameLst>
                                      </p:cBhvr>
                                      <p:to>
                                        <p:strVal val="visible"/>
                                      </p:to>
                                    </p:set>
                                    <p:anim calcmode="lin" valueType="num">
                                      <p:cBhvr>
                                        <p:cTn id="20" dur="1000" fill="hold"/>
                                        <p:tgtEl>
                                          <p:spTgt spid="60"/>
                                        </p:tgtEl>
                                        <p:attrNameLst>
                                          <p:attrName>ppt_x</p:attrName>
                                        </p:attrNameLst>
                                      </p:cBhvr>
                                      <p:tavLst>
                                        <p:tav tm="0">
                                          <p:val>
                                            <p:strVal val="#ppt_x"/>
                                          </p:val>
                                        </p:tav>
                                        <p:tav tm="100000">
                                          <p:val>
                                            <p:strVal val="#ppt_x"/>
                                          </p:val>
                                        </p:tav>
                                      </p:tavLst>
                                    </p:anim>
                                    <p:anim calcmode="lin" valueType="num">
                                      <p:cBhvr>
                                        <p:cTn id="21" dur="1000" fill="hold"/>
                                        <p:tgtEl>
                                          <p:spTgt spid="60"/>
                                        </p:tgtEl>
                                        <p:attrNameLst>
                                          <p:attrName>ppt_y</p:attrName>
                                        </p:attrNameLst>
                                      </p:cBhvr>
                                      <p:tavLst>
                                        <p:tav tm="0">
                                          <p:val>
                                            <p:strVal val="0-#ppt_h/2"/>
                                          </p:val>
                                        </p:tav>
                                        <p:tav tm="100000">
                                          <p:val>
                                            <p:strVal val="#ppt_y"/>
                                          </p:val>
                                        </p:tav>
                                      </p:tavLst>
                                    </p:anim>
                                  </p:childTnLst>
                                </p:cTn>
                              </p:par>
                            </p:childTnLst>
                          </p:cTn>
                        </p:par>
                        <p:par>
                          <p:cTn id="22" fill="hold">
                            <p:stCondLst>
                              <p:cond delay="3000"/>
                            </p:stCondLst>
                            <p:childTnLst>
                              <p:par>
                                <p:cTn id="23" presetID="2" presetClass="entr" presetSubtype="8" fill="hold" grpId="0" nodeType="afterEffect">
                                  <p:stCondLst>
                                    <p:cond delay="0"/>
                                  </p:stCondLst>
                                  <p:childTnLst>
                                    <p:set>
                                      <p:cBhvr>
                                        <p:cTn id="24" dur="indefinite" fill="hold"/>
                                        <p:tgtEl>
                                          <p:spTgt spid="136"/>
                                        </p:tgtEl>
                                        <p:attrNameLst>
                                          <p:attrName>style.visibility</p:attrName>
                                        </p:attrNameLst>
                                      </p:cBhvr>
                                      <p:to>
                                        <p:strVal val="visible"/>
                                      </p:to>
                                    </p:set>
                                    <p:anim calcmode="lin" valueType="num">
                                      <p:cBhvr>
                                        <p:cTn id="25" dur="1000" fill="hold"/>
                                        <p:tgtEl>
                                          <p:spTgt spid="136"/>
                                        </p:tgtEl>
                                        <p:attrNameLst>
                                          <p:attrName>ppt_x</p:attrName>
                                        </p:attrNameLst>
                                      </p:cBhvr>
                                      <p:tavLst>
                                        <p:tav tm="0">
                                          <p:val>
                                            <p:strVal val="0-#ppt_w/2"/>
                                          </p:val>
                                        </p:tav>
                                        <p:tav tm="100000">
                                          <p:val>
                                            <p:strVal val="#ppt_x"/>
                                          </p:val>
                                        </p:tav>
                                      </p:tavLst>
                                    </p:anim>
                                    <p:anim calcmode="lin" valueType="num">
                                      <p:cBhvr>
                                        <p:cTn id="26" dur="1000" fill="hold"/>
                                        <p:tgtEl>
                                          <p:spTgt spid="136"/>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1" fill="hold" grpId="0" nodeType="afterEffect">
                                  <p:stCondLst>
                                    <p:cond delay="0"/>
                                  </p:stCondLst>
                                  <p:childTnLst>
                                    <p:set>
                                      <p:cBhvr>
                                        <p:cTn id="29" dur="indefinite" fill="hold"/>
                                        <p:tgtEl>
                                          <p:spTgt spid="129"/>
                                        </p:tgtEl>
                                        <p:attrNameLst>
                                          <p:attrName>style.visibility</p:attrName>
                                        </p:attrNameLst>
                                      </p:cBhvr>
                                      <p:to>
                                        <p:strVal val="visible"/>
                                      </p:to>
                                    </p:set>
                                    <p:anim calcmode="lin" valueType="num">
                                      <p:cBhvr>
                                        <p:cTn id="30" dur="1000" fill="hold"/>
                                        <p:tgtEl>
                                          <p:spTgt spid="129"/>
                                        </p:tgtEl>
                                        <p:attrNameLst>
                                          <p:attrName>ppt_x</p:attrName>
                                        </p:attrNameLst>
                                      </p:cBhvr>
                                      <p:tavLst>
                                        <p:tav tm="0">
                                          <p:val>
                                            <p:strVal val="#ppt_x"/>
                                          </p:val>
                                        </p:tav>
                                        <p:tav tm="100000">
                                          <p:val>
                                            <p:strVal val="#ppt_x"/>
                                          </p:val>
                                        </p:tav>
                                      </p:tavLst>
                                    </p:anim>
                                    <p:anim calcmode="lin" valueType="num">
                                      <p:cBhvr>
                                        <p:cTn id="31" dur="1000" fill="hold"/>
                                        <p:tgtEl>
                                          <p:spTgt spid="129"/>
                                        </p:tgtEl>
                                        <p:attrNameLst>
                                          <p:attrName>ppt_y</p:attrName>
                                        </p:attrNameLst>
                                      </p:cBhvr>
                                      <p:tavLst>
                                        <p:tav tm="0">
                                          <p:val>
                                            <p:strVal val="0-#ppt_h/2"/>
                                          </p:val>
                                        </p:tav>
                                        <p:tav tm="100000">
                                          <p:val>
                                            <p:strVal val="#ppt_y"/>
                                          </p:val>
                                        </p:tav>
                                      </p:tavLst>
                                    </p:anim>
                                  </p:childTnLst>
                                </p:cTn>
                              </p:par>
                            </p:childTnLst>
                          </p:cTn>
                        </p:par>
                        <p:par>
                          <p:cTn id="32" fill="hold">
                            <p:stCondLst>
                              <p:cond delay="5000"/>
                            </p:stCondLst>
                            <p:childTnLst>
                              <p:par>
                                <p:cTn id="33" presetID="2" presetClass="entr" presetSubtype="8" fill="hold" grpId="0" nodeType="afterEffect">
                                  <p:stCondLst>
                                    <p:cond delay="0"/>
                                  </p:stCondLst>
                                  <p:childTnLst>
                                    <p:set>
                                      <p:cBhvr>
                                        <p:cTn id="34" dur="indefinite" fill="hold"/>
                                        <p:tgtEl>
                                          <p:spTgt spid="71"/>
                                        </p:tgtEl>
                                        <p:attrNameLst>
                                          <p:attrName>style.visibility</p:attrName>
                                        </p:attrNameLst>
                                      </p:cBhvr>
                                      <p:to>
                                        <p:strVal val="visible"/>
                                      </p:to>
                                    </p:set>
                                    <p:anim calcmode="lin" valueType="num">
                                      <p:cBhvr>
                                        <p:cTn id="35" dur="1000" fill="hold"/>
                                        <p:tgtEl>
                                          <p:spTgt spid="71"/>
                                        </p:tgtEl>
                                        <p:attrNameLst>
                                          <p:attrName>ppt_x</p:attrName>
                                        </p:attrNameLst>
                                      </p:cBhvr>
                                      <p:tavLst>
                                        <p:tav tm="0">
                                          <p:val>
                                            <p:strVal val="0-#ppt_w/2"/>
                                          </p:val>
                                        </p:tav>
                                        <p:tav tm="100000">
                                          <p:val>
                                            <p:strVal val="#ppt_x"/>
                                          </p:val>
                                        </p:tav>
                                      </p:tavLst>
                                    </p:anim>
                                    <p:anim calcmode="lin" valueType="num">
                                      <p:cBhvr>
                                        <p:cTn id="36" dur="1000" fill="hold"/>
                                        <p:tgtEl>
                                          <p:spTgt spid="71"/>
                                        </p:tgtEl>
                                        <p:attrNameLst>
                                          <p:attrName>ppt_y</p:attrName>
                                        </p:attrNameLst>
                                      </p:cBhvr>
                                      <p:tavLst>
                                        <p:tav tm="0">
                                          <p:val>
                                            <p:strVal val="#ppt_y"/>
                                          </p:val>
                                        </p:tav>
                                        <p:tav tm="100000">
                                          <p:val>
                                            <p:strVal val="#ppt_y"/>
                                          </p:val>
                                        </p:tav>
                                      </p:tavLst>
                                    </p:anim>
                                  </p:childTnLst>
                                </p:cTn>
                              </p:par>
                            </p:childTnLst>
                          </p:cTn>
                        </p:par>
                        <p:par>
                          <p:cTn id="37" fill="hold">
                            <p:stCondLst>
                              <p:cond delay="6000"/>
                            </p:stCondLst>
                            <p:childTnLst>
                              <p:par>
                                <p:cTn id="38" presetID="22" presetClass="entr" presetSubtype="2" fill="hold" grpId="0" nodeType="afterEffect">
                                  <p:stCondLst>
                                    <p:cond delay="0"/>
                                  </p:stCondLst>
                                  <p:childTnLst>
                                    <p:set>
                                      <p:cBhvr>
                                        <p:cTn id="39" dur="indefinite" fill="hold"/>
                                        <p:tgtEl>
                                          <p:spTgt spid="69"/>
                                        </p:tgtEl>
                                        <p:attrNameLst>
                                          <p:attrName>style.visibility</p:attrName>
                                        </p:attrNameLst>
                                      </p:cBhvr>
                                      <p:to>
                                        <p:strVal val="visible"/>
                                      </p:to>
                                    </p:set>
                                    <p:animEffect transition="in" filter="wipe(right)">
                                      <p:cBhvr>
                                        <p:cTn id="40" dur="500"/>
                                        <p:tgtEl>
                                          <p:spTgt spid="69"/>
                                        </p:tgtEl>
                                      </p:cBhvr>
                                    </p:animEffect>
                                  </p:childTnLst>
                                </p:cTn>
                              </p:par>
                            </p:childTnLst>
                          </p:cTn>
                        </p:par>
                        <p:par>
                          <p:cTn id="41" fill="hold">
                            <p:stCondLst>
                              <p:cond delay="6500"/>
                            </p:stCondLst>
                            <p:childTnLst>
                              <p:par>
                                <p:cTn id="42" presetID="9" presetClass="entr" presetSubtype="0" fill="hold" grpId="0" nodeType="afterEffect">
                                  <p:stCondLst>
                                    <p:cond delay="0"/>
                                  </p:stCondLst>
                                  <p:childTnLst>
                                    <p:set>
                                      <p:cBhvr>
                                        <p:cTn id="43" dur="indefinite" fill="hold"/>
                                        <p:tgtEl>
                                          <p:spTgt spid="142"/>
                                        </p:tgtEl>
                                        <p:attrNameLst>
                                          <p:attrName>style.visibility</p:attrName>
                                        </p:attrNameLst>
                                      </p:cBhvr>
                                      <p:to>
                                        <p:strVal val="visible"/>
                                      </p:to>
                                    </p:set>
                                    <p:animEffect transition="in" filter="dissolve">
                                      <p:cBhvr>
                                        <p:cTn id="44" dur="500"/>
                                        <p:tgtEl>
                                          <p:spTgt spid="142"/>
                                        </p:tgtEl>
                                      </p:cBhvr>
                                    </p:animEffect>
                                  </p:childTnLst>
                                </p:cTn>
                              </p:par>
                            </p:childTnLst>
                          </p:cTn>
                        </p:par>
                        <p:par>
                          <p:cTn id="45" fill="hold">
                            <p:stCondLst>
                              <p:cond delay="7000"/>
                            </p:stCondLst>
                            <p:childTnLst>
                              <p:par>
                                <p:cTn id="46" presetID="9" presetClass="entr" presetSubtype="0" fill="hold" grpId="0" nodeType="afterEffect">
                                  <p:stCondLst>
                                    <p:cond delay="0"/>
                                  </p:stCondLst>
                                  <p:childTnLst>
                                    <p:set>
                                      <p:cBhvr>
                                        <p:cTn id="47" dur="indefinite" fill="hold"/>
                                        <p:tgtEl>
                                          <p:spTgt spid="143"/>
                                        </p:tgtEl>
                                        <p:attrNameLst>
                                          <p:attrName>style.visibility</p:attrName>
                                        </p:attrNameLst>
                                      </p:cBhvr>
                                      <p:to>
                                        <p:strVal val="visible"/>
                                      </p:to>
                                    </p:set>
                                    <p:animEffect transition="in" filter="dissolve">
                                      <p:cBhvr>
                                        <p:cTn id="48" dur="500"/>
                                        <p:tgtEl>
                                          <p:spTgt spid="143"/>
                                        </p:tgtEl>
                                      </p:cBhvr>
                                    </p:animEffect>
                                  </p:childTnLst>
                                </p:cTn>
                              </p:par>
                            </p:childTnLst>
                          </p:cTn>
                        </p:par>
                        <p:par>
                          <p:cTn id="49" fill="hold">
                            <p:stCondLst>
                              <p:cond delay="7500"/>
                            </p:stCondLst>
                            <p:childTnLst>
                              <p:par>
                                <p:cTn id="50" presetID="22" presetClass="entr" presetSubtype="8" fill="hold" grpId="0" nodeType="afterEffect">
                                  <p:stCondLst>
                                    <p:cond delay="0"/>
                                  </p:stCondLst>
                                  <p:childTnLst>
                                    <p:set>
                                      <p:cBhvr>
                                        <p:cTn id="51" dur="indefinite" fill="hold"/>
                                        <p:tgtEl>
                                          <p:spTgt spid="141"/>
                                        </p:tgtEl>
                                        <p:attrNameLst>
                                          <p:attrName>style.visibility</p:attrName>
                                        </p:attrNameLst>
                                      </p:cBhvr>
                                      <p:to>
                                        <p:strVal val="visible"/>
                                      </p:to>
                                    </p:set>
                                    <p:animEffect transition="in" filter="wipe(left)">
                                      <p:cBhvr>
                                        <p:cTn id="52" dur="500"/>
                                        <p:tgtEl>
                                          <p:spTgt spid="141"/>
                                        </p:tgtEl>
                                      </p:cBhvr>
                                    </p:animEffect>
                                  </p:childTnLst>
                                </p:cTn>
                              </p:par>
                            </p:childTnLst>
                          </p:cTn>
                        </p:par>
                        <p:par>
                          <p:cTn id="53" fill="hold">
                            <p:stCondLst>
                              <p:cond delay="7500"/>
                            </p:stCondLst>
                            <p:childTnLst>
                              <p:par>
                                <p:cTn id="54" presetID="9" presetClass="entr" presetSubtype="0" fill="hold" grpId="0" nodeType="afterEffect">
                                  <p:stCondLst>
                                    <p:cond delay="0"/>
                                  </p:stCondLst>
                                  <p:childTnLst>
                                    <p:set>
                                      <p:cBhvr>
                                        <p:cTn id="55" dur="indefinite" fill="hold"/>
                                        <p:tgtEl>
                                          <p:spTgt spid="147"/>
                                        </p:tgtEl>
                                        <p:attrNameLst>
                                          <p:attrName>style.visibility</p:attrName>
                                        </p:attrNameLst>
                                      </p:cBhvr>
                                      <p:to>
                                        <p:strVal val="visible"/>
                                      </p:to>
                                    </p:set>
                                    <p:animEffect transition="in" filter="dissolve">
                                      <p:cBhvr>
                                        <p:cTn id="56" dur="500"/>
                                        <p:tgtEl>
                                          <p:spTgt spid="147"/>
                                        </p:tgtEl>
                                      </p:cBhvr>
                                    </p:animEffect>
                                  </p:childTnLst>
                                </p:cTn>
                              </p:par>
                            </p:childTnLst>
                          </p:cTn>
                        </p:par>
                        <p:par>
                          <p:cTn id="57" fill="hold">
                            <p:stCondLst>
                              <p:cond delay="7500"/>
                            </p:stCondLst>
                            <p:childTnLst>
                              <p:par>
                                <p:cTn id="58" presetID="22" presetClass="entr" presetSubtype="2" fill="hold" grpId="0" nodeType="afterEffect">
                                  <p:stCondLst>
                                    <p:cond delay="0"/>
                                  </p:stCondLst>
                                  <p:childTnLst>
                                    <p:set>
                                      <p:cBhvr>
                                        <p:cTn id="59" dur="indefinite" fill="hold"/>
                                        <p:tgtEl>
                                          <p:spTgt spid="68"/>
                                        </p:tgtEl>
                                        <p:attrNameLst>
                                          <p:attrName>style.visibility</p:attrName>
                                        </p:attrNameLst>
                                      </p:cBhvr>
                                      <p:to>
                                        <p:strVal val="visible"/>
                                      </p:to>
                                    </p:set>
                                    <p:animEffect transition="in" filter="wipe(right)">
                                      <p:cBhvr>
                                        <p:cTn id="60" dur="500"/>
                                        <p:tgtEl>
                                          <p:spTgt spid="68"/>
                                        </p:tgtEl>
                                      </p:cBhvr>
                                    </p:animEffect>
                                  </p:childTnLst>
                                </p:cTn>
                              </p:par>
                            </p:childTnLst>
                          </p:cTn>
                        </p:par>
                        <p:par>
                          <p:cTn id="61" fill="hold">
                            <p:stCondLst>
                              <p:cond delay="7500"/>
                            </p:stCondLst>
                            <p:childTnLst>
                              <p:par>
                                <p:cTn id="62" presetID="9" presetClass="entr" presetSubtype="0" fill="hold" grpId="0" nodeType="afterEffect">
                                  <p:stCondLst>
                                    <p:cond delay="0"/>
                                  </p:stCondLst>
                                  <p:childTnLst>
                                    <p:set>
                                      <p:cBhvr>
                                        <p:cTn id="63" dur="indefinite" fill="hold"/>
                                        <p:tgtEl>
                                          <p:spTgt spid="145"/>
                                        </p:tgtEl>
                                        <p:attrNameLst>
                                          <p:attrName>style.visibility</p:attrName>
                                        </p:attrNameLst>
                                      </p:cBhvr>
                                      <p:to>
                                        <p:strVal val="visible"/>
                                      </p:to>
                                    </p:set>
                                    <p:animEffect transition="in" filter="dissolve">
                                      <p:cBhvr>
                                        <p:cTn id="64" dur="500"/>
                                        <p:tgtEl>
                                          <p:spTgt spid="14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indefinite" fill="hold"/>
                                        <p:tgtEl>
                                          <p:spTgt spid="70"/>
                                        </p:tgtEl>
                                        <p:attrNameLst>
                                          <p:attrName>style.visibility</p:attrName>
                                        </p:attrNameLst>
                                      </p:cBhvr>
                                      <p:to>
                                        <p:strVal val="visible"/>
                                      </p:to>
                                    </p:set>
                                    <p:animEffect transition="in" filter="wipe(left)">
                                      <p:cBhvr>
                                        <p:cTn id="6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animBg="1"/>
      <p:bldP spid="53" grpId="0" animBg="1" advAuto="0"/>
      <p:bldP spid="60" grpId="0" animBg="1" advAuto="0"/>
      <p:bldP spid="68" grpId="0" animBg="1" advAuto="0"/>
      <p:bldP spid="69" grpId="0" animBg="1" advAuto="0"/>
      <p:bldP spid="70" grpId="0" animBg="1" advAuto="0"/>
      <p:bldP spid="71" grpId="0" animBg="1" advAuto="0"/>
      <p:bldP spid="129" grpId="0" animBg="1" advAuto="0"/>
      <p:bldP spid="136" grpId="0" animBg="1" advAuto="0"/>
      <p:bldP spid="141" grpId="0" animBg="1" advAuto="0"/>
      <p:bldP spid="142" grpId="0" animBg="1" advAuto="0"/>
      <p:bldP spid="143" grpId="0" animBg="1" advAuto="0"/>
      <p:bldP spid="145" grpId="0" animBg="1" advAuto="0"/>
      <p:bldP spid="147"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extBox 23"/>
          <p:cNvSpPr txBox="1"/>
          <p:nvPr/>
        </p:nvSpPr>
        <p:spPr>
          <a:xfrm>
            <a:off x="956767" y="591989"/>
            <a:ext cx="4488854" cy="1107996"/>
          </a:xfrm>
          <a:prstGeom prst="rect">
            <a:avLst/>
          </a:prstGeom>
          <a:noFill/>
        </p:spPr>
        <p:txBody>
          <a:bodyPr wrap="square" rtlCol="0">
            <a:spAutoFit/>
          </a:bodyPr>
          <a:lstStyle/>
          <a:p>
            <a:pPr>
              <a:lnSpc>
                <a:spcPct val="150000"/>
              </a:lnSpc>
            </a:pPr>
            <a:r>
              <a:rPr lang="en-US" altLang="zh-CN" sz="4400" b="1" kern="0" dirty="0">
                <a:solidFill>
                  <a:srgbClr val="FF0000"/>
                </a:solidFill>
                <a:effectLst>
                  <a:outerShdw blurRad="38100" dist="38100" dir="2700000" algn="tl">
                    <a:srgbClr val="000000"/>
                  </a:outerShdw>
                </a:effectLst>
                <a:latin typeface="Arial"/>
                <a:ea typeface="宋体"/>
                <a:cs typeface="+mj-cs"/>
              </a:rPr>
              <a:t>2.</a:t>
            </a:r>
            <a:r>
              <a:rPr lang="zh-CN" altLang="en-US" sz="4400" b="1" kern="0" dirty="0">
                <a:solidFill>
                  <a:srgbClr val="FF0000"/>
                </a:solidFill>
                <a:effectLst>
                  <a:outerShdw blurRad="38100" dist="38100" dir="2700000" algn="tl">
                    <a:srgbClr val="000000"/>
                  </a:outerShdw>
                </a:effectLst>
                <a:latin typeface="Arial"/>
                <a:ea typeface="宋体"/>
                <a:cs typeface="+mj-cs"/>
              </a:rPr>
              <a:t>毒品的分类</a:t>
            </a:r>
            <a:endParaRPr lang="en-GB" altLang="zh-CN" sz="2400" b="1" dirty="0">
              <a:solidFill>
                <a:schemeClr val="accent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7" name="矩形 126"/>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Group 5659"/>
          <p:cNvGrpSpPr/>
          <p:nvPr/>
        </p:nvGrpSpPr>
        <p:grpSpPr>
          <a:xfrm>
            <a:off x="4197128" y="621181"/>
            <a:ext cx="4536504" cy="4003256"/>
            <a:chOff x="0" y="0"/>
            <a:chExt cx="5500322" cy="4404840"/>
          </a:xfrm>
        </p:grpSpPr>
        <p:grpSp>
          <p:nvGrpSpPr>
            <p:cNvPr id="5" name="Group 5654"/>
            <p:cNvGrpSpPr/>
            <p:nvPr/>
          </p:nvGrpSpPr>
          <p:grpSpPr>
            <a:xfrm>
              <a:off x="0" y="0"/>
              <a:ext cx="5500323" cy="4404841"/>
              <a:chOff x="0" y="0"/>
              <a:chExt cx="5500321" cy="4404840"/>
            </a:xfrm>
          </p:grpSpPr>
          <p:grpSp>
            <p:nvGrpSpPr>
              <p:cNvPr id="10" name="Group 5635"/>
              <p:cNvGrpSpPr/>
              <p:nvPr/>
            </p:nvGrpSpPr>
            <p:grpSpPr>
              <a:xfrm>
                <a:off x="0" y="829543"/>
                <a:ext cx="2771689" cy="2762116"/>
                <a:chOff x="0" y="0"/>
                <a:chExt cx="2771688" cy="2762115"/>
              </a:xfrm>
            </p:grpSpPr>
            <p:sp>
              <p:nvSpPr>
                <p:cNvPr id="29" name="Shape 5631"/>
                <p:cNvSpPr/>
                <p:nvPr/>
              </p:nvSpPr>
              <p:spPr>
                <a:xfrm rot="18900000">
                  <a:off x="406822" y="402182"/>
                  <a:ext cx="1948472" cy="1957751"/>
                </a:xfrm>
                <a:custGeom>
                  <a:avLst/>
                  <a:gdLst/>
                  <a:ahLst/>
                  <a:cxnLst>
                    <a:cxn ang="0">
                      <a:pos x="wd2" y="hd2"/>
                    </a:cxn>
                    <a:cxn ang="5400000">
                      <a:pos x="wd2" y="hd2"/>
                    </a:cxn>
                    <a:cxn ang="10800000">
                      <a:pos x="wd2" y="hd2"/>
                    </a:cxn>
                    <a:cxn ang="16200000">
                      <a:pos x="wd2" y="hd2"/>
                    </a:cxn>
                  </a:cxnLst>
                  <a:rect l="0" t="0" r="r" b="b"/>
                  <a:pathLst>
                    <a:path w="21600" h="21600" extrusionOk="0">
                      <a:moveTo>
                        <a:pt x="0" y="21490"/>
                      </a:moveTo>
                      <a:cubicBezTo>
                        <a:pt x="0" y="9622"/>
                        <a:pt x="9671" y="0"/>
                        <a:pt x="21600" y="0"/>
                      </a:cubicBezTo>
                      <a:lnTo>
                        <a:pt x="21519" y="4387"/>
                      </a:lnTo>
                      <a:cubicBezTo>
                        <a:pt x="11963" y="4387"/>
                        <a:pt x="4216" y="12093"/>
                        <a:pt x="4216" y="21600"/>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Group 5634"/>
                <p:cNvGrpSpPr/>
                <p:nvPr/>
              </p:nvGrpSpPr>
              <p:grpSpPr>
                <a:xfrm>
                  <a:off x="1061814" y="524551"/>
                  <a:ext cx="1709875" cy="1693545"/>
                  <a:chOff x="0" y="0"/>
                  <a:chExt cx="1709874" cy="1693544"/>
                </a:xfrm>
              </p:grpSpPr>
              <p:sp>
                <p:nvSpPr>
                  <p:cNvPr id="31" name="Shape 5632"/>
                  <p:cNvSpPr/>
                  <p:nvPr/>
                </p:nvSpPr>
                <p:spPr>
                  <a:xfrm rot="18900000">
                    <a:off x="247612" y="248415"/>
                    <a:ext cx="1198320" cy="11967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9642" y="0"/>
                          <a:pt x="21536" y="0"/>
                        </a:cubicBezTo>
                        <a:lnTo>
                          <a:pt x="21600" y="6832"/>
                        </a:lnTo>
                        <a:cubicBezTo>
                          <a:pt x="13499" y="6832"/>
                          <a:pt x="6932" y="13424"/>
                          <a:pt x="6932" y="21555"/>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Shape 5633"/>
                  <p:cNvSpPr/>
                  <p:nvPr/>
                </p:nvSpPr>
                <p:spPr>
                  <a:xfrm rot="18900000">
                    <a:off x="1063044" y="563275"/>
                    <a:ext cx="532638" cy="5436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048"/>
                          <a:pt x="9278" y="536"/>
                          <a:pt x="21070" y="0"/>
                        </a:cubicBezTo>
                        <a:lnTo>
                          <a:pt x="21600" y="11128"/>
                        </a:lnTo>
                        <a:lnTo>
                          <a:pt x="21600" y="11128"/>
                        </a:lnTo>
                        <a:cubicBezTo>
                          <a:pt x="15900" y="11386"/>
                          <a:pt x="11415" y="15978"/>
                          <a:pt x="11415" y="21555"/>
                        </a:cubicBezTo>
                        <a:close/>
                      </a:path>
                    </a:pathLst>
                  </a:custGeom>
                  <a:solidFill>
                    <a:schemeClr val="accent3"/>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1" name="Shape 5636"/>
              <p:cNvSpPr/>
              <p:nvPr/>
            </p:nvSpPr>
            <p:spPr>
              <a:xfrm rot="18900000" flipH="1">
                <a:off x="1978604" y="323960"/>
                <a:ext cx="1565135" cy="1566427"/>
              </a:xfrm>
              <a:custGeom>
                <a:avLst/>
                <a:gdLst/>
                <a:ahLst/>
                <a:cxnLst>
                  <a:cxn ang="0">
                    <a:pos x="wd2" y="hd2"/>
                  </a:cxn>
                  <a:cxn ang="5400000">
                    <a:pos x="wd2" y="hd2"/>
                  </a:cxn>
                  <a:cxn ang="10800000">
                    <a:pos x="wd2" y="hd2"/>
                  </a:cxn>
                  <a:cxn ang="16200000">
                    <a:pos x="wd2" y="hd2"/>
                  </a:cxn>
                </a:cxnLst>
                <a:rect l="0" t="0" r="r" b="b"/>
                <a:pathLst>
                  <a:path w="21600" h="21600" extrusionOk="0">
                    <a:moveTo>
                      <a:pt x="0" y="21582"/>
                    </a:moveTo>
                    <a:cubicBezTo>
                      <a:pt x="0" y="9663"/>
                      <a:pt x="9671" y="0"/>
                      <a:pt x="21600" y="0"/>
                    </a:cubicBezTo>
                    <a:lnTo>
                      <a:pt x="21571" y="5299"/>
                    </a:lnTo>
                    <a:cubicBezTo>
                      <a:pt x="12561" y="5299"/>
                      <a:pt x="5257" y="12597"/>
                      <a:pt x="5257" y="21600"/>
                    </a:cubicBezTo>
                    <a:close/>
                  </a:path>
                </a:pathLst>
              </a:custGeom>
              <a:solidFill>
                <a:srgbClr val="BFBFBF"/>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Shape 5637"/>
              <p:cNvSpPr/>
              <p:nvPr/>
            </p:nvSpPr>
            <p:spPr>
              <a:xfrm rot="18900000" flipH="1">
                <a:off x="2329953" y="1186632"/>
                <a:ext cx="851647" cy="8393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1"/>
                      <a:pt x="9671" y="0"/>
                      <a:pt x="21600" y="0"/>
                    </a:cubicBezTo>
                    <a:lnTo>
                      <a:pt x="21469" y="7646"/>
                    </a:lnTo>
                    <a:cubicBezTo>
                      <a:pt x="13726" y="7646"/>
                      <a:pt x="7449" y="13873"/>
                      <a:pt x="7449" y="21555"/>
                    </a:cubicBezTo>
                    <a:close/>
                  </a:path>
                </a:pathLst>
              </a:custGeom>
              <a:solidFill>
                <a:srgbClr val="BFBFBF"/>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Group 5641"/>
              <p:cNvGrpSpPr/>
              <p:nvPr/>
            </p:nvGrpSpPr>
            <p:grpSpPr>
              <a:xfrm>
                <a:off x="594537" y="2215410"/>
                <a:ext cx="2199789" cy="284953"/>
                <a:chOff x="0" y="0"/>
                <a:chExt cx="2199787" cy="284951"/>
              </a:xfrm>
            </p:grpSpPr>
            <p:sp>
              <p:nvSpPr>
                <p:cNvPr id="26" name="Shape 5638"/>
                <p:cNvSpPr/>
                <p:nvPr/>
              </p:nvSpPr>
              <p:spPr>
                <a:xfrm>
                  <a:off x="0" y="7292"/>
                  <a:ext cx="825298" cy="277660"/>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27" name="Shape 5639"/>
                <p:cNvSpPr/>
                <p:nvPr/>
              </p:nvSpPr>
              <p:spPr>
                <a:xfrm>
                  <a:off x="745364" y="3647"/>
                  <a:ext cx="825296" cy="277659"/>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28" name="Shape 5640"/>
                <p:cNvSpPr/>
                <p:nvPr/>
              </p:nvSpPr>
              <p:spPr>
                <a:xfrm>
                  <a:off x="1374355" y="0"/>
                  <a:ext cx="825433" cy="277611"/>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p>
              </p:txBody>
            </p:sp>
          </p:grpSp>
          <p:grpSp>
            <p:nvGrpSpPr>
              <p:cNvPr id="14" name="Group 5644"/>
              <p:cNvGrpSpPr/>
              <p:nvPr/>
            </p:nvGrpSpPr>
            <p:grpSpPr>
              <a:xfrm>
                <a:off x="1631060" y="2188732"/>
                <a:ext cx="2216109" cy="2216109"/>
                <a:chOff x="0" y="0"/>
                <a:chExt cx="2216107" cy="2216107"/>
              </a:xfrm>
            </p:grpSpPr>
            <p:sp>
              <p:nvSpPr>
                <p:cNvPr id="24" name="Shape 5642"/>
                <p:cNvSpPr/>
                <p:nvPr/>
              </p:nvSpPr>
              <p:spPr>
                <a:xfrm rot="8100000" flipH="1">
                  <a:off x="324242" y="324841"/>
                  <a:ext cx="1567625" cy="1566427"/>
                </a:xfrm>
                <a:custGeom>
                  <a:avLst/>
                  <a:gdLst/>
                  <a:ahLst/>
                  <a:cxnLst>
                    <a:cxn ang="0">
                      <a:pos x="wd2" y="hd2"/>
                    </a:cxn>
                    <a:cxn ang="5400000">
                      <a:pos x="wd2" y="hd2"/>
                    </a:cxn>
                    <a:cxn ang="10800000">
                      <a:pos x="wd2" y="hd2"/>
                    </a:cxn>
                    <a:cxn ang="16200000">
                      <a:pos x="wd2" y="hd2"/>
                    </a:cxn>
                  </a:cxnLst>
                  <a:rect l="0" t="0" r="r" b="b"/>
                  <a:pathLst>
                    <a:path w="21600" h="21600" extrusionOk="0">
                      <a:moveTo>
                        <a:pt x="0" y="21582"/>
                      </a:moveTo>
                      <a:cubicBezTo>
                        <a:pt x="0" y="9663"/>
                        <a:pt x="9655" y="0"/>
                        <a:pt x="21566" y="0"/>
                      </a:cubicBezTo>
                      <a:lnTo>
                        <a:pt x="21600" y="5031"/>
                      </a:lnTo>
                      <a:cubicBezTo>
                        <a:pt x="12456" y="5031"/>
                        <a:pt x="5043" y="12449"/>
                        <a:pt x="5043" y="21600"/>
                      </a:cubicBezTo>
                      <a:close/>
                    </a:path>
                  </a:pathLst>
                </a:custGeom>
                <a:solidFill>
                  <a:srgbClr val="BFBFBF"/>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Shape 5643"/>
                <p:cNvSpPr/>
                <p:nvPr/>
              </p:nvSpPr>
              <p:spPr>
                <a:xfrm rot="8100000" flipH="1">
                  <a:off x="716099" y="175255"/>
                  <a:ext cx="824889" cy="83984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816"/>
                        <a:pt x="9548" y="206"/>
                        <a:pt x="21461" y="0"/>
                      </a:cubicBezTo>
                      <a:lnTo>
                        <a:pt x="21600" y="7842"/>
                      </a:lnTo>
                      <a:lnTo>
                        <a:pt x="21600" y="7842"/>
                      </a:lnTo>
                      <a:cubicBezTo>
                        <a:pt x="14068" y="7973"/>
                        <a:pt x="8031" y="14074"/>
                        <a:pt x="8031" y="21555"/>
                      </a:cubicBezTo>
                      <a:close/>
                    </a:path>
                  </a:pathLst>
                </a:custGeom>
                <a:solidFill>
                  <a:srgbClr val="BFBFBF"/>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Group 5649"/>
              <p:cNvGrpSpPr/>
              <p:nvPr/>
            </p:nvGrpSpPr>
            <p:grpSpPr>
              <a:xfrm>
                <a:off x="2738206" y="812265"/>
                <a:ext cx="2762117" cy="2762116"/>
                <a:chOff x="0" y="0"/>
                <a:chExt cx="2762115" cy="2762115"/>
              </a:xfrm>
            </p:grpSpPr>
            <p:sp>
              <p:nvSpPr>
                <p:cNvPr id="20" name="Shape 5645"/>
                <p:cNvSpPr/>
                <p:nvPr/>
              </p:nvSpPr>
              <p:spPr>
                <a:xfrm rot="8100000">
                  <a:off x="406822" y="402182"/>
                  <a:ext cx="1948472" cy="1957751"/>
                </a:xfrm>
                <a:custGeom>
                  <a:avLst/>
                  <a:gdLst/>
                  <a:ahLst/>
                  <a:cxnLst>
                    <a:cxn ang="0">
                      <a:pos x="wd2" y="hd2"/>
                    </a:cxn>
                    <a:cxn ang="5400000">
                      <a:pos x="wd2" y="hd2"/>
                    </a:cxn>
                    <a:cxn ang="10800000">
                      <a:pos x="wd2" y="hd2"/>
                    </a:cxn>
                    <a:cxn ang="16200000">
                      <a:pos x="wd2" y="hd2"/>
                    </a:cxn>
                  </a:cxnLst>
                  <a:rect l="0" t="0" r="r" b="b"/>
                  <a:pathLst>
                    <a:path w="21600" h="21600" extrusionOk="0">
                      <a:moveTo>
                        <a:pt x="0" y="21490"/>
                      </a:moveTo>
                      <a:cubicBezTo>
                        <a:pt x="0" y="9622"/>
                        <a:pt x="9671" y="0"/>
                        <a:pt x="21600" y="0"/>
                      </a:cubicBezTo>
                      <a:lnTo>
                        <a:pt x="21519" y="4387"/>
                      </a:lnTo>
                      <a:cubicBezTo>
                        <a:pt x="11963" y="4387"/>
                        <a:pt x="4216" y="12093"/>
                        <a:pt x="4216" y="21600"/>
                      </a:cubicBezTo>
                      <a:close/>
                    </a:path>
                  </a:pathLst>
                </a:custGeom>
                <a:solidFill>
                  <a:schemeClr val="accent6"/>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Group 5648"/>
                <p:cNvGrpSpPr/>
                <p:nvPr/>
              </p:nvGrpSpPr>
              <p:grpSpPr>
                <a:xfrm>
                  <a:off x="9908" y="546323"/>
                  <a:ext cx="1667233" cy="1665050"/>
                  <a:chOff x="0" y="0"/>
                  <a:chExt cx="1667232" cy="1665049"/>
                </a:xfrm>
              </p:grpSpPr>
              <p:sp>
                <p:nvSpPr>
                  <p:cNvPr id="22" name="Shape 5646"/>
                  <p:cNvSpPr/>
                  <p:nvPr/>
                </p:nvSpPr>
                <p:spPr>
                  <a:xfrm rot="8100000">
                    <a:off x="250663" y="239200"/>
                    <a:ext cx="1168088" cy="11866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868"/>
                          <a:pt x="9522" y="279"/>
                          <a:pt x="21450" y="0"/>
                        </a:cubicBezTo>
                        <a:lnTo>
                          <a:pt x="21600" y="6132"/>
                        </a:lnTo>
                        <a:lnTo>
                          <a:pt x="21600" y="6132"/>
                        </a:lnTo>
                        <a:cubicBezTo>
                          <a:pt x="13079" y="6332"/>
                          <a:pt x="6277" y="13178"/>
                          <a:pt x="6277" y="21555"/>
                        </a:cubicBezTo>
                        <a:close/>
                      </a:path>
                    </a:pathLst>
                  </a:custGeom>
                  <a:solidFill>
                    <a:schemeClr val="accent5"/>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Shape 5647"/>
                  <p:cNvSpPr/>
                  <p:nvPr/>
                </p:nvSpPr>
                <p:spPr>
                  <a:xfrm rot="8100000">
                    <a:off x="108533" y="550619"/>
                    <a:ext cx="572474" cy="5441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824"/>
                          <a:pt x="9519" y="217"/>
                          <a:pt x="21403" y="0"/>
                        </a:cubicBezTo>
                        <a:lnTo>
                          <a:pt x="21600" y="10511"/>
                        </a:lnTo>
                        <a:lnTo>
                          <a:pt x="21600" y="10511"/>
                        </a:lnTo>
                        <a:cubicBezTo>
                          <a:pt x="15182" y="10616"/>
                          <a:pt x="10038" y="15529"/>
                          <a:pt x="10038" y="21552"/>
                        </a:cubicBezTo>
                        <a:close/>
                      </a:path>
                    </a:pathLst>
                  </a:custGeom>
                  <a:solidFill>
                    <a:schemeClr val="accent4"/>
                  </a:solidFill>
                  <a:ln w="12700" cap="flat">
                    <a:noFill/>
                    <a:miter lim="400000"/>
                  </a:ln>
                  <a:effectLst/>
                </p:spPr>
                <p:txBody>
                  <a:bodyPr wrap="square" lIns="45719" tIns="45719" rIns="45719" bIns="45719" numCol="1" anchor="ctr">
                    <a:noAutofit/>
                  </a:bodyPr>
                  <a:lstStyle/>
                  <a:p>
                    <a:pPr algn="ctr" defTabSz="914400">
                      <a:defRPr sz="1200">
                        <a:solidFill>
                          <a:srgbClr val="FFFFFF"/>
                        </a:solidFill>
                      </a:defRPr>
                    </a:pPr>
                    <a:endParaRPr>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6" name="Group 5653"/>
              <p:cNvGrpSpPr/>
              <p:nvPr/>
            </p:nvGrpSpPr>
            <p:grpSpPr>
              <a:xfrm>
                <a:off x="2741662" y="2214023"/>
                <a:ext cx="2154920" cy="290002"/>
                <a:chOff x="0" y="0"/>
                <a:chExt cx="2154919" cy="290000"/>
              </a:xfrm>
            </p:grpSpPr>
            <p:sp>
              <p:nvSpPr>
                <p:cNvPr id="17" name="Shape 5650"/>
                <p:cNvSpPr/>
                <p:nvPr/>
              </p:nvSpPr>
              <p:spPr>
                <a:xfrm>
                  <a:off x="1329623" y="8677"/>
                  <a:ext cx="825297" cy="277659"/>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6</a:t>
                  </a:r>
                </a:p>
              </p:txBody>
            </p:sp>
            <p:sp>
              <p:nvSpPr>
                <p:cNvPr id="18" name="Shape 5651"/>
                <p:cNvSpPr/>
                <p:nvPr/>
              </p:nvSpPr>
              <p:spPr>
                <a:xfrm>
                  <a:off x="587907" y="0"/>
                  <a:ext cx="825297" cy="277658"/>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a:t>
                  </a:r>
                </a:p>
              </p:txBody>
            </p:sp>
            <p:sp>
              <p:nvSpPr>
                <p:cNvPr id="19" name="Shape 5652"/>
                <p:cNvSpPr/>
                <p:nvPr/>
              </p:nvSpPr>
              <p:spPr>
                <a:xfrm>
                  <a:off x="0" y="12389"/>
                  <a:ext cx="825434" cy="277612"/>
                </a:xfrm>
                <a:prstGeom prst="rect">
                  <a:avLst/>
                </a:prstGeom>
                <a:noFill/>
                <a:ln w="12700" cap="flat">
                  <a:noFill/>
                  <a:miter lim="400000"/>
                </a:ln>
                <a:effectLst/>
              </p:spPr>
              <p:txBody>
                <a:bodyPr wrap="square" lIns="0" tIns="0" rIns="0" bIns="0" numCol="1" anchor="ctr">
                  <a:normAutofit fontScale="92500" lnSpcReduction="10000"/>
                </a:bodyPr>
                <a:lstStyle>
                  <a:lvl1pPr algn="ctr" defTabSz="814070">
                    <a:defRPr sz="1870">
                      <a:solidFill>
                        <a:srgbClr val="FFFFFF"/>
                      </a:solidFill>
                    </a:defRPr>
                  </a:lvl1pPr>
                </a:lstStyle>
                <a:p>
                  <a:pPr>
                    <a:defRPr sz="2850">
                      <a:solidFill>
                        <a:srgbClr val="000000"/>
                      </a:solidFill>
                    </a:defRPr>
                  </a:pPr>
                  <a:r>
                    <a:rPr sz="187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grpSp>
        <p:sp>
          <p:nvSpPr>
            <p:cNvPr id="6" name="Shape 5655"/>
            <p:cNvSpPr/>
            <p:nvPr/>
          </p:nvSpPr>
          <p:spPr>
            <a:xfrm>
              <a:off x="2347431" y="2727187"/>
              <a:ext cx="813803" cy="243841"/>
            </a:xfrm>
            <a:prstGeom prst="rect">
              <a:avLst/>
            </a:prstGeom>
            <a:noFill/>
            <a:ln w="12700" cap="flat">
              <a:noFill/>
              <a:miter lim="400000"/>
            </a:ln>
            <a:effectLst/>
          </p:spPr>
          <p:txBody>
            <a:bodyPr wrap="square" lIns="45719" tIns="45719" rIns="45719" bIns="45719" numCol="1" anchor="t">
              <a:spAutoFit/>
            </a:bodyPr>
            <a:lstStyle>
              <a:lvl1pPr algn="ctr">
                <a:defRPr sz="1000">
                  <a:solidFill>
                    <a:srgbClr val="FFFFFF"/>
                  </a:solidFill>
                </a:defRPr>
              </a:lvl1pPr>
            </a:lstStyle>
            <a:p>
              <a:pPr>
                <a:defRPr sz="1800">
                  <a:solidFill>
                    <a:srgbClr val="000000"/>
                  </a:solidFill>
                </a:defRPr>
              </a:pPr>
              <a:r>
                <a:rPr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p>
          </p:txBody>
        </p:sp>
        <p:sp>
          <p:nvSpPr>
            <p:cNvPr id="7" name="Shape 5656"/>
            <p:cNvSpPr/>
            <p:nvPr/>
          </p:nvSpPr>
          <p:spPr>
            <a:xfrm>
              <a:off x="2330876" y="3430341"/>
              <a:ext cx="813803" cy="243841"/>
            </a:xfrm>
            <a:prstGeom prst="rect">
              <a:avLst/>
            </a:prstGeom>
            <a:noFill/>
            <a:ln w="12700" cap="flat">
              <a:noFill/>
              <a:miter lim="400000"/>
            </a:ln>
            <a:effectLst/>
          </p:spPr>
          <p:txBody>
            <a:bodyPr wrap="square" lIns="45719" tIns="45719" rIns="45719" bIns="45719" numCol="1" anchor="t">
              <a:spAutoFit/>
            </a:bodyPr>
            <a:lstStyle>
              <a:lvl1pPr algn="ctr">
                <a:defRPr sz="1000">
                  <a:solidFill>
                    <a:srgbClr val="FFFFFF"/>
                  </a:solidFill>
                </a:defRPr>
              </a:lvl1pPr>
            </a:lstStyle>
            <a:p>
              <a:pPr>
                <a:defRPr sz="1800">
                  <a:solidFill>
                    <a:srgbClr val="000000"/>
                  </a:solidFill>
                </a:defRPr>
              </a:pPr>
              <a:r>
                <a:rPr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p>
          </p:txBody>
        </p:sp>
        <p:sp>
          <p:nvSpPr>
            <p:cNvPr id="8" name="Shape 5657"/>
            <p:cNvSpPr/>
            <p:nvPr/>
          </p:nvSpPr>
          <p:spPr>
            <a:xfrm>
              <a:off x="2354725" y="1416461"/>
              <a:ext cx="813803" cy="243841"/>
            </a:xfrm>
            <a:prstGeom prst="rect">
              <a:avLst/>
            </a:prstGeom>
            <a:noFill/>
            <a:ln w="12700" cap="flat">
              <a:noFill/>
              <a:miter lim="400000"/>
            </a:ln>
            <a:effectLst/>
          </p:spPr>
          <p:txBody>
            <a:bodyPr wrap="square" lIns="45719" tIns="45719" rIns="45719" bIns="45719" numCol="1" anchor="t">
              <a:spAutoFit/>
            </a:bodyPr>
            <a:lstStyle>
              <a:lvl1pPr algn="ctr">
                <a:defRPr sz="1000">
                  <a:solidFill>
                    <a:srgbClr val="FFFFFF"/>
                  </a:solidFill>
                </a:defRPr>
              </a:lvl1pPr>
            </a:lstStyle>
            <a:p>
              <a:pPr>
                <a:defRPr sz="1800">
                  <a:solidFill>
                    <a:srgbClr val="000000"/>
                  </a:solidFill>
                </a:defRPr>
              </a:pPr>
              <a:r>
                <a:rPr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9" name="Shape 5658"/>
            <p:cNvSpPr/>
            <p:nvPr/>
          </p:nvSpPr>
          <p:spPr>
            <a:xfrm>
              <a:off x="2330875" y="728687"/>
              <a:ext cx="813803" cy="243841"/>
            </a:xfrm>
            <a:prstGeom prst="rect">
              <a:avLst/>
            </a:prstGeom>
            <a:noFill/>
            <a:ln w="12700" cap="flat">
              <a:noFill/>
              <a:miter lim="400000"/>
            </a:ln>
            <a:effectLst/>
          </p:spPr>
          <p:txBody>
            <a:bodyPr wrap="square" lIns="45719" tIns="45719" rIns="45719" bIns="45719" numCol="1" anchor="t">
              <a:spAutoFit/>
            </a:bodyPr>
            <a:lstStyle>
              <a:lvl1pPr algn="ctr">
                <a:defRPr sz="1000">
                  <a:solidFill>
                    <a:srgbClr val="FFFFFF"/>
                  </a:solidFill>
                </a:defRPr>
              </a:lvl1pPr>
            </a:lstStyle>
            <a:p>
              <a:pPr>
                <a:defRPr sz="1800">
                  <a:solidFill>
                    <a:srgbClr val="000000"/>
                  </a:solidFill>
                </a:defRPr>
              </a:pPr>
              <a:r>
                <a:rPr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p>
          </p:txBody>
        </p:sp>
      </p:grpSp>
      <p:sp>
        <p:nvSpPr>
          <p:cNvPr id="45" name="Rectangle 5"/>
          <p:cNvSpPr>
            <a:spLocks noGrp="1" noChangeArrowheads="1"/>
          </p:cNvSpPr>
          <p:nvPr/>
        </p:nvSpPr>
        <p:spPr bwMode="auto">
          <a:xfrm>
            <a:off x="644604" y="1857223"/>
            <a:ext cx="3912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a:lstStyle>
          <a:p>
            <a:pPr marL="0" indent="0">
              <a:buFont typeface="Wingdings" panose="05000000000000000000" pitchFamily="2" charset="2"/>
              <a:buNone/>
              <a:defRPr/>
            </a:pPr>
            <a:r>
              <a:rPr lang="en-US" sz="2800" b="1"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800" b="1"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、鸦片类毒品</a:t>
            </a:r>
            <a:r>
              <a:rPr lang="zh-CN" altLang="en-US" sz="28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a:t>
            </a:r>
          </a:p>
          <a:p>
            <a:pPr marL="0" indent="0">
              <a:buFont typeface="Wingdings" panose="05000000000000000000" pitchFamily="2" charset="2"/>
              <a:buNone/>
              <a:defRPr/>
            </a:pPr>
            <a:r>
              <a:rPr lang="zh-CN" altLang="en-US" sz="28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    （</a:t>
            </a:r>
            <a:r>
              <a:rPr lang="en-US" sz="28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1</a:t>
            </a:r>
            <a:r>
              <a:rPr lang="zh-CN" altLang="en-US" sz="28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）、鸦片：</a:t>
            </a:r>
            <a:r>
              <a:rPr lang="zh-CN" altLang="en-US" sz="2800" kern="0" dirty="0" smtClean="0">
                <a:effectLst>
                  <a:outerShdw blurRad="38100" dist="38100" dir="2700000" algn="tl">
                    <a:srgbClr val="000000"/>
                  </a:outerShdw>
                </a:effectLst>
                <a:ea typeface="仿宋" panose="02010609060101010101" pitchFamily="49" charset="-122"/>
              </a:rPr>
              <a:t>从一种草本植物</a:t>
            </a:r>
            <a:r>
              <a:rPr lang="en-US" sz="2800" kern="0" dirty="0" smtClean="0">
                <a:effectLst>
                  <a:outerShdw blurRad="38100" dist="38100" dir="2700000" algn="tl">
                    <a:srgbClr val="000000"/>
                  </a:outerShdw>
                </a:effectLst>
                <a:ea typeface="仿宋" panose="02010609060101010101" pitchFamily="49" charset="-122"/>
              </a:rPr>
              <a:t>――</a:t>
            </a:r>
            <a:r>
              <a:rPr lang="zh-CN" altLang="en-US" sz="2800" kern="0" dirty="0" smtClean="0">
                <a:effectLst>
                  <a:outerShdw blurRad="38100" dist="38100" dir="2700000" algn="tl">
                    <a:srgbClr val="000000"/>
                  </a:outerShdw>
                </a:effectLst>
                <a:ea typeface="仿宋" panose="02010609060101010101" pitchFamily="49" charset="-122"/>
              </a:rPr>
              <a:t>罂粟中提炼出来的</a:t>
            </a:r>
            <a:r>
              <a:rPr lang="zh-CN" altLang="en-US" sz="2800" kern="0" dirty="0" smtClean="0">
                <a:effectLst>
                  <a:outerShdw blurRad="38100" dist="38100" dir="2700000" algn="tl">
                    <a:srgbClr val="000000"/>
                  </a:outerShdw>
                </a:effectLst>
              </a:rPr>
              <a:t>。</a:t>
            </a:r>
            <a:r>
              <a:rPr lang="zh-CN" altLang="en-US" sz="2800" kern="0" dirty="0" smtClean="0">
                <a:effectLst>
                  <a:outerShdw blurRad="38100" dist="38100" dir="2700000" algn="tl">
                    <a:srgbClr val="000000"/>
                  </a:outerShdw>
                </a:effectLst>
                <a:latin typeface="仿宋" panose="02010609060101010101" pitchFamily="49" charset="-122"/>
                <a:ea typeface="仿宋" panose="02010609060101010101" pitchFamily="49" charset="-122"/>
              </a:rPr>
              <a:t>也称“阿片”，俗称“大烟”、“福寿膏”，鸦片一般呈深褐色，手感光滑柔软，外形象牛粪</a:t>
            </a:r>
            <a:r>
              <a:rPr lang="zh-CN" altLang="en-US" sz="2800" kern="0" dirty="0" smtClean="0">
                <a:effectLst>
                  <a:outerShdw blurRad="38100" dist="38100" dir="2700000" algn="tl">
                    <a:srgbClr val="000000"/>
                  </a:outerShdw>
                </a:effectLst>
              </a:rPr>
              <a:t>。</a:t>
            </a:r>
          </a:p>
        </p:txBody>
      </p:sp>
      <p:pic>
        <p:nvPicPr>
          <p:cNvPr id="46" name="Picture 18" descr="罂粟"/>
          <p:cNvPicPr>
            <a:picLocks noGrp="1" noRot="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7567" y="890796"/>
            <a:ext cx="1646238"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5" descr="罂粟2"/>
          <p:cNvPicPr>
            <a:picLocks noGrp="1"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9775" y="1283434"/>
            <a:ext cx="2607666"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8" descr="1"/>
          <p:cNvPicPr>
            <a:picLocks noGrp="1"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5251" y="4121036"/>
            <a:ext cx="3708339" cy="247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wipe(left)">
                                      <p:cBhvr>
                                        <p:cTn id="11" dur="500"/>
                                        <p:tgtEl>
                                          <p:spTgt spid="12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indefinite" fill="hold"/>
                                        <p:tgtEl>
                                          <p:spTgt spid="4"/>
                                        </p:tgtEl>
                                        <p:attrNameLst>
                                          <p:attrName>style.visibility</p:attrName>
                                        </p:attrNameLst>
                                      </p:cBhvr>
                                      <p:to>
                                        <p:strVal val="visible"/>
                                      </p:to>
                                    </p:set>
                                    <p:animEffect transition="in" filter="dissolv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animBg="1"/>
      <p:bldP spid="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2751" y="808013"/>
            <a:ext cx="144016"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Shape 1857"/>
          <p:cNvSpPr/>
          <p:nvPr/>
        </p:nvSpPr>
        <p:spPr>
          <a:xfrm>
            <a:off x="2134574" y="4489444"/>
            <a:ext cx="2062554" cy="336695"/>
          </a:xfrm>
          <a:prstGeom prst="rect">
            <a:avLst/>
          </a:prstGeom>
          <a:ln w="12700">
            <a:miter lim="400000"/>
          </a:ln>
        </p:spPr>
        <p:txBody>
          <a:bodyPr wrap="square" lIns="45719" rIns="45719">
            <a:spAutoFit/>
          </a:bodyPr>
          <a:lstStyle>
            <a:lvl1pPr algn="ctr">
              <a:lnSpc>
                <a:spcPct val="150000"/>
              </a:lnSpc>
              <a:defRPr sz="1400">
                <a:latin typeface="Open Sans Light"/>
                <a:ea typeface="Open Sans Light"/>
                <a:cs typeface="Open Sans Light"/>
                <a:sym typeface="Open Sans Light"/>
              </a:defRPr>
            </a:lvl1pPr>
          </a:lstStyle>
          <a:p>
            <a:pPr>
              <a:defRPr sz="1800">
                <a:latin typeface="+mn-lt"/>
                <a:ea typeface="+mn-ea"/>
                <a:cs typeface="+mn-cs"/>
                <a:sym typeface="Helvetica" panose="020B0504020202030204"/>
              </a:defRPr>
            </a:pP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Shape 1861"/>
          <p:cNvSpPr/>
          <p:nvPr/>
        </p:nvSpPr>
        <p:spPr>
          <a:xfrm>
            <a:off x="8527017" y="4489444"/>
            <a:ext cx="2062552" cy="336695"/>
          </a:xfrm>
          <a:prstGeom prst="rect">
            <a:avLst/>
          </a:prstGeom>
          <a:ln w="12700">
            <a:miter lim="400000"/>
          </a:ln>
        </p:spPr>
        <p:txBody>
          <a:bodyPr wrap="square" lIns="45719" rIns="45719">
            <a:spAutoFit/>
          </a:bodyPr>
          <a:lstStyle>
            <a:lvl1pPr algn="ctr">
              <a:lnSpc>
                <a:spcPct val="150000"/>
              </a:lnSpc>
              <a:defRPr sz="1400">
                <a:latin typeface="Open Sans Light"/>
                <a:ea typeface="Open Sans Light"/>
                <a:cs typeface="Open Sans Light"/>
                <a:sym typeface="Open Sans Light"/>
              </a:defRPr>
            </a:lvl1pPr>
          </a:lstStyle>
          <a:p>
            <a:pPr>
              <a:defRPr sz="1800">
                <a:latin typeface="+mn-lt"/>
                <a:ea typeface="+mn-ea"/>
                <a:cs typeface="+mn-cs"/>
                <a:sym typeface="Helvetica" panose="020B0504020202030204"/>
              </a:defRPr>
            </a:pP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Shape 1865"/>
          <p:cNvSpPr/>
          <p:nvPr/>
        </p:nvSpPr>
        <p:spPr>
          <a:xfrm>
            <a:off x="2812949" y="2435149"/>
            <a:ext cx="646620" cy="646620"/>
          </a:xfrm>
          <a:custGeom>
            <a:avLst/>
            <a:gdLst/>
            <a:ahLst/>
            <a:cxnLst>
              <a:cxn ang="0">
                <a:pos x="wd2" y="hd2"/>
              </a:cxn>
              <a:cxn ang="5400000">
                <a:pos x="wd2" y="hd2"/>
              </a:cxn>
              <a:cxn ang="10800000">
                <a:pos x="wd2" y="hd2"/>
              </a:cxn>
              <a:cxn ang="16200000">
                <a:pos x="wd2" y="hd2"/>
              </a:cxn>
            </a:cxnLst>
            <a:rect l="0" t="0" r="r" b="b"/>
            <a:pathLst>
              <a:path w="21600" h="21600" extrusionOk="0">
                <a:moveTo>
                  <a:pt x="2455" y="1964"/>
                </a:moveTo>
                <a:cubicBezTo>
                  <a:pt x="2209" y="1964"/>
                  <a:pt x="1964" y="2209"/>
                  <a:pt x="1964" y="2455"/>
                </a:cubicBezTo>
                <a:cubicBezTo>
                  <a:pt x="1964" y="2700"/>
                  <a:pt x="2209" y="2945"/>
                  <a:pt x="2455" y="2945"/>
                </a:cubicBezTo>
                <a:cubicBezTo>
                  <a:pt x="2700" y="2945"/>
                  <a:pt x="2945" y="2700"/>
                  <a:pt x="2945" y="2455"/>
                </a:cubicBezTo>
                <a:cubicBezTo>
                  <a:pt x="2945" y="2209"/>
                  <a:pt x="2700" y="1964"/>
                  <a:pt x="2455" y="1964"/>
                </a:cubicBezTo>
                <a:moveTo>
                  <a:pt x="4418" y="1964"/>
                </a:moveTo>
                <a:cubicBezTo>
                  <a:pt x="4173" y="1964"/>
                  <a:pt x="3927" y="2209"/>
                  <a:pt x="3927" y="2455"/>
                </a:cubicBezTo>
                <a:cubicBezTo>
                  <a:pt x="3927" y="2700"/>
                  <a:pt x="4173" y="2945"/>
                  <a:pt x="4418" y="2945"/>
                </a:cubicBezTo>
                <a:cubicBezTo>
                  <a:pt x="4664" y="2945"/>
                  <a:pt x="4909" y="2700"/>
                  <a:pt x="4909" y="2455"/>
                </a:cubicBezTo>
                <a:cubicBezTo>
                  <a:pt x="4909" y="2209"/>
                  <a:pt x="4664" y="1964"/>
                  <a:pt x="4418" y="1964"/>
                </a:cubicBezTo>
                <a:moveTo>
                  <a:pt x="6382" y="1964"/>
                </a:moveTo>
                <a:cubicBezTo>
                  <a:pt x="6136" y="1964"/>
                  <a:pt x="5891" y="2209"/>
                  <a:pt x="5891" y="2455"/>
                </a:cubicBezTo>
                <a:cubicBezTo>
                  <a:pt x="5891" y="2700"/>
                  <a:pt x="6136" y="2945"/>
                  <a:pt x="6382" y="2945"/>
                </a:cubicBezTo>
                <a:cubicBezTo>
                  <a:pt x="6627" y="2945"/>
                  <a:pt x="6873" y="2700"/>
                  <a:pt x="6873" y="2455"/>
                </a:cubicBezTo>
                <a:cubicBezTo>
                  <a:pt x="6873" y="2209"/>
                  <a:pt x="6627" y="1964"/>
                  <a:pt x="6382" y="1964"/>
                </a:cubicBezTo>
                <a:moveTo>
                  <a:pt x="19636" y="0"/>
                </a:moveTo>
                <a:cubicBezTo>
                  <a:pt x="1964" y="0"/>
                  <a:pt x="1964" y="0"/>
                  <a:pt x="1964" y="0"/>
                </a:cubicBezTo>
                <a:cubicBezTo>
                  <a:pt x="859" y="0"/>
                  <a:pt x="0" y="859"/>
                  <a:pt x="0" y="1964"/>
                </a:cubicBezTo>
                <a:cubicBezTo>
                  <a:pt x="0" y="19636"/>
                  <a:pt x="0" y="19636"/>
                  <a:pt x="0" y="19636"/>
                </a:cubicBezTo>
                <a:cubicBezTo>
                  <a:pt x="0" y="20741"/>
                  <a:pt x="859" y="21600"/>
                  <a:pt x="1964" y="21600"/>
                </a:cubicBezTo>
                <a:cubicBezTo>
                  <a:pt x="19636" y="21600"/>
                  <a:pt x="19636" y="21600"/>
                  <a:pt x="19636" y="21600"/>
                </a:cubicBezTo>
                <a:cubicBezTo>
                  <a:pt x="20741" y="21600"/>
                  <a:pt x="21600" y="20741"/>
                  <a:pt x="21600" y="19636"/>
                </a:cubicBezTo>
                <a:cubicBezTo>
                  <a:pt x="21600" y="1964"/>
                  <a:pt x="21600" y="1964"/>
                  <a:pt x="21600" y="1964"/>
                </a:cubicBezTo>
                <a:cubicBezTo>
                  <a:pt x="21600" y="859"/>
                  <a:pt x="20741" y="0"/>
                  <a:pt x="19636" y="0"/>
                </a:cubicBezTo>
                <a:moveTo>
                  <a:pt x="20618" y="19636"/>
                </a:moveTo>
                <a:cubicBezTo>
                  <a:pt x="20618" y="20127"/>
                  <a:pt x="20127" y="20618"/>
                  <a:pt x="19636" y="20618"/>
                </a:cubicBezTo>
                <a:cubicBezTo>
                  <a:pt x="1964" y="20618"/>
                  <a:pt x="1964" y="20618"/>
                  <a:pt x="1964" y="20618"/>
                </a:cubicBezTo>
                <a:cubicBezTo>
                  <a:pt x="1473" y="20618"/>
                  <a:pt x="982" y="20127"/>
                  <a:pt x="982" y="19636"/>
                </a:cubicBezTo>
                <a:cubicBezTo>
                  <a:pt x="982" y="4909"/>
                  <a:pt x="982" y="4909"/>
                  <a:pt x="982" y="4909"/>
                </a:cubicBezTo>
                <a:cubicBezTo>
                  <a:pt x="20618" y="4909"/>
                  <a:pt x="20618" y="4909"/>
                  <a:pt x="20618" y="4909"/>
                </a:cubicBezTo>
                <a:lnTo>
                  <a:pt x="20618" y="19636"/>
                </a:lnTo>
                <a:close/>
                <a:moveTo>
                  <a:pt x="20618" y="3927"/>
                </a:moveTo>
                <a:cubicBezTo>
                  <a:pt x="982" y="3927"/>
                  <a:pt x="982" y="3927"/>
                  <a:pt x="982" y="3927"/>
                </a:cubicBezTo>
                <a:cubicBezTo>
                  <a:pt x="982" y="1964"/>
                  <a:pt x="982" y="1964"/>
                  <a:pt x="982" y="1964"/>
                </a:cubicBezTo>
                <a:cubicBezTo>
                  <a:pt x="982" y="1473"/>
                  <a:pt x="1473" y="982"/>
                  <a:pt x="1964" y="982"/>
                </a:cubicBezTo>
                <a:cubicBezTo>
                  <a:pt x="19636" y="982"/>
                  <a:pt x="19636" y="982"/>
                  <a:pt x="19636" y="982"/>
                </a:cubicBezTo>
                <a:cubicBezTo>
                  <a:pt x="20127" y="982"/>
                  <a:pt x="20618" y="1473"/>
                  <a:pt x="20618" y="1964"/>
                </a:cubicBezTo>
                <a:lnTo>
                  <a:pt x="20618" y="3927"/>
                </a:lnTo>
                <a:close/>
                <a:moveTo>
                  <a:pt x="19145" y="1964"/>
                </a:moveTo>
                <a:cubicBezTo>
                  <a:pt x="8345" y="1964"/>
                  <a:pt x="8345" y="1964"/>
                  <a:pt x="8345" y="1964"/>
                </a:cubicBezTo>
                <a:cubicBezTo>
                  <a:pt x="8100" y="1964"/>
                  <a:pt x="7855" y="2209"/>
                  <a:pt x="7855" y="2455"/>
                </a:cubicBezTo>
                <a:cubicBezTo>
                  <a:pt x="7855" y="2700"/>
                  <a:pt x="8100" y="2945"/>
                  <a:pt x="8345" y="2945"/>
                </a:cubicBezTo>
                <a:cubicBezTo>
                  <a:pt x="19145" y="2945"/>
                  <a:pt x="19145" y="2945"/>
                  <a:pt x="19145" y="2945"/>
                </a:cubicBezTo>
                <a:cubicBezTo>
                  <a:pt x="19391" y="2945"/>
                  <a:pt x="19636" y="2700"/>
                  <a:pt x="19636" y="2455"/>
                </a:cubicBezTo>
                <a:cubicBezTo>
                  <a:pt x="19636" y="2209"/>
                  <a:pt x="19391" y="1964"/>
                  <a:pt x="19145" y="1964"/>
                </a:cubicBezTo>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Shape 1866"/>
          <p:cNvSpPr/>
          <p:nvPr/>
        </p:nvSpPr>
        <p:spPr>
          <a:xfrm>
            <a:off x="5954582" y="2435149"/>
            <a:ext cx="520796" cy="646620"/>
          </a:xfrm>
          <a:custGeom>
            <a:avLst/>
            <a:gdLst/>
            <a:ahLst/>
            <a:cxnLst>
              <a:cxn ang="0">
                <a:pos x="wd2" y="hd2"/>
              </a:cxn>
              <a:cxn ang="5400000">
                <a:pos x="wd2" y="hd2"/>
              </a:cxn>
              <a:cxn ang="10800000">
                <a:pos x="wd2" y="hd2"/>
              </a:cxn>
              <a:cxn ang="16200000">
                <a:pos x="wd2" y="hd2"/>
              </a:cxn>
            </a:cxnLst>
            <a:rect l="0" t="0" r="r" b="b"/>
            <a:pathLst>
              <a:path w="21600" h="21600" extrusionOk="0">
                <a:moveTo>
                  <a:pt x="12600" y="16200"/>
                </a:moveTo>
                <a:cubicBezTo>
                  <a:pt x="5400" y="16200"/>
                  <a:pt x="5400" y="16200"/>
                  <a:pt x="5400" y="16200"/>
                </a:cubicBezTo>
                <a:cubicBezTo>
                  <a:pt x="5100" y="16200"/>
                  <a:pt x="4800" y="16445"/>
                  <a:pt x="4800" y="16691"/>
                </a:cubicBezTo>
                <a:cubicBezTo>
                  <a:pt x="4800" y="16936"/>
                  <a:pt x="5100" y="17182"/>
                  <a:pt x="5400" y="17182"/>
                </a:cubicBezTo>
                <a:cubicBezTo>
                  <a:pt x="12600" y="17182"/>
                  <a:pt x="12600" y="17182"/>
                  <a:pt x="12600" y="17182"/>
                </a:cubicBezTo>
                <a:cubicBezTo>
                  <a:pt x="12900" y="17182"/>
                  <a:pt x="13200" y="16936"/>
                  <a:pt x="13200" y="16691"/>
                </a:cubicBezTo>
                <a:cubicBezTo>
                  <a:pt x="13200" y="16445"/>
                  <a:pt x="12900" y="16200"/>
                  <a:pt x="12600" y="16200"/>
                </a:cubicBezTo>
                <a:moveTo>
                  <a:pt x="5400" y="5400"/>
                </a:moveTo>
                <a:cubicBezTo>
                  <a:pt x="8400" y="5400"/>
                  <a:pt x="8400" y="5400"/>
                  <a:pt x="8400" y="5400"/>
                </a:cubicBezTo>
                <a:cubicBezTo>
                  <a:pt x="8700" y="5400"/>
                  <a:pt x="9000" y="5155"/>
                  <a:pt x="9000" y="4909"/>
                </a:cubicBezTo>
                <a:cubicBezTo>
                  <a:pt x="9000" y="4664"/>
                  <a:pt x="8700" y="4418"/>
                  <a:pt x="8400" y="4418"/>
                </a:cubicBezTo>
                <a:cubicBezTo>
                  <a:pt x="5400" y="4418"/>
                  <a:pt x="5400" y="4418"/>
                  <a:pt x="5400" y="4418"/>
                </a:cubicBezTo>
                <a:cubicBezTo>
                  <a:pt x="5100" y="4418"/>
                  <a:pt x="4800" y="4664"/>
                  <a:pt x="4800" y="4909"/>
                </a:cubicBezTo>
                <a:cubicBezTo>
                  <a:pt x="4800" y="5155"/>
                  <a:pt x="5100" y="5400"/>
                  <a:pt x="5400" y="5400"/>
                </a:cubicBezTo>
                <a:moveTo>
                  <a:pt x="16200" y="12273"/>
                </a:moveTo>
                <a:cubicBezTo>
                  <a:pt x="5400" y="12273"/>
                  <a:pt x="5400" y="12273"/>
                  <a:pt x="5400" y="12273"/>
                </a:cubicBezTo>
                <a:cubicBezTo>
                  <a:pt x="5100" y="12273"/>
                  <a:pt x="4800" y="12518"/>
                  <a:pt x="4800" y="12764"/>
                </a:cubicBezTo>
                <a:cubicBezTo>
                  <a:pt x="4800" y="13009"/>
                  <a:pt x="5100" y="13255"/>
                  <a:pt x="5400" y="13255"/>
                </a:cubicBezTo>
                <a:cubicBezTo>
                  <a:pt x="16200" y="13255"/>
                  <a:pt x="16200" y="13255"/>
                  <a:pt x="16200" y="13255"/>
                </a:cubicBezTo>
                <a:cubicBezTo>
                  <a:pt x="16500" y="13255"/>
                  <a:pt x="16800" y="13009"/>
                  <a:pt x="16800" y="12764"/>
                </a:cubicBezTo>
                <a:cubicBezTo>
                  <a:pt x="16800" y="12518"/>
                  <a:pt x="16500" y="12273"/>
                  <a:pt x="16200" y="12273"/>
                </a:cubicBezTo>
                <a:moveTo>
                  <a:pt x="4800" y="8836"/>
                </a:moveTo>
                <a:cubicBezTo>
                  <a:pt x="4800" y="9082"/>
                  <a:pt x="5100" y="9327"/>
                  <a:pt x="5400" y="9327"/>
                </a:cubicBezTo>
                <a:cubicBezTo>
                  <a:pt x="16200" y="9327"/>
                  <a:pt x="16200" y="9327"/>
                  <a:pt x="16200" y="9327"/>
                </a:cubicBezTo>
                <a:cubicBezTo>
                  <a:pt x="16500" y="9327"/>
                  <a:pt x="16800" y="9082"/>
                  <a:pt x="16800" y="8836"/>
                </a:cubicBezTo>
                <a:cubicBezTo>
                  <a:pt x="16800" y="8591"/>
                  <a:pt x="16500" y="8345"/>
                  <a:pt x="16200" y="8345"/>
                </a:cubicBezTo>
                <a:cubicBezTo>
                  <a:pt x="5400" y="8345"/>
                  <a:pt x="5400" y="8345"/>
                  <a:pt x="5400" y="8345"/>
                </a:cubicBezTo>
                <a:cubicBezTo>
                  <a:pt x="5100" y="8345"/>
                  <a:pt x="4800" y="8591"/>
                  <a:pt x="4800" y="8836"/>
                </a:cubicBezTo>
                <a:moveTo>
                  <a:pt x="15600" y="0"/>
                </a:moveTo>
                <a:cubicBezTo>
                  <a:pt x="2400" y="0"/>
                  <a:pt x="2400" y="0"/>
                  <a:pt x="2400" y="0"/>
                </a:cubicBezTo>
                <a:cubicBezTo>
                  <a:pt x="1050" y="0"/>
                  <a:pt x="0" y="859"/>
                  <a:pt x="0" y="1964"/>
                </a:cubicBezTo>
                <a:cubicBezTo>
                  <a:pt x="0" y="19636"/>
                  <a:pt x="0" y="19636"/>
                  <a:pt x="0" y="19636"/>
                </a:cubicBezTo>
                <a:cubicBezTo>
                  <a:pt x="0" y="20741"/>
                  <a:pt x="1050" y="21600"/>
                  <a:pt x="2400" y="21600"/>
                </a:cubicBezTo>
                <a:cubicBezTo>
                  <a:pt x="19200" y="21600"/>
                  <a:pt x="19200" y="21600"/>
                  <a:pt x="19200" y="21600"/>
                </a:cubicBezTo>
                <a:cubicBezTo>
                  <a:pt x="20550" y="21600"/>
                  <a:pt x="21600" y="20741"/>
                  <a:pt x="21600" y="19636"/>
                </a:cubicBezTo>
                <a:cubicBezTo>
                  <a:pt x="21600" y="5400"/>
                  <a:pt x="21600" y="5400"/>
                  <a:pt x="21600" y="5400"/>
                </a:cubicBezTo>
                <a:lnTo>
                  <a:pt x="15600" y="0"/>
                </a:lnTo>
                <a:close/>
                <a:moveTo>
                  <a:pt x="20400" y="19636"/>
                </a:moveTo>
                <a:cubicBezTo>
                  <a:pt x="20400" y="20127"/>
                  <a:pt x="19800" y="20618"/>
                  <a:pt x="19200" y="20618"/>
                </a:cubicBezTo>
                <a:cubicBezTo>
                  <a:pt x="2400" y="20618"/>
                  <a:pt x="2400" y="20618"/>
                  <a:pt x="2400" y="20618"/>
                </a:cubicBezTo>
                <a:cubicBezTo>
                  <a:pt x="1800" y="20618"/>
                  <a:pt x="1200" y="20127"/>
                  <a:pt x="1200" y="19636"/>
                </a:cubicBezTo>
                <a:cubicBezTo>
                  <a:pt x="1200" y="1964"/>
                  <a:pt x="1200" y="1964"/>
                  <a:pt x="1200" y="1964"/>
                </a:cubicBezTo>
                <a:cubicBezTo>
                  <a:pt x="1200" y="1473"/>
                  <a:pt x="1800" y="982"/>
                  <a:pt x="2400" y="982"/>
                </a:cubicBezTo>
                <a:cubicBezTo>
                  <a:pt x="13200" y="982"/>
                  <a:pt x="13200" y="982"/>
                  <a:pt x="13200" y="982"/>
                </a:cubicBezTo>
                <a:cubicBezTo>
                  <a:pt x="13200" y="5891"/>
                  <a:pt x="13200" y="5891"/>
                  <a:pt x="13200" y="5891"/>
                </a:cubicBezTo>
                <a:cubicBezTo>
                  <a:pt x="13200" y="6382"/>
                  <a:pt x="13800" y="6873"/>
                  <a:pt x="14400" y="6873"/>
                </a:cubicBezTo>
                <a:cubicBezTo>
                  <a:pt x="20400" y="6873"/>
                  <a:pt x="20400" y="6873"/>
                  <a:pt x="20400" y="6873"/>
                </a:cubicBezTo>
                <a:lnTo>
                  <a:pt x="20400" y="19636"/>
                </a:lnTo>
                <a:close/>
                <a:moveTo>
                  <a:pt x="14400" y="5891"/>
                </a:moveTo>
                <a:cubicBezTo>
                  <a:pt x="14400" y="982"/>
                  <a:pt x="14400" y="982"/>
                  <a:pt x="14400" y="982"/>
                </a:cubicBezTo>
                <a:cubicBezTo>
                  <a:pt x="15000" y="982"/>
                  <a:pt x="15000" y="982"/>
                  <a:pt x="15000" y="982"/>
                </a:cubicBezTo>
                <a:cubicBezTo>
                  <a:pt x="20400" y="5891"/>
                  <a:pt x="20400" y="5891"/>
                  <a:pt x="20400" y="5891"/>
                </a:cubicBezTo>
                <a:lnTo>
                  <a:pt x="14400" y="5891"/>
                </a:lnTo>
                <a:close/>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Shape 1867"/>
          <p:cNvSpPr/>
          <p:nvPr/>
        </p:nvSpPr>
        <p:spPr>
          <a:xfrm>
            <a:off x="9033019" y="2435149"/>
            <a:ext cx="790001" cy="646620"/>
          </a:xfrm>
          <a:custGeom>
            <a:avLst/>
            <a:gdLst/>
            <a:ahLst/>
            <a:cxnLst>
              <a:cxn ang="0">
                <a:pos x="wd2" y="hd2"/>
              </a:cxn>
              <a:cxn ang="5400000">
                <a:pos x="wd2" y="hd2"/>
              </a:cxn>
              <a:cxn ang="10800000">
                <a:pos x="wd2" y="hd2"/>
              </a:cxn>
              <a:cxn ang="16200000">
                <a:pos x="wd2" y="hd2"/>
              </a:cxn>
            </a:cxnLst>
            <a:rect l="0" t="0" r="r" b="b"/>
            <a:pathLst>
              <a:path w="21600" h="21600" extrusionOk="0">
                <a:moveTo>
                  <a:pt x="8345" y="3600"/>
                </a:moveTo>
                <a:cubicBezTo>
                  <a:pt x="13255" y="3600"/>
                  <a:pt x="13255" y="3600"/>
                  <a:pt x="13255" y="3600"/>
                </a:cubicBezTo>
                <a:cubicBezTo>
                  <a:pt x="13500" y="3600"/>
                  <a:pt x="13745" y="3300"/>
                  <a:pt x="13745" y="3000"/>
                </a:cubicBezTo>
                <a:cubicBezTo>
                  <a:pt x="13745" y="2700"/>
                  <a:pt x="13500" y="2400"/>
                  <a:pt x="13255" y="2400"/>
                </a:cubicBezTo>
                <a:cubicBezTo>
                  <a:pt x="8345" y="2400"/>
                  <a:pt x="8345" y="2400"/>
                  <a:pt x="8345" y="2400"/>
                </a:cubicBezTo>
                <a:cubicBezTo>
                  <a:pt x="8100" y="2400"/>
                  <a:pt x="7855" y="2700"/>
                  <a:pt x="7855" y="3000"/>
                </a:cubicBezTo>
                <a:cubicBezTo>
                  <a:pt x="7855" y="3300"/>
                  <a:pt x="8100" y="3600"/>
                  <a:pt x="8345" y="3600"/>
                </a:cubicBezTo>
                <a:moveTo>
                  <a:pt x="10800" y="8400"/>
                </a:moveTo>
                <a:cubicBezTo>
                  <a:pt x="9205" y="8400"/>
                  <a:pt x="7855" y="10050"/>
                  <a:pt x="7855" y="12000"/>
                </a:cubicBezTo>
                <a:cubicBezTo>
                  <a:pt x="7855" y="13950"/>
                  <a:pt x="9205" y="15600"/>
                  <a:pt x="10800" y="15600"/>
                </a:cubicBezTo>
                <a:cubicBezTo>
                  <a:pt x="12395" y="15600"/>
                  <a:pt x="13745" y="13950"/>
                  <a:pt x="13745" y="12000"/>
                </a:cubicBezTo>
                <a:cubicBezTo>
                  <a:pt x="13745" y="10050"/>
                  <a:pt x="12395" y="8400"/>
                  <a:pt x="10800" y="8400"/>
                </a:cubicBezTo>
                <a:moveTo>
                  <a:pt x="10800" y="14400"/>
                </a:moveTo>
                <a:cubicBezTo>
                  <a:pt x="9695" y="14400"/>
                  <a:pt x="8836" y="13350"/>
                  <a:pt x="8836" y="12000"/>
                </a:cubicBezTo>
                <a:cubicBezTo>
                  <a:pt x="8836" y="10650"/>
                  <a:pt x="9695" y="9600"/>
                  <a:pt x="10800" y="9600"/>
                </a:cubicBezTo>
                <a:cubicBezTo>
                  <a:pt x="11905" y="9600"/>
                  <a:pt x="12764" y="10650"/>
                  <a:pt x="12764" y="12000"/>
                </a:cubicBezTo>
                <a:cubicBezTo>
                  <a:pt x="12764" y="13350"/>
                  <a:pt x="11905" y="14400"/>
                  <a:pt x="10800" y="14400"/>
                </a:cubicBezTo>
                <a:moveTo>
                  <a:pt x="10800" y="6000"/>
                </a:moveTo>
                <a:cubicBezTo>
                  <a:pt x="8100" y="6000"/>
                  <a:pt x="5891" y="8700"/>
                  <a:pt x="5891" y="12000"/>
                </a:cubicBezTo>
                <a:cubicBezTo>
                  <a:pt x="5891" y="15300"/>
                  <a:pt x="8100" y="18000"/>
                  <a:pt x="10800" y="18000"/>
                </a:cubicBezTo>
                <a:cubicBezTo>
                  <a:pt x="13500" y="18000"/>
                  <a:pt x="15709" y="15300"/>
                  <a:pt x="15709" y="12000"/>
                </a:cubicBezTo>
                <a:cubicBezTo>
                  <a:pt x="15709" y="8700"/>
                  <a:pt x="13500" y="6000"/>
                  <a:pt x="10800" y="6000"/>
                </a:cubicBezTo>
                <a:moveTo>
                  <a:pt x="10800" y="16800"/>
                </a:moveTo>
                <a:cubicBezTo>
                  <a:pt x="8591" y="16800"/>
                  <a:pt x="6873" y="14700"/>
                  <a:pt x="6873" y="12000"/>
                </a:cubicBezTo>
                <a:cubicBezTo>
                  <a:pt x="6873" y="9300"/>
                  <a:pt x="8591" y="7200"/>
                  <a:pt x="10800" y="7200"/>
                </a:cubicBezTo>
                <a:cubicBezTo>
                  <a:pt x="13009" y="7200"/>
                  <a:pt x="14727" y="9300"/>
                  <a:pt x="14727" y="12000"/>
                </a:cubicBezTo>
                <a:cubicBezTo>
                  <a:pt x="14727" y="14700"/>
                  <a:pt x="13009" y="16800"/>
                  <a:pt x="10800" y="16800"/>
                </a:cubicBezTo>
                <a:moveTo>
                  <a:pt x="18164" y="9600"/>
                </a:moveTo>
                <a:cubicBezTo>
                  <a:pt x="17918" y="9600"/>
                  <a:pt x="17673" y="9900"/>
                  <a:pt x="17673" y="10200"/>
                </a:cubicBezTo>
                <a:cubicBezTo>
                  <a:pt x="17673" y="10500"/>
                  <a:pt x="17918" y="10800"/>
                  <a:pt x="18164" y="10800"/>
                </a:cubicBezTo>
                <a:cubicBezTo>
                  <a:pt x="18409" y="10800"/>
                  <a:pt x="18655" y="10500"/>
                  <a:pt x="18655" y="10200"/>
                </a:cubicBezTo>
                <a:cubicBezTo>
                  <a:pt x="18655" y="9900"/>
                  <a:pt x="18409" y="9600"/>
                  <a:pt x="18164" y="9600"/>
                </a:cubicBezTo>
                <a:moveTo>
                  <a:pt x="18164" y="4800"/>
                </a:moveTo>
                <a:cubicBezTo>
                  <a:pt x="17305" y="4800"/>
                  <a:pt x="16691" y="5550"/>
                  <a:pt x="16691" y="6600"/>
                </a:cubicBezTo>
                <a:cubicBezTo>
                  <a:pt x="16691" y="7650"/>
                  <a:pt x="17305" y="8400"/>
                  <a:pt x="18164" y="8400"/>
                </a:cubicBezTo>
                <a:cubicBezTo>
                  <a:pt x="19023" y="8400"/>
                  <a:pt x="19636" y="7650"/>
                  <a:pt x="19636" y="6600"/>
                </a:cubicBezTo>
                <a:cubicBezTo>
                  <a:pt x="19636" y="5550"/>
                  <a:pt x="19023" y="4800"/>
                  <a:pt x="18164" y="4800"/>
                </a:cubicBezTo>
                <a:moveTo>
                  <a:pt x="18164" y="7200"/>
                </a:moveTo>
                <a:cubicBezTo>
                  <a:pt x="17918" y="7200"/>
                  <a:pt x="17673" y="6900"/>
                  <a:pt x="17673" y="6600"/>
                </a:cubicBezTo>
                <a:cubicBezTo>
                  <a:pt x="17673" y="6300"/>
                  <a:pt x="17918" y="6000"/>
                  <a:pt x="18164" y="6000"/>
                </a:cubicBezTo>
                <a:cubicBezTo>
                  <a:pt x="18409" y="6000"/>
                  <a:pt x="18655" y="6300"/>
                  <a:pt x="18655" y="6600"/>
                </a:cubicBezTo>
                <a:cubicBezTo>
                  <a:pt x="18655" y="6900"/>
                  <a:pt x="18409" y="7200"/>
                  <a:pt x="18164" y="7200"/>
                </a:cubicBezTo>
                <a:moveTo>
                  <a:pt x="19636" y="2400"/>
                </a:moveTo>
                <a:cubicBezTo>
                  <a:pt x="17673" y="2400"/>
                  <a:pt x="17673" y="2400"/>
                  <a:pt x="17673" y="2400"/>
                </a:cubicBezTo>
                <a:cubicBezTo>
                  <a:pt x="16200" y="2400"/>
                  <a:pt x="16200" y="0"/>
                  <a:pt x="14236" y="0"/>
                </a:cubicBezTo>
                <a:cubicBezTo>
                  <a:pt x="10800" y="0"/>
                  <a:pt x="10800" y="0"/>
                  <a:pt x="10800" y="0"/>
                </a:cubicBezTo>
                <a:cubicBezTo>
                  <a:pt x="7364" y="0"/>
                  <a:pt x="7364" y="0"/>
                  <a:pt x="7364" y="0"/>
                </a:cubicBezTo>
                <a:cubicBezTo>
                  <a:pt x="5400" y="0"/>
                  <a:pt x="5400" y="2400"/>
                  <a:pt x="3927" y="2400"/>
                </a:cubicBezTo>
                <a:cubicBezTo>
                  <a:pt x="1964" y="2400"/>
                  <a:pt x="1964" y="2400"/>
                  <a:pt x="1964" y="2400"/>
                </a:cubicBezTo>
                <a:cubicBezTo>
                  <a:pt x="859" y="2400"/>
                  <a:pt x="0" y="3450"/>
                  <a:pt x="0" y="4800"/>
                </a:cubicBezTo>
                <a:cubicBezTo>
                  <a:pt x="0" y="19200"/>
                  <a:pt x="0" y="19200"/>
                  <a:pt x="0" y="19200"/>
                </a:cubicBezTo>
                <a:cubicBezTo>
                  <a:pt x="0" y="20550"/>
                  <a:pt x="859" y="21600"/>
                  <a:pt x="1964" y="21600"/>
                </a:cubicBezTo>
                <a:cubicBezTo>
                  <a:pt x="19636" y="21600"/>
                  <a:pt x="19636" y="21600"/>
                  <a:pt x="19636" y="21600"/>
                </a:cubicBezTo>
                <a:cubicBezTo>
                  <a:pt x="20741" y="21600"/>
                  <a:pt x="21600" y="20550"/>
                  <a:pt x="21600" y="19200"/>
                </a:cubicBezTo>
                <a:cubicBezTo>
                  <a:pt x="21600" y="4800"/>
                  <a:pt x="21600" y="4800"/>
                  <a:pt x="21600" y="4800"/>
                </a:cubicBezTo>
                <a:cubicBezTo>
                  <a:pt x="21600" y="3450"/>
                  <a:pt x="20741" y="2400"/>
                  <a:pt x="19636" y="2400"/>
                </a:cubicBezTo>
                <a:moveTo>
                  <a:pt x="20618" y="14400"/>
                </a:moveTo>
                <a:cubicBezTo>
                  <a:pt x="16323" y="14400"/>
                  <a:pt x="16323" y="14400"/>
                  <a:pt x="16323" y="14400"/>
                </a:cubicBezTo>
                <a:cubicBezTo>
                  <a:pt x="16200" y="14850"/>
                  <a:pt x="16077" y="15150"/>
                  <a:pt x="15955" y="15600"/>
                </a:cubicBezTo>
                <a:cubicBezTo>
                  <a:pt x="20618" y="15600"/>
                  <a:pt x="20618" y="15600"/>
                  <a:pt x="20618" y="15600"/>
                </a:cubicBezTo>
                <a:cubicBezTo>
                  <a:pt x="20618" y="19200"/>
                  <a:pt x="20618" y="19200"/>
                  <a:pt x="20618" y="19200"/>
                </a:cubicBezTo>
                <a:cubicBezTo>
                  <a:pt x="20618" y="19800"/>
                  <a:pt x="20127" y="20400"/>
                  <a:pt x="19636" y="20400"/>
                </a:cubicBezTo>
                <a:cubicBezTo>
                  <a:pt x="1964" y="20400"/>
                  <a:pt x="1964" y="20400"/>
                  <a:pt x="1964" y="20400"/>
                </a:cubicBezTo>
                <a:cubicBezTo>
                  <a:pt x="1473" y="20400"/>
                  <a:pt x="982" y="19800"/>
                  <a:pt x="982" y="19200"/>
                </a:cubicBezTo>
                <a:cubicBezTo>
                  <a:pt x="982" y="15600"/>
                  <a:pt x="982" y="15600"/>
                  <a:pt x="982" y="15600"/>
                </a:cubicBezTo>
                <a:cubicBezTo>
                  <a:pt x="5645" y="15600"/>
                  <a:pt x="5645" y="15600"/>
                  <a:pt x="5645" y="15600"/>
                </a:cubicBezTo>
                <a:cubicBezTo>
                  <a:pt x="5523" y="15150"/>
                  <a:pt x="5400" y="14850"/>
                  <a:pt x="5277" y="14400"/>
                </a:cubicBezTo>
                <a:cubicBezTo>
                  <a:pt x="982" y="14400"/>
                  <a:pt x="982" y="14400"/>
                  <a:pt x="982" y="14400"/>
                </a:cubicBezTo>
                <a:cubicBezTo>
                  <a:pt x="982" y="4800"/>
                  <a:pt x="982" y="4800"/>
                  <a:pt x="982" y="4800"/>
                </a:cubicBezTo>
                <a:cubicBezTo>
                  <a:pt x="982" y="4200"/>
                  <a:pt x="1473" y="3600"/>
                  <a:pt x="1964" y="3600"/>
                </a:cubicBezTo>
                <a:cubicBezTo>
                  <a:pt x="3927" y="3600"/>
                  <a:pt x="3927" y="3600"/>
                  <a:pt x="3927" y="3600"/>
                </a:cubicBezTo>
                <a:cubicBezTo>
                  <a:pt x="5891" y="3600"/>
                  <a:pt x="5891" y="1200"/>
                  <a:pt x="7364" y="1200"/>
                </a:cubicBezTo>
                <a:cubicBezTo>
                  <a:pt x="10800" y="1200"/>
                  <a:pt x="10800" y="1200"/>
                  <a:pt x="10800" y="1200"/>
                </a:cubicBezTo>
                <a:cubicBezTo>
                  <a:pt x="14236" y="1200"/>
                  <a:pt x="14236" y="1200"/>
                  <a:pt x="14236" y="1200"/>
                </a:cubicBezTo>
                <a:cubicBezTo>
                  <a:pt x="15709" y="1200"/>
                  <a:pt x="15709" y="3600"/>
                  <a:pt x="17673" y="3600"/>
                </a:cubicBezTo>
                <a:cubicBezTo>
                  <a:pt x="19636" y="3600"/>
                  <a:pt x="19636" y="3600"/>
                  <a:pt x="19636" y="3600"/>
                </a:cubicBezTo>
                <a:cubicBezTo>
                  <a:pt x="20127" y="3600"/>
                  <a:pt x="20618" y="4200"/>
                  <a:pt x="20618" y="4800"/>
                </a:cubicBezTo>
                <a:lnTo>
                  <a:pt x="20618" y="14400"/>
                </a:lnTo>
                <a:close/>
              </a:path>
            </a:pathLst>
          </a:custGeom>
          <a:solidFill>
            <a:srgbClr val="FFFFFF"/>
          </a:solidFill>
          <a:ln w="12700">
            <a:miter lim="400000"/>
          </a:ln>
        </p:spPr>
        <p:txBody>
          <a:bodyPr lIns="45719" rIns="45719"/>
          <a:lstStyle/>
          <a:p>
            <a:endParaRPr>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 name="图片 28" descr="乐清市禁毒形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7271" y="849534"/>
            <a:ext cx="296545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44799" y="808013"/>
            <a:ext cx="5625563" cy="584775"/>
          </a:xfrm>
          <a:prstGeom prst="rect">
            <a:avLst/>
          </a:prstGeom>
        </p:spPr>
        <p:txBody>
          <a:bodyPr wrap="square">
            <a:spAutoFit/>
          </a:bodyPr>
          <a:lstStyle/>
          <a:p>
            <a:r>
              <a:rPr lang="en-US" altLang="zh-CN" sz="3200" b="1" kern="0" dirty="0" smtClean="0">
                <a:effectLst>
                  <a:outerShdw blurRad="38100" dist="38100" dir="2700000" algn="tl">
                    <a:srgbClr val="000000"/>
                  </a:outerShdw>
                </a:effectLst>
              </a:rPr>
              <a:t>1</a:t>
            </a:r>
            <a:r>
              <a:rPr lang="zh-CN" altLang="en-US" sz="3200" b="1" kern="0" dirty="0" smtClean="0">
                <a:effectLst>
                  <a:outerShdw blurRad="38100" dist="38100" dir="2700000" algn="tl">
                    <a:srgbClr val="000000"/>
                  </a:outerShdw>
                </a:effectLst>
              </a:rPr>
              <a:t>、</a:t>
            </a:r>
            <a:r>
              <a:rPr lang="zh-CN" altLang="zh-CN" sz="3200" b="1" kern="0" dirty="0" smtClean="0">
                <a:effectLst>
                  <a:outerShdw blurRad="38100" dist="38100" dir="2700000" algn="tl">
                    <a:srgbClr val="000000"/>
                  </a:outerShdw>
                </a:effectLst>
              </a:rPr>
              <a:t>罂粟花</a:t>
            </a:r>
            <a:endParaRPr lang="zh-CN" altLang="en-US" sz="3200" dirty="0"/>
          </a:p>
        </p:txBody>
      </p:sp>
      <p:pic>
        <p:nvPicPr>
          <p:cNvPr id="24" name="Picture 23" descr="罂粟花"/>
          <p:cNvPicPr>
            <a:picLocks noGrp="1"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284" y="1392788"/>
            <a:ext cx="8281987"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85922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indefinite" fill="hold"/>
                                        <p:tgtEl>
                                          <p:spTgt spid="64"/>
                                        </p:tgtEl>
                                        <p:attrNameLst>
                                          <p:attrName>style.visibility</p:attrName>
                                        </p:attrNameLst>
                                      </p:cBhvr>
                                      <p:to>
                                        <p:strVal val="visible"/>
                                      </p:to>
                                    </p:set>
                                    <p:anim calcmode="lin" valueType="num">
                                      <p:cBhvr>
                                        <p:cTn id="11" dur="750" fill="hold"/>
                                        <p:tgtEl>
                                          <p:spTgt spid="64"/>
                                        </p:tgtEl>
                                        <p:attrNameLst>
                                          <p:attrName>ppt_x</p:attrName>
                                        </p:attrNameLst>
                                      </p:cBhvr>
                                      <p:tavLst>
                                        <p:tav tm="0">
                                          <p:val>
                                            <p:strVal val="#ppt_x"/>
                                          </p:val>
                                        </p:tav>
                                        <p:tav tm="100000">
                                          <p:val>
                                            <p:strVal val="#ppt_x"/>
                                          </p:val>
                                        </p:tav>
                                      </p:tavLst>
                                    </p:anim>
                                    <p:anim calcmode="lin" valueType="num">
                                      <p:cBhvr>
                                        <p:cTn id="12" dur="75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indefinite" fill="hold"/>
                                        <p:tgtEl>
                                          <p:spTgt spid="68"/>
                                        </p:tgtEl>
                                        <p:attrNameLst>
                                          <p:attrName>style.visibility</p:attrName>
                                        </p:attrNameLst>
                                      </p:cBhvr>
                                      <p:to>
                                        <p:strVal val="visible"/>
                                      </p:to>
                                    </p:set>
                                    <p:anim calcmode="lin" valueType="num">
                                      <p:cBhvr>
                                        <p:cTn id="16" dur="750" fill="hold"/>
                                        <p:tgtEl>
                                          <p:spTgt spid="68"/>
                                        </p:tgtEl>
                                        <p:attrNameLst>
                                          <p:attrName>ppt_x</p:attrName>
                                        </p:attrNameLst>
                                      </p:cBhvr>
                                      <p:tavLst>
                                        <p:tav tm="0">
                                          <p:val>
                                            <p:strVal val="#ppt_x"/>
                                          </p:val>
                                        </p:tav>
                                        <p:tav tm="100000">
                                          <p:val>
                                            <p:strVal val="#ppt_x"/>
                                          </p:val>
                                        </p:tav>
                                      </p:tavLst>
                                    </p:anim>
                                    <p:anim calcmode="lin" valueType="num">
                                      <p:cBhvr>
                                        <p:cTn id="17" dur="75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4" grpId="0" animBg="1" advAuto="0"/>
      <p:bldP spid="68"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Picture 31" descr="3"/>
          <p:cNvPicPr>
            <a:picLocks noGrp="1" noRot="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5106"/>
            <a:ext cx="6319365"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244799" y="591989"/>
            <a:ext cx="2880320" cy="769441"/>
          </a:xfrm>
          <a:prstGeom prst="rect">
            <a:avLst/>
          </a:prstGeom>
          <a:noFill/>
        </p:spPr>
        <p:txBody>
          <a:bodyPr wrap="square" rtlCol="0">
            <a:spAutoFit/>
          </a:bodyPr>
          <a:lstStyle/>
          <a:p>
            <a:r>
              <a:rPr lang="zh-CN" altLang="en-US" sz="4400" dirty="0"/>
              <a:t>吗啡</a:t>
            </a:r>
          </a:p>
        </p:txBody>
      </p:sp>
      <p:pic>
        <p:nvPicPr>
          <p:cNvPr id="4" name="Picture 11" descr="2"/>
          <p:cNvPicPr>
            <a:picLocks noGrp="1" noRot="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75" y="1335106"/>
            <a:ext cx="4038600"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573391" y="736005"/>
            <a:ext cx="2808312" cy="584775"/>
          </a:xfrm>
          <a:prstGeom prst="rect">
            <a:avLst/>
          </a:prstGeom>
          <a:noFill/>
        </p:spPr>
        <p:txBody>
          <a:bodyPr wrap="square" rtlCol="0">
            <a:spAutoFit/>
          </a:bodyPr>
          <a:lstStyle/>
          <a:p>
            <a:r>
              <a:rPr lang="zh-CN" altLang="en-US" sz="3200" b="1" dirty="0" smtClean="0"/>
              <a:t>海诺因</a:t>
            </a:r>
            <a:endParaRPr lang="zh-CN" altLang="en-US" sz="3200" b="1" dirty="0"/>
          </a:p>
        </p:txBody>
      </p:sp>
      <p:pic>
        <p:nvPicPr>
          <p:cNvPr id="6" name="Picture 6" descr="1"/>
          <p:cNvPicPr>
            <a:picLocks noGrp="1" noRot="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9455" y="4989531"/>
            <a:ext cx="28194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7119424" y="4281645"/>
            <a:ext cx="2808312" cy="707886"/>
          </a:xfrm>
          <a:prstGeom prst="rect">
            <a:avLst/>
          </a:prstGeom>
          <a:noFill/>
        </p:spPr>
        <p:txBody>
          <a:bodyPr wrap="square" rtlCol="0">
            <a:spAutoFit/>
          </a:bodyPr>
          <a:lstStyle/>
          <a:p>
            <a:r>
              <a:rPr lang="zh-CN" altLang="en-US" sz="4000" b="1" dirty="0" smtClean="0"/>
              <a:t>鸦片</a:t>
            </a:r>
            <a:endParaRPr lang="zh-CN" altLang="en-US" sz="4000" b="1" dirty="0"/>
          </a:p>
        </p:txBody>
      </p:sp>
    </p:spTree>
    <p:extLst>
      <p:ext uri="{BB962C8B-B14F-4D97-AF65-F5344CB8AC3E}">
        <p14:creationId xmlns:p14="http://schemas.microsoft.com/office/powerpoint/2010/main" val="38619225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E55867F-6B35-4D90-80F6-9CB72A04F475"/>
  <p:tag name="ISPRING_SCORM_RATE_SLIDES" val="1"/>
  <p:tag name="ISPRINGONLINEFOLDERID" val="0"/>
  <p:tag name="ISPRINGONLINEFOLDERPATH" val="Content List"/>
  <p:tag name="ISPRINGCLOUDFOLDERID" val="0"/>
  <p:tag name="ISPRINGCLOUDFOLDERPATH" val="Repository"/>
  <p:tag name="ISPRING_SCORM_ENDPOINT" val="&lt;endpoint&gt;&lt;enable&gt;0&lt;/enable&gt;&lt;lrs&gt;http://&lt;/lrs&gt;&lt;auth&gt;0&lt;/auth&gt;&lt;login&gt;&lt;/login&gt;&lt;password&gt;&lt;/password&gt;&lt;key&gt;&lt;/key&gt;&lt;name&gt;&lt;/name&gt;&lt;email&gt;&lt;/email&gt;&lt;/endpoint&gt;&#1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DKhmZKRojQgBU+AAAahgAAFwAAAHVuaXZlcnNhbC91bml2ZXJzYWwucG5n7b0JNNT7/z8u4UpUQkQZrURCZMkyolJZK1tkCWUdS/ZlTAhFmbrdksiYXFtiUmPIMiiaumEwtmZsUfYxaZjBzJj/TJ9blu58P/d3zu93/r/fOTqnOur1er+er8fruTyer/WmhZmRkICkABcXl9DpU8fPcXHxJHBxcY/z87H+RX+DkxTrr3WB54wMuIqbd4yxfuBxP2Z6jIurBLqRfomX9fMG/1MXArm4Nr1h/16H8ct34+KKR5w+fswyzJHYewkRZHMBuIje78ildO1P87l93RKwh3qquTptuQbHhQ1Ot0uZCJ3bp98myrsBtXeLQel+/obua327nEvjJWRkHlj7HEBuGxkJjmZ2MKemGj+qdj1LU+3Cw+5l9BDTLkRS0J3uFL2Jys7JQMyVb7PJTnQX8l8KCB/H6PkvhSQYY9Id3XFtHZ+E88o/5HyyvujcnT9OUWVUZDPMdeT4t15XqeVaL6i84g9XqRuC+WAHXkMEeuGpRb7/txEhbYqUNXPcaeUXY/r4dm9MQmgvjkAWjeT2irr82qT1FZnDcO2o6ybj3drBSN3c1RKVR62/u6F3mgxjXtxd/uJ4Szr5W3/GwinAKqky8PpuBqEZCyd8AG6/9Mp54LAQf8Ih/1IL+vZXSpD5D9ZXHZz7M4aO5zKVyG7hKWiq5ELm8hrNIH3loJhPcc7OvbLcjJqpRSD1RO3E9NulJmsrhII2JEiHDcQ0zdA2Os3FiikZ8ZiN8POhv91H+Az3AxdaoQkOOaKYCtK07vznezal85SyGvCeWU0jJoY2i4MtznQOJcNIET5jscIEokNZd+q8Vi4DEgIkBGS4QFK9Pk8HOwXN1iy6LyGhtt4hFq5RPWaaHlo1tBMh1Ne3SCnzm0LTpgpJxtoDArTAFOcBKHMOqiE8cIJrKzN6UATWXY/17UeDVcCUaSikyv7dFgzK3Hm6mgQmPd2U/ZvhdOZtUrjtNiYAiEWHZoNI0GNmcfCyqi+KNrROBYmjDYvWmphuo5pby4dfX7VFUeLRZj7Xa/OosmqifBDXlLL/iEDC8LHT1w2E3148AyFKDU++rKH5Knht3fVRj6DTEdjcyhS+UU8LRA/uX6yJV0ob0g5uaTOAN6JB3oHjDGIpDBXYrWVZ3Z68THcYQhkHJZLMbsS4N05iIEb6M8MaNfNeRwyiMAMvgy11tjH7pdM3WQMpJdBqChl1uKA0ffM4Xj42TIfvDrUfwrQihPXOXZCaQcFKlRUq/fJiQ1Kcne0ttsJP0XVSCov2LuCADFwh7ESLODCZ6duPa1GS9sbehrh+MS00bwfji4vOJKkLHy/tOIMTM8apK9ZW+GqXKOHAj6lNM2FDNUDaRywaZT69wJyHMecThpJB9d5lxJOVgTzuI6PMsM31kd7ow/nVfrlAKNUq0u9tZEF13hBDBJtMDSf0zehuZ4hh/Rg7sSDCTQiBFkUICakuC+E1LDkTQEC5atMyDXMJN1zx1OzEvKObu6cWxQ+XnlNYpp/f+Cp4DXHQ3xtqVfguqMj5xC3wR+cee62mloTBy5SA/9jHl9yqzhcJkpGENqjbZ70UFSwdeRtiN4ejwOOPx8i+9Ms7HpriLGOQUp5q1p4LNrJtW4DH66vkQzHZFOE7x69txUgzUc/3SXt/OqtDwTLpWASvSWt0BbestDfBEyEMTA4pAU7bFhLVGj+6a4OcymabUM5yFO2UPa8zw4jbeEzj3ocdHG9L0ZZOZhT3MYnVqmDoSSAmEs57JODWdP+0IwgjdSQFRSyZI/E7j5De559HpidE4IhIquvMMeRjv5E7zvm8FsTqnYTkoSQQKXJTWubmwdKhhy8Aedo5QoRmp8l2M+Iy++72zfJWFo0rkLjTENrYVradqv7w1jp7mi8WVGci+HoYYJSsL5epQayaY/I/HnQ3rrOIdJQabSoTQ6T2lp2PPWqjrObQIMLcuc7MfgxnzVU6dGtgrzSM77TKQ1/46Ur31qj7J3Sk11M8K/kheKHMvF0mG9NRvIbGhDS+MzQe1jC06i7ODSHidafJKHOCnnVnbNE4o79PW3j0beSRFNlF0C6sjqjnOrONAbl1LTNoS5CV08Yrdo8HqyUQR3R/Q5KPE4b1qGV4lItctDrzndd1iwAdlgLYlYtiy869UxLMi4IQ1J2WXF3qlSx7ZTWhYBcuTYedLXzRxIR2HCRbRoULqk7MvjLdr6KZHq32TOxQdCdfEaur9p6ioFAwzz6WBUy+C+Q17Oq9pRUL9/TAxT6hiBfia4SfHlfcbeEFwHrVmdN1MsULfYeJu3ke1pzUqQH/UcSgBjW830VIo2KjGlpmuglO7t7b8upa6NI6OCjh8V+1Wgs11aG7LTxJHXMaC5crXOT6Eol7rIm6ak4qakWGlaGtQWLOkczSSHHTfubZfs9upCXOoa5FxzKzLysiQvoGkXQ0EWllRswunoIOx1Z/bh1a5mluOQ/srbMQ3c+XBoo3s7+v+vimn8IW/F9xc2WMZ0V7b2xn8t/MjU8BoWA7two2DISgXeT4bqjMJRN3VLC6Sg/kWW+s4ZqZqA5iCV6efUWYv+EMbBuyHvukhmD0YfdBr09nvaVAeN3k4boPxc6jLcQZ/gQX4AhVNEnMMA+NbdFagCz03WT6Uue9SJhtaDOb0VLq6DnldmteU2Auisjo0lsI9VEWJWRqe2l09lF3tFkjG1TeRpvaqGV+q/YlRN9dEQfT1f1fOOf3ErKbKjBeMZ7vVHfKveW6KolHdvCBpEAt4utRY7oJLlKgI/qRzxjMqMt19JPl5EjBneyulLO6kshnSNQzIA7pCfM1/JXFfwYPC/OjCnhhb4/Uk/M0slNG3jJJIoKl943SvvdDSpj7yJsSwHRAxd0pFVFM99RvnXrn1B1U2vW4O8e3k+5t+9N3Y1BuzHkkaB2OzujqQ0xLA9Ul8JS+zH5Xjy6tP4l+O2hq7x71B47+QQolUJJXhNqeP2MO1VkILqJ6AXv57Il6wOkw2sQJ4smXxNqhkjGnfekJauQaCXWH7S18qcRswHQEcZr/0XAhfy7E4YAjghgY0m/WETDCn/BEHVezQx34IP99VI55ZY3Z9TM4aPIJQsjQaEj/k4LEMSfV5Kyc6ilU10NIlOJiDa9Zoo97tA5u6DEgctKI0N9dNhaAYZozvfBV+/OU/VMWYWj3IV1WVLAGl4qpgmZNIv1Q96OmM32pI3iKTZOd4h56eh9zpILaj9aI6KOgUxg9pcSwyYrAd8hNRIQEqsauHKsLNWtlosZSuZezB808Vn9btELDhBDBrBAiFPws4tZC/4mspw60pkPLgJkV5E9YDD1Rl1MnJnjREZaBu7HoFMqE4R51udxeTi54DGPhyRvfdka7bBXUUkEwdAfmqn9b3h5sXd0d51PKQZdYRUe011V05x9Zjv+z3mvOo68NYkrjguhmf61iZoIZ2Gusum4NW1ZzNsFn7decPXJ2KoF1nRaedno1rWR1/gVswXYVKHOqByk4ncP4/YnqKjbor7c+dlfdHcuHvzI7L31lZFtKKjpTCWzlXXplFa+zXB8aNSTV3z1nvf5XwuYMZkujUifDsRe8jk4Cz7CzWisL1Pawe79X7MpqohlzX3KLYBFyKKf+nMsvzW0R3JDw5+vVLSk/P7c+Fn4/pMrSVr7xFwr8XzotYBy/fXWn9JX3SvwusBrA2tozLHJqjZ8+d+kfwOdP4DE8d+kXiW0L1tW1nNF2lD+4vKtZmTF5sOgIck8gFuQYNd1wW0nMYp3YjcBjGSKDPXd08zayPuapcyEI30HjPQ4bU/1Jj4eFosjp/T1V9G8fTr6Wz+KW/5ogUP9qV7NwWmApC88/Yu/V5TY1MQ/DN8+s+yGdRVetefQ3kTeX2G10X4jRNHJrnmahYiFgxpeuHgzZ0Bq6kPJztMPXv33D/vBzy5jGV3YsILYKLmfw+uvWG683gBZeE8i/5pxf+14HdxrfQ5+8pdfy2xIYGqDaOza8lvq8D+TvaJlfUNlrcli7fjlavIIHhfh1i7lZDcXCuWXJJrKeriFJy4ETDLfS57V0LuBO844XM3y996XhcsAtamvbrrUMseWUkZD3P4wN+l39SuJy7JcEeGVt+y8FuLEmwJoAawL87xWg7CSvY9in+KY9UJ0Xr0hoWjGaVDFR3PQ4tC/8bH+JOYjp4uQKA98+G9NY+jpp16XfP+5aMc3h7Hzr0kS3kfC6D7rUnsCzu1r04JaTL/09BNM5SPxWApUCFi3z7ZUXFygdkKP02jAE3IrFrAU33GvctMqTzSY+GwLU7Yv28YGJGU5ndFMbu1yhug88c5tucurQwPGhU+lE2xiw4UNjcB8854aFXEpD1xdLmcCi5y6nHrqtFEZAojwDnqf70SrGWCiK0oswjEDFG8TCDZ+GLLDycIGMRtXHf95e2WNNxp02hR32MQ7rTOhfEIQyP0DlfDYBSG5UtYGogLqip2jcOItTyki/jmZyFQfMBnTenEFcNeFNEbqYEk40xEu/hJFZdYJOfTFnXqyziLkXnnsPqbJSF/IA5yLiXRX8TQauTnoD2vQqYQSDXXUtu+4DGYGqXQIKCddPr0Qi61oMbvOB6tclYu/4DmHQU3CiKu2VguhWwZ12DJyek7LlgFvm2F7QStBrPRPvofqyudNqczAT0hW3DankCrZkHrPmNDqn3iDfnLYnnY0xXJ8qjUj7+HYX7ZWowIaEw7r+FeoclMBM4w/kF0cxzb3+Y7OP0oiTlTDadRbuJpszik2H7S413FF+P7mCd4kq+1fA/1SkPq1Fxxgjuj74usMYPRqszlyO/KRG5DHkNRtOM2t7u7JSxhUJz0JdhefmA23k2RcEOzzWkAWZBUrcDHeIgzpoNim3WUdaOx/wH5u3w/hMVDB01NiQ4UQYBA4KMQq8jmzoE8uXFrzM/rrfCQxIidPXfcvzZ7XkLXQl8KVMYyDQCFT9Nlpsi6CYZpr70dNSK433ef/zlpe+L1iWn/4M3ZXyw0jO+R/uRk5/EFzW0fD1CdWpTiwe84XaOhr5UAsjkMBmoKvsdGYdkR8jKyEJF/cGxP2gBp/drVbMAJxUsYgsr0ipFhcsyoYpzcupjmj/o2YZS9/ClzFtYsbrWorsy0Kk3wRrZHUyU8+v+6m9HxqWa2+q6gxStpLd86Shv64bHr9oxnuYg9J+2B6Bv3c3Dm6iebz+i6U+Bz39IqhLfD9a1wL/tEU49Twn5zRwNSGT4ibEMpPvxdZxsK3v0nlvSKAIJd4oz+Dojv5TTCCBsuF7Mf5/1ofvHuWCvTJSdJNwgJbYu4sKzyS27k/buXzKNoab75D7qKd5p4Sgg/j3YhyUwF/L0DzyRaezh813NP5HL6alJhHx+a7RoVwPqC6le7hZm9SzUE0y66sInggmUkEj4XmIn5Tw4Upx/nYU3WLllvPzuzBAocRNniOv8or0ORkj/tOfRdR8/ftco91ihkXWijvGz2oTRjkCDE64jbr6lwCLTutqA3ODx+BnJyOHFV7vcvpvQ2fDKx099+lFncVkJWKBE0gWkHdHF4Wrvr7emF5JQlde1BSl7aBNFUZzVLEFw87gHcd4DpLCsZEsbSxBGMADfDiYt4T76PgpVow2s+IoqeX60wSrdWISeZyi9NvtFUe3ilnEnLfiNICaHfptIaxQ/raA0xAFJBSnHOe1HLDkqFFmR+4gHVitBHCKjc4Z8MI9Z9eJaVpxROa80F4Qi5I4c9TuNTj+1+F4f8SXmgikfxqmEAl+c46GimzCVTiUAikDl2KGSsCwsoQKK62THGzHii9XjEL+lAjo6wkfeew3h6ZNVWpgdciNJ6QNJgOhCP7oKTZhY/O34MDpo9Te0P4O17PZ/IkocAN2KMAplbNoLxJgpdRcXkNc9o3avdx3+U0PTRe68wdOdBY1sdjcy1nlPTsiJ0swxdKVvg13nEe33vc5N3KVJeZG/f3TuLe3ti5fyNpe3njJo6kav02w4a7OdL2ITaGzS4dFVM9B7t/nLujUFGXchAwxCaE6CPCJclEQ3pUM9TYFJItp4zDZpj6Fpbe7QE4gCCHQzuOlN3AweFACP0R2TMIMaubR+lBaQm9zEeJQ87KPXkd0KZq5lEeKF72g5lCQHfZR7KFQhOoIuO6Os9x9uSvPPVU7lfYvnIcc/iHYyBH/V4atEZEoBYkk5WxwlDx3lq2uSH/J73Kxd7bl68wNxNmsOxVZxatTIjCiy3IIHa6g2bORBw3u8TsMlngAmDuxICdiNqikKcxMp+81PFwZiQRM40E1eQgVYkF31zwG57Lv7CQhCGYns43Whke6wopdkro8oZiQwRJKQGn+scKOmTmlWdfI2eNMZmSGltLGfwjOWd+cZ9soYEmkiU3vcQmcnkuHnvwRByuRmA/0PbaK72663lJ2Qwvkg3cooHSFHFwqcZFz9RDzuEdhvpVd5oSQwqG26Poh4eaLVLFdtpO0oAbzyaGZsDyahtDTJ6bX9RQlvEofFV9NIhql52Potk8YM44nU4ezvy3+UOqmcHeXdvvqpXmWQ636X+rGc4iRGxN266dFY7D2z18SpY8KX68n5106x3NCsdaz8LrLrAnPHjKo9P7JIrD9sfZY2NjtzJG690HBzXo0FSchNVJciMg4ykuWEip53JRaEG9LBiHB+G3IhhKUc0GHD75PN8mMXPwuo/KfzVf11sUR61DwHz4Hym9k7bEeNImDz5HGGEF2tVuxt8W0hK8ht7j1+UYgHs87cdkLJBQToKBjjajMzOigg/hG0kY1hm0vKt3JPA6OuuoVfUtYfkNCM1VP5EcEUbVeEWbR8C9ziD+EEnIhJYVWB/T0xPqJw3/hxk/IbC1MxCelzzdlDg3ZghqaWYw7mCaMqPFTFkXsLHyAryFY85RCXzf5Wes6nFBj2tr5yFrvLRWzLYnwWGxFgUBvU0MX9jRy8lDAPy9iFdzi4CHnR7cNI9P1SRXQlhk+LBGtTxy6jIv8Okk7+4KS2sjqmmEsPMyXJtczs2hk+lrtWZKzLNqVOaSNLxUzJLp64r7KcpdQWpH55jwWxOyrwvKgyvnZCJ7MqVO8HJixr9wrtKJfJay5SkB4oZH0SgTrCT93fbdwiAkwWgzkcsScttEVR6MfD9t66f0MAmrKlLep6pxhulbinu83SKV0tT6g7ME3AbehClNdS8/7hKIfFfCagGDDNCDikg4i/gRR+hROKgAzcbwabzSJ4j07ca+beYNTmrJoeMrekhUwijgFjJNStUelWa58kaOzX9i8C3SW5aiRHB01iGsijOWoF2w4xRw2jz/BaqSVY7xArns2xIoXo06cHGoWc0vbNlbYOlnIKWy18j1PMeK1zIJwDDlrYKyBsQbGGhj/t4ERNt0gbiT15vtnUsRuBB7/T2p4gFc2zlSqpnFZML2j8XUGZ+7nCJ7tSHlzKv0cS7Ac7gBfdpUdChJbBXMG3J573mPu0ye2/1zWcJYR1JltP5+e6hjh+UfJsyELFmQWMZqy9a92RT5mryq1hb0YRZKNhVav66Re0v9lDWTFYtDvHz+cujIbF716N9Tp/7LwVPNerc3b+M3qtadywf+2YNXoePJwIWBm/SpxTCX/58UxumnuXUd7yebV3bj83xbV3CiHf7/AyAKsEse37b8s4Pkdvj2Db/NfsRkGzSD6+WVCFuebkpXQYbPEiVmxsC/3bRwLTdvH+heJ/SmbdNALHQhfvdkCc9D3PVuAxU8A36lqat+lmqE5fOiOwB2VVO9Fhh08hA2TxopVRVGVLccSEW8Uvr6EMXzILB3Jy4DMZAN2qvPgZQciRrT7X92UtOTXnHQ9VLtVUOwVF1fm+mLf8aW9YspJMSQwKTJRdrddlXWMiaaownXKBvPOrxm2ump/Rb4PqFqskGGpQnig6sp5G2GfuaPF3NMqL/2iyemR4cyvicCDoo/AblOBMFqPY6lIVbvAZxZROsTVZ1naZ7lgDFlSpozXtQF3b3QWcU8HVOUshrOSoesG9lPZogAF+6ePMROPmWwu7+ez0qT1kTgEt7nubHvpsFFN3YwKABz5+a5RhpJAhtKmDaM8hnHBo7sek17N/n4RnIv9OSyzkqPiyd3nehCeXZEHFgW6VOrej4KG9oQ0G7o+TvzejNeqZjJYzSih5wbNyN5MBTcaj70TDd+VoSqQoUoR+spjuD54GP14Ktw1p3J5PjSh3KK0rSQnv7YYeq+a1ktCuXh8YMTnxtyF3rsd3CzM0rW91SvXEPTVm+c/bYaUvwLTKB2hdOrMRLy4Y/nCvCpWJ5CIHZpG3QYx34bgJxqdXCs+daIYPovMyujoXm8nakRXx+RHdxg4jjZpmgf8GrPZZ3CPNSmiq9JRXJ64EH794PftZelzKSOmcaljrkQtHGRoOqwIBC2FmVIvo6vnmGBrPmKEWU/caRldM829LB+77muC1IhQntLsvqUR7qyF11k8Gy+fKK5UD+0LH5lAA6K+1nWpi8UY60T3g6nVvmQyDDNEJpowgZnMr282O+nKLvbOduCRGALTSEaVgZ+tAtH8eyccbF7O4WbJ6HeLNxe2PWPvNkRsvIjH5hFuM6OnXo30PfcuUVJsnB8UrwkDhbIy98cTaLz3Sf4ZBgnCFDJnfJYFhltqilJd/rLrnHrRHPfdAlRXzZydUhaFW1yXExY84d+Gtrdoj30IjoOHRRPesvJ2cCnRvsy3mvLStjTQRFmUJlaYMhzTSmfmYdoWtVN20WZZNlPTHE3XojSeeTSWVOjJr7Y5weWyBW2hLRWNvHlNFm3vj4vN6T4Z+Qy0ZxEE9C6MdbEXPlwKM2eCCmPt+Dukk7tuIFg+dsyr49xwWLZpT/Lp2sAL68xRQB62/n9s7vC9pVEQ3Q5dkvmScz+C39OOa6ZexLyq+AIdcv2o8FR9F7quJWgPaLZF547Wfokk8KNiN3ypi0e/5CStagzzfrfJh4S9OGc5g0zU43Dldu4s/vhhwM7krP3o4Uum9rqiTDMCUsxwWrKSUqkr+xo+Fvj6PDIdcp14ZwgaqaKlcTvAdytLEavStq+Mc+A3KSi7/HggOQTUYF7p16IH2KcdrNxOKehV8rBRRhIdDWmdlwnkXIBs5EDMbymbEvDjGRSVIk9lNQdFJCjHzP49eTQbivYFPoiF86cPUyW9Ysyj1Ip4zUCXz+pQH943wH2Vs/59Q+J4Iivf4hbn8kMu+KmB8zcviZFy5LkfV5v1VCNJqh1vbkO/+FcSHPV7AZG8iyqBLztUmSkOkE0G1kS/80qbD7TnEo2x4FGZ3glvVJN41CfiQfAmClxjtQ3CHHE4Ibqr9QB7T9EWTNAzb6LfYo8c23ftWeW7aHwyYnFwTRS1akTXBhDovessPZTmdewsScywhDGn+VEFsCf5mpskV0MSbC4Jmvx4j0SFb0MLPdu9RN5TcutlP5Rur+91r9eP0zeHpoytZ8/d1KrsfAYiauQv4iBLo9xUi66z2Gg9rBGUQgmIGwlhwil540qfst1K/Ih9p4iulwmxcLC3/zty9HSyk88gFkG1VWmPfbANjYQ+KAVe7qd428vgDP6EQuhDv7FS9jFpw5JBD3QTf9Gg96JN++EjNyyawp9Sws+wYvW3/VdWUo9NG7RzIVo++EOLv3fr8HsVBuRqWPhiCZS8AfMA8hgKCirFvfLV63UMlc7YIXmn0e+wLvP8N0V+L6pw0kA+w3MhrGiO3y6qFJpl6gQZy3br4jUMuEj0XogAWZ3nOZooPUGfF366IYHHcIto+Y2w7M7o7HEgA7OU+rMM8tIx++1BWF2qz+7GmxAC7DksQV9x1DOmdYZZxjgwl+OcH38UB0md2qmmi0LBCNaCDmVEw3FVyFSJgvtwncV1WZCVWZX1xoTdGWnF+5NCcGgPjSK9vRL44B4i4qEDNQLD5wIC1rDi5l+8AiPc1oJiUzo1O+a+LEdhVkJTbe4GNMnUMHMbvR474kS+f1S42Wdj/BMH+oX57im1lhswjFN+EsyP5gtJQut2OkIWmdPksF4HbKUvIbHTfYFuWxDY+FdaCBA+BoP4acD6KO6f8uBnJ42iPvt0wVKgz+VQKptvD84r2uIpfpHRk0b2Be0pWq+fOMIt2onZAEa+c74/isVie8KjN9hildYt2DktqeIOkSiPyosxmcfeq+w634AiRVMreQ3jX/LWWXxqJn+Icdq0fEcNNOaLxxvVlILaEoBsocToTM+IrcpwlCU5is3TwsmHVyo45ro0fsomZkzoUWTCfu9u6x6j0ywlic2qbaiXKh2WsqoZ01i2k/mJEPZoLjdkWhwS0F6d0LmFi3j0bSia/PhwzJO0a2KGJ7SblfiiVZYTcAe+lA06yF4EdxdjjHokUY8mTRvRo2p9sqi7dUzZ8jmOzv282IlrpmxxSSv516Obz8dQq0lgayEGyUmSoCH4SA+Lee+VWciOwzcPrXLpmbb1hfWw37HXd+PpNcpj3k60R+TTMeT3Qa9ZLTx707itw8R5Nj3adWkNufPau2EdsTBWTOExfC9mKCyo++3dnli4i1acc75t4s5IldY+pb3LGmlX+97Icd7Fz+aLxzX/EExkka91dRYlGd9buFjv7Vj/awtRYmHf3svyGr53fod5P/54gi2852rh0bb1CgXXBCwLalmUr/wmFKjHmMGNkctZyQjvQHcaL3FiH2rBBLZEiRqFLLfn481ZaQDZZuBLqlMfe8eTSbzh9x1LKU6W9Cevl9HXcKEMSP6YGCvBkbcakAXOn/aKUvqeA8ztG6iq4ckvi1jSMkvJLLwN67vpBfrDdrsk2CFgVaKTvv1KhBWrxBmOS0Ge/l5OrMZ8cznuiGgSVK1+KpCvn8Mp08lX0yxFyGdxa3Bem7qSkOZoxUrJzvFyWHq+qKEJZhFndSyQSR9+NZJJoNNqmJV+R5ydlddP96VQw6q6ELS/OORixVKCixgIHTOcB2SMDbMgLkaW16GfXhOYvBAT5oeJ1OmbYOd5kyYGebe3y6zITpprg+PqbPd9NmalcnSBg9Vdql3CCgk8pqtTxnV1LXNx0Ub53Mbfkbzg3qYFalyRRNX+zirTdufjkLxyNC9bc1S1fsk+pn9jpFjwPmAlv3ZjvM6ew7VDV1KX58/915w9PN9NBohJ1HCzydBKHL9vvVuSomiG25niTv8IAD+DLgXcB4L8CQ8SGqVtYj4U12Ihi+QmIqFMg33sxom2+Foc/Tx8vCCP0hdQd8f53coheNZeqxULZzEzWjqlmnpqlsf8FvjGMaQSOxtlzjoxS+e7MXqo8K91v5VFM784LX5xTJTn1I/aAhZhcGafSLkoZO06ILm+fU7DWr2n3kYwy9Vp0MlJXtmAd1B3G6nQn/H5njn60IzgSImXnHQkfRojvtmG5c9WbexROOL/1FmOO0vioVmNy1fJ9R22rwKnEKSoEW2buj++S0hkIBXm0viMjEladS1nlLiuQN7CGK2YhaW80/k9W6ry/tPPJB5BGrB5VL2b67wF/Ycio83/sJ1tkU6G5MURwg5m9uPLMHiG9TAhmQntiqZ8dHciDLc5h//BVRdw60JMIiB6Tn6yamro7qUomJXhP41SzHlewxIXOb4/p0nFMd48RirloE/mOsDYdIoY4N5NUliVbpnuNsLt+1tVlFNqZWOfSPBgmBgswSvJ9oCo03RGt3VkdUh2n8qe9UalCQL1tH07lMBEss73Xhmr/iatUbkMmto5PjMxwYaQPKrEo9+OC3c3kuZFsH4AYHKHPhn65EQ+znr++JwIs39qu+in89cNFPmTuqAgpJXxdHcQ73n70yVq+ZRygYtevJQNUS791PBM9g7elVMh1l4Df9RZ+FSCkQoGGbYlOGseUxsSi4ySrXRw0LQmkrkoMQ+gm8zsmxV/iL+dl1d41yWSttiQayzEN9lVodDiqwPuNXpvx1VJdH2MG9+QYB2xTpmmujgJ1evELA2wMZ8Zi+GPviAiIKXQ8FIrQeIeJ8LUHlFoKfRuwwAKrFYUb1oi4HJUJmWEJEk/SePPzXWqnIpBTuXXtdo8rd2lActMeEJIOfuPqpPknN9r74Em8kfgnSweQSYVDDK3yYE2XsU3ZbumEx0NyFmymTj07odJX/NAoYup6S6APIB2oSh/t42Yh5hHYcKjWQqZP3a3oNDI9E4Wfbh819kjR/xaTtp6aLrDMlfkHLU+jz8BbwonOAkly+QVzXlS+ZNov5XWedFe4hWrbo6c9G+31qqvYelDHVZtrxcNWK0VvDEeT3Fp0RG6jafkrv/S3TV/O8o1HRcyTaekNh0XkfffIMZ/b9rRa11LMNNRfBOblq2aMMthI9fgXBpviBPbiBM7Sl5HVLt2E5xEKQLxqAlvawiNAtFwFEWkJ8jleU8sbI40BsuFMh4iZJJAzZBtu1qCYK5SNLpYvjG/4OSbCvktZgTdisH+5zsuufM8wz33sGFlkSwjr53Ezr0ELtgClqLPwe2aJ5SRxbteZVvFfCjSf5aSnmCIux+Gq97GikOrdp+w55YOhVr4YS2zjHjtNJEKokld3z3Yc7XAgYCXxsvc0C0/feV211GQlLxFJQcnaEFcV11tEyP9PzrBCMFCkCGvl43+P6mEjMRT3awyqnxLNncs/L4j14Mrm3R8Q24uiyrTQv+Ln2hcvAWkZUNnVZZFhJgJvvssmtzDDkye0IA8UP41gYseLM8nTZqdQD9o3kOQrtmDOyUlrrjy0GAVO6Shv/2lkA5gjBql25oO2AtJSOD0qzBD1YckXni9a1uxMdsWHrPRod65zFKf91A+d1ptXxJczNHisAVSi+RzJ6JQY9km9Vre27rEJIH82nhrmUAie6asUX3Vrh3xo5tK7VnhXNxyaXeK/YrOi6tRkArsEnYcA74BBh7CiqkDsRz3Hca+zQw5wSphoMBpL+fFUc12XxbVumjBkTW0dOOK/4Mpp6nejTsT8YosBrTxKafp4o2SkXgxdgnOu3fgQxaVOdzy/sc4bjs65mpe+YRVAs55/1LQDq+/R4jDpPODt5lK1TNtwwjmAkIDQnGHoOYZ/UxGk3b/vFm/V61+wPppxxRqUFXZkC565j4n0DRkolgxS4PaF0kazoycmi7iExT0kukbmnasmTLmsDmMxYESpSNOSSh7SMhMioSYCdVHOijvpaukv1mh82r+vc4tXrs+xXB57uQbZGmi3SeWY1hloOW+ynKitkZyWbDZwO9TsavaEmAZ1nWWYfPxGCrozKdvP6y6ogeXZEQEq2eL/HrnpCv5Xj+ZjT9hLbgh8ZdvuMXBAcw5jFS/a+dAqxEgGDct1hd0URn5euO17btVjy8fGxkJSdUerf1IEcEiv9I70N83xK8ibmznxGNI3sLOox7BxA/f4w91k/R0RcWumAjWRPzncAyyWcYjGnAAsM9+bPJa8lS4UsV4Ud/yQ3L/mV/fkBD1h4mc20fl1UdITv3936w4WI5ME6C5Um4t0xOyFBsynu+84leCtqK2slTg4keJIzaBS7WNVWW+/y+P4T87zjt/12d5TX9PVTEKZnL7sgZGNP51bWf1YfpLFa/i4X/qOLv+qq2Z574vAnyvzwomA21X5CehH1WXn3v2+9e1a30a591d2y82Ldt+0bSEzD8EyL/hZI1d28banCbLbsBL9+WL+/3/uva1jw/J2Lf5rx4thcGLj5aQ+ce493d9NmUwTi94DryCXa5VNf+6NtdLlRHY7bOBR1YczP6JzFbBVS7nvuRPVWJTx1T185cgjZnLGvCP/ve1r7g2A6Wyh72Wllv8PZeQ+cfw+PdgsmPjIVDu68WHuq7L3D/939dufJsBUT/Z1JGxVLtN8Ccy/0BYl1RJoZrrIt4knqESufwE/bzQv6798LYW0+fWo8KldZnanO3/2kT/Dxn4rGCCdMQo3DTKqGWg0lqoWFvcrdme7bOGdr9feSSvi/3BdgWJhZk8ILhhLBBGy7DId1be/08cgq2I+UbKM+bMGfN09oxV+pyNsqV3joX9x33fPb1J46/bnr5/f49EBJPWDyk9I2fA7pVcc7Demf0ehwmrQhMbdN1YOGr8uLKlquhV8hi37IRxxoXn5leqls8m/O0JOoQCI/oGCEbvrxteCVxhkvE/VOcdi+dk0psm22EfWxMX7iyF/UR2X0b/qGsh0ZtJ5SMWd2ssrjTc8V8Nd8t36VUlWFgmqk/36g2KauQspkLmxSFotD6b937izcJMxoIe5iwzjSzUd6DcldvJmRqo4D5o+T94jb9FbAlf/9BYqIqlSVVcDz8W6L7MZs4AlrjW5h/293kYZ7BL9X9yepzk+HeeQ1W71D1kBra4ZICjl/61v11req3ptabXmmZz7jL0bNF3zp0aPZaqLiw652jzPfzs55p6p9aWSzGJW7FKJtiuykoZvrJSEbFN/KckbGNiwhAbE6yPag+8diC9LsLOLNFPffP1XUJ8gIjRXfBaAYN1CnGdpYc97CEYdiIi8SJoxfYRa4+BirqBl1i9yhKvUx4ympKEvzNjtsMeORgHSitd3qvcGG+jOCZtILSG1tsEYLQCLmi5fdmyfr3kDWpIFSYVfXgklCqxVS0NtCpje8B3XdpmnZjFzzS4QCs7u39GarnMCVU/zhZrYf7xtJ+n/mgA+5zyz8RR1XT5mDi/K2SfVjTmmDb+IsSq3e5LAnA4buipX06crmEQar5nVNvF8bfsOX0rDe5z3QC4OA0Fb7aLMwKA1d4YpMdwTM/d3r6IhZcYqtRZDDuohEhx+uanZ+xz3AHZpr0czwmlwZ/+LMNhjeGdoBUviw3ekgKNW3PaXLa8DIdjUPpX8uVZyn25x+N8GacFjxVlOKTqhw2t2ERn6GR6BceRW16Gw7TBne1P2UfPtmvg2zlOPiwvw2kKo9HCimUlf5W35vpynAhZXobDdIpbwlP2otTb2+rBnEd9WRkOUzsyqpZiLP9x2BdZYM9JLZeX4ayOT9dUZ0111lRnpep4TA1/PxxVgpEm6NC/vrHpx+qQTRIeqHOejpVR3cSGbNj3+5VtzqMUIsGmrgVM7U2F5zTFcxZ7B1sk097jEkETnUVdZyvIzdqqSOSrFs6YBuSz7495nG6r5dZgMfw4+BWIo8I8YSdIhzQC/OBztmmRgpf7LqQS9nME+QQbZJCvS84dCzlySgVdnSNG575jtN8AXjlV4S0CedzYFfY/GJotu/T4/tdZ5R9n9kB1rs7avMeH6shKJ9ecGy4M4azuhWzp2015DAJejs2zKkwd+XyyPS304+XS95zaemO+ZtRrRr0WD9ZUZ011/l9SHS8eQzSmqA5IfwN0s/VQ9efYuRjMi02mvJZZ5zl1LUhSA39LIL+2luNw8Ul/OKomZhFjxmmwWjx7PFRZKd96jmdsJMIOTrRY6vMeteKkfnkB2U351wQEL3JMGgdKnhmeXyc2askJlccs6LO55ZXXwFgDYw2MNTDWwFgDYw2MNTDWwFgDYw2MNTDWwFgDYw2MNTDWwFgDYw2MNTDWwFgDYw2MNTD+fwPj62CyUojk0e+fufFvr+MSxrxMOc1rOfDux5skz368SWK6mMpVel57SQTlr+3nzUGOEWM5exLvPCq8JnDLcu06rv9D13GVD7kDaR/flkkq//pA5AT7hMStDXy/vIHz/SSPAjHswNeFc87gYuyqAsP/5REipX0Ptv7ygM5/e/Ln9T88oPO/9ckfGTFBXSadnM4+6J++GTxqmM6+hSM9klRNHUS71rgwXYCukJyscxarBCyVeJhCUApoRJP0Gsr10EByGnaHGgo6BFUvYqARoTex2sGoAH/lmTgA3ZlcHFo9MRibNXFUiaJBiVSU5cKMuWBWYtRVy75UJNmhPsDk61ZXmiZqH2E6w+tVg17wTV5l2g7mOfAwFLBDEDwoApMTEygdfBsNsMsAZzLHzCERIv00HepOUhhmmNC/SJHKpH1RgoSTa9dvvgiGTLoCCN72tKrMkYNO/L79aIYdseZrvFJVMQUXfXOE+NR95sJEDfuMLCKyD86o+HAK2mWLT6WRaiCBvQHSEwXUM28mn+rTSuhoTRSi1MZ16d0hwfonN4wZbli9T5i2QL2FVuihlLQhLWNCwULYDIgUr/Tbb4ZW58u6SX2yeRLPasZM/SoEeCkfKb2h/YyEkRP5okDolt3o/m8Pyi4yKrEUnZG5e6B2PW54/jy7E4XMlIqTtbiF3dKRBEIfSrU9OWQ6w0MK683Yemi3j+e683TqORhItY1CfNhV7us0aDsk8fpbweTjiJxP6EJuImaalLbvjfRKcfeOFtmXJQidsHv40u2Z1+hLUrQRgFp1ubmurgWtHXETa/868N2Qyp2ULTKLvbISSfcNCLExtrsO77xVZrUzcTJ5ZNisSvGr52xyx2FhvgZmmUyO7rZdzjNWdMj18CKs3fP2THFpvMALfrtchRt99GENP6FUO4LDyRcIYUyLdb5DGUtZmsgFsfDAZ2o97lZZjHfVNhmu7T+fF8u/JDNVEnnTdbqPhvxcQp1wGKQ8QaSOPycNxcI/O2AIRr4Uoau7bR9CLD3tZS+oBKFFfGlhnUjAbv2bTNhvIcIPkR06wl9Lv8q+zvSkDe/iTpsfh6EO+3SlB6benfSun4jH5YA9P7W2LRIjz32kVP2QQrOfNiGhhB+X/YmU//oAUpqxoLJZibmxntn0o1RUE5hUhrQsDLuo/Idggl0AVSjB5cRb+qIqeVOS8pOiMx/zyDojX+99QW1xt1dW23w6t64FNYLV9YlcPPf1xYdTGwtfIEpI6IPEfpW+5uCtDngjWkBP5JUCtLTNzydnB64I1mOSTqIRLXTq3D73kYVqZq6TrN45lGUyWFpc8PEBCXwI6WHnMWGJhiEDODnzeFl8hOL1VzedPVKF61qqI7FRBx/PNAcPNk9irmC6ZIHz76uhzJaNw23REfSqkb2z1n4/9p9ISsxf+UCITnR6insVTaq53jXf6K4XGKS5V+KoobIoYBchGPCEP37Q8QSt52HYhhrM5so79Zi63Es9M9KG0+Qxp/T0PlcPu5G50f4ZpabSSMEGLJ6RhCcjKjEtwSdTwLfB1C+5NoJg+hCg//sTaTrkRtV0H4kXM9KaXTe1XwIIV+E+OynVB/rZoj0PTIooEP/xNt/1GNnMsN26d8OK+6GRNc3nHkfW9OX4kSacmAtnP7Xc5jUkH2tBtnTphpgkHvz0XgeNNXpfTFMdENY/rty+KH+BXkk0x7tTTNMnlEzOjvB74xlPcgFfki3kFvbFVm7rK83yiCCPeaZ3N6vRb+q7469Ii5rS3N+f2vh8U/jtsaY86sfUdIEEPfaVeWgmg1QzBWI2KEWrBAfYH4ZpQSbxqd2fHAgfJjH0qtSiuiDYA8qboejwyz9copeU5qxTbxN9MSpF3dgXW7I5dUaStnh/2CFYRHDnKxc5vkXc/X0EgeqJPQbEPW7TczORnpHGftxQEuQq1A5jVDpYyXusKFr4LRLjss+CNj8zjFNU88KmUxw2BgyW8N8qpiU7GQOO3AJrzxzBN+W51rCknXhd4GpKPOr5dsPkq5HMSEWRm8w+lMtoqxGgOsLxWdarKb42Y1r4u/fajrKUyzZcQePOozmpjvjjHiHv9GhyHxdJjH0K0jbGP8zPeeAh0BQgcpdMsm3oj867NV03Mz33mP4GsPhVKtqoF/V47gJ9qg9VAtoX5aOQKc6UXtAmnevfUVEdFj1pvGMICSJgNFPmwndgioduY7Kjp+eQKdPkbl+6zluJSry7dyuF+pAmtCEhRTDhgX5ED298DIyo01o2sM/gwYT1u3qjxlwnc735z50tbgWdNEeZQe4tdSa0RwiPW0yglbIophPtAkiZN/Yynv1aThZZesdNv8f+Sn+/X5muX5fuIXvNrTUipIWkfixBPVRXNroLOoLsLxyp6UKZCyFbvtxxvXA18h1qGKMi9NTl1lYnojtu+gPK/GhDvW+UKQQKvSOHttMN2RZ8yQSJVblM0mCzqp2zF+pzNP7ETDh6RFB6Ufds/yQSFV7fmTALqjTLJCt7esJUESqbr+GZsN0SXqoHcPh6XlWpTYodb4b6YD8psOn6/oXOshSBePxx940K+KcPPK+1xsLHSD3Cg0gxpmJLGuojhRaSPpdR/PYmalqsZmJKJGxHxWG9l03qwzeGvImhvIZdoJrSm0Mp/UP2yuqba+3AeeA7H0nh6c8DRmnsF+mOSjTB3+nUDDfkuteAtOtKrfQDBqsPzXlsoAWJmWb4lDUdPEgkq9S16GwZ3ynYlNr11sfw4vGU+VMfz+nqTFW/X7r0qmUIcQe0MQgvnzlXHW6vLApktqWiZyqs1NjPsZ5QFYrZvTcJMQmwv3A1fYNt7r1WRcEPPIbT+KIUUHwrytwoQ15CQMp4Ng14iI3drWELt0wnsgvuZX+xfYWk+IMJsx4c1FqxSZ4lzb7fDAkUxUNPMD3uHgXS0tQ+t5+2JPmOB0BWJ4ZO8Mux7EJPRUVLKGF3jwe1IQ2YV6SDR72GSCYgrU4SQwnbMjK8Lkfl6ikOJIGTJZG0PQ3YVL0z6k6zuNfPPbQdYtR6Eed5DaclE9EIFoY8hswFBLOCfQERQt+kZsh9uhveQKE/knVghETVOIgLKjJmi0LIqAedVMcCHAXUhekIKRI92hF90KF+07ygeiWGYGV4xO3HSVq15zPaQ3pQ0gKjrFfzFa84DrhNJOb0Mzps0UyScBNmpHmYkVnM5xVzjk7QO4kK0r45kXKpwJyitQg6dmESoj2l2eygkDCMOQqbzIy+7tNl1MCSr/+2fd6WvMeHf3s01g4CPfiKxOyZ2fCM2hOIHWZfeTnMolMDE+h+Wh/VN5rYFU0c1+LeLZ4EdiiaD8c8k/ACERo+W8aYxDvLHcok6NmhvK1aHzVphYxc+XGv0sdaVlV0e3X48NCU7U6ctWAT82g3PdtNcW9aoowxYF9yV0bfH6/At3wWUys3bacqzRJ3ER6ZiZZtyQN7wcGiPmgXD08ajnDlOHgYQvRB7/b2jEzUkVZ/MK4K6UmCf0z6fqdCev/c7f7u43MiFqFgyOc9gFcRZjoa+B12YdhQuN29GJDsi5Dfe0uRV/tyFTWqp/iCjY9UT12vEBU0VZIAvZ8sJu58CahEaTEKt+D883uTRx8qR3lCdKeifj5vdPFBDAYAqTJWDuq9DS3rdc1nmOkxC91oPfrhFd88+lVqtSD9mXwXcWJAgt6ZkN7yJ4xdafnv1bakmw9nejVYdGvOMOQlHvEalhwdLYueKCsWis+9dPZvCWueiRQuaoIgPtoBZsxvnW2Y97kaWX0PUGVEpdkh9GnajKs3WewMGfrgMncamOq6WOXZtHtHEtMP8kXmJcB49tucZ7/4eCH6xxH3WzFsTm0Ub2isAA5hWL1Qh+OtWycX5D7qHPRSiB+cN6Zud1gAhxf4GhNDwU8uVWBxKu+i2LdJuinyJJmLlQJlcHq+XSmRenXgJGc5k4MdVwgsPnRaOYhGIRZCbziUnfMguNZ8U6h5MV9Ys1DYBFwcAi4cso4zB4+ftwFsn6mu5Lvr4252CKdeadaIuxDn8MmiasRuTpjpGBpXkcPQ+cwtLDs+YZB6HvwnyBOQ96mlGDo0JfWHYseHoegLP6Pboa5aMhYIIZLeGtfYnHwY4KAvMnQtrJmulHiipdX31E5EieJeT2D6lCHPPuJIYo+Gquq6iqDJSr1WZYRR1J/P4vVa90v3B1edRUjg6ofI7ydRj8cwI3ZgqNB7fEm95gETt76X7E6JatxPiRRoegMb7amhVdZULvhqvH6sN0KNJlHV2f+gICq/TaBUxlwOuePWZbNDNB5DoquF4sAN0WpGQ9xcGVi9TBc9o/WZ1a0ZVre6HD64+MlLJLk+RHjgS5VYkWPuy+KTPL+ZHyn0pOuAPcsxny1M2MRgzJ3LrLFMN/6IDZzCdNUszlrKiZZWlTiPZvDiQyn0LgijC+FbdUQIvHssHcGTBDOFiXwojZ5PhVxgeV/JkC+tbTdDx6Yn+kgq9i16hVUTesCSq+7RqlWBTTvcmq0w7a5js8OX7Aov5Eob08YCau78vJIx1W+ADGPSx1/D96Ua15yHUuZk9aZvBsntlXjU6zQ6VUmKfuMFdwBsTkfILwCZI8zvpzfhHyOfPn6ealZVcliWu2vM6MPurzdYKth21VNqei7nooxZKaDSYJdCwiGmOGqfiHRX4pI62pf5FsnvsHvaoeeaeDZTBBJ/kCb8wtpIIWH/+gt1LUdJdz9nu2lQz77okx0yfqVv+RGaw5gpd7L4kevGSPJFf40D7AiugffVpMIiIo0PmTMWUpEM9k1qySKfjWe3CprGwkEsTxIZ3mgj1ERSZX2wdP2+upaxOPiEr0TvxJ+SiJKg1y8BR6JLLowbQSeMfpLg23yD0qrV0WXoGeLBWWYOCYJgRA7elN2G0Tcu/Xb2hSLkaTShKY857Lc4XOovtxi5qPKifD6I/jECcv/ZFX1WFAQri8LCicHfCKWPwXo23kD61lfY+NZAzUt/C/+Ur3maNlUAQfS704wZL7HqT4HusGnsucdtgH3amFu0A0c9YB08ToxxG8SUcOAorJDZ4cToaIIx52EbEwT6XEdJzEVSYrWSBaJ2QgNC1oCawc2rkUf6+qcljWX1aJ9Sq/btkXa//rfVPJW6YY7McDEBHyDcihw/OHtWZ+QchSpKEwZXWcYZSgPnst2sRN6BcUj2Pd99Vay8u1d7R9LIyXTDpKlXh9S91bbAwLoNJ+RR4e9GvIiJ1H7JfkhKWuR/Pt7pOtB+D57Hf3TTx2E9V9pTdqbcHXqOfodKr6uzOOGWKDoVyQoT+6eOzEyF1tDw/qN7APPvOgIHX7UO33kSORVh9teK+0aVa2tfCdW7eXSY0y6Kp0xqoxAP7SelBHYePoBGVMbFwbu/FlzpoR6oh2O1go4c2+HEo8uKRL9pTAs/mgtdbH0BnIsDli/MndXZL3r1935q03D4sxWTOK8ELSXLSKrNwCCfGsoQsP6CvMTRz7zyQOo0BtDfA2Ey0udUKTjS3AUd6/nuycqNW//hNeErkLTG9Nfpsb/MYnS6sKfAXny7yWlKysn425hmDn31JyfV/TFYyGJgQZb/jXW/vlOcFvPu+hT7MvYg+l9HHc/JK7r/Mk3DKjDHyhJ2/dP8G9d6BdUtaS0705mMF16nzsgd+HWWZ1bixkE5dHEsfG6BpVl+7wf++v2Y39xs1afZUvSq0h58u9d7ObFYzHScjRM4mPztg9LGGzzHf5kFqq115ttNvjnpvjALWUcpvn1Eyz7fl4v16/QJs+PFBs6x/x9QSwMEFAACAAgAyoZmSoAjzxZLAAAAagAAABsAAAB1bml2ZXJzYWwvdW5pdmVyc2FsLnBuZy54bWyzsa/IzVEoSy0qzszPs1Uy1DNQsrfj5bIpKEoty0wtV6gAigEFIUBJodJWycQIwS3PTCnJsFWyMDVDiGWkZqZnlNgqmSEp1AcaCQBQSwECAAAUAAIACABDlFdHDcAxHsABAADaAwAADwAAAAAAAAABAAAAAAAAAAAAbm9uZS9wbGF5ZXIueG1sUEsBAgAAFAACAAgARJRXRyO0Tvv7AgAAsAgAABQAAAAAAAAAAQAAAAAA7QEAAHVuaXZlcnNhbC9wbGF5ZXIueG1sUEsBAgAAFAACAAgAyoZmSkaI0IAVPgAAGoYAABcAAAAAAAAAAAAAAAAAGgUAAHVuaXZlcnNhbC91bml2ZXJzYWwucG5nUEsBAgAAFAACAAgAyoZmSoAjzxZLAAAAagAAABsAAAAAAAAAAQAAAAAAZEMAAHVuaXZlcnNhbC91bml2ZXJzYWwucG5nLnhtbFBLBQYAAAAABAAEAA0BAADoQwAAAAA="/>
  <p:tag name="ISPRING_OUTPUT_FOLDER" val="C:\Users\Administrator\Desktop\13视频"/>
  <p:tag name="ISPRING_PRESENTATION_TITLE" val="www.33ppt.com"/>
</p:tagLst>
</file>

<file path=ppt/theme/theme1.xml><?xml version="1.0" encoding="utf-8"?>
<a:theme xmlns:a="http://schemas.openxmlformats.org/drawingml/2006/main" name="www.33ppt.com">
  <a:themeElements>
    <a:clrScheme name="自定义 181">
      <a:dk1>
        <a:sysClr val="windowText" lastClr="000000"/>
      </a:dk1>
      <a:lt1>
        <a:sysClr val="window" lastClr="FFFFFF"/>
      </a:lt1>
      <a:dk2>
        <a:srgbClr val="44546A"/>
      </a:dk2>
      <a:lt2>
        <a:srgbClr val="E7E6E6"/>
      </a:lt2>
      <a:accent1>
        <a:srgbClr val="50B34C"/>
      </a:accent1>
      <a:accent2>
        <a:srgbClr val="FACE53"/>
      </a:accent2>
      <a:accent3>
        <a:srgbClr val="50B34C"/>
      </a:accent3>
      <a:accent4>
        <a:srgbClr val="FACE53"/>
      </a:accent4>
      <a:accent5>
        <a:srgbClr val="50B34C"/>
      </a:accent5>
      <a:accent6>
        <a:srgbClr val="FACE53"/>
      </a:accent6>
      <a:hlink>
        <a:srgbClr val="50B34C"/>
      </a:hlink>
      <a:folHlink>
        <a:srgbClr val="FACE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2781</Words>
  <Application>Microsoft Office PowerPoint</Application>
  <PresentationFormat>自定义</PresentationFormat>
  <Paragraphs>204</Paragraphs>
  <Slides>40</Slides>
  <Notes>18</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漫画展示</vt:lpstr>
      <vt:lpstr>PowerPoint 演示文稿</vt:lpstr>
      <vt:lpstr>漫画展示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cp:revision>
  <dcterms:created xsi:type="dcterms:W3CDTF">2016-10-17T14:00:00Z</dcterms:created>
  <dcterms:modified xsi:type="dcterms:W3CDTF">2019-10-29T07:13:54Z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