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313" r:id="rId3"/>
    <p:sldId id="314" r:id="rId4"/>
    <p:sldId id="315" r:id="rId5"/>
    <p:sldId id="279" r:id="rId6"/>
    <p:sldId id="316" r:id="rId7"/>
    <p:sldId id="317" r:id="rId9"/>
    <p:sldId id="318" r:id="rId10"/>
    <p:sldId id="319" r:id="rId11"/>
    <p:sldId id="320" r:id="rId12"/>
    <p:sldId id="321" r:id="rId13"/>
    <p:sldId id="293" r:id="rId14"/>
    <p:sldId id="297" r:id="rId15"/>
    <p:sldId id="324" r:id="rId16"/>
    <p:sldId id="308" r:id="rId17"/>
    <p:sldId id="325" r:id="rId18"/>
    <p:sldId id="326" r:id="rId19"/>
    <p:sldId id="327" r:id="rId20"/>
    <p:sldId id="332" r:id="rId21"/>
    <p:sldId id="328" r:id="rId22"/>
    <p:sldId id="329" r:id="rId23"/>
    <p:sldId id="333" r:id="rId24"/>
    <p:sldId id="331" r:id="rId25"/>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sz="24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FF0066"/>
    <a:srgbClr val="FF66FF"/>
    <a:srgbClr val="FF9900"/>
    <a:srgbClr val="FFFF00"/>
    <a:srgbClr val="66CCFF"/>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97"/>
    <p:restoredTop sz="94618"/>
  </p:normalViewPr>
  <p:slideViewPr>
    <p:cSldViewPr snapToGrid="0" showGuides="1">
      <p:cViewPr varScale="1">
        <p:scale>
          <a:sx n="70" d="100"/>
          <a:sy n="70" d="100"/>
        </p:scale>
        <p:origin x="312" y="66"/>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11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113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1" hangingPunct="1">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Ro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9114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114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1" hangingPunct="1">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114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1" hangingPunct="1">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fld id="{9D5A73D4-078F-4640-82B6-593FBD05254C}" type="slidenum">
              <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9219" name="Rectangle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9220" name="Rectangle 2"/>
          <p:cNvSpPr>
            <a:spLocks noRot="1" noTextEdit="1"/>
          </p:cNvSpPr>
          <p:nvPr>
            <p:ph type="sldImg"/>
          </p:nvPr>
        </p:nvSpPr>
        <p:spPr>
          <a:ln/>
        </p:spPr>
      </p:sp>
      <p:sp>
        <p:nvSpPr>
          <p:cNvPr id="9221" name="Rectangle 3"/>
          <p:cNvSpPr>
            <a:spLocks noGrp="1"/>
          </p:cNvSpPr>
          <p:nvPr>
            <p:ph type="body" idx="1"/>
          </p:nvPr>
        </p:nvSpPr>
        <p:spPr>
          <a:ln/>
        </p:spPr>
        <p:txBody>
          <a:bodyPr wrap="square" lIns="91440" tIns="45720" rIns="91440" bIns="45720" anchor="t"/>
          <a:p>
            <a:pPr lvl="0" algn="ctr" eaLnBrk="1" hangingPunct="1"/>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1267" name="Rectangle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1268" name="Rectangle 2"/>
          <p:cNvSpPr>
            <a:spLocks noRot="1" noTextEdit="1"/>
          </p:cNvSpPr>
          <p:nvPr>
            <p:ph type="sldImg"/>
          </p:nvPr>
        </p:nvSpPr>
        <p:spPr>
          <a:ln/>
        </p:spPr>
      </p:sp>
      <p:sp>
        <p:nvSpPr>
          <p:cNvPr id="11269" name="Rectangle 3"/>
          <p:cNvSpPr>
            <a:spLocks noGrp="1"/>
          </p:cNvSpPr>
          <p:nvPr>
            <p:ph type="body" idx="1"/>
          </p:nvPr>
        </p:nvSpPr>
        <p:spPr>
          <a:ln/>
        </p:spPr>
        <p:txBody>
          <a:bodyPr wrap="square" lIns="91440" tIns="45720" rIns="91440" bIns="45720" anchor="t"/>
          <a:p>
            <a:pPr lvl="0" eaLnBrk="1" hangingPunct="1"/>
            <a:r>
              <a:rPr lang="en-US" altLang="zh-CN" dirty="0"/>
              <a:t>      </a:t>
            </a:r>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3315" name="Rectangle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3316" name="Rectangle 2"/>
          <p:cNvSpPr>
            <a:spLocks noRot="1" noTextEdit="1"/>
          </p:cNvSpPr>
          <p:nvPr>
            <p:ph type="sldImg"/>
          </p:nvPr>
        </p:nvSpPr>
        <p:spPr>
          <a:ln/>
        </p:spPr>
      </p:sp>
      <p:sp>
        <p:nvSpPr>
          <p:cNvPr id="13317" name="Rectangle 3"/>
          <p:cNvSpPr>
            <a:spLocks noGrp="1"/>
          </p:cNvSpPr>
          <p:nvPr>
            <p:ph type="body" idx="1"/>
          </p:nvPr>
        </p:nvSpPr>
        <p:spPr>
          <a:ln/>
        </p:spPr>
        <p:txBody>
          <a:bodyPr wrap="square" lIns="91440" tIns="45720" rIns="91440" bIns="45720" anchor="t"/>
          <a:p>
            <a:pPr lvl="0" eaLnBrk="1" hangingPunct="1">
              <a:lnSpc>
                <a:spcPct val="90000"/>
              </a:lnSpc>
            </a:pPr>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5363" name="Rectangle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5364" name="Rectangle 2"/>
          <p:cNvSpPr>
            <a:spLocks noRot="1" noTextEdit="1"/>
          </p:cNvSpPr>
          <p:nvPr>
            <p:ph type="sldImg"/>
          </p:nvPr>
        </p:nvSpPr>
        <p:spPr>
          <a:ln/>
        </p:spPr>
      </p:sp>
      <p:sp>
        <p:nvSpPr>
          <p:cNvPr id="15365" name="Rectangle 3"/>
          <p:cNvSpPr>
            <a:spLocks noGrp="1"/>
          </p:cNvSpPr>
          <p:nvPr>
            <p:ph type="body" idx="1"/>
          </p:nvPr>
        </p:nvSpPr>
        <p:spPr>
          <a:ln/>
        </p:spPr>
        <p:txBody>
          <a:bodyPr wrap="square" lIns="91440" tIns="45720" rIns="91440" bIns="45720" anchor="t"/>
          <a:p>
            <a:pPr lvl="0" eaLnBrk="1" hangingPunct="1"/>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7411" name="Rectangle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7412" name="Rectangle 2"/>
          <p:cNvSpPr>
            <a:spLocks noRot="1" noTextEdit="1"/>
          </p:cNvSpPr>
          <p:nvPr>
            <p:ph type="sldImg"/>
          </p:nvPr>
        </p:nvSpPr>
        <p:spPr>
          <a:ln/>
        </p:spPr>
      </p:sp>
      <p:sp>
        <p:nvSpPr>
          <p:cNvPr id="17413" name="Rectangle 3"/>
          <p:cNvSpPr>
            <a:spLocks noGrp="1"/>
          </p:cNvSpPr>
          <p:nvPr>
            <p:ph type="body" idx="1"/>
          </p:nvPr>
        </p:nvSpPr>
        <p:spPr>
          <a:ln/>
        </p:spPr>
        <p:txBody>
          <a:bodyPr wrap="square" lIns="91440" tIns="45720" rIns="91440" bIns="45720" anchor="t"/>
          <a:p>
            <a:pPr lvl="0" eaLnBrk="1" hangingPunct="1"/>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7"/>
          <p:cNvSpPr txBox="1">
            <a:spLocks noGrp="1"/>
          </p:cNvSpPr>
          <p:nvPr>
            <p:ph type="sldNum" sz="quarte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9459" name="Rectangle 7"/>
          <p:cNvSpPr txBox="1">
            <a:spLocks noGrp="1"/>
          </p:cNvSpPr>
          <p:nvPr/>
        </p:nvSpPr>
        <p:spPr>
          <a:xfrm>
            <a:off x="3884613" y="8685213"/>
            <a:ext cx="2971800" cy="457200"/>
          </a:xfrm>
          <a:prstGeom prst="rect">
            <a:avLst/>
          </a:prstGeom>
          <a:noFill/>
          <a:ln w="9525">
            <a:noFill/>
          </a:ln>
        </p:spPr>
        <p:txBody>
          <a:bodyPr anchor="b"/>
          <a:p>
            <a:pPr lvl="0" algn="r" eaLnBrk="1" hangingPunct="1">
              <a:spcBef>
                <a:spcPct val="0"/>
              </a:spcBef>
            </a:pPr>
            <a:fld id="{9A0DB2DC-4C9A-4742-B13C-FB6460FD3503}" type="slidenum">
              <a:rPr lang="en-US" altLang="zh-CN" dirty="0"/>
            </a:fld>
            <a:endParaRPr lang="en-US" altLang="zh-CN" dirty="0"/>
          </a:p>
        </p:txBody>
      </p:sp>
      <p:sp>
        <p:nvSpPr>
          <p:cNvPr id="19460" name="Rectangle 2"/>
          <p:cNvSpPr>
            <a:spLocks noRot="1" noTextEdit="1"/>
          </p:cNvSpPr>
          <p:nvPr>
            <p:ph type="sldImg"/>
          </p:nvPr>
        </p:nvSpPr>
        <p:spPr>
          <a:ln/>
        </p:spPr>
      </p:sp>
      <p:sp>
        <p:nvSpPr>
          <p:cNvPr id="19461" name="Rectangle 3"/>
          <p:cNvSpPr>
            <a:spLocks noGrp="1"/>
          </p:cNvSpPr>
          <p:nvPr>
            <p:ph type="body" idx="1"/>
          </p:nvPr>
        </p:nvSpPr>
        <p:spPr>
          <a:ln/>
        </p:spPr>
        <p:txBody>
          <a:bodyPr wrap="square" lIns="91440" tIns="45720" rIns="91440" bIns="45720" anchor="t"/>
          <a:p>
            <a:pPr lvl="0" eaLnBrk="1" hangingPunct="1"/>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bg>
      <p:bgPr>
        <a:solidFill>
          <a:schemeClr val="bg1"/>
        </a:solidFill>
        <a:effectLst/>
      </p:bgPr>
    </p:bg>
    <p:spTree>
      <p:nvGrpSpPr>
        <p:cNvPr id="1" name=""/>
        <p:cNvGrpSpPr/>
        <p:nvPr/>
      </p:nvGrpSpPr>
      <p:grpSpPr>
        <a:xfrm>
          <a:off x="0" y="0"/>
          <a:ext cx="0" cy="0"/>
          <a:chOff x="0" y="0"/>
          <a:chExt cx="0" cy="0"/>
        </a:xfrm>
      </p:grpSpPr>
      <p:grpSp>
        <p:nvGrpSpPr>
          <p:cNvPr id="2053" name="组合 9"/>
          <p:cNvGrpSpPr/>
          <p:nvPr/>
        </p:nvGrpSpPr>
        <p:grpSpPr>
          <a:xfrm>
            <a:off x="0" y="0"/>
            <a:ext cx="9144000" cy="6858000"/>
            <a:chOff x="0" y="0"/>
            <a:chExt cx="9144000" cy="6858000"/>
          </a:xfrm>
        </p:grpSpPr>
        <p:pic>
          <p:nvPicPr>
            <p:cNvPr id="2060" name="图片 10"/>
            <p:cNvPicPr>
              <a:picLocks noChangeAspect="1"/>
            </p:cNvPicPr>
            <p:nvPr userDrawn="1"/>
          </p:nvPicPr>
          <p:blipFill>
            <a:blip r:embed="rId2"/>
            <a:srcRect l="6349" t="26843" r="2094" b="1140"/>
            <a:stretch>
              <a:fillRect/>
            </a:stretch>
          </p:blipFill>
          <p:spPr>
            <a:xfrm>
              <a:off x="0" y="0"/>
              <a:ext cx="9129486" cy="5174124"/>
            </a:xfrm>
            <a:prstGeom prst="rect">
              <a:avLst/>
            </a:prstGeom>
            <a:noFill/>
            <a:ln w="9525">
              <a:noFill/>
            </a:ln>
          </p:spPr>
        </p:pic>
        <p:sp>
          <p:nvSpPr>
            <p:cNvPr id="12" name="矩形 11"/>
            <p:cNvSpPr/>
            <p:nvPr/>
          </p:nvSpPr>
          <p:spPr>
            <a:xfrm>
              <a:off x="0" y="2824624"/>
              <a:ext cx="9144000" cy="4033376"/>
            </a:xfrm>
            <a:prstGeom prst="rect">
              <a:avLst/>
            </a:prstGeom>
            <a:gradFill flip="none" rotWithShape="1">
              <a:gsLst>
                <a:gs pos="43000">
                  <a:schemeClr val="bg1">
                    <a:lumMod val="95000"/>
                  </a:schemeClr>
                </a:gs>
                <a:gs pos="100000">
                  <a:schemeClr val="bg1">
                    <a:shade val="100000"/>
                    <a:satMod val="11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grpSp>
      <p:pic>
        <p:nvPicPr>
          <p:cNvPr id="2054" name="图片 13"/>
          <p:cNvPicPr>
            <a:picLocks noChangeAspect="1"/>
          </p:cNvPicPr>
          <p:nvPr userDrawn="1"/>
        </p:nvPicPr>
        <p:blipFill>
          <a:blip r:embed="rId3"/>
          <a:stretch>
            <a:fillRect/>
          </a:stretch>
        </p:blipFill>
        <p:spPr>
          <a:xfrm>
            <a:off x="0" y="127000"/>
            <a:ext cx="1116013" cy="406400"/>
          </a:xfrm>
          <a:prstGeom prst="rect">
            <a:avLst/>
          </a:prstGeom>
          <a:noFill/>
          <a:ln w="9525">
            <a:noFill/>
          </a:ln>
        </p:spPr>
      </p:pic>
      <p:sp>
        <p:nvSpPr>
          <p:cNvPr id="3" name="KSO_CT2"/>
          <p:cNvSpPr>
            <a:spLocks noGrp="1"/>
          </p:cNvSpPr>
          <p:nvPr>
            <p:ph type="subTitle" idx="1"/>
          </p:nvPr>
        </p:nvSpPr>
        <p:spPr>
          <a:xfrm>
            <a:off x="981075" y="5627515"/>
            <a:ext cx="7038975" cy="465310"/>
          </a:xfrm>
          <a:noFill/>
        </p:spPr>
        <p:txBody>
          <a:bodyPr>
            <a:noAutofit/>
          </a:bodyPr>
          <a:lstStyle>
            <a:lvl1pPr marL="0" indent="0" algn="ctr">
              <a:buNone/>
              <a:defRPr sz="1800">
                <a:solidFill>
                  <a:schemeClr val="bg1">
                    <a:lumMod val="50000"/>
                  </a:schemeClr>
                </a:solidFill>
                <a:effectLst/>
                <a:latin typeface="+mn-ea"/>
                <a:ea typeface="+mn-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dirty="0" smtClean="0"/>
          </a:p>
        </p:txBody>
      </p:sp>
      <p:sp>
        <p:nvSpPr>
          <p:cNvPr id="7" name="KSO_CT1"/>
          <p:cNvSpPr>
            <a:spLocks noGrp="1"/>
          </p:cNvSpPr>
          <p:nvPr>
            <p:ph type="title"/>
          </p:nvPr>
        </p:nvSpPr>
        <p:spPr>
          <a:xfrm>
            <a:off x="981075" y="4114801"/>
            <a:ext cx="7038975" cy="1428622"/>
          </a:xfrm>
        </p:spPr>
        <p:txBody>
          <a:bodyPr>
            <a:noAutofit/>
          </a:bodyPr>
          <a:lstStyle>
            <a:lvl1pPr algn="ctr">
              <a:lnSpc>
                <a:spcPct val="100000"/>
              </a:lnSpc>
              <a:defRPr sz="3200" b="1" baseline="0">
                <a:solidFill>
                  <a:schemeClr val="accent1"/>
                </a:solidFill>
                <a:effectLst/>
                <a:latin typeface="+mj-ea"/>
                <a:ea typeface="+mj-ea"/>
              </a:defRPr>
            </a:lvl1pPr>
          </a:lstStyle>
          <a:p>
            <a:r>
              <a:rPr lang="zh-CN" altLang="en-US" smtClean="0"/>
              <a:t>单击此处编辑母版标题样式</a:t>
            </a:r>
            <a:endParaRPr lang="zh-CN" altLang="en-US" dirty="0"/>
          </a:p>
        </p:txBody>
      </p:sp>
      <p:sp>
        <p:nvSpPr>
          <p:cNvPr id="14" name="KSO_FD"/>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F3718CB0-2154-4B48-A9E5-977DF158852E}"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5" name="KSO_FT"/>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KSO_FN"/>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973F3B1F-4637-4899-81A1-69D6B7534012}"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7628467" y="365125"/>
            <a:ext cx="886883" cy="5811838"/>
          </a:xfrm>
        </p:spPr>
        <p:txBody>
          <a:bodyPr vert="eaVert"/>
          <a:lstStyle/>
          <a:p>
            <a:r>
              <a:rPr lang="zh-CN" altLang="en-US" smtClean="0"/>
              <a:t>单击此处编辑母版标题样式</a:t>
            </a:r>
            <a:endParaRPr lang="en-US" dirty="0"/>
          </a:p>
        </p:txBody>
      </p:sp>
      <p:sp>
        <p:nvSpPr>
          <p:cNvPr id="3" name="KSO_BC1"/>
          <p:cNvSpPr>
            <a:spLocks noGrp="1"/>
          </p:cNvSpPr>
          <p:nvPr>
            <p:ph type="body" orient="vert" idx="1"/>
          </p:nvPr>
        </p:nvSpPr>
        <p:spPr>
          <a:xfrm>
            <a:off x="1585381" y="365125"/>
            <a:ext cx="5949952"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p:nvPr>
        </p:nvSpPr>
        <p:spPr>
          <a:xfrm>
            <a:off x="1574006" y="2108199"/>
            <a:ext cx="5995988" cy="1235075"/>
          </a:xfrm>
        </p:spPr>
        <p:txBody>
          <a:bodyPr>
            <a:normAutofit/>
          </a:bodyPr>
          <a:lstStyle>
            <a:lvl1pPr algn="ctr">
              <a:defRPr sz="3600">
                <a:solidFill>
                  <a:schemeClr val="tx2"/>
                </a:solidFill>
                <a:effectLst/>
              </a:defRPr>
            </a:lvl1pPr>
          </a:lstStyle>
          <a:p>
            <a:r>
              <a:rPr lang="zh-CN" altLang="en-US" smtClean="0"/>
              <a:t>单击此处编辑母版标题样式</a:t>
            </a:r>
            <a:endParaRPr lang="en-US" dirty="0"/>
          </a:p>
        </p:txBody>
      </p:sp>
      <p:sp>
        <p:nvSpPr>
          <p:cNvPr id="3" name="KSO_ST2"/>
          <p:cNvSpPr>
            <a:spLocks noGrp="1"/>
          </p:cNvSpPr>
          <p:nvPr>
            <p:ph type="body" idx="1"/>
          </p:nvPr>
        </p:nvSpPr>
        <p:spPr>
          <a:xfrm>
            <a:off x="3038169" y="3400425"/>
            <a:ext cx="3067663"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sz="half" idx="1"/>
          </p:nvPr>
        </p:nvSpPr>
        <p:spPr>
          <a:xfrm>
            <a:off x="1049867" y="1244600"/>
            <a:ext cx="3810000" cy="49323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KSO_BC2"/>
          <p:cNvSpPr>
            <a:spLocks noGrp="1"/>
          </p:cNvSpPr>
          <p:nvPr>
            <p:ph sz="half" idx="2"/>
          </p:nvPr>
        </p:nvSpPr>
        <p:spPr>
          <a:xfrm>
            <a:off x="4889499" y="1244600"/>
            <a:ext cx="3820587" cy="49323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1727199" y="118532"/>
            <a:ext cx="6984076" cy="71702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4576" y="1376362"/>
            <a:ext cx="3868340"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KSO_BC1"/>
          <p:cNvSpPr>
            <a:spLocks noGrp="1"/>
          </p:cNvSpPr>
          <p:nvPr>
            <p:ph sz="half" idx="2"/>
          </p:nvPr>
        </p:nvSpPr>
        <p:spPr>
          <a:xfrm>
            <a:off x="824576" y="2200274"/>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5" name="Text Placeholder 4"/>
          <p:cNvSpPr>
            <a:spLocks noGrp="1"/>
          </p:cNvSpPr>
          <p:nvPr>
            <p:ph type="body" sz="quarter" idx="3"/>
          </p:nvPr>
        </p:nvSpPr>
        <p:spPr>
          <a:xfrm>
            <a:off x="4823884" y="1376362"/>
            <a:ext cx="3887391"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KSO_BC2"/>
          <p:cNvSpPr>
            <a:spLocks noGrp="1"/>
          </p:cNvSpPr>
          <p:nvPr>
            <p:ph sz="quarter" idx="4"/>
          </p:nvPr>
        </p:nvSpPr>
        <p:spPr>
          <a:xfrm>
            <a:off x="4823884" y="2200274"/>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858442" y="533402"/>
            <a:ext cx="2949178" cy="1600200"/>
          </a:xfrm>
        </p:spPr>
        <p:txBody>
          <a:bodyPr/>
          <a:lstStyle>
            <a:lvl1pPr>
              <a:defRPr sz="3200"/>
            </a:lvl1pPr>
          </a:lstStyle>
          <a:p>
            <a:r>
              <a:rPr lang="zh-CN" altLang="en-US" smtClean="0"/>
              <a:t>单击此处编辑母版标题样式</a:t>
            </a:r>
            <a:endParaRPr lang="en-US" dirty="0"/>
          </a:p>
        </p:txBody>
      </p:sp>
      <p:sp>
        <p:nvSpPr>
          <p:cNvPr id="3" name="KSO_BC1"/>
          <p:cNvSpPr>
            <a:spLocks noGrp="1"/>
          </p:cNvSpPr>
          <p:nvPr>
            <p:ph idx="1"/>
          </p:nvPr>
        </p:nvSpPr>
        <p:spPr>
          <a:xfrm>
            <a:off x="4115992" y="1063628"/>
            <a:ext cx="462915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KSO_BC2"/>
          <p:cNvSpPr>
            <a:spLocks noGrp="1"/>
          </p:cNvSpPr>
          <p:nvPr>
            <p:ph type="body" sz="half" idx="2"/>
          </p:nvPr>
        </p:nvSpPr>
        <p:spPr>
          <a:xfrm>
            <a:off x="858442" y="2133602"/>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934644" y="457200"/>
            <a:ext cx="2949178" cy="1600200"/>
          </a:xfrm>
        </p:spPr>
        <p:txBody>
          <a:bodyPr/>
          <a:lstStyle>
            <a:lvl1pPr>
              <a:defRPr sz="3200"/>
            </a:lvl1pPr>
          </a:lstStyle>
          <a:p>
            <a:r>
              <a:rPr lang="zh-CN" altLang="en-US" smtClean="0"/>
              <a:t>单击此处编辑母版标题样式</a:t>
            </a:r>
            <a:endParaRPr lang="en-US" dirty="0"/>
          </a:p>
        </p:txBody>
      </p:sp>
      <p:sp>
        <p:nvSpPr>
          <p:cNvPr id="3" name="KSO_BC1"/>
          <p:cNvSpPr>
            <a:spLocks noGrp="1" noChangeAspect="1"/>
          </p:cNvSpPr>
          <p:nvPr>
            <p:ph type="pic" idx="1"/>
          </p:nvPr>
        </p:nvSpPr>
        <p:spPr>
          <a:xfrm>
            <a:off x="4082125" y="987426"/>
            <a:ext cx="462915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just" defTabSz="914400" rtl="0" eaLnBrk="0" fontAlgn="base" latinLnBrk="0" hangingPunct="0">
              <a:lnSpc>
                <a:spcPct val="110000"/>
              </a:lnSpc>
              <a:spcBef>
                <a:spcPts val="600"/>
              </a:spcBef>
              <a:spcAft>
                <a:spcPct val="0"/>
              </a:spcAft>
              <a:buClr>
                <a:schemeClr val="accent1"/>
              </a:buClr>
              <a:buSzPct val="80000"/>
              <a:buFont typeface="Wingdings" panose="05000000000000000000" pitchFamily="2" charset="2"/>
              <a:buNone/>
              <a:defRPr/>
            </a:pPr>
            <a:r>
              <a:rPr kumimoji="0" lang="zh-CN" altLang="en-US" sz="3200" b="0" i="0" u="none" strike="noStrike" kern="1200" cap="none" spc="0" normalizeH="0" baseline="0" noProof="0" smtClean="0">
                <a:ln>
                  <a:noFill/>
                </a:ln>
                <a:solidFill>
                  <a:schemeClr val="accent1"/>
                </a:solidFill>
                <a:effectLst/>
                <a:uLnTx/>
                <a:uFillTx/>
                <a:latin typeface="+mn-ea"/>
                <a:ea typeface="+mn-ea"/>
                <a:cs typeface="+mn-cs"/>
              </a:rPr>
              <a:t>单击图标添加图片</a:t>
            </a:r>
            <a:endParaRPr kumimoji="0" lang="en-US" altLang="en-US" sz="3200" b="0" i="0" u="none" strike="noStrike" kern="1200" cap="none" spc="0" normalizeH="0" baseline="0" noProof="0" dirty="0">
              <a:ln>
                <a:noFill/>
              </a:ln>
              <a:solidFill>
                <a:schemeClr val="accent1"/>
              </a:solidFill>
              <a:effectLst/>
              <a:uLnTx/>
              <a:uFillTx/>
              <a:latin typeface="+mn-ea"/>
              <a:ea typeface="+mn-ea"/>
              <a:cs typeface="+mn-cs"/>
            </a:endParaRPr>
          </a:p>
        </p:txBody>
      </p:sp>
      <p:sp>
        <p:nvSpPr>
          <p:cNvPr id="4" name="KSO_BC2"/>
          <p:cNvSpPr>
            <a:spLocks noGrp="1"/>
          </p:cNvSpPr>
          <p:nvPr>
            <p:ph type="body" sz="half" idx="2"/>
          </p:nvPr>
        </p:nvSpPr>
        <p:spPr>
          <a:xfrm>
            <a:off x="934644"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4.jpeg"/><Relationship Id="rId13" Type="http://schemas.openxmlformats.org/officeDocument/2006/relationships/image" Target="../media/image2.png"/><Relationship Id="rId12" Type="http://schemas.openxmlformats.org/officeDocument/2006/relationships/image" Target="../media/image3.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图片 12"/>
          <p:cNvPicPr>
            <a:picLocks noChangeAspect="1"/>
          </p:cNvPicPr>
          <p:nvPr/>
        </p:nvPicPr>
        <p:blipFill>
          <a:blip r:embed="rId12"/>
          <a:stretch>
            <a:fillRect/>
          </a:stretch>
        </p:blipFill>
        <p:spPr>
          <a:xfrm>
            <a:off x="0" y="0"/>
            <a:ext cx="9144000" cy="6858000"/>
          </a:xfrm>
          <a:prstGeom prst="rect">
            <a:avLst/>
          </a:prstGeom>
          <a:noFill/>
          <a:ln w="9525">
            <a:noFill/>
          </a:ln>
        </p:spPr>
      </p:pic>
      <p:sp>
        <p:nvSpPr>
          <p:cNvPr id="4" name="KSO_FD"/>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E5CC2C33-F546-4E95-A802-557142B5C8D2}" type="datetimeFigureOut">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KSO_FT"/>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KSO_FN"/>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hangingPunct="1">
              <a:defRPr sz="1200">
                <a:solidFill>
                  <a:schemeClr val="tx1">
                    <a:tint val="75000"/>
                  </a:schemeClr>
                </a:solidFill>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C21461C-BE12-4548-865E-CDCE2D5CFE2B}" type="slidenum">
              <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30" name="KSO_BT1"/>
          <p:cNvSpPr>
            <a:spLocks noGrp="1"/>
          </p:cNvSpPr>
          <p:nvPr>
            <p:ph type="title"/>
          </p:nvPr>
        </p:nvSpPr>
        <p:spPr>
          <a:xfrm>
            <a:off x="415925" y="254000"/>
            <a:ext cx="8291513" cy="709613"/>
          </a:xfrm>
          <a:prstGeom prst="rect">
            <a:avLst/>
          </a:prstGeom>
          <a:noFill/>
          <a:ln w="9525">
            <a:noFill/>
          </a:ln>
        </p:spPr>
        <p:txBody>
          <a:bodyPr anchor="b"/>
          <a:p>
            <a:pPr lvl="0"/>
            <a:r>
              <a:rPr lang="zh-CN" altLang="en-US" dirty="0"/>
              <a:t>单击此处编辑母版标题样式</a:t>
            </a:r>
            <a:endParaRPr lang="en-US" altLang="zh-CN" dirty="0"/>
          </a:p>
        </p:txBody>
      </p:sp>
      <p:sp>
        <p:nvSpPr>
          <p:cNvPr id="1031" name="KSO_BC1"/>
          <p:cNvSpPr>
            <a:spLocks noGrp="1"/>
          </p:cNvSpPr>
          <p:nvPr>
            <p:ph type="body" idx="1"/>
          </p:nvPr>
        </p:nvSpPr>
        <p:spPr>
          <a:xfrm>
            <a:off x="419100" y="1184275"/>
            <a:ext cx="8291513" cy="53546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p:txBody>
      </p:sp>
      <p:pic>
        <p:nvPicPr>
          <p:cNvPr id="1032" name="图片 6"/>
          <p:cNvPicPr>
            <a:picLocks noChangeAspect="1"/>
          </p:cNvPicPr>
          <p:nvPr userDrawn="1"/>
        </p:nvPicPr>
        <p:blipFill>
          <a:blip r:embed="rId13"/>
          <a:stretch>
            <a:fillRect/>
          </a:stretch>
        </p:blipFill>
        <p:spPr>
          <a:xfrm>
            <a:off x="280988" y="254000"/>
            <a:ext cx="1255712" cy="457200"/>
          </a:xfrm>
          <a:prstGeom prst="rect">
            <a:avLst/>
          </a:prstGeom>
          <a:noFill/>
          <a:ln w="9525">
            <a:noFill/>
          </a:ln>
        </p:spPr>
      </p:pic>
      <p:pic>
        <p:nvPicPr>
          <p:cNvPr id="9" name="图片 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782406" y="408195"/>
            <a:ext cx="1052015" cy="1110788"/>
          </a:xfrm>
          <a:prstGeom prst="ellipse">
            <a:avLst/>
          </a:prstGeom>
          <a:ln>
            <a:noFill/>
          </a:ln>
          <a:effectLst>
            <a:softEdge rad="112500"/>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lnSpc>
          <a:spcPct val="90000"/>
        </a:lnSpc>
        <a:spcBef>
          <a:spcPct val="0"/>
        </a:spcBef>
        <a:spcAft>
          <a:spcPct val="0"/>
        </a:spcAft>
        <a:defRPr sz="3200" b="1" kern="1200">
          <a:solidFill>
            <a:schemeClr val="accent1"/>
          </a:solidFill>
          <a:latin typeface="+mj-ea"/>
          <a:ea typeface="+mj-ea"/>
          <a:cs typeface="+mj-cs"/>
        </a:defRPr>
      </a:lvl1pPr>
      <a:lvl2pPr algn="l"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2pPr>
      <a:lvl3pPr algn="l"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3pPr>
      <a:lvl4pPr algn="l"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4pPr>
      <a:lvl5pPr algn="l"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5pPr>
      <a:lvl6pPr marL="457200" algn="l"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6pPr>
      <a:lvl7pPr marL="914400" algn="l"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7pPr>
      <a:lvl8pPr marL="1371600" algn="l"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8pPr>
      <a:lvl9pPr marL="1828800" algn="l"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9pPr>
    </p:titleStyle>
    <p:body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GIF"/></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20.jpeg"/><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2.jpeg"/><Relationship Id="rId1" Type="http://schemas.openxmlformats.org/officeDocument/2006/relationships/hyperlink" Target="&#25298;&#32477;&#27602;&#21697;&#29645;&#29233;&#29983;&#21629;.swf" TargetMode="Externa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jpeg"/><Relationship Id="rId1"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jpeg"/><Relationship Id="rId1"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14.jpeg"/><Relationship Id="rId1" Type="http://schemas.openxmlformats.org/officeDocument/2006/relationships/image" Target="../media/image13.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openxmlformats.org/officeDocument/2006/relationships/image" Target="../media/image16.jpe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18.jpeg"/><Relationship Id="rId1"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5"/>
          <p:cNvSpPr/>
          <p:nvPr/>
        </p:nvSpPr>
        <p:spPr>
          <a:xfrm>
            <a:off x="3583305" y="4072255"/>
            <a:ext cx="4200525" cy="829945"/>
          </a:xfrm>
          <a:prstGeom prst="rect">
            <a:avLst/>
          </a:prstGeom>
          <a:noFill/>
          <a:ln w="9525">
            <a:noFill/>
          </a:ln>
        </p:spPr>
        <p:txBody>
          <a:bodyPr wrap="squar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ClrTx/>
              <a:buSzTx/>
              <a:buFontTx/>
              <a:buNone/>
            </a:pPr>
            <a:r>
              <a:rPr lang="zh-CN" altLang="en-US" sz="3200" dirty="0">
                <a:solidFill>
                  <a:srgbClr val="0000FF"/>
                </a:solidFill>
                <a:latin typeface="黑体" panose="02010609060101010101" pitchFamily="2" charset="-122"/>
                <a:ea typeface="黑体" panose="02010609060101010101" pitchFamily="2" charset="-122"/>
              </a:rPr>
              <a:t>  </a:t>
            </a:r>
            <a:r>
              <a:rPr lang="zh-CN" altLang="en-US" sz="4800" dirty="0">
                <a:solidFill>
                  <a:srgbClr val="0000FF"/>
                </a:solidFill>
                <a:latin typeface="黑体" panose="02010609060101010101" pitchFamily="2" charset="-122"/>
                <a:ea typeface="黑体" panose="02010609060101010101" pitchFamily="2" charset="-122"/>
              </a:rPr>
              <a:t>拒绝毒品</a:t>
            </a:r>
            <a:endParaRPr lang="zh-CN" altLang="en-US" sz="4800" dirty="0">
              <a:solidFill>
                <a:srgbClr val="0000FF"/>
              </a:solidFill>
              <a:latin typeface="黑体" panose="02010609060101010101" pitchFamily="2" charset="-122"/>
              <a:ea typeface="黑体" panose="02010609060101010101" pitchFamily="2" charset="-122"/>
            </a:endParaRPr>
          </a:p>
        </p:txBody>
      </p:sp>
      <p:pic>
        <p:nvPicPr>
          <p:cNvPr id="4099" name="Picture 9" descr="老师"/>
          <p:cNvPicPr>
            <a:picLocks noChangeAspect="1"/>
          </p:cNvPicPr>
          <p:nvPr/>
        </p:nvPicPr>
        <p:blipFill>
          <a:blip r:embed="rId1"/>
          <a:stretch>
            <a:fillRect/>
          </a:stretch>
        </p:blipFill>
        <p:spPr>
          <a:xfrm>
            <a:off x="969963" y="3429000"/>
            <a:ext cx="3144837" cy="2987675"/>
          </a:xfrm>
          <a:prstGeom prst="rect">
            <a:avLst/>
          </a:prstGeom>
          <a:noFill/>
          <a:ln w="9525">
            <a:noFill/>
          </a:ln>
        </p:spPr>
      </p:pic>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Text Box 4"/>
          <p:cNvSpPr txBox="1"/>
          <p:nvPr/>
        </p:nvSpPr>
        <p:spPr>
          <a:xfrm>
            <a:off x="3852863" y="1168400"/>
            <a:ext cx="1438275"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Arial" panose="020B0604020202020204" pitchFamily="34" charset="0"/>
                <a:ea typeface="黑体" panose="02010609060101010101" pitchFamily="2" charset="-122"/>
              </a:rPr>
              <a:t>⑹</a:t>
            </a:r>
            <a:r>
              <a:rPr lang="zh-CN" altLang="en-US" dirty="0">
                <a:solidFill>
                  <a:srgbClr val="FF0000"/>
                </a:solidFill>
                <a:latin typeface="Arial" panose="020B0604020202020204" pitchFamily="34" charset="0"/>
                <a:ea typeface="黑体" panose="02010609060101010101" pitchFamily="2" charset="-122"/>
              </a:rPr>
              <a:t>摇头丸</a:t>
            </a:r>
            <a:endParaRPr lang="zh-CN" altLang="en-US" dirty="0">
              <a:solidFill>
                <a:srgbClr val="FF0000"/>
              </a:solidFill>
              <a:latin typeface="Arial" panose="020B0604020202020204" pitchFamily="34" charset="0"/>
              <a:ea typeface="黑体" panose="02010609060101010101" pitchFamily="2" charset="-122"/>
            </a:endParaRPr>
          </a:p>
        </p:txBody>
      </p:sp>
      <p:pic>
        <p:nvPicPr>
          <p:cNvPr id="3" name="图片 2"/>
          <p:cNvPicPr>
            <a:picLocks noChangeAspect="1"/>
          </p:cNvPicPr>
          <p:nvPr/>
        </p:nvPicPr>
        <p:blipFill rotWithShape="1">
          <a:blip r:embed="rId1"/>
          <a:srcRect l="2065" t="2469" r="1755" b="2192"/>
          <a:stretch>
            <a:fillRect/>
          </a:stretch>
        </p:blipFill>
        <p:spPr>
          <a:xfrm>
            <a:off x="1241425" y="2538413"/>
            <a:ext cx="2725738" cy="2633663"/>
          </a:xfrm>
          <a:prstGeom prst="rect">
            <a:avLst/>
          </a:prstGeom>
          <a:ln>
            <a:noFill/>
          </a:ln>
          <a:effectLst>
            <a:outerShdw blurRad="292100" dist="139700" dir="2700000" algn="tl" rotWithShape="0">
              <a:srgbClr val="333333">
                <a:alpha val="65000"/>
              </a:srgbClr>
            </a:outerShdw>
          </a:effectLst>
        </p:spPr>
      </p:pic>
      <p:pic>
        <p:nvPicPr>
          <p:cNvPr id="4" name="图片 3"/>
          <p:cNvPicPr>
            <a:picLocks noChangeAspect="1"/>
          </p:cNvPicPr>
          <p:nvPr/>
        </p:nvPicPr>
        <p:blipFill rotWithShape="1">
          <a:blip r:embed="rId2"/>
          <a:srcRect l="33881" b="11941"/>
          <a:stretch>
            <a:fillRect/>
          </a:stretch>
        </p:blipFill>
        <p:spPr>
          <a:xfrm>
            <a:off x="5291138" y="2538413"/>
            <a:ext cx="2636838" cy="26336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Text Box 3"/>
          <p:cNvSpPr txBox="1"/>
          <p:nvPr/>
        </p:nvSpPr>
        <p:spPr>
          <a:xfrm>
            <a:off x="1292225" y="1993900"/>
            <a:ext cx="6559550" cy="34163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a:t>
            </a:r>
            <a:r>
              <a:rPr lang="en-US" altLang="zh-CN" dirty="0">
                <a:solidFill>
                  <a:srgbClr val="0000FF"/>
                </a:solidFill>
                <a:latin typeface="黑体" panose="02010609060101010101" pitchFamily="2" charset="-122"/>
                <a:ea typeface="黑体" panose="02010609060101010101" pitchFamily="2" charset="-122"/>
              </a:rPr>
              <a:t>1</a:t>
            </a:r>
            <a:r>
              <a:rPr lang="zh-CN" altLang="en-US" dirty="0">
                <a:solidFill>
                  <a:srgbClr val="0000FF"/>
                </a:solidFill>
                <a:latin typeface="黑体" panose="02010609060101010101" pitchFamily="2" charset="-122"/>
                <a:ea typeface="黑体" panose="02010609060101010101" pitchFamily="2" charset="-122"/>
              </a:rPr>
              <a:t>）吸毒会导致人体的免疫功能下降</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a:t>
            </a:r>
            <a:r>
              <a:rPr lang="en-US" altLang="zh-CN" dirty="0">
                <a:solidFill>
                  <a:srgbClr val="0000FF"/>
                </a:solidFill>
                <a:latin typeface="黑体" panose="02010609060101010101" pitchFamily="2" charset="-122"/>
                <a:ea typeface="黑体" panose="02010609060101010101" pitchFamily="2" charset="-122"/>
              </a:rPr>
              <a:t>2</a:t>
            </a:r>
            <a:r>
              <a:rPr lang="zh-CN" altLang="en-US" dirty="0">
                <a:solidFill>
                  <a:srgbClr val="0000FF"/>
                </a:solidFill>
                <a:latin typeface="黑体" panose="02010609060101010101" pitchFamily="2" charset="-122"/>
                <a:ea typeface="黑体" panose="02010609060101010101" pitchFamily="2" charset="-122"/>
              </a:rPr>
              <a:t>）影响中枢神经系统的调节作用</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a:t>
            </a:r>
            <a:r>
              <a:rPr lang="en-US" altLang="zh-CN" dirty="0">
                <a:solidFill>
                  <a:srgbClr val="0000FF"/>
                </a:solidFill>
                <a:latin typeface="黑体" panose="02010609060101010101" pitchFamily="2" charset="-122"/>
                <a:ea typeface="黑体" panose="02010609060101010101" pitchFamily="2" charset="-122"/>
              </a:rPr>
              <a:t>3</a:t>
            </a:r>
            <a:r>
              <a:rPr lang="zh-CN" altLang="en-US" dirty="0">
                <a:solidFill>
                  <a:srgbClr val="0000FF"/>
                </a:solidFill>
                <a:latin typeface="黑体" panose="02010609060101010101" pitchFamily="2" charset="-122"/>
                <a:ea typeface="黑体" panose="02010609060101010101" pitchFamily="2" charset="-122"/>
              </a:rPr>
              <a:t>）影响心血管和呼吸系统的生理功能</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a:t>
            </a:r>
            <a:r>
              <a:rPr lang="en-US" altLang="zh-CN" dirty="0">
                <a:solidFill>
                  <a:srgbClr val="0000FF"/>
                </a:solidFill>
                <a:latin typeface="黑体" panose="02010609060101010101" pitchFamily="2" charset="-122"/>
                <a:ea typeface="黑体" panose="02010609060101010101" pitchFamily="2" charset="-122"/>
              </a:rPr>
              <a:t>4</a:t>
            </a:r>
            <a:r>
              <a:rPr lang="zh-CN" altLang="en-US" dirty="0">
                <a:solidFill>
                  <a:srgbClr val="0000FF"/>
                </a:solidFill>
                <a:latin typeface="黑体" panose="02010609060101010101" pitchFamily="2" charset="-122"/>
                <a:ea typeface="黑体" panose="02010609060101010101" pitchFamily="2" charset="-122"/>
              </a:rPr>
              <a:t>）还会影响正常的生殖能力</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a:t>
            </a:r>
            <a:r>
              <a:rPr lang="en-US" altLang="zh-CN" dirty="0">
                <a:solidFill>
                  <a:srgbClr val="0000FF"/>
                </a:solidFill>
                <a:latin typeface="黑体" panose="02010609060101010101" pitchFamily="2" charset="-122"/>
                <a:ea typeface="黑体" panose="02010609060101010101" pitchFamily="2" charset="-122"/>
              </a:rPr>
              <a:t>5</a:t>
            </a:r>
            <a:r>
              <a:rPr lang="zh-CN" altLang="en-US" dirty="0">
                <a:solidFill>
                  <a:srgbClr val="0000FF"/>
                </a:solidFill>
                <a:latin typeface="黑体" panose="02010609060101010101" pitchFamily="2" charset="-122"/>
                <a:ea typeface="黑体" panose="02010609060101010101" pitchFamily="2" charset="-122"/>
              </a:rPr>
              <a:t>）由于吸毒者经常共用不洁注射器注射毒品，因此还可能感染乙型肝炎、艾滋病等疾病</a:t>
            </a:r>
            <a:endParaRPr lang="zh-CN" altLang="en-US" dirty="0">
              <a:solidFill>
                <a:srgbClr val="0000FF"/>
              </a:solidFill>
              <a:latin typeface="黑体" panose="02010609060101010101" pitchFamily="2" charset="-122"/>
              <a:ea typeface="黑体" panose="02010609060101010101" pitchFamily="2" charset="-122"/>
            </a:endParaRPr>
          </a:p>
        </p:txBody>
      </p:sp>
      <p:sp>
        <p:nvSpPr>
          <p:cNvPr id="20483" name="矩形 1"/>
          <p:cNvSpPr/>
          <p:nvPr/>
        </p:nvSpPr>
        <p:spPr>
          <a:xfrm>
            <a:off x="3278188" y="1049338"/>
            <a:ext cx="2184400" cy="477837"/>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2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2.</a:t>
            </a:r>
            <a:r>
              <a:rPr lang="zh-CN" altLang="en-US" dirty="0">
                <a:solidFill>
                  <a:srgbClr val="FF0000"/>
                </a:solidFill>
                <a:latin typeface="黑体" panose="02010609060101010101" pitchFamily="2" charset="-122"/>
                <a:ea typeface="黑体" panose="02010609060101010101" pitchFamily="2" charset="-122"/>
              </a:rPr>
              <a:t>毒品的危害</a:t>
            </a:r>
            <a:r>
              <a:rPr lang="zh-CN" altLang="en-US" dirty="0">
                <a:solidFill>
                  <a:srgbClr val="0000CC"/>
                </a:solidFill>
                <a:latin typeface="黑体" panose="02010609060101010101" pitchFamily="2" charset="-122"/>
                <a:ea typeface="黑体" panose="02010609060101010101" pitchFamily="2" charset="-122"/>
              </a:rPr>
              <a:t> </a:t>
            </a:r>
            <a:endParaRPr lang="zh-CN" altLang="en-US" dirty="0">
              <a:solidFill>
                <a:srgbClr val="0000CC"/>
              </a:solidFill>
              <a:latin typeface="黑体" panose="02010609060101010101" pitchFamily="2" charset="-122"/>
              <a:ea typeface="黑体" panose="02010609060101010101" pitchFamily="2" charset="-122"/>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Text Box 2"/>
          <p:cNvSpPr txBox="1"/>
          <p:nvPr/>
        </p:nvSpPr>
        <p:spPr>
          <a:xfrm>
            <a:off x="2509838" y="2168525"/>
            <a:ext cx="3808412"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0000FF"/>
                </a:solidFill>
                <a:latin typeface="Arial" panose="020B0604020202020204" pitchFamily="34" charset="0"/>
                <a:ea typeface="黑体" panose="02010609060101010101" pitchFamily="2" charset="-122"/>
              </a:rPr>
              <a:t>⑴</a:t>
            </a:r>
            <a:r>
              <a:rPr lang="zh-CN" altLang="en-US" dirty="0">
                <a:solidFill>
                  <a:srgbClr val="0000FF"/>
                </a:solidFill>
                <a:latin typeface="黑体" panose="02010609060101010101" pitchFamily="2" charset="-122"/>
                <a:ea typeface="黑体" panose="02010609060101010101" pitchFamily="2" charset="-122"/>
              </a:rPr>
              <a:t>吸毒严重摧残人的身体</a:t>
            </a:r>
            <a:endParaRPr lang="zh-CN" altLang="en-US" dirty="0">
              <a:solidFill>
                <a:srgbClr val="0000FF"/>
              </a:solidFill>
              <a:latin typeface="黑体" panose="02010609060101010101" pitchFamily="2" charset="-122"/>
              <a:ea typeface="黑体" panose="02010609060101010101" pitchFamily="2" charset="-122"/>
            </a:endParaRPr>
          </a:p>
        </p:txBody>
      </p:sp>
      <p:sp>
        <p:nvSpPr>
          <p:cNvPr id="21507" name="Text Box 4"/>
          <p:cNvSpPr txBox="1"/>
          <p:nvPr/>
        </p:nvSpPr>
        <p:spPr>
          <a:xfrm>
            <a:off x="2509838" y="3429000"/>
            <a:ext cx="4273550"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0000FF"/>
                </a:solidFill>
                <a:latin typeface="Arial" panose="020B0604020202020204" pitchFamily="34" charset="0"/>
                <a:ea typeface="黑体" panose="02010609060101010101" pitchFamily="2" charset="-122"/>
              </a:rPr>
              <a:t>⑶</a:t>
            </a:r>
            <a:r>
              <a:rPr lang="zh-CN" altLang="en-US" dirty="0">
                <a:solidFill>
                  <a:srgbClr val="0000FF"/>
                </a:solidFill>
                <a:latin typeface="黑体" panose="02010609060101010101" pitchFamily="2" charset="-122"/>
                <a:ea typeface="黑体" panose="02010609060101010101" pitchFamily="2" charset="-122"/>
              </a:rPr>
              <a:t>吸毒引发自伤、自残、自杀</a:t>
            </a:r>
            <a:endParaRPr lang="zh-CN" altLang="en-US" dirty="0">
              <a:solidFill>
                <a:srgbClr val="0000FF"/>
              </a:solidFill>
              <a:latin typeface="黑体" panose="02010609060101010101" pitchFamily="2" charset="-122"/>
              <a:ea typeface="黑体" panose="02010609060101010101" pitchFamily="2" charset="-122"/>
            </a:endParaRPr>
          </a:p>
        </p:txBody>
      </p:sp>
      <p:sp>
        <p:nvSpPr>
          <p:cNvPr id="21508" name="Text Box 5"/>
          <p:cNvSpPr txBox="1"/>
          <p:nvPr/>
        </p:nvSpPr>
        <p:spPr>
          <a:xfrm>
            <a:off x="2509838" y="4052888"/>
            <a:ext cx="5943600"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0000FF"/>
                </a:solidFill>
                <a:latin typeface="Arial" panose="020B0604020202020204" pitchFamily="34" charset="0"/>
                <a:ea typeface="黑体" panose="02010609060101010101" pitchFamily="2" charset="-122"/>
              </a:rPr>
              <a:t>⑷</a:t>
            </a:r>
            <a:r>
              <a:rPr lang="zh-CN" altLang="en-US" dirty="0">
                <a:solidFill>
                  <a:srgbClr val="0000FF"/>
                </a:solidFill>
                <a:latin typeface="黑体" panose="02010609060101010101" pitchFamily="2" charset="-122"/>
                <a:ea typeface="黑体" panose="02010609060101010101" pitchFamily="2" charset="-122"/>
              </a:rPr>
              <a:t>吸毒扭曲人格，泯灭人性</a:t>
            </a:r>
            <a:endParaRPr lang="zh-CN" altLang="en-US" dirty="0">
              <a:solidFill>
                <a:srgbClr val="0000FF"/>
              </a:solidFill>
              <a:latin typeface="黑体" panose="02010609060101010101" pitchFamily="2" charset="-122"/>
              <a:ea typeface="黑体" panose="02010609060101010101" pitchFamily="2" charset="-122"/>
            </a:endParaRPr>
          </a:p>
        </p:txBody>
      </p:sp>
      <p:sp>
        <p:nvSpPr>
          <p:cNvPr id="21509" name="Text Box 6"/>
          <p:cNvSpPr txBox="1"/>
          <p:nvPr/>
        </p:nvSpPr>
        <p:spPr>
          <a:xfrm>
            <a:off x="2509838" y="4705350"/>
            <a:ext cx="3917950"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0000FF"/>
                </a:solidFill>
                <a:latin typeface="Arial" panose="020B0604020202020204" pitchFamily="34" charset="0"/>
                <a:ea typeface="黑体" panose="02010609060101010101" pitchFamily="2" charset="-122"/>
              </a:rPr>
              <a:t>⑸</a:t>
            </a:r>
            <a:r>
              <a:rPr lang="zh-CN" altLang="en-US" dirty="0">
                <a:solidFill>
                  <a:srgbClr val="0000FF"/>
                </a:solidFill>
                <a:latin typeface="黑体" panose="02010609060101010101" pitchFamily="2" charset="-122"/>
                <a:ea typeface="黑体" panose="02010609060101010101" pitchFamily="2" charset="-122"/>
              </a:rPr>
              <a:t>吸毒使人堕落，自毁前程</a:t>
            </a:r>
            <a:endParaRPr lang="zh-CN" altLang="en-US" dirty="0">
              <a:solidFill>
                <a:srgbClr val="0000FF"/>
              </a:solidFill>
              <a:latin typeface="黑体" panose="02010609060101010101" pitchFamily="2" charset="-122"/>
              <a:ea typeface="黑体" panose="02010609060101010101" pitchFamily="2" charset="-122"/>
            </a:endParaRPr>
          </a:p>
        </p:txBody>
      </p:sp>
      <p:sp>
        <p:nvSpPr>
          <p:cNvPr id="21510" name="Text Box 7"/>
          <p:cNvSpPr txBox="1"/>
          <p:nvPr/>
        </p:nvSpPr>
        <p:spPr>
          <a:xfrm>
            <a:off x="2509838" y="2854325"/>
            <a:ext cx="6019800"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0000FF"/>
                </a:solidFill>
                <a:latin typeface="Arial" panose="020B0604020202020204" pitchFamily="34" charset="0"/>
                <a:ea typeface="黑体" panose="02010609060101010101" pitchFamily="2" charset="-122"/>
              </a:rPr>
              <a:t>⑵</a:t>
            </a:r>
            <a:r>
              <a:rPr lang="zh-CN" altLang="en-US" dirty="0">
                <a:solidFill>
                  <a:srgbClr val="0000FF"/>
                </a:solidFill>
                <a:latin typeface="黑体" panose="02010609060101010101" pitchFamily="2" charset="-122"/>
                <a:ea typeface="黑体" panose="02010609060101010101" pitchFamily="2" charset="-122"/>
              </a:rPr>
              <a:t>吸毒容易感染艾滋病等传染性疾病</a:t>
            </a:r>
            <a:endParaRPr lang="zh-CN" altLang="en-US" dirty="0">
              <a:solidFill>
                <a:srgbClr val="0000FF"/>
              </a:solidFill>
              <a:latin typeface="黑体" panose="02010609060101010101" pitchFamily="2" charset="-122"/>
              <a:ea typeface="黑体" panose="02010609060101010101" pitchFamily="2" charset="-122"/>
            </a:endParaRPr>
          </a:p>
        </p:txBody>
      </p:sp>
      <p:sp>
        <p:nvSpPr>
          <p:cNvPr id="21511" name="Text Box 9"/>
          <p:cNvSpPr txBox="1"/>
          <p:nvPr/>
        </p:nvSpPr>
        <p:spPr>
          <a:xfrm>
            <a:off x="3248025" y="1250950"/>
            <a:ext cx="2647950" cy="460375"/>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3.</a:t>
            </a:r>
            <a:r>
              <a:rPr lang="zh-CN" altLang="en-US" dirty="0">
                <a:solidFill>
                  <a:srgbClr val="FF0000"/>
                </a:solidFill>
                <a:latin typeface="黑体" panose="02010609060101010101" pitchFamily="2" charset="-122"/>
                <a:ea typeface="黑体" panose="02010609060101010101" pitchFamily="2" charset="-122"/>
              </a:rPr>
              <a:t>吸毒对人的危害</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TextBox 1"/>
          <p:cNvSpPr txBox="1"/>
          <p:nvPr/>
        </p:nvSpPr>
        <p:spPr>
          <a:xfrm>
            <a:off x="3167063" y="1031875"/>
            <a:ext cx="3679825" cy="519113"/>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zh-CN" altLang="en-US" sz="2800" dirty="0">
                <a:solidFill>
                  <a:srgbClr val="FF0000"/>
                </a:solidFill>
                <a:latin typeface="Arial" panose="020B0604020202020204" pitchFamily="34" charset="0"/>
                <a:ea typeface="黑体" panose="02010609060101010101" pitchFamily="2" charset="-122"/>
              </a:rPr>
              <a:t>毒品为什么会成瘾呢？</a:t>
            </a:r>
            <a:endParaRPr lang="zh-CN" altLang="en-US" sz="2800" dirty="0">
              <a:solidFill>
                <a:srgbClr val="FF0000"/>
              </a:solidFill>
              <a:latin typeface="Arial" panose="020B0604020202020204" pitchFamily="34" charset="0"/>
              <a:ea typeface="黑体" panose="02010609060101010101" pitchFamily="2" charset="-122"/>
            </a:endParaRPr>
          </a:p>
        </p:txBody>
      </p:sp>
      <p:sp>
        <p:nvSpPr>
          <p:cNvPr id="109571" name="TextBox 2"/>
          <p:cNvSpPr txBox="1"/>
          <p:nvPr/>
        </p:nvSpPr>
        <p:spPr>
          <a:xfrm>
            <a:off x="844550" y="2030413"/>
            <a:ext cx="7686675" cy="3711575"/>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4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1.</a:t>
            </a:r>
            <a:r>
              <a:rPr lang="zh-CN" altLang="en-US" dirty="0">
                <a:solidFill>
                  <a:srgbClr val="0000FF"/>
                </a:solidFill>
                <a:latin typeface="黑体" panose="02010609060101010101" pitchFamily="2" charset="-122"/>
                <a:ea typeface="黑体" panose="02010609060101010101" pitchFamily="2" charset="-122"/>
              </a:rPr>
              <a:t>人脑中本来就有一种叫做类吗啡肽的物质，用以维持人体的正常生理活动。</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4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2.</a:t>
            </a:r>
            <a:r>
              <a:rPr lang="zh-CN" altLang="en-US" dirty="0">
                <a:solidFill>
                  <a:srgbClr val="0000FF"/>
                </a:solidFill>
                <a:latin typeface="黑体" panose="02010609060101010101" pitchFamily="2" charset="-122"/>
                <a:ea typeface="黑体" panose="02010609060101010101" pitchFamily="2" charset="-122"/>
              </a:rPr>
              <a:t>吸毒后，外来的吗啡肽进入人体，减少并抑制了类吗啡肽的分泌，最终使类吗啡肽完全停止分泌，只能靠摄入外界的吗啡肽来维持人体的生理活动。</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4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3.</a:t>
            </a:r>
            <a:r>
              <a:rPr lang="zh-CN" altLang="en-US" dirty="0">
                <a:solidFill>
                  <a:srgbClr val="0000FF"/>
                </a:solidFill>
                <a:latin typeface="黑体" panose="02010609060101010101" pitchFamily="2" charset="-122"/>
                <a:ea typeface="黑体" panose="02010609060101010101" pitchFamily="2" charset="-122"/>
              </a:rPr>
              <a:t>一旦停止吸毒，人的生理活动就会出现紊乱，这就是所谓的</a:t>
            </a:r>
            <a:r>
              <a:rPr lang="zh-CN" altLang="en-US" dirty="0">
                <a:solidFill>
                  <a:srgbClr val="0000FF"/>
                </a:solidFill>
                <a:latin typeface="宋体" panose="02010600030101010101" pitchFamily="2" charset="-122"/>
                <a:ea typeface="黑体" panose="02010609060101010101" pitchFamily="2" charset="-122"/>
              </a:rPr>
              <a:t>“</a:t>
            </a:r>
            <a:r>
              <a:rPr lang="zh-CN" altLang="en-US" dirty="0">
                <a:solidFill>
                  <a:srgbClr val="0000FF"/>
                </a:solidFill>
                <a:latin typeface="黑体" panose="02010609060101010101" pitchFamily="2" charset="-122"/>
                <a:ea typeface="黑体" panose="02010609060101010101" pitchFamily="2" charset="-122"/>
              </a:rPr>
              <a:t>上瘾</a:t>
            </a:r>
            <a:r>
              <a:rPr lang="zh-CN" altLang="en-US" dirty="0">
                <a:solidFill>
                  <a:srgbClr val="0000FF"/>
                </a:solidFill>
                <a:latin typeface="宋体" panose="02010600030101010101" pitchFamily="2" charset="-122"/>
                <a:ea typeface="黑体" panose="02010609060101010101" pitchFamily="2" charset="-122"/>
              </a:rPr>
              <a:t>”</a:t>
            </a:r>
            <a:r>
              <a:rPr lang="zh-CN" altLang="en-US" dirty="0">
                <a:solidFill>
                  <a:srgbClr val="0000FF"/>
                </a:solidFill>
                <a:latin typeface="黑体" panose="02010609060101010101" pitchFamily="2" charset="-122"/>
                <a:ea typeface="黑体" panose="02010609060101010101" pitchFamily="2" charset="-122"/>
              </a:rPr>
              <a:t>。</a:t>
            </a:r>
            <a:endParaRPr lang="zh-CN" altLang="en-US" dirty="0">
              <a:solidFill>
                <a:srgbClr val="0000FF"/>
              </a:solidFill>
              <a:latin typeface="黑体" panose="02010609060101010101" pitchFamily="2" charset="-122"/>
              <a:ea typeface="黑体" panose="02010609060101010101" pitchFamily="2" charset="-122"/>
            </a:endParaRPr>
          </a:p>
        </p:txBody>
      </p:sp>
      <p:pic>
        <p:nvPicPr>
          <p:cNvPr id="22532" name="Picture 110" descr="图片3"/>
          <p:cNvPicPr>
            <a:picLocks noChangeAspect="1"/>
          </p:cNvPicPr>
          <p:nvPr/>
        </p:nvPicPr>
        <p:blipFill>
          <a:blip r:embed="rId1"/>
          <a:stretch>
            <a:fillRect/>
          </a:stretch>
        </p:blipFill>
        <p:spPr>
          <a:xfrm>
            <a:off x="512763" y="847725"/>
            <a:ext cx="2654300" cy="671513"/>
          </a:xfrm>
          <a:prstGeom prst="rect">
            <a:avLst/>
          </a:prstGeom>
          <a:noFill/>
          <a:ln w="9525">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Text Box 3"/>
          <p:cNvSpPr txBox="1"/>
          <p:nvPr/>
        </p:nvSpPr>
        <p:spPr>
          <a:xfrm>
            <a:off x="1406525" y="1704975"/>
            <a:ext cx="6591300" cy="1114425"/>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1.</a:t>
            </a:r>
            <a:r>
              <a:rPr lang="zh-CN" altLang="en-US" dirty="0">
                <a:solidFill>
                  <a:srgbClr val="FF0000"/>
                </a:solidFill>
                <a:latin typeface="黑体" panose="02010609060101010101" pitchFamily="2" charset="-122"/>
                <a:ea typeface="黑体" panose="02010609060101010101" pitchFamily="2" charset="-122"/>
              </a:rPr>
              <a:t>我国法律明确规定，如果非法获得、占有、出售或使用毒品就构成了犯罪。                         　</a:t>
            </a:r>
            <a:endParaRPr lang="zh-CN" altLang="en-US" dirty="0">
              <a:solidFill>
                <a:srgbClr val="FF0000"/>
              </a:solidFill>
              <a:latin typeface="黑体" panose="02010609060101010101" pitchFamily="2" charset="-122"/>
              <a:ea typeface="黑体" panose="02010609060101010101" pitchFamily="2" charset="-122"/>
            </a:endParaRPr>
          </a:p>
        </p:txBody>
      </p:sp>
      <p:sp>
        <p:nvSpPr>
          <p:cNvPr id="23555" name="Text Box 11"/>
          <p:cNvSpPr txBox="1"/>
          <p:nvPr/>
        </p:nvSpPr>
        <p:spPr>
          <a:xfrm>
            <a:off x="3467100" y="1044575"/>
            <a:ext cx="1651000" cy="519113"/>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50000"/>
              </a:spcBef>
              <a:buClrTx/>
              <a:buSzTx/>
              <a:buFontTx/>
              <a:buNone/>
            </a:pPr>
            <a:r>
              <a:rPr lang="zh-CN" altLang="en-US" sz="2800" dirty="0">
                <a:solidFill>
                  <a:srgbClr val="FF0000"/>
                </a:solidFill>
                <a:latin typeface="Arial" panose="020B0604020202020204" pitchFamily="34" charset="0"/>
                <a:ea typeface="黑体" panose="02010609060101010101" pitchFamily="2" charset="-122"/>
              </a:rPr>
              <a:t>拒绝毒品</a:t>
            </a:r>
            <a:endParaRPr lang="zh-CN" altLang="en-US" sz="2800" dirty="0">
              <a:solidFill>
                <a:srgbClr val="FF0000"/>
              </a:solidFill>
              <a:latin typeface="Arial" panose="020B0604020202020204" pitchFamily="34" charset="0"/>
              <a:ea typeface="黑体" panose="02010609060101010101" pitchFamily="2" charset="-122"/>
            </a:endParaRPr>
          </a:p>
        </p:txBody>
      </p:sp>
      <p:pic>
        <p:nvPicPr>
          <p:cNvPr id="27653" name="Picture 17" descr="C:\Users\赵志强\pictures\QQ截图20140517103256.jpg">
            <a:hlinkClick r:id="rId1" action="ppaction://hlinkfile"/>
          </p:cNvPr>
          <p:cNvPicPr>
            <a:picLocks noChangeAspect="1" noChangeArrowheads="1"/>
          </p:cNvPicPr>
          <p:nvPr/>
        </p:nvPicPr>
        <p:blipFill rotWithShape="1">
          <a:blip r:embed="rId2"/>
          <a:srcRect l="1160" t="1176" r="1485" b="1188"/>
          <a:stretch>
            <a:fillRect/>
          </a:stretch>
        </p:blipFill>
        <p:spPr bwMode="auto">
          <a:xfrm>
            <a:off x="2797175" y="3195638"/>
            <a:ext cx="3767138" cy="31369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Text Box 3"/>
          <p:cNvSpPr txBox="1"/>
          <p:nvPr/>
        </p:nvSpPr>
        <p:spPr>
          <a:xfrm>
            <a:off x="3713163" y="1292225"/>
            <a:ext cx="1717675"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2.</a:t>
            </a:r>
            <a:r>
              <a:rPr lang="zh-CN" altLang="en-US" dirty="0">
                <a:solidFill>
                  <a:srgbClr val="FF0000"/>
                </a:solidFill>
                <a:latin typeface="黑体" panose="02010609060101010101" pitchFamily="2" charset="-122"/>
                <a:ea typeface="黑体" panose="02010609060101010101" pitchFamily="2" charset="-122"/>
              </a:rPr>
              <a:t>焚烧毒品</a:t>
            </a:r>
            <a:endParaRPr lang="zh-CN" altLang="en-US" dirty="0">
              <a:solidFill>
                <a:srgbClr val="FF0000"/>
              </a:solidFill>
              <a:latin typeface="黑体" panose="02010609060101010101" pitchFamily="2" charset="-122"/>
              <a:ea typeface="黑体" panose="02010609060101010101" pitchFamily="2" charset="-122"/>
            </a:endParaRPr>
          </a:p>
        </p:txBody>
      </p:sp>
      <p:pic>
        <p:nvPicPr>
          <p:cNvPr id="4" name="图片 3"/>
          <p:cNvPicPr>
            <a:picLocks noChangeAspect="1"/>
          </p:cNvPicPr>
          <p:nvPr/>
        </p:nvPicPr>
        <p:blipFill>
          <a:blip r:embed="rId1"/>
          <a:stretch>
            <a:fillRect/>
          </a:stretch>
        </p:blipFill>
        <p:spPr>
          <a:xfrm>
            <a:off x="2060575" y="2593975"/>
            <a:ext cx="5153025" cy="31003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8" name="Picture 4" descr="福建销缴获毒品"/>
          <p:cNvPicPr>
            <a:picLocks noChangeAspect="1" noChangeArrowheads="1"/>
          </p:cNvPicPr>
          <p:nvPr/>
        </p:nvPicPr>
        <p:blipFill>
          <a:blip r:embed="rId1"/>
          <a:srcRect/>
          <a:stretch>
            <a:fillRect/>
          </a:stretch>
        </p:blipFill>
        <p:spPr bwMode="auto">
          <a:xfrm>
            <a:off x="2000250" y="2347913"/>
            <a:ext cx="4622800" cy="29559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5"/>
          <p:cNvSpPr txBox="1"/>
          <p:nvPr/>
        </p:nvSpPr>
        <p:spPr>
          <a:xfrm>
            <a:off x="611188" y="44450"/>
            <a:ext cx="1389062" cy="3683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endParaRPr lang="zh-CN" altLang="zh-CN" sz="1800" dirty="0">
              <a:solidFill>
                <a:schemeClr val="tx1"/>
              </a:solidFill>
              <a:latin typeface="Arial" panose="020B0604020202020204" pitchFamily="34" charset="0"/>
              <a:ea typeface="黑体" panose="02010609060101010101" pitchFamily="2" charset="-122"/>
            </a:endParaRPr>
          </a:p>
        </p:txBody>
      </p:sp>
      <p:sp>
        <p:nvSpPr>
          <p:cNvPr id="25604" name="Text Box 6"/>
          <p:cNvSpPr txBox="1"/>
          <p:nvPr/>
        </p:nvSpPr>
        <p:spPr>
          <a:xfrm>
            <a:off x="1692275" y="1508125"/>
            <a:ext cx="5868988"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3.</a:t>
            </a:r>
            <a:r>
              <a:rPr lang="zh-CN" altLang="en-US" dirty="0">
                <a:solidFill>
                  <a:srgbClr val="FF0000"/>
                </a:solidFill>
                <a:latin typeface="黑体" panose="02010609060101010101" pitchFamily="2" charset="-122"/>
                <a:ea typeface="黑体" panose="02010609060101010101" pitchFamily="2" charset="-122"/>
              </a:rPr>
              <a:t>社会在行动（“</a:t>
            </a:r>
            <a:r>
              <a:rPr lang="en-US" altLang="zh-CN" dirty="0">
                <a:solidFill>
                  <a:srgbClr val="FF0000"/>
                </a:solidFill>
                <a:latin typeface="黑体" panose="02010609060101010101" pitchFamily="2" charset="-122"/>
                <a:ea typeface="黑体" panose="02010609060101010101" pitchFamily="2" charset="-122"/>
              </a:rPr>
              <a:t>6</a:t>
            </a:r>
            <a:r>
              <a:rPr lang="zh-CN" altLang="en-US" dirty="0">
                <a:solidFill>
                  <a:srgbClr val="FF0000"/>
                </a:solidFill>
                <a:latin typeface="黑体" panose="02010609060101010101" pitchFamily="2" charset="-122"/>
                <a:ea typeface="黑体" panose="02010609060101010101" pitchFamily="2" charset="-122"/>
              </a:rPr>
              <a:t>月</a:t>
            </a:r>
            <a:r>
              <a:rPr lang="en-US" altLang="zh-CN" dirty="0">
                <a:solidFill>
                  <a:srgbClr val="FF0000"/>
                </a:solidFill>
                <a:latin typeface="黑体" panose="02010609060101010101" pitchFamily="2" charset="-122"/>
                <a:ea typeface="黑体" panose="02010609060101010101" pitchFamily="2" charset="-122"/>
              </a:rPr>
              <a:t>26</a:t>
            </a:r>
            <a:r>
              <a:rPr lang="zh-CN" altLang="en-US" dirty="0">
                <a:solidFill>
                  <a:srgbClr val="FF0000"/>
                </a:solidFill>
                <a:latin typeface="黑体" panose="02010609060101010101" pitchFamily="2" charset="-122"/>
                <a:ea typeface="黑体" panose="02010609060101010101" pitchFamily="2" charset="-122"/>
              </a:rPr>
              <a:t>日国际禁毒日”）</a:t>
            </a:r>
            <a:endParaRPr lang="zh-CN" altLang="en-US" dirty="0">
              <a:solidFill>
                <a:srgbClr val="FF0000"/>
              </a:solidFill>
              <a:latin typeface="黑体" panose="02010609060101010101" pitchFamily="2" charset="-122"/>
              <a:ea typeface="黑体" panose="02010609060101010101" pitchFamily="2" charset="-122"/>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Picture 2"/>
          <p:cNvPicPr>
            <a:picLocks noChangeAspect="1" noChangeArrowheads="1"/>
          </p:cNvPicPr>
          <p:nvPr/>
        </p:nvPicPr>
        <p:blipFill>
          <a:blip r:embed="rId1"/>
          <a:srcRect/>
          <a:stretch>
            <a:fillRect/>
          </a:stretch>
        </p:blipFill>
        <p:spPr bwMode="auto">
          <a:xfrm>
            <a:off x="600075" y="2012950"/>
            <a:ext cx="3571875" cy="23272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69" name="Rectangle 5"/>
          <p:cNvSpPr/>
          <p:nvPr/>
        </p:nvSpPr>
        <p:spPr>
          <a:xfrm>
            <a:off x="1058863" y="4922838"/>
            <a:ext cx="6815137" cy="830262"/>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请大家站起来，我们举行一个宣誓仪式</a:t>
            </a:r>
            <a:r>
              <a:rPr lang="en-US" altLang="zh-CN" dirty="0">
                <a:solidFill>
                  <a:srgbClr val="0000FF"/>
                </a:solidFill>
                <a:latin typeface="黑体" panose="02010609060101010101" pitchFamily="2" charset="-122"/>
                <a:ea typeface="黑体" panose="02010609060101010101" pitchFamily="2" charset="-122"/>
              </a:rPr>
              <a:t>——</a:t>
            </a:r>
            <a:r>
              <a:rPr lang="zh-CN" altLang="en-US" dirty="0">
                <a:solidFill>
                  <a:srgbClr val="0000FF"/>
                </a:solidFill>
                <a:latin typeface="黑体" panose="02010609060101010101" pitchFamily="2" charset="-122"/>
                <a:ea typeface="黑体" panose="02010609060101010101" pitchFamily="2" charset="-122"/>
              </a:rPr>
              <a:t>我们的誓言是： 珍爱生命  远离毒品！</a:t>
            </a:r>
            <a:endParaRPr lang="zh-CN" altLang="en-US" dirty="0">
              <a:solidFill>
                <a:srgbClr val="0000FF"/>
              </a:solidFill>
              <a:latin typeface="黑体" panose="02010609060101010101" pitchFamily="2" charset="-122"/>
              <a:ea typeface="黑体" panose="02010609060101010101" pitchFamily="2" charset="-122"/>
            </a:endParaRPr>
          </a:p>
        </p:txBody>
      </p:sp>
      <p:sp>
        <p:nvSpPr>
          <p:cNvPr id="26628" name="Rectangle 6"/>
          <p:cNvSpPr/>
          <p:nvPr/>
        </p:nvSpPr>
        <p:spPr>
          <a:xfrm>
            <a:off x="3454400" y="809625"/>
            <a:ext cx="2024063"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4.</a:t>
            </a:r>
            <a:r>
              <a:rPr lang="zh-CN" altLang="en-US" dirty="0">
                <a:solidFill>
                  <a:srgbClr val="FF0000"/>
                </a:solidFill>
                <a:latin typeface="黑体" panose="02010609060101010101" pitchFamily="2" charset="-122"/>
                <a:ea typeface="黑体" panose="02010609060101010101" pitchFamily="2" charset="-122"/>
              </a:rPr>
              <a:t>我们在行动</a:t>
            </a:r>
            <a:endParaRPr lang="zh-CN" altLang="en-US" dirty="0">
              <a:solidFill>
                <a:srgbClr val="FF0000"/>
              </a:solidFill>
              <a:latin typeface="黑体" panose="02010609060101010101" pitchFamily="2" charset="-122"/>
              <a:ea typeface="黑体" panose="02010609060101010101" pitchFamily="2" charset="-122"/>
            </a:endParaRPr>
          </a:p>
        </p:txBody>
      </p:sp>
      <p:pic>
        <p:nvPicPr>
          <p:cNvPr id="30725" name="Picture 8" descr="U397P1T1D7044650F21DT20050625155615"/>
          <p:cNvPicPr>
            <a:picLocks noChangeAspect="1" noChangeArrowheads="1"/>
          </p:cNvPicPr>
          <p:nvPr/>
        </p:nvPicPr>
        <p:blipFill rotWithShape="1">
          <a:blip r:embed="rId2"/>
          <a:srcRect r="9580"/>
          <a:stretch>
            <a:fillRect/>
          </a:stretch>
        </p:blipFill>
        <p:spPr bwMode="auto">
          <a:xfrm>
            <a:off x="4832350" y="2012950"/>
            <a:ext cx="3475038" cy="23272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36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9" name="Rectangle 7"/>
          <p:cNvSpPr/>
          <p:nvPr/>
        </p:nvSpPr>
        <p:spPr>
          <a:xfrm>
            <a:off x="1279525" y="2135188"/>
            <a:ext cx="6410325" cy="1200150"/>
          </a:xfrm>
          <a:prstGeom prst="rect">
            <a:avLst/>
          </a:prstGeom>
          <a:noFill/>
          <a:ln w="9525">
            <a:noFill/>
          </a:ln>
        </p:spPr>
        <p:txBody>
          <a:bodyPr anchor="ct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zh-CN" altLang="en-US" dirty="0">
                <a:solidFill>
                  <a:srgbClr val="FF0000"/>
                </a:solidFill>
                <a:latin typeface="黑体" panose="02010609060101010101" pitchFamily="2" charset="-122"/>
                <a:ea typeface="黑体" panose="02010609060101010101" pitchFamily="2" charset="-122"/>
              </a:rPr>
              <a:t>在防止被吸毒、贩毒者发现的情况下，用合适的方式报警。</a:t>
            </a:r>
            <a:r>
              <a:rPr lang="zh-CN" altLang="en-US" dirty="0">
                <a:solidFill>
                  <a:schemeClr val="tx1"/>
                </a:solidFill>
                <a:latin typeface="黑体" panose="02010609060101010101" pitchFamily="2" charset="-122"/>
                <a:ea typeface="黑体" panose="02010609060101010101" pitchFamily="2" charset="-122"/>
              </a:rPr>
              <a:t> </a:t>
            </a:r>
            <a:endParaRPr lang="zh-CN" altLang="en-US" dirty="0">
              <a:solidFill>
                <a:schemeClr val="tx1"/>
              </a:solidFill>
              <a:latin typeface="黑体" panose="02010609060101010101" pitchFamily="2" charset="-122"/>
              <a:ea typeface="黑体" panose="02010609060101010101" pitchFamily="2" charset="-122"/>
            </a:endParaRPr>
          </a:p>
        </p:txBody>
      </p:sp>
      <p:sp>
        <p:nvSpPr>
          <p:cNvPr id="120840" name="Rectangle 8"/>
          <p:cNvSpPr/>
          <p:nvPr/>
        </p:nvSpPr>
        <p:spPr>
          <a:xfrm>
            <a:off x="1279525" y="3990975"/>
            <a:ext cx="7385050" cy="457200"/>
          </a:xfrm>
          <a:prstGeom prst="rect">
            <a:avLst/>
          </a:prstGeom>
          <a:noFill/>
          <a:ln w="9525">
            <a:noFill/>
          </a:ln>
        </p:spPr>
        <p:txBody>
          <a:bodyPr wrap="none" anchor="ct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zh-CN" altLang="en-US" dirty="0">
                <a:solidFill>
                  <a:srgbClr val="FF0000"/>
                </a:solidFill>
                <a:latin typeface="黑体" panose="02010609060101010101" pitchFamily="2" charset="-122"/>
                <a:ea typeface="黑体" panose="02010609060101010101" pitchFamily="2" charset="-122"/>
              </a:rPr>
              <a:t>防止交上吸毒的朋友，并选择健康的活动场所生活。</a:t>
            </a:r>
            <a:r>
              <a:rPr lang="zh-CN" altLang="en-US" dirty="0">
                <a:solidFill>
                  <a:schemeClr val="tx1"/>
                </a:solidFill>
                <a:latin typeface="黑体" panose="02010609060101010101" pitchFamily="2" charset="-122"/>
                <a:ea typeface="黑体" panose="02010609060101010101" pitchFamily="2" charset="-122"/>
              </a:rPr>
              <a:t> </a:t>
            </a:r>
            <a:endParaRPr lang="zh-CN" altLang="en-US" dirty="0">
              <a:solidFill>
                <a:schemeClr val="tx1"/>
              </a:solidFill>
              <a:latin typeface="黑体" panose="02010609060101010101" pitchFamily="2" charset="-122"/>
              <a:ea typeface="黑体" panose="02010609060101010101" pitchFamily="2" charset="-122"/>
            </a:endParaRPr>
          </a:p>
        </p:txBody>
      </p:sp>
      <p:sp>
        <p:nvSpPr>
          <p:cNvPr id="120841" name="Rectangle 9"/>
          <p:cNvSpPr/>
          <p:nvPr/>
        </p:nvSpPr>
        <p:spPr>
          <a:xfrm>
            <a:off x="1325563" y="5189538"/>
            <a:ext cx="5892800" cy="1200150"/>
          </a:xfrm>
          <a:prstGeom prst="rect">
            <a:avLst/>
          </a:prstGeom>
          <a:noFill/>
          <a:ln w="9525">
            <a:noFill/>
          </a:ln>
        </p:spPr>
        <p:txBody>
          <a:bodyPr anchor="ct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zh-CN" altLang="en-US" dirty="0">
                <a:solidFill>
                  <a:srgbClr val="FF0000"/>
                </a:solidFill>
                <a:latin typeface="黑体" panose="02010609060101010101" pitchFamily="2" charset="-122"/>
                <a:ea typeface="黑体" panose="02010609060101010101" pitchFamily="2" charset="-122"/>
              </a:rPr>
              <a:t>青少年的思想不成熟，容易上当受骗；好奇心强，总想试试看的心理容易使其上当。 </a:t>
            </a:r>
            <a:endParaRPr lang="zh-CN" altLang="en-US" dirty="0">
              <a:solidFill>
                <a:srgbClr val="FF0000"/>
              </a:solidFill>
              <a:latin typeface="黑体" panose="02010609060101010101" pitchFamily="2" charset="-122"/>
              <a:ea typeface="黑体" panose="02010609060101010101" pitchFamily="2" charset="-122"/>
            </a:endParaRPr>
          </a:p>
        </p:txBody>
      </p:sp>
      <p:sp>
        <p:nvSpPr>
          <p:cNvPr id="27653" name="矩形 1"/>
          <p:cNvSpPr/>
          <p:nvPr/>
        </p:nvSpPr>
        <p:spPr>
          <a:xfrm>
            <a:off x="1325563" y="1489075"/>
            <a:ext cx="6410325" cy="646113"/>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1.</a:t>
            </a:r>
            <a:r>
              <a:rPr lang="zh-CN" altLang="en-US" dirty="0">
                <a:solidFill>
                  <a:srgbClr val="0000FF"/>
                </a:solidFill>
                <a:latin typeface="黑体" panose="02010609060101010101" pitchFamily="2" charset="-122"/>
                <a:ea typeface="黑体" panose="02010609060101010101" pitchFamily="2" charset="-122"/>
              </a:rPr>
              <a:t>如果发现有人吸毒、贩毒，你怎么办？</a:t>
            </a:r>
            <a:endParaRPr lang="zh-CN" altLang="en-US" dirty="0">
              <a:solidFill>
                <a:srgbClr val="0000FF"/>
              </a:solidFill>
              <a:latin typeface="黑体" panose="02010609060101010101" pitchFamily="2" charset="-122"/>
              <a:ea typeface="黑体" panose="02010609060101010101" pitchFamily="2" charset="-122"/>
            </a:endParaRPr>
          </a:p>
        </p:txBody>
      </p:sp>
      <p:sp>
        <p:nvSpPr>
          <p:cNvPr id="27654" name="矩形 2"/>
          <p:cNvSpPr/>
          <p:nvPr/>
        </p:nvSpPr>
        <p:spPr>
          <a:xfrm>
            <a:off x="1279525" y="3241675"/>
            <a:ext cx="6738938" cy="646113"/>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2.</a:t>
            </a:r>
            <a:r>
              <a:rPr lang="zh-CN" altLang="en-US" dirty="0">
                <a:solidFill>
                  <a:srgbClr val="0000FF"/>
                </a:solidFill>
                <a:latin typeface="黑体" panose="02010609060101010101" pitchFamily="2" charset="-122"/>
                <a:ea typeface="黑体" panose="02010609060101010101" pitchFamily="2" charset="-122"/>
              </a:rPr>
              <a:t>我们在交友、选择活动场所时应注意什么？</a:t>
            </a:r>
            <a:endParaRPr lang="zh-CN" altLang="en-US" dirty="0">
              <a:solidFill>
                <a:srgbClr val="0000FF"/>
              </a:solidFill>
              <a:latin typeface="黑体" panose="02010609060101010101" pitchFamily="2" charset="-122"/>
              <a:ea typeface="黑体" panose="02010609060101010101" pitchFamily="2" charset="-122"/>
            </a:endParaRPr>
          </a:p>
        </p:txBody>
      </p:sp>
      <p:sp>
        <p:nvSpPr>
          <p:cNvPr id="27655" name="矩形 3"/>
          <p:cNvSpPr/>
          <p:nvPr/>
        </p:nvSpPr>
        <p:spPr>
          <a:xfrm>
            <a:off x="1279525" y="4543425"/>
            <a:ext cx="6738938" cy="646113"/>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3.</a:t>
            </a:r>
            <a:r>
              <a:rPr lang="zh-CN" altLang="en-US" dirty="0">
                <a:solidFill>
                  <a:srgbClr val="0000FF"/>
                </a:solidFill>
                <a:latin typeface="黑体" panose="02010609060101010101" pitchFamily="2" charset="-122"/>
                <a:ea typeface="黑体" panose="02010609060101010101" pitchFamily="2" charset="-122"/>
              </a:rPr>
              <a:t>为什么青少年容易成为吸毒、贩毒者的目标？ </a:t>
            </a:r>
            <a:endParaRPr lang="zh-CN" altLang="en-US" dirty="0">
              <a:solidFill>
                <a:srgbClr val="0000FF"/>
              </a:solidFill>
              <a:latin typeface="黑体" panose="02010609060101010101" pitchFamily="2" charset="-122"/>
              <a:ea typeface="黑体" panose="02010609060101010101" pitchFamily="2" charset="-122"/>
            </a:endParaRPr>
          </a:p>
        </p:txBody>
      </p:sp>
      <p:pic>
        <p:nvPicPr>
          <p:cNvPr id="27656" name="Picture 110" descr="图片3"/>
          <p:cNvPicPr>
            <a:picLocks noChangeAspect="1"/>
          </p:cNvPicPr>
          <p:nvPr/>
        </p:nvPicPr>
        <p:blipFill>
          <a:blip r:embed="rId1"/>
          <a:stretch>
            <a:fillRect/>
          </a:stretch>
        </p:blipFill>
        <p:spPr>
          <a:xfrm>
            <a:off x="1617663" y="620713"/>
            <a:ext cx="2654300" cy="671512"/>
          </a:xfrm>
          <a:prstGeom prst="rect">
            <a:avLst/>
          </a:prstGeom>
          <a:noFill/>
          <a:ln w="9525">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0839">
                                            <p:txEl>
                                              <p:charRg st="0" end="2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084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0841">
                                            <p:txEl>
                                              <p:charRg st="0" end="3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Picture 23" descr="图片3"/>
          <p:cNvPicPr>
            <a:picLocks noChangeAspect="1"/>
          </p:cNvPicPr>
          <p:nvPr/>
        </p:nvPicPr>
        <p:blipFill>
          <a:blip r:embed="rId1"/>
          <a:stretch>
            <a:fillRect/>
          </a:stretch>
        </p:blipFill>
        <p:spPr>
          <a:xfrm>
            <a:off x="2613025" y="784225"/>
            <a:ext cx="3346450" cy="812800"/>
          </a:xfrm>
          <a:prstGeom prst="rect">
            <a:avLst/>
          </a:prstGeom>
          <a:noFill/>
          <a:ln w="9525">
            <a:noFill/>
          </a:ln>
        </p:spPr>
      </p:pic>
      <p:sp>
        <p:nvSpPr>
          <p:cNvPr id="28675" name="Rectangle 24"/>
          <p:cNvSpPr/>
          <p:nvPr/>
        </p:nvSpPr>
        <p:spPr>
          <a:xfrm>
            <a:off x="657225" y="1450975"/>
            <a:ext cx="7851775" cy="49911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zh-CN" altLang="en-US" dirty="0">
                <a:solidFill>
                  <a:srgbClr val="FF0000"/>
                </a:solidFill>
                <a:latin typeface="黑体" panose="02010609060101010101" pitchFamily="2" charset="-122"/>
                <a:ea typeface="黑体" panose="02010609060101010101" pitchFamily="2" charset="-122"/>
              </a:rPr>
              <a:t>一、认识毒品</a:t>
            </a:r>
            <a:endParaRPr lang="zh-CN" altLang="en-US" dirty="0">
              <a:solidFill>
                <a:srgbClr val="FF0000"/>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1.</a:t>
            </a:r>
            <a:r>
              <a:rPr lang="zh-CN" altLang="en-US" dirty="0">
                <a:solidFill>
                  <a:srgbClr val="0000FF"/>
                </a:solidFill>
                <a:latin typeface="黑体" panose="02010609060101010101" pitchFamily="2" charset="-122"/>
                <a:ea typeface="黑体" panose="02010609060101010101" pitchFamily="2" charset="-122"/>
              </a:rPr>
              <a:t>毒品的概念</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毒品就是指：“鸦片、吗啡、海洛因、大麻、可卡因以及国务院规定管制的能够使人形成瘾癖的麻醉药品和精神药品”。</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2.</a:t>
            </a:r>
            <a:r>
              <a:rPr lang="zh-CN" altLang="en-US" dirty="0">
                <a:solidFill>
                  <a:srgbClr val="0000FF"/>
                </a:solidFill>
                <a:latin typeface="黑体" panose="02010609060101010101" pitchFamily="2" charset="-122"/>
                <a:ea typeface="黑体" panose="02010609060101010101" pitchFamily="2" charset="-122"/>
              </a:rPr>
              <a:t>毒品的危害</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FF0000"/>
                </a:solidFill>
                <a:latin typeface="黑体" panose="02010609060101010101" pitchFamily="2" charset="-122"/>
                <a:ea typeface="黑体" panose="02010609060101010101" pitchFamily="2" charset="-122"/>
              </a:rPr>
              <a:t>二、拒绝毒品</a:t>
            </a:r>
            <a:endParaRPr lang="zh-CN" altLang="en-US" dirty="0">
              <a:solidFill>
                <a:srgbClr val="FF0000"/>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我国法律明确规定，如果非法获得、占有、出售或使用毒品就构成了犯罪。                         </a:t>
            </a:r>
            <a:endParaRPr lang="zh-CN" altLang="en-US" dirty="0">
              <a:solidFill>
                <a:srgbClr val="0000FF"/>
              </a:solidFill>
              <a:latin typeface="黑体" panose="02010609060101010101" pitchFamily="2" charset="-122"/>
              <a:ea typeface="黑体" panose="02010609060101010101" pitchFamily="2"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16"/>
          <p:cNvSpPr/>
          <p:nvPr/>
        </p:nvSpPr>
        <p:spPr>
          <a:xfrm>
            <a:off x="1181100" y="5243513"/>
            <a:ext cx="7089775" cy="1127125"/>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zh-CN" altLang="en-US" dirty="0">
                <a:solidFill>
                  <a:srgbClr val="0000FF"/>
                </a:solidFill>
                <a:latin typeface="Arial" panose="020B0604020202020204" pitchFamily="34" charset="0"/>
                <a:ea typeface="黑体" panose="02010609060101010101" pitchFamily="2" charset="-122"/>
              </a:rPr>
              <a:t>罂粟，原本是一种美丽的植物，但自从人们从中提炼出了一种白色的粉末后，它便成了一种罪恶之花。</a:t>
            </a:r>
            <a:endParaRPr lang="zh-CN" altLang="en-US" dirty="0">
              <a:solidFill>
                <a:srgbClr val="0000FF"/>
              </a:solidFill>
              <a:latin typeface="Arial" panose="020B0604020202020204" pitchFamily="34" charset="0"/>
              <a:ea typeface="黑体" panose="02010609060101010101" pitchFamily="2" charset="-122"/>
            </a:endParaRPr>
          </a:p>
        </p:txBody>
      </p:sp>
      <p:pic>
        <p:nvPicPr>
          <p:cNvPr id="5123" name="Picture 20" descr="环境"/>
          <p:cNvPicPr>
            <a:picLocks noChangeAspect="1"/>
          </p:cNvPicPr>
          <p:nvPr/>
        </p:nvPicPr>
        <p:blipFill>
          <a:blip r:embed="rId1"/>
          <a:stretch>
            <a:fillRect/>
          </a:stretch>
        </p:blipFill>
        <p:spPr>
          <a:xfrm>
            <a:off x="2363788" y="1066800"/>
            <a:ext cx="3327400" cy="765175"/>
          </a:xfrm>
          <a:prstGeom prst="rect">
            <a:avLst/>
          </a:prstGeom>
          <a:noFill/>
          <a:ln w="9525">
            <a:noFill/>
          </a:ln>
        </p:spPr>
      </p:pic>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630" t="533" r="1851" b="-533"/>
          <a:stretch>
            <a:fillRect/>
          </a:stretch>
        </p:blipFill>
        <p:spPr>
          <a:xfrm>
            <a:off x="2572603" y="2256531"/>
            <a:ext cx="3998794" cy="25628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16"/>
          <p:cNvSpPr/>
          <p:nvPr/>
        </p:nvSpPr>
        <p:spPr>
          <a:xfrm>
            <a:off x="773113" y="1838325"/>
            <a:ext cx="7981950" cy="4524375"/>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1.</a:t>
            </a:r>
            <a:r>
              <a:rPr lang="zh-CN" altLang="en-US" dirty="0">
                <a:solidFill>
                  <a:srgbClr val="0000FF"/>
                </a:solidFill>
                <a:latin typeface="黑体" panose="02010609060101010101" pitchFamily="2" charset="-122"/>
                <a:ea typeface="黑体" panose="02010609060101010101" pitchFamily="2" charset="-122"/>
              </a:rPr>
              <a:t>目前，我国政府重点监控、查禁的毒品是（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A. </a:t>
            </a:r>
            <a:r>
              <a:rPr lang="zh-CN" altLang="en-US" dirty="0">
                <a:solidFill>
                  <a:srgbClr val="0000FF"/>
                </a:solidFill>
                <a:latin typeface="黑体" panose="02010609060101010101" pitchFamily="2" charset="-122"/>
                <a:ea typeface="黑体" panose="02010609060101010101" pitchFamily="2" charset="-122"/>
              </a:rPr>
              <a:t>摇头丸    </a:t>
            </a:r>
            <a:r>
              <a:rPr lang="en-US" altLang="zh-CN" dirty="0">
                <a:solidFill>
                  <a:srgbClr val="0000FF"/>
                </a:solidFill>
                <a:latin typeface="黑体" panose="02010609060101010101" pitchFamily="2" charset="-122"/>
                <a:ea typeface="黑体" panose="02010609060101010101" pitchFamily="2" charset="-122"/>
              </a:rPr>
              <a:t>B.</a:t>
            </a:r>
            <a:r>
              <a:rPr lang="zh-CN" altLang="en-US" dirty="0">
                <a:solidFill>
                  <a:srgbClr val="0000FF"/>
                </a:solidFill>
                <a:latin typeface="黑体" panose="02010609060101010101" pitchFamily="2" charset="-122"/>
                <a:ea typeface="黑体" panose="02010609060101010101" pitchFamily="2" charset="-122"/>
              </a:rPr>
              <a:t>鸦片    </a:t>
            </a:r>
            <a:r>
              <a:rPr lang="en-US" altLang="zh-CN" dirty="0">
                <a:solidFill>
                  <a:srgbClr val="0000FF"/>
                </a:solidFill>
                <a:latin typeface="黑体" panose="02010609060101010101" pitchFamily="2" charset="-122"/>
                <a:ea typeface="黑体" panose="02010609060101010101" pitchFamily="2" charset="-122"/>
              </a:rPr>
              <a:t>C.</a:t>
            </a:r>
            <a:r>
              <a:rPr lang="zh-CN" altLang="en-US" dirty="0">
                <a:solidFill>
                  <a:srgbClr val="0000FF"/>
                </a:solidFill>
                <a:latin typeface="黑体" panose="02010609060101010101" pitchFamily="2" charset="-122"/>
                <a:ea typeface="黑体" panose="02010609060101010101" pitchFamily="2" charset="-122"/>
              </a:rPr>
              <a:t>大麻      </a:t>
            </a:r>
            <a:r>
              <a:rPr lang="en-US" altLang="zh-CN" dirty="0">
                <a:solidFill>
                  <a:srgbClr val="0000FF"/>
                </a:solidFill>
                <a:latin typeface="黑体" panose="02010609060101010101" pitchFamily="2" charset="-122"/>
                <a:ea typeface="黑体" panose="02010609060101010101" pitchFamily="2" charset="-122"/>
              </a:rPr>
              <a:t>D.</a:t>
            </a:r>
            <a:r>
              <a:rPr lang="zh-CN" altLang="en-US" dirty="0">
                <a:solidFill>
                  <a:srgbClr val="0000FF"/>
                </a:solidFill>
                <a:latin typeface="黑体" panose="02010609060101010101" pitchFamily="2" charset="-122"/>
                <a:ea typeface="黑体" panose="02010609060101010101" pitchFamily="2" charset="-122"/>
              </a:rPr>
              <a:t>海洛因</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2.《</a:t>
            </a:r>
            <a:r>
              <a:rPr lang="zh-CN" altLang="en-US" dirty="0">
                <a:solidFill>
                  <a:srgbClr val="0000FF"/>
                </a:solidFill>
                <a:latin typeface="黑体" panose="02010609060101010101" pitchFamily="2" charset="-122"/>
                <a:ea typeface="黑体" panose="02010609060101010101" pitchFamily="2" charset="-122"/>
              </a:rPr>
              <a:t>中华人民共和国禁毒法</a:t>
            </a:r>
            <a:r>
              <a:rPr lang="en-US" altLang="zh-CN" dirty="0">
                <a:solidFill>
                  <a:srgbClr val="0000FF"/>
                </a:solidFill>
                <a:latin typeface="黑体" panose="02010609060101010101" pitchFamily="2" charset="-122"/>
                <a:ea typeface="黑体" panose="02010609060101010101" pitchFamily="2" charset="-122"/>
              </a:rPr>
              <a:t>》</a:t>
            </a:r>
            <a:r>
              <a:rPr lang="zh-CN" altLang="en-US" dirty="0">
                <a:solidFill>
                  <a:srgbClr val="0000FF"/>
                </a:solidFill>
                <a:latin typeface="黑体" panose="02010609060101010101" pitchFamily="2" charset="-122"/>
                <a:ea typeface="黑体" panose="02010609060101010101" pitchFamily="2" charset="-122"/>
              </a:rPr>
              <a:t>从</a:t>
            </a:r>
            <a:r>
              <a:rPr lang="en-US" altLang="zh-CN" dirty="0">
                <a:solidFill>
                  <a:srgbClr val="0000FF"/>
                </a:solidFill>
                <a:latin typeface="黑体" panose="02010609060101010101" pitchFamily="2" charset="-122"/>
                <a:ea typeface="黑体" panose="02010609060101010101" pitchFamily="2" charset="-122"/>
              </a:rPr>
              <a:t>2008</a:t>
            </a:r>
            <a:r>
              <a:rPr lang="zh-CN" altLang="en-US" dirty="0">
                <a:solidFill>
                  <a:srgbClr val="0000FF"/>
                </a:solidFill>
                <a:latin typeface="黑体" panose="02010609060101010101" pitchFamily="2" charset="-122"/>
                <a:ea typeface="黑体" panose="02010609060101010101" pitchFamily="2" charset="-122"/>
              </a:rPr>
              <a:t>年</a:t>
            </a:r>
            <a:r>
              <a:rPr lang="en-US" altLang="zh-CN" dirty="0">
                <a:solidFill>
                  <a:srgbClr val="0000FF"/>
                </a:solidFill>
                <a:latin typeface="黑体" panose="02010609060101010101" pitchFamily="2" charset="-122"/>
                <a:ea typeface="黑体" panose="02010609060101010101" pitchFamily="2" charset="-122"/>
              </a:rPr>
              <a:t>6</a:t>
            </a:r>
            <a:r>
              <a:rPr lang="zh-CN" altLang="en-US" dirty="0">
                <a:solidFill>
                  <a:srgbClr val="0000FF"/>
                </a:solidFill>
                <a:latin typeface="黑体" panose="02010609060101010101" pitchFamily="2" charset="-122"/>
                <a:ea typeface="黑体" panose="02010609060101010101" pitchFamily="2" charset="-122"/>
              </a:rPr>
              <a:t>月</a:t>
            </a:r>
            <a:r>
              <a:rPr lang="en-US" altLang="zh-CN" dirty="0">
                <a:solidFill>
                  <a:srgbClr val="0000FF"/>
                </a:solidFill>
                <a:latin typeface="黑体" panose="02010609060101010101" pitchFamily="2" charset="-122"/>
                <a:ea typeface="黑体" panose="02010609060101010101" pitchFamily="2" charset="-122"/>
              </a:rPr>
              <a:t>1</a:t>
            </a:r>
            <a:r>
              <a:rPr lang="zh-CN" altLang="en-US" dirty="0">
                <a:solidFill>
                  <a:srgbClr val="0000FF"/>
                </a:solidFill>
                <a:latin typeface="黑体" panose="02010609060101010101" pitchFamily="2" charset="-122"/>
                <a:ea typeface="黑体" panose="02010609060101010101" pitchFamily="2" charset="-122"/>
              </a:rPr>
              <a:t>日起施行。</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下列选项中全是毒品的是</a:t>
            </a:r>
            <a:r>
              <a:rPr lang="zh-CN" altLang="en-US" dirty="0">
                <a:solidFill>
                  <a:srgbClr val="0000FF"/>
                </a:solidFill>
                <a:latin typeface="黑体" panose="02010609060101010101" pitchFamily="2" charset="-122"/>
                <a:ea typeface="黑体" panose="02010609060101010101" pitchFamily="2" charset="-122"/>
                <a:sym typeface="Wingdings" panose="05000000000000000000" pitchFamily="2" charset="2"/>
              </a:rPr>
              <a:t>（   ）</a:t>
            </a:r>
            <a:r>
              <a:rPr lang="zh-CN" altLang="en-US" dirty="0">
                <a:solidFill>
                  <a:srgbClr val="0000FF"/>
                </a:solidFill>
                <a:latin typeface="黑体" panose="02010609060101010101" pitchFamily="2" charset="-122"/>
                <a:ea typeface="黑体" panose="02010609060101010101" pitchFamily="2" charset="-122"/>
              </a:rPr>
              <a:t>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A. </a:t>
            </a:r>
            <a:r>
              <a:rPr lang="zh-CN" altLang="en-US" dirty="0">
                <a:solidFill>
                  <a:srgbClr val="0000FF"/>
                </a:solidFill>
                <a:latin typeface="黑体" panose="02010609060101010101" pitchFamily="2" charset="-122"/>
                <a:ea typeface="黑体" panose="02010609060101010101" pitchFamily="2" charset="-122"/>
              </a:rPr>
              <a:t>鸦片、海洛因、冰毒、吗啡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B. </a:t>
            </a:r>
            <a:r>
              <a:rPr lang="zh-CN" altLang="en-US" dirty="0">
                <a:solidFill>
                  <a:srgbClr val="0000FF"/>
                </a:solidFill>
                <a:latin typeface="黑体" panose="02010609060101010101" pitchFamily="2" charset="-122"/>
                <a:ea typeface="黑体" panose="02010609060101010101" pitchFamily="2" charset="-122"/>
              </a:rPr>
              <a:t>海洛因、鸦片、冰毒、尼古丁</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C. </a:t>
            </a:r>
            <a:r>
              <a:rPr lang="zh-CN" altLang="en-US" dirty="0">
                <a:solidFill>
                  <a:srgbClr val="0000FF"/>
                </a:solidFill>
                <a:latin typeface="黑体" panose="02010609060101010101" pitchFamily="2" charset="-122"/>
                <a:ea typeface="黑体" panose="02010609060101010101" pitchFamily="2" charset="-122"/>
              </a:rPr>
              <a:t>焦油、海洛因、吗啡、冰毒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D. </a:t>
            </a:r>
            <a:r>
              <a:rPr lang="zh-CN" altLang="en-US" dirty="0">
                <a:solidFill>
                  <a:srgbClr val="0000FF"/>
                </a:solidFill>
                <a:latin typeface="黑体" panose="02010609060101010101" pitchFamily="2" charset="-122"/>
                <a:ea typeface="黑体" panose="02010609060101010101" pitchFamily="2" charset="-122"/>
              </a:rPr>
              <a:t>冰毒、尼古丁、焦油、海洛因</a:t>
            </a:r>
            <a:endParaRPr lang="zh-CN" altLang="en-US" dirty="0">
              <a:solidFill>
                <a:srgbClr val="0000FF"/>
              </a:solidFill>
              <a:latin typeface="黑体" panose="02010609060101010101" pitchFamily="2" charset="-122"/>
              <a:ea typeface="黑体" panose="02010609060101010101" pitchFamily="2" charset="-122"/>
            </a:endParaRPr>
          </a:p>
        </p:txBody>
      </p:sp>
      <p:sp>
        <p:nvSpPr>
          <p:cNvPr id="115729" name="Text Box 17"/>
          <p:cNvSpPr txBox="1"/>
          <p:nvPr/>
        </p:nvSpPr>
        <p:spPr>
          <a:xfrm>
            <a:off x="7023100" y="1946275"/>
            <a:ext cx="338138"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D</a:t>
            </a:r>
            <a:endParaRPr lang="en-US" altLang="zh-CN" dirty="0">
              <a:solidFill>
                <a:srgbClr val="FF0000"/>
              </a:solidFill>
              <a:latin typeface="黑体" panose="02010609060101010101" pitchFamily="2" charset="-122"/>
              <a:ea typeface="黑体" panose="02010609060101010101" pitchFamily="2" charset="-122"/>
            </a:endParaRPr>
          </a:p>
        </p:txBody>
      </p:sp>
      <p:sp>
        <p:nvSpPr>
          <p:cNvPr id="115731" name="Text Box 19"/>
          <p:cNvSpPr txBox="1"/>
          <p:nvPr/>
        </p:nvSpPr>
        <p:spPr>
          <a:xfrm>
            <a:off x="4595813" y="3544888"/>
            <a:ext cx="338137"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A</a:t>
            </a:r>
            <a:endParaRPr lang="en-US" altLang="zh-CN" dirty="0">
              <a:solidFill>
                <a:srgbClr val="FF0000"/>
              </a:solidFill>
              <a:latin typeface="黑体" panose="02010609060101010101" pitchFamily="2" charset="-122"/>
              <a:ea typeface="黑体" panose="02010609060101010101" pitchFamily="2" charset="-122"/>
            </a:endParaRPr>
          </a:p>
        </p:txBody>
      </p:sp>
      <p:pic>
        <p:nvPicPr>
          <p:cNvPr id="29701" name="Picture 22" descr="军火库"/>
          <p:cNvPicPr>
            <a:picLocks noChangeAspect="1"/>
          </p:cNvPicPr>
          <p:nvPr/>
        </p:nvPicPr>
        <p:blipFill>
          <a:blip r:embed="rId1"/>
          <a:stretch>
            <a:fillRect/>
          </a:stretch>
        </p:blipFill>
        <p:spPr>
          <a:xfrm>
            <a:off x="2536825" y="836613"/>
            <a:ext cx="3413125" cy="784225"/>
          </a:xfrm>
          <a:prstGeom prst="rect">
            <a:avLst/>
          </a:prstGeom>
          <a:noFill/>
          <a:ln w="9525">
            <a:noFill/>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57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57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29" grpId="0"/>
      <p:bldP spid="1157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矩形 1"/>
          <p:cNvSpPr/>
          <p:nvPr/>
        </p:nvSpPr>
        <p:spPr>
          <a:xfrm>
            <a:off x="1119188" y="1647825"/>
            <a:ext cx="7116762" cy="120015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3.</a:t>
            </a:r>
            <a:r>
              <a:rPr lang="zh-CN" altLang="en-US" dirty="0">
                <a:solidFill>
                  <a:srgbClr val="0000FF"/>
                </a:solidFill>
                <a:latin typeface="黑体" panose="02010609060101010101" pitchFamily="2" charset="-122"/>
                <a:ea typeface="黑体" panose="02010609060101010101" pitchFamily="2" charset="-122"/>
              </a:rPr>
              <a:t>下列哪一物品在滥用时，才能称为毒品（   ）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5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A.</a:t>
            </a:r>
            <a:r>
              <a:rPr lang="zh-CN" altLang="en-US" dirty="0">
                <a:solidFill>
                  <a:srgbClr val="0000FF"/>
                </a:solidFill>
                <a:latin typeface="黑体" panose="02010609060101010101" pitchFamily="2" charset="-122"/>
                <a:ea typeface="黑体" panose="02010609060101010101" pitchFamily="2" charset="-122"/>
              </a:rPr>
              <a:t>海洛因      </a:t>
            </a:r>
            <a:r>
              <a:rPr lang="en-US" altLang="zh-CN" dirty="0">
                <a:solidFill>
                  <a:srgbClr val="0000FF"/>
                </a:solidFill>
                <a:latin typeface="黑体" panose="02010609060101010101" pitchFamily="2" charset="-122"/>
                <a:ea typeface="黑体" panose="02010609060101010101" pitchFamily="2" charset="-122"/>
              </a:rPr>
              <a:t>B.</a:t>
            </a:r>
            <a:r>
              <a:rPr lang="zh-CN" altLang="en-US" dirty="0">
                <a:solidFill>
                  <a:srgbClr val="0000FF"/>
                </a:solidFill>
                <a:latin typeface="黑体" panose="02010609060101010101" pitchFamily="2" charset="-122"/>
                <a:ea typeface="黑体" panose="02010609060101010101" pitchFamily="2" charset="-122"/>
              </a:rPr>
              <a:t>鸦片    </a:t>
            </a:r>
            <a:r>
              <a:rPr lang="en-US" altLang="zh-CN" dirty="0">
                <a:solidFill>
                  <a:srgbClr val="0000FF"/>
                </a:solidFill>
                <a:latin typeface="黑体" panose="02010609060101010101" pitchFamily="2" charset="-122"/>
                <a:ea typeface="黑体" panose="02010609060101010101" pitchFamily="2" charset="-122"/>
              </a:rPr>
              <a:t>C.</a:t>
            </a:r>
            <a:r>
              <a:rPr lang="zh-CN" altLang="en-US" dirty="0">
                <a:solidFill>
                  <a:srgbClr val="0000FF"/>
                </a:solidFill>
                <a:latin typeface="黑体" panose="02010609060101010101" pitchFamily="2" charset="-122"/>
                <a:ea typeface="黑体" panose="02010609060101010101" pitchFamily="2" charset="-122"/>
              </a:rPr>
              <a:t>冰毒     </a:t>
            </a:r>
            <a:r>
              <a:rPr lang="en-US" altLang="zh-CN" dirty="0">
                <a:solidFill>
                  <a:srgbClr val="0000FF"/>
                </a:solidFill>
                <a:latin typeface="黑体" panose="02010609060101010101" pitchFamily="2" charset="-122"/>
                <a:ea typeface="黑体" panose="02010609060101010101" pitchFamily="2" charset="-122"/>
              </a:rPr>
              <a:t>D.</a:t>
            </a:r>
            <a:r>
              <a:rPr lang="zh-CN" altLang="en-US" dirty="0">
                <a:solidFill>
                  <a:srgbClr val="0000FF"/>
                </a:solidFill>
                <a:latin typeface="黑体" panose="02010609060101010101" pitchFamily="2" charset="-122"/>
                <a:ea typeface="黑体" panose="02010609060101010101" pitchFamily="2" charset="-122"/>
              </a:rPr>
              <a:t>杜冷丁</a:t>
            </a:r>
            <a:endParaRPr lang="zh-CN" altLang="en-US" dirty="0">
              <a:solidFill>
                <a:srgbClr val="0000FF"/>
              </a:solidFill>
              <a:latin typeface="黑体" panose="02010609060101010101" pitchFamily="2" charset="-122"/>
              <a:ea typeface="黑体" panose="02010609060101010101" pitchFamily="2" charset="-122"/>
            </a:endParaRPr>
          </a:p>
        </p:txBody>
      </p:sp>
      <p:sp>
        <p:nvSpPr>
          <p:cNvPr id="3" name="Rectangle 18"/>
          <p:cNvSpPr/>
          <p:nvPr/>
        </p:nvSpPr>
        <p:spPr>
          <a:xfrm>
            <a:off x="7043738" y="1790700"/>
            <a:ext cx="338137"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D</a:t>
            </a:r>
            <a:endParaRPr lang="en-US" altLang="zh-CN" dirty="0">
              <a:solidFill>
                <a:srgbClr val="FF0000"/>
              </a:solidFill>
              <a:latin typeface="黑体" panose="02010609060101010101" pitchFamily="2" charset="-122"/>
              <a:ea typeface="黑体" panose="02010609060101010101" pitchFamily="2" charset="-122"/>
            </a:endParaRPr>
          </a:p>
        </p:txBody>
      </p:sp>
      <p:sp>
        <p:nvSpPr>
          <p:cNvPr id="30724" name="矩形 3"/>
          <p:cNvSpPr/>
          <p:nvPr/>
        </p:nvSpPr>
        <p:spPr>
          <a:xfrm>
            <a:off x="1119188" y="3659188"/>
            <a:ext cx="7007225" cy="1531937"/>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4.</a:t>
            </a:r>
            <a:r>
              <a:rPr lang="zh-CN" altLang="en-US" dirty="0">
                <a:solidFill>
                  <a:srgbClr val="0000FF"/>
                </a:solidFill>
                <a:latin typeface="黑体" panose="02010609060101010101" pitchFamily="2" charset="-122"/>
                <a:ea typeface="黑体" panose="02010609060101010101" pitchFamily="2" charset="-122"/>
              </a:rPr>
              <a:t>生产鸦片、吗啡、海洛因的主要原料是（   ）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A.</a:t>
            </a:r>
            <a:r>
              <a:rPr lang="zh-CN" altLang="en-US" dirty="0">
                <a:solidFill>
                  <a:srgbClr val="0000FF"/>
                </a:solidFill>
                <a:latin typeface="黑体" panose="02010609060101010101" pitchFamily="2" charset="-122"/>
                <a:ea typeface="黑体" panose="02010609060101010101" pitchFamily="2" charset="-122"/>
              </a:rPr>
              <a:t>罂粟果                </a:t>
            </a:r>
            <a:r>
              <a:rPr lang="en-US" altLang="zh-CN" dirty="0">
                <a:solidFill>
                  <a:srgbClr val="0000FF"/>
                </a:solidFill>
                <a:latin typeface="黑体" panose="02010609060101010101" pitchFamily="2" charset="-122"/>
                <a:ea typeface="黑体" panose="02010609060101010101" pitchFamily="2" charset="-122"/>
              </a:rPr>
              <a:t>B.</a:t>
            </a:r>
            <a:r>
              <a:rPr lang="zh-CN" altLang="en-US" dirty="0">
                <a:solidFill>
                  <a:srgbClr val="0000FF"/>
                </a:solidFill>
                <a:latin typeface="黑体" panose="02010609060101010101" pitchFamily="2" charset="-122"/>
                <a:ea typeface="黑体" panose="02010609060101010101" pitchFamily="2" charset="-122"/>
              </a:rPr>
              <a:t>核桃果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C.</a:t>
            </a:r>
            <a:r>
              <a:rPr lang="zh-CN" altLang="en-US" dirty="0">
                <a:solidFill>
                  <a:srgbClr val="0000FF"/>
                </a:solidFill>
                <a:latin typeface="黑体" panose="02010609060101010101" pitchFamily="2" charset="-122"/>
                <a:ea typeface="黑体" panose="02010609060101010101" pitchFamily="2" charset="-122"/>
              </a:rPr>
              <a:t>白果                  </a:t>
            </a:r>
            <a:r>
              <a:rPr lang="en-US" altLang="zh-CN" dirty="0">
                <a:solidFill>
                  <a:srgbClr val="0000FF"/>
                </a:solidFill>
                <a:latin typeface="黑体" panose="02010609060101010101" pitchFamily="2" charset="-122"/>
                <a:ea typeface="黑体" panose="02010609060101010101" pitchFamily="2" charset="-122"/>
              </a:rPr>
              <a:t>D.</a:t>
            </a:r>
            <a:r>
              <a:rPr lang="zh-CN" altLang="en-US" dirty="0">
                <a:solidFill>
                  <a:srgbClr val="0000FF"/>
                </a:solidFill>
                <a:latin typeface="黑体" panose="02010609060101010101" pitchFamily="2" charset="-122"/>
                <a:ea typeface="黑体" panose="02010609060101010101" pitchFamily="2" charset="-122"/>
              </a:rPr>
              <a:t>大麻果实</a:t>
            </a:r>
            <a:endParaRPr lang="zh-CN" altLang="en-US" dirty="0">
              <a:solidFill>
                <a:srgbClr val="0000FF"/>
              </a:solidFill>
              <a:latin typeface="黑体" panose="02010609060101010101" pitchFamily="2" charset="-122"/>
              <a:ea typeface="黑体" panose="02010609060101010101" pitchFamily="2" charset="-122"/>
            </a:endParaRPr>
          </a:p>
        </p:txBody>
      </p:sp>
      <p:sp>
        <p:nvSpPr>
          <p:cNvPr id="5" name="Text Box 107"/>
          <p:cNvSpPr txBox="1"/>
          <p:nvPr/>
        </p:nvSpPr>
        <p:spPr>
          <a:xfrm>
            <a:off x="7043738" y="3659188"/>
            <a:ext cx="338137"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A</a:t>
            </a:r>
            <a:endParaRPr lang="en-US" altLang="zh-CN" dirty="0">
              <a:solidFill>
                <a:srgbClr val="FF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charRg st="0"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5"/>
          <p:cNvSpPr/>
          <p:nvPr/>
        </p:nvSpPr>
        <p:spPr>
          <a:xfrm>
            <a:off x="1031875" y="1597025"/>
            <a:ext cx="7816850" cy="441325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5.</a:t>
            </a:r>
            <a:r>
              <a:rPr lang="zh-CN" altLang="en-US" dirty="0">
                <a:solidFill>
                  <a:srgbClr val="0000FF"/>
                </a:solidFill>
                <a:latin typeface="黑体" panose="02010609060101010101" pitchFamily="2" charset="-122"/>
                <a:ea typeface="黑体" panose="02010609060101010101" pitchFamily="2" charset="-122"/>
              </a:rPr>
              <a:t>吸毒成瘾是因为吸毒后人体内的（   ）分泌受影响 </a:t>
            </a:r>
            <a:endParaRPr lang="zh-CN" altLang="en-US" dirty="0">
              <a:solidFill>
                <a:srgbClr val="0000FF"/>
              </a:solidFill>
              <a:latin typeface="黑体" panose="02010609060101010101" pitchFamily="2" charset="-122"/>
              <a:ea typeface="黑体" panose="02010609060101010101" pitchFamily="2" charset="-122"/>
            </a:endParaRPr>
          </a:p>
          <a:p>
            <a:pPr marL="0" lvl="0" indent="0" algn="r" eaLnBrk="1" hangingPunct="1">
              <a:lnSpc>
                <a:spcPct val="13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A.</a:t>
            </a:r>
            <a:r>
              <a:rPr lang="zh-CN" altLang="en-US" dirty="0">
                <a:solidFill>
                  <a:srgbClr val="0000FF"/>
                </a:solidFill>
                <a:latin typeface="黑体" panose="02010609060101010101" pitchFamily="2" charset="-122"/>
                <a:ea typeface="黑体" panose="02010609060101010101" pitchFamily="2" charset="-122"/>
              </a:rPr>
              <a:t>类吗啡肽              </a:t>
            </a:r>
            <a:r>
              <a:rPr lang="en-US" altLang="zh-CN" dirty="0">
                <a:solidFill>
                  <a:srgbClr val="0000FF"/>
                </a:solidFill>
                <a:latin typeface="黑体" panose="02010609060101010101" pitchFamily="2" charset="-122"/>
                <a:ea typeface="黑体" panose="02010609060101010101" pitchFamily="2" charset="-122"/>
              </a:rPr>
              <a:t>B.</a:t>
            </a:r>
            <a:r>
              <a:rPr lang="zh-CN" altLang="en-US" dirty="0">
                <a:solidFill>
                  <a:srgbClr val="0000FF"/>
                </a:solidFill>
                <a:latin typeface="黑体" panose="02010609060101010101" pitchFamily="2" charset="-122"/>
                <a:ea typeface="黑体" panose="02010609060101010101" pitchFamily="2" charset="-122"/>
              </a:rPr>
              <a:t>生长激素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C.</a:t>
            </a:r>
            <a:r>
              <a:rPr lang="zh-CN" altLang="en-US" dirty="0">
                <a:solidFill>
                  <a:srgbClr val="0000FF"/>
                </a:solidFill>
                <a:latin typeface="黑体" panose="02010609060101010101" pitchFamily="2" charset="-122"/>
                <a:ea typeface="黑体" panose="02010609060101010101" pitchFamily="2" charset="-122"/>
              </a:rPr>
              <a:t>肾上腺素              </a:t>
            </a:r>
            <a:r>
              <a:rPr lang="en-US" altLang="zh-CN" dirty="0">
                <a:solidFill>
                  <a:srgbClr val="0000FF"/>
                </a:solidFill>
                <a:latin typeface="黑体" panose="02010609060101010101" pitchFamily="2" charset="-122"/>
                <a:ea typeface="黑体" panose="02010609060101010101" pitchFamily="2" charset="-122"/>
              </a:rPr>
              <a:t>D.</a:t>
            </a:r>
            <a:r>
              <a:rPr lang="zh-CN" altLang="en-US" dirty="0">
                <a:solidFill>
                  <a:srgbClr val="0000FF"/>
                </a:solidFill>
                <a:latin typeface="黑体" panose="02010609060101010101" pitchFamily="2" charset="-122"/>
                <a:ea typeface="黑体" panose="02010609060101010101" pitchFamily="2" charset="-122"/>
              </a:rPr>
              <a:t>胃液</a:t>
            </a:r>
            <a:endParaRPr lang="en-US" altLang="zh-CN"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endParaRPr lang="en-US" altLang="zh-CN"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6.</a:t>
            </a:r>
            <a:r>
              <a:rPr lang="zh-CN" altLang="en-US" dirty="0">
                <a:solidFill>
                  <a:srgbClr val="0000FF"/>
                </a:solidFill>
                <a:latin typeface="黑体" panose="02010609060101010101" pitchFamily="2" charset="-122"/>
                <a:ea typeface="黑体" panose="02010609060101010101" pitchFamily="2" charset="-122"/>
              </a:rPr>
              <a:t>林则徐在虎门硝烟时焚烧的是（   ）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A.</a:t>
            </a:r>
            <a:r>
              <a:rPr lang="zh-CN" altLang="en-US" dirty="0">
                <a:solidFill>
                  <a:srgbClr val="0000FF"/>
                </a:solidFill>
                <a:latin typeface="黑体" panose="02010609060101010101" pitchFamily="2" charset="-122"/>
                <a:ea typeface="黑体" panose="02010609060101010101" pitchFamily="2" charset="-122"/>
              </a:rPr>
              <a:t>外国香烟              </a:t>
            </a:r>
            <a:r>
              <a:rPr lang="en-US" altLang="zh-CN" dirty="0">
                <a:solidFill>
                  <a:srgbClr val="0000FF"/>
                </a:solidFill>
                <a:latin typeface="黑体" panose="02010609060101010101" pitchFamily="2" charset="-122"/>
                <a:ea typeface="黑体" panose="02010609060101010101" pitchFamily="2" charset="-122"/>
              </a:rPr>
              <a:t>B.</a:t>
            </a:r>
            <a:r>
              <a:rPr lang="zh-CN" altLang="en-US" dirty="0">
                <a:solidFill>
                  <a:srgbClr val="0000FF"/>
                </a:solidFill>
                <a:latin typeface="黑体" panose="02010609060101010101" pitchFamily="2" charset="-122"/>
                <a:ea typeface="黑体" panose="02010609060101010101" pitchFamily="2" charset="-122"/>
              </a:rPr>
              <a:t>海洛因   </a:t>
            </a:r>
            <a:endParaRPr lang="zh-CN" altLang="en-US" dirty="0">
              <a:solidFill>
                <a:srgbClr val="0000FF"/>
              </a:solidFill>
              <a:latin typeface="黑体" panose="02010609060101010101" pitchFamily="2" charset="-122"/>
              <a:ea typeface="黑体" panose="02010609060101010101" pitchFamily="2" charset="-122"/>
            </a:endParaRPr>
          </a:p>
          <a:p>
            <a:pPr marL="0" lvl="0" indent="0" algn="l" eaLnBrk="1" hangingPunct="1">
              <a:lnSpc>
                <a:spcPct val="130000"/>
              </a:lnSpc>
              <a:spcBef>
                <a:spcPct val="0"/>
              </a:spcBef>
              <a:buClrTx/>
              <a:buSzTx/>
              <a:buFontTx/>
              <a:buNone/>
            </a:pPr>
            <a:r>
              <a:rPr lang="en-US" altLang="zh-CN" dirty="0">
                <a:solidFill>
                  <a:srgbClr val="0000FF"/>
                </a:solidFill>
                <a:latin typeface="黑体" panose="02010609060101010101" pitchFamily="2" charset="-122"/>
                <a:ea typeface="黑体" panose="02010609060101010101" pitchFamily="2" charset="-122"/>
              </a:rPr>
              <a:t>C.</a:t>
            </a:r>
            <a:r>
              <a:rPr lang="zh-CN" altLang="en-US" dirty="0">
                <a:solidFill>
                  <a:srgbClr val="0000FF"/>
                </a:solidFill>
                <a:latin typeface="黑体" panose="02010609060101010101" pitchFamily="2" charset="-122"/>
                <a:ea typeface="黑体" panose="02010609060101010101" pitchFamily="2" charset="-122"/>
              </a:rPr>
              <a:t>冰毒                  </a:t>
            </a:r>
            <a:r>
              <a:rPr lang="en-US" altLang="zh-CN" dirty="0">
                <a:solidFill>
                  <a:srgbClr val="0000FF"/>
                </a:solidFill>
                <a:latin typeface="黑体" panose="02010609060101010101" pitchFamily="2" charset="-122"/>
                <a:ea typeface="黑体" panose="02010609060101010101" pitchFamily="2" charset="-122"/>
              </a:rPr>
              <a:t>D.</a:t>
            </a:r>
            <a:r>
              <a:rPr lang="zh-CN" altLang="en-US" dirty="0">
                <a:solidFill>
                  <a:srgbClr val="0000FF"/>
                </a:solidFill>
                <a:latin typeface="黑体" panose="02010609060101010101" pitchFamily="2" charset="-122"/>
                <a:ea typeface="黑体" panose="02010609060101010101" pitchFamily="2" charset="-122"/>
              </a:rPr>
              <a:t>鸦片</a:t>
            </a:r>
            <a:endParaRPr lang="zh-CN" altLang="en-US" dirty="0">
              <a:solidFill>
                <a:srgbClr val="0000FF"/>
              </a:solidFill>
              <a:latin typeface="黑体" panose="02010609060101010101" pitchFamily="2" charset="-122"/>
              <a:ea typeface="黑体" panose="02010609060101010101" pitchFamily="2" charset="-122"/>
            </a:endParaRPr>
          </a:p>
        </p:txBody>
      </p:sp>
      <p:sp>
        <p:nvSpPr>
          <p:cNvPr id="119916" name="Rectangle 108"/>
          <p:cNvSpPr/>
          <p:nvPr/>
        </p:nvSpPr>
        <p:spPr>
          <a:xfrm>
            <a:off x="6061075" y="1597025"/>
            <a:ext cx="338138"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A</a:t>
            </a:r>
            <a:endParaRPr lang="en-US" altLang="zh-CN" dirty="0">
              <a:solidFill>
                <a:srgbClr val="FF0000"/>
              </a:solidFill>
              <a:latin typeface="黑体" panose="02010609060101010101" pitchFamily="2" charset="-122"/>
              <a:ea typeface="黑体" panose="02010609060101010101" pitchFamily="2" charset="-122"/>
            </a:endParaRPr>
          </a:p>
        </p:txBody>
      </p:sp>
      <p:sp>
        <p:nvSpPr>
          <p:cNvPr id="119917" name="Text Box 109"/>
          <p:cNvSpPr txBox="1"/>
          <p:nvPr/>
        </p:nvSpPr>
        <p:spPr>
          <a:xfrm>
            <a:off x="5722938" y="4454525"/>
            <a:ext cx="338137"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D</a:t>
            </a:r>
            <a:endParaRPr lang="en-US" altLang="zh-CN" dirty="0">
              <a:solidFill>
                <a:srgbClr val="FF0000"/>
              </a:solidFill>
              <a:latin typeface="黑体" panose="02010609060101010101" pitchFamily="2" charset="-122"/>
              <a:ea typeface="黑体" panose="02010609060101010101" pitchFamily="2" charset="-122"/>
            </a:endParaRPr>
          </a:p>
        </p:txBody>
      </p:sp>
      <p:sp>
        <p:nvSpPr>
          <p:cNvPr id="2" name="泪滴形 1">
            <a:hlinkClick r:id="" action="ppaction://hlinkshowjump?jump=endshow"/>
          </p:cNvPr>
          <p:cNvSpPr/>
          <p:nvPr/>
        </p:nvSpPr>
        <p:spPr>
          <a:xfrm>
            <a:off x="7683690" y="5581934"/>
            <a:ext cx="1165225" cy="1057701"/>
          </a:xfrm>
          <a:prstGeom prst="teardrop">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lt1"/>
                </a:solidFill>
                <a:effectLst/>
                <a:uLnTx/>
                <a:uFillTx/>
                <a:latin typeface="黑体" panose="02010609060101010101" pitchFamily="2" charset="-122"/>
                <a:ea typeface="黑体" panose="02010609060101010101" pitchFamily="2" charset="-122"/>
                <a:cs typeface="+mn-cs"/>
              </a:rPr>
              <a:t>退出</a:t>
            </a:r>
            <a:endParaRPr kumimoji="0" lang="zh-CN" altLang="en-US" sz="2400" b="0" i="0" u="none" strike="noStrike" kern="1200" cap="none" spc="0" normalizeH="0" baseline="0" noProof="0" dirty="0">
              <a:ln>
                <a:noFill/>
              </a:ln>
              <a:solidFill>
                <a:schemeClr val="lt1"/>
              </a:solidFill>
              <a:effectLst/>
              <a:uLnTx/>
              <a:uFillTx/>
              <a:latin typeface="黑体" panose="02010609060101010101" pitchFamily="2" charset="-122"/>
              <a:ea typeface="黑体" panose="02010609060101010101" pitchFamily="2" charset="-122"/>
              <a:cs typeface="+mn-cs"/>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916">
                                            <p:txEl>
                                              <p:charRg st="0"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9917">
                                            <p:txEl>
                                              <p:charRg st="0"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AutoShape 2"/>
          <p:cNvSpPr/>
          <p:nvPr/>
        </p:nvSpPr>
        <p:spPr>
          <a:xfrm>
            <a:off x="1250950" y="2560638"/>
            <a:ext cx="6788150" cy="1328737"/>
          </a:xfrm>
          <a:prstGeom prst="flowChartAlternateProcess">
            <a:avLst/>
          </a:prstGeom>
          <a:noFill/>
          <a:ln w="19050">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en-US" altLang="en-US" dirty="0">
                <a:solidFill>
                  <a:srgbClr val="0000FF"/>
                </a:solidFill>
                <a:latin typeface="黑体" panose="02010609060101010101" pitchFamily="2" charset="-122"/>
                <a:ea typeface="黑体" panose="02010609060101010101" pitchFamily="2" charset="-122"/>
              </a:rPr>
              <a:t>1</a:t>
            </a:r>
            <a:r>
              <a:rPr lang="en-US" altLang="zh-CN" dirty="0">
                <a:solidFill>
                  <a:srgbClr val="0000FF"/>
                </a:solidFill>
                <a:latin typeface="黑体" panose="02010609060101010101" pitchFamily="2" charset="-122"/>
                <a:ea typeface="黑体" panose="02010609060101010101" pitchFamily="2" charset="-122"/>
              </a:rPr>
              <a:t>.</a:t>
            </a:r>
            <a:r>
              <a:rPr lang="zh-CN" altLang="en-US" dirty="0">
                <a:solidFill>
                  <a:srgbClr val="0000FF"/>
                </a:solidFill>
                <a:latin typeface="黑体" panose="02010609060101010101" pitchFamily="2" charset="-122"/>
                <a:ea typeface="黑体" panose="02010609060101010101" pitchFamily="2" charset="-122"/>
              </a:rPr>
              <a:t>通过小组的合作探究，举例说出常见的毒品及其对</a:t>
            </a:r>
            <a:r>
              <a:rPr lang="zh-CN" altLang="en-US" dirty="0">
                <a:solidFill>
                  <a:srgbClr val="0000FF"/>
                </a:solidFill>
                <a:latin typeface="Arial" panose="020B0604020202020204" pitchFamily="34" charset="0"/>
                <a:ea typeface="黑体" panose="02010609060101010101" pitchFamily="2" charset="-122"/>
              </a:rPr>
              <a:t>生命、对社会的</a:t>
            </a:r>
            <a:r>
              <a:rPr lang="zh-CN" altLang="en-US" dirty="0">
                <a:solidFill>
                  <a:srgbClr val="0000FF"/>
                </a:solidFill>
                <a:latin typeface="黑体" panose="02010609060101010101" pitchFamily="2" charset="-122"/>
                <a:ea typeface="黑体" panose="02010609060101010101" pitchFamily="2" charset="-122"/>
              </a:rPr>
              <a:t>危害。</a:t>
            </a:r>
            <a:endParaRPr lang="zh-CN" altLang="en-US" dirty="0">
              <a:solidFill>
                <a:srgbClr val="0000FF"/>
              </a:solidFill>
              <a:latin typeface="黑体" panose="02010609060101010101" pitchFamily="2" charset="-122"/>
              <a:ea typeface="黑体" panose="02010609060101010101" pitchFamily="2" charset="-122"/>
            </a:endParaRPr>
          </a:p>
        </p:txBody>
      </p:sp>
      <p:sp>
        <p:nvSpPr>
          <p:cNvPr id="6147" name="AutoShape 3"/>
          <p:cNvSpPr/>
          <p:nvPr/>
        </p:nvSpPr>
        <p:spPr>
          <a:xfrm>
            <a:off x="1250950" y="3889375"/>
            <a:ext cx="6788150" cy="673100"/>
          </a:xfrm>
          <a:prstGeom prst="roundRect">
            <a:avLst>
              <a:gd name="adj" fmla="val 16667"/>
            </a:avLst>
          </a:prstGeom>
          <a:noFill/>
          <a:ln w="19050">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40000"/>
              </a:lnSpc>
              <a:spcBef>
                <a:spcPct val="0"/>
              </a:spcBef>
              <a:buClrTx/>
              <a:buSzTx/>
              <a:buFontTx/>
              <a:buNone/>
            </a:pPr>
            <a:r>
              <a:rPr lang="en-US" altLang="en-US" dirty="0">
                <a:solidFill>
                  <a:srgbClr val="0000FF"/>
                </a:solidFill>
                <a:latin typeface="黑体" panose="02010609060101010101" pitchFamily="2" charset="-122"/>
                <a:ea typeface="黑体" panose="02010609060101010101" pitchFamily="2" charset="-122"/>
              </a:rPr>
              <a:t>2</a:t>
            </a:r>
            <a:r>
              <a:rPr lang="en-US" altLang="zh-CN" dirty="0">
                <a:solidFill>
                  <a:srgbClr val="0000FF"/>
                </a:solidFill>
                <a:latin typeface="黑体" panose="02010609060101010101" pitchFamily="2" charset="-122"/>
                <a:ea typeface="黑体" panose="02010609060101010101" pitchFamily="2" charset="-122"/>
              </a:rPr>
              <a:t>.</a:t>
            </a:r>
            <a:r>
              <a:rPr lang="zh-CN" altLang="en-US" dirty="0">
                <a:solidFill>
                  <a:srgbClr val="0000FF"/>
                </a:solidFill>
                <a:latin typeface="黑体" panose="02010609060101010101" pitchFamily="2" charset="-122"/>
                <a:ea typeface="黑体" panose="02010609060101010101" pitchFamily="2" charset="-122"/>
              </a:rPr>
              <a:t>结合生活经验及观察学会珍爱生命，拒绝毒品。</a:t>
            </a:r>
            <a:endParaRPr lang="zh-CN" altLang="en-US" dirty="0">
              <a:solidFill>
                <a:srgbClr val="0000FF"/>
              </a:solidFill>
              <a:latin typeface="黑体" panose="02010609060101010101" pitchFamily="2" charset="-122"/>
              <a:ea typeface="黑体" panose="02010609060101010101" pitchFamily="2" charset="-122"/>
            </a:endParaRPr>
          </a:p>
        </p:txBody>
      </p:sp>
      <p:pic>
        <p:nvPicPr>
          <p:cNvPr id="6148" name="Picture 7" descr="学习目标"/>
          <p:cNvPicPr>
            <a:picLocks noChangeAspect="1"/>
          </p:cNvPicPr>
          <p:nvPr/>
        </p:nvPicPr>
        <p:blipFill>
          <a:blip r:embed="rId1"/>
          <a:stretch>
            <a:fillRect/>
          </a:stretch>
        </p:blipFill>
        <p:spPr>
          <a:xfrm>
            <a:off x="2374900" y="855663"/>
            <a:ext cx="3876675" cy="1139825"/>
          </a:xfrm>
          <a:prstGeom prst="rect">
            <a:avLst/>
          </a:prstGeom>
          <a:noFill/>
          <a:ln w="9525">
            <a:noFill/>
          </a:ln>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Text Box 22"/>
          <p:cNvSpPr txBox="1"/>
          <p:nvPr/>
        </p:nvSpPr>
        <p:spPr>
          <a:xfrm>
            <a:off x="1177925" y="2384425"/>
            <a:ext cx="7092950" cy="26035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70000"/>
              </a:lnSpc>
              <a:spcBef>
                <a:spcPct val="0"/>
              </a:spcBef>
              <a:buClrTx/>
              <a:buSzTx/>
              <a:buFontTx/>
              <a:buNone/>
            </a:pPr>
            <a:r>
              <a:rPr lang="en-US" altLang="zh-CN" dirty="0">
                <a:solidFill>
                  <a:srgbClr val="FF0000"/>
                </a:solidFill>
                <a:latin typeface="黑体" panose="02010609060101010101" pitchFamily="2" charset="-122"/>
                <a:ea typeface="黑体" panose="02010609060101010101" pitchFamily="2" charset="-122"/>
              </a:rPr>
              <a:t>1.</a:t>
            </a:r>
            <a:r>
              <a:rPr lang="zh-CN" altLang="en-US" dirty="0">
                <a:solidFill>
                  <a:srgbClr val="FF0000"/>
                </a:solidFill>
                <a:latin typeface="黑体" panose="02010609060101010101" pitchFamily="2" charset="-122"/>
                <a:ea typeface="黑体" panose="02010609060101010101" pitchFamily="2" charset="-122"/>
              </a:rPr>
              <a:t>毒品的概念：</a:t>
            </a:r>
            <a:endParaRPr lang="zh-CN" altLang="en-US" dirty="0">
              <a:solidFill>
                <a:srgbClr val="FF0000"/>
              </a:solidFill>
              <a:latin typeface="黑体" panose="02010609060101010101" pitchFamily="2" charset="-122"/>
              <a:ea typeface="黑体" panose="02010609060101010101" pitchFamily="2" charset="-122"/>
            </a:endParaRPr>
          </a:p>
          <a:p>
            <a:pPr marL="0" lvl="0" indent="0" algn="l" eaLnBrk="1" hangingPunct="1">
              <a:lnSpc>
                <a:spcPct val="170000"/>
              </a:lnSpc>
              <a:spcBef>
                <a:spcPct val="0"/>
              </a:spcBef>
              <a:buClrTx/>
              <a:buSzTx/>
              <a:buFontTx/>
              <a:buNone/>
            </a:pPr>
            <a:r>
              <a:rPr lang="zh-CN" altLang="en-US" dirty="0">
                <a:solidFill>
                  <a:srgbClr val="0000FF"/>
                </a:solidFill>
                <a:latin typeface="黑体" panose="02010609060101010101" pitchFamily="2" charset="-122"/>
                <a:ea typeface="黑体" panose="02010609060101010101" pitchFamily="2" charset="-122"/>
              </a:rPr>
              <a:t>    毒品就是指“鸦片、吗啡、海洛因、大麻、可卡因以及国务院规定管制的能够使人形成瘾癖的麻醉药品和精神药品”。</a:t>
            </a:r>
            <a:endParaRPr lang="zh-CN" altLang="en-US" dirty="0">
              <a:solidFill>
                <a:srgbClr val="0000FF"/>
              </a:solidFill>
              <a:latin typeface="黑体" panose="02010609060101010101" pitchFamily="2" charset="-122"/>
              <a:ea typeface="黑体" panose="02010609060101010101" pitchFamily="2" charset="-122"/>
            </a:endParaRPr>
          </a:p>
        </p:txBody>
      </p:sp>
      <p:sp>
        <p:nvSpPr>
          <p:cNvPr id="7171" name="Rectangle 24"/>
          <p:cNvSpPr/>
          <p:nvPr/>
        </p:nvSpPr>
        <p:spPr>
          <a:xfrm>
            <a:off x="3402013" y="1214438"/>
            <a:ext cx="2339975" cy="522287"/>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zh-CN" altLang="en-US" sz="2800" dirty="0">
                <a:solidFill>
                  <a:srgbClr val="FF0000"/>
                </a:solidFill>
                <a:latin typeface="Arial" panose="020B0604020202020204" pitchFamily="34" charset="0"/>
                <a:ea typeface="黑体" panose="02010609060101010101" pitchFamily="2" charset="-122"/>
              </a:rPr>
              <a:t>一、认识毒品</a:t>
            </a:r>
            <a:endParaRPr lang="zh-CN" altLang="en-US" sz="2800" dirty="0">
              <a:solidFill>
                <a:srgbClr val="FF0000"/>
              </a:solidFill>
              <a:latin typeface="Arial" panose="020B0604020202020204" pitchFamily="34" charset="0"/>
              <a:ea typeface="黑体" panose="02010609060101010101" pitchFamily="2" charset="-122"/>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7"/>
          <p:cNvSpPr/>
          <p:nvPr/>
        </p:nvSpPr>
        <p:spPr>
          <a:xfrm>
            <a:off x="3492500" y="1025525"/>
            <a:ext cx="2159000"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Arial" panose="020B0604020202020204" pitchFamily="34" charset="0"/>
                <a:ea typeface="黑体" panose="02010609060101010101" pitchFamily="2" charset="-122"/>
              </a:rPr>
              <a:t>⑴</a:t>
            </a:r>
            <a:r>
              <a:rPr lang="zh-CN" altLang="en-US" dirty="0">
                <a:solidFill>
                  <a:srgbClr val="FF0000"/>
                </a:solidFill>
                <a:latin typeface="Arial" panose="020B0604020202020204" pitchFamily="34" charset="0"/>
                <a:ea typeface="黑体" panose="02010609060101010101" pitchFamily="2" charset="-122"/>
              </a:rPr>
              <a:t>罂粟和鸦片</a:t>
            </a:r>
            <a:endParaRPr lang="zh-CN" altLang="en-US" dirty="0">
              <a:solidFill>
                <a:srgbClr val="FF0000"/>
              </a:solidFill>
              <a:latin typeface="Arial" panose="020B0604020202020204" pitchFamily="34" charset="0"/>
              <a:ea typeface="黑体" panose="02010609060101010101" pitchFamily="2" charset="-122"/>
            </a:endParaRPr>
          </a:p>
        </p:txBody>
      </p:sp>
      <p:sp>
        <p:nvSpPr>
          <p:cNvPr id="8195" name="Text Box 10"/>
          <p:cNvSpPr txBox="1"/>
          <p:nvPr/>
        </p:nvSpPr>
        <p:spPr>
          <a:xfrm>
            <a:off x="1412875" y="1306513"/>
            <a:ext cx="184150"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endParaRPr lang="zh-CN" altLang="zh-CN" dirty="0">
              <a:solidFill>
                <a:schemeClr val="tx1"/>
              </a:solidFill>
              <a:latin typeface="Arial" panose="020B0604020202020204" pitchFamily="34" charset="0"/>
              <a:ea typeface="黑体" panose="02010609060101010101" pitchFamily="2" charset="-122"/>
            </a:endParaRPr>
          </a:p>
        </p:txBody>
      </p:sp>
      <p:sp>
        <p:nvSpPr>
          <p:cNvPr id="90123" name="Text Box 11"/>
          <p:cNvSpPr txBox="1"/>
          <p:nvPr/>
        </p:nvSpPr>
        <p:spPr>
          <a:xfrm>
            <a:off x="1074738" y="5397500"/>
            <a:ext cx="7302500" cy="120015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zh-CN" altLang="en-US" dirty="0">
                <a:solidFill>
                  <a:srgbClr val="0000FF"/>
                </a:solidFill>
                <a:latin typeface="Arial" panose="020B0604020202020204" pitchFamily="34" charset="0"/>
                <a:ea typeface="黑体" panose="02010609060101010101" pitchFamily="2" charset="-122"/>
              </a:rPr>
              <a:t>鸦片是以罂粟为原料制成的，长期吸食鸦片</a:t>
            </a:r>
            <a:r>
              <a:rPr lang="en-US" altLang="zh-CN" dirty="0">
                <a:solidFill>
                  <a:srgbClr val="0000FF"/>
                </a:solidFill>
                <a:latin typeface="Arial" panose="020B0604020202020204" pitchFamily="34" charset="0"/>
                <a:ea typeface="黑体" panose="02010609060101010101" pitchFamily="2" charset="-122"/>
              </a:rPr>
              <a:t>,</a:t>
            </a:r>
            <a:r>
              <a:rPr lang="zh-CN" altLang="en-US" dirty="0">
                <a:solidFill>
                  <a:srgbClr val="0000FF"/>
                </a:solidFill>
                <a:latin typeface="Arial" panose="020B0604020202020204" pitchFamily="34" charset="0"/>
                <a:ea typeface="黑体" panose="02010609060101010101" pitchFamily="2" charset="-122"/>
              </a:rPr>
              <a:t>会使人的免疫力下降</a:t>
            </a:r>
            <a:r>
              <a:rPr lang="en-US" altLang="zh-CN" dirty="0">
                <a:solidFill>
                  <a:srgbClr val="0000FF"/>
                </a:solidFill>
                <a:latin typeface="Arial" panose="020B0604020202020204" pitchFamily="34" charset="0"/>
                <a:ea typeface="黑体" panose="02010609060101010101" pitchFamily="2" charset="-122"/>
              </a:rPr>
              <a:t>,</a:t>
            </a:r>
            <a:r>
              <a:rPr lang="zh-CN" altLang="en-US" dirty="0">
                <a:solidFill>
                  <a:srgbClr val="0000FF"/>
                </a:solidFill>
                <a:latin typeface="Arial" panose="020B0604020202020204" pitchFamily="34" charset="0"/>
                <a:ea typeface="黑体" panose="02010609060101010101" pitchFamily="2" charset="-122"/>
              </a:rPr>
              <a:t>精神颓废</a:t>
            </a:r>
            <a:r>
              <a:rPr lang="en-US" altLang="zh-CN" dirty="0">
                <a:solidFill>
                  <a:srgbClr val="0000FF"/>
                </a:solidFill>
                <a:latin typeface="Arial" panose="020B0604020202020204" pitchFamily="34" charset="0"/>
                <a:ea typeface="黑体" panose="02010609060101010101" pitchFamily="2" charset="-122"/>
              </a:rPr>
              <a:t>,</a:t>
            </a:r>
            <a:r>
              <a:rPr lang="zh-CN" altLang="en-US" dirty="0">
                <a:solidFill>
                  <a:srgbClr val="0000FF"/>
                </a:solidFill>
                <a:latin typeface="Arial" panose="020B0604020202020204" pitchFamily="34" charset="0"/>
                <a:ea typeface="黑体" panose="02010609060101010101" pitchFamily="2" charset="-122"/>
              </a:rPr>
              <a:t>寿命缩短。</a:t>
            </a:r>
            <a:endParaRPr lang="zh-CN" altLang="en-US" dirty="0">
              <a:solidFill>
                <a:srgbClr val="0000FF"/>
              </a:solidFill>
              <a:latin typeface="Arial" panose="020B0604020202020204" pitchFamily="34" charset="0"/>
              <a:ea typeface="黑体" panose="02010609060101010101" pitchFamily="2" charset="-122"/>
            </a:endParaRPr>
          </a:p>
        </p:txBody>
      </p:sp>
      <p:pic>
        <p:nvPicPr>
          <p:cNvPr id="2" name="图片 1"/>
          <p:cNvPicPr>
            <a:picLocks noChangeAspect="1"/>
          </p:cNvPicPr>
          <p:nvPr/>
        </p:nvPicPr>
        <p:blipFill rotWithShape="1">
          <a:blip r:embed="rId1"/>
          <a:srcRect l="12836" t="21089" r="10298" b="4521"/>
          <a:stretch>
            <a:fillRect/>
          </a:stretch>
        </p:blipFill>
        <p:spPr>
          <a:xfrm>
            <a:off x="1074738" y="2279650"/>
            <a:ext cx="3268663" cy="2093913"/>
          </a:xfrm>
          <a:prstGeom prst="rect">
            <a:avLst/>
          </a:prstGeom>
          <a:ln>
            <a:noFill/>
          </a:ln>
          <a:effectLst>
            <a:outerShdw blurRad="292100" dist="139700" dir="2700000" algn="tl" rotWithShape="0">
              <a:srgbClr val="333333">
                <a:alpha val="65000"/>
              </a:srgbClr>
            </a:outerShdw>
          </a:effectLst>
        </p:spPr>
      </p:pic>
      <p:sp>
        <p:nvSpPr>
          <p:cNvPr id="8198" name="Rectangle 7"/>
          <p:cNvSpPr/>
          <p:nvPr/>
        </p:nvSpPr>
        <p:spPr>
          <a:xfrm>
            <a:off x="2271713" y="4657725"/>
            <a:ext cx="876300"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zh-CN" altLang="en-US" dirty="0">
                <a:solidFill>
                  <a:srgbClr val="0000FF"/>
                </a:solidFill>
                <a:latin typeface="Arial" panose="020B0604020202020204" pitchFamily="34" charset="0"/>
                <a:ea typeface="黑体" panose="02010609060101010101" pitchFamily="2" charset="-122"/>
              </a:rPr>
              <a:t>罂粟</a:t>
            </a:r>
            <a:endParaRPr lang="zh-CN" altLang="en-US" dirty="0">
              <a:solidFill>
                <a:srgbClr val="0000FF"/>
              </a:solidFill>
              <a:latin typeface="Arial" panose="020B0604020202020204" pitchFamily="34" charset="0"/>
              <a:ea typeface="黑体" panose="02010609060101010101" pitchFamily="2" charset="-122"/>
            </a:endParaRPr>
          </a:p>
        </p:txBody>
      </p:sp>
      <p:pic>
        <p:nvPicPr>
          <p:cNvPr id="3" name="图片 2"/>
          <p:cNvPicPr>
            <a:picLocks noChangeAspect="1"/>
          </p:cNvPicPr>
          <p:nvPr/>
        </p:nvPicPr>
        <p:blipFill rotWithShape="1">
          <a:blip r:embed="rId2"/>
          <a:srcRect l="1642" t="3309" r="2089" b="4727"/>
          <a:stretch>
            <a:fillRect/>
          </a:stretch>
        </p:blipFill>
        <p:spPr>
          <a:xfrm>
            <a:off x="4725988" y="2279650"/>
            <a:ext cx="3690938" cy="2093913"/>
          </a:xfrm>
          <a:prstGeom prst="rect">
            <a:avLst/>
          </a:prstGeom>
          <a:ln>
            <a:noFill/>
          </a:ln>
          <a:effectLst>
            <a:outerShdw blurRad="292100" dist="139700" dir="2700000" algn="tl" rotWithShape="0">
              <a:srgbClr val="333333">
                <a:alpha val="65000"/>
              </a:srgbClr>
            </a:outerShdw>
          </a:effectLst>
        </p:spPr>
      </p:pic>
      <p:sp>
        <p:nvSpPr>
          <p:cNvPr id="8200" name="Rectangle 7"/>
          <p:cNvSpPr/>
          <p:nvPr/>
        </p:nvSpPr>
        <p:spPr>
          <a:xfrm>
            <a:off x="6134100" y="4654550"/>
            <a:ext cx="876300" cy="461963"/>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zh-CN" altLang="en-US" dirty="0">
                <a:solidFill>
                  <a:srgbClr val="0000FF"/>
                </a:solidFill>
                <a:latin typeface="Arial" panose="020B0604020202020204" pitchFamily="34" charset="0"/>
                <a:ea typeface="黑体" panose="02010609060101010101" pitchFamily="2" charset="-122"/>
              </a:rPr>
              <a:t>鸦片</a:t>
            </a:r>
            <a:endParaRPr lang="zh-CN" altLang="en-US" dirty="0">
              <a:solidFill>
                <a:srgbClr val="0000FF"/>
              </a:solidFill>
              <a:latin typeface="Arial" panose="020B0604020202020204" pitchFamily="34" charset="0"/>
              <a:ea typeface="黑体" panose="0201060906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5"/>
          <p:cNvSpPr/>
          <p:nvPr/>
        </p:nvSpPr>
        <p:spPr>
          <a:xfrm>
            <a:off x="4019550" y="1111250"/>
            <a:ext cx="1103313"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Arial" panose="020B0604020202020204" pitchFamily="34" charset="0"/>
                <a:ea typeface="黑体" panose="02010609060101010101" pitchFamily="2" charset="-122"/>
              </a:rPr>
              <a:t>⑵</a:t>
            </a:r>
            <a:r>
              <a:rPr lang="zh-CN" altLang="en-US" dirty="0">
                <a:solidFill>
                  <a:srgbClr val="FF0000"/>
                </a:solidFill>
                <a:latin typeface="Arial" panose="020B0604020202020204" pitchFamily="34" charset="0"/>
                <a:ea typeface="黑体" panose="02010609060101010101" pitchFamily="2" charset="-122"/>
              </a:rPr>
              <a:t>吗啡</a:t>
            </a:r>
            <a:endParaRPr lang="zh-CN" altLang="en-US" dirty="0">
              <a:solidFill>
                <a:srgbClr val="FF0000"/>
              </a:solidFill>
              <a:latin typeface="Arial" panose="020B0604020202020204" pitchFamily="34" charset="0"/>
              <a:ea typeface="黑体" panose="02010609060101010101" pitchFamily="2" charset="-122"/>
            </a:endParaRPr>
          </a:p>
        </p:txBody>
      </p:sp>
      <p:pic>
        <p:nvPicPr>
          <p:cNvPr id="3" name="图片 2"/>
          <p:cNvPicPr>
            <a:picLocks noChangeAspect="1"/>
          </p:cNvPicPr>
          <p:nvPr/>
        </p:nvPicPr>
        <p:blipFill>
          <a:blip r:embed="rId1"/>
          <a:stretch>
            <a:fillRect/>
          </a:stretch>
        </p:blipFill>
        <p:spPr>
          <a:xfrm>
            <a:off x="758825" y="2974975"/>
            <a:ext cx="3692525" cy="2252663"/>
          </a:xfrm>
          <a:prstGeom prst="rect">
            <a:avLst/>
          </a:prstGeom>
          <a:ln>
            <a:noFill/>
          </a:ln>
          <a:effectLst>
            <a:outerShdw blurRad="292100" dist="139700" dir="2700000" algn="tl" rotWithShape="0">
              <a:srgbClr val="333333">
                <a:alpha val="65000"/>
              </a:srgbClr>
            </a:outerShdw>
          </a:effectLst>
        </p:spPr>
      </p:pic>
      <p:pic>
        <p:nvPicPr>
          <p:cNvPr id="5" name="图片 4"/>
          <p:cNvPicPr>
            <a:picLocks noChangeAspect="1"/>
          </p:cNvPicPr>
          <p:nvPr/>
        </p:nvPicPr>
        <p:blipFill rotWithShape="1">
          <a:blip r:embed="rId2"/>
          <a:srcRect t="10909" r="4398" b="4427"/>
          <a:stretch>
            <a:fillRect/>
          </a:stretch>
        </p:blipFill>
        <p:spPr>
          <a:xfrm>
            <a:off x="4957763" y="2974975"/>
            <a:ext cx="3336925" cy="22526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4"/>
          <p:cNvSpPr/>
          <p:nvPr/>
        </p:nvSpPr>
        <p:spPr>
          <a:xfrm>
            <a:off x="1219200" y="1547813"/>
            <a:ext cx="2635250"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Arial" panose="020B0604020202020204" pitchFamily="34" charset="0"/>
                <a:ea typeface="黑体" panose="02010609060101010101" pitchFamily="2" charset="-122"/>
              </a:rPr>
              <a:t>⑶</a:t>
            </a:r>
            <a:r>
              <a:rPr lang="zh-CN" altLang="en-US" dirty="0">
                <a:solidFill>
                  <a:srgbClr val="FF0000"/>
                </a:solidFill>
                <a:latin typeface="Arial" panose="020B0604020202020204" pitchFamily="34" charset="0"/>
                <a:ea typeface="黑体" panose="02010609060101010101" pitchFamily="2" charset="-122"/>
              </a:rPr>
              <a:t>海洛因（白粉）</a:t>
            </a:r>
            <a:endParaRPr lang="zh-CN" altLang="en-US" dirty="0">
              <a:solidFill>
                <a:srgbClr val="FF0000"/>
              </a:solidFill>
              <a:latin typeface="Arial" panose="020B0604020202020204" pitchFamily="34" charset="0"/>
              <a:ea typeface="黑体" panose="02010609060101010101" pitchFamily="2" charset="-122"/>
            </a:endParaRPr>
          </a:p>
        </p:txBody>
      </p:sp>
      <p:sp>
        <p:nvSpPr>
          <p:cNvPr id="97286" name="Rectangle 6"/>
          <p:cNvSpPr/>
          <p:nvPr/>
        </p:nvSpPr>
        <p:spPr>
          <a:xfrm>
            <a:off x="857250" y="5099050"/>
            <a:ext cx="7793038" cy="1128713"/>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50000"/>
              </a:lnSpc>
              <a:spcBef>
                <a:spcPct val="0"/>
              </a:spcBef>
              <a:buClrTx/>
              <a:buSzTx/>
              <a:buFontTx/>
              <a:buNone/>
            </a:pPr>
            <a:r>
              <a:rPr lang="zh-CN" altLang="en-US" dirty="0">
                <a:solidFill>
                  <a:srgbClr val="0000FF"/>
                </a:solidFill>
                <a:latin typeface="Arial" panose="020B0604020202020204" pitchFamily="34" charset="0"/>
                <a:ea typeface="黑体" panose="02010609060101010101" pitchFamily="2" charset="-122"/>
              </a:rPr>
              <a:t>危害：流鼻涕、流眼泪、疼痛、发痒、四肢疼痛、恶心腹泻易得病毒性肝炎、肺脓肿和肺气栓塞，甚至猝死。</a:t>
            </a:r>
            <a:endParaRPr lang="zh-CN" altLang="en-US" dirty="0">
              <a:solidFill>
                <a:srgbClr val="000000"/>
              </a:solidFill>
              <a:latin typeface="Arial" panose="020B0604020202020204" pitchFamily="34" charset="0"/>
              <a:ea typeface="黑体" panose="02010609060101010101" pitchFamily="2" charset="-122"/>
            </a:endParaRPr>
          </a:p>
        </p:txBody>
      </p:sp>
      <p:pic>
        <p:nvPicPr>
          <p:cNvPr id="2" name="图片 1"/>
          <p:cNvPicPr>
            <a:picLocks noChangeAspect="1"/>
          </p:cNvPicPr>
          <p:nvPr/>
        </p:nvPicPr>
        <p:blipFill rotWithShape="1">
          <a:blip r:embed="rId1"/>
          <a:srcRect r="2449" b="17395"/>
          <a:stretch>
            <a:fillRect/>
          </a:stretch>
        </p:blipFill>
        <p:spPr>
          <a:xfrm>
            <a:off x="501650" y="2489200"/>
            <a:ext cx="4070350" cy="2206625"/>
          </a:xfrm>
          <a:prstGeom prst="rect">
            <a:avLst/>
          </a:prstGeom>
          <a:ln>
            <a:noFill/>
          </a:ln>
          <a:effectLst>
            <a:outerShdw blurRad="292100" dist="139700" dir="2700000" algn="tl" rotWithShape="0">
              <a:srgbClr val="333333">
                <a:alpha val="65000"/>
              </a:srgbClr>
            </a:outerShdw>
          </a:effectLst>
        </p:spPr>
      </p:pic>
      <p:pic>
        <p:nvPicPr>
          <p:cNvPr id="3" name="图片 2"/>
          <p:cNvPicPr>
            <a:picLocks noChangeAspect="1"/>
          </p:cNvPicPr>
          <p:nvPr/>
        </p:nvPicPr>
        <p:blipFill rotWithShape="1">
          <a:blip r:embed="rId2"/>
          <a:srcRect l="38108" t="1270" r="853" b="1116"/>
          <a:stretch>
            <a:fillRect/>
          </a:stretch>
        </p:blipFill>
        <p:spPr>
          <a:xfrm>
            <a:off x="5122863" y="1547813"/>
            <a:ext cx="2887663" cy="314801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72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ext Box 6"/>
          <p:cNvSpPr txBox="1"/>
          <p:nvPr/>
        </p:nvSpPr>
        <p:spPr>
          <a:xfrm>
            <a:off x="4019550" y="1189038"/>
            <a:ext cx="1103313" cy="457200"/>
          </a:xfrm>
          <a:prstGeom prst="rect">
            <a:avLst/>
          </a:prstGeom>
          <a:noFill/>
          <a:ln w="9525">
            <a:noFill/>
          </a:ln>
        </p:spPr>
        <p:txBody>
          <a:bodyPr wrap="none">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Arial" panose="020B0604020202020204" pitchFamily="34" charset="0"/>
                <a:ea typeface="黑体" panose="02010609060101010101" pitchFamily="2" charset="-122"/>
              </a:rPr>
              <a:t>⑷</a:t>
            </a:r>
            <a:r>
              <a:rPr lang="zh-CN" altLang="en-US" dirty="0">
                <a:solidFill>
                  <a:srgbClr val="FF0000"/>
                </a:solidFill>
                <a:latin typeface="Arial" panose="020B0604020202020204" pitchFamily="34" charset="0"/>
                <a:ea typeface="黑体" panose="02010609060101010101" pitchFamily="2" charset="-122"/>
              </a:rPr>
              <a:t>大麻</a:t>
            </a:r>
            <a:endParaRPr lang="zh-CN" altLang="en-US" dirty="0">
              <a:solidFill>
                <a:srgbClr val="FF0000"/>
              </a:solidFill>
              <a:latin typeface="Arial" panose="020B0604020202020204" pitchFamily="34" charset="0"/>
              <a:ea typeface="黑体" panose="02010609060101010101" pitchFamily="2" charset="-122"/>
            </a:endParaRPr>
          </a:p>
        </p:txBody>
      </p:sp>
      <p:pic>
        <p:nvPicPr>
          <p:cNvPr id="2" name="图片 1"/>
          <p:cNvPicPr>
            <a:picLocks noChangeAspect="1"/>
          </p:cNvPicPr>
          <p:nvPr/>
        </p:nvPicPr>
        <p:blipFill>
          <a:blip r:embed="rId1"/>
          <a:stretch>
            <a:fillRect/>
          </a:stretch>
        </p:blipFill>
        <p:spPr>
          <a:xfrm>
            <a:off x="688975" y="2449513"/>
            <a:ext cx="3617913" cy="2749550"/>
          </a:xfrm>
          <a:prstGeom prst="rect">
            <a:avLst/>
          </a:prstGeom>
          <a:ln>
            <a:noFill/>
          </a:ln>
          <a:effectLst>
            <a:outerShdw blurRad="292100" dist="139700" dir="2700000" algn="tl" rotWithShape="0">
              <a:srgbClr val="333333">
                <a:alpha val="65000"/>
              </a:srgbClr>
            </a:outerShdw>
          </a:effectLst>
        </p:spPr>
      </p:pic>
      <p:pic>
        <p:nvPicPr>
          <p:cNvPr id="3" name="图片 2"/>
          <p:cNvPicPr>
            <a:picLocks noChangeAspect="1"/>
          </p:cNvPicPr>
          <p:nvPr/>
        </p:nvPicPr>
        <p:blipFill rotWithShape="1">
          <a:blip r:embed="rId2"/>
          <a:srcRect l="6378" r="7334" b="16560"/>
          <a:stretch>
            <a:fillRect/>
          </a:stretch>
        </p:blipFill>
        <p:spPr>
          <a:xfrm>
            <a:off x="4886325" y="2449513"/>
            <a:ext cx="3698875" cy="27495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Text Box 5"/>
          <p:cNvSpPr txBox="1"/>
          <p:nvPr/>
        </p:nvSpPr>
        <p:spPr>
          <a:xfrm>
            <a:off x="3967163" y="1108075"/>
            <a:ext cx="1209675" cy="457200"/>
          </a:xfrm>
          <a:prstGeom prst="rect">
            <a:avLst/>
          </a:prstGeom>
          <a:noFill/>
          <a:ln w="9525">
            <a:noFill/>
          </a:ln>
        </p:spPr>
        <p:txBody>
          <a:bodyPr>
            <a:spAutoFit/>
          </a:bodyPr>
          <a:lstStyle>
            <a:lvl1pPr marL="357505" indent="-357505" algn="just" rtl="0" eaLnBrk="0" fontAlgn="base" hangingPunct="0">
              <a:lnSpc>
                <a:spcPct val="110000"/>
              </a:lnSpc>
              <a:spcBef>
                <a:spcPts val="600"/>
              </a:spcBef>
              <a:spcAft>
                <a:spcPct val="0"/>
              </a:spcAft>
              <a:buClr>
                <a:schemeClr val="accent1"/>
              </a:buClr>
              <a:buSzPct val="80000"/>
              <a:buFont typeface="Wingdings" panose="05000000000000000000" pitchFamily="2" charset="2"/>
              <a:buChar char=""/>
              <a:defRPr lang="zh-CN" altLang="en-US" sz="2400" kern="1200" dirty="0">
                <a:solidFill>
                  <a:schemeClr val="accent1"/>
                </a:solidFill>
                <a:latin typeface="+mn-ea"/>
                <a:ea typeface="+mn-ea"/>
                <a:cs typeface="+mn-cs"/>
              </a:defRPr>
            </a:lvl1pPr>
            <a:lvl2pPr marL="357505" indent="-357505" algn="just" rtl="0" eaLnBrk="0" fontAlgn="base" hangingPunct="0">
              <a:lnSpc>
                <a:spcPct val="120000"/>
              </a:lnSpc>
              <a:spcBef>
                <a:spcPct val="0"/>
              </a:spcBef>
              <a:spcAft>
                <a:spcPts val="600"/>
              </a:spcAft>
              <a:buClr>
                <a:srgbClr val="83BBDD"/>
              </a:buClr>
              <a:buFont typeface="幼圆" pitchFamily="49" charset="-122"/>
              <a:buChar char=" "/>
              <a:defRPr sz="1600" kern="1200">
                <a:solidFill>
                  <a:schemeClr val="tx1"/>
                </a:solidFill>
                <a:latin typeface="+mn-ea"/>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l" eaLnBrk="1" hangingPunct="1">
              <a:lnSpc>
                <a:spcPct val="100000"/>
              </a:lnSpc>
              <a:spcBef>
                <a:spcPct val="0"/>
              </a:spcBef>
              <a:buClrTx/>
              <a:buSzTx/>
              <a:buFontTx/>
              <a:buNone/>
            </a:pPr>
            <a:r>
              <a:rPr lang="en-US" altLang="zh-CN" dirty="0">
                <a:solidFill>
                  <a:srgbClr val="FF0000"/>
                </a:solidFill>
                <a:latin typeface="Arial" panose="020B0604020202020204" pitchFamily="34" charset="0"/>
                <a:ea typeface="黑体" panose="02010609060101010101" pitchFamily="2" charset="-122"/>
              </a:rPr>
              <a:t>⑸</a:t>
            </a:r>
            <a:r>
              <a:rPr lang="zh-CN" altLang="en-US" dirty="0">
                <a:solidFill>
                  <a:srgbClr val="FF0000"/>
                </a:solidFill>
                <a:latin typeface="Arial" panose="020B0604020202020204" pitchFamily="34" charset="0"/>
                <a:ea typeface="黑体" panose="02010609060101010101" pitchFamily="2" charset="-122"/>
              </a:rPr>
              <a:t>冰毒</a:t>
            </a:r>
            <a:endParaRPr lang="zh-CN" altLang="en-US" dirty="0">
              <a:solidFill>
                <a:srgbClr val="FF0000"/>
              </a:solidFill>
              <a:latin typeface="Arial" panose="020B0604020202020204" pitchFamily="34" charset="0"/>
              <a:ea typeface="黑体" panose="02010609060101010101" pitchFamily="2" charset="-122"/>
            </a:endParaRPr>
          </a:p>
        </p:txBody>
      </p:sp>
      <p:pic>
        <p:nvPicPr>
          <p:cNvPr id="3" name="图片 2"/>
          <p:cNvPicPr>
            <a:picLocks noChangeAspect="1"/>
          </p:cNvPicPr>
          <p:nvPr/>
        </p:nvPicPr>
        <p:blipFill rotWithShape="1">
          <a:blip r:embed="rId1"/>
          <a:srcRect l="15574"/>
          <a:stretch>
            <a:fillRect/>
          </a:stretch>
        </p:blipFill>
        <p:spPr>
          <a:xfrm>
            <a:off x="627063" y="2498725"/>
            <a:ext cx="3749675" cy="2700338"/>
          </a:xfrm>
          <a:prstGeom prst="rect">
            <a:avLst/>
          </a:prstGeom>
          <a:ln>
            <a:noFill/>
          </a:ln>
          <a:effectLst>
            <a:outerShdw blurRad="292100" dist="139700" dir="2700000" algn="tl" rotWithShape="0">
              <a:srgbClr val="333333">
                <a:alpha val="65000"/>
              </a:srgbClr>
            </a:outerShdw>
          </a:effectLst>
        </p:spPr>
      </p:pic>
      <p:pic>
        <p:nvPicPr>
          <p:cNvPr id="4" name="图片 3"/>
          <p:cNvPicPr>
            <a:picLocks noChangeAspect="1"/>
          </p:cNvPicPr>
          <p:nvPr/>
        </p:nvPicPr>
        <p:blipFill>
          <a:blip r:embed="rId2"/>
          <a:stretch>
            <a:fillRect/>
          </a:stretch>
        </p:blipFill>
        <p:spPr>
          <a:xfrm>
            <a:off x="4981575" y="2403475"/>
            <a:ext cx="3517900" cy="28924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sld>
</file>

<file path=ppt/theme/theme1.xml><?xml version="1.0" encoding="utf-8"?>
<a:theme xmlns:a="http://schemas.openxmlformats.org/drawingml/2006/main" name="A000120140530A99PPBG">
  <a:themeElements>
    <a:clrScheme name="自定义 415">
      <a:dk1>
        <a:srgbClr val="47494B"/>
      </a:dk1>
      <a:lt1>
        <a:srgbClr val="FFFFFF"/>
      </a:lt1>
      <a:dk2>
        <a:srgbClr val="454749"/>
      </a:dk2>
      <a:lt2>
        <a:srgbClr val="EAF5FC"/>
      </a:lt2>
      <a:accent1>
        <a:srgbClr val="2D9C9F"/>
      </a:accent1>
      <a:accent2>
        <a:srgbClr val="358CC1"/>
      </a:accent2>
      <a:accent3>
        <a:srgbClr val="76C8A3"/>
      </a:accent3>
      <a:accent4>
        <a:srgbClr val="9D9394"/>
      </a:accent4>
      <a:accent5>
        <a:srgbClr val="84ADE4"/>
      </a:accent5>
      <a:accent6>
        <a:srgbClr val="FFC000"/>
      </a:accent6>
      <a:hlink>
        <a:srgbClr val="00B0F0"/>
      </a:hlink>
      <a:folHlink>
        <a:srgbClr val="AFB2B4"/>
      </a:folHlink>
    </a:clrScheme>
    <a:fontScheme name="自定义 7">
      <a:majorFont>
        <a:latin typeface="Arial"/>
        <a:ea typeface="微软雅黑"/>
        <a:cs typeface=""/>
      </a:majorFont>
      <a:minorFont>
        <a:latin typeface="Arial"/>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1705</Words>
  <Application>WPS 演示</Application>
  <PresentationFormat>全屏显示(4:3)</PresentationFormat>
  <Paragraphs>130</Paragraphs>
  <Slides>22</Slides>
  <Notes>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22</vt:i4>
      </vt:variant>
    </vt:vector>
  </HeadingPairs>
  <TitlesOfParts>
    <vt:vector size="30" baseType="lpstr">
      <vt:lpstr>Arial</vt:lpstr>
      <vt:lpstr>宋体</vt:lpstr>
      <vt:lpstr>Wingdings</vt:lpstr>
      <vt:lpstr>微软雅黑</vt:lpstr>
      <vt:lpstr>幼圆</vt:lpstr>
      <vt:lpstr>黑体</vt:lpstr>
      <vt:lpstr>Arial Unicode MS</vt:lpstr>
      <vt:lpstr>A000120140530A99PPBG</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cp:lastModifiedBy>青柠檬色的鸟</cp:lastModifiedBy>
  <cp:revision>11</cp:revision>
  <dcterms:created xsi:type="dcterms:W3CDTF">2019-11-01T08:53:45Z</dcterms:created>
  <dcterms:modified xsi:type="dcterms:W3CDTF">2019-11-01T08:54:39Z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2052-11.1.0.9175</vt:lpwstr>
  </property>
</Properties>
</file>