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8" r:id="rId13"/>
    <p:sldId id="269" r:id="rId14"/>
    <p:sldId id="270" r:id="rId15"/>
    <p:sldId id="273" r:id="rId16"/>
    <p:sldId id="274" r:id="rId17"/>
    <p:sldId id="275" r:id="rId18"/>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53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6299D13-46F4-4595-BACC-359D5C0FC72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2181AB-22A4-40E1-BB9B-0530762DCB17}"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6299D13-46F4-4595-BACC-359D5C0FC72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2181AB-22A4-40E1-BB9B-0530762DCB17}"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6299D13-46F4-4595-BACC-359D5C0FC72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2181AB-22A4-40E1-BB9B-0530762DCB17}"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6299D13-46F4-4595-BACC-359D5C0FC72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2181AB-22A4-40E1-BB9B-0530762DCB17}"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6299D13-46F4-4595-BACC-359D5C0FC72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2181AB-22A4-40E1-BB9B-0530762DCB17}"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6299D13-46F4-4595-BACC-359D5C0FC72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2181AB-22A4-40E1-BB9B-0530762DCB17}"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6299D13-46F4-4595-BACC-359D5C0FC72F}"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52181AB-22A4-40E1-BB9B-0530762DCB17}"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6299D13-46F4-4595-BACC-359D5C0FC72F}"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52181AB-22A4-40E1-BB9B-0530762DCB17}"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6299D13-46F4-4595-BACC-359D5C0FC72F}"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52181AB-22A4-40E1-BB9B-0530762DCB17}"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6299D13-46F4-4595-BACC-359D5C0FC72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2181AB-22A4-40E1-BB9B-0530762DCB17}"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6299D13-46F4-4595-BACC-359D5C0FC72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2181AB-22A4-40E1-BB9B-0530762DCB17}"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299D13-46F4-4595-BACC-359D5C0FC72F}"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2181AB-22A4-40E1-BB9B-0530762DCB17}"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r>
              <a:rPr lang="zh-CN" altLang="en-US" sz="6000" b="1" dirty="0"/>
              <a:t>珍爱生命   远离毒品</a:t>
            </a:r>
            <a:endParaRPr lang="zh-CN" altLang="en-US" sz="6000" b="1" dirty="0"/>
          </a:p>
        </p:txBody>
      </p:sp>
      <p:sp>
        <p:nvSpPr>
          <p:cNvPr id="3" name="副标题 2"/>
          <p:cNvSpPr>
            <a:spLocks noGrp="1"/>
          </p:cNvSpPr>
          <p:nvPr>
            <p:ph type="subTitle" idx="1"/>
          </p:nvPr>
        </p:nvSpPr>
        <p:spPr/>
        <p:txBody>
          <a:bodyPr/>
          <a:lstStyle/>
          <a:p>
            <a:r>
              <a:rPr lang="zh-CN" altLang="en-US" dirty="0" smtClean="0">
                <a:solidFill>
                  <a:schemeClr val="tx1"/>
                </a:solidFill>
              </a:rPr>
              <a:t>宜昌市东山中学 周玲</a:t>
            </a:r>
            <a:endParaRPr lang="zh-CN" altLang="en-US" dirty="0">
              <a:solidFill>
                <a:schemeClr val="tx1"/>
              </a:solidFill>
            </a:endParaRP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0000" lnSpcReduction="10000"/>
          </a:bodyPr>
          <a:lstStyle/>
          <a:p>
            <a:r>
              <a:rPr lang="zh-CN" altLang="en-US" sz="3600" dirty="0"/>
              <a:t>第二是社会因素。包括社会环境能否获得毒品，社会动荡不安对人的影响，社会文化背景决定哪些人易成为毒品的俘虏，社会法律对毒品的态度等等。</a:t>
            </a:r>
            <a:endParaRPr lang="zh-CN" altLang="en-US" sz="3600" dirty="0"/>
          </a:p>
          <a:p>
            <a:r>
              <a:rPr lang="zh-CN" altLang="en-US" sz="3600" dirty="0"/>
              <a:t>第三是个人的心理因素。研究结果倾向于认为在不同性格的人群当中易冲动、对社会常规模式具有反抗性以及对挫折忍受差者这三类人，有着相对较高的危险度，即具有较高的滥用药物成瘾的易感性。</a:t>
            </a:r>
            <a:endParaRPr lang="zh-CN" altLang="en-US" dirty="0"/>
          </a:p>
          <a:p>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z="4800" b="1" dirty="0"/>
              <a:t>五、毒品的危害</a:t>
            </a:r>
            <a:br>
              <a:rPr lang="zh-CN" altLang="en-US" sz="4800" b="1" dirty="0"/>
            </a:br>
            <a:endParaRPr lang="zh-CN" altLang="en-US" sz="4800" b="1" dirty="0"/>
          </a:p>
        </p:txBody>
      </p:sp>
      <p:sp>
        <p:nvSpPr>
          <p:cNvPr id="3" name="内容占位符 2"/>
          <p:cNvSpPr>
            <a:spLocks noGrp="1"/>
          </p:cNvSpPr>
          <p:nvPr>
            <p:ph idx="1"/>
          </p:nvPr>
        </p:nvSpPr>
        <p:spPr/>
        <p:txBody>
          <a:bodyPr>
            <a:normAutofit fontScale="90000" lnSpcReduction="10000"/>
          </a:bodyPr>
          <a:lstStyle/>
          <a:p>
            <a:r>
              <a:rPr lang="zh-CN" altLang="en-US" sz="3600" dirty="0"/>
              <a:t>毒品的危害，可以概括</a:t>
            </a:r>
            <a:r>
              <a:rPr lang="zh-CN" altLang="en-US" sz="3600" dirty="0" smtClean="0"/>
              <a:t>为</a:t>
            </a:r>
            <a:r>
              <a:rPr lang="en-US" altLang="zh-CN" sz="3600" dirty="0" smtClean="0"/>
              <a:t>“</a:t>
            </a:r>
            <a:r>
              <a:rPr lang="zh-CN" altLang="en-US" sz="3600" dirty="0" smtClean="0"/>
              <a:t>毁</a:t>
            </a:r>
            <a:r>
              <a:rPr lang="zh-CN" altLang="en-US" sz="3600" dirty="0"/>
              <a:t>灭自己、祸及家庭、危害社</a:t>
            </a:r>
            <a:r>
              <a:rPr lang="zh-CN" altLang="en-US" sz="3600" dirty="0" smtClean="0"/>
              <a:t>会</a:t>
            </a:r>
            <a:r>
              <a:rPr lang="en-US" altLang="zh-CN" sz="3600" dirty="0" smtClean="0"/>
              <a:t>”12</a:t>
            </a:r>
            <a:r>
              <a:rPr lang="zh-CN" altLang="en-US" sz="3600" dirty="0"/>
              <a:t>个</a:t>
            </a:r>
            <a:r>
              <a:rPr lang="zh-CN" altLang="en-US" sz="3600" dirty="0" smtClean="0"/>
              <a:t>字。</a:t>
            </a:r>
            <a:endParaRPr lang="en-US" altLang="zh-CN" sz="3600" dirty="0" smtClean="0"/>
          </a:p>
          <a:p>
            <a:r>
              <a:rPr lang="zh-CN" altLang="en-US" sz="3600" dirty="0"/>
              <a:t>（</a:t>
            </a:r>
            <a:r>
              <a:rPr lang="en-US" altLang="zh-CN" sz="3600" dirty="0"/>
              <a:t>1</a:t>
            </a:r>
            <a:r>
              <a:rPr lang="zh-CN" altLang="en-US" sz="3600" dirty="0"/>
              <a:t>）毁灭自己。吸毒者的生理功能会发生紊乱，扰乱正常神经活动，侵害大脑、心脏、肝脏、肾脏等组织器官，加上生活方式的改变，极易感染艾滋病等多种疾病。毒瘾发作时难以忍受毒瘾巨大的痛苦，往往导致自伤、自杀、自残。严重的吸食、注射时直接导致死亡。</a:t>
            </a:r>
            <a:endParaRPr lang="zh-CN" altLang="en-US" sz="3600" dirty="0"/>
          </a:p>
          <a:p>
            <a:endParaRPr lang="zh-CN" altLang="en-US" dirty="0"/>
          </a:p>
          <a:p>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a:t>（</a:t>
            </a:r>
            <a:r>
              <a:rPr lang="en-US" altLang="zh-CN" dirty="0"/>
              <a:t>2</a:t>
            </a:r>
            <a:r>
              <a:rPr lang="zh-CN" altLang="en-US" dirty="0"/>
              <a:t>）祸及家庭。一方面吸毒需耗费大量钱财，毒瘾永远不可能得到满足，即使有一定的经济基础也只能维持一时。另一方面吸毒者为满足毒瘾不惜遗弃老人、出卖子女，甚至胁迫妻女卖淫以获取毒资，家庭必然倾家荡产、妻离子散、家破人亡。另外女性吸毒者还可能使刚出生的婴儿染上毒瘾成为小小的</a:t>
            </a:r>
            <a:r>
              <a:rPr lang="en-US" altLang="zh-CN" dirty="0"/>
              <a:t>"</a:t>
            </a:r>
            <a:r>
              <a:rPr lang="zh-CN" altLang="en-US" dirty="0"/>
              <a:t>瘾君子</a:t>
            </a:r>
            <a:r>
              <a:rPr lang="en-US" altLang="zh-CN" dirty="0"/>
              <a:t>"</a:t>
            </a:r>
            <a:r>
              <a:rPr lang="zh-CN" altLang="en-US" dirty="0"/>
              <a:t>。</a:t>
            </a:r>
            <a:endParaRPr lang="zh-CN" altLang="en-US" dirty="0"/>
          </a:p>
          <a:p>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a:t>（</a:t>
            </a:r>
            <a:r>
              <a:rPr lang="en-US" altLang="zh-CN" dirty="0"/>
              <a:t>3</a:t>
            </a:r>
            <a:r>
              <a:rPr lang="zh-CN" altLang="en-US" dirty="0"/>
              <a:t>）危害社会。吸毒和犯罪是一对孪生兄弟。吸毒者在耗尽个人和家庭钱财后就会铤而走险，走上违法犯罪的道路，进行以贩并吸、贪污、诈骗、盗窃、抢劫、凶杀等犯罪活动，女性吸毒人员往往靠卖淫维持吸毒，这些必将扰乱社会治安，给社会安定带来巨大威胁。</a:t>
            </a:r>
            <a:endParaRPr lang="zh-CN" altLang="en-US" dirty="0"/>
          </a:p>
          <a:p>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b="1"/>
              <a:t>六、怎样才能做到让学生远离毒品？</a:t>
            </a:r>
            <a:endParaRPr lang="zh-CN" altLang="en-US" b="1"/>
          </a:p>
        </p:txBody>
      </p:sp>
      <p:sp>
        <p:nvSpPr>
          <p:cNvPr id="3" name="内容占位符 2"/>
          <p:cNvSpPr>
            <a:spLocks noGrp="1"/>
          </p:cNvSpPr>
          <p:nvPr>
            <p:ph idx="1"/>
          </p:nvPr>
        </p:nvSpPr>
        <p:spPr/>
        <p:txBody>
          <a:bodyPr/>
          <a:lstStyle/>
          <a:p>
            <a:r>
              <a:rPr lang="zh-CN" altLang="en-US" sz="4000" dirty="0"/>
              <a:t>要做到这一点，首先要让学生树立“四个意识”，构筑“三道防线”</a:t>
            </a:r>
            <a:r>
              <a:rPr lang="zh-CN" altLang="en-US" dirty="0"/>
              <a:t>。</a:t>
            </a:r>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t>四个意识</a:t>
            </a:r>
            <a:endParaRPr lang="zh-CN" altLang="en-US" b="1"/>
          </a:p>
        </p:txBody>
      </p:sp>
      <p:sp>
        <p:nvSpPr>
          <p:cNvPr id="3" name="内容占位符 2"/>
          <p:cNvSpPr>
            <a:spLocks noGrp="1"/>
          </p:cNvSpPr>
          <p:nvPr>
            <p:ph idx="1"/>
          </p:nvPr>
        </p:nvSpPr>
        <p:spPr/>
        <p:txBody>
          <a:bodyPr>
            <a:normAutofit fontScale="90000" lnSpcReduction="20000"/>
          </a:bodyPr>
          <a:p>
            <a:r>
              <a:rPr lang="zh-CN" altLang="en-US"/>
              <a:t>一是学生要知道什么是毒品，毒品有哪些危害，从而树立“珍爱生命、远离毒品”的意识。</a:t>
            </a:r>
            <a:endParaRPr lang="zh-CN" altLang="en-US"/>
          </a:p>
          <a:p>
            <a:r>
              <a:rPr lang="zh-CN" altLang="en-US"/>
              <a:t>二是学生要明白毒品具有生理和心理双重依赖性，一旦成瘾是极难戒断的，牢固树立“吸毒极易成瘾，很难戒断”的意识。</a:t>
            </a:r>
            <a:endParaRPr lang="zh-CN" altLang="en-US"/>
          </a:p>
          <a:p>
            <a:r>
              <a:rPr lang="zh-CN" altLang="en-US"/>
              <a:t>三是学生要懂得禁毒的有关法律法规，学生树立“吸毒违法、贩毒犯罪”的意识。</a:t>
            </a:r>
            <a:endParaRPr lang="zh-CN" altLang="en-US"/>
          </a:p>
          <a:p>
            <a:r>
              <a:rPr lang="zh-CN" altLang="en-US"/>
              <a:t>四是学生懂得生命不仅属于个人，而且属于你的父母、亲人、国家和社会，生命只有一次，是极其珍贵的，以帮助学生树立“责任意识和自我保护意识”。</a:t>
            </a:r>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t>三道防线</a:t>
            </a:r>
            <a:endParaRPr lang="zh-CN" altLang="en-US" b="1"/>
          </a:p>
        </p:txBody>
      </p:sp>
      <p:sp>
        <p:nvSpPr>
          <p:cNvPr id="3" name="内容占位符 2"/>
          <p:cNvSpPr>
            <a:spLocks noGrp="1"/>
          </p:cNvSpPr>
          <p:nvPr>
            <p:ph idx="1"/>
          </p:nvPr>
        </p:nvSpPr>
        <p:spPr/>
        <p:txBody>
          <a:bodyPr>
            <a:normAutofit fontScale="90000" lnSpcReduction="20000"/>
          </a:bodyPr>
          <a:p>
            <a:r>
              <a:rPr lang="zh-CN" altLang="en-US"/>
              <a:t>一是心理防线。学生要正确把握好奇心，正确对待生活中的困难和挫折，避免空虚无聊，不要以吸毒为时髦，以抵抗毒品的诱惑，拒绝吸毒。</a:t>
            </a:r>
            <a:endParaRPr lang="zh-CN" altLang="en-US"/>
          </a:p>
          <a:p>
            <a:r>
              <a:rPr lang="zh-CN" altLang="en-US"/>
              <a:t>二是行为防线。学生要养成良好的生活习惯、行为习惯，不吸烟，不饮酒，不涉足青少年不宜进入的场所，包括歌午厅、游戏厅、酒吧等地方，以远离毒品。</a:t>
            </a:r>
            <a:endParaRPr lang="zh-CN" altLang="en-US"/>
          </a:p>
          <a:p>
            <a:r>
              <a:rPr lang="zh-CN" altLang="en-US"/>
              <a:t>三是思想防线。学生树立正确的人生观、价值观、审美观，努力学习，追求进取，正确把握自己的行动与交友，以免走上歧途、误入毒海。</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6000" b="1" dirty="0" smtClean="0"/>
              <a:t>一、毒</a:t>
            </a:r>
            <a:r>
              <a:rPr lang="zh-CN" altLang="en-US" sz="6000" b="1" dirty="0"/>
              <a:t>品的定义</a:t>
            </a:r>
            <a:endParaRPr lang="zh-CN" altLang="en-US" sz="6000" b="1" dirty="0"/>
          </a:p>
        </p:txBody>
      </p:sp>
      <p:sp>
        <p:nvSpPr>
          <p:cNvPr id="3" name="内容占位符 2"/>
          <p:cNvSpPr>
            <a:spLocks noGrp="1"/>
          </p:cNvSpPr>
          <p:nvPr>
            <p:ph idx="1"/>
          </p:nvPr>
        </p:nvSpPr>
        <p:spPr/>
        <p:txBody>
          <a:bodyPr/>
          <a:lstStyle/>
          <a:p>
            <a:r>
              <a:rPr lang="zh-CN" altLang="en-US" sz="4800" dirty="0"/>
              <a:t>毒品，是指鸦片、海洛因、甲基苯丙胺</a:t>
            </a:r>
            <a:r>
              <a:rPr lang="en-US" altLang="zh-CN" sz="4800" dirty="0"/>
              <a:t>(</a:t>
            </a:r>
            <a:r>
              <a:rPr lang="zh-CN" altLang="en-US" sz="4800" dirty="0"/>
              <a:t>冰毒</a:t>
            </a:r>
            <a:r>
              <a:rPr lang="en-US" altLang="zh-CN" sz="4800" dirty="0"/>
              <a:t>)</a:t>
            </a:r>
            <a:r>
              <a:rPr lang="zh-CN" altLang="en-US" sz="4800" dirty="0"/>
              <a:t>、吗啡、大麻、可卡因以及国家规定管制的其他能够使人形成瘾癖的麻醉药品和精神药品。</a:t>
            </a:r>
            <a:endParaRPr lang="zh-CN" altLang="en-US" sz="4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6000" b="1" dirty="0" smtClean="0"/>
              <a:t>二、毒</a:t>
            </a:r>
            <a:r>
              <a:rPr lang="zh-CN" altLang="en-US" sz="6000" b="1" dirty="0"/>
              <a:t>品的分类</a:t>
            </a:r>
            <a:endParaRPr lang="zh-CN" altLang="en-US" sz="6000" b="1" dirty="0"/>
          </a:p>
        </p:txBody>
      </p:sp>
      <p:sp>
        <p:nvSpPr>
          <p:cNvPr id="3" name="内容占位符 2"/>
          <p:cNvSpPr>
            <a:spLocks noGrp="1"/>
          </p:cNvSpPr>
          <p:nvPr>
            <p:ph idx="1"/>
          </p:nvPr>
        </p:nvSpPr>
        <p:spPr/>
        <p:txBody>
          <a:bodyPr>
            <a:normAutofit fontScale="80000"/>
          </a:bodyPr>
          <a:lstStyle/>
          <a:p>
            <a:r>
              <a:rPr lang="zh-CN" altLang="en-US" dirty="0"/>
              <a:t>毒品主要有三种分类方法。</a:t>
            </a:r>
            <a:endParaRPr lang="zh-CN" altLang="en-US" dirty="0"/>
          </a:p>
          <a:p>
            <a:r>
              <a:rPr lang="zh-CN" altLang="en-US" dirty="0"/>
              <a:t>第一种：分为麻醉药品和精神药品。</a:t>
            </a:r>
            <a:endParaRPr lang="zh-CN" altLang="en-US" dirty="0"/>
          </a:p>
          <a:p>
            <a:r>
              <a:rPr lang="en-US" altLang="zh-CN" dirty="0"/>
              <a:t>A</a:t>
            </a:r>
            <a:r>
              <a:rPr lang="zh-CN" altLang="en-US" dirty="0"/>
              <a:t>、麻醉药品包括鸦片类（鸦片、吗啡、海洛因）、可卡因类（古可碱、盐酸可卡因）、大麻类（大麻烟、大麻脂、大麻油）、合成麻醉药品类、药用原植物及其配剂。</a:t>
            </a:r>
            <a:endParaRPr lang="zh-CN" altLang="en-US" dirty="0"/>
          </a:p>
          <a:p>
            <a:r>
              <a:rPr lang="en-US" altLang="zh-CN" dirty="0"/>
              <a:t>B</a:t>
            </a:r>
            <a:r>
              <a:rPr lang="zh-CN" altLang="en-US" dirty="0"/>
              <a:t>、精神药品包括苯丙胺类药物，催眠药、安定药等。</a:t>
            </a:r>
            <a:endParaRPr lang="zh-CN" altLang="en-US" dirty="0"/>
          </a:p>
          <a:p>
            <a:r>
              <a:rPr lang="zh-CN" altLang="en-US" dirty="0"/>
              <a:t>第二种：天然毒品、半合成毒品（海洛因、冰毒、可卡因）和合成毒品（杜冷丁）。</a:t>
            </a:r>
            <a:endParaRPr lang="zh-CN" altLang="en-US" dirty="0"/>
          </a:p>
          <a:p>
            <a:r>
              <a:rPr lang="zh-CN" altLang="en-US" dirty="0"/>
              <a:t>第三种：麻醉剂、抑制剂、兴奋剂、镇静剂、制幻剂。</a:t>
            </a:r>
            <a:endParaRPr lang="zh-CN" altLang="en-US" dirty="0"/>
          </a:p>
          <a:p>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三、日</a:t>
            </a:r>
            <a:r>
              <a:rPr lang="zh-CN" altLang="en-US" b="1" dirty="0"/>
              <a:t>常生活中常见的毒品介绍</a:t>
            </a:r>
            <a:endParaRPr lang="zh-CN" altLang="en-US" b="1" dirty="0"/>
          </a:p>
        </p:txBody>
      </p:sp>
      <p:sp>
        <p:nvSpPr>
          <p:cNvPr id="3" name="内容占位符 2"/>
          <p:cNvSpPr>
            <a:spLocks noGrp="1"/>
          </p:cNvSpPr>
          <p:nvPr>
            <p:ph idx="1"/>
          </p:nvPr>
        </p:nvSpPr>
        <p:spPr/>
        <p:txBody>
          <a:bodyPr/>
          <a:lstStyle/>
          <a:p>
            <a:r>
              <a:rPr lang="zh-CN" altLang="en-US" sz="4400" dirty="0"/>
              <a:t>日常生活中常见毒品主要有：摇头丸、海洛因、冰毒、</a:t>
            </a:r>
            <a:r>
              <a:rPr lang="en-US" altLang="zh-CN" sz="4400" dirty="0"/>
              <a:t>K</a:t>
            </a:r>
            <a:r>
              <a:rPr lang="zh-CN" altLang="en-US" sz="4400" dirty="0"/>
              <a:t>粉、鸦片、古柯碱（可卡因）、杜冷丁等，另外常见的毒品原植物有罂粟、大麻。</a:t>
            </a:r>
            <a:endParaRPr lang="zh-CN" altLang="en-US" sz="4400" dirty="0"/>
          </a:p>
          <a:p>
            <a:endParaRPr lang="zh-CN" altLang="en-US" sz="4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t>1</a:t>
            </a:r>
            <a:r>
              <a:rPr lang="zh-CN" altLang="en-US" b="1" dirty="0" smtClean="0"/>
              <a:t>、摇</a:t>
            </a:r>
            <a:r>
              <a:rPr lang="zh-CN" altLang="en-US" b="1" dirty="0"/>
              <a:t>头丸</a:t>
            </a:r>
            <a:br>
              <a:rPr lang="zh-CN" altLang="en-US" b="1" dirty="0"/>
            </a:br>
            <a:endParaRPr lang="zh-CN" altLang="en-US" b="1" dirty="0"/>
          </a:p>
        </p:txBody>
      </p:sp>
      <p:sp>
        <p:nvSpPr>
          <p:cNvPr id="3" name="内容占位符 2"/>
          <p:cNvSpPr>
            <a:spLocks noGrp="1"/>
          </p:cNvSpPr>
          <p:nvPr>
            <p:ph idx="1"/>
          </p:nvPr>
        </p:nvSpPr>
        <p:spPr/>
        <p:txBody>
          <a:bodyPr>
            <a:normAutofit fontScale="90000"/>
          </a:bodyPr>
          <a:lstStyle/>
          <a:p>
            <a:r>
              <a:rPr lang="zh-CN" altLang="en-US" sz="2800" dirty="0"/>
              <a:t>是一种新型毒品，他的主要成分是冰毒，就是说它是制造冰毒过程中的衍生物（杂质），其化学名称是亚甲二氧基甲基苯丙胺。摇头丸常被制成颜色、形状各异的片剂。片剂上图案也有很多样式。摇头丸具有强烈的中枢神经兴奋作用，服用后情感冲动、兴奋异常、自我约束力下降，特别是听到音乐后摇头不止，并有迷幻感觉和暴力倾向。初吸者出现头晕、乏力、体重减轻、失眠、恶心等症状，长期吸食会出现幻觉、认知障碍、记忆缺失、自杀倾向及其他各种精神障碍疾病。目前在社会上流传，吸食摇头丸不会成瘾，这里我告诫大家摇头丸也可成瘾，而且扬州去年一名陪侍女吸食后当场死亡。</a:t>
            </a:r>
            <a:endParaRPr lang="zh-CN" altLang="en-US" sz="2800" dirty="0"/>
          </a:p>
          <a:p>
            <a:endParaRPr lang="zh-CN" altLang="en-US"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1" dirty="0" smtClean="0"/>
              <a:t>2</a:t>
            </a:r>
            <a:r>
              <a:rPr lang="zh-CN" altLang="en-US" b="1" dirty="0" smtClean="0"/>
              <a:t>、</a:t>
            </a:r>
            <a:r>
              <a:rPr lang="zh-CN" altLang="en-US" b="1" dirty="0"/>
              <a:t>海洛因</a:t>
            </a:r>
            <a:endParaRPr lang="zh-CN" altLang="en-US" b="1" dirty="0"/>
          </a:p>
        </p:txBody>
      </p:sp>
      <p:sp>
        <p:nvSpPr>
          <p:cNvPr id="3" name="内容占位符 2"/>
          <p:cNvSpPr>
            <a:spLocks noGrp="1"/>
          </p:cNvSpPr>
          <p:nvPr>
            <p:ph idx="1"/>
          </p:nvPr>
        </p:nvSpPr>
        <p:spPr/>
        <p:txBody>
          <a:bodyPr/>
          <a:lstStyle/>
          <a:p>
            <a:r>
              <a:rPr lang="zh-CN" altLang="en-US" dirty="0"/>
              <a:t>常用名：二乙酰吗啡。源于鸦片，由吗啡经化学合成。一般为白色块状、粉末状物质，还有一些呈灰色、浅黄色等。大多数海洛因毒品均有醋酸气味。海洛因被称为世界毒品之王，海洛因品种较多。吸食海洛因极易成瘾，且难戒断，长期吸食者，瞳孔缩小，说话含糊不清，畏光，身体消瘦，容易引起病毒性肝炎、肺气肿和肺气栓塞，用量过度会使呼吸抑制而死亡。</a:t>
            </a:r>
            <a:endParaRPr lang="zh-CN" altLang="en-US" dirty="0"/>
          </a:p>
          <a:p>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t>3</a:t>
            </a:r>
            <a:r>
              <a:rPr lang="zh-CN" altLang="en-US" b="1" dirty="0" smtClean="0"/>
              <a:t>、</a:t>
            </a:r>
            <a:r>
              <a:rPr lang="zh-CN" altLang="en-US" b="1" dirty="0"/>
              <a:t>冰毒</a:t>
            </a:r>
            <a:br>
              <a:rPr lang="zh-CN" altLang="en-US" b="1" dirty="0"/>
            </a:br>
            <a:endParaRPr lang="zh-CN" altLang="en-US" b="1" dirty="0"/>
          </a:p>
        </p:txBody>
      </p:sp>
      <p:sp>
        <p:nvSpPr>
          <p:cNvPr id="3" name="内容占位符 2"/>
          <p:cNvSpPr>
            <a:spLocks noGrp="1"/>
          </p:cNvSpPr>
          <p:nvPr>
            <p:ph idx="1"/>
          </p:nvPr>
        </p:nvSpPr>
        <p:spPr/>
        <p:txBody>
          <a:bodyPr>
            <a:normAutofit lnSpcReduction="10000"/>
          </a:bodyPr>
          <a:lstStyle/>
          <a:p>
            <a:r>
              <a:rPr lang="zh-CN" altLang="en-US" dirty="0"/>
              <a:t>学名甲基苯丙胺。是一种无味或微有苦味的透明结晶体，形似冰，故俗称</a:t>
            </a:r>
            <a:r>
              <a:rPr lang="en-US" altLang="zh-CN" dirty="0"/>
              <a:t>"</a:t>
            </a:r>
            <a:r>
              <a:rPr lang="zh-CN" altLang="en-US" dirty="0"/>
              <a:t>冰毒</a:t>
            </a:r>
            <a:r>
              <a:rPr lang="en-US" altLang="zh-CN" dirty="0"/>
              <a:t>"</a:t>
            </a:r>
            <a:r>
              <a:rPr lang="zh-CN" altLang="en-US" dirty="0"/>
              <a:t>。冰毒是</a:t>
            </a:r>
            <a:r>
              <a:rPr lang="en-US" altLang="zh-CN" dirty="0"/>
              <a:t>1919</a:t>
            </a:r>
            <a:r>
              <a:rPr lang="zh-CN" altLang="en-US" dirty="0"/>
              <a:t>年由一位日本药理学家合成，在二战期间，</a:t>
            </a:r>
            <a:r>
              <a:rPr lang="en-US" altLang="zh-CN" dirty="0"/>
              <a:t>"</a:t>
            </a:r>
            <a:r>
              <a:rPr lang="zh-CN" altLang="en-US" dirty="0"/>
              <a:t>冰毒</a:t>
            </a:r>
            <a:r>
              <a:rPr lang="en-US" altLang="zh-CN" dirty="0"/>
              <a:t>"</a:t>
            </a:r>
            <a:r>
              <a:rPr lang="zh-CN" altLang="en-US" dirty="0"/>
              <a:t>作为抗疲劳剂广为在日本士兵中使用。吸食后会面部发红、发热、出汗、心跳增加、心律失常、心肌缺血、血压升高（有时可导致颅内出血）、精神亢奋。</a:t>
            </a:r>
            <a:r>
              <a:rPr lang="en-US" altLang="zh-CN" dirty="0"/>
              <a:t>"</a:t>
            </a:r>
            <a:r>
              <a:rPr lang="zh-CN" altLang="en-US" dirty="0"/>
              <a:t>冰毒</a:t>
            </a:r>
            <a:r>
              <a:rPr lang="en-US" altLang="zh-CN" dirty="0" smtClean="0"/>
              <a:t>"</a:t>
            </a:r>
            <a:r>
              <a:rPr lang="zh-CN" altLang="en-US" dirty="0"/>
              <a:t>一次吸食就可成瘾，长期使用会导致大脑严重受损，会出现狂燥、自杀和自毁等暴力倾向。</a:t>
            </a: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1" dirty="0" smtClean="0"/>
              <a:t>4</a:t>
            </a:r>
            <a:r>
              <a:rPr lang="zh-CN" altLang="en-US" b="1" dirty="0" smtClean="0"/>
              <a:t>、</a:t>
            </a:r>
            <a:r>
              <a:rPr lang="en-US" altLang="zh-CN" b="1" dirty="0"/>
              <a:t>K</a:t>
            </a:r>
            <a:r>
              <a:rPr lang="zh-CN" altLang="en-US" b="1" dirty="0"/>
              <a:t>粉</a:t>
            </a:r>
            <a:endParaRPr lang="zh-CN" altLang="en-US" b="1" dirty="0"/>
          </a:p>
        </p:txBody>
      </p:sp>
      <p:sp>
        <p:nvSpPr>
          <p:cNvPr id="3" name="内容占位符 2"/>
          <p:cNvSpPr>
            <a:spLocks noGrp="1"/>
          </p:cNvSpPr>
          <p:nvPr>
            <p:ph idx="1"/>
          </p:nvPr>
        </p:nvSpPr>
        <p:spPr/>
        <p:txBody>
          <a:bodyPr/>
          <a:lstStyle/>
          <a:p>
            <a:r>
              <a:rPr lang="zh-CN" altLang="en-US" sz="3600" dirty="0"/>
              <a:t>学名氯胺酮，是一种麻醉药，吸食后作用于大脑，具有镇痛及兴奋作用。滥用氯胺酮可导致中毒反应，出现幻觉和精神分裂症状。</a:t>
            </a:r>
            <a:r>
              <a:rPr lang="en-US" altLang="zh-CN" sz="3600" dirty="0"/>
              <a:t>K</a:t>
            </a:r>
            <a:r>
              <a:rPr lang="zh-CN" altLang="en-US" sz="3600" dirty="0"/>
              <a:t>粉还有一个重要特征，就是与其他毒品协同使用产生中毒情况要严重的多，甚至发生致命危险。类似于催化剂作用。</a:t>
            </a:r>
            <a:endParaRPr lang="zh-CN" altLang="en-US" sz="3600" dirty="0"/>
          </a:p>
          <a:p>
            <a:endParaRPr lang="zh-CN" altLang="en-US" sz="36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z="4800" b="1" dirty="0"/>
              <a:t>四、毒品为什么会上瘾</a:t>
            </a:r>
            <a:br>
              <a:rPr lang="zh-CN" altLang="en-US" sz="4800" b="1" dirty="0"/>
            </a:br>
            <a:endParaRPr lang="zh-CN" altLang="en-US" sz="4800" b="1" dirty="0"/>
          </a:p>
        </p:txBody>
      </p:sp>
      <p:sp>
        <p:nvSpPr>
          <p:cNvPr id="3" name="内容占位符 2"/>
          <p:cNvSpPr>
            <a:spLocks noGrp="1"/>
          </p:cNvSpPr>
          <p:nvPr>
            <p:ph idx="1"/>
          </p:nvPr>
        </p:nvSpPr>
        <p:spPr/>
        <p:txBody>
          <a:bodyPr>
            <a:normAutofit lnSpcReduction="10000"/>
          </a:bodyPr>
          <a:lstStyle/>
          <a:p>
            <a:r>
              <a:rPr lang="zh-CN" altLang="en-US" sz="2800" dirty="0"/>
              <a:t>毒品上瘾主要有三个原因。</a:t>
            </a:r>
            <a:endParaRPr lang="zh-CN" altLang="en-US" sz="2800" dirty="0"/>
          </a:p>
          <a:p>
            <a:r>
              <a:rPr lang="zh-CN" altLang="en-US" sz="2800" dirty="0"/>
              <a:t>第一是生理因素。人脑中本来就有一种类吗啡肽物质，维持着人体的正常生理活动。吸毒者吸食毒品后，外来的类吗啡肽物质进入人体后，减少并抑制了自身的分泌，最后自身的类吗啡肽物质完全停止分泌，只有靠外界的毒品中的类吗啡肽物质来维持人体的生理活动。那么，一旦外界也停止了供应吗啡肽物质，则人的生理活动就出现了紊乱，出现医学上说的</a:t>
            </a:r>
            <a:r>
              <a:rPr lang="en-US" altLang="zh-CN" sz="2800" dirty="0"/>
              <a:t>"</a:t>
            </a:r>
            <a:r>
              <a:rPr lang="zh-CN" altLang="en-US" sz="2800" dirty="0"/>
              <a:t>反跳</a:t>
            </a:r>
            <a:r>
              <a:rPr lang="en-US" altLang="zh-CN" sz="2800" dirty="0"/>
              <a:t>"</a:t>
            </a:r>
            <a:r>
              <a:rPr lang="zh-CN" altLang="en-US" sz="2800" dirty="0"/>
              <a:t>或</a:t>
            </a:r>
            <a:r>
              <a:rPr lang="en-US" altLang="zh-CN" sz="2800" dirty="0"/>
              <a:t>"</a:t>
            </a:r>
            <a:r>
              <a:rPr lang="zh-CN" altLang="en-US" sz="2800" dirty="0"/>
              <a:t>戒断症状</a:t>
            </a:r>
            <a:r>
              <a:rPr lang="en-US" altLang="zh-CN" sz="2800" dirty="0"/>
              <a:t>"</a:t>
            </a:r>
            <a:r>
              <a:rPr lang="zh-CN" altLang="en-US" sz="2800" dirty="0"/>
              <a:t>，此时，只有再供给吗啡物质，才可能解除这些戒断症状，这就是所谓的</a:t>
            </a:r>
            <a:r>
              <a:rPr lang="en-US" altLang="zh-CN" sz="2800" dirty="0"/>
              <a:t>"</a:t>
            </a:r>
            <a:r>
              <a:rPr lang="zh-CN" altLang="en-US" sz="2800" dirty="0"/>
              <a:t>上瘾</a:t>
            </a:r>
            <a:r>
              <a:rPr lang="en-US" altLang="zh-CN" sz="2800" dirty="0"/>
              <a:t>"</a:t>
            </a:r>
            <a:r>
              <a:rPr lang="zh-CN" altLang="en-US" sz="2800" dirty="0"/>
              <a:t>。</a:t>
            </a:r>
            <a:endParaRPr lang="zh-CN" altLang="en-US" sz="2800" dirty="0"/>
          </a:p>
          <a:p>
            <a:endParaRPr lang="zh-CN" altLang="en-US" sz="2800" dirty="0"/>
          </a:p>
        </p:txBody>
      </p:sp>
    </p:spTree>
  </p:cSld>
  <p:clrMapOvr>
    <a:masterClrMapping/>
  </p:clrMapOvr>
</p:sld>
</file>

<file path=ppt/tags/tag1.xml><?xml version="1.0" encoding="utf-8"?>
<p:tagLst xmlns:p="http://schemas.openxmlformats.org/presentationml/2006/main">
  <p:tag name="KSO_WM_SLIDE_MODEL_TYPE" val="cover"/>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2335</Words>
  <Application>WPS 演示</Application>
  <PresentationFormat>全屏显示(4:3)</PresentationFormat>
  <Paragraphs>82</Paragraphs>
  <Slides>16</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16</vt:i4>
      </vt:variant>
    </vt:vector>
  </HeadingPairs>
  <TitlesOfParts>
    <vt:vector size="23" baseType="lpstr">
      <vt:lpstr>Arial</vt:lpstr>
      <vt:lpstr>宋体</vt:lpstr>
      <vt:lpstr>Wingdings</vt:lpstr>
      <vt:lpstr>Calibri</vt:lpstr>
      <vt:lpstr>微软雅黑</vt:lpstr>
      <vt:lpstr>Arial Unicode MS</vt:lpstr>
      <vt:lpstr>Office 主题</vt:lpstr>
      <vt:lpstr>珍爱生命   远离毒品</vt:lpstr>
      <vt:lpstr>一、毒品的定义</vt:lpstr>
      <vt:lpstr>二、毒品的分类</vt:lpstr>
      <vt:lpstr>三、日常生活中常见的毒品介绍</vt:lpstr>
      <vt:lpstr>1、摇头丸 </vt:lpstr>
      <vt:lpstr>2、海洛因</vt:lpstr>
      <vt:lpstr>3、冰毒 </vt:lpstr>
      <vt:lpstr>4、K粉</vt:lpstr>
      <vt:lpstr>四、毒品为什么会上瘾 </vt:lpstr>
      <vt:lpstr>PowerPoint 演示文稿</vt:lpstr>
      <vt:lpstr>五、毒品的危害 </vt:lpstr>
      <vt:lpstr>PowerPoint 演示文稿</vt:lpstr>
      <vt:lpstr>PowerPoint 演示文稿</vt:lpstr>
      <vt:lpstr>六、怎样才能做到让学生远离毒品？</vt:lpstr>
      <vt:lpstr>四个意识</vt:lpstr>
      <vt:lpstr>三道防线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禁毒知识</dc:title>
  <dc:creator>Administrator</dc:creator>
  <cp:lastModifiedBy>周玲</cp:lastModifiedBy>
  <cp:revision>8</cp:revision>
  <dcterms:created xsi:type="dcterms:W3CDTF">2019-09-27T06:21:00Z</dcterms:created>
  <dcterms:modified xsi:type="dcterms:W3CDTF">2019-09-27T09:21:39Z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2052-11.1.0.8986</vt:lpwstr>
  </property>
</Properties>
</file>