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2" r:id="rId3"/>
    <p:sldId id="391" r:id="rId4"/>
    <p:sldId id="410" r:id="rId5"/>
    <p:sldId id="411" r:id="rId6"/>
    <p:sldId id="412" r:id="rId8"/>
    <p:sldId id="413" r:id="rId9"/>
    <p:sldId id="414" r:id="rId10"/>
    <p:sldId id="415" r:id="rId11"/>
    <p:sldId id="416" r:id="rId12"/>
    <p:sldId id="417" r:id="rId13"/>
    <p:sldId id="418" r:id="rId14"/>
    <p:sldId id="419" r:id="rId15"/>
    <p:sldId id="401" r:id="rId16"/>
    <p:sldId id="402" r:id="rId17"/>
    <p:sldId id="403" r:id="rId18"/>
    <p:sldId id="404" r:id="rId19"/>
    <p:sldId id="405" r:id="rId20"/>
    <p:sldId id="407" r:id="rId21"/>
    <p:sldId id="398" r:id="rId22"/>
    <p:sldId id="399" r:id="rId23"/>
    <p:sldId id="409" r:id="rId24"/>
    <p:sldId id="421" r:id="rId25"/>
    <p:sldId id="422" r:id="rId26"/>
    <p:sldId id="354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E76B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225"/>
    <p:restoredTop sz="49056"/>
  </p:normalViewPr>
  <p:slideViewPr>
    <p:cSldViewPr showGuides="1">
      <p:cViewPr>
        <p:scale>
          <a:sx n="100" d="100"/>
          <a:sy n="100" d="100"/>
        </p:scale>
        <p:origin x="-756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0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4258" name="幻灯片图像占位符 22425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24259" name="文本占位符 224258"/>
          <p:cNvSpPr/>
          <p:nvPr>
            <p:ph type="body" idx="1"/>
          </p:nvPr>
        </p:nvSpPr>
        <p:spPr>
          <a:ln/>
        </p:spPr>
        <p:txBody>
          <a:bodyPr/>
          <a:p>
            <a:pPr lvl="0" algn="ctr"/>
            <a:r>
              <a:rPr lang="zh-CN" altLang="en-US" b="1" dirty="0"/>
              <a:t>鸦片</a:t>
            </a:r>
            <a:endParaRPr lang="zh-CN" altLang="en-US" b="1" dirty="0"/>
          </a:p>
          <a:p>
            <a:pPr lvl="0"/>
            <a:r>
              <a:rPr lang="zh-CN" altLang="en-US" dirty="0"/>
              <a:t>      鸦片又称“阿片”，俗称“大烟”、“鸦片烟”、“烟土”等，是英文名</a:t>
            </a:r>
            <a:r>
              <a:rPr lang="en-US" altLang="zh-CN"/>
              <a:t>Opium</a:t>
            </a:r>
            <a:r>
              <a:rPr lang="zh-CN" altLang="en-US" dirty="0"/>
              <a:t>的音译，来自于鸦片罂粟。鸦片有生鸦片和熟鸦片之分。</a:t>
            </a:r>
            <a:br>
              <a:rPr lang="zh-CN" altLang="en-US" dirty="0"/>
            </a:br>
            <a:r>
              <a:rPr lang="zh-CN" altLang="en-US" dirty="0"/>
              <a:t>　　鸦片罂粟（以下简称罂粟）是两年生草本植物，每年初冬播种，春天开花。其花色艳丽，有红、粉红、紫、白等多种颜色，初夏罂粟花落，约半个月后果实接近完全成熟之时，用刀将罂粟果皮划破，渗出的乳白色汁液经自然风干凝聚成粘稠的膏状物，颜色也从乳白色变成深棕色，这些膏状物用烟刀刮下来就是生鸦片。生鸦片有强烈的类似氨的刺激性气味，味苦，长时间放置后，随着水分的逐渐散失，慢慢变成棕黑色的硬块，形状不一，常以球状、饼状或砖状出售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6306" name="幻灯片图像占位符 22630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26307" name="文本占位符 226306"/>
          <p:cNvSpPr/>
          <p:nvPr>
            <p:ph type="body" idx="1"/>
          </p:nvPr>
        </p:nvSpPr>
        <p:spPr>
          <a:ln/>
        </p:spPr>
        <p:txBody>
          <a:bodyPr/>
          <a:p>
            <a:pPr lvl="0" algn="ctr">
              <a:lnSpc>
                <a:spcPct val="90000"/>
              </a:lnSpc>
            </a:pPr>
            <a:r>
              <a:rPr lang="zh-CN" altLang="en-US" b="1" dirty="0"/>
              <a:t>海洛因</a:t>
            </a:r>
            <a:endParaRPr lang="zh-CN" altLang="en-US" b="1" dirty="0"/>
          </a:p>
          <a:p>
            <a:pPr lvl="0">
              <a:lnSpc>
                <a:spcPct val="90000"/>
              </a:lnSpc>
            </a:pPr>
            <a:endParaRPr lang="zh-CN" altLang="en-US" dirty="0"/>
          </a:p>
          <a:p>
            <a:pPr lvl="0">
              <a:lnSpc>
                <a:spcPct val="90000"/>
              </a:lnSpc>
            </a:pPr>
            <a:r>
              <a:rPr lang="zh-CN" altLang="en-US" dirty="0"/>
              <a:t>      海洛因即二乙酰吗啡，鸦片毒品系列中最纯净的精制品，是目前我国吸毒者吸食和注射的主要毒品之一。</a:t>
            </a:r>
            <a:r>
              <a:rPr lang="en-US" altLang="zh-CN"/>
              <a:t>1874</a:t>
            </a:r>
            <a:r>
              <a:rPr lang="zh-CN" altLang="en-US" dirty="0"/>
              <a:t>年英国化学家</a:t>
            </a:r>
            <a:r>
              <a:rPr lang="en-US" altLang="zh-CN"/>
              <a:t>C· </a:t>
            </a:r>
            <a:r>
              <a:rPr lang="zh-CN" altLang="en-US" dirty="0"/>
              <a:t>莱特在吗啡中加入冰醋酸等物质，首次提炼出镇痛效果更佳的半合成化衍生物二乙酰吗啡即海洛因。海洛因为白色粉末，微溶于水，易溶于有机溶剂，盐酸海洛因易溶于水，其溶液无色透明。</a:t>
            </a:r>
            <a:br>
              <a:rPr lang="zh-CN" altLang="en-US" dirty="0"/>
            </a:br>
            <a:r>
              <a:rPr lang="zh-CN" altLang="en-US" dirty="0"/>
              <a:t>　   目前国际上对毒品的排列分为十个号，主要是鸦片、海洛因、大麻、可卡因、安非他明、致幻剂等十类，其中海洛因占据第三、第四号，即三号毒品和四号毒品，因此世界上人们普遍称之为“三号海洛因”、“四号海洛因”。由于这样的习惯叫法使人们误以为还有一、二号海洛因，实际是吗啡或吗啡盐类。</a:t>
            </a:r>
            <a:br>
              <a:rPr lang="zh-CN" altLang="en-US" dirty="0"/>
            </a:br>
            <a:r>
              <a:rPr lang="zh-CN" altLang="en-US" dirty="0"/>
              <a:t>　　三号海洛因又称为“香港石”、“棕色糖”、“白龙珠”等，是将盐酸吗啡经化学过程产生二乙酰吗啡后，再添加大量的稀释剂（如士的宁、喹咛、莨菪碱、阿斯匹林、咖啡碱等）而制成的颗粒状毒品，有时也有粉末状的，颜色从浅灰色到深灰色。三号海洛因中二乙酰吗啡和单乙酰吗啡的总含量一般为</a:t>
            </a:r>
            <a:r>
              <a:rPr lang="en-US" altLang="zh-CN"/>
              <a:t>25%-45%</a:t>
            </a:r>
            <a:r>
              <a:rPr lang="zh-CN" altLang="en-US" dirty="0"/>
              <a:t>，咖啡因含量在此</a:t>
            </a:r>
            <a:r>
              <a:rPr lang="en-US" altLang="zh-CN"/>
              <a:t>30-60%</a:t>
            </a:r>
            <a:r>
              <a:rPr lang="zh-CN" altLang="en-US" dirty="0"/>
              <a:t>，一般有掺假。</a:t>
            </a:r>
            <a:br>
              <a:rPr lang="zh-CN" altLang="en-US" dirty="0"/>
            </a:br>
            <a:r>
              <a:rPr lang="zh-CN" altLang="en-US" dirty="0"/>
              <a:t>　　四号海洛因是在盐酸吗啡经乙酰化反应后不对其进行稀释，而是提纯，然后经过沉淀，予以干燥。其中二乙酰吗啡含量一般在</a:t>
            </a:r>
            <a:r>
              <a:rPr lang="en-US" altLang="zh-CN"/>
              <a:t>80%</a:t>
            </a:r>
            <a:r>
              <a:rPr lang="zh-CN" altLang="en-US" dirty="0"/>
              <a:t>以上，最高可达</a:t>
            </a:r>
            <a:r>
              <a:rPr lang="en-US" altLang="zh-CN"/>
              <a:t>98%</a:t>
            </a:r>
            <a:r>
              <a:rPr lang="zh-CN" altLang="en-US" dirty="0"/>
              <a:t>，纯的或高纯的四号海洛因是一种白色、无味、透明的粉末，且非常细腻以致擦在皮肤上会消失。但如果制造不好则会呈现浅黄色、粉红色、沙色或棕色的粗糙粉末甚至是颗粒状。目前国际上对毒品海洛因的鉴定只定性不定号。</a:t>
            </a:r>
            <a:br>
              <a:rPr lang="zh-CN" altLang="en-US" dirty="0"/>
            </a:br>
            <a:r>
              <a:rPr lang="zh-CN" altLang="en-US" dirty="0"/>
              <a:t>　　海洛因可用鼻嗅、吸食、皮下注射和静脉注射，其中后两种方法较常见。</a:t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8354" name="幻灯片图像占位符 22835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28355" name="文本占位符 228354"/>
          <p:cNvSpPr/>
          <p:nvPr>
            <p:ph type="body" idx="1"/>
          </p:nvPr>
        </p:nvSpPr>
        <p:spPr>
          <a:ln/>
        </p:spPr>
        <p:txBody>
          <a:bodyPr/>
          <a:p>
            <a:pPr lvl="0" algn="ctr"/>
            <a:r>
              <a:rPr lang="zh-CN" altLang="en-US" b="1" dirty="0"/>
              <a:t>冰毒</a:t>
            </a:r>
            <a:endParaRPr lang="zh-CN" altLang="en-US" b="1" dirty="0"/>
          </a:p>
          <a:p>
            <a:pPr lvl="0"/>
            <a:endParaRPr lang="zh-CN" altLang="en-US" b="1" dirty="0"/>
          </a:p>
          <a:p>
            <a:pPr lvl="0"/>
            <a:r>
              <a:rPr lang="zh-CN" altLang="en-US" dirty="0"/>
              <a:t>      冰毒即甲基苯丙胺，又称甲基安非他明、去氧麻黄素，为纯白色晶体，晶莹剔透，外观似冰，俗称“冰毒”，吸、贩毒者也称之为“冰”。该药小剂量时有短暂的兴奋抗疲劳作用，故其丸剂又有</a:t>
            </a:r>
            <a:r>
              <a:rPr lang="en-US" altLang="zh-CN"/>
              <a:t>"</a:t>
            </a:r>
            <a:r>
              <a:rPr lang="zh-CN" altLang="en-US" dirty="0"/>
              <a:t>大力丸</a:t>
            </a:r>
            <a:r>
              <a:rPr lang="en-US" altLang="zh-CN"/>
              <a:t>"</a:t>
            </a:r>
            <a:r>
              <a:rPr lang="zh-CN" altLang="en-US" dirty="0"/>
              <a:t>之称。</a:t>
            </a:r>
            <a:endParaRPr lang="zh-CN" altLang="en-US" dirty="0"/>
          </a:p>
          <a:p>
            <a:pPr lvl="0"/>
            <a:r>
              <a:rPr lang="zh-CN" altLang="en-US" dirty="0"/>
              <a:t>　　冰毒属于苯丙胺类中枢神经兴奋剂，是我国规定管制的精神药品。苯丙胺药物强烈的兴奋作用使它们刚应用于临床不久就开始被滥用。从</a:t>
            </a:r>
            <a:r>
              <a:rPr lang="en-US" altLang="zh-CN"/>
              <a:t>1932</a:t>
            </a:r>
            <a:r>
              <a:rPr lang="zh-CN" altLang="en-US" dirty="0"/>
              <a:t>年起就有人为寻求感官刺激而吸食安非他明。冰毒（甲基安非他明）虽然问世较晚，但是它见效快、药效维持时间长的特点使它蔓延速度极快。</a:t>
            </a:r>
            <a:r>
              <a:rPr lang="en-US" altLang="zh-CN"/>
              <a:t>1996</a:t>
            </a:r>
            <a:r>
              <a:rPr lang="zh-CN" altLang="en-US"/>
              <a:t>年</a:t>
            </a:r>
            <a:r>
              <a:rPr lang="en-US" altLang="zh-CN"/>
              <a:t>11</a:t>
            </a:r>
            <a:r>
              <a:rPr lang="zh-CN" altLang="en-US"/>
              <a:t>月</a:t>
            </a:r>
            <a:r>
              <a:rPr lang="en-US" altLang="zh-CN"/>
              <a:t>25</a:t>
            </a:r>
            <a:r>
              <a:rPr lang="zh-CN" altLang="en-US" dirty="0"/>
              <a:t>日联合国禁毒署在上海召开的国际兴奋剂专家会议上，一致认为苯丙胺类兴奋剂将逐步取代本世纪流行的鸦片、海洛因、大麻、冰毒、可卡因等常用毒品，成为</a:t>
            </a:r>
            <a:r>
              <a:rPr lang="en-US" altLang="zh-CN"/>
              <a:t>21</a:t>
            </a:r>
            <a:r>
              <a:rPr lang="zh-CN" altLang="en-US" dirty="0"/>
              <a:t>世纪全球　范围滥用最为广泛的毒品。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0402" name="幻灯片图像占位符 23040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30403" name="文本占位符 230402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r>
              <a:rPr lang="zh-CN" altLang="en-US" dirty="0"/>
              <a:t>      吗啡是鸦片中最主要的生物碱（含量约</a:t>
            </a:r>
            <a:r>
              <a:rPr lang="en-US" altLang="zh-CN"/>
              <a:t>10-15%</a:t>
            </a:r>
            <a:r>
              <a:rPr lang="zh-CN" altLang="en-US" dirty="0"/>
              <a:t>），</a:t>
            </a:r>
            <a:r>
              <a:rPr lang="en-US" altLang="zh-CN"/>
              <a:t>1806</a:t>
            </a:r>
            <a:r>
              <a:rPr lang="zh-CN" altLang="en-US" dirty="0"/>
              <a:t>年法国化学家</a:t>
            </a:r>
            <a:r>
              <a:rPr lang="en-US" altLang="zh-CN"/>
              <a:t>F·</a:t>
            </a:r>
            <a:r>
              <a:rPr lang="zh-CN" altLang="en-US" dirty="0"/>
              <a:t>泽尔蒂纳首次从鸦片中分离出来。他用分离得到的白色粉末在狗和自己身上进行实验，结果狗吃下去后很快昏昏睡去，用强刺激法也无法使其兴奋苏醒；他本人吞下这些粉末后也长眠不醒。据此他用希腊神话中的睡眠之神吗啡斯（</a:t>
            </a:r>
            <a:r>
              <a:rPr lang="en-US" altLang="zh-CN" dirty="0" err="1"/>
              <a:t>Morphus</a:t>
            </a:r>
            <a:r>
              <a:rPr lang="zh-CN" altLang="en-US" dirty="0"/>
              <a:t>）的名字将这些物质命名为“吗啡”。</a:t>
            </a:r>
            <a:br>
              <a:rPr lang="zh-CN" altLang="en-US" dirty="0"/>
            </a:br>
            <a:r>
              <a:rPr lang="zh-CN" altLang="en-US" dirty="0"/>
              <a:t>　　纯净吗啡为无色或白色结晶或粉末，难溶于水，易吸潮。随着杂质含量的增加颜色逐渐加深，粗制吗啡则为咖啡似的棕褐色粉末。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2450" name="幻灯片图像占位符 23244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32451" name="文本占位符 232450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r>
              <a:rPr lang="zh-CN" altLang="en-US" dirty="0"/>
              <a:t>      “摇头丸”是安非他明类衍生物，是亚甲二氧基甲基苯丙胺的片剂，属中枢神经兴奋剂，是我国规定管制的精神药品。</a:t>
            </a:r>
            <a:br>
              <a:rPr lang="zh-CN" altLang="en-US" dirty="0"/>
            </a:br>
            <a:r>
              <a:rPr lang="zh-CN" altLang="en-US" dirty="0"/>
              <a:t>　　“摇头丸”有强烈的中枢神经兴奋作用，有很强的精神依赖性，对人体有严重的危害。服用后表现为：活动过度、感情冲动、性欲亢进、嗜舞、偏执、妄想、自我约束力下降以及出现幻觉和暴力倾向等。该毒品现主要在迪厅、卡拉</a:t>
            </a:r>
            <a:r>
              <a:rPr lang="en-US" altLang="zh-CN"/>
              <a:t>OK</a:t>
            </a:r>
            <a:r>
              <a:rPr lang="zh-CN" altLang="en-US" dirty="0"/>
              <a:t>厅、夜总会等公共娱乐场所以口服形式被一些疯狂的舞迷所滥用。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4498" name="幻灯片图像占位符 23449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34499" name="文本占位符 234498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r>
              <a:rPr lang="zh-CN" altLang="en-US" dirty="0"/>
              <a:t>     大麻在我国俗称“火麻”，为一年生草本植物，雌雄异株，原产于亚洲中部，现遍及全球，有野生、有栽培。大麻的变种很多，是人类最早种植的植物之一。大麻的茎、竿可制成纤维，籽可榨油。作为毒品的大麻主要是指矮小、多分枝的印度大麻。大麻类毒品的主要活性成分是四氢大麻酚（</a:t>
            </a:r>
            <a:r>
              <a:rPr lang="en-US" altLang="zh-CN"/>
              <a:t>THC</a:t>
            </a:r>
            <a:r>
              <a:rPr lang="zh-CN" altLang="en-US" dirty="0"/>
              <a:t>）。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6546" name="幻灯片图像占位符 23654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36547" name="文本占位符 236546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r>
              <a:rPr lang="zh-CN" altLang="en-US" dirty="0"/>
              <a:t>       可卡因俗称“可可精”，学名苯甲酰甲荃芽子碱，是</a:t>
            </a:r>
            <a:r>
              <a:rPr lang="en-US" altLang="zh-CN"/>
              <a:t>1860</a:t>
            </a:r>
            <a:r>
              <a:rPr lang="zh-CN" altLang="en-US" dirty="0"/>
              <a:t>年德国化学家尼曼</a:t>
            </a:r>
            <a:r>
              <a:rPr lang="en-US" altLang="zh-CN"/>
              <a:t>(Alert </a:t>
            </a:r>
            <a:r>
              <a:rPr lang="en-US" altLang="zh-CN" dirty="0" err="1"/>
              <a:t>Niemann</a:t>
            </a:r>
            <a:r>
              <a:rPr lang="en-US" altLang="zh-CN"/>
              <a:t>)</a:t>
            </a:r>
            <a:r>
              <a:rPr lang="zh-CN" altLang="en-US" dirty="0"/>
              <a:t>从古柯叶中分离出来的一种最主要的生物碱，属于中枢神经兴奋剂，其盐类呈白色晶体状，无气味，味略苦而麻，易溶于水和酒精，兴奋作用强，也是一种局部麻醉剂</a:t>
            </a:r>
            <a:r>
              <a:rPr lang="en-US" altLang="zh-CN"/>
              <a:t>,</a:t>
            </a:r>
            <a:r>
              <a:rPr lang="zh-CN" altLang="en-US" dirty="0"/>
              <a:t>它对人体有两种作用：</a:t>
            </a:r>
            <a:br>
              <a:rPr lang="zh-CN" altLang="en-US" dirty="0"/>
            </a:br>
            <a:r>
              <a:rPr lang="zh-CN" altLang="en-US" dirty="0"/>
              <a:t>　　</a:t>
            </a:r>
            <a:r>
              <a:rPr lang="en-US" altLang="zh-CN"/>
              <a:t>(1)</a:t>
            </a:r>
            <a:r>
              <a:rPr lang="zh-CN" altLang="en-US" dirty="0"/>
              <a:t>能阻断神经传导，产生局部麻醉作用，对眼、鼻、喉恶粘膜神经的效果尤其明显，因此在早期曾被广泛用于眼、鼻、喉等五官的外科手术中作为麻醉剂。但由于可卡因盐酸盐的不稳定性，表面局部麻醉会引起角膜混浊，因此现在在临床上已经用新的、毒副作用更小的麻醉药取代了可卡因。</a:t>
            </a:r>
            <a:br>
              <a:rPr lang="zh-CN" altLang="en-US" dirty="0"/>
            </a:br>
            <a:r>
              <a:rPr lang="zh-CN" altLang="en-US" dirty="0"/>
              <a:t>　　</a:t>
            </a:r>
            <a:r>
              <a:rPr lang="en-US" altLang="zh-CN"/>
              <a:t>(2)</a:t>
            </a:r>
            <a:r>
              <a:rPr lang="zh-CN" altLang="en-US" dirty="0"/>
              <a:t>可卡因通过加强人体内化学物质的活性刺激大脑皮层兴奋中枢神经，并继而兴奋延髓和脊髓，表现为情绪高涨、思维活跃、好动、健谈，能较长时间地从事紧张的体力和脑力劳动，甚至胜任繁重的、平时不能承担的工作。尤其危险的是服用可卡因具有一定的攻击性。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8594" name="幻灯片图像占位符 23859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38595" name="文本占位符 238594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r>
              <a:rPr lang="zh-CN" altLang="en-US" dirty="0"/>
              <a:t>      度冷丁学名哌替啶，又称作唛啶、地美露。其盐酸盐为白色、无嗅、结晶状的粉末，能溶于水，一般制成针剂的形式。作为人工合成的麻醉药物，度冷丁普遍地使用于临床，它对人体的作用和机理与吗啡相似，但镇痛、麻醉作用较小，仅相当于吗啡的</a:t>
            </a:r>
            <a:r>
              <a:rPr lang="en-US" altLang="zh-CN"/>
              <a:t>1</a:t>
            </a:r>
            <a:r>
              <a:rPr lang="zh-CN" altLang="en-US" dirty="0"/>
              <a:t>／</a:t>
            </a:r>
            <a:r>
              <a:rPr lang="en-US" altLang="zh-CN"/>
              <a:t>10--1</a:t>
            </a:r>
            <a:r>
              <a:rPr lang="zh-CN" altLang="en-US" dirty="0"/>
              <a:t>／</a:t>
            </a:r>
            <a:r>
              <a:rPr lang="en-US" altLang="zh-CN"/>
              <a:t>8</a:t>
            </a:r>
            <a:r>
              <a:rPr lang="zh-CN" altLang="en-US" dirty="0"/>
              <a:t>，作用时间维持</a:t>
            </a:r>
            <a:r>
              <a:rPr lang="en-US" altLang="zh-CN"/>
              <a:t>2—4</a:t>
            </a:r>
            <a:r>
              <a:rPr lang="zh-CN" altLang="en-US" dirty="0"/>
              <a:t>小时左右。毒副作用也相应较小，恶心、呕吐、便秘等症状均较轻微，对呼吸系统的抑制作用较弱，一般不会出现呼吸困难及过量使用等问题。</a:t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0642" name="幻灯片图像占位符 2406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40643" name="文本占位符 240642"/>
          <p:cNvSpPr/>
          <p:nvPr>
            <p:ph type="body" idx="1"/>
          </p:nvPr>
        </p:nvSpPr>
        <p:spPr>
          <a:ln/>
        </p:spPr>
        <p:txBody>
          <a:bodyPr/>
          <a:p>
            <a:pPr lvl="0"/>
            <a:r>
              <a:rPr lang="zh-CN" altLang="en-US" dirty="0"/>
              <a:t>       </a:t>
            </a:r>
            <a:r>
              <a:rPr lang="en-US" altLang="zh-CN"/>
              <a:t>K</a:t>
            </a:r>
            <a:r>
              <a:rPr lang="zh-CN" altLang="en-US" dirty="0"/>
              <a:t>粉是氯胺酮的俗称，英文</a:t>
            </a:r>
            <a:r>
              <a:rPr lang="en-US" altLang="zh-CN" dirty="0" err="1"/>
              <a:t>Ketamine</a:t>
            </a:r>
            <a:r>
              <a:rPr lang="en-US" altLang="zh-CN"/>
              <a:t>,</a:t>
            </a:r>
            <a:r>
              <a:rPr lang="zh-CN" altLang="en-US" dirty="0"/>
              <a:t>属于静脉局麻药，临床上用作手术麻醉剂或麻醉诱导剂，具有一定的精神依赖性潜力。近年来在一些歌厅、舞厅等娱乐场所发现了氯胺酮的滥用现象。</a:t>
            </a:r>
            <a:r>
              <a:rPr lang="en-US" altLang="zh-CN"/>
              <a:t>2001</a:t>
            </a:r>
            <a:r>
              <a:rPr lang="zh-CN" altLang="en-US" dirty="0"/>
              <a:t>年</a:t>
            </a:r>
            <a:r>
              <a:rPr lang="en-US" altLang="zh-CN"/>
              <a:t>5</a:t>
            </a:r>
            <a:r>
              <a:rPr lang="zh-CN" altLang="en-US" dirty="0"/>
              <a:t>月</a:t>
            </a:r>
            <a:r>
              <a:rPr lang="en-US" altLang="zh-CN"/>
              <a:t>9</a:t>
            </a:r>
            <a:r>
              <a:rPr lang="zh-CN" altLang="en-US" dirty="0"/>
              <a:t>日，国家药品监督局将氯胺酮列入二类精神药品管理。 </a:t>
            </a:r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haodf.com/jibing/jingshenfenliezheng.htm" TargetMode="External"/><Relationship Id="rId2" Type="http://schemas.openxmlformats.org/officeDocument/2006/relationships/image" Target="../media/image16.png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9.jpeg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hyperlink" Target="1_&#21512;&#24182;&#25991;&#20214;.flv" TargetMode="External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hyperlink" Target="&#35753;&#25105;&#20204;&#21548;&#21548;.flv" TargetMode="External"/><Relationship Id="rId1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&#21560;&#27602;&#30340;&#20320;.flv" TargetMode="External"/><Relationship Id="rId1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8612" name="图片 68611" descr="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0" name="标题 68609"/>
          <p:cNvSpPr>
            <a:spLocks noGrp="1"/>
          </p:cNvSpPr>
          <p:nvPr>
            <p:ph type="title"/>
          </p:nvPr>
        </p:nvSpPr>
        <p:spPr>
          <a:xfrm>
            <a:off x="0" y="1125538"/>
            <a:ext cx="9756775" cy="6381750"/>
          </a:xfrm>
          <a:ln/>
        </p:spPr>
        <p:txBody>
          <a:bodyPr anchor="ctr"/>
          <a:p>
            <a:br>
              <a:rPr lang="zh-CN" altLang="en-US" sz="6600" dirty="0">
                <a:solidFill>
                  <a:schemeClr val="bg1"/>
                </a:solidFill>
              </a:rPr>
            </a:br>
            <a:r>
              <a:rPr lang="zh-CN" altLang="en-US" sz="8000" dirty="0">
                <a:solidFill>
                  <a:schemeClr val="bg1"/>
                </a:solidFill>
                <a:ea typeface="华文行楷" pitchFamily="2" charset="-122"/>
              </a:rPr>
              <a:t>珍爱生命 拒绝毒品</a:t>
            </a:r>
            <a:br>
              <a:rPr lang="zh-CN" altLang="en-US" sz="8000" dirty="0">
                <a:solidFill>
                  <a:schemeClr val="bg1"/>
                </a:solidFill>
                <a:ea typeface="华文行楷" pitchFamily="2" charset="-122"/>
              </a:rPr>
            </a:br>
            <a:br>
              <a:rPr lang="zh-CN" altLang="en-US" sz="6600" dirty="0">
                <a:solidFill>
                  <a:schemeClr val="bg1"/>
                </a:solidFill>
              </a:rPr>
            </a:br>
            <a:r>
              <a:rPr lang="zh-CN" altLang="en-US" sz="6600" dirty="0">
                <a:solidFill>
                  <a:schemeClr val="bg1"/>
                </a:solidFill>
              </a:rPr>
              <a:t>                </a:t>
            </a:r>
            <a:r>
              <a:rPr lang="en-US" altLang="zh-CN" sz="2400">
                <a:solidFill>
                  <a:schemeClr val="bg1"/>
                </a:solidFill>
              </a:rPr>
              <a:t> </a:t>
            </a:r>
            <a:br>
              <a:rPr lang="zh-CN" altLang="en-US" sz="2400" dirty="0">
                <a:solidFill>
                  <a:schemeClr val="bg1"/>
                </a:solidFill>
              </a:rPr>
            </a:br>
            <a:r>
              <a:rPr lang="zh-CN" altLang="en-US" sz="2400" dirty="0">
                <a:solidFill>
                  <a:schemeClr val="bg1"/>
                </a:solidFill>
              </a:rPr>
              <a:t>                                              </a:t>
            </a:r>
            <a:br>
              <a:rPr lang="zh-CN" altLang="en-US" sz="4000" dirty="0">
                <a:solidFill>
                  <a:schemeClr val="bg1"/>
                </a:solidFill>
              </a:rPr>
            </a:br>
            <a:endParaRPr lang="zh-CN" alt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mb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22" name="标题 235521"/>
          <p:cNvSpPr>
            <a:spLocks noGrp="1"/>
          </p:cNvSpPr>
          <p:nvPr>
            <p:ph type="title"/>
          </p:nvPr>
        </p:nvSpPr>
        <p:spPr>
          <a:xfrm>
            <a:off x="468313" y="333375"/>
            <a:ext cx="5183187" cy="892175"/>
          </a:xfrm>
          <a:ln/>
        </p:spPr>
        <p:txBody>
          <a:bodyPr anchor="ctr"/>
          <a:p>
            <a:r>
              <a:rPr lang="zh-CN" altLang="en-US" b="1" dirty="0"/>
              <a:t>可卡因，</a:t>
            </a:r>
            <a:endParaRPr lang="zh-CN" altLang="en-US" b="1" dirty="0"/>
          </a:p>
        </p:txBody>
      </p:sp>
      <p:graphicFrame>
        <p:nvGraphicFramePr>
          <p:cNvPr id="235523" name="内容占位符 235522"/>
          <p:cNvGraphicFramePr/>
          <p:nvPr>
            <p:ph idx="1"/>
          </p:nvPr>
        </p:nvGraphicFramePr>
        <p:xfrm>
          <a:off x="468313" y="2636838"/>
          <a:ext cx="6119812" cy="393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523490" imgH="1621790" progId="Photoshop.Image.8">
                  <p:embed/>
                </p:oleObj>
              </mc:Choice>
              <mc:Fallback>
                <p:oleObj name="" r:id="rId1" imgW="2523490" imgH="1621790" progId="Photoshop.Image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8313" y="2636838"/>
                        <a:ext cx="6119812" cy="393223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24" name="图片 235523" descr="2004831743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963" y="836613"/>
            <a:ext cx="3024187" cy="285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25" name="文本框 235524"/>
          <p:cNvSpPr txBox="1"/>
          <p:nvPr/>
        </p:nvSpPr>
        <p:spPr>
          <a:xfrm>
            <a:off x="395288" y="1196975"/>
            <a:ext cx="5256212" cy="1163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  大剂量使用可使呼吸、心血管和呕吐中枢兴奋，严重者可发生惊厥，最后由兴奋转为抑制，出现呼吸抑制，心衰，甚至死亡。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7570" name="标题 23756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/>
              <a:t>杜冷丁</a:t>
            </a:r>
            <a:endParaRPr lang="zh-CN" altLang="en-US" dirty="0"/>
          </a:p>
        </p:txBody>
      </p:sp>
      <p:pic>
        <p:nvPicPr>
          <p:cNvPr id="237571" name="文本占位符 237570" descr="200483173329611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323850" y="1235075"/>
            <a:ext cx="8424863" cy="4786313"/>
          </a:xfrm>
          <a:ln/>
        </p:spPr>
      </p:pic>
      <p:sp>
        <p:nvSpPr>
          <p:cNvPr id="237572" name="文本框 237571"/>
          <p:cNvSpPr txBox="1"/>
          <p:nvPr/>
        </p:nvSpPr>
        <p:spPr>
          <a:xfrm>
            <a:off x="684213" y="6237288"/>
            <a:ext cx="78486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是一种成镇痛药，长期使用会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产生依赖性</a:t>
            </a:r>
            <a:r>
              <a:rPr lang="zh-CN" altLang="en-US" b="1" dirty="0">
                <a:latin typeface="Arial" panose="020B0604020202020204" pitchFamily="34" charset="0"/>
              </a:rPr>
              <a:t>，被列为严格管制的麻醉药品。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18" name="标题 23961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ln/>
        </p:spPr>
        <p:txBody>
          <a:bodyPr anchor="ctr"/>
          <a:p>
            <a:r>
              <a:rPr lang="en-US" altLang="zh-CN"/>
              <a:t>K </a:t>
            </a:r>
            <a:r>
              <a:rPr lang="zh-CN" altLang="en-US" dirty="0"/>
              <a:t>粉</a:t>
            </a:r>
            <a:endParaRPr lang="zh-CN" altLang="en-US" dirty="0"/>
          </a:p>
        </p:txBody>
      </p:sp>
      <p:graphicFrame>
        <p:nvGraphicFramePr>
          <p:cNvPr id="239619" name="内容占位符 239618"/>
          <p:cNvGraphicFramePr/>
          <p:nvPr>
            <p:ph idx="1"/>
          </p:nvPr>
        </p:nvGraphicFramePr>
        <p:xfrm>
          <a:off x="827088" y="1268413"/>
          <a:ext cx="748982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080000" imgH="3810000" progId="Photoshop.Image.8">
                  <p:embed/>
                </p:oleObj>
              </mc:Choice>
              <mc:Fallback>
                <p:oleObj name="" r:id="rId1" imgW="5080000" imgH="3810000" progId="Photoshop.Image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088" y="1268413"/>
                        <a:ext cx="7489825" cy="381635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9620" name="文本框 239619"/>
          <p:cNvSpPr txBox="1"/>
          <p:nvPr/>
        </p:nvSpPr>
        <p:spPr>
          <a:xfrm>
            <a:off x="684213" y="5300663"/>
            <a:ext cx="8064500" cy="1163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 一般人只要足量接触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二、三次即可上瘾</a:t>
            </a:r>
            <a:r>
              <a:rPr lang="zh-CN" altLang="en-US" b="1" dirty="0">
                <a:latin typeface="Arial" panose="020B0604020202020204" pitchFamily="34" charset="0"/>
              </a:rPr>
              <a:t>，是一种很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危险的精神药物</a:t>
            </a:r>
            <a:r>
              <a:rPr lang="zh-CN" altLang="en-US" b="1" dirty="0">
                <a:latin typeface="Arial" panose="020B0604020202020204" pitchFamily="34" charset="0"/>
              </a:rPr>
              <a:t>。</a:t>
            </a:r>
            <a:r>
              <a:rPr lang="en-US" altLang="zh-CN" b="1">
                <a:latin typeface="Arial" panose="020B0604020202020204" pitchFamily="34" charset="0"/>
              </a:rPr>
              <a:t>K </a:t>
            </a:r>
            <a:r>
              <a:rPr lang="zh-CN" altLang="en-US" b="1" dirty="0">
                <a:latin typeface="Arial" panose="020B0604020202020204" pitchFamily="34" charset="0"/>
              </a:rPr>
              <a:t>粉具有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很强的依赖性</a:t>
            </a:r>
            <a:r>
              <a:rPr lang="zh-CN" altLang="en-US" b="1" dirty="0">
                <a:latin typeface="Arial" panose="020B0604020202020204" pitchFamily="34" charset="0"/>
              </a:rPr>
              <a:t>，服用后会产生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意识与感觉的分离状态</a:t>
            </a:r>
            <a:r>
              <a:rPr lang="zh-CN" altLang="en-US" b="1" dirty="0">
                <a:latin typeface="Arial" panose="020B0604020202020204" pitchFamily="34" charset="0"/>
              </a:rPr>
              <a:t>，导致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神经中毒反应</a:t>
            </a:r>
            <a:r>
              <a:rPr lang="zh-CN" altLang="en-US" b="1" dirty="0">
                <a:latin typeface="Arial" panose="020B0604020202020204" pitchFamily="34" charset="0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幻觉</a:t>
            </a:r>
            <a:r>
              <a:rPr lang="zh-CN" altLang="en-US" b="1" dirty="0">
                <a:latin typeface="Arial" panose="020B0604020202020204" pitchFamily="34" charset="0"/>
              </a:rPr>
              <a:t>和</a:t>
            </a:r>
            <a:r>
              <a:rPr lang="zh-CN" altLang="en-US" b="1" dirty="0">
                <a:latin typeface="Arial" panose="020B0604020202020204" pitchFamily="34" charset="0"/>
                <a:hlinkClick r:id="rId3"/>
              </a:rPr>
              <a:t>精神分裂症</a:t>
            </a:r>
            <a:r>
              <a:rPr lang="zh-CN" altLang="en-US" b="1" dirty="0">
                <a:latin typeface="Arial" panose="020B0604020202020204" pitchFamily="34" charset="0"/>
              </a:rPr>
              <a:t>状，同时对记忆和思维能力都造成严重损害。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827" name="内容占位符 205826" descr="图片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76600" y="260350"/>
            <a:ext cx="1871663" cy="585788"/>
          </a:xfrm>
          <a:ln/>
        </p:spPr>
      </p:pic>
      <p:sp>
        <p:nvSpPr>
          <p:cNvPr id="205828" name="文本框 205827"/>
          <p:cNvSpPr txBox="1"/>
          <p:nvPr/>
        </p:nvSpPr>
        <p:spPr>
          <a:xfrm>
            <a:off x="250825" y="1052513"/>
            <a:ext cx="365283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一 、吸毒摧残人生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829" name="文本框 205828"/>
          <p:cNvSpPr txBox="1"/>
          <p:nvPr/>
        </p:nvSpPr>
        <p:spPr>
          <a:xfrm>
            <a:off x="395288" y="1773238"/>
            <a:ext cx="30432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对身体的危害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830" name="文本框 205829"/>
          <p:cNvSpPr txBox="1"/>
          <p:nvPr/>
        </p:nvSpPr>
        <p:spPr>
          <a:xfrm>
            <a:off x="395288" y="2366963"/>
            <a:ext cx="5854700" cy="2136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大脑病变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近年来的研究证实，毒品能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直接改变人脑中部分化学物质的结构，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破坏、扰乱人体正常的高级神经活动，有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的甚至毒害、损伤神经组织。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5831" name="内容占位符 205830" descr="大脑病变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56325" y="620713"/>
            <a:ext cx="2808288" cy="3240087"/>
          </a:xfrm>
          <a:ln/>
        </p:spPr>
      </p:pic>
      <p:sp>
        <p:nvSpPr>
          <p:cNvPr id="205832" name="矩形 205831"/>
          <p:cNvSpPr/>
          <p:nvPr/>
        </p:nvSpPr>
        <p:spPr>
          <a:xfrm>
            <a:off x="0" y="23495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05833" name="图片 205832" descr="心脏病变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4149725"/>
            <a:ext cx="2808288" cy="2592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834" name="矩形 205833"/>
          <p:cNvSpPr/>
          <p:nvPr/>
        </p:nvSpPr>
        <p:spPr>
          <a:xfrm>
            <a:off x="250825" y="4797425"/>
            <a:ext cx="5853113" cy="15160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lnSpc>
                <a:spcPct val="13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心脏病变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：毒品毒害人体重要的组织、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器官、对循环系统的毒害表现为血压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下降，心动过缓。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0" grpId="0"/>
      <p:bldP spid="2058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6851" name="内容占位符 206850" descr="瘦弱不堪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516688" y="188913"/>
            <a:ext cx="2232025" cy="1550987"/>
          </a:xfrm>
          <a:ln/>
        </p:spPr>
      </p:pic>
      <p:pic>
        <p:nvPicPr>
          <p:cNvPr id="206852" name="内容占位符 206851" descr="传染疾病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516688" y="2060575"/>
            <a:ext cx="2232025" cy="1506538"/>
          </a:xfrm>
          <a:ln/>
        </p:spPr>
      </p:pic>
      <p:sp>
        <p:nvSpPr>
          <p:cNvPr id="206853" name="矩形 206852"/>
          <p:cNvSpPr/>
          <p:nvPr/>
        </p:nvSpPr>
        <p:spPr>
          <a:xfrm>
            <a:off x="179388" y="41275"/>
            <a:ext cx="6161087" cy="21367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lnSpc>
                <a:spcPct val="14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瘦弱不堪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：吸毒者胃肠道平滑肌和括约肌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张力提高，蠕动减弱，出现消化和吸收功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能障碍，食欲不振，甚至完全丧失营养摄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入严重不足。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6854" name="文本框 206853"/>
          <p:cNvSpPr txBox="1"/>
          <p:nvPr/>
        </p:nvSpPr>
        <p:spPr>
          <a:xfrm>
            <a:off x="250825" y="2492375"/>
            <a:ext cx="6159500" cy="11144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传染疾病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：毒品破坏人体免疫机制，使吸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毒者极易感染各种疾病。</a:t>
            </a:r>
            <a:r>
              <a:rPr lang="zh-CN" altLang="en-US">
                <a:latin typeface="Arial" panose="020B0604020202020204" pitchFamily="34" charset="0"/>
              </a:rPr>
              <a:t> 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6855" name="文本框 206854"/>
          <p:cNvSpPr txBox="1"/>
          <p:nvPr/>
        </p:nvSpPr>
        <p:spPr>
          <a:xfrm>
            <a:off x="250825" y="4024313"/>
            <a:ext cx="6164263" cy="2136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传播艾滋病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：吸毒者使用不洁的注射器或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共用注射器造成人类免疫缺陷病毒（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HIV)</a:t>
            </a:r>
            <a:endParaRPr lang="en-US" altLang="zh-CN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的直接血液传播或通过性接触感染爱滋病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毒。 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6856" name="内容占位符 206855" descr="传播艾滋病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6659563" y="3860800"/>
            <a:ext cx="2016125" cy="2808288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" fill="hold"/>
                                        <p:tgtEl>
                                          <p:spTgt spid="20685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" fill="hold"/>
                                        <p:tgtEl>
                                          <p:spTgt spid="2068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2068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" fill="hold"/>
                                        <p:tgtEl>
                                          <p:spTgt spid="2068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4" grpId="0"/>
      <p:bldP spid="2068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7875" name="内容占位符 207874" descr="自%20伤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84888" y="620713"/>
            <a:ext cx="2735262" cy="2033587"/>
          </a:xfrm>
          <a:ln/>
        </p:spPr>
      </p:pic>
      <p:pic>
        <p:nvPicPr>
          <p:cNvPr id="207876" name="内容占位符 207875" descr="自%20杀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867400" y="3500438"/>
            <a:ext cx="3059113" cy="2998787"/>
          </a:xfrm>
          <a:ln/>
        </p:spPr>
      </p:pic>
      <p:sp>
        <p:nvSpPr>
          <p:cNvPr id="207877" name="文本框 207876"/>
          <p:cNvSpPr txBox="1"/>
          <p:nvPr/>
        </p:nvSpPr>
        <p:spPr>
          <a:xfrm>
            <a:off x="323850" y="333375"/>
            <a:ext cx="36671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 、吸毒摧残人生</a:t>
            </a:r>
            <a:endParaRPr lang="zh-CN" altLang="en-US" sz="32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7878" name="矩形 207877"/>
          <p:cNvSpPr/>
          <p:nvPr/>
        </p:nvSpPr>
        <p:spPr>
          <a:xfrm>
            <a:off x="539750" y="1104900"/>
            <a:ext cx="42481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、自伤、自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杀、自残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7879" name="矩形 207878"/>
          <p:cNvSpPr/>
          <p:nvPr/>
        </p:nvSpPr>
        <p:spPr>
          <a:xfrm>
            <a:off x="468313" y="1609725"/>
            <a:ext cx="5395912" cy="15160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lnSpc>
                <a:spcPct val="13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 吸毒者难以忍受毒瘾发作的巨大的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痛苦，往往采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取自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残甚至自杀的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方式摆脱毒瘾的发作。 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7880" name="矩形 207879"/>
          <p:cNvSpPr/>
          <p:nvPr/>
        </p:nvSpPr>
        <p:spPr>
          <a:xfrm>
            <a:off x="6011863" y="2781300"/>
            <a:ext cx="2800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福州某男自伤左臂 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7881" name="文本框 207880"/>
          <p:cNvSpPr txBox="1"/>
          <p:nvPr/>
        </p:nvSpPr>
        <p:spPr>
          <a:xfrm>
            <a:off x="3492500" y="3933825"/>
            <a:ext cx="2663825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郑州陈某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毒瘾发作难忍，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用牙刷插入鼻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孔自杀。 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7882" name="矩形 207881"/>
          <p:cNvSpPr/>
          <p:nvPr/>
        </p:nvSpPr>
        <p:spPr>
          <a:xfrm>
            <a:off x="1187450" y="6165850"/>
            <a:ext cx="11049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 残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400" b="1">
              <a:solidFill>
                <a:srgbClr val="3366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7883" name="内容占位符 207882" descr="自%20残2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684213" y="3357563"/>
            <a:ext cx="2028825" cy="2735262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078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7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7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7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9" grpId="0"/>
      <p:bldP spid="207880" grpId="0"/>
      <p:bldP spid="207881" grpId="0"/>
      <p:bldP spid="2078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8899" name="内容占位符 208898" descr="中央戏剧学院毕业的电影演员朱洁1997年因吸毒过量死亡，年仅28岁。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5724525" y="2852738"/>
            <a:ext cx="2700338" cy="2227262"/>
          </a:xfrm>
          <a:ln/>
        </p:spPr>
      </p:pic>
      <p:pic>
        <p:nvPicPr>
          <p:cNvPr id="208900" name="内容占位符 208899" descr="梁蓓丽，21岁，贵州人，一个聪慧、漂亮的女孩，染上毒瘾后，靠卖淫维持吸毒，因注射毒品过量死于南宁市街头。"/>
          <p:cNvPicPr>
            <a:picLocks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468313" y="3068638"/>
            <a:ext cx="2036762" cy="3241675"/>
          </a:xfrm>
          <a:ln/>
        </p:spPr>
      </p:pic>
      <p:sp>
        <p:nvSpPr>
          <p:cNvPr id="208901" name="矩形 208900"/>
          <p:cNvSpPr/>
          <p:nvPr/>
        </p:nvSpPr>
        <p:spPr>
          <a:xfrm>
            <a:off x="468313" y="765175"/>
            <a:ext cx="25558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>
                <a:latin typeface="Arial" panose="020B0604020202020204" pitchFamily="34" charset="0"/>
              </a:rPr>
              <a:t>　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加速死亡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8902" name="矩形 208901"/>
          <p:cNvSpPr/>
          <p:nvPr/>
        </p:nvSpPr>
        <p:spPr>
          <a:xfrm>
            <a:off x="250825" y="115888"/>
            <a:ext cx="365283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 、吸毒摧残人生</a:t>
            </a:r>
            <a:endParaRPr lang="zh-CN" altLang="en-US" sz="3200" b="1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8903" name="矩形 208902"/>
          <p:cNvSpPr/>
          <p:nvPr/>
        </p:nvSpPr>
        <p:spPr>
          <a:xfrm>
            <a:off x="395288" y="1341438"/>
            <a:ext cx="8456612" cy="1463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lnSpc>
                <a:spcPct val="125000"/>
              </a:lnSpc>
            </a:pP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       加速死亡：吸毒者为满足毒瘾易造成吸食（注射）过量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毒品导致呼吸中枢衰竭而死亡或毒品中混杂有毒、有害物质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出现过敏性休克及各种复杂的并发症，严重者导致死亡。　　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8904" name="矩形 208903"/>
          <p:cNvSpPr/>
          <p:nvPr/>
        </p:nvSpPr>
        <p:spPr>
          <a:xfrm>
            <a:off x="5651500" y="5300663"/>
            <a:ext cx="3125788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中央戏剧学院毕业的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电影演员朱洁</a:t>
            </a:r>
            <a:r>
              <a:rPr lang="en-US" altLang="zh-CN" sz="2000" b="1">
                <a:latin typeface="黑体" panose="02010609060101010101" pitchFamily="2" charset="-122"/>
                <a:ea typeface="黑体" panose="02010609060101010101" pitchFamily="2" charset="-122"/>
              </a:rPr>
              <a:t>1997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年因吸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毒过量死亡，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年仅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28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岁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。 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8905" name="内容占位符 208904" descr="梁蓓丽死于南宁市街头"/>
          <p:cNvPicPr>
            <a:picLocks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771775" y="3068638"/>
            <a:ext cx="1905000" cy="1409700"/>
          </a:xfrm>
          <a:ln/>
        </p:spPr>
      </p:pic>
      <p:grpSp>
        <p:nvGrpSpPr>
          <p:cNvPr id="208906" name="组合 208905"/>
          <p:cNvGrpSpPr/>
          <p:nvPr/>
        </p:nvGrpSpPr>
        <p:grpSpPr>
          <a:xfrm>
            <a:off x="2627313" y="4581525"/>
            <a:ext cx="2736850" cy="1798638"/>
            <a:chOff x="0" y="-9"/>
            <a:chExt cx="3948" cy="1133"/>
          </a:xfrm>
        </p:grpSpPr>
        <p:sp>
          <p:nvSpPr>
            <p:cNvPr id="208907" name="矩形 208906"/>
            <p:cNvSpPr/>
            <p:nvPr/>
          </p:nvSpPr>
          <p:spPr>
            <a:xfrm>
              <a:off x="0" y="754"/>
              <a:ext cx="116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endPara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8908" name="矩形 208907"/>
            <p:cNvSpPr/>
            <p:nvPr/>
          </p:nvSpPr>
          <p:spPr>
            <a:xfrm>
              <a:off x="0" y="-9"/>
              <a:ext cx="3948" cy="1133"/>
            </a:xfrm>
            <a:prstGeom prst="rect">
              <a:avLst/>
            </a:prstGeom>
            <a:noFill/>
            <a:ln w="9525">
              <a:noFill/>
            </a:ln>
          </p:spPr>
          <p:txBody>
            <a:bodyPr rIns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 b="1">
                  <a:latin typeface="黑体" panose="02010609060101010101" pitchFamily="2" charset="-122"/>
                  <a:ea typeface="黑体" panose="02010609060101010101" pitchFamily="2" charset="-122"/>
                </a:rPr>
                <a:t>   </a:t>
              </a:r>
              <a:r>
                <a:rPr lang="zh-CN" altLang="en-US" sz="1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梁</a:t>
              </a:r>
              <a:r>
                <a:rPr lang="zh-CN" altLang="en-US" sz="1600" b="1">
                  <a:latin typeface="黑体" panose="02010609060101010101" pitchFamily="2" charset="-122"/>
                  <a:ea typeface="黑体" panose="02010609060101010101" pitchFamily="2" charset="-122"/>
                </a:rPr>
                <a:t>蓓丽，</a:t>
              </a:r>
              <a:r>
                <a:rPr lang="en-US" altLang="zh-CN" sz="16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21</a:t>
              </a:r>
              <a:r>
                <a:rPr lang="zh-CN" altLang="en-US" sz="16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岁</a:t>
              </a:r>
              <a:r>
                <a:rPr lang="zh-CN" altLang="en-US" sz="1600" b="1">
                  <a:latin typeface="黑体" panose="02010609060101010101" pitchFamily="2" charset="-122"/>
                  <a:ea typeface="黑体" panose="02010609060101010101" pitchFamily="2" charset="-122"/>
                </a:rPr>
                <a:t>，</a:t>
              </a:r>
              <a:r>
                <a:rPr lang="zh-CN" altLang="en-US" sz="1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贵州</a:t>
              </a:r>
              <a:r>
                <a:rPr lang="zh-CN" altLang="en-US" sz="1600" b="1">
                  <a:latin typeface="黑体" panose="02010609060101010101" pitchFamily="2" charset="-122"/>
                  <a:ea typeface="黑体" panose="02010609060101010101" pitchFamily="2" charset="-122"/>
                </a:rPr>
                <a:t>人，一个聪慧、漂</a:t>
              </a:r>
              <a:r>
                <a:rPr lang="zh-CN" altLang="en-US" sz="1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亮的</a:t>
              </a:r>
              <a:r>
                <a:rPr lang="zh-CN" altLang="en-US" sz="1600" b="1">
                  <a:latin typeface="黑体" panose="02010609060101010101" pitchFamily="2" charset="-122"/>
                  <a:ea typeface="黑体" panose="02010609060101010101" pitchFamily="2" charset="-122"/>
                </a:rPr>
                <a:t>女孩，染上毒瘾后</a:t>
              </a:r>
              <a:r>
                <a:rPr lang="zh-CN" altLang="en-US" sz="1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，靠</a:t>
              </a:r>
              <a:r>
                <a:rPr lang="zh-CN" altLang="en-US" sz="1600" b="1">
                  <a:latin typeface="黑体" panose="02010609060101010101" pitchFamily="2" charset="-122"/>
                  <a:ea typeface="黑体" panose="02010609060101010101" pitchFamily="2" charset="-122"/>
                </a:rPr>
                <a:t>卖淫维持吸毒，因</a:t>
              </a:r>
              <a:r>
                <a:rPr lang="zh-CN" altLang="en-US" sz="16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注</a:t>
              </a:r>
              <a:r>
                <a:rPr lang="zh-CN" altLang="en-US" b="1" dirty="0">
                  <a:latin typeface="Arial" panose="020B0604020202020204" pitchFamily="34" charset="0"/>
                </a:rPr>
                <a:t>射毒品过量死于南宁市街头。</a:t>
              </a:r>
              <a:r>
                <a:rPr lang="zh-CN" altLang="en-US" dirty="0">
                  <a:latin typeface="Arial" panose="020B0604020202020204" pitchFamily="34" charset="0"/>
                </a:rPr>
                <a:t>  </a:t>
              </a:r>
              <a:endParaRPr lang="zh-CN" altLang="en-US" sz="1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089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3" grpId="0"/>
      <p:bldP spid="20890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9922" name="矩形 209921"/>
          <p:cNvSpPr/>
          <p:nvPr/>
        </p:nvSpPr>
        <p:spPr>
          <a:xfrm>
            <a:off x="395288" y="2166938"/>
            <a:ext cx="5545137" cy="35972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3333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倾家荡产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：吸毒的费用是个“无底洞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”普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遍的工资收入根本不能满足吸毒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的需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要。即使有一定的经济基础也只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能维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持一时。因为毒瘾永远不可能得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到满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足，结果只能是吸得一贫如洗、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倾家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荡产。很多吸毒者为满足毒瘾不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惜遗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弃老人、出卖子女，甚至胁迫妻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女卖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淫以获取毒资，直至妻离子散、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2" charset="-122"/>
              </a:rPr>
              <a:t>家破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2" charset="-122"/>
              </a:rPr>
              <a:t>人亡。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09924" name="内容占位符 209923" descr="图片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76600" y="260350"/>
            <a:ext cx="1871663" cy="585788"/>
          </a:xfrm>
          <a:ln/>
        </p:spPr>
      </p:pic>
      <p:sp>
        <p:nvSpPr>
          <p:cNvPr id="209925" name="矩形 209924"/>
          <p:cNvSpPr/>
          <p:nvPr/>
        </p:nvSpPr>
        <p:spPr>
          <a:xfrm>
            <a:off x="1331913" y="24923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9926" name="矩形 209925"/>
          <p:cNvSpPr/>
          <p:nvPr/>
        </p:nvSpPr>
        <p:spPr>
          <a:xfrm>
            <a:off x="323850" y="908050"/>
            <a:ext cx="34607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二、吸毒毁灭家庭</a:t>
            </a:r>
            <a:endParaRPr lang="zh-CN" altLang="en-US" sz="3200" b="1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9927" name="矩形 209926"/>
          <p:cNvSpPr/>
          <p:nvPr/>
        </p:nvSpPr>
        <p:spPr>
          <a:xfrm>
            <a:off x="1187450" y="1557338"/>
            <a:ext cx="57213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倾家荡产、妻离子散、家破人亡　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9928" name="矩形 209927"/>
          <p:cNvSpPr/>
          <p:nvPr/>
        </p:nvSpPr>
        <p:spPr>
          <a:xfrm>
            <a:off x="900113" y="5876925"/>
            <a:ext cx="77533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000" b="1" dirty="0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西</a:t>
            </a:r>
            <a:r>
              <a:rPr lang="zh-CN" altLang="en-US" sz="20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宁市吸毒人员马某某夫妇二人因吸毒先后死亡，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家中财产全被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吸光</a:t>
            </a:r>
            <a:r>
              <a:rPr lang="zh-CN" altLang="en-US" sz="2000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，留下两个不满十岁的小孩和年迈的母亲，生活苦不堪言。 </a:t>
            </a:r>
            <a:endParaRPr lang="zh-CN" altLang="en-US" sz="20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9929" name="内容占位符 209928" descr="倾家荡产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84888" y="2276475"/>
            <a:ext cx="2987675" cy="3089275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9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/>
      <p:bldP spid="209927" grpId="0"/>
      <p:bldP spid="2099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1970" name="矩形 211969"/>
          <p:cNvSpPr/>
          <p:nvPr/>
        </p:nvSpPr>
        <p:spPr>
          <a:xfrm>
            <a:off x="395288" y="1125538"/>
            <a:ext cx="8302625" cy="16986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lnSpc>
                <a:spcPct val="11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    吸毒对后代贻害无穷。或是母婴垂直传播成为爱滋病受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害者，或是一出生就染上了毒瘾成为小小的“瘾君子”，有的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成为了吸毒父母亲毒瘾发作时发泄的对象。“瘾君子们！你们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的后代无辜啊！” 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11972" name="内容占位符 211971" descr="图片5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3419475" y="106363"/>
            <a:ext cx="1871663" cy="585787"/>
          </a:xfrm>
          <a:ln/>
        </p:spPr>
      </p:pic>
      <p:pic>
        <p:nvPicPr>
          <p:cNvPr id="211973" name="内容占位符 211972" descr="南宁市一名妇女怀孕期间吸食毒品，胎儿在母体中深受其害，一出世就呈现窒息、痉挛状态，此后，母亲哺乳前必须吸食毒品，婴儿才肯进食，否则哭闹不止，严重危及生命。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156325" y="2581275"/>
            <a:ext cx="2232025" cy="1495425"/>
          </a:xfrm>
          <a:ln/>
        </p:spPr>
      </p:pic>
      <p:pic>
        <p:nvPicPr>
          <p:cNvPr id="211974" name="内容占位符 211973" descr="广东某女生下“海洛因婴儿”。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755650" y="4076700"/>
            <a:ext cx="2808288" cy="1951038"/>
          </a:xfrm>
          <a:ln/>
        </p:spPr>
      </p:pic>
      <p:sp>
        <p:nvSpPr>
          <p:cNvPr id="211975" name="矩形 211974"/>
          <p:cNvSpPr/>
          <p:nvPr/>
        </p:nvSpPr>
        <p:spPr>
          <a:xfrm>
            <a:off x="0" y="549275"/>
            <a:ext cx="40608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二、吸毒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贻害后代　 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1976" name="矩形 211975"/>
          <p:cNvSpPr/>
          <p:nvPr/>
        </p:nvSpPr>
        <p:spPr>
          <a:xfrm>
            <a:off x="468313" y="2852738"/>
            <a:ext cx="5481637" cy="11906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b="1" dirty="0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南</a:t>
            </a:r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宁市一名妇女怀孕期间吸食毒品，胎儿在母体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中深受其害，一出世就呈现窒息、痉挛状态，此后，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母亲哺乳前必须吸食毒品，婴儿才肯进食，否则哭闹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不止，严重危及生命。 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1977" name="矩形 211976"/>
          <p:cNvSpPr/>
          <p:nvPr/>
        </p:nvSpPr>
        <p:spPr>
          <a:xfrm>
            <a:off x="612775" y="6165850"/>
            <a:ext cx="32385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广东某女生下“</a:t>
            </a:r>
            <a:r>
              <a:rPr lang="zh-CN" altLang="en-US" b="1">
                <a:solidFill>
                  <a:srgbClr val="FF3300"/>
                </a:solidFill>
                <a:latin typeface="Arial" panose="020B0604020202020204" pitchFamily="34" charset="0"/>
              </a:rPr>
              <a:t>海洛因婴儿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”。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211978" name="矩形 211977"/>
          <p:cNvSpPr/>
          <p:nvPr/>
        </p:nvSpPr>
        <p:spPr>
          <a:xfrm>
            <a:off x="6659563" y="4437063"/>
            <a:ext cx="1911350" cy="14652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b="1" dirty="0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宁</a:t>
            </a:r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夏一对夫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妻吸毒败家，将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岁的孩子托付给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一名男子，孩子</a:t>
            </a:r>
            <a:endParaRPr lang="zh-CN" altLang="en-US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惨遭毒打。</a:t>
            </a:r>
            <a:r>
              <a:rPr lang="zh-CN" altLang="en-US">
                <a:solidFill>
                  <a:srgbClr val="33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11979" name="内容占位符 211978" descr="宁夏一对夫妻吸毒败家，将5岁孩子托付给一名男子，孩子惨遭毒打"/>
          <p:cNvPicPr>
            <a:picLocks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3851275" y="4076700"/>
            <a:ext cx="2736850" cy="1944688"/>
          </a:xfrm>
          <a:ln/>
        </p:spPr>
      </p:pic>
      <p:sp>
        <p:nvSpPr>
          <p:cNvPr id="211981" name="动作按钮: 影片 211980">
            <a:hlinkClick r:id="rId5" action="ppaction://hlinkfile"/>
          </p:cNvPr>
          <p:cNvSpPr/>
          <p:nvPr/>
        </p:nvSpPr>
        <p:spPr>
          <a:xfrm>
            <a:off x="6877050" y="5949950"/>
            <a:ext cx="1655763" cy="908050"/>
          </a:xfrm>
          <a:prstGeom prst="actionButtonMovie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1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/>
      <p:bldP spid="211976" grpId="0"/>
      <p:bldP spid="211977" grpId="0"/>
      <p:bldP spid="2119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8662" name="标题 198661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1143000"/>
          </a:xfrm>
          <a:ln/>
        </p:spPr>
        <p:txBody>
          <a:bodyPr anchor="ctr"/>
          <a:p>
            <a:r>
              <a:rPr lang="zh-CN" altLang="en-US" sz="6000" b="1" dirty="0">
                <a:solidFill>
                  <a:srgbClr val="FF0000"/>
                </a:solidFill>
              </a:rPr>
              <a:t>毒品的危害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198663" name="文本占位符 198662"/>
          <p:cNvSpPr>
            <a:spLocks noGrp="1"/>
          </p:cNvSpPr>
          <p:nvPr>
            <p:ph type="body" idx="1"/>
          </p:nvPr>
        </p:nvSpPr>
        <p:spPr>
          <a:xfrm>
            <a:off x="395288" y="1052513"/>
            <a:ext cx="8229600" cy="4525962"/>
          </a:xfrm>
          <a:ln/>
        </p:spPr>
        <p:txBody>
          <a:bodyPr/>
          <a:p>
            <a:pPr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毒品的危害，可以概括为“</a:t>
            </a:r>
            <a:r>
              <a:rPr lang="zh-CN" altLang="en-US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毁灭自己、祸及家庭、危害社会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个字。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、吸毒摧残人生。毒品严重危害人的身心健康，常致自伤、自残、自杀，加速死亡。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、吸毒毁灭家庭。许多吸毒者倾家荡产，妻离子散，贻害后代。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、危害社会。诱发其他违法犯罪，破坏正常的社会和经济秩序，败坏社会风气。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3300" name="标题 183299"/>
          <p:cNvSpPr>
            <a:spLocks noGrp="1"/>
          </p:cNvSpPr>
          <p:nvPr>
            <p:ph type="title"/>
          </p:nvPr>
        </p:nvSpPr>
        <p:spPr>
          <a:xfrm>
            <a:off x="0" y="1628775"/>
            <a:ext cx="9144000" cy="4105275"/>
          </a:xfrm>
          <a:ln/>
        </p:spPr>
        <p:txBody>
          <a:bodyPr anchor="ctr"/>
          <a:p>
            <a:r>
              <a:rPr lang="zh-CN" altLang="en-US" sz="8000" b="1" dirty="0">
                <a:solidFill>
                  <a:srgbClr val="FF0000"/>
                </a:solidFill>
              </a:rPr>
              <a:t>是什么害了他</a:t>
            </a:r>
            <a:br>
              <a:rPr lang="zh-CN" altLang="en-US" sz="8000" b="1" dirty="0">
                <a:solidFill>
                  <a:srgbClr val="FF0000"/>
                </a:solidFill>
              </a:rPr>
            </a:br>
            <a:r>
              <a:rPr lang="zh-CN" altLang="en-US" sz="8000" b="1" dirty="0">
                <a:solidFill>
                  <a:srgbClr val="FF0000"/>
                </a:solidFill>
              </a:rPr>
              <a:t>（她）们？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1734" name="标题 201733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728787"/>
          </a:xfrm>
          <a:ln/>
        </p:spPr>
        <p:txBody>
          <a:bodyPr anchor="ctr"/>
          <a:p>
            <a:pPr algn="l"/>
            <a:r>
              <a:rPr lang="zh-CN" altLang="en-US" sz="6600" dirty="0">
                <a:solidFill>
                  <a:schemeClr val="tx1"/>
                </a:solidFill>
              </a:rPr>
              <a:t>有谁知道他（她）们为什么会吸毒？</a:t>
            </a:r>
            <a:endParaRPr lang="zh-CN" altLang="en-US" sz="6600" dirty="0">
              <a:solidFill>
                <a:schemeClr val="tx1"/>
              </a:solidFill>
            </a:endParaRPr>
          </a:p>
        </p:txBody>
      </p:sp>
      <p:pic>
        <p:nvPicPr>
          <p:cNvPr id="201735" name="Picture 4" descr="159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2420938"/>
            <a:ext cx="8964612" cy="4437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1736" name="动作按钮: 影片 201735">
            <a:hlinkClick r:id="rId2"/>
          </p:cNvPr>
          <p:cNvSpPr/>
          <p:nvPr/>
        </p:nvSpPr>
        <p:spPr>
          <a:xfrm>
            <a:off x="7956550" y="5734050"/>
            <a:ext cx="936625" cy="863600"/>
          </a:xfrm>
          <a:prstGeom prst="actionButtonMovie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0162" name="图片 220161" descr="漫画5—绝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638" y="476250"/>
            <a:ext cx="4751387" cy="540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0163" name="矩形 220162"/>
          <p:cNvSpPr/>
          <p:nvPr/>
        </p:nvSpPr>
        <p:spPr>
          <a:xfrm>
            <a:off x="5508625" y="5815013"/>
            <a:ext cx="2663825" cy="854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l"/>
            <a:r>
              <a:rPr lang="zh-CN" altLang="en-US" sz="360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漫画：绝路</a:t>
            </a:r>
            <a:endParaRPr lang="zh-CN" altLang="en-US" sz="360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20164" name="文本框 220163"/>
          <p:cNvSpPr txBox="1"/>
          <p:nvPr/>
        </p:nvSpPr>
        <p:spPr>
          <a:xfrm>
            <a:off x="468313" y="1844675"/>
            <a:ext cx="32321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、好奇心作祟！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0166" name="文本框 220165"/>
          <p:cNvSpPr txBox="1"/>
          <p:nvPr/>
        </p:nvSpPr>
        <p:spPr>
          <a:xfrm>
            <a:off x="395288" y="2420938"/>
            <a:ext cx="3600450" cy="3940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占第一位的原因就是“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体会感觉”、“抽着玩玩”、“试一试”、“尝新鲜”。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这种“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试一试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”的念头往往就是走上吸毒不归路的开端。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0167" name="文本框 220166"/>
          <p:cNvSpPr txBox="1"/>
          <p:nvPr/>
        </p:nvSpPr>
        <p:spPr>
          <a:xfrm>
            <a:off x="179388" y="579438"/>
            <a:ext cx="43195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黑体" panose="02010609060101010101" pitchFamily="2" charset="-122"/>
              </a:rPr>
              <a:t>吸毒的主要原因</a:t>
            </a:r>
            <a:endParaRPr lang="zh-CN" altLang="en-US" sz="40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2691" name="文本占位符 242690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8229600" cy="5792788"/>
          </a:xfrm>
          <a:ln/>
        </p:spPr>
        <p:txBody>
          <a:bodyPr/>
          <a:p>
            <a:pPr>
              <a:lnSpc>
                <a:spcPct val="120000"/>
              </a:lnSpc>
              <a:buNone/>
            </a:pP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、寻找刺激和对毒品无知。认为吸毒时髦、气派。误认为毒品能减肥，美容。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、死爱面子。被激将而吸毒，导致吸毒后戒不了，特别是个性极强的人往往容易被“面子”所害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、因无知而被欺骗、引诱。不少吸毒者是在毫不知情的情况下被欺骗吸毒，几次后无法自拔。不少毒贩为扩大毒网，经常利用青年学生的无知多方引诱。</a:t>
            </a: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4" name="标题 243713"/>
          <p:cNvSpPr>
            <a:spLocks noGrp="1"/>
          </p:cNvSpPr>
          <p:nvPr>
            <p:ph type="title"/>
          </p:nvPr>
        </p:nvSpPr>
        <p:spPr>
          <a:xfrm>
            <a:off x="457200" y="-100012"/>
            <a:ext cx="8229600" cy="1143000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青少年怎样防止吸毒？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43715" name="文本占位符 243714"/>
          <p:cNvSpPr>
            <a:spLocks noGrp="1"/>
          </p:cNvSpPr>
          <p:nvPr>
            <p:ph type="body" idx="1"/>
          </p:nvPr>
        </p:nvSpPr>
        <p:spPr>
          <a:xfrm>
            <a:off x="0" y="981075"/>
            <a:ext cx="9036050" cy="5876925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、接受毒品基本知识和禁毒法律法规教育，了解毒品的危害，懂得“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吸毒一口，掉入虎口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”的道理。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、树立正确的人生观，不盲目追求享受，寻求刺激，赶时髦。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、不听信毒品能治病、毒品能解脱烦恼和痛苦、毒品能给人带来快乐等各种花言巧语。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、不结交有吸毒、贩毒行为的人。如果发现亲朋好友中有吸、贩毒行为的人，一要劝阻，二要远离，三要报告公安机关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、进歌舞厅要谨慎，决不吸食摇头丸、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K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粉等兴奋剂。 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、即使自己在不知情的情况下，被引诱、欺骗吸毒一次，也要珍惜自己的生命，不再吸第二次，更不要吸第三次。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5" name="文本占位符 1310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lnSpc>
                <a:spcPct val="100000"/>
              </a:lnSpc>
            </a:pPr>
            <a:r>
              <a:rPr lang="en-US" altLang="zh-CN" sz="2400" b="1"/>
              <a:t>1</a:t>
            </a:r>
            <a:r>
              <a:rPr lang="zh-CN" altLang="en-US" sz="2400" b="1" dirty="0"/>
              <a:t>、直截了当法</a:t>
            </a:r>
            <a:r>
              <a:rPr lang="en-US" altLang="zh-CN" sz="2400" b="1"/>
              <a:t>——</a:t>
            </a:r>
            <a:r>
              <a:rPr lang="zh-CN" altLang="en-US" sz="2400" b="1" dirty="0"/>
              <a:t>坚定直接地拒绝引诱：“吸毒会上瘾的，害人害己别害我。 </a:t>
            </a:r>
            <a:endParaRPr lang="zh-CN" altLang="en-US" sz="2400" b="1" dirty="0"/>
          </a:p>
          <a:p>
            <a:pPr>
              <a:lnSpc>
                <a:spcPct val="100000"/>
              </a:lnSpc>
            </a:pPr>
            <a:r>
              <a:rPr lang="en-US" altLang="zh-CN" sz="2400" b="1"/>
              <a:t>2</a:t>
            </a:r>
            <a:r>
              <a:rPr lang="zh-CN" altLang="en-US" sz="2400" b="1" dirty="0"/>
              <a:t>、金蝉脱壳法</a:t>
            </a:r>
            <a:r>
              <a:rPr lang="en-US" altLang="zh-CN" sz="2400" b="1"/>
              <a:t>——</a:t>
            </a:r>
            <a:r>
              <a:rPr lang="zh-CN" altLang="en-US" sz="2400" b="1" dirty="0"/>
              <a:t>情况若不许可。或者受到威逼利诱，可以借口婉转拒绝：“我，我肚子痛，我要去厕所。”然后溜之大吉。  </a:t>
            </a:r>
            <a:endParaRPr lang="zh-CN" altLang="en-US" sz="2400" b="1" dirty="0"/>
          </a:p>
          <a:p>
            <a:pPr>
              <a:lnSpc>
                <a:spcPct val="100000"/>
              </a:lnSpc>
            </a:pPr>
            <a:r>
              <a:rPr lang="en-US" altLang="zh-CN" sz="2400" b="1"/>
              <a:t>3</a:t>
            </a:r>
            <a:r>
              <a:rPr lang="zh-CN" altLang="en-US" sz="2400" b="1" dirty="0"/>
              <a:t>、秘密报案法</a:t>
            </a:r>
            <a:r>
              <a:rPr lang="en-US" altLang="zh-CN" sz="2400" b="1"/>
              <a:t>——</a:t>
            </a:r>
            <a:r>
              <a:rPr lang="zh-CN" altLang="en-US" sz="2400" b="1" dirty="0"/>
              <a:t>如果实在无法脱身，趁人不注意时，偷偷告诉你信赖的人，或者拨打</a:t>
            </a:r>
            <a:r>
              <a:rPr lang="en-US" altLang="zh-CN" sz="2400" b="1"/>
              <a:t>110</a:t>
            </a:r>
            <a:r>
              <a:rPr lang="zh-CN" altLang="en-US" sz="2400" b="1" dirty="0"/>
              <a:t>报警。 </a:t>
            </a:r>
            <a:endParaRPr lang="zh-CN" altLang="en-US" sz="2400" b="1" dirty="0"/>
          </a:p>
          <a:p>
            <a:pPr>
              <a:lnSpc>
                <a:spcPct val="100000"/>
              </a:lnSpc>
            </a:pPr>
            <a:r>
              <a:rPr lang="en-US" altLang="zh-CN" sz="2400" b="1"/>
              <a:t>5</a:t>
            </a:r>
            <a:r>
              <a:rPr lang="zh-CN" altLang="en-US" sz="2400" b="1" dirty="0"/>
              <a:t>、及时告知家长法</a:t>
            </a:r>
            <a:r>
              <a:rPr lang="en-US" altLang="zh-CN" sz="2400" b="1"/>
              <a:t>——</a:t>
            </a:r>
            <a:r>
              <a:rPr lang="zh-CN" altLang="en-US" sz="2400" b="1" dirty="0"/>
              <a:t>当毒贩、毒友逼你吸毒并威胁你，不许你告诉家人老师，否则就要对你或家人下手时，一定不要被他们威吓住，要第一时间告诉你的师长。</a:t>
            </a:r>
            <a:r>
              <a:rPr lang="en-US" altLang="zh-CN" sz="2400" b="1"/>
              <a:t>.</a:t>
            </a:r>
            <a:endParaRPr lang="en-US" altLang="zh-CN" sz="2400" b="1"/>
          </a:p>
        </p:txBody>
      </p:sp>
      <p:pic>
        <p:nvPicPr>
          <p:cNvPr id="131076" name="图片 131075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700213"/>
            <a:ext cx="8893175" cy="432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1077" name="动作按钮: 影片 131076">
            <a:hlinkClick r:id="rId2" action="ppaction://hlinkfile"/>
          </p:cNvPr>
          <p:cNvSpPr/>
          <p:nvPr/>
        </p:nvSpPr>
        <p:spPr>
          <a:xfrm>
            <a:off x="8101013" y="6138863"/>
            <a:ext cx="792162" cy="719137"/>
          </a:xfrm>
          <a:prstGeom prst="actionButtonMovie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1079" name="标题 131078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3600" b="1" dirty="0">
                <a:solidFill>
                  <a:srgbClr val="FF0000"/>
                </a:solidFill>
              </a:rPr>
              <a:t>当有人向你提供毒品时，你会怎样做？ 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2210" name="标题 222209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  <a:ln/>
        </p:spPr>
        <p:txBody>
          <a:bodyPr anchor="ctr"/>
          <a:p>
            <a:r>
              <a:rPr lang="zh-CN" altLang="en-US" sz="5400" b="1" dirty="0">
                <a:solidFill>
                  <a:srgbClr val="FF0000"/>
                </a:solidFill>
              </a:rPr>
              <a:t>毒品知识知多少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222211" name="文本占位符 222210"/>
          <p:cNvSpPr>
            <a:spLocks noGrp="1"/>
          </p:cNvSpPr>
          <p:nvPr>
            <p:ph type="body" idx="1"/>
          </p:nvPr>
        </p:nvSpPr>
        <p:spPr>
          <a:xfrm>
            <a:off x="107950" y="1412875"/>
            <a:ext cx="8785225" cy="4997450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zh-CN" altLang="en-US" sz="4000" b="1" dirty="0"/>
              <a:t>什么是毒品？</a:t>
            </a:r>
            <a:endParaRPr lang="zh-CN" altLang="en-US" sz="4000" b="1" dirty="0"/>
          </a:p>
          <a:p>
            <a:pPr>
              <a:lnSpc>
                <a:spcPct val="130000"/>
              </a:lnSpc>
            </a:pPr>
            <a:r>
              <a:rPr lang="zh-CN" altLang="en-US" sz="4000" b="1" dirty="0"/>
              <a:t>根据</a:t>
            </a:r>
            <a:r>
              <a:rPr lang="en-US" altLang="zh-CN" sz="4000" b="1"/>
              <a:t>《</a:t>
            </a:r>
            <a:r>
              <a:rPr lang="zh-CN" altLang="en-US" sz="4000" b="1" dirty="0"/>
              <a:t>中华人民共和国刑法</a:t>
            </a:r>
            <a:r>
              <a:rPr lang="en-US" altLang="zh-CN" sz="4000" b="1"/>
              <a:t>》</a:t>
            </a:r>
            <a:r>
              <a:rPr lang="zh-CN" altLang="en-US" sz="4000" b="1" dirty="0"/>
              <a:t>第</a:t>
            </a:r>
            <a:r>
              <a:rPr lang="en-US" altLang="zh-CN" sz="4000" b="1"/>
              <a:t>375</a:t>
            </a:r>
            <a:r>
              <a:rPr lang="zh-CN" altLang="en-US" sz="4000" b="1" dirty="0"/>
              <a:t>条规定：毒品是指</a:t>
            </a:r>
            <a:r>
              <a:rPr lang="zh-CN" altLang="en-US" sz="4000" b="1" dirty="0">
                <a:solidFill>
                  <a:srgbClr val="FF0000"/>
                </a:solidFill>
              </a:rPr>
              <a:t>鸦片、海洛因、冰毒、吗啡、大麻、可卡因</a:t>
            </a:r>
            <a:r>
              <a:rPr lang="zh-CN" altLang="en-US" sz="4000" b="1" dirty="0"/>
              <a:t>及国家规定管制的其他能够使人</a:t>
            </a:r>
            <a:r>
              <a:rPr lang="zh-CN" altLang="en-US" sz="4000" b="1" dirty="0">
                <a:solidFill>
                  <a:srgbClr val="FF0000"/>
                </a:solidFill>
              </a:rPr>
              <a:t>形成瘾癖</a:t>
            </a:r>
            <a:r>
              <a:rPr lang="zh-CN" altLang="en-US" sz="4000" b="1" dirty="0"/>
              <a:t>的麻醉药品和精神药品。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charRg st="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2211">
                                            <p:txEl>
                                              <p:charRg st="7" end="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3234" name="标题 22323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/>
              <a:t>罂粟和鸦片</a:t>
            </a:r>
            <a:endParaRPr lang="zh-CN" altLang="en-US" dirty="0"/>
          </a:p>
        </p:txBody>
      </p:sp>
      <p:pic>
        <p:nvPicPr>
          <p:cNvPr id="223235" name="文本占位符 223234" descr="200483171927797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611188" y="1557338"/>
            <a:ext cx="3617912" cy="4824412"/>
          </a:xfrm>
          <a:ln/>
        </p:spPr>
      </p:pic>
      <p:pic>
        <p:nvPicPr>
          <p:cNvPr id="223236" name="图片 223235" descr="20048317253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1989138"/>
            <a:ext cx="4103687" cy="2754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3237" name="文本框 223236"/>
          <p:cNvSpPr txBox="1"/>
          <p:nvPr/>
        </p:nvSpPr>
        <p:spPr>
          <a:xfrm>
            <a:off x="4572000" y="5157788"/>
            <a:ext cx="4176713" cy="915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可使人先天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免疫力丧失</a:t>
            </a:r>
            <a:r>
              <a:rPr lang="zh-CN" altLang="en-US" b="1" dirty="0">
                <a:latin typeface="Arial" panose="020B0604020202020204" pitchFamily="34" charset="0"/>
              </a:rPr>
              <a:t>，极易患染各种疾病。吸食鸦片会成瘾，过量吸食鸦片可引起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急性中毒而死亡</a:t>
            </a:r>
            <a:r>
              <a:rPr lang="zh-CN" altLang="en-US" b="1" dirty="0">
                <a:latin typeface="Arial" panose="020B0604020202020204" pitchFamily="34" charset="0"/>
              </a:rPr>
              <a:t>。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82" name="标题 22528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/>
              <a:t>海洛因</a:t>
            </a:r>
            <a:r>
              <a:rPr lang="zh-CN" altLang="en-US" sz="3200" dirty="0"/>
              <a:t>（毒品之王）</a:t>
            </a:r>
            <a:r>
              <a:rPr lang="zh-CN" altLang="en-US" dirty="0"/>
              <a:t> </a:t>
            </a:r>
            <a:r>
              <a:rPr lang="zh-CN" altLang="en-US" b="1" dirty="0"/>
              <a:t>，俗称“白粉 ”</a:t>
            </a:r>
            <a:endParaRPr lang="zh-CN" altLang="en-US" b="1" dirty="0"/>
          </a:p>
        </p:txBody>
      </p:sp>
      <p:pic>
        <p:nvPicPr>
          <p:cNvPr id="225283" name="文本占位符 225282" descr="220040913212022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900113" y="1412875"/>
            <a:ext cx="7416800" cy="4392613"/>
          </a:xfrm>
          <a:ln/>
        </p:spPr>
      </p:pic>
      <p:sp>
        <p:nvSpPr>
          <p:cNvPr id="225284" name="文本框 225283"/>
          <p:cNvSpPr txBox="1"/>
          <p:nvPr/>
        </p:nvSpPr>
        <p:spPr>
          <a:xfrm>
            <a:off x="755650" y="5734050"/>
            <a:ext cx="8064500" cy="80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吸食海洛因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二次后</a:t>
            </a:r>
            <a:r>
              <a:rPr lang="zh-CN" altLang="en-US" b="1" dirty="0">
                <a:latin typeface="Arial" panose="020B0604020202020204" pitchFamily="34" charset="0"/>
              </a:rPr>
              <a:t>，大多数情况下都会使人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上瘾</a:t>
            </a:r>
            <a:r>
              <a:rPr lang="zh-CN" altLang="en-US" b="1" dirty="0">
                <a:latin typeface="Arial" panose="020B0604020202020204" pitchFamily="34" charset="0"/>
              </a:rPr>
              <a:t>，理和心理上的依赖，会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产生梦幻</a:t>
            </a:r>
            <a:r>
              <a:rPr lang="zh-CN" altLang="en-US" b="1" dirty="0">
                <a:latin typeface="Arial" panose="020B0604020202020204" pitchFamily="34" charset="0"/>
              </a:rPr>
              <a:t>现象，长期使用会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破坏人的免疫功能，传播艾滋病等疾病</a:t>
            </a:r>
            <a:r>
              <a:rPr lang="zh-CN" altLang="en-US" b="1" dirty="0">
                <a:latin typeface="Arial" panose="020B0604020202020204" pitchFamily="34" charset="0"/>
              </a:rPr>
              <a:t>，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7330" name="标题 227329"/>
          <p:cNvSpPr>
            <a:spLocks noGrp="1"/>
          </p:cNvSpPr>
          <p:nvPr>
            <p:ph type="title"/>
          </p:nvPr>
        </p:nvSpPr>
        <p:spPr>
          <a:xfrm>
            <a:off x="1042988" y="765175"/>
            <a:ext cx="2301875" cy="1036638"/>
          </a:xfrm>
          <a:ln/>
        </p:spPr>
        <p:txBody>
          <a:bodyPr anchor="ctr"/>
          <a:p>
            <a:r>
              <a:rPr lang="zh-CN" altLang="en-US" dirty="0"/>
              <a:t>冰  毒</a:t>
            </a:r>
            <a:endParaRPr lang="zh-CN" altLang="en-US" sz="4800" dirty="0">
              <a:solidFill>
                <a:srgbClr val="0099FF"/>
              </a:solidFill>
            </a:endParaRPr>
          </a:p>
        </p:txBody>
      </p:sp>
      <p:pic>
        <p:nvPicPr>
          <p:cNvPr id="227331" name="文本占位符 227330" descr="20048318138811"/>
          <p:cNvPicPr>
            <a:picLocks noChangeAspect="1"/>
          </p:cNvPicPr>
          <p:nvPr>
            <p:ph type="body" sz="half" idx="1"/>
          </p:nvPr>
        </p:nvPicPr>
        <p:blipFill>
          <a:blip r:embed="rId1"/>
          <a:stretch>
            <a:fillRect/>
          </a:stretch>
        </p:blipFill>
        <p:spPr>
          <a:xfrm>
            <a:off x="3924300" y="476250"/>
            <a:ext cx="4824413" cy="4641850"/>
          </a:xfrm>
          <a:ln/>
        </p:spPr>
      </p:pic>
      <p:pic>
        <p:nvPicPr>
          <p:cNvPr id="227332" name="图片 227331" descr="20048318133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9138"/>
            <a:ext cx="4356100" cy="3201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7333" name="文本框 227332"/>
          <p:cNvSpPr txBox="1"/>
          <p:nvPr/>
        </p:nvSpPr>
        <p:spPr>
          <a:xfrm>
            <a:off x="468313" y="5445125"/>
            <a:ext cx="7848600" cy="889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5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 吸食后会产生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强烈的生理兴奋</a:t>
            </a:r>
            <a:r>
              <a:rPr lang="zh-CN" altLang="en-US" b="1" dirty="0">
                <a:latin typeface="Arial" panose="020B0604020202020204" pitchFamily="34" charset="0"/>
              </a:rPr>
              <a:t>，能大量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消耗人的体力</a:t>
            </a:r>
            <a:r>
              <a:rPr lang="zh-CN" altLang="en-US" b="1" dirty="0">
                <a:latin typeface="Arial" panose="020B0604020202020204" pitchFamily="34" charset="0"/>
              </a:rPr>
              <a:t>和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降低免疫功能</a:t>
            </a:r>
            <a:r>
              <a:rPr lang="zh-CN" altLang="en-US" b="1" dirty="0">
                <a:latin typeface="Arial" panose="020B0604020202020204" pitchFamily="34" charset="0"/>
              </a:rPr>
              <a:t>，严重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损害心脏</a:t>
            </a:r>
            <a:r>
              <a:rPr lang="zh-CN" altLang="en-US" b="1" dirty="0">
                <a:latin typeface="Arial" panose="020B0604020202020204" pitchFamily="34" charset="0"/>
              </a:rPr>
              <a:t>、大脑组织甚至导致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死亡</a:t>
            </a:r>
            <a:r>
              <a:rPr lang="zh-CN" altLang="en-US" b="1" dirty="0">
                <a:latin typeface="Arial" panose="020B0604020202020204" pitchFamily="34" charset="0"/>
              </a:rPr>
              <a:t>。 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9378" name="标题 229377"/>
          <p:cNvSpPr>
            <a:spLocks noGrp="1"/>
          </p:cNvSpPr>
          <p:nvPr>
            <p:ph type="title"/>
          </p:nvPr>
        </p:nvSpPr>
        <p:spPr>
          <a:xfrm>
            <a:off x="1042988" y="620713"/>
            <a:ext cx="2517775" cy="990600"/>
          </a:xfrm>
          <a:ln/>
        </p:spPr>
        <p:txBody>
          <a:bodyPr anchor="ctr"/>
          <a:p>
            <a:r>
              <a:rPr lang="zh-CN" altLang="en-US" dirty="0"/>
              <a:t>吗啡</a:t>
            </a:r>
            <a:endParaRPr lang="zh-CN" altLang="en-US" dirty="0"/>
          </a:p>
        </p:txBody>
      </p:sp>
      <p:pic>
        <p:nvPicPr>
          <p:cNvPr id="229379" name="文本占位符 229378" descr="200483174037423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250825" y="3141663"/>
            <a:ext cx="8281988" cy="3498850"/>
          </a:xfrm>
          <a:ln/>
        </p:spPr>
      </p:pic>
      <p:pic>
        <p:nvPicPr>
          <p:cNvPr id="229380" name="图片 229379" descr="2004831741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260350"/>
            <a:ext cx="4105275" cy="3381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9381" name="文本框 229380"/>
          <p:cNvSpPr txBox="1"/>
          <p:nvPr/>
        </p:nvSpPr>
        <p:spPr>
          <a:xfrm>
            <a:off x="179388" y="1989138"/>
            <a:ext cx="4464050" cy="1163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吗啡是鸦片中最主要的生物碱 。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急性中毒回导致呼吸中枢麻痹、呼吸停止至死亡</a:t>
            </a:r>
            <a:r>
              <a:rPr lang="zh-CN" altLang="en-US" b="1" dirty="0">
                <a:latin typeface="Arial" panose="020B0604020202020204" pitchFamily="34" charset="0"/>
              </a:rPr>
              <a:t>。</a:t>
            </a:r>
            <a:br>
              <a:rPr lang="zh-CN" altLang="en-US" b="1" dirty="0">
                <a:latin typeface="Arial" panose="020B0604020202020204" pitchFamily="34" charset="0"/>
              </a:rPr>
            </a:b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1426" name="标题 231425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  <a:ln/>
        </p:spPr>
        <p:txBody>
          <a:bodyPr anchor="ctr"/>
          <a:p>
            <a:r>
              <a:rPr lang="zh-CN" altLang="en-US" dirty="0"/>
              <a:t>摇头丸</a:t>
            </a:r>
            <a:endParaRPr lang="zh-CN" altLang="en-US" dirty="0"/>
          </a:p>
        </p:txBody>
      </p:sp>
      <p:pic>
        <p:nvPicPr>
          <p:cNvPr id="231427" name="文本占位符 231426" descr="200483173550480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684213" y="981075"/>
            <a:ext cx="7561262" cy="4719638"/>
          </a:xfrm>
          <a:ln/>
        </p:spPr>
      </p:pic>
      <p:sp>
        <p:nvSpPr>
          <p:cNvPr id="231428" name="文本框 231427"/>
          <p:cNvSpPr txBox="1"/>
          <p:nvPr/>
        </p:nvSpPr>
        <p:spPr>
          <a:xfrm>
            <a:off x="539750" y="5734050"/>
            <a:ext cx="7777163" cy="806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b="1" dirty="0">
                <a:latin typeface="Arial" panose="020B0604020202020204" pitchFamily="34" charset="0"/>
              </a:rPr>
              <a:t>       使用两三次即可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成瘾</a:t>
            </a:r>
            <a:r>
              <a:rPr lang="zh-CN" altLang="en-US" b="1" dirty="0">
                <a:latin typeface="Arial" panose="020B0604020202020204" pitchFamily="34" charset="0"/>
              </a:rPr>
              <a:t>，过量使用会产生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急生中毒</a:t>
            </a:r>
            <a:r>
              <a:rPr lang="zh-CN" altLang="en-US" b="1" dirty="0">
                <a:latin typeface="Arial" panose="020B0604020202020204" pitchFamily="34" charset="0"/>
              </a:rPr>
              <a:t>，严重时可产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生脑出血</a:t>
            </a:r>
            <a:r>
              <a:rPr lang="zh-CN" altLang="en-US" b="1" dirty="0">
                <a:latin typeface="Arial" panose="020B0604020202020204" pitchFamily="34" charset="0"/>
              </a:rPr>
              <a:t>、虚脱、昏迷、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死亡</a:t>
            </a:r>
            <a:r>
              <a:rPr lang="zh-CN" altLang="en-US" b="1" dirty="0">
                <a:latin typeface="Arial" panose="020B0604020202020204" pitchFamily="34" charset="0"/>
              </a:rPr>
              <a:t>。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3474" name="标题 233473"/>
          <p:cNvSpPr>
            <a:spLocks noGrp="1"/>
          </p:cNvSpPr>
          <p:nvPr>
            <p:ph type="title"/>
          </p:nvPr>
        </p:nvSpPr>
        <p:spPr>
          <a:xfrm>
            <a:off x="4718050" y="476250"/>
            <a:ext cx="3238500" cy="1252538"/>
          </a:xfrm>
          <a:ln/>
        </p:spPr>
        <p:txBody>
          <a:bodyPr anchor="ctr"/>
          <a:p>
            <a:r>
              <a:rPr lang="zh-CN" altLang="en-US" dirty="0"/>
              <a:t>大麻</a:t>
            </a:r>
            <a:endParaRPr lang="zh-CN" altLang="en-US" dirty="0"/>
          </a:p>
        </p:txBody>
      </p:sp>
      <p:pic>
        <p:nvPicPr>
          <p:cNvPr id="233475" name="文本占位符 233474" descr="200483188481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684213" y="620713"/>
            <a:ext cx="3081337" cy="5759450"/>
          </a:xfrm>
          <a:ln/>
        </p:spPr>
      </p:pic>
      <p:pic>
        <p:nvPicPr>
          <p:cNvPr id="233476" name="图片 233475" descr="2004831884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060575"/>
            <a:ext cx="4537075" cy="3425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2621</Words>
  <Application>WPS 演示</Application>
  <PresentationFormat>在屏幕上显示</PresentationFormat>
  <Paragraphs>166</Paragraphs>
  <Slides>24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华文行楷</vt:lpstr>
      <vt:lpstr>微软雅黑</vt:lpstr>
      <vt:lpstr>黑体</vt:lpstr>
      <vt:lpstr>Times New Roman</vt:lpstr>
      <vt:lpstr>Arial Unicode MS</vt:lpstr>
      <vt:lpstr>默认设计模板</vt:lpstr>
      <vt:lpstr>Photoshop.Image.8</vt:lpstr>
      <vt:lpstr>Photoshop.Image.8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桥头镇中学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桥中四楼</dc:creator>
  <cp:lastModifiedBy>小丑</cp:lastModifiedBy>
  <cp:revision>146</cp:revision>
  <dcterms:created xsi:type="dcterms:W3CDTF">2006-09-26T05:33:45Z</dcterms:created>
  <dcterms:modified xsi:type="dcterms:W3CDTF">2019-11-01T07:39:13Z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