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396" r:id="rId3"/>
    <p:sldId id="397" r:id="rId5"/>
    <p:sldId id="398" r:id="rId6"/>
    <p:sldId id="401" r:id="rId7"/>
    <p:sldId id="432" r:id="rId8"/>
    <p:sldId id="433" r:id="rId9"/>
    <p:sldId id="434" r:id="rId10"/>
    <p:sldId id="435" r:id="rId11"/>
    <p:sldId id="404" r:id="rId12"/>
    <p:sldId id="392" r:id="rId13"/>
    <p:sldId id="409" r:id="rId14"/>
    <p:sldId id="437" r:id="rId15"/>
    <p:sldId id="438" r:id="rId16"/>
    <p:sldId id="439" r:id="rId17"/>
    <p:sldId id="441" r:id="rId18"/>
    <p:sldId id="442" r:id="rId19"/>
    <p:sldId id="415" r:id="rId20"/>
    <p:sldId id="393" r:id="rId21"/>
    <p:sldId id="416" r:id="rId22"/>
    <p:sldId id="417" r:id="rId23"/>
    <p:sldId id="418" r:id="rId24"/>
    <p:sldId id="443" r:id="rId25"/>
    <p:sldId id="394" r:id="rId26"/>
    <p:sldId id="426" r:id="rId27"/>
    <p:sldId id="444" r:id="rId2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4F2C"/>
    <a:srgbClr val="FF9700"/>
    <a:srgbClr val="92D050"/>
    <a:srgbClr val="2CAA83"/>
    <a:srgbClr val="942320"/>
    <a:srgbClr val="664838"/>
    <a:srgbClr val="258F6E"/>
    <a:srgbClr val="69A12B"/>
    <a:srgbClr val="7CBF33"/>
    <a:srgbClr val="C47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9" d="100"/>
          <a:sy n="89" d="100"/>
        </p:scale>
        <p:origin x="-114" y="-1242"/>
      </p:cViewPr>
      <p:guideLst>
        <p:guide orient="horz" pos="1622"/>
        <p:guide pos="2739"/>
      </p:guideLst>
    </p:cSldViewPr>
  </p:slideViewPr>
  <p:notesTextViewPr>
    <p:cViewPr>
      <p:scale>
        <a:sx n="1" d="1"/>
        <a:sy n="1" d="1"/>
      </p:scale>
      <p:origin x="0" y="0"/>
    </p:cViewPr>
  </p:notesTextViewPr>
  <p:sorterViewPr>
    <p:cViewPr>
      <p:scale>
        <a:sx n="140" d="100"/>
        <a:sy n="140" d="100"/>
      </p:scale>
      <p:origin x="0" y="0"/>
    </p:cViewPr>
  </p:sorterViewPr>
  <p:notesViewPr>
    <p:cSldViewPr>
      <p:cViewPr varScale="1">
        <p:scale>
          <a:sx n="86" d="100"/>
          <a:sy n="86" d="100"/>
        </p:scale>
        <p:origin x="3786" y="72"/>
      </p:cViewPr>
      <p:guideLst>
        <p:guide orient="horz" pos="2884"/>
        <p:guide pos="2054"/>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a:stretch>
            <a:fillRect/>
          </a:stretch>
        </p:blipFill>
        <p:spPr>
          <a:xfrm>
            <a:off x="1354" y="0"/>
            <a:ext cx="9141291" cy="5143500"/>
          </a:xfrm>
          <a:prstGeom prst="rect">
            <a:avLst/>
          </a:prstGeom>
        </p:spPr>
      </p:pic>
      <p:sp>
        <p:nvSpPr>
          <p:cNvPr id="2" name="标题 1"/>
          <p:cNvSpPr>
            <a:spLocks noGrp="1"/>
          </p:cNvSpPr>
          <p:nvPr>
            <p:ph type="title" hasCustomPrompt="1"/>
          </p:nvPr>
        </p:nvSpPr>
        <p:spPr>
          <a:xfrm>
            <a:off x="113854" y="320452"/>
            <a:ext cx="8922642" cy="349548"/>
          </a:xfrm>
          <a:prstGeom prst="rect">
            <a:avLst/>
          </a:prstGeom>
        </p:spPr>
        <p:txBody>
          <a:bodyPr>
            <a:noAutofit/>
          </a:bodyPr>
          <a:lstStyle>
            <a:lvl1pPr algn="ctr">
              <a:defRPr sz="1400" b="1" i="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第一部分  点击此处输入您的标题</a:t>
            </a:r>
            <a:endParaRPr lang="zh-CN" altLang="en-US" dirty="0"/>
          </a:p>
        </p:txBody>
      </p:sp>
      <p:cxnSp>
        <p:nvCxnSpPr>
          <p:cNvPr id="21" name="直接连接符 20"/>
          <p:cNvCxnSpPr/>
          <p:nvPr userDrawn="1"/>
        </p:nvCxnSpPr>
        <p:spPr>
          <a:xfrm>
            <a:off x="467632"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740729"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5"/>
          <p:cNvGrpSpPr/>
          <p:nvPr userDrawn="1"/>
        </p:nvGrpSpPr>
        <p:grpSpPr>
          <a:xfrm>
            <a:off x="8533896" y="4711836"/>
            <a:ext cx="609156" cy="288032"/>
            <a:chOff x="8424428" y="4716750"/>
            <a:chExt cx="609156" cy="288032"/>
          </a:xfrm>
          <a:solidFill>
            <a:srgbClr val="BFBFBF"/>
          </a:solidFill>
        </p:grpSpPr>
        <p:sp>
          <p:nvSpPr>
            <p:cNvPr id="7" name="圆角矩形 6"/>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8711004"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10"/>
          <p:cNvSpPr txBox="1"/>
          <p:nvPr userDrawn="1"/>
        </p:nvSpPr>
        <p:spPr>
          <a:xfrm>
            <a:off x="8584982"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fld>
            <a:endParaRPr lang="zh-CN" altLang="en-US" sz="1600" dirty="0">
              <a:solidFill>
                <a:schemeClr val="tx1">
                  <a:lumMod val="65000"/>
                  <a:lumOff val="35000"/>
                </a:schemeClr>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1354" y="0"/>
            <a:ext cx="9141291" cy="5143500"/>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7_仅标题">
    <p:spTree>
      <p:nvGrpSpPr>
        <p:cNvPr id="1" name=""/>
        <p:cNvGrpSpPr/>
        <p:nvPr/>
      </p:nvGrpSpPr>
      <p:grpSpPr>
        <a:xfrm>
          <a:off x="0" y="0"/>
          <a:ext cx="0" cy="0"/>
          <a:chOff x="0" y="0"/>
          <a:chExt cx="0" cy="0"/>
        </a:xfrm>
      </p:grpSpPr>
      <p:sp>
        <p:nvSpPr>
          <p:cNvPr id="20" name="任意多边形 19"/>
          <p:cNvSpPr/>
          <p:nvPr userDrawn="1"/>
        </p:nvSpPr>
        <p:spPr>
          <a:xfrm rot="5400000" flipH="1" flipV="1">
            <a:off x="8843297" y="4846297"/>
            <a:ext cx="613883" cy="12475"/>
          </a:xfrm>
          <a:custGeom>
            <a:avLst/>
            <a:gdLst>
              <a:gd name="connsiteX0" fmla="*/ 818511 w 818511"/>
              <a:gd name="connsiteY0" fmla="*/ 0 h 16633"/>
              <a:gd name="connsiteX1" fmla="*/ 818511 w 818511"/>
              <a:gd name="connsiteY1" fmla="*/ 16633 h 16633"/>
              <a:gd name="connsiteX2" fmla="*/ 0 w 818511"/>
              <a:gd name="connsiteY2" fmla="*/ 16633 h 16633"/>
              <a:gd name="connsiteX3" fmla="*/ 0 w 818511"/>
              <a:gd name="connsiteY3" fmla="*/ 0 h 16633"/>
              <a:gd name="connsiteX4" fmla="*/ 818511 w 818511"/>
              <a:gd name="connsiteY4" fmla="*/ 0 h 16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511" h="16633">
                <a:moveTo>
                  <a:pt x="818511" y="0"/>
                </a:moveTo>
                <a:lnTo>
                  <a:pt x="818511" y="16633"/>
                </a:lnTo>
                <a:lnTo>
                  <a:pt x="0" y="16633"/>
                </a:lnTo>
                <a:lnTo>
                  <a:pt x="0" y="0"/>
                </a:lnTo>
                <a:lnTo>
                  <a:pt x="81851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7" name="任意多边形 16"/>
          <p:cNvSpPr/>
          <p:nvPr userDrawn="1"/>
        </p:nvSpPr>
        <p:spPr>
          <a:xfrm rot="5400000" flipH="1" flipV="1">
            <a:off x="8558985" y="4574459"/>
            <a:ext cx="613884" cy="556149"/>
          </a:xfrm>
          <a:custGeom>
            <a:avLst/>
            <a:gdLst>
              <a:gd name="connsiteX0" fmla="*/ 818511 w 818511"/>
              <a:gd name="connsiteY0" fmla="*/ 522329 h 741531"/>
              <a:gd name="connsiteX1" fmla="*/ 818511 w 818511"/>
              <a:gd name="connsiteY1" fmla="*/ 741531 h 741531"/>
              <a:gd name="connsiteX2" fmla="*/ 0 w 818511"/>
              <a:gd name="connsiteY2" fmla="*/ 741531 h 741531"/>
              <a:gd name="connsiteX3" fmla="*/ 0 w 818511"/>
              <a:gd name="connsiteY3" fmla="*/ 0 h 741531"/>
              <a:gd name="connsiteX4" fmla="*/ 818511 w 818511"/>
              <a:gd name="connsiteY4" fmla="*/ 522329 h 741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511" h="741531">
                <a:moveTo>
                  <a:pt x="818511" y="522329"/>
                </a:moveTo>
                <a:lnTo>
                  <a:pt x="818511" y="741531"/>
                </a:lnTo>
                <a:lnTo>
                  <a:pt x="0" y="741531"/>
                </a:lnTo>
                <a:lnTo>
                  <a:pt x="0" y="0"/>
                </a:lnTo>
                <a:lnTo>
                  <a:pt x="818511" y="52232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26" name="TextBox 15"/>
          <p:cNvSpPr txBox="1"/>
          <p:nvPr userDrawn="1"/>
        </p:nvSpPr>
        <p:spPr>
          <a:xfrm>
            <a:off x="8784771" y="4816926"/>
            <a:ext cx="344585" cy="213507"/>
          </a:xfrm>
          <a:prstGeom prst="rect">
            <a:avLst/>
          </a:prstGeom>
          <a:noFill/>
        </p:spPr>
        <p:txBody>
          <a:bodyPr wrap="square" lIns="51422" tIns="25711" rIns="51422" bIns="25711" rtlCol="0">
            <a:spAutoFit/>
          </a:bodyPr>
          <a:lstStyle/>
          <a:p>
            <a:pPr algn="ctr"/>
            <a:fld id="{2EEF1883-7A0E-4F66-9932-E581691AD397}" type="slidenum">
              <a:rPr lang="zh-CN" altLang="en-US" sz="1050" smtClean="0">
                <a:solidFill>
                  <a:schemeClr val="bg1"/>
                </a:solidFill>
                <a:latin typeface="+mn-lt"/>
                <a:ea typeface="Arial Unicode MS" panose="020B0604020202020204" pitchFamily="34" charset="-122"/>
                <a:cs typeface="Arial Unicode MS" panose="020B0604020202020204" pitchFamily="34" charset="-122"/>
              </a:rPr>
            </a:fld>
            <a:r>
              <a:rPr lang="zh-CN" altLang="en-US" sz="1050" dirty="0" smtClean="0">
                <a:solidFill>
                  <a:schemeClr val="bg1"/>
                </a:solidFill>
                <a:latin typeface="+mn-lt"/>
                <a:ea typeface="Arial Unicode MS" panose="020B0604020202020204" pitchFamily="34" charset="-122"/>
                <a:cs typeface="Arial Unicode MS" panose="020B0604020202020204" pitchFamily="34" charset="-122"/>
              </a:rPr>
              <a:t> </a:t>
            </a:r>
            <a:endParaRPr lang="zh-CN" altLang="en-US" sz="1050" b="0" dirty="0">
              <a:solidFill>
                <a:schemeClr val="bg1"/>
              </a:solidFill>
              <a:latin typeface="+mn-lt"/>
              <a:ea typeface="Arial Unicode MS" panose="020B0604020202020204" pitchFamily="34" charset="-122"/>
              <a:cs typeface="Arial Unicode MS" panose="020B0604020202020204" pitchFamily="34" charset="-122"/>
            </a:endParaRPr>
          </a:p>
        </p:txBody>
      </p:sp>
      <p:sp>
        <p:nvSpPr>
          <p:cNvPr id="14" name="任意多边形 13"/>
          <p:cNvSpPr/>
          <p:nvPr userDrawn="1"/>
        </p:nvSpPr>
        <p:spPr>
          <a:xfrm rot="5400000">
            <a:off x="43309" y="-125199"/>
            <a:ext cx="783422" cy="1033820"/>
          </a:xfrm>
          <a:custGeom>
            <a:avLst/>
            <a:gdLst>
              <a:gd name="connsiteX0" fmla="*/ 0 w 1044561"/>
              <a:gd name="connsiteY0" fmla="*/ 996287 h 1419369"/>
              <a:gd name="connsiteX1" fmla="*/ 0 w 1044561"/>
              <a:gd name="connsiteY1" fmla="*/ 0 h 1419369"/>
              <a:gd name="connsiteX2" fmla="*/ 1044561 w 1044561"/>
              <a:gd name="connsiteY2" fmla="*/ 686380 h 1419369"/>
              <a:gd name="connsiteX3" fmla="*/ 1044561 w 1044561"/>
              <a:gd name="connsiteY3" fmla="*/ 996287 h 1419369"/>
              <a:gd name="connsiteX4" fmla="*/ 0 w 1044561"/>
              <a:gd name="connsiteY4" fmla="*/ 1419369 h 1419369"/>
              <a:gd name="connsiteX5" fmla="*/ 0 w 1044561"/>
              <a:gd name="connsiteY5" fmla="*/ 996288 h 1419369"/>
              <a:gd name="connsiteX6" fmla="*/ 1044561 w 1044561"/>
              <a:gd name="connsiteY6" fmla="*/ 996288 h 1419369"/>
              <a:gd name="connsiteX7" fmla="*/ 1044561 w 1044561"/>
              <a:gd name="connsiteY7" fmla="*/ 1419369 h 141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4561" h="1419369">
                <a:moveTo>
                  <a:pt x="0" y="996287"/>
                </a:moveTo>
                <a:lnTo>
                  <a:pt x="0" y="0"/>
                </a:lnTo>
                <a:lnTo>
                  <a:pt x="1044561" y="686380"/>
                </a:lnTo>
                <a:lnTo>
                  <a:pt x="1044561" y="996287"/>
                </a:lnTo>
                <a:close/>
                <a:moveTo>
                  <a:pt x="0" y="1419369"/>
                </a:moveTo>
                <a:lnTo>
                  <a:pt x="0" y="996288"/>
                </a:lnTo>
                <a:lnTo>
                  <a:pt x="1044561" y="996288"/>
                </a:lnTo>
                <a:lnTo>
                  <a:pt x="1044561" y="141936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8_仅标题">
    <p:spTree>
      <p:nvGrpSpPr>
        <p:cNvPr id="1" name=""/>
        <p:cNvGrpSpPr/>
        <p:nvPr/>
      </p:nvGrpSpPr>
      <p:grpSpPr>
        <a:xfrm>
          <a:off x="0" y="0"/>
          <a:ext cx="0" cy="0"/>
          <a:chOff x="0" y="0"/>
          <a:chExt cx="0" cy="0"/>
        </a:xfrm>
      </p:grpSpPr>
      <p:sp>
        <p:nvSpPr>
          <p:cNvPr id="6" name="任意多边形 5"/>
          <p:cNvSpPr/>
          <p:nvPr userDrawn="1"/>
        </p:nvSpPr>
        <p:spPr>
          <a:xfrm rot="5400000">
            <a:off x="85217" y="-85217"/>
            <a:ext cx="798393" cy="968829"/>
          </a:xfrm>
          <a:custGeom>
            <a:avLst/>
            <a:gdLst>
              <a:gd name="connsiteX0" fmla="*/ 0 w 1064524"/>
              <a:gd name="connsiteY0" fmla="*/ 1291772 h 1291772"/>
              <a:gd name="connsiteX1" fmla="*/ 0 w 1064524"/>
              <a:gd name="connsiteY1" fmla="*/ 0 h 1291772"/>
              <a:gd name="connsiteX2" fmla="*/ 1064524 w 1064524"/>
              <a:gd name="connsiteY2" fmla="*/ 976727 h 1291772"/>
              <a:gd name="connsiteX3" fmla="*/ 1064524 w 1064524"/>
              <a:gd name="connsiteY3" fmla="*/ 1291772 h 1291772"/>
              <a:gd name="connsiteX4" fmla="*/ 0 w 1064524"/>
              <a:gd name="connsiteY4" fmla="*/ 1291772 h 1291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524" h="1291772">
                <a:moveTo>
                  <a:pt x="0" y="1291772"/>
                </a:moveTo>
                <a:lnTo>
                  <a:pt x="0" y="0"/>
                </a:lnTo>
                <a:lnTo>
                  <a:pt x="1064524" y="976727"/>
                </a:lnTo>
                <a:lnTo>
                  <a:pt x="1064524" y="1291772"/>
                </a:lnTo>
                <a:lnTo>
                  <a:pt x="0" y="129177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3.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4.xml"/><Relationship Id="rId2" Type="http://schemas.openxmlformats.org/officeDocument/2006/relationships/image" Target="../media/image17.png"/><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4.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4.xml"/><Relationship Id="rId5" Type="http://schemas.openxmlformats.org/officeDocument/2006/relationships/image" Target="../media/image35.png"/><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37.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6.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4.xml"/><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5.png"/><Relationship Id="rId1" Type="http://schemas.openxmlformats.org/officeDocument/2006/relationships/image" Target="../media/image34.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4.xml"/><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image" Target="../media/image3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3.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microsoft.com/office/2007/relationships/hdphoto"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4.xml"/><Relationship Id="rId2" Type="http://schemas.microsoft.com/office/2007/relationships/hdphoto"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microsoft.com/office/2007/relationships/hdphoto" Target="../media/image11.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4.xml"/><Relationship Id="rId2" Type="http://schemas.microsoft.com/office/2007/relationships/hdphoto" Target="../media/image13.pn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4.xml"/><Relationship Id="rId2" Type="http://schemas.microsoft.com/office/2007/relationships/hdphoto" Target="../media/image15.png"/><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a:blip r:embed="rId1">
            <a:grayscl/>
          </a:blip>
          <a:stretch>
            <a:fillRect/>
          </a:stretch>
        </p:blipFill>
        <p:spPr>
          <a:xfrm>
            <a:off x="0" y="67181"/>
            <a:ext cx="9144000" cy="5145024"/>
          </a:xfrm>
          <a:prstGeom prst="rect">
            <a:avLst/>
          </a:prstGeom>
        </p:spPr>
      </p:pic>
      <p:pic>
        <p:nvPicPr>
          <p:cNvPr id="10" name="图片 9"/>
          <p:cNvPicPr>
            <a:picLocks noChangeAspect="1"/>
          </p:cNvPicPr>
          <p:nvPr/>
        </p:nvPicPr>
        <p:blipFill>
          <a:blip r:embed="rId2"/>
          <a:stretch>
            <a:fillRect/>
          </a:stretch>
        </p:blipFill>
        <p:spPr>
          <a:xfrm>
            <a:off x="3439795" y="226695"/>
            <a:ext cx="1957070" cy="1807210"/>
          </a:xfrm>
          <a:prstGeom prst="rect">
            <a:avLst/>
          </a:prstGeom>
        </p:spPr>
      </p:pic>
      <p:sp>
        <p:nvSpPr>
          <p:cNvPr id="49" name="TextBox 75"/>
          <p:cNvSpPr txBox="1"/>
          <p:nvPr/>
        </p:nvSpPr>
        <p:spPr>
          <a:xfrm>
            <a:off x="2465705" y="3226435"/>
            <a:ext cx="3904615" cy="953135"/>
          </a:xfrm>
          <a:prstGeom prst="rect">
            <a:avLst/>
          </a:prstGeom>
          <a:noFill/>
        </p:spPr>
        <p:txBody>
          <a:bodyPr wrap="square" rtlCol="0">
            <a:spAutoFit/>
          </a:bodyPr>
          <a:lstStyle/>
          <a:p>
            <a:pPr algn="dist"/>
            <a:r>
              <a:rPr lang="en-US" altLang="zh-CN" sz="1400" b="1" dirty="0">
                <a:solidFill>
                  <a:schemeClr val="tx1">
                    <a:lumMod val="65000"/>
                    <a:lumOff val="35000"/>
                  </a:schemeClr>
                </a:solidFill>
              </a:rPr>
              <a:t>ZHEN  AI  SHENG  MING  YUAN  LI  DU  PIN</a:t>
            </a:r>
            <a:endParaRPr lang="en-US" altLang="zh-CN" sz="1400" b="1" dirty="0">
              <a:solidFill>
                <a:schemeClr val="tx1">
                  <a:lumMod val="65000"/>
                  <a:lumOff val="35000"/>
                </a:schemeClr>
              </a:solidFill>
            </a:endParaRPr>
          </a:p>
          <a:p>
            <a:pPr algn="dist"/>
            <a:endParaRPr lang="en-US" altLang="zh-CN" sz="1400" b="1" dirty="0">
              <a:solidFill>
                <a:schemeClr val="tx1">
                  <a:lumMod val="65000"/>
                  <a:lumOff val="35000"/>
                </a:schemeClr>
              </a:solidFill>
            </a:endParaRPr>
          </a:p>
          <a:p>
            <a:pPr algn="dist"/>
            <a:endParaRPr lang="en-US" altLang="zh-CN" sz="1400" b="1" dirty="0">
              <a:solidFill>
                <a:schemeClr val="tx1">
                  <a:lumMod val="65000"/>
                  <a:lumOff val="35000"/>
                </a:schemeClr>
              </a:solidFill>
            </a:endParaRPr>
          </a:p>
          <a:p>
            <a:pPr algn="dist"/>
            <a:r>
              <a:rPr lang="zh-CN" altLang="en-US" sz="1400" b="1" dirty="0">
                <a:solidFill>
                  <a:schemeClr val="tx1">
                    <a:lumMod val="65000"/>
                    <a:lumOff val="35000"/>
                  </a:schemeClr>
                </a:solidFill>
                <a:latin typeface="楷体" panose="02010609060101010101" charset="-122"/>
                <a:ea typeface="楷体" panose="02010609060101010101" charset="-122"/>
                <a:cs typeface="楷体" panose="02010609060101010101" charset="-122"/>
              </a:rPr>
              <a:t>湖北省麻城市木子店镇祠堂铺小学  王琳</a:t>
            </a:r>
            <a:r>
              <a:rPr lang="en-US" altLang="zh-CN" sz="1400" b="1" dirty="0">
                <a:solidFill>
                  <a:schemeClr val="tx1">
                    <a:lumMod val="65000"/>
                    <a:lumOff val="35000"/>
                  </a:schemeClr>
                </a:solidFill>
              </a:rPr>
              <a:t>  </a:t>
            </a:r>
            <a:endParaRPr lang="en-US" altLang="zh-CN" sz="1400" b="1" dirty="0">
              <a:solidFill>
                <a:schemeClr val="tx1">
                  <a:lumMod val="65000"/>
                  <a:lumOff val="35000"/>
                </a:schemeClr>
              </a:solidFill>
            </a:endParaRPr>
          </a:p>
        </p:txBody>
      </p:sp>
      <p:sp>
        <p:nvSpPr>
          <p:cNvPr id="50" name="TextBox 77"/>
          <p:cNvSpPr txBox="1"/>
          <p:nvPr/>
        </p:nvSpPr>
        <p:spPr>
          <a:xfrm>
            <a:off x="1165345" y="2132471"/>
            <a:ext cx="6505575" cy="1014730"/>
          </a:xfrm>
          <a:prstGeom prst="rect">
            <a:avLst/>
          </a:prstGeom>
          <a:noFill/>
        </p:spPr>
        <p:txBody>
          <a:bodyPr wrap="none" rtlCol="0">
            <a:spAutoFit/>
          </a:bodyPr>
          <a:lstStyle/>
          <a:p>
            <a:pPr algn="ctr"/>
            <a:r>
              <a:rPr lang="zh-CN" altLang="en-US" sz="6000" b="1" kern="600" dirty="0">
                <a:gradFill flip="none" rotWithShape="1">
                  <a:gsLst>
                    <a:gs pos="24000">
                      <a:srgbClr val="327FC2"/>
                    </a:gs>
                    <a:gs pos="44000">
                      <a:srgbClr val="D32190"/>
                    </a:gs>
                    <a:gs pos="73000">
                      <a:srgbClr val="DF175D"/>
                    </a:gs>
                    <a:gs pos="92000">
                      <a:srgbClr val="F67C05"/>
                    </a:gs>
                  </a:gsLst>
                  <a:lin ang="3000000" scaled="0"/>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珍爱生命</a:t>
            </a:r>
            <a:r>
              <a:rPr lang="zh-CN" altLang="en-US" sz="6000" b="1" kern="600" dirty="0" smtClean="0">
                <a:gradFill flip="none" rotWithShape="1">
                  <a:gsLst>
                    <a:gs pos="24000">
                      <a:srgbClr val="327FC2"/>
                    </a:gs>
                    <a:gs pos="44000">
                      <a:srgbClr val="D32190"/>
                    </a:gs>
                    <a:gs pos="73000">
                      <a:srgbClr val="DF175D"/>
                    </a:gs>
                    <a:gs pos="92000">
                      <a:srgbClr val="F67C05"/>
                    </a:gs>
                  </a:gsLst>
                  <a:lin ang="3000000" scaled="0"/>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 远离毒品</a:t>
            </a:r>
            <a:endParaRPr lang="zh-CN" altLang="en-US" sz="6000" b="1" kern="600" dirty="0">
              <a:gradFill flip="none" rotWithShape="1">
                <a:gsLst>
                  <a:gs pos="24000">
                    <a:srgbClr val="327FC2"/>
                  </a:gs>
                  <a:gs pos="44000">
                    <a:srgbClr val="D32190"/>
                  </a:gs>
                  <a:gs pos="73000">
                    <a:srgbClr val="DF175D"/>
                  </a:gs>
                  <a:gs pos="92000">
                    <a:srgbClr val="F67C05"/>
                  </a:gs>
                </a:gsLst>
                <a:lin ang="3000000" scaled="0"/>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3" cstate="screen"/>
          <a:stretch>
            <a:fillRect/>
          </a:stretch>
        </p:blipFill>
        <p:spPr>
          <a:xfrm>
            <a:off x="7369860" y="2248014"/>
            <a:ext cx="1774140" cy="2700000"/>
          </a:xfrm>
          <a:prstGeom prst="rect">
            <a:avLst/>
          </a:prstGeom>
        </p:spPr>
      </p:pic>
      <p:sp>
        <p:nvSpPr>
          <p:cNvPr id="53" name="等腰三角形 52"/>
          <p:cNvSpPr/>
          <p:nvPr/>
        </p:nvSpPr>
        <p:spPr>
          <a:xfrm rot="5400000">
            <a:off x="-50800" y="164465"/>
            <a:ext cx="542290" cy="467360"/>
          </a:xfrm>
          <a:prstGeom prst="triangle">
            <a:avLst/>
          </a:prstGeom>
          <a:solidFill>
            <a:srgbClr val="942320"/>
          </a:solidFill>
          <a:ln w="25400" cap="flat" cmpd="sng" algn="ctr">
            <a:noFill/>
            <a:prstDash val="solid"/>
          </a:ln>
          <a:effectLst/>
        </p:spPr>
        <p:txBody>
          <a:bodyPr lIns="68580" tIns="34290" rIns="68580" bIns="3429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C00000"/>
              </a:solidFill>
              <a:effectLst/>
              <a:uLnTx/>
              <a:uFillTx/>
              <a:latin typeface="Calibri" panose="020F0502020204030204"/>
              <a:ea typeface="微软雅黑" panose="020B0503020204020204" pitchFamily="34" charset="-122"/>
            </a:endParaRPr>
          </a:p>
        </p:txBody>
      </p:sp>
      <p:pic>
        <p:nvPicPr>
          <p:cNvPr id="4" name="图片 3"/>
          <p:cNvPicPr>
            <a:picLocks noChangeAspect="1"/>
          </p:cNvPicPr>
          <p:nvPr/>
        </p:nvPicPr>
        <p:blipFill>
          <a:blip r:embed="rId4" cstate="screen"/>
          <a:stretch>
            <a:fillRect/>
          </a:stretch>
        </p:blipFill>
        <p:spPr>
          <a:xfrm>
            <a:off x="443842" y="771670"/>
            <a:ext cx="887798" cy="108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strVal val="4*#ppt_w"/>
                                          </p:val>
                                        </p:tav>
                                        <p:tav tm="100000">
                                          <p:val>
                                            <p:strVal val="#ppt_w"/>
                                          </p:val>
                                        </p:tav>
                                      </p:tavLst>
                                    </p:anim>
                                    <p:anim calcmode="lin" valueType="num">
                                      <p:cBhvr>
                                        <p:cTn id="8" dur="500" fill="hold"/>
                                        <p:tgtEl>
                                          <p:spTgt spid="68"/>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500"/>
                                        <p:tgtEl>
                                          <p:spTgt spid="49"/>
                                        </p:tgtEl>
                                      </p:cBhvr>
                                    </p:animEffect>
                                  </p:childTnLst>
                                </p:cTn>
                              </p:par>
                            </p:childTnLst>
                          </p:cTn>
                        </p:par>
                        <p:par>
                          <p:cTn id="22" fill="hold">
                            <p:stCondLst>
                              <p:cond delay="2000"/>
                            </p:stCondLst>
                            <p:childTnLst>
                              <p:par>
                                <p:cTn id="23" presetID="2" presetClass="entr" presetSubtype="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1+#ppt_w/2"/>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直接连接符 47"/>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9" name="Flowchart: Decision 78"/>
          <p:cNvSpPr/>
          <p:nvPr/>
        </p:nvSpPr>
        <p:spPr>
          <a:xfrm>
            <a:off x="1844935" y="1635646"/>
            <a:ext cx="1375279" cy="1375279"/>
          </a:xfrm>
          <a:prstGeom prst="flowChartDecision">
            <a:avLst/>
          </a:prstGeom>
          <a:solidFill>
            <a:srgbClr val="92D05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92D050"/>
                </a:solidFill>
                <a:latin typeface="微软雅黑" panose="020B0503020204020204" pitchFamily="34" charset="-122"/>
                <a:ea typeface="微软雅黑" panose="020B0503020204020204" pitchFamily="34" charset="-122"/>
              </a:rPr>
              <a:t>02</a:t>
            </a:r>
            <a:endParaRPr lang="zh-CN" altLang="en-US" sz="4000" b="1" dirty="0">
              <a:solidFill>
                <a:srgbClr val="92D050"/>
              </a:solidFill>
              <a:latin typeface="微软雅黑" panose="020B0503020204020204" pitchFamily="34" charset="-122"/>
              <a:ea typeface="微软雅黑" panose="020B0503020204020204" pitchFamily="34" charset="-122"/>
            </a:endParaRPr>
          </a:p>
        </p:txBody>
      </p:sp>
      <p:sp>
        <p:nvSpPr>
          <p:cNvPr id="52" name="TextBox 38"/>
          <p:cNvSpPr txBox="1"/>
          <p:nvPr/>
        </p:nvSpPr>
        <p:spPr>
          <a:xfrm>
            <a:off x="3733453" y="2173367"/>
            <a:ext cx="3434080" cy="583565"/>
          </a:xfrm>
          <a:prstGeom prst="rect">
            <a:avLst/>
          </a:prstGeom>
          <a:noFill/>
        </p:spPr>
        <p:txBody>
          <a:bodyPr wrap="none" rtlCol="0">
            <a:spAutoFit/>
          </a:bodyPr>
          <a:lstStyle/>
          <a:p>
            <a:r>
              <a:rPr lang="zh-CN" altLang="en-US" sz="3200" b="1" dirty="0">
                <a:solidFill>
                  <a:srgbClr val="92D050"/>
                </a:solidFill>
                <a:latin typeface="微软雅黑" panose="020B0503020204020204" pitchFamily="34" charset="-122"/>
                <a:ea typeface="微软雅黑" panose="020B0503020204020204" pitchFamily="34" charset="-122"/>
              </a:rPr>
              <a:t>新型毒品种类识别</a:t>
            </a:r>
            <a:endParaRPr lang="zh-CN" altLang="en-US" sz="3200" b="1" dirty="0">
              <a:solidFill>
                <a:srgbClr val="92D050"/>
              </a:solidFill>
              <a:latin typeface="微软雅黑" panose="020B0503020204020204" pitchFamily="34" charset="-122"/>
              <a:ea typeface="微软雅黑" panose="020B0503020204020204" pitchFamily="34"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500"/>
                                        <p:tgtEl>
                                          <p:spTgt spid="50"/>
                                        </p:tgtEl>
                                      </p:cBhvr>
                                    </p:animEffect>
                                  </p:childTnLst>
                                </p:cTn>
                              </p:par>
                              <p:par>
                                <p:cTn id="8" presetID="8" presetClass="emph" presetSubtype="0" decel="58000" fill="hold" grpId="1" nodeType="withEffect">
                                  <p:stCondLst>
                                    <p:cond delay="0"/>
                                  </p:stCondLst>
                                  <p:childTnLst>
                                    <p:animRot by="-21600000">
                                      <p:cBhvr>
                                        <p:cTn id="9" dur="1500" fill="hold"/>
                                        <p:tgtEl>
                                          <p:spTgt spid="50"/>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50"/>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wipe(up)">
                                      <p:cBhvr>
                                        <p:cTn id="14" dur="1000"/>
                                        <p:tgtEl>
                                          <p:spTgt spid="48"/>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49"/>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par>
                          <p:cTn id="24" fill="hold">
                            <p:stCondLst>
                              <p:cond delay="20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p:tgtEl>
                                          <p:spTgt spid="52"/>
                                        </p:tgtEl>
                                        <p:attrNameLst>
                                          <p:attrName>ppt_y</p:attrName>
                                        </p:attrNameLst>
                                      </p:cBhvr>
                                      <p:tavLst>
                                        <p:tav tm="0">
                                          <p:val>
                                            <p:strVal val="#ppt_y+#ppt_h*1.125000"/>
                                          </p:val>
                                        </p:tav>
                                        <p:tav tm="100000">
                                          <p:val>
                                            <p:strVal val="#ppt_y"/>
                                          </p:val>
                                        </p:tav>
                                      </p:tavLst>
                                    </p:anim>
                                    <p:animEffect transition="in" filter="wipe(up)">
                                      <p:cBhvr>
                                        <p:cTn id="2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P spid="50" grpId="2" animBg="1"/>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r="17841"/>
          <a:stretch>
            <a:fillRect/>
          </a:stretch>
        </p:blipFill>
        <p:spPr>
          <a:xfrm>
            <a:off x="1662430" y="725805"/>
            <a:ext cx="5569585" cy="2284095"/>
          </a:xfrm>
          <a:prstGeom prst="rect">
            <a:avLst/>
          </a:prstGeom>
        </p:spPr>
      </p:pic>
      <p:pic>
        <p:nvPicPr>
          <p:cNvPr id="3" name="图片 2"/>
          <p:cNvPicPr>
            <a:picLocks noChangeAspect="1"/>
          </p:cNvPicPr>
          <p:nvPr/>
        </p:nvPicPr>
        <p:blipFill>
          <a:blip r:embed="rId2"/>
          <a:stretch>
            <a:fillRect/>
          </a:stretch>
        </p:blipFill>
        <p:spPr>
          <a:xfrm>
            <a:off x="1662430" y="2883535"/>
            <a:ext cx="5569585" cy="2211705"/>
          </a:xfrm>
          <a:prstGeom prst="rect">
            <a:avLst/>
          </a:prstGeom>
        </p:spPr>
      </p:pic>
      <p:grpSp>
        <p:nvGrpSpPr>
          <p:cNvPr id="9" name="组合 8"/>
          <p:cNvGrpSpPr/>
          <p:nvPr/>
        </p:nvGrpSpPr>
        <p:grpSpPr>
          <a:xfrm>
            <a:off x="1662430" y="770255"/>
            <a:ext cx="5568950" cy="4199255"/>
            <a:chOff x="2601" y="1143"/>
            <a:chExt cx="8770" cy="6880"/>
          </a:xfrm>
        </p:grpSpPr>
        <p:pic>
          <p:nvPicPr>
            <p:cNvPr id="7" name="图片 6"/>
            <p:cNvPicPr>
              <a:picLocks noChangeAspect="1"/>
            </p:cNvPicPr>
            <p:nvPr/>
          </p:nvPicPr>
          <p:blipFill>
            <a:blip r:embed="rId1"/>
            <a:srcRect r="17841"/>
            <a:stretch>
              <a:fillRect/>
            </a:stretch>
          </p:blipFill>
          <p:spPr>
            <a:xfrm>
              <a:off x="2601" y="1143"/>
              <a:ext cx="8771" cy="3597"/>
            </a:xfrm>
            <a:prstGeom prst="rect">
              <a:avLst/>
            </a:prstGeom>
          </p:spPr>
        </p:pic>
        <p:pic>
          <p:nvPicPr>
            <p:cNvPr id="8" name="图片 7"/>
            <p:cNvPicPr>
              <a:picLocks noChangeAspect="1"/>
            </p:cNvPicPr>
            <p:nvPr/>
          </p:nvPicPr>
          <p:blipFill>
            <a:blip r:embed="rId2"/>
            <a:stretch>
              <a:fillRect/>
            </a:stretch>
          </p:blipFill>
          <p:spPr>
            <a:xfrm>
              <a:off x="2601" y="4541"/>
              <a:ext cx="8771" cy="3483"/>
            </a:xfrm>
            <a:prstGeom prst="rect">
              <a:avLst/>
            </a:prstGeom>
          </p:spPr>
        </p:pic>
      </p:grpSp>
      <p:sp>
        <p:nvSpPr>
          <p:cNvPr id="10" name="矩形 9"/>
          <p:cNvSpPr/>
          <p:nvPr/>
        </p:nvSpPr>
        <p:spPr>
          <a:xfrm rot="19920000">
            <a:off x="5282565" y="2128520"/>
            <a:ext cx="2437765" cy="610235"/>
          </a:xfrm>
          <a:prstGeom prst="rect">
            <a:avLst/>
          </a:prstGeom>
          <a:noFill/>
          <a:ln w="136525" cmpd="sng">
            <a:solidFill>
              <a:srgbClr val="C00000"/>
            </a:solidFill>
            <a:prstDash val="solid"/>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a:r>
              <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这是毒品！</a:t>
            </a:r>
            <a:endPar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12" name="矩形 3"/>
          <p:cNvSpPr>
            <a:spLocks noChangeArrowheads="1"/>
          </p:cNvSpPr>
          <p:nvPr/>
        </p:nvSpPr>
        <p:spPr bwMode="auto">
          <a:xfrm>
            <a:off x="805469" y="168674"/>
            <a:ext cx="1659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新型毒品识别</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643380" y="753110"/>
            <a:ext cx="5537835" cy="4123690"/>
          </a:xfrm>
          <a:prstGeom prst="rect">
            <a:avLst/>
          </a:prstGeom>
        </p:spPr>
      </p:pic>
      <p:sp>
        <p:nvSpPr>
          <p:cNvPr id="10" name="矩形 9"/>
          <p:cNvSpPr/>
          <p:nvPr/>
        </p:nvSpPr>
        <p:spPr>
          <a:xfrm rot="19920000">
            <a:off x="5187315" y="2985770"/>
            <a:ext cx="2437765" cy="610235"/>
          </a:xfrm>
          <a:prstGeom prst="rect">
            <a:avLst/>
          </a:prstGeom>
          <a:noFill/>
          <a:ln w="136525" cmpd="sng">
            <a:solidFill>
              <a:srgbClr val="C00000"/>
            </a:solidFill>
            <a:prstDash val="solid"/>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a:r>
              <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这是毒品！</a:t>
            </a:r>
            <a:endPar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5" name="矩形 3"/>
          <p:cNvSpPr>
            <a:spLocks noChangeArrowheads="1"/>
          </p:cNvSpPr>
          <p:nvPr/>
        </p:nvSpPr>
        <p:spPr bwMode="auto">
          <a:xfrm>
            <a:off x="805469" y="168674"/>
            <a:ext cx="1659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新型毒品识别</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418590" y="901700"/>
            <a:ext cx="6431280" cy="3832860"/>
          </a:xfrm>
          <a:prstGeom prst="rect">
            <a:avLst/>
          </a:prstGeom>
        </p:spPr>
      </p:pic>
      <p:sp>
        <p:nvSpPr>
          <p:cNvPr id="10" name="矩形 9"/>
          <p:cNvSpPr/>
          <p:nvPr/>
        </p:nvSpPr>
        <p:spPr>
          <a:xfrm rot="19920000">
            <a:off x="5831840" y="2266950"/>
            <a:ext cx="2437765" cy="610235"/>
          </a:xfrm>
          <a:prstGeom prst="rect">
            <a:avLst/>
          </a:prstGeom>
          <a:noFill/>
          <a:ln w="136525" cmpd="sng">
            <a:solidFill>
              <a:srgbClr val="C00000"/>
            </a:solidFill>
            <a:prstDash val="solid"/>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a:r>
              <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这是毒品！</a:t>
            </a:r>
            <a:endPar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5" name="矩形 3"/>
          <p:cNvSpPr>
            <a:spLocks noChangeArrowheads="1"/>
          </p:cNvSpPr>
          <p:nvPr/>
        </p:nvSpPr>
        <p:spPr bwMode="auto">
          <a:xfrm>
            <a:off x="805469" y="168674"/>
            <a:ext cx="1659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新型毒品识别</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369060" y="784860"/>
            <a:ext cx="6022340" cy="4116070"/>
          </a:xfrm>
          <a:prstGeom prst="rect">
            <a:avLst/>
          </a:prstGeom>
        </p:spPr>
      </p:pic>
      <p:sp>
        <p:nvSpPr>
          <p:cNvPr id="10" name="矩形 9"/>
          <p:cNvSpPr/>
          <p:nvPr/>
        </p:nvSpPr>
        <p:spPr>
          <a:xfrm rot="19920000">
            <a:off x="5431155" y="1630680"/>
            <a:ext cx="2437765" cy="610235"/>
          </a:xfrm>
          <a:prstGeom prst="rect">
            <a:avLst/>
          </a:prstGeom>
          <a:noFill/>
          <a:ln w="136525" cmpd="sng">
            <a:solidFill>
              <a:srgbClr val="C00000"/>
            </a:solidFill>
            <a:prstDash val="solid"/>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a:r>
              <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这是毒品！</a:t>
            </a:r>
            <a:endPar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5" name="矩形 3"/>
          <p:cNvSpPr>
            <a:spLocks noChangeArrowheads="1"/>
          </p:cNvSpPr>
          <p:nvPr/>
        </p:nvSpPr>
        <p:spPr bwMode="auto">
          <a:xfrm>
            <a:off x="805469" y="168674"/>
            <a:ext cx="1659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新型毒品识别</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3"/>
          <p:cNvSpPr>
            <a:spLocks noChangeArrowheads="1"/>
          </p:cNvSpPr>
          <p:nvPr/>
        </p:nvSpPr>
        <p:spPr bwMode="auto">
          <a:xfrm>
            <a:off x="805469" y="168674"/>
            <a:ext cx="1659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新型毒品识别</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pic>
        <p:nvPicPr>
          <p:cNvPr id="4" name="图片 3"/>
          <p:cNvPicPr>
            <a:picLocks noChangeAspect="1"/>
          </p:cNvPicPr>
          <p:nvPr/>
        </p:nvPicPr>
        <p:blipFill>
          <a:blip r:embed="rId1"/>
          <a:stretch>
            <a:fillRect/>
          </a:stretch>
        </p:blipFill>
        <p:spPr>
          <a:xfrm>
            <a:off x="1214755" y="836295"/>
            <a:ext cx="6290310" cy="1744345"/>
          </a:xfrm>
          <a:prstGeom prst="rect">
            <a:avLst/>
          </a:prstGeom>
        </p:spPr>
      </p:pic>
      <p:pic>
        <p:nvPicPr>
          <p:cNvPr id="5" name="图片 4"/>
          <p:cNvPicPr>
            <a:picLocks noChangeAspect="1"/>
          </p:cNvPicPr>
          <p:nvPr/>
        </p:nvPicPr>
        <p:blipFill>
          <a:blip r:embed="rId2"/>
          <a:stretch>
            <a:fillRect/>
          </a:stretch>
        </p:blipFill>
        <p:spPr>
          <a:xfrm>
            <a:off x="336550" y="2935605"/>
            <a:ext cx="2704465" cy="1476375"/>
          </a:xfrm>
          <a:prstGeom prst="rect">
            <a:avLst/>
          </a:prstGeom>
        </p:spPr>
      </p:pic>
      <p:pic>
        <p:nvPicPr>
          <p:cNvPr id="6" name="图片 5"/>
          <p:cNvPicPr>
            <a:picLocks noChangeAspect="1"/>
          </p:cNvPicPr>
          <p:nvPr/>
        </p:nvPicPr>
        <p:blipFill>
          <a:blip r:embed="rId3"/>
          <a:stretch>
            <a:fillRect/>
          </a:stretch>
        </p:blipFill>
        <p:spPr>
          <a:xfrm>
            <a:off x="3185795" y="2935605"/>
            <a:ext cx="2561590" cy="1477010"/>
          </a:xfrm>
          <a:prstGeom prst="rect">
            <a:avLst/>
          </a:prstGeom>
        </p:spPr>
      </p:pic>
      <p:pic>
        <p:nvPicPr>
          <p:cNvPr id="7" name="图片 6"/>
          <p:cNvPicPr>
            <a:picLocks noChangeAspect="1"/>
          </p:cNvPicPr>
          <p:nvPr/>
        </p:nvPicPr>
        <p:blipFill>
          <a:blip r:embed="rId4"/>
          <a:stretch>
            <a:fillRect/>
          </a:stretch>
        </p:blipFill>
        <p:spPr>
          <a:xfrm>
            <a:off x="5817235" y="2935605"/>
            <a:ext cx="2599055" cy="1477645"/>
          </a:xfrm>
          <a:prstGeom prst="rect">
            <a:avLst/>
          </a:prstGeom>
        </p:spPr>
      </p:pic>
      <p:sp>
        <p:nvSpPr>
          <p:cNvPr id="10" name="矩形 9"/>
          <p:cNvSpPr/>
          <p:nvPr/>
        </p:nvSpPr>
        <p:spPr>
          <a:xfrm rot="19920000">
            <a:off x="5066665" y="1014730"/>
            <a:ext cx="2437765" cy="610235"/>
          </a:xfrm>
          <a:prstGeom prst="rect">
            <a:avLst/>
          </a:prstGeom>
          <a:noFill/>
          <a:ln w="136525" cmpd="sng">
            <a:solidFill>
              <a:srgbClr val="C00000"/>
            </a:solidFill>
            <a:prstDash val="solid"/>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a:r>
              <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这是毒品！</a:t>
            </a:r>
            <a:endPar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103630" y="925195"/>
            <a:ext cx="6935470" cy="773430"/>
          </a:xfrm>
          <a:prstGeom prst="rect">
            <a:avLst/>
          </a:prstGeom>
        </p:spPr>
      </p:pic>
      <p:pic>
        <p:nvPicPr>
          <p:cNvPr id="5" name="图片 4"/>
          <p:cNvPicPr>
            <a:picLocks noChangeAspect="1"/>
          </p:cNvPicPr>
          <p:nvPr/>
        </p:nvPicPr>
        <p:blipFill>
          <a:blip r:embed="rId2"/>
          <a:stretch>
            <a:fillRect/>
          </a:stretch>
        </p:blipFill>
        <p:spPr>
          <a:xfrm>
            <a:off x="291465" y="1821180"/>
            <a:ext cx="2999740" cy="1733550"/>
          </a:xfrm>
          <a:prstGeom prst="rect">
            <a:avLst/>
          </a:prstGeom>
        </p:spPr>
      </p:pic>
      <p:pic>
        <p:nvPicPr>
          <p:cNvPr id="6" name="图片 5"/>
          <p:cNvPicPr>
            <a:picLocks noChangeAspect="1"/>
          </p:cNvPicPr>
          <p:nvPr/>
        </p:nvPicPr>
        <p:blipFill>
          <a:blip r:embed="rId3"/>
          <a:stretch>
            <a:fillRect/>
          </a:stretch>
        </p:blipFill>
        <p:spPr>
          <a:xfrm>
            <a:off x="3291205" y="1821180"/>
            <a:ext cx="2942590" cy="1733550"/>
          </a:xfrm>
          <a:prstGeom prst="rect">
            <a:avLst/>
          </a:prstGeom>
        </p:spPr>
      </p:pic>
      <p:pic>
        <p:nvPicPr>
          <p:cNvPr id="7" name="图片 6"/>
          <p:cNvPicPr>
            <a:picLocks noChangeAspect="1"/>
          </p:cNvPicPr>
          <p:nvPr/>
        </p:nvPicPr>
        <p:blipFill>
          <a:blip r:embed="rId4"/>
          <a:stretch>
            <a:fillRect/>
          </a:stretch>
        </p:blipFill>
        <p:spPr>
          <a:xfrm>
            <a:off x="6233795" y="1821180"/>
            <a:ext cx="2759710" cy="1733550"/>
          </a:xfrm>
          <a:prstGeom prst="rect">
            <a:avLst/>
          </a:prstGeom>
        </p:spPr>
      </p:pic>
      <p:pic>
        <p:nvPicPr>
          <p:cNvPr id="8" name="图片 7"/>
          <p:cNvPicPr>
            <a:picLocks noChangeAspect="1"/>
          </p:cNvPicPr>
          <p:nvPr/>
        </p:nvPicPr>
        <p:blipFill>
          <a:blip r:embed="rId5"/>
          <a:stretch>
            <a:fillRect/>
          </a:stretch>
        </p:blipFill>
        <p:spPr>
          <a:xfrm>
            <a:off x="1461135" y="3554730"/>
            <a:ext cx="3071495" cy="1572260"/>
          </a:xfrm>
          <a:prstGeom prst="rect">
            <a:avLst/>
          </a:prstGeom>
        </p:spPr>
      </p:pic>
      <p:pic>
        <p:nvPicPr>
          <p:cNvPr id="9" name="图片 8"/>
          <p:cNvPicPr>
            <a:picLocks noChangeAspect="1"/>
          </p:cNvPicPr>
          <p:nvPr/>
        </p:nvPicPr>
        <p:blipFill>
          <a:blip r:embed="rId6"/>
          <a:stretch>
            <a:fillRect/>
          </a:stretch>
        </p:blipFill>
        <p:spPr>
          <a:xfrm>
            <a:off x="4532630" y="3555365"/>
            <a:ext cx="3094990" cy="1571625"/>
          </a:xfrm>
          <a:prstGeom prst="rect">
            <a:avLst/>
          </a:prstGeom>
        </p:spPr>
      </p:pic>
      <p:sp>
        <p:nvSpPr>
          <p:cNvPr id="10" name="矩形 9"/>
          <p:cNvSpPr/>
          <p:nvPr/>
        </p:nvSpPr>
        <p:spPr>
          <a:xfrm rot="19920000">
            <a:off x="4860925" y="898525"/>
            <a:ext cx="2437765" cy="610235"/>
          </a:xfrm>
          <a:prstGeom prst="rect">
            <a:avLst/>
          </a:prstGeom>
          <a:noFill/>
          <a:ln w="136525" cmpd="sng">
            <a:solidFill>
              <a:srgbClr val="C00000"/>
            </a:solidFill>
            <a:prstDash val="solid"/>
          </a:ln>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a:r>
              <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这是毒品！</a:t>
            </a:r>
            <a:endParaRPr lang="zh-CN" altLang="en-US" sz="32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11" name="矩形 3"/>
          <p:cNvSpPr>
            <a:spLocks noChangeArrowheads="1"/>
          </p:cNvSpPr>
          <p:nvPr/>
        </p:nvSpPr>
        <p:spPr bwMode="auto">
          <a:xfrm>
            <a:off x="805469" y="168674"/>
            <a:ext cx="1659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新型毒品识别</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34"/>
          <p:cNvSpPr/>
          <p:nvPr/>
        </p:nvSpPr>
        <p:spPr>
          <a:xfrm>
            <a:off x="4835525" y="1779270"/>
            <a:ext cx="1231900" cy="1231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p>
        </p:txBody>
      </p:sp>
      <p:sp>
        <p:nvSpPr>
          <p:cNvPr id="82" name="Rectangle 33"/>
          <p:cNvSpPr/>
          <p:nvPr/>
        </p:nvSpPr>
        <p:spPr>
          <a:xfrm>
            <a:off x="4835525" y="3114675"/>
            <a:ext cx="1382395" cy="13823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p>
        </p:txBody>
      </p:sp>
      <p:sp>
        <p:nvSpPr>
          <p:cNvPr id="81" name="Rectangle 32"/>
          <p:cNvSpPr/>
          <p:nvPr/>
        </p:nvSpPr>
        <p:spPr>
          <a:xfrm>
            <a:off x="2925445" y="1224915"/>
            <a:ext cx="1785620" cy="1785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p>
        </p:txBody>
      </p:sp>
      <p:sp>
        <p:nvSpPr>
          <p:cNvPr id="84" name="Rectangle 37"/>
          <p:cNvSpPr/>
          <p:nvPr/>
        </p:nvSpPr>
        <p:spPr>
          <a:xfrm>
            <a:off x="3486150" y="3101340"/>
            <a:ext cx="1225550" cy="1225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solidFill>
                <a:schemeClr val="accent1"/>
              </a:solidFill>
            </a:endParaRPr>
          </a:p>
        </p:txBody>
      </p:sp>
      <p:sp>
        <p:nvSpPr>
          <p:cNvPr id="39" name="矩形 38"/>
          <p:cNvSpPr/>
          <p:nvPr/>
        </p:nvSpPr>
        <p:spPr>
          <a:xfrm>
            <a:off x="1037720" y="1447635"/>
            <a:ext cx="1806331" cy="320675"/>
          </a:xfrm>
          <a:prstGeom prst="rect">
            <a:avLst/>
          </a:prstGeom>
        </p:spPr>
        <p:txBody>
          <a:bodyPr wrap="square" lIns="68573" tIns="34287" rIns="68573" bIns="34287">
            <a:spAutoFit/>
          </a:bodyPr>
          <a:lstStyle/>
          <a:p>
            <a:pPr algn="r"/>
            <a:r>
              <a:rPr lang="zh-CN" altLang="en-US" sz="1650" b="1" dirty="0">
                <a:solidFill>
                  <a:schemeClr val="accent1"/>
                </a:solidFill>
                <a:latin typeface="微软雅黑" panose="020B0503020204020204" pitchFamily="34" charset="-122"/>
                <a:ea typeface="微软雅黑" panose="020B0503020204020204" pitchFamily="34" charset="-122"/>
              </a:rPr>
              <a:t>隐蔽性</a:t>
            </a:r>
            <a:endParaRPr lang="zh-CN" altLang="en-US" sz="1650" b="1" dirty="0">
              <a:solidFill>
                <a:schemeClr val="accent1"/>
              </a:solidFill>
              <a:latin typeface="微软雅黑" panose="020B0503020204020204" pitchFamily="34" charset="-122"/>
              <a:ea typeface="微软雅黑" panose="020B0503020204020204" pitchFamily="34" charset="-122"/>
            </a:endParaRPr>
          </a:p>
        </p:txBody>
      </p:sp>
      <p:sp>
        <p:nvSpPr>
          <p:cNvPr id="40" name="矩形 47"/>
          <p:cNvSpPr>
            <a:spLocks noChangeArrowheads="1"/>
          </p:cNvSpPr>
          <p:nvPr/>
        </p:nvSpPr>
        <p:spPr bwMode="auto">
          <a:xfrm>
            <a:off x="829205" y="1775410"/>
            <a:ext cx="2014845"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l">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新型毒品，尤其是新型合成类毒品，隐蔽性强，例如彩虹烟，邮票毒品这些，不仔细辨认，很难识别</a:t>
            </a:r>
            <a:endParaRPr lang="zh-CN" altLang="en-US" sz="1050" dirty="0">
              <a:solidFill>
                <a:schemeClr val="tx1">
                  <a:lumMod val="65000"/>
                  <a:lumOff val="35000"/>
                </a:schemeClr>
              </a:solidFill>
              <a:sym typeface="微软雅黑" panose="020B0503020204020204" pitchFamily="34" charset="-122"/>
            </a:endParaRPr>
          </a:p>
        </p:txBody>
      </p:sp>
      <p:sp>
        <p:nvSpPr>
          <p:cNvPr id="45" name="矩形 44"/>
          <p:cNvSpPr/>
          <p:nvPr/>
        </p:nvSpPr>
        <p:spPr>
          <a:xfrm>
            <a:off x="1609058" y="3159993"/>
            <a:ext cx="1806331" cy="320675"/>
          </a:xfrm>
          <a:prstGeom prst="rect">
            <a:avLst/>
          </a:prstGeom>
        </p:spPr>
        <p:txBody>
          <a:bodyPr wrap="square" lIns="68573" tIns="34287" rIns="68573" bIns="34287">
            <a:spAutoFit/>
          </a:bodyPr>
          <a:lstStyle/>
          <a:p>
            <a:pPr algn="r"/>
            <a:r>
              <a:rPr lang="zh-CN" altLang="en-US" sz="1650" b="1" dirty="0">
                <a:solidFill>
                  <a:schemeClr val="accent2"/>
                </a:solidFill>
                <a:latin typeface="微软雅黑" panose="020B0503020204020204" pitchFamily="34" charset="-122"/>
                <a:ea typeface="微软雅黑" panose="020B0503020204020204" pitchFamily="34" charset="-122"/>
              </a:rPr>
              <a:t>危害大</a:t>
            </a:r>
            <a:endParaRPr lang="zh-CN" altLang="en-US" sz="1650" b="1" dirty="0">
              <a:solidFill>
                <a:schemeClr val="accent2"/>
              </a:solidFill>
              <a:latin typeface="微软雅黑" panose="020B0503020204020204" pitchFamily="34" charset="-122"/>
              <a:ea typeface="微软雅黑" panose="020B0503020204020204" pitchFamily="34" charset="-122"/>
            </a:endParaRPr>
          </a:p>
        </p:txBody>
      </p:sp>
      <p:sp>
        <p:nvSpPr>
          <p:cNvPr id="46" name="矩形 47"/>
          <p:cNvSpPr>
            <a:spLocks noChangeArrowheads="1"/>
          </p:cNvSpPr>
          <p:nvPr/>
        </p:nvSpPr>
        <p:spPr bwMode="auto">
          <a:xfrm>
            <a:off x="829205" y="3487768"/>
            <a:ext cx="2586183" cy="95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l">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新型毒品相对于传统毒品来说更具有危害性，化学合成毒品的危害性相对于传统毒品来说危害放大了几百上千倍，一旦吸食就会上瘾。同时新型毒品对人体机能以及脏器、神经系统的损害将是不可逆的。</a:t>
            </a:r>
            <a:endParaRPr lang="zh-CN" altLang="en-US" sz="1050" dirty="0">
              <a:solidFill>
                <a:schemeClr val="tx1">
                  <a:lumMod val="65000"/>
                  <a:lumOff val="35000"/>
                </a:schemeClr>
              </a:solidFill>
              <a:sym typeface="微软雅黑" panose="020B0503020204020204" pitchFamily="34" charset="-122"/>
            </a:endParaRPr>
          </a:p>
        </p:txBody>
      </p:sp>
      <p:sp>
        <p:nvSpPr>
          <p:cNvPr id="47" name="矩形 46"/>
          <p:cNvSpPr/>
          <p:nvPr/>
        </p:nvSpPr>
        <p:spPr>
          <a:xfrm>
            <a:off x="6302555" y="3172025"/>
            <a:ext cx="1806331" cy="320675"/>
          </a:xfrm>
          <a:prstGeom prst="rect">
            <a:avLst/>
          </a:prstGeom>
        </p:spPr>
        <p:txBody>
          <a:bodyPr wrap="square" lIns="68573" tIns="34287" rIns="68573" bIns="34287">
            <a:spAutoFit/>
          </a:bodyPr>
          <a:lstStyle/>
          <a:p>
            <a:r>
              <a:rPr lang="zh-CN" altLang="en-US" sz="1650" b="1" dirty="0">
                <a:solidFill>
                  <a:schemeClr val="accent1"/>
                </a:solidFill>
                <a:latin typeface="微软雅黑" panose="020B0503020204020204" pitchFamily="34" charset="-122"/>
                <a:ea typeface="微软雅黑" panose="020B0503020204020204" pitchFamily="34" charset="-122"/>
              </a:rPr>
              <a:t>监管难</a:t>
            </a:r>
            <a:endParaRPr lang="zh-CN" altLang="en-US" sz="1650" b="1" dirty="0">
              <a:solidFill>
                <a:schemeClr val="accent1"/>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a:stretch>
            <a:fillRect/>
          </a:stretch>
        </p:blipFill>
        <p:spPr>
          <a:xfrm>
            <a:off x="5014595" y="3392170"/>
            <a:ext cx="1052830" cy="995045"/>
          </a:xfrm>
          <a:prstGeom prst="rect">
            <a:avLst/>
          </a:prstGeom>
        </p:spPr>
      </p:pic>
      <p:sp>
        <p:nvSpPr>
          <p:cNvPr id="48" name="矩形 47"/>
          <p:cNvSpPr>
            <a:spLocks noChangeArrowheads="1"/>
          </p:cNvSpPr>
          <p:nvPr/>
        </p:nvSpPr>
        <p:spPr bwMode="auto">
          <a:xfrm>
            <a:off x="6302555" y="3499799"/>
            <a:ext cx="2014845" cy="95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传统毒品宣传力度大，众人皆知。但是大家对新型毒品却知之甚少，，部分毒品原料本身就是医用药品，流入市场相对容易，相关部门监管难度大</a:t>
            </a:r>
            <a:endParaRPr lang="zh-CN" altLang="en-US" sz="1050" dirty="0">
              <a:solidFill>
                <a:schemeClr val="tx1">
                  <a:lumMod val="65000"/>
                  <a:lumOff val="35000"/>
                </a:schemeClr>
              </a:solidFill>
              <a:sym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3035300" y="1358265"/>
            <a:ext cx="1565910" cy="1518285"/>
          </a:xfrm>
          <a:prstGeom prst="rect">
            <a:avLst/>
          </a:prstGeom>
        </p:spPr>
      </p:pic>
      <p:pic>
        <p:nvPicPr>
          <p:cNvPr id="7" name="图片 6"/>
          <p:cNvPicPr>
            <a:picLocks noChangeAspect="1"/>
          </p:cNvPicPr>
          <p:nvPr/>
        </p:nvPicPr>
        <p:blipFill>
          <a:blip r:embed="rId3"/>
          <a:stretch>
            <a:fillRect/>
          </a:stretch>
        </p:blipFill>
        <p:spPr>
          <a:xfrm>
            <a:off x="4993005" y="1966595"/>
            <a:ext cx="916305" cy="856615"/>
          </a:xfrm>
          <a:prstGeom prst="rect">
            <a:avLst/>
          </a:prstGeom>
        </p:spPr>
      </p:pic>
      <p:pic>
        <p:nvPicPr>
          <p:cNvPr id="8" name="图片 7"/>
          <p:cNvPicPr preferRelativeResize="0">
            <a:picLocks noChangeAspect="1"/>
          </p:cNvPicPr>
          <p:nvPr/>
        </p:nvPicPr>
        <p:blipFill>
          <a:blip r:embed="rId4"/>
          <a:stretch>
            <a:fillRect/>
          </a:stretch>
        </p:blipFill>
        <p:spPr>
          <a:xfrm>
            <a:off x="3683000" y="3272790"/>
            <a:ext cx="831850" cy="882650"/>
          </a:xfrm>
          <a:prstGeom prst="rect">
            <a:avLst/>
          </a:prstGeom>
          <a:blipFill rotWithShape="1">
            <a:blip r:embed="rId5">
              <a:alphaModFix amt="2000"/>
            </a:blip>
            <a:tile tx="0" ty="0" sx="100000" sy="100000" flip="none" algn="tl"/>
          </a:blipFill>
        </p:spPr>
      </p:pic>
      <p:sp>
        <p:nvSpPr>
          <p:cNvPr id="49" name="矩形 48"/>
          <p:cNvSpPr/>
          <p:nvPr/>
        </p:nvSpPr>
        <p:spPr>
          <a:xfrm>
            <a:off x="6134114" y="1858074"/>
            <a:ext cx="1806331" cy="320675"/>
          </a:xfrm>
          <a:prstGeom prst="rect">
            <a:avLst/>
          </a:prstGeom>
        </p:spPr>
        <p:txBody>
          <a:bodyPr wrap="square" lIns="68573" tIns="34287" rIns="68573" bIns="34287">
            <a:spAutoFit/>
          </a:bodyPr>
          <a:lstStyle/>
          <a:p>
            <a:r>
              <a:rPr lang="zh-CN" altLang="en-US" sz="1650" b="1" dirty="0">
                <a:solidFill>
                  <a:schemeClr val="accent2"/>
                </a:solidFill>
                <a:latin typeface="微软雅黑" panose="020B0503020204020204" pitchFamily="34" charset="-122"/>
                <a:ea typeface="微软雅黑" panose="020B0503020204020204" pitchFamily="34" charset="-122"/>
              </a:rPr>
              <a:t>迷惑性</a:t>
            </a:r>
            <a:endParaRPr lang="zh-CN" altLang="en-US" sz="1650" b="1" dirty="0">
              <a:solidFill>
                <a:schemeClr val="accent2"/>
              </a:solidFill>
              <a:latin typeface="微软雅黑" panose="020B0503020204020204" pitchFamily="34" charset="-122"/>
              <a:ea typeface="微软雅黑" panose="020B0503020204020204" pitchFamily="34" charset="-122"/>
            </a:endParaRPr>
          </a:p>
        </p:txBody>
      </p:sp>
      <p:sp>
        <p:nvSpPr>
          <p:cNvPr id="50" name="矩形 49"/>
          <p:cNvSpPr>
            <a:spLocks noChangeArrowheads="1"/>
          </p:cNvSpPr>
          <p:nvPr/>
        </p:nvSpPr>
        <p:spPr bwMode="auto">
          <a:xfrm>
            <a:off x="6134113" y="2185849"/>
            <a:ext cx="2168651"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050" dirty="0">
                <a:solidFill>
                  <a:schemeClr val="tx1">
                    <a:lumMod val="65000"/>
                    <a:lumOff val="35000"/>
                  </a:schemeClr>
                </a:solidFill>
                <a:sym typeface="微软雅黑" panose="020B0503020204020204" pitchFamily="34" charset="-122"/>
              </a:rPr>
              <a:t>新型毒品包装具有一定迷惑性，与平常零食饮料接近，很容易让涉世不深的中小学生放松警惕</a:t>
            </a:r>
            <a:endParaRPr lang="zh-CN" altLang="en-US" sz="1050" dirty="0">
              <a:solidFill>
                <a:schemeClr val="tx1">
                  <a:lumMod val="65000"/>
                  <a:lumOff val="35000"/>
                </a:schemeClr>
              </a:solidFill>
              <a:sym typeface="微软雅黑" panose="020B0503020204020204" pitchFamily="34" charset="-122"/>
            </a:endParaRPr>
          </a:p>
        </p:txBody>
      </p:sp>
      <p:sp>
        <p:nvSpPr>
          <p:cNvPr id="87" name="Rectangle 40"/>
          <p:cNvSpPr/>
          <p:nvPr/>
        </p:nvSpPr>
        <p:spPr>
          <a:xfrm>
            <a:off x="4396817" y="2743079"/>
            <a:ext cx="756333" cy="756333"/>
          </a:xfrm>
          <a:prstGeom prst="rect">
            <a:avLst/>
          </a:prstGeom>
          <a:solidFill>
            <a:schemeClr val="tx1"/>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400" b="1" dirty="0">
                <a:solidFill>
                  <a:srgbClr val="C00000"/>
                </a:solidFill>
                <a:latin typeface="微软雅黑" panose="020B0503020204020204" pitchFamily="34" charset="-122"/>
                <a:ea typeface="微软雅黑" panose="020B0503020204020204" pitchFamily="34" charset="-122"/>
              </a:rPr>
              <a:t>新型毒品特点</a:t>
            </a:r>
            <a:endParaRPr lang="zh-CN" altLang="en-US" sz="1400" b="1" dirty="0">
              <a:solidFill>
                <a:srgbClr val="C00000"/>
              </a:solidFill>
              <a:latin typeface="微软雅黑" panose="020B0503020204020204" pitchFamily="34" charset="-122"/>
              <a:ea typeface="微软雅黑" panose="020B0503020204020204" pitchFamily="34" charset="-122"/>
            </a:endParaRPr>
          </a:p>
        </p:txBody>
      </p:sp>
      <p:sp>
        <p:nvSpPr>
          <p:cNvPr id="15" name="矩形 3"/>
          <p:cNvSpPr>
            <a:spLocks noChangeArrowheads="1"/>
          </p:cNvSpPr>
          <p:nvPr/>
        </p:nvSpPr>
        <p:spPr bwMode="auto">
          <a:xfrm>
            <a:off x="805469" y="168674"/>
            <a:ext cx="1659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新型毒品识别</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accel="50000" decel="50000"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accel="50000" decel="50000"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1+#ppt_w/2"/>
                                          </p:val>
                                        </p:tav>
                                        <p:tav tm="100000">
                                          <p:val>
                                            <p:strVal val="#ppt_x"/>
                                          </p:val>
                                        </p:tav>
                                      </p:tavLst>
                                    </p:anim>
                                    <p:anim calcmode="lin" valueType="num">
                                      <p:cBhvr additive="base">
                                        <p:cTn id="17" dur="500" fill="hold"/>
                                        <p:tgtEl>
                                          <p:spTgt spid="49"/>
                                        </p:tgtEl>
                                        <p:attrNameLst>
                                          <p:attrName>ppt_y</p:attrName>
                                        </p:attrNameLst>
                                      </p:cBhvr>
                                      <p:tavLst>
                                        <p:tav tm="0">
                                          <p:val>
                                            <p:strVal val="#ppt_y"/>
                                          </p:val>
                                        </p:tav>
                                        <p:tav tm="100000">
                                          <p:val>
                                            <p:strVal val="#ppt_y"/>
                                          </p:val>
                                        </p:tav>
                                      </p:tavLst>
                                    </p:anim>
                                  </p:childTnLst>
                                </p:cTn>
                              </p:par>
                              <p:par>
                                <p:cTn id="18" presetID="2" presetClass="entr" presetSubtype="2" accel="50000" decel="50000" fill="hold" grpId="0" nodeType="with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1+#ppt_w/2"/>
                                          </p:val>
                                        </p:tav>
                                        <p:tav tm="100000">
                                          <p:val>
                                            <p:strVal val="#ppt_x"/>
                                          </p:val>
                                        </p:tav>
                                      </p:tavLst>
                                    </p:anim>
                                    <p:anim calcmode="lin" valueType="num">
                                      <p:cBhvr additive="base">
                                        <p:cTn id="21" dur="500" fill="hold"/>
                                        <p:tgtEl>
                                          <p:spTgt spid="50"/>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8" accel="50000" decel="50000"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0-#ppt_w/2"/>
                                          </p:val>
                                        </p:tav>
                                        <p:tav tm="100000">
                                          <p:val>
                                            <p:strVal val="#ppt_x"/>
                                          </p:val>
                                        </p:tav>
                                      </p:tavLst>
                                    </p:anim>
                                    <p:anim calcmode="lin" valueType="num">
                                      <p:cBhvr additive="base">
                                        <p:cTn id="26" dur="500" fill="hold"/>
                                        <p:tgtEl>
                                          <p:spTgt spid="45"/>
                                        </p:tgtEl>
                                        <p:attrNameLst>
                                          <p:attrName>ppt_y</p:attrName>
                                        </p:attrNameLst>
                                      </p:cBhvr>
                                      <p:tavLst>
                                        <p:tav tm="0">
                                          <p:val>
                                            <p:strVal val="#ppt_y"/>
                                          </p:val>
                                        </p:tav>
                                        <p:tav tm="100000">
                                          <p:val>
                                            <p:strVal val="#ppt_y"/>
                                          </p:val>
                                        </p:tav>
                                      </p:tavLst>
                                    </p:anim>
                                  </p:childTnLst>
                                </p:cTn>
                              </p:par>
                              <p:par>
                                <p:cTn id="27" presetID="2" presetClass="entr" presetSubtype="8" accel="50000" decel="5000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500" fill="hold"/>
                                        <p:tgtEl>
                                          <p:spTgt spid="46"/>
                                        </p:tgtEl>
                                        <p:attrNameLst>
                                          <p:attrName>ppt_x</p:attrName>
                                        </p:attrNameLst>
                                      </p:cBhvr>
                                      <p:tavLst>
                                        <p:tav tm="0">
                                          <p:val>
                                            <p:strVal val="0-#ppt_w/2"/>
                                          </p:val>
                                        </p:tav>
                                        <p:tav tm="100000">
                                          <p:val>
                                            <p:strVal val="#ppt_x"/>
                                          </p:val>
                                        </p:tav>
                                      </p:tavLst>
                                    </p:anim>
                                    <p:anim calcmode="lin" valueType="num">
                                      <p:cBhvr additive="base">
                                        <p:cTn id="30" dur="500" fill="hold"/>
                                        <p:tgtEl>
                                          <p:spTgt spid="46"/>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2" accel="50000" decel="50000" fill="hold" grpId="0" nodeType="after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500" fill="hold"/>
                                        <p:tgtEl>
                                          <p:spTgt spid="47"/>
                                        </p:tgtEl>
                                        <p:attrNameLst>
                                          <p:attrName>ppt_x</p:attrName>
                                        </p:attrNameLst>
                                      </p:cBhvr>
                                      <p:tavLst>
                                        <p:tav tm="0">
                                          <p:val>
                                            <p:strVal val="1+#ppt_w/2"/>
                                          </p:val>
                                        </p:tav>
                                        <p:tav tm="100000">
                                          <p:val>
                                            <p:strVal val="#ppt_x"/>
                                          </p:val>
                                        </p:tav>
                                      </p:tavLst>
                                    </p:anim>
                                    <p:anim calcmode="lin" valueType="num">
                                      <p:cBhvr additive="base">
                                        <p:cTn id="35" dur="500" fill="hold"/>
                                        <p:tgtEl>
                                          <p:spTgt spid="47"/>
                                        </p:tgtEl>
                                        <p:attrNameLst>
                                          <p:attrName>ppt_y</p:attrName>
                                        </p:attrNameLst>
                                      </p:cBhvr>
                                      <p:tavLst>
                                        <p:tav tm="0">
                                          <p:val>
                                            <p:strVal val="#ppt_y"/>
                                          </p:val>
                                        </p:tav>
                                        <p:tav tm="100000">
                                          <p:val>
                                            <p:strVal val="#ppt_y"/>
                                          </p:val>
                                        </p:tav>
                                      </p:tavLst>
                                    </p:anim>
                                  </p:childTnLst>
                                </p:cTn>
                              </p:par>
                              <p:par>
                                <p:cTn id="36" presetID="2" presetClass="entr" presetSubtype="2" accel="50000" decel="50000"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fill="hold"/>
                                        <p:tgtEl>
                                          <p:spTgt spid="48"/>
                                        </p:tgtEl>
                                        <p:attrNameLst>
                                          <p:attrName>ppt_x</p:attrName>
                                        </p:attrNameLst>
                                      </p:cBhvr>
                                      <p:tavLst>
                                        <p:tav tm="0">
                                          <p:val>
                                            <p:strVal val="1+#ppt_w/2"/>
                                          </p:val>
                                        </p:tav>
                                        <p:tav tm="100000">
                                          <p:val>
                                            <p:strVal val="#ppt_x"/>
                                          </p:val>
                                        </p:tav>
                                      </p:tavLst>
                                    </p:anim>
                                    <p:anim calcmode="lin" valueType="num">
                                      <p:cBhvr additive="base">
                                        <p:cTn id="39" dur="500" fill="hold"/>
                                        <p:tgtEl>
                                          <p:spTgt spid="48"/>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46" grpId="0"/>
      <p:bldP spid="47" grpId="0"/>
      <p:bldP spid="48" grpId="0"/>
      <p:bldP spid="49" grpId="0"/>
      <p:bldP spid="50"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直接连接符 47"/>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9" name="Flowchart: Decision 78"/>
          <p:cNvSpPr/>
          <p:nvPr/>
        </p:nvSpPr>
        <p:spPr>
          <a:xfrm>
            <a:off x="1844935" y="1635646"/>
            <a:ext cx="1375279" cy="1375279"/>
          </a:xfrm>
          <a:prstGeom prst="flowChartDecision">
            <a:avLst/>
          </a:prstGeom>
          <a:solidFill>
            <a:srgbClr val="FF970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FF9700"/>
                </a:solidFill>
                <a:latin typeface="微软雅黑" panose="020B0503020204020204" pitchFamily="34" charset="-122"/>
                <a:ea typeface="微软雅黑" panose="020B0503020204020204" pitchFamily="34" charset="-122"/>
              </a:rPr>
              <a:t>03</a:t>
            </a:r>
            <a:endParaRPr lang="zh-CN" altLang="en-US" sz="4000" b="1" dirty="0">
              <a:solidFill>
                <a:srgbClr val="FF9700"/>
              </a:solidFill>
              <a:latin typeface="微软雅黑" panose="020B0503020204020204" pitchFamily="34" charset="-122"/>
              <a:ea typeface="微软雅黑" panose="020B0503020204020204" pitchFamily="34" charset="-122"/>
            </a:endParaRPr>
          </a:p>
        </p:txBody>
      </p:sp>
      <p:sp>
        <p:nvSpPr>
          <p:cNvPr id="52" name="TextBox 38"/>
          <p:cNvSpPr txBox="1"/>
          <p:nvPr/>
        </p:nvSpPr>
        <p:spPr>
          <a:xfrm>
            <a:off x="3679478" y="2235597"/>
            <a:ext cx="2214880" cy="583565"/>
          </a:xfrm>
          <a:prstGeom prst="rect">
            <a:avLst/>
          </a:prstGeom>
          <a:noFill/>
        </p:spPr>
        <p:txBody>
          <a:bodyPr wrap="none" rtlCol="0">
            <a:spAutoFit/>
          </a:bodyPr>
          <a:lstStyle/>
          <a:p>
            <a:r>
              <a:rPr lang="zh-CN" altLang="en-US" sz="3200" b="1" dirty="0">
                <a:solidFill>
                  <a:srgbClr val="FF9700"/>
                </a:solidFill>
                <a:latin typeface="微软雅黑" panose="020B0503020204020204" pitchFamily="34" charset="-122"/>
                <a:ea typeface="微软雅黑" panose="020B0503020204020204" pitchFamily="34" charset="-122"/>
              </a:rPr>
              <a:t>毒品的危害</a:t>
            </a:r>
            <a:endParaRPr lang="zh-CN" altLang="en-US" sz="3200" b="1" dirty="0">
              <a:solidFill>
                <a:srgbClr val="FF97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500"/>
                                        <p:tgtEl>
                                          <p:spTgt spid="50"/>
                                        </p:tgtEl>
                                      </p:cBhvr>
                                    </p:animEffect>
                                  </p:childTnLst>
                                </p:cTn>
                              </p:par>
                              <p:par>
                                <p:cTn id="8" presetID="8" presetClass="emph" presetSubtype="0" decel="58000" fill="hold" grpId="1" nodeType="withEffect">
                                  <p:stCondLst>
                                    <p:cond delay="0"/>
                                  </p:stCondLst>
                                  <p:childTnLst>
                                    <p:animRot by="-21600000">
                                      <p:cBhvr>
                                        <p:cTn id="9" dur="1500" fill="hold"/>
                                        <p:tgtEl>
                                          <p:spTgt spid="50"/>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50"/>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wipe(up)">
                                      <p:cBhvr>
                                        <p:cTn id="14" dur="1000"/>
                                        <p:tgtEl>
                                          <p:spTgt spid="48"/>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49"/>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par>
                          <p:cTn id="24" fill="hold">
                            <p:stCondLst>
                              <p:cond delay="20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p:tgtEl>
                                          <p:spTgt spid="52"/>
                                        </p:tgtEl>
                                        <p:attrNameLst>
                                          <p:attrName>ppt_y</p:attrName>
                                        </p:attrNameLst>
                                      </p:cBhvr>
                                      <p:tavLst>
                                        <p:tav tm="0">
                                          <p:val>
                                            <p:strVal val="#ppt_y+#ppt_h*1.125000"/>
                                          </p:val>
                                        </p:tav>
                                        <p:tav tm="100000">
                                          <p:val>
                                            <p:strVal val="#ppt_y"/>
                                          </p:val>
                                        </p:tav>
                                      </p:tavLst>
                                    </p:anim>
                                    <p:animEffect transition="in" filter="wipe(up)">
                                      <p:cBhvr>
                                        <p:cTn id="2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P spid="50" grpId="2" animBg="1"/>
      <p:bldP spid="51" grpId="0"/>
      <p:bldP spid="5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a:spLocks noChangeArrowheads="1"/>
          </p:cNvSpPr>
          <p:nvPr/>
        </p:nvSpPr>
        <p:spPr bwMode="auto">
          <a:xfrm>
            <a:off x="805469" y="168674"/>
            <a:ext cx="1659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毒品的危害性</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sp>
        <p:nvSpPr>
          <p:cNvPr id="2" name="文本框 1"/>
          <p:cNvSpPr txBox="1"/>
          <p:nvPr/>
        </p:nvSpPr>
        <p:spPr>
          <a:xfrm>
            <a:off x="1460500" y="1115695"/>
            <a:ext cx="6327140" cy="2306955"/>
          </a:xfrm>
          <a:prstGeom prst="rect">
            <a:avLst/>
          </a:prstGeom>
          <a:noFill/>
        </p:spPr>
        <p:txBody>
          <a:bodyPr wrap="square" rtlCol="0" anchor="t">
            <a:spAutoFit/>
          </a:bodyPr>
          <a:p>
            <a:r>
              <a:rPr lang="zh-CN" altLang="en-US" sz="2400"/>
              <a:t>毒品的危害,可以概括为</a:t>
            </a:r>
            <a:endParaRPr lang="zh-CN" altLang="en-US" sz="2400"/>
          </a:p>
          <a:p>
            <a:r>
              <a:rPr lang="zh-CN" altLang="en-US" sz="4800"/>
              <a:t>“</a:t>
            </a:r>
            <a:r>
              <a:rPr lang="zh-CN" altLang="en-US" sz="4800" b="1">
                <a:solidFill>
                  <a:srgbClr val="EC4F2C"/>
                </a:solidFill>
                <a:latin typeface="微软雅黑" panose="020B0503020204020204" pitchFamily="34" charset="-122"/>
                <a:ea typeface="微软雅黑" panose="020B0503020204020204" pitchFamily="34" charset="-122"/>
                <a:cs typeface="微软雅黑" panose="020B0503020204020204" pitchFamily="34" charset="-122"/>
              </a:rPr>
              <a:t>毁灭自己,祸及家庭,危害社会</a:t>
            </a:r>
            <a:r>
              <a:rPr lang="zh-CN" altLang="en-US" sz="4800"/>
              <a:t>”</a:t>
            </a:r>
            <a:endParaRPr lang="zh-CN" altLang="en-US" sz="2400"/>
          </a:p>
          <a:p>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直接连接符 47"/>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9" name="Flowchart: Decision 78"/>
          <p:cNvSpPr/>
          <p:nvPr/>
        </p:nvSpPr>
        <p:spPr>
          <a:xfrm>
            <a:off x="1844935" y="1635646"/>
            <a:ext cx="1375279" cy="1375279"/>
          </a:xfrm>
          <a:prstGeom prst="flowChartDecision">
            <a:avLst/>
          </a:prstGeom>
          <a:solidFill>
            <a:srgbClr val="2CAA8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Box 93"/>
          <p:cNvSpPr txBox="1"/>
          <p:nvPr/>
        </p:nvSpPr>
        <p:spPr>
          <a:xfrm>
            <a:off x="2075488" y="2259335"/>
            <a:ext cx="902811" cy="523220"/>
          </a:xfrm>
          <a:prstGeom prst="rect">
            <a:avLst/>
          </a:prstGeom>
          <a:noFill/>
        </p:spPr>
        <p:txBody>
          <a:bodyPr wrap="none" rtlCol="0">
            <a:spAutoFit/>
          </a:bodyPr>
          <a:lstStyle/>
          <a:p>
            <a:r>
              <a:rPr lang="zh-CN" altLang="en-US" sz="2800" b="1" dirty="0" smtClean="0">
                <a:solidFill>
                  <a:srgbClr val="2CAA83"/>
                </a:solidFill>
                <a:latin typeface="微软雅黑" panose="020B0503020204020204" pitchFamily="34" charset="-122"/>
                <a:ea typeface="微软雅黑" panose="020B0503020204020204" pitchFamily="34" charset="-122"/>
              </a:rPr>
              <a:t>目录</a:t>
            </a:r>
            <a:endParaRPr lang="zh-CN" altLang="en-US" sz="2800" b="1" dirty="0">
              <a:solidFill>
                <a:srgbClr val="2CAA83"/>
              </a:solidFill>
              <a:latin typeface="微软雅黑" panose="020B0503020204020204" pitchFamily="34" charset="-122"/>
              <a:ea typeface="微软雅黑" panose="020B0503020204020204" pitchFamily="34" charset="-122"/>
            </a:endParaRPr>
          </a:p>
        </p:txBody>
      </p:sp>
      <p:sp>
        <p:nvSpPr>
          <p:cNvPr id="52" name="TextBox 5"/>
          <p:cNvSpPr txBox="1"/>
          <p:nvPr/>
        </p:nvSpPr>
        <p:spPr>
          <a:xfrm>
            <a:off x="5018564" y="1112337"/>
            <a:ext cx="1783080" cy="506730"/>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传统毒品的认识</a:t>
            </a:r>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TextBox 39"/>
          <p:cNvSpPr txBox="1"/>
          <p:nvPr/>
        </p:nvSpPr>
        <p:spPr>
          <a:xfrm>
            <a:off x="5018564" y="1794936"/>
            <a:ext cx="2011680" cy="506730"/>
          </a:xfrm>
          <a:prstGeom prst="rect">
            <a:avLst/>
          </a:prstGeom>
          <a:noFill/>
        </p:spPr>
        <p:txBody>
          <a:bodyPr wrap="none" rtlCol="0">
            <a:spAutoFit/>
          </a:bodyPr>
          <a:lstStyle/>
          <a:p>
            <a:pPr algn="l"/>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新型毒品种类识别</a:t>
            </a:r>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5" name="TextBox 43"/>
          <p:cNvSpPr txBox="1"/>
          <p:nvPr/>
        </p:nvSpPr>
        <p:spPr>
          <a:xfrm>
            <a:off x="5018564" y="2468831"/>
            <a:ext cx="1554480" cy="783590"/>
          </a:xfrm>
          <a:prstGeom prst="rect">
            <a:avLst/>
          </a:prstGeom>
          <a:noFill/>
        </p:spPr>
        <p:txBody>
          <a:bodyPr wrap="none" rtlCol="0">
            <a:spAutoFit/>
          </a:bodyPr>
          <a:lstStyle/>
          <a:p>
            <a:pPr algn="l"/>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毒品的危害性</a:t>
            </a:r>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l"/>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6" name="TextBox 47"/>
          <p:cNvSpPr txBox="1"/>
          <p:nvPr/>
        </p:nvSpPr>
        <p:spPr>
          <a:xfrm>
            <a:off x="5018564" y="3126826"/>
            <a:ext cx="2468880" cy="506730"/>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如何有效远离毒品伤害</a:t>
            </a:r>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59" name="直接连接符 58"/>
          <p:cNvCxnSpPr/>
          <p:nvPr/>
        </p:nvCxnSpPr>
        <p:spPr>
          <a:xfrm>
            <a:off x="5090572" y="1635646"/>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5090572" y="2302767"/>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5090572" y="3002954"/>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090572" y="3634657"/>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4231809" y="1009798"/>
            <a:ext cx="570731" cy="657995"/>
            <a:chOff x="4231809" y="1009798"/>
            <a:chExt cx="570731" cy="657995"/>
          </a:xfrm>
        </p:grpSpPr>
        <p:grpSp>
          <p:nvGrpSpPr>
            <p:cNvPr id="66" name="组合 65"/>
            <p:cNvGrpSpPr/>
            <p:nvPr/>
          </p:nvGrpSpPr>
          <p:grpSpPr>
            <a:xfrm>
              <a:off x="4231809" y="1009798"/>
              <a:ext cx="570731" cy="657995"/>
              <a:chOff x="4067944" y="489262"/>
              <a:chExt cx="1375279" cy="1585559"/>
            </a:xfrm>
          </p:grpSpPr>
          <p:sp>
            <p:nvSpPr>
              <p:cNvPr id="69" name="Flowchart: Decision 78"/>
              <p:cNvSpPr/>
              <p:nvPr/>
            </p:nvSpPr>
            <p:spPr>
              <a:xfrm>
                <a:off x="4067944" y="489262"/>
                <a:ext cx="1375279" cy="1375279"/>
              </a:xfrm>
              <a:prstGeom prst="flowChartDecision">
                <a:avLst/>
              </a:prstGeom>
              <a:solidFill>
                <a:srgbClr val="2CAA8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70C0"/>
                  </a:solidFill>
                </a:endParaRPr>
              </a:p>
            </p:txBody>
          </p:sp>
          <p:sp>
            <p:nvSpPr>
              <p:cNvPr id="70"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70C0"/>
                  </a:solidFill>
                </a:endParaRPr>
              </a:p>
            </p:txBody>
          </p:sp>
        </p:grpSp>
        <p:sp>
          <p:nvSpPr>
            <p:cNvPr id="67" name="TextBox 12"/>
            <p:cNvSpPr txBox="1"/>
            <p:nvPr/>
          </p:nvSpPr>
          <p:spPr>
            <a:xfrm>
              <a:off x="4310472" y="1151468"/>
              <a:ext cx="444352" cy="400110"/>
            </a:xfrm>
            <a:prstGeom prst="rect">
              <a:avLst/>
            </a:prstGeom>
            <a:noFill/>
          </p:spPr>
          <p:txBody>
            <a:bodyPr wrap="none" rtlCol="0">
              <a:spAutoFit/>
            </a:bodyPr>
            <a:lstStyle/>
            <a:p>
              <a:r>
                <a:rPr lang="en-US" altLang="zh-CN" sz="2000" b="1" dirty="0" smtClean="0">
                  <a:solidFill>
                    <a:srgbClr val="2CAA83"/>
                  </a:solidFill>
                </a:rPr>
                <a:t>01</a:t>
              </a:r>
              <a:endParaRPr lang="zh-CN" altLang="en-US" sz="2000" b="1" dirty="0">
                <a:solidFill>
                  <a:srgbClr val="2CAA83"/>
                </a:solidFill>
              </a:endParaRPr>
            </a:p>
          </p:txBody>
        </p:sp>
      </p:grpSp>
      <p:grpSp>
        <p:nvGrpSpPr>
          <p:cNvPr id="71" name="组合 70"/>
          <p:cNvGrpSpPr/>
          <p:nvPr/>
        </p:nvGrpSpPr>
        <p:grpSpPr>
          <a:xfrm>
            <a:off x="4231809" y="1692397"/>
            <a:ext cx="570731" cy="657995"/>
            <a:chOff x="4231809" y="1692397"/>
            <a:chExt cx="570731" cy="657995"/>
          </a:xfrm>
        </p:grpSpPr>
        <p:grpSp>
          <p:nvGrpSpPr>
            <p:cNvPr id="72" name="组合 71"/>
            <p:cNvGrpSpPr/>
            <p:nvPr/>
          </p:nvGrpSpPr>
          <p:grpSpPr>
            <a:xfrm>
              <a:off x="4231809" y="1692397"/>
              <a:ext cx="570731" cy="657995"/>
              <a:chOff x="4067944" y="489262"/>
              <a:chExt cx="1375279" cy="1585559"/>
            </a:xfrm>
          </p:grpSpPr>
          <p:sp>
            <p:nvSpPr>
              <p:cNvPr id="74" name="Flowchart: Decision 78"/>
              <p:cNvSpPr/>
              <p:nvPr/>
            </p:nvSpPr>
            <p:spPr>
              <a:xfrm>
                <a:off x="4067944" y="489262"/>
                <a:ext cx="1375279" cy="1375279"/>
              </a:xfrm>
              <a:prstGeom prst="flowChartDecision">
                <a:avLst/>
              </a:prstGeom>
              <a:solidFill>
                <a:srgbClr val="92D05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70C0"/>
                  </a:solidFill>
                </a:endParaRPr>
              </a:p>
            </p:txBody>
          </p:sp>
          <p:sp>
            <p:nvSpPr>
              <p:cNvPr id="75"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70C0"/>
                  </a:solidFill>
                </a:endParaRPr>
              </a:p>
            </p:txBody>
          </p:sp>
        </p:grpSp>
        <p:sp>
          <p:nvSpPr>
            <p:cNvPr id="73" name="TextBox 61"/>
            <p:cNvSpPr txBox="1"/>
            <p:nvPr/>
          </p:nvSpPr>
          <p:spPr>
            <a:xfrm>
              <a:off x="4310472" y="1855545"/>
              <a:ext cx="444352" cy="400110"/>
            </a:xfrm>
            <a:prstGeom prst="rect">
              <a:avLst/>
            </a:prstGeom>
            <a:noFill/>
          </p:spPr>
          <p:txBody>
            <a:bodyPr wrap="none" rtlCol="0">
              <a:spAutoFit/>
            </a:bodyPr>
            <a:lstStyle/>
            <a:p>
              <a:r>
                <a:rPr lang="en-US" altLang="zh-CN" sz="2000" b="1" dirty="0" smtClean="0">
                  <a:solidFill>
                    <a:srgbClr val="92D050"/>
                  </a:solidFill>
                </a:rPr>
                <a:t>02</a:t>
              </a:r>
              <a:endParaRPr lang="zh-CN" altLang="en-US" sz="2000" b="1" dirty="0">
                <a:solidFill>
                  <a:srgbClr val="92D050"/>
                </a:solidFill>
              </a:endParaRPr>
            </a:p>
          </p:txBody>
        </p:sp>
      </p:grpSp>
      <p:grpSp>
        <p:nvGrpSpPr>
          <p:cNvPr id="76" name="组合 75"/>
          <p:cNvGrpSpPr/>
          <p:nvPr/>
        </p:nvGrpSpPr>
        <p:grpSpPr>
          <a:xfrm>
            <a:off x="4231809" y="2366292"/>
            <a:ext cx="570731" cy="657995"/>
            <a:chOff x="4231809" y="2366292"/>
            <a:chExt cx="570731" cy="657995"/>
          </a:xfrm>
        </p:grpSpPr>
        <p:grpSp>
          <p:nvGrpSpPr>
            <p:cNvPr id="77" name="组合 76"/>
            <p:cNvGrpSpPr/>
            <p:nvPr/>
          </p:nvGrpSpPr>
          <p:grpSpPr>
            <a:xfrm>
              <a:off x="4231809" y="2366292"/>
              <a:ext cx="570731" cy="657995"/>
              <a:chOff x="4067944" y="489262"/>
              <a:chExt cx="1375279" cy="1585559"/>
            </a:xfrm>
          </p:grpSpPr>
          <p:sp>
            <p:nvSpPr>
              <p:cNvPr id="79" name="Flowchart: Decision 78"/>
              <p:cNvSpPr/>
              <p:nvPr/>
            </p:nvSpPr>
            <p:spPr>
              <a:xfrm>
                <a:off x="4067944" y="489262"/>
                <a:ext cx="1375279" cy="1375279"/>
              </a:xfrm>
              <a:prstGeom prst="flowChartDecision">
                <a:avLst/>
              </a:prstGeom>
              <a:solidFill>
                <a:srgbClr val="FF970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70C0"/>
                  </a:solidFill>
                </a:endParaRPr>
              </a:p>
            </p:txBody>
          </p:sp>
          <p:sp>
            <p:nvSpPr>
              <p:cNvPr id="80"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70C0"/>
                  </a:solidFill>
                </a:endParaRPr>
              </a:p>
            </p:txBody>
          </p:sp>
        </p:grpSp>
        <p:sp>
          <p:nvSpPr>
            <p:cNvPr id="78" name="TextBox 63"/>
            <p:cNvSpPr txBox="1"/>
            <p:nvPr/>
          </p:nvSpPr>
          <p:spPr>
            <a:xfrm>
              <a:off x="4310472" y="2531445"/>
              <a:ext cx="444352" cy="400110"/>
            </a:xfrm>
            <a:prstGeom prst="rect">
              <a:avLst/>
            </a:prstGeom>
            <a:noFill/>
          </p:spPr>
          <p:txBody>
            <a:bodyPr wrap="none" rtlCol="0">
              <a:spAutoFit/>
            </a:bodyPr>
            <a:lstStyle/>
            <a:p>
              <a:r>
                <a:rPr lang="en-US" altLang="zh-CN" sz="2000" b="1" dirty="0" smtClean="0">
                  <a:solidFill>
                    <a:srgbClr val="FF9700"/>
                  </a:solidFill>
                </a:rPr>
                <a:t>03</a:t>
              </a:r>
              <a:endParaRPr lang="zh-CN" altLang="en-US" sz="2000" b="1" dirty="0">
                <a:solidFill>
                  <a:srgbClr val="FF9700"/>
                </a:solidFill>
              </a:endParaRPr>
            </a:p>
          </p:txBody>
        </p:sp>
      </p:grpSp>
      <p:grpSp>
        <p:nvGrpSpPr>
          <p:cNvPr id="81" name="组合 80"/>
          <p:cNvGrpSpPr/>
          <p:nvPr/>
        </p:nvGrpSpPr>
        <p:grpSpPr>
          <a:xfrm>
            <a:off x="4231809" y="3024287"/>
            <a:ext cx="570731" cy="657995"/>
            <a:chOff x="4231809" y="3024287"/>
            <a:chExt cx="570731" cy="657995"/>
          </a:xfrm>
        </p:grpSpPr>
        <p:grpSp>
          <p:nvGrpSpPr>
            <p:cNvPr id="82" name="组合 81"/>
            <p:cNvGrpSpPr/>
            <p:nvPr/>
          </p:nvGrpSpPr>
          <p:grpSpPr>
            <a:xfrm>
              <a:off x="4231809" y="3024287"/>
              <a:ext cx="570731" cy="657995"/>
              <a:chOff x="4067944" y="489262"/>
              <a:chExt cx="1375279" cy="1585559"/>
            </a:xfrm>
          </p:grpSpPr>
          <p:sp>
            <p:nvSpPr>
              <p:cNvPr id="84" name="Flowchart: Decision 78"/>
              <p:cNvSpPr/>
              <p:nvPr/>
            </p:nvSpPr>
            <p:spPr>
              <a:xfrm>
                <a:off x="4067944" y="489262"/>
                <a:ext cx="1375279" cy="1375279"/>
              </a:xfrm>
              <a:prstGeom prst="flowChartDecision">
                <a:avLst/>
              </a:prstGeom>
              <a:solidFill>
                <a:srgbClr val="94232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70C0"/>
                  </a:solidFill>
                </a:endParaRPr>
              </a:p>
            </p:txBody>
          </p:sp>
          <p:sp>
            <p:nvSpPr>
              <p:cNvPr id="85"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70C0"/>
                  </a:solidFill>
                </a:endParaRPr>
              </a:p>
            </p:txBody>
          </p:sp>
        </p:grpSp>
        <p:sp>
          <p:nvSpPr>
            <p:cNvPr id="83" name="TextBox 64"/>
            <p:cNvSpPr txBox="1"/>
            <p:nvPr/>
          </p:nvSpPr>
          <p:spPr>
            <a:xfrm>
              <a:off x="4310472" y="3180686"/>
              <a:ext cx="444352" cy="400110"/>
            </a:xfrm>
            <a:prstGeom prst="rect">
              <a:avLst/>
            </a:prstGeom>
            <a:noFill/>
          </p:spPr>
          <p:txBody>
            <a:bodyPr wrap="none" rtlCol="0">
              <a:spAutoFit/>
            </a:bodyPr>
            <a:lstStyle/>
            <a:p>
              <a:r>
                <a:rPr lang="en-US" altLang="zh-CN" sz="2000" b="1" dirty="0" smtClean="0">
                  <a:solidFill>
                    <a:srgbClr val="942320"/>
                  </a:solidFill>
                </a:rPr>
                <a:t>04</a:t>
              </a:r>
              <a:endParaRPr lang="zh-CN" altLang="en-US" sz="2000" b="1" dirty="0">
                <a:solidFill>
                  <a:srgbClr val="942320"/>
                </a:solidFill>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500"/>
                                        <p:tgtEl>
                                          <p:spTgt spid="50"/>
                                        </p:tgtEl>
                                      </p:cBhvr>
                                    </p:animEffect>
                                  </p:childTnLst>
                                </p:cTn>
                              </p:par>
                              <p:par>
                                <p:cTn id="8" presetID="8" presetClass="emph" presetSubtype="0" decel="58000" fill="hold" grpId="1" nodeType="withEffect">
                                  <p:stCondLst>
                                    <p:cond delay="0"/>
                                  </p:stCondLst>
                                  <p:childTnLst>
                                    <p:animRot by="-21600000">
                                      <p:cBhvr>
                                        <p:cTn id="9" dur="1500" fill="hold"/>
                                        <p:tgtEl>
                                          <p:spTgt spid="50"/>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50"/>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wipe(up)">
                                      <p:cBhvr>
                                        <p:cTn id="14" dur="1000"/>
                                        <p:tgtEl>
                                          <p:spTgt spid="48"/>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49"/>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ppt_x"/>
                                          </p:val>
                                        </p:tav>
                                        <p:tav tm="100000">
                                          <p:val>
                                            <p:strVal val="#ppt_x"/>
                                          </p:val>
                                        </p:tav>
                                      </p:tavLst>
                                    </p:anim>
                                    <p:anim calcmode="lin" valueType="num">
                                      <p:cBhvr additive="base">
                                        <p:cTn id="28" dur="500" fill="hold"/>
                                        <p:tgtEl>
                                          <p:spTgt spid="65"/>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ppt_x"/>
                                          </p:val>
                                        </p:tav>
                                        <p:tav tm="100000">
                                          <p:val>
                                            <p:strVal val="#ppt_x"/>
                                          </p:val>
                                        </p:tav>
                                      </p:tavLst>
                                    </p:anim>
                                    <p:anim calcmode="lin" valueType="num">
                                      <p:cBhvr additive="base">
                                        <p:cTn id="32" dur="500" fill="hold"/>
                                        <p:tgtEl>
                                          <p:spTgt spid="71"/>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additive="base">
                                        <p:cTn id="35" dur="500" fill="hold"/>
                                        <p:tgtEl>
                                          <p:spTgt spid="76"/>
                                        </p:tgtEl>
                                        <p:attrNameLst>
                                          <p:attrName>ppt_x</p:attrName>
                                        </p:attrNameLst>
                                      </p:cBhvr>
                                      <p:tavLst>
                                        <p:tav tm="0">
                                          <p:val>
                                            <p:strVal val="#ppt_x"/>
                                          </p:val>
                                        </p:tav>
                                        <p:tav tm="100000">
                                          <p:val>
                                            <p:strVal val="#ppt_x"/>
                                          </p:val>
                                        </p:tav>
                                      </p:tavLst>
                                    </p:anim>
                                    <p:anim calcmode="lin" valueType="num">
                                      <p:cBhvr additive="base">
                                        <p:cTn id="36" dur="500" fill="hold"/>
                                        <p:tgtEl>
                                          <p:spTgt spid="76"/>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additive="base">
                                        <p:cTn id="39" dur="500" fill="hold"/>
                                        <p:tgtEl>
                                          <p:spTgt spid="81"/>
                                        </p:tgtEl>
                                        <p:attrNameLst>
                                          <p:attrName>ppt_x</p:attrName>
                                        </p:attrNameLst>
                                      </p:cBhvr>
                                      <p:tavLst>
                                        <p:tav tm="0">
                                          <p:val>
                                            <p:strVal val="#ppt_x"/>
                                          </p:val>
                                        </p:tav>
                                        <p:tav tm="100000">
                                          <p:val>
                                            <p:strVal val="#ppt_x"/>
                                          </p:val>
                                        </p:tav>
                                      </p:tavLst>
                                    </p:anim>
                                    <p:anim calcmode="lin" valueType="num">
                                      <p:cBhvr additive="base">
                                        <p:cTn id="40" dur="500" fill="hold"/>
                                        <p:tgtEl>
                                          <p:spTgt spid="81"/>
                                        </p:tgtEl>
                                        <p:attrNameLst>
                                          <p:attrName>ppt_y</p:attrName>
                                        </p:attrNameLst>
                                      </p:cBhvr>
                                      <p:tavLst>
                                        <p:tav tm="0">
                                          <p:val>
                                            <p:strVal val="0-#ppt_h/2"/>
                                          </p:val>
                                        </p:tav>
                                        <p:tav tm="100000">
                                          <p:val>
                                            <p:strVal val="#ppt_y"/>
                                          </p:val>
                                        </p:tav>
                                      </p:tavLst>
                                    </p:anim>
                                  </p:childTnLst>
                                </p:cTn>
                              </p:par>
                            </p:childTnLst>
                          </p:cTn>
                        </p:par>
                        <p:par>
                          <p:cTn id="41" fill="hold">
                            <p:stCondLst>
                              <p:cond delay="2500"/>
                            </p:stCondLst>
                            <p:childTnLst>
                              <p:par>
                                <p:cTn id="42" presetID="2" presetClass="entr" presetSubtype="2"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additive="base">
                                        <p:cTn id="44" dur="250" fill="hold"/>
                                        <p:tgtEl>
                                          <p:spTgt spid="52"/>
                                        </p:tgtEl>
                                        <p:attrNameLst>
                                          <p:attrName>ppt_x</p:attrName>
                                        </p:attrNameLst>
                                      </p:cBhvr>
                                      <p:tavLst>
                                        <p:tav tm="0">
                                          <p:val>
                                            <p:strVal val="1+#ppt_w/2"/>
                                          </p:val>
                                        </p:tav>
                                        <p:tav tm="100000">
                                          <p:val>
                                            <p:strVal val="#ppt_x"/>
                                          </p:val>
                                        </p:tav>
                                      </p:tavLst>
                                    </p:anim>
                                    <p:anim calcmode="lin" valueType="num">
                                      <p:cBhvr additive="base">
                                        <p:cTn id="45" dur="250" fill="hold"/>
                                        <p:tgtEl>
                                          <p:spTgt spid="52"/>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2" presetClass="entr" presetSubtype="8" fill="hold"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wipe(left)">
                                      <p:cBhvr>
                                        <p:cTn id="49" dur="500"/>
                                        <p:tgtEl>
                                          <p:spTgt spid="59"/>
                                        </p:tgtEl>
                                      </p:cBhvr>
                                    </p:animEffect>
                                  </p:childTnLst>
                                </p:cTn>
                              </p:par>
                            </p:childTnLst>
                          </p:cTn>
                        </p:par>
                        <p:par>
                          <p:cTn id="50" fill="hold">
                            <p:stCondLst>
                              <p:cond delay="3500"/>
                            </p:stCondLst>
                            <p:childTnLst>
                              <p:par>
                                <p:cTn id="51" presetID="2" presetClass="entr" presetSubtype="2" fill="hold" grpId="0" nodeType="afterEffect">
                                  <p:stCondLst>
                                    <p:cond delay="0"/>
                                  </p:stCondLst>
                                  <p:childTnLst>
                                    <p:set>
                                      <p:cBhvr>
                                        <p:cTn id="52" dur="1" fill="hold">
                                          <p:stCondLst>
                                            <p:cond delay="0"/>
                                          </p:stCondLst>
                                        </p:cTn>
                                        <p:tgtEl>
                                          <p:spTgt spid="53"/>
                                        </p:tgtEl>
                                        <p:attrNameLst>
                                          <p:attrName>style.visibility</p:attrName>
                                        </p:attrNameLst>
                                      </p:cBhvr>
                                      <p:to>
                                        <p:strVal val="visible"/>
                                      </p:to>
                                    </p:set>
                                    <p:anim calcmode="lin" valueType="num">
                                      <p:cBhvr additive="base">
                                        <p:cTn id="53" dur="250" fill="hold"/>
                                        <p:tgtEl>
                                          <p:spTgt spid="53"/>
                                        </p:tgtEl>
                                        <p:attrNameLst>
                                          <p:attrName>ppt_x</p:attrName>
                                        </p:attrNameLst>
                                      </p:cBhvr>
                                      <p:tavLst>
                                        <p:tav tm="0">
                                          <p:val>
                                            <p:strVal val="1+#ppt_w/2"/>
                                          </p:val>
                                        </p:tav>
                                        <p:tav tm="100000">
                                          <p:val>
                                            <p:strVal val="#ppt_x"/>
                                          </p:val>
                                        </p:tav>
                                      </p:tavLst>
                                    </p:anim>
                                    <p:anim calcmode="lin" valueType="num">
                                      <p:cBhvr additive="base">
                                        <p:cTn id="54" dur="250" fill="hold"/>
                                        <p:tgtEl>
                                          <p:spTgt spid="53"/>
                                        </p:tgtEl>
                                        <p:attrNameLst>
                                          <p:attrName>ppt_y</p:attrName>
                                        </p:attrNameLst>
                                      </p:cBhvr>
                                      <p:tavLst>
                                        <p:tav tm="0">
                                          <p:val>
                                            <p:strVal val="#ppt_y"/>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wipe(left)">
                                      <p:cBhvr>
                                        <p:cTn id="58" dur="500"/>
                                        <p:tgtEl>
                                          <p:spTgt spid="61"/>
                                        </p:tgtEl>
                                      </p:cBhvr>
                                    </p:animEffect>
                                  </p:childTnLst>
                                </p:cTn>
                              </p:par>
                            </p:childTnLst>
                          </p:cTn>
                        </p:par>
                        <p:par>
                          <p:cTn id="59" fill="hold">
                            <p:stCondLst>
                              <p:cond delay="4500"/>
                            </p:stCondLst>
                            <p:childTnLst>
                              <p:par>
                                <p:cTn id="60" presetID="2" presetClass="entr" presetSubtype="2" fill="hold" grpId="0" nodeType="after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additive="base">
                                        <p:cTn id="62" dur="250" fill="hold"/>
                                        <p:tgtEl>
                                          <p:spTgt spid="55"/>
                                        </p:tgtEl>
                                        <p:attrNameLst>
                                          <p:attrName>ppt_x</p:attrName>
                                        </p:attrNameLst>
                                      </p:cBhvr>
                                      <p:tavLst>
                                        <p:tav tm="0">
                                          <p:val>
                                            <p:strVal val="1+#ppt_w/2"/>
                                          </p:val>
                                        </p:tav>
                                        <p:tav tm="100000">
                                          <p:val>
                                            <p:strVal val="#ppt_x"/>
                                          </p:val>
                                        </p:tav>
                                      </p:tavLst>
                                    </p:anim>
                                    <p:anim calcmode="lin" valueType="num">
                                      <p:cBhvr additive="base">
                                        <p:cTn id="63" dur="250" fill="hold"/>
                                        <p:tgtEl>
                                          <p:spTgt spid="55"/>
                                        </p:tgtEl>
                                        <p:attrNameLst>
                                          <p:attrName>ppt_y</p:attrName>
                                        </p:attrNameLst>
                                      </p:cBhvr>
                                      <p:tavLst>
                                        <p:tav tm="0">
                                          <p:val>
                                            <p:strVal val="#ppt_y"/>
                                          </p:val>
                                        </p:tav>
                                        <p:tav tm="100000">
                                          <p:val>
                                            <p:strVal val="#ppt_y"/>
                                          </p:val>
                                        </p:tav>
                                      </p:tavLst>
                                    </p:anim>
                                  </p:childTnLst>
                                </p:cTn>
                              </p:par>
                            </p:childTnLst>
                          </p:cTn>
                        </p:par>
                        <p:par>
                          <p:cTn id="64" fill="hold">
                            <p:stCondLst>
                              <p:cond delay="5000"/>
                            </p:stCondLst>
                            <p:childTnLst>
                              <p:par>
                                <p:cTn id="65" presetID="22" presetClass="entr" presetSubtype="8"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left)">
                                      <p:cBhvr>
                                        <p:cTn id="67" dur="500"/>
                                        <p:tgtEl>
                                          <p:spTgt spid="62"/>
                                        </p:tgtEl>
                                      </p:cBhvr>
                                    </p:animEffect>
                                  </p:childTnLst>
                                </p:cTn>
                              </p:par>
                            </p:childTnLst>
                          </p:cTn>
                        </p:par>
                        <p:par>
                          <p:cTn id="68" fill="hold">
                            <p:stCondLst>
                              <p:cond delay="5500"/>
                            </p:stCondLst>
                            <p:childTnLst>
                              <p:par>
                                <p:cTn id="69" presetID="2" presetClass="entr" presetSubtype="2"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additive="base">
                                        <p:cTn id="71" dur="250" fill="hold"/>
                                        <p:tgtEl>
                                          <p:spTgt spid="56"/>
                                        </p:tgtEl>
                                        <p:attrNameLst>
                                          <p:attrName>ppt_x</p:attrName>
                                        </p:attrNameLst>
                                      </p:cBhvr>
                                      <p:tavLst>
                                        <p:tav tm="0">
                                          <p:val>
                                            <p:strVal val="1+#ppt_w/2"/>
                                          </p:val>
                                        </p:tav>
                                        <p:tav tm="100000">
                                          <p:val>
                                            <p:strVal val="#ppt_x"/>
                                          </p:val>
                                        </p:tav>
                                      </p:tavLst>
                                    </p:anim>
                                    <p:anim calcmode="lin" valueType="num">
                                      <p:cBhvr additive="base">
                                        <p:cTn id="72" dur="250" fill="hold"/>
                                        <p:tgtEl>
                                          <p:spTgt spid="56"/>
                                        </p:tgtEl>
                                        <p:attrNameLst>
                                          <p:attrName>ppt_y</p:attrName>
                                        </p:attrNameLst>
                                      </p:cBhvr>
                                      <p:tavLst>
                                        <p:tav tm="0">
                                          <p:val>
                                            <p:strVal val="#ppt_y"/>
                                          </p:val>
                                        </p:tav>
                                        <p:tav tm="100000">
                                          <p:val>
                                            <p:strVal val="#ppt_y"/>
                                          </p:val>
                                        </p:tav>
                                      </p:tavLst>
                                    </p:anim>
                                  </p:childTnLst>
                                </p:cTn>
                              </p:par>
                            </p:childTnLst>
                          </p:cTn>
                        </p:par>
                        <p:par>
                          <p:cTn id="73" fill="hold">
                            <p:stCondLst>
                              <p:cond delay="6000"/>
                            </p:stCondLst>
                            <p:childTnLst>
                              <p:par>
                                <p:cTn id="74" presetID="22" presetClass="entr" presetSubtype="8" fill="hold" nodeType="after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wipe(left)">
                                      <p:cBhvr>
                                        <p:cTn id="76"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P spid="50" grpId="2" animBg="1"/>
      <p:bldP spid="51" grpId="0"/>
      <p:bldP spid="52" grpId="0"/>
      <p:bldP spid="53" grpId="0"/>
      <p:bldP spid="55" grpId="0"/>
      <p:bldP spid="5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2689860" y="3056890"/>
            <a:ext cx="5076825" cy="177101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7" name="矩形 47"/>
          <p:cNvSpPr>
            <a:spLocks noChangeArrowheads="1"/>
          </p:cNvSpPr>
          <p:nvPr/>
        </p:nvSpPr>
        <p:spPr bwMode="auto">
          <a:xfrm>
            <a:off x="2756535" y="3627120"/>
            <a:ext cx="4740910" cy="1018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20000"/>
              </a:lnSpc>
              <a:spcBef>
                <a:spcPct val="0"/>
              </a:spcBef>
            </a:pPr>
            <a:r>
              <a:rPr lang="zh-CN" altLang="en-US" sz="105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毒品对人最大的伤害是损害神经系统和脏器功能，人一旦吸食毒品，就会精神亢奋，神志不清，产生幻觉。吸毒者在吸食毒品后由于中枢神经系统的破坏，产生幻觉，继而产生自残、自杀、伤害他人等行为；长期吸食毒品对身体的损伤将是致命的。艾滋病的主要传播途径之一就是静脉注射方式的吸毒行为导致的血液感染，吸毒致死率极高。</a:t>
            </a:r>
            <a:endParaRPr lang="zh-CN" altLang="en-US" sz="105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矩形 3"/>
          <p:cNvSpPr>
            <a:spLocks noChangeArrowheads="1"/>
          </p:cNvSpPr>
          <p:nvPr/>
        </p:nvSpPr>
        <p:spPr bwMode="auto">
          <a:xfrm>
            <a:off x="2756535" y="3178810"/>
            <a:ext cx="2255520" cy="30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spcBef>
                <a:spcPct val="0"/>
              </a:spcBef>
              <a:buFont typeface="Arial" panose="020B0604020202020204" pitchFamily="34" charset="0"/>
              <a:buNone/>
            </a:pPr>
            <a:r>
              <a:rPr lang="zh-CN" altLang="en-US" sz="165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对身体的伤害</a:t>
            </a:r>
            <a:endParaRPr lang="zh-CN" altLang="en-US" sz="165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2" name="图片 1"/>
          <p:cNvPicPr>
            <a:picLocks noChangeAspect="1"/>
          </p:cNvPicPr>
          <p:nvPr/>
        </p:nvPicPr>
        <p:blipFill>
          <a:blip r:embed="rId1"/>
          <a:stretch>
            <a:fillRect/>
          </a:stretch>
        </p:blipFill>
        <p:spPr>
          <a:xfrm>
            <a:off x="584200" y="750570"/>
            <a:ext cx="3489325" cy="2220595"/>
          </a:xfrm>
          <a:prstGeom prst="rect">
            <a:avLst/>
          </a:prstGeom>
        </p:spPr>
      </p:pic>
      <p:pic>
        <p:nvPicPr>
          <p:cNvPr id="8" name="图片 7"/>
          <p:cNvPicPr preferRelativeResize="0">
            <a:picLocks noChangeAspect="1"/>
          </p:cNvPicPr>
          <p:nvPr/>
        </p:nvPicPr>
        <p:blipFill>
          <a:blip r:embed="rId2"/>
          <a:stretch>
            <a:fillRect/>
          </a:stretch>
        </p:blipFill>
        <p:spPr>
          <a:xfrm>
            <a:off x="975360" y="3070225"/>
            <a:ext cx="1714500" cy="1744345"/>
          </a:xfrm>
          <a:prstGeom prst="rect">
            <a:avLst/>
          </a:prstGeom>
          <a:blipFill rotWithShape="1">
            <a:blip r:embed="rId3">
              <a:alphaModFix amt="2000"/>
            </a:blip>
            <a:tile tx="0" ty="0" sx="100000" sy="100000" flip="none" algn="tl"/>
          </a:blipFill>
        </p:spPr>
      </p:pic>
      <p:sp>
        <p:nvSpPr>
          <p:cNvPr id="12" name="矩形 3"/>
          <p:cNvSpPr>
            <a:spLocks noChangeArrowheads="1"/>
          </p:cNvSpPr>
          <p:nvPr/>
        </p:nvSpPr>
        <p:spPr bwMode="auto">
          <a:xfrm>
            <a:off x="805469" y="168674"/>
            <a:ext cx="1659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毒品的危害性</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pic>
        <p:nvPicPr>
          <p:cNvPr id="3" name="图片 2"/>
          <p:cNvPicPr>
            <a:picLocks noChangeAspect="1"/>
          </p:cNvPicPr>
          <p:nvPr/>
        </p:nvPicPr>
        <p:blipFill>
          <a:blip r:embed="rId4"/>
          <a:stretch>
            <a:fillRect/>
          </a:stretch>
        </p:blipFill>
        <p:spPr>
          <a:xfrm>
            <a:off x="4248150" y="750570"/>
            <a:ext cx="3518535" cy="22212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randombar(horizontal)">
                                      <p:cBhvr>
                                        <p:cTn id="15" dur="750"/>
                                        <p:tgtEl>
                                          <p:spTgt spid="37"/>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7" grpId="0"/>
      <p:bldP spid="38"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a:spLocks noChangeArrowheads="1"/>
          </p:cNvSpPr>
          <p:nvPr/>
        </p:nvSpPr>
        <p:spPr bwMode="auto">
          <a:xfrm>
            <a:off x="805469" y="168674"/>
            <a:ext cx="1659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毒品的危害性</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sp>
        <p:nvSpPr>
          <p:cNvPr id="33" name="矩形 32"/>
          <p:cNvSpPr/>
          <p:nvPr/>
        </p:nvSpPr>
        <p:spPr>
          <a:xfrm>
            <a:off x="2689860" y="3056890"/>
            <a:ext cx="5076825" cy="177101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7" name="矩形 47"/>
          <p:cNvSpPr>
            <a:spLocks noChangeArrowheads="1"/>
          </p:cNvSpPr>
          <p:nvPr/>
        </p:nvSpPr>
        <p:spPr bwMode="auto">
          <a:xfrm>
            <a:off x="2756535" y="3627120"/>
            <a:ext cx="4740910" cy="63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p>
            <a:pPr>
              <a:lnSpc>
                <a:spcPct val="120000"/>
              </a:lnSpc>
              <a:spcBef>
                <a:spcPct val="0"/>
              </a:spcBef>
            </a:pPr>
            <a:r>
              <a:rPr lang="zh-CN" altLang="en-US" sz="105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一旦有家庭成员吸食毒品成瘾，家庭的社会功能基本丧失。吸食毒品将会耗费大量的资金，劳动力丧失，因毒致贫。吸毒引起的妻离子散、家破人亡的案件比比皆是。</a:t>
            </a:r>
            <a:endParaRPr lang="zh-CN" altLang="en-US" sz="105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矩形 3"/>
          <p:cNvSpPr>
            <a:spLocks noChangeArrowheads="1"/>
          </p:cNvSpPr>
          <p:nvPr/>
        </p:nvSpPr>
        <p:spPr bwMode="auto">
          <a:xfrm>
            <a:off x="2756535" y="3178810"/>
            <a:ext cx="2255520" cy="30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p>
            <a:pPr>
              <a:spcBef>
                <a:spcPct val="0"/>
              </a:spcBef>
              <a:buFont typeface="Arial" panose="020B0604020202020204" pitchFamily="34" charset="0"/>
              <a:buNone/>
            </a:pPr>
            <a:r>
              <a:rPr lang="zh-CN" altLang="en-US" sz="165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对家庭的伤害</a:t>
            </a:r>
            <a:endParaRPr lang="zh-CN" altLang="en-US" sz="165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8" name="图片 7"/>
          <p:cNvPicPr preferRelativeResize="0">
            <a:picLocks noChangeAspect="1"/>
          </p:cNvPicPr>
          <p:nvPr/>
        </p:nvPicPr>
        <p:blipFill>
          <a:blip r:embed="rId1"/>
          <a:stretch>
            <a:fillRect/>
          </a:stretch>
        </p:blipFill>
        <p:spPr>
          <a:xfrm>
            <a:off x="975360" y="3070225"/>
            <a:ext cx="1714500" cy="1744345"/>
          </a:xfrm>
          <a:prstGeom prst="rect">
            <a:avLst/>
          </a:prstGeom>
          <a:blipFill rotWithShape="1">
            <a:blip r:embed="rId2">
              <a:alphaModFix amt="2000"/>
            </a:blip>
            <a:tile tx="0" ty="0" sx="100000" sy="100000" flip="none" algn="tl"/>
          </a:blipFill>
        </p:spPr>
      </p:pic>
      <p:pic>
        <p:nvPicPr>
          <p:cNvPr id="4" name="图片 3"/>
          <p:cNvPicPr>
            <a:picLocks noChangeAspect="1"/>
          </p:cNvPicPr>
          <p:nvPr/>
        </p:nvPicPr>
        <p:blipFill>
          <a:blip r:embed="rId3"/>
          <a:stretch>
            <a:fillRect/>
          </a:stretch>
        </p:blipFill>
        <p:spPr>
          <a:xfrm>
            <a:off x="626110" y="750570"/>
            <a:ext cx="3425825" cy="2220595"/>
          </a:xfrm>
          <a:prstGeom prst="rect">
            <a:avLst/>
          </a:prstGeom>
        </p:spPr>
      </p:pic>
      <p:pic>
        <p:nvPicPr>
          <p:cNvPr id="5" name="图片 4"/>
          <p:cNvPicPr>
            <a:picLocks noChangeAspect="1"/>
          </p:cNvPicPr>
          <p:nvPr/>
        </p:nvPicPr>
        <p:blipFill>
          <a:blip r:embed="rId4"/>
          <a:stretch>
            <a:fillRect/>
          </a:stretch>
        </p:blipFill>
        <p:spPr>
          <a:xfrm>
            <a:off x="4200525" y="749935"/>
            <a:ext cx="3566160" cy="22212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up)">
                                      <p:cBhvr>
                                        <p:cTn id="10" dur="500"/>
                                        <p:tgtEl>
                                          <p:spTgt spid="3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wipe(left)">
                                      <p:cBhvr>
                                        <p:cTn id="14" dur="500"/>
                                        <p:tgtEl>
                                          <p:spTgt spid="38"/>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randombar(horizontal)">
                                      <p:cBhvr>
                                        <p:cTn id="18"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3" grpId="0" bldLvl="0" animBg="1"/>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a:spLocks noChangeArrowheads="1"/>
          </p:cNvSpPr>
          <p:nvPr/>
        </p:nvSpPr>
        <p:spPr bwMode="auto">
          <a:xfrm>
            <a:off x="805469" y="168674"/>
            <a:ext cx="1659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毒品的危害性</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sp>
        <p:nvSpPr>
          <p:cNvPr id="33" name="矩形 32"/>
          <p:cNvSpPr/>
          <p:nvPr/>
        </p:nvSpPr>
        <p:spPr>
          <a:xfrm>
            <a:off x="2689860" y="3056890"/>
            <a:ext cx="5076825" cy="177101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
        <p:nvSpPr>
          <p:cNvPr id="37" name="矩形 47"/>
          <p:cNvSpPr>
            <a:spLocks noChangeArrowheads="1"/>
          </p:cNvSpPr>
          <p:nvPr/>
        </p:nvSpPr>
        <p:spPr bwMode="auto">
          <a:xfrm>
            <a:off x="2756535" y="3627120"/>
            <a:ext cx="4740910" cy="63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p>
            <a:pPr>
              <a:lnSpc>
                <a:spcPct val="120000"/>
              </a:lnSpc>
              <a:spcBef>
                <a:spcPct val="0"/>
              </a:spcBef>
            </a:pPr>
            <a:r>
              <a:rPr lang="zh-CN" altLang="en-US" sz="105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吸毒者吸毒后易产生幻觉，对他人造成伤害，影响社会安全。同时，吸毒者吸毒需要大量资金，为了筹集毒资，很多吸毒者不惜铤而走险，盗窃，抢劫、绑架，继而走上刑事犯罪的道路。</a:t>
            </a:r>
            <a:endParaRPr lang="zh-CN" altLang="en-US" sz="105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矩形 3"/>
          <p:cNvSpPr>
            <a:spLocks noChangeArrowheads="1"/>
          </p:cNvSpPr>
          <p:nvPr/>
        </p:nvSpPr>
        <p:spPr bwMode="auto">
          <a:xfrm>
            <a:off x="2756535" y="3178810"/>
            <a:ext cx="2255520" cy="30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p>
            <a:pPr>
              <a:spcBef>
                <a:spcPct val="0"/>
              </a:spcBef>
              <a:buFont typeface="Arial" panose="020B0604020202020204" pitchFamily="34" charset="0"/>
              <a:buNone/>
            </a:pPr>
            <a:r>
              <a:rPr lang="zh-CN" altLang="en-US" sz="165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对社会的伤害</a:t>
            </a:r>
            <a:endParaRPr lang="zh-CN" altLang="en-US" sz="165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8" name="图片 7"/>
          <p:cNvPicPr preferRelativeResize="0">
            <a:picLocks noChangeAspect="1"/>
          </p:cNvPicPr>
          <p:nvPr/>
        </p:nvPicPr>
        <p:blipFill>
          <a:blip r:embed="rId1"/>
          <a:stretch>
            <a:fillRect/>
          </a:stretch>
        </p:blipFill>
        <p:spPr>
          <a:xfrm>
            <a:off x="975360" y="3070225"/>
            <a:ext cx="1714500" cy="1744345"/>
          </a:xfrm>
          <a:prstGeom prst="rect">
            <a:avLst/>
          </a:prstGeom>
          <a:blipFill rotWithShape="1">
            <a:blip r:embed="rId2">
              <a:alphaModFix amt="2000"/>
            </a:blip>
            <a:tile tx="0" ty="0" sx="100000" sy="100000" flip="none" algn="tl"/>
          </a:blipFill>
        </p:spPr>
      </p:pic>
      <p:pic>
        <p:nvPicPr>
          <p:cNvPr id="2" name="图片 1"/>
          <p:cNvPicPr>
            <a:picLocks noChangeAspect="1"/>
          </p:cNvPicPr>
          <p:nvPr/>
        </p:nvPicPr>
        <p:blipFill>
          <a:blip r:embed="rId3"/>
          <a:stretch>
            <a:fillRect/>
          </a:stretch>
        </p:blipFill>
        <p:spPr>
          <a:xfrm>
            <a:off x="805180" y="749935"/>
            <a:ext cx="3185160" cy="2221230"/>
          </a:xfrm>
          <a:prstGeom prst="rect">
            <a:avLst/>
          </a:prstGeom>
        </p:spPr>
      </p:pic>
      <p:pic>
        <p:nvPicPr>
          <p:cNvPr id="3" name="图片 2"/>
          <p:cNvPicPr>
            <a:picLocks noChangeAspect="1"/>
          </p:cNvPicPr>
          <p:nvPr/>
        </p:nvPicPr>
        <p:blipFill>
          <a:blip r:embed="rId4"/>
          <a:stretch>
            <a:fillRect/>
          </a:stretch>
        </p:blipFill>
        <p:spPr>
          <a:xfrm>
            <a:off x="4472940" y="749935"/>
            <a:ext cx="3293110" cy="22212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up)">
                                      <p:cBhvr>
                                        <p:cTn id="10" dur="500"/>
                                        <p:tgtEl>
                                          <p:spTgt spid="3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wipe(left)">
                                      <p:cBhvr>
                                        <p:cTn id="14" dur="500"/>
                                        <p:tgtEl>
                                          <p:spTgt spid="38"/>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randombar(horizontal)">
                                      <p:cBhvr>
                                        <p:cTn id="18"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3" grpId="0" bldLvl="0" animBg="1"/>
      <p:bldP spid="37"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直接连接符 47"/>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9" name="Flowchart: Decision 78"/>
          <p:cNvSpPr/>
          <p:nvPr/>
        </p:nvSpPr>
        <p:spPr>
          <a:xfrm>
            <a:off x="1844935" y="1635646"/>
            <a:ext cx="1375279" cy="1375279"/>
          </a:xfrm>
          <a:prstGeom prst="flowChartDecision">
            <a:avLst/>
          </a:prstGeom>
          <a:solidFill>
            <a:srgbClr val="94232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942320"/>
                </a:solidFill>
                <a:latin typeface="微软雅黑" panose="020B0503020204020204" pitchFamily="34" charset="-122"/>
                <a:ea typeface="微软雅黑" panose="020B0503020204020204" pitchFamily="34" charset="-122"/>
              </a:rPr>
              <a:t>04</a:t>
            </a:r>
            <a:endParaRPr lang="zh-CN" altLang="en-US" sz="4000" b="1" dirty="0">
              <a:solidFill>
                <a:srgbClr val="942320"/>
              </a:solidFill>
              <a:latin typeface="微软雅黑" panose="020B0503020204020204" pitchFamily="34" charset="-122"/>
              <a:ea typeface="微软雅黑" panose="020B0503020204020204" pitchFamily="34" charset="-122"/>
            </a:endParaRPr>
          </a:p>
        </p:txBody>
      </p:sp>
      <p:sp>
        <p:nvSpPr>
          <p:cNvPr id="52" name="TextBox 38"/>
          <p:cNvSpPr txBox="1"/>
          <p:nvPr/>
        </p:nvSpPr>
        <p:spPr>
          <a:xfrm>
            <a:off x="3796318" y="2234962"/>
            <a:ext cx="4246880" cy="583565"/>
          </a:xfrm>
          <a:prstGeom prst="rect">
            <a:avLst/>
          </a:prstGeom>
          <a:noFill/>
        </p:spPr>
        <p:txBody>
          <a:bodyPr wrap="none" rtlCol="0">
            <a:spAutoFit/>
          </a:bodyPr>
          <a:lstStyle/>
          <a:p>
            <a:r>
              <a:rPr lang="zh-CN" altLang="en-US" sz="3200" b="1" dirty="0">
                <a:solidFill>
                  <a:srgbClr val="942320"/>
                </a:solidFill>
                <a:latin typeface="微软雅黑" panose="020B0503020204020204" pitchFamily="34" charset="-122"/>
                <a:ea typeface="微软雅黑" panose="020B0503020204020204" pitchFamily="34" charset="-122"/>
              </a:rPr>
              <a:t>如何有效预防毒品伤害</a:t>
            </a:r>
            <a:endParaRPr lang="zh-CN" altLang="en-US" sz="3200" b="1" dirty="0">
              <a:solidFill>
                <a:srgbClr val="942320"/>
              </a:solidFill>
              <a:latin typeface="微软雅黑" panose="020B0503020204020204" pitchFamily="34" charset="-122"/>
              <a:ea typeface="微软雅黑" panose="020B0503020204020204" pitchFamily="34"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500"/>
                                        <p:tgtEl>
                                          <p:spTgt spid="50"/>
                                        </p:tgtEl>
                                      </p:cBhvr>
                                    </p:animEffect>
                                  </p:childTnLst>
                                </p:cTn>
                              </p:par>
                              <p:par>
                                <p:cTn id="8" presetID="8" presetClass="emph" presetSubtype="0" decel="58000" fill="hold" grpId="1" nodeType="withEffect">
                                  <p:stCondLst>
                                    <p:cond delay="0"/>
                                  </p:stCondLst>
                                  <p:childTnLst>
                                    <p:animRot by="-21600000">
                                      <p:cBhvr>
                                        <p:cTn id="9" dur="1500" fill="hold"/>
                                        <p:tgtEl>
                                          <p:spTgt spid="50"/>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50"/>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wipe(up)">
                                      <p:cBhvr>
                                        <p:cTn id="14" dur="1000"/>
                                        <p:tgtEl>
                                          <p:spTgt spid="48"/>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49"/>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par>
                          <p:cTn id="24" fill="hold">
                            <p:stCondLst>
                              <p:cond delay="20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p:tgtEl>
                                          <p:spTgt spid="52"/>
                                        </p:tgtEl>
                                        <p:attrNameLst>
                                          <p:attrName>ppt_y</p:attrName>
                                        </p:attrNameLst>
                                      </p:cBhvr>
                                      <p:tavLst>
                                        <p:tav tm="0">
                                          <p:val>
                                            <p:strVal val="#ppt_y+#ppt_h*1.125000"/>
                                          </p:val>
                                        </p:tav>
                                        <p:tav tm="100000">
                                          <p:val>
                                            <p:strVal val="#ppt_y"/>
                                          </p:val>
                                        </p:tav>
                                      </p:tavLst>
                                    </p:anim>
                                    <p:animEffect transition="in" filter="wipe(up)">
                                      <p:cBhvr>
                                        <p:cTn id="2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P spid="50" grpId="2" animBg="1"/>
      <p:bldP spid="51" grpId="0"/>
      <p:bldP spid="5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9553" y="2988206"/>
            <a:ext cx="7028054" cy="815251"/>
            <a:chOff x="1855445" y="3927410"/>
            <a:chExt cx="9370739" cy="1087001"/>
          </a:xfrm>
        </p:grpSpPr>
        <p:sp>
          <p:nvSpPr>
            <p:cNvPr id="93" name="Notched Right Arrow 37"/>
            <p:cNvSpPr/>
            <p:nvPr/>
          </p:nvSpPr>
          <p:spPr>
            <a:xfrm>
              <a:off x="1855445" y="3927410"/>
              <a:ext cx="9370739" cy="1087001"/>
            </a:xfrm>
            <a:prstGeom prst="notchedRightArrow">
              <a:avLst>
                <a:gd name="adj1" fmla="val 100000"/>
                <a:gd name="adj2" fmla="val 4600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solidFill>
                  <a:schemeClr val="tx1">
                    <a:lumMod val="85000"/>
                    <a:lumOff val="15000"/>
                  </a:schemeClr>
                </a:solidFill>
              </a:endParaRPr>
            </a:p>
          </p:txBody>
        </p:sp>
        <p:sp>
          <p:nvSpPr>
            <p:cNvPr id="95" name="Oval 41"/>
            <p:cNvSpPr>
              <a:spLocks noChangeAspect="1"/>
            </p:cNvSpPr>
            <p:nvPr/>
          </p:nvSpPr>
          <p:spPr>
            <a:xfrm>
              <a:off x="10150853" y="4123788"/>
              <a:ext cx="694248" cy="694244"/>
            </a:xfrm>
            <a:prstGeom prst="ellipse">
              <a:avLst/>
            </a:prstGeom>
            <a:solidFill>
              <a:schemeClr val="bg1">
                <a:lumMod val="85000"/>
              </a:schemeClr>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lumMod val="85000"/>
                      <a:lumOff val="15000"/>
                    </a:schemeClr>
                  </a:solidFill>
                  <a:latin typeface="Impact" panose="020B0806030902050204" pitchFamily="34" charset="0"/>
                </a:rPr>
                <a:t>03</a:t>
              </a:r>
              <a:endParaRPr lang="en-US" sz="1500" dirty="0">
                <a:solidFill>
                  <a:schemeClr val="tx1">
                    <a:lumMod val="85000"/>
                    <a:lumOff val="15000"/>
                  </a:schemeClr>
                </a:solidFill>
                <a:latin typeface="Impact" panose="020B0806030902050204" pitchFamily="34" charset="0"/>
              </a:endParaRPr>
            </a:p>
          </p:txBody>
        </p:sp>
      </p:grpSp>
      <p:sp>
        <p:nvSpPr>
          <p:cNvPr id="43" name="矩形 42"/>
          <p:cNvSpPr>
            <a:spLocks noChangeArrowheads="1"/>
          </p:cNvSpPr>
          <p:nvPr/>
        </p:nvSpPr>
        <p:spPr bwMode="auto">
          <a:xfrm>
            <a:off x="1908874" y="3336287"/>
            <a:ext cx="5663075" cy="238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4000"/>
              </a:lnSpc>
            </a:pPr>
            <a:r>
              <a:rPr lang="zh-CN" altLang="en-US" sz="975" dirty="0">
                <a:solidFill>
                  <a:schemeClr val="tx1">
                    <a:lumMod val="85000"/>
                    <a:lumOff val="15000"/>
                  </a:schemeClr>
                </a:solidFill>
              </a:rPr>
              <a:t>网吧、酒吧、迪吧、夜总会等场所是易传播毒品的地方，未成人要及尽量远离这些地方。</a:t>
            </a:r>
            <a:endParaRPr lang="zh-CN" altLang="en-US" sz="975" dirty="0">
              <a:solidFill>
                <a:schemeClr val="tx1">
                  <a:lumMod val="85000"/>
                  <a:lumOff val="15000"/>
                </a:schemeClr>
              </a:solidFill>
            </a:endParaRPr>
          </a:p>
        </p:txBody>
      </p:sp>
      <p:grpSp>
        <p:nvGrpSpPr>
          <p:cNvPr id="22" name="组合 21"/>
          <p:cNvGrpSpPr/>
          <p:nvPr/>
        </p:nvGrpSpPr>
        <p:grpSpPr>
          <a:xfrm>
            <a:off x="1" y="2988208"/>
            <a:ext cx="1601407" cy="815250"/>
            <a:chOff x="1" y="3916719"/>
            <a:chExt cx="2135209" cy="1087000"/>
          </a:xfrm>
        </p:grpSpPr>
        <p:sp>
          <p:nvSpPr>
            <p:cNvPr id="66" name="任意多边形 65"/>
            <p:cNvSpPr/>
            <p:nvPr/>
          </p:nvSpPr>
          <p:spPr>
            <a:xfrm rot="16200000">
              <a:off x="524106" y="3392614"/>
              <a:ext cx="1087000" cy="2135209"/>
            </a:xfrm>
            <a:custGeom>
              <a:avLst/>
              <a:gdLst>
                <a:gd name="connsiteX0" fmla="*/ 1087000 w 1087000"/>
                <a:gd name="connsiteY0" fmla="*/ 0 h 2135209"/>
                <a:gd name="connsiteX1" fmla="*/ 1087000 w 1087000"/>
                <a:gd name="connsiteY1" fmla="*/ 1635179 h 2135209"/>
                <a:gd name="connsiteX2" fmla="*/ 543501 w 1087000"/>
                <a:gd name="connsiteY2" fmla="*/ 2135209 h 2135209"/>
                <a:gd name="connsiteX3" fmla="*/ 0 w 1087000"/>
                <a:gd name="connsiteY3" fmla="*/ 1635178 h 2135209"/>
                <a:gd name="connsiteX4" fmla="*/ 0 w 1087000"/>
                <a:gd name="connsiteY4" fmla="*/ 0 h 2135209"/>
                <a:gd name="connsiteX5" fmla="*/ 1087000 w 1087000"/>
                <a:gd name="connsiteY5" fmla="*/ 0 h 213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000" h="2135209">
                  <a:moveTo>
                    <a:pt x="1087000" y="0"/>
                  </a:moveTo>
                  <a:lnTo>
                    <a:pt x="1087000" y="1635179"/>
                  </a:lnTo>
                  <a:lnTo>
                    <a:pt x="543501" y="2135209"/>
                  </a:lnTo>
                  <a:lnTo>
                    <a:pt x="0" y="1635178"/>
                  </a:lnTo>
                  <a:lnTo>
                    <a:pt x="0" y="0"/>
                  </a:lnTo>
                  <a:lnTo>
                    <a:pt x="10870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rtlCol="0" anchor="ctr">
              <a:noAutofit/>
            </a:bodyPr>
            <a:lstStyle/>
            <a:p>
              <a:pPr algn="ctr"/>
              <a:endParaRPr lang="en-US" sz="3200" dirty="0">
                <a:solidFill>
                  <a:schemeClr val="bg1"/>
                </a:solidFill>
              </a:endParaRPr>
            </a:p>
          </p:txBody>
        </p:sp>
        <p:sp>
          <p:nvSpPr>
            <p:cNvPr id="59" name="Freeform 129"/>
            <p:cNvSpPr>
              <a:spLocks noChangeAspect="1" noEditPoints="1"/>
            </p:cNvSpPr>
            <p:nvPr/>
          </p:nvSpPr>
          <p:spPr bwMode="auto">
            <a:xfrm>
              <a:off x="790061" y="4134547"/>
              <a:ext cx="651342" cy="651342"/>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cs typeface="Arial" panose="020B0604020202020204" pitchFamily="34" charset="0"/>
              </a:endParaRPr>
            </a:p>
          </p:txBody>
        </p:sp>
      </p:grpSp>
      <p:grpSp>
        <p:nvGrpSpPr>
          <p:cNvPr id="11" name="组合 10"/>
          <p:cNvGrpSpPr/>
          <p:nvPr/>
        </p:nvGrpSpPr>
        <p:grpSpPr>
          <a:xfrm>
            <a:off x="724363" y="2055479"/>
            <a:ext cx="7028054" cy="815250"/>
            <a:chOff x="949774" y="2662385"/>
            <a:chExt cx="9370739" cy="1087000"/>
          </a:xfrm>
        </p:grpSpPr>
        <p:sp>
          <p:nvSpPr>
            <p:cNvPr id="81" name="Notched Right Arrow 24"/>
            <p:cNvSpPr/>
            <p:nvPr/>
          </p:nvSpPr>
          <p:spPr>
            <a:xfrm rot="10800000">
              <a:off x="949774" y="2662385"/>
              <a:ext cx="9370739" cy="1087000"/>
            </a:xfrm>
            <a:prstGeom prst="notchedRightArrow">
              <a:avLst>
                <a:gd name="adj1" fmla="val 100000"/>
                <a:gd name="adj2" fmla="val 46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solidFill>
                  <a:schemeClr val="tx1">
                    <a:lumMod val="85000"/>
                    <a:lumOff val="15000"/>
                  </a:schemeClr>
                </a:solidFill>
              </a:endParaRPr>
            </a:p>
          </p:txBody>
        </p:sp>
        <p:sp>
          <p:nvSpPr>
            <p:cNvPr id="83" name="Oval 31"/>
            <p:cNvSpPr>
              <a:spLocks noChangeAspect="1"/>
            </p:cNvSpPr>
            <p:nvPr/>
          </p:nvSpPr>
          <p:spPr>
            <a:xfrm>
              <a:off x="1337222" y="2858763"/>
              <a:ext cx="694248" cy="694244"/>
            </a:xfrm>
            <a:prstGeom prst="ellipse">
              <a:avLst/>
            </a:prstGeom>
            <a:solidFill>
              <a:schemeClr val="bg1">
                <a:lumMod val="85000"/>
              </a:schemeClr>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lumMod val="85000"/>
                      <a:lumOff val="15000"/>
                    </a:schemeClr>
                  </a:solidFill>
                  <a:latin typeface="Impact" panose="020B0806030902050204" pitchFamily="34" charset="0"/>
                </a:rPr>
                <a:t>02</a:t>
              </a:r>
              <a:endParaRPr lang="en-US" sz="1500" dirty="0">
                <a:solidFill>
                  <a:schemeClr val="tx1">
                    <a:lumMod val="85000"/>
                    <a:lumOff val="15000"/>
                  </a:schemeClr>
                </a:solidFill>
                <a:latin typeface="Impact" panose="020B0806030902050204" pitchFamily="34" charset="0"/>
              </a:endParaRPr>
            </a:p>
          </p:txBody>
        </p:sp>
      </p:grpSp>
      <p:sp>
        <p:nvSpPr>
          <p:cNvPr id="57" name="TextBox 59"/>
          <p:cNvSpPr txBox="1">
            <a:spLocks noChangeArrowheads="1"/>
          </p:cNvSpPr>
          <p:nvPr/>
        </p:nvSpPr>
        <p:spPr bwMode="auto">
          <a:xfrm flipH="1">
            <a:off x="4677410" y="2138680"/>
            <a:ext cx="2537460" cy="297815"/>
          </a:xfrm>
          <a:prstGeom prst="rect">
            <a:avLst/>
          </a:prstGeom>
          <a:noFill/>
          <a:ln>
            <a:noFill/>
          </a:ln>
        </p:spPr>
        <p:txBody>
          <a:bodyPr wrap="squar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rPr>
              <a:t>远离陌生人的饮料零食</a:t>
            </a:r>
            <a:endPar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矩形 57"/>
          <p:cNvSpPr>
            <a:spLocks noChangeArrowheads="1"/>
          </p:cNvSpPr>
          <p:nvPr/>
        </p:nvSpPr>
        <p:spPr bwMode="auto">
          <a:xfrm>
            <a:off x="1551580" y="2405502"/>
            <a:ext cx="5663075" cy="41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14000"/>
              </a:lnSpc>
            </a:pPr>
            <a:r>
              <a:rPr lang="zh-CN" altLang="en-US" sz="975" dirty="0">
                <a:solidFill>
                  <a:schemeClr val="tx1">
                    <a:lumMod val="85000"/>
                    <a:lumOff val="15000"/>
                  </a:schemeClr>
                </a:solidFill>
              </a:rPr>
              <a:t>对于不熟悉的人或朋友，不要轻易接受别人赠送的饮料或零食。对于吸毒人员或有吸毒史的人给予的东西要提高警惕，不要轻易尝试。遇到可疑的食物或是饮料，不要轻易尝试，千万不要心存侥幸</a:t>
            </a:r>
            <a:endParaRPr lang="zh-CN" altLang="en-US" sz="975" dirty="0">
              <a:solidFill>
                <a:schemeClr val="tx1">
                  <a:lumMod val="85000"/>
                  <a:lumOff val="15000"/>
                </a:schemeClr>
              </a:solidFill>
            </a:endParaRPr>
          </a:p>
        </p:txBody>
      </p:sp>
      <p:sp>
        <p:nvSpPr>
          <p:cNvPr id="54" name="任意多边形 53"/>
          <p:cNvSpPr/>
          <p:nvPr/>
        </p:nvSpPr>
        <p:spPr>
          <a:xfrm rot="5400000">
            <a:off x="8335112" y="2462069"/>
            <a:ext cx="4491" cy="2070"/>
          </a:xfrm>
          <a:custGeom>
            <a:avLst/>
            <a:gdLst>
              <a:gd name="connsiteX0" fmla="*/ 0 w 5988"/>
              <a:gd name="connsiteY0" fmla="*/ 0 h 2760"/>
              <a:gd name="connsiteX1" fmla="*/ 3001 w 5988"/>
              <a:gd name="connsiteY1" fmla="*/ 2375 h 2760"/>
              <a:gd name="connsiteX2" fmla="*/ 5988 w 5988"/>
              <a:gd name="connsiteY2" fmla="*/ 11 h 2760"/>
              <a:gd name="connsiteX3" fmla="*/ 3000 w 5988"/>
              <a:gd name="connsiteY3" fmla="*/ 2760 h 2760"/>
              <a:gd name="connsiteX4" fmla="*/ 0 w 5988"/>
              <a:gd name="connsiteY4" fmla="*/ 0 h 2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8" h="2760">
                <a:moveTo>
                  <a:pt x="0" y="0"/>
                </a:moveTo>
                <a:lnTo>
                  <a:pt x="3001" y="2375"/>
                </a:lnTo>
                <a:lnTo>
                  <a:pt x="5988" y="11"/>
                </a:lnTo>
                <a:lnTo>
                  <a:pt x="3000" y="2760"/>
                </a:lnTo>
                <a:lnTo>
                  <a:pt x="0" y="0"/>
                </a:lnTo>
                <a:close/>
              </a:path>
            </a:pathLst>
          </a:custGeom>
          <a:solidFill>
            <a:srgbClr val="B7B32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3200" dirty="0">
              <a:solidFill>
                <a:schemeClr val="bg1"/>
              </a:solidFill>
            </a:endParaRPr>
          </a:p>
        </p:txBody>
      </p:sp>
      <p:sp>
        <p:nvSpPr>
          <p:cNvPr id="51" name="任意多边形 50"/>
          <p:cNvSpPr/>
          <p:nvPr/>
        </p:nvSpPr>
        <p:spPr>
          <a:xfrm rot="5400000">
            <a:off x="7929880" y="1656715"/>
            <a:ext cx="815340" cy="1612900"/>
          </a:xfrm>
          <a:custGeom>
            <a:avLst/>
            <a:gdLst>
              <a:gd name="connsiteX0" fmla="*/ 0 w 1087001"/>
              <a:gd name="connsiteY0" fmla="*/ 1651026 h 2150661"/>
              <a:gd name="connsiteX1" fmla="*/ 0 w 1087001"/>
              <a:gd name="connsiteY1" fmla="*/ 0 h 2150661"/>
              <a:gd name="connsiteX2" fmla="*/ 1087001 w 1087001"/>
              <a:gd name="connsiteY2" fmla="*/ 0 h 2150661"/>
              <a:gd name="connsiteX3" fmla="*/ 1087001 w 1087001"/>
              <a:gd name="connsiteY3" fmla="*/ 1720529 h 2150661"/>
              <a:gd name="connsiteX4" fmla="*/ 1087000 w 1087001"/>
              <a:gd name="connsiteY4" fmla="*/ 1720530 h 2150661"/>
              <a:gd name="connsiteX5" fmla="*/ 1087000 w 1087001"/>
              <a:gd name="connsiteY5" fmla="*/ 1651026 h 2150661"/>
              <a:gd name="connsiteX6" fmla="*/ 546488 w 1087001"/>
              <a:gd name="connsiteY6" fmla="*/ 2148297 h 2150661"/>
              <a:gd name="connsiteX7" fmla="*/ 543501 w 1087001"/>
              <a:gd name="connsiteY7" fmla="*/ 2150661 h 2150661"/>
              <a:gd name="connsiteX8" fmla="*/ 540500 w 1087001"/>
              <a:gd name="connsiteY8" fmla="*/ 2148286 h 2150661"/>
              <a:gd name="connsiteX9" fmla="*/ 0 w 1087001"/>
              <a:gd name="connsiteY9" fmla="*/ 1651026 h 2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001" h="2150661">
                <a:moveTo>
                  <a:pt x="0" y="1651026"/>
                </a:moveTo>
                <a:lnTo>
                  <a:pt x="0" y="0"/>
                </a:lnTo>
                <a:lnTo>
                  <a:pt x="1087001" y="0"/>
                </a:lnTo>
                <a:lnTo>
                  <a:pt x="1087001" y="1720529"/>
                </a:lnTo>
                <a:lnTo>
                  <a:pt x="1087000" y="1720530"/>
                </a:lnTo>
                <a:lnTo>
                  <a:pt x="1087000" y="1651026"/>
                </a:lnTo>
                <a:lnTo>
                  <a:pt x="546488" y="2148297"/>
                </a:lnTo>
                <a:lnTo>
                  <a:pt x="543501" y="2150661"/>
                </a:lnTo>
                <a:lnTo>
                  <a:pt x="540500" y="2148286"/>
                </a:lnTo>
                <a:lnTo>
                  <a:pt x="0" y="16510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3200" dirty="0">
              <a:solidFill>
                <a:schemeClr val="bg1"/>
              </a:solidFill>
            </a:endParaRPr>
          </a:p>
        </p:txBody>
      </p:sp>
      <p:grpSp>
        <p:nvGrpSpPr>
          <p:cNvPr id="13" name="组合 12"/>
          <p:cNvGrpSpPr/>
          <p:nvPr/>
        </p:nvGrpSpPr>
        <p:grpSpPr>
          <a:xfrm>
            <a:off x="724363" y="3920933"/>
            <a:ext cx="7028054" cy="815250"/>
            <a:chOff x="949774" y="5192437"/>
            <a:chExt cx="9370739" cy="1087000"/>
          </a:xfrm>
        </p:grpSpPr>
        <p:sp>
          <p:nvSpPr>
            <p:cNvPr id="87" name="Notched Right Arrow 32"/>
            <p:cNvSpPr/>
            <p:nvPr/>
          </p:nvSpPr>
          <p:spPr>
            <a:xfrm rot="10800000">
              <a:off x="949774" y="5192437"/>
              <a:ext cx="9370739" cy="1087000"/>
            </a:xfrm>
            <a:prstGeom prst="notchedRightArrow">
              <a:avLst>
                <a:gd name="adj1" fmla="val 100000"/>
                <a:gd name="adj2" fmla="val 46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solidFill>
                  <a:schemeClr val="tx1">
                    <a:lumMod val="85000"/>
                    <a:lumOff val="15000"/>
                  </a:schemeClr>
                </a:solidFill>
              </a:endParaRPr>
            </a:p>
          </p:txBody>
        </p:sp>
        <p:sp>
          <p:nvSpPr>
            <p:cNvPr id="89" name="Oval 36"/>
            <p:cNvSpPr>
              <a:spLocks noChangeAspect="1"/>
            </p:cNvSpPr>
            <p:nvPr/>
          </p:nvSpPr>
          <p:spPr>
            <a:xfrm>
              <a:off x="1337222" y="5388816"/>
              <a:ext cx="694248" cy="694244"/>
            </a:xfrm>
            <a:prstGeom prst="ellipse">
              <a:avLst/>
            </a:prstGeom>
            <a:solidFill>
              <a:schemeClr val="bg1">
                <a:lumMod val="85000"/>
              </a:schemeClr>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lumMod val="85000"/>
                      <a:lumOff val="15000"/>
                    </a:schemeClr>
                  </a:solidFill>
                  <a:latin typeface="Impact" panose="020B0806030902050204" pitchFamily="34" charset="0"/>
                </a:rPr>
                <a:t>04</a:t>
              </a:r>
              <a:endParaRPr lang="en-US" sz="1500" dirty="0">
                <a:solidFill>
                  <a:schemeClr val="tx1">
                    <a:lumMod val="85000"/>
                    <a:lumOff val="15000"/>
                  </a:schemeClr>
                </a:solidFill>
                <a:latin typeface="Impact" panose="020B0806030902050204" pitchFamily="34" charset="0"/>
              </a:endParaRPr>
            </a:p>
          </p:txBody>
        </p:sp>
      </p:grpSp>
      <p:sp>
        <p:nvSpPr>
          <p:cNvPr id="44" name="TextBox 59"/>
          <p:cNvSpPr txBox="1">
            <a:spLocks noChangeArrowheads="1"/>
          </p:cNvSpPr>
          <p:nvPr/>
        </p:nvSpPr>
        <p:spPr bwMode="auto">
          <a:xfrm flipH="1">
            <a:off x="4889500" y="3999865"/>
            <a:ext cx="2325370" cy="297815"/>
          </a:xfrm>
          <a:prstGeom prst="rect">
            <a:avLst/>
          </a:prstGeom>
          <a:noFill/>
          <a:ln>
            <a:noFill/>
          </a:ln>
        </p:spPr>
        <p:txBody>
          <a:bodyPr wrap="squar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rPr>
              <a:t>发现吸毒贩毒及时举报</a:t>
            </a:r>
            <a:endPar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矩形 49"/>
          <p:cNvSpPr>
            <a:spLocks noChangeArrowheads="1"/>
          </p:cNvSpPr>
          <p:nvPr/>
        </p:nvSpPr>
        <p:spPr bwMode="auto">
          <a:xfrm>
            <a:off x="1551580" y="4267072"/>
            <a:ext cx="5663075" cy="41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l">
              <a:lnSpc>
                <a:spcPct val="114000"/>
              </a:lnSpc>
            </a:pPr>
            <a:r>
              <a:rPr lang="zh-CN" altLang="en-US" sz="975"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发现家庭成员或亲属朋友有吸毒贩毒行为，要及时报警，毒品危害不是一个人，而是整个家庭，整个社会，青少年要树立正确的社会价值观，弘扬正气，传播正能量。</a:t>
            </a:r>
            <a:endParaRPr lang="zh-CN" altLang="en-US" sz="975" dirty="0">
              <a:solidFill>
                <a:schemeClr val="tx1">
                  <a:lumMod val="85000"/>
                  <a:lumOff val="15000"/>
                </a:schemeClr>
              </a:solidFill>
            </a:endParaRPr>
          </a:p>
        </p:txBody>
      </p:sp>
      <p:sp>
        <p:nvSpPr>
          <p:cNvPr id="69" name="任意多边形 68"/>
          <p:cNvSpPr/>
          <p:nvPr/>
        </p:nvSpPr>
        <p:spPr>
          <a:xfrm rot="5400000">
            <a:off x="7929880" y="3523615"/>
            <a:ext cx="815340" cy="1612900"/>
          </a:xfrm>
          <a:custGeom>
            <a:avLst/>
            <a:gdLst>
              <a:gd name="connsiteX0" fmla="*/ 0 w 1087001"/>
              <a:gd name="connsiteY0" fmla="*/ 1651026 h 2150661"/>
              <a:gd name="connsiteX1" fmla="*/ 0 w 1087001"/>
              <a:gd name="connsiteY1" fmla="*/ 0 h 2150661"/>
              <a:gd name="connsiteX2" fmla="*/ 1087001 w 1087001"/>
              <a:gd name="connsiteY2" fmla="*/ 0 h 2150661"/>
              <a:gd name="connsiteX3" fmla="*/ 1087001 w 1087001"/>
              <a:gd name="connsiteY3" fmla="*/ 1720529 h 2150661"/>
              <a:gd name="connsiteX4" fmla="*/ 1087000 w 1087001"/>
              <a:gd name="connsiteY4" fmla="*/ 1720530 h 2150661"/>
              <a:gd name="connsiteX5" fmla="*/ 1087000 w 1087001"/>
              <a:gd name="connsiteY5" fmla="*/ 1651026 h 2150661"/>
              <a:gd name="connsiteX6" fmla="*/ 546488 w 1087001"/>
              <a:gd name="connsiteY6" fmla="*/ 2148297 h 2150661"/>
              <a:gd name="connsiteX7" fmla="*/ 543501 w 1087001"/>
              <a:gd name="connsiteY7" fmla="*/ 2150661 h 2150661"/>
              <a:gd name="connsiteX8" fmla="*/ 540500 w 1087001"/>
              <a:gd name="connsiteY8" fmla="*/ 2148286 h 2150661"/>
              <a:gd name="connsiteX9" fmla="*/ 0 w 1087001"/>
              <a:gd name="connsiteY9" fmla="*/ 1651026 h 2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001" h="2150661">
                <a:moveTo>
                  <a:pt x="0" y="1651026"/>
                </a:moveTo>
                <a:lnTo>
                  <a:pt x="0" y="0"/>
                </a:lnTo>
                <a:lnTo>
                  <a:pt x="1087001" y="0"/>
                </a:lnTo>
                <a:lnTo>
                  <a:pt x="1087001" y="1720529"/>
                </a:lnTo>
                <a:lnTo>
                  <a:pt x="1087000" y="1720530"/>
                </a:lnTo>
                <a:lnTo>
                  <a:pt x="1087000" y="1651026"/>
                </a:lnTo>
                <a:lnTo>
                  <a:pt x="546488" y="2148297"/>
                </a:lnTo>
                <a:lnTo>
                  <a:pt x="543501" y="2150661"/>
                </a:lnTo>
                <a:lnTo>
                  <a:pt x="540500" y="2148286"/>
                </a:lnTo>
                <a:lnTo>
                  <a:pt x="0" y="16510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3200" dirty="0">
              <a:solidFill>
                <a:schemeClr val="bg1"/>
              </a:solidFill>
            </a:endParaRPr>
          </a:p>
        </p:txBody>
      </p:sp>
      <p:grpSp>
        <p:nvGrpSpPr>
          <p:cNvPr id="10" name="组合 9"/>
          <p:cNvGrpSpPr/>
          <p:nvPr/>
        </p:nvGrpSpPr>
        <p:grpSpPr>
          <a:xfrm>
            <a:off x="1379553" y="1122751"/>
            <a:ext cx="7028054" cy="815251"/>
            <a:chOff x="1855445" y="1397359"/>
            <a:chExt cx="9370739" cy="1087001"/>
          </a:xfrm>
        </p:grpSpPr>
        <p:sp>
          <p:nvSpPr>
            <p:cNvPr id="42" name="Notched Right Arrow 20"/>
            <p:cNvSpPr/>
            <p:nvPr/>
          </p:nvSpPr>
          <p:spPr>
            <a:xfrm>
              <a:off x="1855445" y="1397359"/>
              <a:ext cx="9370739" cy="1087001"/>
            </a:xfrm>
            <a:prstGeom prst="notchedRightArrow">
              <a:avLst>
                <a:gd name="adj1" fmla="val 100000"/>
                <a:gd name="adj2" fmla="val 4600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solidFill>
                  <a:schemeClr val="tx1">
                    <a:lumMod val="85000"/>
                    <a:lumOff val="15000"/>
                  </a:schemeClr>
                </a:solidFill>
              </a:endParaRPr>
            </a:p>
          </p:txBody>
        </p:sp>
        <p:sp>
          <p:nvSpPr>
            <p:cNvPr id="46" name="Oval 28"/>
            <p:cNvSpPr>
              <a:spLocks noChangeAspect="1"/>
            </p:cNvSpPr>
            <p:nvPr/>
          </p:nvSpPr>
          <p:spPr>
            <a:xfrm>
              <a:off x="10150853" y="1593737"/>
              <a:ext cx="694248" cy="694244"/>
            </a:xfrm>
            <a:prstGeom prst="ellipse">
              <a:avLst/>
            </a:prstGeom>
            <a:solidFill>
              <a:schemeClr val="bg1">
                <a:lumMod val="85000"/>
              </a:schemeClr>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solidFill>
                    <a:schemeClr val="tx1">
                      <a:lumMod val="85000"/>
                      <a:lumOff val="15000"/>
                    </a:schemeClr>
                  </a:solidFill>
                  <a:latin typeface="Impact" panose="020B0806030902050204" pitchFamily="34" charset="0"/>
                </a:rPr>
                <a:t>01</a:t>
              </a:r>
              <a:endParaRPr lang="en-US" sz="1500" dirty="0">
                <a:solidFill>
                  <a:schemeClr val="tx1">
                    <a:lumMod val="85000"/>
                    <a:lumOff val="15000"/>
                  </a:schemeClr>
                </a:solidFill>
                <a:latin typeface="Impact" panose="020B0806030902050204" pitchFamily="34" charset="0"/>
              </a:endParaRPr>
            </a:p>
          </p:txBody>
        </p:sp>
      </p:grpSp>
      <p:sp>
        <p:nvSpPr>
          <p:cNvPr id="55" name="TextBox 59"/>
          <p:cNvSpPr txBox="1">
            <a:spLocks noChangeArrowheads="1"/>
          </p:cNvSpPr>
          <p:nvPr/>
        </p:nvSpPr>
        <p:spPr bwMode="auto">
          <a:xfrm flipH="1">
            <a:off x="1874575" y="1207609"/>
            <a:ext cx="1796494" cy="297815"/>
          </a:xfrm>
          <a:prstGeom prst="rect">
            <a:avLst/>
          </a:prstGeom>
          <a:noFill/>
          <a:ln>
            <a:noFill/>
          </a:ln>
        </p:spPr>
        <p:txBody>
          <a:bodyPr wrap="squar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rPr>
              <a:t>远离吸毒人群</a:t>
            </a:r>
            <a:endPar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矩形 55"/>
          <p:cNvSpPr>
            <a:spLocks noChangeArrowheads="1"/>
          </p:cNvSpPr>
          <p:nvPr/>
        </p:nvSpPr>
        <p:spPr bwMode="auto">
          <a:xfrm>
            <a:off x="1884811" y="1474717"/>
            <a:ext cx="5663075" cy="41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4000"/>
              </a:lnSpc>
            </a:pPr>
            <a:r>
              <a:rPr lang="zh-CN" altLang="en-US" sz="975" dirty="0">
                <a:solidFill>
                  <a:schemeClr val="tx1">
                    <a:lumMod val="85000"/>
                    <a:lumOff val="15000"/>
                  </a:schemeClr>
                </a:solidFill>
              </a:rPr>
              <a:t>不要靠近吸毒人群和进入吸毒人群的圈子，近朱者赤近墨者黑。对于所谓朋友的怂恿教唆，不要因为好奇心就轻易尝试，一口上瘾，终身难戒。</a:t>
            </a:r>
            <a:endParaRPr lang="zh-CN" altLang="en-US" sz="975" dirty="0">
              <a:solidFill>
                <a:schemeClr val="tx1">
                  <a:lumMod val="85000"/>
                  <a:lumOff val="15000"/>
                </a:schemeClr>
              </a:solidFill>
            </a:endParaRPr>
          </a:p>
        </p:txBody>
      </p:sp>
      <p:grpSp>
        <p:nvGrpSpPr>
          <p:cNvPr id="23" name="组合 22"/>
          <p:cNvGrpSpPr/>
          <p:nvPr/>
        </p:nvGrpSpPr>
        <p:grpSpPr>
          <a:xfrm>
            <a:off x="1" y="1122752"/>
            <a:ext cx="1601407" cy="815250"/>
            <a:chOff x="1" y="1429445"/>
            <a:chExt cx="2135209" cy="1087000"/>
          </a:xfrm>
        </p:grpSpPr>
        <p:sp>
          <p:nvSpPr>
            <p:cNvPr id="45" name="任意多边形 44"/>
            <p:cNvSpPr/>
            <p:nvPr/>
          </p:nvSpPr>
          <p:spPr>
            <a:xfrm rot="16200000">
              <a:off x="524106" y="905340"/>
              <a:ext cx="1087000" cy="2135209"/>
            </a:xfrm>
            <a:custGeom>
              <a:avLst/>
              <a:gdLst>
                <a:gd name="connsiteX0" fmla="*/ 1087000 w 1087000"/>
                <a:gd name="connsiteY0" fmla="*/ 0 h 2135209"/>
                <a:gd name="connsiteX1" fmla="*/ 1087000 w 1087000"/>
                <a:gd name="connsiteY1" fmla="*/ 1635178 h 2135209"/>
                <a:gd name="connsiteX2" fmla="*/ 543500 w 1087000"/>
                <a:gd name="connsiteY2" fmla="*/ 2135209 h 2135209"/>
                <a:gd name="connsiteX3" fmla="*/ 0 w 1087000"/>
                <a:gd name="connsiteY3" fmla="*/ 1635178 h 2135209"/>
                <a:gd name="connsiteX4" fmla="*/ 0 w 1087000"/>
                <a:gd name="connsiteY4" fmla="*/ 0 h 2135209"/>
                <a:gd name="connsiteX5" fmla="*/ 1087000 w 1087000"/>
                <a:gd name="connsiteY5" fmla="*/ 0 h 213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000" h="2135209">
                  <a:moveTo>
                    <a:pt x="1087000" y="0"/>
                  </a:moveTo>
                  <a:lnTo>
                    <a:pt x="1087000" y="1635178"/>
                  </a:lnTo>
                  <a:lnTo>
                    <a:pt x="543500" y="2135209"/>
                  </a:lnTo>
                  <a:lnTo>
                    <a:pt x="0" y="1635178"/>
                  </a:lnTo>
                  <a:lnTo>
                    <a:pt x="0" y="0"/>
                  </a:lnTo>
                  <a:lnTo>
                    <a:pt x="10870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rtlCol="0" anchor="ctr">
              <a:noAutofit/>
            </a:bodyPr>
            <a:lstStyle/>
            <a:p>
              <a:pPr algn="ctr"/>
              <a:endParaRPr lang="en-US" sz="4400" dirty="0"/>
            </a:p>
          </p:txBody>
        </p:sp>
        <p:sp>
          <p:nvSpPr>
            <p:cNvPr id="62" name="任意多边形 61"/>
            <p:cNvSpPr/>
            <p:nvPr/>
          </p:nvSpPr>
          <p:spPr bwMode="auto">
            <a:xfrm>
              <a:off x="786724" y="1653765"/>
              <a:ext cx="658017" cy="638359"/>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70">
                <a:solidFill>
                  <a:schemeClr val="bg1"/>
                </a:solidFill>
              </a:endParaRPr>
            </a:p>
          </p:txBody>
        </p:sp>
      </p:grpSp>
      <p:sp>
        <p:nvSpPr>
          <p:cNvPr id="2" name="矩形 3"/>
          <p:cNvSpPr>
            <a:spLocks noChangeArrowheads="1"/>
          </p:cNvSpPr>
          <p:nvPr/>
        </p:nvSpPr>
        <p:spPr bwMode="auto">
          <a:xfrm>
            <a:off x="1014730" y="137160"/>
            <a:ext cx="3333750" cy="436245"/>
          </a:xfrm>
          <a:prstGeom prst="rect">
            <a:avLst/>
          </a:prstGeom>
          <a:noFill/>
          <a:ln>
            <a:noFill/>
          </a:ln>
          <a:effectLst>
            <a:reflection blurRad="88900" stA="45000" endPos="65000" dist="25400" dir="5400000" sy="-100000" algn="bl" rotWithShape="0"/>
          </a:effectLst>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4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如何有效预防毒品伤害</a:t>
            </a:r>
            <a:endParaRPr lang="zh-CN" altLang="en-US" sz="24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sp>
        <p:nvSpPr>
          <p:cNvPr id="3" name="TextBox 59"/>
          <p:cNvSpPr txBox="1">
            <a:spLocks noChangeArrowheads="1"/>
          </p:cNvSpPr>
          <p:nvPr/>
        </p:nvSpPr>
        <p:spPr bwMode="auto">
          <a:xfrm flipH="1">
            <a:off x="1874520" y="2988310"/>
            <a:ext cx="2219325" cy="297815"/>
          </a:xfrm>
          <a:prstGeom prst="rect">
            <a:avLst/>
          </a:prstGeom>
          <a:noFill/>
          <a:ln>
            <a:noFill/>
          </a:ln>
        </p:spPr>
        <p:txBody>
          <a:bodyPr wrap="squar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a:defRPr/>
            </a:pPr>
            <a:r>
              <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rPr>
              <a:t>远离毒品易传播的场所</a:t>
            </a:r>
            <a:endParaRPr lang="zh-CN" altLang="en-US" sz="1500" b="1"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r"/>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0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40000">
                                          <p:cBhvr additive="base">
                                            <p:cTn id="7" dur="4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8" dur="4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40000">
                                          <p:cBhvr additive="base">
                                            <p:cTn id="12" dur="6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13" dur="6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left)">
                                          <p:cBhvr>
                                            <p:cTn id="17" dur="500"/>
                                            <p:tgtEl>
                                              <p:spTgt spid="5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left)">
                                          <p:cBhvr>
                                            <p:cTn id="20" dur="750"/>
                                            <p:tgtEl>
                                              <p:spTgt spid="56"/>
                                            </p:tgtEl>
                                          </p:cBhvr>
                                        </p:animEffect>
                                      </p:childTnLst>
                                    </p:cTn>
                                  </p:par>
                                </p:childTnLst>
                              </p:cTn>
                            </p:par>
                            <p:par>
                              <p:cTn id="21" fill="hold">
                                <p:stCondLst>
                                  <p:cond delay="2000"/>
                                </p:stCondLst>
                                <p:childTnLst>
                                  <p:par>
                                    <p:cTn id="22" presetID="2" presetClass="entr" presetSubtype="8" fill="hold" nodeType="afterEffect" p14:presetBounceEnd="40000">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14:bounceEnd="40000">
                                          <p:cBhvr additive="base">
                                            <p:cTn id="24" dur="6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25" dur="6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22" presetClass="entr" presetSubtype="2"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right)">
                                          <p:cBhvr>
                                            <p:cTn id="29" dur="500"/>
                                            <p:tgtEl>
                                              <p:spTgt spid="57"/>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right)">
                                          <p:cBhvr>
                                            <p:cTn id="32" dur="750"/>
                                            <p:tgtEl>
                                              <p:spTgt spid="58"/>
                                            </p:tgtEl>
                                          </p:cBhvr>
                                        </p:animEffect>
                                      </p:childTnLst>
                                    </p:cTn>
                                  </p:par>
                                </p:childTnLst>
                              </p:cTn>
                            </p:par>
                            <p:par>
                              <p:cTn id="33" fill="hold">
                                <p:stCondLst>
                                  <p:cond delay="3500"/>
                                </p:stCondLst>
                                <p:childTnLst>
                                  <p:par>
                                    <p:cTn id="34" presetID="2" presetClass="entr" presetSubtype="8" fill="hold" nodeType="afterEffect" p14:presetBounceEnd="40000">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14:bounceEnd="40000">
                                          <p:cBhvr additive="base">
                                            <p:cTn id="36" dur="400" fill="hold"/>
                                            <p:tgtEl>
                                              <p:spTgt spid="22"/>
                                            </p:tgtEl>
                                            <p:attrNameLst>
                                              <p:attrName>ppt_x</p:attrName>
                                            </p:attrNameLst>
                                          </p:cBhvr>
                                          <p:tavLst>
                                            <p:tav tm="0">
                                              <p:val>
                                                <p:strVal val="0-#ppt_w/2"/>
                                              </p:val>
                                            </p:tav>
                                            <p:tav tm="100000">
                                              <p:val>
                                                <p:strVal val="#ppt_x"/>
                                              </p:val>
                                            </p:tav>
                                          </p:tavLst>
                                        </p:anim>
                                        <p:anim calcmode="lin" valueType="num" p14:bounceEnd="40000">
                                          <p:cBhvr additive="base">
                                            <p:cTn id="37" dur="400" fill="hold"/>
                                            <p:tgtEl>
                                              <p:spTgt spid="22"/>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2" presetClass="entr" presetSubtype="2" fill="hold" nodeType="afterEffect" p14:presetBounceEnd="40000">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14:bounceEnd="40000">
                                          <p:cBhvr additive="base">
                                            <p:cTn id="41" dur="6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42" dur="600" fill="hold"/>
                                            <p:tgtEl>
                                              <p:spTgt spid="12"/>
                                            </p:tgtEl>
                                            <p:attrNameLst>
                                              <p:attrName>ppt_y</p:attrName>
                                            </p:attrNameLst>
                                          </p:cBhvr>
                                          <p:tavLst>
                                            <p:tav tm="0">
                                              <p:val>
                                                <p:strVal val="#ppt_y"/>
                                              </p:val>
                                            </p:tav>
                                            <p:tav tm="100000">
                                              <p:val>
                                                <p:strVal val="#ppt_y"/>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left)">
                                          <p:cBhvr>
                                            <p:cTn id="45" dur="750"/>
                                            <p:tgtEl>
                                              <p:spTgt spid="43"/>
                                            </p:tgtEl>
                                          </p:cBhvr>
                                        </p:animEffect>
                                      </p:childTnLst>
                                    </p:cTn>
                                  </p:par>
                                </p:childTnLst>
                              </p:cTn>
                            </p:par>
                            <p:par>
                              <p:cTn id="46" fill="hold">
                                <p:stCondLst>
                                  <p:cond delay="5000"/>
                                </p:stCondLst>
                                <p:childTnLst>
                                  <p:par>
                                    <p:cTn id="47" presetID="2" presetClass="entr" presetSubtype="8" fill="hold" nodeType="afterEffect" p14:presetBounceEnd="40000">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14:bounceEnd="40000">
                                          <p:cBhvr additive="base">
                                            <p:cTn id="49" dur="6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50" dur="600" fill="hold"/>
                                            <p:tgtEl>
                                              <p:spTgt spid="13"/>
                                            </p:tgtEl>
                                            <p:attrNameLst>
                                              <p:attrName>ppt_y</p:attrName>
                                            </p:attrNameLst>
                                          </p:cBhvr>
                                          <p:tavLst>
                                            <p:tav tm="0">
                                              <p:val>
                                                <p:strVal val="#ppt_y"/>
                                              </p:val>
                                            </p:tav>
                                            <p:tav tm="100000">
                                              <p:val>
                                                <p:strVal val="#ppt_y"/>
                                              </p:val>
                                            </p:tav>
                                          </p:tavLst>
                                        </p:anim>
                                      </p:childTnLst>
                                    </p:cTn>
                                  </p:par>
                                </p:childTnLst>
                              </p:cTn>
                            </p:par>
                            <p:par>
                              <p:cTn id="51" fill="hold">
                                <p:stCondLst>
                                  <p:cond delay="6000"/>
                                </p:stCondLst>
                                <p:childTnLst>
                                  <p:par>
                                    <p:cTn id="52" presetID="22" presetClass="entr" presetSubtype="2"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wipe(right)">
                                          <p:cBhvr>
                                            <p:cTn id="54" dur="500"/>
                                            <p:tgtEl>
                                              <p:spTgt spid="44"/>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right)">
                                          <p:cBhvr>
                                            <p:cTn id="57" dur="750"/>
                                            <p:tgtEl>
                                              <p:spTgt spid="50"/>
                                            </p:tgtEl>
                                          </p:cBhvr>
                                        </p:animEffect>
                                      </p:childTnLst>
                                    </p:cTn>
                                  </p:par>
                                </p:childTnLst>
                              </p:cTn>
                            </p:par>
                            <p:par>
                              <p:cTn id="58" fill="hold">
                                <p:stCondLst>
                                  <p:cond delay="6500"/>
                                </p:stCondLst>
                                <p:childTnLst>
                                  <p:par>
                                    <p:cTn id="59" presetID="2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wipe(left)">
                                          <p:cBhvr>
                                            <p:cTn id="6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7" grpId="0"/>
          <p:bldP spid="58" grpId="0"/>
          <p:bldP spid="44" grpId="0"/>
          <p:bldP spid="50" grpId="0"/>
          <p:bldP spid="55" grpId="0"/>
          <p:bldP spid="56" grpId="0"/>
          <p:bldP spid="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400" fill="hold"/>
                                            <p:tgtEl>
                                              <p:spTgt spid="23"/>
                                            </p:tgtEl>
                                            <p:attrNameLst>
                                              <p:attrName>ppt_x</p:attrName>
                                            </p:attrNameLst>
                                          </p:cBhvr>
                                          <p:tavLst>
                                            <p:tav tm="0">
                                              <p:val>
                                                <p:strVal val="0-#ppt_w/2"/>
                                              </p:val>
                                            </p:tav>
                                            <p:tav tm="100000">
                                              <p:val>
                                                <p:strVal val="#ppt_x"/>
                                              </p:val>
                                            </p:tav>
                                          </p:tavLst>
                                        </p:anim>
                                        <p:anim calcmode="lin" valueType="num">
                                          <p:cBhvr additive="base">
                                            <p:cTn id="8" dur="4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600" fill="hold"/>
                                            <p:tgtEl>
                                              <p:spTgt spid="10"/>
                                            </p:tgtEl>
                                            <p:attrNameLst>
                                              <p:attrName>ppt_x</p:attrName>
                                            </p:attrNameLst>
                                          </p:cBhvr>
                                          <p:tavLst>
                                            <p:tav tm="0">
                                              <p:val>
                                                <p:strVal val="1+#ppt_w/2"/>
                                              </p:val>
                                            </p:tav>
                                            <p:tav tm="100000">
                                              <p:val>
                                                <p:strVal val="#ppt_x"/>
                                              </p:val>
                                            </p:tav>
                                          </p:tavLst>
                                        </p:anim>
                                        <p:anim calcmode="lin" valueType="num">
                                          <p:cBhvr additive="base">
                                            <p:cTn id="13" dur="6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left)">
                                          <p:cBhvr>
                                            <p:cTn id="17" dur="500"/>
                                            <p:tgtEl>
                                              <p:spTgt spid="5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left)">
                                          <p:cBhvr>
                                            <p:cTn id="20" dur="750"/>
                                            <p:tgtEl>
                                              <p:spTgt spid="56"/>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600" fill="hold"/>
                                            <p:tgtEl>
                                              <p:spTgt spid="11"/>
                                            </p:tgtEl>
                                            <p:attrNameLst>
                                              <p:attrName>ppt_x</p:attrName>
                                            </p:attrNameLst>
                                          </p:cBhvr>
                                          <p:tavLst>
                                            <p:tav tm="0">
                                              <p:val>
                                                <p:strVal val="0-#ppt_w/2"/>
                                              </p:val>
                                            </p:tav>
                                            <p:tav tm="100000">
                                              <p:val>
                                                <p:strVal val="#ppt_x"/>
                                              </p:val>
                                            </p:tav>
                                          </p:tavLst>
                                        </p:anim>
                                        <p:anim calcmode="lin" valueType="num">
                                          <p:cBhvr additive="base">
                                            <p:cTn id="25" dur="6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22" presetClass="entr" presetSubtype="2"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right)">
                                          <p:cBhvr>
                                            <p:cTn id="29" dur="500"/>
                                            <p:tgtEl>
                                              <p:spTgt spid="57"/>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right)">
                                          <p:cBhvr>
                                            <p:cTn id="32" dur="750"/>
                                            <p:tgtEl>
                                              <p:spTgt spid="58"/>
                                            </p:tgtEl>
                                          </p:cBhvr>
                                        </p:animEffect>
                                      </p:childTnLst>
                                    </p:cTn>
                                  </p:par>
                                </p:childTnLst>
                              </p:cTn>
                            </p:par>
                            <p:par>
                              <p:cTn id="33" fill="hold">
                                <p:stCondLst>
                                  <p:cond delay="3500"/>
                                </p:stCondLst>
                                <p:childTnLst>
                                  <p:par>
                                    <p:cTn id="34" presetID="2" presetClass="entr" presetSubtype="8"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400" fill="hold"/>
                                            <p:tgtEl>
                                              <p:spTgt spid="22"/>
                                            </p:tgtEl>
                                            <p:attrNameLst>
                                              <p:attrName>ppt_x</p:attrName>
                                            </p:attrNameLst>
                                          </p:cBhvr>
                                          <p:tavLst>
                                            <p:tav tm="0">
                                              <p:val>
                                                <p:strVal val="0-#ppt_w/2"/>
                                              </p:val>
                                            </p:tav>
                                            <p:tav tm="100000">
                                              <p:val>
                                                <p:strVal val="#ppt_x"/>
                                              </p:val>
                                            </p:tav>
                                          </p:tavLst>
                                        </p:anim>
                                        <p:anim calcmode="lin" valueType="num">
                                          <p:cBhvr additive="base">
                                            <p:cTn id="37" dur="400" fill="hold"/>
                                            <p:tgtEl>
                                              <p:spTgt spid="22"/>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2" presetClass="entr" presetSubtype="2"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600" fill="hold"/>
                                            <p:tgtEl>
                                              <p:spTgt spid="12"/>
                                            </p:tgtEl>
                                            <p:attrNameLst>
                                              <p:attrName>ppt_x</p:attrName>
                                            </p:attrNameLst>
                                          </p:cBhvr>
                                          <p:tavLst>
                                            <p:tav tm="0">
                                              <p:val>
                                                <p:strVal val="1+#ppt_w/2"/>
                                              </p:val>
                                            </p:tav>
                                            <p:tav tm="100000">
                                              <p:val>
                                                <p:strVal val="#ppt_x"/>
                                              </p:val>
                                            </p:tav>
                                          </p:tavLst>
                                        </p:anim>
                                        <p:anim calcmode="lin" valueType="num">
                                          <p:cBhvr additive="base">
                                            <p:cTn id="42" dur="600" fill="hold"/>
                                            <p:tgtEl>
                                              <p:spTgt spid="12"/>
                                            </p:tgtEl>
                                            <p:attrNameLst>
                                              <p:attrName>ppt_y</p:attrName>
                                            </p:attrNameLst>
                                          </p:cBhvr>
                                          <p:tavLst>
                                            <p:tav tm="0">
                                              <p:val>
                                                <p:strVal val="#ppt_y"/>
                                              </p:val>
                                            </p:tav>
                                            <p:tav tm="100000">
                                              <p:val>
                                                <p:strVal val="#ppt_y"/>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left)">
                                          <p:cBhvr>
                                            <p:cTn id="45" dur="750"/>
                                            <p:tgtEl>
                                              <p:spTgt spid="43"/>
                                            </p:tgtEl>
                                          </p:cBhvr>
                                        </p:animEffect>
                                      </p:childTnLst>
                                    </p:cTn>
                                  </p:par>
                                </p:childTnLst>
                              </p:cTn>
                            </p:par>
                            <p:par>
                              <p:cTn id="46" fill="hold">
                                <p:stCondLst>
                                  <p:cond delay="5000"/>
                                </p:stCondLst>
                                <p:childTnLst>
                                  <p:par>
                                    <p:cTn id="47" presetID="2" presetClass="entr" presetSubtype="8"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600" fill="hold"/>
                                            <p:tgtEl>
                                              <p:spTgt spid="13"/>
                                            </p:tgtEl>
                                            <p:attrNameLst>
                                              <p:attrName>ppt_x</p:attrName>
                                            </p:attrNameLst>
                                          </p:cBhvr>
                                          <p:tavLst>
                                            <p:tav tm="0">
                                              <p:val>
                                                <p:strVal val="0-#ppt_w/2"/>
                                              </p:val>
                                            </p:tav>
                                            <p:tav tm="100000">
                                              <p:val>
                                                <p:strVal val="#ppt_x"/>
                                              </p:val>
                                            </p:tav>
                                          </p:tavLst>
                                        </p:anim>
                                        <p:anim calcmode="lin" valueType="num">
                                          <p:cBhvr additive="base">
                                            <p:cTn id="50" dur="600" fill="hold"/>
                                            <p:tgtEl>
                                              <p:spTgt spid="13"/>
                                            </p:tgtEl>
                                            <p:attrNameLst>
                                              <p:attrName>ppt_y</p:attrName>
                                            </p:attrNameLst>
                                          </p:cBhvr>
                                          <p:tavLst>
                                            <p:tav tm="0">
                                              <p:val>
                                                <p:strVal val="#ppt_y"/>
                                              </p:val>
                                            </p:tav>
                                            <p:tav tm="100000">
                                              <p:val>
                                                <p:strVal val="#ppt_y"/>
                                              </p:val>
                                            </p:tav>
                                          </p:tavLst>
                                        </p:anim>
                                      </p:childTnLst>
                                    </p:cTn>
                                  </p:par>
                                </p:childTnLst>
                              </p:cTn>
                            </p:par>
                            <p:par>
                              <p:cTn id="51" fill="hold">
                                <p:stCondLst>
                                  <p:cond delay="6000"/>
                                </p:stCondLst>
                                <p:childTnLst>
                                  <p:par>
                                    <p:cTn id="52" presetID="22" presetClass="entr" presetSubtype="2"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wipe(right)">
                                          <p:cBhvr>
                                            <p:cTn id="54" dur="500"/>
                                            <p:tgtEl>
                                              <p:spTgt spid="44"/>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right)">
                                          <p:cBhvr>
                                            <p:cTn id="57" dur="750"/>
                                            <p:tgtEl>
                                              <p:spTgt spid="50"/>
                                            </p:tgtEl>
                                          </p:cBhvr>
                                        </p:animEffect>
                                      </p:childTnLst>
                                    </p:cTn>
                                  </p:par>
                                </p:childTnLst>
                              </p:cTn>
                            </p:par>
                            <p:par>
                              <p:cTn id="58" fill="hold">
                                <p:stCondLst>
                                  <p:cond delay="6500"/>
                                </p:stCondLst>
                                <p:childTnLst>
                                  <p:par>
                                    <p:cTn id="59" presetID="2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wipe(left)">
                                          <p:cBhvr>
                                            <p:cTn id="6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7" grpId="0"/>
          <p:bldP spid="58" grpId="0"/>
          <p:bldP spid="44" grpId="0"/>
          <p:bldP spid="50" grpId="0"/>
          <p:bldP spid="55" grpId="0"/>
          <p:bldP spid="56" grpId="0"/>
          <p:bldP spid="2" grpId="0" bldLvl="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a:blip r:embed="rId1">
            <a:grayscl/>
          </a:blip>
          <a:stretch>
            <a:fillRect/>
          </a:stretch>
        </p:blipFill>
        <p:spPr>
          <a:xfrm>
            <a:off x="0" y="67181"/>
            <a:ext cx="9144000" cy="5145024"/>
          </a:xfrm>
          <a:prstGeom prst="rect">
            <a:avLst/>
          </a:prstGeom>
        </p:spPr>
      </p:pic>
      <p:pic>
        <p:nvPicPr>
          <p:cNvPr id="10" name="图片 9"/>
          <p:cNvPicPr>
            <a:picLocks noChangeAspect="1"/>
          </p:cNvPicPr>
          <p:nvPr/>
        </p:nvPicPr>
        <p:blipFill>
          <a:blip r:embed="rId2"/>
          <a:stretch>
            <a:fillRect/>
          </a:stretch>
        </p:blipFill>
        <p:spPr>
          <a:xfrm>
            <a:off x="3439795" y="226695"/>
            <a:ext cx="1957070" cy="1807210"/>
          </a:xfrm>
          <a:prstGeom prst="rect">
            <a:avLst/>
          </a:prstGeom>
        </p:spPr>
      </p:pic>
      <p:sp>
        <p:nvSpPr>
          <p:cNvPr id="50" name="TextBox 77"/>
          <p:cNvSpPr txBox="1"/>
          <p:nvPr/>
        </p:nvSpPr>
        <p:spPr>
          <a:xfrm>
            <a:off x="1165345" y="2132471"/>
            <a:ext cx="6505575" cy="1014730"/>
          </a:xfrm>
          <a:prstGeom prst="rect">
            <a:avLst/>
          </a:prstGeom>
          <a:noFill/>
        </p:spPr>
        <p:txBody>
          <a:bodyPr wrap="none" rtlCol="0">
            <a:spAutoFit/>
          </a:bodyPr>
          <a:lstStyle/>
          <a:p>
            <a:pPr algn="ctr"/>
            <a:r>
              <a:rPr lang="zh-CN" altLang="en-US" sz="6000" b="1" kern="600" dirty="0">
                <a:gradFill flip="none" rotWithShape="1">
                  <a:gsLst>
                    <a:gs pos="24000">
                      <a:srgbClr val="327FC2"/>
                    </a:gs>
                    <a:gs pos="44000">
                      <a:srgbClr val="D32190"/>
                    </a:gs>
                    <a:gs pos="73000">
                      <a:srgbClr val="DF175D"/>
                    </a:gs>
                    <a:gs pos="92000">
                      <a:srgbClr val="F67C05"/>
                    </a:gs>
                  </a:gsLst>
                  <a:lin ang="3000000" scaled="0"/>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rPr>
              <a:t>演示完毕 谢谢观赏</a:t>
            </a:r>
            <a:endParaRPr lang="zh-CN" altLang="en-US" sz="6000" b="1" kern="600" dirty="0">
              <a:gradFill flip="none" rotWithShape="1">
                <a:gsLst>
                  <a:gs pos="24000">
                    <a:srgbClr val="327FC2"/>
                  </a:gs>
                  <a:gs pos="44000">
                    <a:srgbClr val="D32190"/>
                  </a:gs>
                  <a:gs pos="73000">
                    <a:srgbClr val="DF175D"/>
                  </a:gs>
                  <a:gs pos="92000">
                    <a:srgbClr val="F67C05"/>
                  </a:gs>
                </a:gsLst>
                <a:lin ang="3000000" scaled="0"/>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3" cstate="screen"/>
          <a:stretch>
            <a:fillRect/>
          </a:stretch>
        </p:blipFill>
        <p:spPr>
          <a:xfrm>
            <a:off x="7369860" y="2248014"/>
            <a:ext cx="1774140" cy="2700000"/>
          </a:xfrm>
          <a:prstGeom prst="rect">
            <a:avLst/>
          </a:prstGeom>
        </p:spPr>
      </p:pic>
      <p:sp>
        <p:nvSpPr>
          <p:cNvPr id="53" name="等腰三角形 52"/>
          <p:cNvSpPr/>
          <p:nvPr/>
        </p:nvSpPr>
        <p:spPr>
          <a:xfrm rot="5400000">
            <a:off x="-50800" y="164465"/>
            <a:ext cx="542290" cy="467360"/>
          </a:xfrm>
          <a:prstGeom prst="triangle">
            <a:avLst/>
          </a:prstGeom>
          <a:solidFill>
            <a:srgbClr val="942320"/>
          </a:solidFill>
          <a:ln w="25400" cap="flat" cmpd="sng" algn="ctr">
            <a:noFill/>
            <a:prstDash val="solid"/>
          </a:ln>
          <a:effectLst/>
        </p:spPr>
        <p:txBody>
          <a:bodyPr lIns="68580" tIns="34290" rIns="68580" bIns="3429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C00000"/>
              </a:solidFill>
              <a:effectLst/>
              <a:uLnTx/>
              <a:uFillTx/>
              <a:latin typeface="Calibri" panose="020F0502020204030204"/>
              <a:ea typeface="微软雅黑" panose="020B0503020204020204" pitchFamily="34" charset="-122"/>
            </a:endParaRPr>
          </a:p>
        </p:txBody>
      </p:sp>
      <p:pic>
        <p:nvPicPr>
          <p:cNvPr id="4" name="图片 3"/>
          <p:cNvPicPr>
            <a:picLocks noChangeAspect="1"/>
          </p:cNvPicPr>
          <p:nvPr/>
        </p:nvPicPr>
        <p:blipFill>
          <a:blip r:embed="rId4" cstate="screen"/>
          <a:stretch>
            <a:fillRect/>
          </a:stretch>
        </p:blipFill>
        <p:spPr>
          <a:xfrm>
            <a:off x="443842" y="771670"/>
            <a:ext cx="887798" cy="108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strVal val="4*#ppt_w"/>
                                          </p:val>
                                        </p:tav>
                                        <p:tav tm="100000">
                                          <p:val>
                                            <p:strVal val="#ppt_w"/>
                                          </p:val>
                                        </p:tav>
                                      </p:tavLst>
                                    </p:anim>
                                    <p:anim calcmode="lin" valueType="num">
                                      <p:cBhvr>
                                        <p:cTn id="8" dur="500" fill="hold"/>
                                        <p:tgtEl>
                                          <p:spTgt spid="68"/>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childTnLst>
                          </p:cTn>
                        </p:par>
                        <p:par>
                          <p:cTn id="18" fill="hold">
                            <p:stCondLst>
                              <p:cond delay="1500"/>
                            </p:stCondLst>
                            <p:childTnLst>
                              <p:par>
                                <p:cTn id="19" presetID="2" presetClass="entr" presetSubtype="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直接连接符 40"/>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2" name="Flowchart: Decision 78"/>
          <p:cNvSpPr/>
          <p:nvPr/>
        </p:nvSpPr>
        <p:spPr>
          <a:xfrm>
            <a:off x="1844935" y="1635646"/>
            <a:ext cx="1375279" cy="1375279"/>
          </a:xfrm>
          <a:prstGeom prst="flowChartDecision">
            <a:avLst/>
          </a:prstGeom>
          <a:solidFill>
            <a:srgbClr val="2CAA8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2CAA83"/>
                </a:solidFill>
                <a:latin typeface="微软雅黑" panose="020B0503020204020204" pitchFamily="34" charset="-122"/>
                <a:ea typeface="微软雅黑" panose="020B0503020204020204" pitchFamily="34" charset="-122"/>
              </a:rPr>
              <a:t>01</a:t>
            </a:r>
            <a:endParaRPr lang="zh-CN" altLang="en-US" sz="4000" b="1" dirty="0">
              <a:solidFill>
                <a:srgbClr val="2CAA83"/>
              </a:solidFill>
              <a:latin typeface="微软雅黑" panose="020B0503020204020204" pitchFamily="34" charset="-122"/>
              <a:ea typeface="微软雅黑" panose="020B0503020204020204" pitchFamily="34" charset="-122"/>
            </a:endParaRPr>
          </a:p>
        </p:txBody>
      </p:sp>
      <p:sp>
        <p:nvSpPr>
          <p:cNvPr id="45" name="TextBox 38"/>
          <p:cNvSpPr txBox="1"/>
          <p:nvPr/>
        </p:nvSpPr>
        <p:spPr>
          <a:xfrm>
            <a:off x="3730913" y="2173367"/>
            <a:ext cx="3027680" cy="583565"/>
          </a:xfrm>
          <a:prstGeom prst="rect">
            <a:avLst/>
          </a:prstGeom>
          <a:noFill/>
        </p:spPr>
        <p:txBody>
          <a:bodyPr wrap="none" rtlCol="0">
            <a:spAutoFit/>
          </a:bodyPr>
          <a:lstStyle/>
          <a:p>
            <a:r>
              <a:rPr lang="zh-CN" altLang="en-US" sz="3200" b="1" dirty="0" smtClean="0">
                <a:solidFill>
                  <a:srgbClr val="2CAA83"/>
                </a:solidFill>
                <a:latin typeface="微软雅黑" panose="020B0503020204020204" pitchFamily="34" charset="-122"/>
                <a:ea typeface="微软雅黑" panose="020B0503020204020204" pitchFamily="34" charset="-122"/>
              </a:rPr>
              <a:t>传统毒品的认识</a:t>
            </a:r>
            <a:endParaRPr lang="zh-CN" altLang="en-US" sz="3200" b="1" dirty="0" smtClean="0">
              <a:solidFill>
                <a:srgbClr val="2CAA83"/>
              </a:solidFill>
              <a:latin typeface="微软雅黑" panose="020B0503020204020204" pitchFamily="34" charset="-122"/>
              <a:ea typeface="微软雅黑" panose="020B0503020204020204" pitchFamily="34" charset="-122"/>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500"/>
                                        <p:tgtEl>
                                          <p:spTgt spid="43"/>
                                        </p:tgtEl>
                                      </p:cBhvr>
                                    </p:animEffect>
                                  </p:childTnLst>
                                </p:cTn>
                              </p:par>
                              <p:par>
                                <p:cTn id="8" presetID="8" presetClass="emph" presetSubtype="0" decel="58000" fill="hold" grpId="1" nodeType="withEffect">
                                  <p:stCondLst>
                                    <p:cond delay="0"/>
                                  </p:stCondLst>
                                  <p:childTnLst>
                                    <p:animRot by="-21600000">
                                      <p:cBhvr>
                                        <p:cTn id="9" dur="1500" fill="hold"/>
                                        <p:tgtEl>
                                          <p:spTgt spid="4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43"/>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ipe(up)">
                                      <p:cBhvr>
                                        <p:cTn id="14" dur="1000"/>
                                        <p:tgtEl>
                                          <p:spTgt spid="41"/>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42"/>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20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p:tgtEl>
                                          <p:spTgt spid="45"/>
                                        </p:tgtEl>
                                        <p:attrNameLst>
                                          <p:attrName>ppt_y</p:attrName>
                                        </p:attrNameLst>
                                      </p:cBhvr>
                                      <p:tavLst>
                                        <p:tav tm="0">
                                          <p:val>
                                            <p:strVal val="#ppt_y+#ppt_h*1.125000"/>
                                          </p:val>
                                        </p:tav>
                                        <p:tav tm="100000">
                                          <p:val>
                                            <p:strVal val="#ppt_y"/>
                                          </p:val>
                                        </p:tav>
                                      </p:tavLst>
                                    </p:anim>
                                    <p:animEffect transition="in" filter="wipe(up)">
                                      <p:cBhvr>
                                        <p:cTn id="2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3" grpId="0" animBg="1"/>
      <p:bldP spid="43" grpId="1" animBg="1"/>
      <p:bldP spid="43" grpId="2" animBg="1"/>
      <p:bldP spid="44" grpId="0"/>
      <p:bldP spid="4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4939665" y="936625"/>
            <a:ext cx="1628775" cy="805815"/>
          </a:xfrm>
          <a:prstGeom prst="rect">
            <a:avLst/>
          </a:prstGeom>
        </p:spPr>
        <p:txBody>
          <a:bodyPr wrap="square" lIns="68573" tIns="34287" rIns="68573" bIns="34287">
            <a:spAutoFit/>
          </a:bodyPr>
          <a:lstStyle/>
          <a:p>
            <a:pPr algn="ctr"/>
            <a:r>
              <a:rPr lang="zh-CN" altLang="en-US" sz="4800" b="1" dirty="0">
                <a:solidFill>
                  <a:schemeClr val="accent1"/>
                </a:solidFill>
                <a:latin typeface="微软雅黑" panose="020B0503020204020204" pitchFamily="34" charset="-122"/>
                <a:ea typeface="微软雅黑" panose="020B0503020204020204" pitchFamily="34" charset="-122"/>
              </a:rPr>
              <a:t>鸦片</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sp>
        <p:nvSpPr>
          <p:cNvPr id="86" name="矩形 47"/>
          <p:cNvSpPr>
            <a:spLocks noChangeArrowheads="1"/>
          </p:cNvSpPr>
          <p:nvPr/>
        </p:nvSpPr>
        <p:spPr bwMode="auto">
          <a:xfrm>
            <a:off x="5023485" y="1964690"/>
            <a:ext cx="3282950" cy="2392045"/>
          </a:xfrm>
          <a:prstGeom prst="rect">
            <a:avLst/>
          </a:prstGeom>
          <a:noFill/>
          <a:ln w="9525">
            <a:solidFill>
              <a:srgbClr val="0070C0"/>
            </a:solidFill>
            <a:miter lim="800000"/>
          </a:ln>
          <a:extLst>
            <a:ext uri="{909E8E84-426E-40DD-AFC4-6F175D3DCCD1}">
              <a14:hiddenFill xmlns:a14="http://schemas.microsoft.com/office/drawing/2010/main">
                <a:solidFill>
                  <a:srgbClr val="FFFFFF"/>
                </a:solidFill>
              </a14:hiddenFill>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800" dirty="0">
                <a:solidFill>
                  <a:schemeClr val="tx1">
                    <a:lumMod val="75000"/>
                    <a:lumOff val="25000"/>
                  </a:schemeClr>
                </a:solidFill>
                <a:sym typeface="微软雅黑" panose="020B0503020204020204" pitchFamily="34" charset="-122"/>
              </a:rPr>
              <a:t>鸦片（英语 opium 阿拉伯语 Afyūm），又叫阿片，俗称大烟，源于罂粟植物蒴果，其所含主要生物碱是吗啡。鸦片因产地不同，呈黑色或褐色；有氨味或陈旧尿味，味苦，气味强烈。</a:t>
            </a:r>
            <a:endParaRPr lang="zh-CN" altLang="en-US" sz="1800" dirty="0">
              <a:solidFill>
                <a:schemeClr val="tx1">
                  <a:lumMod val="75000"/>
                  <a:lumOff val="25000"/>
                </a:schemeClr>
              </a:solidFill>
              <a:sym typeface="微软雅黑" panose="020B0503020204020204" pitchFamily="34" charset="-122"/>
            </a:endParaRPr>
          </a:p>
        </p:txBody>
      </p:sp>
      <p:pic>
        <p:nvPicPr>
          <p:cNvPr id="3" name="图片 2"/>
          <p:cNvPicPr preferRelativeResize="0"/>
          <p:nvPr/>
        </p:nvPicPr>
        <p:blipFill>
          <a:blip r:embed="rId1">
            <a:extLst>
              <a:ext uri="{BEBA8EAE-BF5A-486C-A8C5-ECC9F3942E4B}">
                <a14:imgProps xmlns:a14="http://schemas.microsoft.com/office/drawing/2010/main">
                  <a14:imgLayer r:embed="rId2"/>
                </a14:imgProps>
              </a:ext>
            </a:extLst>
          </a:blip>
          <a:srcRect/>
          <a:stretch>
            <a:fillRect/>
          </a:stretch>
        </p:blipFill>
        <p:spPr>
          <a:xfrm>
            <a:off x="1220470" y="936625"/>
            <a:ext cx="3240024" cy="3420025"/>
          </a:xfrm>
          <a:prstGeom prst="rect">
            <a:avLst/>
          </a:prstGeom>
        </p:spPr>
      </p:pic>
      <p:sp>
        <p:nvSpPr>
          <p:cNvPr id="12" name="矩形 3"/>
          <p:cNvSpPr>
            <a:spLocks noChangeArrowheads="1"/>
          </p:cNvSpPr>
          <p:nvPr/>
        </p:nvSpPr>
        <p:spPr bwMode="auto">
          <a:xfrm>
            <a:off x="805469" y="168674"/>
            <a:ext cx="1913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传统毒品的认识</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additive="base">
                                        <p:cTn id="7" dur="350" fill="hold"/>
                                        <p:tgtEl>
                                          <p:spTgt spid="85"/>
                                        </p:tgtEl>
                                        <p:attrNameLst>
                                          <p:attrName>ppt_x</p:attrName>
                                        </p:attrNameLst>
                                      </p:cBhvr>
                                      <p:tavLst>
                                        <p:tav tm="0">
                                          <p:val>
                                            <p:strVal val="#ppt_x"/>
                                          </p:val>
                                        </p:tav>
                                        <p:tav tm="100000">
                                          <p:val>
                                            <p:strVal val="#ppt_x"/>
                                          </p:val>
                                        </p:tav>
                                      </p:tavLst>
                                    </p:anim>
                                    <p:anim calcmode="lin" valueType="num">
                                      <p:cBhvr additive="base">
                                        <p:cTn id="8" dur="350" fill="hold"/>
                                        <p:tgtEl>
                                          <p:spTgt spid="8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350" fill="hold"/>
                                        <p:tgtEl>
                                          <p:spTgt spid="86"/>
                                        </p:tgtEl>
                                        <p:attrNameLst>
                                          <p:attrName>ppt_x</p:attrName>
                                        </p:attrNameLst>
                                      </p:cBhvr>
                                      <p:tavLst>
                                        <p:tav tm="0">
                                          <p:val>
                                            <p:strVal val="#ppt_x"/>
                                          </p:val>
                                        </p:tav>
                                        <p:tav tm="100000">
                                          <p:val>
                                            <p:strVal val="#ppt_x"/>
                                          </p:val>
                                        </p:tav>
                                      </p:tavLst>
                                    </p:anim>
                                    <p:anim calcmode="lin" valueType="num">
                                      <p:cBhvr additive="base">
                                        <p:cTn id="12" dur="350" fill="hold"/>
                                        <p:tgtEl>
                                          <p:spTgt spid="8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bldLvl="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矩形 88"/>
          <p:cNvSpPr/>
          <p:nvPr/>
        </p:nvSpPr>
        <p:spPr>
          <a:xfrm>
            <a:off x="4767806" y="1193525"/>
            <a:ext cx="1964690" cy="805815"/>
          </a:xfrm>
          <a:prstGeom prst="rect">
            <a:avLst/>
          </a:prstGeom>
        </p:spPr>
        <p:txBody>
          <a:bodyPr wrap="none" lIns="68573" tIns="34287" rIns="68573" bIns="34287">
            <a:spAutoFit/>
          </a:bodyPr>
          <a:lstStyle/>
          <a:p>
            <a:pPr algn="ctr"/>
            <a:r>
              <a:rPr lang="en-US" altLang="zh-CN" sz="4800" b="1" dirty="0">
                <a:solidFill>
                  <a:schemeClr val="accent2"/>
                </a:solidFill>
                <a:latin typeface="微软雅黑" panose="020B0503020204020204" pitchFamily="34" charset="-122"/>
                <a:ea typeface="微软雅黑" panose="020B0503020204020204" pitchFamily="34" charset="-122"/>
              </a:rPr>
              <a:t>海洛因</a:t>
            </a:r>
            <a:endParaRPr lang="en-US" altLang="zh-CN" sz="4800" b="1" dirty="0">
              <a:solidFill>
                <a:schemeClr val="accent2"/>
              </a:solidFill>
              <a:latin typeface="微软雅黑" panose="020B0503020204020204" pitchFamily="34" charset="-122"/>
              <a:ea typeface="微软雅黑" panose="020B0503020204020204" pitchFamily="34" charset="-122"/>
            </a:endParaRPr>
          </a:p>
        </p:txBody>
      </p:sp>
      <p:sp>
        <p:nvSpPr>
          <p:cNvPr id="90" name="矩形 47"/>
          <p:cNvSpPr>
            <a:spLocks noChangeArrowheads="1"/>
          </p:cNvSpPr>
          <p:nvPr/>
        </p:nvSpPr>
        <p:spPr bwMode="auto">
          <a:xfrm>
            <a:off x="4551045" y="2157730"/>
            <a:ext cx="3242945" cy="2059940"/>
          </a:xfrm>
          <a:prstGeom prst="rect">
            <a:avLst/>
          </a:prstGeom>
          <a:noFill/>
          <a:ln w="9525">
            <a:solidFill>
              <a:srgbClr val="0070C0"/>
            </a:solidFill>
            <a:miter lim="800000"/>
          </a:ln>
          <a:extLst>
            <a:ext uri="{909E8E84-426E-40DD-AFC4-6F175D3DCCD1}">
              <a14:hiddenFill xmlns:a14="http://schemas.microsoft.com/office/drawing/2010/main">
                <a:solidFill>
                  <a:srgbClr val="FFFFFF"/>
                </a:solidFill>
              </a14:hiddenFill>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800" dirty="0">
                <a:solidFill>
                  <a:schemeClr val="tx1">
                    <a:lumMod val="75000"/>
                    <a:lumOff val="25000"/>
                  </a:schemeClr>
                </a:solidFill>
                <a:sym typeface="微软雅黑" panose="020B0503020204020204" pitchFamily="34" charset="-122"/>
              </a:rPr>
              <a:t>海洛因，一系列吗啡类毒品总称，是以吗啡生物碱作为合成起点得到的半合成毒品，俗称几号、白粉、白面、红鸡、白戈珠。是阿片毒品系列中的精制品。</a:t>
            </a:r>
            <a:endParaRPr lang="zh-CN" altLang="en-US" sz="1800" dirty="0">
              <a:solidFill>
                <a:schemeClr val="tx1">
                  <a:lumMod val="75000"/>
                  <a:lumOff val="25000"/>
                </a:schemeClr>
              </a:solidFill>
              <a:sym typeface="微软雅黑" panose="020B0503020204020204" pitchFamily="34" charset="-122"/>
            </a:endParaRPr>
          </a:p>
        </p:txBody>
      </p:sp>
      <p:pic>
        <p:nvPicPr>
          <p:cNvPr id="4" name="图片 3"/>
          <p:cNvPicPr preferRelativeResize="0"/>
          <p:nvPr/>
        </p:nvPicPr>
        <p:blipFill>
          <a:blip r:embed="rId1">
            <a:extLst>
              <a:ext uri="{BEBA8EAE-BF5A-486C-A8C5-ECC9F3942E4B}">
                <a14:imgProps xmlns:a14="http://schemas.microsoft.com/office/drawing/2010/main">
                  <a14:imgLayer r:embed="rId2"/>
                </a14:imgProps>
              </a:ext>
            </a:extLst>
          </a:blip>
          <a:srcRect/>
          <a:stretch>
            <a:fillRect/>
          </a:stretch>
        </p:blipFill>
        <p:spPr>
          <a:xfrm>
            <a:off x="1171575" y="1193800"/>
            <a:ext cx="3240024" cy="3420025"/>
          </a:xfrm>
          <a:prstGeom prst="rect">
            <a:avLst/>
          </a:prstGeom>
        </p:spPr>
      </p:pic>
      <p:sp>
        <p:nvSpPr>
          <p:cNvPr id="12" name="矩形 3"/>
          <p:cNvSpPr>
            <a:spLocks noChangeArrowheads="1"/>
          </p:cNvSpPr>
          <p:nvPr/>
        </p:nvSpPr>
        <p:spPr bwMode="auto">
          <a:xfrm>
            <a:off x="805469" y="168674"/>
            <a:ext cx="1913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传统毒品的认识</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350" fill="hold"/>
                                        <p:tgtEl>
                                          <p:spTgt spid="89"/>
                                        </p:tgtEl>
                                        <p:attrNameLst>
                                          <p:attrName>ppt_x</p:attrName>
                                        </p:attrNameLst>
                                      </p:cBhvr>
                                      <p:tavLst>
                                        <p:tav tm="0">
                                          <p:val>
                                            <p:strVal val="#ppt_x"/>
                                          </p:val>
                                        </p:tav>
                                        <p:tav tm="100000">
                                          <p:val>
                                            <p:strVal val="#ppt_x"/>
                                          </p:val>
                                        </p:tav>
                                      </p:tavLst>
                                    </p:anim>
                                    <p:anim calcmode="lin" valueType="num">
                                      <p:cBhvr additive="base">
                                        <p:cTn id="8" dur="350" fill="hold"/>
                                        <p:tgtEl>
                                          <p:spTgt spid="8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350" fill="hold"/>
                                        <p:tgtEl>
                                          <p:spTgt spid="90"/>
                                        </p:tgtEl>
                                        <p:attrNameLst>
                                          <p:attrName>ppt_x</p:attrName>
                                        </p:attrNameLst>
                                      </p:cBhvr>
                                      <p:tavLst>
                                        <p:tav tm="0">
                                          <p:val>
                                            <p:strVal val="#ppt_x"/>
                                          </p:val>
                                        </p:tav>
                                        <p:tav tm="100000">
                                          <p:val>
                                            <p:strVal val="#ppt_x"/>
                                          </p:val>
                                        </p:tav>
                                      </p:tavLst>
                                    </p:anim>
                                    <p:anim calcmode="lin" valueType="num">
                                      <p:cBhvr additive="base">
                                        <p:cTn id="12" dur="350" fill="hold"/>
                                        <p:tgtEl>
                                          <p:spTgt spid="9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bldLvl="0" animBg="1"/>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preferRelativeResize="0"/>
          <p:nvPr/>
        </p:nvPicPr>
        <p:blipFill>
          <a:blip r:embed="rId1">
            <a:extLst>
              <a:ext uri="{BEBA8EAE-BF5A-486C-A8C5-ECC9F3942E4B}">
                <a14:imgProps xmlns:a14="http://schemas.microsoft.com/office/drawing/2010/main">
                  <a14:imgLayer r:embed="rId2"/>
                </a14:imgProps>
              </a:ext>
            </a:extLst>
          </a:blip>
          <a:srcRect/>
          <a:stretch>
            <a:fillRect/>
          </a:stretch>
        </p:blipFill>
        <p:spPr>
          <a:xfrm>
            <a:off x="1271270" y="1080135"/>
            <a:ext cx="3240024" cy="3420025"/>
          </a:xfrm>
          <a:prstGeom prst="rect">
            <a:avLst/>
          </a:prstGeom>
        </p:spPr>
      </p:pic>
      <p:sp>
        <p:nvSpPr>
          <p:cNvPr id="2" name="矩形 1"/>
          <p:cNvSpPr/>
          <p:nvPr/>
        </p:nvSpPr>
        <p:spPr>
          <a:xfrm>
            <a:off x="5306095" y="970005"/>
            <a:ext cx="1355090" cy="805815"/>
          </a:xfrm>
          <a:prstGeom prst="rect">
            <a:avLst/>
          </a:prstGeom>
        </p:spPr>
        <p:txBody>
          <a:bodyPr wrap="none" lIns="68573" tIns="34287" rIns="68573" bIns="34287">
            <a:spAutoFit/>
          </a:bodyPr>
          <a:lstStyle/>
          <a:p>
            <a:pPr algn="ctr"/>
            <a:r>
              <a:rPr lang="zh-CN" altLang="en-US" sz="4800" b="1" dirty="0">
                <a:solidFill>
                  <a:schemeClr val="accent1"/>
                </a:solidFill>
                <a:latin typeface="微软雅黑" panose="020B0503020204020204" pitchFamily="34" charset="-122"/>
                <a:ea typeface="微软雅黑" panose="020B0503020204020204" pitchFamily="34" charset="-122"/>
              </a:rPr>
              <a:t>大麻</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sp>
        <p:nvSpPr>
          <p:cNvPr id="12" name="矩形 11"/>
          <p:cNvSpPr>
            <a:spLocks noChangeArrowheads="1"/>
          </p:cNvSpPr>
          <p:nvPr/>
        </p:nvSpPr>
        <p:spPr bwMode="auto">
          <a:xfrm>
            <a:off x="4970780" y="1776095"/>
            <a:ext cx="2980690" cy="2724150"/>
          </a:xfrm>
          <a:prstGeom prst="rect">
            <a:avLst/>
          </a:prstGeom>
          <a:noFill/>
          <a:ln w="9525">
            <a:solidFill>
              <a:srgbClr val="0070C0"/>
            </a:solidFill>
            <a:miter lim="800000"/>
          </a:ln>
          <a:extLst>
            <a:ext uri="{909E8E84-426E-40DD-AFC4-6F175D3DCCD1}">
              <a14:hiddenFill xmlns:a14="http://schemas.microsoft.com/office/drawing/2010/main">
                <a:solidFill>
                  <a:srgbClr val="FFFFFF"/>
                </a:solidFill>
              </a14:hiddenFill>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l">
              <a:lnSpc>
                <a:spcPct val="120000"/>
              </a:lnSpc>
              <a:spcBef>
                <a:spcPct val="0"/>
              </a:spcBef>
              <a:buNone/>
            </a:pPr>
            <a:r>
              <a:rPr lang="zh-CN" altLang="en-US" sz="1800" dirty="0">
                <a:solidFill>
                  <a:schemeClr val="tx1">
                    <a:lumMod val="75000"/>
                    <a:lumOff val="25000"/>
                  </a:schemeClr>
                </a:solidFill>
                <a:sym typeface="微软雅黑" panose="020B0503020204020204" pitchFamily="34" charset="-122"/>
              </a:rPr>
              <a:t>大麻（学名：Cannabis sativa L.）桑科、大麻属植物，一年生直立草本，高1~3米。枝具纵沟槽，密生灰白色贴伏毛。叶掌状全裂，裂片披针形或线状披针形，特指雌性植物经干燥的花和毛状体</a:t>
            </a:r>
            <a:r>
              <a:rPr lang="zh-CN" altLang="en-US" sz="975" dirty="0">
                <a:solidFill>
                  <a:schemeClr val="tx1">
                    <a:lumMod val="75000"/>
                    <a:lumOff val="25000"/>
                  </a:schemeClr>
                </a:solidFill>
                <a:sym typeface="微软雅黑" panose="020B0503020204020204" pitchFamily="34" charset="-122"/>
              </a:rPr>
              <a:t>。</a:t>
            </a:r>
            <a:endParaRPr lang="zh-CN" altLang="en-US" sz="975" dirty="0">
              <a:solidFill>
                <a:schemeClr val="tx1">
                  <a:lumMod val="75000"/>
                  <a:lumOff val="25000"/>
                </a:schemeClr>
              </a:solidFill>
              <a:sym typeface="微软雅黑" panose="020B0503020204020204" pitchFamily="34" charset="-122"/>
            </a:endParaRPr>
          </a:p>
        </p:txBody>
      </p:sp>
      <p:sp>
        <p:nvSpPr>
          <p:cNvPr id="13" name="矩形 3"/>
          <p:cNvSpPr>
            <a:spLocks noChangeArrowheads="1"/>
          </p:cNvSpPr>
          <p:nvPr/>
        </p:nvSpPr>
        <p:spPr bwMode="auto">
          <a:xfrm>
            <a:off x="805469" y="168674"/>
            <a:ext cx="1913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传统毒品的认识</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50" fill="hold"/>
                                        <p:tgtEl>
                                          <p:spTgt spid="2"/>
                                        </p:tgtEl>
                                        <p:attrNameLst>
                                          <p:attrName>ppt_x</p:attrName>
                                        </p:attrNameLst>
                                      </p:cBhvr>
                                      <p:tavLst>
                                        <p:tav tm="0">
                                          <p:val>
                                            <p:strVal val="#ppt_x"/>
                                          </p:val>
                                        </p:tav>
                                        <p:tav tm="100000">
                                          <p:val>
                                            <p:strVal val="#ppt_x"/>
                                          </p:val>
                                        </p:tav>
                                      </p:tavLst>
                                    </p:anim>
                                    <p:anim calcmode="lin" valueType="num">
                                      <p:cBhvr additive="base">
                                        <p:cTn id="8" dur="3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350" fill="hold"/>
                                        <p:tgtEl>
                                          <p:spTgt spid="12"/>
                                        </p:tgtEl>
                                        <p:attrNameLst>
                                          <p:attrName>ppt_x</p:attrName>
                                        </p:attrNameLst>
                                      </p:cBhvr>
                                      <p:tavLst>
                                        <p:tav tm="0">
                                          <p:val>
                                            <p:strVal val="#ppt_x"/>
                                          </p:val>
                                        </p:tav>
                                        <p:tav tm="100000">
                                          <p:val>
                                            <p:strVal val="#ppt_x"/>
                                          </p:val>
                                        </p:tav>
                                      </p:tavLst>
                                    </p:anim>
                                    <p:anim calcmode="lin" valueType="num">
                                      <p:cBhvr additive="base">
                                        <p:cTn id="12" dur="35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ldLvl="0" animBg="1"/>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86"/>
          <p:cNvSpPr/>
          <p:nvPr/>
        </p:nvSpPr>
        <p:spPr>
          <a:xfrm>
            <a:off x="5003645" y="1078590"/>
            <a:ext cx="1964690" cy="805815"/>
          </a:xfrm>
          <a:prstGeom prst="rect">
            <a:avLst/>
          </a:prstGeom>
        </p:spPr>
        <p:txBody>
          <a:bodyPr wrap="none" lIns="68573" tIns="34287" rIns="68573" bIns="34287">
            <a:spAutoFit/>
          </a:bodyPr>
          <a:lstStyle/>
          <a:p>
            <a:pPr algn="ctr"/>
            <a:r>
              <a:rPr lang="zh-CN" altLang="en-US" sz="4800" b="1" dirty="0">
                <a:solidFill>
                  <a:schemeClr val="accent2"/>
                </a:solidFill>
                <a:latin typeface="微软雅黑" panose="020B0503020204020204" pitchFamily="34" charset="-122"/>
                <a:ea typeface="微软雅黑" panose="020B0503020204020204" pitchFamily="34" charset="-122"/>
              </a:rPr>
              <a:t>可卡因</a:t>
            </a:r>
            <a:endParaRPr lang="zh-CN" altLang="en-US" sz="4800" b="1" dirty="0">
              <a:solidFill>
                <a:schemeClr val="accent2"/>
              </a:solidFill>
              <a:latin typeface="微软雅黑" panose="020B0503020204020204" pitchFamily="34" charset="-122"/>
              <a:ea typeface="微软雅黑" panose="020B0503020204020204" pitchFamily="34" charset="-122"/>
            </a:endParaRPr>
          </a:p>
        </p:txBody>
      </p:sp>
      <p:sp>
        <p:nvSpPr>
          <p:cNvPr id="88" name="矩形 47"/>
          <p:cNvSpPr>
            <a:spLocks noChangeArrowheads="1"/>
          </p:cNvSpPr>
          <p:nvPr/>
        </p:nvSpPr>
        <p:spPr bwMode="auto">
          <a:xfrm>
            <a:off x="5140960" y="1961515"/>
            <a:ext cx="3594735" cy="2724150"/>
          </a:xfrm>
          <a:prstGeom prst="rect">
            <a:avLst/>
          </a:prstGeom>
          <a:noFill/>
          <a:ln w="9525">
            <a:solidFill>
              <a:srgbClr val="0070C0"/>
            </a:solidFill>
            <a:miter lim="800000"/>
          </a:ln>
          <a:extLst>
            <a:ext uri="{909E8E84-426E-40DD-AFC4-6F175D3DCCD1}">
              <a14:hiddenFill xmlns:a14="http://schemas.microsoft.com/office/drawing/2010/main">
                <a:solidFill>
                  <a:srgbClr val="FFFFFF"/>
                </a:solidFill>
              </a14:hiddenFill>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l">
              <a:lnSpc>
                <a:spcPct val="120000"/>
              </a:lnSpc>
              <a:spcBef>
                <a:spcPct val="0"/>
              </a:spcBef>
              <a:buNone/>
            </a:pPr>
            <a:r>
              <a:rPr lang="zh-CN" altLang="en-US" sz="1800" dirty="0">
                <a:solidFill>
                  <a:schemeClr val="tx1">
                    <a:lumMod val="75000"/>
                    <a:lumOff val="25000"/>
                  </a:schemeClr>
                </a:solidFill>
                <a:sym typeface="微软雅黑" panose="020B0503020204020204" pitchFamily="34" charset="-122"/>
              </a:rPr>
              <a:t>1855年，德国化学家弗里德里希首次从古柯叶中提取出麻药成分，并命名为Erythroxylon。1859年，奥地利化学家纽曼又精制出更高纯度的物质，命名为可卡因(Cocaine)。该化合物又称古柯碱。1985年起成为世界性主要毒品之一，多在美洲和欧洲</a:t>
            </a:r>
            <a:endParaRPr lang="zh-CN" altLang="en-US" sz="1800" dirty="0">
              <a:solidFill>
                <a:schemeClr val="tx1">
                  <a:lumMod val="75000"/>
                  <a:lumOff val="25000"/>
                </a:schemeClr>
              </a:solidFill>
              <a:sym typeface="微软雅黑" panose="020B0503020204020204" pitchFamily="34" charset="-122"/>
            </a:endParaRPr>
          </a:p>
        </p:txBody>
      </p:sp>
      <p:pic>
        <p:nvPicPr>
          <p:cNvPr id="6" name="图片 5"/>
          <p:cNvPicPr preferRelativeResize="0"/>
          <p:nvPr/>
        </p:nvPicPr>
        <p:blipFill>
          <a:blip r:embed="rId1">
            <a:extLst>
              <a:ext uri="{BEBA8EAE-BF5A-486C-A8C5-ECC9F3942E4B}">
                <a14:imgProps xmlns:a14="http://schemas.microsoft.com/office/drawing/2010/main">
                  <a14:imgLayer r:embed="rId2"/>
                </a14:imgProps>
              </a:ext>
            </a:extLst>
          </a:blip>
          <a:srcRect/>
          <a:stretch>
            <a:fillRect/>
          </a:stretch>
        </p:blipFill>
        <p:spPr>
          <a:xfrm>
            <a:off x="1337310" y="1183640"/>
            <a:ext cx="3240024" cy="3420025"/>
          </a:xfrm>
          <a:prstGeom prst="rect">
            <a:avLst/>
          </a:prstGeom>
        </p:spPr>
      </p:pic>
      <p:sp>
        <p:nvSpPr>
          <p:cNvPr id="12" name="矩形 3"/>
          <p:cNvSpPr>
            <a:spLocks noChangeArrowheads="1"/>
          </p:cNvSpPr>
          <p:nvPr/>
        </p:nvSpPr>
        <p:spPr bwMode="auto">
          <a:xfrm>
            <a:off x="805469" y="168674"/>
            <a:ext cx="1913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传统毒品的认识</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350" fill="hold"/>
                                        <p:tgtEl>
                                          <p:spTgt spid="87"/>
                                        </p:tgtEl>
                                        <p:attrNameLst>
                                          <p:attrName>ppt_x</p:attrName>
                                        </p:attrNameLst>
                                      </p:cBhvr>
                                      <p:tavLst>
                                        <p:tav tm="0">
                                          <p:val>
                                            <p:strVal val="#ppt_x"/>
                                          </p:val>
                                        </p:tav>
                                        <p:tav tm="100000">
                                          <p:val>
                                            <p:strVal val="#ppt_x"/>
                                          </p:val>
                                        </p:tav>
                                      </p:tavLst>
                                    </p:anim>
                                    <p:anim calcmode="lin" valueType="num">
                                      <p:cBhvr additive="base">
                                        <p:cTn id="8" dur="350" fill="hold"/>
                                        <p:tgtEl>
                                          <p:spTgt spid="8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cBhvr additive="base">
                                        <p:cTn id="11" dur="350" fill="hold"/>
                                        <p:tgtEl>
                                          <p:spTgt spid="88"/>
                                        </p:tgtEl>
                                        <p:attrNameLst>
                                          <p:attrName>ppt_x</p:attrName>
                                        </p:attrNameLst>
                                      </p:cBhvr>
                                      <p:tavLst>
                                        <p:tav tm="0">
                                          <p:val>
                                            <p:strVal val="#ppt_x"/>
                                          </p:val>
                                        </p:tav>
                                        <p:tav tm="100000">
                                          <p:val>
                                            <p:strVal val="#ppt_x"/>
                                          </p:val>
                                        </p:tav>
                                      </p:tavLst>
                                    </p:anim>
                                    <p:anim calcmode="lin" valueType="num">
                                      <p:cBhvr additive="base">
                                        <p:cTn id="12" dur="350" fill="hold"/>
                                        <p:tgtEl>
                                          <p:spTgt spid="8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bldLvl="0" animBg="1"/>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7"/>
          <p:cNvSpPr>
            <a:spLocks noChangeArrowheads="1"/>
          </p:cNvSpPr>
          <p:nvPr/>
        </p:nvSpPr>
        <p:spPr bwMode="auto">
          <a:xfrm>
            <a:off x="4954270" y="2060575"/>
            <a:ext cx="3681095" cy="2724150"/>
          </a:xfrm>
          <a:prstGeom prst="rect">
            <a:avLst/>
          </a:prstGeom>
          <a:noFill/>
          <a:ln w="9525">
            <a:solidFill>
              <a:srgbClr val="0070C0"/>
            </a:solidFill>
            <a:miter lim="800000"/>
          </a:ln>
          <a:extLst>
            <a:ext uri="{909E8E84-426E-40DD-AFC4-6F175D3DCCD1}">
              <a14:hiddenFill xmlns:a14="http://schemas.microsoft.com/office/drawing/2010/main">
                <a:solidFill>
                  <a:srgbClr val="FFFFFF"/>
                </a:solidFill>
              </a14:hiddenFill>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l">
              <a:lnSpc>
                <a:spcPct val="120000"/>
              </a:lnSpc>
              <a:spcBef>
                <a:spcPct val="0"/>
              </a:spcBef>
              <a:buNone/>
            </a:pPr>
            <a:r>
              <a:rPr lang="zh-CN" altLang="en-US" sz="1800" dirty="0">
                <a:solidFill>
                  <a:schemeClr val="tx1">
                    <a:lumMod val="75000"/>
                    <a:lumOff val="25000"/>
                  </a:schemeClr>
                </a:solidFill>
                <a:sym typeface="微软雅黑" panose="020B0503020204020204" pitchFamily="34" charset="-122"/>
              </a:rPr>
              <a:t>冰毒，又名甲基安非他明、去氧麻黄碱，是一种无味或微有苦味的透明结晶体，纯品很像冰糖，形似冰，故俗称冰毒。吸、贩毒者也称之为"冰"。</a:t>
            </a:r>
            <a:endParaRPr lang="zh-CN" altLang="en-US" sz="1800" dirty="0">
              <a:solidFill>
                <a:schemeClr val="tx1">
                  <a:lumMod val="75000"/>
                  <a:lumOff val="25000"/>
                </a:schemeClr>
              </a:solidFill>
              <a:sym typeface="微软雅黑" panose="020B0503020204020204" pitchFamily="34" charset="-122"/>
            </a:endParaRPr>
          </a:p>
          <a:p>
            <a:pPr algn="l">
              <a:lnSpc>
                <a:spcPct val="120000"/>
              </a:lnSpc>
              <a:spcBef>
                <a:spcPct val="0"/>
              </a:spcBef>
              <a:buNone/>
            </a:pPr>
            <a:r>
              <a:rPr lang="zh-CN" altLang="en-US" sz="1800" dirty="0">
                <a:solidFill>
                  <a:schemeClr val="tx1">
                    <a:lumMod val="75000"/>
                    <a:lumOff val="25000"/>
                  </a:schemeClr>
                </a:solidFill>
                <a:sym typeface="微软雅黑" panose="020B0503020204020204" pitchFamily="34" charset="-122"/>
              </a:rPr>
              <a:t>早期制备一般用麻黄素还原法，现今多采用全化学合成法，制备工艺较为简单，有"厨房毒品"之称。</a:t>
            </a:r>
            <a:endParaRPr lang="zh-CN" altLang="en-US" sz="1800" dirty="0">
              <a:solidFill>
                <a:schemeClr val="tx1">
                  <a:lumMod val="75000"/>
                  <a:lumOff val="25000"/>
                </a:schemeClr>
              </a:solidFill>
              <a:sym typeface="微软雅黑" panose="020B0503020204020204" pitchFamily="34" charset="-122"/>
            </a:endParaRPr>
          </a:p>
        </p:txBody>
      </p:sp>
      <p:pic>
        <p:nvPicPr>
          <p:cNvPr id="11" name="图片 10"/>
          <p:cNvPicPr preferRelativeResize="0"/>
          <p:nvPr/>
        </p:nvPicPr>
        <p:blipFill>
          <a:blip r:embed="rId1">
            <a:extLst>
              <a:ext uri="{BEBA8EAE-BF5A-486C-A8C5-ECC9F3942E4B}">
                <a14:imgProps xmlns:a14="http://schemas.microsoft.com/office/drawing/2010/main">
                  <a14:imgLayer r:embed="rId2"/>
                </a14:imgProps>
              </a:ext>
            </a:extLst>
          </a:blip>
          <a:srcRect/>
          <a:stretch>
            <a:fillRect/>
          </a:stretch>
        </p:blipFill>
        <p:spPr>
          <a:xfrm>
            <a:off x="1337945" y="1364615"/>
            <a:ext cx="3240024" cy="3420025"/>
          </a:xfrm>
          <a:prstGeom prst="rect">
            <a:avLst/>
          </a:prstGeom>
        </p:spPr>
      </p:pic>
      <p:sp>
        <p:nvSpPr>
          <p:cNvPr id="2" name="矩形 1"/>
          <p:cNvSpPr/>
          <p:nvPr/>
        </p:nvSpPr>
        <p:spPr>
          <a:xfrm>
            <a:off x="5308445" y="1078590"/>
            <a:ext cx="1355090" cy="805815"/>
          </a:xfrm>
          <a:prstGeom prst="rect">
            <a:avLst/>
          </a:prstGeom>
        </p:spPr>
        <p:txBody>
          <a:bodyPr wrap="none" lIns="68573" tIns="34287" rIns="68573" bIns="34287">
            <a:spAutoFit/>
          </a:bodyPr>
          <a:p>
            <a:pPr algn="ctr"/>
            <a:r>
              <a:rPr lang="zh-CN" altLang="en-US" sz="4800" b="1" dirty="0">
                <a:solidFill>
                  <a:schemeClr val="accent2"/>
                </a:solidFill>
                <a:latin typeface="微软雅黑" panose="020B0503020204020204" pitchFamily="34" charset="-122"/>
                <a:ea typeface="微软雅黑" panose="020B0503020204020204" pitchFamily="34" charset="-122"/>
              </a:rPr>
              <a:t>冰毒</a:t>
            </a:r>
            <a:endParaRPr lang="zh-CN" altLang="en-US" sz="4800" b="1" dirty="0">
              <a:solidFill>
                <a:schemeClr val="accent2"/>
              </a:solidFill>
              <a:latin typeface="微软雅黑" panose="020B0503020204020204" pitchFamily="34" charset="-122"/>
              <a:ea typeface="微软雅黑" panose="020B0503020204020204" pitchFamily="34" charset="-122"/>
            </a:endParaRPr>
          </a:p>
        </p:txBody>
      </p:sp>
      <p:sp>
        <p:nvSpPr>
          <p:cNvPr id="13" name="矩形 3"/>
          <p:cNvSpPr>
            <a:spLocks noChangeArrowheads="1"/>
          </p:cNvSpPr>
          <p:nvPr/>
        </p:nvSpPr>
        <p:spPr bwMode="auto">
          <a:xfrm>
            <a:off x="805469" y="168674"/>
            <a:ext cx="1913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传统毒品的认识</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350" fill="hold"/>
                                        <p:tgtEl>
                                          <p:spTgt spid="10"/>
                                        </p:tgtEl>
                                        <p:attrNameLst>
                                          <p:attrName>ppt_x</p:attrName>
                                        </p:attrNameLst>
                                      </p:cBhvr>
                                      <p:tavLst>
                                        <p:tav tm="0">
                                          <p:val>
                                            <p:strVal val="#ppt_x"/>
                                          </p:val>
                                        </p:tav>
                                        <p:tav tm="100000">
                                          <p:val>
                                            <p:strVal val="#ppt_x"/>
                                          </p:val>
                                        </p:tav>
                                      </p:tavLst>
                                    </p:anim>
                                    <p:anim calcmode="lin" valueType="num">
                                      <p:cBhvr additive="base">
                                        <p:cTn id="8" dur="35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350" fill="hold"/>
                                        <p:tgtEl>
                                          <p:spTgt spid="2"/>
                                        </p:tgtEl>
                                        <p:attrNameLst>
                                          <p:attrName>ppt_x</p:attrName>
                                        </p:attrNameLst>
                                      </p:cBhvr>
                                      <p:tavLst>
                                        <p:tav tm="0">
                                          <p:val>
                                            <p:strVal val="#ppt_x"/>
                                          </p:val>
                                        </p:tav>
                                        <p:tav tm="100000">
                                          <p:val>
                                            <p:strVal val="#ppt_x"/>
                                          </p:val>
                                        </p:tav>
                                      </p:tavLst>
                                    </p:anim>
                                    <p:anim calcmode="lin" valueType="num">
                                      <p:cBhvr additive="base">
                                        <p:cTn id="13" dur="35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a:spLocks noChangeArrowheads="1"/>
          </p:cNvSpPr>
          <p:nvPr/>
        </p:nvSpPr>
        <p:spPr bwMode="auto">
          <a:xfrm>
            <a:off x="5247107" y="3304355"/>
            <a:ext cx="2818633" cy="41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4000"/>
              </a:lnSpc>
            </a:pPr>
            <a:r>
              <a:rPr lang="zh-CN" altLang="en-US" sz="97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a:t>
            </a:r>
            <a:endParaRPr lang="zh-CN" altLang="en-US" sz="975" dirty="0">
              <a:solidFill>
                <a:schemeClr val="bg1"/>
              </a:solidFill>
            </a:endParaRPr>
          </a:p>
        </p:txBody>
      </p:sp>
      <p:sp>
        <p:nvSpPr>
          <p:cNvPr id="34" name="矩形 33"/>
          <p:cNvSpPr>
            <a:spLocks noChangeArrowheads="1"/>
          </p:cNvSpPr>
          <p:nvPr/>
        </p:nvSpPr>
        <p:spPr bwMode="auto">
          <a:xfrm>
            <a:off x="1682217" y="3133360"/>
            <a:ext cx="2818633" cy="75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4000"/>
              </a:lnSpc>
            </a:pPr>
            <a:r>
              <a:rPr lang="zh-CN" altLang="en-US" sz="97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975" dirty="0">
              <a:solidFill>
                <a:schemeClr val="bg1"/>
              </a:solidFill>
            </a:endParaRPr>
          </a:p>
        </p:txBody>
      </p:sp>
      <p:sp>
        <p:nvSpPr>
          <p:cNvPr id="35" name="TextBox 59"/>
          <p:cNvSpPr txBox="1">
            <a:spLocks noChangeArrowheads="1"/>
          </p:cNvSpPr>
          <p:nvPr/>
        </p:nvSpPr>
        <p:spPr bwMode="auto">
          <a:xfrm flipH="1">
            <a:off x="5246999" y="2179439"/>
            <a:ext cx="618126" cy="300076"/>
          </a:xfrm>
          <a:prstGeom prst="rect">
            <a:avLst/>
          </a:prstGeom>
          <a:noFill/>
          <a:ln>
            <a:noFill/>
          </a:ln>
        </p:spPr>
        <p:txBody>
          <a:bodyPr wrap="square" lIns="68573" tIns="34287" rIns="68573" bIns="34287">
            <a:spAutoFit/>
          </a:bodyPr>
          <a:lstStyle>
            <a:defPPr>
              <a:defRPr lang="zh-CN"/>
            </a:defPPr>
            <a:lvl1pPr algn="r" eaLnBrk="0" hangingPunct="0">
              <a:defRPr sz="2000" b="1">
                <a:solidFill>
                  <a:schemeClr val="bg1"/>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sz="1500" dirty="0"/>
              <a:t>机会</a:t>
            </a:r>
            <a:endParaRPr lang="en-US" altLang="ko-KR" sz="1500" dirty="0"/>
          </a:p>
        </p:txBody>
      </p:sp>
      <p:sp>
        <p:nvSpPr>
          <p:cNvPr id="36" name="矩形 35"/>
          <p:cNvSpPr>
            <a:spLocks noChangeArrowheads="1"/>
          </p:cNvSpPr>
          <p:nvPr/>
        </p:nvSpPr>
        <p:spPr bwMode="auto">
          <a:xfrm>
            <a:off x="4716294" y="1443805"/>
            <a:ext cx="2746981" cy="75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14000"/>
              </a:lnSpc>
            </a:pPr>
            <a:r>
              <a:rPr lang="zh-CN" altLang="en-US" sz="97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975" dirty="0">
              <a:solidFill>
                <a:schemeClr val="bg1"/>
              </a:solidFill>
            </a:endParaRPr>
          </a:p>
        </p:txBody>
      </p:sp>
      <p:sp>
        <p:nvSpPr>
          <p:cNvPr id="37" name="TextBox 59"/>
          <p:cNvSpPr txBox="1">
            <a:spLocks noChangeArrowheads="1"/>
          </p:cNvSpPr>
          <p:nvPr/>
        </p:nvSpPr>
        <p:spPr bwMode="auto">
          <a:xfrm flipH="1">
            <a:off x="5246999" y="2825458"/>
            <a:ext cx="618126" cy="300076"/>
          </a:xfrm>
          <a:prstGeom prst="rect">
            <a:avLst/>
          </a:prstGeom>
          <a:noFill/>
          <a:ln>
            <a:noFill/>
          </a:ln>
        </p:spPr>
        <p:txBody>
          <a:bodyPr wrap="square" lIns="68573" tIns="34287" rIns="68573" bIns="34287">
            <a:spAutoFit/>
          </a:bodyPr>
          <a:lstStyle>
            <a:defPPr>
              <a:defRPr lang="zh-CN"/>
            </a:defPPr>
            <a:lvl1pPr eaLnBrk="0" hangingPunct="0">
              <a:defRPr sz="2000" b="1">
                <a:solidFill>
                  <a:schemeClr val="bg1"/>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1500" dirty="0"/>
              <a:t>挑战</a:t>
            </a:r>
            <a:endParaRPr lang="en-US" altLang="ko-KR" sz="1500" dirty="0"/>
          </a:p>
        </p:txBody>
      </p:sp>
      <p:sp>
        <p:nvSpPr>
          <p:cNvPr id="38" name="矩形 37"/>
          <p:cNvSpPr>
            <a:spLocks noChangeArrowheads="1"/>
          </p:cNvSpPr>
          <p:nvPr/>
        </p:nvSpPr>
        <p:spPr bwMode="auto">
          <a:xfrm>
            <a:off x="4716294" y="3133360"/>
            <a:ext cx="2746981" cy="75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r">
              <a:lnSpc>
                <a:spcPct val="114000"/>
              </a:lnSpc>
            </a:pPr>
            <a:r>
              <a:rPr lang="zh-CN" altLang="en-US" sz="97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975" dirty="0">
              <a:solidFill>
                <a:schemeClr val="bg1"/>
              </a:solidFill>
            </a:endParaRPr>
          </a:p>
        </p:txBody>
      </p:sp>
      <p:sp>
        <p:nvSpPr>
          <p:cNvPr id="4" name="文本框 3"/>
          <p:cNvSpPr txBox="1"/>
          <p:nvPr/>
        </p:nvSpPr>
        <p:spPr>
          <a:xfrm>
            <a:off x="1189355" y="1591310"/>
            <a:ext cx="6876415" cy="1476375"/>
          </a:xfrm>
          <a:prstGeom prst="rect">
            <a:avLst/>
          </a:prstGeom>
          <a:noFill/>
        </p:spPr>
        <p:txBody>
          <a:bodyPr wrap="square" rtlCol="0">
            <a:spAutoFit/>
          </a:bodyPr>
          <a:p>
            <a:r>
              <a:rPr lang="zh-CN" altLang="en-US"/>
              <a:t>以上部分毒品是我们在影视作品和新闻报道中经常见到的传统毒品类型，相对来说识别度较高，容易辨别</a:t>
            </a:r>
            <a:endParaRPr lang="zh-CN" altLang="en-US"/>
          </a:p>
          <a:p>
            <a:endParaRPr lang="zh-CN" altLang="en-US"/>
          </a:p>
          <a:p>
            <a:r>
              <a:rPr lang="zh-CN" altLang="en-US"/>
              <a:t>除了这些传统毒品以外，作为中小学生在现实生活中我们还有可能接触到哪些东西是属于毒品呢？</a:t>
            </a:r>
            <a:endParaRPr lang="zh-CN" altLang="en-US"/>
          </a:p>
        </p:txBody>
      </p:sp>
      <p:sp>
        <p:nvSpPr>
          <p:cNvPr id="5" name="矩形 3"/>
          <p:cNvSpPr>
            <a:spLocks noChangeArrowheads="1"/>
          </p:cNvSpPr>
          <p:nvPr/>
        </p:nvSpPr>
        <p:spPr bwMode="auto">
          <a:xfrm>
            <a:off x="805469" y="168674"/>
            <a:ext cx="191389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scene3d>
              <a:camera prst="orthographicFront"/>
              <a:lightRig rig="threePt" dir="t"/>
            </a:scene3d>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rPr>
              <a:t>传统毒品的认识</a:t>
            </a:r>
            <a:endParaRPr lang="zh-CN" altLang="en-US" sz="2000" b="1" dirty="0">
              <a:gradFill>
                <a:gsLst>
                  <a:gs pos="0">
                    <a:schemeClr val="tx1"/>
                  </a:gs>
                  <a:gs pos="50000">
                    <a:schemeClr val="tx1">
                      <a:lumMod val="75000"/>
                      <a:lumOff val="25000"/>
                    </a:schemeClr>
                  </a:gs>
                  <a:gs pos="100000">
                    <a:schemeClr val="tx1">
                      <a:lumMod val="50000"/>
                      <a:lumOff val="50000"/>
                    </a:schemeClr>
                  </a:gs>
                </a:gsLst>
                <a:lin ang="5400000"/>
              </a:gradFill>
              <a:effectLst>
                <a:glow rad="114300">
                  <a:schemeClr val="accent1">
                    <a:alpha val="16000"/>
                  </a:schemeClr>
                </a:glow>
                <a:reflection blurRad="6350" stA="30000" endA="300" endPos="80000" dir="5400000" sy="-90000" algn="bl" rotWithShape="0"/>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 calcmode="lin" valueType="num">
                                      <p:cBhvr>
                                        <p:cTn id="15" dur="500" fill="hold"/>
                                        <p:tgtEl>
                                          <p:spTgt spid="37"/>
                                        </p:tgtEl>
                                        <p:attrNameLst>
                                          <p:attrName>style.rotation</p:attrName>
                                        </p:attrNameLst>
                                      </p:cBhvr>
                                      <p:tavLst>
                                        <p:tav tm="0">
                                          <p:val>
                                            <p:fltVal val="360"/>
                                          </p:val>
                                        </p:tav>
                                        <p:tav tm="100000">
                                          <p:val>
                                            <p:fltVal val="0"/>
                                          </p:val>
                                        </p:tav>
                                      </p:tavLst>
                                    </p:anim>
                                    <p:animEffect transition="in" filter="fade">
                                      <p:cBhvr>
                                        <p:cTn id="16" dur="500"/>
                                        <p:tgtEl>
                                          <p:spTgt spid="37"/>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750"/>
                                        <p:tgtEl>
                                          <p:spTgt spid="3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750"/>
                                        <p:tgtEl>
                                          <p:spTgt spid="34"/>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right)">
                                      <p:cBhvr>
                                        <p:cTn id="26" dur="750"/>
                                        <p:tgtEl>
                                          <p:spTgt spid="36"/>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right)">
                                      <p:cBhvr>
                                        <p:cTn id="29" dur="750"/>
                                        <p:tgtEl>
                                          <p:spTgt spid="38"/>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P spid="35" grpId="0"/>
      <p:bldP spid="36" grpId="0"/>
      <p:bldP spid="37" grpId="0"/>
      <p:bldP spid="38" grpId="0"/>
      <p:bldP spid="5"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solidFill>
            <a:schemeClr val="tx1">
              <a:lumMod val="95000"/>
              <a:lumOff val="5000"/>
            </a:schemeClr>
          </a:solidFill>
        </a:ln>
      </a:spPr>
      <a:bodyPr rtlCol="0" anchor="ctr"/>
      <a:lstStyle>
        <a:defPPr algn="ctr">
          <a:defRPr lang="zh-CN" altLang="en-US" sz="8800" b="1">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2084</Words>
  <Application>WPS 演示</Application>
  <PresentationFormat>全屏显示(16:9)</PresentationFormat>
  <Paragraphs>191</Paragraphs>
  <Slides>25</Slides>
  <Notes>21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Arial</vt:lpstr>
      <vt:lpstr>宋体</vt:lpstr>
      <vt:lpstr>Wingdings</vt:lpstr>
      <vt:lpstr>微软雅黑</vt:lpstr>
      <vt:lpstr>Arial Unicode MS</vt:lpstr>
      <vt:lpstr>楷体</vt:lpstr>
      <vt:lpstr>Calibri</vt:lpstr>
      <vt:lpstr>Calibri</vt:lpstr>
      <vt:lpstr>Arial Unicode MS</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禁毒教育</dc:title>
  <dc:creator>第一PPT模板网：www.1ppt.com</dc:creator>
  <cp:keywords>第一PPT模板网：www.1ppt.com</cp:keywords>
  <cp:lastModifiedBy>Administrator</cp:lastModifiedBy>
  <cp:revision>419</cp:revision>
  <dcterms:created xsi:type="dcterms:W3CDTF">2015-08-22T03:26:00Z</dcterms:created>
  <dcterms:modified xsi:type="dcterms:W3CDTF">2019-10-18T05:26:13Z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