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705" r:id="rId2"/>
  </p:sldMasterIdLst>
  <p:notesMasterIdLst>
    <p:notesMasterId r:id="rId22"/>
  </p:notesMasterIdLst>
  <p:sldIdLst>
    <p:sldId id="256" r:id="rId3"/>
    <p:sldId id="257" r:id="rId4"/>
    <p:sldId id="258" r:id="rId5"/>
    <p:sldId id="269" r:id="rId6"/>
    <p:sldId id="259" r:id="rId7"/>
    <p:sldId id="270" r:id="rId8"/>
    <p:sldId id="274" r:id="rId9"/>
    <p:sldId id="275" r:id="rId10"/>
    <p:sldId id="276" r:id="rId11"/>
    <p:sldId id="260" r:id="rId12"/>
    <p:sldId id="261" r:id="rId13"/>
    <p:sldId id="262" r:id="rId14"/>
    <p:sldId id="263" r:id="rId15"/>
    <p:sldId id="271" r:id="rId16"/>
    <p:sldId id="272" r:id="rId17"/>
    <p:sldId id="264" r:id="rId18"/>
    <p:sldId id="265" r:id="rId19"/>
    <p:sldId id="273" r:id="rId20"/>
    <p:sldId id="266" r:id="rId21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5" autoAdjust="0"/>
    <p:restoredTop sz="93692"/>
  </p:normalViewPr>
  <p:slideViewPr>
    <p:cSldViewPr snapToGrid="0" snapToObjects="1">
      <p:cViewPr>
        <p:scale>
          <a:sx n="100" d="100"/>
          <a:sy n="100" d="100"/>
        </p:scale>
        <p:origin x="-1080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680" y="1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4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48-4A49-A27A-0602A0601650}"/>
            </c:ext>
          </c:extLst>
        </c:ser>
        <c:axId val="177977984"/>
        <c:axId val="178000256"/>
      </c:barChart>
      <c:catAx>
        <c:axId val="177977984"/>
        <c:scaling>
          <c:orientation val="minMax"/>
        </c:scaling>
        <c:axPos val="b"/>
        <c:numFmt formatCode="General" sourceLinked="0"/>
        <c:tickLblPos val="nextTo"/>
        <c:crossAx val="178000256"/>
        <c:crosses val="autoZero"/>
        <c:auto val="1"/>
        <c:lblAlgn val="ctr"/>
        <c:lblOffset val="100"/>
      </c:catAx>
      <c:valAx>
        <c:axId val="178000256"/>
        <c:scaling>
          <c:orientation val="minMax"/>
        </c:scaling>
        <c:delete val="1"/>
        <c:axPos val="l"/>
        <c:numFmt formatCode="General" sourceLinked="1"/>
        <c:tickLblPos val="none"/>
        <c:crossAx val="1779779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  <a:pPr/>
              <a:t>2019/10/12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1219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3538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3260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3260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3260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67330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6895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68955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3656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97923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3842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55224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55224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55224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2141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522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pPr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823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plus.cn/Template/Home.shtml" TargetMode="Externa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hyperlink" Target="http://www.officeplus.cn/Template/Home.shtml" TargetMode="External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3" y="909734"/>
            <a:ext cx="6958807" cy="14415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58902" y="1030359"/>
            <a:ext cx="4189298" cy="12003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buNone/>
              <a:defRPr sz="7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项目策划</a:t>
            </a:r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458902" y="3995770"/>
            <a:ext cx="4646164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6333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板使用技巧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54DB237-C74A-4BA8-A097-6A053DD3C747}"/>
              </a:ext>
            </a:extLst>
          </p:cNvPr>
          <p:cNvSpPr/>
          <p:nvPr userDrawn="1"/>
        </p:nvSpPr>
        <p:spPr>
          <a:xfrm>
            <a:off x="440603" y="759873"/>
            <a:ext cx="1750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 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172DAD1-F67C-4AB8-ACEF-004237CB3D3F}"/>
              </a:ext>
            </a:extLst>
          </p:cNvPr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300B558-79C0-475E-84A0-11700A36CA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DFDE997-A67B-4FD0-B6AC-78D1EFE634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64301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E1E676E-E869-48CE-BFB9-1C7FC981B376}"/>
              </a:ext>
            </a:extLst>
          </p:cNvPr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随时添加模板样式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7768A42A-9DCD-4784-A3EF-F1D80ADC183F}"/>
              </a:ext>
            </a:extLst>
          </p:cNvPr>
          <p:cNvSpPr txBox="1"/>
          <p:nvPr userDrawn="1"/>
        </p:nvSpPr>
        <p:spPr>
          <a:xfrm>
            <a:off x="333477" y="6061002"/>
            <a:ext cx="3010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选择“开始”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“新建幻灯片”；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F8689A3-CABF-445F-829F-6396154A55D1}"/>
              </a:ext>
            </a:extLst>
          </p:cNvPr>
          <p:cNvSpPr txBox="1"/>
          <p:nvPr userDrawn="1"/>
        </p:nvSpPr>
        <p:spPr>
          <a:xfrm>
            <a:off x="6360651" y="6061002"/>
            <a:ext cx="5256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选择你需要的页面，如封面页，目录页，副标题页，内容页等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7C9996A-24BA-4EE9-BA5A-589E184191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878" y="24283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2744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关注服务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3BB9638-2D2F-48B1-A8CF-673B237DCC17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120C7C91-35F0-46E5-B511-2314CED2655F}"/>
              </a:ext>
            </a:extLst>
          </p:cNvPr>
          <p:cNvSpPr/>
          <p:nvPr userDrawn="1"/>
        </p:nvSpPr>
        <p:spPr>
          <a:xfrm>
            <a:off x="1079465" y="1527629"/>
            <a:ext cx="3802742" cy="3802742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 descr="图片包含 纵横字谜, 文字&#10;&#10;已生成极高可信度的说明">
            <a:extLst>
              <a:ext uri="{FF2B5EF4-FFF2-40B4-BE49-F238E27FC236}">
                <a16:creationId xmlns="" xmlns:a16="http://schemas.microsoft.com/office/drawing/2014/main" id="{25779B21-3BC1-4E47-8650-6B0E785B51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8065" y="1756229"/>
            <a:ext cx="3345542" cy="334554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43024A3-25F7-4B9A-9876-36F35421F6E6}"/>
              </a:ext>
            </a:extLst>
          </p:cNvPr>
          <p:cNvSpPr txBox="1"/>
          <p:nvPr userDrawn="1"/>
        </p:nvSpPr>
        <p:spPr>
          <a:xfrm>
            <a:off x="5239657" y="1566506"/>
            <a:ext cx="6013185" cy="3549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办公模板更新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微软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微信扫码关注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「 微软</a:t>
            </a:r>
            <a:r>
              <a:rPr kumimoji="0" lang="en-US" altLang="zh-CN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Office</a:t>
            </a:r>
            <a:r>
              <a:rPr kumimoji="0" lang="zh-CN" altLang="en-US" sz="3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文档 」服务号</a:t>
            </a:r>
            <a:endParaRPr kumimoji="0" lang="en-US" altLang="zh-CN" sz="3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7" name="图片 6">
            <a:hlinkClick r:id="rId3"/>
            <a:extLst>
              <a:ext uri="{FF2B5EF4-FFF2-40B4-BE49-F238E27FC236}">
                <a16:creationId xmlns="" xmlns:a16="http://schemas.microsoft.com/office/drawing/2014/main" id="{5524D02C-49CE-4D3D-8B89-07CEC3966F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7579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使用小程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3E71CC84-193F-4D28-98D9-17F9952F968C}"/>
              </a:ext>
            </a:extLst>
          </p:cNvPr>
          <p:cNvCxnSpPr/>
          <p:nvPr userDrawn="1"/>
        </p:nvCxnSpPr>
        <p:spPr>
          <a:xfrm>
            <a:off x="0" y="657288"/>
            <a:ext cx="12192000" cy="0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3A9F197-1133-4CEE-860F-85366976D0AC}"/>
              </a:ext>
            </a:extLst>
          </p:cNvPr>
          <p:cNvSpPr/>
          <p:nvPr userDrawn="1"/>
        </p:nvSpPr>
        <p:spPr>
          <a:xfrm>
            <a:off x="0" y="3091547"/>
            <a:ext cx="12192000" cy="3766453"/>
          </a:xfrm>
          <a:prstGeom prst="rect">
            <a:avLst/>
          </a:prstGeom>
          <a:solidFill>
            <a:srgbClr val="E73A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AA954438-2CEB-4119-883B-8B9196F98504}"/>
              </a:ext>
            </a:extLst>
          </p:cNvPr>
          <p:cNvSpPr/>
          <p:nvPr userDrawn="1"/>
        </p:nvSpPr>
        <p:spPr>
          <a:xfrm>
            <a:off x="621395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4CD1A364-B227-4CFB-9287-6198C6C0443B}"/>
              </a:ext>
            </a:extLst>
          </p:cNvPr>
          <p:cNvSpPr/>
          <p:nvPr userDrawn="1"/>
        </p:nvSpPr>
        <p:spPr>
          <a:xfrm>
            <a:off x="4374467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EA6AD26-5781-4DAD-8C16-8C73B2C177AD}"/>
              </a:ext>
            </a:extLst>
          </p:cNvPr>
          <p:cNvSpPr txBox="1"/>
          <p:nvPr userDrawn="1"/>
        </p:nvSpPr>
        <p:spPr>
          <a:xfrm>
            <a:off x="1656327" y="286129"/>
            <a:ext cx="8879354" cy="6701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微信扫描小程序码，使用微软移动办公黑科技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72806FD0-33B9-40F1-B8F9-079524CA002C}"/>
              </a:ext>
            </a:extLst>
          </p:cNvPr>
          <p:cNvCxnSpPr>
            <a:cxnSpLocks/>
          </p:cNvCxnSpPr>
          <p:nvPr userDrawn="1"/>
        </p:nvCxnSpPr>
        <p:spPr>
          <a:xfrm flipH="1">
            <a:off x="1523089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159FFD7E-3944-43A3-A5DD-D8673483D044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02443" y="369629"/>
            <a:ext cx="266460" cy="622048"/>
          </a:xfrm>
          <a:prstGeom prst="line">
            <a:avLst/>
          </a:prstGeom>
          <a:ln>
            <a:solidFill>
              <a:srgbClr val="E73A1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C76706F4-B20C-489C-ACB9-010EF43FEF70}"/>
              </a:ext>
            </a:extLst>
          </p:cNvPr>
          <p:cNvSpPr/>
          <p:nvPr userDrawn="1"/>
        </p:nvSpPr>
        <p:spPr>
          <a:xfrm>
            <a:off x="8159751" y="1362836"/>
            <a:ext cx="3462340" cy="3462340"/>
          </a:xfrm>
          <a:prstGeom prst="roundRect">
            <a:avLst>
              <a:gd name="adj" fmla="val 5598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C50F7A0F-4C8A-4DA1-8AA3-1810FF4E7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24" t="13924" r="13924" b="13924"/>
          <a:stretch/>
        </p:blipFill>
        <p:spPr>
          <a:xfrm>
            <a:off x="4705130" y="1673081"/>
            <a:ext cx="2743200" cy="27432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60AD2DE-F13F-4332-90AE-87C7001EA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439" r="14439"/>
          <a:stretch/>
        </p:blipFill>
        <p:spPr>
          <a:xfrm>
            <a:off x="8519321" y="1673081"/>
            <a:ext cx="2743200" cy="27432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9418449-E7C2-4E37-8045-DD4782B125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965" y="1673081"/>
            <a:ext cx="2743200" cy="274320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9A11A6D6-1DBD-4A10-8942-D3DDC4E182E9}"/>
              </a:ext>
            </a:extLst>
          </p:cNvPr>
          <p:cNvSpPr txBox="1"/>
          <p:nvPr userDrawn="1"/>
        </p:nvSpPr>
        <p:spPr>
          <a:xfrm>
            <a:off x="987447" y="5138740"/>
            <a:ext cx="2730235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在微信访问</a:t>
            </a: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OneDrive</a:t>
            </a: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</a:t>
            </a: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Office</a:t>
            </a: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文档 」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274E825-3465-469E-BD06-097F250CA889}"/>
              </a:ext>
            </a:extLst>
          </p:cNvPr>
          <p:cNvSpPr txBox="1"/>
          <p:nvPr userDrawn="1"/>
        </p:nvSpPr>
        <p:spPr>
          <a:xfrm>
            <a:off x="4862328" y="5138740"/>
            <a:ext cx="2467342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让你的文档会说话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微软听听文档 」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4EC4AC92-2800-4841-84A3-26E495F2D178}"/>
              </a:ext>
            </a:extLst>
          </p:cNvPr>
          <p:cNvSpPr txBox="1"/>
          <p:nvPr userDrawn="1"/>
        </p:nvSpPr>
        <p:spPr>
          <a:xfrm>
            <a:off x="8644425" y="5138740"/>
            <a:ext cx="2492990" cy="907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alpha val="77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你的文档创作小助手</a:t>
            </a:r>
            <a:endParaRPr kumimoji="0" lang="en-US" altLang="zh-CN" sz="2000" b="0" i="0" u="none" strike="noStrike" kern="0" cap="none" spc="0" normalizeH="0" baseline="0" noProof="0">
              <a:ln>
                <a:noFill/>
              </a:ln>
              <a:solidFill>
                <a:prstClr val="white">
                  <a:alpha val="77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「 微软小蜜 」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F3D082CA-914B-42B8-A86E-16893B7234C9}"/>
              </a:ext>
            </a:extLst>
          </p:cNvPr>
          <p:cNvCxnSpPr/>
          <p:nvPr userDrawn="1"/>
        </p:nvCxnSpPr>
        <p:spPr>
          <a:xfrm>
            <a:off x="419803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5421E3BB-42AC-4DCD-9031-7215136A1844}"/>
              </a:ext>
            </a:extLst>
          </p:cNvPr>
          <p:cNvCxnSpPr/>
          <p:nvPr userDrawn="1"/>
        </p:nvCxnSpPr>
        <p:spPr>
          <a:xfrm>
            <a:off x="7976215" y="5330650"/>
            <a:ext cx="0" cy="653143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5"/>
            <a:extLst>
              <a:ext uri="{FF2B5EF4-FFF2-40B4-BE49-F238E27FC236}">
                <a16:creationId xmlns="" xmlns:a16="http://schemas.microsoft.com/office/drawing/2014/main" id="{46C855E7-2DCA-4970-A954-7CB7F69FADA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9657" y="6345797"/>
            <a:ext cx="1712686" cy="226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5244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737109" y="365930"/>
            <a:ext cx="4719371" cy="10496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2593766" y="2201692"/>
            <a:ext cx="1899635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3943" y="2201692"/>
            <a:ext cx="189963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7714121" y="2201692"/>
            <a:ext cx="2111992" cy="58477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902744" y="508097"/>
            <a:ext cx="6388100" cy="73866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CONTENTS </a:t>
            </a:r>
            <a:r>
              <a:rPr lang="zh-CN" altLang="en-US" dirty="0"/>
              <a:t>目录</a:t>
            </a:r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2229133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2593766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5153943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19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7714120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21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4789310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7509437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</p:spTree>
    <p:extLst>
      <p:ext uri="{BB962C8B-B14F-4D97-AF65-F5344CB8AC3E}">
        <p14:creationId xmlns:p14="http://schemas.microsoft.com/office/powerpoint/2010/main" xmlns="" val="91736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737109" y="365930"/>
            <a:ext cx="4719371" cy="10496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968166" y="2201692"/>
            <a:ext cx="1899635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 userDrawn="1"/>
        </p:nvSpPr>
        <p:spPr>
          <a:xfrm>
            <a:off x="3528343" y="2201692"/>
            <a:ext cx="189963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6088521" y="2201692"/>
            <a:ext cx="2111992" cy="58477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8861055" y="2201692"/>
            <a:ext cx="2026827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902744" y="508097"/>
            <a:ext cx="6388100" cy="73866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CONTENTS </a:t>
            </a:r>
            <a:r>
              <a:rPr lang="zh-CN" altLang="en-US" dirty="0"/>
              <a:t>目录</a:t>
            </a:r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603533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968166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3528343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19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6088520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8861055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21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3163710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5883837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8560018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</p:spTree>
    <p:extLst>
      <p:ext uri="{BB962C8B-B14F-4D97-AF65-F5344CB8AC3E}">
        <p14:creationId xmlns:p14="http://schemas.microsoft.com/office/powerpoint/2010/main" xmlns="" val="2772941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五项目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737109" y="365930"/>
            <a:ext cx="4719371" cy="10496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 userDrawn="1"/>
        </p:nvSpPr>
        <p:spPr>
          <a:xfrm>
            <a:off x="234598" y="2201692"/>
            <a:ext cx="1899635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 userDrawn="1"/>
        </p:nvSpPr>
        <p:spPr>
          <a:xfrm>
            <a:off x="2637719" y="2201692"/>
            <a:ext cx="1899635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5049769" y="2201692"/>
            <a:ext cx="2111992" cy="58477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7470566" y="2201692"/>
            <a:ext cx="2026827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902744" y="508097"/>
            <a:ext cx="6388100" cy="73866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CONTENTS </a:t>
            </a:r>
            <a:r>
              <a:rPr lang="zh-CN" altLang="en-US" dirty="0"/>
              <a:t>目录</a:t>
            </a:r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-130035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234598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2637719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19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5049768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7470566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21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2273086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4845085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7169529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  <p:sp>
        <p:nvSpPr>
          <p:cNvPr id="24" name="文本框 23"/>
          <p:cNvSpPr txBox="1"/>
          <p:nvPr userDrawn="1"/>
        </p:nvSpPr>
        <p:spPr>
          <a:xfrm>
            <a:off x="9927637" y="2201692"/>
            <a:ext cx="2026827" cy="584775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endParaRPr kumimoji="1" lang="zh-CN" altLang="en-US" sz="32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9927637" y="2905348"/>
            <a:ext cx="2219534" cy="217290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just">
              <a:lnSpc>
                <a:spcPct val="130000"/>
              </a:lnSpc>
              <a:spcBef>
                <a:spcPts val="0"/>
              </a:spcBef>
              <a:buNone/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点击此处添加文本信息。</a:t>
            </a:r>
          </a:p>
          <a:p>
            <a:pPr lvl="0"/>
            <a:endParaRPr lang="zh-CN" altLang="en-US" dirty="0"/>
          </a:p>
          <a:p>
            <a:pPr lvl="0"/>
            <a:r>
              <a:rPr lang="zh-CN" altLang="en-US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/>
              <a:t>10</a:t>
            </a:r>
            <a:r>
              <a:rPr lang="zh-CN" altLang="en-US" dirty="0"/>
              <a:t>号字，</a:t>
            </a:r>
            <a:r>
              <a:rPr lang="en-US" altLang="zh-CN" dirty="0"/>
              <a:t>1.3</a:t>
            </a:r>
            <a:r>
              <a:rPr lang="zh-CN" altLang="en-US" dirty="0"/>
              <a:t>倍字间距。</a:t>
            </a:r>
          </a:p>
        </p:txBody>
      </p:sp>
      <p:sp>
        <p:nvSpPr>
          <p:cNvPr id="26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9626600" y="2232469"/>
            <a:ext cx="26289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行业背景</a:t>
            </a:r>
          </a:p>
        </p:txBody>
      </p:sp>
    </p:spTree>
    <p:extLst>
      <p:ext uri="{BB962C8B-B14F-4D97-AF65-F5344CB8AC3E}">
        <p14:creationId xmlns:p14="http://schemas.microsoft.com/office/powerpoint/2010/main" xmlns="" val="339875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1130300" y="305068"/>
            <a:ext cx="9931400" cy="62478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None/>
              <a:defRPr sz="40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xmlns="" val="29800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294660" y="314450"/>
            <a:ext cx="5801340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ADD YOUR TITLE HERE</a:t>
            </a:r>
          </a:p>
          <a:p>
            <a:pPr lvl="0"/>
            <a:r>
              <a:rPr lang="zh-CN" altLang="en-US" dirty="0"/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161070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3323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宋体" panose="02010600030101010101" pitchFamily="2" charset="-122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宋体" panose="02010600030101010101" pitchFamily="2" charset="-122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775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模板使用技巧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模板使用技巧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 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7B43CCB-1998-4484-B269-9ACB654ACB71}"/>
              </a:ext>
            </a:extLst>
          </p:cNvPr>
          <p:cNvSpPr txBox="1"/>
          <p:nvPr userDrawn="1"/>
        </p:nvSpPr>
        <p:spPr>
          <a:xfrm>
            <a:off x="431800" y="11742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一键调整模板颜色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F1532F4-AF97-400D-84E6-F00D2B3D35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800" y="2138895"/>
            <a:ext cx="5295899" cy="384702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A7E11C8-4335-45B0-A270-313A25ABC6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64300" y="2138895"/>
            <a:ext cx="5295900" cy="38470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5615889-3ACE-4C91-970F-789D759EAC1E}"/>
              </a:ext>
            </a:extLst>
          </p:cNvPr>
          <p:cNvSpPr txBox="1"/>
          <p:nvPr userDrawn="1"/>
        </p:nvSpPr>
        <p:spPr>
          <a:xfrm>
            <a:off x="333477" y="6061002"/>
            <a:ext cx="3183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选择“设计”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“变体”</a:t>
            </a:r>
            <a:r>
              <a:rPr kumimoji="0" lang="en-US" altLang="zh-CN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“颜色”；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D19D40D-978A-4E04-8450-F6DC61B85399}"/>
              </a:ext>
            </a:extLst>
          </p:cNvPr>
          <p:cNvSpPr txBox="1"/>
          <p:nvPr userDrawn="1"/>
        </p:nvSpPr>
        <p:spPr>
          <a:xfrm>
            <a:off x="6360651" y="6061002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kumimoji="0" lang="zh-CN" altLang="en-US" sz="1200" b="0" i="0" u="none" strike="noStrike" kern="1200" cap="none" spc="1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选择你喜欢的颜色搭配，模板一秒调整为你选颜色。</a:t>
            </a:r>
            <a:endParaRPr kumimoji="0" lang="en-US" sz="1200" b="0" i="0" u="none" strike="noStrike" kern="1200" cap="none" spc="15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99860AF-0C43-4649-A586-85D19517B6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05928" y="2609333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6130A4D-8EC7-4AC1-B434-55DC691028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87853" y="4257158"/>
            <a:ext cx="819667" cy="8196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06633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114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3" r:id="rId3"/>
    <p:sldLayoutId id="2147483694" r:id="rId4"/>
    <p:sldLayoutId id="2147483695" r:id="rId5"/>
    <p:sldLayoutId id="2147483696" r:id="rId6"/>
    <p:sldLayoutId id="2147483703" r:id="rId7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913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458902" y="1030359"/>
            <a:ext cx="4189298" cy="1200329"/>
          </a:xfrm>
        </p:spPr>
        <p:txBody>
          <a:bodyPr/>
          <a:lstStyle/>
          <a:p>
            <a:r>
              <a:rPr lang="zh-CN" altLang="en-US" dirty="0" smtClean="0"/>
              <a:t>禁毒教育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59355" y="3425588"/>
            <a:ext cx="3848669" cy="12282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59355" y="3425588"/>
            <a:ext cx="4241895" cy="128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利川市凉雾乡官屋小学</a:t>
            </a:r>
            <a:endParaRPr lang="en-US" altLang="zh-CN" sz="2800" kern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谢汶祝</a:t>
            </a:r>
            <a:endParaRPr lang="zh-CN" altLang="en-US" sz="28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161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5"/>
          </p:nvPr>
        </p:nvSpPr>
        <p:spPr>
          <a:xfrm>
            <a:off x="1130300" y="305068"/>
            <a:ext cx="9931400" cy="6247864"/>
          </a:xfrm>
        </p:spPr>
        <p:txBody>
          <a:bodyPr/>
          <a:lstStyle/>
          <a:p>
            <a:r>
              <a:rPr lang="en-US" altLang="zh-CN" dirty="0"/>
              <a:t>02</a:t>
            </a:r>
          </a:p>
        </p:txBody>
      </p:sp>
      <p:sp>
        <p:nvSpPr>
          <p:cNvPr id="3" name="矩形 2"/>
          <p:cNvSpPr/>
          <p:nvPr/>
        </p:nvSpPr>
        <p:spPr>
          <a:xfrm>
            <a:off x="2409144" y="2869237"/>
            <a:ext cx="7373712" cy="121748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r>
              <a:rPr kumimoji="1" lang="zh-CN" altLang="en-US" sz="4267" kern="0" dirty="0" smtClean="0">
                <a:solidFill>
                  <a:srgbClr val="FFFFFF"/>
                </a:solidFill>
                <a:cs typeface="+mn-ea"/>
                <a:sym typeface="+mn-lt"/>
              </a:rPr>
              <a:t>什么是吸毒</a:t>
            </a:r>
            <a:endParaRPr kumimoji="1" lang="zh-CN" altLang="en-US" sz="4267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4568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08603" y="2001600"/>
            <a:ext cx="4516769" cy="485595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09"/>
            <a:endParaRPr kumimoji="1" lang="zh-CN" altLang="en-US" sz="1867" b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Freeform 13"/>
          <p:cNvSpPr>
            <a:spLocks noEditPoints="1"/>
          </p:cNvSpPr>
          <p:nvPr/>
        </p:nvSpPr>
        <p:spPr bwMode="auto">
          <a:xfrm>
            <a:off x="6523747" y="721362"/>
            <a:ext cx="5104288" cy="10469934"/>
          </a:xfrm>
          <a:custGeom>
            <a:avLst/>
            <a:gdLst>
              <a:gd name="T0" fmla="*/ 108 w 664"/>
              <a:gd name="T1" fmla="*/ 0 h 1362"/>
              <a:gd name="T2" fmla="*/ 86 w 664"/>
              <a:gd name="T3" fmla="*/ 2 h 1362"/>
              <a:gd name="T4" fmla="*/ 46 w 664"/>
              <a:gd name="T5" fmla="*/ 18 h 1362"/>
              <a:gd name="T6" fmla="*/ 18 w 664"/>
              <a:gd name="T7" fmla="*/ 46 h 1362"/>
              <a:gd name="T8" fmla="*/ 2 w 664"/>
              <a:gd name="T9" fmla="*/ 86 h 1362"/>
              <a:gd name="T10" fmla="*/ 0 w 664"/>
              <a:gd name="T11" fmla="*/ 1254 h 1362"/>
              <a:gd name="T12" fmla="*/ 2 w 664"/>
              <a:gd name="T13" fmla="*/ 1276 h 1362"/>
              <a:gd name="T14" fmla="*/ 18 w 664"/>
              <a:gd name="T15" fmla="*/ 1314 h 1362"/>
              <a:gd name="T16" fmla="*/ 46 w 664"/>
              <a:gd name="T17" fmla="*/ 1344 h 1362"/>
              <a:gd name="T18" fmla="*/ 86 w 664"/>
              <a:gd name="T19" fmla="*/ 1360 h 1362"/>
              <a:gd name="T20" fmla="*/ 556 w 664"/>
              <a:gd name="T21" fmla="*/ 1362 h 1362"/>
              <a:gd name="T22" fmla="*/ 578 w 664"/>
              <a:gd name="T23" fmla="*/ 1360 h 1362"/>
              <a:gd name="T24" fmla="*/ 616 w 664"/>
              <a:gd name="T25" fmla="*/ 1344 h 1362"/>
              <a:gd name="T26" fmla="*/ 646 w 664"/>
              <a:gd name="T27" fmla="*/ 1314 h 1362"/>
              <a:gd name="T28" fmla="*/ 662 w 664"/>
              <a:gd name="T29" fmla="*/ 1276 h 1362"/>
              <a:gd name="T30" fmla="*/ 664 w 664"/>
              <a:gd name="T31" fmla="*/ 108 h 1362"/>
              <a:gd name="T32" fmla="*/ 662 w 664"/>
              <a:gd name="T33" fmla="*/ 86 h 1362"/>
              <a:gd name="T34" fmla="*/ 646 w 664"/>
              <a:gd name="T35" fmla="*/ 46 h 1362"/>
              <a:gd name="T36" fmla="*/ 616 w 664"/>
              <a:gd name="T37" fmla="*/ 18 h 1362"/>
              <a:gd name="T38" fmla="*/ 578 w 664"/>
              <a:gd name="T39" fmla="*/ 2 h 1362"/>
              <a:gd name="T40" fmla="*/ 556 w 664"/>
              <a:gd name="T41" fmla="*/ 0 h 1362"/>
              <a:gd name="T42" fmla="*/ 380 w 664"/>
              <a:gd name="T43" fmla="*/ 76 h 1362"/>
              <a:gd name="T44" fmla="*/ 384 w 664"/>
              <a:gd name="T45" fmla="*/ 78 h 1362"/>
              <a:gd name="T46" fmla="*/ 386 w 664"/>
              <a:gd name="T47" fmla="*/ 82 h 1362"/>
              <a:gd name="T48" fmla="*/ 380 w 664"/>
              <a:gd name="T49" fmla="*/ 88 h 1362"/>
              <a:gd name="T50" fmla="*/ 282 w 664"/>
              <a:gd name="T51" fmla="*/ 88 h 1362"/>
              <a:gd name="T52" fmla="*/ 278 w 664"/>
              <a:gd name="T53" fmla="*/ 82 h 1362"/>
              <a:gd name="T54" fmla="*/ 278 w 664"/>
              <a:gd name="T55" fmla="*/ 78 h 1362"/>
              <a:gd name="T56" fmla="*/ 282 w 664"/>
              <a:gd name="T57" fmla="*/ 76 h 1362"/>
              <a:gd name="T58" fmla="*/ 224 w 664"/>
              <a:gd name="T59" fmla="*/ 70 h 1362"/>
              <a:gd name="T60" fmla="*/ 234 w 664"/>
              <a:gd name="T61" fmla="*/ 74 h 1362"/>
              <a:gd name="T62" fmla="*/ 236 w 664"/>
              <a:gd name="T63" fmla="*/ 82 h 1362"/>
              <a:gd name="T64" fmla="*/ 236 w 664"/>
              <a:gd name="T65" fmla="*/ 88 h 1362"/>
              <a:gd name="T66" fmla="*/ 230 w 664"/>
              <a:gd name="T67" fmla="*/ 94 h 1362"/>
              <a:gd name="T68" fmla="*/ 224 w 664"/>
              <a:gd name="T69" fmla="*/ 94 h 1362"/>
              <a:gd name="T70" fmla="*/ 216 w 664"/>
              <a:gd name="T71" fmla="*/ 92 h 1362"/>
              <a:gd name="T72" fmla="*/ 212 w 664"/>
              <a:gd name="T73" fmla="*/ 82 h 1362"/>
              <a:gd name="T74" fmla="*/ 212 w 664"/>
              <a:gd name="T75" fmla="*/ 78 h 1362"/>
              <a:gd name="T76" fmla="*/ 220 w 664"/>
              <a:gd name="T77" fmla="*/ 70 h 1362"/>
              <a:gd name="T78" fmla="*/ 224 w 664"/>
              <a:gd name="T79" fmla="*/ 70 h 1362"/>
              <a:gd name="T80" fmla="*/ 332 w 664"/>
              <a:gd name="T81" fmla="*/ 1318 h 1362"/>
              <a:gd name="T82" fmla="*/ 310 w 664"/>
              <a:gd name="T83" fmla="*/ 1314 h 1362"/>
              <a:gd name="T84" fmla="*/ 294 w 664"/>
              <a:gd name="T85" fmla="*/ 1302 h 1362"/>
              <a:gd name="T86" fmla="*/ 282 w 664"/>
              <a:gd name="T87" fmla="*/ 1284 h 1362"/>
              <a:gd name="T88" fmla="*/ 278 w 664"/>
              <a:gd name="T89" fmla="*/ 1264 h 1362"/>
              <a:gd name="T90" fmla="*/ 278 w 664"/>
              <a:gd name="T91" fmla="*/ 1252 h 1362"/>
              <a:gd name="T92" fmla="*/ 286 w 664"/>
              <a:gd name="T93" fmla="*/ 1232 h 1362"/>
              <a:gd name="T94" fmla="*/ 302 w 664"/>
              <a:gd name="T95" fmla="*/ 1218 h 1362"/>
              <a:gd name="T96" fmla="*/ 320 w 664"/>
              <a:gd name="T97" fmla="*/ 1210 h 1362"/>
              <a:gd name="T98" fmla="*/ 332 w 664"/>
              <a:gd name="T99" fmla="*/ 1208 h 1362"/>
              <a:gd name="T100" fmla="*/ 352 w 664"/>
              <a:gd name="T101" fmla="*/ 1214 h 1362"/>
              <a:gd name="T102" fmla="*/ 370 w 664"/>
              <a:gd name="T103" fmla="*/ 1224 h 1362"/>
              <a:gd name="T104" fmla="*/ 382 w 664"/>
              <a:gd name="T105" fmla="*/ 1242 h 1362"/>
              <a:gd name="T106" fmla="*/ 386 w 664"/>
              <a:gd name="T107" fmla="*/ 1264 h 1362"/>
              <a:gd name="T108" fmla="*/ 386 w 664"/>
              <a:gd name="T109" fmla="*/ 1274 h 1362"/>
              <a:gd name="T110" fmla="*/ 376 w 664"/>
              <a:gd name="T111" fmla="*/ 1294 h 1362"/>
              <a:gd name="T112" fmla="*/ 362 w 664"/>
              <a:gd name="T113" fmla="*/ 1308 h 1362"/>
              <a:gd name="T114" fmla="*/ 342 w 664"/>
              <a:gd name="T115" fmla="*/ 1316 h 1362"/>
              <a:gd name="T116" fmla="*/ 332 w 664"/>
              <a:gd name="T117" fmla="*/ 1318 h 1362"/>
              <a:gd name="T118" fmla="*/ 44 w 664"/>
              <a:gd name="T119" fmla="*/ 1186 h 1362"/>
              <a:gd name="T120" fmla="*/ 620 w 664"/>
              <a:gd name="T121" fmla="*/ 166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4" h="1362">
                <a:moveTo>
                  <a:pt x="556" y="0"/>
                </a:moveTo>
                <a:lnTo>
                  <a:pt x="108" y="0"/>
                </a:lnTo>
                <a:lnTo>
                  <a:pt x="108" y="0"/>
                </a:lnTo>
                <a:lnTo>
                  <a:pt x="86" y="2"/>
                </a:lnTo>
                <a:lnTo>
                  <a:pt x="66" y="8"/>
                </a:lnTo>
                <a:lnTo>
                  <a:pt x="46" y="18"/>
                </a:lnTo>
                <a:lnTo>
                  <a:pt x="30" y="30"/>
                </a:lnTo>
                <a:lnTo>
                  <a:pt x="18" y="46"/>
                </a:lnTo>
                <a:lnTo>
                  <a:pt x="8" y="66"/>
                </a:lnTo>
                <a:lnTo>
                  <a:pt x="2" y="86"/>
                </a:lnTo>
                <a:lnTo>
                  <a:pt x="0" y="108"/>
                </a:lnTo>
                <a:lnTo>
                  <a:pt x="0" y="1254"/>
                </a:lnTo>
                <a:lnTo>
                  <a:pt x="0" y="1254"/>
                </a:lnTo>
                <a:lnTo>
                  <a:pt x="2" y="1276"/>
                </a:lnTo>
                <a:lnTo>
                  <a:pt x="8" y="1296"/>
                </a:lnTo>
                <a:lnTo>
                  <a:pt x="18" y="1314"/>
                </a:lnTo>
                <a:lnTo>
                  <a:pt x="30" y="1330"/>
                </a:lnTo>
                <a:lnTo>
                  <a:pt x="46" y="1344"/>
                </a:lnTo>
                <a:lnTo>
                  <a:pt x="66" y="1354"/>
                </a:lnTo>
                <a:lnTo>
                  <a:pt x="86" y="1360"/>
                </a:lnTo>
                <a:lnTo>
                  <a:pt x="108" y="1362"/>
                </a:lnTo>
                <a:lnTo>
                  <a:pt x="556" y="1362"/>
                </a:lnTo>
                <a:lnTo>
                  <a:pt x="556" y="1362"/>
                </a:lnTo>
                <a:lnTo>
                  <a:pt x="578" y="1360"/>
                </a:lnTo>
                <a:lnTo>
                  <a:pt x="598" y="1354"/>
                </a:lnTo>
                <a:lnTo>
                  <a:pt x="616" y="1344"/>
                </a:lnTo>
                <a:lnTo>
                  <a:pt x="632" y="1330"/>
                </a:lnTo>
                <a:lnTo>
                  <a:pt x="646" y="1314"/>
                </a:lnTo>
                <a:lnTo>
                  <a:pt x="656" y="1296"/>
                </a:lnTo>
                <a:lnTo>
                  <a:pt x="662" y="1276"/>
                </a:lnTo>
                <a:lnTo>
                  <a:pt x="664" y="1254"/>
                </a:lnTo>
                <a:lnTo>
                  <a:pt x="664" y="108"/>
                </a:lnTo>
                <a:lnTo>
                  <a:pt x="664" y="108"/>
                </a:lnTo>
                <a:lnTo>
                  <a:pt x="662" y="86"/>
                </a:lnTo>
                <a:lnTo>
                  <a:pt x="656" y="66"/>
                </a:lnTo>
                <a:lnTo>
                  <a:pt x="646" y="46"/>
                </a:lnTo>
                <a:lnTo>
                  <a:pt x="632" y="30"/>
                </a:lnTo>
                <a:lnTo>
                  <a:pt x="616" y="18"/>
                </a:lnTo>
                <a:lnTo>
                  <a:pt x="598" y="8"/>
                </a:lnTo>
                <a:lnTo>
                  <a:pt x="578" y="2"/>
                </a:lnTo>
                <a:lnTo>
                  <a:pt x="556" y="0"/>
                </a:lnTo>
                <a:lnTo>
                  <a:pt x="556" y="0"/>
                </a:lnTo>
                <a:close/>
                <a:moveTo>
                  <a:pt x="282" y="76"/>
                </a:moveTo>
                <a:lnTo>
                  <a:pt x="380" y="76"/>
                </a:lnTo>
                <a:lnTo>
                  <a:pt x="380" y="76"/>
                </a:lnTo>
                <a:lnTo>
                  <a:pt x="384" y="78"/>
                </a:lnTo>
                <a:lnTo>
                  <a:pt x="386" y="82"/>
                </a:lnTo>
                <a:lnTo>
                  <a:pt x="386" y="82"/>
                </a:lnTo>
                <a:lnTo>
                  <a:pt x="384" y="86"/>
                </a:lnTo>
                <a:lnTo>
                  <a:pt x="380" y="88"/>
                </a:lnTo>
                <a:lnTo>
                  <a:pt x="282" y="88"/>
                </a:lnTo>
                <a:lnTo>
                  <a:pt x="282" y="88"/>
                </a:lnTo>
                <a:lnTo>
                  <a:pt x="278" y="86"/>
                </a:lnTo>
                <a:lnTo>
                  <a:pt x="278" y="82"/>
                </a:lnTo>
                <a:lnTo>
                  <a:pt x="278" y="82"/>
                </a:lnTo>
                <a:lnTo>
                  <a:pt x="278" y="78"/>
                </a:lnTo>
                <a:lnTo>
                  <a:pt x="282" y="76"/>
                </a:lnTo>
                <a:lnTo>
                  <a:pt x="282" y="76"/>
                </a:lnTo>
                <a:close/>
                <a:moveTo>
                  <a:pt x="224" y="70"/>
                </a:moveTo>
                <a:lnTo>
                  <a:pt x="224" y="70"/>
                </a:lnTo>
                <a:lnTo>
                  <a:pt x="230" y="70"/>
                </a:lnTo>
                <a:lnTo>
                  <a:pt x="234" y="74"/>
                </a:lnTo>
                <a:lnTo>
                  <a:pt x="236" y="78"/>
                </a:lnTo>
                <a:lnTo>
                  <a:pt x="236" y="82"/>
                </a:lnTo>
                <a:lnTo>
                  <a:pt x="236" y="82"/>
                </a:lnTo>
                <a:lnTo>
                  <a:pt x="236" y="88"/>
                </a:lnTo>
                <a:lnTo>
                  <a:pt x="234" y="92"/>
                </a:lnTo>
                <a:lnTo>
                  <a:pt x="230" y="94"/>
                </a:lnTo>
                <a:lnTo>
                  <a:pt x="224" y="94"/>
                </a:lnTo>
                <a:lnTo>
                  <a:pt x="224" y="94"/>
                </a:lnTo>
                <a:lnTo>
                  <a:pt x="220" y="94"/>
                </a:lnTo>
                <a:lnTo>
                  <a:pt x="216" y="92"/>
                </a:lnTo>
                <a:lnTo>
                  <a:pt x="212" y="88"/>
                </a:lnTo>
                <a:lnTo>
                  <a:pt x="212" y="82"/>
                </a:lnTo>
                <a:lnTo>
                  <a:pt x="212" y="82"/>
                </a:lnTo>
                <a:lnTo>
                  <a:pt x="212" y="78"/>
                </a:lnTo>
                <a:lnTo>
                  <a:pt x="216" y="74"/>
                </a:lnTo>
                <a:lnTo>
                  <a:pt x="220" y="70"/>
                </a:lnTo>
                <a:lnTo>
                  <a:pt x="224" y="70"/>
                </a:lnTo>
                <a:lnTo>
                  <a:pt x="224" y="70"/>
                </a:lnTo>
                <a:close/>
                <a:moveTo>
                  <a:pt x="332" y="1318"/>
                </a:moveTo>
                <a:lnTo>
                  <a:pt x="332" y="1318"/>
                </a:lnTo>
                <a:lnTo>
                  <a:pt x="320" y="1316"/>
                </a:lnTo>
                <a:lnTo>
                  <a:pt x="310" y="1314"/>
                </a:lnTo>
                <a:lnTo>
                  <a:pt x="302" y="1308"/>
                </a:lnTo>
                <a:lnTo>
                  <a:pt x="294" y="1302"/>
                </a:lnTo>
                <a:lnTo>
                  <a:pt x="286" y="1294"/>
                </a:lnTo>
                <a:lnTo>
                  <a:pt x="282" y="1284"/>
                </a:lnTo>
                <a:lnTo>
                  <a:pt x="278" y="1274"/>
                </a:lnTo>
                <a:lnTo>
                  <a:pt x="278" y="1264"/>
                </a:lnTo>
                <a:lnTo>
                  <a:pt x="278" y="1264"/>
                </a:lnTo>
                <a:lnTo>
                  <a:pt x="278" y="1252"/>
                </a:lnTo>
                <a:lnTo>
                  <a:pt x="282" y="1242"/>
                </a:lnTo>
                <a:lnTo>
                  <a:pt x="286" y="1232"/>
                </a:lnTo>
                <a:lnTo>
                  <a:pt x="294" y="1224"/>
                </a:lnTo>
                <a:lnTo>
                  <a:pt x="302" y="1218"/>
                </a:lnTo>
                <a:lnTo>
                  <a:pt x="310" y="1214"/>
                </a:lnTo>
                <a:lnTo>
                  <a:pt x="320" y="1210"/>
                </a:lnTo>
                <a:lnTo>
                  <a:pt x="332" y="1208"/>
                </a:lnTo>
                <a:lnTo>
                  <a:pt x="332" y="1208"/>
                </a:lnTo>
                <a:lnTo>
                  <a:pt x="342" y="1210"/>
                </a:lnTo>
                <a:lnTo>
                  <a:pt x="352" y="1214"/>
                </a:lnTo>
                <a:lnTo>
                  <a:pt x="362" y="1218"/>
                </a:lnTo>
                <a:lnTo>
                  <a:pt x="370" y="1224"/>
                </a:lnTo>
                <a:lnTo>
                  <a:pt x="376" y="1232"/>
                </a:lnTo>
                <a:lnTo>
                  <a:pt x="382" y="1242"/>
                </a:lnTo>
                <a:lnTo>
                  <a:pt x="386" y="1252"/>
                </a:lnTo>
                <a:lnTo>
                  <a:pt x="386" y="1264"/>
                </a:lnTo>
                <a:lnTo>
                  <a:pt x="386" y="1264"/>
                </a:lnTo>
                <a:lnTo>
                  <a:pt x="386" y="1274"/>
                </a:lnTo>
                <a:lnTo>
                  <a:pt x="382" y="1284"/>
                </a:lnTo>
                <a:lnTo>
                  <a:pt x="376" y="1294"/>
                </a:lnTo>
                <a:lnTo>
                  <a:pt x="370" y="1302"/>
                </a:lnTo>
                <a:lnTo>
                  <a:pt x="362" y="1308"/>
                </a:lnTo>
                <a:lnTo>
                  <a:pt x="352" y="1314"/>
                </a:lnTo>
                <a:lnTo>
                  <a:pt x="342" y="1316"/>
                </a:lnTo>
                <a:lnTo>
                  <a:pt x="332" y="1318"/>
                </a:lnTo>
                <a:lnTo>
                  <a:pt x="332" y="1318"/>
                </a:lnTo>
                <a:close/>
                <a:moveTo>
                  <a:pt x="620" y="1186"/>
                </a:moveTo>
                <a:lnTo>
                  <a:pt x="44" y="1186"/>
                </a:lnTo>
                <a:lnTo>
                  <a:pt x="44" y="166"/>
                </a:lnTo>
                <a:lnTo>
                  <a:pt x="620" y="166"/>
                </a:lnTo>
                <a:lnTo>
                  <a:pt x="620" y="11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914309"/>
            <a:endParaRPr lang="zh-CN" altLang="en-US" sz="32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7639" y="2414427"/>
            <a:ext cx="3749819" cy="82565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09"/>
            <a:r>
              <a:rPr kumimoji="1" lang="zh-CN" altLang="en-US" sz="1867" b="1" kern="0" dirty="0">
                <a:solidFill>
                  <a:srgbClr val="FFFFFF"/>
                </a:solidFill>
                <a:cs typeface="+mn-ea"/>
                <a:sym typeface="+mn-lt"/>
              </a:rPr>
              <a:t>吸入</a:t>
            </a:r>
          </a:p>
        </p:txBody>
      </p:sp>
      <p:sp>
        <p:nvSpPr>
          <p:cNvPr id="5" name="Freeform 94"/>
          <p:cNvSpPr>
            <a:spLocks noEditPoints="1"/>
          </p:cNvSpPr>
          <p:nvPr/>
        </p:nvSpPr>
        <p:spPr bwMode="auto">
          <a:xfrm>
            <a:off x="1008208" y="2414428"/>
            <a:ext cx="825652" cy="825652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914309"/>
            <a:endParaRPr lang="zh-CN" altLang="en-US" sz="3200" u="sng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7639" y="3443253"/>
            <a:ext cx="3749819" cy="82565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09"/>
            <a:r>
              <a:rPr kumimoji="1" lang="zh-CN" altLang="en-US" sz="1867" b="1" kern="0" dirty="0" smtClean="0">
                <a:solidFill>
                  <a:srgbClr val="FFFFFF"/>
                </a:solidFill>
                <a:cs typeface="+mn-ea"/>
                <a:sym typeface="+mn-lt"/>
              </a:rPr>
              <a:t>口服</a:t>
            </a:r>
            <a:endParaRPr kumimoji="1" lang="zh-CN" altLang="en-US" sz="1867" b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Freeform 94"/>
          <p:cNvSpPr>
            <a:spLocks noEditPoints="1"/>
          </p:cNvSpPr>
          <p:nvPr/>
        </p:nvSpPr>
        <p:spPr bwMode="auto">
          <a:xfrm>
            <a:off x="1008208" y="3443254"/>
            <a:ext cx="825652" cy="825652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914309"/>
            <a:endParaRPr lang="zh-CN" altLang="en-US" sz="3200" u="sng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7639" y="4451084"/>
            <a:ext cx="3749819" cy="82565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09"/>
            <a:r>
              <a:rPr kumimoji="1" lang="zh-CN" altLang="en-US" sz="1867" b="1" kern="0" dirty="0">
                <a:solidFill>
                  <a:srgbClr val="FFFFFF"/>
                </a:solidFill>
                <a:cs typeface="+mn-ea"/>
                <a:sym typeface="+mn-lt"/>
              </a:rPr>
              <a:t>注射</a:t>
            </a:r>
          </a:p>
        </p:txBody>
      </p:sp>
      <p:sp>
        <p:nvSpPr>
          <p:cNvPr id="9" name="Freeform 94"/>
          <p:cNvSpPr>
            <a:spLocks noEditPoints="1"/>
          </p:cNvSpPr>
          <p:nvPr/>
        </p:nvSpPr>
        <p:spPr bwMode="auto">
          <a:xfrm>
            <a:off x="1008208" y="5543503"/>
            <a:ext cx="825652" cy="825652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914309"/>
            <a:endParaRPr lang="zh-CN" altLang="en-US" sz="3200" u="sng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xmlns="" val="582323026"/>
              </p:ext>
            </p:extLst>
          </p:nvPr>
        </p:nvGraphicFramePr>
        <p:xfrm>
          <a:off x="7223512" y="3128081"/>
          <a:ext cx="3704929" cy="2897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矩形 10"/>
          <p:cNvSpPr/>
          <p:nvPr/>
        </p:nvSpPr>
        <p:spPr>
          <a:xfrm>
            <a:off x="7646181" y="2414428"/>
            <a:ext cx="3044399" cy="69961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>
              <a:lnSpc>
                <a:spcPct val="90000"/>
              </a:lnSpc>
            </a:pPr>
            <a:r>
              <a:rPr kumimoji="1" lang="en-US" altLang="zh-CN" sz="3200" b="1" kern="0" dirty="0">
                <a:solidFill>
                  <a:srgbClr val="FFFFFF"/>
                </a:solidFill>
                <a:cs typeface="+mn-ea"/>
                <a:sym typeface="+mn-lt"/>
              </a:rPr>
              <a:t>TITLE</a:t>
            </a:r>
            <a:r>
              <a:rPr kumimoji="1" lang="zh-CN" altLang="en-US" sz="3200" b="1" kern="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kumimoji="1" lang="en-US" altLang="zh-CN" sz="3200" b="1" kern="0" dirty="0">
                <a:solidFill>
                  <a:srgbClr val="FFFFFF"/>
                </a:solidFill>
                <a:cs typeface="+mn-ea"/>
                <a:sym typeface="+mn-lt"/>
              </a:rPr>
              <a:t>HERE</a:t>
            </a:r>
            <a:endParaRPr kumimoji="1" lang="zh-CN" altLang="en-US" sz="3200" b="1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 smtClean="0"/>
              <a:t>吸毒的方式</a:t>
            </a:r>
            <a:endParaRPr lang="en-US" altLang="zh-CN" dirty="0"/>
          </a:p>
        </p:txBody>
      </p:sp>
      <p:sp>
        <p:nvSpPr>
          <p:cNvPr id="13" name="Freeform 94"/>
          <p:cNvSpPr>
            <a:spLocks noEditPoints="1"/>
          </p:cNvSpPr>
          <p:nvPr/>
        </p:nvSpPr>
        <p:spPr bwMode="auto">
          <a:xfrm>
            <a:off x="1008208" y="4458666"/>
            <a:ext cx="825652" cy="825652"/>
          </a:xfrm>
          <a:custGeom>
            <a:avLst/>
            <a:gdLst/>
            <a:ahLst/>
            <a:cxnLst>
              <a:cxn ang="0">
                <a:pos x="224" y="0"/>
              </a:cxn>
              <a:cxn ang="0">
                <a:pos x="180" y="4"/>
              </a:cxn>
              <a:cxn ang="0">
                <a:pos x="138" y="18"/>
              </a:cxn>
              <a:cxn ang="0">
                <a:pos x="100" y="38"/>
              </a:cxn>
              <a:cxn ang="0">
                <a:pos x="66" y="66"/>
              </a:cxn>
              <a:cxn ang="0">
                <a:pos x="38" y="98"/>
              </a:cxn>
              <a:cxn ang="0">
                <a:pos x="18" y="136"/>
              </a:cxn>
              <a:cxn ang="0">
                <a:pos x="6" y="178"/>
              </a:cxn>
              <a:cxn ang="0">
                <a:pos x="0" y="224"/>
              </a:cxn>
              <a:cxn ang="0">
                <a:pos x="2" y="246"/>
              </a:cxn>
              <a:cxn ang="0">
                <a:pos x="10" y="290"/>
              </a:cxn>
              <a:cxn ang="0">
                <a:pos x="28" y="330"/>
              </a:cxn>
              <a:cxn ang="0">
                <a:pos x="52" y="366"/>
              </a:cxn>
              <a:cxn ang="0">
                <a:pos x="82" y="396"/>
              </a:cxn>
              <a:cxn ang="0">
                <a:pos x="118" y="420"/>
              </a:cxn>
              <a:cxn ang="0">
                <a:pos x="158" y="438"/>
              </a:cxn>
              <a:cxn ang="0">
                <a:pos x="202" y="446"/>
              </a:cxn>
              <a:cxn ang="0">
                <a:pos x="224" y="448"/>
              </a:cxn>
              <a:cxn ang="0">
                <a:pos x="270" y="444"/>
              </a:cxn>
              <a:cxn ang="0">
                <a:pos x="312" y="430"/>
              </a:cxn>
              <a:cxn ang="0">
                <a:pos x="350" y="410"/>
              </a:cxn>
              <a:cxn ang="0">
                <a:pos x="382" y="382"/>
              </a:cxn>
              <a:cxn ang="0">
                <a:pos x="410" y="350"/>
              </a:cxn>
              <a:cxn ang="0">
                <a:pos x="430" y="312"/>
              </a:cxn>
              <a:cxn ang="0">
                <a:pos x="444" y="270"/>
              </a:cxn>
              <a:cxn ang="0">
                <a:pos x="448" y="224"/>
              </a:cxn>
              <a:cxn ang="0">
                <a:pos x="448" y="202"/>
              </a:cxn>
              <a:cxn ang="0">
                <a:pos x="438" y="158"/>
              </a:cxn>
              <a:cxn ang="0">
                <a:pos x="422" y="118"/>
              </a:cxn>
              <a:cxn ang="0">
                <a:pos x="398" y="82"/>
              </a:cxn>
              <a:cxn ang="0">
                <a:pos x="366" y="52"/>
              </a:cxn>
              <a:cxn ang="0">
                <a:pos x="332" y="28"/>
              </a:cxn>
              <a:cxn ang="0">
                <a:pos x="292" y="10"/>
              </a:cxn>
              <a:cxn ang="0">
                <a:pos x="248" y="2"/>
              </a:cxn>
              <a:cxn ang="0">
                <a:pos x="224" y="0"/>
              </a:cxn>
              <a:cxn ang="0">
                <a:pos x="86" y="224"/>
              </a:cxn>
              <a:cxn ang="0">
                <a:pos x="190" y="248"/>
              </a:cxn>
              <a:cxn ang="0">
                <a:pos x="364" y="154"/>
              </a:cxn>
            </a:cxnLst>
            <a:rect l="0" t="0" r="r" b="b"/>
            <a:pathLst>
              <a:path w="448" h="448">
                <a:moveTo>
                  <a:pt x="224" y="0"/>
                </a:moveTo>
                <a:lnTo>
                  <a:pt x="224" y="0"/>
                </a:lnTo>
                <a:lnTo>
                  <a:pt x="202" y="2"/>
                </a:lnTo>
                <a:lnTo>
                  <a:pt x="180" y="4"/>
                </a:lnTo>
                <a:lnTo>
                  <a:pt x="158" y="10"/>
                </a:lnTo>
                <a:lnTo>
                  <a:pt x="138" y="18"/>
                </a:lnTo>
                <a:lnTo>
                  <a:pt x="118" y="28"/>
                </a:lnTo>
                <a:lnTo>
                  <a:pt x="100" y="38"/>
                </a:lnTo>
                <a:lnTo>
                  <a:pt x="82" y="52"/>
                </a:lnTo>
                <a:lnTo>
                  <a:pt x="66" y="66"/>
                </a:lnTo>
                <a:lnTo>
                  <a:pt x="52" y="82"/>
                </a:lnTo>
                <a:lnTo>
                  <a:pt x="38" y="98"/>
                </a:lnTo>
                <a:lnTo>
                  <a:pt x="28" y="118"/>
                </a:lnTo>
                <a:lnTo>
                  <a:pt x="18" y="136"/>
                </a:lnTo>
                <a:lnTo>
                  <a:pt x="10" y="158"/>
                </a:lnTo>
                <a:lnTo>
                  <a:pt x="6" y="178"/>
                </a:lnTo>
                <a:lnTo>
                  <a:pt x="2" y="202"/>
                </a:lnTo>
                <a:lnTo>
                  <a:pt x="0" y="224"/>
                </a:lnTo>
                <a:lnTo>
                  <a:pt x="0" y="224"/>
                </a:lnTo>
                <a:lnTo>
                  <a:pt x="2" y="246"/>
                </a:lnTo>
                <a:lnTo>
                  <a:pt x="6" y="270"/>
                </a:lnTo>
                <a:lnTo>
                  <a:pt x="10" y="290"/>
                </a:lnTo>
                <a:lnTo>
                  <a:pt x="18" y="312"/>
                </a:lnTo>
                <a:lnTo>
                  <a:pt x="28" y="330"/>
                </a:lnTo>
                <a:lnTo>
                  <a:pt x="38" y="350"/>
                </a:lnTo>
                <a:lnTo>
                  <a:pt x="52" y="366"/>
                </a:lnTo>
                <a:lnTo>
                  <a:pt x="66" y="382"/>
                </a:lnTo>
                <a:lnTo>
                  <a:pt x="82" y="396"/>
                </a:lnTo>
                <a:lnTo>
                  <a:pt x="100" y="410"/>
                </a:lnTo>
                <a:lnTo>
                  <a:pt x="118" y="420"/>
                </a:lnTo>
                <a:lnTo>
                  <a:pt x="138" y="430"/>
                </a:lnTo>
                <a:lnTo>
                  <a:pt x="158" y="438"/>
                </a:lnTo>
                <a:lnTo>
                  <a:pt x="180" y="444"/>
                </a:lnTo>
                <a:lnTo>
                  <a:pt x="202" y="446"/>
                </a:lnTo>
                <a:lnTo>
                  <a:pt x="224" y="448"/>
                </a:lnTo>
                <a:lnTo>
                  <a:pt x="224" y="448"/>
                </a:lnTo>
                <a:lnTo>
                  <a:pt x="248" y="446"/>
                </a:lnTo>
                <a:lnTo>
                  <a:pt x="270" y="444"/>
                </a:lnTo>
                <a:lnTo>
                  <a:pt x="292" y="438"/>
                </a:lnTo>
                <a:lnTo>
                  <a:pt x="312" y="430"/>
                </a:lnTo>
                <a:lnTo>
                  <a:pt x="332" y="420"/>
                </a:lnTo>
                <a:lnTo>
                  <a:pt x="350" y="410"/>
                </a:lnTo>
                <a:lnTo>
                  <a:pt x="366" y="396"/>
                </a:lnTo>
                <a:lnTo>
                  <a:pt x="382" y="382"/>
                </a:lnTo>
                <a:lnTo>
                  <a:pt x="398" y="366"/>
                </a:lnTo>
                <a:lnTo>
                  <a:pt x="410" y="350"/>
                </a:lnTo>
                <a:lnTo>
                  <a:pt x="422" y="330"/>
                </a:lnTo>
                <a:lnTo>
                  <a:pt x="430" y="312"/>
                </a:lnTo>
                <a:lnTo>
                  <a:pt x="438" y="290"/>
                </a:lnTo>
                <a:lnTo>
                  <a:pt x="444" y="270"/>
                </a:lnTo>
                <a:lnTo>
                  <a:pt x="448" y="246"/>
                </a:lnTo>
                <a:lnTo>
                  <a:pt x="448" y="224"/>
                </a:lnTo>
                <a:lnTo>
                  <a:pt x="448" y="224"/>
                </a:lnTo>
                <a:lnTo>
                  <a:pt x="448" y="202"/>
                </a:lnTo>
                <a:lnTo>
                  <a:pt x="444" y="178"/>
                </a:lnTo>
                <a:lnTo>
                  <a:pt x="438" y="158"/>
                </a:lnTo>
                <a:lnTo>
                  <a:pt x="430" y="136"/>
                </a:lnTo>
                <a:lnTo>
                  <a:pt x="422" y="118"/>
                </a:lnTo>
                <a:lnTo>
                  <a:pt x="410" y="98"/>
                </a:lnTo>
                <a:lnTo>
                  <a:pt x="398" y="82"/>
                </a:lnTo>
                <a:lnTo>
                  <a:pt x="382" y="66"/>
                </a:lnTo>
                <a:lnTo>
                  <a:pt x="366" y="52"/>
                </a:lnTo>
                <a:lnTo>
                  <a:pt x="350" y="38"/>
                </a:lnTo>
                <a:lnTo>
                  <a:pt x="332" y="28"/>
                </a:lnTo>
                <a:lnTo>
                  <a:pt x="312" y="18"/>
                </a:lnTo>
                <a:lnTo>
                  <a:pt x="292" y="10"/>
                </a:lnTo>
                <a:lnTo>
                  <a:pt x="270" y="4"/>
                </a:lnTo>
                <a:lnTo>
                  <a:pt x="248" y="2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90" y="328"/>
                </a:moveTo>
                <a:lnTo>
                  <a:pt x="86" y="224"/>
                </a:lnTo>
                <a:lnTo>
                  <a:pt x="126" y="184"/>
                </a:lnTo>
                <a:lnTo>
                  <a:pt x="190" y="248"/>
                </a:lnTo>
                <a:lnTo>
                  <a:pt x="324" y="114"/>
                </a:lnTo>
                <a:lnTo>
                  <a:pt x="364" y="154"/>
                </a:lnTo>
                <a:lnTo>
                  <a:pt x="190" y="32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pPr defTabSz="914309"/>
            <a:endParaRPr lang="zh-CN" altLang="en-US" sz="3200" u="sng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87639" y="5543503"/>
            <a:ext cx="3749819" cy="82565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309"/>
            <a:r>
              <a:rPr kumimoji="1" lang="zh-CN" altLang="en-US" sz="1867" b="1" kern="0" dirty="0">
                <a:solidFill>
                  <a:srgbClr val="FFFFFF"/>
                </a:solidFill>
                <a:cs typeface="+mn-ea"/>
                <a:sym typeface="+mn-lt"/>
              </a:rPr>
              <a:t>开天窗</a:t>
            </a:r>
          </a:p>
        </p:txBody>
      </p:sp>
    </p:spTree>
    <p:extLst>
      <p:ext uri="{BB962C8B-B14F-4D97-AF65-F5344CB8AC3E}">
        <p14:creationId xmlns:p14="http://schemas.microsoft.com/office/powerpoint/2010/main" xmlns="" val="2242567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409144" y="2869237"/>
            <a:ext cx="7373712" cy="121748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r>
              <a:rPr kumimoji="1" lang="zh-CN" altLang="en-US" sz="4267" kern="0" dirty="0" smtClean="0">
                <a:solidFill>
                  <a:srgbClr val="FFFFFF"/>
                </a:solidFill>
                <a:cs typeface="+mn-ea"/>
                <a:sym typeface="+mn-lt"/>
              </a:rPr>
              <a:t>毒品的危害</a:t>
            </a:r>
            <a:endParaRPr kumimoji="1" lang="zh-CN" altLang="en-US" sz="4267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127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26"/>
          <p:cNvCxnSpPr/>
          <p:nvPr/>
        </p:nvCxnSpPr>
        <p:spPr>
          <a:xfrm>
            <a:off x="794" y="3577310"/>
            <a:ext cx="121904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1"/>
          <p:cNvSpPr/>
          <p:nvPr/>
        </p:nvSpPr>
        <p:spPr>
          <a:xfrm>
            <a:off x="1200094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矩形 31"/>
          <p:cNvSpPr/>
          <p:nvPr/>
        </p:nvSpPr>
        <p:spPr>
          <a:xfrm>
            <a:off x="5568011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矩形 31"/>
          <p:cNvSpPr/>
          <p:nvPr/>
        </p:nvSpPr>
        <p:spPr>
          <a:xfrm>
            <a:off x="9935927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31"/>
          <p:cNvSpPr/>
          <p:nvPr/>
        </p:nvSpPr>
        <p:spPr>
          <a:xfrm>
            <a:off x="3581636" y="3246905"/>
            <a:ext cx="660810" cy="660810"/>
          </a:xfrm>
          <a:prstGeom prst="ellipse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矩形 31"/>
          <p:cNvSpPr/>
          <p:nvPr/>
        </p:nvSpPr>
        <p:spPr>
          <a:xfrm>
            <a:off x="7949554" y="3246905"/>
            <a:ext cx="660810" cy="660810"/>
          </a:xfrm>
          <a:prstGeom prst="ellipse">
            <a:avLst/>
          </a:prstGeom>
          <a:solidFill>
            <a:schemeClr val="accent2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8107" y="4778974"/>
            <a:ext cx="2406396" cy="1015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毒品作用于人体，使人体体能产生适应性改变，形成在药物作用下的新的平衡状态。</a:t>
            </a:r>
          </a:p>
        </p:txBody>
      </p:sp>
      <p:sp>
        <p:nvSpPr>
          <p:cNvPr id="37" name="矩形 36"/>
          <p:cNvSpPr/>
          <p:nvPr/>
        </p:nvSpPr>
        <p:spPr>
          <a:xfrm>
            <a:off x="528107" y="4336744"/>
            <a:ext cx="2406396" cy="33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）身体依赖性</a:t>
            </a:r>
          </a:p>
        </p:txBody>
      </p:sp>
      <p:sp>
        <p:nvSpPr>
          <p:cNvPr id="38" name="矩形 37"/>
          <p:cNvSpPr/>
          <p:nvPr/>
        </p:nvSpPr>
        <p:spPr>
          <a:xfrm>
            <a:off x="4896024" y="4778974"/>
            <a:ext cx="2406396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 smtClean="0">
                <a:solidFill>
                  <a:srgbClr val="FFFFFF"/>
                </a:solidFill>
                <a:cs typeface="+mn-ea"/>
                <a:sym typeface="+mn-lt"/>
              </a:rPr>
              <a:t>吸毒者出现</a:t>
            </a: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不安、焦虑、忽冷忽热、起鸡皮疙瘩、流泪、流涕、出汗、恶心、呕吐、腹痛、腹泻等。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896024" y="4336744"/>
            <a:ext cx="2406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）毒品危害人体的机理</a:t>
            </a:r>
          </a:p>
        </p:txBody>
      </p:sp>
      <p:sp>
        <p:nvSpPr>
          <p:cNvPr id="40" name="矩形 39"/>
          <p:cNvSpPr/>
          <p:nvPr/>
        </p:nvSpPr>
        <p:spPr>
          <a:xfrm>
            <a:off x="9263940" y="4778974"/>
            <a:ext cx="2406396" cy="16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吸毒不仅损害本人健康，还会造成乙型肝炎、丙型肝炎、性病的传播等公共卫生问题，其中最严重的是艾滋病的感染和传播。</a:t>
            </a:r>
          </a:p>
        </p:txBody>
      </p:sp>
      <p:sp>
        <p:nvSpPr>
          <p:cNvPr id="41" name="矩形 40"/>
          <p:cNvSpPr/>
          <p:nvPr/>
        </p:nvSpPr>
        <p:spPr>
          <a:xfrm>
            <a:off x="9263940" y="4336744"/>
            <a:ext cx="2406396" cy="33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>
                <a:solidFill>
                  <a:srgbClr val="FFFFFF"/>
                </a:solidFill>
                <a:cs typeface="+mn-ea"/>
                <a:sym typeface="+mn-lt"/>
              </a:rPr>
              <a:t>5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）助长传染病</a:t>
            </a:r>
          </a:p>
        </p:txBody>
      </p:sp>
      <p:sp>
        <p:nvSpPr>
          <p:cNvPr id="42" name="矩形 41"/>
          <p:cNvSpPr/>
          <p:nvPr/>
        </p:nvSpPr>
        <p:spPr>
          <a:xfrm>
            <a:off x="2615503" y="1951267"/>
            <a:ext cx="2593079" cy="16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一旦出现精神依赖后，即使经过脱毒治疗，在急性期戒断反应基本控制后，要完全康复原有生理机能往往需要数月甚至数年的时间</a:t>
            </a:r>
            <a:r>
              <a:rPr lang="zh-CN" altLang="en-US" sz="1400" kern="0" dirty="0" smtClean="0">
                <a:solidFill>
                  <a:srgbClr val="FFFFFF"/>
                </a:solidFill>
                <a:cs typeface="+mn-ea"/>
                <a:sym typeface="+mn-lt"/>
              </a:rPr>
              <a:t>。</a:t>
            </a:r>
            <a:endParaRPr lang="zh-CN" altLang="en-US" sz="14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615503" y="1509037"/>
            <a:ext cx="2593079" cy="33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）精神依赖性</a:t>
            </a:r>
          </a:p>
        </p:txBody>
      </p:sp>
      <p:sp>
        <p:nvSpPr>
          <p:cNvPr id="44" name="矩形 43"/>
          <p:cNvSpPr/>
          <p:nvPr/>
        </p:nvSpPr>
        <p:spPr>
          <a:xfrm>
            <a:off x="6959985" y="1951267"/>
            <a:ext cx="25930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据国外有关部门统计，吸毒者多数短命，一般寿命不超过四十岁</a:t>
            </a:r>
            <a:r>
              <a:rPr lang="zh-CN" altLang="en-US" sz="1333" kern="0" dirty="0">
                <a:solidFill>
                  <a:srgbClr val="FFFFFF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45" name="矩形 44"/>
          <p:cNvSpPr/>
          <p:nvPr/>
        </p:nvSpPr>
        <p:spPr>
          <a:xfrm>
            <a:off x="6959985" y="1509037"/>
            <a:ext cx="2593079" cy="33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）影响寿命</a:t>
            </a:r>
          </a:p>
        </p:txBody>
      </p:sp>
      <p:sp>
        <p:nvSpPr>
          <p:cNvPr id="50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/>
              <a:t>危害身心</a:t>
            </a:r>
          </a:p>
        </p:txBody>
      </p:sp>
    </p:spTree>
    <p:extLst>
      <p:ext uri="{BB962C8B-B14F-4D97-AF65-F5344CB8AC3E}">
        <p14:creationId xmlns:p14="http://schemas.microsoft.com/office/powerpoint/2010/main" xmlns="" val="3467920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26"/>
          <p:cNvCxnSpPr/>
          <p:nvPr/>
        </p:nvCxnSpPr>
        <p:spPr>
          <a:xfrm>
            <a:off x="794" y="3577310"/>
            <a:ext cx="121904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1"/>
          <p:cNvSpPr/>
          <p:nvPr/>
        </p:nvSpPr>
        <p:spPr>
          <a:xfrm>
            <a:off x="1200094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矩形 31"/>
          <p:cNvSpPr/>
          <p:nvPr/>
        </p:nvSpPr>
        <p:spPr>
          <a:xfrm>
            <a:off x="5568011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矩形 31"/>
          <p:cNvSpPr/>
          <p:nvPr/>
        </p:nvSpPr>
        <p:spPr>
          <a:xfrm>
            <a:off x="9935927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8107" y="4617391"/>
            <a:ext cx="2406396" cy="16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首先，吸毒耗费 大量钱财，到了一定程度必然要靠变卖家中财产换取毒品，致使家徒四壁。一些丧尽天良者甚至卖儿卖女，逼妻卖淫；</a:t>
            </a:r>
          </a:p>
        </p:txBody>
      </p:sp>
      <p:sp>
        <p:nvSpPr>
          <p:cNvPr id="38" name="矩形 37"/>
          <p:cNvSpPr/>
          <p:nvPr/>
        </p:nvSpPr>
        <p:spPr>
          <a:xfrm>
            <a:off x="4896024" y="4244949"/>
            <a:ext cx="2406396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其次，吸毒会导致婚姻死亡，家庭破裂。因为 一个人一旦染上毒瘾，就会失去义务或责任观念，做丈夫的不能尽丈夫的职责，做妻子的不能尽妻子的义务，最终必然导致离婚</a:t>
            </a:r>
            <a:r>
              <a:rPr lang="zh-CN" altLang="en-US" sz="1333" kern="0" dirty="0">
                <a:solidFill>
                  <a:srgbClr val="FFFFFF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263940" y="4617391"/>
            <a:ext cx="2406396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再次，吸毒危及下一代。怀孕妇女 吸毒将严重影响胎儿的正常发育，有的致使新生儿先天畸形或染上毒瘾。</a:t>
            </a:r>
          </a:p>
        </p:txBody>
      </p:sp>
      <p:sp>
        <p:nvSpPr>
          <p:cNvPr id="50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/>
              <a:t>危害家庭</a:t>
            </a:r>
          </a:p>
        </p:txBody>
      </p:sp>
    </p:spTree>
    <p:extLst>
      <p:ext uri="{BB962C8B-B14F-4D97-AF65-F5344CB8AC3E}">
        <p14:creationId xmlns:p14="http://schemas.microsoft.com/office/powerpoint/2010/main" xmlns="" val="3043705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26"/>
          <p:cNvCxnSpPr/>
          <p:nvPr/>
        </p:nvCxnSpPr>
        <p:spPr>
          <a:xfrm>
            <a:off x="794" y="3577310"/>
            <a:ext cx="121904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1"/>
          <p:cNvSpPr/>
          <p:nvPr/>
        </p:nvSpPr>
        <p:spPr>
          <a:xfrm>
            <a:off x="1200094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矩形 31"/>
          <p:cNvSpPr/>
          <p:nvPr/>
        </p:nvSpPr>
        <p:spPr>
          <a:xfrm>
            <a:off x="5568011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矩形 31"/>
          <p:cNvSpPr/>
          <p:nvPr/>
        </p:nvSpPr>
        <p:spPr>
          <a:xfrm>
            <a:off x="9935927" y="3049321"/>
            <a:ext cx="1055980" cy="1055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867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8107" y="4778974"/>
            <a:ext cx="2406396" cy="1992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家庭中一旦出现了吸毒者，家便不成其为家了。吸毒者在自我毁灭的同时，也破害自己的家庭，使家庭陷入经济破产、亲属离散、甚至家破人亡的困难境地。</a:t>
            </a:r>
          </a:p>
        </p:txBody>
      </p:sp>
      <p:sp>
        <p:nvSpPr>
          <p:cNvPr id="37" name="矩形 36"/>
          <p:cNvSpPr/>
          <p:nvPr/>
        </p:nvSpPr>
        <p:spPr>
          <a:xfrm>
            <a:off x="528107" y="4336744"/>
            <a:ext cx="2406396" cy="33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）对家庭的危害</a:t>
            </a:r>
          </a:p>
        </p:txBody>
      </p:sp>
      <p:sp>
        <p:nvSpPr>
          <p:cNvPr id="38" name="矩形 37"/>
          <p:cNvSpPr/>
          <p:nvPr/>
        </p:nvSpPr>
        <p:spPr>
          <a:xfrm>
            <a:off x="4896024" y="4778974"/>
            <a:ext cx="2406396" cy="16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吸毒首先导致身体疾病，影响生产，其次是造成社会财富的巨大损失和浪费，同时毒品活动还造成环境恶化，缩小了人类的生存空间。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896024" y="4336744"/>
            <a:ext cx="2406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）对社会生产力的巨大破坏</a:t>
            </a:r>
          </a:p>
        </p:txBody>
      </p:sp>
      <p:sp>
        <p:nvSpPr>
          <p:cNvPr id="40" name="矩形 39"/>
          <p:cNvSpPr/>
          <p:nvPr/>
        </p:nvSpPr>
        <p:spPr>
          <a:xfrm>
            <a:off x="9263940" y="4778974"/>
            <a:ext cx="2406396" cy="199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>
              <a:lnSpc>
                <a:spcPct val="150000"/>
              </a:lnSpc>
            </a:pPr>
            <a:r>
              <a:rPr lang="zh-CN" altLang="en-US" sz="1400" kern="0" dirty="0">
                <a:solidFill>
                  <a:srgbClr val="FFFFFF"/>
                </a:solidFill>
                <a:cs typeface="+mn-ea"/>
                <a:sym typeface="+mn-lt"/>
              </a:rPr>
              <a:t>毒品活动加剧诱发了各种违法犯罪活动，扰乱了社会治安，给社会安定带来巨大威胁。无论用什么方式吸毒，对人体的身体都会造成极大的损害</a:t>
            </a:r>
            <a:r>
              <a:rPr lang="zh-CN" altLang="en-US" sz="1333" kern="0" dirty="0">
                <a:solidFill>
                  <a:srgbClr val="FFFFFF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41" name="矩形 40"/>
          <p:cNvSpPr/>
          <p:nvPr/>
        </p:nvSpPr>
        <p:spPr>
          <a:xfrm>
            <a:off x="9263940" y="4336744"/>
            <a:ext cx="2406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9"/>
            <a:r>
              <a:rPr lang="zh-CN" altLang="en-US" sz="1600" b="1" kern="0" dirty="0" smtClean="0">
                <a:solidFill>
                  <a:srgbClr val="FFFFFF"/>
                </a:solidFill>
                <a:cs typeface="+mn-ea"/>
                <a:sym typeface="+mn-lt"/>
              </a:rPr>
              <a:t>（</a:t>
            </a:r>
            <a:r>
              <a:rPr lang="en-US" altLang="zh-CN" sz="1600" b="1" kern="0" dirty="0" smtClean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r>
              <a:rPr lang="zh-CN" altLang="en-US" sz="1600" b="1" kern="0" dirty="0">
                <a:solidFill>
                  <a:srgbClr val="FFFFFF"/>
                </a:solidFill>
                <a:cs typeface="+mn-ea"/>
                <a:sym typeface="+mn-lt"/>
              </a:rPr>
              <a:t>）毒品活动扰乱社会治安</a:t>
            </a:r>
          </a:p>
        </p:txBody>
      </p:sp>
      <p:sp>
        <p:nvSpPr>
          <p:cNvPr id="50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 smtClean="0"/>
              <a:t>危害社会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756024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409144" y="2869237"/>
            <a:ext cx="7373712" cy="121748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r>
              <a:rPr kumimoji="1" lang="zh-CN" altLang="en-US" sz="4267" kern="0" dirty="0" smtClean="0">
                <a:solidFill>
                  <a:srgbClr val="FFFFFF"/>
                </a:solidFill>
                <a:cs typeface="+mn-ea"/>
                <a:sym typeface="+mn-lt"/>
              </a:rPr>
              <a:t>怎样远离毒品</a:t>
            </a:r>
            <a:endParaRPr kumimoji="1" lang="zh-CN" altLang="en-US" sz="4267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901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16"/>
          <p:cNvGrpSpPr/>
          <p:nvPr/>
        </p:nvGrpSpPr>
        <p:grpSpPr>
          <a:xfrm>
            <a:off x="1455746" y="1587571"/>
            <a:ext cx="1379291" cy="1379523"/>
            <a:chOff x="1438402" y="1190498"/>
            <a:chExt cx="1034603" cy="1034777"/>
          </a:xfrm>
        </p:grpSpPr>
        <p:sp>
          <p:nvSpPr>
            <p:cNvPr id="3" name="等腰三角形 2"/>
            <p:cNvSpPr/>
            <p:nvPr/>
          </p:nvSpPr>
          <p:spPr>
            <a:xfrm rot="16200000" flipH="1">
              <a:off x="1837340" y="1589609"/>
              <a:ext cx="682752" cy="58857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67038" y="1261862"/>
              <a:ext cx="1034776" cy="892048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Box 43"/>
          <p:cNvSpPr txBox="1"/>
          <p:nvPr/>
        </p:nvSpPr>
        <p:spPr>
          <a:xfrm>
            <a:off x="3107657" y="2076751"/>
            <a:ext cx="6126919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en-US" altLang="zh-CN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、少</a:t>
            </a:r>
            <a:r>
              <a:rPr lang="zh-CN" altLang="en-US" sz="1333" b="1" kern="0" dirty="0">
                <a:solidFill>
                  <a:schemeClr val="bg1"/>
                </a:solidFill>
                <a:cs typeface="+mn-ea"/>
                <a:sym typeface="+mn-lt"/>
              </a:rPr>
              <a:t>去娱乐场所，拒绝陌生人赠送的香烟或饮料。很多青少年沾染毒品，都是在去酒吧，歌厅的时候，放松警惕，接受了陌生人赠送的香烟，饮料而误入歧途的，事后又不敢跟家长说明，导致事情越来越糟糕，无法收场。作为青少年，建议大家最好还是少去那些娱乐场所为宜。</a:t>
            </a:r>
          </a:p>
        </p:txBody>
      </p:sp>
      <p:grpSp>
        <p:nvGrpSpPr>
          <p:cNvPr id="16" name="组 15"/>
          <p:cNvGrpSpPr/>
          <p:nvPr/>
        </p:nvGrpSpPr>
        <p:grpSpPr>
          <a:xfrm flipH="1">
            <a:off x="9535971" y="3038223"/>
            <a:ext cx="1379291" cy="1379523"/>
            <a:chOff x="1438402" y="2477326"/>
            <a:chExt cx="1034603" cy="1034777"/>
          </a:xfrm>
        </p:grpSpPr>
        <p:sp>
          <p:nvSpPr>
            <p:cNvPr id="7" name="等腰三角形 6"/>
            <p:cNvSpPr/>
            <p:nvPr/>
          </p:nvSpPr>
          <p:spPr>
            <a:xfrm rot="16200000" flipH="1">
              <a:off x="1837340" y="2876437"/>
              <a:ext cx="682752" cy="58857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rot="5400000">
              <a:off x="1367038" y="2548690"/>
              <a:ext cx="1034776" cy="892048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TextBox 43"/>
          <p:cNvSpPr txBox="1"/>
          <p:nvPr/>
        </p:nvSpPr>
        <p:spPr>
          <a:xfrm>
            <a:off x="3107657" y="3507526"/>
            <a:ext cx="6126919" cy="86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en-US" altLang="zh-CN" sz="1333" b="1" kern="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zh-CN" altLang="en-US" sz="1333" b="1" kern="0" dirty="0">
                <a:solidFill>
                  <a:schemeClr val="bg1"/>
                </a:solidFill>
                <a:cs typeface="+mn-ea"/>
                <a:sym typeface="+mn-lt"/>
              </a:rPr>
              <a:t>、尽量不要结识有不良习惯的人群</a:t>
            </a:r>
            <a:r>
              <a:rPr lang="zh-CN" altLang="en-US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。网络</a:t>
            </a:r>
            <a:r>
              <a:rPr lang="zh-CN" altLang="en-US" sz="1333" b="1" kern="0" dirty="0">
                <a:solidFill>
                  <a:schemeClr val="bg1"/>
                </a:solidFill>
                <a:cs typeface="+mn-ea"/>
                <a:sym typeface="+mn-lt"/>
              </a:rPr>
              <a:t>飞速发展的今天，使得年轻人交友更容易，但是也更容易被坏人蛊惑，利用。所以，交友也需要谨慎，但凡发现所交之人有不良嗜好，都应该避而远之，正所谓，近朱者赤近墨者黑。</a:t>
            </a:r>
          </a:p>
        </p:txBody>
      </p:sp>
      <p:grpSp>
        <p:nvGrpSpPr>
          <p:cNvPr id="18" name="组 17"/>
          <p:cNvGrpSpPr/>
          <p:nvPr/>
        </p:nvGrpSpPr>
        <p:grpSpPr>
          <a:xfrm>
            <a:off x="1455746" y="4468999"/>
            <a:ext cx="1379291" cy="1379523"/>
            <a:chOff x="1438402" y="3764154"/>
            <a:chExt cx="1034603" cy="1034777"/>
          </a:xfrm>
        </p:grpSpPr>
        <p:sp>
          <p:nvSpPr>
            <p:cNvPr id="10" name="等腰三角形 9"/>
            <p:cNvSpPr/>
            <p:nvPr/>
          </p:nvSpPr>
          <p:spPr>
            <a:xfrm rot="16200000" flipH="1">
              <a:off x="1837340" y="4163265"/>
              <a:ext cx="682752" cy="58857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1367038" y="3835518"/>
              <a:ext cx="1034776" cy="892048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TextBox 43"/>
          <p:cNvSpPr txBox="1"/>
          <p:nvPr/>
        </p:nvSpPr>
        <p:spPr>
          <a:xfrm>
            <a:off x="3107657" y="4918425"/>
            <a:ext cx="612691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en-US" altLang="zh-CN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树立</a:t>
            </a:r>
            <a:r>
              <a:rPr lang="zh-CN" altLang="en-US" sz="1333" b="1" kern="0" dirty="0">
                <a:solidFill>
                  <a:schemeClr val="bg1"/>
                </a:solidFill>
                <a:cs typeface="+mn-ea"/>
                <a:sym typeface="+mn-lt"/>
              </a:rPr>
              <a:t>正确的人生观，价值观。时下年轻人非常流行一些非主流的东西，不是颓废，就是堕落，严重的是负能量。年轻人，就应该多读一些积极上进，温暖向上的书籍，使得自己有一颗正直善良的心，对社会有一个正确理性的态度。</a:t>
            </a:r>
          </a:p>
        </p:txBody>
      </p:sp>
      <p:sp>
        <p:nvSpPr>
          <p:cNvPr id="19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 smtClean="0"/>
              <a:t>远离毒品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72777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 16"/>
          <p:cNvGrpSpPr/>
          <p:nvPr/>
        </p:nvGrpSpPr>
        <p:grpSpPr>
          <a:xfrm>
            <a:off x="1455746" y="1587571"/>
            <a:ext cx="1379291" cy="1379523"/>
            <a:chOff x="1438402" y="1190498"/>
            <a:chExt cx="1034603" cy="1034777"/>
          </a:xfrm>
        </p:grpSpPr>
        <p:sp>
          <p:nvSpPr>
            <p:cNvPr id="3" name="等腰三角形 2"/>
            <p:cNvSpPr/>
            <p:nvPr/>
          </p:nvSpPr>
          <p:spPr>
            <a:xfrm rot="16200000" flipH="1">
              <a:off x="1837340" y="1589609"/>
              <a:ext cx="682752" cy="58857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4" name="等腰三角形 3"/>
            <p:cNvSpPr/>
            <p:nvPr/>
          </p:nvSpPr>
          <p:spPr>
            <a:xfrm rot="5400000">
              <a:off x="1367038" y="1261862"/>
              <a:ext cx="1034776" cy="892048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Box 43"/>
          <p:cNvSpPr txBox="1"/>
          <p:nvPr/>
        </p:nvSpPr>
        <p:spPr>
          <a:xfrm>
            <a:off x="3107657" y="2076751"/>
            <a:ext cx="6126919" cy="113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en-US" altLang="zh-CN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对</a:t>
            </a:r>
            <a:r>
              <a:rPr lang="zh-CN" altLang="en-US" sz="1333" b="1" kern="0" dirty="0">
                <a:solidFill>
                  <a:schemeClr val="bg1"/>
                </a:solidFill>
                <a:cs typeface="+mn-ea"/>
                <a:sym typeface="+mn-lt"/>
              </a:rPr>
              <a:t>任何形式的毒品要时刻保持警惕，不要盲目的好奇或者尝试。容易被毒品吸引的人群，都是青少年，他们好奇心强，自制力弱，容易抱着猎奇的心态，去尝一尝，试一试，希望从中体验不一样的刺激。这些其实都是不可取的，很容易让人沦陷为吸毒者。</a:t>
            </a:r>
          </a:p>
        </p:txBody>
      </p:sp>
      <p:grpSp>
        <p:nvGrpSpPr>
          <p:cNvPr id="16" name="组 15"/>
          <p:cNvGrpSpPr/>
          <p:nvPr/>
        </p:nvGrpSpPr>
        <p:grpSpPr>
          <a:xfrm flipH="1">
            <a:off x="9535971" y="3038223"/>
            <a:ext cx="1379291" cy="1379523"/>
            <a:chOff x="1438402" y="2477326"/>
            <a:chExt cx="1034603" cy="1034777"/>
          </a:xfrm>
        </p:grpSpPr>
        <p:sp>
          <p:nvSpPr>
            <p:cNvPr id="7" name="等腰三角形 6"/>
            <p:cNvSpPr/>
            <p:nvPr/>
          </p:nvSpPr>
          <p:spPr>
            <a:xfrm rot="16200000" flipH="1">
              <a:off x="1837340" y="2876437"/>
              <a:ext cx="682752" cy="58857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rot="5400000">
              <a:off x="1367038" y="2548690"/>
              <a:ext cx="1034776" cy="892048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3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TextBox 43"/>
          <p:cNvSpPr txBox="1"/>
          <p:nvPr/>
        </p:nvSpPr>
        <p:spPr>
          <a:xfrm>
            <a:off x="3107657" y="3507526"/>
            <a:ext cx="6126919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en-US" altLang="zh-CN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333" b="1" kern="0" dirty="0" smtClean="0">
                <a:solidFill>
                  <a:schemeClr val="bg1"/>
                </a:solidFill>
                <a:cs typeface="+mn-ea"/>
                <a:sym typeface="+mn-lt"/>
              </a:rPr>
              <a:t>、不</a:t>
            </a:r>
            <a:r>
              <a:rPr lang="zh-CN" altLang="en-US" sz="1333" b="1" kern="0" dirty="0">
                <a:solidFill>
                  <a:schemeClr val="bg1"/>
                </a:solidFill>
                <a:cs typeface="+mn-ea"/>
                <a:sym typeface="+mn-lt"/>
              </a:rPr>
              <a:t>小心沾染上毒品，要立即去戒毒所寻求帮助。无论是出于好奇刚刚开始尝试，还是已经误入歧途的年轻人，一旦沾染毒品，一定要快速去戒毒所，戒毒中心去寻求专业人士的帮助，千万不能一错再错的任由自己堕落下去</a:t>
            </a:r>
          </a:p>
        </p:txBody>
      </p:sp>
      <p:sp>
        <p:nvSpPr>
          <p:cNvPr id="19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 smtClean="0"/>
              <a:t>远离毒品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71240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458902" y="1030359"/>
            <a:ext cx="6106998" cy="1065141"/>
          </a:xfrm>
        </p:spPr>
        <p:txBody>
          <a:bodyPr/>
          <a:lstStyle/>
          <a:p>
            <a:r>
              <a:rPr lang="en-US" altLang="zh-CN" dirty="0"/>
              <a:t>THANK YOU!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458902" y="3995770"/>
            <a:ext cx="4646164" cy="338554"/>
          </a:xfrm>
        </p:spPr>
        <p:txBody>
          <a:bodyPr/>
          <a:lstStyle/>
          <a:p>
            <a:r>
              <a:rPr lang="en-US" altLang="zh-CN" dirty="0"/>
              <a:t>PRESENTED BY OfficePLUS</a:t>
            </a:r>
          </a:p>
        </p:txBody>
      </p:sp>
    </p:spTree>
    <p:extLst>
      <p:ext uri="{BB962C8B-B14F-4D97-AF65-F5344CB8AC3E}">
        <p14:creationId xmlns:p14="http://schemas.microsoft.com/office/powerpoint/2010/main" xmlns="" val="493752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占位符 21"/>
          <p:cNvSpPr>
            <a:spLocks noGrp="1"/>
          </p:cNvSpPr>
          <p:nvPr>
            <p:ph type="body" sz="quarter" idx="12"/>
          </p:nvPr>
        </p:nvSpPr>
        <p:spPr>
          <a:xfrm>
            <a:off x="2902744" y="508097"/>
            <a:ext cx="6388100" cy="738664"/>
          </a:xfrm>
        </p:spPr>
        <p:txBody>
          <a:bodyPr/>
          <a:lstStyle/>
          <a:p>
            <a:r>
              <a:rPr lang="en-US" altLang="zh-CN" dirty="0"/>
              <a:t>CONTENTS </a:t>
            </a:r>
            <a:r>
              <a:rPr lang="zh-CN" altLang="en-US" dirty="0"/>
              <a:t>目录</a:t>
            </a:r>
          </a:p>
        </p:txBody>
      </p:sp>
      <p:sp>
        <p:nvSpPr>
          <p:cNvPr id="23" name="文本占位符 22"/>
          <p:cNvSpPr>
            <a:spLocks noGrp="1"/>
          </p:cNvSpPr>
          <p:nvPr>
            <p:ph type="body" sz="quarter" idx="13"/>
          </p:nvPr>
        </p:nvSpPr>
        <p:spPr>
          <a:xfrm>
            <a:off x="603533" y="2232469"/>
            <a:ext cx="2628900" cy="523220"/>
          </a:xfrm>
        </p:spPr>
        <p:txBody>
          <a:bodyPr/>
          <a:lstStyle/>
          <a:p>
            <a:r>
              <a:rPr lang="zh-CN" altLang="en-US" dirty="0" smtClean="0"/>
              <a:t>什么是毒品</a:t>
            </a:r>
            <a:endParaRPr lang="zh-CN" altLang="en-US" dirty="0"/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4"/>
          </p:nvPr>
        </p:nvSpPr>
        <p:spPr>
          <a:xfrm>
            <a:off x="968166" y="2905348"/>
            <a:ext cx="2219534" cy="1886927"/>
          </a:xfrm>
        </p:spPr>
        <p:txBody>
          <a:bodyPr/>
          <a:lstStyle/>
          <a:p>
            <a:r>
              <a:rPr lang="zh-CN" altLang="en-US" dirty="0"/>
              <a:t>毒品一般是指使人形成瘾癖的药物，这里的药物一词是个广义的概念，主要指吸毒者滥用的鸦片、海洛因、冰毒等，还包括具有依赖性的天然植物、烟、酒和溶剂等，与医疗用药物是不同的概念。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quarter" idx="16"/>
          </p:nvPr>
        </p:nvSpPr>
        <p:spPr>
          <a:xfrm>
            <a:off x="3528343" y="2905348"/>
            <a:ext cx="2219534" cy="326500"/>
          </a:xfrm>
        </p:spPr>
        <p:txBody>
          <a:bodyPr/>
          <a:lstStyle/>
          <a:p>
            <a:r>
              <a:rPr lang="zh-CN" altLang="en-US" dirty="0"/>
              <a:t>吸毒即“吸食毒品”。</a:t>
            </a:r>
          </a:p>
        </p:txBody>
      </p:sp>
      <p:sp>
        <p:nvSpPr>
          <p:cNvPr id="26" name="文本占位符 25"/>
          <p:cNvSpPr>
            <a:spLocks noGrp="1"/>
          </p:cNvSpPr>
          <p:nvPr>
            <p:ph type="body" sz="quarter" idx="17"/>
          </p:nvPr>
        </p:nvSpPr>
        <p:spPr>
          <a:xfrm>
            <a:off x="6088520" y="2905348"/>
            <a:ext cx="2219534" cy="1392689"/>
          </a:xfrm>
        </p:spPr>
        <p:txBody>
          <a:bodyPr/>
          <a:lstStyle/>
          <a:p>
            <a:r>
              <a:rPr lang="zh-CN" altLang="en-US" dirty="0"/>
              <a:t>日趋严重的毒品问题已成为全球性的灾难。毒品的泛滥直接危害人民的身心健康，并给经济发展和社会进步带来巨大的威胁。</a:t>
            </a:r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8"/>
          </p:nvPr>
        </p:nvSpPr>
        <p:spPr>
          <a:xfrm>
            <a:off x="8861055" y="2905348"/>
            <a:ext cx="2219534" cy="3187283"/>
          </a:xfrm>
        </p:spPr>
        <p:txBody>
          <a:bodyPr/>
          <a:lstStyle/>
          <a:p>
            <a:r>
              <a:rPr lang="zh-CN" altLang="en-US" dirty="0"/>
              <a:t>毒品带给人类的只会是毁灭。旧中国，我们曾受鸦片的泛滥，而被称为“东亚病夫”，使民穷财尽、国势险危。吸毒于国、于民、于己有百害而无一利！毒品摧毁的不但是人的肉体，也是人的意志。我希望人们要积极宣传毒品的危害，自觉地与吸毒、贩毒等不法行为作斗争，珍爱生命，终身远离毒品、拒绝毒品！</a:t>
            </a:r>
          </a:p>
        </p:txBody>
      </p:sp>
      <p:sp>
        <p:nvSpPr>
          <p:cNvPr id="28" name="文本占位符 27"/>
          <p:cNvSpPr>
            <a:spLocks noGrp="1"/>
          </p:cNvSpPr>
          <p:nvPr>
            <p:ph type="body" sz="quarter" idx="19"/>
          </p:nvPr>
        </p:nvSpPr>
        <p:spPr>
          <a:xfrm>
            <a:off x="3163710" y="2232469"/>
            <a:ext cx="2628900" cy="523220"/>
          </a:xfrm>
        </p:spPr>
        <p:txBody>
          <a:bodyPr/>
          <a:lstStyle/>
          <a:p>
            <a:r>
              <a:rPr lang="zh-CN" altLang="en-US" dirty="0" smtClean="0"/>
              <a:t>什么是吸毒</a:t>
            </a:r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20"/>
          </p:nvPr>
        </p:nvSpPr>
        <p:spPr>
          <a:xfrm>
            <a:off x="5883837" y="2232469"/>
            <a:ext cx="2628900" cy="523220"/>
          </a:xfrm>
        </p:spPr>
        <p:txBody>
          <a:bodyPr/>
          <a:lstStyle/>
          <a:p>
            <a:r>
              <a:rPr lang="zh-CN" altLang="en-US" dirty="0" smtClean="0"/>
              <a:t>毒品的危害</a:t>
            </a:r>
            <a:endParaRPr lang="zh-CN" altLang="en-US" dirty="0"/>
          </a:p>
        </p:txBody>
      </p:sp>
      <p:sp>
        <p:nvSpPr>
          <p:cNvPr id="30" name="文本占位符 29"/>
          <p:cNvSpPr>
            <a:spLocks noGrp="1"/>
          </p:cNvSpPr>
          <p:nvPr>
            <p:ph type="body" sz="quarter" idx="21"/>
          </p:nvPr>
        </p:nvSpPr>
        <p:spPr>
          <a:xfrm>
            <a:off x="8560018" y="2232469"/>
            <a:ext cx="2628900" cy="523220"/>
          </a:xfrm>
        </p:spPr>
        <p:txBody>
          <a:bodyPr/>
          <a:lstStyle/>
          <a:p>
            <a:r>
              <a:rPr lang="zh-CN" altLang="en-US" dirty="0" smtClean="0"/>
              <a:t>怎样远离毒品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57375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2409144" y="2820257"/>
            <a:ext cx="7373712" cy="121748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r>
              <a:rPr kumimoji="1" lang="zh-CN" altLang="en-US" sz="4267" kern="0" dirty="0" smtClean="0">
                <a:solidFill>
                  <a:srgbClr val="FFFFFF"/>
                </a:solidFill>
                <a:cs typeface="+mn-ea"/>
                <a:sym typeface="+mn-lt"/>
              </a:rPr>
              <a:t>什么是毒品</a:t>
            </a:r>
            <a:endParaRPr kumimoji="1" lang="zh-CN" altLang="en-US" sz="4267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41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707580" y="1483818"/>
            <a:ext cx="3483974" cy="4435673"/>
            <a:chOff x="707580" y="1483818"/>
            <a:chExt cx="3483974" cy="4435673"/>
          </a:xfrm>
        </p:grpSpPr>
        <p:sp>
          <p:nvSpPr>
            <p:cNvPr id="4" name="等腰三角形 3"/>
            <p:cNvSpPr/>
            <p:nvPr/>
          </p:nvSpPr>
          <p:spPr>
            <a:xfrm>
              <a:off x="847499" y="1483818"/>
              <a:ext cx="3141372" cy="270807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1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07580" y="4227105"/>
              <a:ext cx="3483974" cy="1692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鸦片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又叫阿片，俗称大烟，是罂粟果实中流出的乳液经干燥凝结而成。因产地不同而呈黑色或褐色，味苦。生鸦片经过烧煮和发酵，可制成精制鸦片，吸食时有一种强烈的香甜气味。吸食者初吸时会感到头晕目眩、恶心或头痛，多次吸食就会上瘾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4728" y="1483818"/>
            <a:ext cx="3483974" cy="4702349"/>
            <a:chOff x="4394728" y="1483818"/>
            <a:chExt cx="3483974" cy="4702349"/>
          </a:xfrm>
        </p:grpSpPr>
        <p:sp>
          <p:nvSpPr>
            <p:cNvPr id="7" name="等腰三角形 6"/>
            <p:cNvSpPr/>
            <p:nvPr/>
          </p:nvSpPr>
          <p:spPr>
            <a:xfrm>
              <a:off x="4534647" y="1483818"/>
              <a:ext cx="3141372" cy="270807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2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394728" y="4227105"/>
              <a:ext cx="3483974" cy="1959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吗啡（</a:t>
              </a: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Morphine</a:t>
              </a: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是从鸦片中分离出来的一种生物碱，在鸦片中含量</a:t>
              </a:r>
              <a:r>
                <a:rPr lang="en-US" altLang="zh-CN" sz="1333" kern="0" dirty="0">
                  <a:solidFill>
                    <a:schemeClr val="bg1"/>
                  </a:solidFill>
                  <a:cs typeface="+mn-ea"/>
                  <a:sym typeface="+mn-lt"/>
                </a:rPr>
                <a:t>10%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左右，为无色或白色结晶粉末状，具有镇痛、催眠、止咳、止泻等作用，吸食后会产生欣快感，比鸦片容易成瘾。长期使用会引起精神失常、谵妄和幻想，过量使用会导致呼吸衰竭而死亡。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8081876" y="1483820"/>
            <a:ext cx="3483974" cy="4702348"/>
            <a:chOff x="587734" y="1291123"/>
            <a:chExt cx="2613321" cy="3527220"/>
          </a:xfrm>
        </p:grpSpPr>
        <p:sp>
          <p:nvSpPr>
            <p:cNvPr id="10" name="等腰三角形 9"/>
            <p:cNvSpPr/>
            <p:nvPr/>
          </p:nvSpPr>
          <p:spPr>
            <a:xfrm>
              <a:off x="692687" y="1291123"/>
              <a:ext cx="2356336" cy="203132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3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87734" y="3348855"/>
              <a:ext cx="2613321" cy="1469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海洛因（</a:t>
              </a: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Heroin</a:t>
              </a:r>
              <a:r>
                <a:rPr lang="zh-CN" altLang="en-US" sz="1333" b="1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  <a:r>
                <a:rPr lang="zh-CN" altLang="en-US" sz="1333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化学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名称“二乙酰吗啡”，俗称白粉，它是由吗啡和醋酸酐反应而制成的，镇痛作用是吗啡的</a:t>
              </a:r>
              <a:r>
                <a:rPr lang="en-US" altLang="zh-CN" sz="1333" kern="0" dirty="0">
                  <a:solidFill>
                    <a:schemeClr val="bg1"/>
                  </a:solidFill>
                  <a:cs typeface="+mn-ea"/>
                  <a:sym typeface="+mn-lt"/>
                </a:rPr>
                <a:t>4—8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倍，医学上曾广泛用于麻醉镇痛，但成瘾快，极难戒断。长期使用会破坏人的免疫功能，并导致心、肝、肾等主要脏器的损害。注射吸食还能传播艾滋病等疾病。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 smtClean="0"/>
              <a:t>毒品的种类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83447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707580" y="1483818"/>
            <a:ext cx="3483974" cy="5209218"/>
            <a:chOff x="707580" y="1483818"/>
            <a:chExt cx="3483974" cy="5209218"/>
          </a:xfrm>
        </p:grpSpPr>
        <p:sp>
          <p:nvSpPr>
            <p:cNvPr id="4" name="等腰三角形 3"/>
            <p:cNvSpPr/>
            <p:nvPr/>
          </p:nvSpPr>
          <p:spPr>
            <a:xfrm>
              <a:off x="847499" y="1483818"/>
              <a:ext cx="3141372" cy="270807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4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07580" y="4227105"/>
              <a:ext cx="3483974" cy="2465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大麻（</a:t>
              </a: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Cannabis</a:t>
              </a:r>
              <a:r>
                <a:rPr lang="zh-CN" altLang="en-US" sz="1333" b="1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  <a:r>
                <a:rPr lang="zh-CN" altLang="en-US" sz="1333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桑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科一年生草本植物，分为有毒大麻和无毒大麻。无毒大麻的茎、杆可制成纤维，籽可榨油。有毒大麻主要指矮小、多分枝的印度大麻。大麻类毒品主要包括大麻烟、大麻脂和大麻油，主要活性成分是四氢大麻酚。大麻对中枢神经系统有抑制、麻醉作用，吸食后产生欣快感，有时会出现幻觉和妄想，长期吸食会引起精神障碍、思维迟钝，并破坏人体的免疫系统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4728" y="1483818"/>
            <a:ext cx="3483974" cy="4435673"/>
            <a:chOff x="4394728" y="1483818"/>
            <a:chExt cx="3483974" cy="4435673"/>
          </a:xfrm>
        </p:grpSpPr>
        <p:sp>
          <p:nvSpPr>
            <p:cNvPr id="7" name="等腰三角形 6"/>
            <p:cNvSpPr/>
            <p:nvPr/>
          </p:nvSpPr>
          <p:spPr>
            <a:xfrm>
              <a:off x="4534647" y="1483818"/>
              <a:ext cx="3141372" cy="270807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5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394728" y="4227105"/>
              <a:ext cx="3483974" cy="1692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杜</a:t>
              </a:r>
              <a:r>
                <a:rPr lang="zh-CN" altLang="en-US" sz="1333" b="1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冷丁 </a:t>
              </a:r>
              <a:r>
                <a:rPr lang="zh-CN" altLang="en-US" sz="1333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即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盐酸哌替啶，是一种临床应用的合成镇痛药，为白色结晶性粉末，味微苦，无臭，其作用和机理与吗啡相似，但镇静、麻醉作用较小，仅相当于吗啡的</a:t>
              </a:r>
              <a:r>
                <a:rPr lang="en-US" altLang="zh-CN" sz="1333" kern="0" dirty="0">
                  <a:solidFill>
                    <a:schemeClr val="bg1"/>
                  </a:solidFill>
                  <a:cs typeface="+mn-ea"/>
                  <a:sym typeface="+mn-lt"/>
                </a:rPr>
                <a:t>1/10—1/8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。长期使用会产生依赖性，被列为严格管制的麻醉药品。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8081876" y="1483820"/>
            <a:ext cx="3483974" cy="4675865"/>
            <a:chOff x="587734" y="1291123"/>
            <a:chExt cx="2613321" cy="3507356"/>
          </a:xfrm>
        </p:grpSpPr>
        <p:sp>
          <p:nvSpPr>
            <p:cNvPr id="10" name="等腰三角形 9"/>
            <p:cNvSpPr/>
            <p:nvPr/>
          </p:nvSpPr>
          <p:spPr>
            <a:xfrm>
              <a:off x="692687" y="1291123"/>
              <a:ext cx="2356336" cy="203132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6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87734" y="3348855"/>
              <a:ext cx="2613321" cy="144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可卡因（</a:t>
              </a: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Cocaine</a:t>
              </a:r>
              <a:r>
                <a:rPr lang="zh-CN" altLang="en-US" sz="1333" b="1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  <a:r>
                <a:rPr lang="zh-CN" altLang="en-US" sz="1333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可卡因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是从古柯叶中提取的一种白色晶状的生物碱，是强效的中枢神经兴奋剂和局部麻醉剂。能阻断人体神经传导，产生局部麻醉作用，并可通过加强人体内化学物质的活性刺激大脑皮层，兴奋中枢神经，表现出情绪高涨、好动、健谈，有时还有攻击倾向，具有很强的成瘾性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 smtClean="0"/>
              <a:t>毒品的种类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7326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707580" y="1483818"/>
            <a:ext cx="3483974" cy="5235701"/>
            <a:chOff x="707580" y="1483818"/>
            <a:chExt cx="3483974" cy="5235701"/>
          </a:xfrm>
        </p:grpSpPr>
        <p:sp>
          <p:nvSpPr>
            <p:cNvPr id="4" name="等腰三角形 3"/>
            <p:cNvSpPr/>
            <p:nvPr/>
          </p:nvSpPr>
          <p:spPr>
            <a:xfrm>
              <a:off x="847499" y="1483818"/>
              <a:ext cx="3141372" cy="270807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7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07580" y="4227105"/>
              <a:ext cx="3483974" cy="2492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冰毒（</a:t>
              </a: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methamphetamine</a:t>
              </a: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即“甲基苯丙胺”，外观为纯白结晶体，故被称为“冰”（</a:t>
              </a:r>
              <a:r>
                <a:rPr lang="en-US" altLang="zh-CN" sz="1333" kern="0" dirty="0">
                  <a:solidFill>
                    <a:schemeClr val="bg1"/>
                  </a:solidFill>
                  <a:cs typeface="+mn-ea"/>
                  <a:sym typeface="+mn-lt"/>
                </a:rPr>
                <a:t>Ice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）。对人体中枢神经系统具有极强的刺激作用，且毒性强烈。冰毒的精神依赖性很强，吸食后会产生强烈的生理兴奋，大量消耗人的体力和降低免疫功能，严重损害心脏、大脑组织甚至导致死亡。还会造成精神障碍，表现出妄想、好斗、错觉，从而引发暴力行为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4728" y="1483818"/>
            <a:ext cx="3483974" cy="5235701"/>
            <a:chOff x="4394728" y="1483818"/>
            <a:chExt cx="3483974" cy="5235701"/>
          </a:xfrm>
        </p:grpSpPr>
        <p:sp>
          <p:nvSpPr>
            <p:cNvPr id="7" name="等腰三角形 6"/>
            <p:cNvSpPr/>
            <p:nvPr/>
          </p:nvSpPr>
          <p:spPr>
            <a:xfrm>
              <a:off x="4534647" y="1483818"/>
              <a:ext cx="3141372" cy="270807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8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394728" y="4227105"/>
              <a:ext cx="3483974" cy="2492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摇头丸（</a:t>
              </a: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MDMA</a:t>
              </a: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是冰毒的衍生物，以</a:t>
              </a:r>
              <a:r>
                <a:rPr lang="en-US" altLang="zh-CN" sz="1333" kern="0" dirty="0">
                  <a:solidFill>
                    <a:schemeClr val="bg1"/>
                  </a:solidFill>
                  <a:cs typeface="+mn-ea"/>
                  <a:sym typeface="+mn-lt"/>
                </a:rPr>
                <a:t>MDMA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等苯丙胺类兴奋剂为主要成分，具有兴奋和致幻双重作用，滥用后可出现长时间随音乐剧烈摆动头部的现象，故称为摇头丸。外观多呈片剂，五颜六色。服用后会产生中枢神经强烈兴奋，出现摇头和妄动，在幻觉作用下常常引发集体淫乱、自残与攻击行为，并可诱发精神分裂症及急性心脑疾病，精神依赖性强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8081876" y="1483820"/>
            <a:ext cx="3483974" cy="4969023"/>
            <a:chOff x="587734" y="1291123"/>
            <a:chExt cx="2613321" cy="3727253"/>
          </a:xfrm>
        </p:grpSpPr>
        <p:sp>
          <p:nvSpPr>
            <p:cNvPr id="10" name="等腰三角形 9"/>
            <p:cNvSpPr/>
            <p:nvPr/>
          </p:nvSpPr>
          <p:spPr>
            <a:xfrm>
              <a:off x="692687" y="1291123"/>
              <a:ext cx="2356336" cy="203132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>
                <a:lnSpc>
                  <a:spcPct val="60000"/>
                </a:lnSpc>
              </a:pPr>
              <a:r>
                <a:rPr kumimoji="1" lang="en-US" altLang="zh-CN" sz="12799" b="1" kern="0" dirty="0">
                  <a:solidFill>
                    <a:srgbClr val="FFFFFF"/>
                  </a:solidFill>
                  <a:cs typeface="+mn-ea"/>
                  <a:sym typeface="+mn-lt"/>
                </a:rPr>
                <a:t>9</a:t>
              </a:r>
              <a:endParaRPr kumimoji="1" lang="zh-CN" altLang="en-US" sz="12799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87734" y="3348855"/>
              <a:ext cx="2613321" cy="1669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>
                <a:lnSpc>
                  <a:spcPct val="130000"/>
                </a:lnSpc>
              </a:pP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K</a:t>
              </a: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粉（</a:t>
              </a:r>
              <a:r>
                <a:rPr lang="en-US" altLang="zh-CN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ketamine</a:t>
              </a:r>
              <a:r>
                <a:rPr lang="zh-CN" altLang="en-US" sz="1333" b="1" kern="0" dirty="0">
                  <a:solidFill>
                    <a:schemeClr val="bg1"/>
                  </a:solidFill>
                  <a:cs typeface="+mn-ea"/>
                  <a:sym typeface="+mn-lt"/>
                </a:rPr>
                <a:t>）</a:t>
              </a:r>
              <a:r>
                <a:rPr lang="zh-CN" altLang="en-US" sz="1333" kern="0" dirty="0">
                  <a:solidFill>
                    <a:schemeClr val="bg1"/>
                  </a:solidFill>
                  <a:cs typeface="+mn-ea"/>
                  <a:sym typeface="+mn-lt"/>
                </a:rPr>
                <a:t>即“氯胺酮”，静脉全麻药，有时也可用作兽用麻醉药。白色结晶粉末，无臭，易溶于水，通常在娱乐场所滥用。服用后遇快节奏音乐便会强烈扭动，会导致神经中毒反应、精神分裂症状，出现幻听、幻觉、幻视等，对记忆和思维能力造成严重的损害。此外，易让人产生性冲动，所以又称为“迷奸粉”或“强奸粉”</a:t>
              </a:r>
              <a:r>
                <a:rPr lang="zh-CN" altLang="en-US" sz="1333" b="1" kern="0" dirty="0" smtClean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endParaRPr lang="zh-CN" altLang="zh-CN" sz="1333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占位符 15"/>
          <p:cNvSpPr>
            <a:spLocks noGrp="1"/>
          </p:cNvSpPr>
          <p:nvPr>
            <p:ph type="body" sz="quarter" idx="15"/>
          </p:nvPr>
        </p:nvSpPr>
        <p:spPr>
          <a:xfrm>
            <a:off x="294660" y="314450"/>
            <a:ext cx="5801340" cy="584775"/>
          </a:xfrm>
        </p:spPr>
        <p:txBody>
          <a:bodyPr/>
          <a:lstStyle/>
          <a:p>
            <a:r>
              <a:rPr lang="zh-CN" altLang="en-US" dirty="0" smtClean="0"/>
              <a:t>毒品的种类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35758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4578" name="Picture 2" descr="http://5b0988e595225.cdn.sohucs.com/images/20180607/0d280de0783146aabbeb14f20325d1b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96000" cy="3829051"/>
          </a:xfrm>
          <a:prstGeom prst="rect">
            <a:avLst/>
          </a:prstGeom>
          <a:noFill/>
        </p:spPr>
      </p:pic>
      <p:pic>
        <p:nvPicPr>
          <p:cNvPr id="24580" name="Picture 4" descr="http://5b0988e595225.cdn.sohucs.com/images/20181026/68f62cd8522e46228eaff5e6fe44bec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"/>
            <a:ext cx="4362734" cy="3865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3554" name="Picture 2" descr="http://5b0988e595225.cdn.sohucs.com/q_70,c_zoom,w_640/images/20181026/0f49d63a3511496890f25438f424b46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802022" cy="5022376"/>
          </a:xfrm>
          <a:prstGeom prst="rect">
            <a:avLst/>
          </a:prstGeom>
          <a:noFill/>
        </p:spPr>
      </p:pic>
      <p:pic>
        <p:nvPicPr>
          <p:cNvPr id="23556" name="Picture 4" descr="http://img.mp.itc.cn/upload/20170118/aee9a078d9ab41ea82dd61d45430efb7_th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3004" y="0"/>
            <a:ext cx="5668996" cy="5022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2530" name="Picture 2" descr="https://p5.ssl.qhimgs1.com/sdr/400__/t011502ef77203d291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4885899" cy="422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BFC3"/>
      </a:accent1>
      <a:accent2>
        <a:srgbClr val="0096FF"/>
      </a:accent2>
      <a:accent3>
        <a:srgbClr val="75069C"/>
      </a:accent3>
      <a:accent4>
        <a:srgbClr val="5728B0"/>
      </a:accent4>
      <a:accent5>
        <a:srgbClr val="FBEC85"/>
      </a:accent5>
      <a:accent6>
        <a:srgbClr val="FFC000"/>
      </a:accent6>
      <a:hlink>
        <a:srgbClr val="1286C9"/>
      </a:hlink>
      <a:folHlink>
        <a:srgbClr val="A8C2E7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2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200" kern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2818</Words>
  <Application>Microsoft Office PowerPoint</Application>
  <PresentationFormat>自定义</PresentationFormat>
  <Paragraphs>94</Paragraphs>
  <Slides>19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Office 主题</vt:lpstr>
      <vt:lpstr>OfficePLUS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74</cp:revision>
  <dcterms:created xsi:type="dcterms:W3CDTF">2015-08-18T02:51:41Z</dcterms:created>
  <dcterms:modified xsi:type="dcterms:W3CDTF">2019-10-12T06:02:11Z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v-yunxl@microsoft.com</vt:lpwstr>
  </property>
  <property fmtid="{D5CDD505-2E9C-101B-9397-08002B2CF9AE}" pid="5" name="MSIP_Label_f42aa342-8706-4288-bd11-ebb85995028c_SetDate">
    <vt:lpwstr>2017-12-21T08:59:28.8485169Z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