
<file path=[Content_Types].xml><?xml version="1.0" encoding="utf-8"?>
<Types xmlns="http://schemas.openxmlformats.org/package/2006/content-types">
  <Default Extension="wav" ContentType="audio/x-wav"/>
  <Default Extension="jpeg" ContentType="image/jpe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9" r:id="rId3"/>
    <p:sldId id="299" r:id="rId4"/>
    <p:sldId id="295" r:id="rId5"/>
    <p:sldId id="296" r:id="rId6"/>
    <p:sldId id="297" r:id="rId7"/>
    <p:sldId id="298" r:id="rId8"/>
    <p:sldId id="268" r:id="rId9"/>
    <p:sldId id="260" r:id="rId10"/>
    <p:sldId id="262" r:id="rId11"/>
    <p:sldId id="258" r:id="rId12"/>
    <p:sldId id="264" r:id="rId13"/>
    <p:sldId id="265" r:id="rId14"/>
    <p:sldId id="261" r:id="rId15"/>
    <p:sldId id="267" r:id="rId16"/>
    <p:sldId id="263" r:id="rId17"/>
    <p:sldId id="304" r:id="rId18"/>
    <p:sldId id="270" r:id="rId19"/>
    <p:sldId id="271" r:id="rId20"/>
    <p:sldId id="272" r:id="rId21"/>
    <p:sldId id="273" r:id="rId22"/>
    <p:sldId id="285" r:id="rId23"/>
    <p:sldId id="274" r:id="rId24"/>
    <p:sldId id="275" r:id="rId25"/>
    <p:sldId id="276" r:id="rId26"/>
    <p:sldId id="283" r:id="rId27"/>
    <p:sldId id="294" r:id="rId28"/>
    <p:sldId id="277" r:id="rId29"/>
    <p:sldId id="279" r:id="rId30"/>
    <p:sldId id="280" r:id="rId31"/>
    <p:sldId id="301" r:id="rId32"/>
    <p:sldId id="282" r:id="rId33"/>
    <p:sldId id="288" r:id="rId34"/>
    <p:sldId id="290" r:id="rId35"/>
    <p:sldId id="291" r:id="rId36"/>
    <p:sldId id="293" r:id="rId37"/>
    <p:sldId id="286" r:id="rId38"/>
    <p:sldId id="292" r:id="rId39"/>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2FDB2607-1784-4EEB-B798-7EB5836EED8A}">
        <p14:showMediaCtrls xmlns:p14="http://schemas.microsoft.com/office/powerpoint/2010/main" val="1"/>
      </p:ext>
    </p:extLst>
  </p:showPr>
  <p:clrMru>
    <a:srgbClr val="000000"/>
    <a:srgbClr val="FF3300"/>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572"/>
  </p:normalViewPr>
  <p:slideViewPr>
    <p:cSldViewPr showGuides="1">
      <p:cViewPr>
        <p:scale>
          <a:sx n="116" d="100"/>
          <a:sy n="116" d="100"/>
        </p:scale>
        <p:origin x="-60" y="6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55298" name="标题 55297"/>
          <p:cNvSpPr>
            <a:spLocks noGrp="1" noRot="1"/>
          </p:cNvSpPr>
          <p:nvPr>
            <p:ph type="ctrTitle"/>
          </p:nvPr>
        </p:nvSpPr>
        <p:spPr>
          <a:xfrm>
            <a:off x="3962400" y="1066800"/>
            <a:ext cx="4648200" cy="1981200"/>
          </a:xfrm>
          <a:prstGeom prst="rect">
            <a:avLst/>
          </a:prstGeom>
          <a:noFill/>
          <a:ln w="9525">
            <a:noFill/>
          </a:ln>
        </p:spPr>
        <p:txBody>
          <a:bodyPr/>
          <a:lstStyle>
            <a:lvl1pPr lvl="0">
              <a:defRPr/>
            </a:lvl1pPr>
          </a:lstStyle>
          <a:p>
            <a:pPr lvl="0"/>
            <a:r>
              <a:rPr lang="zh-CN" altLang="en-US" noProof="1"/>
              <a:t>单击此处编辑母版标题样式</a:t>
            </a:r>
            <a:endParaRPr lang="zh-CN" altLang="en-US" noProof="1"/>
          </a:p>
        </p:txBody>
      </p:sp>
      <p:sp>
        <p:nvSpPr>
          <p:cNvPr id="55299" name="副标题 55298"/>
          <p:cNvSpPr>
            <a:spLocks noGrp="1" noRot="1"/>
          </p:cNvSpPr>
          <p:nvPr>
            <p:ph type="subTitle" idx="1"/>
          </p:nvPr>
        </p:nvSpPr>
        <p:spPr>
          <a:xfrm>
            <a:off x="3962400" y="3657600"/>
            <a:ext cx="4572000" cy="1676400"/>
          </a:xfrm>
          <a:prstGeom prst="rect">
            <a:avLst/>
          </a:prstGeom>
          <a:noFill/>
          <a:ln w="9525">
            <a:noFill/>
          </a:ln>
        </p:spPr>
        <p:txBody>
          <a:bodyPr/>
          <a:lstStyle>
            <a:lvl1pPr marL="0" lvl="0" indent="0" algn="ctr">
              <a:buNone/>
              <a:defRPr/>
            </a:lvl1pPr>
            <a:lvl2pPr marL="457200" lvl="1" indent="0" algn="ctr">
              <a:buNone/>
              <a:defRPr/>
            </a:lvl2pPr>
            <a:lvl3pPr marL="914400" lvl="2" indent="0" algn="ctr">
              <a:buNone/>
              <a:defRPr/>
            </a:lvl3pPr>
            <a:lvl4pPr marL="1371600" lvl="3" indent="0" algn="ctr">
              <a:buNone/>
              <a:defRPr/>
            </a:lvl4pPr>
            <a:lvl5pPr marL="1828800" lvl="4" indent="0" algn="ctr">
              <a:buNone/>
              <a:defRPr/>
            </a:lvl5pPr>
          </a:lstStyle>
          <a:p>
            <a:pPr lvl="0"/>
            <a:r>
              <a:rPr lang="zh-CN" altLang="en-US" noProof="1"/>
              <a:t>单击此处编辑母版副标题样式</a:t>
            </a:r>
            <a:endParaRPr lang="zh-CN" altLang="en-US" noProof="1"/>
          </a:p>
        </p:txBody>
      </p:sp>
      <p:sp>
        <p:nvSpPr>
          <p:cNvPr id="7" name="日期占位符 55299"/>
          <p:cNvSpPr>
            <a:spLocks noGrp="1"/>
          </p:cNvSpPr>
          <p:nvPr>
            <p:ph type="dt" sz="half" idx="2"/>
          </p:nvPr>
        </p:nvSpPr>
        <p:spPr>
          <a:xfrm>
            <a:off x="301625" y="6076950"/>
            <a:ext cx="2289175" cy="476250"/>
          </a:xfrm>
          <a:prstGeom prst="rect">
            <a:avLst/>
          </a:prstGeom>
        </p:spPr>
        <p:txBody>
          <a:bodyPr anchor="t"/>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ea"/>
            </a:endParaRPr>
          </a:p>
        </p:txBody>
      </p:sp>
      <p:sp>
        <p:nvSpPr>
          <p:cNvPr id="8" name="页脚占位符 55300"/>
          <p:cNvSpPr>
            <a:spLocks noGrp="1"/>
          </p:cNvSpPr>
          <p:nvPr>
            <p:ph type="ftr" sz="quarter" idx="3"/>
          </p:nvPr>
        </p:nvSpPr>
        <p:spPr>
          <a:xfrm>
            <a:off x="3124200" y="6076950"/>
            <a:ext cx="2895600" cy="476250"/>
          </a:xfrm>
          <a:prstGeom prst="rect">
            <a:avLst/>
          </a:prstGeom>
        </p:spPr>
        <p:txBody>
          <a:bodyPr anchor="t"/>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55301"/>
          <p:cNvSpPr>
            <a:spLocks noGrp="1"/>
          </p:cNvSpPr>
          <p:nvPr>
            <p:ph type="sldNum" sz="quarter" idx="4"/>
          </p:nvPr>
        </p:nvSpPr>
        <p:spPr>
          <a:xfrm>
            <a:off x="6553200" y="6076950"/>
            <a:ext cx="2289175" cy="476250"/>
          </a:xfrm>
          <a:prstGeom prst="rect">
            <a:avLst/>
          </a:prstGeom>
        </p:spPr>
        <p:txBody>
          <a:bodyPr vert="horz" wrap="square" lIns="91440" tIns="45720" rIns="91440" bIns="45720" numCol="1" anchor="t" anchorCtr="0" compatLnSpc="1"/>
          <a:p>
            <a:pPr algn="r">
              <a:buNone/>
            </a:pPr>
            <a:fld id="{9A0DB2DC-4C9A-4742-B13C-FB6460FD3503}" type="slidenum">
              <a:rPr lang="zh-CN" altLang="en-US" dirty="0"/>
            </a:fld>
            <a:endParaRPr lang="zh-CN" altLang="en-US" dirty="0"/>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3"/>
          <p:cNvSpPr>
            <a:spLocks noGrp="1"/>
          </p:cNvSpPr>
          <p:nvPr>
            <p:ph type="dt" sz="half" idx="2"/>
          </p:nvPr>
        </p:nvSpPr>
        <p:spPr>
          <a:xfrm>
            <a:off x="301625" y="6019800"/>
            <a:ext cx="2289175"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ea"/>
            </a:endParaRPr>
          </a:p>
        </p:txBody>
      </p:sp>
      <p:sp>
        <p:nvSpPr>
          <p:cNvPr id="8" name="页脚占位符 4"/>
          <p:cNvSpPr>
            <a:spLocks noGrp="1"/>
          </p:cNvSpPr>
          <p:nvPr>
            <p:ph type="ftr" sz="quarter" idx="3"/>
          </p:nvPr>
        </p:nvSpPr>
        <p:spPr>
          <a:xfrm>
            <a:off x="3124200" y="6019800"/>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5"/>
          <p:cNvSpPr>
            <a:spLocks noGrp="1"/>
          </p:cNvSpPr>
          <p:nvPr>
            <p:ph type="sldNum" sz="quarter" idx="4"/>
          </p:nvPr>
        </p:nvSpPr>
        <p:spPr>
          <a:xfrm>
            <a:off x="6553200" y="6019800"/>
            <a:ext cx="2289175" cy="476250"/>
          </a:xfrm>
          <a:prstGeom prst="rect">
            <a:avLst/>
          </a:prstGeom>
        </p:spPr>
        <p:txBody>
          <a:bodyPr vert="horz" wrap="square" lIns="91440" tIns="45720" rIns="91440" bIns="45720" numCol="1" anchor="t" anchorCtr="0" compatLnSpc="1"/>
          <a:p>
            <a:pPr algn="r">
              <a:buNone/>
            </a:pPr>
            <a:fld id="{9A0DB2DC-4C9A-4742-B13C-FB6460FD3503}" type="slidenum">
              <a:rPr lang="zh-CN" altLang="en-US" dirty="0"/>
            </a:fld>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9569" y="685800"/>
            <a:ext cx="2135981" cy="5181600"/>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301625" y="685800"/>
            <a:ext cx="6284119" cy="5181600"/>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3"/>
          <p:cNvSpPr>
            <a:spLocks noGrp="1"/>
          </p:cNvSpPr>
          <p:nvPr>
            <p:ph type="dt" sz="half" idx="2"/>
          </p:nvPr>
        </p:nvSpPr>
        <p:spPr>
          <a:xfrm>
            <a:off x="301625" y="6019800"/>
            <a:ext cx="2289175"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ea"/>
            </a:endParaRPr>
          </a:p>
        </p:txBody>
      </p:sp>
      <p:sp>
        <p:nvSpPr>
          <p:cNvPr id="8" name="页脚占位符 4"/>
          <p:cNvSpPr>
            <a:spLocks noGrp="1"/>
          </p:cNvSpPr>
          <p:nvPr>
            <p:ph type="ftr" sz="quarter" idx="3"/>
          </p:nvPr>
        </p:nvSpPr>
        <p:spPr>
          <a:xfrm>
            <a:off x="3124200" y="6019800"/>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5"/>
          <p:cNvSpPr>
            <a:spLocks noGrp="1"/>
          </p:cNvSpPr>
          <p:nvPr>
            <p:ph type="sldNum" sz="quarter" idx="4"/>
          </p:nvPr>
        </p:nvSpPr>
        <p:spPr>
          <a:xfrm>
            <a:off x="6553200" y="6019800"/>
            <a:ext cx="2289175" cy="476250"/>
          </a:xfrm>
          <a:prstGeom prst="rect">
            <a:avLst/>
          </a:prstGeom>
        </p:spPr>
        <p:txBody>
          <a:bodyPr vert="horz" wrap="square" lIns="91440" tIns="45720" rIns="91440" bIns="45720" numCol="1" anchor="t" anchorCtr="0" compatLnSpc="1"/>
          <a:p>
            <a:pPr algn="r">
              <a:buNone/>
            </a:pPr>
            <a:fld id="{9A0DB2DC-4C9A-4742-B13C-FB6460FD3503}" type="slidenum">
              <a:rPr lang="zh-CN" altLang="en-US" dirty="0"/>
            </a:fld>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标题，一项大型内容和两项小型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628650" y="1825625"/>
            <a:ext cx="3886200" cy="4351338"/>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quarter" idx="2"/>
          </p:nvPr>
        </p:nvSpPr>
        <p:spPr>
          <a:xfrm>
            <a:off x="4629150" y="1825625"/>
            <a:ext cx="3886200" cy="2098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内容占位符 4"/>
          <p:cNvSpPr>
            <a:spLocks noGrp="1"/>
          </p:cNvSpPr>
          <p:nvPr>
            <p:ph sz="quarter" idx="3"/>
          </p:nvPr>
        </p:nvSpPr>
        <p:spPr>
          <a:xfrm>
            <a:off x="4629150" y="4076700"/>
            <a:ext cx="3886200" cy="2100263"/>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54275"/>
          <p:cNvSpPr>
            <a:spLocks noGrp="1"/>
          </p:cNvSpPr>
          <p:nvPr>
            <p:ph type="dt" sz="half" idx="12"/>
          </p:nvPr>
        </p:nvSpPr>
        <p:spPr>
          <a:xfrm>
            <a:off x="301625" y="6019800"/>
            <a:ext cx="2289175"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5DFA70BA-50B2-4770-8AD6-AE74509FEF91}" type="datetime1">
              <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ea"/>
              </a:rPr>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ea"/>
            </a:endParaRPr>
          </a:p>
        </p:txBody>
      </p:sp>
      <p:sp>
        <p:nvSpPr>
          <p:cNvPr id="8" name="页脚占位符 54276"/>
          <p:cNvSpPr>
            <a:spLocks noGrp="1"/>
          </p:cNvSpPr>
          <p:nvPr>
            <p:ph type="ftr" sz="quarter" idx="13"/>
          </p:nvPr>
        </p:nvSpPr>
        <p:spPr>
          <a:xfrm>
            <a:off x="3124200" y="6019800"/>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54277"/>
          <p:cNvSpPr>
            <a:spLocks noGrp="1"/>
          </p:cNvSpPr>
          <p:nvPr>
            <p:ph type="sldNum" sz="quarter" idx="4"/>
          </p:nvPr>
        </p:nvSpPr>
        <p:spPr>
          <a:xfrm>
            <a:off x="6553200" y="6019800"/>
            <a:ext cx="2289175" cy="476250"/>
          </a:xfrm>
          <a:prstGeom prst="rect">
            <a:avLst/>
          </a:prstGeom>
        </p:spPr>
        <p:txBody>
          <a:bodyPr vert="horz" wrap="square" lIns="91440" tIns="45720" rIns="91440" bIns="45720" numCol="1" anchor="t" anchorCtr="0" compatLnSpc="1"/>
          <a:p>
            <a:pPr algn="r">
              <a:buNone/>
            </a:pPr>
            <a:fld id="{9A0DB2DC-4C9A-4742-B13C-FB6460FD3503}" type="slidenum">
              <a:rPr lang="zh-CN" altLang="en-US" dirty="0"/>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标题和四项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sz="quarter"/>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quarter" idx="1"/>
          </p:nvPr>
        </p:nvSpPr>
        <p:spPr>
          <a:xfrm>
            <a:off x="628650" y="1825625"/>
            <a:ext cx="3886200" cy="2098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quarter" idx="2"/>
          </p:nvPr>
        </p:nvSpPr>
        <p:spPr>
          <a:xfrm>
            <a:off x="4629150" y="1825625"/>
            <a:ext cx="3886200" cy="2098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内容占位符 4"/>
          <p:cNvSpPr>
            <a:spLocks noGrp="1"/>
          </p:cNvSpPr>
          <p:nvPr>
            <p:ph sz="quarter" idx="3"/>
          </p:nvPr>
        </p:nvSpPr>
        <p:spPr>
          <a:xfrm>
            <a:off x="628650" y="4076700"/>
            <a:ext cx="3886200" cy="2100263"/>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6" name="内容占位符 5"/>
          <p:cNvSpPr>
            <a:spLocks noGrp="1"/>
          </p:cNvSpPr>
          <p:nvPr>
            <p:ph sz="quarter" idx="4"/>
          </p:nvPr>
        </p:nvSpPr>
        <p:spPr>
          <a:xfrm>
            <a:off x="4629150" y="4076700"/>
            <a:ext cx="3886200" cy="2100263"/>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54275"/>
          <p:cNvSpPr>
            <a:spLocks noGrp="1"/>
          </p:cNvSpPr>
          <p:nvPr>
            <p:ph type="dt" sz="half" idx="12"/>
          </p:nvPr>
        </p:nvSpPr>
        <p:spPr>
          <a:xfrm>
            <a:off x="301625" y="6019800"/>
            <a:ext cx="2289175"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2B5EC438-075C-46E4-80C3-77181CA3750D}" type="datetime1">
              <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ea"/>
              </a:rPr>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ea"/>
            </a:endParaRPr>
          </a:p>
        </p:txBody>
      </p:sp>
      <p:sp>
        <p:nvSpPr>
          <p:cNvPr id="8" name="页脚占位符 54276"/>
          <p:cNvSpPr>
            <a:spLocks noGrp="1"/>
          </p:cNvSpPr>
          <p:nvPr>
            <p:ph type="ftr" sz="quarter" idx="13"/>
          </p:nvPr>
        </p:nvSpPr>
        <p:spPr>
          <a:xfrm>
            <a:off x="3124200" y="6019800"/>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54277"/>
          <p:cNvSpPr>
            <a:spLocks noGrp="1"/>
          </p:cNvSpPr>
          <p:nvPr>
            <p:ph type="sldNum" sz="quarter" idx="14"/>
          </p:nvPr>
        </p:nvSpPr>
        <p:spPr>
          <a:xfrm>
            <a:off x="6553200" y="6019800"/>
            <a:ext cx="2289175" cy="476250"/>
          </a:xfrm>
          <a:prstGeom prst="rect">
            <a:avLst/>
          </a:prstGeom>
        </p:spPr>
        <p:txBody>
          <a:bodyPr vert="horz" wrap="square" lIns="91440" tIns="45720" rIns="91440" bIns="45720" numCol="1" anchor="t" anchorCtr="0" compatLnSpc="1"/>
          <a:p>
            <a:pPr algn="r">
              <a:buNone/>
            </a:pPr>
            <a:fld id="{9A0DB2DC-4C9A-4742-B13C-FB6460FD3503}" type="slidenum">
              <a:rPr lang="zh-CN" altLang="en-US" dirty="0"/>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lipArt" preserve="1">
  <p:cSld name="标题，文本与剪贴画">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sz="half" idx="1"/>
          </p:nvPr>
        </p:nvSpPr>
        <p:spPr>
          <a:xfrm>
            <a:off x="628650" y="1825625"/>
            <a:ext cx="3886200" cy="4351338"/>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联机映像占位符 3"/>
          <p:cNvSpPr>
            <a:spLocks noGrp="1"/>
          </p:cNvSpPr>
          <p:nvPr>
            <p:ph type="clipArt" sz="half" idx="2"/>
          </p:nvPr>
        </p:nvSpPr>
        <p:spPr>
          <a:xfrm>
            <a:off x="4629150" y="1825625"/>
            <a:ext cx="3886200" cy="4351338"/>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chemeClr val="hlink"/>
              </a:buClr>
              <a:buSzPct val="70000"/>
              <a:buFont typeface="Wingdings" panose="05000000000000000000" pitchFamily="2" charset="2"/>
              <a:buChar char="v"/>
              <a:defRPr/>
            </a:pPr>
            <a:endParaRPr kumimoji="0" lang="zh-CN" altLang="en-US" sz="3200" b="0" i="0" u="none" strike="noStrike" kern="1200" cap="none" spc="0" normalizeH="0" baseline="0" noProof="1">
              <a:ln>
                <a:noFill/>
              </a:ln>
              <a:solidFill>
                <a:schemeClr val="tx1"/>
              </a:solidFill>
              <a:effectLst/>
              <a:uLnTx/>
              <a:uFillTx/>
              <a:latin typeface="+mn-lt"/>
              <a:ea typeface="+mn-ea"/>
              <a:cs typeface="+mn-cs"/>
            </a:endParaRPr>
          </a:p>
        </p:txBody>
      </p:sp>
      <p:sp>
        <p:nvSpPr>
          <p:cNvPr id="7" name="日期占位符 54275"/>
          <p:cNvSpPr>
            <a:spLocks noGrp="1"/>
          </p:cNvSpPr>
          <p:nvPr>
            <p:ph type="dt" sz="half" idx="12"/>
          </p:nvPr>
        </p:nvSpPr>
        <p:spPr>
          <a:xfrm>
            <a:off x="301625" y="6019800"/>
            <a:ext cx="2289175"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D4766794-2BE7-4C94-BF7B-0E37DB7B8C0C}" type="datetime1">
              <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ea"/>
              </a:rPr>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ea"/>
            </a:endParaRPr>
          </a:p>
        </p:txBody>
      </p:sp>
      <p:sp>
        <p:nvSpPr>
          <p:cNvPr id="8" name="页脚占位符 54276"/>
          <p:cNvSpPr>
            <a:spLocks noGrp="1"/>
          </p:cNvSpPr>
          <p:nvPr>
            <p:ph type="ftr" sz="quarter" idx="3"/>
          </p:nvPr>
        </p:nvSpPr>
        <p:spPr>
          <a:xfrm>
            <a:off x="3124200" y="6019800"/>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54277"/>
          <p:cNvSpPr>
            <a:spLocks noGrp="1"/>
          </p:cNvSpPr>
          <p:nvPr>
            <p:ph type="sldNum" sz="quarter" idx="4"/>
          </p:nvPr>
        </p:nvSpPr>
        <p:spPr>
          <a:xfrm>
            <a:off x="6553200" y="6019800"/>
            <a:ext cx="2289175" cy="476250"/>
          </a:xfrm>
          <a:prstGeom prst="rect">
            <a:avLst/>
          </a:prstGeom>
        </p:spPr>
        <p:txBody>
          <a:bodyPr vert="horz" wrap="square" lIns="91440" tIns="45720" rIns="91440" bIns="45720" numCol="1" anchor="t" anchorCtr="0" compatLnSpc="1"/>
          <a:p>
            <a:pPr algn="r">
              <a:buNone/>
            </a:pPr>
            <a:fld id="{9A0DB2DC-4C9A-4742-B13C-FB6460FD3503}" type="slidenum">
              <a:rPr lang="zh-CN" altLang="en-US" dirty="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3"/>
          <p:cNvSpPr>
            <a:spLocks noGrp="1"/>
          </p:cNvSpPr>
          <p:nvPr>
            <p:ph type="dt" sz="half" idx="2"/>
          </p:nvPr>
        </p:nvSpPr>
        <p:spPr>
          <a:xfrm>
            <a:off x="301625" y="6019800"/>
            <a:ext cx="2289175"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ea"/>
            </a:endParaRPr>
          </a:p>
        </p:txBody>
      </p:sp>
      <p:sp>
        <p:nvSpPr>
          <p:cNvPr id="8" name="页脚占位符 4"/>
          <p:cNvSpPr>
            <a:spLocks noGrp="1"/>
          </p:cNvSpPr>
          <p:nvPr>
            <p:ph type="ftr" sz="quarter" idx="3"/>
          </p:nvPr>
        </p:nvSpPr>
        <p:spPr>
          <a:xfrm>
            <a:off x="3124200" y="6019800"/>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5"/>
          <p:cNvSpPr>
            <a:spLocks noGrp="1"/>
          </p:cNvSpPr>
          <p:nvPr>
            <p:ph type="sldNum" sz="quarter" idx="4"/>
          </p:nvPr>
        </p:nvSpPr>
        <p:spPr>
          <a:xfrm>
            <a:off x="6553200" y="6019800"/>
            <a:ext cx="2289175" cy="476250"/>
          </a:xfrm>
          <a:prstGeom prst="rect">
            <a:avLst/>
          </a:prstGeom>
        </p:spPr>
        <p:txBody>
          <a:bodyPr vert="horz" wrap="square" lIns="91440" tIns="45720" rIns="91440" bIns="45720" numCol="1" anchor="t" anchorCtr="0" compatLnSpc="1"/>
          <a:p>
            <a:pPr algn="r">
              <a:buNone/>
            </a:pPr>
            <a:fld id="{9A0DB2DC-4C9A-4742-B13C-FB6460FD3503}" type="slidenum">
              <a:rPr lang="zh-CN" altLang="en-US" dirty="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7" name="日期占位符 3"/>
          <p:cNvSpPr>
            <a:spLocks noGrp="1"/>
          </p:cNvSpPr>
          <p:nvPr>
            <p:ph type="dt" sz="half" idx="2"/>
          </p:nvPr>
        </p:nvSpPr>
        <p:spPr>
          <a:xfrm>
            <a:off x="301625" y="6019800"/>
            <a:ext cx="2289175"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ea"/>
            </a:endParaRPr>
          </a:p>
        </p:txBody>
      </p:sp>
      <p:sp>
        <p:nvSpPr>
          <p:cNvPr id="8" name="页脚占位符 4"/>
          <p:cNvSpPr>
            <a:spLocks noGrp="1"/>
          </p:cNvSpPr>
          <p:nvPr>
            <p:ph type="ftr" sz="quarter" idx="3"/>
          </p:nvPr>
        </p:nvSpPr>
        <p:spPr>
          <a:xfrm>
            <a:off x="3124200" y="6019800"/>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5"/>
          <p:cNvSpPr>
            <a:spLocks noGrp="1"/>
          </p:cNvSpPr>
          <p:nvPr>
            <p:ph type="sldNum" sz="quarter" idx="4"/>
          </p:nvPr>
        </p:nvSpPr>
        <p:spPr>
          <a:xfrm>
            <a:off x="6553200" y="6019800"/>
            <a:ext cx="2289175" cy="476250"/>
          </a:xfrm>
          <a:prstGeom prst="rect">
            <a:avLst/>
          </a:prstGeom>
        </p:spPr>
        <p:txBody>
          <a:bodyPr vert="horz" wrap="square" lIns="91440" tIns="45720" rIns="91440" bIns="45720" numCol="1" anchor="t" anchorCtr="0" compatLnSpc="1"/>
          <a:p>
            <a:pPr algn="r">
              <a:buNone/>
            </a:pPr>
            <a:fld id="{9A0DB2DC-4C9A-4742-B13C-FB6460FD3503}" type="slidenum">
              <a:rPr lang="zh-CN" altLang="en-US" dirty="0"/>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304800" y="1981200"/>
            <a:ext cx="4184968" cy="3886200"/>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60583" y="1981200"/>
            <a:ext cx="4184968" cy="3886200"/>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4"/>
          <p:cNvSpPr>
            <a:spLocks noGrp="1"/>
          </p:cNvSpPr>
          <p:nvPr>
            <p:ph type="dt" sz="half" idx="12"/>
          </p:nvPr>
        </p:nvSpPr>
        <p:spPr>
          <a:xfrm>
            <a:off x="301625" y="6019800"/>
            <a:ext cx="2289175"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ea"/>
            </a:endParaRPr>
          </a:p>
        </p:txBody>
      </p:sp>
      <p:sp>
        <p:nvSpPr>
          <p:cNvPr id="8" name="页脚占位符 5"/>
          <p:cNvSpPr>
            <a:spLocks noGrp="1"/>
          </p:cNvSpPr>
          <p:nvPr>
            <p:ph type="ftr" sz="quarter" idx="3"/>
          </p:nvPr>
        </p:nvSpPr>
        <p:spPr>
          <a:xfrm>
            <a:off x="3124200" y="6019800"/>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6"/>
          <p:cNvSpPr>
            <a:spLocks noGrp="1"/>
          </p:cNvSpPr>
          <p:nvPr>
            <p:ph type="sldNum" sz="quarter" idx="4"/>
          </p:nvPr>
        </p:nvSpPr>
        <p:spPr>
          <a:xfrm>
            <a:off x="6553200" y="6019800"/>
            <a:ext cx="2289175" cy="476250"/>
          </a:xfrm>
          <a:prstGeom prst="rect">
            <a:avLst/>
          </a:prstGeom>
        </p:spPr>
        <p:txBody>
          <a:bodyPr vert="horz" wrap="square" lIns="91440" tIns="45720" rIns="91440" bIns="45720" numCol="1" anchor="t" anchorCtr="0" compatLnSpc="1"/>
          <a:p>
            <a:pPr algn="r">
              <a:buNone/>
            </a:pPr>
            <a:fld id="{9A0DB2DC-4C9A-4742-B13C-FB6460FD3503}" type="slidenum">
              <a:rPr lang="zh-CN" altLang="en-US" dirty="0"/>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90081" y="1778438"/>
            <a:ext cx="3655181"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92704" y="1778438"/>
            <a:ext cx="3673182"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2"/>
          </p:nvPr>
        </p:nvSpPr>
        <p:spPr>
          <a:xfrm>
            <a:off x="301625" y="6019800"/>
            <a:ext cx="2289175"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ea"/>
            </a:endParaRPr>
          </a:p>
        </p:txBody>
      </p:sp>
      <p:sp>
        <p:nvSpPr>
          <p:cNvPr id="8" name="页脚占位符 7"/>
          <p:cNvSpPr>
            <a:spLocks noGrp="1"/>
          </p:cNvSpPr>
          <p:nvPr>
            <p:ph type="ftr" sz="quarter" idx="13"/>
          </p:nvPr>
        </p:nvSpPr>
        <p:spPr>
          <a:xfrm>
            <a:off x="3124200" y="6019800"/>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4"/>
          </p:nvPr>
        </p:nvSpPr>
        <p:spPr>
          <a:xfrm>
            <a:off x="6553200" y="6019800"/>
            <a:ext cx="2289175" cy="476250"/>
          </a:xfrm>
          <a:prstGeom prst="rect">
            <a:avLst/>
          </a:prstGeom>
        </p:spPr>
        <p:txBody>
          <a:bodyPr vert="horz" wrap="square" lIns="91440" tIns="45720" rIns="91440" bIns="45720" numCol="1" anchor="t" anchorCtr="0" compatLnSpc="1"/>
          <a:p>
            <a:pPr algn="r">
              <a:buNone/>
            </a:pPr>
            <a:fld id="{9A0DB2DC-4C9A-4742-B13C-FB6460FD3503}" type="slidenum">
              <a:rPr lang="zh-CN" altLang="en-US" dirty="0"/>
            </a:fld>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2"/>
          </p:nvPr>
        </p:nvSpPr>
        <p:spPr>
          <a:xfrm>
            <a:off x="301625" y="6019800"/>
            <a:ext cx="2289175"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ea"/>
            </a:endParaRPr>
          </a:p>
        </p:txBody>
      </p:sp>
      <p:sp>
        <p:nvSpPr>
          <p:cNvPr id="8" name="页脚占位符 3"/>
          <p:cNvSpPr>
            <a:spLocks noGrp="1"/>
          </p:cNvSpPr>
          <p:nvPr>
            <p:ph type="ftr" sz="quarter" idx="3"/>
          </p:nvPr>
        </p:nvSpPr>
        <p:spPr>
          <a:xfrm>
            <a:off x="3124200" y="6019800"/>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4"/>
          <p:cNvSpPr>
            <a:spLocks noGrp="1"/>
          </p:cNvSpPr>
          <p:nvPr>
            <p:ph type="sldNum" sz="quarter" idx="4"/>
          </p:nvPr>
        </p:nvSpPr>
        <p:spPr>
          <a:xfrm>
            <a:off x="6553200" y="6019800"/>
            <a:ext cx="2289175" cy="476250"/>
          </a:xfrm>
          <a:prstGeom prst="rect">
            <a:avLst/>
          </a:prstGeom>
        </p:spPr>
        <p:txBody>
          <a:bodyPr vert="horz" wrap="square" lIns="91440" tIns="45720" rIns="91440" bIns="45720" numCol="1" anchor="t" anchorCtr="0" compatLnSpc="1"/>
          <a:p>
            <a:pPr algn="r">
              <a:buNone/>
            </a:pPr>
            <a:fld id="{9A0DB2DC-4C9A-4742-B13C-FB6460FD3503}" type="slidenum">
              <a:rPr lang="zh-CN" altLang="en-US" dirty="0"/>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7" name="日期占位符 54275"/>
          <p:cNvSpPr>
            <a:spLocks noGrp="1"/>
          </p:cNvSpPr>
          <p:nvPr>
            <p:ph type="dt" sz="half" idx="2"/>
          </p:nvPr>
        </p:nvSpPr>
        <p:spPr>
          <a:xfrm>
            <a:off x="301625" y="6019800"/>
            <a:ext cx="2289175"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41C8EAA-3807-4BCA-A14E-69C34A2238B6}" type="datetime1">
              <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ea"/>
              </a:rPr>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ea"/>
            </a:endParaRPr>
          </a:p>
        </p:txBody>
      </p:sp>
      <p:sp>
        <p:nvSpPr>
          <p:cNvPr id="8" name="页脚占位符 54276"/>
          <p:cNvSpPr>
            <a:spLocks noGrp="1"/>
          </p:cNvSpPr>
          <p:nvPr>
            <p:ph type="ftr" sz="quarter" idx="3"/>
          </p:nvPr>
        </p:nvSpPr>
        <p:spPr>
          <a:xfrm>
            <a:off x="3124200" y="6019800"/>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54277"/>
          <p:cNvSpPr>
            <a:spLocks noGrp="1"/>
          </p:cNvSpPr>
          <p:nvPr>
            <p:ph type="sldNum" sz="quarter" idx="4"/>
          </p:nvPr>
        </p:nvSpPr>
        <p:spPr>
          <a:xfrm>
            <a:off x="6553200" y="6019800"/>
            <a:ext cx="2289175" cy="476250"/>
          </a:xfrm>
          <a:prstGeom prst="rect">
            <a:avLst/>
          </a:prstGeom>
        </p:spPr>
        <p:txBody>
          <a:bodyPr vert="horz" wrap="square" lIns="91440" tIns="45720" rIns="91440" bIns="45720" numCol="1" anchor="t" anchorCtr="0" compatLnSpc="1"/>
          <a:p>
            <a:pPr algn="r">
              <a:buNone/>
            </a:pPr>
            <a:fld id="{9A0DB2DC-4C9A-4742-B13C-FB6460FD3503}" type="slidenum">
              <a:rPr lang="zh-CN" altLang="en-US" dirty="0"/>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endParaRPr lang="zh-CN" altLang="en-US" noProof="1" smtClean="0"/>
          </a:p>
        </p:txBody>
      </p:sp>
      <p:sp>
        <p:nvSpPr>
          <p:cNvPr id="7" name="日期占位符 4"/>
          <p:cNvSpPr>
            <a:spLocks noGrp="1"/>
          </p:cNvSpPr>
          <p:nvPr>
            <p:ph type="dt" sz="half" idx="12"/>
          </p:nvPr>
        </p:nvSpPr>
        <p:spPr>
          <a:xfrm>
            <a:off x="301625" y="6019800"/>
            <a:ext cx="2289175"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ea"/>
            </a:endParaRPr>
          </a:p>
        </p:txBody>
      </p:sp>
      <p:sp>
        <p:nvSpPr>
          <p:cNvPr id="8" name="页脚占位符 5"/>
          <p:cNvSpPr>
            <a:spLocks noGrp="1"/>
          </p:cNvSpPr>
          <p:nvPr>
            <p:ph type="ftr" sz="quarter" idx="3"/>
          </p:nvPr>
        </p:nvSpPr>
        <p:spPr>
          <a:xfrm>
            <a:off x="3124200" y="6019800"/>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6"/>
          <p:cNvSpPr>
            <a:spLocks noGrp="1"/>
          </p:cNvSpPr>
          <p:nvPr>
            <p:ph type="sldNum" sz="quarter" idx="4"/>
          </p:nvPr>
        </p:nvSpPr>
        <p:spPr>
          <a:xfrm>
            <a:off x="6553200" y="6019800"/>
            <a:ext cx="2289175" cy="476250"/>
          </a:xfrm>
          <a:prstGeom prst="rect">
            <a:avLst/>
          </a:prstGeom>
        </p:spPr>
        <p:txBody>
          <a:bodyPr vert="horz" wrap="square" lIns="91440" tIns="45720" rIns="91440" bIns="45720" numCol="1" anchor="t" anchorCtr="0" compatLnSpc="1"/>
          <a:p>
            <a:pPr algn="r">
              <a:buNone/>
            </a:pPr>
            <a:fld id="{9A0DB2DC-4C9A-4742-B13C-FB6460FD3503}" type="slidenum">
              <a:rPr lang="zh-CN" altLang="en-US" dirty="0"/>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457201"/>
            <a:ext cx="4629150" cy="5403850"/>
          </a:xfrm>
        </p:spPr>
        <p:txBody>
          <a:bodyPr vert="horz" wrap="square" lIns="91440" tIns="45720" rIns="91440" bIns="45720" numCol="1" anchor="t" anchorCtr="0" compatLnSpc="1"/>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914400" rtl="0" eaLnBrk="0" fontAlgn="base" latinLnBrk="0" hangingPunct="0">
              <a:lnSpc>
                <a:spcPct val="100000"/>
              </a:lnSpc>
              <a:spcBef>
                <a:spcPct val="20000"/>
              </a:spcBef>
              <a:spcAft>
                <a:spcPct val="0"/>
              </a:spcAft>
              <a:buClr>
                <a:schemeClr val="hlink"/>
              </a:buClr>
              <a:buSzPct val="70000"/>
              <a:buFont typeface="Wingdings" panose="05000000000000000000" pitchFamily="2" charset="2"/>
              <a:buNone/>
              <a:defRPr/>
            </a:pPr>
            <a:endParaRPr kumimoji="0" lang="zh-CN" altLang="en-US" sz="2400" b="0" i="0" u="none" strike="noStrike" kern="1200" cap="none" spc="0" normalizeH="0" baseline="0" noProof="1">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noProof="1" smtClean="0"/>
              <a:t>单击此处编辑母版文本样式</a:t>
            </a:r>
            <a:endParaRPr lang="zh-CN" altLang="en-US" noProof="1" smtClean="0"/>
          </a:p>
        </p:txBody>
      </p:sp>
      <p:sp>
        <p:nvSpPr>
          <p:cNvPr id="7" name="日期占位符 4"/>
          <p:cNvSpPr>
            <a:spLocks noGrp="1"/>
          </p:cNvSpPr>
          <p:nvPr>
            <p:ph type="dt" sz="half" idx="12"/>
          </p:nvPr>
        </p:nvSpPr>
        <p:spPr>
          <a:xfrm>
            <a:off x="301625" y="6019800"/>
            <a:ext cx="2289175"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ea"/>
            </a:endParaRPr>
          </a:p>
        </p:txBody>
      </p:sp>
      <p:sp>
        <p:nvSpPr>
          <p:cNvPr id="8" name="页脚占位符 5"/>
          <p:cNvSpPr>
            <a:spLocks noGrp="1"/>
          </p:cNvSpPr>
          <p:nvPr>
            <p:ph type="ftr" sz="quarter" idx="3"/>
          </p:nvPr>
        </p:nvSpPr>
        <p:spPr>
          <a:xfrm>
            <a:off x="3124200" y="6019800"/>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6"/>
          <p:cNvSpPr>
            <a:spLocks noGrp="1"/>
          </p:cNvSpPr>
          <p:nvPr>
            <p:ph type="sldNum" sz="quarter" idx="4"/>
          </p:nvPr>
        </p:nvSpPr>
        <p:spPr>
          <a:xfrm>
            <a:off x="6553200" y="6019800"/>
            <a:ext cx="2289175" cy="476250"/>
          </a:xfrm>
          <a:prstGeom prst="rect">
            <a:avLst/>
          </a:prstGeom>
        </p:spPr>
        <p:txBody>
          <a:bodyPr vert="horz" wrap="square" lIns="91440" tIns="45720" rIns="91440" bIns="45720" numCol="1" anchor="t" anchorCtr="0" compatLnSpc="1"/>
          <a:p>
            <a:pPr algn="r">
              <a:buNone/>
            </a:pPr>
            <a:fld id="{9A0DB2DC-4C9A-4742-B13C-FB6460FD3503}" type="slidenum">
              <a:rPr lang="zh-CN" altLang="en-US" dirty="0"/>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image" Target="../media/image2.jpeg"/><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5"/>
          <a:stretch>
            <a:fillRect/>
          </a:stretch>
        </a:blipFill>
        <a:effectLst/>
      </p:bgPr>
    </p:bg>
    <p:spTree>
      <p:nvGrpSpPr>
        <p:cNvPr id="1" name=""/>
        <p:cNvGrpSpPr/>
        <p:nvPr/>
      </p:nvGrpSpPr>
      <p:grpSpPr/>
      <p:sp>
        <p:nvSpPr>
          <p:cNvPr id="1026" name="标题 54273"/>
          <p:cNvSpPr>
            <a:spLocks noGrp="1" noRot="1"/>
          </p:cNvSpPr>
          <p:nvPr>
            <p:ph type="title"/>
          </p:nvPr>
        </p:nvSpPr>
        <p:spPr>
          <a:xfrm>
            <a:off x="301625" y="685800"/>
            <a:ext cx="854075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1027" name="文本占位符 54274"/>
          <p:cNvSpPr>
            <a:spLocks noGrp="1" noRot="1"/>
          </p:cNvSpPr>
          <p:nvPr>
            <p:ph type="body"/>
          </p:nvPr>
        </p:nvSpPr>
        <p:spPr>
          <a:xfrm>
            <a:off x="304800" y="1981200"/>
            <a:ext cx="8540750" cy="38862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4276" name="日期占位符 54275"/>
          <p:cNvSpPr>
            <a:spLocks noGrp="1"/>
          </p:cNvSpPr>
          <p:nvPr>
            <p:ph type="dt" sz="half" idx="2"/>
          </p:nvPr>
        </p:nvSpPr>
        <p:spPr>
          <a:xfrm>
            <a:off x="301625" y="6019800"/>
            <a:ext cx="2289175" cy="476250"/>
          </a:xfrm>
          <a:prstGeom prst="rect">
            <a:avLst/>
          </a:prstGeom>
          <a:noFill/>
          <a:ln w="9525">
            <a:noFill/>
          </a:ln>
        </p:spPr>
        <p:txBody>
          <a:bodyPr/>
          <a:lstStyle>
            <a:lvl1pPr>
              <a:defRPr sz="1400" noProof="1">
                <a:cs typeface="+mn-ea"/>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9BF555A-5CF2-4294-97A6-1FA82416560E}" type="datetime1">
              <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ea"/>
              </a:rPr>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4277" name="页脚占位符 54276"/>
          <p:cNvSpPr>
            <a:spLocks noGrp="1"/>
          </p:cNvSpPr>
          <p:nvPr>
            <p:ph type="ftr" sz="quarter" idx="3"/>
          </p:nvPr>
        </p:nvSpPr>
        <p:spPr>
          <a:xfrm>
            <a:off x="3124200" y="6019800"/>
            <a:ext cx="2895600" cy="476250"/>
          </a:xfrm>
          <a:prstGeom prst="rect">
            <a:avLst/>
          </a:prstGeom>
          <a:noFill/>
          <a:ln w="9525">
            <a:noFill/>
          </a:ln>
        </p:spPr>
        <p:txBody>
          <a:bodyPr/>
          <a:lstStyle>
            <a:lvl1pPr algn="ctr">
              <a:defRPr sz="1400" noProof="1"/>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4278" name="灯片编号占位符 54277"/>
          <p:cNvSpPr>
            <a:spLocks noGrp="1"/>
          </p:cNvSpPr>
          <p:nvPr>
            <p:ph type="sldNum" sz="quarter" idx="4"/>
          </p:nvPr>
        </p:nvSpPr>
        <p:spPr>
          <a:xfrm>
            <a:off x="6553200" y="6019800"/>
            <a:ext cx="2289175" cy="476250"/>
          </a:xfrm>
          <a:prstGeom prst="rect">
            <a:avLst/>
          </a:prstGeom>
          <a:noFill/>
          <a:ln w="9525">
            <a:noFill/>
          </a:ln>
        </p:spPr>
        <p:txBody>
          <a:bodyPr vert="horz" wrap="square" lIns="91440" tIns="45720" rIns="91440" bIns="45720" numCol="1" anchor="t" anchorCtr="0" compatLnSpc="1"/>
          <a:lstStyle>
            <a:lvl1pPr algn="r">
              <a:defRPr sz="1400"/>
            </a:lvl1pPr>
          </a:lstStyle>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SzPct val="70000"/>
        <a:buFont typeface="Wingdings" panose="05000000000000000000" pitchFamily="2" charset="2"/>
        <a:buChar char="v"/>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accent2"/>
        </a:buClr>
        <a:buSzPct val="85000"/>
        <a:buFont typeface="Wingdings" panose="05000000000000000000" pitchFamily="2"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hlink"/>
        </a:buClr>
        <a:buSzPct val="80000"/>
        <a:buFont typeface="Wingdings" panose="05000000000000000000" pitchFamily="2" charset="2"/>
        <a:buChar char="v"/>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accent2"/>
        </a:buClr>
        <a:buSzPct val="90000"/>
        <a:buFont typeface="Wingdings" panose="05000000000000000000" pitchFamily="2"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hlink"/>
        </a:buClr>
        <a:buSzPct val="85000"/>
        <a:buFont typeface="Wingdings" panose="05000000000000000000" pitchFamily="2" charset="2"/>
        <a:buChar char="v"/>
        <a:defRPr sz="2000" kern="120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4.GIF"/><Relationship Id="rId2" Type="http://schemas.openxmlformats.org/officeDocument/2006/relationships/image" Target="../media/image3.GIF"/><Relationship Id="rId1" Type="http://schemas.openxmlformats.org/officeDocument/2006/relationships/hyperlink" Target="&#31105;&#27602;&#25945;&#32946;&#36164;&#26009;/&#22825;&#25991;&#20844;&#24320;&#35838;&#25351;&#25968;&#20989;&#25968;&#26368;&#32456;/&#25351;&#25968;&#20989;&#25968;&#30340;&#22270;&#35937;2.gsp" TargetMode="Externa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3.jpeg"/><Relationship Id="rId1" Type="http://schemas.openxmlformats.org/officeDocument/2006/relationships/hyperlink" Target="http://www.gg88.net/A003/G0145/new/Wallpapers_P6.htm" TargetMode="Externa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jpe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audio" Target="../media/audio1.wav"/><Relationship Id="rId2" Type="http://schemas.openxmlformats.org/officeDocument/2006/relationships/image" Target="../media/image16.jpeg"/><Relationship Id="rId1" Type="http://schemas.openxmlformats.org/officeDocument/2006/relationships/image" Target="../media/image15.jpe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19.jpeg"/><Relationship Id="rId3" Type="http://schemas.openxmlformats.org/officeDocument/2006/relationships/hyperlink" Target="&#31105;&#27602;&#25945;&#32946;&#36164;&#26009;/&#25105;&#30340;&#35838;&#20214;/&#21560;&#27602;&#30340;&#20320;.mp4" TargetMode="External"/><Relationship Id="rId2" Type="http://schemas.openxmlformats.org/officeDocument/2006/relationships/image" Target="../media/image18.jpeg"/><Relationship Id="rId1" Type="http://schemas.openxmlformats.org/officeDocument/2006/relationships/image" Target="../media/image17.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0.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1.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23.jpeg"/><Relationship Id="rId1" Type="http://schemas.openxmlformats.org/officeDocument/2006/relationships/image" Target="../media/image22.jpe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image" Target="../media/image24.jpe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image" Target="../media/image2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image" Target="../media/image30.jpe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3.jpe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34.jpeg"/></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image" Target="../media/image35.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38.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6.jpeg"/><Relationship Id="rId1" Type="http://schemas.openxmlformats.org/officeDocument/2006/relationships/image" Target="../media/image5.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enwen.soso.com/z/Search.e?sp=S%E7%A6%81%E6%AF%92&amp;ch=w.search.yjjlink&amp;cid=w.search.yjjlink" TargetMode="Externa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audio" Target="../media/audio2.wav"/></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9.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8.jpeg"/><Relationship Id="rId1"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10.jpeg"/><Relationship Id="rId1"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12.jpeg"/><Relationship Id="rId1" Type="http://schemas.openxmlformats.org/officeDocument/2006/relationships/image" Target="../media/image1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矩形 5121"/>
          <p:cNvSpPr>
            <a:spLocks noTextEdit="1"/>
          </p:cNvSpPr>
          <p:nvPr/>
        </p:nvSpPr>
        <p:spPr>
          <a:xfrm>
            <a:off x="900113" y="2852738"/>
            <a:ext cx="7543800" cy="2089150"/>
          </a:xfrm>
          <a:prstGeom prst="rect">
            <a:avLst/>
          </a:prstGeom>
        </p:spPr>
        <p:txBody>
          <a:bodyPr wrap="none" fromWordArt="1">
            <a:prstTxWarp prst="textArchUp">
              <a:avLst>
                <a:gd name="adj" fmla="val 10800013"/>
              </a:avLst>
            </a:prstTxWarp>
            <a:normAutofit/>
          </a:bodyPr>
          <a:p>
            <a:pPr algn="ctr"/>
            <a:r>
              <a:rPr lang="zh-CN" altLang="en-US" sz="6600" b="1">
                <a:ln w="9525" cap="flat" cmpd="sng">
                  <a:solidFill>
                    <a:srgbClr val="0000FF"/>
                  </a:solidFill>
                  <a:prstDash val="solid"/>
                  <a:headEnd type="none" w="med" len="med"/>
                  <a:tailEnd type="none" w="med" len="med"/>
                </a:ln>
                <a:solidFill>
                  <a:srgbClr val="FF0000"/>
                </a:solidFill>
                <a:effectLst>
                  <a:outerShdw dist="107763" dir="13499999" algn="ctr" rotWithShape="0">
                    <a:schemeClr val="accent2">
                      <a:alpha val="50000"/>
                    </a:schemeClr>
                  </a:outerShdw>
                </a:effectLst>
                <a:latin typeface="黑体" charset="0"/>
                <a:ea typeface="黑体" charset="0"/>
              </a:rPr>
              <a:t>珍爱生命，拒绝毒品</a:t>
            </a:r>
            <a:endParaRPr lang="zh-CN" altLang="en-US" sz="6600" b="1">
              <a:ln w="9525" cap="flat" cmpd="sng">
                <a:solidFill>
                  <a:srgbClr val="0000FF"/>
                </a:solidFill>
                <a:prstDash val="solid"/>
                <a:headEnd type="none" w="med" len="med"/>
                <a:tailEnd type="none" w="med" len="med"/>
              </a:ln>
              <a:solidFill>
                <a:srgbClr val="FF0000"/>
              </a:solidFill>
              <a:effectLst>
                <a:outerShdw dist="107763" dir="13499999" algn="ctr" rotWithShape="0">
                  <a:schemeClr val="accent2">
                    <a:alpha val="50000"/>
                  </a:schemeClr>
                </a:outerShdw>
              </a:effectLst>
              <a:latin typeface="黑体" charset="0"/>
              <a:ea typeface="黑体" charset="0"/>
            </a:endParaRPr>
          </a:p>
        </p:txBody>
      </p:sp>
      <p:pic>
        <p:nvPicPr>
          <p:cNvPr id="16387" name="图片 5123" descr="rose3[1]">
            <a:hlinkClick r:id="rId1" action="ppaction://hlinkfile"/>
          </p:cNvPr>
          <p:cNvPicPr>
            <a:picLocks noChangeAspect="1"/>
          </p:cNvPicPr>
          <p:nvPr/>
        </p:nvPicPr>
        <p:blipFill>
          <a:blip r:embed="rId2"/>
          <a:stretch>
            <a:fillRect/>
          </a:stretch>
        </p:blipFill>
        <p:spPr>
          <a:xfrm>
            <a:off x="1187450" y="5638800"/>
            <a:ext cx="863600" cy="1219200"/>
          </a:xfrm>
          <a:prstGeom prst="rect">
            <a:avLst/>
          </a:prstGeom>
          <a:noFill/>
          <a:ln w="9525">
            <a:noFill/>
          </a:ln>
        </p:spPr>
      </p:pic>
      <p:pic>
        <p:nvPicPr>
          <p:cNvPr id="16388" name="图片 5124" descr="AG00142_"/>
          <p:cNvPicPr>
            <a:picLocks noChangeAspect="1"/>
          </p:cNvPicPr>
          <p:nvPr/>
        </p:nvPicPr>
        <p:blipFill>
          <a:blip r:embed="rId3">
            <a:lum contrast="6000"/>
          </a:blip>
          <a:stretch>
            <a:fillRect/>
          </a:stretch>
        </p:blipFill>
        <p:spPr>
          <a:xfrm>
            <a:off x="179388" y="5373688"/>
            <a:ext cx="714375" cy="893762"/>
          </a:xfrm>
          <a:prstGeom prst="rect">
            <a:avLst/>
          </a:prstGeom>
          <a:noFill/>
          <a:ln w="9525">
            <a:noFill/>
          </a:ln>
        </p:spPr>
      </p:pic>
      <p:pic>
        <p:nvPicPr>
          <p:cNvPr id="16389" name="图片 5125" descr="AG00142_"/>
          <p:cNvPicPr>
            <a:picLocks noChangeAspect="1"/>
          </p:cNvPicPr>
          <p:nvPr/>
        </p:nvPicPr>
        <p:blipFill>
          <a:blip r:embed="rId3">
            <a:lum contrast="6000"/>
          </a:blip>
          <a:stretch>
            <a:fillRect/>
          </a:stretch>
        </p:blipFill>
        <p:spPr>
          <a:xfrm>
            <a:off x="539750" y="5229225"/>
            <a:ext cx="771525" cy="965200"/>
          </a:xfrm>
          <a:prstGeom prst="rect">
            <a:avLst/>
          </a:prstGeom>
          <a:noFill/>
          <a:ln w="9525">
            <a:noFill/>
          </a:ln>
        </p:spPr>
      </p:pic>
      <p:pic>
        <p:nvPicPr>
          <p:cNvPr id="16390" name="图片 5126" descr="AG00142_"/>
          <p:cNvPicPr>
            <a:picLocks noChangeAspect="1"/>
          </p:cNvPicPr>
          <p:nvPr/>
        </p:nvPicPr>
        <p:blipFill>
          <a:blip r:embed="rId3">
            <a:lum contrast="6000"/>
          </a:blip>
          <a:stretch>
            <a:fillRect/>
          </a:stretch>
        </p:blipFill>
        <p:spPr>
          <a:xfrm>
            <a:off x="1116013" y="5373688"/>
            <a:ext cx="655637" cy="820737"/>
          </a:xfrm>
          <a:prstGeom prst="rect">
            <a:avLst/>
          </a:prstGeom>
          <a:noFill/>
          <a:ln w="9525">
            <a:noFill/>
          </a:ln>
        </p:spPr>
      </p:pic>
      <p:pic>
        <p:nvPicPr>
          <p:cNvPr id="16391" name="图片 5127" descr="rose3[1]">
            <a:hlinkClick r:id="rId1" action="ppaction://hlinkfile"/>
          </p:cNvPr>
          <p:cNvPicPr>
            <a:picLocks noChangeAspect="1"/>
          </p:cNvPicPr>
          <p:nvPr/>
        </p:nvPicPr>
        <p:blipFill>
          <a:blip r:embed="rId2"/>
          <a:stretch>
            <a:fillRect/>
          </a:stretch>
        </p:blipFill>
        <p:spPr>
          <a:xfrm>
            <a:off x="468313" y="5734050"/>
            <a:ext cx="1054100" cy="1123950"/>
          </a:xfrm>
          <a:prstGeom prst="rect">
            <a:avLst/>
          </a:prstGeom>
          <a:noFill/>
          <a:ln w="9525">
            <a:noFill/>
          </a:ln>
        </p:spPr>
      </p:pic>
      <p:pic>
        <p:nvPicPr>
          <p:cNvPr id="16392" name="图片 5128" descr="rose3[1]">
            <a:hlinkClick r:id="rId1" action="ppaction://hlinkfile"/>
          </p:cNvPr>
          <p:cNvPicPr>
            <a:picLocks noChangeAspect="1"/>
          </p:cNvPicPr>
          <p:nvPr/>
        </p:nvPicPr>
        <p:blipFill>
          <a:blip r:embed="rId2"/>
          <a:stretch>
            <a:fillRect/>
          </a:stretch>
        </p:blipFill>
        <p:spPr>
          <a:xfrm>
            <a:off x="0" y="5638800"/>
            <a:ext cx="1143000" cy="1219200"/>
          </a:xfrm>
          <a:prstGeom prst="rect">
            <a:avLst/>
          </a:prstGeom>
          <a:noFill/>
          <a:ln w="9525">
            <a:noFill/>
          </a:ln>
        </p:spPr>
      </p:pic>
      <p:sp>
        <p:nvSpPr>
          <p:cNvPr id="16393" name="文本框 5129"/>
          <p:cNvSpPr txBox="1"/>
          <p:nvPr/>
        </p:nvSpPr>
        <p:spPr>
          <a:xfrm>
            <a:off x="250825" y="909638"/>
            <a:ext cx="8785225" cy="923925"/>
          </a:xfrm>
          <a:prstGeom prst="rect">
            <a:avLst/>
          </a:prstGeom>
          <a:noFill/>
          <a:ln w="9525">
            <a:noFill/>
          </a:ln>
        </p:spPr>
        <p:txBody>
          <a:bodyPr>
            <a:spAutoFit/>
          </a:bodyPr>
          <a:p>
            <a:pPr algn="ctr">
              <a:spcBef>
                <a:spcPct val="50000"/>
              </a:spcBef>
            </a:pPr>
            <a:r>
              <a:rPr lang="zh-CN" altLang="en-US" sz="5400" b="1" dirty="0">
                <a:solidFill>
                  <a:srgbClr val="3399FF"/>
                </a:solidFill>
                <a:latin typeface="Times New Roman" panose="02020603050405020304" pitchFamily="18" charset="0"/>
                <a:ea typeface="黑体" pitchFamily="49" charset="-122"/>
              </a:rPr>
              <a:t>禁毒知识教育</a:t>
            </a:r>
            <a:endParaRPr lang="zh-CN" altLang="en-US" sz="5400" b="1" dirty="0">
              <a:solidFill>
                <a:srgbClr val="3399FF"/>
              </a:solidFill>
              <a:latin typeface="Times New Roman" panose="02020603050405020304" pitchFamily="18" charset="0"/>
              <a:ea typeface="黑体" pitchFamily="49" charset="-122"/>
            </a:endParaRPr>
          </a:p>
        </p:txBody>
      </p:sp>
      <p:grpSp>
        <p:nvGrpSpPr>
          <p:cNvPr id="16394" name="组合 5130"/>
          <p:cNvGrpSpPr/>
          <p:nvPr/>
        </p:nvGrpSpPr>
        <p:grpSpPr>
          <a:xfrm>
            <a:off x="7164388" y="5300663"/>
            <a:ext cx="2124075" cy="1557337"/>
            <a:chOff x="144" y="2208"/>
            <a:chExt cx="1248" cy="1176"/>
          </a:xfrm>
        </p:grpSpPr>
        <p:pic>
          <p:nvPicPr>
            <p:cNvPr id="16403" name="图片 5131" descr="AG00142_"/>
            <p:cNvPicPr>
              <a:picLocks noChangeAspect="1"/>
            </p:cNvPicPr>
            <p:nvPr/>
          </p:nvPicPr>
          <p:blipFill>
            <a:blip r:embed="rId3">
              <a:lum contrast="6000"/>
            </a:blip>
            <a:stretch>
              <a:fillRect/>
            </a:stretch>
          </p:blipFill>
          <p:spPr>
            <a:xfrm>
              <a:off x="144" y="2352"/>
              <a:ext cx="595" cy="744"/>
            </a:xfrm>
            <a:prstGeom prst="rect">
              <a:avLst/>
            </a:prstGeom>
            <a:noFill/>
            <a:ln w="9525">
              <a:noFill/>
            </a:ln>
          </p:spPr>
        </p:pic>
        <p:pic>
          <p:nvPicPr>
            <p:cNvPr id="16404" name="图片 5132" descr="AG00142_"/>
            <p:cNvPicPr>
              <a:picLocks noChangeAspect="1"/>
            </p:cNvPicPr>
            <p:nvPr/>
          </p:nvPicPr>
          <p:blipFill>
            <a:blip r:embed="rId3">
              <a:lum contrast="6000"/>
            </a:blip>
            <a:stretch>
              <a:fillRect/>
            </a:stretch>
          </p:blipFill>
          <p:spPr>
            <a:xfrm>
              <a:off x="432" y="2208"/>
              <a:ext cx="595" cy="744"/>
            </a:xfrm>
            <a:prstGeom prst="rect">
              <a:avLst/>
            </a:prstGeom>
            <a:noFill/>
            <a:ln w="9525">
              <a:noFill/>
            </a:ln>
          </p:spPr>
        </p:pic>
        <p:pic>
          <p:nvPicPr>
            <p:cNvPr id="16405" name="图片 5133" descr="AG00142_"/>
            <p:cNvPicPr>
              <a:picLocks noChangeAspect="1"/>
            </p:cNvPicPr>
            <p:nvPr/>
          </p:nvPicPr>
          <p:blipFill>
            <a:blip r:embed="rId3">
              <a:lum contrast="6000"/>
            </a:blip>
            <a:stretch>
              <a:fillRect/>
            </a:stretch>
          </p:blipFill>
          <p:spPr>
            <a:xfrm>
              <a:off x="720" y="2256"/>
              <a:ext cx="595" cy="744"/>
            </a:xfrm>
            <a:prstGeom prst="rect">
              <a:avLst/>
            </a:prstGeom>
            <a:noFill/>
            <a:ln w="9525">
              <a:noFill/>
            </a:ln>
          </p:spPr>
        </p:pic>
        <p:pic>
          <p:nvPicPr>
            <p:cNvPr id="16406" name="图片 5134" descr="rose3[1]">
              <a:hlinkClick r:id="rId1" action="ppaction://hlinkfile"/>
            </p:cNvPr>
            <p:cNvPicPr>
              <a:picLocks noChangeAspect="1"/>
            </p:cNvPicPr>
            <p:nvPr/>
          </p:nvPicPr>
          <p:blipFill>
            <a:blip r:embed="rId2"/>
            <a:stretch>
              <a:fillRect/>
            </a:stretch>
          </p:blipFill>
          <p:spPr>
            <a:xfrm>
              <a:off x="240" y="2616"/>
              <a:ext cx="720" cy="768"/>
            </a:xfrm>
            <a:prstGeom prst="rect">
              <a:avLst/>
            </a:prstGeom>
            <a:noFill/>
            <a:ln w="9525">
              <a:noFill/>
            </a:ln>
          </p:spPr>
        </p:pic>
        <p:pic>
          <p:nvPicPr>
            <p:cNvPr id="16407" name="图片 5135" descr="rose3[1]">
              <a:hlinkClick r:id="rId1" action="ppaction://hlinkfile"/>
            </p:cNvPr>
            <p:cNvPicPr>
              <a:picLocks noChangeAspect="1"/>
            </p:cNvPicPr>
            <p:nvPr/>
          </p:nvPicPr>
          <p:blipFill>
            <a:blip r:embed="rId2"/>
            <a:stretch>
              <a:fillRect/>
            </a:stretch>
          </p:blipFill>
          <p:spPr>
            <a:xfrm>
              <a:off x="432" y="2616"/>
              <a:ext cx="720" cy="768"/>
            </a:xfrm>
            <a:prstGeom prst="rect">
              <a:avLst/>
            </a:prstGeom>
            <a:noFill/>
            <a:ln w="9525">
              <a:noFill/>
            </a:ln>
          </p:spPr>
        </p:pic>
        <p:pic>
          <p:nvPicPr>
            <p:cNvPr id="16408" name="图片 5136" descr="rose3[1]">
              <a:hlinkClick r:id="rId1" action="ppaction://hlinkfile"/>
            </p:cNvPr>
            <p:cNvPicPr>
              <a:picLocks noChangeAspect="1"/>
            </p:cNvPicPr>
            <p:nvPr/>
          </p:nvPicPr>
          <p:blipFill>
            <a:blip r:embed="rId2"/>
            <a:stretch>
              <a:fillRect/>
            </a:stretch>
          </p:blipFill>
          <p:spPr>
            <a:xfrm>
              <a:off x="672" y="2592"/>
              <a:ext cx="720" cy="768"/>
            </a:xfrm>
            <a:prstGeom prst="rect">
              <a:avLst/>
            </a:prstGeom>
            <a:noFill/>
            <a:ln w="9525">
              <a:noFill/>
            </a:ln>
          </p:spPr>
        </p:pic>
      </p:grpSp>
      <p:grpSp>
        <p:nvGrpSpPr>
          <p:cNvPr id="16395" name="组合 5138"/>
          <p:cNvGrpSpPr/>
          <p:nvPr/>
        </p:nvGrpSpPr>
        <p:grpSpPr>
          <a:xfrm>
            <a:off x="4140200" y="6021388"/>
            <a:ext cx="1152525" cy="836612"/>
            <a:chOff x="144" y="2208"/>
            <a:chExt cx="1248" cy="1176"/>
          </a:xfrm>
        </p:grpSpPr>
        <p:pic>
          <p:nvPicPr>
            <p:cNvPr id="16397" name="图片 5139" descr="AG00142_"/>
            <p:cNvPicPr>
              <a:picLocks noChangeAspect="1"/>
            </p:cNvPicPr>
            <p:nvPr/>
          </p:nvPicPr>
          <p:blipFill>
            <a:blip r:embed="rId3">
              <a:lum contrast="6000"/>
            </a:blip>
            <a:stretch>
              <a:fillRect/>
            </a:stretch>
          </p:blipFill>
          <p:spPr>
            <a:xfrm>
              <a:off x="144" y="2352"/>
              <a:ext cx="595" cy="744"/>
            </a:xfrm>
            <a:prstGeom prst="rect">
              <a:avLst/>
            </a:prstGeom>
            <a:noFill/>
            <a:ln w="9525">
              <a:noFill/>
            </a:ln>
          </p:spPr>
        </p:pic>
        <p:pic>
          <p:nvPicPr>
            <p:cNvPr id="16398" name="图片 5140" descr="AG00142_"/>
            <p:cNvPicPr>
              <a:picLocks noChangeAspect="1"/>
            </p:cNvPicPr>
            <p:nvPr/>
          </p:nvPicPr>
          <p:blipFill>
            <a:blip r:embed="rId3">
              <a:lum contrast="6000"/>
            </a:blip>
            <a:stretch>
              <a:fillRect/>
            </a:stretch>
          </p:blipFill>
          <p:spPr>
            <a:xfrm>
              <a:off x="432" y="2208"/>
              <a:ext cx="595" cy="744"/>
            </a:xfrm>
            <a:prstGeom prst="rect">
              <a:avLst/>
            </a:prstGeom>
            <a:noFill/>
            <a:ln w="9525">
              <a:noFill/>
            </a:ln>
          </p:spPr>
        </p:pic>
        <p:pic>
          <p:nvPicPr>
            <p:cNvPr id="16399" name="图片 5141" descr="AG00142_"/>
            <p:cNvPicPr>
              <a:picLocks noChangeAspect="1"/>
            </p:cNvPicPr>
            <p:nvPr/>
          </p:nvPicPr>
          <p:blipFill>
            <a:blip r:embed="rId3">
              <a:lum contrast="6000"/>
            </a:blip>
            <a:stretch>
              <a:fillRect/>
            </a:stretch>
          </p:blipFill>
          <p:spPr>
            <a:xfrm>
              <a:off x="720" y="2256"/>
              <a:ext cx="595" cy="744"/>
            </a:xfrm>
            <a:prstGeom prst="rect">
              <a:avLst/>
            </a:prstGeom>
            <a:noFill/>
            <a:ln w="9525">
              <a:noFill/>
            </a:ln>
          </p:spPr>
        </p:pic>
        <p:pic>
          <p:nvPicPr>
            <p:cNvPr id="16400" name="图片 5142" descr="rose3[1]">
              <a:hlinkClick r:id="rId1"/>
            </p:cNvPr>
            <p:cNvPicPr>
              <a:picLocks noChangeAspect="1"/>
            </p:cNvPicPr>
            <p:nvPr/>
          </p:nvPicPr>
          <p:blipFill>
            <a:blip r:embed="rId2"/>
            <a:stretch>
              <a:fillRect/>
            </a:stretch>
          </p:blipFill>
          <p:spPr>
            <a:xfrm>
              <a:off x="240" y="2616"/>
              <a:ext cx="720" cy="768"/>
            </a:xfrm>
            <a:prstGeom prst="rect">
              <a:avLst/>
            </a:prstGeom>
            <a:noFill/>
            <a:ln w="9525">
              <a:noFill/>
            </a:ln>
          </p:spPr>
        </p:pic>
        <p:pic>
          <p:nvPicPr>
            <p:cNvPr id="16401" name="图片 5143" descr="rose3[1]">
              <a:hlinkClick r:id="rId1"/>
            </p:cNvPr>
            <p:cNvPicPr>
              <a:picLocks noChangeAspect="1"/>
            </p:cNvPicPr>
            <p:nvPr/>
          </p:nvPicPr>
          <p:blipFill>
            <a:blip r:embed="rId2"/>
            <a:stretch>
              <a:fillRect/>
            </a:stretch>
          </p:blipFill>
          <p:spPr>
            <a:xfrm>
              <a:off x="432" y="2616"/>
              <a:ext cx="720" cy="768"/>
            </a:xfrm>
            <a:prstGeom prst="rect">
              <a:avLst/>
            </a:prstGeom>
            <a:noFill/>
            <a:ln w="9525">
              <a:noFill/>
            </a:ln>
          </p:spPr>
        </p:pic>
        <p:pic>
          <p:nvPicPr>
            <p:cNvPr id="16402" name="图片 5144" descr="rose3[1]">
              <a:hlinkClick r:id="rId1"/>
            </p:cNvPr>
            <p:cNvPicPr>
              <a:picLocks noChangeAspect="1"/>
            </p:cNvPicPr>
            <p:nvPr/>
          </p:nvPicPr>
          <p:blipFill>
            <a:blip r:embed="rId2"/>
            <a:stretch>
              <a:fillRect/>
            </a:stretch>
          </p:blipFill>
          <p:spPr>
            <a:xfrm>
              <a:off x="672" y="2592"/>
              <a:ext cx="720" cy="768"/>
            </a:xfrm>
            <a:prstGeom prst="rect">
              <a:avLst/>
            </a:prstGeom>
            <a:noFill/>
            <a:ln w="9525">
              <a:noFill/>
            </a:ln>
          </p:spPr>
        </p:pic>
      </p:grpSp>
      <p:sp>
        <p:nvSpPr>
          <p:cNvPr id="16396" name="TextBox 23"/>
          <p:cNvSpPr txBox="1"/>
          <p:nvPr/>
        </p:nvSpPr>
        <p:spPr>
          <a:xfrm>
            <a:off x="4779645" y="4869180"/>
            <a:ext cx="3248660" cy="460375"/>
          </a:xfrm>
          <a:prstGeom prst="rect">
            <a:avLst/>
          </a:prstGeom>
          <a:noFill/>
          <a:ln w="9525">
            <a:noFill/>
          </a:ln>
        </p:spPr>
        <p:txBody>
          <a:bodyPr wrap="square">
            <a:spAutoFit/>
          </a:bodyPr>
          <a:p>
            <a:r>
              <a:rPr lang="zh-CN" altLang="en-US" sz="2400" b="1" dirty="0">
                <a:solidFill>
                  <a:srgbClr val="000000"/>
                </a:solidFill>
                <a:latin typeface="Arial" panose="020B0604020202020204" pitchFamily="34" charset="0"/>
              </a:rPr>
              <a:t>梅川中学 </a:t>
            </a:r>
            <a:r>
              <a:rPr lang="zh-CN" sz="2400" b="1" dirty="0">
                <a:solidFill>
                  <a:srgbClr val="000000"/>
                </a:solidFill>
                <a:latin typeface="Arial" panose="020B0604020202020204" pitchFamily="34" charset="0"/>
              </a:rPr>
              <a:t>王志</a:t>
            </a:r>
            <a:endParaRPr lang="zh-CN" sz="2400" b="1" dirty="0">
              <a:solidFill>
                <a:srgbClr val="000000"/>
              </a:solidFill>
              <a:latin typeface="Arial" panose="020B0604020202020204" pitchFamily="34" charset="0"/>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098" name="图片 4097" descr="6_GG88">
            <a:hlinkClick r:id="rId1"/>
          </p:cNvPr>
          <p:cNvPicPr>
            <a:picLocks noChangeAspect="1"/>
          </p:cNvPicPr>
          <p:nvPr/>
        </p:nvPicPr>
        <p:blipFill>
          <a:blip r:embed="rId2"/>
          <a:stretch>
            <a:fillRect/>
          </a:stretch>
        </p:blipFill>
        <p:spPr>
          <a:xfrm>
            <a:off x="323850" y="304800"/>
            <a:ext cx="8569325" cy="6219825"/>
          </a:xfrm>
          <a:prstGeom prst="rect">
            <a:avLst/>
          </a:prstGeom>
          <a:noFill/>
          <a:ln w="9525">
            <a:noFill/>
          </a:ln>
        </p:spPr>
      </p:pic>
      <p:sp>
        <p:nvSpPr>
          <p:cNvPr id="4099" name="文本框 4098"/>
          <p:cNvSpPr txBox="1"/>
          <p:nvPr/>
        </p:nvSpPr>
        <p:spPr>
          <a:xfrm>
            <a:off x="6372225" y="5229225"/>
            <a:ext cx="2519363" cy="823913"/>
          </a:xfrm>
          <a:prstGeom prst="rect">
            <a:avLst/>
          </a:prstGeom>
          <a:noFill/>
          <a:ln w="9525">
            <a:noFill/>
          </a:ln>
        </p:spPr>
        <p:txBody>
          <a:bodyPr>
            <a:spAutoFit/>
          </a:bodyPr>
          <a:p>
            <a:pPr>
              <a:spcBef>
                <a:spcPct val="50000"/>
              </a:spcBef>
            </a:pPr>
            <a:r>
              <a:rPr lang="zh-CN" altLang="en-US" sz="4800" b="1" dirty="0">
                <a:solidFill>
                  <a:srgbClr val="000000"/>
                </a:solidFill>
                <a:latin typeface="Comic Sans MS" panose="030F0702030302020204" pitchFamily="66" charset="0"/>
              </a:rPr>
              <a:t>罂粟花</a:t>
            </a:r>
            <a:r>
              <a:rPr lang="zh-CN" altLang="en-US" sz="4800" b="1" dirty="0">
                <a:latin typeface="Comic Sans MS" panose="030F0702030302020204" pitchFamily="66" charset="0"/>
              </a:rPr>
              <a:t> </a:t>
            </a:r>
            <a:endParaRPr lang="zh-CN" altLang="en-US" sz="4800" b="1" dirty="0">
              <a:latin typeface="Comic Sans MS" panose="030F0702030302020204" pitchFamily="66"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slide(fromTop)">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099"/>
                                        </p:tgtEl>
                                        <p:attrNameLst>
                                          <p:attrName>style.visibility</p:attrName>
                                        </p:attrNameLst>
                                      </p:cBhvr>
                                      <p:to>
                                        <p:strVal val="visible"/>
                                      </p:to>
                                    </p:set>
                                    <p:animEffect transition="in" filter="slide(fromBottom)">
                                      <p:cBhvr>
                                        <p:cTn id="12"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标题 11265"/>
          <p:cNvSpPr>
            <a:spLocks noGrp="1" noRot="1"/>
          </p:cNvSpPr>
          <p:nvPr>
            <p:ph type="title"/>
          </p:nvPr>
        </p:nvSpPr>
        <p:spPr>
          <a:xfrm>
            <a:off x="5219700" y="620713"/>
            <a:ext cx="2663825" cy="1143000"/>
          </a:xfrm>
        </p:spPr>
        <p:txBody>
          <a:bodyPr vert="horz" wrap="square" lIns="91440" tIns="45720" rIns="91440" bIns="45720" anchor="ctr"/>
          <a:p>
            <a:pPr eaLnBrk="1" hangingPunct="1"/>
            <a:r>
              <a:rPr lang="en-US" altLang="zh-CN" sz="4000" b="1" dirty="0">
                <a:solidFill>
                  <a:schemeClr val="tx1"/>
                </a:solidFill>
              </a:rPr>
              <a:t>                       </a:t>
            </a:r>
            <a:r>
              <a:rPr lang="zh-CN" altLang="en-US" sz="4000" b="1" dirty="0">
                <a:solidFill>
                  <a:srgbClr val="FF3300"/>
                </a:solidFill>
              </a:rPr>
              <a:t>罂粟</a:t>
            </a:r>
            <a:endParaRPr lang="zh-CN" altLang="en-US" sz="4000" b="1" dirty="0">
              <a:solidFill>
                <a:srgbClr val="FF3300"/>
              </a:solidFill>
            </a:endParaRPr>
          </a:p>
        </p:txBody>
      </p:sp>
      <p:pic>
        <p:nvPicPr>
          <p:cNvPr id="11267" name="内容占位符 11266" descr="ys"/>
          <p:cNvPicPr>
            <a:picLocks noGrp="1" noRot="1" noChangeAspect="1"/>
          </p:cNvPicPr>
          <p:nvPr>
            <p:ph idx="1"/>
          </p:nvPr>
        </p:nvPicPr>
        <p:blipFill>
          <a:blip r:embed="rId1"/>
          <a:srcRect/>
          <a:stretch>
            <a:fillRect/>
          </a:stretch>
        </p:blipFill>
        <p:spPr>
          <a:xfrm>
            <a:off x="0" y="836613"/>
            <a:ext cx="4716463" cy="5653087"/>
          </a:xfrm>
        </p:spPr>
      </p:pic>
      <p:sp>
        <p:nvSpPr>
          <p:cNvPr id="11270" name="矩形 11269"/>
          <p:cNvSpPr/>
          <p:nvPr/>
        </p:nvSpPr>
        <p:spPr>
          <a:xfrm>
            <a:off x="4932363" y="2316163"/>
            <a:ext cx="3889375" cy="2282825"/>
          </a:xfrm>
          <a:prstGeom prst="rect">
            <a:avLst/>
          </a:prstGeom>
          <a:noFill/>
          <a:ln w="9525">
            <a:noFill/>
          </a:ln>
        </p:spPr>
        <p:txBody>
          <a:bodyPr anchor="ctr">
            <a:spAutoFit/>
          </a:bodyPr>
          <a:p>
            <a:r>
              <a:rPr lang="en-US" altLang="zh-CN" sz="2400" b="1" dirty="0">
                <a:latin typeface="楷体_GB2312" pitchFamily="49" charset="-122"/>
                <a:ea typeface="楷体_GB2312" pitchFamily="49" charset="-122"/>
              </a:rPr>
              <a:t>    </a:t>
            </a:r>
            <a:r>
              <a:rPr lang="zh-CN" altLang="en-US" sz="2400" b="1" dirty="0">
                <a:latin typeface="楷体_GB2312" pitchFamily="49" charset="-122"/>
                <a:ea typeface="楷体_GB2312" pitchFamily="49" charset="-122"/>
              </a:rPr>
              <a:t>这些美丽的花朵就是邪恶毒品的</a:t>
            </a:r>
            <a:r>
              <a:rPr lang="zh-CN" altLang="en-US" sz="2400" b="1" dirty="0">
                <a:solidFill>
                  <a:srgbClr val="FF3300"/>
                </a:solidFill>
                <a:latin typeface="楷体_GB2312" pitchFamily="49" charset="-122"/>
                <a:ea typeface="楷体_GB2312" pitchFamily="49" charset="-122"/>
              </a:rPr>
              <a:t>根源</a:t>
            </a:r>
            <a:r>
              <a:rPr lang="zh-CN" altLang="en-US" sz="2400" b="1" dirty="0">
                <a:latin typeface="楷体_GB2312" pitchFamily="49" charset="-122"/>
                <a:ea typeface="楷体_GB2312" pitchFamily="49" charset="-122"/>
              </a:rPr>
              <a:t>。汁液经自然风化变成深褐色，这就是</a:t>
            </a:r>
            <a:r>
              <a:rPr lang="zh-CN" altLang="en-US" sz="2400" b="1" dirty="0">
                <a:solidFill>
                  <a:srgbClr val="FF3300"/>
                </a:solidFill>
                <a:latin typeface="楷体_GB2312" pitchFamily="49" charset="-122"/>
                <a:ea typeface="楷体_GB2312" pitchFamily="49" charset="-122"/>
              </a:rPr>
              <a:t>生鸦片</a:t>
            </a:r>
            <a:r>
              <a:rPr lang="zh-CN" altLang="en-US" sz="2400" b="1" dirty="0">
                <a:latin typeface="楷体_GB2312" pitchFamily="49" charset="-122"/>
                <a:ea typeface="楷体_GB2312" pitchFamily="49" charset="-122"/>
              </a:rPr>
              <a:t>。把生鸦片加工后可得到</a:t>
            </a:r>
            <a:r>
              <a:rPr lang="zh-CN" altLang="en-US" sz="2400" b="1" dirty="0">
                <a:solidFill>
                  <a:srgbClr val="FF3300"/>
                </a:solidFill>
                <a:latin typeface="楷体_GB2312" pitchFamily="49" charset="-122"/>
                <a:ea typeface="楷体_GB2312" pitchFamily="49" charset="-122"/>
              </a:rPr>
              <a:t>吗啡</a:t>
            </a:r>
            <a:r>
              <a:rPr lang="zh-CN" altLang="en-US" sz="2400" b="1" dirty="0">
                <a:latin typeface="楷体_GB2312" pitchFamily="49" charset="-122"/>
                <a:ea typeface="楷体_GB2312" pitchFamily="49" charset="-122"/>
              </a:rPr>
              <a:t>，在经过复杂的转化过程，就变成了</a:t>
            </a:r>
            <a:r>
              <a:rPr lang="zh-CN" altLang="en-US" sz="2400" b="1" dirty="0">
                <a:solidFill>
                  <a:srgbClr val="FF3300"/>
                </a:solidFill>
                <a:latin typeface="楷体_GB2312" pitchFamily="49" charset="-122"/>
                <a:ea typeface="楷体_GB2312" pitchFamily="49" charset="-122"/>
              </a:rPr>
              <a:t>海洛因</a:t>
            </a:r>
            <a:r>
              <a:rPr lang="zh-CN" altLang="en-US" sz="2400" b="1" dirty="0">
                <a:latin typeface="楷体_GB2312" pitchFamily="49" charset="-122"/>
                <a:ea typeface="楷体_GB2312" pitchFamily="49" charset="-122"/>
              </a:rPr>
              <a:t>。 </a:t>
            </a:r>
            <a:endParaRPr lang="zh-CN" altLang="en-US" sz="2400" b="1" dirty="0">
              <a:latin typeface="楷体_GB2312" pitchFamily="49" charset="-122"/>
              <a:ea typeface="楷体_GB2312"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indefinite" fill="hold">
                                          <p:stCondLst>
                                            <p:cond delay="0"/>
                                          </p:stCondLst>
                                        </p:cTn>
                                        <p:tgtEl>
                                          <p:spTgt spid="11266"/>
                                        </p:tgtEl>
                                        <p:attrNameLst>
                                          <p:attrName>style.visibility</p:attrName>
                                        </p:attrNameLst>
                                      </p:cBhvr>
                                      <p:to>
                                        <p:strVal val="visible"/>
                                      </p:to>
                                    </p:set>
                                    <p:anim calcmode="lin" valueType="num">
                                      <p:cBhvr>
                                        <p:cTn id="7" dur="1000" fill="hold"/>
                                        <p:tgtEl>
                                          <p:spTgt spid="11266"/>
                                        </p:tgtEl>
                                        <p:attrNameLst>
                                          <p:attrName>ppt_x</p:attrName>
                                        </p:attrNameLst>
                                      </p:cBhvr>
                                      <p:tavLst>
                                        <p:tav tm="0">
                                          <p:val>
                                            <p:strVal val="#ppt_x-.2"/>
                                          </p:val>
                                        </p:tav>
                                        <p:tav tm="100000">
                                          <p:val>
                                            <p:strVal val="#ppt_x"/>
                                          </p:val>
                                        </p:tav>
                                      </p:tavLst>
                                    </p:anim>
                                    <p:anim calcmode="lin" valueType="num">
                                      <p:cBhvr>
                                        <p:cTn id="8" dur="1000" fill="hold"/>
                                        <p:tgtEl>
                                          <p:spTgt spid="11266"/>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266"/>
                                        </p:tgtEl>
                                      </p:cBhvr>
                                    </p:animEffect>
                                  </p:childTnLst>
                                </p:cTn>
                              </p:par>
                            </p:childTnLst>
                          </p:cTn>
                        </p:par>
                      </p:childTnLst>
                    </p:cTn>
                  </p:par>
                  <p:par>
                    <p:cTn id="10" fill="hold">
                      <p:stCondLst>
                        <p:cond delay="indefinite"/>
                      </p:stCondLst>
                      <p:childTnLst>
                        <p:par>
                          <p:cTn id="11" fill="hold">
                            <p:stCondLst>
                              <p:cond delay="0"/>
                            </p:stCondLst>
                            <p:childTnLst>
                              <p:par>
                                <p:cTn id="12" presetID="18" presetClass="entr" presetSubtype="12" fill="hold" nodeType="clickEffect">
                                  <p:stCondLst>
                                    <p:cond delay="0"/>
                                  </p:stCondLst>
                                  <p:childTnLst>
                                    <p:set>
                                      <p:cBhvr>
                                        <p:cTn id="13" dur="1" fill="hold">
                                          <p:stCondLst>
                                            <p:cond delay="0"/>
                                          </p:stCondLst>
                                        </p:cTn>
                                        <p:tgtEl>
                                          <p:spTgt spid="11267"/>
                                        </p:tgtEl>
                                        <p:attrNameLst>
                                          <p:attrName>style.visibility</p:attrName>
                                        </p:attrNameLst>
                                      </p:cBhvr>
                                      <p:to>
                                        <p:strVal val="visible"/>
                                      </p:to>
                                    </p:set>
                                    <p:animEffect transition="in" filter="strips(downLeft)">
                                      <p:cBhvr>
                                        <p:cTn id="14" dur="500"/>
                                        <p:tgtEl>
                                          <p:spTgt spid="11267"/>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2" fill="hold" grpId="0" nodeType="clickEffect">
                                  <p:stCondLst>
                                    <p:cond delay="0"/>
                                  </p:stCondLst>
                                  <p:childTnLst>
                                    <p:set>
                                      <p:cBhvr>
                                        <p:cTn id="18" dur="1" fill="hold">
                                          <p:stCondLst>
                                            <p:cond delay="0"/>
                                          </p:stCondLst>
                                        </p:cTn>
                                        <p:tgtEl>
                                          <p:spTgt spid="11270"/>
                                        </p:tgtEl>
                                        <p:attrNameLst>
                                          <p:attrName>style.visibility</p:attrName>
                                        </p:attrNameLst>
                                      </p:cBhvr>
                                      <p:to>
                                        <p:strVal val="visible"/>
                                      </p:to>
                                    </p:set>
                                    <p:animEffect transition="in" filter="slide(fromRight)">
                                      <p:cBhvr>
                                        <p:cTn id="19" dur="500"/>
                                        <p:tgtEl>
                                          <p:spTgt spid="11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7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矩形 12289"/>
          <p:cNvSpPr/>
          <p:nvPr/>
        </p:nvSpPr>
        <p:spPr>
          <a:xfrm>
            <a:off x="-180975" y="1125538"/>
            <a:ext cx="9144000" cy="1066800"/>
          </a:xfrm>
          <a:prstGeom prst="rect">
            <a:avLst/>
          </a:prstGeom>
          <a:noFill/>
          <a:ln w="9525">
            <a:noFill/>
          </a:ln>
        </p:spPr>
        <p:txBody>
          <a:bodyPr>
            <a:spAutoFit/>
          </a:bodyPr>
          <a:p>
            <a:r>
              <a:rPr lang="en-US" altLang="zh-CN" sz="3200" b="1" dirty="0">
                <a:solidFill>
                  <a:srgbClr val="FF0000"/>
                </a:solidFill>
                <a:latin typeface="宋体" panose="02010600030101010101" pitchFamily="2" charset="-122"/>
              </a:rPr>
              <a:t>    </a:t>
            </a:r>
            <a:r>
              <a:rPr lang="zh-CN" altLang="en-US" sz="3200" b="1" dirty="0">
                <a:solidFill>
                  <a:srgbClr val="FF0000"/>
                </a:solidFill>
                <a:latin typeface="宋体" panose="02010600030101010101" pitchFamily="2" charset="-122"/>
              </a:rPr>
              <a:t>大麻</a:t>
            </a:r>
            <a:r>
              <a:rPr lang="en-US" altLang="zh-CN" sz="3200" b="1" dirty="0">
                <a:solidFill>
                  <a:srgbClr val="FF0000"/>
                </a:solidFill>
                <a:latin typeface="Times New Roman" panose="02020603050405020304" pitchFamily="18" charset="0"/>
              </a:rPr>
              <a:t>——</a:t>
            </a:r>
            <a:r>
              <a:rPr lang="zh-CN" altLang="en-US" sz="3200" b="1" dirty="0">
                <a:latin typeface="宋体" panose="02010600030101010101" pitchFamily="2" charset="-122"/>
              </a:rPr>
              <a:t>为桑科的一年生草本植物，雌雄分株。主要毒性成分为四氢大麻酚，具有</a:t>
            </a:r>
            <a:r>
              <a:rPr lang="zh-CN" altLang="en-US" sz="3200" b="1" dirty="0">
                <a:solidFill>
                  <a:srgbClr val="FF3300"/>
                </a:solidFill>
                <a:latin typeface="宋体" panose="02010600030101010101" pitchFamily="2" charset="-122"/>
              </a:rPr>
              <a:t>致幻</a:t>
            </a:r>
            <a:r>
              <a:rPr lang="zh-CN" altLang="en-US" sz="3200" b="1" dirty="0">
                <a:latin typeface="宋体" panose="02010600030101010101" pitchFamily="2" charset="-122"/>
              </a:rPr>
              <a:t>作用。</a:t>
            </a:r>
            <a:r>
              <a:rPr lang="zh-CN" altLang="en-US" sz="3200" b="1" dirty="0">
                <a:latin typeface="Times New Roman" panose="02020603050405020304" pitchFamily="18" charset="0"/>
              </a:rPr>
              <a:t> </a:t>
            </a:r>
            <a:endParaRPr lang="zh-CN" altLang="en-US" sz="3200" b="1" dirty="0">
              <a:latin typeface="Times New Roman" panose="02020603050405020304" pitchFamily="18" charset="0"/>
            </a:endParaRPr>
          </a:p>
        </p:txBody>
      </p:sp>
      <p:pic>
        <p:nvPicPr>
          <p:cNvPr id="12293" name="图片 12292" descr="307-1"/>
          <p:cNvPicPr>
            <a:picLocks noChangeAspect="1"/>
          </p:cNvPicPr>
          <p:nvPr/>
        </p:nvPicPr>
        <p:blipFill>
          <a:blip r:embed="rId1"/>
          <a:stretch>
            <a:fillRect/>
          </a:stretch>
        </p:blipFill>
        <p:spPr>
          <a:xfrm>
            <a:off x="1187450" y="3068638"/>
            <a:ext cx="2332038" cy="3024187"/>
          </a:xfrm>
          <a:prstGeom prst="rect">
            <a:avLst/>
          </a:prstGeom>
          <a:noFill/>
          <a:ln w="9525">
            <a:noFill/>
          </a:ln>
        </p:spPr>
      </p:pic>
      <p:pic>
        <p:nvPicPr>
          <p:cNvPr id="12294" name="图片 12293" descr="307-2"/>
          <p:cNvPicPr>
            <a:picLocks noChangeAspect="1"/>
          </p:cNvPicPr>
          <p:nvPr/>
        </p:nvPicPr>
        <p:blipFill>
          <a:blip r:embed="rId2"/>
          <a:stretch>
            <a:fillRect/>
          </a:stretch>
        </p:blipFill>
        <p:spPr>
          <a:xfrm>
            <a:off x="4067175" y="3500438"/>
            <a:ext cx="2665413" cy="1724025"/>
          </a:xfrm>
          <a:prstGeom prst="rect">
            <a:avLst/>
          </a:prstGeom>
          <a:noFill/>
          <a:ln w="9525">
            <a:noFill/>
          </a:ln>
        </p:spPr>
      </p:pic>
    </p:spTree>
  </p:cSld>
  <p:clrMapOvr>
    <a:masterClrMapping/>
  </p:clrMapOvr>
  <p:transition>
    <p:random/>
    <p:sndAc>
      <p:stSnd>
        <p:snd r:embed="rId3" name="typ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slide(fromTop)">
                                      <p:cBhvr>
                                        <p:cTn id="7" dur="500"/>
                                        <p:tgtEl>
                                          <p:spTgt spid="12290"/>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nodeType="clickEffect">
                                  <p:stCondLst>
                                    <p:cond delay="0"/>
                                  </p:stCondLst>
                                  <p:childTnLst>
                                    <p:set>
                                      <p:cBhvr>
                                        <p:cTn id="11" dur="1" fill="hold">
                                          <p:stCondLst>
                                            <p:cond delay="0"/>
                                          </p:stCondLst>
                                        </p:cTn>
                                        <p:tgtEl>
                                          <p:spTgt spid="12293"/>
                                        </p:tgtEl>
                                        <p:attrNameLst>
                                          <p:attrName>style.visibility</p:attrName>
                                        </p:attrNameLst>
                                      </p:cBhvr>
                                      <p:to>
                                        <p:strVal val="visible"/>
                                      </p:to>
                                    </p:set>
                                    <p:animEffect transition="in" filter="strips(downRight)">
                                      <p:cBhvr>
                                        <p:cTn id="12" dur="500"/>
                                        <p:tgtEl>
                                          <p:spTgt spid="12293"/>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32" fill="hold" nodeType="clickEffect">
                                  <p:stCondLst>
                                    <p:cond delay="0"/>
                                  </p:stCondLst>
                                  <p:childTnLst>
                                    <p:set>
                                      <p:cBhvr>
                                        <p:cTn id="16" dur="1" fill="hold">
                                          <p:stCondLst>
                                            <p:cond delay="0"/>
                                          </p:stCondLst>
                                        </p:cTn>
                                        <p:tgtEl>
                                          <p:spTgt spid="12294"/>
                                        </p:tgtEl>
                                        <p:attrNameLst>
                                          <p:attrName>style.visibility</p:attrName>
                                        </p:attrNameLst>
                                      </p:cBhvr>
                                      <p:to>
                                        <p:strVal val="visible"/>
                                      </p:to>
                                    </p:set>
                                    <p:animEffect transition="in" filter="circle(out)">
                                      <p:cBhvr>
                                        <p:cTn id="17" dur="1000"/>
                                        <p:tgtEl>
                                          <p:spTgt spid="122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8674" name="组合 7169"/>
          <p:cNvGrpSpPr/>
          <p:nvPr/>
        </p:nvGrpSpPr>
        <p:grpSpPr>
          <a:xfrm>
            <a:off x="92075" y="187325"/>
            <a:ext cx="2879725" cy="2936875"/>
            <a:chOff x="0" y="0"/>
            <a:chExt cx="1814" cy="1850"/>
          </a:xfrm>
        </p:grpSpPr>
        <p:pic>
          <p:nvPicPr>
            <p:cNvPr id="28680" name="图片 7170" descr="32bb9c8b6f6c7b93fd1f1090[1]"/>
            <p:cNvPicPr/>
            <p:nvPr/>
          </p:nvPicPr>
          <p:blipFill>
            <a:blip r:embed="rId1"/>
            <a:srcRect b="13382"/>
            <a:stretch>
              <a:fillRect/>
            </a:stretch>
          </p:blipFill>
          <p:spPr>
            <a:xfrm>
              <a:off x="0" y="0"/>
              <a:ext cx="1814" cy="1418"/>
            </a:xfrm>
            <a:prstGeom prst="rect">
              <a:avLst/>
            </a:prstGeom>
            <a:noFill/>
            <a:ln w="9525">
              <a:noFill/>
            </a:ln>
          </p:spPr>
        </p:pic>
        <p:sp>
          <p:nvSpPr>
            <p:cNvPr id="28681" name="文本框 7171"/>
            <p:cNvSpPr txBox="1"/>
            <p:nvPr/>
          </p:nvSpPr>
          <p:spPr>
            <a:xfrm>
              <a:off x="230" y="1408"/>
              <a:ext cx="1104" cy="442"/>
            </a:xfrm>
            <a:prstGeom prst="rect">
              <a:avLst/>
            </a:prstGeom>
            <a:noFill/>
            <a:ln w="9525">
              <a:noFill/>
            </a:ln>
          </p:spPr>
          <p:txBody>
            <a:bodyPr>
              <a:spAutoFit/>
            </a:bodyPr>
            <a:p>
              <a:r>
                <a:rPr lang="zh-CN" altLang="en-US" sz="4000" dirty="0">
                  <a:latin typeface="Arial" panose="020B0604020202020204" pitchFamily="34" charset="0"/>
                  <a:ea typeface="黑体" pitchFamily="49" charset="-122"/>
                </a:rPr>
                <a:t>海洛因</a:t>
              </a:r>
              <a:endParaRPr lang="zh-CN" altLang="en-US" sz="4000" dirty="0">
                <a:latin typeface="Arial" panose="020B0604020202020204" pitchFamily="34" charset="0"/>
                <a:ea typeface="黑体" pitchFamily="49" charset="-122"/>
              </a:endParaRPr>
            </a:p>
          </p:txBody>
        </p:sp>
      </p:grpSp>
      <p:grpSp>
        <p:nvGrpSpPr>
          <p:cNvPr id="28675" name="组合 7178"/>
          <p:cNvGrpSpPr/>
          <p:nvPr/>
        </p:nvGrpSpPr>
        <p:grpSpPr>
          <a:xfrm>
            <a:off x="2555875" y="3716338"/>
            <a:ext cx="2879725" cy="2860675"/>
            <a:chOff x="0" y="0"/>
            <a:chExt cx="1814" cy="1802"/>
          </a:xfrm>
        </p:grpSpPr>
        <p:pic>
          <p:nvPicPr>
            <p:cNvPr id="28678" name="图片 7179" descr="W020050707618514589323[1]"/>
            <p:cNvPicPr/>
            <p:nvPr/>
          </p:nvPicPr>
          <p:blipFill>
            <a:blip r:embed="rId2"/>
            <a:stretch>
              <a:fillRect/>
            </a:stretch>
          </p:blipFill>
          <p:spPr>
            <a:xfrm>
              <a:off x="0" y="0"/>
              <a:ext cx="1814" cy="1360"/>
            </a:xfrm>
            <a:prstGeom prst="rect">
              <a:avLst/>
            </a:prstGeom>
            <a:noFill/>
            <a:ln w="9525">
              <a:noFill/>
            </a:ln>
          </p:spPr>
        </p:pic>
        <p:sp>
          <p:nvSpPr>
            <p:cNvPr id="28679" name="文本框 7180"/>
            <p:cNvSpPr txBox="1"/>
            <p:nvPr/>
          </p:nvSpPr>
          <p:spPr>
            <a:xfrm>
              <a:off x="288" y="1360"/>
              <a:ext cx="1296" cy="442"/>
            </a:xfrm>
            <a:prstGeom prst="rect">
              <a:avLst/>
            </a:prstGeom>
            <a:noFill/>
            <a:ln w="9525">
              <a:noFill/>
            </a:ln>
          </p:spPr>
          <p:txBody>
            <a:bodyPr>
              <a:spAutoFit/>
            </a:bodyPr>
            <a:p>
              <a:r>
                <a:rPr lang="zh-CN" altLang="en-US" sz="4000" dirty="0">
                  <a:latin typeface="Arial" panose="020B0604020202020204" pitchFamily="34" charset="0"/>
                  <a:ea typeface="黑体" pitchFamily="49" charset="-122"/>
                </a:rPr>
                <a:t>摇头丸</a:t>
              </a:r>
              <a:endParaRPr lang="zh-CN" altLang="en-US" sz="4000" dirty="0">
                <a:latin typeface="Arial" panose="020B0604020202020204" pitchFamily="34" charset="0"/>
                <a:ea typeface="黑体" pitchFamily="49" charset="-122"/>
              </a:endParaRPr>
            </a:p>
          </p:txBody>
        </p:sp>
      </p:grpSp>
      <p:pic>
        <p:nvPicPr>
          <p:cNvPr id="28676" name="图片 7184" descr="1295066367846840896">
            <a:hlinkClick r:id="rId3" action="ppaction://hlinkfile"/>
          </p:cNvPr>
          <p:cNvPicPr>
            <a:picLocks noChangeAspect="1"/>
          </p:cNvPicPr>
          <p:nvPr/>
        </p:nvPicPr>
        <p:blipFill>
          <a:blip r:embed="rId4"/>
          <a:srcRect t="6223" b="8000"/>
          <a:stretch>
            <a:fillRect/>
          </a:stretch>
        </p:blipFill>
        <p:spPr>
          <a:xfrm>
            <a:off x="4716463" y="260350"/>
            <a:ext cx="2895600" cy="2133600"/>
          </a:xfrm>
          <a:prstGeom prst="rect">
            <a:avLst/>
          </a:prstGeom>
          <a:noFill/>
          <a:ln w="9525">
            <a:noFill/>
          </a:ln>
        </p:spPr>
      </p:pic>
      <p:sp>
        <p:nvSpPr>
          <p:cNvPr id="28677" name="文本框 7185"/>
          <p:cNvSpPr txBox="1"/>
          <p:nvPr/>
        </p:nvSpPr>
        <p:spPr>
          <a:xfrm>
            <a:off x="5508625" y="2565400"/>
            <a:ext cx="1295400" cy="701675"/>
          </a:xfrm>
          <a:prstGeom prst="rect">
            <a:avLst/>
          </a:prstGeom>
          <a:noFill/>
          <a:ln w="9525">
            <a:noFill/>
          </a:ln>
        </p:spPr>
        <p:txBody>
          <a:bodyPr>
            <a:spAutoFit/>
          </a:bodyPr>
          <a:p>
            <a:r>
              <a:rPr lang="zh-CN" altLang="en-US" sz="4000" dirty="0">
                <a:latin typeface="Arial" panose="020B0604020202020204" pitchFamily="34" charset="0"/>
                <a:ea typeface="黑体" pitchFamily="49" charset="-122"/>
              </a:rPr>
              <a:t>冰毒</a:t>
            </a:r>
            <a:endParaRPr lang="zh-CN" altLang="en-US" sz="4000" dirty="0">
              <a:latin typeface="Arial" panose="020B0604020202020204" pitchFamily="34" charset="0"/>
              <a:ea typeface="黑体" pitchFamily="49"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标题 14337"/>
          <p:cNvSpPr>
            <a:spLocks noGrp="1" noRot="1"/>
          </p:cNvSpPr>
          <p:nvPr>
            <p:ph type="title"/>
          </p:nvPr>
        </p:nvSpPr>
        <p:spPr>
          <a:xfrm>
            <a:off x="2700338" y="5157788"/>
            <a:ext cx="3600450" cy="720725"/>
          </a:xfrm>
        </p:spPr>
        <p:txBody>
          <a:bodyPr vert="horz" wrap="square" lIns="91440" tIns="45720" rIns="91440" bIns="45720" anchor="ctr"/>
          <a:p>
            <a:pPr eaLnBrk="1" hangingPunct="1"/>
            <a:r>
              <a:rPr lang="zh-CN" altLang="en-US" sz="4000" dirty="0">
                <a:solidFill>
                  <a:srgbClr val="FF0000"/>
                </a:solidFill>
              </a:rPr>
              <a:t>氯胺酮（</a:t>
            </a:r>
            <a:r>
              <a:rPr lang="en-US" altLang="zh-CN" sz="4000" dirty="0">
                <a:solidFill>
                  <a:srgbClr val="FF0000"/>
                </a:solidFill>
              </a:rPr>
              <a:t>K</a:t>
            </a:r>
            <a:r>
              <a:rPr lang="zh-CN" altLang="en-US" sz="4000" dirty="0">
                <a:solidFill>
                  <a:srgbClr val="FF0000"/>
                </a:solidFill>
              </a:rPr>
              <a:t>粉）</a:t>
            </a:r>
            <a:endParaRPr lang="zh-CN" altLang="en-US" sz="4000" dirty="0">
              <a:solidFill>
                <a:srgbClr val="FF0000"/>
              </a:solidFill>
            </a:endParaRPr>
          </a:p>
        </p:txBody>
      </p:sp>
      <p:sp>
        <p:nvSpPr>
          <p:cNvPr id="14339" name="直接连接符 14338"/>
          <p:cNvSpPr/>
          <p:nvPr/>
        </p:nvSpPr>
        <p:spPr>
          <a:xfrm>
            <a:off x="827088" y="1125538"/>
            <a:ext cx="7620000" cy="0"/>
          </a:xfrm>
          <a:prstGeom prst="line">
            <a:avLst/>
          </a:prstGeom>
          <a:ln w="57150" cap="flat" cmpd="thickThin">
            <a:solidFill>
              <a:srgbClr val="FF0000"/>
            </a:solidFill>
            <a:prstDash val="solid"/>
            <a:headEnd type="none" w="med" len="med"/>
            <a:tailEnd type="none" w="med" len="med"/>
          </a:ln>
        </p:spPr>
      </p:sp>
      <p:pic>
        <p:nvPicPr>
          <p:cNvPr id="14340" name="图片 14339" descr="7399-1"/>
          <p:cNvPicPr>
            <a:picLocks noChangeAspect="1"/>
          </p:cNvPicPr>
          <p:nvPr/>
        </p:nvPicPr>
        <p:blipFill>
          <a:blip r:embed="rId1"/>
          <a:stretch>
            <a:fillRect/>
          </a:stretch>
        </p:blipFill>
        <p:spPr>
          <a:xfrm>
            <a:off x="2843213" y="1412875"/>
            <a:ext cx="3313112" cy="3024188"/>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33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33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14340"/>
                                        </p:tgtEl>
                                        <p:attrNameLst>
                                          <p:attrName>style.visibility</p:attrName>
                                        </p:attrNameLst>
                                      </p:cBhvr>
                                      <p:to>
                                        <p:strVal val="visible"/>
                                      </p:to>
                                    </p:set>
                                    <p:animEffect transition="in" filter="checkerboard(across)">
                                      <p:cBhvr>
                                        <p:cTn id="13" dur="500"/>
                                        <p:tgtEl>
                                          <p:spTgt spid="14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242" name="Picture 2" descr="E:\1\2006_04_13韩宏伟、王建萍毒品\IMG_0097.JPG"/>
          <p:cNvPicPr>
            <a:picLocks noGrp="1" noRot="1" noChangeAspect="1"/>
          </p:cNvPicPr>
          <p:nvPr>
            <p:ph idx="1"/>
          </p:nvPr>
        </p:nvPicPr>
        <p:blipFill>
          <a:blip r:embed="rId1"/>
          <a:srcRect/>
          <a:stretch>
            <a:fillRect/>
          </a:stretch>
        </p:blipFill>
        <p:spPr>
          <a:xfrm>
            <a:off x="1763713" y="620713"/>
            <a:ext cx="6037262" cy="4525962"/>
          </a:xfrm>
        </p:spPr>
      </p:pic>
      <p:sp>
        <p:nvSpPr>
          <p:cNvPr id="10243" name="文本框 10242"/>
          <p:cNvSpPr txBox="1"/>
          <p:nvPr/>
        </p:nvSpPr>
        <p:spPr>
          <a:xfrm>
            <a:off x="3779838" y="5589588"/>
            <a:ext cx="1457325" cy="762000"/>
          </a:xfrm>
          <a:prstGeom prst="rect">
            <a:avLst/>
          </a:prstGeom>
          <a:noFill/>
          <a:ln w="25400">
            <a:noFill/>
          </a:ln>
        </p:spPr>
        <p:txBody>
          <a:bodyPr wrap="none">
            <a:spAutoFit/>
          </a:bodyPr>
          <a:lstStyle/>
          <a:p>
            <a:pPr marR="0" defTabSz="914400" eaLnBrk="0" hangingPunct="0">
              <a:buClrTx/>
              <a:buSzTx/>
              <a:defRPr/>
            </a:pPr>
            <a:r>
              <a:rPr kumimoji="0" lang="zh-CN" altLang="en-US" sz="4400" b="1" kern="1200" cap="none" spc="0" normalizeH="0" baseline="0" noProof="1">
                <a:solidFill>
                  <a:srgbClr val="FF0000"/>
                </a:solidFill>
                <a:effectLst>
                  <a:outerShdw blurRad="38100" dist="38100" dir="2700000">
                    <a:srgbClr val="000000"/>
                  </a:outerShdw>
                </a:effectLst>
                <a:latin typeface="Arial" panose="020B0604020202020204" pitchFamily="34" charset="0"/>
                <a:ea typeface="宋体" panose="02010600030101010101" pitchFamily="2" charset="-122"/>
                <a:cs typeface="+mn-ea"/>
              </a:rPr>
              <a:t>麻 古</a:t>
            </a:r>
            <a:endParaRPr kumimoji="0" lang="zh-CN" altLang="en-US" sz="4400" b="1" kern="1200" cap="none" spc="0" normalizeH="0" baseline="0" noProof="1">
              <a:solidFill>
                <a:srgbClr val="FF0000"/>
              </a:solidFill>
              <a:effectLst>
                <a:outerShdw blurRad="38100" dist="38100" dir="2700000">
                  <a:srgbClr val="000000"/>
                </a:outerShdw>
              </a:effectLst>
              <a:latin typeface="Arial" panose="020B0604020202020204" pitchFamily="34" charset="0"/>
              <a:ea typeface="宋体" panose="02010600030101010101" pitchFamily="2" charset="-122"/>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24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8" presetClass="entr" presetSubtype="12" fill="hold" nodeType="clickEffect">
                                  <p:stCondLst>
                                    <p:cond delay="0"/>
                                  </p:stCondLst>
                                  <p:childTnLst>
                                    <p:set>
                                      <p:cBhvr>
                                        <p:cTn id="10" dur="1" fill="hold">
                                          <p:stCondLst>
                                            <p:cond delay="0"/>
                                          </p:stCondLst>
                                        </p:cTn>
                                        <p:tgtEl>
                                          <p:spTgt spid="10242"/>
                                        </p:tgtEl>
                                        <p:attrNameLst>
                                          <p:attrName>style.visibility</p:attrName>
                                        </p:attrNameLst>
                                      </p:cBhvr>
                                      <p:to>
                                        <p:strVal val="visible"/>
                                      </p:to>
                                    </p:set>
                                    <p:animEffect transition="in" filter="strips(downLeft)">
                                      <p:cBhvr>
                                        <p:cTn id="11" dur="5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6" name="标题 62465"/>
          <p:cNvSpPr>
            <a:spLocks noGrp="1" noRot="1"/>
          </p:cNvSpPr>
          <p:nvPr>
            <p:ph type="title"/>
          </p:nvPr>
        </p:nvSpPr>
        <p:spPr>
          <a:xfrm>
            <a:off x="179388" y="1268413"/>
            <a:ext cx="5832475" cy="1143000"/>
          </a:xfrm>
        </p:spPr>
        <p:txBody>
          <a:bodyPr vert="horz" wrap="square" lIns="91440" tIns="45720" rIns="91440" bIns="45720" anchor="ctr"/>
          <a:p>
            <a:pPr eaLnBrk="1" hangingPunct="1"/>
            <a:r>
              <a:rPr lang="zh-CN" altLang="en-US" b="1" dirty="0">
                <a:solidFill>
                  <a:srgbClr val="FF3300"/>
                </a:solidFill>
                <a:ea typeface="黑体" pitchFamily="49" charset="-122"/>
              </a:rPr>
              <a:t>二、毒品的危害</a:t>
            </a:r>
            <a:endParaRPr lang="zh-CN" altLang="en-US" b="1" dirty="0">
              <a:solidFill>
                <a:srgbClr val="FF3300"/>
              </a:solidFill>
              <a:ea typeface="黑体" pitchFamily="49" charset="-122"/>
            </a:endParaRPr>
          </a:p>
        </p:txBody>
      </p:sp>
      <p:sp>
        <p:nvSpPr>
          <p:cNvPr id="62467" name="内容占位符 62466"/>
          <p:cNvSpPr>
            <a:spLocks noGrp="1" noRot="1"/>
          </p:cNvSpPr>
          <p:nvPr>
            <p:ph idx="1"/>
          </p:nvPr>
        </p:nvSpPr>
        <p:spPr>
          <a:xfrm>
            <a:off x="1547813" y="3860800"/>
            <a:ext cx="4465637" cy="1008063"/>
          </a:xfrm>
        </p:spPr>
        <p:txBody>
          <a:bodyPr vert="horz" wrap="square" lIns="91440" tIns="45720" rIns="91440" bIns="45720" anchor="t"/>
          <a:p>
            <a:pPr eaLnBrk="1" hangingPunct="1">
              <a:buNone/>
            </a:pPr>
            <a:r>
              <a:rPr lang="zh-CN" altLang="en-US" sz="3600" b="1" dirty="0">
                <a:solidFill>
                  <a:srgbClr val="FF3300"/>
                </a:solidFill>
              </a:rPr>
              <a:t>同学们列举有关事例</a:t>
            </a:r>
            <a:r>
              <a:rPr lang="en-US" altLang="zh-CN" sz="3600" b="1" dirty="0">
                <a:solidFill>
                  <a:srgbClr val="FF3300"/>
                </a:solidFill>
              </a:rPr>
              <a:t>:</a:t>
            </a:r>
            <a:endParaRPr lang="en-US" altLang="zh-CN" sz="3600" b="1" dirty="0">
              <a:solidFill>
                <a:srgbClr val="FF3300"/>
              </a:solidFill>
            </a:endParaRPr>
          </a:p>
        </p:txBody>
      </p:sp>
      <p:sp>
        <p:nvSpPr>
          <p:cNvPr id="31748" name="文本框 62467"/>
          <p:cNvSpPr txBox="1"/>
          <p:nvPr/>
        </p:nvSpPr>
        <p:spPr>
          <a:xfrm>
            <a:off x="1547813" y="2565400"/>
            <a:ext cx="7200900" cy="641350"/>
          </a:xfrm>
          <a:prstGeom prst="rect">
            <a:avLst/>
          </a:prstGeom>
          <a:noFill/>
          <a:ln w="9525">
            <a:noFill/>
          </a:ln>
        </p:spPr>
        <p:txBody>
          <a:bodyPr>
            <a:spAutoFit/>
          </a:bodyPr>
          <a:p>
            <a:r>
              <a:rPr lang="zh-CN" altLang="en-US" sz="3600" b="1" dirty="0">
                <a:latin typeface="Arial" panose="020B0604020202020204" pitchFamily="34" charset="0"/>
              </a:rPr>
              <a:t>请同学们说说，毒品有哪些危害？</a:t>
            </a:r>
            <a:endParaRPr lang="zh-CN" altLang="en-US" sz="3600" b="1"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2467">
                                            <p:txEl>
                                              <p:charRg st="0" end="11"/>
                                            </p:txEl>
                                          </p:spTgt>
                                        </p:tgtEl>
                                        <p:attrNameLst>
                                          <p:attrName>style.visibility</p:attrName>
                                        </p:attrNameLst>
                                      </p:cBhvr>
                                      <p:to>
                                        <p:strVal val="visible"/>
                                      </p:to>
                                    </p:set>
                                    <p:anim calcmode="lin" valueType="num">
                                      <p:cBhvr additive="base">
                                        <p:cTn id="7" dur="500" fill="hold"/>
                                        <p:tgtEl>
                                          <p:spTgt spid="62467">
                                            <p:txEl>
                                              <p:charRg st="0" end="1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2467">
                                            <p:txEl>
                                              <p:charRg st="0"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0" name="标题 17409"/>
          <p:cNvSpPr>
            <a:spLocks noGrp="1" noRot="1"/>
          </p:cNvSpPr>
          <p:nvPr>
            <p:ph type="title"/>
          </p:nvPr>
        </p:nvSpPr>
        <p:spPr>
          <a:xfrm>
            <a:off x="539750" y="-1141412"/>
            <a:ext cx="8229600" cy="1141412"/>
          </a:xfrm>
        </p:spPr>
        <p:txBody>
          <a:bodyPr vert="horz" wrap="square" lIns="91440" tIns="45720" rIns="91440" bIns="45720" anchor="ctr"/>
          <a:p>
            <a:pPr eaLnBrk="1" hangingPunct="1"/>
            <a:r>
              <a:rPr lang="zh-CN" altLang="en-US" sz="1800" dirty="0"/>
              <a:t>毒品危害一 、吸毒摧残人生</a:t>
            </a:r>
            <a:r>
              <a:rPr lang="en-US" altLang="zh-CN" sz="1800" b="1" dirty="0"/>
              <a:t>A </a:t>
            </a:r>
            <a:r>
              <a:rPr lang="zh-CN" altLang="en-US" sz="1800" b="1" dirty="0"/>
              <a:t>对身体的危害</a:t>
            </a:r>
            <a:r>
              <a:rPr lang="en-US" altLang="zh-CN" sz="2400" b="1" dirty="0">
                <a:solidFill>
                  <a:schemeClr val="tx1"/>
                </a:solidFill>
              </a:rPr>
              <a:t>1</a:t>
            </a:r>
            <a:r>
              <a:rPr lang="zh-CN" altLang="en-US" sz="2400" b="1" dirty="0">
                <a:solidFill>
                  <a:schemeClr val="tx1"/>
                </a:solidFill>
              </a:rPr>
              <a:t>、</a:t>
            </a:r>
            <a:r>
              <a:rPr lang="zh-CN" altLang="en-US" sz="2400" b="1" dirty="0">
                <a:solidFill>
                  <a:srgbClr val="3366FF"/>
                </a:solidFill>
              </a:rPr>
              <a:t>大脑病变、 </a:t>
            </a:r>
            <a:r>
              <a:rPr lang="en-US" altLang="zh-CN" sz="2000" b="1" dirty="0">
                <a:solidFill>
                  <a:schemeClr val="tx1"/>
                </a:solidFill>
              </a:rPr>
              <a:t>2</a:t>
            </a:r>
            <a:r>
              <a:rPr lang="zh-CN" altLang="en-US" sz="2000" b="1" dirty="0">
                <a:solidFill>
                  <a:schemeClr val="tx1"/>
                </a:solidFill>
              </a:rPr>
              <a:t>、</a:t>
            </a:r>
            <a:r>
              <a:rPr lang="zh-CN" altLang="en-US" sz="2000" b="1" dirty="0">
                <a:solidFill>
                  <a:srgbClr val="3366FF"/>
                </a:solidFill>
              </a:rPr>
              <a:t>心脏病变</a:t>
            </a:r>
            <a:endParaRPr lang="zh-CN" altLang="en-US" sz="2000" b="1" dirty="0">
              <a:solidFill>
                <a:schemeClr val="tx1"/>
              </a:solidFill>
            </a:endParaRPr>
          </a:p>
        </p:txBody>
      </p:sp>
      <p:sp>
        <p:nvSpPr>
          <p:cNvPr id="32771" name="文本框 17410"/>
          <p:cNvSpPr txBox="1"/>
          <p:nvPr/>
        </p:nvSpPr>
        <p:spPr>
          <a:xfrm>
            <a:off x="1187450" y="1484313"/>
            <a:ext cx="3435350" cy="579437"/>
          </a:xfrm>
          <a:prstGeom prst="rect">
            <a:avLst/>
          </a:prstGeom>
          <a:noFill/>
          <a:ln w="9525">
            <a:noFill/>
          </a:ln>
        </p:spPr>
        <p:txBody>
          <a:bodyPr wrap="none">
            <a:spAutoFit/>
          </a:bodyPr>
          <a:p>
            <a:r>
              <a:rPr lang="en-US" altLang="zh-CN" sz="3200" b="1" dirty="0">
                <a:solidFill>
                  <a:srgbClr val="FF3300"/>
                </a:solidFill>
                <a:latin typeface="黑体" pitchFamily="49" charset="-122"/>
                <a:ea typeface="黑体" pitchFamily="49" charset="-122"/>
              </a:rPr>
              <a:t>1 </a:t>
            </a:r>
            <a:r>
              <a:rPr lang="zh-CN" altLang="en-US" sz="3200" b="1" dirty="0">
                <a:solidFill>
                  <a:srgbClr val="FF3300"/>
                </a:solidFill>
                <a:latin typeface="黑体" pitchFamily="49" charset="-122"/>
                <a:ea typeface="黑体" pitchFamily="49" charset="-122"/>
              </a:rPr>
              <a:t>、吸毒摧残人生</a:t>
            </a:r>
            <a:endParaRPr lang="zh-CN" altLang="en-US" sz="3200" b="1" dirty="0">
              <a:solidFill>
                <a:srgbClr val="FF3300"/>
              </a:solidFill>
              <a:latin typeface="黑体" pitchFamily="49" charset="-122"/>
              <a:ea typeface="黑体" pitchFamily="49" charset="-122"/>
            </a:endParaRPr>
          </a:p>
        </p:txBody>
      </p:sp>
      <p:sp>
        <p:nvSpPr>
          <p:cNvPr id="17412" name="文本框 17411"/>
          <p:cNvSpPr txBox="1"/>
          <p:nvPr/>
        </p:nvSpPr>
        <p:spPr>
          <a:xfrm>
            <a:off x="900113" y="2060575"/>
            <a:ext cx="3740150" cy="519113"/>
          </a:xfrm>
          <a:prstGeom prst="rect">
            <a:avLst/>
          </a:prstGeom>
          <a:noFill/>
          <a:ln w="9525">
            <a:noFill/>
          </a:ln>
        </p:spPr>
        <p:txBody>
          <a:bodyPr wrap="none">
            <a:spAutoFit/>
          </a:bodyPr>
          <a:p>
            <a:r>
              <a:rPr lang="zh-CN" altLang="en-US" sz="2800" b="1" dirty="0">
                <a:solidFill>
                  <a:srgbClr val="FF3300"/>
                </a:solidFill>
                <a:latin typeface="黑体" pitchFamily="49" charset="-122"/>
                <a:ea typeface="黑体" pitchFamily="49" charset="-122"/>
              </a:rPr>
              <a:t>（</a:t>
            </a:r>
            <a:r>
              <a:rPr lang="en-US" altLang="zh-CN" sz="2800" b="1" dirty="0">
                <a:solidFill>
                  <a:srgbClr val="FF3300"/>
                </a:solidFill>
                <a:latin typeface="黑体" pitchFamily="49" charset="-122"/>
                <a:ea typeface="黑体" pitchFamily="49" charset="-122"/>
              </a:rPr>
              <a:t>1</a:t>
            </a:r>
            <a:r>
              <a:rPr lang="zh-CN" altLang="en-US" sz="2800" b="1" dirty="0">
                <a:solidFill>
                  <a:srgbClr val="FF3300"/>
                </a:solidFill>
                <a:latin typeface="黑体" pitchFamily="49" charset="-122"/>
                <a:ea typeface="黑体" pitchFamily="49" charset="-122"/>
              </a:rPr>
              <a:t>）、对身体的危害</a:t>
            </a:r>
            <a:r>
              <a:rPr lang="zh-CN" altLang="en-US" sz="2800" b="1" dirty="0">
                <a:latin typeface="黑体" pitchFamily="49" charset="-122"/>
                <a:ea typeface="黑体" pitchFamily="49" charset="-122"/>
              </a:rPr>
              <a:t> </a:t>
            </a:r>
            <a:endParaRPr lang="zh-CN" altLang="en-US" sz="2800" b="1" dirty="0">
              <a:latin typeface="黑体" pitchFamily="49" charset="-122"/>
              <a:ea typeface="黑体" pitchFamily="49" charset="-122"/>
            </a:endParaRPr>
          </a:p>
        </p:txBody>
      </p:sp>
      <p:sp>
        <p:nvSpPr>
          <p:cNvPr id="17413" name="文本框 17412"/>
          <p:cNvSpPr txBox="1"/>
          <p:nvPr/>
        </p:nvSpPr>
        <p:spPr>
          <a:xfrm>
            <a:off x="468313" y="2852738"/>
            <a:ext cx="5832475" cy="1187450"/>
          </a:xfrm>
          <a:prstGeom prst="rect">
            <a:avLst/>
          </a:prstGeom>
          <a:noFill/>
          <a:ln w="9525">
            <a:noFill/>
          </a:ln>
        </p:spPr>
        <p:txBody>
          <a:bodyPr>
            <a:spAutoFit/>
          </a:bodyPr>
          <a:p>
            <a:r>
              <a:rPr lang="en-US" altLang="zh-CN" sz="2400" b="1" dirty="0">
                <a:solidFill>
                  <a:srgbClr val="FF3300"/>
                </a:solidFill>
                <a:latin typeface="黑体" pitchFamily="49" charset="-122"/>
                <a:ea typeface="黑体" pitchFamily="49" charset="-122"/>
              </a:rPr>
              <a:t>A</a:t>
            </a:r>
            <a:r>
              <a:rPr lang="zh-CN" altLang="en-US" sz="2400" b="1" dirty="0">
                <a:solidFill>
                  <a:srgbClr val="FF3300"/>
                </a:solidFill>
                <a:latin typeface="黑体" pitchFamily="49" charset="-122"/>
                <a:ea typeface="黑体" pitchFamily="49" charset="-122"/>
              </a:rPr>
              <a:t>、大脑病变</a:t>
            </a:r>
            <a:r>
              <a:rPr lang="en-US" altLang="zh-CN" sz="2400" b="1" dirty="0">
                <a:solidFill>
                  <a:srgbClr val="FF3300"/>
                </a:solidFill>
                <a:latin typeface="黑体" pitchFamily="49" charset="-122"/>
                <a:ea typeface="黑体" pitchFamily="49" charset="-122"/>
              </a:rPr>
              <a:t>:</a:t>
            </a:r>
            <a:r>
              <a:rPr lang="zh-CN" altLang="en-US" sz="2400" b="1" dirty="0">
                <a:latin typeface="黑体" pitchFamily="49" charset="-122"/>
                <a:ea typeface="黑体" pitchFamily="49" charset="-122"/>
              </a:rPr>
              <a:t>毒品能破坏、扰乱人体正常的高级神经活动，有的甚至毒害、损伤神经组织。</a:t>
            </a:r>
            <a:endParaRPr lang="zh-CN" altLang="en-US" sz="2400" b="1" dirty="0">
              <a:latin typeface="黑体" pitchFamily="49" charset="-122"/>
              <a:ea typeface="黑体" pitchFamily="49" charset="-122"/>
            </a:endParaRPr>
          </a:p>
        </p:txBody>
      </p:sp>
      <p:pic>
        <p:nvPicPr>
          <p:cNvPr id="17414" name="内容占位符 17413" descr="大脑病变"/>
          <p:cNvPicPr>
            <a:picLocks noGrp="1" noRot="1" noChangeAspect="1"/>
          </p:cNvPicPr>
          <p:nvPr>
            <p:ph sz="half" idx="2"/>
          </p:nvPr>
        </p:nvPicPr>
        <p:blipFill>
          <a:blip r:embed="rId1"/>
          <a:srcRect/>
          <a:stretch>
            <a:fillRect/>
          </a:stretch>
        </p:blipFill>
        <p:spPr>
          <a:xfrm>
            <a:off x="6659563" y="1700213"/>
            <a:ext cx="2081212" cy="2663825"/>
          </a:xfrm>
        </p:spPr>
      </p:pic>
      <p:sp>
        <p:nvSpPr>
          <p:cNvPr id="32775" name="矩形 17414"/>
          <p:cNvSpPr/>
          <p:nvPr/>
        </p:nvSpPr>
        <p:spPr>
          <a:xfrm>
            <a:off x="0" y="2708275"/>
            <a:ext cx="9144000" cy="0"/>
          </a:xfrm>
          <a:prstGeom prst="rect">
            <a:avLst/>
          </a:prstGeom>
          <a:noFill/>
          <a:ln w="9525">
            <a:noFill/>
          </a:ln>
        </p:spPr>
        <p:txBody>
          <a:bodyPr/>
          <a:p>
            <a:endParaRPr lang="zh-CN" altLang="en-US" dirty="0">
              <a:latin typeface="Arial" panose="020B0604020202020204" pitchFamily="34" charset="0"/>
            </a:endParaRPr>
          </a:p>
        </p:txBody>
      </p:sp>
      <p:pic>
        <p:nvPicPr>
          <p:cNvPr id="17416" name="图片 17415" descr="心脏病变"/>
          <p:cNvPicPr>
            <a:picLocks noChangeAspect="1"/>
          </p:cNvPicPr>
          <p:nvPr/>
        </p:nvPicPr>
        <p:blipFill>
          <a:blip r:embed="rId2"/>
          <a:stretch>
            <a:fillRect/>
          </a:stretch>
        </p:blipFill>
        <p:spPr>
          <a:xfrm>
            <a:off x="6443663" y="4581525"/>
            <a:ext cx="2447925" cy="1884363"/>
          </a:xfrm>
          <a:prstGeom prst="rect">
            <a:avLst/>
          </a:prstGeom>
          <a:noFill/>
          <a:ln w="9525">
            <a:noFill/>
          </a:ln>
        </p:spPr>
      </p:pic>
      <p:sp>
        <p:nvSpPr>
          <p:cNvPr id="17417" name="矩形 17416"/>
          <p:cNvSpPr/>
          <p:nvPr/>
        </p:nvSpPr>
        <p:spPr>
          <a:xfrm>
            <a:off x="468313" y="4724400"/>
            <a:ext cx="5822950" cy="1187450"/>
          </a:xfrm>
          <a:prstGeom prst="rect">
            <a:avLst/>
          </a:prstGeom>
          <a:noFill/>
          <a:ln w="9525">
            <a:noFill/>
          </a:ln>
        </p:spPr>
        <p:txBody>
          <a:bodyPr wrap="none" anchor="ctr">
            <a:spAutoFit/>
          </a:bodyPr>
          <a:p>
            <a:r>
              <a:rPr lang="en-US" altLang="zh-CN" sz="2400" b="1" dirty="0">
                <a:solidFill>
                  <a:srgbClr val="FF3300"/>
                </a:solidFill>
                <a:latin typeface="黑体" pitchFamily="49" charset="-122"/>
                <a:ea typeface="黑体" pitchFamily="49" charset="-122"/>
              </a:rPr>
              <a:t>B</a:t>
            </a:r>
            <a:r>
              <a:rPr lang="zh-CN" altLang="en-US" sz="2400" b="1" dirty="0">
                <a:solidFill>
                  <a:srgbClr val="FF3300"/>
                </a:solidFill>
                <a:latin typeface="黑体" pitchFamily="49" charset="-122"/>
                <a:ea typeface="黑体" pitchFamily="49" charset="-122"/>
              </a:rPr>
              <a:t>、心脏病变：</a:t>
            </a:r>
            <a:r>
              <a:rPr lang="zh-CN" altLang="en-US" sz="2400" b="1" dirty="0">
                <a:latin typeface="黑体" pitchFamily="49" charset="-122"/>
                <a:ea typeface="黑体" pitchFamily="49" charset="-122"/>
              </a:rPr>
              <a:t>毒品毒害人体重要的组织、</a:t>
            </a:r>
            <a:endParaRPr lang="zh-CN" altLang="en-US" sz="2400" b="1" dirty="0">
              <a:latin typeface="黑体" pitchFamily="49" charset="-122"/>
              <a:ea typeface="黑体" pitchFamily="49" charset="-122"/>
            </a:endParaRPr>
          </a:p>
          <a:p>
            <a:r>
              <a:rPr lang="zh-CN" altLang="en-US" sz="2400" b="1" dirty="0">
                <a:latin typeface="黑体" pitchFamily="49" charset="-122"/>
                <a:ea typeface="黑体" pitchFamily="49" charset="-122"/>
              </a:rPr>
              <a:t>   器官</a:t>
            </a:r>
            <a:r>
              <a:rPr lang="en-US" altLang="zh-CN" sz="2400" b="1" dirty="0">
                <a:latin typeface="黑体" pitchFamily="49" charset="-122"/>
                <a:ea typeface="黑体" pitchFamily="49" charset="-122"/>
              </a:rPr>
              <a:t>,</a:t>
            </a:r>
            <a:r>
              <a:rPr lang="zh-CN" altLang="en-US" sz="2400" b="1" dirty="0">
                <a:latin typeface="黑体" pitchFamily="49" charset="-122"/>
                <a:ea typeface="黑体" pitchFamily="49" charset="-122"/>
              </a:rPr>
              <a:t>对循环系统的毒害表现为血压</a:t>
            </a:r>
            <a:endParaRPr lang="zh-CN" altLang="en-US" sz="2400" b="1" dirty="0">
              <a:latin typeface="黑体" pitchFamily="49" charset="-122"/>
              <a:ea typeface="黑体" pitchFamily="49" charset="-122"/>
            </a:endParaRPr>
          </a:p>
          <a:p>
            <a:r>
              <a:rPr lang="zh-CN" altLang="en-US" sz="2400" b="1" dirty="0">
                <a:latin typeface="黑体" pitchFamily="49" charset="-122"/>
                <a:ea typeface="黑体" pitchFamily="49" charset="-122"/>
              </a:rPr>
              <a:t>   下降，心动过缓。</a:t>
            </a:r>
            <a:endParaRPr lang="zh-CN" altLang="en-US" sz="2400" b="1" dirty="0">
              <a:latin typeface="黑体" pitchFamily="49" charset="-122"/>
              <a:ea typeface="黑体" pitchFamily="49" charset="-122"/>
            </a:endParaRPr>
          </a:p>
        </p:txBody>
      </p:sp>
      <p:sp>
        <p:nvSpPr>
          <p:cNvPr id="32778" name="矩形 17418"/>
          <p:cNvSpPr/>
          <p:nvPr/>
        </p:nvSpPr>
        <p:spPr>
          <a:xfrm>
            <a:off x="611188" y="620713"/>
            <a:ext cx="4095750" cy="762000"/>
          </a:xfrm>
          <a:prstGeom prst="rect">
            <a:avLst/>
          </a:prstGeom>
          <a:noFill/>
          <a:ln w="9525">
            <a:noFill/>
          </a:ln>
        </p:spPr>
        <p:txBody>
          <a:bodyPr wrap="none">
            <a:spAutoFit/>
          </a:bodyPr>
          <a:p>
            <a:r>
              <a:rPr lang="zh-CN" altLang="en-US" sz="4400" b="1" dirty="0">
                <a:solidFill>
                  <a:srgbClr val="FF3300"/>
                </a:solidFill>
                <a:latin typeface="Arial" panose="020B0604020202020204" pitchFamily="34" charset="0"/>
                <a:ea typeface="黑体" pitchFamily="49" charset="-122"/>
              </a:rPr>
              <a:t>二、毒品的危害</a:t>
            </a:r>
            <a:endParaRPr lang="zh-CN" altLang="en-US" sz="4400" b="1" dirty="0">
              <a:solidFill>
                <a:srgbClr val="FF3300"/>
              </a:solidFill>
              <a:latin typeface="Arial" panose="020B0604020202020204" pitchFamily="34" charset="0"/>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7412"/>
                                        </p:tgtEl>
                                        <p:attrNameLst>
                                          <p:attrName>style.visibility</p:attrName>
                                        </p:attrNameLst>
                                      </p:cBhvr>
                                      <p:to>
                                        <p:strVal val="visible"/>
                                      </p:to>
                                    </p:set>
                                    <p:anim calcmode="lin" valueType="num">
                                      <p:cBhvr>
                                        <p:cTn id="7" dur="1" fill="hold"/>
                                        <p:tgtEl>
                                          <p:spTgt spid="17412"/>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7413"/>
                                        </p:tgtEl>
                                        <p:attrNameLst>
                                          <p:attrName>style.visibility</p:attrName>
                                        </p:attrNameLst>
                                      </p:cBhvr>
                                      <p:to>
                                        <p:strVal val="visible"/>
                                      </p:to>
                                    </p:set>
                                    <p:anim calcmode="lin" valueType="num">
                                      <p:cBhvr>
                                        <p:cTn id="12" dur="1" fill="hold"/>
                                        <p:tgtEl>
                                          <p:spTgt spid="17413"/>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17414"/>
                                        </p:tgtEl>
                                        <p:attrNameLst>
                                          <p:attrName>style.visibility</p:attrName>
                                        </p:attrNameLst>
                                      </p:cBhvr>
                                      <p:to>
                                        <p:strVal val="visible"/>
                                      </p:to>
                                    </p:set>
                                    <p:anim calcmode="lin" valueType="num">
                                      <p:cBhvr>
                                        <p:cTn id="17" dur="1" fill="hold"/>
                                        <p:tgtEl>
                                          <p:spTgt spid="17414"/>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7417"/>
                                        </p:tgtEl>
                                        <p:attrNameLst>
                                          <p:attrName>style.visibility</p:attrName>
                                        </p:attrNameLst>
                                      </p:cBhvr>
                                      <p:to>
                                        <p:strVal val="visible"/>
                                      </p:to>
                                    </p:set>
                                    <p:anim calcmode="lin" valueType="num">
                                      <p:cBhvr>
                                        <p:cTn id="22" dur="1" fill="hold"/>
                                        <p:tgtEl>
                                          <p:spTgt spid="17417"/>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17416"/>
                                        </p:tgtEl>
                                        <p:attrNameLst>
                                          <p:attrName>style.visibility</p:attrName>
                                        </p:attrNameLst>
                                      </p:cBhvr>
                                      <p:to>
                                        <p:strVal val="visible"/>
                                      </p:to>
                                    </p:set>
                                    <p:anim calcmode="lin" valueType="num">
                                      <p:cBhvr>
                                        <p:cTn id="27" dur="1" fill="hold"/>
                                        <p:tgtEl>
                                          <p:spTgt spid="17416"/>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p:bldP spid="17413" grpId="0"/>
      <p:bldP spid="174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4" name="标题 18433"/>
          <p:cNvSpPr>
            <a:spLocks noGrp="1" noRot="1"/>
          </p:cNvSpPr>
          <p:nvPr>
            <p:ph type="title"/>
          </p:nvPr>
        </p:nvSpPr>
        <p:spPr>
          <a:xfrm>
            <a:off x="539750" y="-1141412"/>
            <a:ext cx="8229600" cy="1141412"/>
          </a:xfrm>
        </p:spPr>
        <p:txBody>
          <a:bodyPr vert="horz" wrap="square" lIns="91440" tIns="45720" rIns="91440" bIns="45720" anchor="ctr"/>
          <a:p>
            <a:pPr eaLnBrk="1" hangingPunct="1"/>
            <a:r>
              <a:rPr lang="zh-CN" altLang="en-US" sz="1800" dirty="0"/>
              <a:t>毒品危害一 、吸毒摧残人生</a:t>
            </a:r>
            <a:r>
              <a:rPr lang="en-US" altLang="zh-CN" sz="1800" b="1" dirty="0"/>
              <a:t>A </a:t>
            </a:r>
            <a:r>
              <a:rPr lang="zh-CN" altLang="en-US" sz="1800" b="1" dirty="0"/>
              <a:t>对身体的危害</a:t>
            </a:r>
            <a:r>
              <a:rPr lang="en-US" altLang="zh-CN" sz="2400" b="1" dirty="0">
                <a:solidFill>
                  <a:schemeClr val="tx1"/>
                </a:solidFill>
              </a:rPr>
              <a:t>3</a:t>
            </a:r>
            <a:r>
              <a:rPr lang="zh-CN" altLang="en-US" sz="2400" b="1" dirty="0">
                <a:solidFill>
                  <a:schemeClr val="tx1"/>
                </a:solidFill>
              </a:rPr>
              <a:t>、</a:t>
            </a:r>
            <a:r>
              <a:rPr lang="zh-CN" altLang="en-US" sz="2400" b="1" dirty="0">
                <a:solidFill>
                  <a:srgbClr val="3366FF"/>
                </a:solidFill>
              </a:rPr>
              <a:t>瘦弱不堪；</a:t>
            </a:r>
            <a:r>
              <a:rPr lang="en-US" altLang="zh-CN" sz="2800" b="1" dirty="0">
                <a:solidFill>
                  <a:schemeClr val="tx1"/>
                </a:solidFill>
              </a:rPr>
              <a:t>4</a:t>
            </a:r>
            <a:r>
              <a:rPr lang="zh-CN" altLang="en-US" sz="2800" b="1" dirty="0">
                <a:solidFill>
                  <a:schemeClr val="tx1"/>
                </a:solidFill>
              </a:rPr>
              <a:t>、</a:t>
            </a:r>
            <a:r>
              <a:rPr lang="zh-CN" altLang="en-US" sz="2800" b="1" dirty="0">
                <a:solidFill>
                  <a:srgbClr val="3366FF"/>
                </a:solidFill>
              </a:rPr>
              <a:t>传染疾病； </a:t>
            </a:r>
            <a:r>
              <a:rPr lang="en-US" altLang="zh-CN" sz="2800" b="1" dirty="0">
                <a:solidFill>
                  <a:schemeClr val="tx1"/>
                </a:solidFill>
              </a:rPr>
              <a:t>5</a:t>
            </a:r>
            <a:r>
              <a:rPr lang="zh-CN" altLang="en-US" sz="2800" b="1" dirty="0">
                <a:solidFill>
                  <a:schemeClr val="tx1"/>
                </a:solidFill>
              </a:rPr>
              <a:t>、</a:t>
            </a:r>
            <a:r>
              <a:rPr lang="zh-CN" altLang="en-US" sz="2800" b="1" dirty="0">
                <a:solidFill>
                  <a:srgbClr val="3366FF"/>
                </a:solidFill>
              </a:rPr>
              <a:t>传播艾滋病</a:t>
            </a:r>
            <a:endParaRPr lang="zh-CN" altLang="en-US" sz="2800" b="1" dirty="0">
              <a:solidFill>
                <a:srgbClr val="3366FF"/>
              </a:solidFill>
            </a:endParaRPr>
          </a:p>
        </p:txBody>
      </p:sp>
      <p:pic>
        <p:nvPicPr>
          <p:cNvPr id="18435" name="内容占位符 18434" descr="瘦弱不堪"/>
          <p:cNvPicPr>
            <a:picLocks noGrp="1" noRot="1" noChangeAspect="1"/>
          </p:cNvPicPr>
          <p:nvPr>
            <p:ph sz="half" idx="1"/>
          </p:nvPr>
        </p:nvPicPr>
        <p:blipFill>
          <a:blip r:embed="rId1"/>
          <a:srcRect/>
          <a:stretch>
            <a:fillRect/>
          </a:stretch>
        </p:blipFill>
        <p:spPr>
          <a:xfrm>
            <a:off x="6516688" y="188913"/>
            <a:ext cx="2232025" cy="1550987"/>
          </a:xfrm>
        </p:spPr>
      </p:pic>
      <p:pic>
        <p:nvPicPr>
          <p:cNvPr id="18436" name="内容占位符 18435" descr="传染疾病"/>
          <p:cNvPicPr>
            <a:picLocks noGrp="1" noRot="1" noChangeAspect="1"/>
          </p:cNvPicPr>
          <p:nvPr>
            <p:ph sz="quarter" idx="2"/>
          </p:nvPr>
        </p:nvPicPr>
        <p:blipFill>
          <a:blip r:embed="rId2"/>
          <a:srcRect/>
          <a:stretch>
            <a:fillRect/>
          </a:stretch>
        </p:blipFill>
        <p:spPr>
          <a:xfrm>
            <a:off x="6516688" y="2060575"/>
            <a:ext cx="2232025" cy="1506538"/>
          </a:xfrm>
        </p:spPr>
      </p:pic>
      <p:sp>
        <p:nvSpPr>
          <p:cNvPr id="18437" name="矩形 18436"/>
          <p:cNvSpPr/>
          <p:nvPr/>
        </p:nvSpPr>
        <p:spPr>
          <a:xfrm>
            <a:off x="179388" y="731838"/>
            <a:ext cx="6127750" cy="1187450"/>
          </a:xfrm>
          <a:prstGeom prst="rect">
            <a:avLst/>
          </a:prstGeom>
          <a:noFill/>
          <a:ln w="9525">
            <a:noFill/>
          </a:ln>
        </p:spPr>
        <p:txBody>
          <a:bodyPr wrap="none" anchor="ctr">
            <a:spAutoFit/>
          </a:bodyPr>
          <a:p>
            <a:r>
              <a:rPr lang="en-US" altLang="zh-CN" sz="2400" b="1" dirty="0">
                <a:solidFill>
                  <a:srgbClr val="FF3300"/>
                </a:solidFill>
                <a:latin typeface="黑体" pitchFamily="49" charset="-122"/>
                <a:ea typeface="黑体" pitchFamily="49" charset="-122"/>
              </a:rPr>
              <a:t>C</a:t>
            </a:r>
            <a:r>
              <a:rPr lang="zh-CN" altLang="en-US" sz="2400" b="1" dirty="0">
                <a:solidFill>
                  <a:srgbClr val="FF3300"/>
                </a:solidFill>
                <a:latin typeface="黑体" pitchFamily="49" charset="-122"/>
                <a:ea typeface="黑体" pitchFamily="49" charset="-122"/>
              </a:rPr>
              <a:t>、瘦弱不堪：</a:t>
            </a:r>
            <a:r>
              <a:rPr lang="zh-CN" altLang="en-US" sz="2400" b="1" dirty="0">
                <a:latin typeface="黑体" pitchFamily="49" charset="-122"/>
                <a:ea typeface="黑体" pitchFamily="49" charset="-122"/>
              </a:rPr>
              <a:t>吸毒者会出现消化和吸收功</a:t>
            </a:r>
            <a:endParaRPr lang="zh-CN" altLang="en-US" sz="2400" b="1" dirty="0">
              <a:latin typeface="黑体" pitchFamily="49" charset="-122"/>
              <a:ea typeface="黑体" pitchFamily="49" charset="-122"/>
            </a:endParaRPr>
          </a:p>
          <a:p>
            <a:r>
              <a:rPr lang="zh-CN" altLang="en-US" sz="2400" b="1" dirty="0">
                <a:latin typeface="黑体" pitchFamily="49" charset="-122"/>
                <a:ea typeface="黑体" pitchFamily="49" charset="-122"/>
              </a:rPr>
              <a:t>   能障碍，食欲不振，甚至完全丧失营养摄</a:t>
            </a:r>
            <a:endParaRPr lang="zh-CN" altLang="en-US" sz="2400" b="1" dirty="0">
              <a:latin typeface="黑体" pitchFamily="49" charset="-122"/>
              <a:ea typeface="黑体" pitchFamily="49" charset="-122"/>
            </a:endParaRPr>
          </a:p>
          <a:p>
            <a:r>
              <a:rPr lang="zh-CN" altLang="en-US" sz="2400" b="1" dirty="0">
                <a:latin typeface="黑体" pitchFamily="49" charset="-122"/>
                <a:ea typeface="黑体" pitchFamily="49" charset="-122"/>
              </a:rPr>
              <a:t>   入严重不足。</a:t>
            </a:r>
            <a:endParaRPr lang="zh-CN" altLang="en-US" sz="2400" b="1" dirty="0">
              <a:latin typeface="黑体" pitchFamily="49" charset="-122"/>
              <a:ea typeface="黑体" pitchFamily="49" charset="-122"/>
            </a:endParaRPr>
          </a:p>
        </p:txBody>
      </p:sp>
      <p:sp>
        <p:nvSpPr>
          <p:cNvPr id="18438" name="文本框 18437"/>
          <p:cNvSpPr txBox="1"/>
          <p:nvPr/>
        </p:nvSpPr>
        <p:spPr>
          <a:xfrm>
            <a:off x="250825" y="2565400"/>
            <a:ext cx="6127750" cy="822325"/>
          </a:xfrm>
          <a:prstGeom prst="rect">
            <a:avLst/>
          </a:prstGeom>
          <a:noFill/>
          <a:ln w="9525">
            <a:noFill/>
          </a:ln>
        </p:spPr>
        <p:txBody>
          <a:bodyPr wrap="none">
            <a:spAutoFit/>
          </a:bodyPr>
          <a:p>
            <a:r>
              <a:rPr lang="en-US" altLang="zh-CN" sz="2400" b="1" dirty="0">
                <a:solidFill>
                  <a:srgbClr val="FF3300"/>
                </a:solidFill>
                <a:latin typeface="黑体" pitchFamily="49" charset="-122"/>
                <a:ea typeface="黑体" pitchFamily="49" charset="-122"/>
              </a:rPr>
              <a:t>D</a:t>
            </a:r>
            <a:r>
              <a:rPr lang="zh-CN" altLang="en-US" sz="2400" b="1" dirty="0">
                <a:solidFill>
                  <a:srgbClr val="FF3300"/>
                </a:solidFill>
                <a:latin typeface="黑体" pitchFamily="49" charset="-122"/>
                <a:ea typeface="黑体" pitchFamily="49" charset="-122"/>
              </a:rPr>
              <a:t>、传染疾病：</a:t>
            </a:r>
            <a:r>
              <a:rPr lang="zh-CN" altLang="en-US" sz="2400" b="1" dirty="0">
                <a:latin typeface="黑体" pitchFamily="49" charset="-122"/>
                <a:ea typeface="黑体" pitchFamily="49" charset="-122"/>
              </a:rPr>
              <a:t>毒品破坏人体免疫机制，使吸</a:t>
            </a:r>
            <a:endParaRPr lang="zh-CN" altLang="en-US" sz="2400" b="1" dirty="0">
              <a:latin typeface="黑体" pitchFamily="49" charset="-122"/>
              <a:ea typeface="黑体" pitchFamily="49" charset="-122"/>
            </a:endParaRPr>
          </a:p>
          <a:p>
            <a:r>
              <a:rPr lang="zh-CN" altLang="en-US" sz="2400" b="1" dirty="0">
                <a:latin typeface="黑体" pitchFamily="49" charset="-122"/>
                <a:ea typeface="黑体" pitchFamily="49" charset="-122"/>
              </a:rPr>
              <a:t>   毒者极易感染各种疾病。</a:t>
            </a:r>
            <a:r>
              <a:rPr lang="zh-CN" altLang="en-US" dirty="0">
                <a:latin typeface="Arial" panose="020B0604020202020204" pitchFamily="34" charset="0"/>
              </a:rPr>
              <a:t> </a:t>
            </a:r>
            <a:endParaRPr lang="zh-CN" altLang="en-US" dirty="0">
              <a:latin typeface="Arial" panose="020B0604020202020204" pitchFamily="34" charset="0"/>
            </a:endParaRPr>
          </a:p>
        </p:txBody>
      </p:sp>
      <p:sp>
        <p:nvSpPr>
          <p:cNvPr id="18439" name="文本框 18438"/>
          <p:cNvSpPr txBox="1"/>
          <p:nvPr/>
        </p:nvSpPr>
        <p:spPr>
          <a:xfrm>
            <a:off x="163513" y="4076700"/>
            <a:ext cx="6127750" cy="822325"/>
          </a:xfrm>
          <a:prstGeom prst="rect">
            <a:avLst/>
          </a:prstGeom>
          <a:noFill/>
          <a:ln w="9525">
            <a:noFill/>
          </a:ln>
        </p:spPr>
        <p:txBody>
          <a:bodyPr wrap="none">
            <a:spAutoFit/>
          </a:bodyPr>
          <a:p>
            <a:r>
              <a:rPr lang="en-US" altLang="zh-CN" sz="2400" b="1" dirty="0">
                <a:solidFill>
                  <a:srgbClr val="FF3300"/>
                </a:solidFill>
                <a:latin typeface="黑体" pitchFamily="49" charset="-122"/>
                <a:ea typeface="黑体" pitchFamily="49" charset="-122"/>
              </a:rPr>
              <a:t>E</a:t>
            </a:r>
            <a:r>
              <a:rPr lang="zh-CN" altLang="en-US" sz="2400" b="1" dirty="0">
                <a:solidFill>
                  <a:srgbClr val="FF3300"/>
                </a:solidFill>
                <a:latin typeface="黑体" pitchFamily="49" charset="-122"/>
                <a:ea typeface="黑体" pitchFamily="49" charset="-122"/>
              </a:rPr>
              <a:t>、传播艾滋病：</a:t>
            </a:r>
            <a:r>
              <a:rPr lang="zh-CN" altLang="en-US" sz="2400" b="1" dirty="0">
                <a:latin typeface="黑体" pitchFamily="49" charset="-122"/>
                <a:ea typeface="黑体" pitchFamily="49" charset="-122"/>
              </a:rPr>
              <a:t>吸毒者使用不洁的注射器或</a:t>
            </a:r>
            <a:endParaRPr lang="zh-CN" altLang="en-US" sz="2400" b="1" dirty="0">
              <a:latin typeface="黑体" pitchFamily="49" charset="-122"/>
              <a:ea typeface="黑体" pitchFamily="49" charset="-122"/>
            </a:endParaRPr>
          </a:p>
          <a:p>
            <a:r>
              <a:rPr lang="zh-CN" altLang="en-US" sz="2400" b="1" dirty="0">
                <a:latin typeface="黑体" pitchFamily="49" charset="-122"/>
                <a:ea typeface="黑体" pitchFamily="49" charset="-122"/>
              </a:rPr>
              <a:t>   共用注射器造成感染爱滋病毒。 </a:t>
            </a:r>
            <a:endParaRPr lang="zh-CN" altLang="en-US" sz="2400" b="1" dirty="0">
              <a:latin typeface="黑体" pitchFamily="49" charset="-122"/>
              <a:ea typeface="黑体" pitchFamily="49" charset="-122"/>
            </a:endParaRPr>
          </a:p>
        </p:txBody>
      </p:sp>
      <p:pic>
        <p:nvPicPr>
          <p:cNvPr id="18440" name="内容占位符 18439" descr="传播艾滋病"/>
          <p:cNvPicPr>
            <a:picLocks noGrp="1" noRot="1" noChangeAspect="1"/>
          </p:cNvPicPr>
          <p:nvPr>
            <p:ph sz="quarter" idx="3"/>
          </p:nvPr>
        </p:nvPicPr>
        <p:blipFill>
          <a:blip r:embed="rId3"/>
          <a:srcRect/>
          <a:stretch>
            <a:fillRect/>
          </a:stretch>
        </p:blipFill>
        <p:spPr>
          <a:xfrm>
            <a:off x="6845300" y="3789363"/>
            <a:ext cx="1614488" cy="2735262"/>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8437"/>
                                        </p:tgtEl>
                                        <p:attrNameLst>
                                          <p:attrName>style.visibility</p:attrName>
                                        </p:attrNameLst>
                                      </p:cBhvr>
                                      <p:to>
                                        <p:strVal val="visible"/>
                                      </p:to>
                                    </p:set>
                                    <p:anim calcmode="lin" valueType="num">
                                      <p:cBhvr>
                                        <p:cTn id="7" dur="1" fill="hold"/>
                                        <p:tgtEl>
                                          <p:spTgt spid="18437"/>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18435"/>
                                        </p:tgtEl>
                                        <p:attrNameLst>
                                          <p:attrName>style.visibility</p:attrName>
                                        </p:attrNameLst>
                                      </p:cBhvr>
                                      <p:to>
                                        <p:strVal val="visible"/>
                                      </p:to>
                                    </p:set>
                                    <p:anim calcmode="lin" valueType="num">
                                      <p:cBhvr>
                                        <p:cTn id="12" dur="1" fill="hold"/>
                                        <p:tgtEl>
                                          <p:spTgt spid="18435"/>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8438"/>
                                        </p:tgtEl>
                                        <p:attrNameLst>
                                          <p:attrName>style.visibility</p:attrName>
                                        </p:attrNameLst>
                                      </p:cBhvr>
                                      <p:to>
                                        <p:strVal val="visible"/>
                                      </p:to>
                                    </p:set>
                                    <p:anim calcmode="lin" valueType="num">
                                      <p:cBhvr>
                                        <p:cTn id="17" dur="1" fill="hold"/>
                                        <p:tgtEl>
                                          <p:spTgt spid="18438"/>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18436"/>
                                        </p:tgtEl>
                                        <p:attrNameLst>
                                          <p:attrName>style.visibility</p:attrName>
                                        </p:attrNameLst>
                                      </p:cBhvr>
                                      <p:to>
                                        <p:strVal val="visible"/>
                                      </p:to>
                                    </p:set>
                                    <p:anim calcmode="lin" valueType="num">
                                      <p:cBhvr>
                                        <p:cTn id="22" dur="1" fill="hold"/>
                                        <p:tgtEl>
                                          <p:spTgt spid="18436"/>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8439"/>
                                        </p:tgtEl>
                                        <p:attrNameLst>
                                          <p:attrName>style.visibility</p:attrName>
                                        </p:attrNameLst>
                                      </p:cBhvr>
                                      <p:to>
                                        <p:strVal val="visible"/>
                                      </p:to>
                                    </p:set>
                                    <p:anim calcmode="lin" valueType="num">
                                      <p:cBhvr>
                                        <p:cTn id="27" dur="1" fill="hold"/>
                                        <p:tgtEl>
                                          <p:spTgt spid="18439"/>
                                        </p:tgtEl>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18440"/>
                                        </p:tgtEl>
                                        <p:attrNameLst>
                                          <p:attrName>style.visibility</p:attrName>
                                        </p:attrNameLst>
                                      </p:cBhvr>
                                      <p:to>
                                        <p:strVal val="visible"/>
                                      </p:to>
                                    </p:set>
                                    <p:anim calcmode="lin" valueType="num">
                                      <p:cBhvr>
                                        <p:cTn id="32" dur="1" fill="hold"/>
                                        <p:tgtEl>
                                          <p:spTgt spid="18440"/>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p:bldP spid="18438" grpId="0"/>
      <p:bldP spid="1843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标题 19457"/>
          <p:cNvSpPr>
            <a:spLocks noGrp="1" noRot="1"/>
          </p:cNvSpPr>
          <p:nvPr>
            <p:ph type="title"/>
          </p:nvPr>
        </p:nvSpPr>
        <p:spPr>
          <a:xfrm>
            <a:off x="611188" y="-1141412"/>
            <a:ext cx="8229600" cy="1141412"/>
          </a:xfrm>
        </p:spPr>
        <p:txBody>
          <a:bodyPr vert="horz" wrap="square" lIns="91440" tIns="45720" rIns="91440" bIns="45720" anchor="ctr"/>
          <a:p>
            <a:pPr eaLnBrk="1" hangingPunct="1"/>
            <a:r>
              <a:rPr lang="zh-CN" altLang="en-US" sz="1600" dirty="0">
                <a:latin typeface="黑体" pitchFamily="49" charset="-122"/>
                <a:ea typeface="黑体" pitchFamily="49" charset="-122"/>
              </a:rPr>
              <a:t>毒品危害一 、吸毒摧残人生</a:t>
            </a:r>
            <a:r>
              <a:rPr lang="en-US" altLang="zh-CN" sz="1600" b="1" dirty="0">
                <a:latin typeface="黑体" pitchFamily="49" charset="-122"/>
                <a:ea typeface="黑体" pitchFamily="49" charset="-122"/>
              </a:rPr>
              <a:t>B </a:t>
            </a:r>
            <a:r>
              <a:rPr lang="zh-CN" altLang="en-US" sz="1600" b="1" dirty="0">
                <a:latin typeface="黑体" pitchFamily="49" charset="-122"/>
                <a:ea typeface="黑体" pitchFamily="49" charset="-122"/>
              </a:rPr>
              <a:t>自伤、自杀、自残</a:t>
            </a:r>
            <a:r>
              <a:rPr lang="zh-CN" altLang="en-US" dirty="0"/>
              <a:t> </a:t>
            </a:r>
            <a:endParaRPr lang="zh-CN" altLang="en-US" dirty="0"/>
          </a:p>
        </p:txBody>
      </p:sp>
      <p:pic>
        <p:nvPicPr>
          <p:cNvPr id="19459" name="内容占位符 19458" descr="自%20伤"/>
          <p:cNvPicPr>
            <a:picLocks noGrp="1" noRot="1" noChangeAspect="1"/>
          </p:cNvPicPr>
          <p:nvPr>
            <p:ph sz="half" idx="1"/>
          </p:nvPr>
        </p:nvPicPr>
        <p:blipFill>
          <a:blip r:embed="rId1"/>
          <a:srcRect/>
          <a:stretch>
            <a:fillRect/>
          </a:stretch>
        </p:blipFill>
        <p:spPr>
          <a:xfrm>
            <a:off x="6084888" y="620713"/>
            <a:ext cx="2735262" cy="2033587"/>
          </a:xfrm>
        </p:spPr>
      </p:pic>
      <p:pic>
        <p:nvPicPr>
          <p:cNvPr id="19460" name="内容占位符 19459" descr="自%20杀"/>
          <p:cNvPicPr>
            <a:picLocks noGrp="1" noRot="1" noChangeAspect="1"/>
          </p:cNvPicPr>
          <p:nvPr>
            <p:ph sz="quarter" idx="2"/>
          </p:nvPr>
        </p:nvPicPr>
        <p:blipFill>
          <a:blip r:embed="rId2"/>
          <a:srcRect/>
          <a:stretch>
            <a:fillRect/>
          </a:stretch>
        </p:blipFill>
        <p:spPr>
          <a:xfrm>
            <a:off x="5867400" y="3500438"/>
            <a:ext cx="3059113" cy="2998787"/>
          </a:xfrm>
        </p:spPr>
      </p:pic>
      <p:sp>
        <p:nvSpPr>
          <p:cNvPr id="34821" name="文本框 19460"/>
          <p:cNvSpPr txBox="1"/>
          <p:nvPr/>
        </p:nvSpPr>
        <p:spPr>
          <a:xfrm>
            <a:off x="468313" y="549275"/>
            <a:ext cx="3435350" cy="579438"/>
          </a:xfrm>
          <a:prstGeom prst="rect">
            <a:avLst/>
          </a:prstGeom>
          <a:noFill/>
          <a:ln w="9525">
            <a:noFill/>
          </a:ln>
        </p:spPr>
        <p:txBody>
          <a:bodyPr wrap="none">
            <a:spAutoFit/>
          </a:bodyPr>
          <a:p>
            <a:r>
              <a:rPr lang="en-US" altLang="zh-CN" sz="3200" b="1" dirty="0">
                <a:solidFill>
                  <a:srgbClr val="FF3300"/>
                </a:solidFill>
                <a:latin typeface="黑体" pitchFamily="49" charset="-122"/>
                <a:ea typeface="黑体" pitchFamily="49" charset="-122"/>
              </a:rPr>
              <a:t>1 </a:t>
            </a:r>
            <a:r>
              <a:rPr lang="zh-CN" altLang="en-US" sz="3200" b="1" dirty="0">
                <a:solidFill>
                  <a:srgbClr val="FF3300"/>
                </a:solidFill>
                <a:latin typeface="黑体" pitchFamily="49" charset="-122"/>
                <a:ea typeface="黑体" pitchFamily="49" charset="-122"/>
              </a:rPr>
              <a:t>、吸毒摧残人生</a:t>
            </a:r>
            <a:endParaRPr lang="zh-CN" altLang="en-US" sz="3200" b="1" dirty="0">
              <a:solidFill>
                <a:srgbClr val="FF3300"/>
              </a:solidFill>
              <a:latin typeface="黑体" pitchFamily="49" charset="-122"/>
              <a:ea typeface="黑体" pitchFamily="49" charset="-122"/>
            </a:endParaRPr>
          </a:p>
        </p:txBody>
      </p:sp>
      <p:sp>
        <p:nvSpPr>
          <p:cNvPr id="34822" name="矩形 19461"/>
          <p:cNvSpPr/>
          <p:nvPr/>
        </p:nvSpPr>
        <p:spPr>
          <a:xfrm>
            <a:off x="539750" y="1104900"/>
            <a:ext cx="4248150" cy="519113"/>
          </a:xfrm>
          <a:prstGeom prst="rect">
            <a:avLst/>
          </a:prstGeom>
          <a:noFill/>
          <a:ln w="9525">
            <a:noFill/>
          </a:ln>
        </p:spPr>
        <p:txBody>
          <a:bodyPr>
            <a:spAutoFit/>
          </a:bodyPr>
          <a:p>
            <a:r>
              <a:rPr lang="zh-CN" altLang="en-US" sz="2800" b="1" dirty="0">
                <a:solidFill>
                  <a:srgbClr val="FF3300"/>
                </a:solidFill>
                <a:latin typeface="黑体" pitchFamily="49" charset="-122"/>
                <a:ea typeface="黑体" pitchFamily="49" charset="-122"/>
              </a:rPr>
              <a:t>（</a:t>
            </a:r>
            <a:r>
              <a:rPr lang="en-US" altLang="zh-CN" sz="2800" b="1" dirty="0">
                <a:solidFill>
                  <a:srgbClr val="FF3300"/>
                </a:solidFill>
                <a:latin typeface="黑体" pitchFamily="49" charset="-122"/>
                <a:ea typeface="黑体" pitchFamily="49" charset="-122"/>
              </a:rPr>
              <a:t>2</a:t>
            </a:r>
            <a:r>
              <a:rPr lang="zh-CN" altLang="en-US" sz="2800" b="1" dirty="0">
                <a:solidFill>
                  <a:srgbClr val="FF3300"/>
                </a:solidFill>
                <a:latin typeface="黑体" pitchFamily="49" charset="-122"/>
                <a:ea typeface="黑体" pitchFamily="49" charset="-122"/>
              </a:rPr>
              <a:t>）自伤、自杀、自残</a:t>
            </a:r>
            <a:endParaRPr lang="zh-CN" altLang="en-US" sz="2800" b="1" dirty="0">
              <a:solidFill>
                <a:srgbClr val="FF3300"/>
              </a:solidFill>
              <a:latin typeface="黑体" pitchFamily="49" charset="-122"/>
              <a:ea typeface="黑体" pitchFamily="49" charset="-122"/>
            </a:endParaRPr>
          </a:p>
        </p:txBody>
      </p:sp>
      <p:sp>
        <p:nvSpPr>
          <p:cNvPr id="19463" name="矩形 19462"/>
          <p:cNvSpPr/>
          <p:nvPr/>
        </p:nvSpPr>
        <p:spPr>
          <a:xfrm>
            <a:off x="179388" y="1773238"/>
            <a:ext cx="5365750" cy="1187450"/>
          </a:xfrm>
          <a:prstGeom prst="rect">
            <a:avLst/>
          </a:prstGeom>
          <a:noFill/>
          <a:ln w="9525">
            <a:noFill/>
          </a:ln>
        </p:spPr>
        <p:txBody>
          <a:bodyPr wrap="none" anchor="ctr">
            <a:spAutoFit/>
          </a:bodyPr>
          <a:p>
            <a:r>
              <a:rPr lang="en-US" altLang="zh-CN" sz="2400" b="1" dirty="0">
                <a:latin typeface="黑体" pitchFamily="49" charset="-122"/>
                <a:ea typeface="黑体" pitchFamily="49" charset="-122"/>
              </a:rPr>
              <a:t>    </a:t>
            </a:r>
            <a:r>
              <a:rPr lang="zh-CN" altLang="en-US" sz="2400" b="1" dirty="0">
                <a:latin typeface="黑体" pitchFamily="49" charset="-122"/>
                <a:ea typeface="黑体" pitchFamily="49" charset="-122"/>
              </a:rPr>
              <a:t>吸毒者难以忍受毒瘾发作的巨大的</a:t>
            </a:r>
            <a:endParaRPr lang="zh-CN" altLang="en-US" sz="2400" b="1" dirty="0">
              <a:latin typeface="黑体" pitchFamily="49" charset="-122"/>
              <a:ea typeface="黑体" pitchFamily="49" charset="-122"/>
            </a:endParaRPr>
          </a:p>
          <a:p>
            <a:r>
              <a:rPr lang="zh-CN" altLang="en-US" sz="2400" b="1" dirty="0">
                <a:latin typeface="黑体" pitchFamily="49" charset="-122"/>
                <a:ea typeface="黑体" pitchFamily="49" charset="-122"/>
              </a:rPr>
              <a:t>痛苦，往往采取自伤、自残甚至自杀的</a:t>
            </a:r>
            <a:endParaRPr lang="zh-CN" altLang="en-US" sz="2400" b="1" dirty="0">
              <a:latin typeface="黑体" pitchFamily="49" charset="-122"/>
              <a:ea typeface="黑体" pitchFamily="49" charset="-122"/>
            </a:endParaRPr>
          </a:p>
          <a:p>
            <a:r>
              <a:rPr lang="zh-CN" altLang="en-US" sz="2400" b="1" dirty="0">
                <a:latin typeface="黑体" pitchFamily="49" charset="-122"/>
                <a:ea typeface="黑体" pitchFamily="49" charset="-122"/>
              </a:rPr>
              <a:t>方式摆脱毒瘾的发作。 </a:t>
            </a:r>
            <a:endParaRPr lang="zh-CN" altLang="en-US" sz="2400" b="1" dirty="0">
              <a:latin typeface="黑体" pitchFamily="49" charset="-122"/>
              <a:ea typeface="黑体" pitchFamily="49" charset="-122"/>
            </a:endParaRPr>
          </a:p>
        </p:txBody>
      </p:sp>
      <p:sp>
        <p:nvSpPr>
          <p:cNvPr id="19464" name="矩形 19463"/>
          <p:cNvSpPr/>
          <p:nvPr/>
        </p:nvSpPr>
        <p:spPr>
          <a:xfrm>
            <a:off x="6011863" y="2781300"/>
            <a:ext cx="2800350" cy="457200"/>
          </a:xfrm>
          <a:prstGeom prst="rect">
            <a:avLst/>
          </a:prstGeom>
          <a:noFill/>
          <a:ln w="9525">
            <a:noFill/>
          </a:ln>
        </p:spPr>
        <p:txBody>
          <a:bodyPr wrap="none" anchor="ctr">
            <a:spAutoFit/>
          </a:bodyPr>
          <a:p>
            <a:r>
              <a:rPr lang="zh-CN" altLang="en-US" sz="2400" b="1" dirty="0">
                <a:solidFill>
                  <a:srgbClr val="3333CC"/>
                </a:solidFill>
                <a:latin typeface="黑体" pitchFamily="49" charset="-122"/>
                <a:ea typeface="黑体" pitchFamily="49" charset="-122"/>
              </a:rPr>
              <a:t>福州某男自伤左臂 </a:t>
            </a:r>
            <a:endParaRPr lang="zh-CN" altLang="en-US" sz="2400" b="1" dirty="0">
              <a:solidFill>
                <a:srgbClr val="3333CC"/>
              </a:solidFill>
              <a:latin typeface="黑体" pitchFamily="49" charset="-122"/>
              <a:ea typeface="黑体" pitchFamily="49" charset="-122"/>
            </a:endParaRPr>
          </a:p>
        </p:txBody>
      </p:sp>
      <p:sp>
        <p:nvSpPr>
          <p:cNvPr id="19465" name="文本框 19464"/>
          <p:cNvSpPr txBox="1"/>
          <p:nvPr/>
        </p:nvSpPr>
        <p:spPr>
          <a:xfrm>
            <a:off x="3492500" y="3933825"/>
            <a:ext cx="2663825" cy="1552575"/>
          </a:xfrm>
          <a:prstGeom prst="rect">
            <a:avLst/>
          </a:prstGeom>
          <a:noFill/>
          <a:ln w="9525">
            <a:noFill/>
          </a:ln>
        </p:spPr>
        <p:txBody>
          <a:bodyPr>
            <a:spAutoFit/>
          </a:bodyPr>
          <a:p>
            <a:r>
              <a:rPr lang="en-US" altLang="zh-CN" sz="2400" b="1" dirty="0">
                <a:solidFill>
                  <a:srgbClr val="3366FF"/>
                </a:solidFill>
                <a:latin typeface="黑体" pitchFamily="49" charset="-122"/>
                <a:ea typeface="黑体" pitchFamily="49" charset="-122"/>
              </a:rPr>
              <a:t>    </a:t>
            </a:r>
            <a:r>
              <a:rPr lang="zh-CN" altLang="en-US" sz="2400" b="1" dirty="0">
                <a:solidFill>
                  <a:srgbClr val="3333CC"/>
                </a:solidFill>
                <a:latin typeface="黑体" pitchFamily="49" charset="-122"/>
                <a:ea typeface="黑体" pitchFamily="49" charset="-122"/>
              </a:rPr>
              <a:t>郑州陈某</a:t>
            </a:r>
            <a:endParaRPr lang="zh-CN" altLang="en-US" sz="2400" b="1" dirty="0">
              <a:solidFill>
                <a:srgbClr val="3333CC"/>
              </a:solidFill>
              <a:latin typeface="黑体" pitchFamily="49" charset="-122"/>
              <a:ea typeface="黑体" pitchFamily="49" charset="-122"/>
            </a:endParaRPr>
          </a:p>
          <a:p>
            <a:r>
              <a:rPr lang="zh-CN" altLang="en-US" sz="2400" b="1" dirty="0">
                <a:solidFill>
                  <a:srgbClr val="3333CC"/>
                </a:solidFill>
                <a:latin typeface="黑体" pitchFamily="49" charset="-122"/>
                <a:ea typeface="黑体" pitchFamily="49" charset="-122"/>
              </a:rPr>
              <a:t>毒瘾发作难忍，</a:t>
            </a:r>
            <a:endParaRPr lang="zh-CN" altLang="en-US" sz="2400" b="1" dirty="0">
              <a:solidFill>
                <a:srgbClr val="3333CC"/>
              </a:solidFill>
              <a:latin typeface="黑体" pitchFamily="49" charset="-122"/>
              <a:ea typeface="黑体" pitchFamily="49" charset="-122"/>
            </a:endParaRPr>
          </a:p>
          <a:p>
            <a:r>
              <a:rPr lang="zh-CN" altLang="en-US" sz="2400" b="1" dirty="0">
                <a:solidFill>
                  <a:srgbClr val="3333CC"/>
                </a:solidFill>
                <a:latin typeface="黑体" pitchFamily="49" charset="-122"/>
                <a:ea typeface="黑体" pitchFamily="49" charset="-122"/>
              </a:rPr>
              <a:t>用牙刷插入鼻</a:t>
            </a:r>
            <a:endParaRPr lang="zh-CN" altLang="en-US" sz="2400" b="1" dirty="0">
              <a:solidFill>
                <a:srgbClr val="3333CC"/>
              </a:solidFill>
              <a:latin typeface="黑体" pitchFamily="49" charset="-122"/>
              <a:ea typeface="黑体" pitchFamily="49" charset="-122"/>
            </a:endParaRPr>
          </a:p>
          <a:p>
            <a:r>
              <a:rPr lang="zh-CN" altLang="en-US" sz="2400" b="1" dirty="0">
                <a:solidFill>
                  <a:srgbClr val="3333CC"/>
                </a:solidFill>
                <a:latin typeface="黑体" pitchFamily="49" charset="-122"/>
                <a:ea typeface="黑体" pitchFamily="49" charset="-122"/>
              </a:rPr>
              <a:t>孔自杀。 </a:t>
            </a:r>
            <a:endParaRPr lang="zh-CN" altLang="en-US" sz="2400" b="1" dirty="0">
              <a:solidFill>
                <a:srgbClr val="3333CC"/>
              </a:solidFill>
              <a:latin typeface="黑体" pitchFamily="49" charset="-122"/>
              <a:ea typeface="黑体" pitchFamily="49" charset="-122"/>
            </a:endParaRPr>
          </a:p>
        </p:txBody>
      </p:sp>
      <p:sp>
        <p:nvSpPr>
          <p:cNvPr id="19466" name="矩形 19465"/>
          <p:cNvSpPr/>
          <p:nvPr/>
        </p:nvSpPr>
        <p:spPr>
          <a:xfrm>
            <a:off x="1187450" y="6165850"/>
            <a:ext cx="1104900" cy="457200"/>
          </a:xfrm>
          <a:prstGeom prst="rect">
            <a:avLst/>
          </a:prstGeom>
          <a:noFill/>
          <a:ln w="9525">
            <a:noFill/>
          </a:ln>
        </p:spPr>
        <p:txBody>
          <a:bodyPr wrap="none" anchor="ctr">
            <a:spAutoFit/>
          </a:bodyPr>
          <a:p>
            <a:r>
              <a:rPr lang="zh-CN" altLang="en-US" sz="2400" b="1" dirty="0">
                <a:solidFill>
                  <a:srgbClr val="3333CC"/>
                </a:solidFill>
                <a:latin typeface="黑体" pitchFamily="49" charset="-122"/>
                <a:ea typeface="黑体" pitchFamily="49" charset="-122"/>
              </a:rPr>
              <a:t>自 残</a:t>
            </a:r>
            <a:r>
              <a:rPr lang="zh-CN" altLang="en-US" sz="2400" b="1" dirty="0">
                <a:solidFill>
                  <a:srgbClr val="3366FF"/>
                </a:solidFill>
                <a:latin typeface="黑体" pitchFamily="49" charset="-122"/>
                <a:ea typeface="黑体" pitchFamily="49" charset="-122"/>
              </a:rPr>
              <a:t> </a:t>
            </a:r>
            <a:endParaRPr lang="zh-CN" altLang="en-US" sz="2400" b="1" dirty="0">
              <a:solidFill>
                <a:srgbClr val="3366FF"/>
              </a:solidFill>
              <a:latin typeface="黑体" pitchFamily="49" charset="-122"/>
              <a:ea typeface="黑体" pitchFamily="49" charset="-122"/>
            </a:endParaRPr>
          </a:p>
        </p:txBody>
      </p:sp>
      <p:pic>
        <p:nvPicPr>
          <p:cNvPr id="19467" name="内容占位符 19466" descr="自%20残2"/>
          <p:cNvPicPr>
            <a:picLocks noGrp="1" noRot="1" noChangeAspect="1"/>
          </p:cNvPicPr>
          <p:nvPr>
            <p:ph sz="quarter" idx="3"/>
          </p:nvPr>
        </p:nvPicPr>
        <p:blipFill>
          <a:blip r:embed="rId3"/>
          <a:srcRect/>
          <a:stretch>
            <a:fillRect/>
          </a:stretch>
        </p:blipFill>
        <p:spPr>
          <a:xfrm>
            <a:off x="539750" y="3305175"/>
            <a:ext cx="2106613" cy="253365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9463"/>
                                        </p:tgtEl>
                                        <p:attrNameLst>
                                          <p:attrName>style.visibility</p:attrName>
                                        </p:attrNameLst>
                                      </p:cBhvr>
                                      <p:to>
                                        <p:strVal val="visible"/>
                                      </p:to>
                                    </p:set>
                                    <p:anim calcmode="lin" valueType="num">
                                      <p:cBhvr>
                                        <p:cTn id="7" dur="1" fill="hold"/>
                                        <p:tgtEl>
                                          <p:spTgt spid="19463"/>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464"/>
                                        </p:tgtEl>
                                        <p:attrNameLst>
                                          <p:attrName>style.visibility</p:attrName>
                                        </p:attrNameLst>
                                      </p:cBhvr>
                                      <p:to>
                                        <p:strVal val="visible"/>
                                      </p:to>
                                    </p:set>
                                    <p:anim calcmode="lin" valueType="num">
                                      <p:cBhvr>
                                        <p:cTn id="12" dur="1" fill="hold"/>
                                        <p:tgtEl>
                                          <p:spTgt spid="19464"/>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19459"/>
                                        </p:tgtEl>
                                        <p:attrNameLst>
                                          <p:attrName>style.visibility</p:attrName>
                                        </p:attrNameLst>
                                      </p:cBhvr>
                                      <p:to>
                                        <p:strVal val="visible"/>
                                      </p:to>
                                    </p:set>
                                    <p:anim calcmode="lin" valueType="num">
                                      <p:cBhvr>
                                        <p:cTn id="17" dur="1" fill="hold"/>
                                        <p:tgtEl>
                                          <p:spTgt spid="19459"/>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19460"/>
                                        </p:tgtEl>
                                        <p:attrNameLst>
                                          <p:attrName>style.visibility</p:attrName>
                                        </p:attrNameLst>
                                      </p:cBhvr>
                                      <p:to>
                                        <p:strVal val="visible"/>
                                      </p:to>
                                    </p:set>
                                    <p:anim calcmode="lin" valueType="num">
                                      <p:cBhvr>
                                        <p:cTn id="22" dur="1" fill="hold"/>
                                        <p:tgtEl>
                                          <p:spTgt spid="19460"/>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465"/>
                                        </p:tgtEl>
                                        <p:attrNameLst>
                                          <p:attrName>style.visibility</p:attrName>
                                        </p:attrNameLst>
                                      </p:cBhvr>
                                      <p:to>
                                        <p:strVal val="visible"/>
                                      </p:to>
                                    </p:set>
                                    <p:anim calcmode="lin" valueType="num">
                                      <p:cBhvr>
                                        <p:cTn id="27" dur="1" fill="hold"/>
                                        <p:tgtEl>
                                          <p:spTgt spid="19465"/>
                                        </p:tgtEl>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19467"/>
                                        </p:tgtEl>
                                        <p:attrNameLst>
                                          <p:attrName>style.visibility</p:attrName>
                                        </p:attrNameLst>
                                      </p:cBhvr>
                                      <p:to>
                                        <p:strVal val="visible"/>
                                      </p:to>
                                    </p:set>
                                    <p:anim calcmode="lin" valueType="num">
                                      <p:cBhvr>
                                        <p:cTn id="32" dur="1" fill="hold"/>
                                        <p:tgtEl>
                                          <p:spTgt spid="19467"/>
                                        </p:tgtEl>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466"/>
                                        </p:tgtEl>
                                        <p:attrNameLst>
                                          <p:attrName>style.visibility</p:attrName>
                                        </p:attrNameLst>
                                      </p:cBhvr>
                                      <p:to>
                                        <p:strVal val="visible"/>
                                      </p:to>
                                    </p:set>
                                    <p:anim calcmode="lin" valueType="num">
                                      <p:cBhvr>
                                        <p:cTn id="37" dur="1" fill="hold"/>
                                        <p:tgtEl>
                                          <p:spTgt spid="19466"/>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3" grpId="0"/>
      <p:bldP spid="19464" grpId="0"/>
      <p:bldP spid="19465" grpId="0"/>
      <p:bldP spid="1946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文本占位符 50178"/>
          <p:cNvSpPr>
            <a:spLocks noGrp="1" noRot="1"/>
          </p:cNvSpPr>
          <p:nvPr>
            <p:ph idx="1"/>
          </p:nvPr>
        </p:nvSpPr>
        <p:spPr>
          <a:xfrm>
            <a:off x="107950" y="2133600"/>
            <a:ext cx="8229600" cy="1973263"/>
          </a:xfrm>
        </p:spPr>
        <p:txBody>
          <a:bodyPr vert="horz" wrap="square" lIns="91440" tIns="45720" rIns="91440" bIns="45720" anchor="t"/>
          <a:p>
            <a:pPr algn="ctr" eaLnBrk="1" hangingPunct="1">
              <a:buNone/>
            </a:pPr>
            <a:r>
              <a:rPr lang="zh-CN" altLang="en-US" sz="4400" b="1" dirty="0">
                <a:solidFill>
                  <a:srgbClr val="FF3300"/>
                </a:solidFill>
              </a:rPr>
              <a:t>宣传画欣赏</a:t>
            </a:r>
            <a:endParaRPr lang="zh-CN" altLang="en-US" sz="4400" b="1" dirty="0">
              <a:solidFill>
                <a:srgbClr val="FF33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标题 20481"/>
          <p:cNvSpPr>
            <a:spLocks noGrp="1" noRot="1"/>
          </p:cNvSpPr>
          <p:nvPr>
            <p:ph type="title" sz="quarter"/>
          </p:nvPr>
        </p:nvSpPr>
        <p:spPr>
          <a:xfrm>
            <a:off x="395288" y="-1141412"/>
            <a:ext cx="8229600" cy="1141412"/>
          </a:xfrm>
        </p:spPr>
        <p:txBody>
          <a:bodyPr vert="horz" wrap="square" lIns="91440" tIns="45720" rIns="91440" bIns="45720" anchor="ctr"/>
          <a:p>
            <a:pPr eaLnBrk="1" hangingPunct="1"/>
            <a:r>
              <a:rPr lang="zh-CN" altLang="en-US" sz="1400" dirty="0">
                <a:latin typeface="黑体" pitchFamily="49" charset="-122"/>
                <a:ea typeface="黑体" pitchFamily="49" charset="-122"/>
              </a:rPr>
              <a:t>毒品危害一 、吸毒摧残人生</a:t>
            </a:r>
            <a:r>
              <a:rPr lang="en-US" altLang="zh-CN" sz="1400" dirty="0">
                <a:solidFill>
                  <a:schemeClr val="tx1"/>
                </a:solidFill>
                <a:latin typeface="黑体" pitchFamily="49" charset="-122"/>
                <a:ea typeface="黑体" pitchFamily="49" charset="-122"/>
              </a:rPr>
              <a:t>C </a:t>
            </a:r>
            <a:r>
              <a:rPr lang="zh-CN" altLang="en-US" sz="1400" b="1" dirty="0">
                <a:solidFill>
                  <a:schemeClr val="tx1"/>
                </a:solidFill>
                <a:latin typeface="黑体" pitchFamily="49" charset="-122"/>
                <a:ea typeface="黑体" pitchFamily="49" charset="-122"/>
              </a:rPr>
              <a:t>加速死亡</a:t>
            </a:r>
            <a:r>
              <a:rPr lang="zh-CN" altLang="en-US" dirty="0"/>
              <a:t> </a:t>
            </a:r>
            <a:endParaRPr lang="zh-CN" altLang="en-US" dirty="0"/>
          </a:p>
        </p:txBody>
      </p:sp>
      <p:pic>
        <p:nvPicPr>
          <p:cNvPr id="20483" name="内容占位符 20482" descr="中央戏剧学院毕业的电影演员朱洁1997年因吸毒过量死亡，年仅28岁。"/>
          <p:cNvPicPr>
            <a:picLocks noGrp="1" noRot="1" noChangeAspect="1"/>
          </p:cNvPicPr>
          <p:nvPr>
            <p:ph sz="quarter" idx="1"/>
          </p:nvPr>
        </p:nvPicPr>
        <p:blipFill>
          <a:blip r:embed="rId1"/>
          <a:srcRect/>
          <a:stretch>
            <a:fillRect/>
          </a:stretch>
        </p:blipFill>
        <p:spPr>
          <a:xfrm>
            <a:off x="5770563" y="3055938"/>
            <a:ext cx="2803525" cy="1912937"/>
          </a:xfrm>
        </p:spPr>
      </p:pic>
      <p:pic>
        <p:nvPicPr>
          <p:cNvPr id="20484" name="内容占位符 20483" descr="梁蓓丽，21岁，贵州人，一个聪慧、漂亮的女孩，染上毒瘾后，靠卖淫维持吸毒，因注射毒品过量死于南宁市街头。"/>
          <p:cNvPicPr>
            <a:picLocks noGrp="1" noRot="1" noChangeAspect="1"/>
          </p:cNvPicPr>
          <p:nvPr>
            <p:ph sz="quarter" idx="3"/>
          </p:nvPr>
        </p:nvPicPr>
        <p:blipFill>
          <a:blip r:embed="rId2"/>
          <a:srcRect/>
          <a:stretch>
            <a:fillRect/>
          </a:stretch>
        </p:blipFill>
        <p:spPr>
          <a:xfrm>
            <a:off x="390525" y="3241675"/>
            <a:ext cx="2112963" cy="2351088"/>
          </a:xfrm>
        </p:spPr>
      </p:pic>
      <p:sp>
        <p:nvSpPr>
          <p:cNvPr id="35845" name="矩形 20484"/>
          <p:cNvSpPr/>
          <p:nvPr/>
        </p:nvSpPr>
        <p:spPr>
          <a:xfrm>
            <a:off x="468313" y="981075"/>
            <a:ext cx="2913062" cy="519113"/>
          </a:xfrm>
          <a:prstGeom prst="rect">
            <a:avLst/>
          </a:prstGeom>
          <a:noFill/>
          <a:ln w="9525">
            <a:noFill/>
          </a:ln>
        </p:spPr>
        <p:txBody>
          <a:bodyPr wrap="none" anchor="ctr">
            <a:spAutoFit/>
          </a:bodyPr>
          <a:p>
            <a:r>
              <a:rPr lang="zh-CN" altLang="en-US" dirty="0">
                <a:latin typeface="Arial" panose="020B0604020202020204" pitchFamily="34" charset="0"/>
              </a:rPr>
              <a:t>　</a:t>
            </a:r>
            <a:r>
              <a:rPr lang="zh-CN" altLang="en-US" sz="2800" b="1" dirty="0">
                <a:solidFill>
                  <a:srgbClr val="FF3300"/>
                </a:solidFill>
                <a:latin typeface="黑体" pitchFamily="49" charset="-122"/>
                <a:ea typeface="黑体" pitchFamily="49" charset="-122"/>
              </a:rPr>
              <a:t>（</a:t>
            </a:r>
            <a:r>
              <a:rPr lang="en-US" altLang="zh-CN" sz="2800" b="1" dirty="0">
                <a:solidFill>
                  <a:srgbClr val="FF3300"/>
                </a:solidFill>
                <a:latin typeface="黑体" pitchFamily="49" charset="-122"/>
                <a:ea typeface="黑体" pitchFamily="49" charset="-122"/>
              </a:rPr>
              <a:t>3</a:t>
            </a:r>
            <a:r>
              <a:rPr lang="zh-CN" altLang="en-US" sz="2800" b="1" dirty="0">
                <a:solidFill>
                  <a:srgbClr val="FF3300"/>
                </a:solidFill>
                <a:latin typeface="黑体" pitchFamily="49" charset="-122"/>
                <a:ea typeface="黑体" pitchFamily="49" charset="-122"/>
              </a:rPr>
              <a:t>）加速死亡</a:t>
            </a:r>
            <a:r>
              <a:rPr lang="zh-CN" altLang="en-US" sz="2800" dirty="0">
                <a:latin typeface="黑体" pitchFamily="49" charset="-122"/>
                <a:ea typeface="黑体" pitchFamily="49" charset="-122"/>
              </a:rPr>
              <a:t> </a:t>
            </a:r>
            <a:endParaRPr lang="zh-CN" altLang="en-US" sz="2800" dirty="0">
              <a:latin typeface="黑体" pitchFamily="49" charset="-122"/>
              <a:ea typeface="黑体" pitchFamily="49" charset="-122"/>
            </a:endParaRPr>
          </a:p>
        </p:txBody>
      </p:sp>
      <p:sp>
        <p:nvSpPr>
          <p:cNvPr id="35846" name="矩形 20485"/>
          <p:cNvSpPr/>
          <p:nvPr/>
        </p:nvSpPr>
        <p:spPr>
          <a:xfrm>
            <a:off x="250825" y="260350"/>
            <a:ext cx="3244850" cy="579438"/>
          </a:xfrm>
          <a:prstGeom prst="rect">
            <a:avLst/>
          </a:prstGeom>
          <a:noFill/>
          <a:ln w="9525">
            <a:noFill/>
          </a:ln>
        </p:spPr>
        <p:txBody>
          <a:bodyPr wrap="none">
            <a:spAutoFit/>
          </a:bodyPr>
          <a:p>
            <a:r>
              <a:rPr lang="en-US" altLang="zh-CN" sz="3200" b="1" dirty="0">
                <a:solidFill>
                  <a:srgbClr val="FF3300"/>
                </a:solidFill>
                <a:latin typeface="黑体" pitchFamily="49" charset="-122"/>
                <a:ea typeface="黑体" pitchFamily="49" charset="-122"/>
              </a:rPr>
              <a:t>1</a:t>
            </a:r>
            <a:r>
              <a:rPr lang="zh-CN" altLang="en-US" sz="3200" b="1" dirty="0">
                <a:solidFill>
                  <a:srgbClr val="FF3300"/>
                </a:solidFill>
                <a:latin typeface="黑体" pitchFamily="49" charset="-122"/>
                <a:ea typeface="黑体" pitchFamily="49" charset="-122"/>
              </a:rPr>
              <a:t>、吸毒摧残人生</a:t>
            </a:r>
            <a:endParaRPr lang="zh-CN" altLang="en-US" sz="3200" b="1" dirty="0">
              <a:solidFill>
                <a:srgbClr val="FF3300"/>
              </a:solidFill>
              <a:latin typeface="黑体" pitchFamily="49" charset="-122"/>
              <a:ea typeface="黑体" pitchFamily="49" charset="-122"/>
            </a:endParaRPr>
          </a:p>
        </p:txBody>
      </p:sp>
      <p:sp>
        <p:nvSpPr>
          <p:cNvPr id="20487" name="矩形 20486"/>
          <p:cNvSpPr/>
          <p:nvPr/>
        </p:nvSpPr>
        <p:spPr>
          <a:xfrm>
            <a:off x="539750" y="1517650"/>
            <a:ext cx="8604250" cy="1187450"/>
          </a:xfrm>
          <a:prstGeom prst="rect">
            <a:avLst/>
          </a:prstGeom>
          <a:noFill/>
          <a:ln w="9525">
            <a:noFill/>
          </a:ln>
        </p:spPr>
        <p:txBody>
          <a:bodyPr anchor="ctr">
            <a:spAutoFit/>
          </a:bodyPr>
          <a:p>
            <a:r>
              <a:rPr lang="en-US" altLang="zh-CN" sz="2400" b="1" dirty="0">
                <a:latin typeface="Arial" panose="020B0604020202020204" pitchFamily="34" charset="0"/>
                <a:ea typeface="黑体" pitchFamily="49" charset="-122"/>
              </a:rPr>
              <a:t>         </a:t>
            </a:r>
            <a:r>
              <a:rPr lang="zh-CN" altLang="en-US" sz="2400" b="1" dirty="0">
                <a:latin typeface="Arial" panose="020B0604020202020204" pitchFamily="34" charset="0"/>
                <a:ea typeface="黑体" pitchFamily="49" charset="-122"/>
              </a:rPr>
              <a:t>吸毒者为满足毒瘾易造成吸食（注射）过量毒品导致呼吸中枢衰竭而死亡</a:t>
            </a:r>
            <a:r>
              <a:rPr lang="zh-CN" altLang="en-US" sz="2400" b="1" dirty="0">
                <a:solidFill>
                  <a:srgbClr val="FF3300"/>
                </a:solidFill>
                <a:latin typeface="Arial" panose="020B0604020202020204" pitchFamily="34" charset="0"/>
                <a:ea typeface="黑体" pitchFamily="49" charset="-122"/>
              </a:rPr>
              <a:t>或</a:t>
            </a:r>
            <a:r>
              <a:rPr lang="zh-CN" altLang="en-US" sz="2400" b="1" dirty="0">
                <a:latin typeface="Arial" panose="020B0604020202020204" pitchFamily="34" charset="0"/>
                <a:ea typeface="黑体" pitchFamily="49" charset="-122"/>
              </a:rPr>
              <a:t>毒品中混杂有毒、有害物质</a:t>
            </a:r>
            <a:r>
              <a:rPr lang="zh-CN" altLang="en-US" sz="2400" b="1" dirty="0">
                <a:solidFill>
                  <a:srgbClr val="FF3300"/>
                </a:solidFill>
                <a:latin typeface="Arial" panose="020B0604020202020204" pitchFamily="34" charset="0"/>
                <a:ea typeface="黑体" pitchFamily="49" charset="-122"/>
              </a:rPr>
              <a:t>出现</a:t>
            </a:r>
            <a:r>
              <a:rPr lang="zh-CN" altLang="en-US" sz="2400" b="1" dirty="0">
                <a:latin typeface="Arial" panose="020B0604020202020204" pitchFamily="34" charset="0"/>
                <a:ea typeface="黑体" pitchFamily="49" charset="-122"/>
              </a:rPr>
              <a:t>过敏性休克及各种复杂的并发症，严重者导致死亡。　　</a:t>
            </a:r>
            <a:endParaRPr lang="zh-CN" altLang="en-US" sz="2400" b="1" dirty="0">
              <a:latin typeface="Arial" panose="020B0604020202020204" pitchFamily="34" charset="0"/>
              <a:ea typeface="黑体" pitchFamily="49" charset="-122"/>
            </a:endParaRPr>
          </a:p>
        </p:txBody>
      </p:sp>
      <p:sp>
        <p:nvSpPr>
          <p:cNvPr id="20488" name="矩形 20487"/>
          <p:cNvSpPr/>
          <p:nvPr/>
        </p:nvSpPr>
        <p:spPr>
          <a:xfrm>
            <a:off x="5651500" y="5300663"/>
            <a:ext cx="3241675" cy="1066800"/>
          </a:xfrm>
          <a:prstGeom prst="rect">
            <a:avLst/>
          </a:prstGeom>
          <a:noFill/>
          <a:ln w="9525">
            <a:noFill/>
          </a:ln>
        </p:spPr>
        <p:txBody>
          <a:bodyPr anchor="ctr">
            <a:spAutoFit/>
          </a:bodyPr>
          <a:p>
            <a:r>
              <a:rPr lang="en-US" altLang="zh-CN" sz="2400" b="1" dirty="0">
                <a:latin typeface="黑体" pitchFamily="49" charset="-122"/>
                <a:ea typeface="黑体" pitchFamily="49" charset="-122"/>
              </a:rPr>
              <a:t>   </a:t>
            </a:r>
            <a:r>
              <a:rPr lang="zh-CN" altLang="en-US" sz="2000" b="1" dirty="0">
                <a:latin typeface="黑体" pitchFamily="49" charset="-122"/>
                <a:ea typeface="黑体" pitchFamily="49" charset="-122"/>
              </a:rPr>
              <a:t>中央戏剧学院毕业的电影演员</a:t>
            </a:r>
            <a:r>
              <a:rPr lang="zh-CN" altLang="en-US" sz="2000" b="1" dirty="0">
                <a:solidFill>
                  <a:srgbClr val="FF3300"/>
                </a:solidFill>
                <a:latin typeface="黑体" pitchFamily="49" charset="-122"/>
                <a:ea typeface="黑体" pitchFamily="49" charset="-122"/>
              </a:rPr>
              <a:t>朱洁</a:t>
            </a:r>
            <a:r>
              <a:rPr lang="zh-CN" altLang="en-US" sz="2000" b="1" dirty="0">
                <a:latin typeface="黑体" pitchFamily="49" charset="-122"/>
                <a:ea typeface="黑体" pitchFamily="49" charset="-122"/>
              </a:rPr>
              <a:t>因吸毒过量死亡，年仅</a:t>
            </a:r>
            <a:r>
              <a:rPr lang="en-US" altLang="zh-CN" sz="2000" b="1" dirty="0">
                <a:latin typeface="黑体" pitchFamily="49" charset="-122"/>
                <a:ea typeface="黑体" pitchFamily="49" charset="-122"/>
              </a:rPr>
              <a:t>28</a:t>
            </a:r>
            <a:r>
              <a:rPr lang="zh-CN" altLang="en-US" sz="2000" b="1" dirty="0">
                <a:latin typeface="黑体" pitchFamily="49" charset="-122"/>
                <a:ea typeface="黑体" pitchFamily="49" charset="-122"/>
              </a:rPr>
              <a:t>岁。 </a:t>
            </a:r>
            <a:endParaRPr lang="zh-CN" altLang="en-US" sz="2000" b="1" dirty="0">
              <a:latin typeface="黑体" pitchFamily="49" charset="-122"/>
              <a:ea typeface="黑体" pitchFamily="49" charset="-122"/>
            </a:endParaRPr>
          </a:p>
        </p:txBody>
      </p:sp>
      <p:pic>
        <p:nvPicPr>
          <p:cNvPr id="20489" name="内容占位符 20488" descr="梁蓓丽死于南宁市街头"/>
          <p:cNvPicPr>
            <a:picLocks noGrp="1" noRot="1" noChangeAspect="1"/>
          </p:cNvPicPr>
          <p:nvPr>
            <p:ph sz="quarter" idx="4"/>
          </p:nvPr>
        </p:nvPicPr>
        <p:blipFill>
          <a:blip r:embed="rId3"/>
          <a:srcRect/>
          <a:stretch>
            <a:fillRect/>
          </a:stretch>
        </p:blipFill>
        <p:spPr>
          <a:xfrm>
            <a:off x="2706688" y="3241675"/>
            <a:ext cx="1976437" cy="1211263"/>
          </a:xfrm>
        </p:spPr>
      </p:pic>
      <p:grpSp>
        <p:nvGrpSpPr>
          <p:cNvPr id="2" name="组合 20489"/>
          <p:cNvGrpSpPr/>
          <p:nvPr/>
        </p:nvGrpSpPr>
        <p:grpSpPr>
          <a:xfrm>
            <a:off x="2627313" y="4797425"/>
            <a:ext cx="2268537" cy="1655763"/>
            <a:chOff x="0" y="0"/>
            <a:chExt cx="1429" cy="1043"/>
          </a:xfrm>
        </p:grpSpPr>
        <p:sp>
          <p:nvSpPr>
            <p:cNvPr id="35851" name="矩形 20490"/>
            <p:cNvSpPr/>
            <p:nvPr/>
          </p:nvSpPr>
          <p:spPr>
            <a:xfrm>
              <a:off x="0" y="677"/>
              <a:ext cx="1406" cy="366"/>
            </a:xfrm>
            <a:prstGeom prst="rect">
              <a:avLst/>
            </a:prstGeom>
            <a:noFill/>
            <a:ln w="9525">
              <a:noFill/>
            </a:ln>
          </p:spPr>
          <p:txBody>
            <a:bodyPr wrap="none" anchor="ctr">
              <a:spAutoFit/>
            </a:bodyPr>
            <a:p>
              <a:r>
                <a:rPr lang="zh-CN" altLang="en-US" sz="1600" b="1" dirty="0">
                  <a:latin typeface="Arial" panose="020B0604020202020204" pitchFamily="34" charset="0"/>
                  <a:ea typeface="黑体" pitchFamily="49" charset="-122"/>
                </a:rPr>
                <a:t>射</a:t>
              </a:r>
              <a:r>
                <a:rPr lang="zh-CN" altLang="en-US" sz="1600" b="1" dirty="0">
                  <a:latin typeface="黑体" pitchFamily="49" charset="-122"/>
                  <a:ea typeface="黑体" pitchFamily="49" charset="-122"/>
                </a:rPr>
                <a:t>毒品过量死于南</a:t>
              </a:r>
              <a:r>
                <a:rPr lang="zh-CN" altLang="en-US" sz="1600" b="1" dirty="0">
                  <a:latin typeface="Arial" panose="020B0604020202020204" pitchFamily="34" charset="0"/>
                  <a:ea typeface="黑体" pitchFamily="49" charset="-122"/>
                </a:rPr>
                <a:t>宁市</a:t>
              </a:r>
              <a:endParaRPr lang="zh-CN" altLang="en-US" sz="1600" b="1" dirty="0">
                <a:latin typeface="Arial" panose="020B0604020202020204" pitchFamily="34" charset="0"/>
                <a:ea typeface="黑体" pitchFamily="49" charset="-122"/>
              </a:endParaRPr>
            </a:p>
            <a:p>
              <a:r>
                <a:rPr lang="zh-CN" altLang="en-US" sz="1600" b="1" dirty="0">
                  <a:latin typeface="Arial" panose="020B0604020202020204" pitchFamily="34" charset="0"/>
                  <a:ea typeface="黑体" pitchFamily="49" charset="-122"/>
                </a:rPr>
                <a:t>街头。</a:t>
              </a:r>
              <a:r>
                <a:rPr lang="zh-CN" altLang="en-US" sz="1600" dirty="0">
                  <a:latin typeface="Arial" panose="020B0604020202020204" pitchFamily="34" charset="0"/>
                </a:rPr>
                <a:t> </a:t>
              </a:r>
              <a:r>
                <a:rPr lang="zh-CN" altLang="en-US" sz="1600" dirty="0">
                  <a:latin typeface="黑体" pitchFamily="49" charset="-122"/>
                  <a:ea typeface="黑体" pitchFamily="49" charset="-122"/>
                </a:rPr>
                <a:t> </a:t>
              </a:r>
              <a:endParaRPr lang="zh-CN" altLang="en-US" sz="1600" dirty="0">
                <a:latin typeface="黑体" pitchFamily="49" charset="-122"/>
                <a:ea typeface="黑体" pitchFamily="49" charset="-122"/>
              </a:endParaRPr>
            </a:p>
          </p:txBody>
        </p:sp>
        <p:sp>
          <p:nvSpPr>
            <p:cNvPr id="35852" name="矩形 20491"/>
            <p:cNvSpPr/>
            <p:nvPr/>
          </p:nvSpPr>
          <p:spPr>
            <a:xfrm>
              <a:off x="0" y="0"/>
              <a:ext cx="1429" cy="693"/>
            </a:xfrm>
            <a:prstGeom prst="rect">
              <a:avLst/>
            </a:prstGeom>
            <a:noFill/>
            <a:ln w="9525">
              <a:noFill/>
            </a:ln>
          </p:spPr>
          <p:txBody>
            <a:bodyPr wrap="none">
              <a:spAutoFit/>
            </a:bodyPr>
            <a:p>
              <a:r>
                <a:rPr lang="en-US" altLang="zh-CN" b="1" dirty="0">
                  <a:latin typeface="Arial" panose="020B0604020202020204" pitchFamily="34" charset="0"/>
                </a:rPr>
                <a:t>       </a:t>
              </a:r>
              <a:r>
                <a:rPr lang="zh-CN" altLang="en-US" sz="1600" b="1" dirty="0">
                  <a:solidFill>
                    <a:srgbClr val="FF3300"/>
                  </a:solidFill>
                  <a:latin typeface="黑体" pitchFamily="49" charset="-122"/>
                  <a:ea typeface="黑体" pitchFamily="49" charset="-122"/>
                </a:rPr>
                <a:t>梁蓓丽</a:t>
              </a:r>
              <a:r>
                <a:rPr lang="zh-CN" altLang="en-US" sz="1600" b="1" dirty="0">
                  <a:latin typeface="黑体" pitchFamily="49" charset="-122"/>
                  <a:ea typeface="黑体" pitchFamily="49" charset="-122"/>
                </a:rPr>
                <a:t>，</a:t>
              </a:r>
              <a:r>
                <a:rPr lang="en-US" altLang="zh-CN" sz="1600" b="1" dirty="0">
                  <a:latin typeface="黑体" pitchFamily="49" charset="-122"/>
                  <a:ea typeface="黑体" pitchFamily="49" charset="-122"/>
                </a:rPr>
                <a:t>21</a:t>
              </a:r>
              <a:r>
                <a:rPr lang="zh-CN" altLang="en-US" sz="1600" b="1" dirty="0">
                  <a:latin typeface="黑体" pitchFamily="49" charset="-122"/>
                  <a:ea typeface="黑体" pitchFamily="49" charset="-122"/>
                </a:rPr>
                <a:t>岁，贵</a:t>
              </a:r>
              <a:endParaRPr lang="zh-CN" altLang="en-US" sz="1600" b="1" dirty="0">
                <a:latin typeface="黑体" pitchFamily="49" charset="-122"/>
                <a:ea typeface="黑体" pitchFamily="49" charset="-122"/>
              </a:endParaRPr>
            </a:p>
            <a:p>
              <a:r>
                <a:rPr lang="zh-CN" altLang="en-US" sz="1600" b="1" dirty="0">
                  <a:latin typeface="黑体" pitchFamily="49" charset="-122"/>
                  <a:ea typeface="黑体" pitchFamily="49" charset="-122"/>
                </a:rPr>
                <a:t>州人，一个聪慧、漂亮</a:t>
              </a:r>
              <a:endParaRPr lang="zh-CN" altLang="en-US" sz="1600" b="1" dirty="0">
                <a:latin typeface="黑体" pitchFamily="49" charset="-122"/>
                <a:ea typeface="黑体" pitchFamily="49" charset="-122"/>
              </a:endParaRPr>
            </a:p>
            <a:p>
              <a:r>
                <a:rPr lang="zh-CN" altLang="en-US" sz="1600" b="1" dirty="0">
                  <a:latin typeface="黑体" pitchFamily="49" charset="-122"/>
                  <a:ea typeface="黑体" pitchFamily="49" charset="-122"/>
                </a:rPr>
                <a:t>的女孩，染上毒瘾后，</a:t>
              </a:r>
              <a:endParaRPr lang="zh-CN" altLang="en-US" sz="1600" b="1" dirty="0">
                <a:latin typeface="黑体" pitchFamily="49" charset="-122"/>
                <a:ea typeface="黑体" pitchFamily="49" charset="-122"/>
              </a:endParaRPr>
            </a:p>
            <a:p>
              <a:r>
                <a:rPr lang="zh-CN" altLang="en-US" sz="1600" b="1" dirty="0">
                  <a:latin typeface="黑体" pitchFamily="49" charset="-122"/>
                  <a:ea typeface="黑体" pitchFamily="49" charset="-122"/>
                </a:rPr>
                <a:t>靠卖淫维持吸毒，因注</a:t>
              </a:r>
              <a:endParaRPr lang="zh-CN" altLang="en-US" sz="1600" b="1" dirty="0">
                <a:latin typeface="黑体" pitchFamily="49" charset="-122"/>
                <a:ea typeface="黑体" pitchFamily="49"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0487"/>
                                        </p:tgtEl>
                                        <p:attrNameLst>
                                          <p:attrName>style.visibility</p:attrName>
                                        </p:attrNameLst>
                                      </p:cBhvr>
                                      <p:to>
                                        <p:strVal val="visible"/>
                                      </p:to>
                                    </p:set>
                                    <p:anim calcmode="lin" valueType="num">
                                      <p:cBhvr>
                                        <p:cTn id="7" dur="1" fill="hold"/>
                                        <p:tgtEl>
                                          <p:spTgt spid="20487"/>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20484"/>
                                        </p:tgtEl>
                                        <p:attrNameLst>
                                          <p:attrName>style.visibility</p:attrName>
                                        </p:attrNameLst>
                                      </p:cBhvr>
                                      <p:to>
                                        <p:strVal val="visible"/>
                                      </p:to>
                                    </p:set>
                                    <p:anim calcmode="lin" valueType="num">
                                      <p:cBhvr>
                                        <p:cTn id="12" dur="1" fill="hold"/>
                                        <p:tgtEl>
                                          <p:spTgt spid="20484"/>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20489"/>
                                        </p:tgtEl>
                                        <p:attrNameLst>
                                          <p:attrName>style.visibility</p:attrName>
                                        </p:attrNameLst>
                                      </p:cBhvr>
                                      <p:to>
                                        <p:strVal val="visible"/>
                                      </p:to>
                                    </p:set>
                                    <p:anim calcmode="lin" valueType="num">
                                      <p:cBhvr>
                                        <p:cTn id="17" dur="1" fill="hold"/>
                                        <p:tgtEl>
                                          <p:spTgt spid="20489"/>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1" fill="hold"/>
                                        <p:tgtEl>
                                          <p:spTgt spid="2"/>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20483"/>
                                        </p:tgtEl>
                                        <p:attrNameLst>
                                          <p:attrName>style.visibility</p:attrName>
                                        </p:attrNameLst>
                                      </p:cBhvr>
                                      <p:to>
                                        <p:strVal val="visible"/>
                                      </p:to>
                                    </p:set>
                                    <p:anim calcmode="lin" valueType="num">
                                      <p:cBhvr>
                                        <p:cTn id="27" dur="1" fill="hold"/>
                                        <p:tgtEl>
                                          <p:spTgt spid="20483"/>
                                        </p:tgtEl>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20488"/>
                                        </p:tgtEl>
                                        <p:attrNameLst>
                                          <p:attrName>style.visibility</p:attrName>
                                        </p:attrNameLst>
                                      </p:cBhvr>
                                      <p:to>
                                        <p:strVal val="visible"/>
                                      </p:to>
                                    </p:set>
                                    <p:anim calcmode="lin" valueType="num">
                                      <p:cBhvr>
                                        <p:cTn id="32" dur="1" fill="hold"/>
                                        <p:tgtEl>
                                          <p:spTgt spid="20488"/>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7" grpId="0"/>
      <p:bldP spid="2048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6" name="Rectangle 2"/>
          <p:cNvSpPr>
            <a:spLocks noGrp="1" noRot="1"/>
          </p:cNvSpPr>
          <p:nvPr>
            <p:ph type="title" idx="4294967295"/>
          </p:nvPr>
        </p:nvSpPr>
        <p:spPr>
          <a:xfrm>
            <a:off x="468313" y="5000625"/>
            <a:ext cx="8229600" cy="1371600"/>
          </a:xfrm>
        </p:spPr>
        <p:txBody>
          <a:bodyPr vert="horz" wrap="square" lIns="91440" tIns="45720" rIns="91440" bIns="45720" anchor="ctr"/>
          <a:p>
            <a:pPr algn="l" eaLnBrk="1" hangingPunct="1"/>
            <a:r>
              <a:rPr lang="zh-CN" altLang="en-US" sz="2000" b="1" dirty="0">
                <a:solidFill>
                  <a:schemeClr val="tx1"/>
                </a:solidFill>
              </a:rPr>
              <a:t>　     </a:t>
            </a:r>
            <a:r>
              <a:rPr lang="zh-CN" altLang="en-US" sz="2800" b="1" dirty="0">
                <a:solidFill>
                  <a:schemeClr val="tx1"/>
                </a:solidFill>
              </a:rPr>
              <a:t>贵州人蒙勇，因注射海洛因中毒死亡。</a:t>
            </a:r>
            <a:endParaRPr lang="zh-CN" altLang="en-US" sz="2800" b="1" dirty="0">
              <a:solidFill>
                <a:schemeClr val="tx1"/>
              </a:solidFill>
            </a:endParaRPr>
          </a:p>
        </p:txBody>
      </p:sp>
      <p:pic>
        <p:nvPicPr>
          <p:cNvPr id="36867" name="Picture 3"/>
          <p:cNvPicPr>
            <a:picLocks noGrp="1" noRot="1" noChangeAspect="1"/>
          </p:cNvPicPr>
          <p:nvPr>
            <p:ph type="body" idx="4294967295"/>
          </p:nvPr>
        </p:nvPicPr>
        <p:blipFill>
          <a:blip r:embed="rId1"/>
          <a:srcRect/>
          <a:stretch>
            <a:fillRect/>
          </a:stretch>
        </p:blipFill>
        <p:spPr>
          <a:xfrm>
            <a:off x="1258888" y="768350"/>
            <a:ext cx="7439025" cy="4090988"/>
          </a:xfrm>
        </p:spPr>
      </p:pic>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矩形 21505"/>
          <p:cNvSpPr/>
          <p:nvPr/>
        </p:nvSpPr>
        <p:spPr>
          <a:xfrm>
            <a:off x="250825" y="2641600"/>
            <a:ext cx="5060950" cy="1552575"/>
          </a:xfrm>
          <a:prstGeom prst="rect">
            <a:avLst/>
          </a:prstGeom>
          <a:noFill/>
          <a:ln w="9525">
            <a:noFill/>
          </a:ln>
        </p:spPr>
        <p:txBody>
          <a:bodyPr anchor="ctr">
            <a:spAutoFit/>
          </a:bodyPr>
          <a:p>
            <a:r>
              <a:rPr lang="en-US" altLang="zh-CN" sz="2400" b="1" dirty="0">
                <a:latin typeface="Arial" panose="020B0604020202020204" pitchFamily="34" charset="0"/>
              </a:rPr>
              <a:t>        </a:t>
            </a:r>
            <a:r>
              <a:rPr lang="zh-CN" altLang="en-US" sz="2400" b="1" dirty="0">
                <a:latin typeface="Arial" panose="020B0604020202020204" pitchFamily="34" charset="0"/>
              </a:rPr>
              <a:t>吸毒的费用是个“无底洞”，很多吸毒者为满足毒瘾不惜遗弃老人、出卖子女，甚至胁迫妻女卖淫以获取毒资，直至妻离子散、家破人亡。</a:t>
            </a:r>
            <a:endParaRPr lang="zh-CN" altLang="en-US" sz="2400" b="1" dirty="0">
              <a:latin typeface="Arial" panose="020B0604020202020204" pitchFamily="34" charset="0"/>
            </a:endParaRPr>
          </a:p>
        </p:txBody>
      </p:sp>
      <p:sp>
        <p:nvSpPr>
          <p:cNvPr id="37891" name="标题 21506"/>
          <p:cNvSpPr>
            <a:spLocks noGrp="1" noRot="1"/>
          </p:cNvSpPr>
          <p:nvPr>
            <p:ph type="title"/>
          </p:nvPr>
        </p:nvSpPr>
        <p:spPr>
          <a:xfrm>
            <a:off x="395288" y="-1141412"/>
            <a:ext cx="8229600" cy="1141412"/>
          </a:xfrm>
        </p:spPr>
        <p:txBody>
          <a:bodyPr vert="horz" wrap="square" lIns="91440" tIns="45720" rIns="91440" bIns="45720" anchor="ctr"/>
          <a:p>
            <a:pPr eaLnBrk="1" hangingPunct="1"/>
            <a:r>
              <a:rPr lang="zh-CN" altLang="en-US" sz="1400" dirty="0">
                <a:latin typeface="黑体" pitchFamily="49" charset="-122"/>
                <a:ea typeface="黑体" pitchFamily="49" charset="-122"/>
              </a:rPr>
              <a:t>毒品危害</a:t>
            </a:r>
            <a:r>
              <a:rPr lang="zh-CN" altLang="en-US" sz="1400" b="1" dirty="0"/>
              <a:t>二、吸毒毁灭家庭</a:t>
            </a:r>
            <a:endParaRPr lang="zh-CN" altLang="en-US" sz="1400" b="1" dirty="0"/>
          </a:p>
        </p:txBody>
      </p:sp>
      <p:sp>
        <p:nvSpPr>
          <p:cNvPr id="37892" name="矩形 21508"/>
          <p:cNvSpPr/>
          <p:nvPr/>
        </p:nvSpPr>
        <p:spPr>
          <a:xfrm>
            <a:off x="1331913" y="2492375"/>
            <a:ext cx="184150" cy="366713"/>
          </a:xfrm>
          <a:prstGeom prst="rect">
            <a:avLst/>
          </a:prstGeom>
          <a:noFill/>
          <a:ln w="9525">
            <a:noFill/>
          </a:ln>
        </p:spPr>
        <p:txBody>
          <a:bodyPr wrap="none">
            <a:spAutoFit/>
          </a:bodyPr>
          <a:p>
            <a:endParaRPr lang="zh-CN" altLang="en-US" dirty="0">
              <a:solidFill>
                <a:schemeClr val="tx2"/>
              </a:solidFill>
              <a:latin typeface="Arial" panose="020B0604020202020204" pitchFamily="34" charset="0"/>
            </a:endParaRPr>
          </a:p>
        </p:txBody>
      </p:sp>
      <p:sp>
        <p:nvSpPr>
          <p:cNvPr id="37893" name="矩形 21509"/>
          <p:cNvSpPr/>
          <p:nvPr/>
        </p:nvSpPr>
        <p:spPr>
          <a:xfrm>
            <a:off x="971550" y="908050"/>
            <a:ext cx="3265488" cy="579438"/>
          </a:xfrm>
          <a:prstGeom prst="rect">
            <a:avLst/>
          </a:prstGeom>
          <a:noFill/>
          <a:ln w="9525">
            <a:noFill/>
          </a:ln>
        </p:spPr>
        <p:txBody>
          <a:bodyPr wrap="none">
            <a:spAutoFit/>
          </a:bodyPr>
          <a:p>
            <a:r>
              <a:rPr lang="en-US" altLang="zh-CN" sz="3200" b="1" dirty="0">
                <a:solidFill>
                  <a:srgbClr val="FF3300"/>
                </a:solidFill>
                <a:latin typeface="Arial" panose="020B0604020202020204" pitchFamily="34" charset="0"/>
                <a:ea typeface="黑体" pitchFamily="49" charset="-122"/>
              </a:rPr>
              <a:t>2</a:t>
            </a:r>
            <a:r>
              <a:rPr lang="zh-CN" altLang="en-US" sz="3200" b="1" dirty="0">
                <a:solidFill>
                  <a:srgbClr val="FF3300"/>
                </a:solidFill>
                <a:latin typeface="Arial" panose="020B0604020202020204" pitchFamily="34" charset="0"/>
                <a:ea typeface="黑体" pitchFamily="49" charset="-122"/>
              </a:rPr>
              <a:t>、吸毒毁灭家庭</a:t>
            </a:r>
            <a:endParaRPr lang="zh-CN" altLang="en-US" sz="3200" b="1" dirty="0">
              <a:solidFill>
                <a:srgbClr val="FF3300"/>
              </a:solidFill>
              <a:latin typeface="Arial" panose="020B0604020202020204" pitchFamily="34" charset="0"/>
              <a:ea typeface="黑体" pitchFamily="49" charset="-122"/>
            </a:endParaRPr>
          </a:p>
        </p:txBody>
      </p:sp>
      <p:sp>
        <p:nvSpPr>
          <p:cNvPr id="21511" name="矩形 21510"/>
          <p:cNvSpPr/>
          <p:nvPr/>
        </p:nvSpPr>
        <p:spPr>
          <a:xfrm>
            <a:off x="900113" y="1557338"/>
            <a:ext cx="6615112" cy="519112"/>
          </a:xfrm>
          <a:prstGeom prst="rect">
            <a:avLst/>
          </a:prstGeom>
          <a:noFill/>
          <a:ln w="9525">
            <a:noFill/>
          </a:ln>
        </p:spPr>
        <p:txBody>
          <a:bodyPr wrap="none" anchor="ctr">
            <a:spAutoFit/>
          </a:bodyPr>
          <a:p>
            <a:r>
              <a:rPr lang="zh-CN" altLang="en-US" sz="2800" b="1" dirty="0">
                <a:solidFill>
                  <a:srgbClr val="FF3300"/>
                </a:solidFill>
                <a:latin typeface="黑体" pitchFamily="49" charset="-122"/>
                <a:ea typeface="黑体" pitchFamily="49" charset="-122"/>
              </a:rPr>
              <a:t>（</a:t>
            </a:r>
            <a:r>
              <a:rPr lang="en-US" altLang="zh-CN" sz="2800" b="1" dirty="0">
                <a:solidFill>
                  <a:srgbClr val="FF3300"/>
                </a:solidFill>
                <a:latin typeface="黑体" pitchFamily="49" charset="-122"/>
                <a:ea typeface="黑体" pitchFamily="49" charset="-122"/>
              </a:rPr>
              <a:t>1</a:t>
            </a:r>
            <a:r>
              <a:rPr lang="zh-CN" altLang="en-US" sz="2800" b="1" dirty="0">
                <a:solidFill>
                  <a:srgbClr val="FF3300"/>
                </a:solidFill>
                <a:latin typeface="黑体" pitchFamily="49" charset="-122"/>
                <a:ea typeface="黑体" pitchFamily="49" charset="-122"/>
              </a:rPr>
              <a:t>）倾家荡产、妻离子散、家破人亡　</a:t>
            </a:r>
            <a:r>
              <a:rPr lang="zh-CN" altLang="en-US" sz="2800" b="1" dirty="0">
                <a:latin typeface="黑体" pitchFamily="49" charset="-122"/>
                <a:ea typeface="黑体" pitchFamily="49" charset="-122"/>
              </a:rPr>
              <a:t> </a:t>
            </a:r>
            <a:endParaRPr lang="zh-CN" altLang="en-US" sz="2800" b="1" dirty="0">
              <a:latin typeface="黑体" pitchFamily="49" charset="-122"/>
              <a:ea typeface="黑体" pitchFamily="49" charset="-122"/>
            </a:endParaRPr>
          </a:p>
        </p:txBody>
      </p:sp>
      <p:sp>
        <p:nvSpPr>
          <p:cNvPr id="21512" name="矩形 21511"/>
          <p:cNvSpPr/>
          <p:nvPr/>
        </p:nvSpPr>
        <p:spPr>
          <a:xfrm>
            <a:off x="684213" y="5516563"/>
            <a:ext cx="7550150" cy="701675"/>
          </a:xfrm>
          <a:prstGeom prst="rect">
            <a:avLst/>
          </a:prstGeom>
          <a:noFill/>
          <a:ln w="9525">
            <a:noFill/>
          </a:ln>
        </p:spPr>
        <p:txBody>
          <a:bodyPr wrap="none" anchor="ctr">
            <a:spAutoFit/>
          </a:bodyPr>
          <a:p>
            <a:r>
              <a:rPr lang="en-US" altLang="zh-CN" b="1" dirty="0">
                <a:solidFill>
                  <a:srgbClr val="FF3300"/>
                </a:solidFill>
                <a:latin typeface="Arial" panose="020B0604020202020204" pitchFamily="34" charset="0"/>
              </a:rPr>
              <a:t>        </a:t>
            </a:r>
            <a:r>
              <a:rPr lang="zh-CN" altLang="en-US" sz="2000" b="1" dirty="0">
                <a:solidFill>
                  <a:srgbClr val="FF3300"/>
                </a:solidFill>
                <a:latin typeface="Arial" panose="020B0604020202020204" pitchFamily="34" charset="0"/>
              </a:rPr>
              <a:t>西宁市</a:t>
            </a:r>
            <a:r>
              <a:rPr lang="zh-CN" altLang="en-US" sz="2000" b="1" dirty="0">
                <a:solidFill>
                  <a:srgbClr val="3333CC"/>
                </a:solidFill>
                <a:latin typeface="Arial" panose="020B0604020202020204" pitchFamily="34" charset="0"/>
              </a:rPr>
              <a:t>吸毒人员</a:t>
            </a:r>
            <a:r>
              <a:rPr lang="zh-CN" altLang="en-US" sz="2000" b="1" dirty="0">
                <a:solidFill>
                  <a:srgbClr val="FF3300"/>
                </a:solidFill>
                <a:latin typeface="Arial" panose="020B0604020202020204" pitchFamily="34" charset="0"/>
              </a:rPr>
              <a:t>赵某夫妇</a:t>
            </a:r>
            <a:r>
              <a:rPr lang="zh-CN" altLang="en-US" sz="2000" b="1" dirty="0">
                <a:solidFill>
                  <a:srgbClr val="3333CC"/>
                </a:solidFill>
                <a:latin typeface="Arial" panose="020B0604020202020204" pitchFamily="34" charset="0"/>
              </a:rPr>
              <a:t>二人因吸毒先后死亡，家中财产全被</a:t>
            </a:r>
            <a:endParaRPr lang="zh-CN" altLang="en-US" sz="2000" b="1" dirty="0">
              <a:solidFill>
                <a:srgbClr val="3333CC"/>
              </a:solidFill>
              <a:latin typeface="Arial" panose="020B0604020202020204" pitchFamily="34" charset="0"/>
            </a:endParaRPr>
          </a:p>
          <a:p>
            <a:r>
              <a:rPr lang="zh-CN" altLang="en-US" sz="2000" b="1" dirty="0">
                <a:solidFill>
                  <a:srgbClr val="3333CC"/>
                </a:solidFill>
                <a:latin typeface="Arial" panose="020B0604020202020204" pitchFamily="34" charset="0"/>
              </a:rPr>
              <a:t>吸光，留下两个不满十岁的小孩和年迈的母亲，生活苦不堪言。</a:t>
            </a:r>
            <a:r>
              <a:rPr lang="zh-CN" altLang="en-US" sz="2000" dirty="0">
                <a:solidFill>
                  <a:srgbClr val="3333CC"/>
                </a:solidFill>
                <a:latin typeface="Arial" panose="020B0604020202020204" pitchFamily="34" charset="0"/>
              </a:rPr>
              <a:t> </a:t>
            </a:r>
            <a:endParaRPr lang="zh-CN" altLang="en-US" sz="2000" dirty="0">
              <a:solidFill>
                <a:srgbClr val="3333CC"/>
              </a:solidFill>
              <a:latin typeface="Arial" panose="020B0604020202020204" pitchFamily="34" charset="0"/>
            </a:endParaRPr>
          </a:p>
        </p:txBody>
      </p:sp>
      <p:pic>
        <p:nvPicPr>
          <p:cNvPr id="21513" name="内容占位符 21512" descr="倾家荡产"/>
          <p:cNvPicPr>
            <a:picLocks noGrp="1" noRot="1" noChangeAspect="1"/>
          </p:cNvPicPr>
          <p:nvPr>
            <p:ph sz="half" idx="2"/>
          </p:nvPr>
        </p:nvPicPr>
        <p:blipFill>
          <a:blip r:embed="rId1"/>
          <a:srcRect/>
          <a:stretch>
            <a:fillRect/>
          </a:stretch>
        </p:blipFill>
        <p:spPr>
          <a:xfrm>
            <a:off x="5580063" y="2420938"/>
            <a:ext cx="3203575" cy="2943225"/>
          </a:xfrm>
        </p:spPr>
      </p:pic>
      <p:sp>
        <p:nvSpPr>
          <p:cNvPr id="37897" name="矩形 21514"/>
          <p:cNvSpPr/>
          <p:nvPr/>
        </p:nvSpPr>
        <p:spPr>
          <a:xfrm>
            <a:off x="107950" y="115888"/>
            <a:ext cx="4106863" cy="762000"/>
          </a:xfrm>
          <a:prstGeom prst="rect">
            <a:avLst/>
          </a:prstGeom>
          <a:noFill/>
          <a:ln w="9525">
            <a:noFill/>
          </a:ln>
        </p:spPr>
        <p:txBody>
          <a:bodyPr wrap="none">
            <a:spAutoFit/>
          </a:bodyPr>
          <a:p>
            <a:r>
              <a:rPr lang="zh-CN" altLang="en-US" sz="4400" b="1" dirty="0">
                <a:solidFill>
                  <a:srgbClr val="FF3300"/>
                </a:solidFill>
                <a:latin typeface="Arial" panose="020B0604020202020204" pitchFamily="34" charset="0"/>
                <a:ea typeface="黑体" pitchFamily="49" charset="-122"/>
              </a:rPr>
              <a:t>二、毒品的危害</a:t>
            </a:r>
            <a:endParaRPr lang="zh-CN" altLang="en-US" sz="4400" b="1" dirty="0">
              <a:solidFill>
                <a:srgbClr val="FF3300"/>
              </a:solidFill>
              <a:latin typeface="Arial" panose="020B0604020202020204" pitchFamily="34" charset="0"/>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1511"/>
                                        </p:tgtEl>
                                        <p:attrNameLst>
                                          <p:attrName>style.visibility</p:attrName>
                                        </p:attrNameLst>
                                      </p:cBhvr>
                                      <p:to>
                                        <p:strVal val="visible"/>
                                      </p:to>
                                    </p:set>
                                    <p:anim calcmode="lin" valueType="num">
                                      <p:cBhvr>
                                        <p:cTn id="7" dur="1" fill="hold"/>
                                        <p:tgtEl>
                                          <p:spTgt spid="21511"/>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1506"/>
                                        </p:tgtEl>
                                        <p:attrNameLst>
                                          <p:attrName>style.visibility</p:attrName>
                                        </p:attrNameLst>
                                      </p:cBhvr>
                                      <p:to>
                                        <p:strVal val="visible"/>
                                      </p:to>
                                    </p:set>
                                    <p:anim calcmode="lin" valueType="num">
                                      <p:cBhvr>
                                        <p:cTn id="12" dur="1" fill="hold"/>
                                        <p:tgtEl>
                                          <p:spTgt spid="21506"/>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21513"/>
                                        </p:tgtEl>
                                        <p:attrNameLst>
                                          <p:attrName>style.visibility</p:attrName>
                                        </p:attrNameLst>
                                      </p:cBhvr>
                                      <p:to>
                                        <p:strVal val="visible"/>
                                      </p:to>
                                    </p:set>
                                    <p:anim calcmode="lin" valueType="num">
                                      <p:cBhvr>
                                        <p:cTn id="17" dur="1" fill="hold"/>
                                        <p:tgtEl>
                                          <p:spTgt spid="21513"/>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21512"/>
                                        </p:tgtEl>
                                        <p:attrNameLst>
                                          <p:attrName>style.visibility</p:attrName>
                                        </p:attrNameLst>
                                      </p:cBhvr>
                                      <p:to>
                                        <p:strVal val="visible"/>
                                      </p:to>
                                    </p:set>
                                    <p:anim calcmode="lin" valueType="num">
                                      <p:cBhvr>
                                        <p:cTn id="22" dur="1" fill="hold"/>
                                        <p:tgtEl>
                                          <p:spTgt spid="21512"/>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P spid="21511" grpId="0"/>
      <p:bldP spid="215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4" name="标题 22530"/>
          <p:cNvSpPr>
            <a:spLocks noGrp="1" noRot="1"/>
          </p:cNvSpPr>
          <p:nvPr>
            <p:ph type="title" sz="quarter"/>
          </p:nvPr>
        </p:nvSpPr>
        <p:spPr>
          <a:xfrm>
            <a:off x="611188" y="-1141412"/>
            <a:ext cx="8229600" cy="1141412"/>
          </a:xfrm>
        </p:spPr>
        <p:txBody>
          <a:bodyPr vert="horz" wrap="square" lIns="91440" tIns="45720" rIns="91440" bIns="45720" anchor="ctr"/>
          <a:p>
            <a:pPr eaLnBrk="1" hangingPunct="1"/>
            <a:r>
              <a:rPr lang="zh-CN" altLang="en-US" sz="1400" dirty="0">
                <a:latin typeface="黑体" pitchFamily="49" charset="-122"/>
                <a:ea typeface="黑体" pitchFamily="49" charset="-122"/>
              </a:rPr>
              <a:t>毒品危害</a:t>
            </a:r>
            <a:r>
              <a:rPr lang="zh-CN" altLang="en-US" sz="1400" b="1" dirty="0"/>
              <a:t>二、吸毒</a:t>
            </a:r>
            <a:r>
              <a:rPr lang="zh-CN" altLang="en-US" sz="1400" b="1" dirty="0">
                <a:solidFill>
                  <a:schemeClr val="tx1"/>
                </a:solidFill>
              </a:rPr>
              <a:t>贻害后代</a:t>
            </a:r>
            <a:endParaRPr lang="zh-CN" altLang="en-US" sz="1400" b="1" dirty="0">
              <a:solidFill>
                <a:schemeClr val="tx1"/>
              </a:solidFill>
            </a:endParaRPr>
          </a:p>
        </p:txBody>
      </p:sp>
      <p:pic>
        <p:nvPicPr>
          <p:cNvPr id="22533" name="内容占位符 22532" descr="南宁市一名妇女怀孕期间吸食毒品，胎儿在母体中深受其害，一出世就呈现窒息、痉挛状态，此后，母亲哺乳前必须吸食毒品，婴儿才肯进食，否则哭闹不止，严重危及生命。"/>
          <p:cNvPicPr>
            <a:picLocks noGrp="1" noRot="1" noChangeAspect="1"/>
          </p:cNvPicPr>
          <p:nvPr>
            <p:ph sz="quarter" idx="2"/>
          </p:nvPr>
        </p:nvPicPr>
        <p:blipFill>
          <a:blip r:embed="rId1"/>
          <a:srcRect/>
          <a:stretch>
            <a:fillRect/>
          </a:stretch>
        </p:blipFill>
        <p:spPr>
          <a:xfrm>
            <a:off x="6011863" y="2060575"/>
            <a:ext cx="2316162" cy="1282700"/>
          </a:xfrm>
        </p:spPr>
      </p:pic>
      <p:pic>
        <p:nvPicPr>
          <p:cNvPr id="22534" name="内容占位符 22533" descr="广东某女生下“海洛因婴儿”。"/>
          <p:cNvPicPr>
            <a:picLocks noGrp="1" noRot="1" noChangeAspect="1"/>
          </p:cNvPicPr>
          <p:nvPr>
            <p:ph sz="quarter" idx="3"/>
          </p:nvPr>
        </p:nvPicPr>
        <p:blipFill>
          <a:blip r:embed="rId2"/>
          <a:srcRect/>
          <a:stretch>
            <a:fillRect/>
          </a:stretch>
        </p:blipFill>
        <p:spPr>
          <a:xfrm>
            <a:off x="539750" y="3860800"/>
            <a:ext cx="2914650" cy="1674813"/>
          </a:xfrm>
        </p:spPr>
      </p:pic>
      <p:sp>
        <p:nvSpPr>
          <p:cNvPr id="38917" name="矩形 22534"/>
          <p:cNvSpPr/>
          <p:nvPr/>
        </p:nvSpPr>
        <p:spPr>
          <a:xfrm>
            <a:off x="1187450" y="1341438"/>
            <a:ext cx="3138488" cy="579437"/>
          </a:xfrm>
          <a:prstGeom prst="rect">
            <a:avLst/>
          </a:prstGeom>
          <a:noFill/>
          <a:ln w="9525">
            <a:noFill/>
          </a:ln>
        </p:spPr>
        <p:txBody>
          <a:bodyPr wrap="none" anchor="ctr">
            <a:spAutoFit/>
          </a:bodyPr>
          <a:p>
            <a:r>
              <a:rPr lang="zh-CN" altLang="en-US" sz="2800" b="1" dirty="0">
                <a:solidFill>
                  <a:srgbClr val="FF3300"/>
                </a:solidFill>
                <a:latin typeface="Arial" panose="020B0604020202020204" pitchFamily="34" charset="0"/>
                <a:ea typeface="黑体" pitchFamily="49" charset="-122"/>
              </a:rPr>
              <a:t>（</a:t>
            </a:r>
            <a:r>
              <a:rPr lang="en-US" altLang="zh-CN" sz="2800" b="1" dirty="0">
                <a:solidFill>
                  <a:srgbClr val="FF3300"/>
                </a:solidFill>
                <a:latin typeface="Arial" panose="020B0604020202020204" pitchFamily="34" charset="0"/>
                <a:ea typeface="黑体" pitchFamily="49" charset="-122"/>
              </a:rPr>
              <a:t>2</a:t>
            </a:r>
            <a:r>
              <a:rPr lang="zh-CN" altLang="en-US" sz="2800" b="1" dirty="0">
                <a:solidFill>
                  <a:srgbClr val="FF3300"/>
                </a:solidFill>
                <a:latin typeface="Arial" panose="020B0604020202020204" pitchFamily="34" charset="0"/>
                <a:ea typeface="黑体" pitchFamily="49" charset="-122"/>
              </a:rPr>
              <a:t>）</a:t>
            </a:r>
            <a:r>
              <a:rPr lang="zh-CN" altLang="en-US" sz="2800" b="1" dirty="0">
                <a:solidFill>
                  <a:srgbClr val="FF3300"/>
                </a:solidFill>
                <a:latin typeface="黑体" pitchFamily="49" charset="-122"/>
                <a:ea typeface="黑体" pitchFamily="49" charset="-122"/>
              </a:rPr>
              <a:t>贻害后代</a:t>
            </a:r>
            <a:r>
              <a:rPr lang="zh-CN" altLang="en-US" sz="3200" b="1" dirty="0">
                <a:latin typeface="黑体" pitchFamily="49" charset="-122"/>
                <a:ea typeface="黑体" pitchFamily="49" charset="-122"/>
              </a:rPr>
              <a:t>　 </a:t>
            </a:r>
            <a:endParaRPr lang="zh-CN" altLang="en-US" sz="3200" b="1" dirty="0">
              <a:latin typeface="黑体" pitchFamily="49" charset="-122"/>
              <a:ea typeface="黑体" pitchFamily="49" charset="-122"/>
            </a:endParaRPr>
          </a:p>
        </p:txBody>
      </p:sp>
      <p:sp>
        <p:nvSpPr>
          <p:cNvPr id="22536" name="矩形 22535"/>
          <p:cNvSpPr/>
          <p:nvPr/>
        </p:nvSpPr>
        <p:spPr>
          <a:xfrm>
            <a:off x="611188" y="2125663"/>
            <a:ext cx="5256212" cy="1190625"/>
          </a:xfrm>
          <a:prstGeom prst="rect">
            <a:avLst/>
          </a:prstGeom>
          <a:noFill/>
          <a:ln w="9525">
            <a:noFill/>
          </a:ln>
        </p:spPr>
        <p:txBody>
          <a:bodyPr anchor="ctr">
            <a:spAutoFit/>
          </a:bodyPr>
          <a:p>
            <a:r>
              <a:rPr lang="en-US" altLang="zh-CN" b="1" dirty="0">
                <a:latin typeface="Arial" panose="020B0604020202020204" pitchFamily="34" charset="0"/>
              </a:rPr>
              <a:t>        </a:t>
            </a:r>
            <a:r>
              <a:rPr lang="zh-CN" altLang="en-US" b="1" dirty="0">
                <a:solidFill>
                  <a:srgbClr val="3333CC"/>
                </a:solidFill>
                <a:latin typeface="Arial" panose="020B0604020202020204" pitchFamily="34" charset="0"/>
              </a:rPr>
              <a:t>南宁市一名妇女怀孕期间吸食毒品，一出世就呈现窒息、痉挛状态，此后，母亲哺乳前必须吸食毒品，婴儿才肯进食，否则哭闹不止，严重危及生命。</a:t>
            </a:r>
            <a:r>
              <a:rPr lang="zh-CN" altLang="en-US" dirty="0">
                <a:solidFill>
                  <a:srgbClr val="3333CC"/>
                </a:solidFill>
                <a:latin typeface="Arial" panose="020B0604020202020204" pitchFamily="34" charset="0"/>
              </a:rPr>
              <a:t> </a:t>
            </a:r>
            <a:endParaRPr lang="zh-CN" altLang="en-US" dirty="0">
              <a:solidFill>
                <a:srgbClr val="3333CC"/>
              </a:solidFill>
              <a:latin typeface="Arial" panose="020B0604020202020204" pitchFamily="34" charset="0"/>
            </a:endParaRPr>
          </a:p>
        </p:txBody>
      </p:sp>
      <p:sp>
        <p:nvSpPr>
          <p:cNvPr id="22537" name="矩形 22536"/>
          <p:cNvSpPr/>
          <p:nvPr/>
        </p:nvSpPr>
        <p:spPr>
          <a:xfrm>
            <a:off x="395288" y="5876925"/>
            <a:ext cx="3219450" cy="366713"/>
          </a:xfrm>
          <a:prstGeom prst="rect">
            <a:avLst/>
          </a:prstGeom>
          <a:noFill/>
          <a:ln w="9525">
            <a:noFill/>
          </a:ln>
        </p:spPr>
        <p:txBody>
          <a:bodyPr wrap="none" anchor="ctr">
            <a:spAutoFit/>
          </a:bodyPr>
          <a:p>
            <a:r>
              <a:rPr lang="zh-CN" altLang="en-US" b="1" dirty="0">
                <a:solidFill>
                  <a:srgbClr val="3333CC"/>
                </a:solidFill>
                <a:latin typeface="Arial" panose="020B0604020202020204" pitchFamily="34" charset="0"/>
              </a:rPr>
              <a:t>广东某女生下“</a:t>
            </a:r>
            <a:r>
              <a:rPr lang="zh-CN" altLang="en-US" b="1" dirty="0">
                <a:solidFill>
                  <a:srgbClr val="FF3300"/>
                </a:solidFill>
                <a:latin typeface="Arial" panose="020B0604020202020204" pitchFamily="34" charset="0"/>
              </a:rPr>
              <a:t>海洛因婴儿</a:t>
            </a:r>
            <a:r>
              <a:rPr lang="zh-CN" altLang="en-US" b="1" dirty="0">
                <a:solidFill>
                  <a:srgbClr val="3333CC"/>
                </a:solidFill>
                <a:latin typeface="Arial" panose="020B0604020202020204" pitchFamily="34" charset="0"/>
              </a:rPr>
              <a:t>”。</a:t>
            </a:r>
            <a:r>
              <a:rPr lang="zh-CN" altLang="en-US" dirty="0">
                <a:solidFill>
                  <a:srgbClr val="3333CC"/>
                </a:solidFill>
                <a:latin typeface="Arial" panose="020B0604020202020204" pitchFamily="34" charset="0"/>
              </a:rPr>
              <a:t> </a:t>
            </a:r>
            <a:endParaRPr lang="zh-CN" altLang="en-US" dirty="0">
              <a:solidFill>
                <a:srgbClr val="3333CC"/>
              </a:solidFill>
              <a:latin typeface="Arial" panose="020B0604020202020204" pitchFamily="34" charset="0"/>
            </a:endParaRPr>
          </a:p>
        </p:txBody>
      </p:sp>
      <p:sp>
        <p:nvSpPr>
          <p:cNvPr id="22538" name="矩形 22537"/>
          <p:cNvSpPr/>
          <p:nvPr/>
        </p:nvSpPr>
        <p:spPr>
          <a:xfrm>
            <a:off x="6877050" y="4365625"/>
            <a:ext cx="1911350" cy="1465263"/>
          </a:xfrm>
          <a:prstGeom prst="rect">
            <a:avLst/>
          </a:prstGeom>
          <a:noFill/>
          <a:ln w="9525">
            <a:noFill/>
          </a:ln>
        </p:spPr>
        <p:txBody>
          <a:bodyPr wrap="none" anchor="ctr">
            <a:spAutoFit/>
          </a:bodyPr>
          <a:p>
            <a:r>
              <a:rPr lang="en-US" altLang="zh-CN" b="1" dirty="0">
                <a:latin typeface="Arial" panose="020B0604020202020204" pitchFamily="34" charset="0"/>
              </a:rPr>
              <a:t>        </a:t>
            </a:r>
            <a:r>
              <a:rPr lang="zh-CN" altLang="en-US" b="1" dirty="0">
                <a:solidFill>
                  <a:srgbClr val="3333CC"/>
                </a:solidFill>
                <a:latin typeface="Arial" panose="020B0604020202020204" pitchFamily="34" charset="0"/>
              </a:rPr>
              <a:t>宁夏一对夫</a:t>
            </a:r>
            <a:endParaRPr lang="zh-CN" altLang="en-US" b="1" dirty="0">
              <a:solidFill>
                <a:srgbClr val="3333CC"/>
              </a:solidFill>
              <a:latin typeface="Arial" panose="020B0604020202020204" pitchFamily="34" charset="0"/>
            </a:endParaRPr>
          </a:p>
          <a:p>
            <a:r>
              <a:rPr lang="zh-CN" altLang="en-US" b="1" dirty="0">
                <a:solidFill>
                  <a:srgbClr val="3333CC"/>
                </a:solidFill>
                <a:latin typeface="Arial" panose="020B0604020202020204" pitchFamily="34" charset="0"/>
              </a:rPr>
              <a:t>妻吸毒败家，将</a:t>
            </a:r>
            <a:endParaRPr lang="zh-CN" altLang="en-US" b="1" dirty="0">
              <a:solidFill>
                <a:srgbClr val="3333CC"/>
              </a:solidFill>
              <a:latin typeface="Arial" panose="020B0604020202020204" pitchFamily="34" charset="0"/>
            </a:endParaRPr>
          </a:p>
          <a:p>
            <a:r>
              <a:rPr lang="en-US" altLang="zh-CN" b="1" dirty="0">
                <a:solidFill>
                  <a:srgbClr val="3333CC"/>
                </a:solidFill>
                <a:latin typeface="Arial" panose="020B0604020202020204" pitchFamily="34" charset="0"/>
              </a:rPr>
              <a:t>5</a:t>
            </a:r>
            <a:r>
              <a:rPr lang="zh-CN" altLang="en-US" b="1" dirty="0">
                <a:solidFill>
                  <a:srgbClr val="3333CC"/>
                </a:solidFill>
                <a:latin typeface="Arial" panose="020B0604020202020204" pitchFamily="34" charset="0"/>
              </a:rPr>
              <a:t>岁的孩子托付给</a:t>
            </a:r>
            <a:endParaRPr lang="zh-CN" altLang="en-US" b="1" dirty="0">
              <a:solidFill>
                <a:srgbClr val="3333CC"/>
              </a:solidFill>
              <a:latin typeface="Arial" panose="020B0604020202020204" pitchFamily="34" charset="0"/>
            </a:endParaRPr>
          </a:p>
          <a:p>
            <a:r>
              <a:rPr lang="zh-CN" altLang="en-US" b="1" dirty="0">
                <a:solidFill>
                  <a:srgbClr val="3333CC"/>
                </a:solidFill>
                <a:latin typeface="Arial" panose="020B0604020202020204" pitchFamily="34" charset="0"/>
              </a:rPr>
              <a:t>一名男子，孩子</a:t>
            </a:r>
            <a:endParaRPr lang="zh-CN" altLang="en-US" b="1" dirty="0">
              <a:solidFill>
                <a:srgbClr val="3333CC"/>
              </a:solidFill>
              <a:latin typeface="Arial" panose="020B0604020202020204" pitchFamily="34" charset="0"/>
            </a:endParaRPr>
          </a:p>
          <a:p>
            <a:r>
              <a:rPr lang="zh-CN" altLang="en-US" b="1" dirty="0">
                <a:solidFill>
                  <a:srgbClr val="3333CC"/>
                </a:solidFill>
                <a:latin typeface="Arial" panose="020B0604020202020204" pitchFamily="34" charset="0"/>
              </a:rPr>
              <a:t>惨遭毒打。</a:t>
            </a:r>
            <a:r>
              <a:rPr lang="zh-CN" altLang="en-US" dirty="0">
                <a:solidFill>
                  <a:srgbClr val="3333CC"/>
                </a:solidFill>
                <a:latin typeface="Arial" panose="020B0604020202020204" pitchFamily="34" charset="0"/>
              </a:rPr>
              <a:t> </a:t>
            </a:r>
            <a:endParaRPr lang="zh-CN" altLang="en-US" dirty="0">
              <a:solidFill>
                <a:srgbClr val="3333CC"/>
              </a:solidFill>
              <a:latin typeface="Arial" panose="020B0604020202020204" pitchFamily="34" charset="0"/>
            </a:endParaRPr>
          </a:p>
        </p:txBody>
      </p:sp>
      <p:pic>
        <p:nvPicPr>
          <p:cNvPr id="22539" name="内容占位符 22538" descr="宁夏一对夫妻吸毒败家，将5岁孩子托付给一名男子，孩子惨遭毒打"/>
          <p:cNvPicPr>
            <a:picLocks noGrp="1" noRot="1" noChangeAspect="1"/>
          </p:cNvPicPr>
          <p:nvPr>
            <p:ph sz="quarter" idx="4"/>
          </p:nvPr>
        </p:nvPicPr>
        <p:blipFill>
          <a:blip r:embed="rId3"/>
          <a:srcRect/>
          <a:stretch>
            <a:fillRect/>
          </a:stretch>
        </p:blipFill>
        <p:spPr>
          <a:xfrm>
            <a:off x="3995738" y="4365625"/>
            <a:ext cx="2840037" cy="1670050"/>
          </a:xfrm>
        </p:spPr>
      </p:pic>
      <p:sp>
        <p:nvSpPr>
          <p:cNvPr id="38922" name="矩形 22540"/>
          <p:cNvSpPr/>
          <p:nvPr/>
        </p:nvSpPr>
        <p:spPr>
          <a:xfrm>
            <a:off x="0" y="0"/>
            <a:ext cx="4106863" cy="762000"/>
          </a:xfrm>
          <a:prstGeom prst="rect">
            <a:avLst/>
          </a:prstGeom>
          <a:noFill/>
          <a:ln w="9525">
            <a:noFill/>
          </a:ln>
        </p:spPr>
        <p:txBody>
          <a:bodyPr wrap="none">
            <a:spAutoFit/>
          </a:bodyPr>
          <a:p>
            <a:r>
              <a:rPr lang="zh-CN" altLang="en-US" sz="4400" b="1" dirty="0">
                <a:solidFill>
                  <a:srgbClr val="FF3300"/>
                </a:solidFill>
                <a:latin typeface="Arial" panose="020B0604020202020204" pitchFamily="34" charset="0"/>
                <a:ea typeface="黑体" pitchFamily="49" charset="-122"/>
              </a:rPr>
              <a:t>二、毒品的危害</a:t>
            </a:r>
            <a:endParaRPr lang="zh-CN" altLang="en-US" sz="4400" b="1" dirty="0">
              <a:solidFill>
                <a:srgbClr val="FF3300"/>
              </a:solidFill>
              <a:latin typeface="Arial" panose="020B0604020202020204" pitchFamily="34" charset="0"/>
              <a:ea typeface="黑体" pitchFamily="49" charset="-122"/>
            </a:endParaRPr>
          </a:p>
        </p:txBody>
      </p:sp>
      <p:sp>
        <p:nvSpPr>
          <p:cNvPr id="38923" name="矩形 22541"/>
          <p:cNvSpPr/>
          <p:nvPr/>
        </p:nvSpPr>
        <p:spPr>
          <a:xfrm>
            <a:off x="971550" y="692150"/>
            <a:ext cx="3673475" cy="579438"/>
          </a:xfrm>
          <a:prstGeom prst="rect">
            <a:avLst/>
          </a:prstGeom>
          <a:noFill/>
          <a:ln w="9525">
            <a:noFill/>
          </a:ln>
        </p:spPr>
        <p:txBody>
          <a:bodyPr wrap="none">
            <a:spAutoFit/>
          </a:bodyPr>
          <a:p>
            <a:r>
              <a:rPr lang="en-US" altLang="zh-CN" sz="3200" b="1" dirty="0">
                <a:solidFill>
                  <a:srgbClr val="FF3300"/>
                </a:solidFill>
                <a:latin typeface="Arial" panose="020B0604020202020204" pitchFamily="34" charset="0"/>
                <a:ea typeface="黑体" pitchFamily="49" charset="-122"/>
              </a:rPr>
              <a:t>2</a:t>
            </a:r>
            <a:r>
              <a:rPr lang="zh-CN" altLang="en-US" sz="3200" b="1" dirty="0">
                <a:solidFill>
                  <a:srgbClr val="FF3300"/>
                </a:solidFill>
                <a:latin typeface="Arial" panose="020B0604020202020204" pitchFamily="34" charset="0"/>
                <a:ea typeface="黑体" pitchFamily="49" charset="-122"/>
              </a:rPr>
              <a:t>、吸毒毁灭家庭：</a:t>
            </a:r>
            <a:endParaRPr lang="zh-CN" altLang="en-US" sz="3200" b="1" dirty="0">
              <a:solidFill>
                <a:srgbClr val="FF3300"/>
              </a:solidFill>
              <a:latin typeface="Arial" panose="020B0604020202020204" pitchFamily="34" charset="0"/>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2533"/>
                                        </p:tgtEl>
                                        <p:attrNameLst>
                                          <p:attrName>style.visibility</p:attrName>
                                        </p:attrNameLst>
                                      </p:cBhvr>
                                      <p:to>
                                        <p:strVal val="visible"/>
                                      </p:to>
                                    </p:set>
                                    <p:anim calcmode="lin" valueType="num">
                                      <p:cBhvr>
                                        <p:cTn id="7" dur="1" fill="hold"/>
                                        <p:tgtEl>
                                          <p:spTgt spid="22533"/>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2536"/>
                                        </p:tgtEl>
                                        <p:attrNameLst>
                                          <p:attrName>style.visibility</p:attrName>
                                        </p:attrNameLst>
                                      </p:cBhvr>
                                      <p:to>
                                        <p:strVal val="visible"/>
                                      </p:to>
                                    </p:set>
                                    <p:anim calcmode="lin" valueType="num">
                                      <p:cBhvr>
                                        <p:cTn id="12" dur="1" fill="hold"/>
                                        <p:tgtEl>
                                          <p:spTgt spid="22536"/>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22534"/>
                                        </p:tgtEl>
                                        <p:attrNameLst>
                                          <p:attrName>style.visibility</p:attrName>
                                        </p:attrNameLst>
                                      </p:cBhvr>
                                      <p:to>
                                        <p:strVal val="visible"/>
                                      </p:to>
                                    </p:set>
                                    <p:anim calcmode="lin" valueType="num">
                                      <p:cBhvr>
                                        <p:cTn id="17" dur="1" fill="hold"/>
                                        <p:tgtEl>
                                          <p:spTgt spid="22534"/>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22537"/>
                                        </p:tgtEl>
                                        <p:attrNameLst>
                                          <p:attrName>style.visibility</p:attrName>
                                        </p:attrNameLst>
                                      </p:cBhvr>
                                      <p:to>
                                        <p:strVal val="visible"/>
                                      </p:to>
                                    </p:set>
                                    <p:anim calcmode="lin" valueType="num">
                                      <p:cBhvr>
                                        <p:cTn id="22" dur="1" fill="hold"/>
                                        <p:tgtEl>
                                          <p:spTgt spid="22537"/>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22539"/>
                                        </p:tgtEl>
                                        <p:attrNameLst>
                                          <p:attrName>style.visibility</p:attrName>
                                        </p:attrNameLst>
                                      </p:cBhvr>
                                      <p:to>
                                        <p:strVal val="visible"/>
                                      </p:to>
                                    </p:set>
                                    <p:anim calcmode="lin" valueType="num">
                                      <p:cBhvr>
                                        <p:cTn id="27" dur="1" fill="hold"/>
                                        <p:tgtEl>
                                          <p:spTgt spid="22539"/>
                                        </p:tgtEl>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22538"/>
                                        </p:tgtEl>
                                        <p:attrNameLst>
                                          <p:attrName>style.visibility</p:attrName>
                                        </p:attrNameLst>
                                      </p:cBhvr>
                                      <p:to>
                                        <p:strVal val="visible"/>
                                      </p:to>
                                    </p:set>
                                    <p:anim calcmode="lin" valueType="num">
                                      <p:cBhvr>
                                        <p:cTn id="32" dur="1" fill="hold"/>
                                        <p:tgtEl>
                                          <p:spTgt spid="22538"/>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6" grpId="0"/>
      <p:bldP spid="22537" grpId="0"/>
      <p:bldP spid="225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8" name="标题 23553"/>
          <p:cNvSpPr>
            <a:spLocks noGrp="1" noRot="1"/>
          </p:cNvSpPr>
          <p:nvPr>
            <p:ph type="title"/>
          </p:nvPr>
        </p:nvSpPr>
        <p:spPr>
          <a:xfrm>
            <a:off x="468313" y="-1141412"/>
            <a:ext cx="8229600" cy="1141412"/>
          </a:xfrm>
        </p:spPr>
        <p:txBody>
          <a:bodyPr vert="horz" wrap="square" lIns="91440" tIns="45720" rIns="91440" bIns="45720" anchor="ctr"/>
          <a:p>
            <a:pPr eaLnBrk="1" hangingPunct="1"/>
            <a:r>
              <a:rPr lang="zh-CN" altLang="en-US" sz="1600" dirty="0">
                <a:latin typeface="黑体" pitchFamily="49" charset="-122"/>
                <a:ea typeface="黑体" pitchFamily="49" charset="-122"/>
              </a:rPr>
              <a:t>毒品危害</a:t>
            </a:r>
            <a:r>
              <a:rPr lang="zh-CN" altLang="en-US" sz="1600" dirty="0">
                <a:solidFill>
                  <a:schemeClr val="tx1"/>
                </a:solidFill>
              </a:rPr>
              <a:t>三、吸毒危害社会、</a:t>
            </a:r>
            <a:r>
              <a:rPr lang="zh-CN" altLang="en-US" sz="1600" b="1" dirty="0">
                <a:solidFill>
                  <a:srgbClr val="FF3300"/>
                </a:solidFill>
              </a:rPr>
              <a:t>败坏社会风气</a:t>
            </a:r>
            <a:r>
              <a:rPr lang="zh-CN" altLang="en-US" dirty="0"/>
              <a:t> </a:t>
            </a:r>
            <a:br>
              <a:rPr lang="zh-CN" altLang="en-US" sz="1600" dirty="0">
                <a:solidFill>
                  <a:schemeClr val="tx1"/>
                </a:solidFill>
              </a:rPr>
            </a:br>
            <a:endParaRPr lang="zh-CN" altLang="en-US" sz="1600" dirty="0">
              <a:solidFill>
                <a:schemeClr val="tx1"/>
              </a:solidFill>
            </a:endParaRPr>
          </a:p>
        </p:txBody>
      </p:sp>
      <p:sp>
        <p:nvSpPr>
          <p:cNvPr id="39939" name="矩形 23554"/>
          <p:cNvSpPr/>
          <p:nvPr/>
        </p:nvSpPr>
        <p:spPr>
          <a:xfrm>
            <a:off x="827088" y="1916113"/>
            <a:ext cx="7129462" cy="579437"/>
          </a:xfrm>
          <a:prstGeom prst="rect">
            <a:avLst/>
          </a:prstGeom>
          <a:noFill/>
          <a:ln w="9525">
            <a:noFill/>
          </a:ln>
        </p:spPr>
        <p:txBody>
          <a:bodyPr anchor="ctr">
            <a:spAutoFit/>
          </a:bodyPr>
          <a:p>
            <a:r>
              <a:rPr lang="en-US" altLang="zh-CN" sz="3200" b="1" dirty="0">
                <a:solidFill>
                  <a:srgbClr val="FF3300"/>
                </a:solidFill>
                <a:latin typeface="Arial" panose="020B0604020202020204" pitchFamily="34" charset="0"/>
                <a:ea typeface="黑体" pitchFamily="49" charset="-122"/>
              </a:rPr>
              <a:t>3</a:t>
            </a:r>
            <a:r>
              <a:rPr lang="zh-CN" altLang="en-US" sz="3200" b="1" dirty="0">
                <a:solidFill>
                  <a:srgbClr val="FF3300"/>
                </a:solidFill>
                <a:latin typeface="Arial" panose="020B0604020202020204" pitchFamily="34" charset="0"/>
                <a:ea typeface="黑体" pitchFamily="49" charset="-122"/>
              </a:rPr>
              <a:t>、吸毒危害社会</a:t>
            </a:r>
            <a:endParaRPr lang="zh-CN" altLang="en-US" sz="3200" dirty="0">
              <a:solidFill>
                <a:srgbClr val="FF3300"/>
              </a:solidFill>
              <a:latin typeface="Arial" panose="020B0604020202020204" pitchFamily="34" charset="0"/>
            </a:endParaRPr>
          </a:p>
        </p:txBody>
      </p:sp>
      <p:sp>
        <p:nvSpPr>
          <p:cNvPr id="23557" name="矩形 23556"/>
          <p:cNvSpPr/>
          <p:nvPr/>
        </p:nvSpPr>
        <p:spPr>
          <a:xfrm>
            <a:off x="468313" y="3284538"/>
            <a:ext cx="8413750" cy="1187450"/>
          </a:xfrm>
          <a:prstGeom prst="rect">
            <a:avLst/>
          </a:prstGeom>
          <a:noFill/>
          <a:ln w="9525">
            <a:noFill/>
          </a:ln>
        </p:spPr>
        <p:txBody>
          <a:bodyPr wrap="none" anchor="ctr">
            <a:spAutoFit/>
          </a:bodyPr>
          <a:p>
            <a:r>
              <a:rPr lang="en-US" altLang="zh-CN" sz="2400" dirty="0">
                <a:solidFill>
                  <a:srgbClr val="FF3300"/>
                </a:solidFill>
                <a:latin typeface="黑体" pitchFamily="49" charset="-122"/>
                <a:ea typeface="黑体" pitchFamily="49" charset="-122"/>
              </a:rPr>
              <a:t>    </a:t>
            </a:r>
            <a:r>
              <a:rPr lang="zh-CN" altLang="en-US" sz="2400" b="1" dirty="0">
                <a:solidFill>
                  <a:srgbClr val="FF3300"/>
                </a:solidFill>
                <a:latin typeface="黑体" pitchFamily="49" charset="-122"/>
                <a:ea typeface="黑体" pitchFamily="49" charset="-122"/>
              </a:rPr>
              <a:t>吸毒和犯罪</a:t>
            </a:r>
            <a:r>
              <a:rPr lang="zh-CN" altLang="en-US" sz="2400" b="1" dirty="0">
                <a:latin typeface="黑体" pitchFamily="49" charset="-122"/>
                <a:ea typeface="黑体" pitchFamily="49" charset="-122"/>
              </a:rPr>
              <a:t>是一对孪生兄弟。吸毒者在耗尽个人和家庭</a:t>
            </a:r>
            <a:endParaRPr lang="zh-CN" altLang="en-US" sz="2400" b="1" dirty="0">
              <a:latin typeface="黑体" pitchFamily="49" charset="-122"/>
              <a:ea typeface="黑体" pitchFamily="49" charset="-122"/>
            </a:endParaRPr>
          </a:p>
          <a:p>
            <a:r>
              <a:rPr lang="zh-CN" altLang="en-US" sz="2400" b="1" dirty="0">
                <a:latin typeface="黑体" pitchFamily="49" charset="-122"/>
                <a:ea typeface="黑体" pitchFamily="49" charset="-122"/>
              </a:rPr>
              <a:t>钱财后就会铤而走险，走上违法犯罪的道路，进行以贩并吸、</a:t>
            </a:r>
            <a:endParaRPr lang="zh-CN" altLang="en-US" sz="2400" b="1" dirty="0">
              <a:latin typeface="黑体" pitchFamily="49" charset="-122"/>
              <a:ea typeface="黑体" pitchFamily="49" charset="-122"/>
            </a:endParaRPr>
          </a:p>
          <a:p>
            <a:r>
              <a:rPr lang="zh-CN" altLang="en-US" sz="2400" b="1" dirty="0">
                <a:latin typeface="黑体" pitchFamily="49" charset="-122"/>
                <a:ea typeface="黑体" pitchFamily="49" charset="-122"/>
              </a:rPr>
              <a:t>贪污、诈骗、盗窃、抢劫、凶杀等犯罪活动。</a:t>
            </a:r>
            <a:endParaRPr lang="zh-CN" altLang="en-US" sz="2400" dirty="0">
              <a:latin typeface="黑体" pitchFamily="49" charset="-122"/>
              <a:ea typeface="黑体" pitchFamily="49" charset="-122"/>
            </a:endParaRPr>
          </a:p>
        </p:txBody>
      </p:sp>
      <p:sp>
        <p:nvSpPr>
          <p:cNvPr id="39941" name="矩形 23559"/>
          <p:cNvSpPr/>
          <p:nvPr/>
        </p:nvSpPr>
        <p:spPr>
          <a:xfrm>
            <a:off x="179388" y="1125538"/>
            <a:ext cx="4095750" cy="762000"/>
          </a:xfrm>
          <a:prstGeom prst="rect">
            <a:avLst/>
          </a:prstGeom>
          <a:noFill/>
          <a:ln w="9525">
            <a:noFill/>
          </a:ln>
        </p:spPr>
        <p:txBody>
          <a:bodyPr wrap="none">
            <a:spAutoFit/>
          </a:bodyPr>
          <a:p>
            <a:r>
              <a:rPr lang="zh-CN" altLang="en-US" sz="4400" b="1" dirty="0">
                <a:solidFill>
                  <a:srgbClr val="FF3300"/>
                </a:solidFill>
                <a:latin typeface="Arial" panose="020B0604020202020204" pitchFamily="34" charset="0"/>
                <a:ea typeface="黑体" pitchFamily="49" charset="-122"/>
              </a:rPr>
              <a:t>二、毒品的危害</a:t>
            </a:r>
            <a:endParaRPr lang="zh-CN" altLang="en-US" sz="4400" b="1" dirty="0">
              <a:solidFill>
                <a:srgbClr val="FF3300"/>
              </a:solidFill>
              <a:latin typeface="Arial" panose="020B0604020202020204" pitchFamily="34" charset="0"/>
              <a:ea typeface="黑体" pitchFamily="49" charset="-122"/>
            </a:endParaRPr>
          </a:p>
        </p:txBody>
      </p:sp>
      <p:sp>
        <p:nvSpPr>
          <p:cNvPr id="39942" name="矩形 23560"/>
          <p:cNvSpPr/>
          <p:nvPr/>
        </p:nvSpPr>
        <p:spPr>
          <a:xfrm>
            <a:off x="755650" y="2708275"/>
            <a:ext cx="3527425" cy="457200"/>
          </a:xfrm>
          <a:prstGeom prst="rect">
            <a:avLst/>
          </a:prstGeom>
          <a:noFill/>
          <a:ln w="9525">
            <a:noFill/>
          </a:ln>
        </p:spPr>
        <p:txBody>
          <a:bodyPr>
            <a:spAutoFit/>
          </a:bodyPr>
          <a:p>
            <a:r>
              <a:rPr lang="zh-CN" altLang="en-US" sz="2400" b="1" dirty="0">
                <a:solidFill>
                  <a:srgbClr val="FF3300"/>
                </a:solidFill>
                <a:latin typeface="黑体" pitchFamily="49" charset="-122"/>
                <a:ea typeface="黑体" pitchFamily="49" charset="-122"/>
              </a:rPr>
              <a:t>（</a:t>
            </a:r>
            <a:r>
              <a:rPr lang="en-US" altLang="zh-CN" sz="2400" b="1" dirty="0">
                <a:solidFill>
                  <a:srgbClr val="FF3300"/>
                </a:solidFill>
                <a:latin typeface="黑体" pitchFamily="49" charset="-122"/>
                <a:ea typeface="黑体" pitchFamily="49" charset="-122"/>
              </a:rPr>
              <a:t>1</a:t>
            </a:r>
            <a:r>
              <a:rPr lang="zh-CN" altLang="en-US" sz="2400" b="1" dirty="0">
                <a:solidFill>
                  <a:srgbClr val="FF3300"/>
                </a:solidFill>
                <a:latin typeface="黑体" pitchFamily="49" charset="-122"/>
                <a:ea typeface="黑体" pitchFamily="49" charset="-122"/>
              </a:rPr>
              <a:t>）诱发刑事犯罪</a:t>
            </a:r>
            <a:endParaRPr lang="zh-CN" altLang="en-US" sz="2400" b="1" dirty="0">
              <a:solidFill>
                <a:srgbClr val="FF3300"/>
              </a:solidFill>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3557"/>
                                        </p:tgtEl>
                                        <p:attrNameLst>
                                          <p:attrName>style.visibility</p:attrName>
                                        </p:attrNameLst>
                                      </p:cBhvr>
                                      <p:to>
                                        <p:strVal val="visible"/>
                                      </p:to>
                                    </p:set>
                                    <p:anim calcmode="lin" valueType="num">
                                      <p:cBhvr>
                                        <p:cTn id="7" dur="1" fill="hold"/>
                                        <p:tgtEl>
                                          <p:spTgt spid="23557"/>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6" name="标题 31745"/>
          <p:cNvSpPr>
            <a:spLocks noGrp="1" noRot="1"/>
          </p:cNvSpPr>
          <p:nvPr>
            <p:ph type="title"/>
          </p:nvPr>
        </p:nvSpPr>
        <p:spPr>
          <a:xfrm>
            <a:off x="539750" y="404813"/>
            <a:ext cx="7981950" cy="1143000"/>
          </a:xfrm>
        </p:spPr>
        <p:txBody>
          <a:bodyPr vert="horz" wrap="square" lIns="91440" tIns="45720" rIns="91440" bIns="45720" anchor="ctr"/>
          <a:p>
            <a:pPr eaLnBrk="1" hangingPunct="1"/>
            <a:r>
              <a:rPr lang="zh-CN" altLang="en-US" sz="3200" b="1" dirty="0">
                <a:solidFill>
                  <a:srgbClr val="FF0000"/>
                </a:solidFill>
                <a:latin typeface="宋体" panose="02010600030101010101" pitchFamily="2" charset="-122"/>
              </a:rPr>
              <a:t>吸食冰毒惹祸</a:t>
            </a:r>
            <a:r>
              <a:rPr lang="en-US" altLang="zh-CN" sz="3200" b="1" dirty="0">
                <a:solidFill>
                  <a:srgbClr val="FF0000"/>
                </a:solidFill>
                <a:latin typeface="宋体" panose="02010600030101010101" pitchFamily="2" charset="-122"/>
              </a:rPr>
              <a:t> </a:t>
            </a:r>
            <a:r>
              <a:rPr lang="zh-CN" altLang="en-US" sz="3200" b="1" dirty="0">
                <a:solidFill>
                  <a:srgbClr val="FF0000"/>
                </a:solidFill>
                <a:latin typeface="宋体" panose="02010600030101010101" pitchFamily="2" charset="-122"/>
              </a:rPr>
              <a:t>成都闹市</a:t>
            </a:r>
            <a:r>
              <a:rPr lang="en-US" altLang="zh-CN" sz="3200" b="1" dirty="0">
                <a:solidFill>
                  <a:srgbClr val="FF0000"/>
                </a:solidFill>
                <a:latin typeface="宋体" panose="02010600030101010101" pitchFamily="2" charset="-122"/>
              </a:rPr>
              <a:t>1</a:t>
            </a:r>
            <a:r>
              <a:rPr lang="zh-CN" altLang="en-US" sz="3200" b="1" dirty="0">
                <a:solidFill>
                  <a:srgbClr val="FF0000"/>
                </a:solidFill>
                <a:latin typeface="宋体" panose="02010600030101010101" pitchFamily="2" charset="-122"/>
              </a:rPr>
              <a:t>天内连发两恶性案</a:t>
            </a:r>
            <a:endParaRPr lang="zh-CN" altLang="en-US" sz="3200" b="1" dirty="0">
              <a:solidFill>
                <a:srgbClr val="FF0000"/>
              </a:solidFill>
              <a:latin typeface="宋体" panose="02010600030101010101" pitchFamily="2" charset="-122"/>
            </a:endParaRPr>
          </a:p>
        </p:txBody>
      </p:sp>
      <p:sp>
        <p:nvSpPr>
          <p:cNvPr id="31747" name="文本占位符 31746"/>
          <p:cNvSpPr>
            <a:spLocks noGrp="1" noRot="1"/>
          </p:cNvSpPr>
          <p:nvPr>
            <p:ph type="body" sz="half" idx="1"/>
          </p:nvPr>
        </p:nvSpPr>
        <p:spPr>
          <a:xfrm>
            <a:off x="0" y="1484313"/>
            <a:ext cx="3979863" cy="2481262"/>
          </a:xfrm>
        </p:spPr>
        <p:txBody>
          <a:bodyPr vert="horz" wrap="square" lIns="91440" tIns="45720" rIns="91440" bIns="45720" anchor="t"/>
          <a:p>
            <a:pPr eaLnBrk="1" hangingPunct="1">
              <a:lnSpc>
                <a:spcPct val="90000"/>
              </a:lnSpc>
              <a:buClr>
                <a:schemeClr val="hlink"/>
              </a:buClr>
              <a:buSzPct val="70000"/>
              <a:buFont typeface="Wingdings" panose="05000000000000000000" pitchFamily="2" charset="2"/>
            </a:pPr>
            <a:r>
              <a:rPr lang="en-US" altLang="zh-CN" sz="2000" b="1" dirty="0">
                <a:latin typeface="宋体" panose="02010600030101010101" pitchFamily="2" charset="-122"/>
              </a:rPr>
              <a:t>    1</a:t>
            </a:r>
            <a:r>
              <a:rPr lang="zh-CN" altLang="en-US" sz="2000" b="1" dirty="0">
                <a:latin typeface="宋体" panose="02010600030101010101" pitchFamily="2" charset="-122"/>
              </a:rPr>
              <a:t>、 一位自称“很爱女儿”的父亲</a:t>
            </a:r>
            <a:r>
              <a:rPr lang="zh-CN" altLang="en-US" sz="2000" b="1" dirty="0">
                <a:solidFill>
                  <a:srgbClr val="FF3300"/>
                </a:solidFill>
                <a:latin typeface="宋体" panose="02010600030101010101" pitchFamily="2" charset="-122"/>
              </a:rPr>
              <a:t>胡滨军</a:t>
            </a:r>
            <a:r>
              <a:rPr lang="zh-CN" altLang="en-US" sz="2000" b="1" dirty="0">
                <a:latin typeface="宋体" panose="02010600030101010101" pitchFamily="2" charset="-122"/>
              </a:rPr>
              <a:t>将</a:t>
            </a:r>
            <a:r>
              <a:rPr lang="en-US" altLang="zh-CN" sz="2000" b="1" dirty="0">
                <a:latin typeface="宋体" panose="02010600030101010101" pitchFamily="2" charset="-122"/>
              </a:rPr>
              <a:t>2</a:t>
            </a:r>
            <a:r>
              <a:rPr lang="zh-CN" altLang="en-US" sz="2000" b="1" dirty="0">
                <a:latin typeface="宋体" panose="02010600030101010101" pitchFamily="2" charset="-122"/>
              </a:rPr>
              <a:t>岁半的女儿倒挂在</a:t>
            </a:r>
            <a:r>
              <a:rPr lang="en-US" altLang="zh-CN" sz="2000" b="1" dirty="0">
                <a:latin typeface="宋体" panose="02010600030101010101" pitchFamily="2" charset="-122"/>
              </a:rPr>
              <a:t>8</a:t>
            </a:r>
            <a:r>
              <a:rPr lang="zh-CN" altLang="en-US" sz="2000" b="1" dirty="0">
                <a:latin typeface="宋体" panose="02010600030101010101" pitchFamily="2" charset="-122"/>
              </a:rPr>
              <a:t>楼窗外，准备抱她一起跳楼</a:t>
            </a:r>
            <a:r>
              <a:rPr lang="en-US" altLang="zh-CN" sz="2000" b="1" dirty="0">
                <a:latin typeface="宋体" panose="02010600030101010101" pitchFamily="2" charset="-122"/>
              </a:rPr>
              <a:t>; </a:t>
            </a:r>
            <a:endParaRPr lang="en-US" altLang="zh-CN" sz="2000" b="1" dirty="0">
              <a:latin typeface="宋体" panose="02010600030101010101" pitchFamily="2" charset="-122"/>
            </a:endParaRPr>
          </a:p>
          <a:p>
            <a:pPr eaLnBrk="1" hangingPunct="1">
              <a:lnSpc>
                <a:spcPct val="90000"/>
              </a:lnSpc>
              <a:buClr>
                <a:schemeClr val="hlink"/>
              </a:buClr>
              <a:buSzPct val="70000"/>
              <a:buFont typeface="Wingdings" panose="05000000000000000000" pitchFamily="2" charset="2"/>
              <a:buNone/>
            </a:pPr>
            <a:r>
              <a:rPr lang="en-US" altLang="zh-CN" sz="2000" b="1" dirty="0">
                <a:latin typeface="宋体" panose="02010600030101010101" pitchFamily="2" charset="-122"/>
              </a:rPr>
              <a:t>     </a:t>
            </a:r>
            <a:endParaRPr lang="en-US" altLang="zh-CN" sz="2000" b="1" dirty="0">
              <a:latin typeface="宋体" panose="02010600030101010101" pitchFamily="2" charset="-122"/>
            </a:endParaRPr>
          </a:p>
          <a:p>
            <a:pPr eaLnBrk="1" hangingPunct="1">
              <a:lnSpc>
                <a:spcPct val="90000"/>
              </a:lnSpc>
              <a:buClr>
                <a:schemeClr val="hlink"/>
              </a:buClr>
              <a:buSzPct val="70000"/>
              <a:buFont typeface="Wingdings" panose="05000000000000000000" pitchFamily="2" charset="2"/>
            </a:pPr>
            <a:r>
              <a:rPr lang="en-US" altLang="zh-CN" sz="2000" b="1" dirty="0">
                <a:latin typeface="宋体" panose="02010600030101010101" pitchFamily="2" charset="-122"/>
              </a:rPr>
              <a:t>    2</a:t>
            </a:r>
            <a:r>
              <a:rPr lang="zh-CN" altLang="en-US" sz="2000" b="1" dirty="0">
                <a:latin typeface="宋体" panose="02010600030101010101" pitchFamily="2" charset="-122"/>
              </a:rPr>
              <a:t>、 凌晨，又一名</a:t>
            </a:r>
            <a:r>
              <a:rPr lang="zh-CN" altLang="en-US" sz="2000" b="1" dirty="0">
                <a:solidFill>
                  <a:srgbClr val="FF3300"/>
                </a:solidFill>
                <a:latin typeface="宋体" panose="02010600030101010101" pitchFamily="2" charset="-122"/>
              </a:rPr>
              <a:t>疯狂的男子</a:t>
            </a:r>
            <a:r>
              <a:rPr lang="zh-CN" altLang="en-US" sz="2000" b="1" dirty="0">
                <a:latin typeface="宋体" panose="02010600030101010101" pitchFamily="2" charset="-122"/>
              </a:rPr>
              <a:t>，当街提刀杀死同车人后，连劫两车，后被警方挡获。 </a:t>
            </a:r>
            <a:endParaRPr lang="zh-CN" altLang="en-US" sz="2000" b="1" dirty="0">
              <a:latin typeface="宋体" panose="02010600030101010101" pitchFamily="2" charset="-122"/>
            </a:endParaRPr>
          </a:p>
          <a:p>
            <a:pPr eaLnBrk="1" hangingPunct="1">
              <a:lnSpc>
                <a:spcPct val="90000"/>
              </a:lnSpc>
              <a:buClr>
                <a:schemeClr val="hlink"/>
              </a:buClr>
              <a:buSzPct val="70000"/>
              <a:buFont typeface="Wingdings" panose="05000000000000000000" pitchFamily="2" charset="2"/>
            </a:pPr>
            <a:endParaRPr lang="zh-CN" altLang="en-US" sz="2000" b="1" dirty="0">
              <a:latin typeface="宋体" panose="02010600030101010101" pitchFamily="2" charset="-122"/>
            </a:endParaRPr>
          </a:p>
          <a:p>
            <a:pPr eaLnBrk="1" hangingPunct="1">
              <a:lnSpc>
                <a:spcPct val="90000"/>
              </a:lnSpc>
              <a:buClr>
                <a:schemeClr val="hlink"/>
              </a:buClr>
              <a:buSzPct val="70000"/>
              <a:buFont typeface="Wingdings" panose="05000000000000000000" pitchFamily="2" charset="2"/>
            </a:pPr>
            <a:endParaRPr lang="zh-CN" altLang="en-US" sz="2000" b="1" dirty="0">
              <a:latin typeface="宋体" panose="02010600030101010101" pitchFamily="2" charset="-122"/>
            </a:endParaRPr>
          </a:p>
          <a:p>
            <a:pPr eaLnBrk="1" hangingPunct="1">
              <a:lnSpc>
                <a:spcPct val="90000"/>
              </a:lnSpc>
              <a:buClr>
                <a:schemeClr val="hlink"/>
              </a:buClr>
              <a:buSzPct val="70000"/>
              <a:buFont typeface="Wingdings" panose="05000000000000000000" pitchFamily="2" charset="2"/>
            </a:pPr>
            <a:endParaRPr lang="zh-CN" altLang="en-US" sz="2000" b="1" dirty="0"/>
          </a:p>
        </p:txBody>
      </p:sp>
      <p:sp>
        <p:nvSpPr>
          <p:cNvPr id="40964" name="直接连接符 31747"/>
          <p:cNvSpPr/>
          <p:nvPr/>
        </p:nvSpPr>
        <p:spPr>
          <a:xfrm>
            <a:off x="762000" y="1219200"/>
            <a:ext cx="7620000" cy="0"/>
          </a:xfrm>
          <a:prstGeom prst="line">
            <a:avLst/>
          </a:prstGeom>
          <a:ln w="57150" cap="flat" cmpd="thickThin">
            <a:solidFill>
              <a:srgbClr val="FF0000"/>
            </a:solidFill>
            <a:prstDash val="solid"/>
            <a:headEnd type="none" w="med" len="med"/>
            <a:tailEnd type="none" w="med" len="med"/>
          </a:ln>
        </p:spPr>
      </p:sp>
      <p:pic>
        <p:nvPicPr>
          <p:cNvPr id="31749" name="图片 31748" descr="11"/>
          <p:cNvPicPr>
            <a:picLocks noChangeAspect="1"/>
          </p:cNvPicPr>
          <p:nvPr/>
        </p:nvPicPr>
        <p:blipFill>
          <a:blip r:embed="rId1"/>
          <a:stretch>
            <a:fillRect/>
          </a:stretch>
        </p:blipFill>
        <p:spPr>
          <a:xfrm>
            <a:off x="4419600" y="1371600"/>
            <a:ext cx="4343400" cy="2667000"/>
          </a:xfrm>
          <a:prstGeom prst="rect">
            <a:avLst/>
          </a:prstGeom>
          <a:noFill/>
          <a:ln w="9525">
            <a:noFill/>
          </a:ln>
        </p:spPr>
      </p:pic>
      <p:sp>
        <p:nvSpPr>
          <p:cNvPr id="31751" name="文本框 31750"/>
          <p:cNvSpPr txBox="1"/>
          <p:nvPr/>
        </p:nvSpPr>
        <p:spPr>
          <a:xfrm>
            <a:off x="611188" y="5157788"/>
            <a:ext cx="7127875" cy="1311275"/>
          </a:xfrm>
          <a:prstGeom prst="rect">
            <a:avLst/>
          </a:prstGeom>
          <a:noFill/>
          <a:ln w="9525">
            <a:noFill/>
          </a:ln>
        </p:spPr>
        <p:txBody>
          <a:bodyPr>
            <a:spAutoFit/>
          </a:bodyPr>
          <a:p>
            <a:r>
              <a:rPr lang="en-US" altLang="zh-CN" sz="2000" b="1" dirty="0">
                <a:latin typeface="Arial" panose="020B0604020202020204" pitchFamily="34" charset="0"/>
              </a:rPr>
              <a:t>         </a:t>
            </a:r>
            <a:r>
              <a:rPr lang="zh-CN" altLang="en-US" sz="2000" b="1" dirty="0">
                <a:latin typeface="Arial" panose="020B0604020202020204" pitchFamily="34" charset="0"/>
              </a:rPr>
              <a:t>经警方证实，险些杀死女儿的</a:t>
            </a:r>
            <a:r>
              <a:rPr lang="zh-CN" altLang="en-US" sz="2000" b="1" dirty="0">
                <a:solidFill>
                  <a:srgbClr val="FF3300"/>
                </a:solidFill>
                <a:latin typeface="Arial" panose="020B0604020202020204" pitchFamily="34" charset="0"/>
              </a:rPr>
              <a:t>胡滨军</a:t>
            </a:r>
            <a:r>
              <a:rPr lang="zh-CN" altLang="en-US" sz="2000" b="1" dirty="0">
                <a:latin typeface="Arial" panose="020B0604020202020204" pitchFamily="34" charset="0"/>
              </a:rPr>
              <a:t>在作出疯狂举动前曾整夜</a:t>
            </a:r>
            <a:r>
              <a:rPr lang="zh-CN" altLang="en-US" sz="2000" b="1" dirty="0">
                <a:latin typeface="宋体" panose="02010600030101010101" pitchFamily="2" charset="-122"/>
              </a:rPr>
              <a:t>“</a:t>
            </a:r>
            <a:r>
              <a:rPr lang="zh-CN" altLang="en-US" sz="2000" b="1" dirty="0">
                <a:latin typeface="Arial" panose="020B0604020202020204" pitchFamily="34" charset="0"/>
              </a:rPr>
              <a:t>溜冰</a:t>
            </a:r>
            <a:r>
              <a:rPr lang="zh-CN" altLang="en-US" sz="2000" b="1" dirty="0">
                <a:latin typeface="宋体" panose="02010600030101010101" pitchFamily="2" charset="-122"/>
              </a:rPr>
              <a:t>”</a:t>
            </a:r>
            <a:r>
              <a:rPr lang="zh-CN" altLang="en-US" sz="2000" b="1" dirty="0">
                <a:latin typeface="Arial" panose="020B0604020202020204" pitchFamily="34" charset="0"/>
              </a:rPr>
              <a:t>（吸食冰毒）；而据知情者透露，涉嫌</a:t>
            </a:r>
            <a:r>
              <a:rPr lang="zh-CN" altLang="en-US" sz="2000" b="1" dirty="0">
                <a:latin typeface="宋体" panose="02010600030101010101" pitchFamily="2" charset="-122"/>
              </a:rPr>
              <a:t>“</a:t>
            </a:r>
            <a:r>
              <a:rPr lang="zh-CN" altLang="en-US" sz="2000" b="1" dirty="0">
                <a:latin typeface="Arial" panose="020B0604020202020204" pitchFamily="34" charset="0"/>
              </a:rPr>
              <a:t>杀人劫车</a:t>
            </a:r>
            <a:r>
              <a:rPr lang="zh-CN" altLang="en-US" sz="2000" b="1" dirty="0">
                <a:latin typeface="宋体" panose="02010600030101010101" pitchFamily="2" charset="-122"/>
              </a:rPr>
              <a:t>”</a:t>
            </a:r>
            <a:r>
              <a:rPr lang="zh-CN" altLang="en-US" sz="2000" b="1" dirty="0">
                <a:latin typeface="Arial" panose="020B0604020202020204" pitchFamily="34" charset="0"/>
              </a:rPr>
              <a:t>的</a:t>
            </a:r>
            <a:r>
              <a:rPr lang="zh-CN" altLang="en-US" sz="2000" b="1" dirty="0">
                <a:solidFill>
                  <a:srgbClr val="FF3300"/>
                </a:solidFill>
                <a:latin typeface="Arial" panose="020B0604020202020204" pitchFamily="34" charset="0"/>
              </a:rPr>
              <a:t>疯狂男子</a:t>
            </a:r>
            <a:r>
              <a:rPr lang="zh-CN" altLang="en-US" sz="2000" b="1" dirty="0">
                <a:latin typeface="Arial" panose="020B0604020202020204" pitchFamily="34" charset="0"/>
              </a:rPr>
              <a:t>，案发前可能也</a:t>
            </a:r>
            <a:r>
              <a:rPr lang="zh-CN" altLang="en-US" sz="2000" b="1" dirty="0">
                <a:latin typeface="宋体" panose="02010600030101010101" pitchFamily="2" charset="-122"/>
              </a:rPr>
              <a:t>“</a:t>
            </a:r>
            <a:r>
              <a:rPr lang="zh-CN" altLang="en-US" sz="2000" b="1" dirty="0">
                <a:latin typeface="Arial" panose="020B0604020202020204" pitchFamily="34" charset="0"/>
              </a:rPr>
              <a:t>溜了冰</a:t>
            </a:r>
            <a:r>
              <a:rPr lang="zh-CN" altLang="en-US" sz="2000" b="1" dirty="0">
                <a:latin typeface="宋体" panose="02010600030101010101" pitchFamily="2" charset="-122"/>
              </a:rPr>
              <a:t>”</a:t>
            </a:r>
            <a:r>
              <a:rPr lang="en-US" altLang="zh-CN" sz="2000" b="1" dirty="0">
                <a:latin typeface="宋体" panose="02010600030101010101" pitchFamily="2" charset="-122"/>
              </a:rPr>
              <a:t>……</a:t>
            </a:r>
            <a:endParaRPr lang="en-US" altLang="zh-CN" sz="2000" b="1" dirty="0">
              <a:latin typeface="Arial" panose="020B0604020202020204" pitchFamily="34" charset="0"/>
            </a:endParaRPr>
          </a:p>
          <a:p>
            <a:endParaRPr lang="en-US" altLang="zh-CN" sz="2000" b="1" dirty="0">
              <a:latin typeface="Arial" panose="020B060402020202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17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31749"/>
                                        </p:tgtEl>
                                        <p:attrNameLst>
                                          <p:attrName>style.visibility</p:attrName>
                                        </p:attrNameLst>
                                      </p:cBhvr>
                                      <p:to>
                                        <p:strVal val="visible"/>
                                      </p:to>
                                    </p:set>
                                    <p:animEffect transition="in" filter="blinds(horizontal)">
                                      <p:cBhvr>
                                        <p:cTn id="11" dur="500"/>
                                        <p:tgtEl>
                                          <p:spTgt spid="31749"/>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grpId="0" nodeType="clickEffect">
                                  <p:stCondLst>
                                    <p:cond delay="0"/>
                                  </p:stCondLst>
                                  <p:childTnLst>
                                    <p:set>
                                      <p:cBhvr>
                                        <p:cTn id="15" dur="1" fill="hold">
                                          <p:stCondLst>
                                            <p:cond delay="0"/>
                                          </p:stCondLst>
                                        </p:cTn>
                                        <p:tgtEl>
                                          <p:spTgt spid="31747">
                                            <p:txEl>
                                              <p:charRg st="0" end="49"/>
                                            </p:txEl>
                                          </p:spTgt>
                                        </p:tgtEl>
                                        <p:attrNameLst>
                                          <p:attrName>style.visibility</p:attrName>
                                        </p:attrNameLst>
                                      </p:cBhvr>
                                      <p:to>
                                        <p:strVal val="visible"/>
                                      </p:to>
                                    </p:set>
                                    <p:anim calcmode="lin" valueType="num">
                                      <p:cBhvr additive="base">
                                        <p:cTn id="16" dur="500" fill="hold"/>
                                        <p:tgtEl>
                                          <p:spTgt spid="31747">
                                            <p:txEl>
                                              <p:charRg st="0" end="49"/>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31747">
                                            <p:txEl>
                                              <p:charRg st="0" end="49"/>
                                            </p:txEl>
                                          </p:spTgt>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grpId="0" nodeType="clickEffect">
                                  <p:stCondLst>
                                    <p:cond delay="0"/>
                                  </p:stCondLst>
                                  <p:childTnLst>
                                    <p:set>
                                      <p:cBhvr>
                                        <p:cTn id="21" dur="1" fill="hold">
                                          <p:stCondLst>
                                            <p:cond delay="0"/>
                                          </p:stCondLst>
                                        </p:cTn>
                                        <p:tgtEl>
                                          <p:spTgt spid="31747">
                                            <p:txEl>
                                              <p:charRg st="49" end="55"/>
                                            </p:txEl>
                                          </p:spTgt>
                                        </p:tgtEl>
                                        <p:attrNameLst>
                                          <p:attrName>style.visibility</p:attrName>
                                        </p:attrNameLst>
                                      </p:cBhvr>
                                      <p:to>
                                        <p:strVal val="visible"/>
                                      </p:to>
                                    </p:set>
                                    <p:anim calcmode="lin" valueType="num">
                                      <p:cBhvr additive="base">
                                        <p:cTn id="22" dur="500" fill="hold"/>
                                        <p:tgtEl>
                                          <p:spTgt spid="31747">
                                            <p:txEl>
                                              <p:charRg st="49" end="55"/>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1747">
                                            <p:txEl>
                                              <p:charRg st="49" end="55"/>
                                            </p:txEl>
                                          </p:spTgt>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grpId="0" nodeType="clickEffect">
                                  <p:stCondLst>
                                    <p:cond delay="0"/>
                                  </p:stCondLst>
                                  <p:childTnLst>
                                    <p:set>
                                      <p:cBhvr>
                                        <p:cTn id="27" dur="1" fill="hold">
                                          <p:stCondLst>
                                            <p:cond delay="0"/>
                                          </p:stCondLst>
                                        </p:cTn>
                                        <p:tgtEl>
                                          <p:spTgt spid="31747">
                                            <p:txEl>
                                              <p:charRg st="55" end="99"/>
                                            </p:txEl>
                                          </p:spTgt>
                                        </p:tgtEl>
                                        <p:attrNameLst>
                                          <p:attrName>style.visibility</p:attrName>
                                        </p:attrNameLst>
                                      </p:cBhvr>
                                      <p:to>
                                        <p:strVal val="visible"/>
                                      </p:to>
                                    </p:set>
                                    <p:anim calcmode="lin" valueType="num">
                                      <p:cBhvr additive="base">
                                        <p:cTn id="28" dur="500" fill="hold"/>
                                        <p:tgtEl>
                                          <p:spTgt spid="31747">
                                            <p:txEl>
                                              <p:charRg st="55" end="99"/>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31747">
                                            <p:txEl>
                                              <p:charRg st="55" end="99"/>
                                            </p:txEl>
                                          </p:spTgt>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0"/>
                                  </p:stCondLst>
                                  <p:childTnLst>
                                    <p:set>
                                      <p:cBhvr>
                                        <p:cTn id="33" dur="1" fill="hold">
                                          <p:stCondLst>
                                            <p:cond delay="0"/>
                                          </p:stCondLst>
                                        </p:cTn>
                                        <p:tgtEl>
                                          <p:spTgt spid="31751">
                                            <p:txEl>
                                              <p:charRg st="0" end="83"/>
                                            </p:txEl>
                                          </p:spTgt>
                                        </p:tgtEl>
                                        <p:attrNameLst>
                                          <p:attrName>style.visibility</p:attrName>
                                        </p:attrNameLst>
                                      </p:cBhvr>
                                      <p:to>
                                        <p:strVal val="visible"/>
                                      </p:to>
                                    </p:set>
                                    <p:anim calcmode="lin" valueType="num">
                                      <p:cBhvr additive="base">
                                        <p:cTn id="34" dur="500" fill="hold"/>
                                        <p:tgtEl>
                                          <p:spTgt spid="31751">
                                            <p:txEl>
                                              <p:charRg st="0" end="83"/>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31751">
                                            <p:txEl>
                                              <p:charRg st="0" end="8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P spid="31747"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6" name="标题 45057"/>
          <p:cNvSpPr>
            <a:spLocks noGrp="1" noRot="1"/>
          </p:cNvSpPr>
          <p:nvPr>
            <p:ph type="title"/>
          </p:nvPr>
        </p:nvSpPr>
        <p:spPr>
          <a:xfrm>
            <a:off x="468313" y="-1141412"/>
            <a:ext cx="8229600" cy="1141412"/>
          </a:xfrm>
        </p:spPr>
        <p:txBody>
          <a:bodyPr vert="horz" wrap="square" lIns="91440" tIns="45720" rIns="91440" bIns="45720" anchor="ctr"/>
          <a:p>
            <a:pPr eaLnBrk="1" hangingPunct="1"/>
            <a:r>
              <a:rPr lang="zh-CN" altLang="en-US" sz="1600" dirty="0">
                <a:latin typeface="黑体" pitchFamily="49" charset="-122"/>
                <a:ea typeface="黑体" pitchFamily="49" charset="-122"/>
              </a:rPr>
              <a:t>毒品危害</a:t>
            </a:r>
            <a:r>
              <a:rPr lang="zh-CN" altLang="en-US" sz="1600" dirty="0">
                <a:solidFill>
                  <a:schemeClr val="tx1"/>
                </a:solidFill>
              </a:rPr>
              <a:t>三、吸毒危害社会、</a:t>
            </a:r>
            <a:r>
              <a:rPr lang="zh-CN" altLang="en-US" sz="1600" b="1" dirty="0">
                <a:solidFill>
                  <a:srgbClr val="FF3300"/>
                </a:solidFill>
              </a:rPr>
              <a:t>败坏社会风气</a:t>
            </a:r>
            <a:r>
              <a:rPr lang="zh-CN" altLang="en-US" dirty="0"/>
              <a:t> </a:t>
            </a:r>
            <a:br>
              <a:rPr lang="zh-CN" altLang="en-US" sz="1600" dirty="0">
                <a:solidFill>
                  <a:schemeClr val="tx1"/>
                </a:solidFill>
              </a:rPr>
            </a:br>
            <a:endParaRPr lang="zh-CN" altLang="en-US" sz="1600" dirty="0">
              <a:solidFill>
                <a:schemeClr val="tx1"/>
              </a:solidFill>
            </a:endParaRPr>
          </a:p>
        </p:txBody>
      </p:sp>
      <p:sp>
        <p:nvSpPr>
          <p:cNvPr id="41987" name="矩形 45058"/>
          <p:cNvSpPr/>
          <p:nvPr/>
        </p:nvSpPr>
        <p:spPr>
          <a:xfrm>
            <a:off x="900113" y="1989138"/>
            <a:ext cx="7129462" cy="579437"/>
          </a:xfrm>
          <a:prstGeom prst="rect">
            <a:avLst/>
          </a:prstGeom>
          <a:noFill/>
          <a:ln w="9525">
            <a:noFill/>
          </a:ln>
        </p:spPr>
        <p:txBody>
          <a:bodyPr anchor="ctr">
            <a:spAutoFit/>
          </a:bodyPr>
          <a:p>
            <a:r>
              <a:rPr lang="en-US" altLang="zh-CN" sz="3200" b="1" dirty="0">
                <a:solidFill>
                  <a:srgbClr val="FF3300"/>
                </a:solidFill>
                <a:latin typeface="Arial" panose="020B0604020202020204" pitchFamily="34" charset="0"/>
                <a:ea typeface="黑体" pitchFamily="49" charset="-122"/>
              </a:rPr>
              <a:t>3</a:t>
            </a:r>
            <a:r>
              <a:rPr lang="zh-CN" altLang="en-US" sz="3200" b="1" dirty="0">
                <a:solidFill>
                  <a:srgbClr val="FF3300"/>
                </a:solidFill>
                <a:latin typeface="Arial" panose="020B0604020202020204" pitchFamily="34" charset="0"/>
                <a:ea typeface="黑体" pitchFamily="49" charset="-122"/>
              </a:rPr>
              <a:t>、吸毒危害社会</a:t>
            </a:r>
            <a:endParaRPr lang="zh-CN" altLang="en-US" sz="3200" dirty="0">
              <a:solidFill>
                <a:srgbClr val="FF3300"/>
              </a:solidFill>
              <a:latin typeface="Arial" panose="020B0604020202020204" pitchFamily="34" charset="0"/>
            </a:endParaRPr>
          </a:p>
        </p:txBody>
      </p:sp>
      <p:sp>
        <p:nvSpPr>
          <p:cNvPr id="45061" name="矩形 45060"/>
          <p:cNvSpPr/>
          <p:nvPr/>
        </p:nvSpPr>
        <p:spPr>
          <a:xfrm>
            <a:off x="1258888" y="2852738"/>
            <a:ext cx="2927350" cy="457200"/>
          </a:xfrm>
          <a:prstGeom prst="rect">
            <a:avLst/>
          </a:prstGeom>
          <a:noFill/>
          <a:ln w="9525">
            <a:noFill/>
          </a:ln>
        </p:spPr>
        <p:txBody>
          <a:bodyPr wrap="none" anchor="ctr">
            <a:spAutoFit/>
          </a:bodyPr>
          <a:p>
            <a:r>
              <a:rPr lang="zh-CN" altLang="en-US" sz="2400" b="1" dirty="0">
                <a:solidFill>
                  <a:srgbClr val="FF3300"/>
                </a:solidFill>
                <a:latin typeface="黑体" pitchFamily="49" charset="-122"/>
                <a:ea typeface="黑体" pitchFamily="49" charset="-122"/>
              </a:rPr>
              <a:t>（</a:t>
            </a:r>
            <a:r>
              <a:rPr lang="en-US" altLang="zh-CN" sz="2400" b="1" dirty="0">
                <a:solidFill>
                  <a:srgbClr val="FF3300"/>
                </a:solidFill>
                <a:latin typeface="黑体" pitchFamily="49" charset="-122"/>
                <a:ea typeface="黑体" pitchFamily="49" charset="-122"/>
              </a:rPr>
              <a:t>2</a:t>
            </a:r>
            <a:r>
              <a:rPr lang="zh-CN" altLang="en-US" sz="2400" b="1" dirty="0">
                <a:solidFill>
                  <a:srgbClr val="FF3300"/>
                </a:solidFill>
                <a:latin typeface="黑体" pitchFamily="49" charset="-122"/>
                <a:ea typeface="黑体" pitchFamily="49" charset="-122"/>
              </a:rPr>
              <a:t>）败坏社会风气 </a:t>
            </a:r>
            <a:endParaRPr lang="zh-CN" altLang="en-US" sz="2400" b="1" dirty="0">
              <a:solidFill>
                <a:srgbClr val="FF3300"/>
              </a:solidFill>
              <a:latin typeface="黑体" pitchFamily="49" charset="-122"/>
              <a:ea typeface="黑体" pitchFamily="49" charset="-122"/>
            </a:endParaRPr>
          </a:p>
        </p:txBody>
      </p:sp>
      <p:sp>
        <p:nvSpPr>
          <p:cNvPr id="45062" name="矩形 45061"/>
          <p:cNvSpPr/>
          <p:nvPr/>
        </p:nvSpPr>
        <p:spPr>
          <a:xfrm>
            <a:off x="684213" y="3716338"/>
            <a:ext cx="7804150" cy="1187450"/>
          </a:xfrm>
          <a:prstGeom prst="rect">
            <a:avLst/>
          </a:prstGeom>
          <a:noFill/>
          <a:ln w="9525">
            <a:noFill/>
          </a:ln>
        </p:spPr>
        <p:txBody>
          <a:bodyPr wrap="none" anchor="ctr">
            <a:spAutoFit/>
          </a:bodyPr>
          <a:p>
            <a:r>
              <a:rPr lang="en-US" altLang="zh-CN" sz="2400" b="1" dirty="0">
                <a:latin typeface="黑体" pitchFamily="49" charset="-122"/>
                <a:ea typeface="黑体" pitchFamily="49" charset="-122"/>
              </a:rPr>
              <a:t>    </a:t>
            </a:r>
            <a:r>
              <a:rPr lang="zh-CN" altLang="en-US" sz="2400" b="1" dirty="0">
                <a:latin typeface="黑体" pitchFamily="49" charset="-122"/>
                <a:ea typeface="黑体" pitchFamily="49" charset="-122"/>
              </a:rPr>
              <a:t>吸毒败坏社会风气，腐蚀人的灵魂，摧毁民族精神，</a:t>
            </a:r>
            <a:endParaRPr lang="zh-CN" altLang="en-US" sz="2400" b="1" dirty="0">
              <a:latin typeface="黑体" pitchFamily="49" charset="-122"/>
              <a:ea typeface="黑体" pitchFamily="49" charset="-122"/>
            </a:endParaRPr>
          </a:p>
          <a:p>
            <a:r>
              <a:rPr lang="zh-CN" altLang="en-US" sz="2400" b="1" dirty="0">
                <a:latin typeface="黑体" pitchFamily="49" charset="-122"/>
                <a:ea typeface="黑体" pitchFamily="49" charset="-122"/>
              </a:rPr>
              <a:t>这已成为全世界普遍的问题。据调查，我国</a:t>
            </a:r>
            <a:r>
              <a:rPr lang="en-US" altLang="zh-CN" sz="2400" b="1" dirty="0">
                <a:latin typeface="黑体" pitchFamily="49" charset="-122"/>
                <a:ea typeface="黑体" pitchFamily="49" charset="-122"/>
              </a:rPr>
              <a:t>80%</a:t>
            </a:r>
            <a:r>
              <a:rPr lang="zh-CN" altLang="en-US" sz="2400" b="1" dirty="0">
                <a:latin typeface="黑体" pitchFamily="49" charset="-122"/>
                <a:ea typeface="黑体" pitchFamily="49" charset="-122"/>
              </a:rPr>
              <a:t>的女吸毒</a:t>
            </a:r>
            <a:endParaRPr lang="zh-CN" altLang="en-US" sz="2400" b="1" dirty="0">
              <a:latin typeface="黑体" pitchFamily="49" charset="-122"/>
              <a:ea typeface="黑体" pitchFamily="49" charset="-122"/>
            </a:endParaRPr>
          </a:p>
          <a:p>
            <a:r>
              <a:rPr lang="zh-CN" altLang="en-US" sz="2400" b="1" dirty="0">
                <a:latin typeface="黑体" pitchFamily="49" charset="-122"/>
                <a:ea typeface="黑体" pitchFamily="49" charset="-122"/>
              </a:rPr>
              <a:t>人员靠卖淫维持吸毒消费。　 </a:t>
            </a:r>
            <a:endParaRPr lang="zh-CN" altLang="en-US" sz="2400" b="1" dirty="0">
              <a:latin typeface="黑体" pitchFamily="49" charset="-122"/>
              <a:ea typeface="黑体" pitchFamily="49" charset="-122"/>
            </a:endParaRPr>
          </a:p>
        </p:txBody>
      </p:sp>
      <p:sp>
        <p:nvSpPr>
          <p:cNvPr id="41990" name="矩形 45062"/>
          <p:cNvSpPr/>
          <p:nvPr/>
        </p:nvSpPr>
        <p:spPr>
          <a:xfrm>
            <a:off x="323850" y="1196975"/>
            <a:ext cx="4095750" cy="762000"/>
          </a:xfrm>
          <a:prstGeom prst="rect">
            <a:avLst/>
          </a:prstGeom>
          <a:noFill/>
          <a:ln w="9525">
            <a:noFill/>
          </a:ln>
        </p:spPr>
        <p:txBody>
          <a:bodyPr wrap="none">
            <a:spAutoFit/>
          </a:bodyPr>
          <a:p>
            <a:r>
              <a:rPr lang="zh-CN" altLang="en-US" sz="4400" b="1" dirty="0">
                <a:solidFill>
                  <a:srgbClr val="FF3300"/>
                </a:solidFill>
                <a:latin typeface="Arial" panose="020B0604020202020204" pitchFamily="34" charset="0"/>
                <a:ea typeface="黑体" pitchFamily="49" charset="-122"/>
              </a:rPr>
              <a:t>二、毒品的危害</a:t>
            </a:r>
            <a:endParaRPr lang="zh-CN" altLang="en-US" sz="4400" b="1" dirty="0">
              <a:solidFill>
                <a:srgbClr val="FF3300"/>
              </a:solidFill>
              <a:latin typeface="Arial" panose="020B0604020202020204" pitchFamily="34" charset="0"/>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5061"/>
                                        </p:tgtEl>
                                        <p:attrNameLst>
                                          <p:attrName>style.visibility</p:attrName>
                                        </p:attrNameLst>
                                      </p:cBhvr>
                                      <p:to>
                                        <p:strVal val="visible"/>
                                      </p:to>
                                    </p:set>
                                    <p:anim calcmode="lin" valueType="num">
                                      <p:cBhvr>
                                        <p:cTn id="7" dur="1" fill="hold"/>
                                        <p:tgtEl>
                                          <p:spTgt spid="45061"/>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5062"/>
                                        </p:tgtEl>
                                        <p:attrNameLst>
                                          <p:attrName>style.visibility</p:attrName>
                                        </p:attrNameLst>
                                      </p:cBhvr>
                                      <p:to>
                                        <p:strVal val="visible"/>
                                      </p:to>
                                    </p:set>
                                    <p:anim calcmode="lin" valueType="num">
                                      <p:cBhvr>
                                        <p:cTn id="12" dur="1" fill="hold"/>
                                        <p:tgtEl>
                                          <p:spTgt spid="45062"/>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1" grpId="0"/>
      <p:bldP spid="4506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标题 25601"/>
          <p:cNvSpPr>
            <a:spLocks noGrp="1" noRot="1"/>
          </p:cNvSpPr>
          <p:nvPr>
            <p:ph type="title"/>
          </p:nvPr>
        </p:nvSpPr>
        <p:spPr>
          <a:xfrm>
            <a:off x="468313" y="-1141412"/>
            <a:ext cx="8229600" cy="1141412"/>
          </a:xfrm>
        </p:spPr>
        <p:txBody>
          <a:bodyPr vert="horz" wrap="square" lIns="91440" tIns="45720" rIns="91440" bIns="45720" anchor="ctr"/>
          <a:p>
            <a:pPr eaLnBrk="1" hangingPunct="1"/>
            <a:r>
              <a:rPr lang="zh-CN" altLang="en-US" sz="1600" dirty="0"/>
              <a:t>预防常识</a:t>
            </a:r>
            <a:r>
              <a:rPr lang="en-US" altLang="zh-CN" sz="1600" dirty="0"/>
              <a:t>1</a:t>
            </a:r>
            <a:r>
              <a:rPr lang="zh-CN" altLang="en-US" sz="1600" dirty="0">
                <a:solidFill>
                  <a:schemeClr val="tx1"/>
                </a:solidFill>
              </a:rPr>
              <a:t>什么是</a:t>
            </a:r>
            <a:r>
              <a:rPr lang="zh-CN" altLang="en-US" sz="1600" dirty="0">
                <a:solidFill>
                  <a:srgbClr val="FF3300"/>
                </a:solidFill>
              </a:rPr>
              <a:t>毒品</a:t>
            </a:r>
            <a:r>
              <a:rPr lang="zh-CN" altLang="en-US" sz="1600" dirty="0">
                <a:solidFill>
                  <a:schemeClr val="tx1"/>
                </a:solidFill>
              </a:rPr>
              <a:t>？它的</a:t>
            </a:r>
            <a:r>
              <a:rPr lang="zh-CN" altLang="en-US" sz="1600" dirty="0">
                <a:solidFill>
                  <a:srgbClr val="FF3300"/>
                </a:solidFill>
              </a:rPr>
              <a:t>危害性</a:t>
            </a:r>
            <a:r>
              <a:rPr lang="zh-CN" altLang="en-US" sz="1600" dirty="0">
                <a:solidFill>
                  <a:schemeClr val="tx1"/>
                </a:solidFill>
              </a:rPr>
              <a:t>主要表现在哪些</a:t>
            </a:r>
            <a:br>
              <a:rPr lang="zh-CN" altLang="en-US" sz="1600" dirty="0">
                <a:solidFill>
                  <a:schemeClr val="tx1"/>
                </a:solidFill>
              </a:rPr>
            </a:br>
            <a:r>
              <a:rPr lang="zh-CN" altLang="en-US" sz="1600" dirty="0">
                <a:solidFill>
                  <a:schemeClr val="tx1"/>
                </a:solidFill>
              </a:rPr>
              <a:t>方面</a:t>
            </a:r>
            <a:r>
              <a:rPr lang="en-US" altLang="zh-CN" sz="1600" dirty="0">
                <a:solidFill>
                  <a:schemeClr val="tx1"/>
                </a:solidFill>
              </a:rPr>
              <a:t>?</a:t>
            </a:r>
            <a:endParaRPr lang="en-US" altLang="zh-CN" sz="1600" dirty="0">
              <a:solidFill>
                <a:schemeClr val="tx1"/>
              </a:solidFill>
            </a:endParaRPr>
          </a:p>
        </p:txBody>
      </p:sp>
      <p:sp>
        <p:nvSpPr>
          <p:cNvPr id="25604" name="文本框 25603"/>
          <p:cNvSpPr txBox="1"/>
          <p:nvPr/>
        </p:nvSpPr>
        <p:spPr>
          <a:xfrm>
            <a:off x="0" y="1052513"/>
            <a:ext cx="9144000" cy="2011362"/>
          </a:xfrm>
          <a:prstGeom prst="rect">
            <a:avLst/>
          </a:prstGeom>
          <a:noFill/>
          <a:ln w="9525">
            <a:noFill/>
          </a:ln>
        </p:spPr>
        <p:txBody>
          <a:bodyPr>
            <a:spAutoFit/>
          </a:bodyPr>
          <a:p>
            <a:pPr>
              <a:lnSpc>
                <a:spcPct val="150000"/>
              </a:lnSpc>
            </a:pPr>
            <a:r>
              <a:rPr lang="en-US" altLang="zh-CN" sz="2400" b="1" dirty="0">
                <a:latin typeface="黑体" pitchFamily="49" charset="-122"/>
                <a:ea typeface="黑体" pitchFamily="49" charset="-122"/>
              </a:rPr>
              <a:t>    </a:t>
            </a:r>
            <a:r>
              <a:rPr lang="zh-CN" altLang="en-US" sz="3600" b="1" dirty="0">
                <a:solidFill>
                  <a:srgbClr val="FF3300"/>
                </a:solidFill>
                <a:latin typeface="黑体" pitchFamily="49" charset="-122"/>
                <a:ea typeface="黑体" pitchFamily="49" charset="-122"/>
              </a:rPr>
              <a:t>毒品的危害：</a:t>
            </a:r>
            <a:endParaRPr lang="zh-CN" altLang="en-US" sz="3600" b="1" dirty="0">
              <a:solidFill>
                <a:srgbClr val="FF3300"/>
              </a:solidFill>
              <a:latin typeface="黑体" pitchFamily="49" charset="-122"/>
              <a:ea typeface="黑体" pitchFamily="49" charset="-122"/>
            </a:endParaRPr>
          </a:p>
          <a:p>
            <a:pPr>
              <a:lnSpc>
                <a:spcPct val="150000"/>
              </a:lnSpc>
            </a:pPr>
            <a:r>
              <a:rPr lang="zh-CN" altLang="en-US" sz="2400" b="1" dirty="0">
                <a:latin typeface="黑体" pitchFamily="49" charset="-122"/>
                <a:ea typeface="黑体" pitchFamily="49" charset="-122"/>
              </a:rPr>
              <a:t>        </a:t>
            </a:r>
            <a:endParaRPr lang="zh-CN" altLang="en-US" sz="2400" b="1" dirty="0">
              <a:latin typeface="黑体" pitchFamily="49" charset="-122"/>
              <a:ea typeface="黑体" pitchFamily="49" charset="-122"/>
            </a:endParaRPr>
          </a:p>
          <a:p>
            <a:pPr>
              <a:lnSpc>
                <a:spcPct val="150000"/>
              </a:lnSpc>
            </a:pPr>
            <a:r>
              <a:rPr lang="zh-CN" altLang="en-US" sz="2400" b="1" dirty="0">
                <a:latin typeface="黑体" pitchFamily="49" charset="-122"/>
                <a:ea typeface="黑体" pitchFamily="49" charset="-122"/>
              </a:rPr>
              <a:t>          可以概括为“</a:t>
            </a:r>
            <a:r>
              <a:rPr lang="zh-CN" altLang="en-US" sz="2400" b="1" dirty="0">
                <a:solidFill>
                  <a:srgbClr val="FF3300"/>
                </a:solidFill>
                <a:latin typeface="黑体" pitchFamily="49" charset="-122"/>
                <a:ea typeface="黑体" pitchFamily="49" charset="-122"/>
              </a:rPr>
              <a:t>毁灭自己</a:t>
            </a:r>
            <a:r>
              <a:rPr lang="zh-CN" altLang="en-US" sz="2400" b="1" dirty="0">
                <a:latin typeface="黑体" pitchFamily="49" charset="-122"/>
                <a:ea typeface="黑体" pitchFamily="49" charset="-122"/>
              </a:rPr>
              <a:t>、</a:t>
            </a:r>
            <a:r>
              <a:rPr lang="zh-CN" altLang="en-US" sz="2400" b="1" dirty="0">
                <a:solidFill>
                  <a:srgbClr val="FF3300"/>
                </a:solidFill>
                <a:latin typeface="黑体" pitchFamily="49" charset="-122"/>
                <a:ea typeface="黑体" pitchFamily="49" charset="-122"/>
              </a:rPr>
              <a:t>祸及家庭</a:t>
            </a:r>
            <a:r>
              <a:rPr lang="zh-CN" altLang="en-US" sz="2400" b="1" dirty="0">
                <a:latin typeface="黑体" pitchFamily="49" charset="-122"/>
                <a:ea typeface="黑体" pitchFamily="49" charset="-122"/>
              </a:rPr>
              <a:t>、</a:t>
            </a:r>
            <a:r>
              <a:rPr lang="zh-CN" altLang="en-US" sz="2400" b="1" dirty="0">
                <a:solidFill>
                  <a:srgbClr val="FF3300"/>
                </a:solidFill>
                <a:latin typeface="黑体" pitchFamily="49" charset="-122"/>
                <a:ea typeface="黑体" pitchFamily="49" charset="-122"/>
              </a:rPr>
              <a:t>危害社会</a:t>
            </a:r>
            <a:r>
              <a:rPr lang="en-US" altLang="zh-CN" sz="2400" b="1" dirty="0">
                <a:latin typeface="黑体" pitchFamily="49" charset="-122"/>
                <a:ea typeface="黑体" pitchFamily="49" charset="-122"/>
              </a:rPr>
              <a:t>"12</a:t>
            </a:r>
            <a:r>
              <a:rPr lang="zh-CN" altLang="en-US" sz="2400" b="1" dirty="0">
                <a:latin typeface="黑体" pitchFamily="49" charset="-122"/>
                <a:ea typeface="黑体" pitchFamily="49" charset="-122"/>
              </a:rPr>
              <a:t>个字。 </a:t>
            </a:r>
            <a:endParaRPr lang="zh-CN" altLang="en-US" sz="2400" b="1" dirty="0">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5604"/>
                                        </p:tgtEl>
                                        <p:attrNameLst>
                                          <p:attrName>style.visibility</p:attrName>
                                        </p:attrNameLst>
                                      </p:cBhvr>
                                      <p:to>
                                        <p:strVal val="visible"/>
                                      </p:to>
                                    </p:set>
                                    <p:anim calcmode="lin" valueType="num">
                                      <p:cBhvr>
                                        <p:cTn id="7" dur="1" fill="hold"/>
                                        <p:tgtEl>
                                          <p:spTgt spid="25604"/>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4" name="标题 27649"/>
          <p:cNvSpPr>
            <a:spLocks noGrp="1" noRot="1"/>
          </p:cNvSpPr>
          <p:nvPr>
            <p:ph type="title"/>
          </p:nvPr>
        </p:nvSpPr>
        <p:spPr>
          <a:xfrm>
            <a:off x="468313" y="-1682750"/>
            <a:ext cx="8229600" cy="1143000"/>
          </a:xfrm>
        </p:spPr>
        <p:txBody>
          <a:bodyPr vert="horz" wrap="square" lIns="91440" tIns="45720" rIns="91440" bIns="45720" anchor="ctr"/>
          <a:p>
            <a:pPr eaLnBrk="1" hangingPunct="1"/>
            <a:r>
              <a:rPr lang="zh-CN" altLang="en-US" sz="1400" dirty="0"/>
              <a:t>预防常识</a:t>
            </a:r>
            <a:r>
              <a:rPr lang="en-US" altLang="zh-CN" sz="1400" dirty="0"/>
              <a:t>6</a:t>
            </a:r>
            <a:r>
              <a:rPr lang="zh-CN" altLang="en-US" sz="1400" dirty="0"/>
              <a:t>导致吸毒的原因主要有哪些</a:t>
            </a:r>
            <a:r>
              <a:rPr lang="en-US" altLang="zh-CN" sz="1400" dirty="0"/>
              <a:t>?</a:t>
            </a:r>
            <a:endParaRPr lang="en-US" altLang="zh-CN" sz="1400" dirty="0"/>
          </a:p>
        </p:txBody>
      </p:sp>
      <p:sp>
        <p:nvSpPr>
          <p:cNvPr id="27652" name="矩形 27651"/>
          <p:cNvSpPr/>
          <p:nvPr/>
        </p:nvSpPr>
        <p:spPr>
          <a:xfrm>
            <a:off x="0" y="2078038"/>
            <a:ext cx="8964613" cy="396875"/>
          </a:xfrm>
          <a:prstGeom prst="rect">
            <a:avLst/>
          </a:prstGeom>
          <a:noFill/>
          <a:ln w="9525">
            <a:noFill/>
          </a:ln>
        </p:spPr>
        <p:txBody>
          <a:bodyPr anchor="ctr">
            <a:spAutoFit/>
          </a:bodyPr>
          <a:p>
            <a:pPr indent="266700"/>
            <a:r>
              <a:rPr lang="zh-CN" altLang="en-US" sz="2000" b="1" dirty="0">
                <a:latin typeface="黑体" pitchFamily="49" charset="-122"/>
                <a:ea typeface="黑体" pitchFamily="49" charset="-122"/>
              </a:rPr>
              <a:t>（</a:t>
            </a:r>
            <a:r>
              <a:rPr lang="en-US" altLang="zh-CN" sz="2000" b="1" dirty="0">
                <a:latin typeface="黑体" pitchFamily="49" charset="-122"/>
                <a:ea typeface="黑体" pitchFamily="49" charset="-122"/>
              </a:rPr>
              <a:t>1</a:t>
            </a:r>
            <a:r>
              <a:rPr lang="zh-CN" altLang="en-US" sz="2000" b="1" dirty="0">
                <a:latin typeface="黑体" pitchFamily="49" charset="-122"/>
                <a:ea typeface="黑体" pitchFamily="49" charset="-122"/>
              </a:rPr>
              <a:t>） </a:t>
            </a:r>
            <a:r>
              <a:rPr lang="zh-CN" altLang="en-US" sz="2000" b="1" dirty="0">
                <a:solidFill>
                  <a:srgbClr val="FF3300"/>
                </a:solidFill>
                <a:latin typeface="黑体" pitchFamily="49" charset="-122"/>
                <a:ea typeface="黑体" pitchFamily="49" charset="-122"/>
              </a:rPr>
              <a:t>好奇心驱使</a:t>
            </a:r>
            <a:r>
              <a:rPr lang="zh-CN" altLang="en-US" sz="2000" b="1" dirty="0">
                <a:latin typeface="黑体" pitchFamily="49" charset="-122"/>
                <a:ea typeface="黑体" pitchFamily="49" charset="-122"/>
              </a:rPr>
              <a:t>：“试一试”、“尝新鲜”。这就是走上吸毒不归路的开端。</a:t>
            </a:r>
            <a:endParaRPr lang="zh-CN" altLang="en-US" sz="2000" b="1" dirty="0">
              <a:latin typeface="黑体" pitchFamily="49" charset="-122"/>
              <a:ea typeface="黑体" pitchFamily="49" charset="-122"/>
            </a:endParaRPr>
          </a:p>
        </p:txBody>
      </p:sp>
      <p:sp>
        <p:nvSpPr>
          <p:cNvPr id="27653" name="矩形 27652"/>
          <p:cNvSpPr/>
          <p:nvPr/>
        </p:nvSpPr>
        <p:spPr>
          <a:xfrm>
            <a:off x="684213" y="1158875"/>
            <a:ext cx="7820025" cy="519113"/>
          </a:xfrm>
          <a:prstGeom prst="rect">
            <a:avLst/>
          </a:prstGeom>
          <a:noFill/>
          <a:ln w="9525">
            <a:noFill/>
          </a:ln>
        </p:spPr>
        <p:txBody>
          <a:bodyPr wrap="none">
            <a:spAutoFit/>
          </a:bodyPr>
          <a:p>
            <a:r>
              <a:rPr lang="en-US" altLang="zh-CN" sz="2800" dirty="0">
                <a:latin typeface="Arial" panose="020B0604020202020204" pitchFamily="34" charset="0"/>
                <a:ea typeface="黑体" pitchFamily="49" charset="-122"/>
              </a:rPr>
              <a:t>     </a:t>
            </a:r>
            <a:r>
              <a:rPr lang="zh-CN" altLang="en-US" sz="2800" b="1" dirty="0">
                <a:latin typeface="Arial" panose="020B0604020202020204" pitchFamily="34" charset="0"/>
                <a:ea typeface="黑体" pitchFamily="49" charset="-122"/>
              </a:rPr>
              <a:t>根据调查，导致吸毒的原因主要有以下几种：</a:t>
            </a:r>
            <a:endParaRPr lang="zh-CN" altLang="en-US" sz="2800" b="1" dirty="0">
              <a:latin typeface="Arial" panose="020B0604020202020204" pitchFamily="34" charset="0"/>
              <a:ea typeface="黑体" pitchFamily="49" charset="-122"/>
            </a:endParaRPr>
          </a:p>
        </p:txBody>
      </p:sp>
      <p:sp>
        <p:nvSpPr>
          <p:cNvPr id="27654" name="矩形 27653"/>
          <p:cNvSpPr/>
          <p:nvPr/>
        </p:nvSpPr>
        <p:spPr>
          <a:xfrm>
            <a:off x="250825" y="3228975"/>
            <a:ext cx="5518150" cy="396875"/>
          </a:xfrm>
          <a:prstGeom prst="rect">
            <a:avLst/>
          </a:prstGeom>
          <a:noFill/>
          <a:ln w="9525">
            <a:noFill/>
          </a:ln>
        </p:spPr>
        <p:txBody>
          <a:bodyPr wrap="none" anchor="ctr">
            <a:spAutoFit/>
          </a:bodyPr>
          <a:p>
            <a:r>
              <a:rPr lang="zh-CN" altLang="en-US" sz="2000" b="1" dirty="0">
                <a:latin typeface="黑体" pitchFamily="49" charset="-122"/>
                <a:ea typeface="黑体" pitchFamily="49" charset="-122"/>
              </a:rPr>
              <a:t>（</a:t>
            </a:r>
            <a:r>
              <a:rPr lang="en-US" altLang="zh-CN" sz="2000" b="1" dirty="0">
                <a:latin typeface="黑体" pitchFamily="49" charset="-122"/>
                <a:ea typeface="黑体" pitchFamily="49" charset="-122"/>
              </a:rPr>
              <a:t>2</a:t>
            </a:r>
            <a:r>
              <a:rPr lang="zh-CN" altLang="en-US" sz="2000" b="1" dirty="0">
                <a:latin typeface="黑体" pitchFamily="49" charset="-122"/>
                <a:ea typeface="黑体" pitchFamily="49" charset="-122"/>
              </a:rPr>
              <a:t>） </a:t>
            </a:r>
            <a:r>
              <a:rPr lang="zh-CN" altLang="en-US" sz="2000" b="1" dirty="0">
                <a:solidFill>
                  <a:srgbClr val="FF3300"/>
                </a:solidFill>
                <a:latin typeface="黑体" pitchFamily="49" charset="-122"/>
                <a:ea typeface="黑体" pitchFamily="49" charset="-122"/>
              </a:rPr>
              <a:t>寻找刺激</a:t>
            </a:r>
            <a:r>
              <a:rPr lang="zh-CN" altLang="en-US" sz="2000" b="1" dirty="0">
                <a:latin typeface="黑体" pitchFamily="49" charset="-122"/>
                <a:ea typeface="黑体" pitchFamily="49" charset="-122"/>
              </a:rPr>
              <a:t>：认为吸毒时髦、气派、富有。</a:t>
            </a:r>
            <a:endParaRPr lang="zh-CN" altLang="en-US" sz="2000" b="1" dirty="0">
              <a:latin typeface="黑体" pitchFamily="49" charset="-122"/>
              <a:ea typeface="黑体" pitchFamily="49" charset="-122"/>
            </a:endParaRPr>
          </a:p>
        </p:txBody>
      </p:sp>
      <p:sp>
        <p:nvSpPr>
          <p:cNvPr id="27655" name="矩形 27654"/>
          <p:cNvSpPr/>
          <p:nvPr/>
        </p:nvSpPr>
        <p:spPr>
          <a:xfrm>
            <a:off x="179388" y="4229100"/>
            <a:ext cx="8629650" cy="396875"/>
          </a:xfrm>
          <a:prstGeom prst="rect">
            <a:avLst/>
          </a:prstGeom>
          <a:noFill/>
          <a:ln w="9525">
            <a:noFill/>
          </a:ln>
        </p:spPr>
        <p:txBody>
          <a:bodyPr wrap="none" anchor="ctr">
            <a:spAutoFit/>
          </a:bodyPr>
          <a:p>
            <a:r>
              <a:rPr lang="en-US" altLang="zh-CN" b="1" dirty="0">
                <a:latin typeface="Arial" panose="020B0604020202020204" pitchFamily="34" charset="0"/>
              </a:rPr>
              <a:t> </a:t>
            </a:r>
            <a:r>
              <a:rPr lang="zh-CN" altLang="en-US" sz="2000" b="1" dirty="0">
                <a:latin typeface="黑体" pitchFamily="49" charset="-122"/>
                <a:ea typeface="黑体" pitchFamily="49" charset="-122"/>
              </a:rPr>
              <a:t>（</a:t>
            </a:r>
            <a:r>
              <a:rPr lang="en-US" altLang="zh-CN" sz="2000" b="1" dirty="0">
                <a:latin typeface="黑体" pitchFamily="49" charset="-122"/>
                <a:ea typeface="黑体" pitchFamily="49" charset="-122"/>
              </a:rPr>
              <a:t>3</a:t>
            </a:r>
            <a:r>
              <a:rPr lang="zh-CN" altLang="en-US" sz="2000" b="1" dirty="0">
                <a:latin typeface="黑体" pitchFamily="49" charset="-122"/>
                <a:ea typeface="黑体" pitchFamily="49" charset="-122"/>
              </a:rPr>
              <a:t>） </a:t>
            </a:r>
            <a:r>
              <a:rPr lang="zh-CN" altLang="en-US" sz="2000" b="1" dirty="0">
                <a:solidFill>
                  <a:srgbClr val="FF3300"/>
                </a:solidFill>
                <a:latin typeface="黑体" pitchFamily="49" charset="-122"/>
                <a:ea typeface="黑体" pitchFamily="49" charset="-122"/>
              </a:rPr>
              <a:t>逆反心理</a:t>
            </a:r>
            <a:r>
              <a:rPr lang="zh-CN" altLang="en-US" sz="2000" b="1" dirty="0">
                <a:latin typeface="黑体" pitchFamily="49" charset="-122"/>
                <a:ea typeface="黑体" pitchFamily="49" charset="-122"/>
              </a:rPr>
              <a:t>：有的被激将而吸毒，个性极强的人往往被自信心所蒙蔽。</a:t>
            </a:r>
            <a:endParaRPr lang="zh-CN" altLang="en-US" sz="2000" b="1" dirty="0">
              <a:latin typeface="黑体" pitchFamily="49" charset="-122"/>
              <a:ea typeface="黑体" pitchFamily="49" charset="-122"/>
            </a:endParaRPr>
          </a:p>
        </p:txBody>
      </p:sp>
      <p:sp>
        <p:nvSpPr>
          <p:cNvPr id="27656" name="矩形 27655"/>
          <p:cNvSpPr/>
          <p:nvPr/>
        </p:nvSpPr>
        <p:spPr>
          <a:xfrm>
            <a:off x="179388" y="5094288"/>
            <a:ext cx="8640762" cy="701675"/>
          </a:xfrm>
          <a:prstGeom prst="rect">
            <a:avLst/>
          </a:prstGeom>
          <a:noFill/>
          <a:ln w="9525">
            <a:noFill/>
          </a:ln>
        </p:spPr>
        <p:txBody>
          <a:bodyPr anchor="ctr">
            <a:spAutoFit/>
          </a:bodyPr>
          <a:p>
            <a:r>
              <a:rPr lang="zh-CN" altLang="en-US" sz="2000" b="1" dirty="0">
                <a:latin typeface="黑体" pitchFamily="49" charset="-122"/>
                <a:ea typeface="黑体" pitchFamily="49" charset="-122"/>
              </a:rPr>
              <a:t>（</a:t>
            </a:r>
            <a:r>
              <a:rPr lang="en-US" altLang="zh-CN" sz="2000" b="1" dirty="0">
                <a:latin typeface="黑体" pitchFamily="49" charset="-122"/>
                <a:ea typeface="黑体" pitchFamily="49" charset="-122"/>
              </a:rPr>
              <a:t>4</a:t>
            </a:r>
            <a:r>
              <a:rPr lang="zh-CN" altLang="en-US" sz="2000" b="1" dirty="0">
                <a:latin typeface="黑体" pitchFamily="49" charset="-122"/>
                <a:ea typeface="黑体" pitchFamily="49" charset="-122"/>
              </a:rPr>
              <a:t>）</a:t>
            </a:r>
            <a:r>
              <a:rPr lang="zh-CN" altLang="en-US" sz="2000" dirty="0">
                <a:latin typeface="黑体" pitchFamily="49" charset="-122"/>
                <a:ea typeface="黑体" pitchFamily="49" charset="-122"/>
              </a:rPr>
              <a:t> </a:t>
            </a:r>
            <a:r>
              <a:rPr lang="zh-CN" altLang="en-US" sz="2000" b="1" dirty="0">
                <a:solidFill>
                  <a:srgbClr val="FF3300"/>
                </a:solidFill>
                <a:latin typeface="黑体" pitchFamily="49" charset="-122"/>
                <a:ea typeface="黑体" pitchFamily="49" charset="-122"/>
              </a:rPr>
              <a:t>被欺骗、引诱</a:t>
            </a:r>
            <a:r>
              <a:rPr lang="zh-CN" altLang="en-US" sz="2000" b="1" dirty="0">
                <a:latin typeface="黑体" pitchFamily="49" charset="-122"/>
                <a:ea typeface="黑体" pitchFamily="49" charset="-122"/>
              </a:rPr>
              <a:t>：不少毒贩为扩大毒网，经常利用青少年学生的无知多方引诱。 </a:t>
            </a:r>
            <a:endParaRPr lang="zh-CN" altLang="en-US" sz="2000" b="1" dirty="0">
              <a:latin typeface="黑体" pitchFamily="49" charset="-122"/>
              <a:ea typeface="黑体" pitchFamily="49" charset="-122"/>
            </a:endParaRPr>
          </a:p>
        </p:txBody>
      </p:sp>
      <p:sp>
        <p:nvSpPr>
          <p:cNvPr id="44040" name="矩形 27656"/>
          <p:cNvSpPr/>
          <p:nvPr/>
        </p:nvSpPr>
        <p:spPr>
          <a:xfrm>
            <a:off x="107950" y="0"/>
            <a:ext cx="8229600" cy="1143000"/>
          </a:xfrm>
          <a:prstGeom prst="rect">
            <a:avLst/>
          </a:prstGeom>
          <a:noFill/>
          <a:ln w="9525">
            <a:noFill/>
          </a:ln>
        </p:spPr>
        <p:txBody>
          <a:bodyPr anchor="ctr"/>
          <a:p>
            <a:r>
              <a:rPr lang="zh-CN" altLang="en-US" sz="4400" b="1" dirty="0">
                <a:solidFill>
                  <a:srgbClr val="FF3300"/>
                </a:solidFill>
                <a:latin typeface="Arial" panose="020B0604020202020204" pitchFamily="34" charset="0"/>
                <a:ea typeface="黑体" pitchFamily="49" charset="-122"/>
              </a:rPr>
              <a:t>三、导致吸毒的原因</a:t>
            </a:r>
            <a:endParaRPr lang="zh-CN" altLang="en-US" sz="4400" b="1" dirty="0">
              <a:solidFill>
                <a:srgbClr val="FF3300"/>
              </a:solidFill>
              <a:latin typeface="Arial" panose="020B0604020202020204" pitchFamily="34" charset="0"/>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7653"/>
                                        </p:tgtEl>
                                        <p:attrNameLst>
                                          <p:attrName>style.visibility</p:attrName>
                                        </p:attrNameLst>
                                      </p:cBhvr>
                                      <p:to>
                                        <p:strVal val="visible"/>
                                      </p:to>
                                    </p:set>
                                    <p:anim calcmode="lin" valueType="num">
                                      <p:cBhvr>
                                        <p:cTn id="7" dur="1" fill="hold"/>
                                        <p:tgtEl>
                                          <p:spTgt spid="27653"/>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7652"/>
                                        </p:tgtEl>
                                        <p:attrNameLst>
                                          <p:attrName>style.visibility</p:attrName>
                                        </p:attrNameLst>
                                      </p:cBhvr>
                                      <p:to>
                                        <p:strVal val="visible"/>
                                      </p:to>
                                    </p:set>
                                    <p:anim calcmode="lin" valueType="num">
                                      <p:cBhvr>
                                        <p:cTn id="12" dur="1" fill="hold"/>
                                        <p:tgtEl>
                                          <p:spTgt spid="27652"/>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7654"/>
                                        </p:tgtEl>
                                        <p:attrNameLst>
                                          <p:attrName>style.visibility</p:attrName>
                                        </p:attrNameLst>
                                      </p:cBhvr>
                                      <p:to>
                                        <p:strVal val="visible"/>
                                      </p:to>
                                    </p:set>
                                    <p:anim calcmode="lin" valueType="num">
                                      <p:cBhvr>
                                        <p:cTn id="17" dur="1" fill="hold"/>
                                        <p:tgtEl>
                                          <p:spTgt spid="27654"/>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27655"/>
                                        </p:tgtEl>
                                        <p:attrNameLst>
                                          <p:attrName>style.visibility</p:attrName>
                                        </p:attrNameLst>
                                      </p:cBhvr>
                                      <p:to>
                                        <p:strVal val="visible"/>
                                      </p:to>
                                    </p:set>
                                    <p:anim calcmode="lin" valueType="num">
                                      <p:cBhvr>
                                        <p:cTn id="22" dur="1" fill="hold"/>
                                        <p:tgtEl>
                                          <p:spTgt spid="27655"/>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27656"/>
                                        </p:tgtEl>
                                        <p:attrNameLst>
                                          <p:attrName>style.visibility</p:attrName>
                                        </p:attrNameLst>
                                      </p:cBhvr>
                                      <p:to>
                                        <p:strVal val="visible"/>
                                      </p:to>
                                    </p:set>
                                    <p:anim calcmode="lin" valueType="num">
                                      <p:cBhvr>
                                        <p:cTn id="27" dur="1" fill="hold"/>
                                        <p:tgtEl>
                                          <p:spTgt spid="27656"/>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p:bldP spid="27653" grpId="0"/>
      <p:bldP spid="27654" grpId="0"/>
      <p:bldP spid="27655" grpId="0"/>
      <p:bldP spid="2765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8" name="标题 28673"/>
          <p:cNvSpPr>
            <a:spLocks noGrp="1" noRot="1"/>
          </p:cNvSpPr>
          <p:nvPr>
            <p:ph type="title"/>
          </p:nvPr>
        </p:nvSpPr>
        <p:spPr>
          <a:xfrm>
            <a:off x="323850" y="-1141412"/>
            <a:ext cx="8229600" cy="1141412"/>
          </a:xfrm>
        </p:spPr>
        <p:txBody>
          <a:bodyPr vert="horz" wrap="square" lIns="91440" tIns="45720" rIns="91440" bIns="45720" anchor="ctr"/>
          <a:p>
            <a:pPr eaLnBrk="1" hangingPunct="1"/>
            <a:r>
              <a:rPr lang="zh-CN" altLang="en-US" sz="1600" dirty="0"/>
              <a:t>预防常识</a:t>
            </a:r>
            <a:r>
              <a:rPr lang="en-US" altLang="zh-CN" sz="1600" dirty="0"/>
              <a:t>6</a:t>
            </a:r>
            <a:r>
              <a:rPr lang="zh-CN" altLang="en-US" sz="1600" dirty="0"/>
              <a:t>导致吸毒的原因主要有哪些</a:t>
            </a:r>
            <a:r>
              <a:rPr lang="en-US" altLang="zh-CN" sz="1600" dirty="0"/>
              <a:t>?</a:t>
            </a:r>
            <a:endParaRPr lang="en-US" altLang="zh-CN" sz="1600" dirty="0"/>
          </a:p>
        </p:txBody>
      </p:sp>
      <p:sp>
        <p:nvSpPr>
          <p:cNvPr id="28675" name="矩形 28674"/>
          <p:cNvSpPr/>
          <p:nvPr/>
        </p:nvSpPr>
        <p:spPr>
          <a:xfrm>
            <a:off x="395288" y="1773238"/>
            <a:ext cx="6064250" cy="396875"/>
          </a:xfrm>
          <a:prstGeom prst="rect">
            <a:avLst/>
          </a:prstGeom>
          <a:noFill/>
          <a:ln w="9525">
            <a:noFill/>
          </a:ln>
        </p:spPr>
        <p:txBody>
          <a:bodyPr wrap="none" anchor="ctr">
            <a:spAutoFit/>
          </a:bodyPr>
          <a:p>
            <a:r>
              <a:rPr lang="zh-CN" altLang="en-US" sz="2000" b="1" dirty="0">
                <a:latin typeface="黑体" pitchFamily="49" charset="-122"/>
                <a:ea typeface="黑体" pitchFamily="49" charset="-122"/>
              </a:rPr>
              <a:t>（</a:t>
            </a:r>
            <a:r>
              <a:rPr lang="en-US" altLang="zh-CN" sz="2000" b="1" dirty="0">
                <a:latin typeface="黑体" pitchFamily="49" charset="-122"/>
                <a:ea typeface="黑体" pitchFamily="49" charset="-122"/>
              </a:rPr>
              <a:t>5</a:t>
            </a:r>
            <a:r>
              <a:rPr lang="zh-CN" altLang="en-US" sz="2000" b="1" dirty="0">
                <a:latin typeface="黑体" pitchFamily="49" charset="-122"/>
                <a:ea typeface="黑体" pitchFamily="49" charset="-122"/>
              </a:rPr>
              <a:t>） </a:t>
            </a:r>
            <a:r>
              <a:rPr lang="zh-CN" altLang="en-US" sz="2000" b="1" dirty="0">
                <a:solidFill>
                  <a:srgbClr val="FF3300"/>
                </a:solidFill>
                <a:latin typeface="黑体" pitchFamily="49" charset="-122"/>
                <a:ea typeface="黑体" pitchFamily="49" charset="-122"/>
              </a:rPr>
              <a:t>环境影响</a:t>
            </a:r>
            <a:r>
              <a:rPr lang="zh-CN" altLang="en-US" sz="2000" b="1" dirty="0">
                <a:latin typeface="黑体" pitchFamily="49" charset="-122"/>
                <a:ea typeface="黑体" pitchFamily="49" charset="-122"/>
              </a:rPr>
              <a:t>：多见于家庭亲友，所谓近墨者黑。</a:t>
            </a:r>
            <a:endParaRPr lang="zh-CN" altLang="en-US" sz="2000" b="1" dirty="0">
              <a:latin typeface="黑体" pitchFamily="49" charset="-122"/>
              <a:ea typeface="黑体" pitchFamily="49" charset="-122"/>
            </a:endParaRPr>
          </a:p>
        </p:txBody>
      </p:sp>
      <p:sp>
        <p:nvSpPr>
          <p:cNvPr id="28676" name="矩形 28675"/>
          <p:cNvSpPr/>
          <p:nvPr/>
        </p:nvSpPr>
        <p:spPr>
          <a:xfrm>
            <a:off x="323850" y="3005138"/>
            <a:ext cx="8640763" cy="701675"/>
          </a:xfrm>
          <a:prstGeom prst="rect">
            <a:avLst/>
          </a:prstGeom>
          <a:noFill/>
          <a:ln w="9525">
            <a:noFill/>
          </a:ln>
        </p:spPr>
        <p:txBody>
          <a:bodyPr anchor="ctr">
            <a:spAutoFit/>
          </a:bodyPr>
          <a:p>
            <a:r>
              <a:rPr lang="zh-CN" altLang="en-US" sz="2000" b="1" dirty="0">
                <a:latin typeface="黑体" pitchFamily="49" charset="-122"/>
                <a:ea typeface="黑体" pitchFamily="49" charset="-122"/>
              </a:rPr>
              <a:t>（</a:t>
            </a:r>
            <a:r>
              <a:rPr lang="en-US" altLang="zh-CN" sz="2000" b="1" dirty="0">
                <a:latin typeface="黑体" pitchFamily="49" charset="-122"/>
                <a:ea typeface="黑体" pitchFamily="49" charset="-122"/>
              </a:rPr>
              <a:t>6</a:t>
            </a:r>
            <a:r>
              <a:rPr lang="zh-CN" altLang="en-US" sz="2000" b="1" dirty="0">
                <a:latin typeface="黑体" pitchFamily="49" charset="-122"/>
                <a:ea typeface="黑体" pitchFamily="49" charset="-122"/>
              </a:rPr>
              <a:t>） </a:t>
            </a:r>
            <a:r>
              <a:rPr lang="zh-CN" altLang="en-US" sz="2000" b="1" dirty="0">
                <a:solidFill>
                  <a:srgbClr val="FF3300"/>
                </a:solidFill>
                <a:latin typeface="黑体" pitchFamily="49" charset="-122"/>
                <a:ea typeface="黑体" pitchFamily="49" charset="-122"/>
              </a:rPr>
              <a:t>负面生活事件影响</a:t>
            </a:r>
            <a:r>
              <a:rPr lang="zh-CN" altLang="en-US" sz="2000" b="1" dirty="0">
                <a:latin typeface="黑体" pitchFamily="49" charset="-122"/>
                <a:ea typeface="黑体" pitchFamily="49" charset="-122"/>
              </a:rPr>
              <a:t>：意志薄弱的人更容易发生。失恋、父母离异、    事业受挫、失业等引起的苦闷、情绪低落，以毒麻醉，解脱苦恼。</a:t>
            </a:r>
            <a:endParaRPr lang="zh-CN" altLang="en-US" sz="2000" b="1" dirty="0">
              <a:latin typeface="黑体" pitchFamily="49" charset="-122"/>
              <a:ea typeface="黑体" pitchFamily="49" charset="-122"/>
            </a:endParaRPr>
          </a:p>
        </p:txBody>
      </p:sp>
      <p:sp>
        <p:nvSpPr>
          <p:cNvPr id="45061" name="矩形 28679"/>
          <p:cNvSpPr/>
          <p:nvPr/>
        </p:nvSpPr>
        <p:spPr>
          <a:xfrm>
            <a:off x="250825" y="115888"/>
            <a:ext cx="8229600" cy="1143000"/>
          </a:xfrm>
          <a:prstGeom prst="rect">
            <a:avLst/>
          </a:prstGeom>
          <a:noFill/>
          <a:ln w="9525">
            <a:noFill/>
          </a:ln>
        </p:spPr>
        <p:txBody>
          <a:bodyPr anchor="ctr"/>
          <a:p>
            <a:r>
              <a:rPr lang="zh-CN" altLang="en-US" sz="4400" b="1" dirty="0">
                <a:solidFill>
                  <a:srgbClr val="FF3300"/>
                </a:solidFill>
                <a:latin typeface="Arial" panose="020B0604020202020204" pitchFamily="34" charset="0"/>
                <a:ea typeface="黑体" pitchFamily="49" charset="-122"/>
              </a:rPr>
              <a:t>三、导致吸毒的原因</a:t>
            </a:r>
            <a:endParaRPr lang="zh-CN" altLang="en-US" sz="4400" b="1" dirty="0">
              <a:solidFill>
                <a:srgbClr val="FF3300"/>
              </a:solidFill>
              <a:latin typeface="Arial" panose="020B0604020202020204" pitchFamily="34" charset="0"/>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8675"/>
                                        </p:tgtEl>
                                        <p:attrNameLst>
                                          <p:attrName>style.visibility</p:attrName>
                                        </p:attrNameLst>
                                      </p:cBhvr>
                                      <p:to>
                                        <p:strVal val="visible"/>
                                      </p:to>
                                    </p:set>
                                    <p:anim calcmode="lin" valueType="num">
                                      <p:cBhvr>
                                        <p:cTn id="7" dur="1" fill="hold"/>
                                        <p:tgtEl>
                                          <p:spTgt spid="28675"/>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8676"/>
                                        </p:tgtEl>
                                        <p:attrNameLst>
                                          <p:attrName>style.visibility</p:attrName>
                                        </p:attrNameLst>
                                      </p:cBhvr>
                                      <p:to>
                                        <p:strVal val="visible"/>
                                      </p:to>
                                    </p:set>
                                    <p:anim calcmode="lin" valueType="num">
                                      <p:cBhvr>
                                        <p:cTn id="12" dur="1" fill="hold"/>
                                        <p:tgtEl>
                                          <p:spTgt spid="28676"/>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p:bldP spid="2867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标题 46081"/>
          <p:cNvSpPr>
            <a:spLocks noGrp="1" noRot="1"/>
          </p:cNvSpPr>
          <p:nvPr>
            <p:ph type="title"/>
          </p:nvPr>
        </p:nvSpPr>
        <p:spPr>
          <a:xfrm>
            <a:off x="611188" y="-1141412"/>
            <a:ext cx="8229600" cy="1141412"/>
          </a:xfrm>
        </p:spPr>
        <p:txBody>
          <a:bodyPr vert="horz" wrap="square" lIns="91440" tIns="45720" rIns="91440" bIns="45720" anchor="ctr"/>
          <a:p>
            <a:pPr eaLnBrk="1" hangingPunct="1"/>
            <a:r>
              <a:rPr lang="zh-CN" altLang="en-US" dirty="0"/>
              <a:t>宣传画欣赏</a:t>
            </a:r>
            <a:r>
              <a:rPr lang="en-US" altLang="zh-CN" dirty="0"/>
              <a:t>1</a:t>
            </a:r>
            <a:endParaRPr lang="en-US" altLang="zh-CN" dirty="0"/>
          </a:p>
        </p:txBody>
      </p:sp>
      <p:pic>
        <p:nvPicPr>
          <p:cNvPr id="46083" name="内容占位符 46082" descr="5-062027423"/>
          <p:cNvPicPr>
            <a:picLocks noGrp="1" noRot="1" noChangeAspect="1"/>
          </p:cNvPicPr>
          <p:nvPr>
            <p:ph sz="half" idx="1"/>
          </p:nvPr>
        </p:nvPicPr>
        <p:blipFill>
          <a:blip r:embed="rId1"/>
          <a:srcRect/>
          <a:stretch>
            <a:fillRect/>
          </a:stretch>
        </p:blipFill>
        <p:spPr>
          <a:xfrm>
            <a:off x="179388" y="260350"/>
            <a:ext cx="4465637" cy="6121400"/>
          </a:xfrm>
        </p:spPr>
      </p:pic>
      <p:pic>
        <p:nvPicPr>
          <p:cNvPr id="46084" name="内容占位符 46083" descr="5-062006475"/>
          <p:cNvPicPr>
            <a:picLocks noGrp="1" noRot="1" noChangeAspect="1"/>
          </p:cNvPicPr>
          <p:nvPr>
            <p:ph sz="half" idx="2"/>
          </p:nvPr>
        </p:nvPicPr>
        <p:blipFill>
          <a:blip r:embed="rId2"/>
          <a:srcRect/>
          <a:stretch>
            <a:fillRect/>
          </a:stretch>
        </p:blipFill>
        <p:spPr>
          <a:xfrm>
            <a:off x="4714875" y="260350"/>
            <a:ext cx="4249738" cy="61214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46083"/>
                                        </p:tgtEl>
                                        <p:attrNameLst>
                                          <p:attrName>style.visibility</p:attrName>
                                        </p:attrNameLst>
                                      </p:cBhvr>
                                      <p:to>
                                        <p:strVal val="visible"/>
                                      </p:to>
                                    </p:set>
                                    <p:anim calcmode="lin" valueType="num">
                                      <p:cBhvr>
                                        <p:cTn id="7" dur="1" fill="hold"/>
                                        <p:tgtEl>
                                          <p:spTgt spid="46083"/>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46084"/>
                                        </p:tgtEl>
                                        <p:attrNameLst>
                                          <p:attrName>style.visibility</p:attrName>
                                        </p:attrNameLst>
                                      </p:cBhvr>
                                      <p:to>
                                        <p:strVal val="visible"/>
                                      </p:to>
                                    </p:set>
                                    <p:anim calcmode="lin" valueType="num">
                                      <p:cBhvr>
                                        <p:cTn id="12" dur="1" fill="hold"/>
                                        <p:tgtEl>
                                          <p:spTgt spid="46084"/>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p:sp>
        <p:nvSpPr>
          <p:cNvPr id="46082" name="文本框 57354"/>
          <p:cNvSpPr txBox="1"/>
          <p:nvPr/>
        </p:nvSpPr>
        <p:spPr>
          <a:xfrm>
            <a:off x="323850" y="692150"/>
            <a:ext cx="8064500" cy="762000"/>
          </a:xfrm>
          <a:prstGeom prst="rect">
            <a:avLst/>
          </a:prstGeom>
          <a:noFill/>
          <a:ln w="9525">
            <a:noFill/>
          </a:ln>
        </p:spPr>
        <p:txBody>
          <a:bodyPr>
            <a:spAutoFit/>
          </a:bodyPr>
          <a:p>
            <a:r>
              <a:rPr lang="zh-CN" altLang="en-US" sz="4400" dirty="0">
                <a:solidFill>
                  <a:srgbClr val="FF3300"/>
                </a:solidFill>
                <a:latin typeface="Arial" panose="020B0604020202020204" pitchFamily="34" charset="0"/>
                <a:ea typeface="黑体" pitchFamily="49" charset="-122"/>
              </a:rPr>
              <a:t>举例子：导致吸毒的例子</a:t>
            </a:r>
            <a:endParaRPr lang="zh-CN" altLang="en-US" sz="4400" dirty="0">
              <a:solidFill>
                <a:srgbClr val="FF3300"/>
              </a:solidFill>
              <a:latin typeface="Arial" panose="020B0604020202020204" pitchFamily="34" charset="0"/>
              <a:ea typeface="黑体" pitchFamily="49"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6" name="标题 30721"/>
          <p:cNvSpPr>
            <a:spLocks noGrp="1" noRot="1"/>
          </p:cNvSpPr>
          <p:nvPr>
            <p:ph type="title"/>
          </p:nvPr>
        </p:nvSpPr>
        <p:spPr>
          <a:xfrm>
            <a:off x="-1260475" y="692150"/>
            <a:ext cx="8229600" cy="998538"/>
          </a:xfrm>
        </p:spPr>
        <p:txBody>
          <a:bodyPr vert="horz" wrap="square" lIns="91440" tIns="45720" rIns="91440" bIns="45720" anchor="ctr"/>
          <a:p>
            <a:pPr eaLnBrk="1" hangingPunct="1"/>
            <a:r>
              <a:rPr lang="zh-CN" altLang="en-US" sz="3200" b="1" dirty="0">
                <a:solidFill>
                  <a:srgbClr val="FF3300"/>
                </a:solidFill>
                <a:latin typeface="黑体" pitchFamily="49" charset="-122"/>
                <a:ea typeface="黑体" pitchFamily="49" charset="-122"/>
              </a:rPr>
              <a:t>青少年如何防止吸毒</a:t>
            </a:r>
            <a:r>
              <a:rPr lang="en-US" altLang="zh-CN" sz="3200" b="1" dirty="0">
                <a:solidFill>
                  <a:srgbClr val="FF3300"/>
                </a:solidFill>
                <a:latin typeface="黑体" pitchFamily="49" charset="-122"/>
                <a:ea typeface="黑体" pitchFamily="49" charset="-122"/>
              </a:rPr>
              <a:t>?</a:t>
            </a:r>
            <a:endParaRPr lang="en-US" altLang="zh-CN" sz="3200" b="1" dirty="0">
              <a:solidFill>
                <a:srgbClr val="FF3300"/>
              </a:solidFill>
              <a:latin typeface="黑体" pitchFamily="49" charset="-122"/>
              <a:ea typeface="黑体" pitchFamily="49" charset="-122"/>
            </a:endParaRPr>
          </a:p>
        </p:txBody>
      </p:sp>
      <p:sp>
        <p:nvSpPr>
          <p:cNvPr id="30724" name="矩形 30723"/>
          <p:cNvSpPr/>
          <p:nvPr/>
        </p:nvSpPr>
        <p:spPr>
          <a:xfrm>
            <a:off x="311150" y="1666875"/>
            <a:ext cx="8555038" cy="701675"/>
          </a:xfrm>
          <a:prstGeom prst="rect">
            <a:avLst/>
          </a:prstGeom>
          <a:noFill/>
          <a:ln w="9525">
            <a:noFill/>
          </a:ln>
        </p:spPr>
        <p:txBody>
          <a:bodyPr wrap="none" anchor="ctr">
            <a:spAutoFit/>
          </a:bodyPr>
          <a:p>
            <a:r>
              <a:rPr lang="en-US" altLang="zh-CN" b="1" dirty="0">
                <a:latin typeface="Arial" panose="020B0604020202020204" pitchFamily="34" charset="0"/>
              </a:rPr>
              <a:t> </a:t>
            </a:r>
            <a:r>
              <a:rPr lang="zh-CN" altLang="en-US" sz="2000" b="1" dirty="0">
                <a:latin typeface="黑体" pitchFamily="49" charset="-122"/>
                <a:ea typeface="黑体" pitchFamily="49" charset="-122"/>
              </a:rPr>
              <a:t>（</a:t>
            </a:r>
            <a:r>
              <a:rPr lang="en-US" altLang="zh-CN" sz="2000" b="1" dirty="0">
                <a:latin typeface="黑体" pitchFamily="49" charset="-122"/>
                <a:ea typeface="黑体" pitchFamily="49" charset="-122"/>
              </a:rPr>
              <a:t>1</a:t>
            </a:r>
            <a:r>
              <a:rPr lang="zh-CN" altLang="en-US" sz="2000" b="1" dirty="0">
                <a:latin typeface="黑体" pitchFamily="49" charset="-122"/>
                <a:ea typeface="黑体" pitchFamily="49" charset="-122"/>
              </a:rPr>
              <a:t>） 接受毒品基本知识和禁毒法律法规教育，了解毒品的危害，懂得“吸</a:t>
            </a:r>
            <a:endParaRPr lang="zh-CN" altLang="en-US" sz="2000" b="1" dirty="0">
              <a:latin typeface="黑体" pitchFamily="49" charset="-122"/>
              <a:ea typeface="黑体" pitchFamily="49" charset="-122"/>
            </a:endParaRPr>
          </a:p>
          <a:p>
            <a:r>
              <a:rPr lang="zh-CN" altLang="en-US" sz="2000" b="1" dirty="0">
                <a:latin typeface="黑体" pitchFamily="49" charset="-122"/>
                <a:ea typeface="黑体" pitchFamily="49" charset="-122"/>
              </a:rPr>
              <a:t>       毒一口，掉入虎口”的道理；</a:t>
            </a:r>
            <a:endParaRPr lang="zh-CN" altLang="en-US" sz="2000" b="1" dirty="0">
              <a:latin typeface="黑体" pitchFamily="49" charset="-122"/>
              <a:ea typeface="黑体" pitchFamily="49" charset="-122"/>
            </a:endParaRPr>
          </a:p>
        </p:txBody>
      </p:sp>
      <p:sp>
        <p:nvSpPr>
          <p:cNvPr id="30725" name="矩形 30724"/>
          <p:cNvSpPr/>
          <p:nvPr/>
        </p:nvSpPr>
        <p:spPr>
          <a:xfrm>
            <a:off x="346075" y="2474913"/>
            <a:ext cx="8402638" cy="396875"/>
          </a:xfrm>
          <a:prstGeom prst="rect">
            <a:avLst/>
          </a:prstGeom>
          <a:noFill/>
          <a:ln w="9525">
            <a:noFill/>
          </a:ln>
        </p:spPr>
        <p:txBody>
          <a:bodyPr anchor="ctr">
            <a:spAutoFit/>
          </a:bodyPr>
          <a:p>
            <a:r>
              <a:rPr lang="zh-CN" altLang="en-US" sz="2000" b="1" dirty="0">
                <a:latin typeface="黑体" pitchFamily="49" charset="-122"/>
                <a:ea typeface="黑体" pitchFamily="49" charset="-122"/>
              </a:rPr>
              <a:t>（</a:t>
            </a:r>
            <a:r>
              <a:rPr lang="en-US" altLang="zh-CN" sz="2000" b="1" dirty="0">
                <a:latin typeface="黑体" pitchFamily="49" charset="-122"/>
                <a:ea typeface="黑体" pitchFamily="49" charset="-122"/>
              </a:rPr>
              <a:t>2</a:t>
            </a:r>
            <a:r>
              <a:rPr lang="zh-CN" altLang="en-US" sz="2000" b="1" dirty="0">
                <a:latin typeface="黑体" pitchFamily="49" charset="-122"/>
                <a:ea typeface="黑体" pitchFamily="49" charset="-122"/>
              </a:rPr>
              <a:t>） 树立正确的人生观，不盲目追求享受，寻求刺激，赶时髦；</a:t>
            </a:r>
            <a:endParaRPr lang="zh-CN" altLang="en-US" sz="2000" b="1" dirty="0">
              <a:latin typeface="黑体" pitchFamily="49" charset="-122"/>
              <a:ea typeface="黑体" pitchFamily="49" charset="-122"/>
            </a:endParaRPr>
          </a:p>
        </p:txBody>
      </p:sp>
      <p:sp>
        <p:nvSpPr>
          <p:cNvPr id="30726" name="矩形 30725"/>
          <p:cNvSpPr/>
          <p:nvPr/>
        </p:nvSpPr>
        <p:spPr>
          <a:xfrm>
            <a:off x="334963" y="3159125"/>
            <a:ext cx="8558212" cy="701675"/>
          </a:xfrm>
          <a:prstGeom prst="rect">
            <a:avLst/>
          </a:prstGeom>
          <a:noFill/>
          <a:ln w="9525">
            <a:noFill/>
          </a:ln>
        </p:spPr>
        <p:txBody>
          <a:bodyPr anchor="ctr">
            <a:spAutoFit/>
          </a:bodyPr>
          <a:p>
            <a:r>
              <a:rPr lang="zh-CN" altLang="en-US" sz="2000" b="1" dirty="0">
                <a:latin typeface="黑体" pitchFamily="49" charset="-122"/>
                <a:ea typeface="黑体" pitchFamily="49" charset="-122"/>
              </a:rPr>
              <a:t>（</a:t>
            </a:r>
            <a:r>
              <a:rPr lang="en-US" altLang="zh-CN" sz="2000" b="1" dirty="0">
                <a:latin typeface="黑体" pitchFamily="49" charset="-122"/>
                <a:ea typeface="黑体" pitchFamily="49" charset="-122"/>
              </a:rPr>
              <a:t>3</a:t>
            </a:r>
            <a:r>
              <a:rPr lang="zh-CN" altLang="en-US" sz="2000" b="1" dirty="0">
                <a:latin typeface="黑体" pitchFamily="49" charset="-122"/>
                <a:ea typeface="黑体" pitchFamily="49" charset="-122"/>
              </a:rPr>
              <a:t>）</a:t>
            </a:r>
            <a:r>
              <a:rPr lang="zh-CN" altLang="en-US" b="1" dirty="0">
                <a:latin typeface="黑体" pitchFamily="49" charset="-122"/>
                <a:ea typeface="黑体" pitchFamily="49" charset="-122"/>
              </a:rPr>
              <a:t> </a:t>
            </a:r>
            <a:r>
              <a:rPr lang="zh-CN" altLang="en-US" sz="2000" b="1" dirty="0">
                <a:latin typeface="黑体" pitchFamily="49" charset="-122"/>
                <a:ea typeface="黑体" pitchFamily="49" charset="-122"/>
              </a:rPr>
              <a:t>不听信毒品能治病、能减肥，毒品能解脱烦恼和痛苦，毒品能给人</a:t>
            </a:r>
            <a:endParaRPr lang="zh-CN" altLang="en-US" sz="2000" b="1" dirty="0">
              <a:latin typeface="黑体" pitchFamily="49" charset="-122"/>
              <a:ea typeface="黑体" pitchFamily="49" charset="-122"/>
            </a:endParaRPr>
          </a:p>
          <a:p>
            <a:r>
              <a:rPr lang="zh-CN" altLang="en-US" sz="2000" b="1" dirty="0">
                <a:latin typeface="黑体" pitchFamily="49" charset="-122"/>
                <a:ea typeface="黑体" pitchFamily="49" charset="-122"/>
              </a:rPr>
              <a:t>      带来快乐等各种花言巧语；</a:t>
            </a:r>
            <a:endParaRPr lang="zh-CN" altLang="en-US" sz="2000" b="1" dirty="0">
              <a:latin typeface="黑体" pitchFamily="49" charset="-122"/>
              <a:ea typeface="黑体" pitchFamily="49" charset="-122"/>
            </a:endParaRPr>
          </a:p>
        </p:txBody>
      </p:sp>
      <p:sp>
        <p:nvSpPr>
          <p:cNvPr id="30727" name="矩形 30726"/>
          <p:cNvSpPr/>
          <p:nvPr/>
        </p:nvSpPr>
        <p:spPr>
          <a:xfrm>
            <a:off x="274638" y="4095750"/>
            <a:ext cx="8620125" cy="701675"/>
          </a:xfrm>
          <a:prstGeom prst="rect">
            <a:avLst/>
          </a:prstGeom>
          <a:noFill/>
          <a:ln w="9525">
            <a:noFill/>
          </a:ln>
        </p:spPr>
        <p:txBody>
          <a:bodyPr wrap="none" anchor="ctr">
            <a:spAutoFit/>
          </a:bodyPr>
          <a:p>
            <a:r>
              <a:rPr lang="zh-CN" altLang="en-US" sz="2000" b="1" dirty="0">
                <a:latin typeface="黑体" pitchFamily="49" charset="-122"/>
                <a:ea typeface="黑体" pitchFamily="49" charset="-122"/>
              </a:rPr>
              <a:t>（</a:t>
            </a:r>
            <a:r>
              <a:rPr lang="en-US" altLang="zh-CN" sz="2000" b="1" dirty="0">
                <a:latin typeface="黑体" pitchFamily="49" charset="-122"/>
                <a:ea typeface="黑体" pitchFamily="49" charset="-122"/>
              </a:rPr>
              <a:t>4</a:t>
            </a:r>
            <a:r>
              <a:rPr lang="zh-CN" altLang="en-US" sz="2000" b="1" dirty="0">
                <a:latin typeface="黑体" pitchFamily="49" charset="-122"/>
                <a:ea typeface="黑体" pitchFamily="49" charset="-122"/>
              </a:rPr>
              <a:t>） 不结交有吸毒、贩毒行为的人。如发现亲朋好友中有吸、贩毒行为的</a:t>
            </a:r>
            <a:endParaRPr lang="zh-CN" altLang="en-US" sz="2000" b="1" dirty="0">
              <a:latin typeface="黑体" pitchFamily="49" charset="-122"/>
              <a:ea typeface="黑体" pitchFamily="49" charset="-122"/>
            </a:endParaRPr>
          </a:p>
          <a:p>
            <a:r>
              <a:rPr lang="zh-CN" altLang="en-US" sz="2000" b="1" dirty="0">
                <a:latin typeface="黑体" pitchFamily="49" charset="-122"/>
                <a:ea typeface="黑体" pitchFamily="49" charset="-122"/>
              </a:rPr>
              <a:t>      人，</a:t>
            </a:r>
            <a:r>
              <a:rPr lang="zh-CN" altLang="en-US" sz="2000" b="1" dirty="0">
                <a:solidFill>
                  <a:srgbClr val="FF3300"/>
                </a:solidFill>
                <a:latin typeface="黑体" pitchFamily="49" charset="-122"/>
                <a:ea typeface="黑体" pitchFamily="49" charset="-122"/>
              </a:rPr>
              <a:t>一定要劝阻，二要远离，三要报告公安机关</a:t>
            </a:r>
            <a:r>
              <a:rPr lang="zh-CN" altLang="en-US" sz="2000" dirty="0">
                <a:latin typeface="黑体" pitchFamily="49" charset="-122"/>
                <a:ea typeface="黑体" pitchFamily="49" charset="-122"/>
              </a:rPr>
              <a:t>； </a:t>
            </a:r>
            <a:endParaRPr lang="zh-CN" altLang="en-US" sz="2000" dirty="0">
              <a:latin typeface="黑体" pitchFamily="49" charset="-122"/>
              <a:ea typeface="黑体" pitchFamily="49" charset="-122"/>
            </a:endParaRPr>
          </a:p>
        </p:txBody>
      </p:sp>
      <p:sp>
        <p:nvSpPr>
          <p:cNvPr id="30728" name="矩形 30727"/>
          <p:cNvSpPr/>
          <p:nvPr/>
        </p:nvSpPr>
        <p:spPr>
          <a:xfrm>
            <a:off x="311150" y="5032375"/>
            <a:ext cx="8293100" cy="396875"/>
          </a:xfrm>
          <a:prstGeom prst="rect">
            <a:avLst/>
          </a:prstGeom>
          <a:noFill/>
          <a:ln w="9525">
            <a:noFill/>
          </a:ln>
        </p:spPr>
        <p:txBody>
          <a:bodyPr anchor="ctr">
            <a:spAutoFit/>
          </a:bodyPr>
          <a:p>
            <a:r>
              <a:rPr lang="zh-CN" altLang="en-US" sz="2000" b="1" dirty="0">
                <a:latin typeface="黑体" pitchFamily="49" charset="-122"/>
                <a:ea typeface="黑体" pitchFamily="49" charset="-122"/>
              </a:rPr>
              <a:t>（</a:t>
            </a:r>
            <a:r>
              <a:rPr lang="en-US" altLang="zh-CN" sz="2000" b="1" dirty="0">
                <a:latin typeface="黑体" pitchFamily="49" charset="-122"/>
                <a:ea typeface="黑体" pitchFamily="49" charset="-122"/>
              </a:rPr>
              <a:t>5</a:t>
            </a:r>
            <a:r>
              <a:rPr lang="zh-CN" altLang="en-US" sz="2000" b="1" dirty="0">
                <a:latin typeface="黑体" pitchFamily="49" charset="-122"/>
                <a:ea typeface="黑体" pitchFamily="49" charset="-122"/>
              </a:rPr>
              <a:t>） 不要进入歌舞厅，更不要吸食</a:t>
            </a:r>
            <a:r>
              <a:rPr lang="zh-CN" altLang="en-US" sz="2000" b="1" dirty="0">
                <a:solidFill>
                  <a:srgbClr val="FF3300"/>
                </a:solidFill>
                <a:latin typeface="黑体" pitchFamily="49" charset="-122"/>
                <a:ea typeface="黑体" pitchFamily="49" charset="-122"/>
              </a:rPr>
              <a:t>摇头丸、</a:t>
            </a:r>
            <a:r>
              <a:rPr lang="en-US" altLang="zh-CN" sz="2000" b="1" dirty="0">
                <a:solidFill>
                  <a:srgbClr val="FF3300"/>
                </a:solidFill>
                <a:latin typeface="黑体" pitchFamily="49" charset="-122"/>
                <a:ea typeface="黑体" pitchFamily="49" charset="-122"/>
              </a:rPr>
              <a:t>K </a:t>
            </a:r>
            <a:r>
              <a:rPr lang="zh-CN" altLang="en-US" sz="2000" b="1" dirty="0">
                <a:solidFill>
                  <a:srgbClr val="FF3300"/>
                </a:solidFill>
                <a:latin typeface="黑体" pitchFamily="49" charset="-122"/>
                <a:ea typeface="黑体" pitchFamily="49" charset="-122"/>
              </a:rPr>
              <a:t>粉</a:t>
            </a:r>
            <a:r>
              <a:rPr lang="zh-CN" altLang="en-US" sz="2000" b="1" dirty="0">
                <a:latin typeface="黑体" pitchFamily="49" charset="-122"/>
                <a:ea typeface="黑体" pitchFamily="49" charset="-122"/>
              </a:rPr>
              <a:t>等兴奋剂；</a:t>
            </a:r>
            <a:endParaRPr lang="zh-CN" altLang="en-US" sz="2000" b="1" dirty="0">
              <a:latin typeface="黑体" pitchFamily="49" charset="-122"/>
              <a:ea typeface="黑体" pitchFamily="49" charset="-122"/>
            </a:endParaRPr>
          </a:p>
        </p:txBody>
      </p:sp>
      <p:sp>
        <p:nvSpPr>
          <p:cNvPr id="30729" name="矩形 30728"/>
          <p:cNvSpPr/>
          <p:nvPr/>
        </p:nvSpPr>
        <p:spPr>
          <a:xfrm>
            <a:off x="311150" y="5751513"/>
            <a:ext cx="8620125" cy="701675"/>
          </a:xfrm>
          <a:prstGeom prst="rect">
            <a:avLst/>
          </a:prstGeom>
          <a:noFill/>
          <a:ln w="9525">
            <a:noFill/>
          </a:ln>
        </p:spPr>
        <p:txBody>
          <a:bodyPr wrap="none" anchor="ctr">
            <a:spAutoFit/>
          </a:bodyPr>
          <a:p>
            <a:r>
              <a:rPr lang="zh-CN" altLang="en-US" sz="2000" b="1" dirty="0">
                <a:latin typeface="黑体" pitchFamily="49" charset="-122"/>
                <a:ea typeface="黑体" pitchFamily="49" charset="-122"/>
              </a:rPr>
              <a:t>（</a:t>
            </a:r>
            <a:r>
              <a:rPr lang="en-US" altLang="zh-CN" sz="2000" b="1" dirty="0">
                <a:latin typeface="黑体" pitchFamily="49" charset="-122"/>
                <a:ea typeface="黑体" pitchFamily="49" charset="-122"/>
              </a:rPr>
              <a:t>6</a:t>
            </a:r>
            <a:r>
              <a:rPr lang="zh-CN" altLang="en-US" sz="2000" b="1" dirty="0">
                <a:latin typeface="黑体" pitchFamily="49" charset="-122"/>
                <a:ea typeface="黑体" pitchFamily="49" charset="-122"/>
              </a:rPr>
              <a:t>） 即使自己在不知情的情况下，被引诱、欺骗吸毒一次，也要珍惜自己</a:t>
            </a:r>
            <a:endParaRPr lang="zh-CN" altLang="en-US" sz="2000" b="1" dirty="0">
              <a:latin typeface="黑体" pitchFamily="49" charset="-122"/>
              <a:ea typeface="黑体" pitchFamily="49" charset="-122"/>
            </a:endParaRPr>
          </a:p>
          <a:p>
            <a:r>
              <a:rPr lang="zh-CN" altLang="en-US" sz="2000" b="1" dirty="0">
                <a:latin typeface="黑体" pitchFamily="49" charset="-122"/>
                <a:ea typeface="黑体" pitchFamily="49" charset="-122"/>
              </a:rPr>
              <a:t>      的生命，不再吸第二次，更不要吸第三次。</a:t>
            </a:r>
            <a:endParaRPr lang="zh-CN" altLang="en-US" sz="2000" b="1" dirty="0">
              <a:latin typeface="黑体" pitchFamily="49" charset="-122"/>
              <a:ea typeface="黑体" pitchFamily="49" charset="-122"/>
            </a:endParaRPr>
          </a:p>
        </p:txBody>
      </p:sp>
      <p:sp>
        <p:nvSpPr>
          <p:cNvPr id="47113" name="矩形 30729"/>
          <p:cNvSpPr>
            <a:spLocks noRot="1"/>
          </p:cNvSpPr>
          <p:nvPr/>
        </p:nvSpPr>
        <p:spPr>
          <a:xfrm>
            <a:off x="179388" y="-171450"/>
            <a:ext cx="8540750" cy="1143000"/>
          </a:xfrm>
          <a:prstGeom prst="rect">
            <a:avLst/>
          </a:prstGeom>
          <a:noFill/>
          <a:ln w="9525">
            <a:noFill/>
          </a:ln>
        </p:spPr>
        <p:txBody>
          <a:bodyPr anchor="ctr"/>
          <a:p>
            <a:r>
              <a:rPr lang="zh-CN" altLang="en-US" sz="4400" b="1" dirty="0">
                <a:solidFill>
                  <a:srgbClr val="FF3300"/>
                </a:solidFill>
                <a:latin typeface="Arial" panose="020B0604020202020204" pitchFamily="34" charset="0"/>
                <a:ea typeface="黑体" pitchFamily="49" charset="-122"/>
              </a:rPr>
              <a:t>四、如何抵制毒品</a:t>
            </a:r>
            <a:endParaRPr lang="zh-CN" altLang="en-US" sz="4400" b="1" dirty="0">
              <a:solidFill>
                <a:srgbClr val="FF3300"/>
              </a:solidFill>
              <a:latin typeface="Arial" panose="020B0604020202020204" pitchFamily="34" charset="0"/>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0724"/>
                                        </p:tgtEl>
                                        <p:attrNameLst>
                                          <p:attrName>style.visibility</p:attrName>
                                        </p:attrNameLst>
                                      </p:cBhvr>
                                      <p:to>
                                        <p:strVal val="visible"/>
                                      </p:to>
                                    </p:set>
                                    <p:anim calcmode="lin" valueType="num">
                                      <p:cBhvr>
                                        <p:cTn id="7" dur="1" fill="hold"/>
                                        <p:tgtEl>
                                          <p:spTgt spid="30724"/>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0725"/>
                                        </p:tgtEl>
                                        <p:attrNameLst>
                                          <p:attrName>style.visibility</p:attrName>
                                        </p:attrNameLst>
                                      </p:cBhvr>
                                      <p:to>
                                        <p:strVal val="visible"/>
                                      </p:to>
                                    </p:set>
                                    <p:anim calcmode="lin" valueType="num">
                                      <p:cBhvr>
                                        <p:cTn id="12" dur="1" fill="hold"/>
                                        <p:tgtEl>
                                          <p:spTgt spid="30725"/>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0726"/>
                                        </p:tgtEl>
                                        <p:attrNameLst>
                                          <p:attrName>style.visibility</p:attrName>
                                        </p:attrNameLst>
                                      </p:cBhvr>
                                      <p:to>
                                        <p:strVal val="visible"/>
                                      </p:to>
                                    </p:set>
                                    <p:anim calcmode="lin" valueType="num">
                                      <p:cBhvr>
                                        <p:cTn id="17" dur="1" fill="hold"/>
                                        <p:tgtEl>
                                          <p:spTgt spid="30726"/>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30727"/>
                                        </p:tgtEl>
                                        <p:attrNameLst>
                                          <p:attrName>style.visibility</p:attrName>
                                        </p:attrNameLst>
                                      </p:cBhvr>
                                      <p:to>
                                        <p:strVal val="visible"/>
                                      </p:to>
                                    </p:set>
                                    <p:anim calcmode="lin" valueType="num">
                                      <p:cBhvr>
                                        <p:cTn id="22" dur="1" fill="hold"/>
                                        <p:tgtEl>
                                          <p:spTgt spid="30727"/>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30728"/>
                                        </p:tgtEl>
                                        <p:attrNameLst>
                                          <p:attrName>style.visibility</p:attrName>
                                        </p:attrNameLst>
                                      </p:cBhvr>
                                      <p:to>
                                        <p:strVal val="visible"/>
                                      </p:to>
                                    </p:set>
                                    <p:anim calcmode="lin" valueType="num">
                                      <p:cBhvr>
                                        <p:cTn id="27" dur="1" fill="hold"/>
                                        <p:tgtEl>
                                          <p:spTgt spid="30728"/>
                                        </p:tgtEl>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30729"/>
                                        </p:tgtEl>
                                        <p:attrNameLst>
                                          <p:attrName>style.visibility</p:attrName>
                                        </p:attrNameLst>
                                      </p:cBhvr>
                                      <p:to>
                                        <p:strVal val="visible"/>
                                      </p:to>
                                    </p:set>
                                    <p:anim calcmode="lin" valueType="num">
                                      <p:cBhvr>
                                        <p:cTn id="32" dur="1" fill="hold"/>
                                        <p:tgtEl>
                                          <p:spTgt spid="3072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p:bldP spid="30725" grpId="0"/>
      <p:bldP spid="30726" grpId="0"/>
      <p:bldP spid="30727" grpId="0"/>
      <p:bldP spid="30728" grpId="0"/>
      <p:bldP spid="3072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30" name="标题 37889"/>
          <p:cNvSpPr>
            <a:spLocks noGrp="1" noRot="1"/>
          </p:cNvSpPr>
          <p:nvPr>
            <p:ph type="title"/>
          </p:nvPr>
        </p:nvSpPr>
        <p:spPr>
          <a:xfrm>
            <a:off x="603250" y="404813"/>
            <a:ext cx="8540750" cy="1143000"/>
          </a:xfrm>
        </p:spPr>
        <p:txBody>
          <a:bodyPr vert="horz" wrap="square" lIns="91440" tIns="45720" rIns="91440" bIns="45720" anchor="ctr"/>
          <a:p>
            <a:pPr algn="l" eaLnBrk="1" hangingPunct="1"/>
            <a:r>
              <a:rPr lang="zh-CN" altLang="en-US" b="1" dirty="0">
                <a:solidFill>
                  <a:srgbClr val="FF3300"/>
                </a:solidFill>
                <a:ea typeface="黑体" pitchFamily="49" charset="-122"/>
              </a:rPr>
              <a:t>五、禁毒政策知多少</a:t>
            </a:r>
            <a:endParaRPr lang="zh-CN" altLang="en-US" b="1" dirty="0">
              <a:solidFill>
                <a:srgbClr val="FF3300"/>
              </a:solidFill>
              <a:ea typeface="黑体" pitchFamily="49" charset="-122"/>
            </a:endParaRPr>
          </a:p>
        </p:txBody>
      </p:sp>
      <p:sp>
        <p:nvSpPr>
          <p:cNvPr id="37892" name="内容占位符 37891"/>
          <p:cNvSpPr>
            <a:spLocks noGrp="1" noRot="1"/>
          </p:cNvSpPr>
          <p:nvPr>
            <p:ph idx="1"/>
          </p:nvPr>
        </p:nvSpPr>
        <p:spPr>
          <a:xfrm>
            <a:off x="-252412" y="2852738"/>
            <a:ext cx="9144000" cy="3671887"/>
          </a:xfrm>
        </p:spPr>
        <p:txBody>
          <a:bodyPr vert="horz" wrap="square" lIns="91440" tIns="45720" rIns="91440" bIns="45720" anchor="t"/>
          <a:p>
            <a:pPr indent="-76200" eaLnBrk="1" hangingPunct="1">
              <a:lnSpc>
                <a:spcPct val="90000"/>
              </a:lnSpc>
              <a:buNone/>
            </a:pPr>
            <a:r>
              <a:rPr lang="en-US" altLang="zh-CN" b="1" dirty="0"/>
              <a:t>        </a:t>
            </a:r>
            <a:endParaRPr lang="en-US" altLang="zh-CN" b="1" dirty="0"/>
          </a:p>
          <a:p>
            <a:pPr indent="-76200" eaLnBrk="1" hangingPunct="1">
              <a:lnSpc>
                <a:spcPct val="90000"/>
              </a:lnSpc>
              <a:buNone/>
            </a:pPr>
            <a:r>
              <a:rPr lang="en-US" altLang="zh-CN" b="1" dirty="0"/>
              <a:t>         </a:t>
            </a:r>
            <a:r>
              <a:rPr lang="zh-CN" altLang="en-US" b="1" dirty="0"/>
              <a:t>我国法律规定： 吸毒违法，贩毒有罪！</a:t>
            </a:r>
            <a:endParaRPr lang="zh-CN" altLang="en-US" b="1" dirty="0"/>
          </a:p>
          <a:p>
            <a:pPr indent="-76200" eaLnBrk="1" hangingPunct="1">
              <a:lnSpc>
                <a:spcPct val="90000"/>
              </a:lnSpc>
              <a:buNone/>
            </a:pPr>
            <a:endParaRPr lang="zh-CN" altLang="en-US" b="1" dirty="0"/>
          </a:p>
          <a:p>
            <a:pPr indent="-76200" eaLnBrk="1" hangingPunct="1">
              <a:lnSpc>
                <a:spcPct val="90000"/>
              </a:lnSpc>
              <a:buNone/>
            </a:pPr>
            <a:endParaRPr lang="zh-CN" altLang="en-US" b="1" dirty="0"/>
          </a:p>
          <a:p>
            <a:pPr indent="-76200" eaLnBrk="1" hangingPunct="1">
              <a:lnSpc>
                <a:spcPct val="90000"/>
              </a:lnSpc>
              <a:buNone/>
            </a:pPr>
            <a:r>
              <a:rPr lang="zh-CN" altLang="en-US" b="1" dirty="0"/>
              <a:t>        走私、贩卖、运输、制造毒品，无论数量多少，都应当追究刑事责任，予以刑事处罚。</a:t>
            </a:r>
            <a:endParaRPr lang="zh-CN" altLang="en-US" b="1" dirty="0"/>
          </a:p>
          <a:p>
            <a:pPr indent="-76200" eaLnBrk="1" hangingPunct="1">
              <a:lnSpc>
                <a:spcPct val="90000"/>
              </a:lnSpc>
              <a:buNone/>
            </a:pPr>
            <a:r>
              <a:rPr lang="zh-CN" altLang="en-US" b="1" dirty="0"/>
              <a:t>　　                             </a:t>
            </a:r>
            <a:r>
              <a:rPr lang="en-US" altLang="zh-CN" b="1" dirty="0">
                <a:solidFill>
                  <a:srgbClr val="FF3300"/>
                </a:solidFill>
              </a:rPr>
              <a:t>———《</a:t>
            </a:r>
            <a:r>
              <a:rPr lang="zh-CN" altLang="en-US" b="1" dirty="0">
                <a:solidFill>
                  <a:srgbClr val="FF3300"/>
                </a:solidFill>
              </a:rPr>
              <a:t>刑法</a:t>
            </a:r>
            <a:r>
              <a:rPr lang="en-US" altLang="zh-CN" b="1" dirty="0">
                <a:solidFill>
                  <a:srgbClr val="FF3300"/>
                </a:solidFill>
              </a:rPr>
              <a:t>》</a:t>
            </a:r>
            <a:r>
              <a:rPr lang="zh-CN" altLang="en-US" b="1" dirty="0">
                <a:solidFill>
                  <a:srgbClr val="FF3300"/>
                </a:solidFill>
              </a:rPr>
              <a:t>第</a:t>
            </a:r>
            <a:r>
              <a:rPr lang="en-US" altLang="zh-CN" b="1" dirty="0">
                <a:solidFill>
                  <a:srgbClr val="FF3300"/>
                </a:solidFill>
              </a:rPr>
              <a:t>347</a:t>
            </a:r>
            <a:r>
              <a:rPr lang="zh-CN" altLang="en-US" b="1" dirty="0">
                <a:solidFill>
                  <a:srgbClr val="FF3300"/>
                </a:solidFill>
              </a:rPr>
              <a:t>条</a:t>
            </a:r>
            <a:endParaRPr lang="zh-CN" altLang="en-US" b="1" dirty="0">
              <a:solidFill>
                <a:srgbClr val="FF3300"/>
              </a:solidFill>
            </a:endParaRPr>
          </a:p>
        </p:txBody>
      </p:sp>
      <p:sp>
        <p:nvSpPr>
          <p:cNvPr id="48132" name="文本框 37892"/>
          <p:cNvSpPr txBox="1"/>
          <p:nvPr/>
        </p:nvSpPr>
        <p:spPr>
          <a:xfrm>
            <a:off x="1331913" y="2060575"/>
            <a:ext cx="6192837" cy="579438"/>
          </a:xfrm>
          <a:prstGeom prst="rect">
            <a:avLst/>
          </a:prstGeom>
          <a:noFill/>
          <a:ln w="9525">
            <a:noFill/>
          </a:ln>
        </p:spPr>
        <p:txBody>
          <a:bodyPr>
            <a:spAutoFit/>
          </a:bodyPr>
          <a:p>
            <a:r>
              <a:rPr lang="zh-CN" altLang="en-US" sz="3200" b="1" dirty="0">
                <a:solidFill>
                  <a:srgbClr val="FF3300"/>
                </a:solidFill>
                <a:latin typeface="Arial" panose="020B0604020202020204" pitchFamily="34" charset="0"/>
                <a:ea typeface="黑体" pitchFamily="49" charset="-122"/>
              </a:rPr>
              <a:t>谁能说说禁毒的政策：</a:t>
            </a:r>
            <a:endParaRPr lang="zh-CN" altLang="en-US" sz="3200" b="1" dirty="0">
              <a:solidFill>
                <a:srgbClr val="FF3300"/>
              </a:solidFill>
              <a:latin typeface="Arial" panose="020B0604020202020204" pitchFamily="34" charset="0"/>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7892">
                                            <p:txEl>
                                              <p:charRg st="0" end="9"/>
                                            </p:txEl>
                                          </p:spTgt>
                                        </p:tgtEl>
                                        <p:attrNameLst>
                                          <p:attrName>style.visibility</p:attrName>
                                        </p:attrNameLst>
                                      </p:cBhvr>
                                      <p:to>
                                        <p:strVal val="visible"/>
                                      </p:to>
                                    </p:set>
                                    <p:anim calcmode="lin" valueType="num">
                                      <p:cBhvr additive="base">
                                        <p:cTn id="7" dur="500" fill="hold"/>
                                        <p:tgtEl>
                                          <p:spTgt spid="37892">
                                            <p:txEl>
                                              <p:charRg st="0" end="9"/>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7892">
                                            <p:txEl>
                                              <p:charRg st="0" end="9"/>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7892">
                                            <p:txEl>
                                              <p:charRg st="9" end="37"/>
                                            </p:txEl>
                                          </p:spTgt>
                                        </p:tgtEl>
                                        <p:attrNameLst>
                                          <p:attrName>style.visibility</p:attrName>
                                        </p:attrNameLst>
                                      </p:cBhvr>
                                      <p:to>
                                        <p:strVal val="visible"/>
                                      </p:to>
                                    </p:set>
                                    <p:anim calcmode="lin" valueType="num">
                                      <p:cBhvr additive="base">
                                        <p:cTn id="13" dur="500" fill="hold"/>
                                        <p:tgtEl>
                                          <p:spTgt spid="37892">
                                            <p:txEl>
                                              <p:charRg st="9" end="37"/>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7892">
                                            <p:txEl>
                                              <p:charRg st="9" end="37"/>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7892">
                                            <p:txEl>
                                              <p:charRg st="39" end="86"/>
                                            </p:txEl>
                                          </p:spTgt>
                                        </p:tgtEl>
                                        <p:attrNameLst>
                                          <p:attrName>style.visibility</p:attrName>
                                        </p:attrNameLst>
                                      </p:cBhvr>
                                      <p:to>
                                        <p:strVal val="visible"/>
                                      </p:to>
                                    </p:set>
                                    <p:anim calcmode="lin" valueType="num">
                                      <p:cBhvr additive="base">
                                        <p:cTn id="19" dur="500" fill="hold"/>
                                        <p:tgtEl>
                                          <p:spTgt spid="37892">
                                            <p:txEl>
                                              <p:charRg st="39" end="8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7892">
                                            <p:txEl>
                                              <p:charRg st="39" end="86"/>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7892">
                                            <p:txEl>
                                              <p:charRg st="86" end="130"/>
                                            </p:txEl>
                                          </p:spTgt>
                                        </p:tgtEl>
                                        <p:attrNameLst>
                                          <p:attrName>style.visibility</p:attrName>
                                        </p:attrNameLst>
                                      </p:cBhvr>
                                      <p:to>
                                        <p:strVal val="visible"/>
                                      </p:to>
                                    </p:set>
                                    <p:anim calcmode="lin" valueType="num">
                                      <p:cBhvr additive="base">
                                        <p:cTn id="23" dur="500" fill="hold"/>
                                        <p:tgtEl>
                                          <p:spTgt spid="37892">
                                            <p:txEl>
                                              <p:charRg st="86" end="13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7892">
                                            <p:txEl>
                                              <p:charRg st="86" end="13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4" name="标题 39937"/>
          <p:cNvSpPr>
            <a:spLocks noGrp="1" noRot="1"/>
          </p:cNvSpPr>
          <p:nvPr>
            <p:ph type="title"/>
          </p:nvPr>
        </p:nvSpPr>
        <p:spPr>
          <a:xfrm>
            <a:off x="0" y="692150"/>
            <a:ext cx="8229600" cy="1141413"/>
          </a:xfrm>
        </p:spPr>
        <p:txBody>
          <a:bodyPr vert="horz" wrap="square" lIns="91440" tIns="45720" rIns="91440" bIns="45720" anchor="ctr"/>
          <a:p>
            <a:pPr eaLnBrk="1" hangingPunct="1"/>
            <a:r>
              <a:rPr lang="zh-CN" altLang="en-US" sz="3200" b="1" dirty="0">
                <a:solidFill>
                  <a:srgbClr val="FF3300"/>
                </a:solidFill>
                <a:ea typeface="黑体" pitchFamily="49" charset="-122"/>
              </a:rPr>
              <a:t>涉毒犯罪数字标准</a:t>
            </a:r>
            <a:endParaRPr lang="zh-CN" altLang="en-US" sz="3200" b="1" dirty="0">
              <a:solidFill>
                <a:srgbClr val="FF3300"/>
              </a:solidFill>
              <a:ea typeface="黑体" pitchFamily="49" charset="-122"/>
            </a:endParaRPr>
          </a:p>
        </p:txBody>
      </p:sp>
      <p:sp>
        <p:nvSpPr>
          <p:cNvPr id="39940" name="矩形 39939"/>
          <p:cNvSpPr/>
          <p:nvPr/>
        </p:nvSpPr>
        <p:spPr>
          <a:xfrm>
            <a:off x="2700338" y="1916113"/>
            <a:ext cx="2941637" cy="457200"/>
          </a:xfrm>
          <a:prstGeom prst="rect">
            <a:avLst/>
          </a:prstGeom>
          <a:noFill/>
          <a:ln w="9525">
            <a:noFill/>
          </a:ln>
        </p:spPr>
        <p:txBody>
          <a:bodyPr wrap="none" anchor="ctr">
            <a:spAutoFit/>
          </a:bodyPr>
          <a:p>
            <a:r>
              <a:rPr lang="zh-CN" altLang="en-US" sz="2400" b="1" dirty="0">
                <a:latin typeface="Arial" panose="020B0604020202020204" pitchFamily="34" charset="0"/>
                <a:ea typeface="黑体" pitchFamily="49" charset="-122"/>
              </a:rPr>
              <a:t>罪名、数量及量刑：</a:t>
            </a:r>
            <a:endParaRPr lang="zh-CN" altLang="en-US" sz="2400" b="1" dirty="0">
              <a:latin typeface="Arial" panose="020B0604020202020204" pitchFamily="34" charset="0"/>
              <a:ea typeface="黑体" pitchFamily="49" charset="-122"/>
            </a:endParaRPr>
          </a:p>
        </p:txBody>
      </p:sp>
      <p:sp>
        <p:nvSpPr>
          <p:cNvPr id="39941" name="矩形 39940"/>
          <p:cNvSpPr/>
          <p:nvPr/>
        </p:nvSpPr>
        <p:spPr>
          <a:xfrm>
            <a:off x="468313" y="2852738"/>
            <a:ext cx="8424862" cy="701675"/>
          </a:xfrm>
          <a:prstGeom prst="rect">
            <a:avLst/>
          </a:prstGeom>
          <a:noFill/>
          <a:ln w="9525">
            <a:noFill/>
          </a:ln>
        </p:spPr>
        <p:txBody>
          <a:bodyPr anchor="ctr">
            <a:spAutoFit/>
          </a:bodyPr>
          <a:p>
            <a:r>
              <a:rPr lang="en-US" altLang="zh-CN" sz="2000" dirty="0">
                <a:latin typeface="黑体" pitchFamily="49" charset="-122"/>
                <a:ea typeface="黑体" pitchFamily="49" charset="-122"/>
              </a:rPr>
              <a:t>1</a:t>
            </a:r>
            <a:r>
              <a:rPr lang="zh-CN" altLang="en-US" sz="2000" dirty="0">
                <a:latin typeface="黑体" pitchFamily="49" charset="-122"/>
                <a:ea typeface="黑体" pitchFamily="49" charset="-122"/>
              </a:rPr>
              <a:t>、走私贩卖运输制造毒品：鸦片</a:t>
            </a:r>
            <a:r>
              <a:rPr lang="en-US" altLang="zh-CN" sz="2000" b="1" dirty="0">
                <a:solidFill>
                  <a:srgbClr val="FF3300"/>
                </a:solidFill>
                <a:latin typeface="黑体" pitchFamily="49" charset="-122"/>
                <a:ea typeface="黑体" pitchFamily="49" charset="-122"/>
              </a:rPr>
              <a:t>1000</a:t>
            </a:r>
            <a:r>
              <a:rPr lang="zh-CN" altLang="en-US" sz="2000" dirty="0">
                <a:latin typeface="黑体" pitchFamily="49" charset="-122"/>
                <a:ea typeface="黑体" pitchFamily="49" charset="-122"/>
              </a:rPr>
              <a:t>克以上海洛因</a:t>
            </a:r>
            <a:r>
              <a:rPr lang="en-US" altLang="zh-CN" sz="2000" b="1" dirty="0">
                <a:solidFill>
                  <a:srgbClr val="FF3300"/>
                </a:solidFill>
                <a:latin typeface="黑体" pitchFamily="49" charset="-122"/>
                <a:ea typeface="黑体" pitchFamily="49" charset="-122"/>
              </a:rPr>
              <a:t>50</a:t>
            </a:r>
            <a:r>
              <a:rPr lang="zh-CN" altLang="en-US" sz="2000" dirty="0">
                <a:latin typeface="黑体" pitchFamily="49" charset="-122"/>
                <a:ea typeface="黑体" pitchFamily="49" charset="-122"/>
              </a:rPr>
              <a:t>克以上，处</a:t>
            </a:r>
            <a:r>
              <a:rPr lang="en-US" altLang="zh-CN" sz="2000" b="1" dirty="0">
                <a:solidFill>
                  <a:srgbClr val="FF3300"/>
                </a:solidFill>
                <a:latin typeface="黑体" pitchFamily="49" charset="-122"/>
                <a:ea typeface="黑体" pitchFamily="49" charset="-122"/>
              </a:rPr>
              <a:t>15</a:t>
            </a:r>
            <a:r>
              <a:rPr lang="zh-CN" altLang="en-US" sz="2000" dirty="0">
                <a:latin typeface="黑体" pitchFamily="49" charset="-122"/>
                <a:ea typeface="黑体" pitchFamily="49" charset="-122"/>
              </a:rPr>
              <a:t>年有</a:t>
            </a:r>
            <a:endParaRPr lang="zh-CN" altLang="en-US" sz="2000" dirty="0">
              <a:latin typeface="黑体" pitchFamily="49" charset="-122"/>
              <a:ea typeface="黑体" pitchFamily="49" charset="-122"/>
            </a:endParaRPr>
          </a:p>
          <a:p>
            <a:r>
              <a:rPr lang="zh-CN" altLang="en-US" sz="2000" dirty="0">
                <a:latin typeface="黑体" pitchFamily="49" charset="-122"/>
                <a:ea typeface="黑体" pitchFamily="49" charset="-122"/>
              </a:rPr>
              <a:t>   期徒刑，</a:t>
            </a:r>
            <a:r>
              <a:rPr lang="zh-CN" altLang="en-US" sz="2000" dirty="0">
                <a:solidFill>
                  <a:srgbClr val="FF3300"/>
                </a:solidFill>
                <a:latin typeface="黑体" pitchFamily="49" charset="-122"/>
                <a:ea typeface="黑体" pitchFamily="49" charset="-122"/>
              </a:rPr>
              <a:t>无期徒刑</a:t>
            </a:r>
            <a:r>
              <a:rPr lang="zh-CN" altLang="en-US" sz="2000" dirty="0">
                <a:latin typeface="黑体" pitchFamily="49" charset="-122"/>
                <a:ea typeface="黑体" pitchFamily="49" charset="-122"/>
              </a:rPr>
              <a:t>或者</a:t>
            </a:r>
            <a:r>
              <a:rPr lang="zh-CN" altLang="en-US" sz="2000" dirty="0">
                <a:solidFill>
                  <a:srgbClr val="FF3300"/>
                </a:solidFill>
                <a:latin typeface="黑体" pitchFamily="49" charset="-122"/>
                <a:ea typeface="黑体" pitchFamily="49" charset="-122"/>
              </a:rPr>
              <a:t>死刑</a:t>
            </a:r>
            <a:r>
              <a:rPr lang="zh-CN" altLang="en-US" sz="2000" dirty="0">
                <a:latin typeface="黑体" pitchFamily="49" charset="-122"/>
                <a:ea typeface="黑体" pitchFamily="49" charset="-122"/>
              </a:rPr>
              <a:t>。</a:t>
            </a:r>
            <a:endParaRPr lang="zh-CN" altLang="en-US" sz="2000" dirty="0">
              <a:latin typeface="黑体" pitchFamily="49" charset="-122"/>
              <a:ea typeface="黑体" pitchFamily="49" charset="-122"/>
            </a:endParaRPr>
          </a:p>
        </p:txBody>
      </p:sp>
      <p:sp>
        <p:nvSpPr>
          <p:cNvPr id="39943" name="矩形 39942"/>
          <p:cNvSpPr/>
          <p:nvPr/>
        </p:nvSpPr>
        <p:spPr>
          <a:xfrm>
            <a:off x="468313" y="3860800"/>
            <a:ext cx="8675687" cy="701675"/>
          </a:xfrm>
          <a:prstGeom prst="rect">
            <a:avLst/>
          </a:prstGeom>
          <a:noFill/>
          <a:ln w="9525">
            <a:noFill/>
          </a:ln>
        </p:spPr>
        <p:txBody>
          <a:bodyPr anchor="ctr">
            <a:spAutoFit/>
          </a:bodyPr>
          <a:p>
            <a:r>
              <a:rPr lang="en-US" altLang="zh-CN" sz="2000" dirty="0">
                <a:latin typeface="黑体" pitchFamily="49" charset="-122"/>
                <a:ea typeface="黑体" pitchFamily="49" charset="-122"/>
              </a:rPr>
              <a:t>2</a:t>
            </a:r>
            <a:r>
              <a:rPr lang="zh-CN" altLang="en-US" sz="2000" dirty="0">
                <a:latin typeface="黑体" pitchFamily="49" charset="-122"/>
                <a:ea typeface="黑体" pitchFamily="49" charset="-122"/>
              </a:rPr>
              <a:t>、非法持有毒品：鸦片</a:t>
            </a:r>
            <a:r>
              <a:rPr lang="en-US" altLang="zh-CN" sz="2000" b="1" dirty="0">
                <a:solidFill>
                  <a:srgbClr val="FF3300"/>
                </a:solidFill>
                <a:latin typeface="黑体" pitchFamily="49" charset="-122"/>
                <a:ea typeface="黑体" pitchFamily="49" charset="-122"/>
              </a:rPr>
              <a:t>1000</a:t>
            </a:r>
            <a:r>
              <a:rPr lang="zh-CN" altLang="en-US" sz="2000" dirty="0">
                <a:latin typeface="黑体" pitchFamily="49" charset="-122"/>
                <a:ea typeface="黑体" pitchFamily="49" charset="-122"/>
              </a:rPr>
              <a:t>克以上海洛因</a:t>
            </a:r>
            <a:r>
              <a:rPr lang="en-US" altLang="zh-CN" sz="2000" b="1" dirty="0">
                <a:latin typeface="黑体" pitchFamily="49" charset="-122"/>
                <a:ea typeface="黑体" pitchFamily="49" charset="-122"/>
              </a:rPr>
              <a:t>50</a:t>
            </a:r>
            <a:r>
              <a:rPr lang="zh-CN" altLang="en-US" sz="2000" dirty="0">
                <a:latin typeface="黑体" pitchFamily="49" charset="-122"/>
                <a:ea typeface="黑体" pitchFamily="49" charset="-122"/>
              </a:rPr>
              <a:t>克以上，处</a:t>
            </a:r>
            <a:r>
              <a:rPr lang="en-US" altLang="zh-CN" sz="2000" b="1" dirty="0">
                <a:solidFill>
                  <a:srgbClr val="FF3300"/>
                </a:solidFill>
                <a:latin typeface="黑体" pitchFamily="49" charset="-122"/>
                <a:ea typeface="黑体" pitchFamily="49" charset="-122"/>
              </a:rPr>
              <a:t>7</a:t>
            </a:r>
            <a:r>
              <a:rPr lang="zh-CN" altLang="en-US" sz="2000" dirty="0">
                <a:latin typeface="黑体" pitchFamily="49" charset="-122"/>
                <a:ea typeface="黑体" pitchFamily="49" charset="-122"/>
              </a:rPr>
              <a:t>年以上有期徒刑</a:t>
            </a:r>
            <a:endParaRPr lang="zh-CN" altLang="en-US" sz="2000" dirty="0">
              <a:latin typeface="黑体" pitchFamily="49" charset="-122"/>
              <a:ea typeface="黑体" pitchFamily="49" charset="-122"/>
            </a:endParaRPr>
          </a:p>
          <a:p>
            <a:r>
              <a:rPr lang="zh-CN" altLang="en-US" sz="2000" dirty="0">
                <a:latin typeface="黑体" pitchFamily="49" charset="-122"/>
                <a:ea typeface="黑体" pitchFamily="49" charset="-122"/>
              </a:rPr>
              <a:t>   或者</a:t>
            </a:r>
            <a:r>
              <a:rPr lang="zh-CN" altLang="en-US" sz="2000" dirty="0">
                <a:solidFill>
                  <a:srgbClr val="FF3300"/>
                </a:solidFill>
                <a:latin typeface="黑体" pitchFamily="49" charset="-122"/>
                <a:ea typeface="黑体" pitchFamily="49" charset="-122"/>
              </a:rPr>
              <a:t>无期徒刑</a:t>
            </a:r>
            <a:r>
              <a:rPr lang="zh-CN" altLang="en-US" sz="2000" dirty="0">
                <a:latin typeface="黑体" pitchFamily="49" charset="-122"/>
                <a:ea typeface="黑体" pitchFamily="49" charset="-122"/>
              </a:rPr>
              <a:t>。</a:t>
            </a:r>
            <a:endParaRPr lang="zh-CN" altLang="en-US" sz="2000" dirty="0">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9940"/>
                                        </p:tgtEl>
                                        <p:attrNameLst>
                                          <p:attrName>style.visibility</p:attrName>
                                        </p:attrNameLst>
                                      </p:cBhvr>
                                      <p:to>
                                        <p:strVal val="visible"/>
                                      </p:to>
                                    </p:set>
                                    <p:anim calcmode="lin" valueType="num">
                                      <p:cBhvr>
                                        <p:cTn id="7" dur="1" fill="hold"/>
                                        <p:tgtEl>
                                          <p:spTgt spid="39940"/>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9941"/>
                                        </p:tgtEl>
                                        <p:attrNameLst>
                                          <p:attrName>style.visibility</p:attrName>
                                        </p:attrNameLst>
                                      </p:cBhvr>
                                      <p:to>
                                        <p:strVal val="visible"/>
                                      </p:to>
                                    </p:set>
                                    <p:anim calcmode="lin" valueType="num">
                                      <p:cBhvr>
                                        <p:cTn id="12" dur="1" fill="hold"/>
                                        <p:tgtEl>
                                          <p:spTgt spid="39941"/>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9943"/>
                                        </p:tgtEl>
                                        <p:attrNameLst>
                                          <p:attrName>style.visibility</p:attrName>
                                        </p:attrNameLst>
                                      </p:cBhvr>
                                      <p:to>
                                        <p:strVal val="visible"/>
                                      </p:to>
                                    </p:set>
                                    <p:anim calcmode="lin" valueType="num">
                                      <p:cBhvr>
                                        <p:cTn id="17" dur="1" fill="hold"/>
                                        <p:tgtEl>
                                          <p:spTgt spid="3994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0" grpId="0"/>
      <p:bldP spid="39941" grpId="0"/>
      <p:bldP spid="3994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8" name="标题 40961"/>
          <p:cNvSpPr>
            <a:spLocks noGrp="1" noRot="1"/>
          </p:cNvSpPr>
          <p:nvPr>
            <p:ph type="title"/>
          </p:nvPr>
        </p:nvSpPr>
        <p:spPr/>
        <p:txBody>
          <a:bodyPr vert="horz" wrap="square" lIns="91440" tIns="45720" rIns="91440" bIns="45720" anchor="ctr"/>
          <a:p>
            <a:pPr algn="l" eaLnBrk="1" hangingPunct="1"/>
            <a:r>
              <a:rPr lang="zh-CN" altLang="en-US" b="1" dirty="0">
                <a:solidFill>
                  <a:srgbClr val="FF3300"/>
                </a:solidFill>
                <a:ea typeface="黑体" pitchFamily="49" charset="-122"/>
              </a:rPr>
              <a:t>六、禁毒格言大家说</a:t>
            </a:r>
            <a:endParaRPr lang="zh-CN" altLang="en-US" b="1" dirty="0">
              <a:solidFill>
                <a:srgbClr val="FF3300"/>
              </a:solidFill>
              <a:ea typeface="黑体" pitchFamily="49" charset="-122"/>
            </a:endParaRPr>
          </a:p>
        </p:txBody>
      </p:sp>
      <p:sp>
        <p:nvSpPr>
          <p:cNvPr id="40963" name="内容占位符 40962"/>
          <p:cNvSpPr>
            <a:spLocks noGrp="1" noRot="1"/>
          </p:cNvSpPr>
          <p:nvPr>
            <p:ph idx="1"/>
          </p:nvPr>
        </p:nvSpPr>
        <p:spPr/>
        <p:txBody>
          <a:bodyPr vert="horz" wrap="square" lIns="91440" tIns="45720" rIns="91440" bIns="45720" anchor="t"/>
          <a:p>
            <a:pPr eaLnBrk="1" hangingPunct="1">
              <a:buNone/>
            </a:pPr>
            <a:r>
              <a:rPr lang="en-US" altLang="zh-CN" dirty="0"/>
              <a:t>   </a:t>
            </a:r>
            <a:r>
              <a:rPr lang="en-US" altLang="zh-CN" b="1" dirty="0"/>
              <a:t>1</a:t>
            </a:r>
            <a:r>
              <a:rPr lang="zh-CN" altLang="en-US" b="1" dirty="0"/>
              <a:t>、珍爱生命，拒绝毒品。</a:t>
            </a:r>
            <a:br>
              <a:rPr lang="zh-CN" altLang="en-US" b="1" dirty="0"/>
            </a:br>
            <a:br>
              <a:rPr lang="zh-CN" altLang="en-US" b="1" dirty="0"/>
            </a:br>
            <a:r>
              <a:rPr lang="en-US" altLang="zh-CN" b="1" dirty="0"/>
              <a:t>2</a:t>
            </a:r>
            <a:r>
              <a:rPr lang="zh-CN" altLang="en-US" b="1" dirty="0"/>
              <a:t>、莫沾毒品，莫交毒友。</a:t>
            </a:r>
            <a:br>
              <a:rPr lang="zh-CN" altLang="en-US" b="1" dirty="0"/>
            </a:br>
            <a:br>
              <a:rPr lang="zh-CN" altLang="en-US" b="1" dirty="0"/>
            </a:br>
            <a:r>
              <a:rPr lang="en-US" altLang="zh-CN" b="1" dirty="0"/>
              <a:t>3</a:t>
            </a:r>
            <a:r>
              <a:rPr lang="zh-CN" altLang="en-US" b="1" dirty="0"/>
              <a:t>、防毒反毒，人人有责。</a:t>
            </a:r>
            <a:br>
              <a:rPr lang="zh-CN" altLang="en-US" b="1" dirty="0"/>
            </a:br>
            <a:br>
              <a:rPr lang="zh-CN" altLang="en-US" b="1" dirty="0"/>
            </a:br>
            <a:r>
              <a:rPr lang="en-US" altLang="zh-CN" b="1" dirty="0"/>
              <a:t>4</a:t>
            </a:r>
            <a:r>
              <a:rPr lang="zh-CN" altLang="en-US" b="1" dirty="0"/>
              <a:t>、扫除毒害，利国利民。</a:t>
            </a:r>
            <a:r>
              <a:rPr lang="zh-CN" altLang="en-US" dirty="0"/>
              <a:t> </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0963">
                                            <p:txEl>
                                              <p:charRg st="0" end="59"/>
                                            </p:txEl>
                                          </p:spTgt>
                                        </p:tgtEl>
                                        <p:attrNameLst>
                                          <p:attrName>style.visibility</p:attrName>
                                        </p:attrNameLst>
                                      </p:cBhvr>
                                      <p:to>
                                        <p:strVal val="visible"/>
                                      </p:to>
                                    </p:set>
                                    <p:anim calcmode="lin" valueType="num">
                                      <p:cBhvr additive="base">
                                        <p:cTn id="7" dur="500" fill="hold"/>
                                        <p:tgtEl>
                                          <p:spTgt spid="40963">
                                            <p:txEl>
                                              <p:charRg st="0" end="59"/>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0963">
                                            <p:txEl>
                                              <p:charRg st="0" end="5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6" name="矩形 44035"/>
          <p:cNvSpPr/>
          <p:nvPr/>
        </p:nvSpPr>
        <p:spPr>
          <a:xfrm>
            <a:off x="755650" y="1844675"/>
            <a:ext cx="7883525" cy="3935413"/>
          </a:xfrm>
          <a:prstGeom prst="rect">
            <a:avLst/>
          </a:prstGeom>
          <a:noFill/>
          <a:ln w="9525">
            <a:noFill/>
          </a:ln>
        </p:spPr>
        <p:txBody>
          <a:bodyPr wrap="none" anchor="ctr">
            <a:spAutoFit/>
          </a:bodyPr>
          <a:p>
            <a:r>
              <a:rPr lang="en-US" altLang="zh-CN" sz="2800" b="1" dirty="0">
                <a:latin typeface="Arial" panose="020B0604020202020204" pitchFamily="34" charset="0"/>
              </a:rPr>
              <a:t>5</a:t>
            </a:r>
            <a:r>
              <a:rPr lang="zh-CN" altLang="en-US" sz="2800" b="1" dirty="0">
                <a:latin typeface="Arial" panose="020B0604020202020204" pitchFamily="34" charset="0"/>
              </a:rPr>
              <a:t>、毒品是人类社会的公害。</a:t>
            </a:r>
            <a:br>
              <a:rPr lang="zh-CN" altLang="en-US" sz="2800" b="1" dirty="0">
                <a:latin typeface="Arial" panose="020B0604020202020204" pitchFamily="34" charset="0"/>
              </a:rPr>
            </a:br>
            <a:br>
              <a:rPr lang="zh-CN" altLang="en-US" sz="2800" b="1" dirty="0">
                <a:latin typeface="Arial" panose="020B0604020202020204" pitchFamily="34" charset="0"/>
              </a:rPr>
            </a:br>
            <a:r>
              <a:rPr lang="en-US" altLang="zh-CN" sz="2800" b="1" dirty="0">
                <a:latin typeface="Arial" panose="020B0604020202020204" pitchFamily="34" charset="0"/>
              </a:rPr>
              <a:t>6</a:t>
            </a:r>
            <a:r>
              <a:rPr lang="zh-CN" altLang="en-US" sz="2800" b="1" dirty="0">
                <a:latin typeface="Arial" panose="020B0604020202020204" pitchFamily="34" charset="0"/>
              </a:rPr>
              <a:t>、吸毒是犯罪的祸根。</a:t>
            </a:r>
            <a:br>
              <a:rPr lang="zh-CN" altLang="en-US" sz="2800" b="1" dirty="0">
                <a:latin typeface="Arial" panose="020B0604020202020204" pitchFamily="34" charset="0"/>
              </a:rPr>
            </a:br>
            <a:br>
              <a:rPr lang="zh-CN" altLang="en-US" sz="2800" b="1" dirty="0">
                <a:latin typeface="Arial" panose="020B0604020202020204" pitchFamily="34" charset="0"/>
              </a:rPr>
            </a:br>
            <a:r>
              <a:rPr lang="en-US" altLang="zh-CN" sz="2800" b="1" dirty="0">
                <a:latin typeface="Arial" panose="020B0604020202020204" pitchFamily="34" charset="0"/>
              </a:rPr>
              <a:t>7</a:t>
            </a:r>
            <a:r>
              <a:rPr lang="zh-CN" altLang="en-US" sz="2800" b="1" dirty="0">
                <a:latin typeface="Arial" panose="020B0604020202020204" pitchFamily="34" charset="0"/>
              </a:rPr>
              <a:t>、毒品一日不绝，</a:t>
            </a:r>
            <a:r>
              <a:rPr lang="zh-CN" altLang="en-US" sz="2800" b="1" dirty="0">
                <a:latin typeface="Arial" panose="020B0604020202020204" pitchFamily="34" charset="0"/>
                <a:hlinkClick r:id="rId1"/>
              </a:rPr>
              <a:t>禁毒</a:t>
            </a:r>
            <a:r>
              <a:rPr lang="zh-CN" altLang="en-US" sz="2800" b="1" dirty="0">
                <a:latin typeface="Arial" panose="020B0604020202020204" pitchFamily="34" charset="0"/>
              </a:rPr>
              <a:t>一刻不止。</a:t>
            </a:r>
            <a:br>
              <a:rPr lang="zh-CN" altLang="en-US" sz="2800" b="1" dirty="0">
                <a:latin typeface="Arial" panose="020B0604020202020204" pitchFamily="34" charset="0"/>
              </a:rPr>
            </a:br>
            <a:br>
              <a:rPr lang="zh-CN" altLang="en-US" sz="2800" b="1" dirty="0">
                <a:latin typeface="Arial" panose="020B0604020202020204" pitchFamily="34" charset="0"/>
              </a:rPr>
            </a:br>
            <a:r>
              <a:rPr lang="en-US" altLang="zh-CN" sz="2800" b="1" dirty="0">
                <a:latin typeface="Arial" panose="020B0604020202020204" pitchFamily="34" charset="0"/>
              </a:rPr>
              <a:t>8</a:t>
            </a:r>
            <a:r>
              <a:rPr lang="zh-CN" altLang="en-US" sz="2800" b="1" dirty="0">
                <a:latin typeface="Arial" panose="020B0604020202020204" pitchFamily="34" charset="0"/>
              </a:rPr>
              <a:t>、有毒必肃，贩毒必惩，种毒必究，吸毒必戒。</a:t>
            </a:r>
            <a:br>
              <a:rPr lang="zh-CN" altLang="en-US" sz="2800" b="1" dirty="0">
                <a:latin typeface="Arial" panose="020B0604020202020204" pitchFamily="34" charset="0"/>
              </a:rPr>
            </a:br>
            <a:br>
              <a:rPr lang="zh-CN" altLang="en-US" sz="2800" b="1" dirty="0">
                <a:latin typeface="Arial" panose="020B0604020202020204" pitchFamily="34" charset="0"/>
              </a:rPr>
            </a:br>
            <a:endParaRPr lang="zh-CN" altLang="en-US" sz="2800" b="1" dirty="0">
              <a:latin typeface="Arial" panose="020B0604020202020204" pitchFamily="34" charset="0"/>
            </a:endParaRPr>
          </a:p>
        </p:txBody>
      </p:sp>
      <p:sp>
        <p:nvSpPr>
          <p:cNvPr id="51203" name="标题 44036"/>
          <p:cNvSpPr>
            <a:spLocks noGrp="1" noRot="1"/>
          </p:cNvSpPr>
          <p:nvPr>
            <p:ph type="title"/>
          </p:nvPr>
        </p:nvSpPr>
        <p:spPr/>
        <p:txBody>
          <a:bodyPr vert="horz" wrap="square" lIns="91440" tIns="45720" rIns="91440" bIns="45720" anchor="ctr"/>
          <a:p>
            <a:pPr algn="l" eaLnBrk="1" hangingPunct="1"/>
            <a:r>
              <a:rPr lang="zh-CN" altLang="en-US" b="1" dirty="0">
                <a:solidFill>
                  <a:srgbClr val="FF3300"/>
                </a:solidFill>
              </a:rPr>
              <a:t>六、禁毒格言大家说</a:t>
            </a:r>
            <a:endParaRPr lang="zh-CN" altLang="en-US" b="1" dirty="0">
              <a:solidFill>
                <a:srgbClr val="FF33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4036">
                                            <p:txEl>
                                              <p:charRg st="0" end="71"/>
                                            </p:txEl>
                                          </p:spTgt>
                                        </p:tgtEl>
                                        <p:attrNameLst>
                                          <p:attrName>style.visibility</p:attrName>
                                        </p:attrNameLst>
                                      </p:cBhvr>
                                      <p:to>
                                        <p:strVal val="visible"/>
                                      </p:to>
                                    </p:set>
                                    <p:anim calcmode="lin" valueType="num">
                                      <p:cBhvr additive="base">
                                        <p:cTn id="7" dur="500" fill="hold"/>
                                        <p:tgtEl>
                                          <p:spTgt spid="44036">
                                            <p:txEl>
                                              <p:charRg st="0" end="7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4036">
                                            <p:txEl>
                                              <p:charRg st="0" end="7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文本框 35841"/>
          <p:cNvSpPr txBox="1"/>
          <p:nvPr/>
        </p:nvSpPr>
        <p:spPr>
          <a:xfrm>
            <a:off x="503238" y="1484313"/>
            <a:ext cx="8640762" cy="3386137"/>
          </a:xfrm>
          <a:prstGeom prst="rect">
            <a:avLst/>
          </a:prstGeom>
          <a:noFill/>
          <a:ln w="9525">
            <a:noFill/>
          </a:ln>
        </p:spPr>
        <p:txBody>
          <a:bodyPr>
            <a:spAutoFit/>
          </a:bodyPr>
          <a:p>
            <a:pPr>
              <a:lnSpc>
                <a:spcPct val="200000"/>
              </a:lnSpc>
              <a:spcBef>
                <a:spcPct val="50000"/>
              </a:spcBef>
            </a:pPr>
            <a:r>
              <a:rPr lang="zh-CN" altLang="en-US" sz="4800" b="1" dirty="0">
                <a:solidFill>
                  <a:srgbClr val="3399FF"/>
                </a:solidFill>
                <a:latin typeface="Arial" panose="020B0604020202020204" pitchFamily="34" charset="0"/>
                <a:ea typeface="华文中宋" pitchFamily="2" charset="-122"/>
              </a:rPr>
              <a:t>为爱你和你爱的人！！</a:t>
            </a:r>
            <a:endParaRPr lang="zh-CN" altLang="en-US" sz="4800" b="1" dirty="0">
              <a:solidFill>
                <a:srgbClr val="3399FF"/>
              </a:solidFill>
              <a:latin typeface="Arial" panose="020B0604020202020204" pitchFamily="34" charset="0"/>
              <a:ea typeface="华文中宋" pitchFamily="2" charset="-122"/>
            </a:endParaRPr>
          </a:p>
          <a:p>
            <a:pPr>
              <a:lnSpc>
                <a:spcPct val="200000"/>
              </a:lnSpc>
              <a:spcBef>
                <a:spcPct val="50000"/>
              </a:spcBef>
            </a:pPr>
            <a:r>
              <a:rPr lang="zh-CN" altLang="en-US" sz="4800" b="1" dirty="0">
                <a:solidFill>
                  <a:srgbClr val="FF3300"/>
                </a:solidFill>
                <a:latin typeface="Arial" panose="020B0604020202020204" pitchFamily="34" charset="0"/>
                <a:ea typeface="华文中宋" pitchFamily="2" charset="-122"/>
              </a:rPr>
              <a:t>         </a:t>
            </a:r>
            <a:r>
              <a:rPr lang="en-US" altLang="zh-CN" sz="4800" b="1" dirty="0">
                <a:solidFill>
                  <a:srgbClr val="FF3300"/>
                </a:solidFill>
                <a:latin typeface="华文中宋" pitchFamily="2" charset="-122"/>
                <a:ea typeface="华文中宋" pitchFamily="2" charset="-122"/>
              </a:rPr>
              <a:t>——</a:t>
            </a:r>
            <a:r>
              <a:rPr lang="zh-CN" altLang="en-US" sz="4800" b="1" dirty="0">
                <a:solidFill>
                  <a:srgbClr val="FF3300"/>
                </a:solidFill>
                <a:latin typeface="Arial" panose="020B0604020202020204" pitchFamily="34" charset="0"/>
                <a:ea typeface="华文中宋" pitchFamily="2" charset="-122"/>
              </a:rPr>
              <a:t>珍爱生命，拒绝毒品</a:t>
            </a:r>
            <a:endParaRPr lang="zh-CN" altLang="en-US" sz="4800" b="1" dirty="0">
              <a:solidFill>
                <a:srgbClr val="FF3300"/>
              </a:solidFill>
              <a:latin typeface="Arial" panose="020B0604020202020204" pitchFamily="34" charset="0"/>
              <a:ea typeface="华文中宋"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5842"/>
                                        </p:tgtEl>
                                        <p:attrNameLst>
                                          <p:attrName>style.visibility</p:attrName>
                                        </p:attrNameLst>
                                      </p:cBhvr>
                                      <p:to>
                                        <p:strVal val="visible"/>
                                      </p:to>
                                    </p:set>
                                    <p:anim calcmode="lin" valueType="num">
                                      <p:cBhvr additive="base">
                                        <p:cTn id="7" dur="500" fill="hold"/>
                                        <p:tgtEl>
                                          <p:spTgt spid="35842"/>
                                        </p:tgtEl>
                                        <p:attrNameLst>
                                          <p:attrName>ppt_x</p:attrName>
                                        </p:attrNameLst>
                                      </p:cBhvr>
                                      <p:tavLst>
                                        <p:tav tm="0">
                                          <p:val>
                                            <p:strVal val="1+#ppt_w/2"/>
                                          </p:val>
                                        </p:tav>
                                        <p:tav tm="100000">
                                          <p:val>
                                            <p:strVal val="#ppt_x"/>
                                          </p:val>
                                        </p:tav>
                                      </p:tavLst>
                                    </p:anim>
                                    <p:anim calcmode="lin" valueType="num">
                                      <p:cBhvr additive="base">
                                        <p:cTn id="8" dur="500" fill="hold"/>
                                        <p:tgtEl>
                                          <p:spTgt spid="3584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1"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3250" name="图片 41985" descr="2829864_183629997000_2"/>
          <p:cNvPicPr>
            <a:picLocks noChangeAspect="1"/>
          </p:cNvPicPr>
          <p:nvPr/>
        </p:nvPicPr>
        <p:blipFill>
          <a:blip r:embed="rId1">
            <a:lum bright="51999" contrast="-64000"/>
          </a:blip>
          <a:srcRect l="66406" t="66422" r="781" b="5789"/>
          <a:stretch>
            <a:fillRect/>
          </a:stretch>
        </p:blipFill>
        <p:spPr>
          <a:xfrm>
            <a:off x="0" y="0"/>
            <a:ext cx="9144000" cy="6858000"/>
          </a:xfrm>
          <a:prstGeom prst="rect">
            <a:avLst/>
          </a:prstGeom>
          <a:noFill/>
          <a:ln w="9525">
            <a:noFill/>
          </a:ln>
        </p:spPr>
      </p:pic>
      <p:sp>
        <p:nvSpPr>
          <p:cNvPr id="53251" name="矩形 41986"/>
          <p:cNvSpPr>
            <a:spLocks noTextEdit="1"/>
          </p:cNvSpPr>
          <p:nvPr/>
        </p:nvSpPr>
        <p:spPr>
          <a:xfrm>
            <a:off x="2339975" y="2492375"/>
            <a:ext cx="5073650" cy="1463675"/>
          </a:xfrm>
          <a:prstGeom prst="rect">
            <a:avLst/>
          </a:prstGeom>
        </p:spPr>
        <p:txBody>
          <a:bodyPr wrap="none" fromWordArt="1">
            <a:prstTxWarp prst="textPlain">
              <a:avLst>
                <a:gd name="adj" fmla="val 50000"/>
              </a:avLst>
            </a:prstTxWarp>
            <a:normAutofit/>
          </a:bodyPr>
          <a:p>
            <a:pPr algn="ctr"/>
            <a:r>
              <a:rPr lang="zh-CN" altLang="en-US" sz="6000">
                <a:ln w="12700" cap="flat" cmpd="sng">
                  <a:solidFill>
                    <a:srgbClr val="FF0000"/>
                  </a:solidFill>
                  <a:prstDash val="solid"/>
                  <a:headEnd type="none" w="med" len="med"/>
                  <a:tailEnd type="none" w="med" len="med"/>
                </a:ln>
                <a:solidFill>
                  <a:srgbClr val="FF0000"/>
                </a:solidFill>
                <a:effectLst>
                  <a:outerShdw dist="35921" dir="2699999" sy="50000" kx="2115830" algn="bl" rotWithShape="0">
                    <a:srgbClr val="C0C0C0">
                      <a:alpha val="75000"/>
                    </a:srgbClr>
                  </a:outerShdw>
                </a:effectLst>
                <a:latin typeface="宋体" panose="02010600030101010101" pitchFamily="2" charset="-122"/>
                <a:ea typeface="宋体" panose="02010600030101010101" pitchFamily="2" charset="-122"/>
              </a:rPr>
              <a:t>谢　谢　！</a:t>
            </a:r>
            <a:endParaRPr lang="zh-CN" altLang="en-US" sz="6000">
              <a:ln w="12700" cap="flat" cmpd="sng">
                <a:solidFill>
                  <a:srgbClr val="FF0000"/>
                </a:solidFill>
                <a:prstDash val="solid"/>
                <a:headEnd type="none" w="med" len="med"/>
                <a:tailEnd type="none" w="med" len="med"/>
              </a:ln>
              <a:solidFill>
                <a:srgbClr val="FF0000"/>
              </a:solidFill>
              <a:effectLst>
                <a:outerShdw dist="35921" dir="2699999" sy="50000" kx="2115830" algn="bl" rotWithShape="0">
                  <a:srgbClr val="C0C0C0">
                    <a:alpha val="75000"/>
                  </a:srgbClr>
                </a:outerShdw>
              </a:effectLst>
              <a:latin typeface="宋体" panose="02010600030101010101" pitchFamily="2" charset="-122"/>
              <a:ea typeface="宋体" panose="02010600030101010101"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标题 47105"/>
          <p:cNvSpPr>
            <a:spLocks noGrp="1" noRot="1"/>
          </p:cNvSpPr>
          <p:nvPr>
            <p:ph type="title"/>
          </p:nvPr>
        </p:nvSpPr>
        <p:spPr>
          <a:xfrm>
            <a:off x="468313" y="-1141412"/>
            <a:ext cx="8229600" cy="1141412"/>
          </a:xfrm>
        </p:spPr>
        <p:txBody>
          <a:bodyPr vert="horz" wrap="square" lIns="91440" tIns="45720" rIns="91440" bIns="45720" anchor="ctr"/>
          <a:p>
            <a:pPr eaLnBrk="1" hangingPunct="1"/>
            <a:r>
              <a:rPr lang="zh-CN" altLang="en-US" dirty="0"/>
              <a:t>宣传画欣赏</a:t>
            </a:r>
            <a:r>
              <a:rPr lang="en-US" altLang="zh-CN" dirty="0"/>
              <a:t>2</a:t>
            </a:r>
            <a:endParaRPr lang="en-US" altLang="zh-CN" dirty="0"/>
          </a:p>
        </p:txBody>
      </p:sp>
      <p:pic>
        <p:nvPicPr>
          <p:cNvPr id="47107" name="内容占位符 47106" descr="5-062000997"/>
          <p:cNvPicPr>
            <a:picLocks noGrp="1" noRot="1" noChangeAspect="1"/>
          </p:cNvPicPr>
          <p:nvPr>
            <p:ph sz="half" idx="1"/>
          </p:nvPr>
        </p:nvPicPr>
        <p:blipFill>
          <a:blip r:embed="rId1"/>
          <a:srcRect/>
          <a:stretch>
            <a:fillRect/>
          </a:stretch>
        </p:blipFill>
        <p:spPr>
          <a:xfrm>
            <a:off x="250825" y="476250"/>
            <a:ext cx="4329113" cy="6048375"/>
          </a:xfrm>
        </p:spPr>
      </p:pic>
      <p:pic>
        <p:nvPicPr>
          <p:cNvPr id="47108" name="内容占位符 47107" descr="5-062002914"/>
          <p:cNvPicPr>
            <a:picLocks noGrp="1" noRot="1" noChangeAspect="1"/>
          </p:cNvPicPr>
          <p:nvPr>
            <p:ph sz="half" idx="2"/>
          </p:nvPr>
        </p:nvPicPr>
        <p:blipFill>
          <a:blip r:embed="rId2"/>
          <a:srcRect/>
          <a:stretch>
            <a:fillRect/>
          </a:stretch>
        </p:blipFill>
        <p:spPr>
          <a:xfrm>
            <a:off x="4643438" y="476250"/>
            <a:ext cx="4264025" cy="6048375"/>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47107"/>
                                        </p:tgtEl>
                                        <p:attrNameLst>
                                          <p:attrName>style.visibility</p:attrName>
                                        </p:attrNameLst>
                                      </p:cBhvr>
                                      <p:to>
                                        <p:strVal val="visible"/>
                                      </p:to>
                                    </p:set>
                                    <p:anim calcmode="lin" valueType="num">
                                      <p:cBhvr>
                                        <p:cTn id="7" dur="1" fill="hold"/>
                                        <p:tgtEl>
                                          <p:spTgt spid="47107"/>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47108"/>
                                        </p:tgtEl>
                                        <p:attrNameLst>
                                          <p:attrName>style.visibility</p:attrName>
                                        </p:attrNameLst>
                                      </p:cBhvr>
                                      <p:to>
                                        <p:strVal val="visible"/>
                                      </p:to>
                                    </p:set>
                                    <p:anim calcmode="lin" valueType="num">
                                      <p:cBhvr>
                                        <p:cTn id="12" dur="1" fill="hold"/>
                                        <p:tgtEl>
                                          <p:spTgt spid="47108"/>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标题 48129"/>
          <p:cNvSpPr>
            <a:spLocks noGrp="1" noRot="1"/>
          </p:cNvSpPr>
          <p:nvPr>
            <p:ph type="title"/>
          </p:nvPr>
        </p:nvSpPr>
        <p:spPr>
          <a:xfrm>
            <a:off x="539750" y="-1322387"/>
            <a:ext cx="8229600" cy="1143000"/>
          </a:xfrm>
        </p:spPr>
        <p:txBody>
          <a:bodyPr vert="horz" wrap="square" lIns="91440" tIns="45720" rIns="91440" bIns="45720" anchor="ctr"/>
          <a:p>
            <a:pPr eaLnBrk="1" hangingPunct="1"/>
            <a:r>
              <a:rPr lang="zh-CN" altLang="en-US" dirty="0"/>
              <a:t>宣传画欣赏</a:t>
            </a:r>
            <a:r>
              <a:rPr lang="en-US" altLang="zh-CN" dirty="0"/>
              <a:t>3</a:t>
            </a:r>
            <a:endParaRPr lang="en-US" altLang="zh-CN" dirty="0"/>
          </a:p>
        </p:txBody>
      </p:sp>
      <p:pic>
        <p:nvPicPr>
          <p:cNvPr id="48131" name="内容占位符 48130" descr="5-062009364"/>
          <p:cNvPicPr>
            <a:picLocks noGrp="1" noRot="1" noChangeAspect="1"/>
          </p:cNvPicPr>
          <p:nvPr>
            <p:ph sz="half" idx="1"/>
          </p:nvPr>
        </p:nvPicPr>
        <p:blipFill>
          <a:blip r:embed="rId1"/>
          <a:srcRect/>
          <a:stretch>
            <a:fillRect/>
          </a:stretch>
        </p:blipFill>
        <p:spPr>
          <a:xfrm>
            <a:off x="158750" y="406400"/>
            <a:ext cx="4413250" cy="6191250"/>
          </a:xfrm>
        </p:spPr>
      </p:pic>
      <p:pic>
        <p:nvPicPr>
          <p:cNvPr id="48132" name="内容占位符 48131" descr="5-062010253"/>
          <p:cNvPicPr>
            <a:picLocks noGrp="1" noRot="1" noChangeAspect="1"/>
          </p:cNvPicPr>
          <p:nvPr>
            <p:ph sz="half" idx="2"/>
          </p:nvPr>
        </p:nvPicPr>
        <p:blipFill>
          <a:blip r:embed="rId2"/>
          <a:srcRect/>
          <a:stretch>
            <a:fillRect/>
          </a:stretch>
        </p:blipFill>
        <p:spPr>
          <a:xfrm>
            <a:off x="4643438" y="404813"/>
            <a:ext cx="4360862" cy="6192837"/>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48131"/>
                                        </p:tgtEl>
                                        <p:attrNameLst>
                                          <p:attrName>style.visibility</p:attrName>
                                        </p:attrNameLst>
                                      </p:cBhvr>
                                      <p:to>
                                        <p:strVal val="visible"/>
                                      </p:to>
                                    </p:set>
                                    <p:anim calcmode="lin" valueType="num">
                                      <p:cBhvr>
                                        <p:cTn id="7" dur="1" fill="hold"/>
                                        <p:tgtEl>
                                          <p:spTgt spid="48131"/>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48132"/>
                                        </p:tgtEl>
                                        <p:attrNameLst>
                                          <p:attrName>style.visibility</p:attrName>
                                        </p:attrNameLst>
                                      </p:cBhvr>
                                      <p:to>
                                        <p:strVal val="visible"/>
                                      </p:to>
                                    </p:set>
                                    <p:anim calcmode="lin" valueType="num">
                                      <p:cBhvr>
                                        <p:cTn id="12" dur="1" fill="hold"/>
                                        <p:tgtEl>
                                          <p:spTgt spid="48132"/>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标题 49153"/>
          <p:cNvSpPr>
            <a:spLocks noGrp="1" noRot="1"/>
          </p:cNvSpPr>
          <p:nvPr>
            <p:ph type="title"/>
          </p:nvPr>
        </p:nvSpPr>
        <p:spPr>
          <a:xfrm>
            <a:off x="395288" y="-1141412"/>
            <a:ext cx="8229600" cy="1141412"/>
          </a:xfrm>
        </p:spPr>
        <p:txBody>
          <a:bodyPr vert="horz" wrap="square" lIns="91440" tIns="45720" rIns="91440" bIns="45720" anchor="ctr"/>
          <a:p>
            <a:pPr eaLnBrk="1" hangingPunct="1"/>
            <a:r>
              <a:rPr lang="zh-CN" altLang="en-US" dirty="0"/>
              <a:t>宣传画欣赏</a:t>
            </a:r>
            <a:r>
              <a:rPr lang="en-US" altLang="zh-CN" dirty="0"/>
              <a:t>4</a:t>
            </a:r>
            <a:endParaRPr lang="en-US" altLang="zh-CN" dirty="0"/>
          </a:p>
        </p:txBody>
      </p:sp>
      <p:pic>
        <p:nvPicPr>
          <p:cNvPr id="49155" name="内容占位符 49154" descr="5-06205943"/>
          <p:cNvPicPr>
            <a:picLocks noGrp="1" noRot="1" noChangeAspect="1"/>
          </p:cNvPicPr>
          <p:nvPr>
            <p:ph sz="half" idx="1"/>
          </p:nvPr>
        </p:nvPicPr>
        <p:blipFill>
          <a:blip r:embed="rId1"/>
          <a:srcRect/>
          <a:stretch>
            <a:fillRect/>
          </a:stretch>
        </p:blipFill>
        <p:spPr>
          <a:xfrm>
            <a:off x="179388" y="476250"/>
            <a:ext cx="4464050" cy="6048375"/>
          </a:xfrm>
        </p:spPr>
      </p:pic>
      <p:pic>
        <p:nvPicPr>
          <p:cNvPr id="49156" name="内容占位符 49155" descr="5-062016234"/>
          <p:cNvPicPr>
            <a:picLocks noGrp="1" noRot="1" noChangeAspect="1"/>
          </p:cNvPicPr>
          <p:nvPr>
            <p:ph sz="half" idx="2"/>
          </p:nvPr>
        </p:nvPicPr>
        <p:blipFill>
          <a:blip r:embed="rId2"/>
          <a:srcRect/>
          <a:stretch>
            <a:fillRect/>
          </a:stretch>
        </p:blipFill>
        <p:spPr>
          <a:xfrm>
            <a:off x="4824413" y="476250"/>
            <a:ext cx="4211637" cy="6048375"/>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49155"/>
                                        </p:tgtEl>
                                        <p:attrNameLst>
                                          <p:attrName>style.visibility</p:attrName>
                                        </p:attrNameLst>
                                      </p:cBhvr>
                                      <p:to>
                                        <p:strVal val="visible"/>
                                      </p:to>
                                    </p:set>
                                    <p:anim calcmode="lin" valueType="num">
                                      <p:cBhvr>
                                        <p:cTn id="7" dur="1" fill="hold"/>
                                        <p:tgtEl>
                                          <p:spTgt spid="49155"/>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49156"/>
                                        </p:tgtEl>
                                        <p:attrNameLst>
                                          <p:attrName>style.visibility</p:attrName>
                                        </p:attrNameLst>
                                      </p:cBhvr>
                                      <p:to>
                                        <p:strVal val="visible"/>
                                      </p:to>
                                    </p:set>
                                    <p:anim calcmode="lin" valueType="num">
                                      <p:cBhvr>
                                        <p:cTn id="12" dur="1" fill="hold"/>
                                        <p:tgtEl>
                                          <p:spTgt spid="49156"/>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标题 15361"/>
          <p:cNvSpPr>
            <a:spLocks noGrp="1" noRot="1"/>
          </p:cNvSpPr>
          <p:nvPr>
            <p:ph type="title"/>
          </p:nvPr>
        </p:nvSpPr>
        <p:spPr/>
        <p:txBody>
          <a:bodyPr vert="horz" wrap="square" lIns="91440" tIns="45720" rIns="91440" bIns="45720" anchor="ctr"/>
          <a:p>
            <a:pPr eaLnBrk="1" hangingPunct="1"/>
            <a:r>
              <a:rPr lang="zh-CN" altLang="en-US" b="1" dirty="0">
                <a:solidFill>
                  <a:srgbClr val="FF3300"/>
                </a:solidFill>
                <a:ea typeface="黑体" pitchFamily="49" charset="-122"/>
              </a:rPr>
              <a:t>学习目标</a:t>
            </a:r>
            <a:endParaRPr lang="zh-CN" altLang="en-US" b="1" dirty="0">
              <a:solidFill>
                <a:srgbClr val="FF3300"/>
              </a:solidFill>
              <a:ea typeface="黑体" pitchFamily="49" charset="-122"/>
            </a:endParaRPr>
          </a:p>
        </p:txBody>
      </p:sp>
      <p:sp>
        <p:nvSpPr>
          <p:cNvPr id="22531" name="文本占位符 15362"/>
          <p:cNvSpPr>
            <a:spLocks noGrp="1" noRot="1"/>
          </p:cNvSpPr>
          <p:nvPr>
            <p:ph idx="1"/>
          </p:nvPr>
        </p:nvSpPr>
        <p:spPr>
          <a:xfrm>
            <a:off x="179388" y="1600200"/>
            <a:ext cx="8964612" cy="4525963"/>
          </a:xfrm>
        </p:spPr>
        <p:txBody>
          <a:bodyPr vert="horz" wrap="square" lIns="91440" tIns="45720" rIns="91440" bIns="45720" anchor="t"/>
          <a:p>
            <a:pPr eaLnBrk="1" hangingPunct="1">
              <a:buNone/>
            </a:pPr>
            <a:r>
              <a:rPr lang="en-US" altLang="zh-CN" b="1" dirty="0">
                <a:latin typeface="宋体" panose="02010600030101010101" pitchFamily="2" charset="-122"/>
              </a:rPr>
              <a:t>1</a:t>
            </a:r>
            <a:r>
              <a:rPr lang="zh-CN" altLang="en-US" b="1" dirty="0">
                <a:latin typeface="宋体" panose="02010600030101010101" pitchFamily="2" charset="-122"/>
              </a:rPr>
              <a:t>、了解什么是毒品，认识吸毒行为 </a:t>
            </a:r>
            <a:r>
              <a:rPr lang="en-US" altLang="zh-CN" b="1" dirty="0">
                <a:latin typeface="宋体" panose="02010600030101010101" pitchFamily="2" charset="-122"/>
              </a:rPr>
              <a:t>,</a:t>
            </a:r>
            <a:r>
              <a:rPr lang="zh-CN" altLang="en-US" b="1" dirty="0">
                <a:latin typeface="宋体" panose="02010600030101010101" pitchFamily="2" charset="-122"/>
              </a:rPr>
              <a:t>认清毒品的危害。</a:t>
            </a:r>
            <a:endParaRPr lang="zh-CN" altLang="en-US" b="1" dirty="0">
              <a:latin typeface="宋体" panose="02010600030101010101" pitchFamily="2" charset="-122"/>
            </a:endParaRPr>
          </a:p>
          <a:p>
            <a:pPr eaLnBrk="1" hangingPunct="1">
              <a:buNone/>
            </a:pPr>
            <a:r>
              <a:rPr lang="en-US" altLang="zh-CN" b="1" dirty="0">
                <a:latin typeface="宋体" panose="02010600030101010101" pitchFamily="2" charset="-122"/>
              </a:rPr>
              <a:t>2</a:t>
            </a:r>
            <a:r>
              <a:rPr lang="zh-CN" altLang="en-US" b="1" dirty="0">
                <a:latin typeface="宋体" panose="02010600030101010101" pitchFamily="2" charset="-122"/>
              </a:rPr>
              <a:t>、懂得“珍惜生命，远离毒品”，培养禁毒意识，提高拒绝毒品的心理防御能力和自觉性。</a:t>
            </a:r>
            <a:endParaRPr lang="zh-CN" altLang="en-US" b="1" dirty="0">
              <a:latin typeface="宋体" panose="02010600030101010101" pitchFamily="2" charset="-122"/>
            </a:endParaRPr>
          </a:p>
          <a:p>
            <a:pPr eaLnBrk="1" hangingPunct="1">
              <a:buNone/>
            </a:pPr>
            <a:r>
              <a:rPr lang="en-US" altLang="zh-CN" b="1" dirty="0">
                <a:latin typeface="宋体" panose="02010600030101010101" pitchFamily="2" charset="-122"/>
              </a:rPr>
              <a:t>3</a:t>
            </a:r>
            <a:r>
              <a:rPr lang="zh-CN" altLang="en-US" b="1" dirty="0">
                <a:latin typeface="宋体" panose="02010600030101010101" pitchFamily="2" charset="-122"/>
              </a:rPr>
              <a:t>、自觉与涉毒违法犯罪行为作斗争。</a:t>
            </a:r>
            <a:endParaRPr lang="zh-CN" altLang="en-US" b="1" dirty="0">
              <a:latin typeface="宋体" panose="02010600030101010101" pitchFamily="2"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7" name="内容占位符 6146"/>
          <p:cNvSpPr>
            <a:spLocks noGrp="1" noRot="1"/>
          </p:cNvSpPr>
          <p:nvPr>
            <p:ph idx="1"/>
          </p:nvPr>
        </p:nvSpPr>
        <p:spPr>
          <a:xfrm>
            <a:off x="107950" y="1557338"/>
            <a:ext cx="9036050" cy="4248150"/>
          </a:xfrm>
        </p:spPr>
        <p:txBody>
          <a:bodyPr vert="horz" wrap="square" lIns="91440" tIns="45720" rIns="91440" bIns="45720" anchor="t"/>
          <a:p>
            <a:pPr eaLnBrk="1" hangingPunct="1">
              <a:buNone/>
            </a:pPr>
            <a:r>
              <a:rPr lang="zh-CN" altLang="en-US" sz="4400" b="1" dirty="0">
                <a:solidFill>
                  <a:srgbClr val="FF3300"/>
                </a:solidFill>
                <a:latin typeface="黑体" pitchFamily="49" charset="-122"/>
                <a:ea typeface="黑体" pitchFamily="49" charset="-122"/>
              </a:rPr>
              <a:t>一、认识毒品</a:t>
            </a:r>
            <a:endParaRPr lang="zh-CN" altLang="en-US" sz="4400" b="1" dirty="0">
              <a:solidFill>
                <a:srgbClr val="FF3300"/>
              </a:solidFill>
              <a:latin typeface="黑体" pitchFamily="49" charset="-122"/>
              <a:ea typeface="黑体" pitchFamily="49" charset="-122"/>
            </a:endParaRPr>
          </a:p>
          <a:p>
            <a:pPr eaLnBrk="1" hangingPunct="1">
              <a:buNone/>
            </a:pPr>
            <a:r>
              <a:rPr lang="zh-CN" altLang="en-US" sz="3600" b="1" dirty="0">
                <a:solidFill>
                  <a:srgbClr val="FF3300"/>
                </a:solidFill>
                <a:latin typeface="黑体" pitchFamily="49" charset="-122"/>
                <a:ea typeface="黑体" pitchFamily="49" charset="-122"/>
              </a:rPr>
              <a:t>       什么是毒品？</a:t>
            </a:r>
            <a:endParaRPr lang="zh-CN" altLang="en-US" sz="3600" b="1" dirty="0">
              <a:solidFill>
                <a:srgbClr val="FF3300"/>
              </a:solidFill>
              <a:latin typeface="黑体" pitchFamily="49" charset="-122"/>
              <a:ea typeface="黑体" pitchFamily="49" charset="-122"/>
            </a:endParaRPr>
          </a:p>
          <a:p>
            <a:pPr eaLnBrk="1" hangingPunct="1">
              <a:buNone/>
            </a:pPr>
            <a:r>
              <a:rPr lang="zh-CN" altLang="en-US" b="1" dirty="0">
                <a:solidFill>
                  <a:srgbClr val="0000FF"/>
                </a:solidFill>
              </a:rPr>
              <a:t>        </a:t>
            </a:r>
            <a:r>
              <a:rPr lang="en-US" altLang="zh-CN" b="1" dirty="0">
                <a:solidFill>
                  <a:srgbClr val="0000FF"/>
                </a:solidFill>
              </a:rPr>
              <a:t>——</a:t>
            </a:r>
            <a:r>
              <a:rPr lang="zh-CN" altLang="en-US" b="1" dirty="0">
                <a:solidFill>
                  <a:srgbClr val="0000FF"/>
                </a:solidFill>
              </a:rPr>
              <a:t>我国法律规定的毒品是指鸦片、海洛因、冰毒、吗啡、大麻、可卡因以及国家规定管制的其他能够使人形成瘾癖的麻醉药品和精神药品。</a:t>
            </a:r>
            <a:endParaRPr lang="zh-CN" altLang="en-US" dirty="0"/>
          </a:p>
          <a:p>
            <a:pPr eaLnBrk="1" hangingPunct="1">
              <a:buNone/>
            </a:pPr>
            <a:r>
              <a:rPr lang="zh-CN" altLang="en-US" dirty="0"/>
              <a:t>     </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charRg st="0" end="7"/>
                                            </p:txEl>
                                          </p:spTgt>
                                        </p:tgtEl>
                                        <p:attrNameLst>
                                          <p:attrName>style.visibility</p:attrName>
                                        </p:attrNameLst>
                                      </p:cBhvr>
                                      <p:to>
                                        <p:strVal val="visible"/>
                                      </p:to>
                                    </p:set>
                                    <p:anim calcmode="lin" valueType="num">
                                      <p:cBhvr additive="base">
                                        <p:cTn id="7" dur="500" fill="hold"/>
                                        <p:tgtEl>
                                          <p:spTgt spid="6147">
                                            <p:txEl>
                                              <p:charRg st="0" end="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charRg st="0" end="7"/>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charRg st="7" end="21"/>
                                            </p:txEl>
                                          </p:spTgt>
                                        </p:tgtEl>
                                        <p:attrNameLst>
                                          <p:attrName>style.visibility</p:attrName>
                                        </p:attrNameLst>
                                      </p:cBhvr>
                                      <p:to>
                                        <p:strVal val="visible"/>
                                      </p:to>
                                    </p:set>
                                    <p:anim calcmode="lin" valueType="num">
                                      <p:cBhvr additive="base">
                                        <p:cTn id="13" dur="500" fill="hold"/>
                                        <p:tgtEl>
                                          <p:spTgt spid="6147">
                                            <p:txEl>
                                              <p:charRg st="7" end="2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charRg st="7" end="2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147">
                                            <p:txEl>
                                              <p:charRg st="21" end="92"/>
                                            </p:txEl>
                                          </p:spTgt>
                                        </p:tgtEl>
                                        <p:attrNameLst>
                                          <p:attrName>style.visibility</p:attrName>
                                        </p:attrNameLst>
                                      </p:cBhvr>
                                      <p:to>
                                        <p:strVal val="visible"/>
                                      </p:to>
                                    </p:set>
                                    <p:anim calcmode="lin" valueType="num">
                                      <p:cBhvr additive="base">
                                        <p:cTn id="19" dur="500" fill="hold"/>
                                        <p:tgtEl>
                                          <p:spTgt spid="6147">
                                            <p:txEl>
                                              <p:charRg st="21" end="9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147">
                                            <p:txEl>
                                              <p:charRg st="21" end="9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标题 8193"/>
          <p:cNvSpPr>
            <a:spLocks noGrp="1" noRot="1"/>
          </p:cNvSpPr>
          <p:nvPr>
            <p:ph type="title"/>
          </p:nvPr>
        </p:nvSpPr>
        <p:spPr>
          <a:xfrm>
            <a:off x="2051050" y="0"/>
            <a:ext cx="4165600" cy="1143000"/>
          </a:xfrm>
        </p:spPr>
        <p:txBody>
          <a:bodyPr vert="horz" wrap="square" lIns="91440" tIns="45720" rIns="91440" bIns="45720" anchor="ctr"/>
          <a:p>
            <a:pPr eaLnBrk="1" hangingPunct="1"/>
            <a:r>
              <a:rPr lang="zh-CN" altLang="en-US" sz="5400" dirty="0">
                <a:solidFill>
                  <a:srgbClr val="FF0000"/>
                </a:solidFill>
                <a:ea typeface="黑体" pitchFamily="49" charset="-122"/>
              </a:rPr>
              <a:t>常见的毒品</a:t>
            </a:r>
            <a:endParaRPr lang="zh-CN" altLang="en-US" sz="5400" dirty="0">
              <a:solidFill>
                <a:srgbClr val="FF0000"/>
              </a:solidFill>
              <a:ea typeface="黑体" pitchFamily="49" charset="-122"/>
            </a:endParaRPr>
          </a:p>
        </p:txBody>
      </p:sp>
      <p:sp>
        <p:nvSpPr>
          <p:cNvPr id="8195" name="内容占位符 8194"/>
          <p:cNvSpPr>
            <a:spLocks noGrp="1" noRot="1"/>
          </p:cNvSpPr>
          <p:nvPr>
            <p:ph idx="1"/>
          </p:nvPr>
        </p:nvSpPr>
        <p:spPr>
          <a:xfrm>
            <a:off x="179388" y="692150"/>
            <a:ext cx="8785225" cy="5688013"/>
          </a:xfrm>
        </p:spPr>
        <p:txBody>
          <a:bodyPr vert="horz" wrap="square" lIns="91440" tIns="45720" rIns="91440" bIns="45720" anchor="t"/>
          <a:p>
            <a:pPr eaLnBrk="1" hangingPunct="1"/>
            <a:endParaRPr lang="en-US" altLang="zh-CN" dirty="0"/>
          </a:p>
          <a:p>
            <a:pPr eaLnBrk="1" hangingPunct="1"/>
            <a:r>
              <a:rPr lang="zh-CN" altLang="en-US" dirty="0"/>
              <a:t>一、</a:t>
            </a:r>
            <a:r>
              <a:rPr lang="zh-CN" altLang="en-US" b="1" dirty="0"/>
              <a:t>罂粟</a:t>
            </a:r>
            <a:endParaRPr lang="zh-CN" altLang="en-US" b="1" dirty="0"/>
          </a:p>
          <a:p>
            <a:pPr eaLnBrk="1" hangingPunct="1"/>
            <a:r>
              <a:rPr lang="zh-CN" altLang="en-US" b="1" dirty="0"/>
              <a:t>二、大麻</a:t>
            </a:r>
            <a:endParaRPr lang="zh-CN" altLang="en-US" b="1" dirty="0"/>
          </a:p>
          <a:p>
            <a:pPr eaLnBrk="1" hangingPunct="1"/>
            <a:r>
              <a:rPr lang="zh-CN" altLang="en-US" b="1" dirty="0"/>
              <a:t>三、</a:t>
            </a:r>
            <a:r>
              <a:rPr lang="zh-CN" altLang="en-US" b="1" dirty="0">
                <a:latin typeface="华文中宋" pitchFamily="2" charset="-122"/>
                <a:ea typeface="华文中宋" pitchFamily="2" charset="-122"/>
              </a:rPr>
              <a:t>海洛因</a:t>
            </a:r>
            <a:endParaRPr lang="zh-CN" altLang="en-US" b="1" dirty="0">
              <a:latin typeface="华文中宋" pitchFamily="2" charset="-122"/>
              <a:ea typeface="华文中宋" pitchFamily="2" charset="-122"/>
            </a:endParaRPr>
          </a:p>
          <a:p>
            <a:pPr eaLnBrk="1" hangingPunct="1"/>
            <a:r>
              <a:rPr lang="zh-CN" altLang="en-US" b="1" dirty="0">
                <a:latin typeface="华文中宋" pitchFamily="2" charset="-122"/>
                <a:ea typeface="华文中宋" pitchFamily="2" charset="-122"/>
              </a:rPr>
              <a:t>四</a:t>
            </a:r>
            <a:r>
              <a:rPr lang="zh-CN" altLang="en-US" b="1" dirty="0"/>
              <a:t>、冰毒（包括麻古）</a:t>
            </a:r>
            <a:endParaRPr lang="zh-CN" altLang="en-US" b="1" dirty="0"/>
          </a:p>
          <a:p>
            <a:pPr eaLnBrk="1" hangingPunct="1"/>
            <a:r>
              <a:rPr lang="zh-CN" altLang="en-US" b="1" dirty="0"/>
              <a:t>五、氯胺酮（又名</a:t>
            </a:r>
            <a:r>
              <a:rPr lang="en-US" altLang="zh-CN" b="1" dirty="0"/>
              <a:t>K</a:t>
            </a:r>
            <a:r>
              <a:rPr lang="zh-CN" altLang="en-US" b="1" dirty="0"/>
              <a:t>粉）</a:t>
            </a:r>
            <a:endParaRPr lang="zh-CN" altLang="en-US" b="1" dirty="0"/>
          </a:p>
          <a:p>
            <a:pPr eaLnBrk="1" hangingPunct="1"/>
            <a:r>
              <a:rPr lang="zh-CN" altLang="en-US" b="1" dirty="0"/>
              <a:t>六、摇头丸</a:t>
            </a:r>
            <a:endParaRPr lang="zh-CN" altLang="en-US" b="1" dirty="0"/>
          </a:p>
          <a:p>
            <a:pPr eaLnBrk="1" hangingPunct="1"/>
            <a:r>
              <a:rPr lang="zh-CN" altLang="en-US" b="1" dirty="0">
                <a:solidFill>
                  <a:srgbClr val="FF3300"/>
                </a:solidFill>
              </a:rPr>
              <a:t>罂粟、大麻、海洛因</a:t>
            </a:r>
            <a:r>
              <a:rPr lang="zh-CN" altLang="en-US" b="1" dirty="0"/>
              <a:t>一般称传统毒品，</a:t>
            </a:r>
            <a:endParaRPr lang="zh-CN" altLang="en-US" b="1" dirty="0"/>
          </a:p>
          <a:p>
            <a:pPr eaLnBrk="1" hangingPunct="1"/>
            <a:r>
              <a:rPr lang="zh-CN" altLang="en-US" b="1" dirty="0">
                <a:solidFill>
                  <a:srgbClr val="FF3300"/>
                </a:solidFill>
              </a:rPr>
              <a:t>冰毒、氯胺酮、摇头丸</a:t>
            </a:r>
            <a:r>
              <a:rPr lang="zh-CN" altLang="en-US" b="1" dirty="0"/>
              <a:t>等称新型毒品（合成毒品）。</a:t>
            </a:r>
            <a:endParaRPr lang="zh-CN" altLang="en-US" b="1" dirty="0"/>
          </a:p>
          <a:p>
            <a:pPr eaLnBrk="1" hangingPunct="1">
              <a:buNone/>
            </a:pPr>
            <a:endParaRPr lang="zh-CN" altLang="en-US" b="1"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indefinite" fill="hold">
                                          <p:stCondLst>
                                            <p:cond delay="0"/>
                                          </p:stCondLst>
                                        </p:cTn>
                                        <p:tgtEl>
                                          <p:spTgt spid="8194"/>
                                        </p:tgtEl>
                                        <p:attrNameLst>
                                          <p:attrName>style.visibility</p:attrName>
                                        </p:attrNameLst>
                                      </p:cBhvr>
                                      <p:to>
                                        <p:strVal val="visible"/>
                                      </p:to>
                                    </p:set>
                                    <p:anim calcmode="lin" valueType="num">
                                      <p:cBhvr>
                                        <p:cTn id="7" dur="1000" fill="hold"/>
                                        <p:tgtEl>
                                          <p:spTgt spid="8194"/>
                                        </p:tgtEl>
                                        <p:attrNameLst>
                                          <p:attrName>ppt_x</p:attrName>
                                        </p:attrNameLst>
                                      </p:cBhvr>
                                      <p:tavLst>
                                        <p:tav tm="0">
                                          <p:val>
                                            <p:strVal val="#ppt_x-.2"/>
                                          </p:val>
                                        </p:tav>
                                        <p:tav tm="100000">
                                          <p:val>
                                            <p:strVal val="#ppt_x"/>
                                          </p:val>
                                        </p:tav>
                                      </p:tavLst>
                                    </p:anim>
                                    <p:anim calcmode="lin" valueType="num">
                                      <p:cBhvr>
                                        <p:cTn id="8" dur="1000" fill="hold"/>
                                        <p:tgtEl>
                                          <p:spTgt spid="8194"/>
                                        </p:tgtEl>
                                        <p:attrNameLst>
                                          <p:attrName>ppt_y</p:attrName>
                                        </p:attrNameLst>
                                      </p:cBhvr>
                                      <p:tavLst>
                                        <p:tav tm="0">
                                          <p:val>
                                            <p:strVal val="#ppt_y"/>
                                          </p:val>
                                        </p:tav>
                                        <p:tav tm="100000">
                                          <p:val>
                                            <p:strVal val="#ppt_y"/>
                                          </p:val>
                                        </p:tav>
                                      </p:tavLst>
                                    </p:anim>
                                    <p:animEffect transition="in" filter="wipe(right)" prLst="gradientSize: 0.1">
                                      <p:cBhvr>
                                        <p:cTn id="9" dur="1000"/>
                                        <p:tgtEl>
                                          <p:spTgt spid="8194"/>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8195">
                                            <p:txEl>
                                              <p:charRg st="1" end="6"/>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8195">
                                            <p:txEl>
                                              <p:charRg st="6" end="11"/>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8195">
                                            <p:txEl>
                                              <p:charRg st="11" end="17"/>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8195">
                                            <p:txEl>
                                              <p:charRg st="17" end="28"/>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8195">
                                            <p:txEl>
                                              <p:charRg st="28" end="40"/>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8195">
                                            <p:txEl>
                                              <p:charRg st="40" end="46"/>
                                            </p:txEl>
                                          </p:spTgt>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8195">
                                            <p:txEl>
                                              <p:charRg st="46" end="64"/>
                                            </p:txEl>
                                          </p:spTgt>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8195">
                                            <p:txEl>
                                              <p:charRg st="64" end="8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Lst>
  </p:timing>
</p:sld>
</file>

<file path=ppt/theme/theme1.xml><?xml version="1.0" encoding="utf-8"?>
<a:theme xmlns:a="http://schemas.openxmlformats.org/drawingml/2006/main" name="古瓶荷花">
  <a:themeElements>
    <a:clrScheme name="">
      <a:dk1>
        <a:srgbClr val="0033CC"/>
      </a:dk1>
      <a:lt1>
        <a:srgbClr val="FFFFFF"/>
      </a:lt1>
      <a:dk2>
        <a:srgbClr val="007572"/>
      </a:dk2>
      <a:lt2>
        <a:srgbClr val="C0C0C0"/>
      </a:lt2>
      <a:accent1>
        <a:srgbClr val="CCECFF"/>
      </a:accent1>
      <a:accent2>
        <a:srgbClr val="3399FF"/>
      </a:accent2>
      <a:accent3>
        <a:srgbClr val="FFFFFF"/>
      </a:accent3>
      <a:accent4>
        <a:srgbClr val="002AAF"/>
      </a:accent4>
      <a:accent5>
        <a:srgbClr val="E2F4FF"/>
      </a:accent5>
      <a:accent6>
        <a:srgbClr val="2D89E5"/>
      </a:accent6>
      <a:hlink>
        <a:srgbClr val="CC0066"/>
      </a:hlink>
      <a:folHlink>
        <a:srgbClr val="7D7DA9"/>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古瓶荷花 1">
        <a:dk1>
          <a:srgbClr val="0033CC"/>
        </a:dk1>
        <a:lt1>
          <a:srgbClr val="FFFFFF"/>
        </a:lt1>
        <a:dk2>
          <a:srgbClr val="007572"/>
        </a:dk2>
        <a:lt2>
          <a:srgbClr val="C0C0C0"/>
        </a:lt2>
        <a:accent1>
          <a:srgbClr val="CCECFF"/>
        </a:accent1>
        <a:accent2>
          <a:srgbClr val="3399FF"/>
        </a:accent2>
        <a:accent3>
          <a:srgbClr val="FFFFFF"/>
        </a:accent3>
        <a:accent4>
          <a:srgbClr val="002AAE"/>
        </a:accent4>
        <a:accent5>
          <a:srgbClr val="E2F4FF"/>
        </a:accent5>
        <a:accent6>
          <a:srgbClr val="2D8AE7"/>
        </a:accent6>
        <a:hlink>
          <a:srgbClr val="CC0066"/>
        </a:hlink>
        <a:folHlink>
          <a:srgbClr val="7D7DA9"/>
        </a:folHlink>
      </a:clrScheme>
      <a:clrMap bg1="lt1" tx1="dk1" bg2="lt2" tx2="dk2" accent1="accent1" accent2="accent2" accent3="accent3" accent4="accent4" accent5="accent5" accent6="accent6" hlink="hlink" folHlink="folHlink"/>
    </a:extraClrScheme>
    <a:extraClrScheme>
      <a:clrScheme name="古瓶荷花 2">
        <a:dk1>
          <a:srgbClr val="007A77"/>
        </a:dk1>
        <a:lt1>
          <a:srgbClr val="EFF6EE"/>
        </a:lt1>
        <a:dk2>
          <a:srgbClr val="0066CC"/>
        </a:dk2>
        <a:lt2>
          <a:srgbClr val="C0C0C0"/>
        </a:lt2>
        <a:accent1>
          <a:srgbClr val="E7EEE6"/>
        </a:accent1>
        <a:accent2>
          <a:srgbClr val="FF9933"/>
        </a:accent2>
        <a:accent3>
          <a:srgbClr val="F6FAF5"/>
        </a:accent3>
        <a:accent4>
          <a:srgbClr val="006765"/>
        </a:accent4>
        <a:accent5>
          <a:srgbClr val="F1F5F0"/>
        </a:accent5>
        <a:accent6>
          <a:srgbClr val="E78A2D"/>
        </a:accent6>
        <a:hlink>
          <a:srgbClr val="636395"/>
        </a:hlink>
        <a:folHlink>
          <a:srgbClr val="CC3300"/>
        </a:folHlink>
      </a:clrScheme>
      <a:clrMap bg1="lt1" tx1="dk1" bg2="lt2" tx2="dk2" accent1="accent1" accent2="accent2" accent3="accent3" accent4="accent4" accent5="accent5" accent6="accent6" hlink="hlink" folHlink="folHlink"/>
    </a:extraClrScheme>
    <a:extraClrScheme>
      <a:clrScheme name="古瓶荷花 3">
        <a:dk1>
          <a:srgbClr val="000000"/>
        </a:dk1>
        <a:lt1>
          <a:srgbClr val="CCFFCC"/>
        </a:lt1>
        <a:dk2>
          <a:srgbClr val="E88A00"/>
        </a:dk2>
        <a:lt2>
          <a:srgbClr val="C0C0C0"/>
        </a:lt2>
        <a:accent1>
          <a:srgbClr val="CCECFF"/>
        </a:accent1>
        <a:accent2>
          <a:srgbClr val="336600"/>
        </a:accent2>
        <a:accent3>
          <a:srgbClr val="E2FFE2"/>
        </a:accent3>
        <a:accent4>
          <a:srgbClr val="000000"/>
        </a:accent4>
        <a:accent5>
          <a:srgbClr val="E2F4FF"/>
        </a:accent5>
        <a:accent6>
          <a:srgbClr val="2D5C00"/>
        </a:accent6>
        <a:hlink>
          <a:srgbClr val="3333CC"/>
        </a:hlink>
        <a:folHlink>
          <a:srgbClr val="3399FF"/>
        </a:folHlink>
      </a:clrScheme>
      <a:clrMap bg1="lt1" tx1="dk1" bg2="lt2" tx2="dk2" accent1="accent1" accent2="accent2" accent3="accent3" accent4="accent4" accent5="accent5" accent6="accent6" hlink="hlink" folHlink="folHlink"/>
    </a:extraClrScheme>
    <a:extraClrScheme>
      <a:clrScheme name="古瓶荷花 4">
        <a:dk1>
          <a:srgbClr val="000000"/>
        </a:dk1>
        <a:lt1>
          <a:srgbClr val="FFFFCC"/>
        </a:lt1>
        <a:dk2>
          <a:srgbClr val="CC3300"/>
        </a:dk2>
        <a:lt2>
          <a:srgbClr val="C0C0C0"/>
        </a:lt2>
        <a:accent1>
          <a:srgbClr val="FFFFCC"/>
        </a:accent1>
        <a:accent2>
          <a:srgbClr val="339933"/>
        </a:accent2>
        <a:accent3>
          <a:srgbClr val="FFFFE2"/>
        </a:accent3>
        <a:accent4>
          <a:srgbClr val="000000"/>
        </a:accent4>
        <a:accent5>
          <a:srgbClr val="FFFFE2"/>
        </a:accent5>
        <a:accent6>
          <a:srgbClr val="2D8A2D"/>
        </a:accent6>
        <a:hlink>
          <a:srgbClr val="0066FF"/>
        </a:hlink>
        <a:folHlink>
          <a:srgbClr val="6F6F9F"/>
        </a:folHlink>
      </a:clrScheme>
      <a:clrMap bg1="lt1" tx1="dk1" bg2="lt2" tx2="dk2" accent1="accent1" accent2="accent2" accent3="accent3" accent4="accent4" accent5="accent5" accent6="accent6" hlink="hlink" folHlink="folHlink"/>
    </a:extraClrScheme>
    <a:extraClrScheme>
      <a:clrScheme name="古瓶荷花 5">
        <a:dk1>
          <a:srgbClr val="636395"/>
        </a:dk1>
        <a:lt1>
          <a:srgbClr val="FFE2C5"/>
        </a:lt1>
        <a:dk2>
          <a:srgbClr val="000000"/>
        </a:dk2>
        <a:lt2>
          <a:srgbClr val="C0C0C0"/>
        </a:lt2>
        <a:accent1>
          <a:srgbClr val="FFE1E1"/>
        </a:accent1>
        <a:accent2>
          <a:srgbClr val="FF9933"/>
        </a:accent2>
        <a:accent3>
          <a:srgbClr val="FFEEDF"/>
        </a:accent3>
        <a:accent4>
          <a:srgbClr val="53537E"/>
        </a:accent4>
        <a:accent5>
          <a:srgbClr val="FFEEEE"/>
        </a:accent5>
        <a:accent6>
          <a:srgbClr val="E78A2D"/>
        </a:accent6>
        <a:hlink>
          <a:srgbClr val="008080"/>
        </a:hlink>
        <a:folHlink>
          <a:srgbClr val="3399FF"/>
        </a:folHlink>
      </a:clrScheme>
      <a:clrMap bg1="lt1" tx1="dk1" bg2="lt2" tx2="dk2" accent1="accent1" accent2="accent2" accent3="accent3" accent4="accent4" accent5="accent5" accent6="accent6" hlink="hlink" folHlink="folHlink"/>
    </a:extraClrScheme>
    <a:extraClrScheme>
      <a:clrScheme name="古瓶荷花 6">
        <a:dk1>
          <a:srgbClr val="626292"/>
        </a:dk1>
        <a:lt1>
          <a:srgbClr val="CCECFF"/>
        </a:lt1>
        <a:dk2>
          <a:srgbClr val="3333CC"/>
        </a:dk2>
        <a:lt2>
          <a:srgbClr val="C0C0C0"/>
        </a:lt2>
        <a:accent1>
          <a:srgbClr val="D9F1FF"/>
        </a:accent1>
        <a:accent2>
          <a:srgbClr val="FF9900"/>
        </a:accent2>
        <a:accent3>
          <a:srgbClr val="E2F4FF"/>
        </a:accent3>
        <a:accent4>
          <a:srgbClr val="53537C"/>
        </a:accent4>
        <a:accent5>
          <a:srgbClr val="E9F7FF"/>
        </a:accent5>
        <a:accent6>
          <a:srgbClr val="E78A00"/>
        </a:accent6>
        <a:hlink>
          <a:srgbClr val="CC0066"/>
        </a:hlink>
        <a:folHlink>
          <a:srgbClr val="009999"/>
        </a:folHlink>
      </a:clrScheme>
      <a:clrMap bg1="lt1" tx1="dk1" bg2="lt2" tx2="dk2" accent1="accent1" accent2="accent2" accent3="accent3" accent4="accent4" accent5="accent5" accent6="accent6" hlink="hlink" folHlink="folHlink"/>
    </a:extraClrScheme>
    <a:extraClrScheme>
      <a:clrScheme name="古瓶荷花 7">
        <a:dk1>
          <a:srgbClr val="0066CC"/>
        </a:dk1>
        <a:lt1>
          <a:srgbClr val="FFE1E1"/>
        </a:lt1>
        <a:dk2>
          <a:srgbClr val="006600"/>
        </a:dk2>
        <a:lt2>
          <a:srgbClr val="C0C0C0"/>
        </a:lt2>
        <a:accent1>
          <a:srgbClr val="FFFFCC"/>
        </a:accent1>
        <a:accent2>
          <a:srgbClr val="009999"/>
        </a:accent2>
        <a:accent3>
          <a:srgbClr val="FFEEEE"/>
        </a:accent3>
        <a:accent4>
          <a:srgbClr val="0056AE"/>
        </a:accent4>
        <a:accent5>
          <a:srgbClr val="FFFFE2"/>
        </a:accent5>
        <a:accent6>
          <a:srgbClr val="008A8A"/>
        </a:accent6>
        <a:hlink>
          <a:srgbClr val="EC0000"/>
        </a:hlink>
        <a:folHlink>
          <a:srgbClr val="0099FF"/>
        </a:folHlink>
      </a:clrScheme>
      <a:clrMap bg1="lt1" tx1="dk1" bg2="lt2" tx2="dk2" accent1="accent1" accent2="accent2" accent3="accent3" accent4="accent4" accent5="accent5" accent6="accent6" hlink="hlink" folHlink="folHlink"/>
    </a:extraClrScheme>
    <a:extraClrScheme>
      <a:clrScheme name="古瓶荷花 8">
        <a:dk1>
          <a:srgbClr val="292929"/>
        </a:dk1>
        <a:lt1>
          <a:srgbClr val="DDDDDD"/>
        </a:lt1>
        <a:dk2>
          <a:srgbClr val="0066CC"/>
        </a:dk2>
        <a:lt2>
          <a:srgbClr val="B2B2B2"/>
        </a:lt2>
        <a:accent1>
          <a:srgbClr val="CACADC"/>
        </a:accent1>
        <a:accent2>
          <a:srgbClr val="FFCC00"/>
        </a:accent2>
        <a:accent3>
          <a:srgbClr val="EBEBEB"/>
        </a:accent3>
        <a:accent4>
          <a:srgbClr val="212121"/>
        </a:accent4>
        <a:accent5>
          <a:srgbClr val="E1E1EB"/>
        </a:accent5>
        <a:accent6>
          <a:srgbClr val="E7B900"/>
        </a:accent6>
        <a:hlink>
          <a:srgbClr val="008080"/>
        </a:hlink>
        <a:folHlink>
          <a:srgbClr val="7D7DA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CDESIGNK</Template>
  <TotalTime>0</TotalTime>
  <Words>3115</Words>
  <Application>WPS 演示</Application>
  <PresentationFormat/>
  <Paragraphs>279</Paragraphs>
  <Slides>37</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37</vt:i4>
      </vt:variant>
    </vt:vector>
  </HeadingPairs>
  <TitlesOfParts>
    <vt:vector size="51" baseType="lpstr">
      <vt:lpstr>Arial</vt:lpstr>
      <vt:lpstr>宋体</vt:lpstr>
      <vt:lpstr>Wingdings</vt:lpstr>
      <vt:lpstr>黑体</vt:lpstr>
      <vt:lpstr>Times New Roman</vt:lpstr>
      <vt:lpstr>黑体</vt:lpstr>
      <vt:lpstr>华文中宋</vt:lpstr>
      <vt:lpstr>Comic Sans MS</vt:lpstr>
      <vt:lpstr>微软雅黑</vt:lpstr>
      <vt:lpstr>Arial Unicode MS</vt:lpstr>
      <vt:lpstr>Calibri</vt:lpstr>
      <vt:lpstr>楷体_GB2312</vt:lpstr>
      <vt:lpstr>新宋体</vt:lpstr>
      <vt:lpstr>古瓶荷花</vt:lpstr>
      <vt:lpstr>PowerPoint 演示文稿</vt:lpstr>
      <vt:lpstr>PowerPoint 演示文稿</vt:lpstr>
      <vt:lpstr>宣传画欣赏1</vt:lpstr>
      <vt:lpstr>宣传画欣赏2</vt:lpstr>
      <vt:lpstr>宣传画欣赏3</vt:lpstr>
      <vt:lpstr>宣传画欣赏4</vt:lpstr>
      <vt:lpstr>学习目标</vt:lpstr>
      <vt:lpstr>PowerPoint 演示文稿</vt:lpstr>
      <vt:lpstr>常见的毒品</vt:lpstr>
      <vt:lpstr>PowerPoint 演示文稿</vt:lpstr>
      <vt:lpstr>                       罂粟</vt:lpstr>
      <vt:lpstr>PowerPoint 演示文稿</vt:lpstr>
      <vt:lpstr>PowerPoint 演示文稿</vt:lpstr>
      <vt:lpstr>氯胺酮（K粉）</vt:lpstr>
      <vt:lpstr>PowerPoint 演示文稿</vt:lpstr>
      <vt:lpstr>二、毒品的危害</vt:lpstr>
      <vt:lpstr>毒品危害一 、吸毒摧残人生A 对身体的危害1、大脑病变、 2、心脏病变</vt:lpstr>
      <vt:lpstr>毒品危害一 、吸毒摧残人生A 对身体的危害3、瘦弱不堪；4、传染疾病； 5、传播艾滋病</vt:lpstr>
      <vt:lpstr>毒品危害一 、吸毒摧残人生B 自伤、自杀、自残 </vt:lpstr>
      <vt:lpstr>毒品危害一 、吸毒摧残人生C 加速死亡 </vt:lpstr>
      <vt:lpstr>　     贵州人蒙勇，因注射海洛因中毒死亡。</vt:lpstr>
      <vt:lpstr>毒品危害二、吸毒毁灭家庭</vt:lpstr>
      <vt:lpstr>毒品危害二、吸毒贻害后代</vt:lpstr>
      <vt:lpstr>毒品危害三、吸毒危害社会、败坏社会风气  </vt:lpstr>
      <vt:lpstr>吸食冰毒惹祸 成都闹市1天内连发两恶性案</vt:lpstr>
      <vt:lpstr>毒品危害三、吸毒危害社会、败坏社会风气  </vt:lpstr>
      <vt:lpstr>预防常识1什么是毒品？它的危害性主要表现在哪些 方面?</vt:lpstr>
      <vt:lpstr>预防常识6导致吸毒的原因主要有哪些?</vt:lpstr>
      <vt:lpstr>预防常识6导致吸毒的原因主要有哪些?</vt:lpstr>
      <vt:lpstr>PowerPoint 演示文稿</vt:lpstr>
      <vt:lpstr>青少年如何防止吸毒?</vt:lpstr>
      <vt:lpstr>五、禁毒政策知多少</vt:lpstr>
      <vt:lpstr>涉毒犯罪数字标准</vt:lpstr>
      <vt:lpstr>六、禁毒格言大家说</vt:lpstr>
      <vt:lpstr>六、禁毒格言大家说</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Administrator</cp:lastModifiedBy>
  <cp:revision>69</cp:revision>
  <dcterms:created xsi:type="dcterms:W3CDTF">2013-06-15T13:49:00Z</dcterms:created>
  <dcterms:modified xsi:type="dcterms:W3CDTF">2019-11-21T05:48:52Z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2052-11.1.0.8567</vt:lpwstr>
  </property>
</Properties>
</file>