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9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228600" lvl="1" indent="2286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457200" lvl="2" indent="4572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685800" lvl="3" indent="6858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914400" lvl="4" indent="9144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9144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9144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9144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91440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66"/>
    <p:restoredTop sz="100000"/>
  </p:normalViewPr>
  <p:slideViewPr>
    <p:cSldViewPr snapToGrid="0" snapToObjects="1" showGuides="1">
      <p:cViewPr varScale="1">
        <p:scale>
          <a:sx n="117" d="100"/>
          <a:sy n="117" d="100"/>
        </p:scale>
        <p:origin x="-142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9938" name="Rectangle 2"/>
          <p:cNvSpPr>
            <a:spLocks noGrp="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051" name="Rectangle 3"/>
          <p:cNvSpPr>
            <a:spLocks noGrp="1" noChangeArrowheads="1"/>
          </p:cNvSpPr>
          <p:nvPr>
            <p:ph type="body" sz="quarter" idx="3"/>
          </p:nvPr>
        </p:nvSpPr>
        <p:spPr bwMode="auto">
          <a:xfrm>
            <a:off x="914400" y="4343400"/>
            <a:ext cx="50292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单击此处编辑母版样式</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457200" marR="0" lvl="1"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第二级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914400" marR="0" lvl="2"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第三级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371600" marR="0" lvl="3"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第四级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第五级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第六级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第七级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a:p>
            <a:pPr marL="1828800" marR="0" lvl="4" indent="0" algn="l" defTabSz="914400" rtl="0" eaLnBrk="1" fontAlgn="base" latinLnBrk="0" hangingPunct="1">
              <a:lnSpc>
                <a:spcPct val="100000"/>
              </a:lnSpc>
              <a:spcBef>
                <a:spcPct val="0"/>
              </a:spcBef>
              <a:spcAft>
                <a:spcPct val="0"/>
              </a:spcAft>
              <a:buClrTx/>
              <a:buSzPct val="100000"/>
              <a:buFont typeface="Times New Roman" panose="02020603050405020304" pitchFamily="18" charset="0"/>
              <a:buNone/>
              <a:defRPr/>
            </a:pPr>
            <a:r>
              <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第八级</a:t>
            </a:r>
            <a:endParaRPr kumimoji="0" lang="zh-CN"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2" name="Rectangle 4"/>
          <p:cNvSpPr>
            <a:spLocks noGrp="1" noChangeArrowheads="1"/>
          </p:cNvSpPr>
          <p:nvPr>
            <p:ph type="hdr" sz="quarter"/>
          </p:nvPr>
        </p:nvSpPr>
        <p:spPr bwMode="auto">
          <a:xfrm>
            <a:off x="0" y="0"/>
            <a:ext cx="2973388" cy="457200"/>
          </a:xfrm>
          <a:prstGeom prst="rect">
            <a:avLst/>
          </a:prstGeom>
          <a:noFill/>
          <a:ln w="9525">
            <a:noFill/>
            <a:miter lim="800000"/>
          </a:ln>
          <a:effectLst/>
        </p:spPr>
        <p:txBody>
          <a:bodyPr vert="horz" wrap="square" lIns="91440" tIns="45720" rIns="91440" bIns="45720" numCol="1" anchor="t" anchorCtr="0" compatLnSpc="1"/>
          <a:lstStyle>
            <a:lvl1pPr hangingPunct="0">
              <a:buSzPct val="100000"/>
              <a:buFont typeface="Times New Roman" panose="02020603050405020304" pitchFamily="18" charset="0"/>
              <a:buNone/>
              <a:defRPr sz="1400">
                <a:latin typeface="Times New Roman" panose="02020603050405020304" pitchFamily="18" charset="0"/>
              </a:defRPr>
            </a:lvl1pPr>
          </a:lstStyle>
          <a:p>
            <a:pPr marL="0" marR="0" lvl="0" indent="0" algn="l" defTabSz="914400" rtl="0" eaLnBrk="1" fontAlgn="base" latinLnBrk="0" hangingPunct="0">
              <a:lnSpc>
                <a:spcPct val="100000"/>
              </a:lnSpc>
              <a:spcBef>
                <a:spcPct val="0"/>
              </a:spcBef>
              <a:spcAft>
                <a:spcPct val="0"/>
              </a:spcAft>
              <a:buClrTx/>
              <a:buSzPct val="100000"/>
              <a:buFont typeface="Times New Roman" panose="02020603050405020304" pitchFamily="18" charset="0"/>
              <a:buNone/>
              <a:defRPr/>
            </a:pPr>
            <a:endParaRPr kumimoji="0" lang="zh-CN" altLang="zh-CN" sz="1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3" name="Rectangle 5"/>
          <p:cNvSpPr>
            <a:spLocks noGrp="1" noChangeArrowheads="1"/>
          </p:cNvSpPr>
          <p:nvPr>
            <p:ph type="dt" idx="1"/>
          </p:nvPr>
        </p:nvSpPr>
        <p:spPr bwMode="auto">
          <a:xfrm>
            <a:off x="3884613" y="0"/>
            <a:ext cx="2973388" cy="457200"/>
          </a:xfrm>
          <a:prstGeom prst="rect">
            <a:avLst/>
          </a:prstGeom>
          <a:noFill/>
          <a:ln w="9525">
            <a:noFill/>
            <a:miter lim="800000"/>
          </a:ln>
          <a:effectLst/>
        </p:spPr>
        <p:txBody>
          <a:bodyPr vert="horz" wrap="square" lIns="91440" tIns="45720" rIns="91440" bIns="45720" numCol="1" anchor="t" anchorCtr="0" compatLnSpc="1"/>
          <a:lstStyle>
            <a:lvl1pPr algn="r" hangingPunct="0">
              <a:buSzPct val="100000"/>
              <a:buFont typeface="Times New Roman" panose="02020603050405020304" pitchFamily="18" charset="0"/>
              <a:buNone/>
              <a:defRPr sz="1400">
                <a:latin typeface="Times New Roman" panose="02020603050405020304" pitchFamily="18" charset="0"/>
              </a:defRPr>
            </a:lvl1pPr>
          </a:lstStyle>
          <a:p>
            <a:pPr marL="0" marR="0" lvl="0" indent="0" algn="r" defTabSz="914400" rtl="0" eaLnBrk="1" fontAlgn="base" latinLnBrk="0" hangingPunct="0">
              <a:lnSpc>
                <a:spcPct val="100000"/>
              </a:lnSpc>
              <a:spcBef>
                <a:spcPct val="0"/>
              </a:spcBef>
              <a:spcAft>
                <a:spcPct val="0"/>
              </a:spcAft>
              <a:buClrTx/>
              <a:buSzPct val="100000"/>
              <a:buFont typeface="Times New Roman" panose="02020603050405020304" pitchFamily="18" charset="0"/>
              <a:buNone/>
              <a:defRPr/>
            </a:pPr>
            <a:endParaRPr kumimoji="0" lang="zh-CN" altLang="zh-CN" sz="1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4" name="Rectangle 6"/>
          <p:cNvSpPr>
            <a:spLocks noGrp="1" noChangeArrowheads="1"/>
          </p:cNvSpPr>
          <p:nvPr>
            <p:ph type="ftr" sz="quarter" idx="4"/>
          </p:nvPr>
        </p:nvSpPr>
        <p:spPr bwMode="auto">
          <a:xfrm>
            <a:off x="0" y="8686800"/>
            <a:ext cx="2973388" cy="457200"/>
          </a:xfrm>
          <a:prstGeom prst="rect">
            <a:avLst/>
          </a:prstGeom>
          <a:noFill/>
          <a:ln w="9525">
            <a:noFill/>
            <a:miter lim="800000"/>
          </a:ln>
          <a:effectLst/>
        </p:spPr>
        <p:txBody>
          <a:bodyPr vert="horz" wrap="square" lIns="91440" tIns="45720" rIns="91440" bIns="45720" numCol="1" anchor="b" anchorCtr="0" compatLnSpc="1"/>
          <a:lstStyle>
            <a:lvl1pPr hangingPunct="0">
              <a:buSzPct val="100000"/>
              <a:buFont typeface="Times New Roman" panose="02020603050405020304" pitchFamily="18" charset="0"/>
              <a:buNone/>
              <a:defRPr sz="1400">
                <a:latin typeface="Times New Roman" panose="02020603050405020304" pitchFamily="18" charset="0"/>
              </a:defRPr>
            </a:lvl1pPr>
          </a:lstStyle>
          <a:p>
            <a:pPr marL="0" marR="0" lvl="0" indent="0" algn="l" defTabSz="914400" rtl="0" eaLnBrk="1" fontAlgn="base" latinLnBrk="0" hangingPunct="0">
              <a:lnSpc>
                <a:spcPct val="100000"/>
              </a:lnSpc>
              <a:spcBef>
                <a:spcPct val="0"/>
              </a:spcBef>
              <a:spcAft>
                <a:spcPct val="0"/>
              </a:spcAft>
              <a:buClrTx/>
              <a:buSzPct val="100000"/>
              <a:buFont typeface="Times New Roman" panose="02020603050405020304" pitchFamily="18" charset="0"/>
              <a:buNone/>
              <a:defRPr/>
            </a:pPr>
            <a:endParaRPr kumimoji="0" lang="zh-CN" altLang="zh-CN" sz="14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5" name="Rectangle 7"/>
          <p:cNvSpPr>
            <a:spLocks noGrp="1" noChangeArrowheads="1"/>
          </p:cNvSpPr>
          <p:nvPr>
            <p:ph type="sldNum" sz="quarter" idx="5"/>
          </p:nvPr>
        </p:nvSpPr>
        <p:spPr bwMode="auto">
          <a:xfrm>
            <a:off x="3884613" y="8686800"/>
            <a:ext cx="2973388" cy="457200"/>
          </a:xfrm>
          <a:prstGeom prst="rect">
            <a:avLst/>
          </a:prstGeom>
          <a:noFill/>
          <a:ln w="9525">
            <a:noFill/>
            <a:miter lim="800000"/>
          </a:ln>
          <a:effectLst/>
        </p:spPr>
        <p:txBody>
          <a:bodyPr vert="horz" wrap="square" lIns="91440" tIns="45720" rIns="91440" bIns="45720" numCol="1" anchor="b" anchorCtr="0" compatLnSpc="1"/>
          <a:p>
            <a:pPr lvl="0" algn="r" eaLnBrk="1">
              <a:buSzPct val="100000"/>
              <a:buFont typeface="Times New Roman" panose="02020603050405020304" pitchFamily="18" charset="0"/>
            </a:pPr>
            <a:fld id="{9A0DB2DC-4C9A-4742-B13C-FB6460FD3503}" type="slidenum">
              <a:rPr lang="en-US" altLang="zh-CN" sz="1400" dirty="0">
                <a:latin typeface="Times New Roman" panose="02020603050405020304" pitchFamily="18" charset="0"/>
              </a:rPr>
            </a:fld>
            <a:endParaRPr lang="en-US" altLang="zh-CN" sz="1400" dirty="0">
              <a:latin typeface="Times New Roman" panose="02020603050405020304" pitchFamily="18" charset="0"/>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buSzPct val="100000"/>
      <a:buFont typeface="Times New Roman" panose="02020603050405020304" pitchFamily="18" charset="0"/>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51202" name="Rectangle 2"/>
          <p:cNvSpPr>
            <a:spLocks noGrp="1" noRot="1" noChangeArrowheads="1"/>
          </p:cNvSpPr>
          <p:nvPr>
            <p:ph type="ctrTitle"/>
          </p:nvPr>
        </p:nvSpPr>
        <p:spPr>
          <a:xfrm>
            <a:off x="685800" y="2286000"/>
            <a:ext cx="7772400" cy="1143000"/>
          </a:xfrm>
        </p:spPr>
        <p:txBody>
          <a:bodyPr/>
          <a:lstStyle>
            <a:lvl1pPr>
              <a:defRPr/>
            </a:lvl1pPr>
          </a:lstStyle>
          <a:p>
            <a:r>
              <a:rPr lang="zh-CN" altLang="en-US"/>
              <a:t>单击此处编辑母版标题样式</a:t>
            </a:r>
            <a:endParaRPr lang="zh-CN" altLang="en-US"/>
          </a:p>
        </p:txBody>
      </p:sp>
      <p:sp>
        <p:nvSpPr>
          <p:cNvPr id="51203" name="Rectangle 3"/>
          <p:cNvSpPr>
            <a:spLocks noGrp="1" noRot="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7" name="Rectangle 4"/>
          <p:cNvSpPr>
            <a:spLocks noGrp="1" noChangeArrowheads="1"/>
          </p:cNvSpPr>
          <p:nvPr>
            <p:ph type="dt" sz="half" idx="2"/>
          </p:nvPr>
        </p:nvSpPr>
        <p:spPr bwMode="auto">
          <a:xfrm>
            <a:off x="301625" y="6245225"/>
            <a:ext cx="2289175" cy="476250"/>
          </a:xfrm>
          <a:prstGeom prst="rect">
            <a:avLst/>
          </a:prstGeom>
          <a:noFill/>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6245225"/>
            <a:ext cx="2895600" cy="476250"/>
          </a:xfrm>
          <a:prstGeom prst="rect">
            <a:avLst/>
          </a:prstGeom>
          <a:noFill/>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6245225"/>
            <a:ext cx="2289175" cy="476250"/>
          </a:xfrm>
          <a:prstGeom prst="rect">
            <a:avLst/>
          </a:prstGeom>
          <a:noFill/>
          <a:ln>
            <a:miter lim="800000"/>
          </a:ln>
        </p:spPr>
        <p:txBody>
          <a:bodyPr vert="horz" wrap="square" lIns="91440" tIns="45720" rIns="91440" bIns="45720" numCol="1" anchor="t" anchorCtr="0" compatLnSpc="1"/>
          <a:p>
            <a:pPr algn="r"/>
            <a:fld id="{9A0DB2DC-4C9A-4742-B13C-FB6460FD3503}" type="slidenum">
              <a:rPr lang="zh-CN" altLang="en-US" dirty="0"/>
            </a:fld>
            <a:endParaRPr lang="zh-CN" altLang="en-US" dirty="0"/>
          </a:p>
        </p:txBody>
      </p:sp>
    </p:spTree>
  </p:cSld>
  <p:clrMapOvr>
    <a:masterClrMapping/>
  </p:clrMapOvr>
  <p:transition>
    <p:comb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609600"/>
            <a:ext cx="2135187" cy="54895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609600"/>
            <a:ext cx="6253163" cy="54895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905000"/>
            <a:ext cx="41941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05000"/>
            <a:ext cx="41941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comb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Rectangle 2"/>
          <p:cNvSpPr>
            <a:spLocks noGrp="1" noRot="1"/>
          </p:cNvSpPr>
          <p:nvPr>
            <p:ph type="title"/>
          </p:nvPr>
        </p:nvSpPr>
        <p:spPr>
          <a:xfrm>
            <a:off x="301625" y="6096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noRot="1"/>
          </p:cNvSpPr>
          <p:nvPr>
            <p:ph type="body" idx="1"/>
          </p:nvPr>
        </p:nvSpPr>
        <p:spPr>
          <a:xfrm>
            <a:off x="301625" y="1905000"/>
            <a:ext cx="8540750" cy="4194175"/>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0180" name="Rectangle 4"/>
          <p:cNvSpPr>
            <a:spLocks noGrp="1" noChangeArrowheads="1"/>
          </p:cNvSpPr>
          <p:nvPr>
            <p:ph type="dt" sz="half" idx="2"/>
          </p:nvPr>
        </p:nvSpPr>
        <p:spPr bwMode="auto">
          <a:xfrm>
            <a:off x="301625" y="6245225"/>
            <a:ext cx="2289175" cy="476250"/>
          </a:xfrm>
          <a:prstGeom prst="rect">
            <a:avLst/>
          </a:prstGeom>
          <a:noFill/>
          <a:ln w="9525">
            <a:noFill/>
            <a:miter lim="800000"/>
          </a:ln>
          <a:effectLst/>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0181"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0182" name="Rectangle 6"/>
          <p:cNvSpPr>
            <a:spLocks noGrp="1" noChangeArrowheads="1"/>
          </p:cNvSpPr>
          <p:nvPr>
            <p:ph type="sldNum" sz="quarter" idx="4"/>
          </p:nvPr>
        </p:nvSpPr>
        <p:spPr bwMode="auto">
          <a:xfrm>
            <a:off x="6553200" y="6245225"/>
            <a:ext cx="2289175"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mb dir="vert"/>
  </p:transition>
  <p:timing>
    <p:tnLst>
      <p:par>
        <p:cTn id="1" dur="indefinite" restart="never" nodeType="tmRoot"/>
      </p:par>
    </p:tnLst>
  </p:timing>
  <p:hf sldNum="0"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hlink"/>
        </a:buClr>
        <a:buSzPct val="75000"/>
        <a:buFont typeface="Wingdings" panose="05000000000000000000" pitchFamily="2" charset="2"/>
        <a:buChar char="v"/>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5000"/>
        <a:buFont typeface="Wingdings" panose="05000000000000000000" pitchFamily="2" charset="2"/>
        <a:buChar char=""/>
        <a:defRPr sz="2800">
          <a:solidFill>
            <a:schemeClr val="tx1"/>
          </a:solidFill>
          <a:latin typeface="+mn-lt"/>
          <a:ea typeface="+mn-ea"/>
        </a:defRPr>
      </a:lvl2pPr>
      <a:lvl3pPr marL="1143000" indent="-228600" algn="l" rtl="0" fontAlgn="base">
        <a:spcBef>
          <a:spcPct val="20000"/>
        </a:spcBef>
        <a:spcAft>
          <a:spcPct val="0"/>
        </a:spcAft>
        <a:buClr>
          <a:schemeClr val="hlink"/>
        </a:buClr>
        <a:buSzPct val="85000"/>
        <a:buFont typeface="Wingdings" panose="05000000000000000000" pitchFamily="2" charset="2"/>
        <a:buChar char="v"/>
        <a:defRPr sz="2400">
          <a:solidFill>
            <a:schemeClr val="tx1"/>
          </a:solidFill>
          <a:latin typeface="+mn-lt"/>
          <a:ea typeface="+mn-ea"/>
        </a:defRPr>
      </a:lvl3pPr>
      <a:lvl4pPr marL="1600200" indent="-228600" algn="l" rtl="0" fontAlgn="base">
        <a:spcBef>
          <a:spcPct val="20000"/>
        </a:spcBef>
        <a:spcAft>
          <a:spcPct val="0"/>
        </a:spcAft>
        <a:buClr>
          <a:schemeClr val="accent2"/>
        </a:buClr>
        <a:buSzPct val="90000"/>
        <a:buFont typeface="Wingdings" panose="05000000000000000000" pitchFamily="2" charset="2"/>
        <a:buChar char=""/>
        <a:defRPr sz="2000">
          <a:solidFill>
            <a:schemeClr val="tx1"/>
          </a:solidFill>
          <a:latin typeface="+mn-lt"/>
          <a:ea typeface="+mn-ea"/>
        </a:defRPr>
      </a:lvl4pPr>
      <a:lvl5pPr marL="20574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5pPr>
      <a:lvl6pPr marL="25146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6pPr>
      <a:lvl7pPr marL="29718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7pPr>
      <a:lvl8pPr marL="34290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8pPr>
      <a:lvl9pPr marL="38862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标题 1"/>
          <p:cNvSpPr>
            <a:spLocks noGrp="1" noChangeArrowheads="1"/>
          </p:cNvSpPr>
          <p:nvPr>
            <p:ph type="ctrTitle"/>
          </p:nvPr>
        </p:nvSpPr>
        <p:spPr>
          <a:xfrm>
            <a:off x="774383" y="3305810"/>
            <a:ext cx="7594600" cy="1905000"/>
          </a:xfrm>
          <a:solidFill>
            <a:schemeClr val="accent1"/>
          </a:solidFill>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6000" b="1" i="1" u="none" strike="noStrike" kern="0" cap="none" spc="0" normalizeH="0" baseline="0" noProof="0" smtClean="0">
                <a:ln>
                  <a:noFill/>
                </a:ln>
                <a:solidFill>
                  <a:srgbClr val="FF0000"/>
                </a:solidFill>
                <a:effectLst>
                  <a:outerShdw blurRad="38100" dist="38100" dir="2700000" algn="tl">
                    <a:srgbClr val="000000"/>
                  </a:outerShdw>
                </a:effectLst>
                <a:uLnTx/>
                <a:uFillTx/>
                <a:latin typeface="+mj-lt"/>
                <a:ea typeface="+mj-ea"/>
                <a:cs typeface="+mj-cs"/>
              </a:rPr>
              <a:t>珍爱生命，远离毒品</a:t>
            </a:r>
            <a:endParaRPr kumimoji="0" lang="zh-CN" altLang="en-US" sz="6000" b="1" i="1" u="none" strike="noStrike" kern="0" cap="none" spc="0" normalizeH="0" baseline="0" noProof="0" smtClean="0">
              <a:ln>
                <a:noFill/>
              </a:ln>
              <a:solidFill>
                <a:srgbClr val="FF0000"/>
              </a:solidFill>
              <a:effectLst>
                <a:outerShdw blurRad="38100" dist="38100" dir="2700000" algn="tl">
                  <a:srgbClr val="000000"/>
                </a:outerShdw>
              </a:effectLst>
              <a:uLnTx/>
              <a:uFillTx/>
              <a:latin typeface="+mj-lt"/>
              <a:ea typeface="+mj-ea"/>
              <a:cs typeface="+mj-cs"/>
            </a:endParaRPr>
          </a:p>
        </p:txBody>
      </p:sp>
      <p:sp>
        <p:nvSpPr>
          <p:cNvPr id="5" name="TextBox 4"/>
          <p:cNvSpPr txBox="1"/>
          <p:nvPr/>
        </p:nvSpPr>
        <p:spPr>
          <a:xfrm>
            <a:off x="567373" y="989330"/>
            <a:ext cx="8008938" cy="1753235"/>
          </a:xfrm>
          <a:prstGeom prst="rect">
            <a:avLst/>
          </a:prstGeom>
          <a:noFill/>
        </p:spPr>
        <p:txBody>
          <a:bodyPr wrap="square" rtlCol="0">
            <a:spAutoFit/>
          </a:bodyPr>
          <a:lstStyle/>
          <a:p>
            <a:pPr marR="0" defTabSz="914400">
              <a:buClrTx/>
              <a:buSzTx/>
              <a:buFontTx/>
              <a:defRPr/>
            </a:pPr>
            <a:r>
              <a:rPr kumimoji="0" lang="en-US" altLang="zh-CN" sz="5400" kern="1200" cap="none" spc="0" normalizeH="0" baseline="0" noProof="0" dirty="0" smtClean="0">
                <a:solidFill>
                  <a:schemeClr val="tx1">
                    <a:lumMod val="50000"/>
                  </a:schemeClr>
                </a:solidFill>
                <a:latin typeface="Arial" panose="020B0604020202020204" pitchFamily="34" charset="0"/>
                <a:ea typeface="宋体" panose="02010600030101010101" pitchFamily="2" charset="-122"/>
                <a:cs typeface="+mn-cs"/>
              </a:rPr>
              <a:t>    </a:t>
            </a:r>
            <a:r>
              <a:rPr kumimoji="0" lang="zh-CN" sz="5400" kern="1200" cap="none" spc="0" normalizeH="0" baseline="0" noProof="0" dirty="0" smtClean="0">
                <a:solidFill>
                  <a:schemeClr val="tx1">
                    <a:lumMod val="50000"/>
                  </a:schemeClr>
                </a:solidFill>
                <a:latin typeface="Arial" panose="020B0604020202020204" pitchFamily="34" charset="0"/>
                <a:ea typeface="宋体" panose="02010600030101010101" pitchFamily="2" charset="-122"/>
                <a:cs typeface="+mn-cs"/>
              </a:rPr>
              <a:t>黄石十五中禁毒知识</a:t>
            </a:r>
            <a:endParaRPr kumimoji="0" lang="zh-CN" sz="5400" kern="1200" cap="none" spc="0" normalizeH="0" baseline="0" noProof="0" dirty="0" smtClean="0">
              <a:solidFill>
                <a:schemeClr val="tx1">
                  <a:lumMod val="50000"/>
                </a:schemeClr>
              </a:solidFill>
              <a:latin typeface="Arial" panose="020B0604020202020204" pitchFamily="34" charset="0"/>
              <a:ea typeface="宋体" panose="02010600030101010101" pitchFamily="2" charset="-122"/>
              <a:cs typeface="+mn-cs"/>
            </a:endParaRPr>
          </a:p>
          <a:p>
            <a:pPr marR="0" algn="ctr" defTabSz="914400">
              <a:buClrTx/>
              <a:buSzTx/>
              <a:buFontTx/>
              <a:defRPr/>
            </a:pPr>
            <a:r>
              <a:rPr kumimoji="0" lang="zh-CN" sz="5400" kern="1200" cap="none" spc="0" normalizeH="0" baseline="0" noProof="0" dirty="0" smtClean="0">
                <a:solidFill>
                  <a:schemeClr val="tx1">
                    <a:lumMod val="50000"/>
                  </a:schemeClr>
                </a:solidFill>
                <a:latin typeface="Arial" panose="020B0604020202020204" pitchFamily="34" charset="0"/>
                <a:ea typeface="宋体" panose="02010600030101010101" pitchFamily="2" charset="-122"/>
                <a:cs typeface="+mn-cs"/>
              </a:rPr>
              <a:t>主题班会</a:t>
            </a:r>
            <a:endParaRPr kumimoji="0" lang="zh-CN" altLang="en-US" sz="5400" kern="1200" cap="none" spc="0" normalizeH="0" baseline="0" noProof="0" dirty="0" smtClean="0">
              <a:solidFill>
                <a:schemeClr val="tx1">
                  <a:lumMod val="50000"/>
                </a:schemeClr>
              </a:solidFill>
              <a:latin typeface="Arial" panose="020B0604020202020204" pitchFamily="34" charset="0"/>
              <a:ea typeface="宋体" panose="02010600030101010101" pitchFamily="2" charset="-122"/>
              <a:cs typeface="+mn-cs"/>
            </a:endParaRPr>
          </a:p>
        </p:txBody>
      </p:sp>
      <p:sp>
        <p:nvSpPr>
          <p:cNvPr id="3" name="文本框 2"/>
          <p:cNvSpPr txBox="1"/>
          <p:nvPr/>
        </p:nvSpPr>
        <p:spPr>
          <a:xfrm>
            <a:off x="6268720" y="5654675"/>
            <a:ext cx="2363470" cy="368300"/>
          </a:xfrm>
          <a:prstGeom prst="rect">
            <a:avLst/>
          </a:prstGeom>
          <a:noFill/>
        </p:spPr>
        <p:txBody>
          <a:bodyPr wrap="square" rtlCol="0">
            <a:spAutoFit/>
          </a:bodyPr>
          <a:p>
            <a:r>
              <a:rPr lang="zh-CN" altLang="en-US">
                <a:ln/>
                <a:solidFill>
                  <a:schemeClr val="tx1"/>
                </a:solidFill>
                <a:effectLst>
                  <a:outerShdw blurRad="38100" dist="19050" dir="2700000" algn="tl" rotWithShape="0">
                    <a:schemeClr val="dk1">
                      <a:alpha val="40000"/>
                    </a:schemeClr>
                  </a:outerShdw>
                </a:effectLst>
              </a:rPr>
              <a:t>指导老师：阎崴华</a:t>
            </a:r>
            <a:endParaRPr lang="zh-CN" altLang="en-US">
              <a:ln/>
              <a:solidFill>
                <a:schemeClr val="tx1"/>
              </a:solidFill>
              <a:effectLst>
                <a:outerShdw blurRad="38100" dist="19050" dir="2700000" algn="tl" rotWithShape="0">
                  <a:schemeClr val="dk1">
                    <a:alpha val="40000"/>
                  </a:schemeClr>
                </a:outerShdw>
              </a:effectLst>
            </a:endParaRPr>
          </a:p>
        </p:txBody>
      </p:sp>
    </p:spTree>
  </p:cSld>
  <p:clrMapOvr>
    <a:masterClrMapping/>
  </p:clrMapOvr>
  <p:transition spd="slow">
    <p:cover dir="l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Picture 2" descr="4761823981409937556656"/>
          <p:cNvPicPr>
            <a:picLocks noChangeAspect="1"/>
          </p:cNvPicPr>
          <p:nvPr/>
        </p:nvPicPr>
        <p:blipFill>
          <a:blip r:embed="rId1"/>
          <a:stretch>
            <a:fillRect/>
          </a:stretch>
        </p:blipFill>
        <p:spPr>
          <a:xfrm>
            <a:off x="152400" y="152400"/>
            <a:ext cx="7056438" cy="4967288"/>
          </a:xfrm>
          <a:prstGeom prst="rect">
            <a:avLst/>
          </a:prstGeom>
          <a:noFill/>
          <a:ln w="9525">
            <a:noFill/>
          </a:ln>
        </p:spPr>
      </p:pic>
      <p:sp>
        <p:nvSpPr>
          <p:cNvPr id="12291" name="Rectangle 3"/>
          <p:cNvSpPr/>
          <p:nvPr/>
        </p:nvSpPr>
        <p:spPr>
          <a:xfrm>
            <a:off x="228600" y="5191125"/>
            <a:ext cx="8077200" cy="1549400"/>
          </a:xfrm>
          <a:prstGeom prst="rect">
            <a:avLst/>
          </a:prstGeom>
          <a:noFill/>
          <a:ln w="9525">
            <a:noFill/>
          </a:ln>
        </p:spPr>
        <p:txBody>
          <a:bodyPr anchor="ctr">
            <a:spAutoFit/>
          </a:bodyPr>
          <a:p>
            <a:pPr hangingPunct="0">
              <a:buSzPct val="100000"/>
              <a:buFont typeface="Times New Roman" panose="02020603050405020304" pitchFamily="18" charset="0"/>
            </a:pPr>
            <a:r>
              <a:rPr lang="zh-CN" altLang="en-US" sz="3200" b="1" dirty="0">
                <a:latin typeface="华文新魏" pitchFamily="2" charset="-122"/>
                <a:ea typeface="华文新魏" pitchFamily="2" charset="-122"/>
              </a:rPr>
              <a:t>郭某某　男，</a:t>
            </a:r>
            <a:r>
              <a:rPr lang="en-US" altLang="zh-CN" sz="3200" b="1" dirty="0">
                <a:latin typeface="华文新魏" pitchFamily="2" charset="-122"/>
                <a:ea typeface="华文新魏" pitchFamily="2" charset="-122"/>
              </a:rPr>
              <a:t>32</a:t>
            </a:r>
            <a:r>
              <a:rPr lang="zh-CN" altLang="en-US" sz="3200" b="1" dirty="0">
                <a:latin typeface="华文新魏" pitchFamily="2" charset="-122"/>
                <a:ea typeface="华文新魏" pitchFamily="2" charset="-122"/>
              </a:rPr>
              <a:t>岁，先后将家中</a:t>
            </a:r>
            <a:r>
              <a:rPr lang="en-US" altLang="zh-CN" sz="3200" b="1" dirty="0">
                <a:latin typeface="华文新魏" pitchFamily="2" charset="-122"/>
                <a:ea typeface="华文新魏" pitchFamily="2" charset="-122"/>
              </a:rPr>
              <a:t>20</a:t>
            </a:r>
            <a:r>
              <a:rPr lang="zh-CN" altLang="en-US" sz="3200" b="1" dirty="0">
                <a:latin typeface="华文新魏" pitchFamily="2" charset="-122"/>
                <a:ea typeface="华文新魏" pitchFamily="2" charset="-122"/>
              </a:rPr>
              <a:t>余万元存款吸光，毒瘾发作后剖腹自杀未成，腹部被缝合</a:t>
            </a:r>
            <a:r>
              <a:rPr lang="en-US" altLang="zh-CN" sz="3200" b="1" dirty="0">
                <a:latin typeface="华文新魏" pitchFamily="2" charset="-122"/>
                <a:ea typeface="华文新魏" pitchFamily="2" charset="-122"/>
              </a:rPr>
              <a:t>18</a:t>
            </a:r>
            <a:r>
              <a:rPr lang="zh-CN" altLang="en-US" sz="3200" b="1" dirty="0">
                <a:latin typeface="华文新魏" pitchFamily="2" charset="-122"/>
                <a:ea typeface="华文新魏" pitchFamily="2" charset="-122"/>
              </a:rPr>
              <a:t>针。 </a:t>
            </a:r>
            <a:endParaRPr lang="zh-CN" altLang="en-US" sz="3200" b="1" dirty="0">
              <a:latin typeface="华文新魏" pitchFamily="2" charset="-122"/>
              <a:ea typeface="华文新魏" pitchFamily="2" charset="-122"/>
            </a:endParaRPr>
          </a:p>
        </p:txBody>
      </p:sp>
      <p:sp>
        <p:nvSpPr>
          <p:cNvPr id="12292" name="Text Box 4"/>
          <p:cNvSpPr txBox="1"/>
          <p:nvPr/>
        </p:nvSpPr>
        <p:spPr>
          <a:xfrm>
            <a:off x="7651750" y="762000"/>
            <a:ext cx="762000" cy="3541713"/>
          </a:xfrm>
          <a:prstGeom prst="rect">
            <a:avLst/>
          </a:prstGeom>
          <a:noFill/>
          <a:ln w="9525">
            <a:noFill/>
          </a:ln>
        </p:spPr>
        <p:txBody>
          <a:bodyPr vert="eaVert">
            <a:spAutoFit/>
          </a:bodyPr>
          <a:p>
            <a:pPr hangingPunct="0">
              <a:buSzPct val="100000"/>
              <a:buFont typeface="Times New Roman" panose="02020603050405020304" pitchFamily="18" charset="0"/>
            </a:pPr>
            <a:r>
              <a:rPr lang="zh-CN" altLang="en-US" sz="4000" b="1" dirty="0">
                <a:solidFill>
                  <a:srgbClr val="0000FF"/>
                </a:solidFill>
                <a:latin typeface="Times New Roman" panose="02020603050405020304" pitchFamily="18" charset="0"/>
                <a:ea typeface="华文新魏" pitchFamily="2" charset="-122"/>
              </a:rPr>
              <a:t>吸毒引发自杀</a:t>
            </a:r>
            <a:r>
              <a:rPr lang="zh-CN" altLang="en-US" sz="2400" dirty="0">
                <a:latin typeface="Times New Roman" panose="02020603050405020304" pitchFamily="18" charset="0"/>
              </a:rPr>
              <a:t> </a:t>
            </a:r>
            <a:endParaRPr lang="zh-CN" altLang="en-US" sz="2400" dirty="0">
              <a:latin typeface="Times New Roman" panose="02020603050405020304" pitchFamily="18" charset="0"/>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anim calcmode="lin" valueType="num">
                                      <p:cBhvr>
                                        <p:cTn id="8" dur="2000" fill="hold"/>
                                        <p:tgtEl>
                                          <p:spTgt spid="12290"/>
                                        </p:tgtEl>
                                        <p:attrNameLst>
                                          <p:attrName>style.rotation</p:attrName>
                                        </p:attrNameLst>
                                      </p:cBhvr>
                                      <p:tavLst>
                                        <p:tav tm="0">
                                          <p:val>
                                            <p:fltVal val="720.000000"/>
                                          </p:val>
                                        </p:tav>
                                        <p:tav tm="100000">
                                          <p:val>
                                            <p:fltVal val="0.000000"/>
                                          </p:val>
                                        </p:tav>
                                      </p:tavLst>
                                    </p:anim>
                                    <p:anim calcmode="lin" valueType="num">
                                      <p:cBhvr additive="base">
                                        <p:cTn id="9" dur="2000" fill="hold"/>
                                        <p:tgtEl>
                                          <p:spTgt spid="12290"/>
                                        </p:tgtEl>
                                        <p:attrNameLst>
                                          <p:attrName>ppt_h</p:attrName>
                                        </p:attrNameLst>
                                      </p:cBhvr>
                                      <p:tavLst>
                                        <p:tav tm="0">
                                          <p:val>
                                            <p:fltVal val="0.000000"/>
                                          </p:val>
                                        </p:tav>
                                        <p:tav tm="100000">
                                          <p:val>
                                            <p:strVal val="#ppt_h"/>
                                          </p:val>
                                        </p:tav>
                                      </p:tavLst>
                                    </p:anim>
                                    <p:anim calcmode="lin" valueType="num">
                                      <p:cBhvr additive="base">
                                        <p:cTn id="10" dur="2000" fill="hold"/>
                                        <p:tgtEl>
                                          <p:spTgt spid="12290"/>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2292"/>
                                        </p:tgtEl>
                                        <p:attrNameLst>
                                          <p:attrName>style.visibility</p:attrName>
                                        </p:attrNameLst>
                                      </p:cBhvr>
                                      <p:to>
                                        <p:strVal val="visible"/>
                                      </p:to>
                                    </p:set>
                                    <p:animEffect transition="in" filter="wipe(down)">
                                      <p:cBhvr>
                                        <p:cTn id="15" dur="3000"/>
                                        <p:tgtEl>
                                          <p:spTgt spid="12292"/>
                                        </p:tgtEl>
                                      </p:cBhvr>
                                    </p:animEffect>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iterate type="lt">
                                    <p:tmPct val="10000"/>
                                  </p:iterate>
                                  <p:childTnLst>
                                    <p:set>
                                      <p:cBhvr>
                                        <p:cTn id="19" dur="1" fill="hold">
                                          <p:stCondLst>
                                            <p:cond delay="0"/>
                                          </p:stCondLst>
                                        </p:cTn>
                                        <p:tgtEl>
                                          <p:spTgt spid="12291">
                                            <p:txEl>
                                              <p:charRg st="0" end="48"/>
                                            </p:txEl>
                                          </p:spTgt>
                                        </p:tgtEl>
                                        <p:attrNameLst>
                                          <p:attrName>style.visibility</p:attrName>
                                        </p:attrNameLst>
                                      </p:cBhvr>
                                      <p:to>
                                        <p:strVal val="visible"/>
                                      </p:to>
                                    </p:set>
                                    <p:animEffect transition="in" filter="fade">
                                      <p:cBhvr>
                                        <p:cTn id="20" dur="2000"/>
                                        <p:tgtEl>
                                          <p:spTgt spid="12291">
                                            <p:txEl>
                                              <p:charRg st="0" end="48"/>
                                            </p:txEl>
                                          </p:spTgt>
                                        </p:tgtEl>
                                      </p:cBhvr>
                                    </p:animEffect>
                                    <p:anim calcmode="lin" valueType="num">
                                      <p:cBhvr>
                                        <p:cTn id="21" dur="2000" fill="hold"/>
                                        <p:tgtEl>
                                          <p:spTgt spid="12291">
                                            <p:txEl>
                                              <p:charRg st="0" end="48"/>
                                            </p:txEl>
                                          </p:spTgt>
                                        </p:tgtEl>
                                        <p:attrNameLst>
                                          <p:attrName>ppt_w</p:attrName>
                                        </p:attrNameLst>
                                      </p:cBhvr>
                                      <p:tavLst>
                                        <p:tav tm="0" fmla="#ppt_w*sin(2.5*pi*$)">
                                          <p:val>
                                            <p:fltVal val="0.000000"/>
                                          </p:val>
                                        </p:tav>
                                        <p:tav tm="100000">
                                          <p:val>
                                            <p:fltVal val="1.000000"/>
                                          </p:val>
                                        </p:tav>
                                      </p:tavLst>
                                    </p:anim>
                                    <p:anim calcmode="lin" valueType="num">
                                      <p:cBhvr additive="base">
                                        <p:cTn id="22" dur="2000" fill="hold"/>
                                        <p:tgtEl>
                                          <p:spTgt spid="12291">
                                            <p:txEl>
                                              <p:charRg st="0" end="4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2" descr="7869486161409937556656"/>
          <p:cNvPicPr>
            <a:picLocks noChangeAspect="1"/>
          </p:cNvPicPr>
          <p:nvPr/>
        </p:nvPicPr>
        <p:blipFill>
          <a:blip r:embed="rId1"/>
          <a:stretch>
            <a:fillRect/>
          </a:stretch>
        </p:blipFill>
        <p:spPr>
          <a:xfrm>
            <a:off x="685800" y="457200"/>
            <a:ext cx="5526088" cy="5943600"/>
          </a:xfrm>
          <a:prstGeom prst="rect">
            <a:avLst/>
          </a:prstGeom>
          <a:noFill/>
          <a:ln w="9525">
            <a:noFill/>
          </a:ln>
        </p:spPr>
      </p:pic>
      <p:sp>
        <p:nvSpPr>
          <p:cNvPr id="13315" name="Text Box 3"/>
          <p:cNvSpPr txBox="1"/>
          <p:nvPr/>
        </p:nvSpPr>
        <p:spPr>
          <a:xfrm>
            <a:off x="7042150" y="1143000"/>
            <a:ext cx="762000" cy="4770438"/>
          </a:xfrm>
          <a:prstGeom prst="rect">
            <a:avLst/>
          </a:prstGeom>
          <a:noFill/>
          <a:ln w="9525">
            <a:noFill/>
          </a:ln>
        </p:spPr>
        <p:txBody>
          <a:bodyPr vert="eaVert">
            <a:spAutoFit/>
          </a:bodyPr>
          <a:p>
            <a:pPr hangingPunct="0">
              <a:buSzPct val="100000"/>
              <a:buFont typeface="Times New Roman" panose="02020603050405020304" pitchFamily="18" charset="0"/>
            </a:pPr>
            <a:r>
              <a:rPr lang="zh-CN" altLang="en-US" sz="4000" dirty="0">
                <a:solidFill>
                  <a:srgbClr val="0000FF"/>
                </a:solidFill>
                <a:latin typeface="Times New Roman" panose="02020603050405020304" pitchFamily="18" charset="0"/>
                <a:ea typeface="华文新魏" pitchFamily="2" charset="-122"/>
              </a:rPr>
              <a:t>吸毒容易传染疾病</a:t>
            </a:r>
            <a:endParaRPr lang="zh-CN" altLang="en-US" sz="4000" dirty="0">
              <a:solidFill>
                <a:srgbClr val="0000FF"/>
              </a:solidFill>
              <a:latin typeface="Times New Roman" panose="02020603050405020304" pitchFamily="18" charset="0"/>
              <a:ea typeface="华文新魏" pitchFamily="2" charset="-122"/>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3000" fill="hold"/>
                                        <p:tgtEl>
                                          <p:spTgt spid="13314"/>
                                        </p:tgtEl>
                                        <p:attrNameLst>
                                          <p:attrName>ppt_x</p:attrName>
                                        </p:attrNameLst>
                                      </p:cBhvr>
                                      <p:tavLst>
                                        <p:tav tm="0">
                                          <p:val>
                                            <p:strVal val="#ppt_x-.2"/>
                                          </p:val>
                                        </p:tav>
                                        <p:tav tm="100000">
                                          <p:val>
                                            <p:strVal val="#ppt_x"/>
                                          </p:val>
                                        </p:tav>
                                      </p:tavLst>
                                    </p:anim>
                                    <p:anim calcmode="lin" valueType="num">
                                      <p:cBhvr additive="base">
                                        <p:cTn id="8" dur="3000" fill="hold"/>
                                        <p:tgtEl>
                                          <p:spTgt spid="13314"/>
                                        </p:tgtEl>
                                        <p:attrNameLst>
                                          <p:attrName>ppt_y</p:attrName>
                                        </p:attrNameLst>
                                      </p:cBhvr>
                                      <p:tavLst>
                                        <p:tav tm="0">
                                          <p:val>
                                            <p:strVal val="#ppt_y"/>
                                          </p:val>
                                        </p:tav>
                                        <p:tav tm="100000">
                                          <p:val>
                                            <p:strVal val="#ppt_y"/>
                                          </p:val>
                                        </p:tav>
                                      </p:tavLst>
                                    </p:anim>
                                    <p:animEffect transition="in" filter="wipe(right)" prLst="gradientSize: 0.1">
                                      <p:cBhvr>
                                        <p:cTn id="9" dur="3000"/>
                                        <p:tgtEl>
                                          <p:spTgt spid="1331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3315"/>
                                        </p:tgtEl>
                                        <p:attrNameLst>
                                          <p:attrName>style.visibility</p:attrName>
                                        </p:attrNameLst>
                                      </p:cBhvr>
                                      <p:to>
                                        <p:strVal val="visible"/>
                                      </p:to>
                                    </p:set>
                                    <p:anim calcmode="lin" valueType="num">
                                      <p:cBhvr additive="base">
                                        <p:cTn id="14" dur="3000" fill="hold"/>
                                        <p:tgtEl>
                                          <p:spTgt spid="13315"/>
                                        </p:tgtEl>
                                        <p:attrNameLst>
                                          <p:attrName>ppt_x</p:attrName>
                                        </p:attrNameLst>
                                      </p:cBhvr>
                                      <p:tavLst>
                                        <p:tav tm="0">
                                          <p:val>
                                            <p:strVal val="ppt_x"/>
                                          </p:val>
                                        </p:tav>
                                        <p:tav tm="100000">
                                          <p:val>
                                            <p:strVal val="ppt_x"/>
                                          </p:val>
                                        </p:tav>
                                      </p:tavLst>
                                    </p:anim>
                                    <p:anim calcmode="lin" valueType="num">
                                      <p:cBhvr additive="base">
                                        <p:cTn id="15" dur="3000" fill="hold"/>
                                        <p:tgtEl>
                                          <p:spTgt spid="133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Picture 2" descr="2628595901409937556671"/>
          <p:cNvPicPr>
            <a:picLocks noChangeAspect="1"/>
          </p:cNvPicPr>
          <p:nvPr/>
        </p:nvPicPr>
        <p:blipFill>
          <a:blip r:embed="rId1"/>
          <a:stretch>
            <a:fillRect/>
          </a:stretch>
        </p:blipFill>
        <p:spPr>
          <a:xfrm>
            <a:off x="762000" y="381000"/>
            <a:ext cx="5227638" cy="6096000"/>
          </a:xfrm>
          <a:prstGeom prst="rect">
            <a:avLst/>
          </a:prstGeom>
          <a:noFill/>
          <a:ln w="9525">
            <a:noFill/>
          </a:ln>
        </p:spPr>
      </p:pic>
      <p:sp>
        <p:nvSpPr>
          <p:cNvPr id="14339" name="Text Box 3"/>
          <p:cNvSpPr txBox="1"/>
          <p:nvPr/>
        </p:nvSpPr>
        <p:spPr>
          <a:xfrm>
            <a:off x="6965950" y="914400"/>
            <a:ext cx="762000" cy="5213350"/>
          </a:xfrm>
          <a:prstGeom prst="rect">
            <a:avLst/>
          </a:prstGeom>
          <a:noFill/>
          <a:ln w="9525">
            <a:noFill/>
          </a:ln>
        </p:spPr>
        <p:txBody>
          <a:bodyPr vert="eaVert" wrap="none">
            <a:spAutoFit/>
          </a:bodyPr>
          <a:p>
            <a:pPr hangingPunct="0">
              <a:buSzPct val="100000"/>
              <a:buFont typeface="Times New Roman" panose="02020603050405020304" pitchFamily="18" charset="0"/>
            </a:pPr>
            <a:r>
              <a:rPr lang="zh-CN" altLang="en-US" sz="4000" b="1" dirty="0">
                <a:solidFill>
                  <a:srgbClr val="0000FF"/>
                </a:solidFill>
                <a:latin typeface="华文新魏" pitchFamily="2" charset="-122"/>
                <a:ea typeface="华文新魏" pitchFamily="2" charset="-122"/>
              </a:rPr>
              <a:t>吸毒引发大脑组织病变</a:t>
            </a:r>
            <a:r>
              <a:rPr lang="zh-CN" altLang="en-US" sz="2400" b="1" dirty="0">
                <a:solidFill>
                  <a:srgbClr val="0000FF"/>
                </a:solidFill>
                <a:latin typeface="华文新魏" pitchFamily="2" charset="-122"/>
                <a:ea typeface="华文新魏" pitchFamily="2" charset="-122"/>
              </a:rPr>
              <a:t> </a:t>
            </a:r>
            <a:endParaRPr lang="zh-CN" altLang="en-US" sz="2400" b="1" dirty="0">
              <a:solidFill>
                <a:srgbClr val="0000FF"/>
              </a:solidFill>
              <a:latin typeface="华文新魏" pitchFamily="2" charset="-122"/>
              <a:ea typeface="华文新魏" pitchFamily="2" charset="-122"/>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wipe(down)">
                                      <p:cBhvr>
                                        <p:cTn id="7" dur="30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box(in)">
                                      <p:cBhvr>
                                        <p:cTn id="12" dur="50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Picture 2" descr="561763171409937556671"/>
          <p:cNvPicPr>
            <a:picLocks noChangeAspect="1"/>
          </p:cNvPicPr>
          <p:nvPr/>
        </p:nvPicPr>
        <p:blipFill>
          <a:blip r:embed="rId1"/>
          <a:stretch>
            <a:fillRect/>
          </a:stretch>
        </p:blipFill>
        <p:spPr>
          <a:xfrm>
            <a:off x="395288" y="260350"/>
            <a:ext cx="3960812" cy="3182938"/>
          </a:xfrm>
          <a:prstGeom prst="rect">
            <a:avLst/>
          </a:prstGeom>
          <a:noFill/>
          <a:ln w="9525">
            <a:noFill/>
          </a:ln>
        </p:spPr>
      </p:pic>
      <p:pic>
        <p:nvPicPr>
          <p:cNvPr id="15363" name="Picture 3" descr="6436249021409937556671"/>
          <p:cNvPicPr>
            <a:picLocks noChangeAspect="1"/>
          </p:cNvPicPr>
          <p:nvPr/>
        </p:nvPicPr>
        <p:blipFill>
          <a:blip r:embed="rId2"/>
          <a:stretch>
            <a:fillRect/>
          </a:stretch>
        </p:blipFill>
        <p:spPr>
          <a:xfrm>
            <a:off x="4572000" y="3563938"/>
            <a:ext cx="4114800" cy="2944812"/>
          </a:xfrm>
          <a:prstGeom prst="rect">
            <a:avLst/>
          </a:prstGeom>
          <a:noFill/>
          <a:ln w="9525">
            <a:noFill/>
          </a:ln>
        </p:spPr>
      </p:pic>
      <p:pic>
        <p:nvPicPr>
          <p:cNvPr id="15364" name="Picture 4" descr="1513514781409937556671"/>
          <p:cNvPicPr>
            <a:picLocks noChangeAspect="1"/>
          </p:cNvPicPr>
          <p:nvPr/>
        </p:nvPicPr>
        <p:blipFill>
          <a:blip r:embed="rId3"/>
          <a:stretch>
            <a:fillRect/>
          </a:stretch>
        </p:blipFill>
        <p:spPr>
          <a:xfrm>
            <a:off x="5219700" y="765175"/>
            <a:ext cx="2808288" cy="2087563"/>
          </a:xfrm>
          <a:prstGeom prst="rect">
            <a:avLst/>
          </a:prstGeom>
          <a:noFill/>
          <a:ln w="9525">
            <a:noFill/>
          </a:ln>
        </p:spPr>
      </p:pic>
      <p:pic>
        <p:nvPicPr>
          <p:cNvPr id="15365" name="Picture 5" descr="6838543131409937556671"/>
          <p:cNvPicPr>
            <a:picLocks noChangeAspect="1"/>
          </p:cNvPicPr>
          <p:nvPr/>
        </p:nvPicPr>
        <p:blipFill>
          <a:blip r:embed="rId4"/>
          <a:stretch>
            <a:fillRect/>
          </a:stretch>
        </p:blipFill>
        <p:spPr>
          <a:xfrm>
            <a:off x="827088" y="4005263"/>
            <a:ext cx="2879725" cy="2276475"/>
          </a:xfrm>
          <a:prstGeom prst="rect">
            <a:avLst/>
          </a:prstGeom>
          <a:noFill/>
          <a:ln w="9525">
            <a:noFill/>
          </a:ln>
        </p:spPr>
      </p:pic>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800" decel="100000"/>
                                        <p:tgtEl>
                                          <p:spTgt spid="15362"/>
                                        </p:tgtEl>
                                      </p:cBhvr>
                                    </p:animEffect>
                                    <p:anim calcmode="lin" valueType="num">
                                      <p:cBhvr>
                                        <p:cTn id="8" dur="800" decel="100000" fill="hold"/>
                                        <p:tgtEl>
                                          <p:spTgt spid="15362"/>
                                        </p:tgtEl>
                                        <p:attrNameLst>
                                          <p:attrName>style.rotation</p:attrName>
                                        </p:attrNameLst>
                                      </p:cBhvr>
                                      <p:tavLst>
                                        <p:tav tm="0">
                                          <p:val>
                                            <p:fltVal val="-90.000000"/>
                                          </p:val>
                                        </p:tav>
                                        <p:tav tm="100000">
                                          <p:val>
                                            <p:fltVal val="0.000000"/>
                                          </p:val>
                                        </p:tav>
                                      </p:tavLst>
                                    </p:anim>
                                    <p:anim calcmode="lin" valueType="num">
                                      <p:cBhvr additive="base">
                                        <p:cTn id="9" dur="800" decel="100000" fill="hold"/>
                                        <p:tgtEl>
                                          <p:spTgt spid="15362"/>
                                        </p:tgtEl>
                                        <p:attrNameLst>
                                          <p:attrName>ppt_x</p:attrName>
                                        </p:attrNameLst>
                                      </p:cBhvr>
                                      <p:tavLst>
                                        <p:tav tm="0">
                                          <p:val>
                                            <p:strVal val="#ppt_x+0.4"/>
                                          </p:val>
                                        </p:tav>
                                        <p:tav tm="100000">
                                          <p:val>
                                            <p:strVal val="#ppt_x-0.05"/>
                                          </p:val>
                                        </p:tav>
                                      </p:tavLst>
                                    </p:anim>
                                    <p:anim calcmode="lin" valueType="num">
                                      <p:cBhvr additive="base">
                                        <p:cTn id="10" dur="800" decel="100000" fill="hold"/>
                                        <p:tgtEl>
                                          <p:spTgt spid="15362"/>
                                        </p:tgtEl>
                                        <p:attrNameLst>
                                          <p:attrName>ppt_y</p:attrName>
                                        </p:attrNameLst>
                                      </p:cBhvr>
                                      <p:tavLst>
                                        <p:tav tm="0">
                                          <p:val>
                                            <p:strVal val="#ppt_y-0.4"/>
                                          </p:val>
                                        </p:tav>
                                        <p:tav tm="100000">
                                          <p:val>
                                            <p:strVal val="#ppt_y+0.1"/>
                                          </p:val>
                                        </p:tav>
                                      </p:tavLst>
                                    </p:anim>
                                    <p:anim calcmode="lin" valueType="num">
                                      <p:cBhvr additive="base">
                                        <p:cTn id="11" dur="200" accel="100000" fill="hold">
                                          <p:stCondLst>
                                            <p:cond delay="800"/>
                                          </p:stCondLst>
                                        </p:cTn>
                                        <p:tgtEl>
                                          <p:spTgt spid="15362"/>
                                        </p:tgtEl>
                                        <p:attrNameLst>
                                          <p:attrName>ppt_x</p:attrName>
                                        </p:attrNameLst>
                                      </p:cBhvr>
                                      <p:tavLst>
                                        <p:tav tm="0">
                                          <p:val>
                                            <p:strVal val="#ppt_x-0.05"/>
                                          </p:val>
                                        </p:tav>
                                        <p:tav tm="100000">
                                          <p:val>
                                            <p:strVal val="#ppt_x"/>
                                          </p:val>
                                        </p:tav>
                                      </p:tavLst>
                                    </p:anim>
                                    <p:anim calcmode="lin" valueType="num">
                                      <p:cBhvr additive="base">
                                        <p:cTn id="12" dur="200" accel="100000" fill="hold">
                                          <p:stCondLst>
                                            <p:cond delay="800"/>
                                          </p:stCondLst>
                                        </p:cTn>
                                        <p:tgtEl>
                                          <p:spTgt spid="1536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7" presetClass="entr" presetSubtype="0" fill="hold" nodeType="clickEffect">
                                  <p:stCondLst>
                                    <p:cond delay="0"/>
                                  </p:stCondLst>
                                  <p:childTnLst>
                                    <p:set>
                                      <p:cBhvr>
                                        <p:cTn id="16" dur="1" fill="hold">
                                          <p:stCondLst>
                                            <p:cond delay="0"/>
                                          </p:stCondLst>
                                        </p:cTn>
                                        <p:tgtEl>
                                          <p:spTgt spid="15364"/>
                                        </p:tgtEl>
                                        <p:attrNameLst>
                                          <p:attrName>style.visibility</p:attrName>
                                        </p:attrNameLst>
                                      </p:cBhvr>
                                      <p:to>
                                        <p:strVal val="visible"/>
                                      </p:to>
                                    </p:set>
                                    <p:animEffect transition="in" filter="fade">
                                      <p:cBhvr>
                                        <p:cTn id="17" dur="1000"/>
                                        <p:tgtEl>
                                          <p:spTgt spid="15364"/>
                                        </p:tgtEl>
                                      </p:cBhvr>
                                    </p:animEffect>
                                    <p:anim calcmode="lin" valueType="num">
                                      <p:cBhvr additive="base">
                                        <p:cTn id="18" dur="1000" fill="hold"/>
                                        <p:tgtEl>
                                          <p:spTgt spid="15364"/>
                                        </p:tgtEl>
                                        <p:attrNameLst>
                                          <p:attrName>ppt_x</p:attrName>
                                        </p:attrNameLst>
                                      </p:cBhvr>
                                      <p:tavLst>
                                        <p:tav tm="0">
                                          <p:val>
                                            <p:strVal val="#ppt_x"/>
                                          </p:val>
                                        </p:tav>
                                        <p:tav tm="100000">
                                          <p:val>
                                            <p:strVal val="#ppt_x"/>
                                          </p:val>
                                        </p:tav>
                                      </p:tavLst>
                                    </p:anim>
                                    <p:anim calcmode="lin" valueType="num">
                                      <p:cBhvr additive="base">
                                        <p:cTn id="19" dur="900" decel="100000" fill="hold"/>
                                        <p:tgtEl>
                                          <p:spTgt spid="15364"/>
                                        </p:tgtEl>
                                        <p:attrNameLst>
                                          <p:attrName>ppt_y</p:attrName>
                                        </p:attrNameLst>
                                      </p:cBhvr>
                                      <p:tavLst>
                                        <p:tav tm="0">
                                          <p:val>
                                            <p:strVal val="#ppt_y+1"/>
                                          </p:val>
                                        </p:tav>
                                        <p:tav tm="100000">
                                          <p:val>
                                            <p:strVal val="#ppt_y-.03"/>
                                          </p:val>
                                        </p:tav>
                                      </p:tavLst>
                                    </p:anim>
                                    <p:anim calcmode="lin" valueType="num">
                                      <p:cBhvr additive="base">
                                        <p:cTn id="20" dur="100" accel="100000" fill="hold">
                                          <p:stCondLst>
                                            <p:cond delay="900"/>
                                          </p:stCondLst>
                                        </p:cTn>
                                        <p:tgtEl>
                                          <p:spTgt spid="15364"/>
                                        </p:tgtEl>
                                        <p:attrNameLst>
                                          <p:attrName>ppt_y</p:attrName>
                                        </p:attrNameLst>
                                      </p:cBhvr>
                                      <p:tavLst>
                                        <p:tav tm="0">
                                          <p:val>
                                            <p:strVal val="#ppt_y-.03"/>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15365"/>
                                        </p:tgtEl>
                                        <p:attrNameLst>
                                          <p:attrName>style.visibility</p:attrName>
                                        </p:attrNameLst>
                                      </p:cBhvr>
                                      <p:to>
                                        <p:strVal val="visible"/>
                                      </p:to>
                                    </p:set>
                                    <p:animEffect transition="in" filter="fade">
                                      <p:cBhvr>
                                        <p:cTn id="25" dur="2000"/>
                                        <p:tgtEl>
                                          <p:spTgt spid="15365"/>
                                        </p:tgtEl>
                                      </p:cBhvr>
                                    </p:animEffect>
                                    <p:anim calcmode="lin" valueType="num">
                                      <p:cBhvr>
                                        <p:cTn id="26" dur="2000" fill="hold"/>
                                        <p:tgtEl>
                                          <p:spTgt spid="15365"/>
                                        </p:tgtEl>
                                        <p:attrNameLst>
                                          <p:attrName>style.rotation</p:attrName>
                                        </p:attrNameLst>
                                      </p:cBhvr>
                                      <p:tavLst>
                                        <p:tav tm="0">
                                          <p:val>
                                            <p:fltVal val="720.000000"/>
                                          </p:val>
                                        </p:tav>
                                        <p:tav tm="100000">
                                          <p:val>
                                            <p:fltVal val="0.000000"/>
                                          </p:val>
                                        </p:tav>
                                      </p:tavLst>
                                    </p:anim>
                                    <p:anim calcmode="lin" valueType="num">
                                      <p:cBhvr additive="base">
                                        <p:cTn id="27" dur="2000" fill="hold"/>
                                        <p:tgtEl>
                                          <p:spTgt spid="15365"/>
                                        </p:tgtEl>
                                        <p:attrNameLst>
                                          <p:attrName>ppt_h</p:attrName>
                                        </p:attrNameLst>
                                      </p:cBhvr>
                                      <p:tavLst>
                                        <p:tav tm="0">
                                          <p:val>
                                            <p:fltVal val="0.000000"/>
                                          </p:val>
                                        </p:tav>
                                        <p:tav tm="100000">
                                          <p:val>
                                            <p:strVal val="#ppt_h"/>
                                          </p:val>
                                        </p:tav>
                                      </p:tavLst>
                                    </p:anim>
                                    <p:anim calcmode="lin" valueType="num">
                                      <p:cBhvr additive="base">
                                        <p:cTn id="28" dur="2000" fill="hold"/>
                                        <p:tgtEl>
                                          <p:spTgt spid="15365"/>
                                        </p:tgtEl>
                                        <p:attrNameLst>
                                          <p:attrName>ppt_w</p:attrName>
                                        </p:attrNameLst>
                                      </p:cBhvr>
                                      <p:tavLst>
                                        <p:tav tm="0">
                                          <p:val>
                                            <p:fltVal val="0.000000"/>
                                          </p:val>
                                        </p:tav>
                                        <p:tav tm="100000">
                                          <p:val>
                                            <p:strVal val="#ppt_w"/>
                                          </p:val>
                                        </p:tav>
                                      </p:tavLst>
                                    </p:anim>
                                  </p:childTnLst>
                                </p:cTn>
                              </p:par>
                            </p:childTnLst>
                          </p:cTn>
                        </p:par>
                      </p:childTnLst>
                    </p:cTn>
                  </p:par>
                  <p:par>
                    <p:cTn id="29" fill="hold">
                      <p:stCondLst>
                        <p:cond delay="indefinite"/>
                      </p:stCondLst>
                      <p:childTnLst>
                        <p:par>
                          <p:cTn id="30" fill="hold">
                            <p:stCondLst>
                              <p:cond delay="0"/>
                            </p:stCondLst>
                            <p:childTnLst>
                              <p:par>
                                <p:cTn id="31" presetID="52" presetClass="entr" presetSubtype="0" fill="hold" nodeType="clickEffect">
                                  <p:stCondLst>
                                    <p:cond delay="0"/>
                                  </p:stCondLst>
                                  <p:childTnLst>
                                    <p:set>
                                      <p:cBhvr>
                                        <p:cTn id="32" dur="1" fill="hold">
                                          <p:stCondLst>
                                            <p:cond delay="0"/>
                                          </p:stCondLst>
                                        </p:cTn>
                                        <p:tgtEl>
                                          <p:spTgt spid="15363"/>
                                        </p:tgtEl>
                                        <p:attrNameLst>
                                          <p:attrName>style.visibility</p:attrName>
                                        </p:attrNameLst>
                                      </p:cBhvr>
                                      <p:to>
                                        <p:strVal val="visible"/>
                                      </p:to>
                                    </p:set>
                                    <p:animScale>
                                      <p:cBhvr>
                                        <p:cTn id="33" dur="1000" decel="50000"/>
                                        <p:tgtEl>
                                          <p:spTgt spid="153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cBhvr>
                                        <p:cTn id="34" dur="1000" decel="50000" fill="hold"/>
                                        <p:tgtEl>
                                          <p:spTgt spid="15363"/>
                                        </p:tgtEl>
                                        <p:attrNameLst>
                                          <p:attrName>ppt_x</p:attrName>
                                          <p:attrName>ppt_y</p:attrName>
                                        </p:attrNameLst>
                                      </p:cBhvr>
                                    </p:animMotion>
                                    <p:animEffect transition="in" filter="fade">
                                      <p:cBhvr>
                                        <p:cTn id="35"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 Box 2"/>
          <p:cNvSpPr txBox="1"/>
          <p:nvPr/>
        </p:nvSpPr>
        <p:spPr>
          <a:xfrm>
            <a:off x="304800" y="609600"/>
            <a:ext cx="2209800" cy="635000"/>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3600" b="1" dirty="0">
                <a:solidFill>
                  <a:srgbClr val="FFCC66"/>
                </a:solidFill>
                <a:latin typeface="Times New Roman" panose="02020603050405020304" pitchFamily="18" charset="0"/>
              </a:rPr>
              <a:t>触目惊心</a:t>
            </a:r>
            <a:endParaRPr lang="zh-CN" altLang="en-US" sz="3600" b="1" dirty="0">
              <a:solidFill>
                <a:srgbClr val="FFCC66"/>
              </a:solidFill>
              <a:latin typeface="Times New Roman" panose="02020603050405020304" pitchFamily="18" charset="0"/>
            </a:endParaRPr>
          </a:p>
        </p:txBody>
      </p:sp>
      <p:pic>
        <p:nvPicPr>
          <p:cNvPr id="16387" name="Picture 3" descr="4596238481409937556671"/>
          <p:cNvPicPr>
            <a:picLocks noChangeAspect="1"/>
          </p:cNvPicPr>
          <p:nvPr/>
        </p:nvPicPr>
        <p:blipFill>
          <a:blip r:embed="rId1"/>
          <a:stretch>
            <a:fillRect/>
          </a:stretch>
        </p:blipFill>
        <p:spPr>
          <a:xfrm>
            <a:off x="0" y="0"/>
            <a:ext cx="9144000" cy="6873875"/>
          </a:xfrm>
          <a:prstGeom prst="rect">
            <a:avLst/>
          </a:prstGeom>
          <a:noFill/>
          <a:ln w="9525">
            <a:noFill/>
          </a:ln>
        </p:spPr>
      </p:pic>
      <p:sp>
        <p:nvSpPr>
          <p:cNvPr id="16388" name="Rectangle 4"/>
          <p:cNvSpPr/>
          <p:nvPr/>
        </p:nvSpPr>
        <p:spPr>
          <a:xfrm>
            <a:off x="827088" y="2667000"/>
            <a:ext cx="7489825" cy="3492500"/>
          </a:xfrm>
          <a:prstGeom prst="rect">
            <a:avLst/>
          </a:prstGeom>
          <a:noFill/>
          <a:ln w="9525">
            <a:noFill/>
          </a:ln>
        </p:spPr>
        <p:txBody>
          <a:bodyPr>
            <a:spAutoFit/>
          </a:bodyPr>
          <a:p>
            <a:pPr hangingPunct="0">
              <a:buSzPct val="100000"/>
              <a:buFont typeface="Times New Roman" panose="02020603050405020304" pitchFamily="18" charset="0"/>
            </a:pPr>
            <a:r>
              <a:rPr lang="zh-CN" altLang="en-US" sz="3200" b="1" dirty="0">
                <a:solidFill>
                  <a:srgbClr val="FFCC66"/>
                </a:solidFill>
                <a:latin typeface="_x000B__x000C_"/>
              </a:rPr>
              <a:t>       毒品危害的严重，公安部门的数据反映： </a:t>
            </a:r>
            <a:r>
              <a:rPr lang="en-US" altLang="zh-CN" sz="3200" b="1" dirty="0">
                <a:solidFill>
                  <a:srgbClr val="FFCC66"/>
                </a:solidFill>
                <a:latin typeface="_x000B__x000C_"/>
              </a:rPr>
              <a:t>2003</a:t>
            </a:r>
            <a:r>
              <a:rPr lang="zh-CN" altLang="en-US" sz="3200" b="1" dirty="0">
                <a:solidFill>
                  <a:srgbClr val="FFCC66"/>
                </a:solidFill>
                <a:latin typeface="_x000B__x000C_"/>
              </a:rPr>
              <a:t>年我国内地累计登记在册的吸毒人员已达到</a:t>
            </a:r>
            <a:r>
              <a:rPr lang="en-US" altLang="zh-CN" sz="3200" b="1" dirty="0">
                <a:solidFill>
                  <a:srgbClr val="FFCC66"/>
                </a:solidFill>
                <a:latin typeface="_x000B__x000C_"/>
              </a:rPr>
              <a:t>103</a:t>
            </a:r>
            <a:r>
              <a:rPr lang="zh-CN" altLang="en-US" sz="3200" b="1" dirty="0">
                <a:solidFill>
                  <a:srgbClr val="FFCC66"/>
                </a:solidFill>
                <a:latin typeface="_x000B__x000C_"/>
              </a:rPr>
              <a:t>万人，其中</a:t>
            </a:r>
            <a:r>
              <a:rPr lang="en-US" altLang="zh-CN" sz="3200" b="1" dirty="0">
                <a:solidFill>
                  <a:srgbClr val="FFCC66"/>
                </a:solidFill>
                <a:latin typeface="_x000B__x000C_"/>
              </a:rPr>
              <a:t>74%</a:t>
            </a:r>
            <a:r>
              <a:rPr lang="zh-CN" altLang="en-US" sz="3200" b="1" dirty="0">
                <a:solidFill>
                  <a:srgbClr val="FFCC66"/>
                </a:solidFill>
                <a:latin typeface="_x000B__x000C_"/>
              </a:rPr>
              <a:t>吸用海洛因，同比上升了</a:t>
            </a:r>
            <a:r>
              <a:rPr lang="en-US" altLang="zh-CN" sz="3200" b="1" dirty="0">
                <a:solidFill>
                  <a:srgbClr val="FFCC66"/>
                </a:solidFill>
                <a:latin typeface="_x000B__x000C_"/>
              </a:rPr>
              <a:t>11%</a:t>
            </a:r>
            <a:r>
              <a:rPr lang="zh-CN" altLang="en-US" sz="3200" b="1" dirty="0">
                <a:solidFill>
                  <a:srgbClr val="FFCC66"/>
                </a:solidFill>
                <a:latin typeface="_x000B__x000C_"/>
              </a:rPr>
              <a:t>。在吸毒人员总数中，</a:t>
            </a:r>
            <a:r>
              <a:rPr lang="en-US" altLang="zh-CN" sz="3200" b="1" dirty="0">
                <a:solidFill>
                  <a:srgbClr val="FFCC66"/>
                </a:solidFill>
                <a:latin typeface="_x000B__x000C_"/>
              </a:rPr>
              <a:t>35</a:t>
            </a:r>
            <a:r>
              <a:rPr lang="zh-CN" altLang="en-US" sz="3200" b="1" dirty="0">
                <a:solidFill>
                  <a:srgbClr val="FFCC66"/>
                </a:solidFill>
                <a:latin typeface="_x000B__x000C_"/>
              </a:rPr>
              <a:t>岁以下的青少年占到</a:t>
            </a:r>
            <a:r>
              <a:rPr lang="en-US" altLang="zh-CN" sz="3200" b="1" dirty="0">
                <a:solidFill>
                  <a:srgbClr val="FFCC66"/>
                </a:solidFill>
                <a:latin typeface="_x000B__x000C_"/>
              </a:rPr>
              <a:t>72.2%</a:t>
            </a:r>
            <a:r>
              <a:rPr lang="zh-CN" altLang="en-US" sz="3200" b="1" dirty="0">
                <a:solidFill>
                  <a:srgbClr val="FFCC66"/>
                </a:solidFill>
                <a:latin typeface="_x000B__x000C_"/>
              </a:rPr>
              <a:t>以上。 </a:t>
            </a:r>
            <a:endParaRPr lang="zh-CN" altLang="en-US" sz="3200" b="1" dirty="0">
              <a:solidFill>
                <a:srgbClr val="FFCC66"/>
              </a:solidFill>
              <a:latin typeface="宋体" panose="02010600030101010101" pitchFamily="2" charset="-122"/>
            </a:endParaRPr>
          </a:p>
          <a:p>
            <a:pPr eaLnBrk="0" hangingPunct="0">
              <a:buSzPct val="100000"/>
              <a:buFont typeface="Times New Roman" panose="02020603050405020304" pitchFamily="18" charset="0"/>
            </a:pPr>
            <a:endParaRPr lang="zh-CN" altLang="en-US" sz="3200" b="1" dirty="0">
              <a:solidFill>
                <a:srgbClr val="FFCC66"/>
              </a:solidFill>
              <a:latin typeface="Times New Roman" panose="02020603050405020304" pitchFamily="18" charset="0"/>
            </a:endParaRPr>
          </a:p>
        </p:txBody>
      </p:sp>
      <p:sp>
        <p:nvSpPr>
          <p:cNvPr id="16389" name="Text Box 5"/>
          <p:cNvSpPr txBox="1"/>
          <p:nvPr/>
        </p:nvSpPr>
        <p:spPr>
          <a:xfrm>
            <a:off x="990600" y="762000"/>
            <a:ext cx="2971800" cy="758825"/>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4400" b="1" dirty="0">
                <a:solidFill>
                  <a:srgbClr val="FF0000"/>
                </a:solidFill>
                <a:latin typeface="Times New Roman" panose="02020603050405020304" pitchFamily="18" charset="0"/>
              </a:rPr>
              <a:t>触目惊心</a:t>
            </a:r>
            <a:endParaRPr lang="zh-CN" altLang="en-US" sz="4400" b="1" dirty="0">
              <a:solidFill>
                <a:srgbClr val="FF0000"/>
              </a:solidFill>
              <a:latin typeface="Times New Roman" panose="02020603050405020304" pitchFamily="18" charset="0"/>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additive="base">
                                        <p:cTn id="7" dur="1000" fill="hold"/>
                                        <p:tgtEl>
                                          <p:spTgt spid="16389"/>
                                        </p:tgtEl>
                                        <p:attrNameLst>
                                          <p:attrName>ppt_x</p:attrName>
                                        </p:attrNameLst>
                                      </p:cBhvr>
                                      <p:tavLst>
                                        <p:tav tm="0">
                                          <p:val>
                                            <p:strVal val="#ppt_x-.2"/>
                                          </p:val>
                                        </p:tav>
                                        <p:tav tm="100000">
                                          <p:val>
                                            <p:strVal val="#ppt_x"/>
                                          </p:val>
                                        </p:tav>
                                      </p:tavLst>
                                    </p:anim>
                                    <p:anim calcmode="lin" valueType="num">
                                      <p:cBhvr additive="base">
                                        <p:cTn id="8" dur="1000" fill="hold"/>
                                        <p:tgtEl>
                                          <p:spTgt spid="16389"/>
                                        </p:tgtEl>
                                        <p:attrNameLst>
                                          <p:attrName>ppt_y</p:attrName>
                                        </p:attrNameLst>
                                      </p:cBhvr>
                                      <p:tavLst>
                                        <p:tav tm="0">
                                          <p:val>
                                            <p:strVal val="#ppt_y"/>
                                          </p:val>
                                        </p:tav>
                                        <p:tav tm="100000">
                                          <p:val>
                                            <p:strVal val="#ppt_y"/>
                                          </p:val>
                                        </p:tav>
                                      </p:tavLst>
                                    </p:anim>
                                    <p:animEffect transition="in" filter="wipe(right)" prLst="gradientSize: 0.1">
                                      <p:cBhvr>
                                        <p:cTn id="9" dur="1000"/>
                                        <p:tgtEl>
                                          <p:spTgt spid="16389"/>
                                        </p:tgtEl>
                                      </p:cBhvr>
                                    </p:animEffect>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16388"/>
                                        </p:tgtEl>
                                        <p:attrNameLst>
                                          <p:attrName>style.visibility</p:attrName>
                                        </p:attrNameLst>
                                      </p:cBhvr>
                                      <p:to>
                                        <p:strVal val="visible"/>
                                      </p:to>
                                    </p:set>
                                    <p:animEffect transition="in" filter="wedge">
                                      <p:cBhvr>
                                        <p:cTn id="14" dur="20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animBg="1"/>
      <p:bldP spid="1638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Picture 2" descr="2590401101409937556671"/>
          <p:cNvPicPr>
            <a:picLocks noChangeAspect="1"/>
          </p:cNvPicPr>
          <p:nvPr/>
        </p:nvPicPr>
        <p:blipFill>
          <a:blip r:embed="rId1"/>
          <a:stretch>
            <a:fillRect/>
          </a:stretch>
        </p:blipFill>
        <p:spPr>
          <a:xfrm>
            <a:off x="-84137" y="127000"/>
            <a:ext cx="4611687" cy="2968625"/>
          </a:xfrm>
          <a:prstGeom prst="rect">
            <a:avLst/>
          </a:prstGeom>
          <a:noFill/>
          <a:ln w="9525">
            <a:noFill/>
          </a:ln>
        </p:spPr>
      </p:pic>
      <p:pic>
        <p:nvPicPr>
          <p:cNvPr id="17411" name="Picture 3" descr="6757650821409937556671"/>
          <p:cNvPicPr>
            <a:picLocks noChangeAspect="1"/>
          </p:cNvPicPr>
          <p:nvPr/>
        </p:nvPicPr>
        <p:blipFill>
          <a:blip r:embed="rId2"/>
          <a:stretch>
            <a:fillRect/>
          </a:stretch>
        </p:blipFill>
        <p:spPr>
          <a:xfrm>
            <a:off x="4573588" y="2047875"/>
            <a:ext cx="4541837" cy="3962400"/>
          </a:xfrm>
          <a:prstGeom prst="rect">
            <a:avLst/>
          </a:prstGeom>
          <a:noFill/>
          <a:ln w="9525">
            <a:noFill/>
          </a:ln>
        </p:spPr>
      </p:pic>
      <p:pic>
        <p:nvPicPr>
          <p:cNvPr id="17412" name="Picture 4" descr="2354924221409937556671"/>
          <p:cNvPicPr>
            <a:picLocks noChangeAspect="1"/>
          </p:cNvPicPr>
          <p:nvPr/>
        </p:nvPicPr>
        <p:blipFill>
          <a:blip r:embed="rId3">
            <a:lum bright="23999"/>
          </a:blip>
          <a:stretch>
            <a:fillRect/>
          </a:stretch>
        </p:blipFill>
        <p:spPr>
          <a:xfrm>
            <a:off x="46038" y="3130550"/>
            <a:ext cx="4441825" cy="3522663"/>
          </a:xfrm>
          <a:prstGeom prst="rect">
            <a:avLst/>
          </a:prstGeom>
          <a:noFill/>
          <a:ln w="9525">
            <a:noFill/>
          </a:ln>
        </p:spPr>
      </p:pic>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circle(in)">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fade">
                                      <p:cBhvr>
                                        <p:cTn id="12" dur="2000"/>
                                        <p:tgtEl>
                                          <p:spTgt spid="17412"/>
                                        </p:tgtEl>
                                      </p:cBhvr>
                                    </p:animEffect>
                                    <p:anim calcmode="lin" valueType="num">
                                      <p:cBhvr>
                                        <p:cTn id="13" dur="2000" fill="hold"/>
                                        <p:tgtEl>
                                          <p:spTgt spid="17412"/>
                                        </p:tgtEl>
                                        <p:attrNameLst>
                                          <p:attrName>style.rotation</p:attrName>
                                        </p:attrNameLst>
                                      </p:cBhvr>
                                      <p:tavLst>
                                        <p:tav tm="0">
                                          <p:val>
                                            <p:fltVal val="720.000000"/>
                                          </p:val>
                                        </p:tav>
                                        <p:tav tm="100000">
                                          <p:val>
                                            <p:fltVal val="0.000000"/>
                                          </p:val>
                                        </p:tav>
                                      </p:tavLst>
                                    </p:anim>
                                    <p:anim calcmode="lin" valueType="num">
                                      <p:cBhvr additive="base">
                                        <p:cTn id="14" dur="2000" fill="hold"/>
                                        <p:tgtEl>
                                          <p:spTgt spid="17412"/>
                                        </p:tgtEl>
                                        <p:attrNameLst>
                                          <p:attrName>ppt_h</p:attrName>
                                        </p:attrNameLst>
                                      </p:cBhvr>
                                      <p:tavLst>
                                        <p:tav tm="0">
                                          <p:val>
                                            <p:fltVal val="0.000000"/>
                                          </p:val>
                                        </p:tav>
                                        <p:tav tm="100000">
                                          <p:val>
                                            <p:strVal val="#ppt_h"/>
                                          </p:val>
                                        </p:tav>
                                      </p:tavLst>
                                    </p:anim>
                                    <p:anim calcmode="lin" valueType="num">
                                      <p:cBhvr additive="base">
                                        <p:cTn id="15" dur="2000" fill="hold"/>
                                        <p:tgtEl>
                                          <p:spTgt spid="17412"/>
                                        </p:tgtEl>
                                        <p:attrNameLst>
                                          <p:attrName>ppt_w</p:attrName>
                                        </p:attrNameLst>
                                      </p:cBhvr>
                                      <p:tavLst>
                                        <p:tav tm="0">
                                          <p:val>
                                            <p:fltVal val="0.00000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17411"/>
                                        </p:tgtEl>
                                        <p:attrNameLst>
                                          <p:attrName>style.visibility</p:attrName>
                                        </p:attrNameLst>
                                      </p:cBhvr>
                                      <p:to>
                                        <p:strVal val="visible"/>
                                      </p:to>
                                    </p:set>
                                    <p:animEffect transition="in" filter="wedge">
                                      <p:cBhvr>
                                        <p:cTn id="20" dur="2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Picture 2" descr="9634599351409937556671"/>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transition advClick="0" advTm="5000">
    <p:comb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WordArt 2"/>
          <p:cNvSpPr>
            <a:spLocks noTextEdit="1"/>
          </p:cNvSpPr>
          <p:nvPr/>
        </p:nvSpPr>
        <p:spPr>
          <a:xfrm>
            <a:off x="1238250" y="249238"/>
            <a:ext cx="3200400" cy="812800"/>
          </a:xfrm>
          <a:prstGeom prst="rect">
            <a:avLst/>
          </a:prstGeom>
        </p:spPr>
        <p:txBody>
          <a:bodyPr wrap="none" fromWordArt="1">
            <a:prstTxWarp prst="textWave1">
              <a:avLst>
                <a:gd name="adj1" fmla="val 13005"/>
                <a:gd name="adj2" fmla="val 0"/>
              </a:avLst>
            </a:prstTxWarp>
            <a:normAutofit/>
          </a:bodyPr>
          <a:p>
            <a:pPr algn="ctr"/>
            <a:r>
              <a:rPr lang="zh-CN" altLang="en-US" sz="3600">
                <a:ln w="9525" cap="flat" cmpd="sng">
                  <a:solidFill>
                    <a:srgbClr val="733F05"/>
                  </a:solidFill>
                  <a:prstDash val="solid"/>
                  <a:headEnd type="none" w="med" len="med"/>
                  <a:tailEnd type="none" w="med" len="med"/>
                </a:ln>
                <a:gradFill rotWithShape="1">
                  <a:gsLst>
                    <a:gs pos="0">
                      <a:srgbClr val="007CC3">
                        <a:alpha val="100000"/>
                      </a:srgbClr>
                    </a:gs>
                    <a:gs pos="28999">
                      <a:srgbClr val="FFFFFF">
                        <a:alpha val="100000"/>
                      </a:srgbClr>
                    </a:gs>
                    <a:gs pos="35999">
                      <a:srgbClr val="FFFFFF">
                        <a:alpha val="100000"/>
                      </a:srgbClr>
                    </a:gs>
                    <a:gs pos="62000">
                      <a:srgbClr val="00A13B">
                        <a:alpha val="100000"/>
                      </a:srgbClr>
                    </a:gs>
                    <a:gs pos="75999">
                      <a:srgbClr val="00A13B">
                        <a:alpha val="100000"/>
                      </a:srgbClr>
                    </a:gs>
                    <a:gs pos="100000">
                      <a:srgbClr val="B7683E">
                        <a:alpha val="100000"/>
                      </a:srgbClr>
                    </a:gs>
                  </a:gsLst>
                  <a:lin ang="5400000" scaled="1"/>
                  <a:tileRect/>
                </a:gradFill>
                <a:effectLst>
                  <a:prstShdw prst="shdw13" dist="53882" dir="13499999">
                    <a:srgbClr val="0C3761">
                      <a:alpha val="50000"/>
                    </a:srgbClr>
                  </a:prstShdw>
                </a:effectLst>
                <a:latin typeface="宋体" panose="02010600030101010101" pitchFamily="2" charset="-122"/>
                <a:ea typeface="宋体" panose="02010600030101010101" pitchFamily="2" charset="-122"/>
              </a:rPr>
              <a:t>怎样远离毒品？</a:t>
            </a:r>
            <a:endParaRPr lang="zh-CN" altLang="en-US" sz="3600">
              <a:ln w="9525" cap="flat" cmpd="sng">
                <a:solidFill>
                  <a:srgbClr val="733F05"/>
                </a:solidFill>
                <a:prstDash val="solid"/>
                <a:headEnd type="none" w="med" len="med"/>
                <a:tailEnd type="none" w="med" len="med"/>
              </a:ln>
              <a:gradFill rotWithShape="1">
                <a:gsLst>
                  <a:gs pos="0">
                    <a:srgbClr val="007CC3">
                      <a:alpha val="100000"/>
                    </a:srgbClr>
                  </a:gs>
                  <a:gs pos="28999">
                    <a:srgbClr val="FFFFFF">
                      <a:alpha val="100000"/>
                    </a:srgbClr>
                  </a:gs>
                  <a:gs pos="35999">
                    <a:srgbClr val="FFFFFF">
                      <a:alpha val="100000"/>
                    </a:srgbClr>
                  </a:gs>
                  <a:gs pos="62000">
                    <a:srgbClr val="00A13B">
                      <a:alpha val="100000"/>
                    </a:srgbClr>
                  </a:gs>
                  <a:gs pos="75999">
                    <a:srgbClr val="00A13B">
                      <a:alpha val="100000"/>
                    </a:srgbClr>
                  </a:gs>
                  <a:gs pos="100000">
                    <a:srgbClr val="B7683E">
                      <a:alpha val="100000"/>
                    </a:srgbClr>
                  </a:gs>
                </a:gsLst>
                <a:lin ang="5400000" scaled="1"/>
                <a:tileRect/>
              </a:gradFill>
              <a:effectLst>
                <a:prstShdw prst="shdw13" dist="53882" dir="13499999">
                  <a:srgbClr val="0C3761">
                    <a:alpha val="50000"/>
                  </a:srgbClr>
                </a:prstShdw>
              </a:effectLst>
              <a:latin typeface="宋体" panose="02010600030101010101" pitchFamily="2" charset="-122"/>
              <a:ea typeface="宋体" panose="02010600030101010101" pitchFamily="2" charset="-122"/>
            </a:endParaRPr>
          </a:p>
        </p:txBody>
      </p:sp>
      <p:sp>
        <p:nvSpPr>
          <p:cNvPr id="19459" name="Rectangle 3"/>
          <p:cNvSpPr/>
          <p:nvPr/>
        </p:nvSpPr>
        <p:spPr>
          <a:xfrm>
            <a:off x="134938" y="1449388"/>
            <a:ext cx="8605837" cy="4399915"/>
          </a:xfrm>
          <a:prstGeom prst="rect">
            <a:avLst/>
          </a:prstGeom>
          <a:noFill/>
          <a:ln w="9525">
            <a:noFill/>
          </a:ln>
        </p:spPr>
        <p:txBody>
          <a:bodyPr>
            <a:spAutoFit/>
          </a:bodyPr>
          <a:p>
            <a:pPr hangingPunct="0">
              <a:buSzPct val="100000"/>
              <a:buFont typeface="Times New Roman" panose="02020603050405020304" pitchFamily="18" charset="0"/>
            </a:pPr>
            <a:r>
              <a:rPr lang="en-US" altLang="zh-CN" sz="2200" dirty="0">
                <a:latin typeface="宋体" panose="02010600030101010101" pitchFamily="2" charset="-122"/>
              </a:rPr>
              <a:t>1</a:t>
            </a:r>
            <a:r>
              <a:rPr lang="zh-CN" altLang="en-US" sz="2200" dirty="0">
                <a:latin typeface="宋体" panose="02010600030101010101" pitchFamily="2" charset="-122"/>
              </a:rPr>
              <a:t>、</a:t>
            </a:r>
            <a:r>
              <a:rPr lang="zh-CN" altLang="en-US" sz="2800" b="1" dirty="0">
                <a:latin typeface="宋体" panose="02010600030101010101" pitchFamily="2" charset="-122"/>
              </a:rPr>
              <a:t>认清毒品危害，坚定禁毒决心，积极参加禁毒争。　</a:t>
            </a: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zh-CN" altLang="en-US" sz="2800" b="1" dirty="0">
                <a:latin typeface="宋体" panose="02010600030101010101" pitchFamily="2" charset="-122"/>
              </a:rPr>
              <a:t>　</a:t>
            </a: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en-US" altLang="zh-CN" sz="2800" b="1" dirty="0">
                <a:latin typeface="宋体" panose="02010600030101010101" pitchFamily="2" charset="-122"/>
              </a:rPr>
              <a:t>2</a:t>
            </a:r>
            <a:r>
              <a:rPr lang="zh-CN" altLang="en-US" sz="2800" b="1" dirty="0">
                <a:latin typeface="宋体" panose="02010600030101010101" pitchFamily="2" charset="-122"/>
              </a:rPr>
              <a:t>、遵纪守法，</a:t>
            </a:r>
            <a:r>
              <a:rPr lang="zh-CN" altLang="en-US" sz="2800" b="1" dirty="0">
                <a:latin typeface="Times New Roman" panose="02020603050405020304" pitchFamily="18" charset="0"/>
              </a:rPr>
              <a:t>接受毒品基本知识和禁毒法律法规教          </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育，牢记“四知道”：即知道什么是毒品；知道吸</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毒极易成瘾，难以戒断；知道毒品的危害；知道毒</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品违法犯罪要受到法律制裁。并</a:t>
            </a:r>
            <a:r>
              <a:rPr lang="zh-CN" altLang="en-US" sz="2800" b="1" dirty="0">
                <a:latin typeface="宋体" panose="02010600030101010101" pitchFamily="2" charset="-122"/>
              </a:rPr>
              <a:t>认真履行受教育的</a:t>
            </a: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zh-CN" altLang="en-US" sz="2800" b="1" dirty="0">
                <a:latin typeface="宋体" panose="02010600030101010101" pitchFamily="2" charset="-122"/>
              </a:rPr>
              <a:t>  义务，自觉规范日常行为。　</a:t>
            </a:r>
            <a:endParaRPr lang="zh-CN" altLang="en-US" sz="2800" b="1" dirty="0">
              <a:latin typeface="宋体" panose="02010600030101010101" pitchFamily="2" charset="-122"/>
            </a:endParaRPr>
          </a:p>
          <a:p>
            <a:pPr hangingPunct="0">
              <a:buSzPct val="100000"/>
              <a:buFont typeface="Times New Roman" panose="02020603050405020304" pitchFamily="18" charset="0"/>
            </a:pP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en-US" altLang="zh-CN" sz="2800" b="1" dirty="0">
                <a:latin typeface="宋体" panose="02010600030101010101" pitchFamily="2" charset="-122"/>
              </a:rPr>
              <a:t>3</a:t>
            </a:r>
            <a:r>
              <a:rPr lang="zh-CN" altLang="en-US" sz="2800" b="1" dirty="0">
                <a:latin typeface="宋体" panose="02010600030101010101" pitchFamily="2" charset="-122"/>
              </a:rPr>
              <a:t>、树立正确的人生观，不盲目追求享受，不</a:t>
            </a: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zh-CN" altLang="en-US" sz="2800" b="1" dirty="0">
                <a:latin typeface="宋体" panose="02010600030101010101" pitchFamily="2" charset="-122"/>
              </a:rPr>
              <a:t>   以好奇心为由侥幸去尝试，不受不良诱惑的影响。</a:t>
            </a:r>
            <a:endParaRPr lang="zh-CN" altLang="en-US" sz="2800" b="1" dirty="0">
              <a:latin typeface="宋体" panose="02010600030101010101" pitchFamily="2" charset="-122"/>
            </a:endParaRPr>
          </a:p>
        </p:txBody>
      </p:sp>
    </p:spTree>
  </p:cSld>
  <p:clrMapOvr>
    <a:masterClrMapping/>
  </p:clrMapOvr>
  <p:transition advClick="0" advTm="5000">
    <p:comb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p:nvPr/>
        </p:nvSpPr>
        <p:spPr>
          <a:xfrm>
            <a:off x="598488" y="1400175"/>
            <a:ext cx="8132762" cy="4362450"/>
          </a:xfrm>
          <a:prstGeom prst="rect">
            <a:avLst/>
          </a:prstGeom>
          <a:noFill/>
          <a:ln w="9525">
            <a:noFill/>
          </a:ln>
        </p:spPr>
        <p:txBody>
          <a:bodyPr>
            <a:spAutoFit/>
          </a:bodyPr>
          <a:p>
            <a:pPr hangingPunct="0">
              <a:buSzPct val="100000"/>
              <a:buFont typeface="Times New Roman" panose="02020603050405020304" pitchFamily="18" charset="0"/>
            </a:pPr>
            <a:r>
              <a:rPr lang="zh-CN" altLang="en-US" sz="2400" dirty="0">
                <a:latin typeface="Times New Roman" panose="02020603050405020304" pitchFamily="18" charset="0"/>
              </a:rPr>
              <a:t> </a:t>
            </a:r>
            <a:r>
              <a:rPr lang="en-US" altLang="zh-CN" sz="2800" b="1" dirty="0">
                <a:latin typeface="Times New Roman" panose="02020603050405020304" pitchFamily="18" charset="0"/>
              </a:rPr>
              <a:t>4</a:t>
            </a:r>
            <a:r>
              <a:rPr lang="zh-CN" altLang="en-US" sz="2800" b="1" dirty="0">
                <a:latin typeface="Times New Roman" panose="02020603050405020304" pitchFamily="18" charset="0"/>
              </a:rPr>
              <a:t>、不听信毒品能治病，毒品能解脱烦恼和痛苦，毒品能给人带来快乐等各种花言巧语。</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a:t>
            </a:r>
            <a:r>
              <a:rPr lang="en-US" altLang="zh-CN" sz="2800" b="1" dirty="0">
                <a:latin typeface="Times New Roman" panose="02020603050405020304" pitchFamily="18" charset="0"/>
              </a:rPr>
              <a:t>5</a:t>
            </a:r>
            <a:r>
              <a:rPr lang="zh-CN" altLang="en-US" sz="2800" b="1" dirty="0">
                <a:latin typeface="Times New Roman" panose="02020603050405020304" pitchFamily="18" charset="0"/>
              </a:rPr>
              <a:t>、不结交有吸毒、贩毒行为的人。如发现亲朋好友有吸毒、贩毒行为的人，一要劝阻，二要远离，三要报告公安机关。</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a:t>
            </a:r>
            <a:r>
              <a:rPr lang="en-US" altLang="zh-CN" sz="2800" b="1" dirty="0">
                <a:latin typeface="Times New Roman" panose="02020603050405020304" pitchFamily="18" charset="0"/>
              </a:rPr>
              <a:t>6</a:t>
            </a:r>
            <a:r>
              <a:rPr lang="zh-CN" altLang="en-US" sz="2800" b="1" dirty="0">
                <a:latin typeface="Times New Roman" panose="02020603050405020304" pitchFamily="18" charset="0"/>
              </a:rPr>
              <a:t>、从日常小事做起，养成良好的行为，杜绝</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吸烟喝酒等不良嗜好，不涉足青少年不宜进</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       入的场所，决不吸食摇头丸、</a:t>
            </a:r>
            <a:r>
              <a:rPr lang="en-US" altLang="zh-CN" sz="2800" b="1" dirty="0">
                <a:latin typeface="Times New Roman" panose="02020603050405020304" pitchFamily="18" charset="0"/>
              </a:rPr>
              <a:t>K</a:t>
            </a:r>
            <a:r>
              <a:rPr lang="zh-CN" altLang="en-US" sz="2800" b="1" dirty="0">
                <a:latin typeface="Times New Roman" panose="02020603050405020304" pitchFamily="18" charset="0"/>
              </a:rPr>
              <a:t>粉等兴奋剂。</a:t>
            </a:r>
            <a:endParaRPr lang="zh-CN" altLang="en-US" sz="2800" b="1" dirty="0">
              <a:latin typeface="Times New Roman" panose="02020603050405020304" pitchFamily="18" charset="0"/>
            </a:endParaRPr>
          </a:p>
        </p:txBody>
      </p:sp>
    </p:spTree>
  </p:cSld>
  <p:clrMapOvr>
    <a:masterClrMapping/>
  </p:clrMapOvr>
  <p:transition advClick="0" advTm="5000">
    <p:comb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Picture 2" descr="4505200691409937556687"/>
          <p:cNvPicPr>
            <a:picLocks noChangeAspect="1"/>
          </p:cNvPicPr>
          <p:nvPr/>
        </p:nvPicPr>
        <p:blipFill>
          <a:blip r:embed="rId1"/>
          <a:stretch>
            <a:fillRect/>
          </a:stretch>
        </p:blipFill>
        <p:spPr>
          <a:xfrm>
            <a:off x="1979613" y="333375"/>
            <a:ext cx="5524500" cy="6308725"/>
          </a:xfrm>
          <a:prstGeom prst="rect">
            <a:avLst/>
          </a:prstGeom>
          <a:noFill/>
          <a:ln w="9525">
            <a:noFill/>
          </a:ln>
        </p:spPr>
      </p:pic>
    </p:spTree>
  </p:cSld>
  <p:clrMapOvr>
    <a:masterClrMapping/>
  </p:clrMapOvr>
  <p:transition advClick="0" advTm="5000">
    <p:comb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Text Box 2"/>
          <p:cNvSpPr txBox="1"/>
          <p:nvPr/>
        </p:nvSpPr>
        <p:spPr>
          <a:xfrm>
            <a:off x="527050" y="701675"/>
            <a:ext cx="8158163" cy="944563"/>
          </a:xfrm>
          <a:prstGeom prst="rect">
            <a:avLst/>
          </a:prstGeom>
          <a:noFill/>
          <a:ln w="9525">
            <a:noFill/>
          </a:ln>
        </p:spPr>
        <p:txBody>
          <a:bodyPr>
            <a:spAutoFit/>
          </a:bodyPr>
          <a:p>
            <a:pPr>
              <a:buSzPct val="100000"/>
              <a:buFont typeface="Times New Roman" panose="02020603050405020304" pitchFamily="18" charset="0"/>
            </a:pPr>
            <a:r>
              <a:rPr lang="zh-CN" altLang="en-US" sz="3200" b="1" dirty="0">
                <a:latin typeface="楷体_GB2312" pitchFamily="49" charset="-122"/>
                <a:ea typeface="楷体_GB2312" pitchFamily="49" charset="-122"/>
              </a:rPr>
              <a:t>相互关爱，共享生命</a:t>
            </a:r>
            <a:endParaRPr lang="zh-CN" altLang="en-US" sz="3200" b="1" dirty="0">
              <a:latin typeface="楷体_GB2312" pitchFamily="49" charset="-122"/>
              <a:ea typeface="楷体_GB2312" pitchFamily="49" charset="-122"/>
            </a:endParaRPr>
          </a:p>
          <a:p>
            <a:pPr>
              <a:buSzPct val="100000"/>
              <a:buFont typeface="Times New Roman" panose="02020603050405020304" pitchFamily="18" charset="0"/>
            </a:pPr>
            <a:r>
              <a:rPr lang="zh-CN" altLang="en-US" sz="2400" b="1" dirty="0">
                <a:latin typeface="宋体" panose="02010600030101010101" pitchFamily="2" charset="-122"/>
              </a:rPr>
              <a:t>             </a:t>
            </a:r>
            <a:r>
              <a:rPr lang="en-US" altLang="zh-CN" sz="2400" b="1" dirty="0">
                <a:latin typeface="宋体" panose="02010600030101010101" pitchFamily="2" charset="-122"/>
                <a:ea typeface="楷体_GB2312" pitchFamily="49" charset="-122"/>
              </a:rPr>
              <a:t>——</a:t>
            </a:r>
            <a:r>
              <a:rPr lang="zh-CN" altLang="en-US" sz="2400" b="1" dirty="0">
                <a:latin typeface="楷体_GB2312" pitchFamily="49" charset="-122"/>
                <a:ea typeface="楷体_GB2312" pitchFamily="49" charset="-122"/>
              </a:rPr>
              <a:t>懂得珍爱生命，远离毒品，预防艾滋病</a:t>
            </a:r>
            <a:endParaRPr lang="zh-CN" altLang="en-US" sz="2400" b="1" dirty="0">
              <a:latin typeface="楷体_GB2312" pitchFamily="49" charset="-122"/>
              <a:ea typeface="楷体_GB2312" pitchFamily="49" charset="-122"/>
            </a:endParaRPr>
          </a:p>
        </p:txBody>
      </p:sp>
      <p:sp>
        <p:nvSpPr>
          <p:cNvPr id="4099" name="Rectangle 3"/>
          <p:cNvSpPr/>
          <p:nvPr/>
        </p:nvSpPr>
        <p:spPr>
          <a:xfrm>
            <a:off x="542925" y="2686050"/>
            <a:ext cx="8221663" cy="3503613"/>
          </a:xfrm>
          <a:prstGeom prst="rect">
            <a:avLst/>
          </a:prstGeom>
          <a:noFill/>
          <a:ln w="9525">
            <a:noFill/>
          </a:ln>
        </p:spPr>
        <p:txBody>
          <a:bodyPr>
            <a:spAutoFit/>
          </a:bodyPr>
          <a:p>
            <a:pPr hangingPunct="0">
              <a:buSzPct val="100000"/>
              <a:buFont typeface="Times New Roman" panose="02020603050405020304" pitchFamily="18" charset="0"/>
            </a:pPr>
            <a:r>
              <a:rPr lang="zh-CN" altLang="en-US" sz="2400" dirty="0">
                <a:latin typeface="Times New Roman" panose="02020603050405020304" pitchFamily="18" charset="0"/>
              </a:rPr>
              <a:t>    </a:t>
            </a:r>
            <a:r>
              <a:rPr lang="zh-CN" altLang="en-US" sz="3200" b="1" dirty="0">
                <a:latin typeface="Times New Roman" panose="02020603050405020304" pitchFamily="18" charset="0"/>
              </a:rPr>
              <a:t>毒品是全球性的灾难，也是全人类共同的敌人。目前，世界范围内日益严重的毒品潮，不仅严重危害人类的健康，败坏社会风气，而且直接导致和诱发各种犯罪，威胁着全球政治稳定和经济发展。遏制、减少直至最终消除毒品犯罪，已成为世界人民的共同愿望。</a:t>
            </a:r>
            <a:endParaRPr lang="zh-CN" altLang="en-US" sz="3200" b="1" dirty="0">
              <a:latin typeface="Times New Roman" panose="02020603050405020304" pitchFamily="18" charset="0"/>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wheel(4)">
                                      <p:cBhvr>
                                        <p:cTn id="7" dur="2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4099">
                                            <p:txEl>
                                              <p:charRg st="0" end="120"/>
                                            </p:txEl>
                                          </p:spTgt>
                                        </p:tgtEl>
                                        <p:attrNameLst>
                                          <p:attrName>style.visibility</p:attrName>
                                        </p:attrNameLst>
                                      </p:cBhvr>
                                      <p:to>
                                        <p:strVal val="visible"/>
                                      </p:to>
                                    </p:set>
                                    <p:animEffect transition="in" filter="fade">
                                      <p:cBhvr>
                                        <p:cTn id="12" dur="2000"/>
                                        <p:tgtEl>
                                          <p:spTgt spid="4099">
                                            <p:txEl>
                                              <p:charRg st="0" end="120"/>
                                            </p:txEl>
                                          </p:spTgt>
                                        </p:tgtEl>
                                      </p:cBhvr>
                                    </p:animEffect>
                                    <p:anim calcmode="lin" valueType="num">
                                      <p:cBhvr>
                                        <p:cTn id="13" dur="2000" fill="hold"/>
                                        <p:tgtEl>
                                          <p:spTgt spid="4099">
                                            <p:txEl>
                                              <p:charRg st="0" end="120"/>
                                            </p:txEl>
                                          </p:spTgt>
                                        </p:tgtEl>
                                        <p:attrNameLst>
                                          <p:attrName>ppt_w</p:attrName>
                                        </p:attrNameLst>
                                      </p:cBhvr>
                                      <p:tavLst>
                                        <p:tav tm="0" fmla="#ppt_w*sin(2.5*pi*$)">
                                          <p:val>
                                            <p:fltVal val="0.000000"/>
                                          </p:val>
                                        </p:tav>
                                        <p:tav tm="100000">
                                          <p:val>
                                            <p:fltVal val="1.000000"/>
                                          </p:val>
                                        </p:tav>
                                      </p:tavLst>
                                    </p:anim>
                                    <p:anim calcmode="lin" valueType="num">
                                      <p:cBhvr additive="base">
                                        <p:cTn id="14" dur="2000" fill="hold"/>
                                        <p:tgtEl>
                                          <p:spTgt spid="4099">
                                            <p:txEl>
                                              <p:charRg st="0" end="12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Picture 2" descr="1481817011409937556687"/>
          <p:cNvPicPr>
            <a:picLocks noChangeAspect="1"/>
          </p:cNvPicPr>
          <p:nvPr/>
        </p:nvPicPr>
        <p:blipFill>
          <a:blip r:embed="rId1"/>
          <a:stretch>
            <a:fillRect/>
          </a:stretch>
        </p:blipFill>
        <p:spPr>
          <a:xfrm>
            <a:off x="4932363" y="2133600"/>
            <a:ext cx="4162425" cy="4648200"/>
          </a:xfrm>
          <a:prstGeom prst="rect">
            <a:avLst/>
          </a:prstGeom>
          <a:noFill/>
          <a:ln w="9525">
            <a:noFill/>
          </a:ln>
        </p:spPr>
      </p:pic>
      <p:pic>
        <p:nvPicPr>
          <p:cNvPr id="23555" name="Picture 3" descr="7709887991409937556687"/>
          <p:cNvPicPr>
            <a:picLocks noChangeAspect="1"/>
          </p:cNvPicPr>
          <p:nvPr/>
        </p:nvPicPr>
        <p:blipFill>
          <a:blip r:embed="rId2"/>
          <a:stretch>
            <a:fillRect/>
          </a:stretch>
        </p:blipFill>
        <p:spPr>
          <a:xfrm>
            <a:off x="34925" y="71438"/>
            <a:ext cx="4851400" cy="6742112"/>
          </a:xfrm>
          <a:prstGeom prst="rect">
            <a:avLst/>
          </a:prstGeom>
          <a:noFill/>
          <a:ln w="9525">
            <a:noFill/>
          </a:ln>
        </p:spPr>
      </p:pic>
      <p:pic>
        <p:nvPicPr>
          <p:cNvPr id="23556" name="Picture 4" descr="5941609961409937556687"/>
          <p:cNvPicPr>
            <a:picLocks noChangeAspect="1"/>
          </p:cNvPicPr>
          <p:nvPr/>
        </p:nvPicPr>
        <p:blipFill>
          <a:blip r:embed="rId3"/>
          <a:stretch>
            <a:fillRect/>
          </a:stretch>
        </p:blipFill>
        <p:spPr>
          <a:xfrm>
            <a:off x="4495800" y="3352800"/>
            <a:ext cx="152400" cy="152400"/>
          </a:xfrm>
          <a:prstGeom prst="rect">
            <a:avLst/>
          </a:prstGeom>
          <a:noFill/>
          <a:ln w="9525">
            <a:noFill/>
          </a:ln>
        </p:spPr>
      </p:pic>
      <p:pic>
        <p:nvPicPr>
          <p:cNvPr id="23557" name="Picture 5" descr="2337062251409937556687"/>
          <p:cNvPicPr>
            <a:picLocks noChangeAspect="1"/>
          </p:cNvPicPr>
          <p:nvPr/>
        </p:nvPicPr>
        <p:blipFill>
          <a:blip r:embed="rId4"/>
          <a:stretch>
            <a:fillRect/>
          </a:stretch>
        </p:blipFill>
        <p:spPr>
          <a:xfrm>
            <a:off x="4495800" y="3352800"/>
            <a:ext cx="152400" cy="152400"/>
          </a:xfrm>
          <a:prstGeom prst="rect">
            <a:avLst/>
          </a:prstGeom>
          <a:noFill/>
          <a:ln w="9525">
            <a:noFill/>
          </a:ln>
        </p:spPr>
      </p:pic>
      <p:pic>
        <p:nvPicPr>
          <p:cNvPr id="23558" name="Picture 6" descr="4384319901409937556687"/>
          <p:cNvPicPr>
            <a:picLocks noChangeAspect="1"/>
          </p:cNvPicPr>
          <p:nvPr/>
        </p:nvPicPr>
        <p:blipFill>
          <a:blip r:embed="rId5"/>
          <a:stretch>
            <a:fillRect/>
          </a:stretch>
        </p:blipFill>
        <p:spPr>
          <a:xfrm>
            <a:off x="4495800" y="3352800"/>
            <a:ext cx="152400" cy="152400"/>
          </a:xfrm>
          <a:prstGeom prst="rect">
            <a:avLst/>
          </a:prstGeom>
          <a:noFill/>
          <a:ln w="9525">
            <a:noFill/>
          </a:ln>
        </p:spPr>
      </p:pic>
      <p:pic>
        <p:nvPicPr>
          <p:cNvPr id="23559" name="Picture 7" descr="2641457181409937556687"/>
          <p:cNvPicPr>
            <a:picLocks noChangeAspect="1"/>
          </p:cNvPicPr>
          <p:nvPr/>
        </p:nvPicPr>
        <p:blipFill>
          <a:blip r:embed="rId6"/>
          <a:stretch>
            <a:fillRect/>
          </a:stretch>
        </p:blipFill>
        <p:spPr>
          <a:xfrm>
            <a:off x="4495800" y="3352800"/>
            <a:ext cx="152400" cy="152400"/>
          </a:xfrm>
          <a:prstGeom prst="rect">
            <a:avLst/>
          </a:prstGeom>
          <a:noFill/>
          <a:ln w="9525">
            <a:noFill/>
          </a:ln>
        </p:spPr>
      </p:pic>
      <p:sp>
        <p:nvSpPr>
          <p:cNvPr id="23560" name="Text Box 8"/>
          <p:cNvSpPr txBox="1"/>
          <p:nvPr/>
        </p:nvSpPr>
        <p:spPr>
          <a:xfrm>
            <a:off x="5364163" y="620713"/>
            <a:ext cx="3384550" cy="454025"/>
          </a:xfrm>
          <a:prstGeom prst="rect">
            <a:avLst/>
          </a:prstGeom>
          <a:noFill/>
          <a:ln w="9525">
            <a:noFill/>
          </a:ln>
        </p:spPr>
        <p:txBody>
          <a:bodyPr>
            <a:spAutoFit/>
          </a:bodyPr>
          <a:p>
            <a:pPr hangingPunct="0">
              <a:spcBef>
                <a:spcPct val="50000"/>
              </a:spcBef>
              <a:buSzPct val="100000"/>
              <a:buFont typeface="Times New Roman" panose="02020603050405020304" pitchFamily="18" charset="0"/>
            </a:pPr>
            <a:endParaRPr lang="zh-CN" altLang="en-US" sz="2400" b="1" dirty="0">
              <a:latin typeface="Times New Roman" panose="02020603050405020304" pitchFamily="18" charset="0"/>
            </a:endParaRPr>
          </a:p>
        </p:txBody>
      </p:sp>
      <p:sp>
        <p:nvSpPr>
          <p:cNvPr id="23561" name="Text Box 9"/>
          <p:cNvSpPr txBox="1"/>
          <p:nvPr/>
        </p:nvSpPr>
        <p:spPr>
          <a:xfrm>
            <a:off x="5724525" y="476250"/>
            <a:ext cx="3168650" cy="1425575"/>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4400" b="1" dirty="0">
                <a:solidFill>
                  <a:schemeClr val="tx2"/>
                </a:solidFill>
                <a:latin typeface="Times New Roman" panose="02020603050405020304" pitchFamily="18" charset="0"/>
              </a:rPr>
              <a:t>生命可贵，    远离毒品</a:t>
            </a:r>
            <a:endParaRPr lang="zh-CN" altLang="en-US" sz="4400" b="1" dirty="0">
              <a:solidFill>
                <a:schemeClr val="tx2"/>
              </a:solidFill>
              <a:latin typeface="Times New Roman" panose="02020603050405020304" pitchFamily="18" charset="0"/>
            </a:endParaRPr>
          </a:p>
        </p:txBody>
      </p:sp>
    </p:spTree>
  </p:cSld>
  <p:clrMapOvr>
    <a:masterClrMapping/>
  </p:clrMapOvr>
  <p:transition advClick="0" advTm="5000">
    <p:comb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2" name="Picture 2" descr="9320357821409937556640"/>
          <p:cNvPicPr>
            <a:picLocks noChangeAspect="1"/>
          </p:cNvPicPr>
          <p:nvPr/>
        </p:nvPicPr>
        <p:blipFill>
          <a:blip r:embed="rId1">
            <a:lum bright="-6000" contrast="12000"/>
          </a:blip>
          <a:stretch>
            <a:fillRect/>
          </a:stretch>
        </p:blipFill>
        <p:spPr>
          <a:xfrm>
            <a:off x="446088" y="377825"/>
            <a:ext cx="1524000" cy="1014413"/>
          </a:xfrm>
          <a:prstGeom prst="rect">
            <a:avLst/>
          </a:prstGeom>
          <a:noFill/>
          <a:ln w="9525">
            <a:noFill/>
          </a:ln>
        </p:spPr>
      </p:pic>
      <p:sp>
        <p:nvSpPr>
          <p:cNvPr id="5123" name="WordArt 3"/>
          <p:cNvSpPr>
            <a:spLocks noTextEdit="1"/>
          </p:cNvSpPr>
          <p:nvPr/>
        </p:nvSpPr>
        <p:spPr>
          <a:xfrm>
            <a:off x="2217738" y="711200"/>
            <a:ext cx="2447925" cy="1612900"/>
          </a:xfrm>
          <a:prstGeom prst="rect">
            <a:avLst/>
          </a:prstGeom>
        </p:spPr>
        <p:txBody>
          <a:bodyPr wrap="none" fromWordArt="1">
            <a:prstTxWarp prst="textDeflate">
              <a:avLst>
                <a:gd name="adj" fmla="val 18079"/>
              </a:avLst>
            </a:prstTxWarp>
            <a:normAutofit/>
          </a:bodyPr>
          <a:p>
            <a:pPr algn="ctr" eaLnBrk="0" hangingPunct="0"/>
            <a:r>
              <a:rPr lang="zh-CN" altLang="en-US" sz="3600">
                <a:ln w="9525" cap="flat" cmpd="sng">
                  <a:solidFill>
                    <a:srgbClr val="00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rPr>
              <a:t>什么是毒品？</a:t>
            </a:r>
            <a:endParaRPr lang="zh-CN" altLang="en-US" sz="3600">
              <a:ln w="9525" cap="flat" cmpd="sng">
                <a:solidFill>
                  <a:srgbClr val="00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endParaRPr>
          </a:p>
          <a:p>
            <a:pPr algn="ctr" eaLnBrk="0" hangingPunct="0"/>
            <a:endParaRPr lang="zh-CN" altLang="en-US" sz="3600">
              <a:ln w="9525" cap="flat" cmpd="sng">
                <a:solidFill>
                  <a:srgbClr val="000000"/>
                </a:solidFill>
                <a:prstDash val="solid"/>
                <a:headEnd type="none" w="med" len="med"/>
                <a:tailEnd type="none" w="med" len="med"/>
              </a:ln>
              <a:solidFill>
                <a:srgbClr val="FF0000"/>
              </a:solidFill>
              <a:latin typeface="宋体" panose="02010600030101010101" pitchFamily="2" charset="-122"/>
              <a:ea typeface="宋体" panose="02010600030101010101" pitchFamily="2" charset="-122"/>
            </a:endParaRPr>
          </a:p>
        </p:txBody>
      </p:sp>
      <p:sp>
        <p:nvSpPr>
          <p:cNvPr id="5124" name="Rectangle 4"/>
          <p:cNvSpPr/>
          <p:nvPr/>
        </p:nvSpPr>
        <p:spPr>
          <a:xfrm>
            <a:off x="514350" y="1733550"/>
            <a:ext cx="7673975" cy="1800225"/>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2200" dirty="0">
                <a:latin typeface="DotumChe" pitchFamily="49" charset="-127"/>
                <a:ea typeface="DotumChe" pitchFamily="49" charset="-127"/>
              </a:rPr>
              <a:t>  </a:t>
            </a:r>
            <a:r>
              <a:rPr lang="en-US" altLang="zh-CN" sz="2800" b="1" dirty="0">
                <a:latin typeface="MingLiU" pitchFamily="49" charset="-120"/>
                <a:ea typeface="MingLiU" pitchFamily="49" charset="-120"/>
              </a:rPr>
              <a:t>《</a:t>
            </a:r>
            <a:r>
              <a:rPr lang="zh-CN" altLang="en-US" sz="2800" b="1" dirty="0">
                <a:latin typeface="MingLiU" pitchFamily="49" charset="-120"/>
                <a:ea typeface="MingLiU" pitchFamily="49" charset="-120"/>
              </a:rPr>
              <a:t>中华人民共和国刑法</a:t>
            </a:r>
            <a:r>
              <a:rPr lang="en-US" altLang="zh-CN" sz="2800" b="1" dirty="0">
                <a:latin typeface="MingLiU" pitchFamily="49" charset="-120"/>
                <a:ea typeface="MingLiU" pitchFamily="49" charset="-120"/>
              </a:rPr>
              <a:t>》</a:t>
            </a:r>
            <a:r>
              <a:rPr lang="zh-CN" altLang="en-US" sz="2800" b="1" dirty="0">
                <a:latin typeface="MingLiU" pitchFamily="49" charset="-120"/>
                <a:ea typeface="MingLiU" pitchFamily="49" charset="-120"/>
              </a:rPr>
              <a:t>第</a:t>
            </a:r>
            <a:r>
              <a:rPr lang="en-US" altLang="zh-CN" sz="2800" b="1" dirty="0">
                <a:latin typeface="MingLiU" pitchFamily="49" charset="-120"/>
                <a:ea typeface="MingLiU" pitchFamily="49" charset="-120"/>
              </a:rPr>
              <a:t>35</a:t>
            </a:r>
            <a:r>
              <a:rPr lang="zh-CN" altLang="en-US" sz="2800" b="1" dirty="0">
                <a:latin typeface="MingLiU" pitchFamily="49" charset="-120"/>
                <a:ea typeface="MingLiU" pitchFamily="49" charset="-120"/>
              </a:rPr>
              <a:t>条规定：毒品是指鸦片、海洛因、冰毒、吗啡、大麻、可卡因以及国家规定管制的其它能够使人形成瘾癖的麻醉药品和精神药品。</a:t>
            </a:r>
            <a:endParaRPr lang="zh-CN" altLang="en-US" sz="2800" b="1" dirty="0">
              <a:latin typeface="MingLiU" pitchFamily="49" charset="-120"/>
              <a:ea typeface="MingLiU" pitchFamily="49" charset="-120"/>
            </a:endParaRPr>
          </a:p>
        </p:txBody>
      </p:sp>
      <p:sp>
        <p:nvSpPr>
          <p:cNvPr id="5125" name="Rectangle 5"/>
          <p:cNvSpPr/>
          <p:nvPr/>
        </p:nvSpPr>
        <p:spPr>
          <a:xfrm>
            <a:off x="676275" y="3533775"/>
            <a:ext cx="7381875" cy="3081338"/>
          </a:xfrm>
          <a:prstGeom prst="rect">
            <a:avLst/>
          </a:prstGeom>
          <a:noFill/>
          <a:ln w="9525">
            <a:noFill/>
          </a:ln>
        </p:spPr>
        <p:txBody>
          <a:bodyPr>
            <a:spAutoFit/>
          </a:bodyPr>
          <a:p>
            <a:pPr hangingPunct="0">
              <a:buSzPct val="100000"/>
              <a:buFont typeface="Times New Roman" panose="02020603050405020304" pitchFamily="18" charset="0"/>
            </a:pPr>
            <a:r>
              <a:rPr lang="zh-CN" altLang="en-US" dirty="0">
                <a:latin typeface="黑体" panose="02010609060101010101" pitchFamily="49" charset="-122"/>
                <a:ea typeface="黑体" panose="02010609060101010101" pitchFamily="49" charset="-122"/>
              </a:rPr>
              <a:t>   </a:t>
            </a:r>
            <a:r>
              <a:rPr lang="zh-CN" altLang="en-US" sz="2800" b="1" dirty="0">
                <a:latin typeface="黑体" panose="02010609060101010101" pitchFamily="49" charset="-122"/>
                <a:ea typeface="黑体" panose="02010609060101010101" pitchFamily="49" charset="-122"/>
              </a:rPr>
              <a:t>联合国麻醉药品委员会将毒品分为六大类 </a:t>
            </a:r>
            <a:r>
              <a:rPr lang="zh-CN" altLang="en-US" sz="2800" b="1" dirty="0">
                <a:latin typeface="Times New Roman" panose="02020603050405020304" pitchFamily="18" charset="0"/>
              </a:rPr>
              <a:t>：</a:t>
            </a:r>
            <a:r>
              <a:rPr lang="en-US" altLang="zh-CN" sz="2800" b="1" dirty="0">
                <a:latin typeface="Times New Roman" panose="02020603050405020304" pitchFamily="18" charset="0"/>
              </a:rPr>
              <a:t>1.</a:t>
            </a:r>
            <a:r>
              <a:rPr lang="zh-CN" altLang="en-US" sz="2800" b="1" dirty="0">
                <a:latin typeface="Times New Roman" panose="02020603050405020304" pitchFamily="18" charset="0"/>
              </a:rPr>
              <a:t>吗啡型药物，包括鸦片、吗啡、可卡因、海洛因和罂粟植物等最危险的毒品；</a:t>
            </a:r>
            <a:r>
              <a:rPr lang="en-US" altLang="zh-CN" sz="2800" b="1" dirty="0">
                <a:latin typeface="Times New Roman" panose="02020603050405020304" pitchFamily="18" charset="0"/>
              </a:rPr>
              <a:t>2.</a:t>
            </a:r>
            <a:r>
              <a:rPr lang="zh-CN" altLang="en-US" sz="2800" b="1" dirty="0">
                <a:latin typeface="Times New Roman" panose="02020603050405020304" pitchFamily="18" charset="0"/>
              </a:rPr>
              <a:t>可卡因和可卡叶；</a:t>
            </a:r>
            <a:r>
              <a:rPr lang="en-US" altLang="zh-CN" sz="2800" b="1" dirty="0">
                <a:latin typeface="Times New Roman" panose="02020603050405020304" pitchFamily="18" charset="0"/>
              </a:rPr>
              <a:t>3.</a:t>
            </a:r>
            <a:r>
              <a:rPr lang="zh-CN" altLang="en-US" sz="2800" b="1" dirty="0">
                <a:latin typeface="Times New Roman" panose="02020603050405020304" pitchFamily="18" charset="0"/>
              </a:rPr>
              <a:t>大麻；</a:t>
            </a:r>
            <a:r>
              <a:rPr lang="en-US" altLang="zh-CN" sz="2800" b="1" dirty="0">
                <a:latin typeface="Times New Roman" panose="02020603050405020304" pitchFamily="18" charset="0"/>
              </a:rPr>
              <a:t>4.</a:t>
            </a:r>
            <a:r>
              <a:rPr lang="zh-CN" altLang="en-US" sz="2800" b="1" dirty="0">
                <a:latin typeface="Times New Roman" panose="02020603050405020304" pitchFamily="18" charset="0"/>
              </a:rPr>
              <a:t>安非他明等人工合成兴奋剂；</a:t>
            </a:r>
            <a:r>
              <a:rPr lang="en-US" altLang="zh-CN" sz="2800" b="1" dirty="0">
                <a:latin typeface="Times New Roman" panose="02020603050405020304" pitchFamily="18" charset="0"/>
              </a:rPr>
              <a:t>5.</a:t>
            </a:r>
            <a:r>
              <a:rPr lang="zh-CN" altLang="en-US" sz="2800" b="1" dirty="0">
                <a:latin typeface="Times New Roman" panose="02020603050405020304" pitchFamily="18" charset="0"/>
              </a:rPr>
              <a:t>安眠镇静剂，包括巴比妥药物和安眠酮；</a:t>
            </a:r>
            <a:r>
              <a:rPr lang="en-US" altLang="zh-CN" sz="2800" b="1" dirty="0">
                <a:latin typeface="Times New Roman" panose="02020603050405020304" pitchFamily="18" charset="0"/>
              </a:rPr>
              <a:t>6.</a:t>
            </a:r>
            <a:r>
              <a:rPr lang="zh-CN" altLang="en-US" sz="2800" b="1" dirty="0">
                <a:latin typeface="Times New Roman" panose="02020603050405020304" pitchFamily="18" charset="0"/>
              </a:rPr>
              <a:t>精神药物，即安定类药物。以下为几种常见的毒品</a:t>
            </a:r>
            <a:endParaRPr lang="zh-CN" altLang="en-US" sz="2800" b="1" dirty="0">
              <a:latin typeface="Times New Roman" panose="02020603050405020304" pitchFamily="18" charset="0"/>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circle(in)">
                                      <p:cBhvr>
                                        <p:cTn id="12" dur="2000"/>
                                        <p:tgtEl>
                                          <p:spTgt spid="5123"/>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Effect transition="in" filter="fade">
                                      <p:cBhvr>
                                        <p:cTn id="17" dur="2000"/>
                                        <p:tgtEl>
                                          <p:spTgt spid="5124"/>
                                        </p:tgtEl>
                                      </p:cBhvr>
                                    </p:animEffect>
                                    <p:anim calcmode="lin" valueType="num">
                                      <p:cBhvr>
                                        <p:cTn id="18" dur="2000" fill="hold"/>
                                        <p:tgtEl>
                                          <p:spTgt spid="5124"/>
                                        </p:tgtEl>
                                        <p:attrNameLst>
                                          <p:attrName>ppt_w</p:attrName>
                                        </p:attrNameLst>
                                      </p:cBhvr>
                                      <p:tavLst>
                                        <p:tav tm="0" fmla="#ppt_w*sin(2.5*pi*$)">
                                          <p:val>
                                            <p:fltVal val="0.000000"/>
                                          </p:val>
                                        </p:tav>
                                        <p:tav tm="100000">
                                          <p:val>
                                            <p:fltVal val="1.000000"/>
                                          </p:val>
                                        </p:tav>
                                      </p:tavLst>
                                    </p:anim>
                                    <p:anim calcmode="lin" valueType="num">
                                      <p:cBhvr additive="base">
                                        <p:cTn id="19" dur="2000" fill="hold"/>
                                        <p:tgtEl>
                                          <p:spTgt spid="5124"/>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grpId="0" nodeType="clickEffect">
                                  <p:stCondLst>
                                    <p:cond delay="0"/>
                                  </p:stCondLst>
                                  <p:iterate type="lt">
                                    <p:tmPct val="10000"/>
                                  </p:iterate>
                                  <p:childTnLst>
                                    <p:set>
                                      <p:cBhvr>
                                        <p:cTn id="23" dur="1" fill="hold">
                                          <p:stCondLst>
                                            <p:cond delay="0"/>
                                          </p:stCondLst>
                                        </p:cTn>
                                        <p:tgtEl>
                                          <p:spTgt spid="5125"/>
                                        </p:tgtEl>
                                        <p:attrNameLst>
                                          <p:attrName>style.visibility</p:attrName>
                                        </p:attrNameLst>
                                      </p:cBhvr>
                                      <p:to>
                                        <p:strVal val="visible"/>
                                      </p:to>
                                    </p:set>
                                    <p:animEffect transition="in" filter="fade">
                                      <p:cBhvr>
                                        <p:cTn id="24" dur="2000"/>
                                        <p:tgtEl>
                                          <p:spTgt spid="5125"/>
                                        </p:tgtEl>
                                      </p:cBhvr>
                                    </p:animEffect>
                                    <p:anim calcmode="lin" valueType="num">
                                      <p:cBhvr>
                                        <p:cTn id="25" dur="2000" fill="hold"/>
                                        <p:tgtEl>
                                          <p:spTgt spid="5125"/>
                                        </p:tgtEl>
                                        <p:attrNameLst>
                                          <p:attrName>ppt_w</p:attrName>
                                        </p:attrNameLst>
                                      </p:cBhvr>
                                      <p:tavLst>
                                        <p:tav tm="0" fmla="#ppt_w*sin(2.5*pi*$)">
                                          <p:val>
                                            <p:fltVal val="0.000000"/>
                                          </p:val>
                                        </p:tav>
                                        <p:tav tm="100000">
                                          <p:val>
                                            <p:fltVal val="1.000000"/>
                                          </p:val>
                                        </p:tav>
                                      </p:tavLst>
                                    </p:anim>
                                    <p:anim calcmode="lin" valueType="num">
                                      <p:cBhvr additive="base">
                                        <p:cTn id="26" dur="2000" fill="hold"/>
                                        <p:tgtEl>
                                          <p:spTgt spid="51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nimBg="1"/>
      <p:bldP spid="51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2"/>
          <p:cNvSpPr txBox="1"/>
          <p:nvPr/>
        </p:nvSpPr>
        <p:spPr>
          <a:xfrm>
            <a:off x="250825" y="188913"/>
            <a:ext cx="8353425" cy="454025"/>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2400" dirty="0">
                <a:latin typeface="Times New Roman" panose="02020603050405020304" pitchFamily="18" charset="0"/>
              </a:rPr>
              <a:t>       </a:t>
            </a:r>
            <a:r>
              <a:rPr lang="zh-CN" altLang="en-US" dirty="0">
                <a:latin typeface="Times New Roman" panose="02020603050405020304" pitchFamily="18" charset="0"/>
              </a:rPr>
              <a:t>： </a:t>
            </a:r>
            <a:endParaRPr lang="zh-CN" altLang="en-US" dirty="0">
              <a:latin typeface="Times New Roman" panose="02020603050405020304" pitchFamily="18" charset="0"/>
            </a:endParaRPr>
          </a:p>
        </p:txBody>
      </p:sp>
      <p:pic>
        <p:nvPicPr>
          <p:cNvPr id="6147" name="Picture 3" descr="4351262551409937556640"/>
          <p:cNvPicPr>
            <a:picLocks noChangeAspect="1"/>
          </p:cNvPicPr>
          <p:nvPr/>
        </p:nvPicPr>
        <p:blipFill>
          <a:blip r:embed="rId1"/>
          <a:stretch>
            <a:fillRect/>
          </a:stretch>
        </p:blipFill>
        <p:spPr>
          <a:xfrm>
            <a:off x="1195388" y="769938"/>
            <a:ext cx="2879725" cy="2416175"/>
          </a:xfrm>
          <a:prstGeom prst="rect">
            <a:avLst/>
          </a:prstGeom>
          <a:noFill/>
          <a:ln w="9525">
            <a:noFill/>
          </a:ln>
        </p:spPr>
      </p:pic>
      <p:pic>
        <p:nvPicPr>
          <p:cNvPr id="6148" name="Picture 4" descr="8429616771409937556640"/>
          <p:cNvPicPr>
            <a:picLocks noChangeAspect="1"/>
          </p:cNvPicPr>
          <p:nvPr/>
        </p:nvPicPr>
        <p:blipFill>
          <a:blip r:embed="rId2"/>
          <a:stretch>
            <a:fillRect/>
          </a:stretch>
        </p:blipFill>
        <p:spPr>
          <a:xfrm>
            <a:off x="5451475" y="817563"/>
            <a:ext cx="2806700" cy="2376487"/>
          </a:xfrm>
          <a:prstGeom prst="rect">
            <a:avLst/>
          </a:prstGeom>
          <a:noFill/>
          <a:ln w="9525">
            <a:noFill/>
          </a:ln>
        </p:spPr>
      </p:pic>
      <p:pic>
        <p:nvPicPr>
          <p:cNvPr id="6149" name="Picture 5" descr="6860046131409937556640"/>
          <p:cNvPicPr>
            <a:picLocks noChangeAspect="1"/>
          </p:cNvPicPr>
          <p:nvPr/>
        </p:nvPicPr>
        <p:blipFill>
          <a:blip r:embed="rId3"/>
          <a:stretch>
            <a:fillRect/>
          </a:stretch>
        </p:blipFill>
        <p:spPr>
          <a:xfrm>
            <a:off x="1204913" y="3663950"/>
            <a:ext cx="2881312" cy="2376488"/>
          </a:xfrm>
          <a:prstGeom prst="rect">
            <a:avLst/>
          </a:prstGeom>
          <a:noFill/>
          <a:ln w="9525">
            <a:noFill/>
          </a:ln>
        </p:spPr>
      </p:pic>
      <p:pic>
        <p:nvPicPr>
          <p:cNvPr id="6150" name="Picture 6" descr="1618233991409937556640"/>
          <p:cNvPicPr>
            <a:picLocks noChangeAspect="1"/>
          </p:cNvPicPr>
          <p:nvPr/>
        </p:nvPicPr>
        <p:blipFill>
          <a:blip r:embed="rId4"/>
          <a:stretch>
            <a:fillRect/>
          </a:stretch>
        </p:blipFill>
        <p:spPr>
          <a:xfrm>
            <a:off x="5441950" y="3706813"/>
            <a:ext cx="2808288" cy="2449512"/>
          </a:xfrm>
          <a:prstGeom prst="rect">
            <a:avLst/>
          </a:prstGeom>
          <a:noFill/>
          <a:ln w="9525">
            <a:noFill/>
          </a:ln>
        </p:spPr>
      </p:pic>
      <p:sp>
        <p:nvSpPr>
          <p:cNvPr id="6151" name="Text Box 7"/>
          <p:cNvSpPr txBox="1"/>
          <p:nvPr/>
        </p:nvSpPr>
        <p:spPr>
          <a:xfrm>
            <a:off x="319088" y="1039813"/>
            <a:ext cx="533400" cy="1584325"/>
          </a:xfrm>
          <a:prstGeom prst="rect">
            <a:avLst/>
          </a:prstGeom>
          <a:noFill/>
          <a:ln w="9525">
            <a:noFill/>
          </a:ln>
        </p:spPr>
        <p:txBody>
          <a:bodyPr vert="eaVert">
            <a:spAutoFit/>
          </a:bodyPr>
          <a:p>
            <a:pPr hangingPunct="0">
              <a:spcBef>
                <a:spcPct val="50000"/>
              </a:spcBef>
              <a:buSzPct val="100000"/>
              <a:buFont typeface="Times New Roman" panose="02020603050405020304" pitchFamily="18" charset="0"/>
            </a:pPr>
            <a:r>
              <a:rPr lang="zh-CN" altLang="en-US" sz="2400" dirty="0">
                <a:latin typeface="Times New Roman" panose="02020603050405020304" pitchFamily="18" charset="0"/>
              </a:rPr>
              <a:t>罂    粟</a:t>
            </a:r>
            <a:endParaRPr lang="zh-CN" altLang="en-US" sz="2400" dirty="0">
              <a:latin typeface="Times New Roman" panose="02020603050405020304" pitchFamily="18" charset="0"/>
            </a:endParaRPr>
          </a:p>
        </p:txBody>
      </p:sp>
      <p:sp>
        <p:nvSpPr>
          <p:cNvPr id="6152" name="Text Box 8"/>
          <p:cNvSpPr txBox="1"/>
          <p:nvPr/>
        </p:nvSpPr>
        <p:spPr>
          <a:xfrm>
            <a:off x="4565650" y="1254125"/>
            <a:ext cx="533400" cy="1584325"/>
          </a:xfrm>
          <a:prstGeom prst="rect">
            <a:avLst/>
          </a:prstGeom>
          <a:noFill/>
          <a:ln w="9525">
            <a:noFill/>
          </a:ln>
        </p:spPr>
        <p:txBody>
          <a:bodyPr vert="eaVert">
            <a:spAutoFit/>
          </a:bodyPr>
          <a:p>
            <a:pPr hangingPunct="0">
              <a:spcBef>
                <a:spcPct val="50000"/>
              </a:spcBef>
              <a:buSzPct val="100000"/>
              <a:buFont typeface="Times New Roman" panose="02020603050405020304" pitchFamily="18" charset="0"/>
            </a:pPr>
            <a:r>
              <a:rPr lang="zh-CN" altLang="en-US" sz="2400" dirty="0">
                <a:latin typeface="Times New Roman" panose="02020603050405020304" pitchFamily="18" charset="0"/>
              </a:rPr>
              <a:t>鸦   片</a:t>
            </a:r>
            <a:endParaRPr lang="zh-CN" altLang="en-US" sz="2400" dirty="0">
              <a:latin typeface="Times New Roman" panose="02020603050405020304" pitchFamily="18" charset="0"/>
            </a:endParaRPr>
          </a:p>
        </p:txBody>
      </p:sp>
      <p:sp>
        <p:nvSpPr>
          <p:cNvPr id="6153" name="Text Box 9"/>
          <p:cNvSpPr txBox="1"/>
          <p:nvPr/>
        </p:nvSpPr>
        <p:spPr>
          <a:xfrm>
            <a:off x="285750" y="3987800"/>
            <a:ext cx="533400" cy="1657350"/>
          </a:xfrm>
          <a:prstGeom prst="rect">
            <a:avLst/>
          </a:prstGeom>
          <a:noFill/>
          <a:ln w="9525">
            <a:noFill/>
          </a:ln>
        </p:spPr>
        <p:txBody>
          <a:bodyPr vert="eaVert">
            <a:spAutoFit/>
          </a:bodyPr>
          <a:p>
            <a:pPr hangingPunct="0">
              <a:spcBef>
                <a:spcPct val="50000"/>
              </a:spcBef>
              <a:buSzPct val="100000"/>
              <a:buFont typeface="Times New Roman" panose="02020603050405020304" pitchFamily="18" charset="0"/>
            </a:pPr>
            <a:r>
              <a:rPr lang="zh-CN" altLang="en-US" sz="2400" dirty="0">
                <a:latin typeface="Times New Roman" panose="02020603050405020304" pitchFamily="18" charset="0"/>
              </a:rPr>
              <a:t>吗   啡</a:t>
            </a:r>
            <a:endParaRPr lang="zh-CN" altLang="en-US" sz="2400" dirty="0">
              <a:latin typeface="Times New Roman" panose="02020603050405020304" pitchFamily="18" charset="0"/>
            </a:endParaRPr>
          </a:p>
        </p:txBody>
      </p:sp>
      <p:sp>
        <p:nvSpPr>
          <p:cNvPr id="6154" name="Text Box 10"/>
          <p:cNvSpPr txBox="1"/>
          <p:nvPr/>
        </p:nvSpPr>
        <p:spPr>
          <a:xfrm>
            <a:off x="4741863" y="4133850"/>
            <a:ext cx="533400" cy="1512888"/>
          </a:xfrm>
          <a:prstGeom prst="rect">
            <a:avLst/>
          </a:prstGeom>
          <a:noFill/>
          <a:ln w="9525">
            <a:noFill/>
          </a:ln>
        </p:spPr>
        <p:txBody>
          <a:bodyPr vert="eaVert">
            <a:spAutoFit/>
          </a:bodyPr>
          <a:p>
            <a:pPr hangingPunct="0">
              <a:spcBef>
                <a:spcPct val="50000"/>
              </a:spcBef>
              <a:buSzPct val="100000"/>
              <a:buFont typeface="Times New Roman" panose="02020603050405020304" pitchFamily="18" charset="0"/>
            </a:pPr>
            <a:r>
              <a:rPr lang="zh-CN" altLang="en-US" sz="2400" dirty="0">
                <a:latin typeface="Times New Roman" panose="02020603050405020304" pitchFamily="18" charset="0"/>
              </a:rPr>
              <a:t>海 洛 因</a:t>
            </a:r>
            <a:endParaRPr lang="zh-CN" altLang="en-US" sz="2400" dirty="0">
              <a:latin typeface="Times New Roman" panose="02020603050405020304" pitchFamily="18" charset="0"/>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7"/>
                                        </p:tgtEl>
                                        <p:attrNameLst>
                                          <p:attrName>style.visibility</p:attrName>
                                        </p:attrNameLst>
                                      </p:cBhvr>
                                      <p:to>
                                        <p:strVal val="visible"/>
                                      </p:to>
                                    </p:set>
                                    <p:animEffect transition="in" filter="wipe(down)">
                                      <p:cBhvr>
                                        <p:cTn id="7" dur="2000"/>
                                        <p:tgtEl>
                                          <p:spTgt spid="61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151"/>
                                        </p:tgtEl>
                                        <p:attrNameLst>
                                          <p:attrName>style.visibility</p:attrName>
                                        </p:attrNameLst>
                                      </p:cBhvr>
                                      <p:to>
                                        <p:strVal val="visible"/>
                                      </p:to>
                                    </p:set>
                                    <p:animEffect transition="in" filter="wipe(down)">
                                      <p:cBhvr>
                                        <p:cTn id="12" dur="2000"/>
                                        <p:tgtEl>
                                          <p:spTgt spid="6151"/>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diamond(in)">
                                      <p:cBhvr>
                                        <p:cTn id="17" dur="1000"/>
                                        <p:tgtEl>
                                          <p:spTgt spid="614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152"/>
                                        </p:tgtEl>
                                        <p:attrNameLst>
                                          <p:attrName>style.visibility</p:attrName>
                                        </p:attrNameLst>
                                      </p:cBhvr>
                                      <p:to>
                                        <p:strVal val="visible"/>
                                      </p:to>
                                    </p:set>
                                    <p:animEffect transition="in" filter="checkerboard(across)">
                                      <p:cBhvr>
                                        <p:cTn id="22" dur="500"/>
                                        <p:tgtEl>
                                          <p:spTgt spid="615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6149"/>
                                        </p:tgtEl>
                                        <p:attrNameLst>
                                          <p:attrName>style.visibility</p:attrName>
                                        </p:attrNameLst>
                                      </p:cBhvr>
                                      <p:to>
                                        <p:strVal val="visible"/>
                                      </p:to>
                                    </p:set>
                                    <p:animEffect transition="in" filter="barn(inHorizontal)">
                                      <p:cBhvr>
                                        <p:cTn id="27" dur="1000"/>
                                        <p:tgtEl>
                                          <p:spTgt spid="6149"/>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6153"/>
                                        </p:tgtEl>
                                        <p:attrNameLst>
                                          <p:attrName>style.visibility</p:attrName>
                                        </p:attrNameLst>
                                      </p:cBhvr>
                                      <p:to>
                                        <p:strVal val="visible"/>
                                      </p:to>
                                    </p:set>
                                    <p:animEffect transition="in" filter="wedge">
                                      <p:cBhvr>
                                        <p:cTn id="32" dur="1000"/>
                                        <p:tgtEl>
                                          <p:spTgt spid="6153"/>
                                        </p:tgtEl>
                                      </p:cBhvr>
                                    </p:animEffect>
                                  </p:childTnLst>
                                </p:cTn>
                              </p:par>
                            </p:childTnLst>
                          </p:cTn>
                        </p:par>
                      </p:childTnLst>
                    </p:cTn>
                  </p:par>
                  <p:par>
                    <p:cTn id="33" fill="hold">
                      <p:stCondLst>
                        <p:cond delay="indefinite"/>
                      </p:stCondLst>
                      <p:childTnLst>
                        <p:par>
                          <p:cTn id="34" fill="hold">
                            <p:stCondLst>
                              <p:cond delay="0"/>
                            </p:stCondLst>
                            <p:childTnLst>
                              <p:par>
                                <p:cTn id="35" presetID="55" presetClass="entr" presetSubtype="0" fill="hold" nodeType="clickEffect">
                                  <p:stCondLst>
                                    <p:cond delay="0"/>
                                  </p:stCondLst>
                                  <p:childTnLst>
                                    <p:set>
                                      <p:cBhvr>
                                        <p:cTn id="36" dur="1" fill="hold">
                                          <p:stCondLst>
                                            <p:cond delay="0"/>
                                          </p:stCondLst>
                                        </p:cTn>
                                        <p:tgtEl>
                                          <p:spTgt spid="6150"/>
                                        </p:tgtEl>
                                        <p:attrNameLst>
                                          <p:attrName>style.visibility</p:attrName>
                                        </p:attrNameLst>
                                      </p:cBhvr>
                                      <p:to>
                                        <p:strVal val="visible"/>
                                      </p:to>
                                    </p:set>
                                    <p:anim calcmode="lin" valueType="num">
                                      <p:cBhvr additive="base">
                                        <p:cTn id="37" dur="1000" fill="hold"/>
                                        <p:tgtEl>
                                          <p:spTgt spid="6150"/>
                                        </p:tgtEl>
                                        <p:attrNameLst>
                                          <p:attrName>ppt_w</p:attrName>
                                        </p:attrNameLst>
                                      </p:cBhvr>
                                      <p:tavLst>
                                        <p:tav tm="0">
                                          <p:val>
                                            <p:strVal val="#ppt_w*0.70"/>
                                          </p:val>
                                        </p:tav>
                                        <p:tav tm="100000">
                                          <p:val>
                                            <p:strVal val="#ppt_w"/>
                                          </p:val>
                                        </p:tav>
                                      </p:tavLst>
                                    </p:anim>
                                    <p:anim calcmode="lin" valueType="num">
                                      <p:cBhvr additive="base">
                                        <p:cTn id="38" dur="1000" fill="hold"/>
                                        <p:tgtEl>
                                          <p:spTgt spid="6150"/>
                                        </p:tgtEl>
                                        <p:attrNameLst>
                                          <p:attrName>ppt_h</p:attrName>
                                        </p:attrNameLst>
                                      </p:cBhvr>
                                      <p:tavLst>
                                        <p:tav tm="0">
                                          <p:val>
                                            <p:strVal val="#ppt_h"/>
                                          </p:val>
                                        </p:tav>
                                        <p:tav tm="100000">
                                          <p:val>
                                            <p:strVal val="#ppt_h"/>
                                          </p:val>
                                        </p:tav>
                                      </p:tavLst>
                                    </p:anim>
                                    <p:animEffect transition="in" filter="fade">
                                      <p:cBhvr>
                                        <p:cTn id="39" dur="1000"/>
                                        <p:tgtEl>
                                          <p:spTgt spid="6150"/>
                                        </p:tgtEl>
                                      </p:cBhvr>
                                    </p:animEffect>
                                  </p:childTnLst>
                                </p:cTn>
                              </p:par>
                            </p:childTnLst>
                          </p:cTn>
                        </p:par>
                      </p:childTnLst>
                    </p:cTn>
                  </p:par>
                  <p:par>
                    <p:cTn id="40" fill="hold">
                      <p:stCondLst>
                        <p:cond delay="indefinite"/>
                      </p:stCondLst>
                      <p:childTnLst>
                        <p:par>
                          <p:cTn id="41" fill="hold">
                            <p:stCondLst>
                              <p:cond delay="0"/>
                            </p:stCondLst>
                            <p:childTnLst>
                              <p:par>
                                <p:cTn id="42" presetID="47" presetClass="entr" presetSubtype="0" fill="hold" grpId="0" nodeType="clickEffect">
                                  <p:stCondLst>
                                    <p:cond delay="0"/>
                                  </p:stCondLst>
                                  <p:childTnLst>
                                    <p:set>
                                      <p:cBhvr>
                                        <p:cTn id="43" dur="1" fill="hold">
                                          <p:stCondLst>
                                            <p:cond delay="0"/>
                                          </p:stCondLst>
                                        </p:cTn>
                                        <p:tgtEl>
                                          <p:spTgt spid="6154"/>
                                        </p:tgtEl>
                                        <p:attrNameLst>
                                          <p:attrName>style.visibility</p:attrName>
                                        </p:attrNameLst>
                                      </p:cBhvr>
                                      <p:to>
                                        <p:strVal val="visible"/>
                                      </p:to>
                                    </p:set>
                                    <p:animEffect transition="in" filter="fade">
                                      <p:cBhvr>
                                        <p:cTn id="44" dur="1000"/>
                                        <p:tgtEl>
                                          <p:spTgt spid="6154"/>
                                        </p:tgtEl>
                                      </p:cBhvr>
                                    </p:animEffect>
                                    <p:anim calcmode="lin" valueType="num">
                                      <p:cBhvr additive="base">
                                        <p:cTn id="45" dur="1000" fill="hold"/>
                                        <p:tgtEl>
                                          <p:spTgt spid="6154"/>
                                        </p:tgtEl>
                                        <p:attrNameLst>
                                          <p:attrName>ppt_x</p:attrName>
                                        </p:attrNameLst>
                                      </p:cBhvr>
                                      <p:tavLst>
                                        <p:tav tm="0">
                                          <p:val>
                                            <p:strVal val="#ppt_x"/>
                                          </p:val>
                                        </p:tav>
                                        <p:tav tm="100000">
                                          <p:val>
                                            <p:strVal val="#ppt_x"/>
                                          </p:val>
                                        </p:tav>
                                      </p:tavLst>
                                    </p:anim>
                                    <p:anim calcmode="lin" valueType="num">
                                      <p:cBhvr additive="base">
                                        <p:cTn id="46" dur="1000" fill="hold"/>
                                        <p:tgtEl>
                                          <p:spTgt spid="6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P spid="6152" grpId="0" animBg="1"/>
      <p:bldP spid="6153" grpId="0" animBg="1"/>
      <p:bldP spid="615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Picture 2" descr="9253645791409937556656"/>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7171" name="Picture 3" descr="1124861611409937556656"/>
          <p:cNvPicPr>
            <a:picLocks noChangeAspect="1"/>
          </p:cNvPicPr>
          <p:nvPr/>
        </p:nvPicPr>
        <p:blipFill>
          <a:blip r:embed="rId2"/>
          <a:stretch>
            <a:fillRect/>
          </a:stretch>
        </p:blipFill>
        <p:spPr>
          <a:xfrm>
            <a:off x="179388" y="333375"/>
            <a:ext cx="3810000" cy="3162300"/>
          </a:xfrm>
          <a:prstGeom prst="rect">
            <a:avLst/>
          </a:prstGeom>
          <a:noFill/>
          <a:ln w="9525">
            <a:noFill/>
          </a:ln>
        </p:spPr>
      </p:pic>
      <p:pic>
        <p:nvPicPr>
          <p:cNvPr id="7172" name="Picture 4" descr="68573991409937556656"/>
          <p:cNvPicPr>
            <a:picLocks noChangeAspect="1"/>
          </p:cNvPicPr>
          <p:nvPr/>
        </p:nvPicPr>
        <p:blipFill>
          <a:blip r:embed="rId3"/>
          <a:stretch>
            <a:fillRect/>
          </a:stretch>
        </p:blipFill>
        <p:spPr>
          <a:xfrm>
            <a:off x="4392613" y="549275"/>
            <a:ext cx="4751387" cy="4276725"/>
          </a:xfrm>
          <a:prstGeom prst="rect">
            <a:avLst/>
          </a:prstGeom>
          <a:noFill/>
          <a:ln w="9525">
            <a:noFill/>
          </a:ln>
        </p:spPr>
      </p:pic>
      <p:pic>
        <p:nvPicPr>
          <p:cNvPr id="7173" name="Picture 5" descr="3876018801409937556656"/>
          <p:cNvPicPr>
            <a:picLocks noChangeAspect="1"/>
          </p:cNvPicPr>
          <p:nvPr/>
        </p:nvPicPr>
        <p:blipFill>
          <a:blip r:embed="rId4"/>
          <a:stretch>
            <a:fillRect/>
          </a:stretch>
        </p:blipFill>
        <p:spPr>
          <a:xfrm>
            <a:off x="827088" y="3933825"/>
            <a:ext cx="3311525" cy="2343150"/>
          </a:xfrm>
          <a:prstGeom prst="rect">
            <a:avLst/>
          </a:prstGeom>
          <a:noFill/>
          <a:ln w="9525">
            <a:noFill/>
          </a:ln>
        </p:spPr>
      </p:pic>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linds(horizontal)">
                                      <p:cBhvr>
                                        <p:cTn id="7" dur="2000"/>
                                        <p:tgtEl>
                                          <p:spTgt spid="717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 calcmode="lin" valueType="num">
                                      <p:cBhvr additive="base">
                                        <p:cTn id="12" dur="2000" fill="hold"/>
                                        <p:tgtEl>
                                          <p:spTgt spid="7172"/>
                                        </p:tgtEl>
                                        <p:attrNameLst>
                                          <p:attrName>ppt_x</p:attrName>
                                        </p:attrNameLst>
                                      </p:cBhvr>
                                      <p:tavLst>
                                        <p:tav tm="0">
                                          <p:val>
                                            <p:strVal val="ppt_x"/>
                                          </p:val>
                                        </p:tav>
                                        <p:tav tm="100000">
                                          <p:val>
                                            <p:strVal val="ppt_x"/>
                                          </p:val>
                                        </p:tav>
                                      </p:tavLst>
                                    </p:anim>
                                    <p:anim calcmode="lin" valueType="num">
                                      <p:cBhvr additive="base">
                                        <p:cTn id="13" dur="20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4" fill="hold" nodeType="clickEffect">
                                  <p:stCondLst>
                                    <p:cond delay="0"/>
                                  </p:stCondLst>
                                  <p:childTnLst>
                                    <p:set>
                                      <p:cBhvr>
                                        <p:cTn id="17" dur="1" fill="hold">
                                          <p:stCondLst>
                                            <p:cond delay="0"/>
                                          </p:stCondLst>
                                        </p:cTn>
                                        <p:tgtEl>
                                          <p:spTgt spid="7173"/>
                                        </p:tgtEl>
                                        <p:attrNameLst>
                                          <p:attrName>style.visibility</p:attrName>
                                        </p:attrNameLst>
                                      </p:cBhvr>
                                      <p:to>
                                        <p:strVal val="visible"/>
                                      </p:to>
                                    </p:set>
                                    <p:animEffect transition="in" filter="wheel(4)">
                                      <p:cBhvr>
                                        <p:cTn id="18"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2" descr="2410563021409937556656"/>
          <p:cNvPicPr>
            <a:picLocks noChangeAspect="1"/>
          </p:cNvPicPr>
          <p:nvPr/>
        </p:nvPicPr>
        <p:blipFill>
          <a:blip r:embed="rId1"/>
          <a:stretch>
            <a:fillRect/>
          </a:stretch>
        </p:blipFill>
        <p:spPr>
          <a:xfrm>
            <a:off x="-323850" y="-242887"/>
            <a:ext cx="9753600" cy="7315200"/>
          </a:xfrm>
          <a:prstGeom prst="rect">
            <a:avLst/>
          </a:prstGeom>
          <a:noFill/>
          <a:ln w="9525">
            <a:noFill/>
          </a:ln>
        </p:spPr>
      </p:pic>
      <p:sp>
        <p:nvSpPr>
          <p:cNvPr id="8195" name="Text Box 3"/>
          <p:cNvSpPr txBox="1"/>
          <p:nvPr/>
        </p:nvSpPr>
        <p:spPr>
          <a:xfrm>
            <a:off x="179388" y="1773238"/>
            <a:ext cx="8561387" cy="1373187"/>
          </a:xfrm>
          <a:prstGeom prst="rect">
            <a:avLst/>
          </a:prstGeom>
          <a:noFill/>
          <a:ln w="9525">
            <a:noFill/>
          </a:ln>
        </p:spPr>
        <p:txBody>
          <a:bodyPr>
            <a:spAutoFit/>
          </a:bodyPr>
          <a:p>
            <a:pPr hangingPunct="0">
              <a:buSzPct val="100000"/>
              <a:buFont typeface="Times New Roman" panose="02020603050405020304" pitchFamily="18" charset="0"/>
            </a:pPr>
            <a:r>
              <a:rPr lang="en-US" altLang="zh-CN" sz="2800" dirty="0">
                <a:latin typeface="Times New Roman" panose="02020603050405020304" pitchFamily="18" charset="0"/>
              </a:rPr>
              <a:t>1</a:t>
            </a:r>
            <a:r>
              <a:rPr lang="zh-CN" altLang="en-US" sz="2800" dirty="0">
                <a:latin typeface="Times New Roman" panose="02020603050405020304" pitchFamily="18" charset="0"/>
              </a:rPr>
              <a:t>、</a:t>
            </a:r>
            <a:r>
              <a:rPr lang="zh-CN" altLang="en-US" sz="2800" b="1" dirty="0">
                <a:latin typeface="Times New Roman" panose="02020603050405020304" pitchFamily="18" charset="0"/>
              </a:rPr>
              <a:t>有一种不可抗拒的力量强制性地使吸食者连续使用</a:t>
            </a:r>
            <a:endParaRPr lang="zh-CN" altLang="en-US" sz="2800" b="1" dirty="0">
              <a:latin typeface="Times New Roman" panose="02020603050405020304" pitchFamily="18" charset="0"/>
            </a:endParaRPr>
          </a:p>
          <a:p>
            <a:pPr hangingPunct="0">
              <a:buSzPct val="100000"/>
              <a:buFont typeface="Times New Roman" panose="02020603050405020304" pitchFamily="18" charset="0"/>
            </a:pPr>
            <a:r>
              <a:rPr lang="zh-CN" altLang="en-US" sz="2800" b="1" dirty="0">
                <a:latin typeface="Times New Roman" panose="02020603050405020304" pitchFamily="18" charset="0"/>
              </a:rPr>
              <a:t>该药，并且不择手段地去获得它。</a:t>
            </a:r>
            <a:r>
              <a:rPr lang="zh-CN" altLang="en-US" sz="2800" b="1" dirty="0">
                <a:latin typeface="宋体" panose="02010600030101010101" pitchFamily="2" charset="-122"/>
              </a:rPr>
              <a:t>     </a:t>
            </a:r>
            <a:endParaRPr lang="zh-CN" altLang="en-US" sz="2800" b="1" dirty="0">
              <a:latin typeface="宋体" panose="02010600030101010101" pitchFamily="2" charset="-122"/>
            </a:endParaRPr>
          </a:p>
        </p:txBody>
      </p:sp>
      <p:sp>
        <p:nvSpPr>
          <p:cNvPr id="8196" name="Text Box 4"/>
          <p:cNvSpPr txBox="1"/>
          <p:nvPr/>
        </p:nvSpPr>
        <p:spPr>
          <a:xfrm>
            <a:off x="246063" y="3233738"/>
            <a:ext cx="5360987" cy="519112"/>
          </a:xfrm>
          <a:prstGeom prst="rect">
            <a:avLst/>
          </a:prstGeom>
          <a:noFill/>
          <a:ln w="9525">
            <a:noFill/>
          </a:ln>
        </p:spPr>
        <p:txBody>
          <a:bodyPr wrap="none">
            <a:spAutoFit/>
          </a:bodyPr>
          <a:p>
            <a:pPr hangingPunct="0">
              <a:buSzPct val="100000"/>
              <a:buFont typeface="Times New Roman" panose="02020603050405020304" pitchFamily="18" charset="0"/>
            </a:pPr>
            <a:r>
              <a:rPr lang="en-US" altLang="zh-CN" sz="2800" dirty="0">
                <a:latin typeface="宋体" panose="02010600030101010101" pitchFamily="2" charset="-122"/>
              </a:rPr>
              <a:t>2</a:t>
            </a:r>
            <a:r>
              <a:rPr lang="zh-CN" altLang="en-US" sz="2800" dirty="0">
                <a:latin typeface="宋体" panose="02010600030101010101" pitchFamily="2" charset="-122"/>
              </a:rPr>
              <a:t>、</a:t>
            </a:r>
            <a:r>
              <a:rPr lang="zh-CN" altLang="en-US" sz="2800" b="1" dirty="0">
                <a:latin typeface="宋体" panose="02010600030101010101" pitchFamily="2" charset="-122"/>
              </a:rPr>
              <a:t>连续使用有加大剂量的趋势。</a:t>
            </a:r>
            <a:endParaRPr lang="zh-CN" altLang="en-US" sz="2800" b="1" dirty="0">
              <a:latin typeface="宋体" panose="02010600030101010101" pitchFamily="2" charset="-122"/>
            </a:endParaRPr>
          </a:p>
        </p:txBody>
      </p:sp>
      <p:sp>
        <p:nvSpPr>
          <p:cNvPr id="8197" name="Text Box 5"/>
          <p:cNvSpPr txBox="1"/>
          <p:nvPr/>
        </p:nvSpPr>
        <p:spPr>
          <a:xfrm>
            <a:off x="198438" y="4024313"/>
            <a:ext cx="8575675" cy="946150"/>
          </a:xfrm>
          <a:prstGeom prst="rect">
            <a:avLst/>
          </a:prstGeom>
          <a:noFill/>
          <a:ln w="9525">
            <a:noFill/>
          </a:ln>
        </p:spPr>
        <p:txBody>
          <a:bodyPr wrap="none">
            <a:spAutoFit/>
          </a:bodyPr>
          <a:p>
            <a:pPr hangingPunct="0">
              <a:buSzPct val="100000"/>
              <a:buFont typeface="Times New Roman" panose="02020603050405020304" pitchFamily="18" charset="0"/>
            </a:pPr>
            <a:r>
              <a:rPr lang="en-US" altLang="zh-CN" sz="2800" dirty="0">
                <a:latin typeface="宋体" panose="02010600030101010101" pitchFamily="2" charset="-122"/>
              </a:rPr>
              <a:t>3</a:t>
            </a:r>
            <a:r>
              <a:rPr lang="zh-CN" altLang="en-US" sz="2800" dirty="0">
                <a:latin typeface="宋体" panose="02010600030101010101" pitchFamily="2" charset="-122"/>
              </a:rPr>
              <a:t>、</a:t>
            </a:r>
            <a:r>
              <a:rPr lang="zh-CN" altLang="en-US" sz="2800" b="1" dirty="0">
                <a:latin typeface="宋体" panose="02010600030101010101" pitchFamily="2" charset="-122"/>
              </a:rPr>
              <a:t>对该药产生精神依赖及躯体依赖性，断药后产少戒</a:t>
            </a:r>
            <a:endParaRPr lang="zh-CN" altLang="en-US" sz="2800" b="1" dirty="0">
              <a:latin typeface="宋体" panose="02010600030101010101" pitchFamily="2" charset="-122"/>
            </a:endParaRPr>
          </a:p>
          <a:p>
            <a:pPr hangingPunct="0">
              <a:buSzPct val="100000"/>
              <a:buFont typeface="Times New Roman" panose="02020603050405020304" pitchFamily="18" charset="0"/>
            </a:pPr>
            <a:r>
              <a:rPr lang="zh-CN" altLang="en-US" sz="2800" b="1" dirty="0">
                <a:latin typeface="宋体" panose="02010600030101010101" pitchFamily="2" charset="-122"/>
              </a:rPr>
              <a:t>断症状</a:t>
            </a:r>
            <a:r>
              <a:rPr lang="en-US" altLang="zh-CN" sz="2800" b="1" dirty="0">
                <a:latin typeface="宋体" panose="02010600030101010101" pitchFamily="2" charset="-122"/>
              </a:rPr>
              <a:t>(</a:t>
            </a:r>
            <a:r>
              <a:rPr lang="zh-CN" altLang="en-US" sz="2800" b="1" dirty="0">
                <a:latin typeface="宋体" panose="02010600030101010101" pitchFamily="2" charset="-122"/>
              </a:rPr>
              <a:t>即断药后会出现“脱瘾”症状</a:t>
            </a:r>
            <a:r>
              <a:rPr lang="en-US" altLang="zh-CN" sz="2800" b="1" dirty="0">
                <a:latin typeface="宋体" panose="02010600030101010101" pitchFamily="2" charset="-122"/>
              </a:rPr>
              <a:t>)</a:t>
            </a:r>
            <a:r>
              <a:rPr lang="zh-CN" altLang="en-US" sz="2800" b="1" dirty="0">
                <a:latin typeface="宋体" panose="02010600030101010101" pitchFamily="2" charset="-122"/>
              </a:rPr>
              <a:t>。</a:t>
            </a:r>
            <a:endParaRPr lang="zh-CN" altLang="en-US" sz="2800" b="1" dirty="0">
              <a:latin typeface="宋体" panose="02010600030101010101" pitchFamily="2" charset="-122"/>
            </a:endParaRPr>
          </a:p>
        </p:txBody>
      </p:sp>
      <p:sp>
        <p:nvSpPr>
          <p:cNvPr id="8198" name="WordArt 6" descr="水波"/>
          <p:cNvSpPr>
            <a:spLocks noTextEdit="1"/>
          </p:cNvSpPr>
          <p:nvPr/>
        </p:nvSpPr>
        <p:spPr>
          <a:xfrm>
            <a:off x="1381125" y="533400"/>
            <a:ext cx="3200400" cy="457200"/>
          </a:xfrm>
          <a:prstGeom prst="rect">
            <a:avLst/>
          </a:prstGeom>
        </p:spPr>
        <p:txBody>
          <a:bodyPr wrap="none" fromWordArt="1">
            <a:prstTxWarp prst="textWave2">
              <a:avLst>
                <a:gd name="adj1" fmla="val 13005"/>
                <a:gd name="adj2" fmla="val 0"/>
              </a:avLst>
            </a:prstTxWarp>
            <a:normAutofit/>
          </a:bodyPr>
          <a:p>
            <a:pPr algn="ctr" eaLnBrk="0" hangingPunct="0"/>
            <a:r>
              <a:rPr lang="zh-CN" altLang="en-US" sz="3600">
                <a:ln w="9525" cap="flat" cmpd="sng">
                  <a:solidFill>
                    <a:srgbClr val="69698B"/>
                  </a:solidFill>
                  <a:prstDash val="solid"/>
                  <a:headEnd type="none" w="med" len="med"/>
                  <a:tailEnd type="none" w="med" len="med"/>
                </a:ln>
                <a:blipFill rotWithShape="0">
                  <a:blip r:embed="rId2"/>
                </a:blipFill>
                <a:effectLst>
                  <a:outerShdw sy="-100000" algn="br" rotWithShape="0">
                    <a:srgbClr val="99CCFF">
                      <a:alpha val="50000"/>
                    </a:srgbClr>
                  </a:outerShdw>
                </a:effectLst>
                <a:latin typeface="宋体" panose="02010600030101010101" pitchFamily="2" charset="-122"/>
                <a:ea typeface="宋体" panose="02010600030101010101" pitchFamily="2" charset="-122"/>
              </a:rPr>
              <a:t>毒品的共同特征</a:t>
            </a:r>
            <a:endParaRPr lang="zh-CN" altLang="en-US" sz="3600">
              <a:ln w="9525" cap="flat" cmpd="sng">
                <a:solidFill>
                  <a:srgbClr val="69698B"/>
                </a:solidFill>
                <a:prstDash val="solid"/>
                <a:headEnd type="none" w="med" len="med"/>
                <a:tailEnd type="none" w="med" len="med"/>
              </a:ln>
              <a:blipFill rotWithShape="0">
                <a:blip r:embed="rId2"/>
              </a:blipFill>
              <a:effectLst>
                <a:outerShdw sy="-100000" algn="br" rotWithShape="0">
                  <a:srgbClr val="99CCFF">
                    <a:alpha val="50000"/>
                  </a:srgbClr>
                </a:outerShdw>
              </a:effectLst>
              <a:latin typeface="宋体" panose="02010600030101010101" pitchFamily="2" charset="-122"/>
              <a:ea typeface="宋体" panose="02010600030101010101" pitchFamily="2" charset="-122"/>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ox(in)">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8195"/>
                                        </p:tgtEl>
                                        <p:attrNameLst>
                                          <p:attrName>style.visibility</p:attrName>
                                        </p:attrNameLst>
                                      </p:cBhvr>
                                      <p:to>
                                        <p:strVal val="visible"/>
                                      </p:to>
                                    </p:set>
                                    <p:animEffect transition="in" filter="fade">
                                      <p:cBhvr>
                                        <p:cTn id="12" dur="2000"/>
                                        <p:tgtEl>
                                          <p:spTgt spid="8195"/>
                                        </p:tgtEl>
                                      </p:cBhvr>
                                    </p:animEffect>
                                    <p:anim calcmode="lin" valueType="num">
                                      <p:cBhvr>
                                        <p:cTn id="13" dur="2000" fill="hold"/>
                                        <p:tgtEl>
                                          <p:spTgt spid="8195"/>
                                        </p:tgtEl>
                                        <p:attrNameLst>
                                          <p:attrName>ppt_w</p:attrName>
                                        </p:attrNameLst>
                                      </p:cBhvr>
                                      <p:tavLst>
                                        <p:tav tm="0" fmla="#ppt_w*sin(2.5*pi*$)">
                                          <p:val>
                                            <p:fltVal val="0.000000"/>
                                          </p:val>
                                        </p:tav>
                                        <p:tav tm="100000">
                                          <p:val>
                                            <p:fltVal val="1.000000"/>
                                          </p:val>
                                        </p:tav>
                                      </p:tavLst>
                                    </p:anim>
                                    <p:anim calcmode="lin" valueType="num">
                                      <p:cBhvr additive="base">
                                        <p:cTn id="14" dur="2000" fill="hold"/>
                                        <p:tgtEl>
                                          <p:spTgt spid="819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iterate type="lt">
                                    <p:tmPct val="10000"/>
                                  </p:iterate>
                                  <p:childTnLst>
                                    <p:set>
                                      <p:cBhvr>
                                        <p:cTn id="18" dur="1" fill="hold">
                                          <p:stCondLst>
                                            <p:cond delay="0"/>
                                          </p:stCondLst>
                                        </p:cTn>
                                        <p:tgtEl>
                                          <p:spTgt spid="8196"/>
                                        </p:tgtEl>
                                        <p:attrNameLst>
                                          <p:attrName>style.visibility</p:attrName>
                                        </p:attrNameLst>
                                      </p:cBhvr>
                                      <p:to>
                                        <p:strVal val="visible"/>
                                      </p:to>
                                    </p:set>
                                    <p:animEffect transition="in" filter="fade">
                                      <p:cBhvr>
                                        <p:cTn id="19" dur="2000"/>
                                        <p:tgtEl>
                                          <p:spTgt spid="8196"/>
                                        </p:tgtEl>
                                      </p:cBhvr>
                                    </p:animEffect>
                                    <p:anim calcmode="lin" valueType="num">
                                      <p:cBhvr>
                                        <p:cTn id="20" dur="2000" fill="hold"/>
                                        <p:tgtEl>
                                          <p:spTgt spid="8196"/>
                                        </p:tgtEl>
                                        <p:attrNameLst>
                                          <p:attrName>ppt_w</p:attrName>
                                        </p:attrNameLst>
                                      </p:cBhvr>
                                      <p:tavLst>
                                        <p:tav tm="0" fmla="#ppt_w*sin(2.5*pi*$)">
                                          <p:val>
                                            <p:fltVal val="0.000000"/>
                                          </p:val>
                                        </p:tav>
                                        <p:tav tm="100000">
                                          <p:val>
                                            <p:fltVal val="1.000000"/>
                                          </p:val>
                                        </p:tav>
                                      </p:tavLst>
                                    </p:anim>
                                    <p:anim calcmode="lin" valueType="num">
                                      <p:cBhvr additive="base">
                                        <p:cTn id="21" dur="2000" fill="hold"/>
                                        <p:tgtEl>
                                          <p:spTgt spid="8196"/>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iterate type="lt">
                                    <p:tmPct val="10000"/>
                                  </p:iterate>
                                  <p:childTnLst>
                                    <p:set>
                                      <p:cBhvr>
                                        <p:cTn id="25" dur="1" fill="hold">
                                          <p:stCondLst>
                                            <p:cond delay="0"/>
                                          </p:stCondLst>
                                        </p:cTn>
                                        <p:tgtEl>
                                          <p:spTgt spid="8197"/>
                                        </p:tgtEl>
                                        <p:attrNameLst>
                                          <p:attrName>style.visibility</p:attrName>
                                        </p:attrNameLst>
                                      </p:cBhvr>
                                      <p:to>
                                        <p:strVal val="visible"/>
                                      </p:to>
                                    </p:set>
                                    <p:animEffect transition="in" filter="fade">
                                      <p:cBhvr>
                                        <p:cTn id="26" dur="2000"/>
                                        <p:tgtEl>
                                          <p:spTgt spid="8197"/>
                                        </p:tgtEl>
                                      </p:cBhvr>
                                    </p:animEffect>
                                    <p:anim calcmode="lin" valueType="num">
                                      <p:cBhvr>
                                        <p:cTn id="27" dur="2000" fill="hold"/>
                                        <p:tgtEl>
                                          <p:spTgt spid="8197"/>
                                        </p:tgtEl>
                                        <p:attrNameLst>
                                          <p:attrName>ppt_w</p:attrName>
                                        </p:attrNameLst>
                                      </p:cBhvr>
                                      <p:tavLst>
                                        <p:tav tm="0" fmla="#ppt_w*sin(2.5*pi*$)">
                                          <p:val>
                                            <p:fltVal val="0.000000"/>
                                          </p:val>
                                        </p:tav>
                                        <p:tav tm="100000">
                                          <p:val>
                                            <p:fltVal val="1.000000"/>
                                          </p:val>
                                        </p:tav>
                                      </p:tavLst>
                                    </p:anim>
                                    <p:anim calcmode="lin" valueType="num">
                                      <p:cBhvr additive="base">
                                        <p:cTn id="28" dur="2000" fill="hold"/>
                                        <p:tgtEl>
                                          <p:spTgt spid="81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p:bldP spid="8196" grpId="0" animBg="1"/>
      <p:bldP spid="819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ext Box 2"/>
          <p:cNvSpPr txBox="1"/>
          <p:nvPr/>
        </p:nvSpPr>
        <p:spPr>
          <a:xfrm>
            <a:off x="611188" y="2133600"/>
            <a:ext cx="8088312" cy="3783013"/>
          </a:xfrm>
          <a:prstGeom prst="rect">
            <a:avLst/>
          </a:prstGeom>
          <a:noFill/>
          <a:ln w="9525">
            <a:noFill/>
          </a:ln>
        </p:spPr>
        <p:txBody>
          <a:bodyPr>
            <a:spAutoFit/>
          </a:bodyPr>
          <a:p>
            <a:pPr hangingPunct="0">
              <a:spcBef>
                <a:spcPct val="50000"/>
              </a:spcBef>
              <a:buSzPct val="100000"/>
              <a:buFont typeface="Times New Roman" panose="02020603050405020304" pitchFamily="18" charset="0"/>
            </a:pPr>
            <a:r>
              <a:rPr lang="zh-CN" altLang="en-US" sz="2000" b="1" dirty="0">
                <a:solidFill>
                  <a:srgbClr val="FF0000"/>
                </a:solidFill>
                <a:latin typeface="Times New Roman" panose="02020603050405020304" pitchFamily="18" charset="0"/>
              </a:rPr>
              <a:t>    </a:t>
            </a:r>
            <a:r>
              <a:rPr lang="en-US" altLang="zh-CN" sz="2000" b="1" dirty="0">
                <a:solidFill>
                  <a:srgbClr val="FF0000"/>
                </a:solidFill>
                <a:latin typeface="Times New Roman" panose="02020603050405020304" pitchFamily="18" charset="0"/>
              </a:rPr>
              <a:t>1.</a:t>
            </a:r>
            <a:r>
              <a:rPr lang="zh-CN" altLang="en-US" sz="2000" b="1" dirty="0">
                <a:solidFill>
                  <a:srgbClr val="FF0000"/>
                </a:solidFill>
                <a:latin typeface="Times New Roman" panose="02020603050405020304" pitchFamily="18" charset="0"/>
              </a:rPr>
              <a:t>对个人的危害：</a:t>
            </a:r>
            <a:r>
              <a:rPr lang="zh-CN" altLang="en-US" sz="2000" b="1" dirty="0">
                <a:solidFill>
                  <a:srgbClr val="000000"/>
                </a:solidFill>
                <a:latin typeface="_x000B__x000C_"/>
              </a:rPr>
              <a:t>（</a:t>
            </a:r>
            <a:r>
              <a:rPr lang="en-US" altLang="zh-CN" sz="2000" b="1" dirty="0">
                <a:solidFill>
                  <a:srgbClr val="000000"/>
                </a:solidFill>
                <a:latin typeface="_x000B__x000C_"/>
              </a:rPr>
              <a:t>1</a:t>
            </a:r>
            <a:r>
              <a:rPr lang="zh-CN" altLang="en-US" sz="2000" b="1" dirty="0">
                <a:solidFill>
                  <a:srgbClr val="000000"/>
                </a:solidFill>
                <a:latin typeface="_x000B__x000C_"/>
              </a:rPr>
              <a:t>）吸毒对身体的毒性作用：通常伴有机体的功能失调和组织病理变化。中毒主要特征有：嗜睡、感觉迟钝、运动失调、幻觉、妄想、定向障碍等。 </a:t>
            </a:r>
            <a:endParaRPr lang="zh-CN" altLang="en-US" sz="2000" b="1" dirty="0">
              <a:latin typeface="宋体" panose="02010600030101010101" pitchFamily="2" charset="-122"/>
            </a:endParaRPr>
          </a:p>
          <a:p>
            <a:pPr hangingPunct="0">
              <a:spcBef>
                <a:spcPct val="50000"/>
              </a:spcBef>
              <a:buSzPct val="100000"/>
              <a:buFont typeface="Times New Roman" panose="02020603050405020304" pitchFamily="18" charset="0"/>
            </a:pPr>
            <a:r>
              <a:rPr lang="zh-CN" altLang="en-US" sz="2000" b="1" dirty="0">
                <a:solidFill>
                  <a:srgbClr val="000000"/>
                </a:solidFill>
                <a:latin typeface="_x000B__x000C_"/>
              </a:rPr>
              <a:t>    （</a:t>
            </a:r>
            <a:r>
              <a:rPr lang="en-US" altLang="zh-CN" sz="2000" b="1" dirty="0">
                <a:solidFill>
                  <a:srgbClr val="000000"/>
                </a:solidFill>
                <a:latin typeface="_x000B__x000C_"/>
              </a:rPr>
              <a:t>2</a:t>
            </a:r>
            <a:r>
              <a:rPr lang="zh-CN" altLang="en-US" sz="2000" b="1" dirty="0">
                <a:solidFill>
                  <a:srgbClr val="000000"/>
                </a:solidFill>
                <a:latin typeface="_x000B__x000C_"/>
              </a:rPr>
              <a:t>）戒断反应：许多吸毒者在没有经济来源购毒、吸毒的情况下，或死于严重的身体戒断反应引起的各种并发症，或由于痛苦难忍而自杀身亡。戒断反应也是吸毒者戒断难的重要原因。 </a:t>
            </a:r>
            <a:endParaRPr lang="zh-CN" altLang="en-US" sz="2000" b="1" dirty="0">
              <a:latin typeface="宋体" panose="02010600030101010101" pitchFamily="2" charset="-122"/>
            </a:endParaRPr>
          </a:p>
          <a:p>
            <a:pPr hangingPunct="0">
              <a:spcBef>
                <a:spcPct val="50000"/>
              </a:spcBef>
              <a:buSzPct val="100000"/>
              <a:buFont typeface="Times New Roman" panose="02020603050405020304" pitchFamily="18" charset="0"/>
            </a:pPr>
            <a:r>
              <a:rPr lang="zh-CN" altLang="en-US" sz="2000" b="1" dirty="0">
                <a:solidFill>
                  <a:srgbClr val="000000"/>
                </a:solidFill>
                <a:latin typeface="_x000B__x000C_"/>
              </a:rPr>
              <a:t>    （</a:t>
            </a:r>
            <a:r>
              <a:rPr lang="en-US" altLang="zh-CN" sz="2000" b="1" dirty="0">
                <a:solidFill>
                  <a:srgbClr val="000000"/>
                </a:solidFill>
                <a:latin typeface="_x000B__x000C_"/>
              </a:rPr>
              <a:t>3</a:t>
            </a:r>
            <a:r>
              <a:rPr lang="zh-CN" altLang="en-US" sz="2000" b="1" dirty="0">
                <a:solidFill>
                  <a:srgbClr val="000000"/>
                </a:solidFill>
                <a:latin typeface="_x000B__x000C_"/>
              </a:rPr>
              <a:t>）精神障碍与变态：吸毒所致最突出的精神障碍是幻觉和思维障碍。他们的行为特点围绕毒品转，甚至为吸毒而丧失人性。 </a:t>
            </a:r>
            <a:endParaRPr lang="zh-CN" altLang="en-US" sz="2000" b="1" dirty="0">
              <a:latin typeface="宋体" panose="02010600030101010101" pitchFamily="2" charset="-122"/>
            </a:endParaRPr>
          </a:p>
          <a:p>
            <a:pPr hangingPunct="0">
              <a:spcBef>
                <a:spcPct val="50000"/>
              </a:spcBef>
              <a:buSzPct val="100000"/>
              <a:buFont typeface="Times New Roman" panose="02020603050405020304" pitchFamily="18" charset="0"/>
            </a:pPr>
            <a:r>
              <a:rPr lang="zh-CN" altLang="en-US" sz="2000" b="1" dirty="0">
                <a:solidFill>
                  <a:srgbClr val="000000"/>
                </a:solidFill>
                <a:latin typeface="宋体" panose="02010600030101010101" pitchFamily="2" charset="-122"/>
              </a:rPr>
              <a:t>  （</a:t>
            </a:r>
            <a:r>
              <a:rPr lang="en-US" altLang="zh-CN" sz="2000" b="1" dirty="0">
                <a:solidFill>
                  <a:srgbClr val="000000"/>
                </a:solidFill>
                <a:latin typeface="_x000B__x000C_"/>
              </a:rPr>
              <a:t>4</a:t>
            </a:r>
            <a:r>
              <a:rPr lang="zh-CN" altLang="en-US" sz="2000" b="1" dirty="0">
                <a:solidFill>
                  <a:srgbClr val="000000"/>
                </a:solidFill>
                <a:latin typeface="宋体" panose="02010600030101010101" pitchFamily="2" charset="-122"/>
              </a:rPr>
              <a:t>）感染性疾病：静脉注射毒品给滥用者带来感染性合并症，最常见的有化脓性感染和乙型肝炎，及令人担忧的艾滋病问题。此外，还损害神经系统、免疫系统，易感染各种疾病。</a:t>
            </a:r>
            <a:r>
              <a:rPr lang="zh-CN" altLang="en-US" sz="2000" b="1" dirty="0">
                <a:solidFill>
                  <a:srgbClr val="000000"/>
                </a:solidFill>
                <a:latin typeface="_x000B__x000C_"/>
              </a:rPr>
              <a:t> </a:t>
            </a:r>
            <a:endParaRPr lang="zh-CN" altLang="en-US" sz="2000" b="1" dirty="0">
              <a:solidFill>
                <a:srgbClr val="000000"/>
              </a:solidFill>
              <a:latin typeface="_x000B__x000C_"/>
            </a:endParaRPr>
          </a:p>
        </p:txBody>
      </p:sp>
      <p:sp>
        <p:nvSpPr>
          <p:cNvPr id="9219" name="WordArt 3"/>
          <p:cNvSpPr>
            <a:spLocks noTextEdit="1"/>
          </p:cNvSpPr>
          <p:nvPr/>
        </p:nvSpPr>
        <p:spPr>
          <a:xfrm>
            <a:off x="1979613" y="404813"/>
            <a:ext cx="2590800" cy="990600"/>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eaLnBrk="0" hangingPunct="0"/>
            <a:r>
              <a:rPr lang="zh-CN" altLang="en-US" sz="3600">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rPr>
              <a:t>毒品的危害</a:t>
            </a:r>
            <a:endParaRPr lang="zh-CN" altLang="en-US" sz="3600">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ox(in)">
                                      <p:cBhvr>
                                        <p:cTn id="7" dur="2000"/>
                                        <p:tgtEl>
                                          <p:spTgt spid="921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circle(in)">
                                      <p:cBhvr>
                                        <p:cTn id="12"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p:nvPr/>
        </p:nvSpPr>
        <p:spPr>
          <a:xfrm>
            <a:off x="619125" y="752475"/>
            <a:ext cx="8305800" cy="4797425"/>
          </a:xfrm>
          <a:prstGeom prst="rect">
            <a:avLst/>
          </a:prstGeom>
          <a:noFill/>
          <a:ln w="9525">
            <a:noFill/>
          </a:ln>
        </p:spPr>
        <p:txBody>
          <a:bodyPr>
            <a:spAutoFit/>
          </a:bodyPr>
          <a:p>
            <a:pPr indent="285750" hangingPunct="0">
              <a:buSzPct val="100000"/>
              <a:buFont typeface="Times New Roman" panose="02020603050405020304" pitchFamily="18" charset="0"/>
            </a:pPr>
            <a:r>
              <a:rPr lang="zh-CN" altLang="en-US" sz="2400" b="1" dirty="0">
                <a:solidFill>
                  <a:srgbClr val="FF0000"/>
                </a:solidFill>
                <a:latin typeface="_x000B__x000C_"/>
              </a:rPr>
              <a:t>    </a:t>
            </a:r>
            <a:r>
              <a:rPr lang="en-US" altLang="zh-CN" sz="2400" b="1" dirty="0">
                <a:solidFill>
                  <a:srgbClr val="FF0000"/>
                </a:solidFill>
                <a:latin typeface="_x000B__x000C_"/>
              </a:rPr>
              <a:t>2</a:t>
            </a:r>
            <a:r>
              <a:rPr lang="zh-CN" altLang="en-US" sz="2400" b="1" dirty="0">
                <a:solidFill>
                  <a:srgbClr val="FF0000"/>
                </a:solidFill>
                <a:latin typeface="_x000B__x000C_"/>
              </a:rPr>
              <a:t>、对家庭的危害：</a:t>
            </a:r>
            <a:r>
              <a:rPr lang="zh-CN" altLang="en-US" sz="2400" b="1" dirty="0">
                <a:solidFill>
                  <a:srgbClr val="000000"/>
                </a:solidFill>
                <a:latin typeface="_x000B__x000C_"/>
              </a:rPr>
              <a:t>一人吸毒，全家遭殃。家庭中一旦出现了吸毒者，家便不成其为家了。吸毒者在自我毁灭的同时，也破害自己的家庭，使家庭陷入经济破产、亲属离散、甚至家破人亡的困难境地。</a:t>
            </a:r>
            <a:endParaRPr lang="zh-CN" altLang="en-US" sz="2400" b="1" dirty="0">
              <a:solidFill>
                <a:srgbClr val="000000"/>
              </a:solidFill>
              <a:latin typeface="_x000B__x000C_"/>
            </a:endParaRPr>
          </a:p>
          <a:p>
            <a:pPr indent="285750" hangingPunct="0">
              <a:buSzPct val="100000"/>
              <a:buFont typeface="Times New Roman" panose="02020603050405020304" pitchFamily="18" charset="0"/>
            </a:pPr>
            <a:r>
              <a:rPr lang="zh-CN" altLang="en-US" sz="2400" b="1" dirty="0">
                <a:solidFill>
                  <a:srgbClr val="000000"/>
                </a:solidFill>
                <a:latin typeface="_x000B__x000C_"/>
              </a:rPr>
              <a:t> </a:t>
            </a:r>
            <a:endParaRPr lang="zh-CN" altLang="en-US" sz="2400" b="1" dirty="0">
              <a:latin typeface="宋体" panose="02010600030101010101" pitchFamily="2" charset="-122"/>
            </a:endParaRPr>
          </a:p>
          <a:p>
            <a:pPr indent="285750" eaLnBrk="0" hangingPunct="0">
              <a:buSzPct val="100000"/>
              <a:buFont typeface="Times New Roman" panose="02020603050405020304" pitchFamily="18" charset="0"/>
            </a:pPr>
            <a:r>
              <a:rPr lang="zh-CN" altLang="en-US" sz="2400" b="1" dirty="0">
                <a:solidFill>
                  <a:srgbClr val="FF0000"/>
                </a:solidFill>
                <a:latin typeface="_x000B__x000C_"/>
              </a:rPr>
              <a:t>    </a:t>
            </a:r>
            <a:r>
              <a:rPr lang="en-US" altLang="zh-CN" sz="2400" b="1" dirty="0">
                <a:solidFill>
                  <a:srgbClr val="FF0000"/>
                </a:solidFill>
                <a:latin typeface="_x000B__x000C_"/>
              </a:rPr>
              <a:t>3</a:t>
            </a:r>
            <a:r>
              <a:rPr lang="zh-CN" altLang="en-US" sz="2400" b="1" dirty="0">
                <a:solidFill>
                  <a:srgbClr val="FF0000"/>
                </a:solidFill>
                <a:latin typeface="_x000B__x000C_"/>
              </a:rPr>
              <a:t>、对社会的危害：</a:t>
            </a:r>
            <a:r>
              <a:rPr lang="zh-CN" altLang="en-US" sz="2400" b="1" dirty="0">
                <a:solidFill>
                  <a:srgbClr val="000000"/>
                </a:solidFill>
                <a:latin typeface="_x000B__x000C_"/>
              </a:rPr>
              <a:t>吸毒首先导致身体疾病，吸毒者多是青壮年</a:t>
            </a:r>
            <a:r>
              <a:rPr lang="zh-CN" altLang="en-US" sz="2400" b="1" dirty="0">
                <a:latin typeface="宋体" panose="02010600030101010101" pitchFamily="2" charset="-122"/>
              </a:rPr>
              <a:t>，</a:t>
            </a:r>
            <a:r>
              <a:rPr lang="zh-CN" altLang="en-US" sz="2400" b="1" dirty="0">
                <a:solidFill>
                  <a:srgbClr val="000000"/>
                </a:solidFill>
                <a:latin typeface="_x000B__x000C_"/>
              </a:rPr>
              <a:t>影响生产力发展。其次是造成社会财富的巨大损失和浪费，同时毒品活动还造成环境恶化，缩小了人类的生存空间。</a:t>
            </a:r>
            <a:endParaRPr lang="zh-CN" altLang="en-US" sz="2400" b="1" dirty="0">
              <a:solidFill>
                <a:srgbClr val="000000"/>
              </a:solidFill>
              <a:latin typeface="_x000B__x000C_"/>
            </a:endParaRPr>
          </a:p>
          <a:p>
            <a:pPr indent="285750" eaLnBrk="0" hangingPunct="0">
              <a:buSzPct val="100000"/>
              <a:buFont typeface="Times New Roman" panose="02020603050405020304" pitchFamily="18" charset="0"/>
            </a:pPr>
            <a:r>
              <a:rPr lang="zh-CN" altLang="en-US" sz="2400" b="1" dirty="0">
                <a:solidFill>
                  <a:srgbClr val="000000"/>
                </a:solidFill>
                <a:latin typeface="_x000B__x000C_"/>
              </a:rPr>
              <a:t>   </a:t>
            </a:r>
            <a:r>
              <a:rPr lang="zh-CN" altLang="en-US" sz="2400" b="1" dirty="0">
                <a:solidFill>
                  <a:srgbClr val="000000"/>
                </a:solidFill>
                <a:latin typeface="宋体" panose="02010600030101010101" pitchFamily="2" charset="-122"/>
              </a:rPr>
              <a:t>毒品活动扰乱社会治安：毒品活动加剧诱发了各种违法犯罪活动，包括诈骗、抢劫、贩毒、卖淫等严重扰乱了社会治安，给社会安定带来巨大威胁。无论用什么方式吸毒，对人体的肌体都会造成极大的损害。</a:t>
            </a:r>
            <a:r>
              <a:rPr lang="zh-CN" altLang="en-US" sz="2400" b="1" dirty="0">
                <a:solidFill>
                  <a:srgbClr val="000000"/>
                </a:solidFill>
                <a:latin typeface="_x000B__x000C_"/>
              </a:rPr>
              <a:t> </a:t>
            </a:r>
            <a:endParaRPr lang="zh-CN" altLang="en-US" sz="2400" b="1" dirty="0">
              <a:solidFill>
                <a:srgbClr val="000000"/>
              </a:solidFill>
              <a:latin typeface="_x000B__x000C_"/>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ipe(right)">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Picture 2" descr="8497836941409937556656"/>
          <p:cNvPicPr>
            <a:picLocks noChangeAspect="1"/>
          </p:cNvPicPr>
          <p:nvPr/>
        </p:nvPicPr>
        <p:blipFill>
          <a:blip r:embed="rId1"/>
          <a:stretch>
            <a:fillRect/>
          </a:stretch>
        </p:blipFill>
        <p:spPr>
          <a:xfrm>
            <a:off x="1066800" y="381000"/>
            <a:ext cx="5287963" cy="6248400"/>
          </a:xfrm>
          <a:prstGeom prst="rect">
            <a:avLst/>
          </a:prstGeom>
          <a:noFill/>
          <a:ln w="9525">
            <a:noFill/>
          </a:ln>
        </p:spPr>
      </p:pic>
      <p:sp>
        <p:nvSpPr>
          <p:cNvPr id="11267" name="Text Box 3"/>
          <p:cNvSpPr txBox="1"/>
          <p:nvPr/>
        </p:nvSpPr>
        <p:spPr>
          <a:xfrm>
            <a:off x="6889750" y="762000"/>
            <a:ext cx="762000" cy="4702175"/>
          </a:xfrm>
          <a:prstGeom prst="rect">
            <a:avLst/>
          </a:prstGeom>
          <a:noFill/>
          <a:ln w="9525">
            <a:noFill/>
          </a:ln>
        </p:spPr>
        <p:txBody>
          <a:bodyPr vert="eaVert" wrap="none">
            <a:spAutoFit/>
          </a:bodyPr>
          <a:p>
            <a:pPr hangingPunct="0">
              <a:buSzPct val="100000"/>
              <a:buFont typeface="Times New Roman" panose="02020603050405020304" pitchFamily="18" charset="0"/>
            </a:pPr>
            <a:r>
              <a:rPr lang="zh-CN" altLang="en-US" sz="4000" b="1" dirty="0">
                <a:solidFill>
                  <a:srgbClr val="0000FF"/>
                </a:solidFill>
                <a:latin typeface="Times New Roman" panose="02020603050405020304" pitchFamily="18" charset="0"/>
                <a:ea typeface="华文新魏" pitchFamily="2" charset="-122"/>
              </a:rPr>
              <a:t>母亲吸毒生下残疾儿</a:t>
            </a:r>
            <a:endParaRPr lang="zh-CN" altLang="en-US" sz="4000" b="1" dirty="0">
              <a:solidFill>
                <a:srgbClr val="0000FF"/>
              </a:solidFill>
              <a:latin typeface="Times New Roman" panose="02020603050405020304" pitchFamily="18" charset="0"/>
              <a:ea typeface="华文新魏" pitchFamily="2" charset="-122"/>
            </a:endParaRPr>
          </a:p>
        </p:txBody>
      </p:sp>
    </p:spTree>
  </p:cSld>
  <p:clrMapOvr>
    <a:masterClrMapping/>
  </p:clrMapOvr>
  <p:transition advClick="0" advTm="5000">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3000"/>
                                        <p:tgtEl>
                                          <p:spTgt spid="11266"/>
                                        </p:tgtEl>
                                      </p:cBhvr>
                                    </p:animEffect>
                                    <p:anim calcmode="lin" valueType="num">
                                      <p:cBhvr>
                                        <p:cTn id="8" dur="3000" fill="hold"/>
                                        <p:tgtEl>
                                          <p:spTgt spid="11266"/>
                                        </p:tgtEl>
                                        <p:attrNameLst>
                                          <p:attrName>style.rotation</p:attrName>
                                        </p:attrNameLst>
                                      </p:cBhvr>
                                      <p:tavLst>
                                        <p:tav tm="0">
                                          <p:val>
                                            <p:fltVal val="720.000000"/>
                                          </p:val>
                                        </p:tav>
                                        <p:tav tm="100000">
                                          <p:val>
                                            <p:fltVal val="0.000000"/>
                                          </p:val>
                                        </p:tav>
                                      </p:tavLst>
                                    </p:anim>
                                    <p:anim calcmode="lin" valueType="num">
                                      <p:cBhvr additive="base">
                                        <p:cTn id="9" dur="3000" fill="hold"/>
                                        <p:tgtEl>
                                          <p:spTgt spid="11266"/>
                                        </p:tgtEl>
                                        <p:attrNameLst>
                                          <p:attrName>ppt_h</p:attrName>
                                        </p:attrNameLst>
                                      </p:cBhvr>
                                      <p:tavLst>
                                        <p:tav tm="0">
                                          <p:val>
                                            <p:fltVal val="0.000000"/>
                                          </p:val>
                                        </p:tav>
                                        <p:tav tm="100000">
                                          <p:val>
                                            <p:strVal val="#ppt_h"/>
                                          </p:val>
                                        </p:tav>
                                      </p:tavLst>
                                    </p:anim>
                                    <p:anim calcmode="lin" valueType="num">
                                      <p:cBhvr additive="base">
                                        <p:cTn id="10" dur="3000" fill="hold"/>
                                        <p:tgtEl>
                                          <p:spTgt spid="11266"/>
                                        </p:tgtEl>
                                        <p:attrNameLst>
                                          <p:attrName>ppt_w</p:attrName>
                                        </p:attrNameLst>
                                      </p:cBhvr>
                                      <p:tavLst>
                                        <p:tav tm="0">
                                          <p:val>
                                            <p:fltVal val="0.00000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additive="base">
                                        <p:cTn id="15" dur="3000" fill="hold"/>
                                        <p:tgtEl>
                                          <p:spTgt spid="11267"/>
                                        </p:tgtEl>
                                        <p:attrNameLst>
                                          <p:attrName>ppt_x</p:attrName>
                                        </p:attrNameLst>
                                      </p:cBhvr>
                                      <p:tavLst>
                                        <p:tav tm="0">
                                          <p:val>
                                            <p:strVal val="ppt_x"/>
                                          </p:val>
                                        </p:tav>
                                        <p:tav tm="100000">
                                          <p:val>
                                            <p:strVal val="ppt_x"/>
                                          </p:val>
                                        </p:tav>
                                      </p:tavLst>
                                    </p:anim>
                                    <p:anim calcmode="lin" valueType="num">
                                      <p:cBhvr additive="base">
                                        <p:cTn id="16" dur="3000" fill="hold"/>
                                        <p:tgtEl>
                                          <p:spTgt spid="112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p:bldLst>
  </p:timing>
</p:sld>
</file>

<file path=ppt/theme/theme1.xml><?xml version="1.0" encoding="utf-8"?>
<a:theme xmlns:a="http://schemas.openxmlformats.org/drawingml/2006/main" name="诗情画意">
  <a:themeElements>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fontScheme name="诗情画意">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诗情画意 1">
        <a:dk1>
          <a:srgbClr val="007A77"/>
        </a:dk1>
        <a:lt1>
          <a:srgbClr val="FFFFFF"/>
        </a:lt1>
        <a:dk2>
          <a:srgbClr val="003399"/>
        </a:dk2>
        <a:lt2>
          <a:srgbClr val="C0C0C0"/>
        </a:lt2>
        <a:accent1>
          <a:srgbClr val="EBF7FF"/>
        </a:accent1>
        <a:accent2>
          <a:srgbClr val="3366FF"/>
        </a:accent2>
        <a:accent3>
          <a:srgbClr val="FFFFFF"/>
        </a:accent3>
        <a:accent4>
          <a:srgbClr val="006765"/>
        </a:accent4>
        <a:accent5>
          <a:srgbClr val="F3FAFF"/>
        </a:accent5>
        <a:accent6>
          <a:srgbClr val="2D5CE7"/>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诗情画意 2">
        <a:dk1>
          <a:srgbClr val="005FBE"/>
        </a:dk1>
        <a:lt1>
          <a:srgbClr val="FFFFDD"/>
        </a:lt1>
        <a:dk2>
          <a:srgbClr val="2C5884"/>
        </a:dk2>
        <a:lt2>
          <a:srgbClr val="C0C0C0"/>
        </a:lt2>
        <a:accent1>
          <a:srgbClr val="E9F7FF"/>
        </a:accent1>
        <a:accent2>
          <a:srgbClr val="F89400"/>
        </a:accent2>
        <a:accent3>
          <a:srgbClr val="FFFFEB"/>
        </a:accent3>
        <a:accent4>
          <a:srgbClr val="0050A2"/>
        </a:accent4>
        <a:accent5>
          <a:srgbClr val="F2FAFF"/>
        </a:accent5>
        <a:accent6>
          <a:srgbClr val="E186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诗情画意 3">
        <a:dk1>
          <a:srgbClr val="5D5D8B"/>
        </a:dk1>
        <a:lt1>
          <a:srgbClr val="DAEADE"/>
        </a:lt1>
        <a:dk2>
          <a:srgbClr val="A25269"/>
        </a:dk2>
        <a:lt2>
          <a:srgbClr val="C0C0C0"/>
        </a:lt2>
        <a:accent1>
          <a:srgbClr val="FFFFDD"/>
        </a:accent1>
        <a:accent2>
          <a:srgbClr val="3399FF"/>
        </a:accent2>
        <a:accent3>
          <a:srgbClr val="EAF3EC"/>
        </a:accent3>
        <a:accent4>
          <a:srgbClr val="4E4E76"/>
        </a:accent4>
        <a:accent5>
          <a:srgbClr val="FFFFEB"/>
        </a:accent5>
        <a:accent6>
          <a:srgbClr val="2D8AE7"/>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诗情画意 4">
        <a:dk1>
          <a:srgbClr val="006666"/>
        </a:dk1>
        <a:lt1>
          <a:srgbClr val="CCECFF"/>
        </a:lt1>
        <a:dk2>
          <a:srgbClr val="336699"/>
        </a:dk2>
        <a:lt2>
          <a:srgbClr val="C0C0C0"/>
        </a:lt2>
        <a:accent1>
          <a:srgbClr val="FFFFCC"/>
        </a:accent1>
        <a:accent2>
          <a:srgbClr val="FF6600"/>
        </a:accent2>
        <a:accent3>
          <a:srgbClr val="E2F4FF"/>
        </a:accent3>
        <a:accent4>
          <a:srgbClr val="005656"/>
        </a:accent4>
        <a:accent5>
          <a:srgbClr val="FFFFE2"/>
        </a:accent5>
        <a:accent6>
          <a:srgbClr val="E75C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诗情画意 5">
        <a:dk1>
          <a:srgbClr val="0033CC"/>
        </a:dk1>
        <a:lt1>
          <a:srgbClr val="FFE9E9"/>
        </a:lt1>
        <a:dk2>
          <a:srgbClr val="000000"/>
        </a:dk2>
        <a:lt2>
          <a:srgbClr val="C0C0C0"/>
        </a:lt2>
        <a:accent1>
          <a:srgbClr val="D5E5DB"/>
        </a:accent1>
        <a:accent2>
          <a:srgbClr val="3366FF"/>
        </a:accent2>
        <a:accent3>
          <a:srgbClr val="FFF2F2"/>
        </a:accent3>
        <a:accent4>
          <a:srgbClr val="002AAE"/>
        </a:accent4>
        <a:accent5>
          <a:srgbClr val="E7F0EA"/>
        </a:accent5>
        <a:accent6>
          <a:srgbClr val="2D5CE7"/>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诗情画意 6">
        <a:dk1>
          <a:srgbClr val="336699"/>
        </a:dk1>
        <a:lt1>
          <a:srgbClr val="F4E9E0"/>
        </a:lt1>
        <a:dk2>
          <a:srgbClr val="DC5900"/>
        </a:dk2>
        <a:lt2>
          <a:srgbClr val="C0C0C0"/>
        </a:lt2>
        <a:accent1>
          <a:srgbClr val="E4E4E4"/>
        </a:accent1>
        <a:accent2>
          <a:srgbClr val="3399FF"/>
        </a:accent2>
        <a:accent3>
          <a:srgbClr val="F8F2ED"/>
        </a:accent3>
        <a:accent4>
          <a:srgbClr val="2A5682"/>
        </a:accent4>
        <a:accent5>
          <a:srgbClr val="EFEFEF"/>
        </a:accent5>
        <a:accent6>
          <a:srgbClr val="2D8AE7"/>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诗情画意 7">
        <a:dk1>
          <a:srgbClr val="CC3300"/>
        </a:dk1>
        <a:lt1>
          <a:srgbClr val="E5E5FF"/>
        </a:lt1>
        <a:dk2>
          <a:srgbClr val="565680"/>
        </a:dk2>
        <a:lt2>
          <a:srgbClr val="C0C0C0"/>
        </a:lt2>
        <a:accent1>
          <a:srgbClr val="E6E4EC"/>
        </a:accent1>
        <a:accent2>
          <a:srgbClr val="0066CC"/>
        </a:accent2>
        <a:accent3>
          <a:srgbClr val="F0F0FF"/>
        </a:accent3>
        <a:accent4>
          <a:srgbClr val="AE2A00"/>
        </a:accent4>
        <a:accent5>
          <a:srgbClr val="F0EFF4"/>
        </a:accent5>
        <a:accent6>
          <a:srgbClr val="005CB9"/>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诗情画意 8">
        <a:dk1>
          <a:srgbClr val="000099"/>
        </a:dk1>
        <a:lt1>
          <a:srgbClr val="FFE2C5"/>
        </a:lt1>
        <a:dk2>
          <a:srgbClr val="007D7A"/>
        </a:dk2>
        <a:lt2>
          <a:srgbClr val="C0C0C0"/>
        </a:lt2>
        <a:accent1>
          <a:srgbClr val="EAEAEA"/>
        </a:accent1>
        <a:accent2>
          <a:srgbClr val="B26EB4"/>
        </a:accent2>
        <a:accent3>
          <a:srgbClr val="FFEEDF"/>
        </a:accent3>
        <a:accent4>
          <a:srgbClr val="000082"/>
        </a:accent4>
        <a:accent5>
          <a:srgbClr val="F3F3F3"/>
        </a:accent5>
        <a:accent6>
          <a:srgbClr val="A163A3"/>
        </a:accent6>
        <a:hlink>
          <a:srgbClr val="CC3300"/>
        </a:hlink>
        <a:folHlink>
          <a:srgbClr val="0088E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CDESIGNL</Template>
  <TotalTime>0</TotalTime>
  <Words>1718</Words>
  <Application>WPS 演示</Application>
  <PresentationFormat>全屏显示(4:3)</PresentationFormat>
  <Paragraphs>91</Paragraphs>
  <Slides>20</Slides>
  <Notes>2</Notes>
  <HiddenSlides>0</HiddenSlides>
  <MMClips>2</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20</vt:i4>
      </vt:variant>
    </vt:vector>
  </HeadingPairs>
  <TitlesOfParts>
    <vt:vector size="37" baseType="lpstr">
      <vt:lpstr>Arial</vt:lpstr>
      <vt:lpstr>宋体</vt:lpstr>
      <vt:lpstr>Wingdings</vt:lpstr>
      <vt:lpstr>Times New Roman</vt:lpstr>
      <vt:lpstr>楷体_GB2312</vt:lpstr>
      <vt:lpstr>新宋体</vt:lpstr>
      <vt:lpstr>DotumChe</vt:lpstr>
      <vt:lpstr>Malgun Gothic</vt:lpstr>
      <vt:lpstr>MingLiU</vt:lpstr>
      <vt:lpstr>黑体</vt:lpstr>
      <vt:lpstr>_x000B__x000C_</vt:lpstr>
      <vt:lpstr>Segoe Print</vt:lpstr>
      <vt:lpstr>华文新魏</vt:lpstr>
      <vt:lpstr>微软雅黑</vt:lpstr>
      <vt:lpstr>Arial Unicode MS</vt:lpstr>
      <vt:lpstr>MingLiU-ExtB</vt:lpstr>
      <vt:lpstr>诗情画意</vt:lpstr>
      <vt:lpstr>珍爱生命，远离毒品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秋天的童话</cp:lastModifiedBy>
  <cp:revision>8</cp:revision>
  <dcterms:created xsi:type="dcterms:W3CDTF">2014-09-05T14:40:00Z</dcterms:created>
  <dcterms:modified xsi:type="dcterms:W3CDTF">2019-11-21T07:54:04Z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