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76" r:id="rId3"/>
    <p:sldId id="536" r:id="rId5"/>
    <p:sldId id="537" r:id="rId6"/>
    <p:sldId id="295" r:id="rId7"/>
    <p:sldId id="296" r:id="rId8"/>
    <p:sldId id="337" r:id="rId9"/>
    <p:sldId id="376" r:id="rId10"/>
    <p:sldId id="608" r:id="rId11"/>
    <p:sldId id="256" r:id="rId12"/>
    <p:sldId id="377" r:id="rId13"/>
    <p:sldId id="285" r:id="rId14"/>
    <p:sldId id="539" r:id="rId15"/>
    <p:sldId id="415" r:id="rId16"/>
    <p:sldId id="451" r:id="rId17"/>
    <p:sldId id="452" r:id="rId18"/>
    <p:sldId id="453" r:id="rId19"/>
    <p:sldId id="489" r:id="rId20"/>
    <p:sldId id="490" r:id="rId21"/>
    <p:sldId id="491" r:id="rId22"/>
    <p:sldId id="492" r:id="rId23"/>
    <p:sldId id="493" r:id="rId24"/>
    <p:sldId id="540" r:id="rId25"/>
    <p:sldId id="496" r:id="rId26"/>
    <p:sldId id="500" r:id="rId27"/>
    <p:sldId id="503" r:id="rId28"/>
    <p:sldId id="569" r:id="rId29"/>
    <p:sldId id="499" r:id="rId30"/>
    <p:sldId id="495" r:id="rId31"/>
    <p:sldId id="501" r:id="rId32"/>
    <p:sldId id="505" r:id="rId33"/>
    <p:sldId id="286" r:id="rId34"/>
    <p:sldId id="284" r:id="rId35"/>
  </p:sldIdLst>
  <p:sldSz cx="16777970" cy="94754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5208"/>
    <a:srgbClr val="FFFF00"/>
    <a:srgbClr val="2FF158"/>
    <a:srgbClr val="F53DEA"/>
    <a:srgbClr val="FCD3A3"/>
    <a:srgbClr val="A5FAC3"/>
    <a:srgbClr val="FF034A"/>
    <a:srgbClr val="F27AA7"/>
    <a:srgbClr val="F68A32"/>
    <a:srgbClr val="DA4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54" autoAdjust="0"/>
    <p:restoredTop sz="95026" autoAdjust="0"/>
  </p:normalViewPr>
  <p:slideViewPr>
    <p:cSldViewPr>
      <p:cViewPr varScale="1">
        <p:scale>
          <a:sx n="79" d="100"/>
          <a:sy n="79" d="100"/>
        </p:scale>
        <p:origin x="402" y="54"/>
      </p:cViewPr>
      <p:guideLst>
        <p:guide orient="horz" pos="3080"/>
        <p:guide pos="52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85800"/>
            <a:ext cx="60706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406972D-FC5D-4FFD-9499-168290E863C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CBC04439-E575-429B-B3C9-43E00648E550}" type="slidenum">
              <a:rPr lang="en-US" altLang="zh-CN"/>
            </a:fld>
            <a:endParaRPr lang="en-US" altLang="zh-CN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2ACEEDC-6C63-4253-BF1D-222E01F611E0}" type="slidenum">
              <a:rPr lang="en-US" altLang="zh-CN"/>
            </a:fld>
            <a:endParaRPr lang="en-US" altLang="zh-CN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BCA744D2-A1EC-4CF8-B763-9973D069A044}" type="slidenum">
              <a:rPr lang="en-US" altLang="zh-CN"/>
            </a:fld>
            <a:endParaRPr lang="en-US" altLang="zh-CN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B5FE7CA-11F2-4FDE-BD9B-96B794D7C73A}" type="slidenum">
              <a:rPr lang="en-US" altLang="zh-CN"/>
            </a:fld>
            <a:endParaRPr lang="en-US" altLang="zh-CN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C3682022-3D38-466C-A99A-CA5F855C7020}" type="slidenum">
              <a:rPr lang="en-US" altLang="zh-CN"/>
            </a:fld>
            <a:endParaRPr lang="en-US" altLang="zh-CN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2F8ADA1-9A89-48A0-A444-22513812F0D3}" type="slidenum">
              <a:rPr lang="en-US" altLang="zh-CN"/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D5C0D414-A3B8-4726-A567-36FFD37B64BF}" type="slidenum">
              <a:rPr lang="en-US" altLang="zh-CN"/>
            </a:fld>
            <a:endParaRPr lang="en-US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186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93187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 indent="0" algn="r">
              <a:buFont typeface="Arial" panose="020B0604020202020204" pitchFamily="34" charset="0"/>
              <a:buChar char="•"/>
            </a:pPr>
            <a:fld id="{BB962C8B-B14F-4D97-AF65-F5344CB8AC3E}" type="datetime1"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2F8ADA1-9A89-48A0-A444-22513812F0D3}" type="slidenum">
              <a:rPr lang="en-US" altLang="zh-CN"/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2" name="备注占位符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97283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 indent="0" algn="r">
              <a:buFont typeface="Arial" panose="020B0604020202020204" pitchFamily="34" charset="0"/>
              <a:buChar char="•"/>
            </a:pPr>
            <a:fld id="{BB962C8B-B14F-4D97-AF65-F5344CB8AC3E}" type="datetime1"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2F8ADA1-9A89-48A0-A444-22513812F0D3}" type="slidenum">
              <a:rPr lang="en-US" altLang="zh-CN"/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DA9F8A3F-9A2B-4BE8-8E44-79026D4A3778}" type="slidenum">
              <a:rPr lang="en-US" altLang="zh-CN"/>
            </a:fld>
            <a:endParaRPr lang="en-US" altLang="zh-CN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2F8ADA1-9A89-48A0-A444-22513812F0D3}" type="slidenum">
              <a:rPr lang="en-US" altLang="zh-CN"/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B56912D1-FCE2-46BA-AEFB-58566C55D280}" type="slidenum">
              <a:rPr lang="en-US" altLang="zh-CN"/>
            </a:fld>
            <a:endParaRPr lang="en-US" altLang="zh-CN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236086D-3D91-4A07-BB88-5557858B2BF5}" type="slidenum">
              <a:rPr lang="en-US" altLang="zh-CN"/>
            </a:fld>
            <a:endParaRPr lang="en-US" altLang="zh-CN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949D4B12-4457-4769-98F3-DC5FB773EE52}" type="slidenum">
              <a:rPr lang="en-US" altLang="zh-CN"/>
            </a:fld>
            <a:endParaRPr lang="en-US" altLang="zh-CN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4255349-D9C4-4615-B0CA-7B7A8D979E6D}" type="slidenum">
              <a:rPr lang="en-US" altLang="zh-CN"/>
            </a:fld>
            <a:endParaRPr lang="en-US" altLang="zh-CN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5D9543D5-6970-47AD-A132-182D346FCCAC}" type="slidenum">
              <a:rPr lang="en-US" altLang="zh-CN"/>
            </a:fld>
            <a:endParaRPr lang="en-US" altLang="zh-CN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298963C-9673-4ECF-95F3-AEEA50843AC1}" type="slidenum">
              <a:rPr lang="en-US" altLang="zh-CN"/>
            </a:fld>
            <a:endParaRPr lang="en-US" altLang="zh-CN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1846D3A-022C-40AA-AA33-EA1AAC81BE97}" type="slidenum">
              <a:rPr lang="en-US" altLang="zh-CN"/>
            </a:fld>
            <a:endParaRPr lang="en-US" altLang="zh-CN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D19C4A48-F17C-481C-9239-BEC591BF2031}" type="slidenum">
              <a:rPr lang="en-US" altLang="zh-CN"/>
            </a:fld>
            <a:endParaRPr lang="en-US" altLang="zh-CN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C812D415-853F-4BB0-8DD9-0B3EC77A6568}" type="slidenum">
              <a:rPr lang="en-US" altLang="zh-CN"/>
            </a:fld>
            <a:endParaRPr lang="en-US" altLang="zh-CN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5BB10D5A-D6D2-4D62-B198-AAB44A07A704}" type="slidenum">
              <a:rPr lang="en-US" altLang="zh-CN"/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C1B5CBC-5141-4B40-B3A9-066B07988F5A}" type="slidenum">
              <a:rPr lang="en-US" altLang="zh-CN"/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CDD0B2F1-C62B-4370-A66E-F0853292552A}" type="slidenum">
              <a:rPr lang="en-US" altLang="zh-CN"/>
            </a:fld>
            <a:endParaRPr lang="en-US" altLang="zh-CN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CBC04439-E575-429B-B3C9-43E00648E550}" type="slidenum">
              <a:rPr lang="en-US" altLang="zh-CN"/>
            </a:fld>
            <a:endParaRPr lang="en-US" altLang="zh-CN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F4A81499-635E-4733-9B5E-BC4A32D73D24}" type="slidenum">
              <a:rPr lang="en-US" altLang="zh-CN"/>
            </a:fld>
            <a:endParaRPr lang="en-US" altLang="zh-CN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1C82576-9931-4518-AAC8-687EBEFBBAF4}" type="slidenum">
              <a:rPr lang="en-US" altLang="zh-CN"/>
            </a:fld>
            <a:endParaRPr lang="en-US" altLang="zh-CN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AD760C6-E058-4B44-AB3C-80A800DE456A}" type="slidenum">
              <a:rPr lang="en-US" altLang="zh-CN"/>
            </a:fld>
            <a:endParaRPr lang="en-US" altLang="zh-CN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AE844C44-CCB1-4265-8996-0048ED5E9F08}" type="slidenum">
              <a:rPr lang="en-US" altLang="zh-CN"/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AE844C44-CCB1-4265-8996-0048ED5E9F08}" type="slidenum">
              <a:rPr lang="en-US" altLang="zh-CN"/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A94C0836-EE51-45F7-8E4A-CE838AA5DFAA}" type="slidenum">
              <a:rPr lang="en-US" altLang="zh-CN"/>
            </a:fld>
            <a:endParaRPr lang="en-US" altLang="zh-CN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8888" y="2943225"/>
            <a:ext cx="14260512" cy="2032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6188" y="5368925"/>
            <a:ext cx="11745912" cy="2422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2211388"/>
            <a:ext cx="15101888" cy="62531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165013" y="379413"/>
            <a:ext cx="3775075" cy="808513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79413"/>
            <a:ext cx="11174413" cy="80851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211388"/>
            <a:ext cx="7473950" cy="6253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8464550" y="2211388"/>
            <a:ext cx="7475538" cy="30495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464550" y="5413375"/>
            <a:ext cx="7475538" cy="3051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11388"/>
            <a:ext cx="15101888" cy="6253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5563" y="6089650"/>
            <a:ext cx="14262100" cy="188118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25563" y="4016375"/>
            <a:ext cx="14262100" cy="20732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211388"/>
            <a:ext cx="7473950" cy="62531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64550" y="2211388"/>
            <a:ext cx="7475538" cy="62531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2120900"/>
            <a:ext cx="7413625" cy="8842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3005138"/>
            <a:ext cx="7413625" cy="54594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523288" y="2120900"/>
            <a:ext cx="7416800" cy="8842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523288" y="3005138"/>
            <a:ext cx="7416800" cy="54594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9413"/>
            <a:ext cx="15101888" cy="157956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5521325" cy="160496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9550" y="377825"/>
            <a:ext cx="9380538" cy="80867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982788"/>
            <a:ext cx="5521325" cy="6481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9300" y="6632575"/>
            <a:ext cx="10066338" cy="7842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289300" y="846138"/>
            <a:ext cx="10066338" cy="5686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89300" y="7416800"/>
            <a:ext cx="10066338" cy="111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76700" cy="947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Click="0" advTm="3000">
    <p:random/>
  </p:transition>
  <p:txStyles>
    <p:titleStyle>
      <a:lvl1pPr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499870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561975" indent="-561975" algn="l" defTabSz="1499870" rtl="0" fontAlgn="base">
        <a:spcBef>
          <a:spcPct val="20000"/>
        </a:spcBef>
        <a:spcAft>
          <a:spcPct val="0"/>
        </a:spcAft>
        <a:buChar char="•"/>
        <a:defRPr sz="5200">
          <a:solidFill>
            <a:schemeClr val="tx1"/>
          </a:solidFill>
          <a:latin typeface="+mn-lt"/>
          <a:ea typeface="+mn-ea"/>
          <a:cs typeface="+mn-cs"/>
        </a:defRPr>
      </a:lvl1pPr>
      <a:lvl2pPr marL="1219200" indent="-469900" algn="l" defTabSz="1499870" rtl="0" fontAlgn="base">
        <a:spcBef>
          <a:spcPct val="20000"/>
        </a:spcBef>
        <a:spcAft>
          <a:spcPct val="0"/>
        </a:spcAft>
        <a:buChar char="–"/>
        <a:defRPr sz="4600">
          <a:solidFill>
            <a:schemeClr val="tx1"/>
          </a:solidFill>
          <a:latin typeface="+mn-lt"/>
          <a:ea typeface="+mn-ea"/>
        </a:defRPr>
      </a:lvl2pPr>
      <a:lvl3pPr marL="1875155" indent="-374650" algn="l" defTabSz="1499870" rtl="0" fontAlgn="base">
        <a:spcBef>
          <a:spcPct val="20000"/>
        </a:spcBef>
        <a:spcAft>
          <a:spcPct val="0"/>
        </a:spcAft>
        <a:buChar char="•"/>
        <a:defRPr sz="3900">
          <a:solidFill>
            <a:schemeClr val="tx1"/>
          </a:solidFill>
          <a:latin typeface="+mn-lt"/>
          <a:ea typeface="+mn-ea"/>
        </a:defRPr>
      </a:lvl3pPr>
      <a:lvl4pPr marL="2625725" indent="-376555" algn="l" defTabSz="1499870" rtl="0" fontAlgn="base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</a:defRPr>
      </a:lvl4pPr>
      <a:lvl5pPr marL="3375025" indent="-374650" algn="l" defTabSz="1499870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5pPr>
      <a:lvl6pPr marL="3832225" indent="-374650" algn="l" defTabSz="1499870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6pPr>
      <a:lvl7pPr marL="4289425" indent="-374650" algn="l" defTabSz="1499870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7pPr>
      <a:lvl8pPr marL="4746625" indent="-374650" algn="l" defTabSz="1499870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8pPr>
      <a:lvl9pPr marL="5203825" indent="-374650" algn="l" defTabSz="1499870" rtl="0" fontAlgn="base">
        <a:spcBef>
          <a:spcPct val="20000"/>
        </a:spcBef>
        <a:spcAft>
          <a:spcPct val="0"/>
        </a:spcAft>
        <a:buChar char="»"/>
        <a:defRPr sz="3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3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9.png"/><Relationship Id="rId1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3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0.png"/><Relationship Id="rId3" Type="http://schemas.openxmlformats.org/officeDocument/2006/relationships/image" Target="../media/image56.png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6.jpe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jpeg"/><Relationship Id="rId8" Type="http://schemas.openxmlformats.org/officeDocument/2006/relationships/image" Target="../media/image94.jpeg"/><Relationship Id="rId7" Type="http://schemas.openxmlformats.org/officeDocument/2006/relationships/image" Target="../media/image93.jpeg"/><Relationship Id="rId6" Type="http://schemas.openxmlformats.org/officeDocument/2006/relationships/image" Target="../media/image92.jpe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4" Type="http://schemas.openxmlformats.org/officeDocument/2006/relationships/notesSlide" Target="../notesSlides/notesSlide24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8.jpeg"/><Relationship Id="rId11" Type="http://schemas.openxmlformats.org/officeDocument/2006/relationships/image" Target="../media/image97.jpeg"/><Relationship Id="rId10" Type="http://schemas.openxmlformats.org/officeDocument/2006/relationships/image" Target="../media/image96.jpeg"/><Relationship Id="rId1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0.jpeg"/><Relationship Id="rId1" Type="http://schemas.openxmlformats.org/officeDocument/2006/relationships/image" Target="../media/image9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1.png"/><Relationship Id="rId7" Type="http://schemas.openxmlformats.org/officeDocument/2006/relationships/image" Target="../media/image110.png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0" Type="http://schemas.openxmlformats.org/officeDocument/2006/relationships/notesSlide" Target="../notesSlides/notesSlide27.xml"/><Relationship Id="rId1" Type="http://schemas.openxmlformats.org/officeDocument/2006/relationships/image" Target="../media/image10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0.png"/><Relationship Id="rId8" Type="http://schemas.openxmlformats.org/officeDocument/2006/relationships/image" Target="../media/image119.png"/><Relationship Id="rId7" Type="http://schemas.openxmlformats.org/officeDocument/2006/relationships/image" Target="../media/image118.png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2" Type="http://schemas.openxmlformats.org/officeDocument/2006/relationships/notesSlide" Target="../notesSlides/notesSlide28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1.png"/><Relationship Id="rId1" Type="http://schemas.openxmlformats.org/officeDocument/2006/relationships/image" Target="../media/image112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7.png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6.png"/><Relationship Id="rId8" Type="http://schemas.openxmlformats.org/officeDocument/2006/relationships/image" Target="../media/image135.png"/><Relationship Id="rId7" Type="http://schemas.openxmlformats.org/officeDocument/2006/relationships/image" Target="../media/image134.png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1" Type="http://schemas.openxmlformats.org/officeDocument/2006/relationships/notesSlide" Target="../notesSlides/notesSlide3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8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14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9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61" name="Picture 49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1200"/>
            <a:ext cx="3744913" cy="253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2" name="Picture 50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8161">
            <a:off x="539750" y="4449763"/>
            <a:ext cx="9359900" cy="849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4" name="Picture 5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63677">
            <a:off x="6461125" y="3353118"/>
            <a:ext cx="12206288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5" name="Picture 53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0738" y="417513"/>
            <a:ext cx="7380287" cy="499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-34925" y="417830"/>
            <a:ext cx="13131165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9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sz="9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珍爱生命，</a:t>
            </a:r>
            <a:endParaRPr lang="zh-CN" sz="9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9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zh-CN" sz="9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远离毒品</a:t>
            </a:r>
            <a:endParaRPr lang="zh-CN" sz="96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禁毒标志"/>
          <p:cNvPicPr>
            <a:picLocks noChangeAspect="1"/>
          </p:cNvPicPr>
          <p:nvPr/>
        </p:nvPicPr>
        <p:blipFill>
          <a:blip r:embed="rId4" cstate="print"/>
          <a:srcRect l="9266" t="4202" r="11720" b="1851"/>
          <a:stretch>
            <a:fillRect/>
          </a:stretch>
        </p:blipFill>
        <p:spPr>
          <a:xfrm>
            <a:off x="12519025" y="6882765"/>
            <a:ext cx="3385820" cy="343916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09385" y="11710670"/>
            <a:ext cx="10016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湖北省枝江市马家店初级中学   杜红艳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PPT素材-0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3" y="4128"/>
            <a:ext cx="16775112" cy="946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 rot="19560000">
            <a:off x="1781810" y="1885315"/>
            <a:ext cx="317246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传统毒品</a:t>
            </a:r>
            <a:endParaRPr lang="zh-CN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8505" y="1816735"/>
            <a:ext cx="3686810" cy="3272155"/>
          </a:xfrm>
          <a:prstGeom prst="rect">
            <a:avLst/>
          </a:prstGeom>
        </p:spPr>
      </p:pic>
      <p:pic>
        <p:nvPicPr>
          <p:cNvPr id="3" name="图片 2" descr="图片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00000">
            <a:off x="11221085" y="2313940"/>
            <a:ext cx="2939415" cy="2539365"/>
          </a:xfrm>
          <a:prstGeom prst="rect">
            <a:avLst/>
          </a:prstGeom>
        </p:spPr>
      </p:pic>
      <p:pic>
        <p:nvPicPr>
          <p:cNvPr id="4" name="图片 3" descr="图片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60000">
            <a:off x="2412365" y="3769360"/>
            <a:ext cx="2259965" cy="3606800"/>
          </a:xfrm>
          <a:prstGeom prst="rect">
            <a:avLst/>
          </a:prstGeom>
        </p:spPr>
      </p:pic>
      <p:pic>
        <p:nvPicPr>
          <p:cNvPr id="5" name="图片 4" descr="图片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2375" y="5463540"/>
            <a:ext cx="3202940" cy="2593975"/>
          </a:xfrm>
          <a:prstGeom prst="rect">
            <a:avLst/>
          </a:prstGeom>
        </p:spPr>
      </p:pic>
      <p:pic>
        <p:nvPicPr>
          <p:cNvPr id="7" name="图片 6" descr="图片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543540" y="5694045"/>
            <a:ext cx="3167380" cy="2132330"/>
          </a:xfrm>
          <a:prstGeom prst="rect">
            <a:avLst/>
          </a:prstGeom>
        </p:spPr>
      </p:pic>
      <p:sp>
        <p:nvSpPr>
          <p:cNvPr id="80908" name="矩形 177156"/>
          <p:cNvSpPr/>
          <p:nvPr/>
        </p:nvSpPr>
        <p:spPr>
          <a:xfrm>
            <a:off x="12062778" y="181673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海洛因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177156"/>
          <p:cNvSpPr/>
          <p:nvPr/>
        </p:nvSpPr>
        <p:spPr>
          <a:xfrm>
            <a:off x="6679883" y="1440180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罂粟、鸦片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177156"/>
          <p:cNvSpPr/>
          <p:nvPr/>
        </p:nvSpPr>
        <p:spPr>
          <a:xfrm>
            <a:off x="3094673" y="7826375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大麻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177156"/>
          <p:cNvSpPr/>
          <p:nvPr/>
        </p:nvSpPr>
        <p:spPr>
          <a:xfrm>
            <a:off x="7073583" y="8057515"/>
            <a:ext cx="1251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可卡因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77156"/>
          <p:cNvSpPr/>
          <p:nvPr/>
        </p:nvSpPr>
        <p:spPr>
          <a:xfrm>
            <a:off x="11893868" y="8057515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吗啡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0908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2" name="Picture 8" descr="PPT素材-0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9"/>
          <a:stretch>
            <a:fillRect/>
          </a:stretch>
        </p:blipFill>
        <p:spPr bwMode="auto">
          <a:xfrm>
            <a:off x="-97790" y="-35560"/>
            <a:ext cx="7980045" cy="709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4" name="Picture 10" descr="PPT素材-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230" y="70485"/>
            <a:ext cx="8282940" cy="933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图片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0345" y="2661920"/>
            <a:ext cx="4768850" cy="3281680"/>
          </a:xfrm>
          <a:prstGeom prst="roundRect">
            <a:avLst/>
          </a:prstGeom>
        </p:spPr>
      </p:pic>
      <p:sp>
        <p:nvSpPr>
          <p:cNvPr id="80908" name="矩形 177156"/>
          <p:cNvSpPr/>
          <p:nvPr/>
        </p:nvSpPr>
        <p:spPr>
          <a:xfrm>
            <a:off x="2338070" y="7324725"/>
            <a:ext cx="24549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海洛因</a:t>
            </a:r>
            <a:endParaRPr lang="zh-CN" altLang="en-US" sz="5400" b="1" dirty="0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36199" name="Rectangle 13"/>
          <p:cNvSpPr/>
          <p:nvPr/>
        </p:nvSpPr>
        <p:spPr>
          <a:xfrm>
            <a:off x="8893810" y="2276475"/>
            <a:ext cx="47815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海洛因是什么？</a:t>
            </a:r>
            <a:endParaRPr lang="zh-CN" altLang="zh-CN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11067733" y="3906520"/>
            <a:ext cx="3124200" cy="1663700"/>
          </a:xfrm>
          <a:prstGeom prst="irregularSeal1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Rectangle 20"/>
          <p:cNvSpPr/>
          <p:nvPr/>
        </p:nvSpPr>
        <p:spPr>
          <a:xfrm>
            <a:off x="8893810" y="4008120"/>
            <a:ext cx="598678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为什么是</a:t>
            </a:r>
            <a:r>
              <a:rPr lang="en-US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毒品之王</a:t>
            </a:r>
            <a:r>
              <a:rPr lang="en-US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Rectangle 34"/>
          <p:cNvSpPr/>
          <p:nvPr/>
        </p:nvSpPr>
        <p:spPr>
          <a:xfrm>
            <a:off x="8893810" y="6217603"/>
            <a:ext cx="4781550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它来自哪里？</a:t>
            </a:r>
            <a:endParaRPr lang="zh-CN" altLang="en-US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99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99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8" grpId="0"/>
      <p:bldP spid="136199" grpId="0"/>
      <p:bldP spid="136199" grpId="1"/>
      <p:bldP spid="136199" grpId="2"/>
      <p:bldP spid="2" grpId="0" animBg="1"/>
      <p:bldP spid="2" grpId="1" bldLvl="0" animBg="1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7" name="Picture 13" descr="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10009188" cy="854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8" name="Picture 1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61288"/>
            <a:ext cx="16778288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23" name="Rectangle 13"/>
          <p:cNvSpPr/>
          <p:nvPr/>
        </p:nvSpPr>
        <p:spPr>
          <a:xfrm>
            <a:off x="1988503" y="4096703"/>
            <a:ext cx="47815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主要成分是什么？</a:t>
            </a:r>
            <a:endParaRPr lang="zh-CN" altLang="zh-CN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Rectangle 20"/>
          <p:cNvSpPr/>
          <p:nvPr/>
        </p:nvSpPr>
        <p:spPr>
          <a:xfrm>
            <a:off x="1988820" y="5335270"/>
            <a:ext cx="541909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吸食后有哪些危害？</a:t>
            </a:r>
            <a:endParaRPr lang="zh-CN" altLang="zh-CN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Rectangle 34"/>
          <p:cNvSpPr/>
          <p:nvPr/>
        </p:nvSpPr>
        <p:spPr>
          <a:xfrm>
            <a:off x="1988820" y="6654800"/>
            <a:ext cx="30429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它合法吗？</a:t>
            </a:r>
            <a:endParaRPr lang="zh-CN" altLang="en-US" sz="44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00000">
            <a:off x="11509375" y="844550"/>
            <a:ext cx="3298825" cy="4825365"/>
          </a:xfrm>
          <a:prstGeom prst="rect">
            <a:avLst/>
          </a:prstGeom>
        </p:spPr>
      </p:pic>
      <p:sp>
        <p:nvSpPr>
          <p:cNvPr id="80908" name="矩形 177156"/>
          <p:cNvSpPr/>
          <p:nvPr/>
        </p:nvSpPr>
        <p:spPr>
          <a:xfrm>
            <a:off x="11942763" y="6442075"/>
            <a:ext cx="140335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大麻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 descr="PPT素材-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" y="-87313"/>
            <a:ext cx="15554325" cy="995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5" name="Picture 7" descr="PPT素材-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350" y="6639560"/>
            <a:ext cx="3564255" cy="306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 rot="19560000">
            <a:off x="1918335" y="2446020"/>
            <a:ext cx="317246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新型毒品</a:t>
            </a:r>
            <a:endParaRPr lang="zh-CN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835" y="1168400"/>
            <a:ext cx="3150870" cy="247396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3" name="图片 2" descr="图片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55350" y="2966720"/>
            <a:ext cx="2505710" cy="217170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4" name="图片 3" descr="图片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32020" y="3227070"/>
            <a:ext cx="2705735" cy="222885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5" name="图片 4" descr="图片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31035" y="4916805"/>
            <a:ext cx="2801620" cy="235712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7" name="图片 6" descr="图片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54905" y="5820410"/>
            <a:ext cx="2651125" cy="253873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8" name="图片 7" descr="图片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19720" y="6367780"/>
            <a:ext cx="2941955" cy="2181225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9" name="图片 8" descr="图片2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27645" y="3912870"/>
            <a:ext cx="3034030" cy="207010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10" name="图片 9" descr="图片2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249025" y="5611495"/>
            <a:ext cx="3114040" cy="2114550"/>
          </a:xfrm>
          <a:prstGeom prst="ellipse">
            <a:avLst/>
          </a:prstGeom>
          <a:ln>
            <a:solidFill>
              <a:srgbClr val="F85208"/>
            </a:solidFill>
          </a:ln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" y="29845"/>
            <a:ext cx="16778288" cy="979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 219"/>
          <p:cNvSpPr/>
          <p:nvPr/>
        </p:nvSpPr>
        <p:spPr>
          <a:xfrm>
            <a:off x="4249420" y="1500505"/>
            <a:ext cx="7217410" cy="9144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219"/>
          <p:cNvSpPr/>
          <p:nvPr/>
        </p:nvSpPr>
        <p:spPr>
          <a:xfrm>
            <a:off x="2853690" y="2616835"/>
            <a:ext cx="8044815" cy="9144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219"/>
          <p:cNvSpPr/>
          <p:nvPr/>
        </p:nvSpPr>
        <p:spPr>
          <a:xfrm>
            <a:off x="2319655" y="3618865"/>
            <a:ext cx="8388985" cy="9144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219"/>
          <p:cNvSpPr/>
          <p:nvPr/>
        </p:nvSpPr>
        <p:spPr>
          <a:xfrm>
            <a:off x="2009140" y="4634865"/>
            <a:ext cx="8388985" cy="9144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219"/>
          <p:cNvSpPr/>
          <p:nvPr/>
        </p:nvSpPr>
        <p:spPr>
          <a:xfrm>
            <a:off x="1746250" y="5659120"/>
            <a:ext cx="8645525" cy="120459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219"/>
          <p:cNvSpPr/>
          <p:nvPr/>
        </p:nvSpPr>
        <p:spPr>
          <a:xfrm>
            <a:off x="2104390" y="6974205"/>
            <a:ext cx="6244590" cy="18713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Picture 5" descr="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5" y="6172835"/>
            <a:ext cx="1337945" cy="305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Grp="1"/>
          </p:cNvSpPr>
          <p:nvPr/>
        </p:nvSpPr>
        <p:spPr>
          <a:xfrm>
            <a:off x="4215130" y="1553845"/>
            <a:ext cx="7251700" cy="80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甲基苯丙胺</a:t>
            </a: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，纯白结晶体，晶莹剔透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 txBox="1"/>
          <p:nvPr/>
        </p:nvSpPr>
        <p:spPr>
          <a:xfrm>
            <a:off x="1158875" y="390525"/>
            <a:ext cx="2326005" cy="1216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13055" indent="-313055" algn="just" defTabSz="914400" eaLnBrk="0" hangingPunct="0">
              <a:lnSpc>
                <a:spcPct val="110000"/>
              </a:lnSpc>
              <a:spcBef>
                <a:spcPts val="159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冰毒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图片25"/>
          <p:cNvPicPr>
            <a:picLocks noChangeAspect="1"/>
          </p:cNvPicPr>
          <p:nvPr/>
        </p:nvPicPr>
        <p:blipFill>
          <a:blip r:embed="rId3" cstate="print"/>
          <a:srcRect l="1951" t="13456" r="11715" b="10783"/>
          <a:stretch>
            <a:fillRect/>
          </a:stretch>
        </p:blipFill>
        <p:spPr>
          <a:xfrm rot="1080000">
            <a:off x="13428980" y="407670"/>
            <a:ext cx="2837180" cy="2471420"/>
          </a:xfrm>
          <a:prstGeom prst="ellipse">
            <a:avLst/>
          </a:prstGeom>
        </p:spPr>
      </p:pic>
      <p:pic>
        <p:nvPicPr>
          <p:cNvPr id="3" name="图片 2" descr="图片26"/>
          <p:cNvPicPr>
            <a:picLocks noChangeAspect="1"/>
          </p:cNvPicPr>
          <p:nvPr/>
        </p:nvPicPr>
        <p:blipFill>
          <a:blip r:embed="rId4" cstate="print"/>
          <a:srcRect l="2292" t="16359" r="11058" b="12969"/>
          <a:stretch>
            <a:fillRect/>
          </a:stretch>
        </p:blipFill>
        <p:spPr>
          <a:xfrm rot="21180000">
            <a:off x="13421360" y="3270250"/>
            <a:ext cx="2851785" cy="2559685"/>
          </a:xfrm>
          <a:prstGeom prst="ellipse">
            <a:avLst/>
          </a:prstGeom>
        </p:spPr>
      </p:pic>
      <p:sp>
        <p:nvSpPr>
          <p:cNvPr id="4" name="Rectangle 5"/>
          <p:cNvSpPr>
            <a:spLocks noGrp="1"/>
          </p:cNvSpPr>
          <p:nvPr/>
        </p:nvSpPr>
        <p:spPr>
          <a:xfrm>
            <a:off x="3430905" y="2729230"/>
            <a:ext cx="4321810" cy="6896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产生强烈的生理兴奋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/>
        </p:nvSpPr>
        <p:spPr>
          <a:xfrm>
            <a:off x="2216785" y="3713480"/>
            <a:ext cx="7405370" cy="7251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大量消耗人的体力和降低免疫功能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Rectangle 5"/>
          <p:cNvSpPr>
            <a:spLocks noGrp="1"/>
          </p:cNvSpPr>
          <p:nvPr/>
        </p:nvSpPr>
        <p:spPr>
          <a:xfrm>
            <a:off x="2104390" y="4729480"/>
            <a:ext cx="7929880" cy="7251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严重损害心脏、大脑组织甚至导致死亡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Rectangle 5"/>
          <p:cNvSpPr>
            <a:spLocks noGrp="1"/>
          </p:cNvSpPr>
          <p:nvPr/>
        </p:nvSpPr>
        <p:spPr>
          <a:xfrm>
            <a:off x="2009140" y="5549265"/>
            <a:ext cx="8249285" cy="14243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吸食成瘾者还会造成精神障碍，表现出妄想、好斗等症状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5"/>
          <p:cNvSpPr>
            <a:spLocks noGrp="1"/>
          </p:cNvSpPr>
          <p:nvPr/>
        </p:nvSpPr>
        <p:spPr>
          <a:xfrm>
            <a:off x="2463800" y="6932295"/>
            <a:ext cx="5526405" cy="20688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冰毒的精神依赖性极强，已成为目前国际上危害最大的毒品之一。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4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2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990" y="1176020"/>
            <a:ext cx="7014845" cy="712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" y="40640"/>
            <a:ext cx="5201920" cy="481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30" y="4083685"/>
            <a:ext cx="549656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2"/>
          <p:cNvSpPr txBox="1"/>
          <p:nvPr/>
        </p:nvSpPr>
        <p:spPr>
          <a:xfrm>
            <a:off x="10342880" y="2863215"/>
            <a:ext cx="4789805" cy="1216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13055" indent="-313055" algn="just" defTabSz="914400" eaLnBrk="0" hangingPunct="0">
              <a:lnSpc>
                <a:spcPct val="110000"/>
              </a:lnSpc>
              <a:spcBef>
                <a:spcPts val="159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冰毒的由来？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图片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2930" y="1386205"/>
            <a:ext cx="4464050" cy="3136265"/>
          </a:xfrm>
          <a:prstGeom prst="rect">
            <a:avLst/>
          </a:prstGeom>
        </p:spPr>
      </p:pic>
      <p:pic>
        <p:nvPicPr>
          <p:cNvPr id="4" name="图片 3" descr="图片2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4445" y="5541645"/>
            <a:ext cx="4749165" cy="3301365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开枪01"/>
          <p:cNvPicPr>
            <a:picLocks noChangeAspect="1"/>
          </p:cNvPicPr>
          <p:nvPr/>
        </p:nvPicPr>
        <p:blipFill>
          <a:blip r:embed="rId1" cstate="print">
            <a:grayscl/>
          </a:blip>
          <a:stretch>
            <a:fillRect/>
          </a:stretch>
        </p:blipFill>
        <p:spPr>
          <a:xfrm>
            <a:off x="882015" y="1993265"/>
            <a:ext cx="4592320" cy="5488940"/>
          </a:xfrm>
          <a:prstGeom prst="ellipse">
            <a:avLst/>
          </a:prstGeom>
          <a:ln>
            <a:solidFill>
              <a:srgbClr val="EF1563"/>
            </a:solidFill>
          </a:ln>
        </p:spPr>
      </p:pic>
      <p:pic>
        <p:nvPicPr>
          <p:cNvPr id="3" name="图片 2" descr="开枪02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tretch>
            <a:fillRect/>
          </a:stretch>
        </p:blipFill>
        <p:spPr>
          <a:xfrm>
            <a:off x="11602085" y="1993265"/>
            <a:ext cx="4465320" cy="5442585"/>
          </a:xfrm>
          <a:prstGeom prst="ellipse">
            <a:avLst/>
          </a:prstGeom>
          <a:ln>
            <a:solidFill>
              <a:srgbClr val="EF1563"/>
            </a:solidFill>
          </a:ln>
        </p:spPr>
      </p:pic>
      <p:sp>
        <p:nvSpPr>
          <p:cNvPr id="12" name="Rectangle 4"/>
          <p:cNvSpPr>
            <a:spLocks noGrp="1"/>
          </p:cNvSpPr>
          <p:nvPr/>
        </p:nvSpPr>
        <p:spPr>
          <a:xfrm>
            <a:off x="6120765" y="1233805"/>
            <a:ext cx="4535805" cy="77819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315" b="1" dirty="0">
                <a:solidFill>
                  <a:srgbClr val="FF034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3315" b="1" dirty="0">
                <a:solidFill>
                  <a:srgbClr val="FF034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案例写真</a:t>
            </a:r>
            <a:r>
              <a:rPr lang="en-US" altLang="zh-CN" sz="3315" b="1" dirty="0">
                <a:solidFill>
                  <a:srgbClr val="FF034A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]</a:t>
            </a:r>
            <a:endParaRPr lang="en-US" altLang="zh-CN" sz="3315" b="1" dirty="0">
              <a:solidFill>
                <a:srgbClr val="FF034A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endParaRPr lang="en-US" altLang="zh-CN" sz="3315" b="1" dirty="0">
              <a:solidFill>
                <a:srgbClr val="FF034A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2000</a:t>
            </a:r>
            <a:r>
              <a:rPr lang="zh-CN" altLang="en-US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，福建厦门某一居室内发生了一场激烈的枪战。警方调查发现，开枪者是两名台湾人，他们不仅合伙秘密加工制造冰毒，而且本身就是冰毒吸食者。两人吸食冰毒后产生了强烈幻觉，神志不清，怀疑被人监视，两人竟互相开枪了</a:t>
            </a:r>
            <a:r>
              <a:rPr lang="en-US" altLang="zh-CN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315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余发子弹。</a:t>
            </a:r>
            <a:endParaRPr lang="zh-CN" altLang="en-US" sz="3315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" y="1104265"/>
            <a:ext cx="14886305" cy="86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 219"/>
          <p:cNvSpPr/>
          <p:nvPr/>
        </p:nvSpPr>
        <p:spPr>
          <a:xfrm>
            <a:off x="4192905" y="2357120"/>
            <a:ext cx="4168775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219"/>
          <p:cNvSpPr/>
          <p:nvPr/>
        </p:nvSpPr>
        <p:spPr>
          <a:xfrm>
            <a:off x="2009140" y="3534410"/>
            <a:ext cx="8388985" cy="20148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219"/>
          <p:cNvSpPr/>
          <p:nvPr/>
        </p:nvSpPr>
        <p:spPr>
          <a:xfrm>
            <a:off x="2008505" y="6021705"/>
            <a:ext cx="6059805" cy="28238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Picture 5" descr="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5" y="6172835"/>
            <a:ext cx="1337945" cy="305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Grp="1"/>
          </p:cNvSpPr>
          <p:nvPr/>
        </p:nvSpPr>
        <p:spPr>
          <a:xfrm>
            <a:off x="4700270" y="2410460"/>
            <a:ext cx="3154680" cy="80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氯胺酮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 txBox="1"/>
          <p:nvPr/>
        </p:nvSpPr>
        <p:spPr>
          <a:xfrm>
            <a:off x="1158875" y="390525"/>
            <a:ext cx="2326005" cy="1216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13055" indent="-313055" algn="just" defTabSz="914400" eaLnBrk="0" hangingPunct="0">
              <a:lnSpc>
                <a:spcPct val="110000"/>
              </a:lnSpc>
              <a:spcBef>
                <a:spcPts val="159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K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粉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5"/>
          <p:cNvSpPr>
            <a:spLocks noGrp="1"/>
          </p:cNvSpPr>
          <p:nvPr/>
        </p:nvSpPr>
        <p:spPr>
          <a:xfrm>
            <a:off x="2009140" y="3789045"/>
            <a:ext cx="8164830" cy="15062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K</a:t>
            </a: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粉外观上是白色结晶体粉末、无臭、易溶于水，可随意勾兑放入饮料、红酒中服下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5"/>
          <p:cNvSpPr>
            <a:spLocks noGrp="1"/>
          </p:cNvSpPr>
          <p:nvPr/>
        </p:nvSpPr>
        <p:spPr>
          <a:xfrm>
            <a:off x="2371090" y="6134100"/>
            <a:ext cx="5334635" cy="24644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服药开始时身体瘫软，一旦接触到节奏狂劲的音乐，便会产生条件反射强烈扭动、手舞足蹈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" name="图片 15" descr="图片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57405" y="390525"/>
            <a:ext cx="3977005" cy="2571115"/>
          </a:xfrm>
          <a:prstGeom prst="rect">
            <a:avLst/>
          </a:prstGeom>
        </p:spPr>
      </p:pic>
      <p:pic>
        <p:nvPicPr>
          <p:cNvPr id="17" name="图片 16" descr="图片3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39980" y="3272155"/>
            <a:ext cx="3980815" cy="2861945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11" grpId="0" animBg="1"/>
      <p:bldP spid="13" grpId="0" animBg="1"/>
      <p:bldP spid="15" grpId="0"/>
      <p:bldP spid="14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Grp="1"/>
          </p:cNvSpPr>
          <p:nvPr/>
        </p:nvSpPr>
        <p:spPr>
          <a:xfrm>
            <a:off x="2910695" y="1044220"/>
            <a:ext cx="4538135" cy="894906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案例写真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]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7351" name="图片 2" descr="尿布女生"/>
          <p:cNvPicPr>
            <a:picLocks noChangeAspect="1"/>
          </p:cNvPicPr>
          <p:nvPr/>
        </p:nvPicPr>
        <p:blipFill>
          <a:blip r:embed="rId1" cstate="print"/>
          <a:srcRect t="10780" b="16243"/>
          <a:stretch>
            <a:fillRect/>
          </a:stretch>
        </p:blipFill>
        <p:spPr>
          <a:xfrm>
            <a:off x="2911136" y="2331556"/>
            <a:ext cx="5209316" cy="6297240"/>
          </a:xfrm>
          <a:prstGeom prst="rect">
            <a:avLst/>
          </a:prstGeom>
          <a:noFill/>
          <a:ln w="76200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矩形 174083"/>
          <p:cNvSpPr/>
          <p:nvPr/>
        </p:nvSpPr>
        <p:spPr>
          <a:xfrm>
            <a:off x="9378315" y="1043940"/>
            <a:ext cx="6266180" cy="72650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40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她表示，</a:t>
            </a:r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毒品改变了她的一生，</a:t>
            </a:r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虽然现在已经戒毒，</a:t>
            </a:r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但是毒品对她身体的伤害，</a:t>
            </a:r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是不可逆的。 </a:t>
            </a:r>
            <a:endParaRPr lang="en-US" altLang="zh-CN" sz="40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265"/>
            <a:ext cx="14886305" cy="868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 219"/>
          <p:cNvSpPr/>
          <p:nvPr/>
        </p:nvSpPr>
        <p:spPr>
          <a:xfrm>
            <a:off x="3897630" y="2395855"/>
            <a:ext cx="5281295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219"/>
          <p:cNvSpPr/>
          <p:nvPr/>
        </p:nvSpPr>
        <p:spPr>
          <a:xfrm>
            <a:off x="1889125" y="3535045"/>
            <a:ext cx="7135495" cy="20148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219"/>
          <p:cNvSpPr/>
          <p:nvPr/>
        </p:nvSpPr>
        <p:spPr>
          <a:xfrm>
            <a:off x="1889125" y="5952490"/>
            <a:ext cx="6181090" cy="28238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3" name="Picture 5" descr="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5" y="6172835"/>
            <a:ext cx="1337945" cy="305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"/>
          <p:cNvSpPr>
            <a:spLocks noGrp="1"/>
          </p:cNvSpPr>
          <p:nvPr/>
        </p:nvSpPr>
        <p:spPr>
          <a:xfrm>
            <a:off x="3897630" y="2395855"/>
            <a:ext cx="4868545" cy="80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缅甸产的“冰毒片剂</a:t>
            </a:r>
            <a:r>
              <a:rPr lang="zh-CN" altLang="zh-CN" sz="3200" b="1" dirty="0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 txBox="1"/>
          <p:nvPr/>
        </p:nvSpPr>
        <p:spPr>
          <a:xfrm>
            <a:off x="1158875" y="390525"/>
            <a:ext cx="2326005" cy="1216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13055" indent="-313055" algn="just" defTabSz="914400" eaLnBrk="0" hangingPunct="0">
              <a:lnSpc>
                <a:spcPct val="110000"/>
              </a:lnSpc>
              <a:spcBef>
                <a:spcPts val="159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</a:pPr>
            <a:r>
              <a:rPr 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麻古</a:t>
            </a:r>
            <a:endParaRPr lang="zh-CN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5"/>
          <p:cNvSpPr>
            <a:spLocks noGrp="1"/>
          </p:cNvSpPr>
          <p:nvPr/>
        </p:nvSpPr>
        <p:spPr>
          <a:xfrm>
            <a:off x="2571750" y="3789045"/>
            <a:ext cx="5770245" cy="15062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主要成分：</a:t>
            </a:r>
            <a:endParaRPr lang="zh-CN" altLang="zh-CN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“甲基苯丙胺”</a:t>
            </a:r>
            <a:r>
              <a:rPr lang="zh-CN" altLang="zh-CN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咖啡因”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5"/>
          <p:cNvSpPr>
            <a:spLocks noGrp="1"/>
          </p:cNvSpPr>
          <p:nvPr/>
        </p:nvSpPr>
        <p:spPr>
          <a:xfrm>
            <a:off x="2260600" y="6172835"/>
            <a:ext cx="5437505" cy="2257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10000"/>
              </a:lnSpc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外观与摇头丸相似，通常为红色、黑色、绿色的片剂，属苯丙胺类兴奋剂，具有很强的成瘾性。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0000">
            <a:off x="11873865" y="1232535"/>
            <a:ext cx="4414520" cy="3810000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11" grpId="0" animBg="1"/>
      <p:bldP spid="13" grpId="0" animBg="1"/>
      <p:bldP spid="15" grpId="0"/>
      <p:bldP spid="14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封面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255"/>
            <a:ext cx="16778605" cy="881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图片49"/>
          <p:cNvPicPr>
            <a:picLocks noChangeAspect="1"/>
          </p:cNvPicPr>
          <p:nvPr/>
        </p:nvPicPr>
        <p:blipFill>
          <a:blip r:embed="rId2" cstate="print"/>
          <a:srcRect b="49891"/>
          <a:stretch>
            <a:fillRect/>
          </a:stretch>
        </p:blipFill>
        <p:spPr>
          <a:xfrm>
            <a:off x="3145155" y="1679575"/>
            <a:ext cx="9694545" cy="5494655"/>
          </a:xfrm>
          <a:prstGeom prst="roundRect">
            <a:avLst/>
          </a:prstGeom>
        </p:spPr>
      </p:pic>
      <p:sp>
        <p:nvSpPr>
          <p:cNvPr id="130057" name="Text Box 21"/>
          <p:cNvSpPr/>
          <p:nvPr/>
        </p:nvSpPr>
        <p:spPr>
          <a:xfrm>
            <a:off x="2574925" y="643255"/>
            <a:ext cx="6078855" cy="12376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娱乐圈的那些事儿！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78288" cy="979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9" name=" 219"/>
          <p:cNvSpPr/>
          <p:nvPr/>
        </p:nvSpPr>
        <p:spPr>
          <a:xfrm>
            <a:off x="3484880" y="1500505"/>
            <a:ext cx="7877810" cy="16891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219"/>
          <p:cNvSpPr/>
          <p:nvPr/>
        </p:nvSpPr>
        <p:spPr>
          <a:xfrm>
            <a:off x="1734185" y="3376295"/>
            <a:ext cx="9749790" cy="16084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219"/>
          <p:cNvSpPr/>
          <p:nvPr/>
        </p:nvSpPr>
        <p:spPr>
          <a:xfrm>
            <a:off x="753110" y="5163820"/>
            <a:ext cx="10213975" cy="13614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219"/>
          <p:cNvSpPr/>
          <p:nvPr/>
        </p:nvSpPr>
        <p:spPr>
          <a:xfrm>
            <a:off x="622300" y="6649085"/>
            <a:ext cx="8789035" cy="21882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Rectangle 5"/>
          <p:cNvSpPr>
            <a:spLocks noGrp="1"/>
          </p:cNvSpPr>
          <p:nvPr/>
        </p:nvSpPr>
        <p:spPr>
          <a:xfrm>
            <a:off x="3698875" y="1607185"/>
            <a:ext cx="7449820" cy="13074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摇头丸以苯丙胺类兴奋剂为主要成分，外观多呈片剂，形状多样、五颜六色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2"/>
          <p:cNvSpPr txBox="1"/>
          <p:nvPr/>
        </p:nvSpPr>
        <p:spPr>
          <a:xfrm>
            <a:off x="1158875" y="390525"/>
            <a:ext cx="3297555" cy="1216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13055" indent="-313055" algn="just" defTabSz="914400" eaLnBrk="0" hangingPunct="0">
              <a:lnSpc>
                <a:spcPct val="110000"/>
              </a:lnSpc>
              <a:spcBef>
                <a:spcPts val="159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摇头丸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5"/>
          <p:cNvSpPr>
            <a:spLocks noGrp="1"/>
          </p:cNvSpPr>
          <p:nvPr/>
        </p:nvSpPr>
        <p:spPr>
          <a:xfrm>
            <a:off x="2103755" y="3531235"/>
            <a:ext cx="9045575" cy="1298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53DEA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服用后可出现长时间难以控制、随音乐剧烈摆动头部的现象，所以称为摇头丸</a:t>
            </a:r>
            <a:endParaRPr lang="zh-CN" altLang="en-US" sz="3200" b="1" dirty="0">
              <a:solidFill>
                <a:srgbClr val="F53DEA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Rectangle 5"/>
          <p:cNvSpPr>
            <a:spLocks noGrp="1"/>
          </p:cNvSpPr>
          <p:nvPr/>
        </p:nvSpPr>
        <p:spPr>
          <a:xfrm>
            <a:off x="989965" y="6786880"/>
            <a:ext cx="8420735" cy="17576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53DEA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摇头丸具有兴奋和致幻双重作用，在药物的作用下，用药者的时间概念和认知出现混乱，表现出乎寻常地活跃，整夜狂舞，不知疲劳</a:t>
            </a:r>
            <a:endParaRPr lang="zh-CN" altLang="en-US" sz="3200" b="1" dirty="0">
              <a:solidFill>
                <a:srgbClr val="F53DEA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Rectangle 5"/>
          <p:cNvSpPr>
            <a:spLocks noGrp="1"/>
          </p:cNvSpPr>
          <p:nvPr/>
        </p:nvSpPr>
        <p:spPr>
          <a:xfrm>
            <a:off x="901065" y="5268595"/>
            <a:ext cx="10066020" cy="12560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solidFill>
                  <a:srgbClr val="1A1513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同时在幻觉作用下使人行为失控，常常引发集体淫乱、自残与攻击行为，并可诱发精神分裂症及急性心脑疾病</a:t>
            </a:r>
            <a:endParaRPr lang="zh-CN" altLang="en-US" sz="3200" b="1" dirty="0">
              <a:solidFill>
                <a:srgbClr val="1A151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" name="图片 15" descr="图片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8635" y="485140"/>
            <a:ext cx="3228340" cy="2704465"/>
          </a:xfrm>
          <a:prstGeom prst="rect">
            <a:avLst/>
          </a:prstGeom>
        </p:spPr>
      </p:pic>
      <p:pic>
        <p:nvPicPr>
          <p:cNvPr id="17" name="图片 16" descr="图片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08635" y="3910965"/>
            <a:ext cx="2933065" cy="2457450"/>
          </a:xfrm>
          <a:prstGeom prst="rect">
            <a:avLst/>
          </a:prstGeom>
        </p:spPr>
      </p:pic>
      <p:pic>
        <p:nvPicPr>
          <p:cNvPr id="18" name="图片 17" descr="图片3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17550" y="6973570"/>
            <a:ext cx="2514600" cy="2143125"/>
          </a:xfrm>
          <a:prstGeom prst="rect">
            <a:avLst/>
          </a:prstGeom>
        </p:spPr>
      </p:pic>
      <p:pic>
        <p:nvPicPr>
          <p:cNvPr id="19" name="图片 18" descr="图片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65715" y="7087870"/>
            <a:ext cx="2381250" cy="2095500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9" grpId="0" animBg="1"/>
      <p:bldP spid="12" grpId="0" animBg="1"/>
      <p:bldP spid="13" grpId="0" animBg="1"/>
      <p:bldP spid="15" grpId="0"/>
      <p:bldP spid="14" grpId="0"/>
      <p:bldP spid="4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1" name="Picture 7" descr="PPT素材-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575" y="5545138"/>
            <a:ext cx="19442113" cy="401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6" descr="PPT素材-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695" y="-466725"/>
            <a:ext cx="17749838" cy="1071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图片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">
            <a:off x="8462010" y="1266825"/>
            <a:ext cx="7135495" cy="4706620"/>
          </a:xfrm>
          <a:prstGeom prst="roundRect">
            <a:avLst/>
          </a:prstGeom>
          <a:ln>
            <a:solidFill>
              <a:srgbClr val="F85208"/>
            </a:solidFill>
          </a:ln>
        </p:spPr>
      </p:pic>
      <p:pic>
        <p:nvPicPr>
          <p:cNvPr id="3" name="图片 2" descr="图片3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40000">
            <a:off x="1120775" y="4467860"/>
            <a:ext cx="6189980" cy="4051935"/>
          </a:xfrm>
          <a:prstGeom prst="roundRect">
            <a:avLst/>
          </a:prstGeom>
          <a:ln>
            <a:solidFill>
              <a:srgbClr val="F85208"/>
            </a:solidFill>
          </a:ln>
        </p:spPr>
      </p:pic>
      <p:sp>
        <p:nvSpPr>
          <p:cNvPr id="4" name="Rectangle 5"/>
          <p:cNvSpPr/>
          <p:nvPr/>
        </p:nvSpPr>
        <p:spPr>
          <a:xfrm>
            <a:off x="601345" y="2877185"/>
            <a:ext cx="5822315" cy="903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1A151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l-GR" altLang="zh-CN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γ-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羟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4800" b="1" err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qiang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丁酸</a:t>
            </a:r>
            <a:endParaRPr lang="zh-CN" altLang="en-US" sz="4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2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720" y="823595"/>
            <a:ext cx="8437880" cy="839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045" y="6407150"/>
            <a:ext cx="4135755" cy="203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图片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40000">
            <a:off x="1837690" y="1346200"/>
            <a:ext cx="4371975" cy="4113530"/>
          </a:xfrm>
          <a:prstGeom prst="ellipse">
            <a:avLst/>
          </a:prstGeom>
          <a:ln>
            <a:solidFill>
              <a:srgbClr val="F85208"/>
            </a:solidFill>
          </a:ln>
        </p:spPr>
      </p:pic>
      <p:pic>
        <p:nvPicPr>
          <p:cNvPr id="2" name="图片 1" descr="图片23"/>
          <p:cNvPicPr>
            <a:picLocks noChangeAspect="1"/>
          </p:cNvPicPr>
          <p:nvPr/>
        </p:nvPicPr>
        <p:blipFill>
          <a:blip r:embed="rId4" cstate="print"/>
          <a:srcRect l="-12365" t="-5771" r="-7045" b="-21346"/>
          <a:stretch>
            <a:fillRect/>
          </a:stretch>
        </p:blipFill>
        <p:spPr>
          <a:xfrm rot="240000">
            <a:off x="8801735" y="4839335"/>
            <a:ext cx="6419850" cy="479742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7" name="Picture 9" descr="1-2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95" y="5841365"/>
            <a:ext cx="4612005" cy="213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1-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480" y="6787515"/>
            <a:ext cx="3030220" cy="27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1-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0"/>
            <a:ext cx="10440988" cy="952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204595" y="410845"/>
            <a:ext cx="405003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第三代毒品</a:t>
            </a:r>
            <a:endParaRPr lang="zh-CN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566420" y="1521460"/>
            <a:ext cx="5326380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“</a:t>
            </a:r>
            <a:r>
              <a:rPr 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新精神活性物质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，毒理作用比海洛因、吗啡等传统毒品更加强烈，少量吸食会出现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血压升高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肝肾功能衰竭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等急性中毒症状，大量吸食后严重的会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精神错乱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，甚至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休克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死亡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，危害是第一代毒品的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1000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倍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36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descr="mmexport153741594988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85305" y="2760345"/>
            <a:ext cx="7217410" cy="5712460"/>
          </a:xfrm>
          <a:prstGeom prst="round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1-2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6980" y="125095"/>
            <a:ext cx="2524125" cy="229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1-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551295"/>
            <a:ext cx="3152775" cy="292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1-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785" y="800100"/>
            <a:ext cx="4446905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 descr="1-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233738"/>
            <a:ext cx="3600450" cy="35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1-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0585" y="596265"/>
            <a:ext cx="4319905" cy="425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1-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5166995"/>
            <a:ext cx="4373880" cy="430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1-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630" y="4710430"/>
            <a:ext cx="4721860" cy="465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1-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20" y="368300"/>
            <a:ext cx="2961005" cy="291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1-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25" y="4353560"/>
            <a:ext cx="4258310" cy="419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mmexport1537415983222"/>
          <p:cNvPicPr>
            <a:picLocks noChangeAspect="1"/>
          </p:cNvPicPr>
          <p:nvPr/>
        </p:nvPicPr>
        <p:blipFill>
          <a:blip r:embed="rId6" cstate="print"/>
          <a:srcRect l="-1421" t="3883" r="1421" b="-3883"/>
          <a:stretch>
            <a:fillRect/>
          </a:stretch>
        </p:blipFill>
        <p:spPr>
          <a:xfrm>
            <a:off x="4362450" y="1199515"/>
            <a:ext cx="3457575" cy="3583305"/>
          </a:xfrm>
          <a:prstGeom prst="ellipse">
            <a:avLst/>
          </a:prstGeom>
        </p:spPr>
      </p:pic>
      <p:pic>
        <p:nvPicPr>
          <p:cNvPr id="11" name="图片 10" descr="mmexport153741597998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76840" y="940435"/>
            <a:ext cx="3288030" cy="3413125"/>
          </a:xfrm>
          <a:prstGeom prst="ellipse">
            <a:avLst/>
          </a:prstGeom>
        </p:spPr>
      </p:pic>
      <p:pic>
        <p:nvPicPr>
          <p:cNvPr id="12" name="图片 11" descr="mmexport153741597700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8495" y="3610610"/>
            <a:ext cx="2645410" cy="2793365"/>
          </a:xfrm>
          <a:prstGeom prst="ellipse">
            <a:avLst/>
          </a:prstGeom>
        </p:spPr>
      </p:pic>
      <p:pic>
        <p:nvPicPr>
          <p:cNvPr id="13" name="图片 12" descr="mmexport153741597359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67785" y="5560060"/>
            <a:ext cx="3305175" cy="3522980"/>
          </a:xfrm>
          <a:prstGeom prst="ellipse">
            <a:avLst/>
          </a:prstGeom>
        </p:spPr>
      </p:pic>
      <p:pic>
        <p:nvPicPr>
          <p:cNvPr id="14" name="图片 13" descr="mmexport153741598614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169275" y="5088890"/>
            <a:ext cx="3798570" cy="3894455"/>
          </a:xfrm>
          <a:prstGeom prst="ellipse">
            <a:avLst/>
          </a:prstGeom>
        </p:spPr>
      </p:pic>
      <p:pic>
        <p:nvPicPr>
          <p:cNvPr id="15" name="图片 14" descr="mmexport153741599608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920345" y="4710430"/>
            <a:ext cx="3277235" cy="3474085"/>
          </a:xfrm>
          <a:prstGeom prst="ellipse">
            <a:avLst/>
          </a:prstGeom>
        </p:spPr>
      </p:pic>
      <p:pic>
        <p:nvPicPr>
          <p:cNvPr id="16" name="图片 15" descr="mmexport153741599267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205865" y="690245"/>
            <a:ext cx="2190115" cy="2272665"/>
          </a:xfrm>
          <a:prstGeom prst="ellipse">
            <a:avLst/>
          </a:prstGeom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172960" y="125095"/>
            <a:ext cx="405003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第三代毒品</a:t>
            </a:r>
            <a:endParaRPr lang="zh-CN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-110490"/>
            <a:ext cx="14941550" cy="944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015615" y="6726555"/>
            <a:ext cx="5115560" cy="279844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5777230" y="3786505"/>
            <a:ext cx="7477125" cy="1065530"/>
          </a:xfrm>
          <a:prstGeom prst="flowChartTerminator">
            <a:avLst/>
          </a:prstGeom>
          <a:solidFill>
            <a:srgbClr val="F27AA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8566150" y="6242050"/>
            <a:ext cx="6014720" cy="1049020"/>
          </a:xfrm>
          <a:prstGeom prst="flowChartTerminator">
            <a:avLst/>
          </a:prstGeom>
          <a:solidFill>
            <a:srgbClr val="FCD3A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5743575" y="4986655"/>
            <a:ext cx="8837295" cy="1014730"/>
          </a:xfrm>
          <a:prstGeom prst="flowChartTermina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4" name="图片 184321" descr="吸毒社会危害画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3455" y="42545"/>
            <a:ext cx="6643370" cy="3610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74083"/>
          <p:cNvSpPr/>
          <p:nvPr/>
        </p:nvSpPr>
        <p:spPr>
          <a:xfrm>
            <a:off x="6334125" y="3653155"/>
            <a:ext cx="6363970" cy="13328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残害个人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损害中枢神经、血液、呼吸、生殖、免疫系统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74083"/>
          <p:cNvSpPr/>
          <p:nvPr/>
        </p:nvSpPr>
        <p:spPr>
          <a:xfrm>
            <a:off x="9157335" y="6001385"/>
            <a:ext cx="5568315" cy="14681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危害社会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肇事肇祸、违法犯罪、破坏生产力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74083"/>
          <p:cNvSpPr/>
          <p:nvPr/>
        </p:nvSpPr>
        <p:spPr>
          <a:xfrm>
            <a:off x="6334125" y="4943475"/>
            <a:ext cx="9220200" cy="10579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祸及家庭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倾家荡产、妻离子散、家破人亡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4634" name="Text Box 21"/>
          <p:cNvSpPr/>
          <p:nvPr/>
        </p:nvSpPr>
        <p:spPr>
          <a:xfrm>
            <a:off x="3629025" y="6969760"/>
            <a:ext cx="3924935" cy="21520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6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毒品</a:t>
            </a:r>
            <a:endParaRPr lang="zh-CN" altLang="en-US" sz="6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 eaLnBrk="0" hangingPunct="0"/>
            <a:r>
              <a:rPr lang="zh-CN" altLang="en-US" sz="6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三大危害</a:t>
            </a:r>
            <a:endParaRPr lang="zh-CN" altLang="en-US" sz="6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99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17" grpId="0" bldLvl="0" animBg="1"/>
      <p:bldP spid="2" grpId="0" bldLvl="0" animBg="1"/>
      <p:bldP spid="3" grpId="0" bldLvl="0" animBg="1"/>
      <p:bldP spid="1546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1-4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8" y="522605"/>
            <a:ext cx="16792576" cy="926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1-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350" y="5818188"/>
            <a:ext cx="6808788" cy="39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25" y="290195"/>
            <a:ext cx="7178675" cy="93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946" name="矩形 174083"/>
          <p:cNvSpPr/>
          <p:nvPr/>
        </p:nvSpPr>
        <p:spPr>
          <a:xfrm>
            <a:off x="1547495" y="1501775"/>
            <a:ext cx="7644130" cy="26142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en-US" altLang="zh-CN" sz="4000" b="1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4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吸毒是违法的，被抓获拘留十五天；被认定吸毒成瘾的要执行强制隔离戒毒两年。</a:t>
            </a:r>
            <a:endParaRPr lang="zh-CN" altLang="en-US" sz="3600" b="1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endParaRPr lang="zh-CN" altLang="en-US" sz="3600" b="1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" name="矩形 174083"/>
          <p:cNvSpPr/>
          <p:nvPr/>
        </p:nvSpPr>
        <p:spPr>
          <a:xfrm>
            <a:off x="1547495" y="4712335"/>
            <a:ext cx="8142605" cy="19405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30A0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zh-CN" altLang="en-US" sz="48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贩毒是犯罪的，根据贩卖的数量来量刑，最高刑罚是死刑。</a:t>
            </a:r>
            <a:endParaRPr lang="zh-CN" altLang="en-US" sz="48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4634" name="Text Box 21"/>
          <p:cNvSpPr/>
          <p:nvPr/>
        </p:nvSpPr>
        <p:spPr>
          <a:xfrm>
            <a:off x="10818495" y="2587625"/>
            <a:ext cx="3924935" cy="21247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5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涉毒法律</a:t>
            </a:r>
            <a:endParaRPr lang="zh-CN" altLang="en-US" sz="5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 eaLnBrk="0" hangingPunct="0"/>
            <a:r>
              <a:rPr lang="zh-CN" altLang="en-US" sz="5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小知识</a:t>
            </a:r>
            <a:endParaRPr lang="zh-CN" altLang="en-US" sz="5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6" grpId="0" bldLvl="0" animBg="1"/>
      <p:bldP spid="13" grpId="0" bldLvl="0" animBg="1"/>
      <p:bldP spid="1546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PPT素材-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63" y="388620"/>
            <a:ext cx="7908925" cy="869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PPT素材-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-590550"/>
            <a:ext cx="11088688" cy="1028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图片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2015" y="2895600"/>
            <a:ext cx="4432935" cy="4301490"/>
          </a:xfrm>
          <a:prstGeom prst="ellipse">
            <a:avLst/>
          </a:prstGeom>
        </p:spPr>
      </p:pic>
      <p:pic>
        <p:nvPicPr>
          <p:cNvPr id="3" name="图片 2" descr="图片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4600" y="5429250"/>
            <a:ext cx="3143885" cy="2660015"/>
          </a:xfrm>
          <a:prstGeom prst="ellips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pic>
      <p:pic>
        <p:nvPicPr>
          <p:cNvPr id="4" name="图片 3" descr="图片4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14950" y="808355"/>
            <a:ext cx="4153535" cy="4318635"/>
          </a:xfrm>
          <a:prstGeom prst="ellipse">
            <a:avLst/>
          </a:prstGeom>
        </p:spPr>
      </p:pic>
      <p:pic>
        <p:nvPicPr>
          <p:cNvPr id="5" name="图片 4" descr="图片4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40000">
            <a:off x="11203305" y="1268095"/>
            <a:ext cx="3485515" cy="2632710"/>
          </a:xfrm>
          <a:prstGeom prst="heart">
            <a:avLst/>
          </a:prstGeom>
        </p:spPr>
      </p:pic>
      <p:pic>
        <p:nvPicPr>
          <p:cNvPr id="6" name="图片 5" descr="图片4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520000">
            <a:off x="12432665" y="3796665"/>
            <a:ext cx="3973195" cy="3039110"/>
          </a:xfrm>
          <a:prstGeom prst="heart">
            <a:avLst/>
          </a:prstGeom>
        </p:spPr>
      </p:pic>
      <p:pic>
        <p:nvPicPr>
          <p:cNvPr id="7" name="图片 6" descr="图片4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960000">
            <a:off x="9494520" y="5215255"/>
            <a:ext cx="4091305" cy="3373120"/>
          </a:xfrm>
          <a:prstGeom prst="heart">
            <a:avLst/>
          </a:prstGeom>
        </p:spPr>
      </p:pic>
      <p:sp>
        <p:nvSpPr>
          <p:cNvPr id="155670" name="Text Box 21"/>
          <p:cNvSpPr/>
          <p:nvPr/>
        </p:nvSpPr>
        <p:spPr>
          <a:xfrm>
            <a:off x="401320" y="476250"/>
            <a:ext cx="5151755" cy="9944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48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吸毒的</a:t>
            </a:r>
            <a:r>
              <a:rPr lang="en-US" altLang="zh-CN" sz="48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8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后果</a:t>
            </a:r>
            <a:r>
              <a:rPr lang="en-US" altLang="zh-CN" sz="48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48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974320" y="6491605"/>
            <a:ext cx="3154045" cy="259524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都是警察蜀黍送的</a:t>
            </a:r>
            <a:r>
              <a:rPr kumimoji="0" lang="en-US" altLang="zh-CN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kumimoji="0" lang="zh-CN" altLang="en-US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大礼包</a:t>
            </a:r>
            <a:r>
              <a:rPr kumimoji="0" lang="en-US" altLang="zh-CN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kumimoji="0" lang="en-US" altLang="zh-CN" sz="40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70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 descr="1-4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8" y="19050"/>
            <a:ext cx="16798926" cy="961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8" descr="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80" y="7898765"/>
            <a:ext cx="8662670" cy="11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1-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1680" y="1342390"/>
            <a:ext cx="3143250" cy="260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8" descr="1-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000">
            <a:off x="591820" y="2416810"/>
            <a:ext cx="2496185" cy="280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3" name="Picture 33" descr="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2132965"/>
            <a:ext cx="8663940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5" name="Picture 35" descr="0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40" y="3248025"/>
            <a:ext cx="866457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7" name="Picture 37" descr="0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10" y="4256405"/>
            <a:ext cx="8663940" cy="11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8" name="Picture 38" descr="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10" y="5399405"/>
            <a:ext cx="8663305" cy="113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121" name="Group 41"/>
          <p:cNvGrpSpPr/>
          <p:nvPr/>
        </p:nvGrpSpPr>
        <p:grpSpPr bwMode="auto">
          <a:xfrm>
            <a:off x="4839970" y="5447348"/>
            <a:ext cx="1096963" cy="1096962"/>
            <a:chOff x="1433" y="3080"/>
            <a:chExt cx="568" cy="568"/>
          </a:xfrm>
        </p:grpSpPr>
        <p:pic>
          <p:nvPicPr>
            <p:cNvPr id="46122" name="Picture 42" descr="png-07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3" y="3080"/>
              <a:ext cx="568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123" name="Rectangle 43"/>
            <p:cNvSpPr>
              <a:spLocks noChangeArrowheads="1"/>
            </p:cNvSpPr>
            <p:nvPr/>
          </p:nvSpPr>
          <p:spPr bwMode="gray">
            <a:xfrm>
              <a:off x="1606" y="3216"/>
              <a:ext cx="198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4</a:t>
              </a:r>
              <a:endParaRPr kumimoji="1" lang="en-US" altLang="zh-CN" sz="2800"/>
            </a:p>
          </p:txBody>
        </p:sp>
      </p:grpSp>
      <p:grpSp>
        <p:nvGrpSpPr>
          <p:cNvPr id="46124" name="Group 44"/>
          <p:cNvGrpSpPr/>
          <p:nvPr/>
        </p:nvGrpSpPr>
        <p:grpSpPr bwMode="auto">
          <a:xfrm>
            <a:off x="4722813" y="2198053"/>
            <a:ext cx="1096962" cy="1008062"/>
            <a:chOff x="1440" y="1056"/>
            <a:chExt cx="568" cy="522"/>
          </a:xfrm>
        </p:grpSpPr>
        <p:pic>
          <p:nvPicPr>
            <p:cNvPr id="46125" name="Picture 45" descr="png-073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1056"/>
              <a:ext cx="568" cy="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126" name="Rectangle 46"/>
            <p:cNvSpPr>
              <a:spLocks noChangeArrowheads="1"/>
            </p:cNvSpPr>
            <p:nvPr/>
          </p:nvSpPr>
          <p:spPr bwMode="gray">
            <a:xfrm>
              <a:off x="1645" y="1152"/>
              <a:ext cx="198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1</a:t>
              </a:r>
              <a:endParaRPr kumimoji="1" lang="en-US" altLang="zh-CN" sz="2800"/>
            </a:p>
          </p:txBody>
        </p:sp>
      </p:grpSp>
      <p:grpSp>
        <p:nvGrpSpPr>
          <p:cNvPr id="46127" name="Group 47"/>
          <p:cNvGrpSpPr/>
          <p:nvPr/>
        </p:nvGrpSpPr>
        <p:grpSpPr bwMode="auto">
          <a:xfrm>
            <a:off x="4741863" y="3300413"/>
            <a:ext cx="1096962" cy="1096962"/>
            <a:chOff x="1430" y="1744"/>
            <a:chExt cx="568" cy="568"/>
          </a:xfrm>
        </p:grpSpPr>
        <p:pic>
          <p:nvPicPr>
            <p:cNvPr id="46128" name="Picture 48" descr="png-07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" y="1744"/>
              <a:ext cx="568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129" name="Rectangle 49"/>
            <p:cNvSpPr>
              <a:spLocks noChangeArrowheads="1"/>
            </p:cNvSpPr>
            <p:nvPr/>
          </p:nvSpPr>
          <p:spPr bwMode="gray">
            <a:xfrm>
              <a:off x="1653" y="1872"/>
              <a:ext cx="198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2</a:t>
              </a:r>
              <a:endParaRPr kumimoji="1" lang="en-US" altLang="zh-CN" sz="2800"/>
            </a:p>
          </p:txBody>
        </p:sp>
      </p:grpSp>
      <p:grpSp>
        <p:nvGrpSpPr>
          <p:cNvPr id="46130" name="Group 50"/>
          <p:cNvGrpSpPr/>
          <p:nvPr/>
        </p:nvGrpSpPr>
        <p:grpSpPr bwMode="auto">
          <a:xfrm>
            <a:off x="4812983" y="4452938"/>
            <a:ext cx="939800" cy="1111250"/>
            <a:chOff x="1430" y="2400"/>
            <a:chExt cx="486" cy="575"/>
          </a:xfrm>
        </p:grpSpPr>
        <p:pic>
          <p:nvPicPr>
            <p:cNvPr id="46131" name="Picture 51" descr="png-0731副本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" y="2400"/>
              <a:ext cx="486" cy="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132" name="Rectangle 52"/>
            <p:cNvSpPr>
              <a:spLocks noChangeArrowheads="1"/>
            </p:cNvSpPr>
            <p:nvPr/>
          </p:nvSpPr>
          <p:spPr bwMode="gray">
            <a:xfrm>
              <a:off x="1590" y="2544"/>
              <a:ext cx="198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3</a:t>
              </a:r>
              <a:endParaRPr kumimoji="1" lang="en-US" altLang="zh-CN" sz="2800"/>
            </a:p>
          </p:txBody>
        </p:sp>
      </p:grpSp>
      <p:pic>
        <p:nvPicPr>
          <p:cNvPr id="2" name="Picture 35" descr="0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10" y="6517640"/>
            <a:ext cx="866330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47"/>
          <p:cNvGrpSpPr/>
          <p:nvPr/>
        </p:nvGrpSpPr>
        <p:grpSpPr bwMode="auto">
          <a:xfrm>
            <a:off x="4766628" y="6612573"/>
            <a:ext cx="1096962" cy="1096962"/>
            <a:chOff x="1430" y="1744"/>
            <a:chExt cx="568" cy="568"/>
          </a:xfrm>
        </p:grpSpPr>
        <p:pic>
          <p:nvPicPr>
            <p:cNvPr id="4" name="Picture 48" descr="png-07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" y="1744"/>
              <a:ext cx="568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9"/>
            <p:cNvSpPr>
              <a:spLocks noChangeArrowheads="1"/>
            </p:cNvSpPr>
            <p:nvPr/>
          </p:nvSpPr>
          <p:spPr bwMode="gray">
            <a:xfrm>
              <a:off x="1616" y="1893"/>
              <a:ext cx="197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5</a:t>
              </a:r>
              <a:endParaRPr kumimoji="1" lang="en-US" altLang="zh-CN" sz="2800"/>
            </a:p>
          </p:txBody>
        </p:sp>
      </p:grpSp>
      <p:grpSp>
        <p:nvGrpSpPr>
          <p:cNvPr id="6" name="Group 47"/>
          <p:cNvGrpSpPr/>
          <p:nvPr/>
        </p:nvGrpSpPr>
        <p:grpSpPr bwMode="auto">
          <a:xfrm>
            <a:off x="4820920" y="7837170"/>
            <a:ext cx="1169035" cy="1096645"/>
            <a:chOff x="1430" y="1744"/>
            <a:chExt cx="568" cy="568"/>
          </a:xfrm>
        </p:grpSpPr>
        <p:pic>
          <p:nvPicPr>
            <p:cNvPr id="7" name="Picture 48" descr="png-07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" y="1744"/>
              <a:ext cx="568" cy="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49"/>
            <p:cNvSpPr>
              <a:spLocks noChangeArrowheads="1"/>
            </p:cNvSpPr>
            <p:nvPr/>
          </p:nvSpPr>
          <p:spPr bwMode="gray">
            <a:xfrm>
              <a:off x="1601" y="1872"/>
              <a:ext cx="198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99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1C1C1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flatTx/>
            </a:bodyPr>
            <a:lstStyle/>
            <a:p>
              <a:pPr algn="ctr" latinLnBrk="1"/>
              <a:r>
                <a:rPr kumimoji="1" lang="en-US" altLang="zh-CN" sz="2800"/>
                <a:t>6</a:t>
              </a:r>
              <a:endParaRPr kumimoji="1" lang="en-US" altLang="zh-CN" sz="2800"/>
            </a:p>
          </p:txBody>
        </p:sp>
      </p:grpSp>
      <p:sp>
        <p:nvSpPr>
          <p:cNvPr id="28674" name="矩形 201729"/>
          <p:cNvSpPr/>
          <p:nvPr/>
        </p:nvSpPr>
        <p:spPr>
          <a:xfrm>
            <a:off x="5985510" y="2319020"/>
            <a:ext cx="46602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一 是要接受教育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0" name="矩形 201729"/>
          <p:cNvSpPr/>
          <p:nvPr/>
        </p:nvSpPr>
        <p:spPr>
          <a:xfrm>
            <a:off x="5840095" y="3547745"/>
            <a:ext cx="65614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二 是要树立正确的人生观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矩形 201729"/>
          <p:cNvSpPr/>
          <p:nvPr/>
        </p:nvSpPr>
        <p:spPr>
          <a:xfrm>
            <a:off x="5989320" y="4533900"/>
            <a:ext cx="64122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三 是不要听信花言巧语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2" name="矩形 201729"/>
          <p:cNvSpPr/>
          <p:nvPr/>
        </p:nvSpPr>
        <p:spPr>
          <a:xfrm>
            <a:off x="5984875" y="5676900"/>
            <a:ext cx="62985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四</a:t>
            </a:r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是要谨慎交友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3" name="矩形 201729"/>
          <p:cNvSpPr/>
          <p:nvPr/>
        </p:nvSpPr>
        <p:spPr>
          <a:xfrm>
            <a:off x="5990590" y="6795770"/>
            <a:ext cx="6292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五</a:t>
            </a:r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是要健康娱乐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" name="矩形 201729"/>
          <p:cNvSpPr/>
          <p:nvPr/>
        </p:nvSpPr>
        <p:spPr>
          <a:xfrm>
            <a:off x="5937250" y="8114665"/>
            <a:ext cx="63455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六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是要迷途知返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5" name="矩形 201729"/>
          <p:cNvSpPr/>
          <p:nvPr/>
        </p:nvSpPr>
        <p:spPr>
          <a:xfrm>
            <a:off x="3470275" y="360680"/>
            <a:ext cx="101650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Wingdings" panose="05000000000000000000" pitchFamily="2" charset="2"/>
              </a:rPr>
              <a:t> </a:t>
            </a:r>
            <a:r>
              <a:rPr lang="zh-CN" altLang="en-US" sz="8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青少年如何远离毒患？</a:t>
            </a:r>
            <a:endParaRPr lang="zh-CN" altLang="en-US" sz="8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6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99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0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6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50"/>
                            </p:stCondLst>
                            <p:childTnLst>
                              <p:par>
                                <p:cTn id="8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650"/>
                            </p:stCondLst>
                            <p:childTnLst>
                              <p:par>
                                <p:cTn id="10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6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10" grpId="0"/>
      <p:bldP spid="11" grpId="0"/>
      <p:bldP spid="12" grpId="0"/>
      <p:bldP spid="13" grpId="0"/>
      <p:bldP spid="14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1-4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53" y="211455"/>
            <a:ext cx="16792576" cy="926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0973435" y="929005"/>
            <a:ext cx="4453890" cy="80899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14998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9158" name="Picture 6" descr="1-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0588"/>
            <a:ext cx="5145088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矩形 201729"/>
          <p:cNvSpPr/>
          <p:nvPr/>
        </p:nvSpPr>
        <p:spPr>
          <a:xfrm>
            <a:off x="10841990" y="988695"/>
            <a:ext cx="4717415" cy="7970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宣   誓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我自愿参加禁毒斗争；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自觉履行法律义务；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牢记历史，不忘国耻；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远离毒品，珍爱生命；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加强学习，崇尚科学；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敢于斗争，乐于奉献；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抵制诱惑，永不涉毒；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信守誓言，争做先锋！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                                                     宣誓人：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        </a:t>
            </a:r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Wingdings" panose="05000000000000000000" pitchFamily="2" charset="2"/>
              </a:rPr>
              <a:t>     </a:t>
            </a:r>
            <a:endParaRPr lang="en-US" altLang="zh-CN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2" name="图片 1" descr="图片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4150" y="929005"/>
            <a:ext cx="5588635" cy="3739515"/>
          </a:xfrm>
          <a:prstGeom prst="roundRect">
            <a:avLst/>
          </a:prstGeom>
        </p:spPr>
      </p:pic>
      <p:pic>
        <p:nvPicPr>
          <p:cNvPr id="3" name="图片 2" descr="图片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4110" y="4668520"/>
            <a:ext cx="3012440" cy="2191385"/>
          </a:xfrm>
          <a:prstGeom prst="rect">
            <a:avLst/>
          </a:prstGeom>
        </p:spPr>
      </p:pic>
      <p:pic>
        <p:nvPicPr>
          <p:cNvPr id="4" name="图片 3" descr="图片4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7685" y="4919345"/>
            <a:ext cx="3218815" cy="2192020"/>
          </a:xfrm>
          <a:prstGeom prst="rect">
            <a:avLst/>
          </a:prstGeom>
        </p:spPr>
      </p:pic>
      <p:pic>
        <p:nvPicPr>
          <p:cNvPr id="5" name="图片 4" descr="图片4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99560" y="7111365"/>
            <a:ext cx="2837815" cy="2202815"/>
          </a:xfrm>
          <a:prstGeom prst="rect">
            <a:avLst/>
          </a:prstGeom>
        </p:spPr>
      </p:pic>
      <p:pic>
        <p:nvPicPr>
          <p:cNvPr id="6" name="图片 5" descr="图片4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7135" y="6859905"/>
            <a:ext cx="2796540" cy="2454275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67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1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0"/>
            <a:ext cx="10729912" cy="934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封面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5" y="7434580"/>
            <a:ext cx="288417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图片50"/>
          <p:cNvPicPr>
            <a:picLocks noChangeAspect="1"/>
          </p:cNvPicPr>
          <p:nvPr/>
        </p:nvPicPr>
        <p:blipFill>
          <a:blip r:embed="rId3" cstate="print"/>
          <a:srcRect l="564" t="2891" r="1393" b="2172"/>
          <a:stretch>
            <a:fillRect/>
          </a:stretch>
        </p:blipFill>
        <p:spPr>
          <a:xfrm>
            <a:off x="7368540" y="889000"/>
            <a:ext cx="7213600" cy="4913630"/>
          </a:xfrm>
          <a:prstGeom prst="flowChartAlternateProcess">
            <a:avLst/>
          </a:prstGeom>
          <a:ln>
            <a:noFill/>
          </a:ln>
        </p:spPr>
      </p:pic>
      <p:pic>
        <p:nvPicPr>
          <p:cNvPr id="3" name="图片 2" descr="5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4665" y="1630680"/>
            <a:ext cx="4356100" cy="3222625"/>
          </a:xfrm>
          <a:prstGeom prst="dodecagon">
            <a:avLst/>
          </a:prstGeom>
        </p:spPr>
      </p:pic>
      <p:pic>
        <p:nvPicPr>
          <p:cNvPr id="4" name="图片 3" descr="5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60000">
            <a:off x="494030" y="5229860"/>
            <a:ext cx="5076190" cy="3334385"/>
          </a:xfrm>
          <a:prstGeom prst="round2DiagRect">
            <a:avLst/>
          </a:prstGeom>
        </p:spPr>
      </p:pic>
      <p:sp>
        <p:nvSpPr>
          <p:cNvPr id="131076" name="Text Box 21"/>
          <p:cNvSpPr/>
          <p:nvPr/>
        </p:nvSpPr>
        <p:spPr>
          <a:xfrm>
            <a:off x="680085" y="273685"/>
            <a:ext cx="4946015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学生那些事儿！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1-1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5622925"/>
            <a:ext cx="16886238" cy="3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7" descr="1-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930" y="2749233"/>
            <a:ext cx="673258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 descr="1-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088" y="4911725"/>
            <a:ext cx="5218112" cy="471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1-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735">
            <a:off x="-18415" y="-739140"/>
            <a:ext cx="13101320" cy="1113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152" name="Group 48"/>
          <p:cNvGrpSpPr/>
          <p:nvPr/>
        </p:nvGrpSpPr>
        <p:grpSpPr bwMode="auto">
          <a:xfrm>
            <a:off x="1676400" y="6527800"/>
            <a:ext cx="950913" cy="950913"/>
            <a:chOff x="1041" y="3130"/>
            <a:chExt cx="599" cy="599"/>
          </a:xfrm>
        </p:grpSpPr>
        <p:sp>
          <p:nvSpPr>
            <p:cNvPr id="94" name="圆角矩形 93"/>
            <p:cNvSpPr>
              <a:spLocks noChangeAspect="1"/>
            </p:cNvSpPr>
            <p:nvPr/>
          </p:nvSpPr>
          <p:spPr bwMode="auto">
            <a:xfrm>
              <a:off x="1205" y="3273"/>
              <a:ext cx="272" cy="272"/>
            </a:xfrm>
            <a:prstGeom prst="round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38100">
              <a:gradFill>
                <a:gsLst>
                  <a:gs pos="50000">
                    <a:srgbClr val="00DFF6"/>
                  </a:gs>
                  <a:gs pos="100000">
                    <a:srgbClr val="002774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52400" h="1270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54" name="TextBox 61"/>
            <p:cNvSpPr txBox="1">
              <a:spLocks noChangeArrowheads="1"/>
            </p:cNvSpPr>
            <p:nvPr/>
          </p:nvSpPr>
          <p:spPr bwMode="auto">
            <a:xfrm>
              <a:off x="1222" y="3312"/>
              <a:ext cx="23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156" name="Picture 52" descr="w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130" y="7273925"/>
            <a:ext cx="806831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157" name="Group 53"/>
          <p:cNvGrpSpPr/>
          <p:nvPr/>
        </p:nvGrpSpPr>
        <p:grpSpPr bwMode="auto">
          <a:xfrm>
            <a:off x="2138363" y="5643563"/>
            <a:ext cx="952500" cy="950912"/>
            <a:chOff x="1332" y="2573"/>
            <a:chExt cx="600" cy="599"/>
          </a:xfrm>
        </p:grpSpPr>
        <p:sp>
          <p:nvSpPr>
            <p:cNvPr id="88" name="圆角矩形 87"/>
            <p:cNvSpPr>
              <a:spLocks noChangeAspect="1"/>
            </p:cNvSpPr>
            <p:nvPr/>
          </p:nvSpPr>
          <p:spPr bwMode="auto">
            <a:xfrm>
              <a:off x="1496" y="2715"/>
              <a:ext cx="273" cy="273"/>
            </a:xfrm>
            <a:prstGeom prst="round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38100">
              <a:gradFill>
                <a:gsLst>
                  <a:gs pos="50000">
                    <a:srgbClr val="F3219E"/>
                  </a:gs>
                  <a:gs pos="100000">
                    <a:srgbClr val="610348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52400" h="1270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59" name="TextBox 61"/>
            <p:cNvSpPr txBox="1">
              <a:spLocks noChangeArrowheads="1"/>
            </p:cNvSpPr>
            <p:nvPr/>
          </p:nvSpPr>
          <p:spPr bwMode="auto">
            <a:xfrm>
              <a:off x="1513" y="2755"/>
              <a:ext cx="23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zh-CN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160" name="Picture 56" descr="w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530" y="6359525"/>
            <a:ext cx="753491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162" name="Group 58"/>
          <p:cNvGrpSpPr/>
          <p:nvPr/>
        </p:nvGrpSpPr>
        <p:grpSpPr bwMode="auto">
          <a:xfrm>
            <a:off x="2670175" y="4746625"/>
            <a:ext cx="950913" cy="950913"/>
            <a:chOff x="1667" y="2008"/>
            <a:chExt cx="599" cy="599"/>
          </a:xfrm>
        </p:grpSpPr>
        <p:sp>
          <p:nvSpPr>
            <p:cNvPr id="82" name="圆角矩形 81"/>
            <p:cNvSpPr>
              <a:spLocks noChangeAspect="1"/>
            </p:cNvSpPr>
            <p:nvPr/>
          </p:nvSpPr>
          <p:spPr bwMode="auto">
            <a:xfrm>
              <a:off x="1833" y="2150"/>
              <a:ext cx="272" cy="272"/>
            </a:xfrm>
            <a:prstGeom prst="round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38100">
              <a:gradFill>
                <a:gsLst>
                  <a:gs pos="50000">
                    <a:srgbClr val="FF0000"/>
                  </a:gs>
                  <a:gs pos="100000">
                    <a:srgbClr val="860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52400" h="1270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64" name="TextBox 61"/>
            <p:cNvSpPr txBox="1">
              <a:spLocks noChangeArrowheads="1"/>
            </p:cNvSpPr>
            <p:nvPr/>
          </p:nvSpPr>
          <p:spPr bwMode="auto">
            <a:xfrm>
              <a:off x="1849" y="2189"/>
              <a:ext cx="2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zh-CN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165" name="Picture 61" descr="w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30" y="5509260"/>
            <a:ext cx="7002145" cy="34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167" name="Group 63"/>
          <p:cNvGrpSpPr/>
          <p:nvPr/>
        </p:nvGrpSpPr>
        <p:grpSpPr bwMode="auto">
          <a:xfrm>
            <a:off x="3108325" y="3868738"/>
            <a:ext cx="950913" cy="950912"/>
            <a:chOff x="1943" y="1455"/>
            <a:chExt cx="599" cy="599"/>
          </a:xfrm>
        </p:grpSpPr>
        <p:sp>
          <p:nvSpPr>
            <p:cNvPr id="76" name="圆角矩形 75"/>
            <p:cNvSpPr>
              <a:spLocks noChangeAspect="1"/>
            </p:cNvSpPr>
            <p:nvPr/>
          </p:nvSpPr>
          <p:spPr bwMode="auto">
            <a:xfrm>
              <a:off x="2109" y="1599"/>
              <a:ext cx="272" cy="272"/>
            </a:xfrm>
            <a:prstGeom prst="round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52400" h="1270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69" name="TextBox 61"/>
            <p:cNvSpPr txBox="1">
              <a:spLocks noChangeArrowheads="1"/>
            </p:cNvSpPr>
            <p:nvPr/>
          </p:nvSpPr>
          <p:spPr bwMode="auto">
            <a:xfrm>
              <a:off x="2126" y="1638"/>
              <a:ext cx="2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170" name="Picture 66" descr="w0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30" y="4587875"/>
            <a:ext cx="673925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172" name="Group 68"/>
          <p:cNvGrpSpPr/>
          <p:nvPr/>
        </p:nvGrpSpPr>
        <p:grpSpPr bwMode="auto">
          <a:xfrm>
            <a:off x="3621088" y="3009900"/>
            <a:ext cx="950912" cy="950913"/>
            <a:chOff x="2266" y="914"/>
            <a:chExt cx="599" cy="599"/>
          </a:xfrm>
        </p:grpSpPr>
        <p:sp>
          <p:nvSpPr>
            <p:cNvPr id="70" name="圆角矩形 69"/>
            <p:cNvSpPr>
              <a:spLocks noChangeAspect="1"/>
            </p:cNvSpPr>
            <p:nvPr/>
          </p:nvSpPr>
          <p:spPr bwMode="auto">
            <a:xfrm>
              <a:off x="2431" y="1055"/>
              <a:ext cx="272" cy="272"/>
            </a:xfrm>
            <a:prstGeom prst="roundRect">
              <a:avLst/>
            </a:prstGeom>
            <a:gradFill>
              <a:gsLst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38100">
              <a:gradFill>
                <a:gsLst>
                  <a:gs pos="50000">
                    <a:srgbClr val="6EFF01"/>
                  </a:gs>
                  <a:gs pos="100000">
                    <a:srgbClr val="0F5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52400" h="1270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74" name="TextBox 61"/>
            <p:cNvSpPr txBox="1">
              <a:spLocks noChangeArrowheads="1"/>
            </p:cNvSpPr>
            <p:nvPr/>
          </p:nvSpPr>
          <p:spPr bwMode="auto">
            <a:xfrm>
              <a:off x="2448" y="1104"/>
              <a:ext cx="23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1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175" name="Picture 71" descr="w0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530" y="3759200"/>
            <a:ext cx="613029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641985" y="692785"/>
            <a:ext cx="4660265" cy="158686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0294" name="Text Box 8"/>
          <p:cNvSpPr txBox="1"/>
          <p:nvPr/>
        </p:nvSpPr>
        <p:spPr>
          <a:xfrm>
            <a:off x="1346200" y="979488"/>
            <a:ext cx="32512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6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随堂测验</a:t>
            </a:r>
            <a:endParaRPr lang="zh-CN" altLang="zh-CN" sz="6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8"/>
          <p:cNvSpPr txBox="1"/>
          <p:nvPr/>
        </p:nvSpPr>
        <p:spPr>
          <a:xfrm>
            <a:off x="4469130" y="3127375"/>
            <a:ext cx="4622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国际禁毒日是哪一天？</a:t>
            </a:r>
            <a:endParaRPr lang="zh-CN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3910330" y="3989070"/>
            <a:ext cx="5707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虎门销烟的禁毒先驱是谁？</a:t>
            </a:r>
            <a:endParaRPr lang="zh-CN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3399155" y="4864100"/>
            <a:ext cx="6336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吸食大麻最典型体征是什么？</a:t>
            </a:r>
            <a:endParaRPr lang="zh-CN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2959100" y="5763260"/>
            <a:ext cx="6406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我国的海洛因大部分来自哪里？</a:t>
            </a:r>
            <a:endParaRPr lang="zh-CN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2425700" y="6755130"/>
            <a:ext cx="7309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麻果和摇头丸外观的区别是什么？</a:t>
            </a:r>
            <a:endParaRPr lang="zh-CN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0294" grpId="0"/>
      <p:bldP spid="2" grpId="0"/>
      <p:bldP spid="3" grpId="0"/>
      <p:bldP spid="4" grpId="0"/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0" name="Picture 20" descr="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567">
            <a:off x="12496165" y="5808345"/>
            <a:ext cx="3855720" cy="349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Picture 7" descr="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6089650"/>
            <a:ext cx="9692005" cy="129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979805"/>
            <a:ext cx="9879330" cy="129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9" name="Picture 9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945" y="2486025"/>
            <a:ext cx="9879330" cy="130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0" name="Picture 10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690" y="4250690"/>
            <a:ext cx="9669145" cy="130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" y="7869555"/>
            <a:ext cx="9692005" cy="129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641985" y="692785"/>
            <a:ext cx="4660265" cy="158686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40294" name="Text Box 8"/>
          <p:cNvSpPr txBox="1"/>
          <p:nvPr/>
        </p:nvSpPr>
        <p:spPr>
          <a:xfrm>
            <a:off x="1346200" y="979488"/>
            <a:ext cx="32512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6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随堂测验</a:t>
            </a:r>
            <a:endParaRPr lang="zh-CN" altLang="zh-CN" sz="6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6659880" y="1164590"/>
            <a:ext cx="856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冰毒又叫什么？</a:t>
            </a:r>
            <a:endParaRPr lang="zh-CN" altLang="zh-CN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4834255" y="2606675"/>
            <a:ext cx="856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吸毒后首次被抓拘留多少天？</a:t>
            </a:r>
            <a:endParaRPr lang="zh-CN" altLang="zh-CN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3593465" y="4353560"/>
            <a:ext cx="856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毒品有哪三大危害？</a:t>
            </a:r>
            <a:endParaRPr lang="zh-CN" altLang="zh-CN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2235835" y="6243955"/>
            <a:ext cx="856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请至少说出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种吸毒后的症状表现</a:t>
            </a:r>
            <a:endParaRPr lang="zh-CN" altLang="zh-CN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044575" y="8032115"/>
            <a:ext cx="856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请至少说出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种远离毒品的方法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0294" grpId="0"/>
      <p:bldP spid="7" grpId="0"/>
      <p:bldP spid="8" grpId="0"/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61" name="Picture 49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10" y="5168265"/>
            <a:ext cx="2788920" cy="188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2" name="Picture 50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8161">
            <a:off x="1657985" y="4380865"/>
            <a:ext cx="5307330" cy="481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3" name="Picture 51" descr="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8" y="1975168"/>
            <a:ext cx="2160587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4" name="Picture 52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63677">
            <a:off x="6445250" y="3370263"/>
            <a:ext cx="12206288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65" name="Picture 53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0738" y="417513"/>
            <a:ext cx="7380287" cy="499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67" name="Text Box 55"/>
          <p:cNvSpPr txBox="1">
            <a:spLocks noChangeArrowheads="1"/>
          </p:cNvSpPr>
          <p:nvPr/>
        </p:nvSpPr>
        <p:spPr bwMode="auto">
          <a:xfrm>
            <a:off x="3295015" y="1577975"/>
            <a:ext cx="7686040" cy="221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谢谢大家</a:t>
            </a:r>
            <a:endParaRPr lang="zh-CN" altLang="en-US" sz="13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禁毒标志"/>
          <p:cNvPicPr>
            <a:picLocks noChangeAspect="1"/>
          </p:cNvPicPr>
          <p:nvPr/>
        </p:nvPicPr>
        <p:blipFill>
          <a:blip r:embed="rId5" cstate="print"/>
          <a:srcRect l="9266" t="4202" r="11720" b="1851"/>
          <a:stretch>
            <a:fillRect/>
          </a:stretch>
        </p:blipFill>
        <p:spPr>
          <a:xfrm>
            <a:off x="13137515" y="725805"/>
            <a:ext cx="3495675" cy="3463925"/>
          </a:xfrm>
          <a:prstGeom prst="ellipse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6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742950"/>
            <a:ext cx="9434513" cy="87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3" name="Picture 5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15188"/>
            <a:ext cx="16778288" cy="226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5" name="Picture 7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35" y="85725"/>
            <a:ext cx="2956560" cy="300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6" name="Picture 8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5783263"/>
            <a:ext cx="6477000" cy="36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3982720" y="2129155"/>
            <a:ext cx="7288530" cy="466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600" b="1">
                <a:solidFill>
                  <a:srgbClr val="DA40E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染毒原因一：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读书太少，三观不正，盲目追求所谓的</a:t>
            </a:r>
            <a:r>
              <a:rPr lang="en-US" alt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时尚</a:t>
            </a:r>
            <a:r>
              <a:rPr lang="en-US" alt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endParaRPr lang="en-US" alt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8400" y="4314825"/>
            <a:ext cx="3434080" cy="2475865"/>
          </a:xfrm>
          <a:prstGeom prst="rect">
            <a:avLst/>
          </a:prstGeom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01905" y="742950"/>
            <a:ext cx="3627755" cy="2426335"/>
          </a:xfrm>
          <a:prstGeom prst="rect">
            <a:avLst/>
          </a:prstGeom>
        </p:spPr>
      </p:pic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347210"/>
            <a:ext cx="3409315" cy="3919220"/>
          </a:xfrm>
          <a:prstGeom prst="rect">
            <a:avLst/>
          </a:prstGeom>
        </p:spPr>
      </p:pic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2251710" y="8266430"/>
            <a:ext cx="51625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未成年人沾染毒品的比例中，抽烟的是不抽烟的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60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倍！！！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 bldLvl="0" animBg="1"/>
      <p:bldP spid="174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21" name="Group 9"/>
          <p:cNvGrpSpPr/>
          <p:nvPr/>
        </p:nvGrpSpPr>
        <p:grpSpPr bwMode="auto">
          <a:xfrm>
            <a:off x="3563938" y="1785938"/>
            <a:ext cx="9601200" cy="6835775"/>
            <a:chOff x="2245" y="1125"/>
            <a:chExt cx="6048" cy="4306"/>
          </a:xfrm>
        </p:grpSpPr>
        <p:pic>
          <p:nvPicPr>
            <p:cNvPr id="90120" name="Picture 8" descr="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1125"/>
              <a:ext cx="4080" cy="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116" name="Picture 4" descr="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" y="1261"/>
              <a:ext cx="6048" cy="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0117" name="Picture 5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530" y="1023620"/>
            <a:ext cx="3325495" cy="225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505" y="1189990"/>
            <a:ext cx="2588260" cy="175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9" name="Picture 7" descr="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205" y="1107440"/>
            <a:ext cx="4051300" cy="175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4784725" y="5092065"/>
            <a:ext cx="6772275" cy="26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染毒原因二：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好奇心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20000">
            <a:off x="322580" y="3065780"/>
            <a:ext cx="3063240" cy="2776220"/>
          </a:xfrm>
          <a:prstGeom prst="rect">
            <a:avLst/>
          </a:prstGeom>
        </p:spPr>
      </p:pic>
      <p:pic>
        <p:nvPicPr>
          <p:cNvPr id="3" name="图片 2" descr="图片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978765" y="1633855"/>
            <a:ext cx="3218180" cy="3273425"/>
          </a:xfrm>
          <a:prstGeom prst="rect">
            <a:avLst/>
          </a:prstGeom>
        </p:spPr>
      </p:pic>
      <p:pic>
        <p:nvPicPr>
          <p:cNvPr id="4" name="图片 3" descr="图片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165455" y="5901690"/>
            <a:ext cx="3465830" cy="3122295"/>
          </a:xfrm>
          <a:prstGeom prst="rect">
            <a:avLst/>
          </a:prstGeom>
        </p:spPr>
      </p:pic>
      <p:pic>
        <p:nvPicPr>
          <p:cNvPr id="5" name="图片 4" descr="图片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8980" y="6745605"/>
            <a:ext cx="2938145" cy="2599690"/>
          </a:xfrm>
          <a:prstGeom prst="rect">
            <a:avLst/>
          </a:prstGeom>
        </p:spPr>
      </p:pic>
      <p:pic>
        <p:nvPicPr>
          <p:cNvPr id="6" name="图片 5" descr="图片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2325" y="5360670"/>
            <a:ext cx="2306320" cy="2092325"/>
          </a:xfrm>
          <a:prstGeom prst="ellipse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5" name="Picture 25" descr="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0000">
            <a:off x="617855" y="1198245"/>
            <a:ext cx="11987530" cy="762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6931025" y="2171065"/>
            <a:ext cx="5031740" cy="5677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染毒原因三：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对毒品知识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和法律知识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sz="66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的空白！</a:t>
            </a:r>
            <a:endParaRPr lang="zh-CN" sz="66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2"/>
          <p:cNvSpPr/>
          <p:nvPr/>
        </p:nvSpPr>
        <p:spPr>
          <a:xfrm>
            <a:off x="2285365" y="8630920"/>
            <a:ext cx="5447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套近乎、激将法、欺骗性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图片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12896215" y="5375910"/>
            <a:ext cx="3399155" cy="3027045"/>
          </a:xfrm>
          <a:prstGeom prst="rect">
            <a:avLst/>
          </a:prstGeom>
        </p:spPr>
      </p:pic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0000">
            <a:off x="12896215" y="1102995"/>
            <a:ext cx="3399155" cy="3173730"/>
          </a:xfrm>
          <a:prstGeom prst="rect">
            <a:avLst/>
          </a:prstGeom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163830"/>
            <a:ext cx="4688205" cy="2825750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 2050"/>
          <p:cNvSpPr/>
          <p:nvPr/>
        </p:nvSpPr>
        <p:spPr bwMode="auto">
          <a:xfrm>
            <a:off x="5973445" y="599440"/>
            <a:ext cx="4194175" cy="181673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0" name="Picture 6" descr="1-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617788"/>
            <a:ext cx="15695613" cy="67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1-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2700"/>
            <a:ext cx="4394201" cy="950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1-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5788" y="1138238"/>
            <a:ext cx="1951037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455" y="3834130"/>
            <a:ext cx="10193655" cy="140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880" y="5584825"/>
            <a:ext cx="10095230" cy="140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7" name="Picture 13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880" y="7129780"/>
            <a:ext cx="10095230" cy="140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9" name="Picture 15" descr="封面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08763"/>
            <a:ext cx="4319588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0" name="Picture 16" descr="封面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825" y="0"/>
            <a:ext cx="3198813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534150" y="3834130"/>
            <a:ext cx="870204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虎门销烟</a:t>
            </a:r>
            <a:r>
              <a:rPr lang="en-US" altLang="zh-CN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--1839</a:t>
            </a:r>
            <a:r>
              <a:rPr lang="zh-CN" altLang="en-US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 林则徐</a:t>
            </a:r>
            <a:endParaRPr lang="zh-CN" altLang="en-US" sz="54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217285" y="5687060"/>
            <a:ext cx="718693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6.26  </a:t>
            </a:r>
            <a:r>
              <a:rPr lang="zh-CN" altLang="en-US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国际禁毒日</a:t>
            </a:r>
            <a:endParaRPr lang="en-US" altLang="zh-CN" sz="54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6217285" y="7372350"/>
            <a:ext cx="815340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《禁毒法》</a:t>
            </a:r>
            <a:r>
              <a:rPr lang="en-US" altLang="zh-CN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--2008</a:t>
            </a:r>
            <a:r>
              <a:rPr lang="zh-CN" altLang="en-US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年实施</a:t>
            </a:r>
            <a:endParaRPr lang="zh-CN" altLang="en-US" sz="54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76" name="Text Box 21"/>
          <p:cNvSpPr/>
          <p:nvPr/>
        </p:nvSpPr>
        <p:spPr>
          <a:xfrm>
            <a:off x="5597525" y="1094105"/>
            <a:ext cx="4946015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回顾历史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6" grpId="0" bldLvl="0" animBg="1"/>
      <p:bldP spid="2" grpId="0" bldLvl="0" animBg="1"/>
      <p:bldP spid="3" grpId="0" bldLvl="0" animBg="1"/>
      <p:bldP spid="1310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 2050"/>
          <p:cNvSpPr/>
          <p:nvPr/>
        </p:nvSpPr>
        <p:spPr bwMode="auto">
          <a:xfrm>
            <a:off x="5973445" y="371475"/>
            <a:ext cx="4194175" cy="181673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50" name="Picture 6" descr="1-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" y="2046605"/>
            <a:ext cx="15695930" cy="710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1-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2700"/>
            <a:ext cx="4394201" cy="950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1-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5788" y="1138238"/>
            <a:ext cx="1951037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770" y="3834130"/>
            <a:ext cx="12753340" cy="140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830" y="5584825"/>
            <a:ext cx="12654280" cy="140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7" name="Picture 13" descr="1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15" y="7129780"/>
            <a:ext cx="12520295" cy="140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869055" y="2046605"/>
            <a:ext cx="12367895" cy="632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全国登记在册的吸毒人数</a:t>
            </a:r>
            <a:r>
              <a:rPr lang="en-US" altLang="zh-CN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5400" b="1">
              <a:solidFill>
                <a:srgbClr val="F8520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1991年为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14.8万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1996年升到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52万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，1999年为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68.1万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 2000年达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86万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54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2002年底达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，2003年达</a:t>
            </a:r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105万</a:t>
            </a:r>
            <a:r>
              <a:rPr lang="zh-CN" altLang="en-US" sz="54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54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1999年全国涉毒的县(市、区)达</a:t>
            </a:r>
            <a:r>
              <a:rPr lang="zh-CN" altLang="en-US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2081个</a:t>
            </a:r>
            <a:r>
              <a:rPr lang="zh-CN" altLang="en-US" sz="5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，2002年达</a:t>
            </a:r>
            <a:r>
              <a:rPr lang="zh-CN" altLang="en-US" sz="5400" b="1">
                <a:solidFill>
                  <a:srgbClr val="F852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2148个</a:t>
            </a:r>
            <a:r>
              <a:rPr lang="zh-CN" altLang="en-US" sz="5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县市(区)。</a:t>
            </a:r>
            <a:endParaRPr lang="zh-CN" altLang="en-US" sz="5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1076" name="Text Box 21"/>
          <p:cNvSpPr/>
          <p:nvPr/>
        </p:nvSpPr>
        <p:spPr>
          <a:xfrm>
            <a:off x="5597525" y="920115"/>
            <a:ext cx="4946015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zh-CN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惊人的数字</a:t>
            </a:r>
            <a:endParaRPr lang="zh-CN" altLang="zh-CN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ldLvl="0" animBg="1"/>
      <p:bldP spid="6" grpId="0" bldLvl="0" animBg="1"/>
      <p:bldP spid="1310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2" name="Picture 44" descr="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7325"/>
            <a:ext cx="14383385" cy="547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00913"/>
            <a:ext cx="5170488" cy="217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1" name="Picture 43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455" y="17780"/>
            <a:ext cx="13646150" cy="497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3" name="Picture 45" descr="封面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313363"/>
            <a:ext cx="4895850" cy="33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733" name="内容占位符 181250"/>
          <p:cNvSpPr txBox="1">
            <a:spLocks noChangeArrowheads="1"/>
          </p:cNvSpPr>
          <p:nvPr/>
        </p:nvSpPr>
        <p:spPr bwMode="auto">
          <a:xfrm>
            <a:off x="5586095" y="344170"/>
            <a:ext cx="10825480" cy="350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禁毒法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第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条规定：毒品是指鸦片、海洛因、甲基苯丙胺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(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冰毒）、吗啡、大麻、可卡因，以及国家规定管制的其他能够使人形成瘾癖的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麻醉药品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和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精神药品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05460" y="1634490"/>
            <a:ext cx="416052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49987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49987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什么是毒品？</a:t>
            </a:r>
            <a:endParaRPr lang="zh-CN" sz="5400" b="1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3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4998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4998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WPS 演示</Application>
  <PresentationFormat>自定义</PresentationFormat>
  <Paragraphs>234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黑体</vt:lpstr>
      <vt:lpstr>华文中宋</vt:lpstr>
      <vt:lpstr>Calibri</vt:lpstr>
      <vt:lpstr>华文新魏</vt:lpstr>
      <vt:lpstr>Times New Roman</vt:lpstr>
      <vt:lpstr>微软雅黑</vt:lpstr>
      <vt:lpstr>Arial Unicode MS</vt:lpstr>
      <vt:lpstr>华文琥珀</vt:lpstr>
      <vt:lpstr>楷体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Administrator</cp:lastModifiedBy>
  <cp:revision>144</cp:revision>
  <dcterms:created xsi:type="dcterms:W3CDTF">2018-09-19T08:02:00Z</dcterms:created>
  <dcterms:modified xsi:type="dcterms:W3CDTF">2019-09-27T08:35:44Z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