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14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8" r:id="rId3"/>
    <p:sldId id="749" r:id="rId4"/>
    <p:sldId id="686" r:id="rId6"/>
    <p:sldId id="704" r:id="rId7"/>
    <p:sldId id="740" r:id="rId8"/>
    <p:sldId id="696" r:id="rId9"/>
    <p:sldId id="690" r:id="rId10"/>
    <p:sldId id="693" r:id="rId11"/>
    <p:sldId id="706" r:id="rId12"/>
    <p:sldId id="742" r:id="rId13"/>
    <p:sldId id="743" r:id="rId14"/>
    <p:sldId id="621" r:id="rId15"/>
    <p:sldId id="744" r:id="rId16"/>
    <p:sldId id="705" r:id="rId17"/>
    <p:sldId id="700" r:id="rId18"/>
    <p:sldId id="745" r:id="rId19"/>
    <p:sldId id="746" r:id="rId20"/>
    <p:sldId id="747" r:id="rId21"/>
    <p:sldId id="748" r:id="rId22"/>
    <p:sldId id="703" r:id="rId23"/>
    <p:sldId id="354" r:id="rId24"/>
    <p:sldId id="685" r:id="rId25"/>
    <p:sldId id="687" r:id="rId26"/>
  </p:sldIdLst>
  <p:sldSz cx="12192000" cy="6858000"/>
  <p:notesSz cx="6858000" cy="9144000"/>
  <p:embeddedFontLst>
    <p:embeddedFont>
      <p:font typeface="微软雅黑" panose="020B0503020204020204" pitchFamily="34" charset="-122"/>
      <p:bold r:id="rId30"/>
    </p:embeddedFont>
    <p:embeddedFont>
      <p:font typeface="汉仪小麦体简" panose="00020600040101010101" pitchFamily="18" charset="-122"/>
      <p:regular r:id="rId31"/>
    </p:embeddedFont>
    <p:embeddedFont>
      <p:font typeface="等线" panose="02010600030101010101"/>
      <p:regular r:id="rId32"/>
      <p:bold r:id="rId33"/>
    </p:embeddedFont>
    <p:embeddedFont>
      <p:font typeface="等线" panose="02010600030101010101" pitchFamily="2" charset="-122"/>
      <p:regular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黑体" panose="02010609060101010101" charset="-122"/>
      <p:regular r:id="rId39"/>
    </p:embeddedFont>
    <p:embeddedFont>
      <p:font typeface="楷体" panose="02010609060101010101" charset="-122"/>
      <p:regular r:id="rId40"/>
    </p:embeddedFont>
    <p:embeddedFont>
      <p:font typeface="方正兰亭黑_GBK" panose="02000000000000000000" pitchFamily="2" charset="-122"/>
      <p:regular r:id="rId41"/>
    </p:embeddedFont>
    <p:embeddedFont>
      <p:font typeface="仿宋" panose="02010609060101010101" charset="-122"/>
      <p:regular r:id="rId42"/>
    </p:embeddedFont>
    <p:embeddedFont>
      <p:font typeface="等线 Light" panose="02010600030101010101" charset="0"/>
      <p:regular r:id="rId4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3636"/>
    <a:srgbClr val="BB2B32"/>
    <a:srgbClr val="EDB1B4"/>
    <a:srgbClr val="DEDEDE"/>
    <a:srgbClr val="CE4047"/>
    <a:srgbClr val="DC3239"/>
    <a:srgbClr val="BC0811"/>
    <a:srgbClr val="E4E4E4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206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132" y="72"/>
      </p:cViewPr>
      <p:guideLst>
        <p:guide orient="horz" pos="212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3" Type="http://schemas.openxmlformats.org/officeDocument/2006/relationships/font" Target="fonts/font14.fntdata"/><Relationship Id="rId42" Type="http://schemas.openxmlformats.org/officeDocument/2006/relationships/font" Target="fonts/font13.fntdata"/><Relationship Id="rId41" Type="http://schemas.openxmlformats.org/officeDocument/2006/relationships/font" Target="fonts/font12.fntdata"/><Relationship Id="rId40" Type="http://schemas.openxmlformats.org/officeDocument/2006/relationships/font" Target="fonts/font11.fntdata"/><Relationship Id="rId4" Type="http://schemas.openxmlformats.org/officeDocument/2006/relationships/slide" Target="slides/slide2.xml"/><Relationship Id="rId39" Type="http://schemas.openxmlformats.org/officeDocument/2006/relationships/font" Target="fonts/font10.fntdata"/><Relationship Id="rId38" Type="http://schemas.openxmlformats.org/officeDocument/2006/relationships/font" Target="fonts/font9.fntdata"/><Relationship Id="rId37" Type="http://schemas.openxmlformats.org/officeDocument/2006/relationships/font" Target="fonts/font8.fntdata"/><Relationship Id="rId36" Type="http://schemas.openxmlformats.org/officeDocument/2006/relationships/font" Target="fonts/font7.fntdata"/><Relationship Id="rId35" Type="http://schemas.openxmlformats.org/officeDocument/2006/relationships/font" Target="fonts/font6.fntdata"/><Relationship Id="rId34" Type="http://schemas.openxmlformats.org/officeDocument/2006/relationships/font" Target="fonts/font5.fntdata"/><Relationship Id="rId33" Type="http://schemas.openxmlformats.org/officeDocument/2006/relationships/font" Target="fonts/font4.fntdata"/><Relationship Id="rId32" Type="http://schemas.openxmlformats.org/officeDocument/2006/relationships/font" Target="fonts/font3.fntdata"/><Relationship Id="rId31" Type="http://schemas.openxmlformats.org/officeDocument/2006/relationships/font" Target="fonts/font2.fntdata"/><Relationship Id="rId30" Type="http://schemas.openxmlformats.org/officeDocument/2006/relationships/font" Target="fonts/font1.fntdata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066AF-F013-4C76-BE63-30306CA587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C57DD-DF5E-4E08-81B7-B8112713430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501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14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61444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2594F-9E99-4075-B102-2DFDF01060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522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2594F-9E99-4075-B102-2DFDF01060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56324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CE930-FC47-4F90-A78F-48768E2D01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573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58372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59396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210B9-412B-4507-BA18-BF06481394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FF07-6503-4253-AFC1-811E69EA1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210B9-412B-4507-BA18-BF06481394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FF07-6503-4253-AFC1-811E69EA1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210B9-412B-4507-BA18-BF06481394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FF07-6503-4253-AFC1-811E69EA1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26611D9A-05E9-46FA-BC98-BE1F34AECCEC}" type="datetime1">
              <a:rPr lang="zh-CN" altLang="en-US">
                <a:cs typeface="+mn-cs"/>
              </a:rPr>
            </a:fld>
            <a:endParaRPr lang="en-US" altLang="zh-CN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zh-CN"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>
              <a:defRPr/>
            </a:pPr>
            <a:fld id="{C68ED1AE-6645-4422-96B9-D1383D3DF7AB}" type="slidenum">
              <a:rPr lang="zh-CN" altLang="en-US">
                <a:cs typeface="+mn-cs"/>
              </a:rPr>
            </a:fld>
            <a:endParaRPr lang="en-US" altLang="zh-CN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210B9-412B-4507-BA18-BF06481394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FF07-6503-4253-AFC1-811E69EA1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210B9-412B-4507-BA18-BF06481394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FF07-6503-4253-AFC1-811E69EA1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210B9-412B-4507-BA18-BF06481394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FF07-6503-4253-AFC1-811E69EA1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210B9-412B-4507-BA18-BF06481394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FF07-6503-4253-AFC1-811E69EA1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210B9-412B-4507-BA18-BF06481394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FF07-6503-4253-AFC1-811E69EA1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210B9-412B-4507-BA18-BF06481394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FF07-6503-4253-AFC1-811E69EA1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210B9-412B-4507-BA18-BF06481394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FF07-6503-4253-AFC1-811E69EA1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210B9-412B-4507-BA18-BF06481394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FF07-6503-4253-AFC1-811E69EA1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210B9-412B-4507-BA18-BF06481394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4FF07-6503-4253-AFC1-811E69EA101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randomBar dir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8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microsoft.com/office/2007/relationships/hdphoto" Target="../media/image30.wdp"/><Relationship Id="rId1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GIF"/><Relationship Id="rId4" Type="http://schemas.openxmlformats.org/officeDocument/2006/relationships/image" Target="../media/image38.jpeg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1.jpeg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5.jpeg"/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9.jpeg"/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3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6.jpeg"/><Relationship Id="rId1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microsoft.com/office/2007/relationships/hdphoto" Target="../media/image15.wdp"/><Relationship Id="rId7" Type="http://schemas.openxmlformats.org/officeDocument/2006/relationships/image" Target="../media/image14.png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5.jpeg"/><Relationship Id="rId8" Type="http://schemas.openxmlformats.org/officeDocument/2006/relationships/image" Target="../media/image24.jpeg"/><Relationship Id="rId7" Type="http://schemas.openxmlformats.org/officeDocument/2006/relationships/image" Target="../media/image23.jpeg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1" Type="http://schemas.openxmlformats.org/officeDocument/2006/relationships/notesSlide" Target="../notesSlides/notesSlide3.xml"/><Relationship Id="rId10" Type="http://schemas.openxmlformats.org/officeDocument/2006/relationships/slideLayout" Target="../slideLayouts/slideLayout12.xml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966085" y="94615"/>
            <a:ext cx="9226550" cy="6762115"/>
            <a:chOff x="2965450" y="3176"/>
            <a:chExt cx="9226550" cy="6854824"/>
          </a:xfrm>
        </p:grpSpPr>
        <p:sp>
          <p:nvSpPr>
            <p:cNvPr id="62" name="Rectangle 77"/>
            <p:cNvSpPr>
              <a:spLocks noChangeArrowheads="1"/>
            </p:cNvSpPr>
            <p:nvPr/>
          </p:nvSpPr>
          <p:spPr bwMode="auto">
            <a:xfrm>
              <a:off x="2965450" y="3176"/>
              <a:ext cx="9226550" cy="6854824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5738813" y="152401"/>
              <a:ext cx="5930900" cy="6445250"/>
              <a:chOff x="5738813" y="247651"/>
              <a:chExt cx="5930900" cy="6445250"/>
            </a:xfrm>
          </p:grpSpPr>
          <p:sp>
            <p:nvSpPr>
              <p:cNvPr id="70" name="Freeform 85"/>
              <p:cNvSpPr>
                <a:spLocks noEditPoints="1"/>
              </p:cNvSpPr>
              <p:nvPr/>
            </p:nvSpPr>
            <p:spPr bwMode="auto">
              <a:xfrm>
                <a:off x="5738813" y="247651"/>
                <a:ext cx="5930900" cy="6445250"/>
              </a:xfrm>
              <a:custGeom>
                <a:avLst/>
                <a:gdLst>
                  <a:gd name="T0" fmla="*/ 1424 w 1580"/>
                  <a:gd name="T1" fmla="*/ 933 h 1716"/>
                  <a:gd name="T2" fmla="*/ 1317 w 1580"/>
                  <a:gd name="T3" fmla="*/ 898 h 1716"/>
                  <a:gd name="T4" fmla="*/ 1230 w 1580"/>
                  <a:gd name="T5" fmla="*/ 730 h 1716"/>
                  <a:gd name="T6" fmla="*/ 899 w 1580"/>
                  <a:gd name="T7" fmla="*/ 701 h 1716"/>
                  <a:gd name="T8" fmla="*/ 939 w 1580"/>
                  <a:gd name="T9" fmla="*/ 626 h 1716"/>
                  <a:gd name="T10" fmla="*/ 1143 w 1580"/>
                  <a:gd name="T11" fmla="*/ 566 h 1716"/>
                  <a:gd name="T12" fmla="*/ 932 w 1580"/>
                  <a:gd name="T13" fmla="*/ 516 h 1716"/>
                  <a:gd name="T14" fmla="*/ 839 w 1580"/>
                  <a:gd name="T15" fmla="*/ 461 h 1716"/>
                  <a:gd name="T16" fmla="*/ 803 w 1580"/>
                  <a:gd name="T17" fmla="*/ 354 h 1716"/>
                  <a:gd name="T18" fmla="*/ 816 w 1580"/>
                  <a:gd name="T19" fmla="*/ 304 h 1716"/>
                  <a:gd name="T20" fmla="*/ 847 w 1580"/>
                  <a:gd name="T21" fmla="*/ 263 h 1716"/>
                  <a:gd name="T22" fmla="*/ 838 w 1580"/>
                  <a:gd name="T23" fmla="*/ 305 h 1716"/>
                  <a:gd name="T24" fmla="*/ 969 w 1580"/>
                  <a:gd name="T25" fmla="*/ 151 h 1716"/>
                  <a:gd name="T26" fmla="*/ 732 w 1580"/>
                  <a:gd name="T27" fmla="*/ 158 h 1716"/>
                  <a:gd name="T28" fmla="*/ 633 w 1580"/>
                  <a:gd name="T29" fmla="*/ 192 h 1716"/>
                  <a:gd name="T30" fmla="*/ 425 w 1580"/>
                  <a:gd name="T31" fmla="*/ 214 h 1716"/>
                  <a:gd name="T32" fmla="*/ 620 w 1580"/>
                  <a:gd name="T33" fmla="*/ 344 h 1716"/>
                  <a:gd name="T34" fmla="*/ 482 w 1580"/>
                  <a:gd name="T35" fmla="*/ 472 h 1716"/>
                  <a:gd name="T36" fmla="*/ 589 w 1580"/>
                  <a:gd name="T37" fmla="*/ 604 h 1716"/>
                  <a:gd name="T38" fmla="*/ 175 w 1580"/>
                  <a:gd name="T39" fmla="*/ 762 h 1716"/>
                  <a:gd name="T40" fmla="*/ 501 w 1580"/>
                  <a:gd name="T41" fmla="*/ 708 h 1716"/>
                  <a:gd name="T42" fmla="*/ 538 w 1580"/>
                  <a:gd name="T43" fmla="*/ 790 h 1716"/>
                  <a:gd name="T44" fmla="*/ 521 w 1580"/>
                  <a:gd name="T45" fmla="*/ 1006 h 1716"/>
                  <a:gd name="T46" fmla="*/ 8 w 1580"/>
                  <a:gd name="T47" fmla="*/ 1222 h 1716"/>
                  <a:gd name="T48" fmla="*/ 282 w 1580"/>
                  <a:gd name="T49" fmla="*/ 1135 h 1716"/>
                  <a:gd name="T50" fmla="*/ 470 w 1580"/>
                  <a:gd name="T51" fmla="*/ 1105 h 1716"/>
                  <a:gd name="T52" fmla="*/ 192 w 1580"/>
                  <a:gd name="T53" fmla="*/ 1322 h 1716"/>
                  <a:gd name="T54" fmla="*/ 155 w 1580"/>
                  <a:gd name="T55" fmla="*/ 1383 h 1716"/>
                  <a:gd name="T56" fmla="*/ 253 w 1580"/>
                  <a:gd name="T57" fmla="*/ 1543 h 1716"/>
                  <a:gd name="T58" fmla="*/ 659 w 1580"/>
                  <a:gd name="T59" fmla="*/ 1405 h 1716"/>
                  <a:gd name="T60" fmla="*/ 873 w 1580"/>
                  <a:gd name="T61" fmla="*/ 1694 h 1716"/>
                  <a:gd name="T62" fmla="*/ 1015 w 1580"/>
                  <a:gd name="T63" fmla="*/ 1639 h 1716"/>
                  <a:gd name="T64" fmla="*/ 1153 w 1580"/>
                  <a:gd name="T65" fmla="*/ 1379 h 1716"/>
                  <a:gd name="T66" fmla="*/ 1323 w 1580"/>
                  <a:gd name="T67" fmla="*/ 1325 h 1716"/>
                  <a:gd name="T68" fmla="*/ 1198 w 1580"/>
                  <a:gd name="T69" fmla="*/ 1214 h 1716"/>
                  <a:gd name="T70" fmla="*/ 1206 w 1580"/>
                  <a:gd name="T71" fmla="*/ 1019 h 1716"/>
                  <a:gd name="T72" fmla="*/ 178 w 1580"/>
                  <a:gd name="T73" fmla="*/ 1511 h 1716"/>
                  <a:gd name="T74" fmla="*/ 409 w 1580"/>
                  <a:gd name="T75" fmla="*/ 1463 h 1716"/>
                  <a:gd name="T76" fmla="*/ 552 w 1580"/>
                  <a:gd name="T77" fmla="*/ 1407 h 1716"/>
                  <a:gd name="T78" fmla="*/ 556 w 1580"/>
                  <a:gd name="T79" fmla="*/ 1397 h 1716"/>
                  <a:gd name="T80" fmla="*/ 571 w 1580"/>
                  <a:gd name="T81" fmla="*/ 1393 h 1716"/>
                  <a:gd name="T82" fmla="*/ 626 w 1580"/>
                  <a:gd name="T83" fmla="*/ 1390 h 1716"/>
                  <a:gd name="T84" fmla="*/ 734 w 1580"/>
                  <a:gd name="T85" fmla="*/ 1352 h 1716"/>
                  <a:gd name="T86" fmla="*/ 847 w 1580"/>
                  <a:gd name="T87" fmla="*/ 1457 h 1716"/>
                  <a:gd name="T88" fmla="*/ 783 w 1580"/>
                  <a:gd name="T89" fmla="*/ 1457 h 1716"/>
                  <a:gd name="T90" fmla="*/ 943 w 1580"/>
                  <a:gd name="T91" fmla="*/ 1120 h 1716"/>
                  <a:gd name="T92" fmla="*/ 531 w 1580"/>
                  <a:gd name="T93" fmla="*/ 1280 h 1716"/>
                  <a:gd name="T94" fmla="*/ 583 w 1580"/>
                  <a:gd name="T95" fmla="*/ 1131 h 1716"/>
                  <a:gd name="T96" fmla="*/ 710 w 1580"/>
                  <a:gd name="T97" fmla="*/ 1037 h 1716"/>
                  <a:gd name="T98" fmla="*/ 1031 w 1580"/>
                  <a:gd name="T99" fmla="*/ 812 h 1716"/>
                  <a:gd name="T100" fmla="*/ 684 w 1580"/>
                  <a:gd name="T101" fmla="*/ 984 h 1716"/>
                  <a:gd name="T102" fmla="*/ 759 w 1580"/>
                  <a:gd name="T103" fmla="*/ 809 h 1716"/>
                  <a:gd name="T104" fmla="*/ 896 w 1580"/>
                  <a:gd name="T105" fmla="*/ 900 h 1716"/>
                  <a:gd name="T106" fmla="*/ 1029 w 1580"/>
                  <a:gd name="T107" fmla="*/ 759 h 1716"/>
                  <a:gd name="T108" fmla="*/ 1090 w 1580"/>
                  <a:gd name="T109" fmla="*/ 1072 h 1716"/>
                  <a:gd name="T110" fmla="*/ 716 w 1580"/>
                  <a:gd name="T111" fmla="*/ 1062 h 1716"/>
                  <a:gd name="T112" fmla="*/ 724 w 1580"/>
                  <a:gd name="T113" fmla="*/ 1155 h 1716"/>
                  <a:gd name="T114" fmla="*/ 834 w 1580"/>
                  <a:gd name="T115" fmla="*/ 1199 h 1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0" h="1716">
                    <a:moveTo>
                      <a:pt x="369" y="760"/>
                    </a:moveTo>
                    <a:cubicBezTo>
                      <a:pt x="369" y="759"/>
                      <a:pt x="369" y="759"/>
                      <a:pt x="369" y="759"/>
                    </a:cubicBezTo>
                    <a:cubicBezTo>
                      <a:pt x="369" y="759"/>
                      <a:pt x="369" y="759"/>
                      <a:pt x="369" y="759"/>
                    </a:cubicBezTo>
                    <a:cubicBezTo>
                      <a:pt x="369" y="760"/>
                      <a:pt x="369" y="760"/>
                      <a:pt x="369" y="760"/>
                    </a:cubicBezTo>
                    <a:moveTo>
                      <a:pt x="1577" y="1007"/>
                    </a:moveTo>
                    <a:cubicBezTo>
                      <a:pt x="1575" y="1003"/>
                      <a:pt x="1575" y="998"/>
                      <a:pt x="1574" y="992"/>
                    </a:cubicBezTo>
                    <a:cubicBezTo>
                      <a:pt x="1561" y="983"/>
                      <a:pt x="1546" y="975"/>
                      <a:pt x="1531" y="969"/>
                    </a:cubicBezTo>
                    <a:cubicBezTo>
                      <a:pt x="1503" y="959"/>
                      <a:pt x="1475" y="949"/>
                      <a:pt x="1447" y="940"/>
                    </a:cubicBezTo>
                    <a:cubicBezTo>
                      <a:pt x="1440" y="937"/>
                      <a:pt x="1432" y="936"/>
                      <a:pt x="1424" y="933"/>
                    </a:cubicBezTo>
                    <a:cubicBezTo>
                      <a:pt x="1412" y="930"/>
                      <a:pt x="1401" y="925"/>
                      <a:pt x="1389" y="921"/>
                    </a:cubicBezTo>
                    <a:cubicBezTo>
                      <a:pt x="1384" y="920"/>
                      <a:pt x="1381" y="916"/>
                      <a:pt x="1380" y="911"/>
                    </a:cubicBezTo>
                    <a:cubicBezTo>
                      <a:pt x="1378" y="905"/>
                      <a:pt x="1375" y="898"/>
                      <a:pt x="1373" y="892"/>
                    </a:cubicBezTo>
                    <a:cubicBezTo>
                      <a:pt x="1367" y="892"/>
                      <a:pt x="1367" y="899"/>
                      <a:pt x="1361" y="899"/>
                    </a:cubicBezTo>
                    <a:cubicBezTo>
                      <a:pt x="1355" y="899"/>
                      <a:pt x="1357" y="907"/>
                      <a:pt x="1352" y="911"/>
                    </a:cubicBezTo>
                    <a:cubicBezTo>
                      <a:pt x="1348" y="911"/>
                      <a:pt x="1344" y="910"/>
                      <a:pt x="1340" y="911"/>
                    </a:cubicBezTo>
                    <a:cubicBezTo>
                      <a:pt x="1335" y="911"/>
                      <a:pt x="1331" y="912"/>
                      <a:pt x="1324" y="913"/>
                    </a:cubicBezTo>
                    <a:cubicBezTo>
                      <a:pt x="1327" y="909"/>
                      <a:pt x="1329" y="905"/>
                      <a:pt x="1332" y="902"/>
                    </a:cubicBezTo>
                    <a:cubicBezTo>
                      <a:pt x="1326" y="901"/>
                      <a:pt x="1322" y="899"/>
                      <a:pt x="1317" y="898"/>
                    </a:cubicBezTo>
                    <a:cubicBezTo>
                      <a:pt x="1314" y="902"/>
                      <a:pt x="1311" y="908"/>
                      <a:pt x="1306" y="911"/>
                    </a:cubicBezTo>
                    <a:cubicBezTo>
                      <a:pt x="1302" y="914"/>
                      <a:pt x="1299" y="918"/>
                      <a:pt x="1296" y="923"/>
                    </a:cubicBezTo>
                    <a:cubicBezTo>
                      <a:pt x="1293" y="926"/>
                      <a:pt x="1291" y="929"/>
                      <a:pt x="1288" y="933"/>
                    </a:cubicBezTo>
                    <a:cubicBezTo>
                      <a:pt x="1272" y="932"/>
                      <a:pt x="1257" y="931"/>
                      <a:pt x="1242" y="930"/>
                    </a:cubicBezTo>
                    <a:cubicBezTo>
                      <a:pt x="1218" y="929"/>
                      <a:pt x="1193" y="928"/>
                      <a:pt x="1168" y="926"/>
                    </a:cubicBezTo>
                    <a:cubicBezTo>
                      <a:pt x="1165" y="926"/>
                      <a:pt x="1162" y="925"/>
                      <a:pt x="1157" y="924"/>
                    </a:cubicBezTo>
                    <a:cubicBezTo>
                      <a:pt x="1161" y="901"/>
                      <a:pt x="1169" y="880"/>
                      <a:pt x="1178" y="860"/>
                    </a:cubicBezTo>
                    <a:cubicBezTo>
                      <a:pt x="1194" y="825"/>
                      <a:pt x="1214" y="793"/>
                      <a:pt x="1243" y="769"/>
                    </a:cubicBezTo>
                    <a:cubicBezTo>
                      <a:pt x="1246" y="753"/>
                      <a:pt x="1246" y="739"/>
                      <a:pt x="1230" y="730"/>
                    </a:cubicBezTo>
                    <a:cubicBezTo>
                      <a:pt x="1229" y="730"/>
                      <a:pt x="1228" y="728"/>
                      <a:pt x="1227" y="727"/>
                    </a:cubicBezTo>
                    <a:cubicBezTo>
                      <a:pt x="1216" y="712"/>
                      <a:pt x="1201" y="703"/>
                      <a:pt x="1185" y="695"/>
                    </a:cubicBezTo>
                    <a:cubicBezTo>
                      <a:pt x="1180" y="692"/>
                      <a:pt x="1175" y="688"/>
                      <a:pt x="1170" y="685"/>
                    </a:cubicBezTo>
                    <a:cubicBezTo>
                      <a:pt x="1163" y="680"/>
                      <a:pt x="1155" y="677"/>
                      <a:pt x="1146" y="678"/>
                    </a:cubicBezTo>
                    <a:cubicBezTo>
                      <a:pt x="1132" y="680"/>
                      <a:pt x="1120" y="677"/>
                      <a:pt x="1107" y="671"/>
                    </a:cubicBezTo>
                    <a:cubicBezTo>
                      <a:pt x="1095" y="665"/>
                      <a:pt x="1083" y="665"/>
                      <a:pt x="1070" y="669"/>
                    </a:cubicBezTo>
                    <a:cubicBezTo>
                      <a:pt x="1064" y="671"/>
                      <a:pt x="1058" y="673"/>
                      <a:pt x="1052" y="676"/>
                    </a:cubicBezTo>
                    <a:cubicBezTo>
                      <a:pt x="1030" y="688"/>
                      <a:pt x="1006" y="693"/>
                      <a:pt x="981" y="695"/>
                    </a:cubicBezTo>
                    <a:cubicBezTo>
                      <a:pt x="954" y="698"/>
                      <a:pt x="926" y="699"/>
                      <a:pt x="899" y="701"/>
                    </a:cubicBezTo>
                    <a:cubicBezTo>
                      <a:pt x="879" y="703"/>
                      <a:pt x="858" y="706"/>
                      <a:pt x="839" y="710"/>
                    </a:cubicBezTo>
                    <a:cubicBezTo>
                      <a:pt x="812" y="716"/>
                      <a:pt x="785" y="723"/>
                      <a:pt x="759" y="729"/>
                    </a:cubicBezTo>
                    <a:cubicBezTo>
                      <a:pt x="756" y="729"/>
                      <a:pt x="753" y="729"/>
                      <a:pt x="749" y="730"/>
                    </a:cubicBezTo>
                    <a:cubicBezTo>
                      <a:pt x="747" y="721"/>
                      <a:pt x="748" y="713"/>
                      <a:pt x="750" y="705"/>
                    </a:cubicBezTo>
                    <a:cubicBezTo>
                      <a:pt x="753" y="692"/>
                      <a:pt x="754" y="679"/>
                      <a:pt x="750" y="666"/>
                    </a:cubicBezTo>
                    <a:cubicBezTo>
                      <a:pt x="748" y="661"/>
                      <a:pt x="747" y="655"/>
                      <a:pt x="750" y="649"/>
                    </a:cubicBezTo>
                    <a:cubicBezTo>
                      <a:pt x="754" y="648"/>
                      <a:pt x="759" y="647"/>
                      <a:pt x="763" y="646"/>
                    </a:cubicBezTo>
                    <a:cubicBezTo>
                      <a:pt x="793" y="641"/>
                      <a:pt x="823" y="636"/>
                      <a:pt x="852" y="632"/>
                    </a:cubicBezTo>
                    <a:cubicBezTo>
                      <a:pt x="881" y="627"/>
                      <a:pt x="910" y="625"/>
                      <a:pt x="939" y="626"/>
                    </a:cubicBezTo>
                    <a:cubicBezTo>
                      <a:pt x="951" y="626"/>
                      <a:pt x="962" y="628"/>
                      <a:pt x="974" y="631"/>
                    </a:cubicBezTo>
                    <a:cubicBezTo>
                      <a:pt x="985" y="633"/>
                      <a:pt x="996" y="636"/>
                      <a:pt x="1007" y="638"/>
                    </a:cubicBezTo>
                    <a:cubicBezTo>
                      <a:pt x="1025" y="642"/>
                      <a:pt x="1043" y="644"/>
                      <a:pt x="1061" y="643"/>
                    </a:cubicBezTo>
                    <a:cubicBezTo>
                      <a:pt x="1069" y="643"/>
                      <a:pt x="1076" y="641"/>
                      <a:pt x="1083" y="637"/>
                    </a:cubicBezTo>
                    <a:cubicBezTo>
                      <a:pt x="1093" y="629"/>
                      <a:pt x="1105" y="625"/>
                      <a:pt x="1118" y="622"/>
                    </a:cubicBezTo>
                    <a:cubicBezTo>
                      <a:pt x="1129" y="618"/>
                      <a:pt x="1140" y="613"/>
                      <a:pt x="1151" y="608"/>
                    </a:cubicBezTo>
                    <a:cubicBezTo>
                      <a:pt x="1154" y="607"/>
                      <a:pt x="1157" y="605"/>
                      <a:pt x="1159" y="603"/>
                    </a:cubicBezTo>
                    <a:cubicBezTo>
                      <a:pt x="1162" y="592"/>
                      <a:pt x="1160" y="584"/>
                      <a:pt x="1152" y="578"/>
                    </a:cubicBezTo>
                    <a:cubicBezTo>
                      <a:pt x="1149" y="574"/>
                      <a:pt x="1146" y="570"/>
                      <a:pt x="1143" y="566"/>
                    </a:cubicBezTo>
                    <a:cubicBezTo>
                      <a:pt x="1138" y="558"/>
                      <a:pt x="1130" y="554"/>
                      <a:pt x="1122" y="550"/>
                    </a:cubicBezTo>
                    <a:cubicBezTo>
                      <a:pt x="1093" y="537"/>
                      <a:pt x="1064" y="525"/>
                      <a:pt x="1034" y="515"/>
                    </a:cubicBezTo>
                    <a:cubicBezTo>
                      <a:pt x="1027" y="513"/>
                      <a:pt x="1019" y="510"/>
                      <a:pt x="1012" y="509"/>
                    </a:cubicBezTo>
                    <a:cubicBezTo>
                      <a:pt x="1004" y="509"/>
                      <a:pt x="999" y="504"/>
                      <a:pt x="994" y="499"/>
                    </a:cubicBezTo>
                    <a:cubicBezTo>
                      <a:pt x="989" y="503"/>
                      <a:pt x="983" y="502"/>
                      <a:pt x="977" y="501"/>
                    </a:cubicBezTo>
                    <a:cubicBezTo>
                      <a:pt x="972" y="500"/>
                      <a:pt x="967" y="502"/>
                      <a:pt x="963" y="503"/>
                    </a:cubicBezTo>
                    <a:cubicBezTo>
                      <a:pt x="958" y="505"/>
                      <a:pt x="953" y="507"/>
                      <a:pt x="947" y="505"/>
                    </a:cubicBezTo>
                    <a:cubicBezTo>
                      <a:pt x="946" y="505"/>
                      <a:pt x="944" y="506"/>
                      <a:pt x="943" y="507"/>
                    </a:cubicBezTo>
                    <a:cubicBezTo>
                      <a:pt x="939" y="510"/>
                      <a:pt x="935" y="513"/>
                      <a:pt x="932" y="516"/>
                    </a:cubicBezTo>
                    <a:cubicBezTo>
                      <a:pt x="924" y="526"/>
                      <a:pt x="913" y="531"/>
                      <a:pt x="901" y="534"/>
                    </a:cubicBezTo>
                    <a:cubicBezTo>
                      <a:pt x="889" y="537"/>
                      <a:pt x="877" y="537"/>
                      <a:pt x="865" y="538"/>
                    </a:cubicBezTo>
                    <a:cubicBezTo>
                      <a:pt x="825" y="538"/>
                      <a:pt x="786" y="543"/>
                      <a:pt x="748" y="556"/>
                    </a:cubicBezTo>
                    <a:cubicBezTo>
                      <a:pt x="744" y="557"/>
                      <a:pt x="739" y="558"/>
                      <a:pt x="732" y="559"/>
                    </a:cubicBezTo>
                    <a:cubicBezTo>
                      <a:pt x="734" y="546"/>
                      <a:pt x="735" y="533"/>
                      <a:pt x="740" y="521"/>
                    </a:cubicBezTo>
                    <a:cubicBezTo>
                      <a:pt x="756" y="513"/>
                      <a:pt x="773" y="506"/>
                      <a:pt x="790" y="498"/>
                    </a:cubicBezTo>
                    <a:cubicBezTo>
                      <a:pt x="808" y="490"/>
                      <a:pt x="826" y="482"/>
                      <a:pt x="844" y="474"/>
                    </a:cubicBezTo>
                    <a:cubicBezTo>
                      <a:pt x="845" y="473"/>
                      <a:pt x="846" y="472"/>
                      <a:pt x="847" y="470"/>
                    </a:cubicBezTo>
                    <a:cubicBezTo>
                      <a:pt x="844" y="467"/>
                      <a:pt x="841" y="464"/>
                      <a:pt x="839" y="461"/>
                    </a:cubicBezTo>
                    <a:cubicBezTo>
                      <a:pt x="840" y="454"/>
                      <a:pt x="844" y="448"/>
                      <a:pt x="841" y="441"/>
                    </a:cubicBezTo>
                    <a:cubicBezTo>
                      <a:pt x="839" y="438"/>
                      <a:pt x="836" y="435"/>
                      <a:pt x="832" y="431"/>
                    </a:cubicBezTo>
                    <a:cubicBezTo>
                      <a:pt x="837" y="429"/>
                      <a:pt x="841" y="426"/>
                      <a:pt x="845" y="424"/>
                    </a:cubicBezTo>
                    <a:cubicBezTo>
                      <a:pt x="863" y="416"/>
                      <a:pt x="881" y="409"/>
                      <a:pt x="898" y="402"/>
                    </a:cubicBezTo>
                    <a:cubicBezTo>
                      <a:pt x="901" y="400"/>
                      <a:pt x="904" y="399"/>
                      <a:pt x="907" y="398"/>
                    </a:cubicBezTo>
                    <a:cubicBezTo>
                      <a:pt x="912" y="396"/>
                      <a:pt x="914" y="393"/>
                      <a:pt x="912" y="387"/>
                    </a:cubicBezTo>
                    <a:cubicBezTo>
                      <a:pt x="892" y="380"/>
                      <a:pt x="873" y="370"/>
                      <a:pt x="858" y="357"/>
                    </a:cubicBezTo>
                    <a:cubicBezTo>
                      <a:pt x="849" y="359"/>
                      <a:pt x="842" y="361"/>
                      <a:pt x="836" y="361"/>
                    </a:cubicBezTo>
                    <a:cubicBezTo>
                      <a:pt x="825" y="360"/>
                      <a:pt x="814" y="357"/>
                      <a:pt x="803" y="354"/>
                    </a:cubicBezTo>
                    <a:cubicBezTo>
                      <a:pt x="795" y="352"/>
                      <a:pt x="794" y="346"/>
                      <a:pt x="799" y="341"/>
                    </a:cubicBezTo>
                    <a:cubicBezTo>
                      <a:pt x="808" y="333"/>
                      <a:pt x="818" y="325"/>
                      <a:pt x="827" y="317"/>
                    </a:cubicBezTo>
                    <a:cubicBezTo>
                      <a:pt x="831" y="313"/>
                      <a:pt x="834" y="309"/>
                      <a:pt x="838" y="306"/>
                    </a:cubicBezTo>
                    <a:cubicBezTo>
                      <a:pt x="838" y="305"/>
                      <a:pt x="838" y="305"/>
                      <a:pt x="838" y="305"/>
                    </a:cubicBezTo>
                    <a:cubicBezTo>
                      <a:pt x="833" y="305"/>
                      <a:pt x="831" y="309"/>
                      <a:pt x="827" y="311"/>
                    </a:cubicBezTo>
                    <a:cubicBezTo>
                      <a:pt x="814" y="321"/>
                      <a:pt x="802" y="331"/>
                      <a:pt x="788" y="341"/>
                    </a:cubicBezTo>
                    <a:cubicBezTo>
                      <a:pt x="785" y="339"/>
                      <a:pt x="782" y="337"/>
                      <a:pt x="778" y="335"/>
                    </a:cubicBezTo>
                    <a:cubicBezTo>
                      <a:pt x="781" y="332"/>
                      <a:pt x="784" y="329"/>
                      <a:pt x="787" y="327"/>
                    </a:cubicBezTo>
                    <a:cubicBezTo>
                      <a:pt x="796" y="319"/>
                      <a:pt x="806" y="311"/>
                      <a:pt x="816" y="304"/>
                    </a:cubicBezTo>
                    <a:cubicBezTo>
                      <a:pt x="821" y="300"/>
                      <a:pt x="825" y="296"/>
                      <a:pt x="826" y="289"/>
                    </a:cubicBezTo>
                    <a:cubicBezTo>
                      <a:pt x="825" y="289"/>
                      <a:pt x="825" y="289"/>
                      <a:pt x="825" y="289"/>
                    </a:cubicBezTo>
                    <a:cubicBezTo>
                      <a:pt x="826" y="288"/>
                      <a:pt x="826" y="288"/>
                      <a:pt x="826" y="288"/>
                    </a:cubicBezTo>
                    <a:cubicBezTo>
                      <a:pt x="826" y="288"/>
                      <a:pt x="826" y="288"/>
                      <a:pt x="826" y="288"/>
                    </a:cubicBezTo>
                    <a:cubicBezTo>
                      <a:pt x="821" y="292"/>
                      <a:pt x="816" y="295"/>
                      <a:pt x="811" y="299"/>
                    </a:cubicBezTo>
                    <a:cubicBezTo>
                      <a:pt x="808" y="294"/>
                      <a:pt x="806" y="290"/>
                      <a:pt x="803" y="284"/>
                    </a:cubicBezTo>
                    <a:cubicBezTo>
                      <a:pt x="811" y="282"/>
                      <a:pt x="817" y="280"/>
                      <a:pt x="824" y="278"/>
                    </a:cubicBezTo>
                    <a:cubicBezTo>
                      <a:pt x="824" y="273"/>
                      <a:pt x="825" y="269"/>
                      <a:pt x="831" y="268"/>
                    </a:cubicBezTo>
                    <a:cubicBezTo>
                      <a:pt x="836" y="266"/>
                      <a:pt x="841" y="264"/>
                      <a:pt x="847" y="263"/>
                    </a:cubicBezTo>
                    <a:cubicBezTo>
                      <a:pt x="847" y="263"/>
                      <a:pt x="848" y="264"/>
                      <a:pt x="850" y="265"/>
                    </a:cubicBezTo>
                    <a:cubicBezTo>
                      <a:pt x="842" y="273"/>
                      <a:pt x="834" y="280"/>
                      <a:pt x="826" y="288"/>
                    </a:cubicBezTo>
                    <a:cubicBezTo>
                      <a:pt x="826" y="289"/>
                      <a:pt x="826" y="289"/>
                      <a:pt x="826" y="289"/>
                    </a:cubicBezTo>
                    <a:cubicBezTo>
                      <a:pt x="830" y="286"/>
                      <a:pt x="834" y="285"/>
                      <a:pt x="838" y="282"/>
                    </a:cubicBezTo>
                    <a:cubicBezTo>
                      <a:pt x="851" y="273"/>
                      <a:pt x="864" y="264"/>
                      <a:pt x="876" y="253"/>
                    </a:cubicBezTo>
                    <a:cubicBezTo>
                      <a:pt x="884" y="247"/>
                      <a:pt x="892" y="245"/>
                      <a:pt x="901" y="252"/>
                    </a:cubicBezTo>
                    <a:cubicBezTo>
                      <a:pt x="900" y="254"/>
                      <a:pt x="898" y="257"/>
                      <a:pt x="896" y="259"/>
                    </a:cubicBezTo>
                    <a:cubicBezTo>
                      <a:pt x="880" y="271"/>
                      <a:pt x="864" y="283"/>
                      <a:pt x="848" y="296"/>
                    </a:cubicBezTo>
                    <a:cubicBezTo>
                      <a:pt x="844" y="298"/>
                      <a:pt x="839" y="300"/>
                      <a:pt x="838" y="305"/>
                    </a:cubicBezTo>
                    <a:cubicBezTo>
                      <a:pt x="838" y="305"/>
                      <a:pt x="838" y="305"/>
                      <a:pt x="838" y="305"/>
                    </a:cubicBezTo>
                    <a:cubicBezTo>
                      <a:pt x="838" y="306"/>
                      <a:pt x="838" y="306"/>
                      <a:pt x="838" y="306"/>
                    </a:cubicBezTo>
                    <a:cubicBezTo>
                      <a:pt x="838" y="306"/>
                      <a:pt x="838" y="306"/>
                      <a:pt x="838" y="306"/>
                    </a:cubicBezTo>
                    <a:cubicBezTo>
                      <a:pt x="842" y="303"/>
                      <a:pt x="847" y="300"/>
                      <a:pt x="851" y="297"/>
                    </a:cubicBezTo>
                    <a:cubicBezTo>
                      <a:pt x="872" y="282"/>
                      <a:pt x="893" y="267"/>
                      <a:pt x="914" y="252"/>
                    </a:cubicBezTo>
                    <a:cubicBezTo>
                      <a:pt x="930" y="241"/>
                      <a:pt x="948" y="232"/>
                      <a:pt x="968" y="229"/>
                    </a:cubicBezTo>
                    <a:cubicBezTo>
                      <a:pt x="988" y="226"/>
                      <a:pt x="1001" y="214"/>
                      <a:pt x="1013" y="199"/>
                    </a:cubicBezTo>
                    <a:cubicBezTo>
                      <a:pt x="1005" y="189"/>
                      <a:pt x="997" y="179"/>
                      <a:pt x="990" y="168"/>
                    </a:cubicBezTo>
                    <a:cubicBezTo>
                      <a:pt x="985" y="160"/>
                      <a:pt x="978" y="155"/>
                      <a:pt x="969" y="151"/>
                    </a:cubicBezTo>
                    <a:cubicBezTo>
                      <a:pt x="950" y="143"/>
                      <a:pt x="930" y="134"/>
                      <a:pt x="910" y="125"/>
                    </a:cubicBezTo>
                    <a:cubicBezTo>
                      <a:pt x="906" y="123"/>
                      <a:pt x="901" y="122"/>
                      <a:pt x="899" y="117"/>
                    </a:cubicBezTo>
                    <a:cubicBezTo>
                      <a:pt x="896" y="108"/>
                      <a:pt x="888" y="106"/>
                      <a:pt x="880" y="106"/>
                    </a:cubicBezTo>
                    <a:cubicBezTo>
                      <a:pt x="877" y="106"/>
                      <a:pt x="873" y="106"/>
                      <a:pt x="870" y="106"/>
                    </a:cubicBezTo>
                    <a:cubicBezTo>
                      <a:pt x="863" y="105"/>
                      <a:pt x="856" y="107"/>
                      <a:pt x="851" y="112"/>
                    </a:cubicBezTo>
                    <a:cubicBezTo>
                      <a:pt x="849" y="114"/>
                      <a:pt x="847" y="117"/>
                      <a:pt x="844" y="119"/>
                    </a:cubicBezTo>
                    <a:cubicBezTo>
                      <a:pt x="834" y="132"/>
                      <a:pt x="821" y="139"/>
                      <a:pt x="805" y="142"/>
                    </a:cubicBezTo>
                    <a:cubicBezTo>
                      <a:pt x="784" y="146"/>
                      <a:pt x="764" y="152"/>
                      <a:pt x="744" y="156"/>
                    </a:cubicBezTo>
                    <a:cubicBezTo>
                      <a:pt x="740" y="157"/>
                      <a:pt x="737" y="157"/>
                      <a:pt x="732" y="158"/>
                    </a:cubicBezTo>
                    <a:cubicBezTo>
                      <a:pt x="731" y="153"/>
                      <a:pt x="730" y="149"/>
                      <a:pt x="729" y="145"/>
                    </a:cubicBezTo>
                    <a:cubicBezTo>
                      <a:pt x="726" y="108"/>
                      <a:pt x="722" y="71"/>
                      <a:pt x="719" y="34"/>
                    </a:cubicBezTo>
                    <a:cubicBezTo>
                      <a:pt x="716" y="11"/>
                      <a:pt x="717" y="16"/>
                      <a:pt x="702" y="2"/>
                    </a:cubicBezTo>
                    <a:cubicBezTo>
                      <a:pt x="700" y="1"/>
                      <a:pt x="699" y="1"/>
                      <a:pt x="696" y="0"/>
                    </a:cubicBezTo>
                    <a:cubicBezTo>
                      <a:pt x="688" y="2"/>
                      <a:pt x="679" y="5"/>
                      <a:pt x="670" y="7"/>
                    </a:cubicBezTo>
                    <a:cubicBezTo>
                      <a:pt x="665" y="17"/>
                      <a:pt x="666" y="27"/>
                      <a:pt x="664" y="37"/>
                    </a:cubicBezTo>
                    <a:cubicBezTo>
                      <a:pt x="658" y="81"/>
                      <a:pt x="652" y="126"/>
                      <a:pt x="646" y="171"/>
                    </a:cubicBezTo>
                    <a:cubicBezTo>
                      <a:pt x="645" y="177"/>
                      <a:pt x="644" y="183"/>
                      <a:pt x="641" y="189"/>
                    </a:cubicBezTo>
                    <a:cubicBezTo>
                      <a:pt x="638" y="190"/>
                      <a:pt x="636" y="191"/>
                      <a:pt x="633" y="192"/>
                    </a:cubicBezTo>
                    <a:cubicBezTo>
                      <a:pt x="614" y="197"/>
                      <a:pt x="595" y="201"/>
                      <a:pt x="576" y="206"/>
                    </a:cubicBezTo>
                    <a:cubicBezTo>
                      <a:pt x="560" y="210"/>
                      <a:pt x="544" y="212"/>
                      <a:pt x="528" y="210"/>
                    </a:cubicBezTo>
                    <a:cubicBezTo>
                      <a:pt x="520" y="210"/>
                      <a:pt x="513" y="210"/>
                      <a:pt x="505" y="209"/>
                    </a:cubicBezTo>
                    <a:cubicBezTo>
                      <a:pt x="496" y="209"/>
                      <a:pt x="487" y="209"/>
                      <a:pt x="478" y="208"/>
                    </a:cubicBezTo>
                    <a:cubicBezTo>
                      <a:pt x="472" y="201"/>
                      <a:pt x="465" y="194"/>
                      <a:pt x="459" y="187"/>
                    </a:cubicBezTo>
                    <a:cubicBezTo>
                      <a:pt x="453" y="181"/>
                      <a:pt x="449" y="174"/>
                      <a:pt x="442" y="169"/>
                    </a:cubicBezTo>
                    <a:cubicBezTo>
                      <a:pt x="437" y="169"/>
                      <a:pt x="432" y="170"/>
                      <a:pt x="426" y="170"/>
                    </a:cubicBezTo>
                    <a:cubicBezTo>
                      <a:pt x="426" y="173"/>
                      <a:pt x="425" y="175"/>
                      <a:pt x="425" y="177"/>
                    </a:cubicBezTo>
                    <a:cubicBezTo>
                      <a:pt x="425" y="190"/>
                      <a:pt x="424" y="202"/>
                      <a:pt x="425" y="214"/>
                    </a:cubicBezTo>
                    <a:cubicBezTo>
                      <a:pt x="425" y="223"/>
                      <a:pt x="428" y="231"/>
                      <a:pt x="430" y="239"/>
                    </a:cubicBezTo>
                    <a:cubicBezTo>
                      <a:pt x="435" y="255"/>
                      <a:pt x="441" y="270"/>
                      <a:pt x="446" y="285"/>
                    </a:cubicBezTo>
                    <a:cubicBezTo>
                      <a:pt x="449" y="292"/>
                      <a:pt x="453" y="296"/>
                      <a:pt x="460" y="298"/>
                    </a:cubicBezTo>
                    <a:cubicBezTo>
                      <a:pt x="481" y="303"/>
                      <a:pt x="501" y="309"/>
                      <a:pt x="521" y="314"/>
                    </a:cubicBezTo>
                    <a:cubicBezTo>
                      <a:pt x="534" y="317"/>
                      <a:pt x="548" y="318"/>
                      <a:pt x="561" y="318"/>
                    </a:cubicBezTo>
                    <a:cubicBezTo>
                      <a:pt x="573" y="318"/>
                      <a:pt x="583" y="316"/>
                      <a:pt x="594" y="311"/>
                    </a:cubicBezTo>
                    <a:cubicBezTo>
                      <a:pt x="600" y="308"/>
                      <a:pt x="606" y="305"/>
                      <a:pt x="613" y="303"/>
                    </a:cubicBezTo>
                    <a:cubicBezTo>
                      <a:pt x="617" y="302"/>
                      <a:pt x="621" y="302"/>
                      <a:pt x="624" y="307"/>
                    </a:cubicBezTo>
                    <a:cubicBezTo>
                      <a:pt x="623" y="319"/>
                      <a:pt x="621" y="332"/>
                      <a:pt x="620" y="344"/>
                    </a:cubicBezTo>
                    <a:cubicBezTo>
                      <a:pt x="619" y="349"/>
                      <a:pt x="617" y="351"/>
                      <a:pt x="614" y="354"/>
                    </a:cubicBezTo>
                    <a:cubicBezTo>
                      <a:pt x="601" y="364"/>
                      <a:pt x="587" y="375"/>
                      <a:pt x="574" y="385"/>
                    </a:cubicBezTo>
                    <a:cubicBezTo>
                      <a:pt x="570" y="388"/>
                      <a:pt x="566" y="389"/>
                      <a:pt x="562" y="389"/>
                    </a:cubicBezTo>
                    <a:cubicBezTo>
                      <a:pt x="559" y="388"/>
                      <a:pt x="556" y="388"/>
                      <a:pt x="554" y="387"/>
                    </a:cubicBezTo>
                    <a:cubicBezTo>
                      <a:pt x="544" y="384"/>
                      <a:pt x="536" y="386"/>
                      <a:pt x="528" y="391"/>
                    </a:cubicBezTo>
                    <a:cubicBezTo>
                      <a:pt x="518" y="397"/>
                      <a:pt x="509" y="404"/>
                      <a:pt x="499" y="410"/>
                    </a:cubicBezTo>
                    <a:cubicBezTo>
                      <a:pt x="494" y="413"/>
                      <a:pt x="492" y="418"/>
                      <a:pt x="492" y="423"/>
                    </a:cubicBezTo>
                    <a:cubicBezTo>
                      <a:pt x="492" y="431"/>
                      <a:pt x="490" y="436"/>
                      <a:pt x="485" y="442"/>
                    </a:cubicBezTo>
                    <a:cubicBezTo>
                      <a:pt x="478" y="451"/>
                      <a:pt x="477" y="462"/>
                      <a:pt x="482" y="472"/>
                    </a:cubicBezTo>
                    <a:cubicBezTo>
                      <a:pt x="484" y="477"/>
                      <a:pt x="487" y="482"/>
                      <a:pt x="490" y="486"/>
                    </a:cubicBezTo>
                    <a:cubicBezTo>
                      <a:pt x="497" y="498"/>
                      <a:pt x="501" y="510"/>
                      <a:pt x="501" y="524"/>
                    </a:cubicBezTo>
                    <a:cubicBezTo>
                      <a:pt x="501" y="532"/>
                      <a:pt x="501" y="539"/>
                      <a:pt x="501" y="547"/>
                    </a:cubicBezTo>
                    <a:cubicBezTo>
                      <a:pt x="502" y="555"/>
                      <a:pt x="503" y="564"/>
                      <a:pt x="508" y="571"/>
                    </a:cubicBezTo>
                    <a:cubicBezTo>
                      <a:pt x="513" y="579"/>
                      <a:pt x="517" y="587"/>
                      <a:pt x="522" y="595"/>
                    </a:cubicBezTo>
                    <a:cubicBezTo>
                      <a:pt x="527" y="603"/>
                      <a:pt x="531" y="604"/>
                      <a:pt x="541" y="602"/>
                    </a:cubicBezTo>
                    <a:cubicBezTo>
                      <a:pt x="551" y="600"/>
                      <a:pt x="561" y="597"/>
                      <a:pt x="571" y="595"/>
                    </a:cubicBezTo>
                    <a:cubicBezTo>
                      <a:pt x="577" y="594"/>
                      <a:pt x="582" y="593"/>
                      <a:pt x="589" y="592"/>
                    </a:cubicBezTo>
                    <a:cubicBezTo>
                      <a:pt x="589" y="604"/>
                      <a:pt x="589" y="604"/>
                      <a:pt x="589" y="604"/>
                    </a:cubicBezTo>
                    <a:cubicBezTo>
                      <a:pt x="586" y="605"/>
                      <a:pt x="585" y="605"/>
                      <a:pt x="583" y="606"/>
                    </a:cubicBezTo>
                    <a:cubicBezTo>
                      <a:pt x="497" y="635"/>
                      <a:pt x="410" y="665"/>
                      <a:pt x="323" y="695"/>
                    </a:cubicBezTo>
                    <a:cubicBezTo>
                      <a:pt x="303" y="702"/>
                      <a:pt x="282" y="704"/>
                      <a:pt x="260" y="707"/>
                    </a:cubicBezTo>
                    <a:cubicBezTo>
                      <a:pt x="260" y="707"/>
                      <a:pt x="259" y="706"/>
                      <a:pt x="258" y="705"/>
                    </a:cubicBezTo>
                    <a:cubicBezTo>
                      <a:pt x="258" y="701"/>
                      <a:pt x="259" y="697"/>
                      <a:pt x="261" y="692"/>
                    </a:cubicBezTo>
                    <a:cubicBezTo>
                      <a:pt x="225" y="694"/>
                      <a:pt x="193" y="708"/>
                      <a:pt x="160" y="717"/>
                    </a:cubicBezTo>
                    <a:cubicBezTo>
                      <a:pt x="159" y="722"/>
                      <a:pt x="158" y="727"/>
                      <a:pt x="156" y="732"/>
                    </a:cubicBezTo>
                    <a:cubicBezTo>
                      <a:pt x="160" y="736"/>
                      <a:pt x="164" y="741"/>
                      <a:pt x="168" y="745"/>
                    </a:cubicBezTo>
                    <a:cubicBezTo>
                      <a:pt x="173" y="750"/>
                      <a:pt x="175" y="755"/>
                      <a:pt x="175" y="762"/>
                    </a:cubicBezTo>
                    <a:cubicBezTo>
                      <a:pt x="175" y="770"/>
                      <a:pt x="176" y="777"/>
                      <a:pt x="177" y="785"/>
                    </a:cubicBezTo>
                    <a:cubicBezTo>
                      <a:pt x="177" y="788"/>
                      <a:pt x="178" y="791"/>
                      <a:pt x="180" y="794"/>
                    </a:cubicBezTo>
                    <a:cubicBezTo>
                      <a:pt x="188" y="803"/>
                      <a:pt x="205" y="813"/>
                      <a:pt x="221" y="802"/>
                    </a:cubicBezTo>
                    <a:cubicBezTo>
                      <a:pt x="227" y="798"/>
                      <a:pt x="232" y="794"/>
                      <a:pt x="237" y="789"/>
                    </a:cubicBezTo>
                    <a:cubicBezTo>
                      <a:pt x="245" y="781"/>
                      <a:pt x="254" y="776"/>
                      <a:pt x="264" y="772"/>
                    </a:cubicBezTo>
                    <a:cubicBezTo>
                      <a:pt x="275" y="767"/>
                      <a:pt x="286" y="763"/>
                      <a:pt x="297" y="759"/>
                    </a:cubicBezTo>
                    <a:cubicBezTo>
                      <a:pt x="363" y="736"/>
                      <a:pt x="429" y="719"/>
                      <a:pt x="496" y="702"/>
                    </a:cubicBezTo>
                    <a:cubicBezTo>
                      <a:pt x="498" y="701"/>
                      <a:pt x="500" y="702"/>
                      <a:pt x="504" y="702"/>
                    </a:cubicBezTo>
                    <a:cubicBezTo>
                      <a:pt x="503" y="704"/>
                      <a:pt x="503" y="707"/>
                      <a:pt x="501" y="708"/>
                    </a:cubicBezTo>
                    <a:cubicBezTo>
                      <a:pt x="497" y="710"/>
                      <a:pt x="492" y="712"/>
                      <a:pt x="487" y="714"/>
                    </a:cubicBezTo>
                    <a:cubicBezTo>
                      <a:pt x="452" y="727"/>
                      <a:pt x="416" y="740"/>
                      <a:pt x="381" y="753"/>
                    </a:cubicBezTo>
                    <a:cubicBezTo>
                      <a:pt x="377" y="755"/>
                      <a:pt x="372" y="755"/>
                      <a:pt x="369" y="759"/>
                    </a:cubicBezTo>
                    <a:cubicBezTo>
                      <a:pt x="373" y="758"/>
                      <a:pt x="377" y="758"/>
                      <a:pt x="381" y="756"/>
                    </a:cubicBezTo>
                    <a:cubicBezTo>
                      <a:pt x="408" y="748"/>
                      <a:pt x="436" y="740"/>
                      <a:pt x="463" y="731"/>
                    </a:cubicBezTo>
                    <a:cubicBezTo>
                      <a:pt x="518" y="714"/>
                      <a:pt x="573" y="697"/>
                      <a:pt x="629" y="680"/>
                    </a:cubicBezTo>
                    <a:cubicBezTo>
                      <a:pt x="633" y="679"/>
                      <a:pt x="636" y="676"/>
                      <a:pt x="642" y="680"/>
                    </a:cubicBezTo>
                    <a:cubicBezTo>
                      <a:pt x="632" y="709"/>
                      <a:pt x="622" y="739"/>
                      <a:pt x="612" y="769"/>
                    </a:cubicBezTo>
                    <a:cubicBezTo>
                      <a:pt x="587" y="776"/>
                      <a:pt x="562" y="783"/>
                      <a:pt x="538" y="790"/>
                    </a:cubicBezTo>
                    <a:cubicBezTo>
                      <a:pt x="537" y="795"/>
                      <a:pt x="535" y="800"/>
                      <a:pt x="530" y="801"/>
                    </a:cubicBezTo>
                    <a:cubicBezTo>
                      <a:pt x="528" y="802"/>
                      <a:pt x="525" y="804"/>
                      <a:pt x="523" y="805"/>
                    </a:cubicBezTo>
                    <a:cubicBezTo>
                      <a:pt x="515" y="808"/>
                      <a:pt x="510" y="813"/>
                      <a:pt x="509" y="821"/>
                    </a:cubicBezTo>
                    <a:cubicBezTo>
                      <a:pt x="515" y="837"/>
                      <a:pt x="524" y="850"/>
                      <a:pt x="538" y="860"/>
                    </a:cubicBezTo>
                    <a:cubicBezTo>
                      <a:pt x="551" y="868"/>
                      <a:pt x="550" y="873"/>
                      <a:pt x="571" y="865"/>
                    </a:cubicBezTo>
                    <a:cubicBezTo>
                      <a:pt x="571" y="865"/>
                      <a:pt x="573" y="866"/>
                      <a:pt x="574" y="866"/>
                    </a:cubicBezTo>
                    <a:cubicBezTo>
                      <a:pt x="580" y="871"/>
                      <a:pt x="580" y="878"/>
                      <a:pt x="577" y="885"/>
                    </a:cubicBezTo>
                    <a:cubicBezTo>
                      <a:pt x="572" y="898"/>
                      <a:pt x="567" y="912"/>
                      <a:pt x="560" y="925"/>
                    </a:cubicBezTo>
                    <a:cubicBezTo>
                      <a:pt x="546" y="951"/>
                      <a:pt x="533" y="978"/>
                      <a:pt x="521" y="1006"/>
                    </a:cubicBezTo>
                    <a:cubicBezTo>
                      <a:pt x="519" y="1010"/>
                      <a:pt x="518" y="1013"/>
                      <a:pt x="517" y="1015"/>
                    </a:cubicBezTo>
                    <a:cubicBezTo>
                      <a:pt x="512" y="1018"/>
                      <a:pt x="507" y="1018"/>
                      <a:pt x="506" y="1021"/>
                    </a:cubicBezTo>
                    <a:cubicBezTo>
                      <a:pt x="501" y="1027"/>
                      <a:pt x="495" y="1030"/>
                      <a:pt x="488" y="1032"/>
                    </a:cubicBezTo>
                    <a:cubicBezTo>
                      <a:pt x="446" y="1045"/>
                      <a:pt x="404" y="1060"/>
                      <a:pt x="361" y="1072"/>
                    </a:cubicBezTo>
                    <a:cubicBezTo>
                      <a:pt x="272" y="1097"/>
                      <a:pt x="184" y="1123"/>
                      <a:pt x="98" y="1155"/>
                    </a:cubicBezTo>
                    <a:cubicBezTo>
                      <a:pt x="79" y="1162"/>
                      <a:pt x="61" y="1169"/>
                      <a:pt x="41" y="1169"/>
                    </a:cubicBezTo>
                    <a:cubicBezTo>
                      <a:pt x="26" y="1169"/>
                      <a:pt x="16" y="1176"/>
                      <a:pt x="10" y="1189"/>
                    </a:cubicBezTo>
                    <a:cubicBezTo>
                      <a:pt x="8" y="1191"/>
                      <a:pt x="7" y="1193"/>
                      <a:pt x="6" y="1196"/>
                    </a:cubicBezTo>
                    <a:cubicBezTo>
                      <a:pt x="0" y="1205"/>
                      <a:pt x="0" y="1213"/>
                      <a:pt x="8" y="1222"/>
                    </a:cubicBezTo>
                    <a:cubicBezTo>
                      <a:pt x="15" y="1230"/>
                      <a:pt x="21" y="1237"/>
                      <a:pt x="31" y="1240"/>
                    </a:cubicBezTo>
                    <a:cubicBezTo>
                      <a:pt x="35" y="1242"/>
                      <a:pt x="39" y="1243"/>
                      <a:pt x="43" y="1245"/>
                    </a:cubicBezTo>
                    <a:cubicBezTo>
                      <a:pt x="48" y="1241"/>
                      <a:pt x="53" y="1238"/>
                      <a:pt x="57" y="1235"/>
                    </a:cubicBezTo>
                    <a:cubicBezTo>
                      <a:pt x="62" y="1238"/>
                      <a:pt x="66" y="1240"/>
                      <a:pt x="71" y="1243"/>
                    </a:cubicBezTo>
                    <a:cubicBezTo>
                      <a:pt x="75" y="1240"/>
                      <a:pt x="79" y="1237"/>
                      <a:pt x="83" y="1234"/>
                    </a:cubicBezTo>
                    <a:cubicBezTo>
                      <a:pt x="85" y="1222"/>
                      <a:pt x="79" y="1212"/>
                      <a:pt x="83" y="1201"/>
                    </a:cubicBezTo>
                    <a:cubicBezTo>
                      <a:pt x="98" y="1195"/>
                      <a:pt x="113" y="1189"/>
                      <a:pt x="129" y="1183"/>
                    </a:cubicBezTo>
                    <a:cubicBezTo>
                      <a:pt x="168" y="1168"/>
                      <a:pt x="207" y="1153"/>
                      <a:pt x="247" y="1141"/>
                    </a:cubicBezTo>
                    <a:cubicBezTo>
                      <a:pt x="259" y="1138"/>
                      <a:pt x="270" y="1135"/>
                      <a:pt x="282" y="1135"/>
                    </a:cubicBezTo>
                    <a:cubicBezTo>
                      <a:pt x="288" y="1136"/>
                      <a:pt x="295" y="1135"/>
                      <a:pt x="300" y="1131"/>
                    </a:cubicBezTo>
                    <a:cubicBezTo>
                      <a:pt x="308" y="1124"/>
                      <a:pt x="317" y="1122"/>
                      <a:pt x="327" y="1123"/>
                    </a:cubicBezTo>
                    <a:cubicBezTo>
                      <a:pt x="330" y="1123"/>
                      <a:pt x="334" y="1122"/>
                      <a:pt x="337" y="1122"/>
                    </a:cubicBezTo>
                    <a:cubicBezTo>
                      <a:pt x="348" y="1120"/>
                      <a:pt x="360" y="1117"/>
                      <a:pt x="371" y="1114"/>
                    </a:cubicBezTo>
                    <a:cubicBezTo>
                      <a:pt x="395" y="1108"/>
                      <a:pt x="419" y="1102"/>
                      <a:pt x="443" y="1095"/>
                    </a:cubicBezTo>
                    <a:cubicBezTo>
                      <a:pt x="446" y="1094"/>
                      <a:pt x="449" y="1093"/>
                      <a:pt x="452" y="1093"/>
                    </a:cubicBezTo>
                    <a:cubicBezTo>
                      <a:pt x="456" y="1093"/>
                      <a:pt x="459" y="1095"/>
                      <a:pt x="461" y="1096"/>
                    </a:cubicBezTo>
                    <a:cubicBezTo>
                      <a:pt x="467" y="1094"/>
                      <a:pt x="470" y="1087"/>
                      <a:pt x="477" y="1086"/>
                    </a:cubicBezTo>
                    <a:cubicBezTo>
                      <a:pt x="476" y="1094"/>
                      <a:pt x="473" y="1100"/>
                      <a:pt x="470" y="1105"/>
                    </a:cubicBezTo>
                    <a:cubicBezTo>
                      <a:pt x="458" y="1124"/>
                      <a:pt x="446" y="1144"/>
                      <a:pt x="433" y="1164"/>
                    </a:cubicBezTo>
                    <a:cubicBezTo>
                      <a:pt x="422" y="1181"/>
                      <a:pt x="410" y="1197"/>
                      <a:pt x="395" y="1211"/>
                    </a:cubicBezTo>
                    <a:cubicBezTo>
                      <a:pt x="367" y="1236"/>
                      <a:pt x="341" y="1264"/>
                      <a:pt x="316" y="1292"/>
                    </a:cubicBezTo>
                    <a:cubicBezTo>
                      <a:pt x="314" y="1294"/>
                      <a:pt x="311" y="1296"/>
                      <a:pt x="309" y="1297"/>
                    </a:cubicBezTo>
                    <a:cubicBezTo>
                      <a:pt x="307" y="1297"/>
                      <a:pt x="306" y="1297"/>
                      <a:pt x="305" y="1297"/>
                    </a:cubicBezTo>
                    <a:cubicBezTo>
                      <a:pt x="294" y="1290"/>
                      <a:pt x="284" y="1292"/>
                      <a:pt x="273" y="1297"/>
                    </a:cubicBezTo>
                    <a:cubicBezTo>
                      <a:pt x="270" y="1299"/>
                      <a:pt x="267" y="1300"/>
                      <a:pt x="264" y="1301"/>
                    </a:cubicBezTo>
                    <a:cubicBezTo>
                      <a:pt x="250" y="1308"/>
                      <a:pt x="235" y="1311"/>
                      <a:pt x="220" y="1314"/>
                    </a:cubicBezTo>
                    <a:cubicBezTo>
                      <a:pt x="210" y="1315"/>
                      <a:pt x="201" y="1319"/>
                      <a:pt x="192" y="1322"/>
                    </a:cubicBezTo>
                    <a:cubicBezTo>
                      <a:pt x="177" y="1329"/>
                      <a:pt x="177" y="1329"/>
                      <a:pt x="169" y="1343"/>
                    </a:cubicBezTo>
                    <a:cubicBezTo>
                      <a:pt x="165" y="1343"/>
                      <a:pt x="162" y="1344"/>
                      <a:pt x="159" y="1339"/>
                    </a:cubicBezTo>
                    <a:cubicBezTo>
                      <a:pt x="160" y="1338"/>
                      <a:pt x="160" y="1336"/>
                      <a:pt x="161" y="1335"/>
                    </a:cubicBezTo>
                    <a:cubicBezTo>
                      <a:pt x="161" y="1334"/>
                      <a:pt x="162" y="1333"/>
                      <a:pt x="163" y="1332"/>
                    </a:cubicBezTo>
                    <a:cubicBezTo>
                      <a:pt x="164" y="1330"/>
                      <a:pt x="164" y="1328"/>
                      <a:pt x="162" y="1327"/>
                    </a:cubicBezTo>
                    <a:cubicBezTo>
                      <a:pt x="161" y="1327"/>
                      <a:pt x="159" y="1327"/>
                      <a:pt x="158" y="1328"/>
                    </a:cubicBezTo>
                    <a:cubicBezTo>
                      <a:pt x="153" y="1335"/>
                      <a:pt x="148" y="1342"/>
                      <a:pt x="144" y="1350"/>
                    </a:cubicBezTo>
                    <a:cubicBezTo>
                      <a:pt x="138" y="1359"/>
                      <a:pt x="139" y="1368"/>
                      <a:pt x="146" y="1376"/>
                    </a:cubicBezTo>
                    <a:cubicBezTo>
                      <a:pt x="149" y="1379"/>
                      <a:pt x="152" y="1381"/>
                      <a:pt x="155" y="1383"/>
                    </a:cubicBezTo>
                    <a:cubicBezTo>
                      <a:pt x="162" y="1389"/>
                      <a:pt x="169" y="1395"/>
                      <a:pt x="176" y="1401"/>
                    </a:cubicBezTo>
                    <a:cubicBezTo>
                      <a:pt x="176" y="1407"/>
                      <a:pt x="177" y="1412"/>
                      <a:pt x="176" y="1418"/>
                    </a:cubicBezTo>
                    <a:cubicBezTo>
                      <a:pt x="176" y="1429"/>
                      <a:pt x="176" y="1440"/>
                      <a:pt x="175" y="1451"/>
                    </a:cubicBezTo>
                    <a:cubicBezTo>
                      <a:pt x="174" y="1465"/>
                      <a:pt x="172" y="1479"/>
                      <a:pt x="171" y="1493"/>
                    </a:cubicBezTo>
                    <a:cubicBezTo>
                      <a:pt x="170" y="1498"/>
                      <a:pt x="170" y="1504"/>
                      <a:pt x="170" y="1509"/>
                    </a:cubicBezTo>
                    <a:cubicBezTo>
                      <a:pt x="170" y="1515"/>
                      <a:pt x="172" y="1519"/>
                      <a:pt x="177" y="1522"/>
                    </a:cubicBezTo>
                    <a:cubicBezTo>
                      <a:pt x="186" y="1527"/>
                      <a:pt x="195" y="1532"/>
                      <a:pt x="206" y="1532"/>
                    </a:cubicBezTo>
                    <a:cubicBezTo>
                      <a:pt x="214" y="1533"/>
                      <a:pt x="222" y="1534"/>
                      <a:pt x="228" y="1539"/>
                    </a:cubicBezTo>
                    <a:cubicBezTo>
                      <a:pt x="236" y="1545"/>
                      <a:pt x="245" y="1545"/>
                      <a:pt x="253" y="1543"/>
                    </a:cubicBezTo>
                    <a:cubicBezTo>
                      <a:pt x="263" y="1542"/>
                      <a:pt x="272" y="1538"/>
                      <a:pt x="280" y="1533"/>
                    </a:cubicBezTo>
                    <a:cubicBezTo>
                      <a:pt x="290" y="1526"/>
                      <a:pt x="300" y="1518"/>
                      <a:pt x="310" y="1511"/>
                    </a:cubicBezTo>
                    <a:cubicBezTo>
                      <a:pt x="329" y="1497"/>
                      <a:pt x="350" y="1486"/>
                      <a:pt x="374" y="1482"/>
                    </a:cubicBezTo>
                    <a:cubicBezTo>
                      <a:pt x="382" y="1481"/>
                      <a:pt x="391" y="1480"/>
                      <a:pt x="399" y="1479"/>
                    </a:cubicBezTo>
                    <a:cubicBezTo>
                      <a:pt x="422" y="1475"/>
                      <a:pt x="445" y="1468"/>
                      <a:pt x="467" y="1459"/>
                    </a:cubicBezTo>
                    <a:cubicBezTo>
                      <a:pt x="498" y="1448"/>
                      <a:pt x="529" y="1436"/>
                      <a:pt x="561" y="1424"/>
                    </a:cubicBezTo>
                    <a:cubicBezTo>
                      <a:pt x="578" y="1418"/>
                      <a:pt x="595" y="1413"/>
                      <a:pt x="613" y="1408"/>
                    </a:cubicBezTo>
                    <a:cubicBezTo>
                      <a:pt x="618" y="1407"/>
                      <a:pt x="625" y="1406"/>
                      <a:pt x="630" y="1407"/>
                    </a:cubicBezTo>
                    <a:cubicBezTo>
                      <a:pt x="641" y="1411"/>
                      <a:pt x="650" y="1409"/>
                      <a:pt x="659" y="1405"/>
                    </a:cubicBezTo>
                    <a:cubicBezTo>
                      <a:pt x="670" y="1400"/>
                      <a:pt x="682" y="1397"/>
                      <a:pt x="693" y="1394"/>
                    </a:cubicBezTo>
                    <a:cubicBezTo>
                      <a:pt x="697" y="1392"/>
                      <a:pt x="701" y="1393"/>
                      <a:pt x="704" y="1397"/>
                    </a:cubicBezTo>
                    <a:cubicBezTo>
                      <a:pt x="706" y="1399"/>
                      <a:pt x="708" y="1401"/>
                      <a:pt x="709" y="1403"/>
                    </a:cubicBezTo>
                    <a:cubicBezTo>
                      <a:pt x="733" y="1433"/>
                      <a:pt x="757" y="1461"/>
                      <a:pt x="784" y="1488"/>
                    </a:cubicBezTo>
                    <a:cubicBezTo>
                      <a:pt x="816" y="1519"/>
                      <a:pt x="837" y="1557"/>
                      <a:pt x="843" y="1603"/>
                    </a:cubicBezTo>
                    <a:cubicBezTo>
                      <a:pt x="844" y="1613"/>
                      <a:pt x="846" y="1622"/>
                      <a:pt x="849" y="1631"/>
                    </a:cubicBezTo>
                    <a:cubicBezTo>
                      <a:pt x="849" y="1634"/>
                      <a:pt x="850" y="1637"/>
                      <a:pt x="852" y="1638"/>
                    </a:cubicBezTo>
                    <a:cubicBezTo>
                      <a:pt x="862" y="1646"/>
                      <a:pt x="865" y="1656"/>
                      <a:pt x="867" y="1668"/>
                    </a:cubicBezTo>
                    <a:cubicBezTo>
                      <a:pt x="868" y="1676"/>
                      <a:pt x="866" y="1687"/>
                      <a:pt x="873" y="1694"/>
                    </a:cubicBezTo>
                    <a:cubicBezTo>
                      <a:pt x="879" y="1700"/>
                      <a:pt x="887" y="1705"/>
                      <a:pt x="895" y="1710"/>
                    </a:cubicBezTo>
                    <a:cubicBezTo>
                      <a:pt x="895" y="1710"/>
                      <a:pt x="895" y="1710"/>
                      <a:pt x="896" y="1711"/>
                    </a:cubicBezTo>
                    <a:cubicBezTo>
                      <a:pt x="901" y="1715"/>
                      <a:pt x="907" y="1716"/>
                      <a:pt x="914" y="1714"/>
                    </a:cubicBezTo>
                    <a:cubicBezTo>
                      <a:pt x="924" y="1711"/>
                      <a:pt x="935" y="1708"/>
                      <a:pt x="945" y="1705"/>
                    </a:cubicBezTo>
                    <a:cubicBezTo>
                      <a:pt x="949" y="1703"/>
                      <a:pt x="954" y="1702"/>
                      <a:pt x="959" y="1703"/>
                    </a:cubicBezTo>
                    <a:cubicBezTo>
                      <a:pt x="961" y="1704"/>
                      <a:pt x="963" y="1705"/>
                      <a:pt x="966" y="1705"/>
                    </a:cubicBezTo>
                    <a:cubicBezTo>
                      <a:pt x="969" y="1700"/>
                      <a:pt x="972" y="1696"/>
                      <a:pt x="975" y="1692"/>
                    </a:cubicBezTo>
                    <a:cubicBezTo>
                      <a:pt x="984" y="1693"/>
                      <a:pt x="989" y="1701"/>
                      <a:pt x="997" y="1700"/>
                    </a:cubicBezTo>
                    <a:cubicBezTo>
                      <a:pt x="1008" y="1681"/>
                      <a:pt x="1015" y="1661"/>
                      <a:pt x="1015" y="1639"/>
                    </a:cubicBezTo>
                    <a:cubicBezTo>
                      <a:pt x="1015" y="1633"/>
                      <a:pt x="1015" y="1627"/>
                      <a:pt x="1016" y="1622"/>
                    </a:cubicBezTo>
                    <a:cubicBezTo>
                      <a:pt x="1017" y="1610"/>
                      <a:pt x="1018" y="1598"/>
                      <a:pt x="1024" y="1587"/>
                    </a:cubicBezTo>
                    <a:cubicBezTo>
                      <a:pt x="1029" y="1577"/>
                      <a:pt x="1031" y="1565"/>
                      <a:pt x="1031" y="1553"/>
                    </a:cubicBezTo>
                    <a:cubicBezTo>
                      <a:pt x="1031" y="1542"/>
                      <a:pt x="1032" y="1531"/>
                      <a:pt x="1034" y="1520"/>
                    </a:cubicBezTo>
                    <a:cubicBezTo>
                      <a:pt x="1036" y="1507"/>
                      <a:pt x="1039" y="1494"/>
                      <a:pt x="1042" y="1482"/>
                    </a:cubicBezTo>
                    <a:cubicBezTo>
                      <a:pt x="1048" y="1459"/>
                      <a:pt x="1053" y="1436"/>
                      <a:pt x="1055" y="1412"/>
                    </a:cubicBezTo>
                    <a:cubicBezTo>
                      <a:pt x="1056" y="1400"/>
                      <a:pt x="1058" y="1388"/>
                      <a:pt x="1059" y="1375"/>
                    </a:cubicBezTo>
                    <a:cubicBezTo>
                      <a:pt x="1068" y="1375"/>
                      <a:pt x="1074" y="1370"/>
                      <a:pt x="1078" y="1364"/>
                    </a:cubicBezTo>
                    <a:cubicBezTo>
                      <a:pt x="1104" y="1369"/>
                      <a:pt x="1128" y="1375"/>
                      <a:pt x="1153" y="1379"/>
                    </a:cubicBezTo>
                    <a:cubicBezTo>
                      <a:pt x="1177" y="1384"/>
                      <a:pt x="1202" y="1388"/>
                      <a:pt x="1228" y="1389"/>
                    </a:cubicBezTo>
                    <a:cubicBezTo>
                      <a:pt x="1227" y="1382"/>
                      <a:pt x="1225" y="1376"/>
                      <a:pt x="1224" y="1369"/>
                    </a:cubicBezTo>
                    <a:cubicBezTo>
                      <a:pt x="1232" y="1368"/>
                      <a:pt x="1239" y="1368"/>
                      <a:pt x="1247" y="1367"/>
                    </a:cubicBezTo>
                    <a:cubicBezTo>
                      <a:pt x="1246" y="1362"/>
                      <a:pt x="1246" y="1359"/>
                      <a:pt x="1245" y="1354"/>
                    </a:cubicBezTo>
                    <a:cubicBezTo>
                      <a:pt x="1250" y="1353"/>
                      <a:pt x="1255" y="1352"/>
                      <a:pt x="1260" y="1351"/>
                    </a:cubicBezTo>
                    <a:cubicBezTo>
                      <a:pt x="1272" y="1350"/>
                      <a:pt x="1285" y="1349"/>
                      <a:pt x="1298" y="1348"/>
                    </a:cubicBezTo>
                    <a:cubicBezTo>
                      <a:pt x="1299" y="1348"/>
                      <a:pt x="1300" y="1347"/>
                      <a:pt x="1301" y="1346"/>
                    </a:cubicBezTo>
                    <a:cubicBezTo>
                      <a:pt x="1300" y="1342"/>
                      <a:pt x="1299" y="1339"/>
                      <a:pt x="1297" y="1334"/>
                    </a:cubicBezTo>
                    <a:cubicBezTo>
                      <a:pt x="1307" y="1331"/>
                      <a:pt x="1315" y="1328"/>
                      <a:pt x="1323" y="1325"/>
                    </a:cubicBezTo>
                    <a:cubicBezTo>
                      <a:pt x="1324" y="1316"/>
                      <a:pt x="1321" y="1310"/>
                      <a:pt x="1315" y="1306"/>
                    </a:cubicBezTo>
                    <a:cubicBezTo>
                      <a:pt x="1311" y="1304"/>
                      <a:pt x="1309" y="1301"/>
                      <a:pt x="1303" y="1297"/>
                    </a:cubicBezTo>
                    <a:cubicBezTo>
                      <a:pt x="1309" y="1296"/>
                      <a:pt x="1314" y="1296"/>
                      <a:pt x="1319" y="1296"/>
                    </a:cubicBezTo>
                    <a:cubicBezTo>
                      <a:pt x="1326" y="1297"/>
                      <a:pt x="1331" y="1297"/>
                      <a:pt x="1337" y="1296"/>
                    </a:cubicBezTo>
                    <a:cubicBezTo>
                      <a:pt x="1341" y="1286"/>
                      <a:pt x="1337" y="1278"/>
                      <a:pt x="1331" y="1272"/>
                    </a:cubicBezTo>
                    <a:cubicBezTo>
                      <a:pt x="1331" y="1269"/>
                      <a:pt x="1331" y="1267"/>
                      <a:pt x="1331" y="1265"/>
                    </a:cubicBezTo>
                    <a:cubicBezTo>
                      <a:pt x="1334" y="1254"/>
                      <a:pt x="1328" y="1248"/>
                      <a:pt x="1320" y="1243"/>
                    </a:cubicBezTo>
                    <a:cubicBezTo>
                      <a:pt x="1317" y="1241"/>
                      <a:pt x="1314" y="1240"/>
                      <a:pt x="1311" y="1239"/>
                    </a:cubicBezTo>
                    <a:cubicBezTo>
                      <a:pt x="1275" y="1226"/>
                      <a:pt x="1237" y="1218"/>
                      <a:pt x="1198" y="1214"/>
                    </a:cubicBezTo>
                    <a:cubicBezTo>
                      <a:pt x="1164" y="1211"/>
                      <a:pt x="1130" y="1207"/>
                      <a:pt x="1096" y="1203"/>
                    </a:cubicBezTo>
                    <a:cubicBezTo>
                      <a:pt x="1090" y="1203"/>
                      <a:pt x="1084" y="1202"/>
                      <a:pt x="1078" y="1199"/>
                    </a:cubicBezTo>
                    <a:cubicBezTo>
                      <a:pt x="1080" y="1195"/>
                      <a:pt x="1081" y="1190"/>
                      <a:pt x="1082" y="1186"/>
                    </a:cubicBezTo>
                    <a:cubicBezTo>
                      <a:pt x="1092" y="1155"/>
                      <a:pt x="1101" y="1123"/>
                      <a:pt x="1107" y="1090"/>
                    </a:cubicBezTo>
                    <a:cubicBezTo>
                      <a:pt x="1109" y="1083"/>
                      <a:pt x="1112" y="1077"/>
                      <a:pt x="1106" y="1070"/>
                    </a:cubicBezTo>
                    <a:cubicBezTo>
                      <a:pt x="1105" y="1069"/>
                      <a:pt x="1106" y="1066"/>
                      <a:pt x="1107" y="1064"/>
                    </a:cubicBezTo>
                    <a:cubicBezTo>
                      <a:pt x="1112" y="1050"/>
                      <a:pt x="1117" y="1036"/>
                      <a:pt x="1123" y="1022"/>
                    </a:cubicBezTo>
                    <a:cubicBezTo>
                      <a:pt x="1128" y="1013"/>
                      <a:pt x="1131" y="1011"/>
                      <a:pt x="1143" y="1012"/>
                    </a:cubicBezTo>
                    <a:cubicBezTo>
                      <a:pt x="1164" y="1014"/>
                      <a:pt x="1185" y="1017"/>
                      <a:pt x="1206" y="1019"/>
                    </a:cubicBezTo>
                    <a:cubicBezTo>
                      <a:pt x="1248" y="1024"/>
                      <a:pt x="1289" y="1028"/>
                      <a:pt x="1329" y="1036"/>
                    </a:cubicBezTo>
                    <a:cubicBezTo>
                      <a:pt x="1362" y="1042"/>
                      <a:pt x="1395" y="1050"/>
                      <a:pt x="1425" y="1066"/>
                    </a:cubicBezTo>
                    <a:cubicBezTo>
                      <a:pt x="1430" y="1068"/>
                      <a:pt x="1434" y="1070"/>
                      <a:pt x="1439" y="1072"/>
                    </a:cubicBezTo>
                    <a:cubicBezTo>
                      <a:pt x="1455" y="1079"/>
                      <a:pt x="1471" y="1082"/>
                      <a:pt x="1489" y="1080"/>
                    </a:cubicBezTo>
                    <a:cubicBezTo>
                      <a:pt x="1503" y="1079"/>
                      <a:pt x="1518" y="1079"/>
                      <a:pt x="1532" y="1078"/>
                    </a:cubicBezTo>
                    <a:cubicBezTo>
                      <a:pt x="1539" y="1078"/>
                      <a:pt x="1543" y="1076"/>
                      <a:pt x="1548" y="1072"/>
                    </a:cubicBezTo>
                    <a:cubicBezTo>
                      <a:pt x="1560" y="1060"/>
                      <a:pt x="1568" y="1045"/>
                      <a:pt x="1575" y="1030"/>
                    </a:cubicBezTo>
                    <a:cubicBezTo>
                      <a:pt x="1579" y="1023"/>
                      <a:pt x="1580" y="1015"/>
                      <a:pt x="1577" y="1007"/>
                    </a:cubicBezTo>
                    <a:moveTo>
                      <a:pt x="178" y="1511"/>
                    </a:moveTo>
                    <a:cubicBezTo>
                      <a:pt x="174" y="1507"/>
                      <a:pt x="174" y="1503"/>
                      <a:pt x="177" y="1497"/>
                    </a:cubicBezTo>
                    <a:cubicBezTo>
                      <a:pt x="180" y="1500"/>
                      <a:pt x="183" y="1502"/>
                      <a:pt x="184" y="1504"/>
                    </a:cubicBezTo>
                    <a:cubicBezTo>
                      <a:pt x="189" y="1512"/>
                      <a:pt x="196" y="1515"/>
                      <a:pt x="204" y="1516"/>
                    </a:cubicBezTo>
                    <a:cubicBezTo>
                      <a:pt x="208" y="1516"/>
                      <a:pt x="212" y="1517"/>
                      <a:pt x="217" y="1517"/>
                    </a:cubicBezTo>
                    <a:cubicBezTo>
                      <a:pt x="218" y="1518"/>
                      <a:pt x="220" y="1519"/>
                      <a:pt x="222" y="1520"/>
                    </a:cubicBezTo>
                    <a:cubicBezTo>
                      <a:pt x="205" y="1525"/>
                      <a:pt x="191" y="1522"/>
                      <a:pt x="178" y="1511"/>
                    </a:cubicBezTo>
                    <a:moveTo>
                      <a:pt x="409" y="1463"/>
                    </a:moveTo>
                    <a:cubicBezTo>
                      <a:pt x="408" y="1463"/>
                      <a:pt x="407" y="1463"/>
                      <a:pt x="405" y="1463"/>
                    </a:cubicBezTo>
                    <a:cubicBezTo>
                      <a:pt x="407" y="1463"/>
                      <a:pt x="408" y="1463"/>
                      <a:pt x="409" y="1463"/>
                    </a:cubicBezTo>
                    <a:cubicBezTo>
                      <a:pt x="409" y="1462"/>
                      <a:pt x="410" y="1462"/>
                      <a:pt x="410" y="1462"/>
                    </a:cubicBezTo>
                    <a:cubicBezTo>
                      <a:pt x="409" y="1463"/>
                      <a:pt x="409" y="1463"/>
                      <a:pt x="409" y="1463"/>
                    </a:cubicBezTo>
                    <a:moveTo>
                      <a:pt x="499" y="1236"/>
                    </a:moveTo>
                    <a:cubicBezTo>
                      <a:pt x="505" y="1227"/>
                      <a:pt x="512" y="1220"/>
                      <a:pt x="523" y="1213"/>
                    </a:cubicBezTo>
                    <a:cubicBezTo>
                      <a:pt x="520" y="1229"/>
                      <a:pt x="511" y="1237"/>
                      <a:pt x="497" y="1243"/>
                    </a:cubicBezTo>
                    <a:cubicBezTo>
                      <a:pt x="498" y="1239"/>
                      <a:pt x="498" y="1237"/>
                      <a:pt x="499" y="1236"/>
                    </a:cubicBezTo>
                    <a:moveTo>
                      <a:pt x="552" y="1407"/>
                    </a:moveTo>
                    <a:cubicBezTo>
                      <a:pt x="560" y="1400"/>
                      <a:pt x="573" y="1397"/>
                      <a:pt x="588" y="1399"/>
                    </a:cubicBezTo>
                    <a:cubicBezTo>
                      <a:pt x="577" y="1404"/>
                      <a:pt x="566" y="1408"/>
                      <a:pt x="552" y="1407"/>
                    </a:cubicBezTo>
                    <a:moveTo>
                      <a:pt x="583" y="1390"/>
                    </a:moveTo>
                    <a:cubicBezTo>
                      <a:pt x="583" y="1390"/>
                      <a:pt x="583" y="1390"/>
                      <a:pt x="583" y="1390"/>
                    </a:cubicBezTo>
                    <a:cubicBezTo>
                      <a:pt x="583" y="1390"/>
                      <a:pt x="583" y="1390"/>
                      <a:pt x="583" y="1390"/>
                    </a:cubicBezTo>
                    <a:cubicBezTo>
                      <a:pt x="580" y="1396"/>
                      <a:pt x="576" y="1394"/>
                      <a:pt x="571" y="1393"/>
                    </a:cubicBezTo>
                    <a:cubicBezTo>
                      <a:pt x="571" y="1393"/>
                      <a:pt x="571" y="1393"/>
                      <a:pt x="571" y="1393"/>
                    </a:cubicBezTo>
                    <a:cubicBezTo>
                      <a:pt x="570" y="1393"/>
                      <a:pt x="570" y="1393"/>
                      <a:pt x="570" y="1393"/>
                    </a:cubicBezTo>
                    <a:cubicBezTo>
                      <a:pt x="568" y="1395"/>
                      <a:pt x="567" y="1396"/>
                      <a:pt x="565" y="1397"/>
                    </a:cubicBezTo>
                    <a:cubicBezTo>
                      <a:pt x="563" y="1397"/>
                      <a:pt x="561" y="1397"/>
                      <a:pt x="558" y="1397"/>
                    </a:cubicBezTo>
                    <a:cubicBezTo>
                      <a:pt x="558" y="1397"/>
                      <a:pt x="557" y="1397"/>
                      <a:pt x="556" y="1397"/>
                    </a:cubicBezTo>
                    <a:cubicBezTo>
                      <a:pt x="556" y="1398"/>
                      <a:pt x="556" y="1398"/>
                      <a:pt x="556" y="1398"/>
                    </a:cubicBezTo>
                    <a:cubicBezTo>
                      <a:pt x="555" y="1398"/>
                      <a:pt x="555" y="1398"/>
                      <a:pt x="555" y="1398"/>
                    </a:cubicBezTo>
                    <a:cubicBezTo>
                      <a:pt x="553" y="1400"/>
                      <a:pt x="550" y="1401"/>
                      <a:pt x="546" y="1398"/>
                    </a:cubicBezTo>
                    <a:cubicBezTo>
                      <a:pt x="555" y="1398"/>
                      <a:pt x="555" y="1398"/>
                      <a:pt x="555" y="1398"/>
                    </a:cubicBezTo>
                    <a:cubicBezTo>
                      <a:pt x="556" y="1397"/>
                      <a:pt x="556" y="1397"/>
                      <a:pt x="556" y="1397"/>
                    </a:cubicBezTo>
                    <a:cubicBezTo>
                      <a:pt x="556" y="1397"/>
                      <a:pt x="556" y="1397"/>
                      <a:pt x="556" y="1397"/>
                    </a:cubicBezTo>
                    <a:cubicBezTo>
                      <a:pt x="559" y="1393"/>
                      <a:pt x="563" y="1393"/>
                      <a:pt x="567" y="1393"/>
                    </a:cubicBezTo>
                    <a:cubicBezTo>
                      <a:pt x="568" y="1393"/>
                      <a:pt x="569" y="1393"/>
                      <a:pt x="570" y="1393"/>
                    </a:cubicBezTo>
                    <a:cubicBezTo>
                      <a:pt x="571" y="1393"/>
                      <a:pt x="571" y="1393"/>
                      <a:pt x="571" y="1393"/>
                    </a:cubicBezTo>
                    <a:cubicBezTo>
                      <a:pt x="571" y="1393"/>
                      <a:pt x="571" y="1393"/>
                      <a:pt x="571" y="1393"/>
                    </a:cubicBezTo>
                    <a:cubicBezTo>
                      <a:pt x="574" y="1389"/>
                      <a:pt x="579" y="1391"/>
                      <a:pt x="583" y="1390"/>
                    </a:cubicBezTo>
                    <a:cubicBezTo>
                      <a:pt x="583" y="1389"/>
                      <a:pt x="583" y="1389"/>
                      <a:pt x="583" y="1389"/>
                    </a:cubicBezTo>
                    <a:cubicBezTo>
                      <a:pt x="583" y="1390"/>
                      <a:pt x="583" y="1390"/>
                      <a:pt x="583" y="1390"/>
                    </a:cubicBezTo>
                    <a:cubicBezTo>
                      <a:pt x="586" y="1389"/>
                      <a:pt x="588" y="1388"/>
                      <a:pt x="590" y="1387"/>
                    </a:cubicBezTo>
                    <a:cubicBezTo>
                      <a:pt x="588" y="1391"/>
                      <a:pt x="586" y="1391"/>
                      <a:pt x="583" y="1390"/>
                    </a:cubicBezTo>
                    <a:moveTo>
                      <a:pt x="679" y="1377"/>
                    </a:moveTo>
                    <a:cubicBezTo>
                      <a:pt x="677" y="1378"/>
                      <a:pt x="674" y="1379"/>
                      <a:pt x="671" y="1379"/>
                    </a:cubicBezTo>
                    <a:cubicBezTo>
                      <a:pt x="656" y="1383"/>
                      <a:pt x="641" y="1386"/>
                      <a:pt x="626" y="1390"/>
                    </a:cubicBezTo>
                    <a:cubicBezTo>
                      <a:pt x="624" y="1390"/>
                      <a:pt x="623" y="1390"/>
                      <a:pt x="621" y="1389"/>
                    </a:cubicBezTo>
                    <a:cubicBezTo>
                      <a:pt x="621" y="1388"/>
                      <a:pt x="622" y="1386"/>
                      <a:pt x="623" y="1385"/>
                    </a:cubicBezTo>
                    <a:cubicBezTo>
                      <a:pt x="628" y="1381"/>
                      <a:pt x="634" y="1377"/>
                      <a:pt x="640" y="1373"/>
                    </a:cubicBezTo>
                    <a:cubicBezTo>
                      <a:pt x="641" y="1372"/>
                      <a:pt x="643" y="1371"/>
                      <a:pt x="644" y="1371"/>
                    </a:cubicBezTo>
                    <a:cubicBezTo>
                      <a:pt x="657" y="1371"/>
                      <a:pt x="669" y="1367"/>
                      <a:pt x="682" y="1368"/>
                    </a:cubicBezTo>
                    <a:cubicBezTo>
                      <a:pt x="685" y="1373"/>
                      <a:pt x="683" y="1375"/>
                      <a:pt x="679" y="1377"/>
                    </a:cubicBezTo>
                    <a:moveTo>
                      <a:pt x="703" y="1367"/>
                    </a:moveTo>
                    <a:cubicBezTo>
                      <a:pt x="701" y="1361"/>
                      <a:pt x="703" y="1359"/>
                      <a:pt x="707" y="1358"/>
                    </a:cubicBezTo>
                    <a:cubicBezTo>
                      <a:pt x="716" y="1355"/>
                      <a:pt x="725" y="1354"/>
                      <a:pt x="734" y="1352"/>
                    </a:cubicBezTo>
                    <a:cubicBezTo>
                      <a:pt x="760" y="1347"/>
                      <a:pt x="786" y="1342"/>
                      <a:pt x="811" y="1337"/>
                    </a:cubicBezTo>
                    <a:cubicBezTo>
                      <a:pt x="832" y="1333"/>
                      <a:pt x="853" y="1333"/>
                      <a:pt x="874" y="1333"/>
                    </a:cubicBezTo>
                    <a:cubicBezTo>
                      <a:pt x="876" y="1333"/>
                      <a:pt x="878" y="1333"/>
                      <a:pt x="881" y="1334"/>
                    </a:cubicBezTo>
                    <a:cubicBezTo>
                      <a:pt x="880" y="1336"/>
                      <a:pt x="880" y="1337"/>
                      <a:pt x="879" y="1337"/>
                    </a:cubicBezTo>
                    <a:cubicBezTo>
                      <a:pt x="879" y="1338"/>
                      <a:pt x="878" y="1339"/>
                      <a:pt x="877" y="1339"/>
                    </a:cubicBezTo>
                    <a:cubicBezTo>
                      <a:pt x="862" y="1342"/>
                      <a:pt x="847" y="1346"/>
                      <a:pt x="831" y="1349"/>
                    </a:cubicBezTo>
                    <a:cubicBezTo>
                      <a:pt x="789" y="1356"/>
                      <a:pt x="746" y="1362"/>
                      <a:pt x="703" y="1367"/>
                    </a:cubicBezTo>
                    <a:moveTo>
                      <a:pt x="873" y="1457"/>
                    </a:moveTo>
                    <a:cubicBezTo>
                      <a:pt x="863" y="1459"/>
                      <a:pt x="855" y="1458"/>
                      <a:pt x="847" y="1457"/>
                    </a:cubicBezTo>
                    <a:cubicBezTo>
                      <a:pt x="839" y="1456"/>
                      <a:pt x="831" y="1454"/>
                      <a:pt x="821" y="1452"/>
                    </a:cubicBezTo>
                    <a:cubicBezTo>
                      <a:pt x="826" y="1456"/>
                      <a:pt x="829" y="1458"/>
                      <a:pt x="832" y="1460"/>
                    </a:cubicBezTo>
                    <a:cubicBezTo>
                      <a:pt x="835" y="1462"/>
                      <a:pt x="836" y="1464"/>
                      <a:pt x="835" y="1467"/>
                    </a:cubicBezTo>
                    <a:cubicBezTo>
                      <a:pt x="834" y="1470"/>
                      <a:pt x="831" y="1471"/>
                      <a:pt x="828" y="1470"/>
                    </a:cubicBezTo>
                    <a:cubicBezTo>
                      <a:pt x="826" y="1470"/>
                      <a:pt x="823" y="1469"/>
                      <a:pt x="821" y="1468"/>
                    </a:cubicBezTo>
                    <a:cubicBezTo>
                      <a:pt x="818" y="1467"/>
                      <a:pt x="814" y="1466"/>
                      <a:pt x="811" y="1466"/>
                    </a:cubicBezTo>
                    <a:cubicBezTo>
                      <a:pt x="803" y="1466"/>
                      <a:pt x="797" y="1462"/>
                      <a:pt x="791" y="1457"/>
                    </a:cubicBezTo>
                    <a:cubicBezTo>
                      <a:pt x="789" y="1456"/>
                      <a:pt x="787" y="1454"/>
                      <a:pt x="784" y="1452"/>
                    </a:cubicBezTo>
                    <a:cubicBezTo>
                      <a:pt x="784" y="1454"/>
                      <a:pt x="784" y="1456"/>
                      <a:pt x="783" y="1457"/>
                    </a:cubicBezTo>
                    <a:cubicBezTo>
                      <a:pt x="783" y="1457"/>
                      <a:pt x="781" y="1458"/>
                      <a:pt x="781" y="1458"/>
                    </a:cubicBezTo>
                    <a:cubicBezTo>
                      <a:pt x="759" y="1441"/>
                      <a:pt x="737" y="1425"/>
                      <a:pt x="721" y="1402"/>
                    </a:cubicBezTo>
                    <a:cubicBezTo>
                      <a:pt x="719" y="1399"/>
                      <a:pt x="714" y="1397"/>
                      <a:pt x="715" y="1391"/>
                    </a:cubicBezTo>
                    <a:cubicBezTo>
                      <a:pt x="768" y="1383"/>
                      <a:pt x="822" y="1375"/>
                      <a:pt x="875" y="1368"/>
                    </a:cubicBezTo>
                    <a:cubicBezTo>
                      <a:pt x="877" y="1368"/>
                      <a:pt x="878" y="1369"/>
                      <a:pt x="880" y="1370"/>
                    </a:cubicBezTo>
                    <a:cubicBezTo>
                      <a:pt x="877" y="1387"/>
                      <a:pt x="873" y="1405"/>
                      <a:pt x="870" y="1424"/>
                    </a:cubicBezTo>
                    <a:cubicBezTo>
                      <a:pt x="874" y="1423"/>
                      <a:pt x="878" y="1423"/>
                      <a:pt x="882" y="1423"/>
                    </a:cubicBezTo>
                    <a:cubicBezTo>
                      <a:pt x="881" y="1435"/>
                      <a:pt x="872" y="1445"/>
                      <a:pt x="873" y="1457"/>
                    </a:cubicBezTo>
                    <a:moveTo>
                      <a:pt x="943" y="1120"/>
                    </a:moveTo>
                    <a:cubicBezTo>
                      <a:pt x="938" y="1117"/>
                      <a:pt x="933" y="1115"/>
                      <a:pt x="927" y="1112"/>
                    </a:cubicBezTo>
                    <a:cubicBezTo>
                      <a:pt x="928" y="1118"/>
                      <a:pt x="929" y="1122"/>
                      <a:pt x="930" y="1127"/>
                    </a:cubicBezTo>
                    <a:cubicBezTo>
                      <a:pt x="934" y="1142"/>
                      <a:pt x="937" y="1158"/>
                      <a:pt x="934" y="1174"/>
                    </a:cubicBezTo>
                    <a:cubicBezTo>
                      <a:pt x="933" y="1178"/>
                      <a:pt x="932" y="1183"/>
                      <a:pt x="934" y="1187"/>
                    </a:cubicBezTo>
                    <a:cubicBezTo>
                      <a:pt x="937" y="1195"/>
                      <a:pt x="934" y="1201"/>
                      <a:pt x="931" y="1207"/>
                    </a:cubicBezTo>
                    <a:cubicBezTo>
                      <a:pt x="929" y="1208"/>
                      <a:pt x="928" y="1210"/>
                      <a:pt x="927" y="1212"/>
                    </a:cubicBezTo>
                    <a:cubicBezTo>
                      <a:pt x="921" y="1215"/>
                      <a:pt x="914" y="1214"/>
                      <a:pt x="908" y="1214"/>
                    </a:cubicBezTo>
                    <a:cubicBezTo>
                      <a:pt x="873" y="1213"/>
                      <a:pt x="838" y="1218"/>
                      <a:pt x="804" y="1222"/>
                    </a:cubicBezTo>
                    <a:cubicBezTo>
                      <a:pt x="711" y="1232"/>
                      <a:pt x="621" y="1257"/>
                      <a:pt x="531" y="1280"/>
                    </a:cubicBezTo>
                    <a:cubicBezTo>
                      <a:pt x="521" y="1282"/>
                      <a:pt x="512" y="1284"/>
                      <a:pt x="499" y="1288"/>
                    </a:cubicBezTo>
                    <a:cubicBezTo>
                      <a:pt x="505" y="1283"/>
                      <a:pt x="508" y="1281"/>
                      <a:pt x="511" y="1279"/>
                    </a:cubicBezTo>
                    <a:cubicBezTo>
                      <a:pt x="513" y="1276"/>
                      <a:pt x="515" y="1273"/>
                      <a:pt x="517" y="1270"/>
                    </a:cubicBezTo>
                    <a:cubicBezTo>
                      <a:pt x="520" y="1266"/>
                      <a:pt x="522" y="1263"/>
                      <a:pt x="525" y="1259"/>
                    </a:cubicBezTo>
                    <a:cubicBezTo>
                      <a:pt x="543" y="1233"/>
                      <a:pt x="560" y="1207"/>
                      <a:pt x="578" y="1181"/>
                    </a:cubicBezTo>
                    <a:cubicBezTo>
                      <a:pt x="581" y="1176"/>
                      <a:pt x="584" y="1172"/>
                      <a:pt x="587" y="1167"/>
                    </a:cubicBezTo>
                    <a:cubicBezTo>
                      <a:pt x="584" y="1163"/>
                      <a:pt x="582" y="1160"/>
                      <a:pt x="579" y="1156"/>
                    </a:cubicBezTo>
                    <a:cubicBezTo>
                      <a:pt x="573" y="1157"/>
                      <a:pt x="568" y="1158"/>
                      <a:pt x="563" y="1159"/>
                    </a:cubicBezTo>
                    <a:cubicBezTo>
                      <a:pt x="567" y="1148"/>
                      <a:pt x="571" y="1142"/>
                      <a:pt x="583" y="1131"/>
                    </a:cubicBezTo>
                    <a:cubicBezTo>
                      <a:pt x="583" y="1133"/>
                      <a:pt x="584" y="1134"/>
                      <a:pt x="585" y="1135"/>
                    </a:cubicBezTo>
                    <a:cubicBezTo>
                      <a:pt x="588" y="1139"/>
                      <a:pt x="593" y="1140"/>
                      <a:pt x="596" y="1137"/>
                    </a:cubicBezTo>
                    <a:cubicBezTo>
                      <a:pt x="597" y="1136"/>
                      <a:pt x="598" y="1135"/>
                      <a:pt x="599" y="1134"/>
                    </a:cubicBezTo>
                    <a:cubicBezTo>
                      <a:pt x="603" y="1127"/>
                      <a:pt x="608" y="1120"/>
                      <a:pt x="612" y="1113"/>
                    </a:cubicBezTo>
                    <a:cubicBezTo>
                      <a:pt x="616" y="1107"/>
                      <a:pt x="619" y="1100"/>
                      <a:pt x="621" y="1092"/>
                    </a:cubicBezTo>
                    <a:cubicBezTo>
                      <a:pt x="624" y="1078"/>
                      <a:pt x="630" y="1067"/>
                      <a:pt x="639" y="1056"/>
                    </a:cubicBezTo>
                    <a:cubicBezTo>
                      <a:pt x="643" y="1052"/>
                      <a:pt x="647" y="1049"/>
                      <a:pt x="653" y="1048"/>
                    </a:cubicBezTo>
                    <a:cubicBezTo>
                      <a:pt x="665" y="1046"/>
                      <a:pt x="676" y="1042"/>
                      <a:pt x="689" y="1042"/>
                    </a:cubicBezTo>
                    <a:cubicBezTo>
                      <a:pt x="696" y="1042"/>
                      <a:pt x="703" y="1039"/>
                      <a:pt x="710" y="1037"/>
                    </a:cubicBezTo>
                    <a:cubicBezTo>
                      <a:pt x="735" y="1030"/>
                      <a:pt x="760" y="1026"/>
                      <a:pt x="785" y="1023"/>
                    </a:cubicBezTo>
                    <a:cubicBezTo>
                      <a:pt x="789" y="1022"/>
                      <a:pt x="794" y="1022"/>
                      <a:pt x="797" y="1023"/>
                    </a:cubicBezTo>
                    <a:cubicBezTo>
                      <a:pt x="803" y="1026"/>
                      <a:pt x="809" y="1025"/>
                      <a:pt x="814" y="1024"/>
                    </a:cubicBezTo>
                    <a:cubicBezTo>
                      <a:pt x="846" y="1020"/>
                      <a:pt x="878" y="1015"/>
                      <a:pt x="910" y="1012"/>
                    </a:cubicBezTo>
                    <a:cubicBezTo>
                      <a:pt x="929" y="1010"/>
                      <a:pt x="947" y="1012"/>
                      <a:pt x="966" y="1012"/>
                    </a:cubicBezTo>
                    <a:cubicBezTo>
                      <a:pt x="969" y="1020"/>
                      <a:pt x="963" y="1027"/>
                      <a:pt x="964" y="1036"/>
                    </a:cubicBezTo>
                    <a:cubicBezTo>
                      <a:pt x="967" y="1034"/>
                      <a:pt x="970" y="1032"/>
                      <a:pt x="973" y="1030"/>
                    </a:cubicBezTo>
                    <a:cubicBezTo>
                      <a:pt x="969" y="1049"/>
                      <a:pt x="951" y="1105"/>
                      <a:pt x="943" y="1120"/>
                    </a:cubicBezTo>
                    <a:moveTo>
                      <a:pt x="1031" y="812"/>
                    </a:moveTo>
                    <a:cubicBezTo>
                      <a:pt x="1026" y="824"/>
                      <a:pt x="1025" y="837"/>
                      <a:pt x="1024" y="850"/>
                    </a:cubicBezTo>
                    <a:cubicBezTo>
                      <a:pt x="1024" y="853"/>
                      <a:pt x="1023" y="856"/>
                      <a:pt x="1022" y="859"/>
                    </a:cubicBezTo>
                    <a:cubicBezTo>
                      <a:pt x="1015" y="883"/>
                      <a:pt x="1007" y="907"/>
                      <a:pt x="999" y="933"/>
                    </a:cubicBezTo>
                    <a:cubicBezTo>
                      <a:pt x="985" y="935"/>
                      <a:pt x="972" y="939"/>
                      <a:pt x="958" y="939"/>
                    </a:cubicBezTo>
                    <a:cubicBezTo>
                      <a:pt x="939" y="941"/>
                      <a:pt x="919" y="943"/>
                      <a:pt x="900" y="947"/>
                    </a:cubicBezTo>
                    <a:cubicBezTo>
                      <a:pt x="896" y="948"/>
                      <a:pt x="892" y="949"/>
                      <a:pt x="888" y="949"/>
                    </a:cubicBezTo>
                    <a:cubicBezTo>
                      <a:pt x="876" y="949"/>
                      <a:pt x="864" y="952"/>
                      <a:pt x="852" y="953"/>
                    </a:cubicBezTo>
                    <a:cubicBezTo>
                      <a:pt x="822" y="957"/>
                      <a:pt x="794" y="964"/>
                      <a:pt x="765" y="971"/>
                    </a:cubicBezTo>
                    <a:cubicBezTo>
                      <a:pt x="738" y="977"/>
                      <a:pt x="711" y="981"/>
                      <a:pt x="684" y="984"/>
                    </a:cubicBezTo>
                    <a:cubicBezTo>
                      <a:pt x="683" y="984"/>
                      <a:pt x="681" y="983"/>
                      <a:pt x="680" y="983"/>
                    </a:cubicBezTo>
                    <a:cubicBezTo>
                      <a:pt x="679" y="977"/>
                      <a:pt x="682" y="971"/>
                      <a:pt x="685" y="966"/>
                    </a:cubicBezTo>
                    <a:cubicBezTo>
                      <a:pt x="696" y="935"/>
                      <a:pt x="709" y="904"/>
                      <a:pt x="720" y="873"/>
                    </a:cubicBezTo>
                    <a:cubicBezTo>
                      <a:pt x="726" y="858"/>
                      <a:pt x="731" y="842"/>
                      <a:pt x="734" y="827"/>
                    </a:cubicBezTo>
                    <a:cubicBezTo>
                      <a:pt x="735" y="821"/>
                      <a:pt x="735" y="816"/>
                      <a:pt x="739" y="811"/>
                    </a:cubicBezTo>
                    <a:cubicBezTo>
                      <a:pt x="748" y="799"/>
                      <a:pt x="745" y="796"/>
                      <a:pt x="767" y="799"/>
                    </a:cubicBezTo>
                    <a:cubicBezTo>
                      <a:pt x="768" y="802"/>
                      <a:pt x="769" y="806"/>
                      <a:pt x="770" y="811"/>
                    </a:cubicBezTo>
                    <a:cubicBezTo>
                      <a:pt x="767" y="811"/>
                      <a:pt x="765" y="811"/>
                      <a:pt x="763" y="810"/>
                    </a:cubicBezTo>
                    <a:cubicBezTo>
                      <a:pt x="762" y="810"/>
                      <a:pt x="760" y="809"/>
                      <a:pt x="759" y="809"/>
                    </a:cubicBezTo>
                    <a:cubicBezTo>
                      <a:pt x="755" y="811"/>
                      <a:pt x="751" y="820"/>
                      <a:pt x="753" y="825"/>
                    </a:cubicBezTo>
                    <a:cubicBezTo>
                      <a:pt x="753" y="827"/>
                      <a:pt x="754" y="829"/>
                      <a:pt x="755" y="831"/>
                    </a:cubicBezTo>
                    <a:cubicBezTo>
                      <a:pt x="771" y="861"/>
                      <a:pt x="788" y="890"/>
                      <a:pt x="806" y="918"/>
                    </a:cubicBezTo>
                    <a:cubicBezTo>
                      <a:pt x="807" y="920"/>
                      <a:pt x="808" y="921"/>
                      <a:pt x="809" y="922"/>
                    </a:cubicBezTo>
                    <a:cubicBezTo>
                      <a:pt x="814" y="924"/>
                      <a:pt x="818" y="922"/>
                      <a:pt x="820" y="919"/>
                    </a:cubicBezTo>
                    <a:cubicBezTo>
                      <a:pt x="827" y="908"/>
                      <a:pt x="839" y="905"/>
                      <a:pt x="850" y="900"/>
                    </a:cubicBezTo>
                    <a:cubicBezTo>
                      <a:pt x="854" y="899"/>
                      <a:pt x="857" y="898"/>
                      <a:pt x="861" y="896"/>
                    </a:cubicBezTo>
                    <a:cubicBezTo>
                      <a:pt x="872" y="892"/>
                      <a:pt x="883" y="891"/>
                      <a:pt x="892" y="900"/>
                    </a:cubicBezTo>
                    <a:cubicBezTo>
                      <a:pt x="893" y="900"/>
                      <a:pt x="894" y="900"/>
                      <a:pt x="896" y="900"/>
                    </a:cubicBezTo>
                    <a:cubicBezTo>
                      <a:pt x="901" y="893"/>
                      <a:pt x="899" y="885"/>
                      <a:pt x="902" y="877"/>
                    </a:cubicBezTo>
                    <a:cubicBezTo>
                      <a:pt x="882" y="864"/>
                      <a:pt x="863" y="852"/>
                      <a:pt x="844" y="839"/>
                    </a:cubicBezTo>
                    <a:cubicBezTo>
                      <a:pt x="826" y="826"/>
                      <a:pt x="808" y="811"/>
                      <a:pt x="791" y="798"/>
                    </a:cubicBezTo>
                    <a:cubicBezTo>
                      <a:pt x="782" y="802"/>
                      <a:pt x="782" y="802"/>
                      <a:pt x="769" y="793"/>
                    </a:cubicBezTo>
                    <a:cubicBezTo>
                      <a:pt x="771" y="791"/>
                      <a:pt x="773" y="789"/>
                      <a:pt x="775" y="788"/>
                    </a:cubicBezTo>
                    <a:cubicBezTo>
                      <a:pt x="801" y="779"/>
                      <a:pt x="827" y="772"/>
                      <a:pt x="854" y="768"/>
                    </a:cubicBezTo>
                    <a:cubicBezTo>
                      <a:pt x="887" y="764"/>
                      <a:pt x="920" y="760"/>
                      <a:pt x="953" y="756"/>
                    </a:cubicBezTo>
                    <a:cubicBezTo>
                      <a:pt x="972" y="755"/>
                      <a:pt x="991" y="752"/>
                      <a:pt x="1011" y="756"/>
                    </a:cubicBezTo>
                    <a:cubicBezTo>
                      <a:pt x="1017" y="757"/>
                      <a:pt x="1023" y="758"/>
                      <a:pt x="1029" y="759"/>
                    </a:cubicBezTo>
                    <a:cubicBezTo>
                      <a:pt x="1030" y="760"/>
                      <a:pt x="1031" y="761"/>
                      <a:pt x="1031" y="762"/>
                    </a:cubicBezTo>
                    <a:cubicBezTo>
                      <a:pt x="1031" y="777"/>
                      <a:pt x="1031" y="792"/>
                      <a:pt x="1031" y="807"/>
                    </a:cubicBezTo>
                    <a:cubicBezTo>
                      <a:pt x="1031" y="809"/>
                      <a:pt x="1031" y="810"/>
                      <a:pt x="1031" y="812"/>
                    </a:cubicBezTo>
                    <a:moveTo>
                      <a:pt x="1053" y="1166"/>
                    </a:moveTo>
                    <a:cubicBezTo>
                      <a:pt x="1051" y="1176"/>
                      <a:pt x="1047" y="1186"/>
                      <a:pt x="1044" y="1197"/>
                    </a:cubicBezTo>
                    <a:cubicBezTo>
                      <a:pt x="1040" y="1196"/>
                      <a:pt x="1037" y="1195"/>
                      <a:pt x="1035" y="1194"/>
                    </a:cubicBezTo>
                    <a:cubicBezTo>
                      <a:pt x="1037" y="1183"/>
                      <a:pt x="1053" y="1145"/>
                      <a:pt x="1060" y="1134"/>
                    </a:cubicBezTo>
                    <a:cubicBezTo>
                      <a:pt x="1060" y="1146"/>
                      <a:pt x="1056" y="1156"/>
                      <a:pt x="1053" y="1166"/>
                    </a:cubicBezTo>
                    <a:moveTo>
                      <a:pt x="1090" y="1072"/>
                    </a:moveTo>
                    <a:cubicBezTo>
                      <a:pt x="1083" y="1072"/>
                      <a:pt x="1080" y="1068"/>
                      <a:pt x="1076" y="1065"/>
                    </a:cubicBezTo>
                    <a:cubicBezTo>
                      <a:pt x="1076" y="1046"/>
                      <a:pt x="1076" y="1046"/>
                      <a:pt x="1076" y="1046"/>
                    </a:cubicBezTo>
                    <a:cubicBezTo>
                      <a:pt x="1082" y="1044"/>
                      <a:pt x="1086" y="1039"/>
                      <a:pt x="1089" y="1033"/>
                    </a:cubicBezTo>
                    <a:cubicBezTo>
                      <a:pt x="1092" y="1026"/>
                      <a:pt x="1094" y="1019"/>
                      <a:pt x="1102" y="1015"/>
                    </a:cubicBezTo>
                    <a:cubicBezTo>
                      <a:pt x="1100" y="1034"/>
                      <a:pt x="1095" y="1053"/>
                      <a:pt x="1090" y="1072"/>
                    </a:cubicBezTo>
                    <a:moveTo>
                      <a:pt x="881" y="1149"/>
                    </a:moveTo>
                    <a:cubicBezTo>
                      <a:pt x="836" y="1119"/>
                      <a:pt x="790" y="1091"/>
                      <a:pt x="743" y="1063"/>
                    </a:cubicBezTo>
                    <a:cubicBezTo>
                      <a:pt x="741" y="1062"/>
                      <a:pt x="738" y="1060"/>
                      <a:pt x="736" y="1059"/>
                    </a:cubicBezTo>
                    <a:cubicBezTo>
                      <a:pt x="727" y="1054"/>
                      <a:pt x="724" y="1055"/>
                      <a:pt x="716" y="1062"/>
                    </a:cubicBezTo>
                    <a:cubicBezTo>
                      <a:pt x="715" y="1063"/>
                      <a:pt x="713" y="1064"/>
                      <a:pt x="712" y="1066"/>
                    </a:cubicBezTo>
                    <a:cubicBezTo>
                      <a:pt x="709" y="1065"/>
                      <a:pt x="707" y="1064"/>
                      <a:pt x="705" y="1064"/>
                    </a:cubicBezTo>
                    <a:cubicBezTo>
                      <a:pt x="703" y="1063"/>
                      <a:pt x="700" y="1063"/>
                      <a:pt x="695" y="1062"/>
                    </a:cubicBezTo>
                    <a:cubicBezTo>
                      <a:pt x="694" y="1068"/>
                      <a:pt x="695" y="1073"/>
                      <a:pt x="692" y="1077"/>
                    </a:cubicBezTo>
                    <a:cubicBezTo>
                      <a:pt x="689" y="1082"/>
                      <a:pt x="692" y="1086"/>
                      <a:pt x="690" y="1091"/>
                    </a:cubicBezTo>
                    <a:cubicBezTo>
                      <a:pt x="688" y="1092"/>
                      <a:pt x="685" y="1092"/>
                      <a:pt x="682" y="1093"/>
                    </a:cubicBezTo>
                    <a:cubicBezTo>
                      <a:pt x="683" y="1101"/>
                      <a:pt x="687" y="1106"/>
                      <a:pt x="692" y="1111"/>
                    </a:cubicBezTo>
                    <a:cubicBezTo>
                      <a:pt x="701" y="1119"/>
                      <a:pt x="707" y="1128"/>
                      <a:pt x="712" y="1138"/>
                    </a:cubicBezTo>
                    <a:cubicBezTo>
                      <a:pt x="716" y="1144"/>
                      <a:pt x="720" y="1150"/>
                      <a:pt x="724" y="1155"/>
                    </a:cubicBezTo>
                    <a:cubicBezTo>
                      <a:pt x="730" y="1161"/>
                      <a:pt x="735" y="1168"/>
                      <a:pt x="737" y="1177"/>
                    </a:cubicBezTo>
                    <a:cubicBezTo>
                      <a:pt x="738" y="1178"/>
                      <a:pt x="739" y="1179"/>
                      <a:pt x="740" y="1181"/>
                    </a:cubicBezTo>
                    <a:cubicBezTo>
                      <a:pt x="742" y="1181"/>
                      <a:pt x="744" y="1181"/>
                      <a:pt x="747" y="1180"/>
                    </a:cubicBezTo>
                    <a:cubicBezTo>
                      <a:pt x="749" y="1180"/>
                      <a:pt x="751" y="1180"/>
                      <a:pt x="752" y="1180"/>
                    </a:cubicBezTo>
                    <a:cubicBezTo>
                      <a:pt x="757" y="1183"/>
                      <a:pt x="759" y="1188"/>
                      <a:pt x="758" y="1192"/>
                    </a:cubicBezTo>
                    <a:cubicBezTo>
                      <a:pt x="757" y="1195"/>
                      <a:pt x="754" y="1198"/>
                      <a:pt x="752" y="1201"/>
                    </a:cubicBezTo>
                    <a:cubicBezTo>
                      <a:pt x="763" y="1212"/>
                      <a:pt x="772" y="1225"/>
                      <a:pt x="791" y="1221"/>
                    </a:cubicBezTo>
                    <a:cubicBezTo>
                      <a:pt x="793" y="1216"/>
                      <a:pt x="796" y="1212"/>
                      <a:pt x="798" y="1208"/>
                    </a:cubicBezTo>
                    <a:cubicBezTo>
                      <a:pt x="815" y="1199"/>
                      <a:pt x="815" y="1199"/>
                      <a:pt x="834" y="1199"/>
                    </a:cubicBezTo>
                    <a:cubicBezTo>
                      <a:pt x="844" y="1200"/>
                      <a:pt x="853" y="1196"/>
                      <a:pt x="860" y="1190"/>
                    </a:cubicBezTo>
                    <a:cubicBezTo>
                      <a:pt x="862" y="1188"/>
                      <a:pt x="864" y="1186"/>
                      <a:pt x="866" y="1184"/>
                    </a:cubicBezTo>
                    <a:cubicBezTo>
                      <a:pt x="874" y="1175"/>
                      <a:pt x="883" y="1167"/>
                      <a:pt x="895" y="1166"/>
                    </a:cubicBezTo>
                    <a:cubicBezTo>
                      <a:pt x="896" y="1166"/>
                      <a:pt x="897" y="1164"/>
                      <a:pt x="898" y="1163"/>
                    </a:cubicBezTo>
                    <a:cubicBezTo>
                      <a:pt x="893" y="1157"/>
                      <a:pt x="887" y="1154"/>
                      <a:pt x="881" y="1149"/>
                    </a:cubicBezTo>
                  </a:path>
                </a:pathLst>
              </a:custGeom>
              <a:solidFill>
                <a:srgbClr val="C7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pic>
            <p:nvPicPr>
              <p:cNvPr id="1143" name="Picture 119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4900" y="1987551"/>
                <a:ext cx="49212" cy="403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79" name="Rectangle 145"/>
              <p:cNvSpPr>
                <a:spLocks noChangeArrowheads="1"/>
              </p:cNvSpPr>
              <p:nvPr/>
            </p:nvSpPr>
            <p:spPr bwMode="auto">
              <a:xfrm>
                <a:off x="11437938" y="5191126"/>
                <a:ext cx="52387" cy="617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221714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pic>
        <p:nvPicPr>
          <p:cNvPr id="59" name="图片 5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DADBDA"/>
              </a:clrFrom>
              <a:clrTo>
                <a:srgbClr val="DADBDA">
                  <a:alpha val="0"/>
                </a:srgbClr>
              </a:clrTo>
            </a:clrChange>
          </a:blip>
          <a:srcRect l="4421" t="13889" r="51918" b="11666"/>
          <a:stretch>
            <a:fillRect/>
          </a:stretch>
        </p:blipFill>
        <p:spPr>
          <a:xfrm>
            <a:off x="453687" y="1034994"/>
            <a:ext cx="5116435" cy="50169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630" y="273547"/>
            <a:ext cx="5235103" cy="523510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154035" y="5713095"/>
            <a:ext cx="39281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阳新县富川中学：陈乔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19"/>
          <p:cNvGrpSpPr/>
          <p:nvPr/>
        </p:nvGrpSpPr>
        <p:grpSpPr>
          <a:xfrm>
            <a:off x="0" y="188"/>
            <a:ext cx="12192000" cy="1372729"/>
            <a:chOff x="0" y="0"/>
            <a:chExt cx="8100" cy="912"/>
          </a:xfrm>
          <a:solidFill>
            <a:schemeClr val="bg2"/>
          </a:solidFill>
        </p:grpSpPr>
        <p:grpSp>
          <p:nvGrpSpPr>
            <p:cNvPr id="22534" name="Group 14"/>
            <p:cNvGrpSpPr/>
            <p:nvPr/>
          </p:nvGrpSpPr>
          <p:grpSpPr>
            <a:xfrm>
              <a:off x="0" y="0"/>
              <a:ext cx="5320" cy="912"/>
              <a:chOff x="2145" y="844"/>
              <a:chExt cx="5435" cy="892"/>
            </a:xfrm>
            <a:grpFill/>
          </p:grpSpPr>
          <p:sp>
            <p:nvSpPr>
              <p:cNvPr id="22536" name="MH_Other_1"/>
              <p:cNvSpPr/>
              <p:nvPr>
                <p:custDataLst>
                  <p:tags r:id="rId1"/>
                </p:custDataLst>
              </p:nvPr>
            </p:nvSpPr>
            <p:spPr>
              <a:xfrm flipH="1" flipV="1">
                <a:off x="2145" y="1598"/>
                <a:ext cx="151" cy="138"/>
              </a:xfrm>
              <a:prstGeom prst="rtTriangle">
                <a:avLst/>
              </a:prstGeom>
              <a:grpFill/>
              <a:ln w="12700">
                <a:noFill/>
              </a:ln>
            </p:spPr>
            <p:txBody>
              <a:bodyPr rot="10800000" lIns="86688" tIns="43343" rIns="86688" bIns="43343" anchor="ctr"/>
              <a:p>
                <a:pPr algn="ctr"/>
                <a:endParaRPr lang="zh-CN" altLang="en-US" sz="1895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MH_Other_2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 flipH="1">
                <a:off x="2160" y="844"/>
                <a:ext cx="150" cy="138"/>
              </a:xfrm>
              <a:prstGeom prst="rtTriangle">
                <a:avLst/>
              </a:prstGeom>
              <a:grpFill/>
              <a:ln w="12700" algn="ctr">
                <a:noFill/>
                <a:miter lim="800000"/>
              </a:ln>
            </p:spPr>
            <p:txBody>
              <a:bodyPr lIns="86688" tIns="43343" rIns="86688" bIns="43343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9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3" name="MH_SubTitle_1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 flipH="1">
                <a:off x="2311" y="844"/>
                <a:ext cx="5269" cy="892"/>
              </a:xfrm>
              <a:prstGeom prst="rect">
                <a:avLst/>
              </a:prstGeom>
              <a:grpFill/>
              <a:ln w="12700" algn="ctr">
                <a:noFill/>
                <a:miter lim="800000"/>
              </a:ln>
            </p:spPr>
            <p:txBody>
              <a:bodyPr lIns="0" tIns="0" rIns="0" bIns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pic>
          <p:nvPicPr>
            <p:cNvPr id="22535" name="Picture 18" descr="危害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93" y="0"/>
              <a:ext cx="3007" cy="910"/>
            </a:xfrm>
            <a:prstGeom prst="rect">
              <a:avLst/>
            </a:prstGeom>
            <a:grpFill/>
            <a:ln w="9525">
              <a:noFill/>
            </a:ln>
          </p:spPr>
        </p:pic>
      </p:grpSp>
      <p:sp>
        <p:nvSpPr>
          <p:cNvPr id="90119" name="Text Box 7"/>
          <p:cNvSpPr txBox="1"/>
          <p:nvPr/>
        </p:nvSpPr>
        <p:spPr>
          <a:xfrm>
            <a:off x="224273" y="1475270"/>
            <a:ext cx="5052906" cy="5257165"/>
          </a:xfrm>
          <a:prstGeom prst="rect">
            <a:avLst/>
          </a:prstGeom>
          <a:solidFill>
            <a:schemeClr val="bg1"/>
          </a:solidFill>
          <a:ln w="22225" cap="flat" cmpd="sng">
            <a:solidFill>
              <a:srgbClr val="339966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 lIns="86688" tIns="43343" rIns="86688" bIns="43343">
            <a:spAutoFit/>
          </a:bodyPr>
          <a:p>
            <a:r>
              <a:rPr lang="zh-CN" altLang="en-US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</a:t>
            </a:r>
            <a:r>
              <a:rPr lang="zh-CN" altLang="en-US" sz="28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传统毒品</a:t>
            </a:r>
            <a:r>
              <a:rPr lang="zh-CN" altLang="en-US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对人体的伤害和摧残是触目惊心的，它对人体的各个系统器官都会造成破坏。吸食者到最后，全身溃烂骨瘦如柴，散发恶臭，最终因为器官衰竭而死。 </a:t>
            </a:r>
            <a:endParaRPr lang="zh-CN" altLang="en-US"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传统毒品对社会的危害大多发生在吸食前，为了毒资和毒源，他们会把生活和家庭弄得四分五裂，在社会上偷盗抢劫，坑蒙拐骗，危害他人，吸到最后身患百病，成为家人的负担。</a:t>
            </a:r>
            <a:endParaRPr lang="zh-CN" altLang="en-US"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90118" name="Text Box 6"/>
          <p:cNvSpPr txBox="1"/>
          <p:nvPr/>
        </p:nvSpPr>
        <p:spPr>
          <a:xfrm>
            <a:off x="838129" y="380389"/>
            <a:ext cx="6827520" cy="70167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lIns="86688" tIns="43343" rIns="86688" bIns="43343">
            <a:spAutoFit/>
          </a:bodyPr>
          <a:p>
            <a:r>
              <a:rPr lang="en-US" altLang="zh-CN" sz="4000" b="1" dirty="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</a:t>
            </a:r>
            <a:r>
              <a:rPr lang="zh-CN" altLang="en-US" sz="4000" b="1" dirty="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、</a:t>
            </a:r>
            <a:r>
              <a:rPr lang="zh-CN" altLang="en-US" sz="4000" b="1" dirty="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毒品的危害</a:t>
            </a:r>
            <a:endParaRPr lang="zh-CN" altLang="en-US" sz="4000" b="1" dirty="0">
              <a:solidFill>
                <a:srgbClr val="C0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3" name="图片 2" descr="tim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2185" y="1710690"/>
            <a:ext cx="5758815" cy="51181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0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8" grpId="0" bldLvl="0" animBg="1"/>
      <p:bldP spid="90118" grpId="1" animBg="1"/>
      <p:bldP spid="90119" grpId="0" bldLvl="0" animBg="1"/>
      <p:bldP spid="9011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68" name="Text Box 8"/>
          <p:cNvSpPr txBox="1"/>
          <p:nvPr/>
        </p:nvSpPr>
        <p:spPr>
          <a:xfrm>
            <a:off x="318770" y="703580"/>
            <a:ext cx="5038725" cy="482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2225" cap="flat" cmpd="sng">
            <a:solidFill>
              <a:srgbClr val="339966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 lIns="86688" tIns="43343" rIns="86688" bIns="43343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</a:t>
            </a:r>
            <a:r>
              <a:rPr lang="zh-CN" altLang="en-US" sz="28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合成毒品</a:t>
            </a:r>
            <a:r>
              <a:rPr lang="zh-CN" altLang="en-US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除了对身体器官的伤害之外，最主要的是对人</a:t>
            </a:r>
            <a:r>
              <a:rPr lang="zh-CN" altLang="en-US" sz="28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精神</a:t>
            </a:r>
            <a:r>
              <a:rPr lang="zh-CN" altLang="en-US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方面的蚕食。毒品会破坏大脑中枢神经系统，原本温和的性格会变的暴躁，一言不合就拳脚相向，失去理智。 </a:t>
            </a:r>
            <a:endParaRPr lang="zh-CN" altLang="en-US"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吸食者也会出现精神障碍，容易出现幻觉和迫害妄想症，多疑，猜忌，无论是家人还是陌生人，都会在精神状况失控的条件下施暴。</a:t>
            </a:r>
            <a:endParaRPr lang="zh-CN" altLang="en-US"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20482" name="Picture 2" descr="https://timgsa.baidu.com/timg?image&amp;quality=80&amp;size=b9999_10000&amp;sec=1571685604187&amp;di=ff2c6c00e96de72584721d82e437e6be&amp;imgtype=0&amp;src=http%3A%2F%2Fa.ksbbs.com%2FMon_1606%2F11_15_20259b9c2f858513d.png%3F10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525" y="703580"/>
            <a:ext cx="5476240" cy="501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8" grpId="0" animBg="1"/>
      <p:bldP spid="9216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77"/>
          <p:cNvSpPr>
            <a:spLocks noChangeArrowheads="1"/>
          </p:cNvSpPr>
          <p:nvPr/>
        </p:nvSpPr>
        <p:spPr bwMode="auto">
          <a:xfrm>
            <a:off x="6096000" y="3176"/>
            <a:ext cx="6096000" cy="6854824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8" name="图片 17" descr="图片包含 人员, 墙壁, 室内, 男士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961" r="20961"/>
          <a:stretch>
            <a:fillRect/>
          </a:stretch>
        </p:blipFill>
        <p:spPr>
          <a:xfrm>
            <a:off x="508022" y="1686979"/>
            <a:ext cx="2475522" cy="2887932"/>
          </a:xfrm>
          <a:prstGeom prst="rect">
            <a:avLst/>
          </a:prstGeom>
        </p:spPr>
      </p:pic>
      <p:grpSp>
        <p:nvGrpSpPr>
          <p:cNvPr id="24584" name="Group 5"/>
          <p:cNvGrpSpPr/>
          <p:nvPr/>
        </p:nvGrpSpPr>
        <p:grpSpPr>
          <a:xfrm rot="0">
            <a:off x="29845" y="3175"/>
            <a:ext cx="229870" cy="1447800"/>
            <a:chOff x="2145" y="844"/>
            <a:chExt cx="165" cy="892"/>
          </a:xfrm>
        </p:grpSpPr>
        <p:sp>
          <p:nvSpPr>
            <p:cNvPr id="24586" name="MH_Other_1"/>
            <p:cNvSpPr/>
            <p:nvPr>
              <p:custDataLst>
                <p:tags r:id="rId3"/>
              </p:custDataLst>
            </p:nvPr>
          </p:nvSpPr>
          <p:spPr>
            <a:xfrm flipH="1" flipV="1">
              <a:off x="2145" y="1598"/>
              <a:ext cx="151" cy="138"/>
            </a:xfrm>
            <a:prstGeom prst="rtTriangle">
              <a:avLst/>
            </a:prstGeom>
            <a:solidFill>
              <a:srgbClr val="AC2F08"/>
            </a:solidFill>
            <a:ln w="12700">
              <a:noFill/>
            </a:ln>
          </p:spPr>
          <p:txBody>
            <a:bodyPr rot="10800000" lIns="91429" tIns="45714" rIns="91429" bIns="45714" anchor="ctr"/>
            <a:p>
              <a:pPr algn="ctr"/>
              <a:endParaRPr lang="zh-CN" altLang="en-US" sz="2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 flipH="1">
              <a:off x="2160" y="844"/>
              <a:ext cx="150" cy="138"/>
            </a:xfrm>
            <a:prstGeom prst="rtTriangle">
              <a:avLst/>
            </a:prstGeom>
            <a:solidFill>
              <a:srgbClr val="AC2F08"/>
            </a:solidFill>
            <a:ln w="12700" algn="ctr">
              <a:noFill/>
              <a:miter lim="800000"/>
            </a:ln>
          </p:spPr>
          <p:txBody>
            <a:bodyPr lIns="91429" tIns="45714" rIns="91429" bIns="45714"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97290" name="Text Box 10"/>
          <p:cNvSpPr txBox="1"/>
          <p:nvPr/>
        </p:nvSpPr>
        <p:spPr>
          <a:xfrm>
            <a:off x="240030" y="2858"/>
            <a:ext cx="7416800" cy="767080"/>
          </a:xfrm>
          <a:prstGeom prst="rect">
            <a:avLst/>
          </a:prstGeom>
          <a:noFill/>
          <a:ln w="9525">
            <a:noFill/>
          </a:ln>
        </p:spPr>
        <p:txBody>
          <a:bodyPr lIns="91429" tIns="45714" rIns="91429" bIns="45714">
            <a:spAutoFit/>
          </a:bodyPr>
          <a:p>
            <a:r>
              <a:rPr lang="en-US" altLang="zh-CN" sz="4400" b="1" dirty="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汉仪小麦体简" panose="00020600040101010101" pitchFamily="18" charset="-122"/>
              </a:rPr>
              <a:t>2</a:t>
            </a:r>
            <a:r>
              <a:rPr lang="zh-CN" altLang="en-US" sz="4400" b="1" dirty="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汉仪小麦体简" panose="00020600040101010101" pitchFamily="18" charset="-122"/>
              </a:rPr>
              <a:t>、触目惊心的吸毒案例</a:t>
            </a:r>
            <a:endParaRPr lang="zh-CN" altLang="en-US" sz="4400" b="1" dirty="0">
              <a:solidFill>
                <a:srgbClr val="C0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cs typeface="汉仪小麦体简" panose="00020600040101010101" pitchFamily="18" charset="-122"/>
            </a:endParaRPr>
          </a:p>
        </p:txBody>
      </p:sp>
      <p:sp>
        <p:nvSpPr>
          <p:cNvPr id="97292" name="Text Box 12"/>
          <p:cNvSpPr txBox="1"/>
          <p:nvPr/>
        </p:nvSpPr>
        <p:spPr>
          <a:xfrm>
            <a:off x="508000" y="869315"/>
            <a:ext cx="87909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可以概括为“</a:t>
            </a:r>
            <a:r>
              <a:rPr lang="zh-CN" altLang="en-US" sz="28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毁灭自己、祸及家庭、危害社会</a:t>
            </a:r>
            <a:r>
              <a:rPr lang="en-US" altLang="zh-CN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"12</a:t>
            </a:r>
            <a:r>
              <a:rPr lang="zh-CN" altLang="en-US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个字</a:t>
            </a:r>
            <a:endParaRPr lang="zh-CN" altLang="en-US"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21513" name="Picture 9" descr="倾家荡产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8065" y="1391285"/>
            <a:ext cx="4067810" cy="34791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7294" name="Text Box 14"/>
          <p:cNvSpPr txBox="1"/>
          <p:nvPr/>
        </p:nvSpPr>
        <p:spPr>
          <a:xfrm>
            <a:off x="7071995" y="5120005"/>
            <a:ext cx="468058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400" b="1" dirty="0">
                <a:solidFill>
                  <a:srgbClr val="3333CC"/>
                </a:solidFill>
                <a:latin typeface="仿宋" panose="02010609060101010101" charset="-122"/>
                <a:ea typeface="仿宋" panose="02010609060101010101" charset="-122"/>
              </a:rPr>
              <a:t>吸毒人员</a:t>
            </a:r>
            <a:r>
              <a:rPr lang="zh-CN" altLang="en-US" sz="2400" b="1" dirty="0">
                <a:solidFill>
                  <a:schemeClr val="accent1"/>
                </a:solidFill>
                <a:latin typeface="仿宋" panose="02010609060101010101" charset="-122"/>
                <a:ea typeface="仿宋" panose="02010609060101010101" charset="-122"/>
              </a:rPr>
              <a:t>赵某夫妇</a:t>
            </a:r>
            <a:r>
              <a:rPr lang="zh-CN" altLang="en-US" sz="2400" b="1" dirty="0">
                <a:solidFill>
                  <a:srgbClr val="3333CC"/>
                </a:solidFill>
                <a:latin typeface="仿宋" panose="02010609060101010101" charset="-122"/>
                <a:ea typeface="仿宋" panose="02010609060101010101" charset="-122"/>
              </a:rPr>
              <a:t>二人因吸毒先后死亡，家中财产全被吸光，留下两个不满十岁的小孩和年迈的母亲，生活苦不堪言。</a:t>
            </a:r>
            <a:endParaRPr lang="zh-CN" altLang="en-US" sz="2400" b="1" dirty="0">
              <a:solidFill>
                <a:srgbClr val="3333C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18440" name="Picture 8" descr="传播艾滋病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2310" y="1687830"/>
            <a:ext cx="2785745" cy="28873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8320" name="Text Box 16"/>
          <p:cNvSpPr txBox="1"/>
          <p:nvPr/>
        </p:nvSpPr>
        <p:spPr>
          <a:xfrm>
            <a:off x="382270" y="4870450"/>
            <a:ext cx="536892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400" dirty="0">
                <a:solidFill>
                  <a:schemeClr val="accent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吸毒等于摧残人生</a:t>
            </a:r>
            <a:r>
              <a:rPr lang="en-US" altLang="zh-CN" sz="2400" b="1" dirty="0">
                <a:solidFill>
                  <a:schemeClr val="accent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：瘦弱不堪、传染疾病、 艾滋病等。</a:t>
            </a:r>
            <a:endParaRPr lang="zh-CN" altLang="en-US" sz="2400" b="1" dirty="0">
              <a:solidFill>
                <a:schemeClr val="accent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7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7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8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97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90" grpId="0"/>
      <p:bldP spid="97290" grpId="1"/>
      <p:bldP spid="97292" grpId="0"/>
      <p:bldP spid="97292" grpId="1"/>
      <p:bldP spid="98320" grpId="0"/>
      <p:bldP spid="98320" grpId="1"/>
      <p:bldP spid="97294" grpId="0"/>
      <p:bldP spid="9729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362" name="Text Box 10"/>
          <p:cNvSpPr txBox="1"/>
          <p:nvPr/>
        </p:nvSpPr>
        <p:spPr>
          <a:xfrm>
            <a:off x="2443833" y="251131"/>
            <a:ext cx="730377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毁灭自己、祸及家庭、危害社会</a:t>
            </a:r>
            <a:endParaRPr lang="zh-CN" altLang="en-US" sz="4000" b="1" dirty="0">
              <a:solidFill>
                <a:srgbClr val="C0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20483" name="Picture 3" descr="中央戏剧学院毕业的电影演员朱洁1997年因吸毒过量死亡，年仅28岁。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06642" y="1980613"/>
            <a:ext cx="3823170" cy="26084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4" name="Picture 4" descr="梁蓓丽，21岁，贵州人，一个聪慧、漂亮的女孩，染上毒瘾后，靠卖淫维持吸毒，因注射毒品过量死于南宁市街头。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45" y="1953895"/>
            <a:ext cx="2922905" cy="2635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9" name="Picture 9" descr="梁蓓丽死于南宁市街头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5594" y="1926825"/>
            <a:ext cx="3004350" cy="266267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368" name="Text Box 16"/>
          <p:cNvSpPr txBox="1"/>
          <p:nvPr/>
        </p:nvSpPr>
        <p:spPr>
          <a:xfrm>
            <a:off x="281682" y="957721"/>
            <a:ext cx="4115435" cy="7848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FF3300"/>
                </a:solidFill>
                <a:latin typeface="仿宋" panose="02010609060101010101" charset="-122"/>
                <a:ea typeface="仿宋" panose="02010609060101010101" charset="-122"/>
              </a:rPr>
              <a:t>吸毒摧残人生，加速死亡</a:t>
            </a:r>
            <a:r>
              <a:rPr lang="zh-CN" altLang="en-US" sz="1705" dirty="0">
                <a:latin typeface="Calibri" panose="020F0502020204030204" pitchFamily="34" charset="0"/>
              </a:rPr>
              <a:t> </a:t>
            </a:r>
            <a:endParaRPr lang="zh-CN" altLang="en-US" sz="1705" dirty="0">
              <a:latin typeface="Calibri" panose="020F0502020204030204" pitchFamily="34" charset="0"/>
            </a:endParaRPr>
          </a:p>
          <a:p>
            <a:endParaRPr lang="zh-CN" altLang="en-US" sz="1705" b="1" dirty="0">
              <a:solidFill>
                <a:srgbClr val="FF3300"/>
              </a:solidFill>
              <a:latin typeface="Calibri" panose="020F0502020204030204" pitchFamily="34" charset="0"/>
            </a:endParaRPr>
          </a:p>
        </p:txBody>
      </p:sp>
      <p:sp>
        <p:nvSpPr>
          <p:cNvPr id="20488" name="Rectangle 8"/>
          <p:cNvSpPr/>
          <p:nvPr/>
        </p:nvSpPr>
        <p:spPr>
          <a:xfrm>
            <a:off x="7607300" y="4837430"/>
            <a:ext cx="382270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en-US" altLang="zh-CN" sz="2275" b="1" dirty="0">
                <a:solidFill>
                  <a:srgbClr val="2093D9"/>
                </a:solidFill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en-US" altLang="zh-CN" sz="2400" b="1" dirty="0">
                <a:solidFill>
                  <a:srgbClr val="2093D9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</a:t>
            </a:r>
            <a:r>
              <a:rPr lang="zh-CN" altLang="en-US" sz="2400" b="1" dirty="0">
                <a:solidFill>
                  <a:srgbClr val="2093D9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中央戏剧学院毕业的电影演员朱洁因吸毒过量死亡，年仅</a:t>
            </a:r>
            <a:r>
              <a:rPr lang="en-US" altLang="zh-CN" sz="2400" b="1" dirty="0">
                <a:solidFill>
                  <a:srgbClr val="2093D9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28</a:t>
            </a:r>
            <a:r>
              <a:rPr lang="zh-CN" altLang="en-US" sz="2400" b="1" dirty="0">
                <a:solidFill>
                  <a:srgbClr val="2093D9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岁。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</a:t>
            </a:r>
            <a:endParaRPr lang="zh-CN" altLang="en-US" sz="24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grpSp>
        <p:nvGrpSpPr>
          <p:cNvPr id="4" name="Group 10"/>
          <p:cNvGrpSpPr/>
          <p:nvPr/>
        </p:nvGrpSpPr>
        <p:grpSpPr>
          <a:xfrm>
            <a:off x="640403" y="4772218"/>
            <a:ext cx="5453784" cy="1774322"/>
            <a:chOff x="-182" y="-210"/>
            <a:chExt cx="1889" cy="1179"/>
          </a:xfrm>
        </p:grpSpPr>
        <p:sp>
          <p:nvSpPr>
            <p:cNvPr id="27659" name="Rectangle 11"/>
            <p:cNvSpPr/>
            <p:nvPr/>
          </p:nvSpPr>
          <p:spPr>
            <a:xfrm>
              <a:off x="0" y="753"/>
              <a:ext cx="1412" cy="2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p>
              <a:r>
                <a:rPr lang="zh-CN" altLang="en-US" sz="1515" dirty="0">
                  <a:solidFill>
                    <a:srgbClr val="2093D9"/>
                  </a:solidFill>
                  <a:latin typeface="黑体" panose="02010609060101010101" charset="-122"/>
                  <a:ea typeface="黑体" panose="02010609060101010101" charset="-122"/>
                </a:rPr>
                <a:t> </a:t>
              </a:r>
              <a:endParaRPr lang="zh-CN" altLang="en-US" sz="1515" dirty="0">
                <a:solidFill>
                  <a:srgbClr val="2093D9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7660" name="Rectangle 12"/>
            <p:cNvSpPr/>
            <p:nvPr/>
          </p:nvSpPr>
          <p:spPr>
            <a:xfrm>
              <a:off x="-182" y="-210"/>
              <a:ext cx="1889" cy="10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r>
                <a:rPr lang="en-US" altLang="zh-CN" sz="1705" b="1" dirty="0">
                  <a:latin typeface="Arial" panose="020B0604020202020204" pitchFamily="34" charset="0"/>
                </a:rPr>
                <a:t>       </a:t>
              </a:r>
              <a:r>
                <a:rPr lang="zh-CN" altLang="en-US" sz="2400" b="1" dirty="0">
                  <a:solidFill>
                    <a:srgbClr val="2093D9"/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梁蓓丽，</a:t>
              </a:r>
              <a:r>
                <a:rPr lang="en-US" altLang="zh-CN" sz="2400" b="1" dirty="0">
                  <a:solidFill>
                    <a:srgbClr val="2093D9"/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21</a:t>
              </a:r>
              <a:r>
                <a:rPr lang="zh-CN" altLang="en-US" sz="2400" b="1" dirty="0">
                  <a:solidFill>
                    <a:srgbClr val="2093D9"/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岁，贵州，人一个聪慧、漂亮的女孩，染上毒瘾后，靠卖淫维持吸毒，因注射毒品过量死于南宁市</a:t>
              </a:r>
              <a:endParaRPr lang="zh-CN" altLang="en-US" sz="2400" b="1" dirty="0">
                <a:solidFill>
                  <a:srgbClr val="2093D9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endParaRPr>
            </a:p>
            <a:p>
              <a:r>
                <a:rPr lang="zh-CN" altLang="en-US" sz="2400" b="1" dirty="0">
                  <a:solidFill>
                    <a:srgbClr val="2093D9"/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街头。 </a:t>
              </a:r>
              <a:endParaRPr lang="zh-CN" altLang="en-US" sz="2400" b="1" dirty="0">
                <a:solidFill>
                  <a:srgbClr val="2093D9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endParaRPr>
            </a:p>
          </p:txBody>
        </p:sp>
      </p:grp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0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2" grpId="0"/>
      <p:bldP spid="100368" grpId="0"/>
      <p:bldP spid="204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7"/>
          <p:cNvSpPr>
            <a:spLocks noChangeArrowheads="1"/>
          </p:cNvSpPr>
          <p:nvPr/>
        </p:nvSpPr>
        <p:spPr bwMode="auto">
          <a:xfrm>
            <a:off x="2965450" y="3176"/>
            <a:ext cx="9226550" cy="6854824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DADBDA"/>
              </a:clrFrom>
              <a:clrTo>
                <a:srgbClr val="DADBDA">
                  <a:alpha val="0"/>
                </a:srgbClr>
              </a:clrTo>
            </a:clrChange>
          </a:blip>
          <a:srcRect l="4421" t="13889" r="51918" b="11666"/>
          <a:stretch>
            <a:fillRect/>
          </a:stretch>
        </p:blipFill>
        <p:spPr>
          <a:xfrm>
            <a:off x="368377" y="832514"/>
            <a:ext cx="5295900" cy="5192972"/>
          </a:xfrm>
          <a:prstGeom prst="rect">
            <a:avLst/>
          </a:prstGeom>
        </p:spPr>
      </p:pic>
      <p:sp>
        <p:nvSpPr>
          <p:cNvPr id="6" name="文本框 31"/>
          <p:cNvSpPr txBox="1">
            <a:spLocks noChangeArrowheads="1"/>
          </p:cNvSpPr>
          <p:nvPr/>
        </p:nvSpPr>
        <p:spPr bwMode="auto">
          <a:xfrm>
            <a:off x="6292132" y="2389194"/>
            <a:ext cx="4433017" cy="7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400">
                <a:solidFill>
                  <a:schemeClr val="tx1">
                    <a:lumMod val="95000"/>
                    <a:lumOff val="5000"/>
                  </a:schemeClr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/>
              <a:t>关于毒品的预防</a:t>
            </a:r>
            <a:endParaRPr lang="zh-CN" altLang="zh-CN" dirty="0"/>
          </a:p>
        </p:txBody>
      </p:sp>
      <p:sp>
        <p:nvSpPr>
          <p:cNvPr id="7" name="TextBox 13"/>
          <p:cNvSpPr txBox="1"/>
          <p:nvPr/>
        </p:nvSpPr>
        <p:spPr>
          <a:xfrm>
            <a:off x="6349283" y="3067522"/>
            <a:ext cx="4755250" cy="617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  <a:defRPr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  <a:sym typeface="+mn-lt"/>
              </a:rPr>
              <a:t>Click here to enter your text</a:t>
            </a: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  <a:sym typeface="+mn-lt"/>
              </a:rPr>
              <a:t>.</a:t>
            </a: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  <a:sym typeface="+mn-lt"/>
              </a:rPr>
              <a:t>Click here to enter your text</a:t>
            </a: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  <a:sym typeface="+mn-lt"/>
              </a:rPr>
              <a:t>.</a:t>
            </a: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  <a:sym typeface="+mn-lt"/>
              </a:rPr>
              <a:t>Click here to enter your Click here to enter your text</a:t>
            </a: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  <a:sym typeface="+mn-lt"/>
              </a:rPr>
              <a:t>.</a:t>
            </a: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  <a:sym typeface="+mn-lt"/>
              </a:rPr>
              <a:t>Click here to ente</a:t>
            </a:r>
            <a:endParaRPr lang="en-US" altLang="zh-CN" sz="1200" spc="90" dirty="0">
              <a:solidFill>
                <a:prstClr val="black"/>
              </a:solidFill>
              <a:latin typeface="思源黑体" panose="020B0500000000000000" pitchFamily="34" charset="-128"/>
              <a:ea typeface="思源黑体" panose="020B0500000000000000" pitchFamily="34" charset="-128"/>
            </a:endParaRPr>
          </a:p>
        </p:txBody>
      </p:sp>
      <p:sp>
        <p:nvSpPr>
          <p:cNvPr id="9" name="圆角矩形 6"/>
          <p:cNvSpPr/>
          <p:nvPr/>
        </p:nvSpPr>
        <p:spPr>
          <a:xfrm>
            <a:off x="6177833" y="3803069"/>
            <a:ext cx="916046" cy="451001"/>
          </a:xfrm>
          <a:prstGeom prst="roundRect">
            <a:avLst>
              <a:gd name="adj" fmla="val 2515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10" name="右箭头 7"/>
          <p:cNvSpPr/>
          <p:nvPr/>
        </p:nvSpPr>
        <p:spPr>
          <a:xfrm>
            <a:off x="6493494" y="3863086"/>
            <a:ext cx="475223" cy="216667"/>
          </a:xfrm>
          <a:prstGeom prst="rightArrow">
            <a:avLst>
              <a:gd name="adj1" fmla="val 31267"/>
              <a:gd name="adj2" fmla="val 62488"/>
            </a:avLst>
          </a:prstGeom>
          <a:solidFill>
            <a:srgbClr val="36363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11" name="文本框 22"/>
          <p:cNvSpPr txBox="1">
            <a:spLocks noChangeArrowheads="1"/>
          </p:cNvSpPr>
          <p:nvPr/>
        </p:nvSpPr>
        <p:spPr bwMode="auto">
          <a:xfrm rot="5400000">
            <a:off x="3504341" y="3065175"/>
            <a:ext cx="2393735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200">
                <a:solidFill>
                  <a:prstClr val="white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Arial" panose="020B0604020202020204" pitchFamily="34" charset="0"/>
                <a:sym typeface="方正兰亭黑_GBK" panose="02000000000000000000" pitchFamily="2" charset="-122"/>
              </a:rPr>
              <a:t>PART TWO</a:t>
            </a:r>
            <a:endParaRPr lang="en-US" altLang="zh-CN" sz="3200" dirty="0">
              <a:solidFill>
                <a:prstClr val="white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cs typeface="Arial" panose="020B0604020202020204" pitchFamily="34" charset="0"/>
              <a:sym typeface="方正兰亭黑_GBK" panose="02000000000000000000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10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77"/>
          <p:cNvSpPr>
            <a:spLocks noChangeArrowheads="1"/>
          </p:cNvSpPr>
          <p:nvPr/>
        </p:nvSpPr>
        <p:spPr bwMode="auto">
          <a:xfrm rot="16200000">
            <a:off x="4938745" y="-412720"/>
            <a:ext cx="2316494" cy="12190021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5"/>
          <p:cNvSpPr txBox="1"/>
          <p:nvPr/>
        </p:nvSpPr>
        <p:spPr>
          <a:xfrm>
            <a:off x="2807060" y="1269515"/>
            <a:ext cx="1332434" cy="70714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r"/>
            <a:r>
              <a:rPr lang="en-US" sz="3600" spc="300">
                <a:solidFill>
                  <a:srgbClr val="BB2B32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n-ea"/>
                <a:sym typeface="+mn-lt"/>
              </a:rPr>
              <a:t>82</a:t>
            </a:r>
            <a:r>
              <a:rPr lang="en-US" altLang="zh-CN" sz="3600" spc="300">
                <a:solidFill>
                  <a:srgbClr val="BB2B32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n-ea"/>
                <a:sym typeface="+mn-lt"/>
              </a:rPr>
              <a:t>%</a:t>
            </a:r>
            <a:endParaRPr lang="en-US" sz="3600" spc="300">
              <a:solidFill>
                <a:srgbClr val="BB2B32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5" name="文本框 27"/>
          <p:cNvSpPr txBox="1"/>
          <p:nvPr/>
        </p:nvSpPr>
        <p:spPr>
          <a:xfrm>
            <a:off x="9225765" y="1269515"/>
            <a:ext cx="1777570" cy="51704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r"/>
            <a:r>
              <a:rPr lang="zh-CN" altLang="en-US" sz="3600" spc="300">
                <a:solidFill>
                  <a:srgbClr val="BB2B32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n-ea"/>
                <a:sym typeface="+mn-lt"/>
              </a:rPr>
              <a:t>上千亿</a:t>
            </a:r>
            <a:endParaRPr lang="en-US" sz="3600" spc="300" dirty="0">
              <a:solidFill>
                <a:srgbClr val="BB2B32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323373" y="1416021"/>
            <a:ext cx="0" cy="193018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795328" y="1416021"/>
            <a:ext cx="0" cy="193018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5"/>
          <p:cNvSpPr txBox="1"/>
          <p:nvPr/>
        </p:nvSpPr>
        <p:spPr>
          <a:xfrm>
            <a:off x="6463135" y="1226970"/>
            <a:ext cx="1332434" cy="55928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r"/>
            <a:r>
              <a:rPr lang="zh-CN" altLang="en-US" sz="3600" spc="300">
                <a:solidFill>
                  <a:srgbClr val="BB2B32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n-ea"/>
                <a:sym typeface="+mn-lt"/>
              </a:rPr>
              <a:t>巨额</a:t>
            </a:r>
            <a:endParaRPr lang="en-US" sz="3600" spc="300">
              <a:solidFill>
                <a:srgbClr val="BB2B32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1064302" y="1820986"/>
            <a:ext cx="3007814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pc="10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zh-CN" b="1">
                <a:solidFill>
                  <a:srgbClr val="BB2B32"/>
                </a:solidFill>
              </a:rPr>
              <a:t>因不知毒品危害而吸毒的</a:t>
            </a:r>
            <a:r>
              <a:rPr lang="zh-CN" altLang="zh-CN" b="1"/>
              <a:t>占吸毒总人数的</a:t>
            </a:r>
            <a:endParaRPr lang="zh-CN" altLang="en-US" b="1" dirty="0">
              <a:sym typeface="+mn-lt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4560694" y="1820986"/>
            <a:ext cx="3007814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pc="10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zh-CN" b="1">
                <a:solidFill>
                  <a:srgbClr val="BB2B32"/>
                </a:solidFill>
              </a:rPr>
              <a:t>每个吸毒者每年耗资</a:t>
            </a:r>
            <a:r>
              <a:rPr lang="zh-CN" altLang="zh-CN" b="1"/>
              <a:t>少则几千元，多则几万元、几十万元</a:t>
            </a:r>
            <a:endParaRPr lang="zh-CN" altLang="en-US" b="1" dirty="0"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7999935" y="1820986"/>
            <a:ext cx="3007814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pc="10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zh-CN" b="1"/>
              <a:t>懂得禁毒的法律法规知识，全国每年就可少损失</a:t>
            </a:r>
            <a:endParaRPr lang="en-US" altLang="zh-CN" b="1"/>
          </a:p>
          <a:p>
            <a:pPr algn="r"/>
            <a:endParaRPr lang="en-US" altLang="zh-CN" b="1"/>
          </a:p>
        </p:txBody>
      </p:sp>
      <p:pic>
        <p:nvPicPr>
          <p:cNvPr id="25" name="图片 24" descr="图片包含 人员, 地面, 室内, 餐桌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56" b="4735"/>
          <a:stretch>
            <a:fillRect/>
          </a:stretch>
        </p:blipFill>
        <p:spPr>
          <a:xfrm>
            <a:off x="6096000" y="3379538"/>
            <a:ext cx="4932000" cy="228633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5" b="21163"/>
          <a:stretch>
            <a:fillRect/>
          </a:stretch>
        </p:blipFill>
        <p:spPr>
          <a:xfrm>
            <a:off x="1007288" y="3380880"/>
            <a:ext cx="4932000" cy="2316494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Group 10"/>
          <p:cNvGrpSpPr/>
          <p:nvPr/>
        </p:nvGrpSpPr>
        <p:grpSpPr>
          <a:xfrm>
            <a:off x="0" y="188"/>
            <a:ext cx="7665909" cy="1342625"/>
            <a:chOff x="2145" y="844"/>
            <a:chExt cx="5435" cy="892"/>
          </a:xfrm>
          <a:solidFill>
            <a:schemeClr val="bg2"/>
          </a:solidFill>
        </p:grpSpPr>
        <p:sp>
          <p:nvSpPr>
            <p:cNvPr id="28680" name="MH_Other_1"/>
            <p:cNvSpPr/>
            <p:nvPr>
              <p:custDataLst>
                <p:tags r:id="rId1"/>
              </p:custDataLst>
            </p:nvPr>
          </p:nvSpPr>
          <p:spPr>
            <a:xfrm flipH="1" flipV="1">
              <a:off x="2145" y="1598"/>
              <a:ext cx="150" cy="138"/>
            </a:xfrm>
            <a:prstGeom prst="rtTriangle">
              <a:avLst/>
            </a:prstGeom>
            <a:grpFill/>
            <a:ln w="12700">
              <a:noFill/>
            </a:ln>
          </p:spPr>
          <p:txBody>
            <a:bodyPr rot="10800000" lIns="86688" tIns="43343" rIns="86688" bIns="43343" anchor="ctr"/>
            <a:p>
              <a:pPr algn="ctr"/>
              <a:endParaRPr lang="zh-CN" altLang="en-US" sz="189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 flipH="1">
              <a:off x="2160" y="844"/>
              <a:ext cx="152" cy="138"/>
            </a:xfrm>
            <a:prstGeom prst="rtTriangle">
              <a:avLst/>
            </a:prstGeom>
            <a:grpFill/>
            <a:ln w="12700" algn="ctr">
              <a:noFill/>
              <a:miter lim="800000"/>
            </a:ln>
          </p:spPr>
          <p:txBody>
            <a:bodyPr lIns="86688" tIns="43343" rIns="86688" bIns="43343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 flipH="1">
              <a:off x="2311" y="844"/>
              <a:ext cx="5269" cy="892"/>
            </a:xfrm>
            <a:prstGeom prst="rect">
              <a:avLst/>
            </a:prstGeom>
            <a:grpFill/>
            <a:ln w="12700" algn="ctr">
              <a:noFill/>
              <a:miter lim="800000"/>
            </a:ln>
          </p:spPr>
          <p:txBody>
            <a:bodyPr lIns="0" tIns="0" rIns="0" bIns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7" name="AutoShape 11"/>
          <p:cNvSpPr/>
          <p:nvPr/>
        </p:nvSpPr>
        <p:spPr>
          <a:xfrm>
            <a:off x="224273" y="1449682"/>
            <a:ext cx="11469511" cy="295465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 w="9525">
            <a:noFill/>
          </a:ln>
        </p:spPr>
        <p:txBody>
          <a:bodyPr lIns="0" tIns="0" rIns="0" bIns="0">
            <a:spAutoFit/>
          </a:bodyPr>
          <a:p>
            <a:r>
              <a:rPr lang="zh-CN" altLang="en-US" sz="1895" dirty="0">
                <a:solidFill>
                  <a:schemeClr val="accent1"/>
                </a:solidFill>
                <a:latin typeface="Calibri" panose="020F0502020204030204" pitchFamily="34" charset="0"/>
                <a:sym typeface="Arial" panose="020B0604020202020204" pitchFamily="34" charset="0"/>
              </a:rPr>
              <a:t>       </a:t>
            </a:r>
            <a:r>
              <a:rPr lang="zh-CN" altLang="en-US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据</a:t>
            </a:r>
            <a:r>
              <a:rPr lang="en-US" altLang="zh-CN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《2018</a:t>
            </a:r>
            <a:r>
              <a:rPr lang="zh-CN" altLang="en-US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年中国毒品形势报告</a:t>
            </a:r>
            <a:r>
              <a:rPr lang="en-US" altLang="zh-CN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》</a:t>
            </a:r>
            <a:r>
              <a:rPr lang="zh-CN" altLang="en-US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指出，在滥用合成毒品人员中，</a:t>
            </a:r>
            <a:r>
              <a:rPr lang="en-US" altLang="zh-CN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35</a:t>
            </a:r>
            <a:r>
              <a:rPr lang="zh-CN" altLang="en-US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岁以下的人占</a:t>
            </a:r>
            <a:r>
              <a:rPr lang="en-US" altLang="zh-CN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52.04%</a:t>
            </a:r>
            <a:r>
              <a:rPr lang="zh-CN" altLang="en-US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，其中，青少年占据了不小的比例，青少年正在成为合成毒品的最大受害者。 </a:t>
            </a:r>
            <a:endParaRPr lang="zh-CN" altLang="en-US" sz="2400" b="1" dirty="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rial" panose="020B0604020202020204" pitchFamily="34" charset="0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    而青少年首次尝试毒品的年龄变得越来越小。据临床统计，目前青少年首次滥用精神药物的平均年龄在</a:t>
            </a:r>
            <a:r>
              <a:rPr lang="en-US" altLang="zh-CN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16</a:t>
            </a:r>
            <a:r>
              <a:rPr lang="zh-CN" altLang="en-US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岁左右；而最近两年，这个年龄已经降到了</a:t>
            </a:r>
            <a:r>
              <a:rPr lang="en-US" altLang="zh-CN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14.5</a:t>
            </a:r>
            <a:r>
              <a:rPr lang="zh-CN" altLang="en-US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岁左右，</a:t>
            </a:r>
            <a:r>
              <a:rPr lang="en-US" altLang="zh-CN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87%</a:t>
            </a:r>
            <a:r>
              <a:rPr lang="zh-CN" altLang="en-US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的人是在中学阶段，主要是在初中。 </a:t>
            </a:r>
            <a:endParaRPr lang="zh-CN" altLang="en-US" sz="2400" b="1" dirty="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rial" panose="020B0604020202020204" pitchFamily="34" charset="0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    如今，以冰毒、</a:t>
            </a:r>
            <a:r>
              <a:rPr lang="en-US" altLang="zh-CN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K</a:t>
            </a:r>
            <a:r>
              <a:rPr lang="zh-CN" altLang="en-US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粉、摇头丸为代表的合成毒品在青少年群体中迅速蔓延，由此酿成自杀自残、暴力伤人等极端案件屡有发生。</a:t>
            </a:r>
            <a:endParaRPr lang="zh-CN" altLang="en-US" sz="2400" b="1" dirty="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rial" panose="020B0604020202020204" pitchFamily="34" charset="0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   那么，到底是什么让青少年坠入毒品深渊的呢？</a:t>
            </a:r>
            <a:endParaRPr lang="zh-CN" altLang="en-US" sz="2400" b="1" dirty="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11314" y="364126"/>
            <a:ext cx="5052907" cy="61531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ctr"/>
            <a:r>
              <a:rPr lang="zh-CN" altLang="en-US" sz="4000" b="1" dirty="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汉仪小麦体简" panose="00020600040101010101" pitchFamily="18" charset="-122"/>
                <a:sym typeface="Arial" panose="020B0604020202020204" pitchFamily="34" charset="0"/>
              </a:rPr>
              <a:t>形势严峻</a:t>
            </a:r>
            <a:endParaRPr lang="zh-CN" altLang="en-US" sz="4000" b="1" dirty="0">
              <a:solidFill>
                <a:srgbClr val="C0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cs typeface="汉仪小麦体简" panose="00020600040101010101" pitchFamily="18" charset="-122"/>
              <a:sym typeface="Arial" panose="020B0604020202020204" pitchFamily="34" charset="0"/>
            </a:endParaRPr>
          </a:p>
        </p:txBody>
      </p:sp>
      <p:pic>
        <p:nvPicPr>
          <p:cNvPr id="24590" name="Picture 14" descr="染毒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7410" y="4143375"/>
            <a:ext cx="4779010" cy="23901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96" name="Picture 20" descr="green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4150" y="0"/>
            <a:ext cx="6732270" cy="13290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7" t="23020" r="19352" b="22422"/>
          <a:stretch>
            <a:fillRect/>
          </a:stretch>
        </p:blipFill>
        <p:spPr>
          <a:xfrm>
            <a:off x="20955" y="4404360"/>
            <a:ext cx="3472180" cy="254317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7" grpId="0"/>
      <p:bldP spid="7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Group 2"/>
          <p:cNvGrpSpPr/>
          <p:nvPr/>
        </p:nvGrpSpPr>
        <p:grpSpPr>
          <a:xfrm>
            <a:off x="0" y="188"/>
            <a:ext cx="7665909" cy="1342625"/>
            <a:chOff x="2145" y="844"/>
            <a:chExt cx="5435" cy="892"/>
          </a:xfrm>
          <a:solidFill>
            <a:schemeClr val="bg2"/>
          </a:solidFill>
        </p:grpSpPr>
        <p:sp>
          <p:nvSpPr>
            <p:cNvPr id="29703" name="MH_Other_1"/>
            <p:cNvSpPr/>
            <p:nvPr>
              <p:custDataLst>
                <p:tags r:id="rId1"/>
              </p:custDataLst>
            </p:nvPr>
          </p:nvSpPr>
          <p:spPr>
            <a:xfrm flipH="1" flipV="1">
              <a:off x="2145" y="1598"/>
              <a:ext cx="150" cy="138"/>
            </a:xfrm>
            <a:prstGeom prst="rtTriangle">
              <a:avLst/>
            </a:prstGeom>
            <a:grpFill/>
            <a:ln w="12700">
              <a:noFill/>
            </a:ln>
          </p:spPr>
          <p:txBody>
            <a:bodyPr rot="10800000" lIns="86688" tIns="43343" rIns="86688" bIns="43343" anchor="ctr"/>
            <a:p>
              <a:pPr algn="ctr"/>
              <a:endParaRPr lang="zh-CN" altLang="en-US" sz="189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 flipH="1">
              <a:off x="2160" y="844"/>
              <a:ext cx="152" cy="138"/>
            </a:xfrm>
            <a:prstGeom prst="rtTriangle">
              <a:avLst/>
            </a:prstGeom>
            <a:grpFill/>
            <a:ln w="12700" algn="ctr">
              <a:noFill/>
              <a:miter lim="800000"/>
            </a:ln>
          </p:spPr>
          <p:txBody>
            <a:bodyPr lIns="86688" tIns="43343" rIns="86688" bIns="43343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 flipH="1">
              <a:off x="2311" y="844"/>
              <a:ext cx="5269" cy="892"/>
            </a:xfrm>
            <a:prstGeom prst="rect">
              <a:avLst/>
            </a:prstGeom>
            <a:grpFill/>
            <a:ln w="12700" algn="ctr">
              <a:noFill/>
              <a:miter lim="800000"/>
            </a:ln>
          </p:spPr>
          <p:txBody>
            <a:bodyPr lIns="0" tIns="0" rIns="0" bIns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235585" y="362903"/>
            <a:ext cx="4841240" cy="61531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ctr">
            <a:spAutoFit/>
          </a:bodyPr>
          <a:p>
            <a:pPr algn="ctr"/>
            <a:r>
              <a:rPr lang="zh-CN" altLang="en-US" sz="4000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汉仪小麦体简" panose="00020600040101010101" pitchFamily="18" charset="-122"/>
                <a:ea typeface="汉仪小麦体简" panose="00020600040101010101" pitchFamily="18" charset="-122"/>
                <a:cs typeface="汉仪小麦体简" panose="00020600040101010101" pitchFamily="18" charset="-122"/>
                <a:sym typeface="Arial" panose="020B0604020202020204" pitchFamily="34" charset="0"/>
              </a:rPr>
              <a:t>青少年缘何染毒？</a:t>
            </a:r>
            <a:endParaRPr lang="zh-CN" altLang="en-US" sz="4000" b="1" dirty="0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汉仪小麦体简" panose="00020600040101010101" pitchFamily="18" charset="-122"/>
              <a:ea typeface="汉仪小麦体简" panose="00020600040101010101" pitchFamily="18" charset="-122"/>
              <a:cs typeface="汉仪小麦体简" panose="00020600040101010101" pitchFamily="18" charset="-122"/>
              <a:sym typeface="Arial" panose="020B0604020202020204" pitchFamily="34" charset="0"/>
            </a:endParaRPr>
          </a:p>
        </p:txBody>
      </p:sp>
      <p:pic>
        <p:nvPicPr>
          <p:cNvPr id="95251" name="Picture 19" descr="染毒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6127" y="1895710"/>
            <a:ext cx="5779911" cy="396014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04520" y="1706245"/>
            <a:ext cx="4472305" cy="46774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  <a:p>
            <a:r>
              <a:rPr lang="zh-CN" altLang="en-US" sz="2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(1)盲目好奇；</a:t>
            </a:r>
            <a:endParaRPr lang="zh-CN" altLang="en-US" sz="28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2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(2)慕虚荣、赶时瑁；</a:t>
            </a:r>
            <a:endParaRPr lang="zh-CN" altLang="en-US" sz="28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2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(3)追求刺激和享乐；</a:t>
            </a:r>
            <a:endParaRPr lang="zh-CN" altLang="en-US" sz="28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2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(4)无知和轻信；</a:t>
            </a:r>
            <a:endParaRPr lang="zh-CN" altLang="en-US" sz="28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2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(5)交友不慎；</a:t>
            </a:r>
            <a:endParaRPr lang="zh-CN" altLang="en-US" sz="28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2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(6)赌气或逆反心理；</a:t>
            </a:r>
            <a:endParaRPr lang="zh-CN" altLang="en-US" sz="28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2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(7)诱骗胁迫；</a:t>
            </a:r>
            <a:endParaRPr lang="zh-CN" altLang="en-US" sz="28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2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(8)自暴自弃。此外家庭、学校、社会教育的因素也十分重要</a:t>
            </a:r>
            <a:endParaRPr lang="zh-CN" altLang="en-US" sz="28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5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5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5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2" grpId="0"/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TextBox 8"/>
          <p:cNvSpPr txBox="1"/>
          <p:nvPr/>
        </p:nvSpPr>
        <p:spPr>
          <a:xfrm>
            <a:off x="292006" y="304271"/>
            <a:ext cx="4164848" cy="45148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ctr"/>
            <a:r>
              <a:rPr lang="en-US" altLang="zh-CN" sz="2940" b="1" dirty="0">
                <a:solidFill>
                  <a:schemeClr val="bg1"/>
                </a:solidFill>
                <a:latin typeface="Calibri" panose="020F0502020204030204" pitchFamily="34" charset="0"/>
                <a:sym typeface="Arial" panose="020B0604020202020204" pitchFamily="34" charset="0"/>
              </a:rPr>
              <a:t>4</a:t>
            </a:r>
            <a:r>
              <a:rPr lang="zh-CN" altLang="en-US" sz="2940" b="1" dirty="0">
                <a:solidFill>
                  <a:schemeClr val="bg1"/>
                </a:solidFill>
                <a:latin typeface="Calibri" panose="020F0502020204030204" pitchFamily="34" charset="0"/>
                <a:sym typeface="Arial" panose="020B0604020202020204" pitchFamily="34" charset="0"/>
              </a:rPr>
              <a:t>、</a:t>
            </a:r>
            <a:r>
              <a:rPr lang="zh-CN" altLang="en-US" sz="294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青少年缘何染毒？</a:t>
            </a:r>
            <a:endParaRPr lang="zh-CN" altLang="en-US" sz="294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1386" name="Picture 10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515" y="52070"/>
            <a:ext cx="5377180" cy="3473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388" name="Picture 12" descr="3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860" y="52070"/>
            <a:ext cx="5462905" cy="3473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6507" name="Picture 11" descr="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150" y="3777615"/>
            <a:ext cx="5376545" cy="30118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6506" name="Picture 10" descr="4-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9860" y="3778250"/>
            <a:ext cx="5463540" cy="30111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6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TextBox 8"/>
          <p:cNvSpPr txBox="1"/>
          <p:nvPr/>
        </p:nvSpPr>
        <p:spPr>
          <a:xfrm>
            <a:off x="292006" y="304271"/>
            <a:ext cx="4164848" cy="45148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ctr"/>
            <a:r>
              <a:rPr lang="en-US" altLang="zh-CN" sz="294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r>
              <a:rPr lang="zh-CN" altLang="en-US" sz="294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、青少年缘何染毒？</a:t>
            </a:r>
            <a:endParaRPr lang="zh-CN" altLang="en-US" sz="294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8554" name="Picture 10" descr="2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69355" y="127000"/>
            <a:ext cx="5734685" cy="32950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8555" name="Picture 11" descr="3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15" y="127000"/>
            <a:ext cx="5525770" cy="32950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0600" name="Picture 8" descr="3-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15" y="3580765"/>
            <a:ext cx="5525770" cy="32092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0601" name="Picture 9" descr="4-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9355" y="3580130"/>
            <a:ext cx="5734050" cy="3209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矩形 259"/>
          <p:cNvSpPr/>
          <p:nvPr/>
        </p:nvSpPr>
        <p:spPr>
          <a:xfrm>
            <a:off x="3033584" y="287679"/>
            <a:ext cx="5597783" cy="69977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4550" b="1" dirty="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汉仪小麦体简" panose="00020600040101010101" pitchFamily="18" charset="-122"/>
                <a:sym typeface="Calibri" panose="020F0502020204030204" pitchFamily="34" charset="0"/>
              </a:rPr>
              <a:t>健康人生  绿色无毒</a:t>
            </a:r>
            <a:endParaRPr lang="zh-CN" altLang="en-US" sz="4550" b="1" dirty="0">
              <a:solidFill>
                <a:srgbClr val="C0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cs typeface="汉仪小麦体简" panose="00020600040101010101" pitchFamily="18" charset="-122"/>
              <a:sym typeface="Calibri" panose="020F0502020204030204" pitchFamily="34" charset="0"/>
            </a:endParaRPr>
          </a:p>
        </p:txBody>
      </p:sp>
      <p:sp>
        <p:nvSpPr>
          <p:cNvPr id="16" name="矩形 259"/>
          <p:cNvSpPr/>
          <p:nvPr/>
        </p:nvSpPr>
        <p:spPr>
          <a:xfrm>
            <a:off x="4833620" y="1539240"/>
            <a:ext cx="6387465" cy="5157470"/>
          </a:xfrm>
          <a:prstGeom prst="rect">
            <a:avLst/>
          </a:prstGeom>
          <a:noFill/>
          <a:ln w="57150" cap="rnd" cmpd="thinThick">
            <a:solidFill>
              <a:schemeClr val="tx1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 lIns="34128" tIns="34128" rIns="34128" bIns="34128">
            <a:spAutoFit/>
            <a:scene3d>
              <a:camera prst="orthographicFront"/>
              <a:lightRig rig="threePt" dir="t"/>
            </a:scene3d>
          </a:bodyPr>
          <a:p>
            <a:pPr>
              <a:buFont typeface="Arial" panose="020B0604020202020204" pitchFamily="34" charset="0"/>
            </a:pPr>
            <a:r>
              <a:rPr lang="zh-CN" altLang="en-US" sz="28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   </a:t>
            </a:r>
            <a:r>
              <a:rPr lang="zh-CN" altLang="zh-CN" sz="28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导语：</a:t>
            </a:r>
            <a:r>
              <a:rPr lang="zh-CN" altLang="en-US" sz="2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同学们，你们知道国际禁毒日是哪一天吗？今</a:t>
            </a:r>
            <a:r>
              <a:rPr lang="zh-CN" altLang="zh-CN" sz="2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年的6月26日是</a:t>
            </a:r>
            <a:r>
              <a:rPr lang="zh-CN" altLang="en-US" sz="2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第三十二个国际</a:t>
            </a:r>
            <a:r>
              <a:rPr lang="zh-CN" altLang="zh-CN" sz="2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禁毒日</a:t>
            </a:r>
            <a:r>
              <a:rPr lang="zh-CN" altLang="en-US" sz="2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，我国今年的禁毒主题是“禁绝毒品，人人有责”。    </a:t>
            </a:r>
            <a:endParaRPr lang="zh-CN" altLang="en-US" sz="2800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rial" panose="020B0604020202020204" pitchFamily="34" charset="0"/>
            </a:endParaRPr>
          </a:p>
          <a:p>
            <a:r>
              <a:rPr lang="zh-CN" altLang="en-US" sz="2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    我国开展的青少年毒品预防教育“</a:t>
            </a:r>
            <a:r>
              <a:rPr lang="en-US" altLang="zh-CN" sz="2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6·27”</a:t>
            </a:r>
            <a:r>
              <a:rPr lang="zh-CN" altLang="en-US" sz="2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工程，是以</a:t>
            </a:r>
            <a:r>
              <a:rPr lang="en-US" altLang="zh-CN" sz="2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10</a:t>
            </a:r>
            <a:r>
              <a:rPr lang="zh-CN" altLang="en-US" sz="2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岁至</a:t>
            </a:r>
            <a:r>
              <a:rPr lang="en-US" altLang="zh-CN" sz="2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25</a:t>
            </a:r>
            <a:r>
              <a:rPr lang="zh-CN" altLang="en-US" sz="2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岁的青少年为重点、以学校为主要阵地，力争通过三年努力，构建完善的青少年毒品预防教育工作体系，使青少年禁毒意识明显增强，新滋生吸毒人数明显下降。</a:t>
            </a:r>
            <a:r>
              <a:rPr lang="zh-CN" altLang="zh-CN" sz="2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rPr>
              <a:t>毒品一日不绝，禁毒一日不止。</a:t>
            </a:r>
            <a:endParaRPr lang="zh-CN" altLang="en-US" sz="2275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</a:endParaRPr>
          </a:p>
          <a:p>
            <a:r>
              <a:rPr lang="zh-CN" altLang="en-US" sz="2275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         </a:t>
            </a:r>
            <a:endParaRPr lang="zh-CN" altLang="en-US" sz="2275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3575" y="1150620"/>
            <a:ext cx="4742815" cy="4919980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49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 animBg="1"/>
      <p:bldP spid="1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7"/>
          <p:cNvSpPr>
            <a:spLocks noChangeArrowheads="1"/>
          </p:cNvSpPr>
          <p:nvPr/>
        </p:nvSpPr>
        <p:spPr bwMode="auto">
          <a:xfrm rot="16200000">
            <a:off x="5715001" y="396238"/>
            <a:ext cx="6858000" cy="6096001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25352" y="358518"/>
            <a:ext cx="58599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怎么进行毒品</a:t>
            </a:r>
            <a:r>
              <a:rPr lang="zh-CN" altLang="en-US" sz="6600">
                <a:solidFill>
                  <a:srgbClr val="BB2B32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n-ea"/>
                <a:sym typeface="+mn-lt"/>
              </a:rPr>
              <a:t>预</a:t>
            </a:r>
            <a:r>
              <a:rPr lang="zh-CN" altLang="en-US" sz="9600">
                <a:solidFill>
                  <a:srgbClr val="BB2B32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n-ea"/>
                <a:sym typeface="+mn-lt"/>
              </a:rPr>
              <a:t>防</a:t>
            </a:r>
            <a:r>
              <a:rPr lang="zh-CN" altLang="en-US" sz="360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？</a:t>
            </a:r>
            <a:endParaRPr lang="zh-CN" altLang="en-US" sz="360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2650" name="Text Box 10"/>
          <p:cNvSpPr txBox="1"/>
          <p:nvPr/>
        </p:nvSpPr>
        <p:spPr>
          <a:xfrm>
            <a:off x="618490" y="2331720"/>
            <a:ext cx="5473065" cy="37534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2093D9"/>
                </a:solidFill>
                <a:latin typeface="Calibri" panose="020F0502020204030204" pitchFamily="34" charset="0"/>
              </a:rPr>
              <a:t>      </a:t>
            </a:r>
            <a:r>
              <a:rPr lang="zh-CN" altLang="en-US" sz="28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任何意志在毒品这个魔鬼面前都是脆弱的。用一个戒毒者的话来说：“</a:t>
            </a:r>
            <a:r>
              <a:rPr lang="zh-CN" altLang="en-US" sz="2800" b="1" u="sng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面对毒品，千万别相信自己</a:t>
            </a:r>
            <a:r>
              <a:rPr lang="zh-CN" altLang="en-US" sz="28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。”最有效的戒毒方法，就是不吸毒！</a:t>
            </a:r>
            <a:endParaRPr lang="zh-CN" altLang="en-US" sz="2800" b="1" dirty="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en-US" sz="2800" b="1" dirty="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112651" name="Picture 11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84913" y="1744663"/>
            <a:ext cx="5688012" cy="4000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1265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2650" grpId="0"/>
      <p:bldP spid="11265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7"/>
          <p:cNvSpPr>
            <a:spLocks noChangeArrowheads="1"/>
          </p:cNvSpPr>
          <p:nvPr/>
        </p:nvSpPr>
        <p:spPr bwMode="auto">
          <a:xfrm>
            <a:off x="6080125" y="1271"/>
            <a:ext cx="6096000" cy="6854824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752676" y="582563"/>
            <a:ext cx="997284" cy="997284"/>
          </a:xfrm>
          <a:prstGeom prst="ellipse">
            <a:avLst/>
          </a:prstGeom>
          <a:ln w="76200" cap="rnd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347426" y="582563"/>
            <a:ext cx="997284" cy="997284"/>
          </a:xfrm>
          <a:prstGeom prst="ellipse">
            <a:avLst/>
          </a:prstGeom>
          <a:ln w="76200" cap="rnd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752676" y="2518043"/>
            <a:ext cx="997284" cy="997284"/>
          </a:xfrm>
          <a:prstGeom prst="ellipse">
            <a:avLst/>
          </a:prstGeom>
          <a:ln w="76200" cap="rnd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6347426" y="2520583"/>
            <a:ext cx="997284" cy="997284"/>
          </a:xfrm>
          <a:prstGeom prst="ellipse">
            <a:avLst/>
          </a:prstGeom>
          <a:ln w="76200" cap="rnd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05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752676" y="4470668"/>
            <a:ext cx="997284" cy="997284"/>
          </a:xfrm>
          <a:prstGeom prst="ellipse">
            <a:avLst/>
          </a:prstGeom>
          <a:ln w="76200" cap="rnd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442041" y="4470668"/>
            <a:ext cx="997284" cy="997284"/>
          </a:xfrm>
          <a:prstGeom prst="ellipse">
            <a:avLst/>
          </a:prstGeom>
          <a:ln w="76200" cap="rnd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06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5740" y="582295"/>
            <a:ext cx="444055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00000"/>
              </a:lnSpc>
            </a:pPr>
            <a:r>
              <a:rPr lang="zh-CN" altLang="zh-CN" sz="2400" b="1" spc="100">
                <a:solidFill>
                  <a:srgbClr val="363636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积极掌握毒品知识，了解毒品的危害，决不因好奇心以身试毒！明白</a:t>
            </a:r>
            <a:r>
              <a:rPr lang="zh-CN" altLang="zh-CN" sz="2400" b="1" spc="100">
                <a:solidFill>
                  <a:srgbClr val="BB2B32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“吸毒一口，掉入虎口”</a:t>
            </a:r>
            <a:r>
              <a:rPr lang="zh-CN" altLang="zh-CN" sz="2400" b="1" spc="100">
                <a:solidFill>
                  <a:srgbClr val="363636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的道理；</a:t>
            </a:r>
            <a:endParaRPr lang="en-US" altLang="zh-CN" sz="2400" b="1" spc="100">
              <a:solidFill>
                <a:srgbClr val="363636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05740" y="2417445"/>
            <a:ext cx="41878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00000"/>
              </a:lnSpc>
            </a:pPr>
            <a:r>
              <a:rPr lang="zh-CN" altLang="zh-CN" sz="2400" b="1" spc="100">
                <a:solidFill>
                  <a:srgbClr val="BB2B32"/>
                </a:solidFill>
                <a:latin typeface="仿宋" panose="02010609060101010101" charset="-122"/>
                <a:ea typeface="仿宋" panose="02010609060101010101" charset="-122"/>
              </a:rPr>
              <a:t>树立正确的人生观，</a:t>
            </a:r>
            <a:r>
              <a:rPr lang="zh-CN" altLang="zh-CN" sz="2400" b="1" spc="100">
                <a:solidFill>
                  <a:srgbClr val="363636"/>
                </a:solidFill>
                <a:latin typeface="仿宋" panose="02010609060101010101" charset="-122"/>
                <a:ea typeface="仿宋" panose="02010609060101010101" charset="-122"/>
              </a:rPr>
              <a:t>不盲目追求享受，寻求刺激，赶时髦；</a:t>
            </a:r>
            <a:endParaRPr lang="en-US" altLang="zh-CN" sz="2400" b="1" spc="100">
              <a:solidFill>
                <a:srgbClr val="363636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05740" y="4043680"/>
            <a:ext cx="418782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00000"/>
              </a:lnSpc>
            </a:pPr>
            <a:r>
              <a:rPr lang="zh-CN" altLang="zh-CN" sz="2400" b="1" spc="10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不要轻信他人</a:t>
            </a:r>
            <a:r>
              <a:rPr lang="zh-CN" altLang="zh-CN" sz="2400" b="1" spc="100">
                <a:solidFill>
                  <a:srgbClr val="363636"/>
                </a:solidFill>
                <a:latin typeface="仿宋" panose="02010609060101010101" charset="-122"/>
                <a:ea typeface="仿宋" panose="02010609060101010101" charset="-122"/>
              </a:rPr>
              <a:t>，吸毒者会经常向青少年吹嘘毒品的好处，以谎言诱骗你，使你丧失警惕。因此不听信毒品能治病，毒品能解脱烦恼和痛苦，带来快乐等花言巧语！</a:t>
            </a:r>
            <a:endParaRPr lang="en-US" altLang="zh-CN" sz="2400" b="1" spc="100">
              <a:solidFill>
                <a:srgbClr val="363636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559675" y="582295"/>
            <a:ext cx="461581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zh-CN" sz="2400" b="1" spc="100">
                <a:solidFill>
                  <a:srgbClr val="BB2B32"/>
                </a:solidFill>
                <a:latin typeface="仿宋" panose="02010609060101010101" charset="-122"/>
                <a:ea typeface="仿宋" panose="02010609060101010101" charset="-122"/>
              </a:rPr>
              <a:t>慎重交友。</a:t>
            </a:r>
            <a:r>
              <a:rPr lang="zh-CN" altLang="zh-CN" sz="2400" b="1" spc="100">
                <a:solidFill>
                  <a:srgbClr val="363636"/>
                </a:solidFill>
                <a:latin typeface="仿宋" panose="02010609060101010101" charset="-122"/>
                <a:ea typeface="仿宋" panose="02010609060101010101" charset="-122"/>
              </a:rPr>
              <a:t>只要在自己交往甚密的人中有一个吸上毒，自己也容易受到感染而吸毒，因此，坚决不与吸毒的人交友！</a:t>
            </a:r>
            <a:endParaRPr lang="zh-CN" altLang="zh-CN" sz="2400" b="1" spc="100">
              <a:solidFill>
                <a:srgbClr val="363636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602855" y="2390775"/>
            <a:ext cx="45300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zh-CN" sz="2400" b="1" spc="100">
                <a:solidFill>
                  <a:srgbClr val="BB2B32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远离易染毒场所，</a:t>
            </a:r>
            <a:r>
              <a:rPr lang="zh-CN" altLang="zh-CN" sz="2400" b="1" spc="100">
                <a:solidFill>
                  <a:srgbClr val="363636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青少年缺乏是非辨别能力，涉足酒吧、迪厅、游戏厅等娱乐场所，最容易成为毒贩诱吸毒的目标</a:t>
            </a:r>
            <a:r>
              <a:rPr lang="zh-CN" altLang="zh-CN" sz="2400" spc="100">
                <a:solidFill>
                  <a:srgbClr val="363636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 </a:t>
            </a:r>
            <a:endParaRPr lang="zh-CN" altLang="zh-CN" sz="2400" spc="100">
              <a:solidFill>
                <a:srgbClr val="363636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624445" y="4043680"/>
            <a:ext cx="448627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zh-CN" sz="2400" b="1" spc="10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拒绝接受陌生人的“馈赠”</a:t>
            </a:r>
            <a:r>
              <a:rPr lang="zh-CN" altLang="zh-CN" sz="2400" b="1" spc="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。多数吸毒者初次吸食毒品都是由于接受了不法分子“免费”提供的毒品，切记不能贪图小恩小惠，天下没有白来的好处，任何事情都要靠自己的努力才能获得成功！。</a:t>
            </a:r>
            <a:endParaRPr lang="zh-CN" altLang="zh-CN" sz="2400" b="1" spc="1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7"/>
          <p:cNvSpPr>
            <a:spLocks noChangeArrowheads="1"/>
          </p:cNvSpPr>
          <p:nvPr/>
        </p:nvSpPr>
        <p:spPr bwMode="auto">
          <a:xfrm>
            <a:off x="2965450" y="3176"/>
            <a:ext cx="9226550" cy="6854824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altLang="zh-CN" sz="6000" b="1" dirty="0">
                <a:solidFill>
                  <a:srgbClr val="FF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sym typeface="+mn-ea"/>
              </a:rPr>
              <a:t>                  </a:t>
            </a:r>
            <a:endParaRPr lang="en-US" altLang="zh-CN" sz="6000" b="1" dirty="0">
              <a:solidFill>
                <a:srgbClr val="FF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sym typeface="+mn-ea"/>
            </a:endParaRPr>
          </a:p>
          <a:p>
            <a:endParaRPr lang="en-US" altLang="zh-CN" sz="6000" b="1" dirty="0">
              <a:solidFill>
                <a:srgbClr val="FF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sym typeface="+mn-ea"/>
            </a:endParaRPr>
          </a:p>
          <a:p>
            <a:r>
              <a:rPr lang="en-US" altLang="zh-CN" sz="6000" b="1" dirty="0">
                <a:solidFill>
                  <a:srgbClr val="FF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sym typeface="+mn-ea"/>
              </a:rPr>
              <a:t>                  </a:t>
            </a:r>
            <a:r>
              <a:rPr lang="zh-CN" altLang="en-US" sz="7200" b="1" dirty="0">
                <a:solidFill>
                  <a:srgbClr val="FF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sym typeface="+mn-ea"/>
              </a:rPr>
              <a:t>一日吸毒，</a:t>
            </a:r>
            <a:endParaRPr lang="zh-CN" altLang="en-US" sz="7200" b="1" dirty="0">
              <a:solidFill>
                <a:srgbClr val="FF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sym typeface="+mn-ea"/>
            </a:endParaRPr>
          </a:p>
          <a:p>
            <a:r>
              <a:rPr lang="zh-CN" altLang="en-US" sz="7200" b="1" dirty="0">
                <a:solidFill>
                  <a:srgbClr val="FF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sym typeface="+mn-ea"/>
              </a:rPr>
              <a:t>               永远想毒，</a:t>
            </a:r>
            <a:endParaRPr lang="zh-CN" altLang="en-US" sz="7200" b="1" dirty="0">
              <a:solidFill>
                <a:srgbClr val="FF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sym typeface="+mn-ea"/>
            </a:endParaRPr>
          </a:p>
          <a:p>
            <a:r>
              <a:rPr lang="zh-CN" altLang="en-US" sz="7200" b="1" dirty="0">
                <a:solidFill>
                  <a:srgbClr val="FF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sym typeface="+mn-ea"/>
              </a:rPr>
              <a:t>               终身戒毒！</a:t>
            </a:r>
            <a:endParaRPr lang="zh-CN" altLang="en-US" b="1" dirty="0">
              <a:solidFill>
                <a:srgbClr val="FF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endParaRPr lang="zh-CN" altLang="en-US" b="1" dirty="0">
              <a:solidFill>
                <a:srgbClr val="FF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DADBDA"/>
              </a:clrFrom>
              <a:clrTo>
                <a:srgbClr val="DADBDA">
                  <a:alpha val="0"/>
                </a:srgbClr>
              </a:clrTo>
            </a:clrChange>
          </a:blip>
          <a:srcRect l="4421" t="13889" r="51918" b="11666"/>
          <a:stretch>
            <a:fillRect/>
          </a:stretch>
        </p:blipFill>
        <p:spPr>
          <a:xfrm>
            <a:off x="368377" y="832514"/>
            <a:ext cx="5295900" cy="5192972"/>
          </a:xfrm>
          <a:prstGeom prst="rect">
            <a:avLst/>
          </a:prstGeom>
        </p:spPr>
      </p:pic>
      <p:sp>
        <p:nvSpPr>
          <p:cNvPr id="9" name="圆角矩形 6"/>
          <p:cNvSpPr/>
          <p:nvPr/>
        </p:nvSpPr>
        <p:spPr>
          <a:xfrm>
            <a:off x="6177833" y="3803069"/>
            <a:ext cx="916046" cy="451001"/>
          </a:xfrm>
          <a:prstGeom prst="roundRect">
            <a:avLst>
              <a:gd name="adj" fmla="val 2515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11" name="文本框 22"/>
          <p:cNvSpPr txBox="1">
            <a:spLocks noChangeArrowheads="1"/>
          </p:cNvSpPr>
          <p:nvPr/>
        </p:nvSpPr>
        <p:spPr bwMode="auto">
          <a:xfrm rot="5400000">
            <a:off x="3504341" y="3065175"/>
            <a:ext cx="2393735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200">
                <a:solidFill>
                  <a:prstClr val="white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Arial" panose="020B0604020202020204" pitchFamily="34" charset="0"/>
                <a:sym typeface="方正兰亭黑_GBK" panose="02000000000000000000" pitchFamily="2" charset="-122"/>
              </a:rPr>
              <a:t>PART FOUR</a:t>
            </a:r>
            <a:endParaRPr lang="en-US" altLang="zh-CN" sz="3200" dirty="0">
              <a:solidFill>
                <a:prstClr val="white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cs typeface="Arial" panose="020B0604020202020204" pitchFamily="34" charset="0"/>
              <a:sym typeface="方正兰亭黑_GBK" panose="02000000000000000000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7"/>
          <p:cNvSpPr>
            <a:spLocks noChangeArrowheads="1"/>
          </p:cNvSpPr>
          <p:nvPr/>
        </p:nvSpPr>
        <p:spPr bwMode="auto">
          <a:xfrm>
            <a:off x="2252870" y="3176"/>
            <a:ext cx="9939130" cy="6854824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275" name="Rectangle 11"/>
          <p:cNvSpPr/>
          <p:nvPr/>
        </p:nvSpPr>
        <p:spPr>
          <a:xfrm>
            <a:off x="6363335" y="2044700"/>
            <a:ext cx="4425950" cy="3635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2093D9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2093D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汉仪小麦体简" panose="00020600040101010101" pitchFamily="18" charset="-122"/>
              </a:rPr>
              <a:t>   参与禁毒，主动同毒品违法犯罪行为作坚决的斗争！发现有吸食毒品的人员和制造、贩卖毒品的违法犯罪行为，要及时向有关部门报告！！</a:t>
            </a:r>
            <a:endParaRPr lang="zh-CN" altLang="en-US" sz="1000" b="1" dirty="0">
              <a:solidFill>
                <a:srgbClr val="2093D9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2400" b="1" dirty="0">
              <a:solidFill>
                <a:srgbClr val="2093D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0335" y="934720"/>
            <a:ext cx="417195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一起行动起来！</a:t>
            </a:r>
            <a:endParaRPr lang="zh-CN" altLang="en-US" sz="4400">
              <a:solidFill>
                <a:srgbClr val="C0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18454" name="Picture 22" descr="毒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0255" y="1703070"/>
            <a:ext cx="4789805" cy="36493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9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9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9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39275" grpId="0"/>
      <p:bldP spid="13927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7"/>
          <p:cNvSpPr>
            <a:spLocks noChangeArrowheads="1"/>
          </p:cNvSpPr>
          <p:nvPr/>
        </p:nvSpPr>
        <p:spPr bwMode="auto">
          <a:xfrm>
            <a:off x="2965450" y="3176"/>
            <a:ext cx="9226550" cy="6854824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DADBDA"/>
              </a:clrFrom>
              <a:clrTo>
                <a:srgbClr val="DADBDA">
                  <a:alpha val="0"/>
                </a:srgbClr>
              </a:clrTo>
            </a:clrChange>
          </a:blip>
          <a:srcRect l="4421" t="13889" r="51918" b="11666"/>
          <a:stretch>
            <a:fillRect/>
          </a:stretch>
        </p:blipFill>
        <p:spPr>
          <a:xfrm>
            <a:off x="546253" y="1006933"/>
            <a:ext cx="4940148" cy="484413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705600" y="1489710"/>
            <a:ext cx="4248148" cy="842010"/>
            <a:chOff x="5443635" y="1489710"/>
            <a:chExt cx="4396057" cy="842010"/>
          </a:xfrm>
        </p:grpSpPr>
        <p:sp>
          <p:nvSpPr>
            <p:cNvPr id="7" name="矩形 6"/>
            <p:cNvSpPr/>
            <p:nvPr/>
          </p:nvSpPr>
          <p:spPr>
            <a:xfrm>
              <a:off x="5443635" y="1586230"/>
              <a:ext cx="696180" cy="55753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2B7A1"/>
                  </a:solidFill>
                </a14:hiddenFill>
              </a:ext>
            </a:extLst>
          </p:spPr>
          <p:txBody>
            <a:bodyPr rtlCol="0"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282576" y="1489710"/>
              <a:ext cx="35571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440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r>
                <a:rPr lang="zh-CN" altLang="en-US" sz="3200">
                  <a:sym typeface="+mn-lt"/>
                </a:rPr>
                <a:t>关于毒品的介绍</a:t>
              </a:r>
              <a:endParaRPr lang="zh-CN" altLang="en-US" sz="3200" dirty="0"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361430" y="1961515"/>
              <a:ext cx="3221990" cy="370205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等线" panose="02010600030101010101"/>
                  <a:ea typeface="等线" panose="02010600030101010101" pitchFamily="2" charset="-122"/>
                  <a:cs typeface="+mn-ea"/>
                  <a:sym typeface="+mn-lt"/>
                </a:rPr>
                <a:t>ADD YOUR TEXT HERE  ADD YOUR TEXT HERE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 panose="02010600030101010101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86551" y="3210560"/>
            <a:ext cx="4248150" cy="769620"/>
            <a:chOff x="5443635" y="2630170"/>
            <a:chExt cx="4396058" cy="769620"/>
          </a:xfrm>
        </p:grpSpPr>
        <p:sp>
          <p:nvSpPr>
            <p:cNvPr id="11" name="矩形 10"/>
            <p:cNvSpPr/>
            <p:nvPr/>
          </p:nvSpPr>
          <p:spPr>
            <a:xfrm>
              <a:off x="5443635" y="2738755"/>
              <a:ext cx="696180" cy="55753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BA07A"/>
                  </a:solidFill>
                </a14:hiddenFill>
              </a:ext>
            </a:extLst>
          </p:spPr>
          <p:txBody>
            <a:bodyPr rtlCol="0"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282577" y="2630170"/>
              <a:ext cx="35571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r>
                <a:rPr lang="zh-CN" altLang="en-US">
                  <a:sym typeface="+mn-lt"/>
                </a:rPr>
                <a:t>关于毒品的预防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361430" y="3060700"/>
              <a:ext cx="3221990" cy="339090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等线" panose="02010600030101010101"/>
                  <a:ea typeface="等线" panose="02010600030101010101" pitchFamily="2" charset="-122"/>
                  <a:cs typeface="+mn-ea"/>
                  <a:sym typeface="+mn-lt"/>
                </a:rPr>
                <a:t>ADD YOUR TEXT HERE  ADD YOUR TEXT HERE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 panose="02010600030101010101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686551" y="2383790"/>
            <a:ext cx="4267200" cy="826770"/>
            <a:chOff x="5443635" y="3698240"/>
            <a:chExt cx="4415771" cy="826770"/>
          </a:xfrm>
        </p:grpSpPr>
        <p:sp>
          <p:nvSpPr>
            <p:cNvPr id="15" name="矩形 14"/>
            <p:cNvSpPr/>
            <p:nvPr/>
          </p:nvSpPr>
          <p:spPr>
            <a:xfrm>
              <a:off x="5443635" y="3806825"/>
              <a:ext cx="696180" cy="55753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2B7A1"/>
                  </a:solidFill>
                </a14:hiddenFill>
              </a:ext>
            </a:extLst>
          </p:spPr>
          <p:txBody>
            <a:bodyPr rtlCol="0"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302290" y="3698240"/>
              <a:ext cx="35571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r>
                <a:rPr lang="zh-CN" altLang="en-US">
                  <a:sym typeface="+mn-lt"/>
                </a:rPr>
                <a:t>关于毒品的危害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361430" y="4128770"/>
              <a:ext cx="3221990" cy="396240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等线" panose="02010600030101010101"/>
                  <a:ea typeface="等线" panose="02010600030101010101" pitchFamily="2" charset="-122"/>
                  <a:cs typeface="+mn-ea"/>
                  <a:sym typeface="+mn-lt"/>
                </a:rPr>
                <a:t>ADD YOUR TEXT HERE  ADD YOUR TEXT HERE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 panose="02010600030101010101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86551" y="3980180"/>
            <a:ext cx="4248150" cy="826770"/>
            <a:chOff x="5443635" y="4823460"/>
            <a:chExt cx="4396058" cy="826770"/>
          </a:xfrm>
        </p:grpSpPr>
        <p:sp>
          <p:nvSpPr>
            <p:cNvPr id="19" name="矩形 18"/>
            <p:cNvSpPr/>
            <p:nvPr/>
          </p:nvSpPr>
          <p:spPr>
            <a:xfrm>
              <a:off x="5443635" y="4932045"/>
              <a:ext cx="696180" cy="55753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BA07A"/>
                  </a:solidFill>
                </a14:hiddenFill>
              </a:ext>
            </a:extLst>
          </p:spPr>
          <p:txBody>
            <a:bodyPr rtlCol="0"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  <a:endPara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282577" y="4823460"/>
              <a:ext cx="35571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r>
                <a:rPr lang="zh-CN" altLang="en-US">
                  <a:sym typeface="+mn-lt"/>
                </a:rPr>
                <a:t>关于国际戒毒日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361430" y="5253990"/>
              <a:ext cx="3221990" cy="396240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等线" panose="02010600030101010101"/>
                  <a:ea typeface="等线" panose="02010600030101010101" pitchFamily="2" charset="-122"/>
                  <a:cs typeface="+mn-ea"/>
                  <a:sym typeface="+mn-lt"/>
                </a:rPr>
                <a:t>ADD YOUR TEXT HERE  ADD YOUR TEXT HERE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 panose="02010600030101010101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7"/>
          <p:cNvSpPr>
            <a:spLocks noChangeArrowheads="1"/>
          </p:cNvSpPr>
          <p:nvPr/>
        </p:nvSpPr>
        <p:spPr bwMode="auto">
          <a:xfrm>
            <a:off x="2965450" y="3176"/>
            <a:ext cx="9226550" cy="6854824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DADBDA"/>
              </a:clrFrom>
              <a:clrTo>
                <a:srgbClr val="DADBDA">
                  <a:alpha val="0"/>
                </a:srgbClr>
              </a:clrTo>
            </a:clrChange>
          </a:blip>
          <a:srcRect l="4421" t="13889" r="51918" b="11666"/>
          <a:stretch>
            <a:fillRect/>
          </a:stretch>
        </p:blipFill>
        <p:spPr>
          <a:xfrm>
            <a:off x="506497" y="967950"/>
            <a:ext cx="5019660" cy="4922100"/>
          </a:xfrm>
          <a:prstGeom prst="rect">
            <a:avLst/>
          </a:prstGeom>
        </p:spPr>
      </p:pic>
      <p:sp>
        <p:nvSpPr>
          <p:cNvPr id="6" name="文本框 31"/>
          <p:cNvSpPr txBox="1">
            <a:spLocks noChangeArrowheads="1"/>
          </p:cNvSpPr>
          <p:nvPr/>
        </p:nvSpPr>
        <p:spPr bwMode="auto">
          <a:xfrm>
            <a:off x="6292132" y="2389194"/>
            <a:ext cx="4433017" cy="7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400">
                <a:solidFill>
                  <a:schemeClr val="tx1">
                    <a:lumMod val="95000"/>
                    <a:lumOff val="5000"/>
                  </a:schemeClr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/>
              <a:t>关于毒品的介绍</a:t>
            </a:r>
            <a:endParaRPr lang="zh-CN" altLang="zh-CN" dirty="0"/>
          </a:p>
        </p:txBody>
      </p:sp>
      <p:sp>
        <p:nvSpPr>
          <p:cNvPr id="9" name="圆角矩形 6"/>
          <p:cNvSpPr/>
          <p:nvPr/>
        </p:nvSpPr>
        <p:spPr>
          <a:xfrm>
            <a:off x="6177833" y="3803069"/>
            <a:ext cx="916046" cy="451001"/>
          </a:xfrm>
          <a:prstGeom prst="roundRect">
            <a:avLst>
              <a:gd name="adj" fmla="val 2515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10" name="右箭头 7"/>
          <p:cNvSpPr/>
          <p:nvPr/>
        </p:nvSpPr>
        <p:spPr>
          <a:xfrm>
            <a:off x="6493494" y="3863086"/>
            <a:ext cx="475223" cy="216667"/>
          </a:xfrm>
          <a:prstGeom prst="rightArrow">
            <a:avLst>
              <a:gd name="adj1" fmla="val 31267"/>
              <a:gd name="adj2" fmla="val 62488"/>
            </a:avLst>
          </a:prstGeom>
          <a:solidFill>
            <a:srgbClr val="36363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/>
              <a:ea typeface="等线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34"/>
          <p:cNvGrpSpPr/>
          <p:nvPr/>
        </p:nvGrpSpPr>
        <p:grpSpPr>
          <a:xfrm>
            <a:off x="5261869" y="208421"/>
            <a:ext cx="6759786" cy="5846139"/>
            <a:chOff x="3665" y="-92"/>
            <a:chExt cx="4491" cy="3884"/>
          </a:xfrm>
        </p:grpSpPr>
        <p:pic>
          <p:nvPicPr>
            <p:cNvPr id="19465" name="Picture 32" descr="mmexport150919798377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665" y="-92"/>
              <a:ext cx="4491" cy="150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9466" name="Picture 33" descr="毒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14" y="1189"/>
              <a:ext cx="3993" cy="260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Group 18"/>
          <p:cNvGrpSpPr/>
          <p:nvPr/>
        </p:nvGrpSpPr>
        <p:grpSpPr>
          <a:xfrm>
            <a:off x="48260" y="188"/>
            <a:ext cx="5754323" cy="1342625"/>
            <a:chOff x="2145" y="844"/>
            <a:chExt cx="5435" cy="892"/>
          </a:xfrm>
          <a:solidFill>
            <a:schemeClr val="bg1"/>
          </a:solidFill>
        </p:grpSpPr>
        <p:sp>
          <p:nvSpPr>
            <p:cNvPr id="19462" name="MH_Other_1"/>
            <p:cNvSpPr/>
            <p:nvPr>
              <p:custDataLst>
                <p:tags r:id="rId3"/>
              </p:custDataLst>
            </p:nvPr>
          </p:nvSpPr>
          <p:spPr>
            <a:xfrm flipH="1" flipV="1">
              <a:off x="2145" y="1598"/>
              <a:ext cx="151" cy="138"/>
            </a:xfrm>
            <a:prstGeom prst="rtTriangle">
              <a:avLst/>
            </a:prstGeom>
            <a:grpFill/>
            <a:ln w="12700">
              <a:noFill/>
            </a:ln>
          </p:spPr>
          <p:txBody>
            <a:bodyPr rot="10800000" lIns="86688" tIns="43343" rIns="86688" bIns="43343" anchor="ctr"/>
            <a:p>
              <a:pPr algn="ctr"/>
              <a:endParaRPr lang="zh-CN" altLang="en-US" sz="189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 flipH="1">
              <a:off x="2161" y="844"/>
              <a:ext cx="151" cy="138"/>
            </a:xfrm>
            <a:prstGeom prst="rtTriangle">
              <a:avLst/>
            </a:prstGeom>
            <a:grpFill/>
            <a:ln w="12700" algn="ctr">
              <a:noFill/>
              <a:miter lim="800000"/>
            </a:ln>
          </p:spPr>
          <p:txBody>
            <a:bodyPr lIns="86688" tIns="43343" rIns="86688" bIns="43343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 flipH="1">
              <a:off x="2311" y="844"/>
              <a:ext cx="5269" cy="892"/>
            </a:xfrm>
            <a:prstGeom prst="rect">
              <a:avLst/>
            </a:prstGeom>
            <a:grpFill/>
            <a:ln w="12700" algn="ctr">
              <a:noFill/>
              <a:miter lim="800000"/>
            </a:ln>
          </p:spPr>
          <p:txBody>
            <a:bodyPr lIns="0" tIns="0" rIns="0" bIns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22540" name="Text Box 12"/>
          <p:cNvSpPr txBox="1"/>
          <p:nvPr/>
        </p:nvSpPr>
        <p:spPr>
          <a:xfrm>
            <a:off x="239395" y="320675"/>
            <a:ext cx="5031105" cy="701675"/>
          </a:xfrm>
          <a:prstGeom prst="rect">
            <a:avLst/>
          </a:prstGeom>
          <a:noFill/>
          <a:ln w="9525">
            <a:noFill/>
          </a:ln>
        </p:spPr>
        <p:txBody>
          <a:bodyPr wrap="square" lIns="86688" tIns="43343" rIns="86688" bIns="43343">
            <a:spAutoFit/>
          </a:bodyPr>
          <a:p>
            <a:r>
              <a:rPr lang="zh-CN" altLang="en-US" sz="4000" b="1" dirty="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毒品，你了解多少？</a:t>
            </a:r>
            <a:endParaRPr lang="zh-CN" altLang="en-US" sz="4000" b="1" dirty="0">
              <a:solidFill>
                <a:srgbClr val="C0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2547" name="Text Box 19"/>
          <p:cNvSpPr txBox="1"/>
          <p:nvPr/>
        </p:nvSpPr>
        <p:spPr>
          <a:xfrm>
            <a:off x="48378" y="1467274"/>
            <a:ext cx="5412646" cy="5257165"/>
          </a:xfrm>
          <a:prstGeom prst="rect">
            <a:avLst/>
          </a:prstGeom>
          <a:solidFill>
            <a:schemeClr val="bg2"/>
          </a:solidFill>
          <a:ln w="22225" cap="flat" cmpd="sng">
            <a:solidFill>
              <a:srgbClr val="339966"/>
            </a:solidFill>
            <a:prstDash val="sysDot"/>
            <a:miter/>
            <a:headEnd type="none" w="med" len="med"/>
            <a:tailEnd type="none" w="med" len="med"/>
          </a:ln>
        </p:spPr>
        <p:txBody>
          <a:bodyPr lIns="86688" tIns="43343" rIns="86688" bIns="43343">
            <a:spAutoFit/>
          </a:bodyPr>
          <a:p>
            <a:r>
              <a:rPr lang="zh-CN" altLang="en-US" sz="1705" dirty="0">
                <a:latin typeface="Calibri" panose="020F0502020204030204" pitchFamily="34" charset="0"/>
              </a:rPr>
              <a:t>        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</a:t>
            </a:r>
            <a:r>
              <a:rPr lang="zh-CN" altLang="en-US" sz="2800" b="1" dirty="0">
                <a:solidFill>
                  <a:srgbClr val="363636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一百多年前的一场战争，让毒品的鼻祖鸦片成为中国近代历史上最臭名昭著的名词，直到迎来新中国的成立，鸦片的危害才完全肃清。</a:t>
            </a:r>
            <a:endParaRPr lang="zh-CN" altLang="en-US" sz="2800" b="1" dirty="0">
              <a:solidFill>
                <a:srgbClr val="363636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2800" b="1" dirty="0">
                <a:solidFill>
                  <a:srgbClr val="363636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改革开放后，随着敞开国门和经济的腾飞，新的威胁又卷土从来。它就是鸦片的后代</a:t>
            </a:r>
            <a:r>
              <a:rPr lang="en-US" altLang="zh-CN" sz="2800" b="1" dirty="0">
                <a:solidFill>
                  <a:srgbClr val="363636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——</a:t>
            </a:r>
            <a:r>
              <a:rPr lang="zh-CN" altLang="en-US" sz="2800" b="1" dirty="0">
                <a:solidFill>
                  <a:srgbClr val="363636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海洛因。海洛因和冰毒现在是在全世界范围内祸害最大的两种毒品，它们又同时也是传统毒品和合成毒品代表</a:t>
            </a:r>
            <a:r>
              <a:rPr lang="zh-CN" altLang="en-US" sz="2275" b="1" dirty="0">
                <a:solidFill>
                  <a:srgbClr val="363636"/>
                </a:solidFill>
                <a:latin typeface="Calibri" panose="020F0502020204030204" pitchFamily="34" charset="0"/>
              </a:rPr>
              <a:t>。</a:t>
            </a:r>
            <a:endParaRPr lang="zh-CN" altLang="en-US" sz="2275" b="1" dirty="0">
              <a:solidFill>
                <a:srgbClr val="363636"/>
              </a:solidFill>
              <a:latin typeface="Calibri" panose="020F0502020204030204" pitchFamily="34" charset="0"/>
            </a:endParaRPr>
          </a:p>
        </p:txBody>
      </p:sp>
    </p:spTree>
    <p:custDataLst>
      <p:tags r:id="rId6"/>
    </p:custData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0" grpId="0"/>
      <p:bldP spid="2254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7"/>
          <p:cNvSpPr>
            <a:spLocks noChangeArrowheads="1"/>
          </p:cNvSpPr>
          <p:nvPr/>
        </p:nvSpPr>
        <p:spPr bwMode="auto">
          <a:xfrm>
            <a:off x="2345635" y="3176"/>
            <a:ext cx="9846365" cy="6854824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953635" y="2538730"/>
            <a:ext cx="696341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pc="10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2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《刑法》第３５７条明确规定：“本法所称的毒品，是指鸦片、海洛因、甲基苯丙胺（“冰”毒）、吗啡、大麻、可卡因以及国家规定管制的其他可能使人</a:t>
            </a:r>
            <a:r>
              <a:rPr lang="zh-CN" altLang="zh-CN" sz="2800" b="1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形成瘾癖</a:t>
            </a:r>
            <a:r>
              <a:rPr lang="zh-CN" altLang="zh-CN" sz="2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的麻醉药品和精神药品。</a:t>
            </a:r>
            <a:endParaRPr lang="zh-CN" altLang="zh-CN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en-US" dirty="0">
              <a:sym typeface="+mn-lt"/>
            </a:endParaRPr>
          </a:p>
          <a:p>
            <a:endParaRPr lang="zh-CN" altLang="en-US" dirty="0"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05432" y="1234363"/>
            <a:ext cx="4214665" cy="97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pc="10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440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什么是毒品？</a:t>
            </a:r>
            <a:endParaRPr lang="zh-CN" altLang="zh-CN" sz="4400">
              <a:solidFill>
                <a:srgbClr val="C0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31" y="2205600"/>
            <a:ext cx="3694393" cy="4885835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7"/>
          <p:cNvSpPr>
            <a:spLocks noChangeArrowheads="1"/>
          </p:cNvSpPr>
          <p:nvPr/>
        </p:nvSpPr>
        <p:spPr bwMode="auto">
          <a:xfrm>
            <a:off x="2690191" y="3176"/>
            <a:ext cx="9501809" cy="6854824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265545" y="1466850"/>
            <a:ext cx="4935855" cy="4520311"/>
            <a:chOff x="5274951" y="1418518"/>
            <a:chExt cx="4459598" cy="449868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4951" y="1418518"/>
              <a:ext cx="1376940" cy="1584804"/>
            </a:xfrm>
            <a:prstGeom prst="rect">
              <a:avLst/>
            </a:prstGeom>
          </p:spPr>
        </p:pic>
        <p:sp>
          <p:nvSpPr>
            <p:cNvPr id="10" name="标题 1"/>
            <p:cNvSpPr txBox="1"/>
            <p:nvPr/>
          </p:nvSpPr>
          <p:spPr>
            <a:xfrm>
              <a:off x="5429332" y="3150174"/>
              <a:ext cx="1068179" cy="275535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800" dirty="0">
                  <a:solidFill>
                    <a:srgbClr val="3636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鸦片</a:t>
              </a:r>
              <a:endParaRPr lang="zh-CN" altLang="en-US" sz="1800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2815" y="1418518"/>
              <a:ext cx="1376940" cy="1584804"/>
            </a:xfrm>
            <a:prstGeom prst="rect">
              <a:avLst/>
            </a:prstGeom>
          </p:spPr>
        </p:pic>
        <p:sp>
          <p:nvSpPr>
            <p:cNvPr id="12" name="标题 1"/>
            <p:cNvSpPr txBox="1"/>
            <p:nvPr/>
          </p:nvSpPr>
          <p:spPr>
            <a:xfrm>
              <a:off x="6967196" y="3150174"/>
              <a:ext cx="1068179" cy="275535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800" dirty="0">
                  <a:solidFill>
                    <a:srgbClr val="3636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吗啡</a:t>
              </a:r>
              <a:endParaRPr lang="zh-CN" altLang="en-US" sz="1800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0678" y="1418518"/>
              <a:ext cx="1376940" cy="1584804"/>
            </a:xfrm>
            <a:prstGeom prst="rect">
              <a:avLst/>
            </a:prstGeom>
          </p:spPr>
        </p:pic>
        <p:sp>
          <p:nvSpPr>
            <p:cNvPr id="17" name="标题 1"/>
            <p:cNvSpPr txBox="1"/>
            <p:nvPr/>
          </p:nvSpPr>
          <p:spPr>
            <a:xfrm>
              <a:off x="8505059" y="3150174"/>
              <a:ext cx="1068179" cy="275535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800" dirty="0">
                  <a:solidFill>
                    <a:srgbClr val="3636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大麻</a:t>
              </a:r>
              <a:endParaRPr lang="zh-CN" altLang="en-US" sz="1800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1880" y="3910013"/>
              <a:ext cx="1376940" cy="1584804"/>
            </a:xfrm>
            <a:prstGeom prst="rect">
              <a:avLst/>
            </a:prstGeom>
          </p:spPr>
        </p:pic>
        <p:sp>
          <p:nvSpPr>
            <p:cNvPr id="21" name="标题 1"/>
            <p:cNvSpPr txBox="1"/>
            <p:nvPr/>
          </p:nvSpPr>
          <p:spPr>
            <a:xfrm>
              <a:off x="5436261" y="5641669"/>
              <a:ext cx="1068179" cy="275535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800" dirty="0">
                  <a:solidFill>
                    <a:srgbClr val="3636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杜冷丁</a:t>
              </a:r>
              <a:endParaRPr lang="zh-CN" altLang="en-US" sz="1800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9744" y="3910013"/>
              <a:ext cx="1376940" cy="1584804"/>
            </a:xfrm>
            <a:prstGeom prst="rect">
              <a:avLst/>
            </a:prstGeom>
          </p:spPr>
        </p:pic>
        <p:sp>
          <p:nvSpPr>
            <p:cNvPr id="23" name="标题 1"/>
            <p:cNvSpPr txBox="1"/>
            <p:nvPr/>
          </p:nvSpPr>
          <p:spPr>
            <a:xfrm>
              <a:off x="6974125" y="5641669"/>
              <a:ext cx="1068179" cy="275535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800" dirty="0">
                  <a:solidFill>
                    <a:srgbClr val="3636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海洛因</a:t>
              </a:r>
              <a:endParaRPr lang="zh-CN" altLang="en-US" sz="1800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7609" y="3910013"/>
              <a:ext cx="1376940" cy="1584804"/>
            </a:xfrm>
            <a:prstGeom prst="rect">
              <a:avLst/>
            </a:prstGeom>
          </p:spPr>
        </p:pic>
        <p:sp>
          <p:nvSpPr>
            <p:cNvPr id="25" name="标题 1"/>
            <p:cNvSpPr txBox="1"/>
            <p:nvPr/>
          </p:nvSpPr>
          <p:spPr>
            <a:xfrm>
              <a:off x="8511990" y="5641669"/>
              <a:ext cx="1068179" cy="275535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800" dirty="0">
                  <a:solidFill>
                    <a:srgbClr val="3636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可卡因</a:t>
              </a:r>
              <a:endParaRPr lang="zh-CN" altLang="en-US" sz="1800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695" y="5507990"/>
            <a:ext cx="1551305" cy="1349375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40" y="201879"/>
            <a:ext cx="1131455" cy="1131455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1209675" y="343535"/>
            <a:ext cx="52381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 dirty="0" smtClean="0">
                <a:solidFill>
                  <a:srgbClr val="FF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汉仪小麦体简" panose="00020600040101010101" pitchFamily="18" charset="-122"/>
              </a:rPr>
              <a:t>毒品的种类</a:t>
            </a:r>
            <a:r>
              <a:rPr lang="en-US" altLang="zh-CN" sz="3600" b="1" dirty="0" smtClean="0">
                <a:solidFill>
                  <a:srgbClr val="FF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汉仪小麦体简" panose="00020600040101010101" pitchFamily="18" charset="-122"/>
              </a:rPr>
              <a:t>--</a:t>
            </a:r>
            <a:r>
              <a:rPr lang="zh-CN" altLang="en-US" sz="3600" b="1" dirty="0" smtClean="0">
                <a:solidFill>
                  <a:srgbClr val="FF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汉仪小麦体简" panose="00020600040101010101" pitchFamily="18" charset="-122"/>
              </a:rPr>
              <a:t>传统</a:t>
            </a:r>
            <a:r>
              <a:rPr lang="zh-CN" altLang="zh-CN" sz="3600" b="1" dirty="0" smtClean="0">
                <a:solidFill>
                  <a:srgbClr val="FF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汉仪小麦体简" panose="00020600040101010101" pitchFamily="18" charset="-122"/>
              </a:rPr>
              <a:t>毒品</a:t>
            </a:r>
            <a:endParaRPr lang="zh-CN" altLang="zh-CN" sz="3600" b="1" dirty="0" smtClean="0">
              <a:solidFill>
                <a:srgbClr val="FF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cs typeface="汉仪小麦体简" panose="00020600040101010101" pitchFamily="18" charset="-122"/>
            </a:endParaRPr>
          </a:p>
        </p:txBody>
      </p:sp>
      <p:sp>
        <p:nvSpPr>
          <p:cNvPr id="86023" name="Text Box 7"/>
          <p:cNvSpPr txBox="1"/>
          <p:nvPr/>
        </p:nvSpPr>
        <p:spPr>
          <a:xfrm>
            <a:off x="771525" y="1333500"/>
            <a:ext cx="4730115" cy="5260975"/>
          </a:xfrm>
          <a:prstGeom prst="rect">
            <a:avLst/>
          </a:prstGeom>
          <a:solidFill>
            <a:schemeClr val="bg2"/>
          </a:solidFill>
          <a:ln w="57150" cap="flat" cmpd="sng">
            <a:solidFill>
              <a:schemeClr val="tx1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 lIns="91429" tIns="45714" rIns="91429" bIns="45714">
            <a:spAutoFit/>
          </a:bodyPr>
          <a:p>
            <a:r>
              <a:rPr lang="zh-CN" altLang="en-US" b="1" dirty="0">
                <a:latin typeface="Calibri" panose="020F0502020204030204" pitchFamily="34" charset="0"/>
              </a:rPr>
              <a:t>       </a:t>
            </a:r>
            <a:r>
              <a:rPr lang="zh-CN" altLang="en-US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传统毒品历史非常久远，古人很早就知道能从一些植物中提取麻醉和致幻的药剂，最早是用于医疗麻醉和宗教仪式，随着技术的发展，通过提纯制作出毒性更强的药剂，这就是毒品。传统毒品由于依靠天然植物的提取，产量受作物的生长周期的影响。它们的代表是：</a:t>
            </a:r>
            <a:r>
              <a:rPr lang="zh-CN" altLang="en-US" sz="28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可卡因、大麻、鸦片、吗啡、海洛因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 </a:t>
            </a:r>
            <a:endParaRPr lang="zh-CN" altLang="en-US" sz="2800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     </a:t>
            </a:r>
            <a:endParaRPr lang="zh-CN" altLang="en-US" sz="2800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2" grpId="1"/>
      <p:bldP spid="8602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7"/>
          <p:cNvSpPr>
            <a:spLocks noChangeArrowheads="1"/>
          </p:cNvSpPr>
          <p:nvPr/>
        </p:nvSpPr>
        <p:spPr bwMode="auto">
          <a:xfrm>
            <a:off x="6096000" y="3176"/>
            <a:ext cx="6096000" cy="6854824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096274" y="111126"/>
            <a:ext cx="1683028" cy="1959573"/>
            <a:chOff x="863149" y="2514601"/>
            <a:chExt cx="1683028" cy="1959573"/>
          </a:xfrm>
        </p:grpSpPr>
        <p:sp>
          <p:nvSpPr>
            <p:cNvPr id="13" name="标题 1"/>
            <p:cNvSpPr txBox="1"/>
            <p:nvPr/>
          </p:nvSpPr>
          <p:spPr>
            <a:xfrm>
              <a:off x="1094100" y="4197175"/>
              <a:ext cx="1218589" cy="2769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800" dirty="0">
                  <a:solidFill>
                    <a:srgbClr val="3636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冰毒</a:t>
              </a:r>
              <a:endParaRPr lang="zh-CN" altLang="en-US" sz="1800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149" y="2514601"/>
              <a:ext cx="1683028" cy="1683027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7959465" y="3176"/>
            <a:ext cx="1683028" cy="2067523"/>
            <a:chOff x="4126594" y="1969869"/>
            <a:chExt cx="1080000" cy="1326732"/>
          </a:xfrm>
        </p:grpSpPr>
        <p:sp>
          <p:nvSpPr>
            <p:cNvPr id="27" name="标题 1"/>
            <p:cNvSpPr txBox="1"/>
            <p:nvPr/>
          </p:nvSpPr>
          <p:spPr>
            <a:xfrm>
              <a:off x="4275610" y="3118850"/>
              <a:ext cx="781969" cy="177751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1800" dirty="0">
                  <a:solidFill>
                    <a:srgbClr val="3636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</a:t>
              </a:r>
              <a:r>
                <a:rPr lang="zh-CN" altLang="en-US" sz="1800" dirty="0">
                  <a:solidFill>
                    <a:srgbClr val="3636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粉</a:t>
              </a:r>
              <a:endParaRPr lang="zh-CN" altLang="en-US" sz="1800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6594" y="1969869"/>
              <a:ext cx="1080000" cy="1080000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9797523" y="3176"/>
            <a:ext cx="1683028" cy="2067523"/>
            <a:chOff x="5614859" y="1969869"/>
            <a:chExt cx="1080000" cy="1326732"/>
          </a:xfrm>
        </p:grpSpPr>
        <p:sp>
          <p:nvSpPr>
            <p:cNvPr id="24" name="标题 1"/>
            <p:cNvSpPr txBox="1"/>
            <p:nvPr/>
          </p:nvSpPr>
          <p:spPr>
            <a:xfrm>
              <a:off x="5763875" y="3118850"/>
              <a:ext cx="781969" cy="177751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800" dirty="0">
                  <a:solidFill>
                    <a:srgbClr val="3636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咖啡因</a:t>
              </a:r>
              <a:endParaRPr lang="zh-CN" altLang="en-US" sz="1800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4859" y="1969869"/>
              <a:ext cx="1080000" cy="1080000"/>
            </a:xfrm>
            <a:prstGeom prst="rect">
              <a:avLst/>
            </a:prstGeom>
          </p:spPr>
        </p:pic>
      </p:grpSp>
      <p:sp>
        <p:nvSpPr>
          <p:cNvPr id="23" name="文本框 22"/>
          <p:cNvSpPr txBox="1"/>
          <p:nvPr/>
        </p:nvSpPr>
        <p:spPr>
          <a:xfrm>
            <a:off x="1228090" y="394970"/>
            <a:ext cx="38703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rgbClr val="FF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n-ea"/>
                <a:sym typeface="+mn-lt"/>
              </a:rPr>
              <a:t>新型合成毒品种类</a:t>
            </a:r>
            <a:endParaRPr lang="zh-CN" altLang="en-US" sz="3600">
              <a:solidFill>
                <a:srgbClr val="FF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88071" name="Text Box 7"/>
          <p:cNvSpPr txBox="1"/>
          <p:nvPr/>
        </p:nvSpPr>
        <p:spPr>
          <a:xfrm>
            <a:off x="779145" y="1471930"/>
            <a:ext cx="4774565" cy="4398645"/>
          </a:xfrm>
          <a:prstGeom prst="rect">
            <a:avLst/>
          </a:prstGeom>
          <a:solidFill>
            <a:schemeClr val="bg2"/>
          </a:solidFill>
          <a:ln w="57150" cap="flat" cmpd="sng">
            <a:solidFill>
              <a:schemeClr val="tx1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 lIns="91429" tIns="45714" rIns="91429" bIns="45714">
            <a:spAutoFit/>
          </a:bodyPr>
          <a:p>
            <a:r>
              <a:rPr lang="zh-CN" altLang="en-US" b="1" dirty="0">
                <a:latin typeface="Calibri" panose="020F0502020204030204" pitchFamily="34" charset="0"/>
              </a:rPr>
              <a:t>         </a:t>
            </a:r>
            <a:r>
              <a:rPr lang="zh-CN" altLang="en-US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合成毒品是相对于传统毒品而言的，传统毒品主要取自于天然植物，但合成毒品是以化学合成为主的一种精神药品，它可以直接作用在人的中枢神经，达到兴奋和致幻的作用。它们的代表是：</a:t>
            </a:r>
            <a:r>
              <a:rPr lang="zh-CN" altLang="en-US" sz="28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冰毒、</a:t>
            </a:r>
            <a:r>
              <a:rPr lang="en-US" altLang="zh-CN" sz="28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K</a:t>
            </a:r>
            <a:r>
              <a:rPr lang="zh-CN" altLang="en-US" sz="28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粉、摇头丸、麻古、浴盐、干花、三唑仑、安眠酮、跳跳糖、止咳水</a:t>
            </a:r>
            <a:r>
              <a:rPr lang="zh-CN" altLang="en-US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等。</a:t>
            </a:r>
            <a:endParaRPr lang="zh-CN" altLang="en-US"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4" name="Picture 15" descr="跳跳糖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3778" y="2304415"/>
            <a:ext cx="1684800" cy="224825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080" name="Picture 16" descr="摇头丸"/>
          <p:cNvPicPr/>
          <p:nvPr/>
        </p:nvPicPr>
        <p:blipFill>
          <a:blip r:embed="rId5"/>
          <a:stretch>
            <a:fillRect/>
          </a:stretch>
        </p:blipFill>
        <p:spPr>
          <a:xfrm>
            <a:off x="7959408" y="2304415"/>
            <a:ext cx="1684800" cy="2250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084" name="Picture 20" descr="止咳水"/>
          <p:cNvPicPr/>
          <p:nvPr/>
        </p:nvPicPr>
        <p:blipFill>
          <a:blip r:embed="rId6"/>
          <a:stretch>
            <a:fillRect/>
          </a:stretch>
        </p:blipFill>
        <p:spPr>
          <a:xfrm>
            <a:off x="9795510" y="4552633"/>
            <a:ext cx="1684800" cy="2250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082" name="Picture 18" descr="干花"/>
          <p:cNvPicPr/>
          <p:nvPr/>
        </p:nvPicPr>
        <p:blipFill>
          <a:blip r:embed="rId7"/>
          <a:stretch>
            <a:fillRect/>
          </a:stretch>
        </p:blipFill>
        <p:spPr>
          <a:xfrm>
            <a:off x="7957503" y="4552950"/>
            <a:ext cx="1684800" cy="2250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081" name="Picture 17" descr="浴盐"/>
          <p:cNvPicPr/>
          <p:nvPr/>
        </p:nvPicPr>
        <p:blipFill>
          <a:blip r:embed="rId8"/>
          <a:stretch>
            <a:fillRect/>
          </a:stretch>
        </p:blipFill>
        <p:spPr>
          <a:xfrm>
            <a:off x="6094095" y="4607878"/>
            <a:ext cx="1684800" cy="2250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083" name="Picture 19" descr="麻古"/>
          <p:cNvPicPr/>
          <p:nvPr/>
        </p:nvPicPr>
        <p:blipFill>
          <a:blip r:embed="rId9"/>
          <a:stretch>
            <a:fillRect/>
          </a:stretch>
        </p:blipFill>
        <p:spPr>
          <a:xfrm>
            <a:off x="9795510" y="2302828"/>
            <a:ext cx="1684800" cy="2250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88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88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88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88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88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8807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7"/>
          <p:cNvSpPr>
            <a:spLocks noChangeArrowheads="1"/>
          </p:cNvSpPr>
          <p:nvPr/>
        </p:nvSpPr>
        <p:spPr bwMode="auto">
          <a:xfrm>
            <a:off x="2965450" y="3176"/>
            <a:ext cx="9226550" cy="6854824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DADBDA"/>
              </a:clrFrom>
              <a:clrTo>
                <a:srgbClr val="DADBDA">
                  <a:alpha val="0"/>
                </a:srgbClr>
              </a:clrTo>
            </a:clrChange>
          </a:blip>
          <a:srcRect l="4421" t="13889" r="51918" b="11666"/>
          <a:stretch>
            <a:fillRect/>
          </a:stretch>
        </p:blipFill>
        <p:spPr>
          <a:xfrm>
            <a:off x="368377" y="832514"/>
            <a:ext cx="5295900" cy="5192972"/>
          </a:xfrm>
          <a:prstGeom prst="rect">
            <a:avLst/>
          </a:prstGeom>
        </p:spPr>
      </p:pic>
      <p:sp>
        <p:nvSpPr>
          <p:cNvPr id="6" name="文本框 31"/>
          <p:cNvSpPr txBox="1">
            <a:spLocks noChangeArrowheads="1"/>
          </p:cNvSpPr>
          <p:nvPr/>
        </p:nvSpPr>
        <p:spPr bwMode="auto">
          <a:xfrm>
            <a:off x="6292132" y="2389194"/>
            <a:ext cx="4433017" cy="7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400">
                <a:solidFill>
                  <a:schemeClr val="tx1">
                    <a:lumMod val="95000"/>
                    <a:lumOff val="5000"/>
                  </a:schemeClr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/>
              <a:t>关于毒品的危害</a:t>
            </a:r>
            <a:endParaRPr lang="zh-CN" altLang="zh-CN" dirty="0"/>
          </a:p>
        </p:txBody>
      </p:sp>
      <p:sp>
        <p:nvSpPr>
          <p:cNvPr id="9" name="圆角矩形 6"/>
          <p:cNvSpPr/>
          <p:nvPr/>
        </p:nvSpPr>
        <p:spPr>
          <a:xfrm>
            <a:off x="6177833" y="3803069"/>
            <a:ext cx="916046" cy="451001"/>
          </a:xfrm>
          <a:prstGeom prst="roundRect">
            <a:avLst>
              <a:gd name="adj" fmla="val 2515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10" name="右箭头 7"/>
          <p:cNvSpPr/>
          <p:nvPr/>
        </p:nvSpPr>
        <p:spPr>
          <a:xfrm>
            <a:off x="6493494" y="3863086"/>
            <a:ext cx="475223" cy="216667"/>
          </a:xfrm>
          <a:prstGeom prst="rightArrow">
            <a:avLst>
              <a:gd name="adj1" fmla="val 31267"/>
              <a:gd name="adj2" fmla="val 62488"/>
            </a:avLst>
          </a:prstGeom>
          <a:solidFill>
            <a:srgbClr val="36363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11" name="文本框 22"/>
          <p:cNvSpPr txBox="1">
            <a:spLocks noChangeArrowheads="1"/>
          </p:cNvSpPr>
          <p:nvPr/>
        </p:nvSpPr>
        <p:spPr bwMode="auto">
          <a:xfrm rot="5400000">
            <a:off x="3385479" y="3136612"/>
            <a:ext cx="2449407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200">
                <a:solidFill>
                  <a:prstClr val="white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Arial" panose="020B0604020202020204" pitchFamily="34" charset="0"/>
                <a:sym typeface="方正兰亭黑_GBK" panose="02000000000000000000" pitchFamily="2" charset="-122"/>
              </a:rPr>
              <a:t>PART THREE</a:t>
            </a:r>
            <a:endParaRPr lang="en-US" altLang="zh-CN" sz="3200" dirty="0">
              <a:solidFill>
                <a:prstClr val="white"/>
              </a:solidFill>
              <a:latin typeface="汉仪小麦体简" panose="00020600040101010101" pitchFamily="18" charset="-122"/>
              <a:ea typeface="汉仪小麦体简" panose="00020600040101010101" pitchFamily="18" charset="-122"/>
              <a:cs typeface="Arial" panose="020B0604020202020204" pitchFamily="34" charset="0"/>
              <a:sym typeface="方正兰亭黑_GBK" panose="02000000000000000000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10" grpId="0" animBg="1"/>
      <p:bldP spid="11" grpId="0"/>
    </p:bldLst>
  </p:timing>
</p:sld>
</file>

<file path=ppt/tags/tag1.xml><?xml version="1.0" encoding="utf-8"?>
<p:tagLst xmlns:p="http://schemas.openxmlformats.org/presentationml/2006/main">
  <p:tag name="MH" val="20161022203059"/>
  <p:tag name="MH_LIBRARY" val="GRAPHIC"/>
  <p:tag name="MH_TYPE" val="Other"/>
  <p:tag name="MH_ORDER" val="1"/>
</p:tagLst>
</file>

<file path=ppt/tags/tag10.xml><?xml version="1.0" encoding="utf-8"?>
<p:tagLst xmlns:p="http://schemas.openxmlformats.org/presentationml/2006/main">
  <p:tag name="MH" val="20161022203059"/>
  <p:tag name="MH_LIBRARY" val="GRAPHIC"/>
  <p:tag name="MH_TYPE" val="Other"/>
  <p:tag name="MH_ORDER" val="1"/>
</p:tagLst>
</file>

<file path=ppt/tags/tag11.xml><?xml version="1.0" encoding="utf-8"?>
<p:tagLst xmlns:p="http://schemas.openxmlformats.org/presentationml/2006/main">
  <p:tag name="MH" val="20161022203059"/>
  <p:tag name="MH_LIBRARY" val="GRAPHIC"/>
  <p:tag name="MH_TYPE" val="Other"/>
  <p:tag name="MH_ORDER" val="2"/>
</p:tagLst>
</file>

<file path=ppt/tags/tag12.xml><?xml version="1.0" encoding="utf-8"?>
<p:tagLst xmlns:p="http://schemas.openxmlformats.org/presentationml/2006/main">
  <p:tag name="MH" val="20161022203059"/>
  <p:tag name="MH_LIBRARY" val="GRAPHIC"/>
  <p:tag name="MH_TYPE" val="Other"/>
  <p:tag name="MH_ORDER" val="1"/>
</p:tagLst>
</file>

<file path=ppt/tags/tag13.xml><?xml version="1.0" encoding="utf-8"?>
<p:tagLst xmlns:p="http://schemas.openxmlformats.org/presentationml/2006/main">
  <p:tag name="MH" val="20161022203059"/>
  <p:tag name="MH_LIBRARY" val="GRAPHIC"/>
  <p:tag name="MH_TYPE" val="Other"/>
  <p:tag name="MH_ORDER" val="2"/>
</p:tagLst>
</file>

<file path=ppt/tags/tag14.xml><?xml version="1.0" encoding="utf-8"?>
<p:tagLst xmlns:p="http://schemas.openxmlformats.org/presentationml/2006/main">
  <p:tag name="MH" val="20161022203059"/>
  <p:tag name="MH_LIBRARY" val="GRAPHIC"/>
  <p:tag name="MH_TYPE" val="SubTitle"/>
  <p:tag name="MH_ORDER" val="1"/>
</p:tagLst>
</file>

<file path=ppt/tags/tag15.xml><?xml version="1.0" encoding="utf-8"?>
<p:tagLst xmlns:p="http://schemas.openxmlformats.org/presentationml/2006/main">
  <p:tag name="MH" val="20161022203059"/>
  <p:tag name="MH_LIBRARY" val="GRAPHIC"/>
  <p:tag name="MH_TYPE" val="Other"/>
  <p:tag name="MH_ORDER" val="1"/>
</p:tagLst>
</file>

<file path=ppt/tags/tag16.xml><?xml version="1.0" encoding="utf-8"?>
<p:tagLst xmlns:p="http://schemas.openxmlformats.org/presentationml/2006/main">
  <p:tag name="MH" val="20161022203059"/>
  <p:tag name="MH_LIBRARY" val="GRAPHIC"/>
  <p:tag name="MH_TYPE" val="Other"/>
  <p:tag name="MH_ORDER" val="2"/>
</p:tagLst>
</file>

<file path=ppt/tags/tag17.xml><?xml version="1.0" encoding="utf-8"?>
<p:tagLst xmlns:p="http://schemas.openxmlformats.org/presentationml/2006/main">
  <p:tag name="MH" val="20161022203059"/>
  <p:tag name="MH_LIBRARY" val="GRAPHIC"/>
  <p:tag name="MH_TYPE" val="SubTitle"/>
  <p:tag name="MH_ORDER" val="1"/>
</p:tagLst>
</file>

<file path=ppt/tags/tag2.xml><?xml version="1.0" encoding="utf-8"?>
<p:tagLst xmlns:p="http://schemas.openxmlformats.org/presentationml/2006/main">
  <p:tag name="MH" val="20161022203059"/>
  <p:tag name="MH_LIBRARY" val="GRAPHIC"/>
  <p:tag name="MH_TYPE" val="Other"/>
  <p:tag name="MH_ORDER" val="2"/>
</p:tagLst>
</file>

<file path=ppt/tags/tag3.xml><?xml version="1.0" encoding="utf-8"?>
<p:tagLst xmlns:p="http://schemas.openxmlformats.org/presentationml/2006/main">
  <p:tag name="MH" val="20161022203059"/>
  <p:tag name="MH_LIBRARY" val="GRAPHIC"/>
  <p:tag name="MH_TYPE" val="SubTitle"/>
  <p:tag name="MH_ORDER" val="1"/>
</p:tagLst>
</file>

<file path=ppt/tags/tag4.xml><?xml version="1.0" encoding="utf-8"?>
<p:tagLst xmlns:p="http://schemas.openxmlformats.org/presentationml/2006/main">
  <p:tag name="MH" val="20161022204303"/>
  <p:tag name="MH_LIBRARY" val="GRAPHIC"/>
</p:tagLst>
</file>

<file path=ppt/tags/tag5.xml><?xml version="1.0" encoding="utf-8"?>
<p:tagLst xmlns:p="http://schemas.openxmlformats.org/presentationml/2006/main">
  <p:tag name="MH" val="20161022203059"/>
  <p:tag name="MH_LIBRARY" val="GRAPHIC"/>
  <p:tag name="MH_TYPE" val="Other"/>
  <p:tag name="MH_ORDER" val="1"/>
</p:tagLst>
</file>

<file path=ppt/tags/tag6.xml><?xml version="1.0" encoding="utf-8"?>
<p:tagLst xmlns:p="http://schemas.openxmlformats.org/presentationml/2006/main">
  <p:tag name="MH" val="20161022203059"/>
  <p:tag name="MH_LIBRARY" val="GRAPHIC"/>
  <p:tag name="MH_TYPE" val="Other"/>
  <p:tag name="MH_ORDER" val="2"/>
</p:tagLst>
</file>

<file path=ppt/tags/tag7.xml><?xml version="1.0" encoding="utf-8"?>
<p:tagLst xmlns:p="http://schemas.openxmlformats.org/presentationml/2006/main">
  <p:tag name="MH" val="20161022203059"/>
  <p:tag name="MH_LIBRARY" val="GRAPHIC"/>
  <p:tag name="MH_TYPE" val="SubTitle"/>
  <p:tag name="MH_ORDER" val="1"/>
</p:tagLst>
</file>

<file path=ppt/tags/tag8.xml><?xml version="1.0" encoding="utf-8"?>
<p:tagLst xmlns:p="http://schemas.openxmlformats.org/presentationml/2006/main">
  <p:tag name="MH" val="20161022204303"/>
  <p:tag name="MH_LIBRARY" val="GRAPHIC"/>
</p:tagLst>
</file>

<file path=ppt/tags/tag9.xml><?xml version="1.0" encoding="utf-8"?>
<p:tagLst xmlns:p="http://schemas.openxmlformats.org/presentationml/2006/main">
  <p:tag name="MH" val="20161022204303"/>
  <p:tag name="MH_LIBRARY" val="GRAPHIC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2745</Words>
  <Application>WPS 演示</Application>
  <PresentationFormat>宽屏</PresentationFormat>
  <Paragraphs>190</Paragraphs>
  <Slides>23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5" baseType="lpstr">
      <vt:lpstr>Arial</vt:lpstr>
      <vt:lpstr>宋体</vt:lpstr>
      <vt:lpstr>Wingdings</vt:lpstr>
      <vt:lpstr>微软雅黑</vt:lpstr>
      <vt:lpstr>汉仪小麦体简</vt:lpstr>
      <vt:lpstr>等线</vt:lpstr>
      <vt:lpstr>等线</vt:lpstr>
      <vt:lpstr>Calibri</vt:lpstr>
      <vt:lpstr>思源黑体</vt:lpstr>
      <vt:lpstr>黑体</vt:lpstr>
      <vt:lpstr>楷体</vt:lpstr>
      <vt:lpstr>方正兰亭超细黑简体</vt:lpstr>
      <vt:lpstr>方正兰亭黑_GBK</vt:lpstr>
      <vt:lpstr>腾祥铁山楷书简</vt:lpstr>
      <vt:lpstr>仿宋</vt:lpstr>
      <vt:lpstr>Arial Unicode MS</vt:lpstr>
      <vt:lpstr>等线 Light</vt:lpstr>
      <vt:lpstr>等线</vt:lpstr>
      <vt:lpstr>方正粗黑宋简体</vt:lpstr>
      <vt:lpstr>楷体_GB2312</vt:lpstr>
      <vt:lpstr>新宋体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sd</cp:lastModifiedBy>
  <cp:revision>164</cp:revision>
  <dcterms:created xsi:type="dcterms:W3CDTF">2018-12-05T12:47:00Z</dcterms:created>
  <dcterms:modified xsi:type="dcterms:W3CDTF">2019-10-31T18:39:08Z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