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84" r:id="rId2"/>
    <p:sldId id="256" r:id="rId3"/>
    <p:sldId id="257" r:id="rId4"/>
    <p:sldId id="258" r:id="rId5"/>
    <p:sldId id="262" r:id="rId6"/>
    <p:sldId id="263" r:id="rId7"/>
    <p:sldId id="264" r:id="rId8"/>
    <p:sldId id="265" r:id="rId9"/>
    <p:sldId id="266" r:id="rId10"/>
    <p:sldId id="267" r:id="rId11"/>
    <p:sldId id="268" r:id="rId12"/>
    <p:sldId id="269" r:id="rId13"/>
    <p:sldId id="296" r:id="rId14"/>
    <p:sldId id="280" r:id="rId15"/>
    <p:sldId id="281" r:id="rId16"/>
    <p:sldId id="294" r:id="rId17"/>
    <p:sldId id="282" r:id="rId18"/>
    <p:sldId id="297" r:id="rId19"/>
    <p:sldId id="273" r:id="rId20"/>
    <p:sldId id="274" r:id="rId21"/>
    <p:sldId id="276" r:id="rId22"/>
    <p:sldId id="277" r:id="rId23"/>
    <p:sldId id="298" r:id="rId24"/>
    <p:sldId id="301" r:id="rId25"/>
    <p:sldId id="300" r:id="rId26"/>
    <p:sldId id="290" r:id="rId27"/>
    <p:sldId id="283" r:id="rId28"/>
    <p:sldId id="302" r:id="rId29"/>
    <p:sldId id="286" r:id="rId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FB2BCC-79C3-46F3-B869-C4CEF6A47E1E}" type="datetimeFigureOut">
              <a:rPr lang="zh-CN" altLang="en-US" smtClean="0"/>
              <a:t>2019/10/29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F07A25-A0BC-4C47-B44E-1BD2C85E7442}" type="slidenum">
              <a:rPr lang="zh-CN" altLang="en-US" smtClean="0"/>
              <a:t>‹#›</a:t>
            </a:fld>
            <a:endParaRPr lang="zh-CN" altLang="en-US"/>
          </a:p>
        </p:txBody>
      </p:sp>
    </p:spTree>
    <p:extLst>
      <p:ext uri="{BB962C8B-B14F-4D97-AF65-F5344CB8AC3E}">
        <p14:creationId xmlns:p14="http://schemas.microsoft.com/office/powerpoint/2010/main" val="2577885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6F4CF8-ED6E-416F-BC9E-A82CBAD60FB1}"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11</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12</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6F4CF8-ED6E-416F-BC9E-A82CBAD60FB1}" type="slidenum">
              <a:rPr lang="zh-CN" altLang="en-US" smtClean="0"/>
              <a:t>19</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6F4CF8-ED6E-416F-BC9E-A82CBAD60FB1}" type="slidenum">
              <a:rPr lang="zh-CN" altLang="en-US" smtClean="0"/>
              <a:t>20</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21</a:t>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22</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6F4CF8-ED6E-416F-BC9E-A82CBAD60FB1}" type="slidenum">
              <a:rPr lang="zh-CN" altLang="en-US" smtClean="0"/>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6F4CF8-ED6E-416F-BC9E-A82CBAD60FB1}"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5</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6</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7</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8</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9</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10</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jpeg"/><Relationship Id="rId4" Type="http://schemas.microsoft.com/office/2007/relationships/hdphoto" Target="../media/hdphoto1.wdp"/></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B42D2F"/>
        </a:solidFill>
        <a:effectLst/>
      </p:bgPr>
    </p:bg>
    <p:spTree>
      <p:nvGrpSpPr>
        <p:cNvPr id="1" name=""/>
        <p:cNvGrpSpPr/>
        <p:nvPr/>
      </p:nvGrpSpPr>
      <p:grpSpPr>
        <a:xfrm>
          <a:off x="0" y="0"/>
          <a:ext cx="0" cy="0"/>
          <a:chOff x="0" y="0"/>
          <a:chExt cx="0" cy="0"/>
        </a:xfrm>
      </p:grpSpPr>
      <p:sp>
        <p:nvSpPr>
          <p:cNvPr id="7" name="矩形 6"/>
          <p:cNvSpPr/>
          <p:nvPr userDrawn="1"/>
        </p:nvSpPr>
        <p:spPr>
          <a:xfrm>
            <a:off x="105740" y="117000"/>
            <a:ext cx="8932522" cy="6624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171000" y="207000"/>
            <a:ext cx="8802000" cy="6444000"/>
          </a:xfrm>
          <a:prstGeom prst="rect">
            <a:avLst/>
          </a:prstGeom>
          <a:no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786988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bg>
      <p:bgPr>
        <a:solidFill>
          <a:srgbClr val="B42D2F"/>
        </a:solidFill>
        <a:effectLst/>
      </p:bgPr>
    </p:bg>
    <p:spTree>
      <p:nvGrpSpPr>
        <p:cNvPr id="1" name=""/>
        <p:cNvGrpSpPr/>
        <p:nvPr/>
      </p:nvGrpSpPr>
      <p:grpSpPr>
        <a:xfrm>
          <a:off x="0" y="0"/>
          <a:ext cx="0" cy="0"/>
          <a:chOff x="0" y="0"/>
          <a:chExt cx="0" cy="0"/>
        </a:xfrm>
      </p:grpSpPr>
      <p:sp>
        <p:nvSpPr>
          <p:cNvPr id="7" name="矩形 6"/>
          <p:cNvSpPr/>
          <p:nvPr userDrawn="1"/>
        </p:nvSpPr>
        <p:spPr>
          <a:xfrm>
            <a:off x="105740" y="117000"/>
            <a:ext cx="8932522" cy="6624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171000" y="207000"/>
            <a:ext cx="8802000" cy="6444000"/>
          </a:xfrm>
          <a:prstGeom prst="rect">
            <a:avLst/>
          </a:prstGeom>
          <a:no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4490775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bg>
      <p:bgPr>
        <a:solidFill>
          <a:srgbClr val="B42D2F"/>
        </a:solidFill>
        <a:effectLst/>
      </p:bgPr>
    </p:bg>
    <p:spTree>
      <p:nvGrpSpPr>
        <p:cNvPr id="1" name=""/>
        <p:cNvGrpSpPr/>
        <p:nvPr/>
      </p:nvGrpSpPr>
      <p:grpSpPr>
        <a:xfrm>
          <a:off x="0" y="0"/>
          <a:ext cx="0" cy="0"/>
          <a:chOff x="0" y="0"/>
          <a:chExt cx="0" cy="0"/>
        </a:xfrm>
      </p:grpSpPr>
      <p:sp>
        <p:nvSpPr>
          <p:cNvPr id="7" name="矩形 6"/>
          <p:cNvSpPr/>
          <p:nvPr userDrawn="1"/>
        </p:nvSpPr>
        <p:spPr>
          <a:xfrm>
            <a:off x="105740" y="117000"/>
            <a:ext cx="8932522" cy="6624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171000" y="207000"/>
            <a:ext cx="8802000" cy="6444000"/>
          </a:xfrm>
          <a:prstGeom prst="rect">
            <a:avLst/>
          </a:prstGeom>
          <a:no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4490775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3559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35599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35599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35599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3559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35599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7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35599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230316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标题和内容">
    <p:bg>
      <p:bgPr>
        <a:solidFill>
          <a:srgbClr val="B42D2F"/>
        </a:solidFill>
        <a:effectLst/>
      </p:bgPr>
    </p:bg>
    <p:spTree>
      <p:nvGrpSpPr>
        <p:cNvPr id="1" name=""/>
        <p:cNvGrpSpPr/>
        <p:nvPr/>
      </p:nvGrpSpPr>
      <p:grpSpPr>
        <a:xfrm>
          <a:off x="0" y="0"/>
          <a:ext cx="0" cy="0"/>
          <a:chOff x="0" y="0"/>
          <a:chExt cx="0" cy="0"/>
        </a:xfrm>
      </p:grpSpPr>
      <p:sp>
        <p:nvSpPr>
          <p:cNvPr id="7" name="矩形 6"/>
          <p:cNvSpPr/>
          <p:nvPr userDrawn="1"/>
        </p:nvSpPr>
        <p:spPr>
          <a:xfrm>
            <a:off x="105740" y="117000"/>
            <a:ext cx="8932522" cy="6624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171000" y="207000"/>
            <a:ext cx="8802000" cy="6444000"/>
          </a:xfrm>
          <a:prstGeom prst="rect">
            <a:avLst/>
          </a:prstGeom>
          <a:no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0919886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标题和内容">
    <p:bg>
      <p:bgPr>
        <a:solidFill>
          <a:srgbClr val="B42D2F"/>
        </a:solidFill>
        <a:effectLst/>
      </p:bgPr>
    </p:bg>
    <p:spTree>
      <p:nvGrpSpPr>
        <p:cNvPr id="1" name=""/>
        <p:cNvGrpSpPr/>
        <p:nvPr/>
      </p:nvGrpSpPr>
      <p:grpSpPr>
        <a:xfrm>
          <a:off x="0" y="0"/>
          <a:ext cx="0" cy="0"/>
          <a:chOff x="0" y="0"/>
          <a:chExt cx="0" cy="0"/>
        </a:xfrm>
      </p:grpSpPr>
      <p:sp>
        <p:nvSpPr>
          <p:cNvPr id="7" name="矩形 6"/>
          <p:cNvSpPr/>
          <p:nvPr userDrawn="1"/>
        </p:nvSpPr>
        <p:spPr>
          <a:xfrm>
            <a:off x="105740" y="117000"/>
            <a:ext cx="8932522" cy="6624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171000" y="207000"/>
            <a:ext cx="8802000" cy="6444000"/>
          </a:xfrm>
          <a:prstGeom prst="rect">
            <a:avLst/>
          </a:prstGeom>
          <a:no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0919886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622121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标题和竖排文字">
    <p:spTree>
      <p:nvGrpSpPr>
        <p:cNvPr id="1" name=""/>
        <p:cNvGrpSpPr/>
        <p:nvPr/>
      </p:nvGrpSpPr>
      <p:grpSpPr>
        <a:xfrm>
          <a:off x="0" y="0"/>
          <a:ext cx="0" cy="0"/>
          <a:chOff x="0" y="0"/>
          <a:chExt cx="0" cy="0"/>
        </a:xfrm>
      </p:grpSpPr>
      <p:sp>
        <p:nvSpPr>
          <p:cNvPr id="4" name="矩形 3"/>
          <p:cNvSpPr/>
          <p:nvPr userDrawn="1"/>
        </p:nvSpPr>
        <p:spPr bwMode="auto">
          <a:xfrm>
            <a:off x="0" y="0"/>
            <a:ext cx="9144000" cy="6858000"/>
          </a:xfrm>
          <a:prstGeom prst="rect">
            <a:avLst/>
          </a:prstGeom>
          <a:solidFill>
            <a:srgbClr val="080808">
              <a:alpha val="80000"/>
            </a:srgb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97567" y="261487"/>
            <a:ext cx="949599" cy="388328"/>
          </a:xfrm>
          <a:prstGeom prst="rect">
            <a:avLst/>
          </a:prstGeom>
        </p:spPr>
      </p:pic>
      <p:pic>
        <p:nvPicPr>
          <p:cNvPr id="1026" name="Picture 2" descr="https://timgsa.baidu.com/timg?image&amp;quality=80&amp;size=b9999_10000&amp;sec=1530172394801&amp;di=b8b1ac6c111325c4b60da852cdb45c6d&amp;imgtype=0&amp;src=http%3A%2F%2Fimg.25pp.com%2Fuploadfile%2Fsoft%2Fimages%2F2012%2F0402%2F20120402112945304.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839" t="14765" r="21100" b="9931"/>
          <a:stretch>
            <a:fillRect/>
          </a:stretch>
        </p:blipFill>
        <p:spPr bwMode="auto">
          <a:xfrm>
            <a:off x="253207" y="254287"/>
            <a:ext cx="215940" cy="36724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占位符 18"/>
          <p:cNvSpPr>
            <a:spLocks noGrp="1"/>
          </p:cNvSpPr>
          <p:nvPr>
            <p:ph type="body" sz="quarter" idx="10" hasCustomPrompt="1"/>
          </p:nvPr>
        </p:nvSpPr>
        <p:spPr>
          <a:xfrm>
            <a:off x="523131" y="261487"/>
            <a:ext cx="5074582" cy="360040"/>
          </a:xfrm>
        </p:spPr>
        <p:txBody>
          <a:bodyPr anchor="ctr"/>
          <a:lstStyle>
            <a:lvl1pPr marL="0" indent="0" algn="l">
              <a:buNone/>
              <a:defRPr sz="2000" b="1">
                <a:blipFill dpi="0" rotWithShape="1">
                  <a:blip r:embed="rId5">
                    <a:extLst>
                      <a:ext uri="{28A0092B-C50C-407E-A947-70E740481C1C}">
                        <a14:useLocalDpi xmlns:a14="http://schemas.microsoft.com/office/drawing/2010/main" val="0"/>
                      </a:ext>
                    </a:extLst>
                  </a:blip>
                  <a:srcRect/>
                  <a:stretch>
                    <a:fillRect/>
                  </a:stretch>
                </a:blipFill>
                <a:effectLst/>
              </a:defRPr>
            </a:lvl1pPr>
          </a:lstStyle>
          <a:p>
            <a:pPr lvl="0"/>
            <a:r>
              <a:rPr lang="zh-CN" altLang="en-US" dirty="0" smtClean="0"/>
              <a:t>点击输入章节标题</a:t>
            </a:r>
            <a:endParaRPr lang="zh-CN" altLang="en-US" dirty="0"/>
          </a:p>
        </p:txBody>
      </p:sp>
      <p:pic>
        <p:nvPicPr>
          <p:cNvPr id="9" name="图片 8"/>
          <p:cNvPicPr>
            <a:picLocks noChangeAspect="1"/>
          </p:cNvPicPr>
          <p:nvPr userDrawn="1"/>
        </p:nvPicPr>
        <p:blipFill>
          <a:blip r:embed="rId6"/>
          <a:stretch>
            <a:fillRect/>
          </a:stretch>
        </p:blipFill>
        <p:spPr>
          <a:xfrm>
            <a:off x="8135004" y="5980933"/>
            <a:ext cx="876724" cy="877067"/>
          </a:xfrm>
          <a:prstGeom prst="rect">
            <a:avLst/>
          </a:prstGeom>
        </p:spPr>
      </p:pic>
      <p:sp>
        <p:nvSpPr>
          <p:cNvPr id="2" name="矩形 1"/>
          <p:cNvSpPr/>
          <p:nvPr userDrawn="1"/>
        </p:nvSpPr>
        <p:spPr>
          <a:xfrm>
            <a:off x="133298" y="172721"/>
            <a:ext cx="8818134" cy="6395085"/>
          </a:xfrm>
          <a:prstGeom prst="rect">
            <a:avLst/>
          </a:prstGeom>
          <a:solidFill>
            <a:schemeClr val="accent5">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622121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ClipArt">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1371600" y="609600"/>
            <a:ext cx="73787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09625" y="2214563"/>
            <a:ext cx="3902075" cy="388143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剪贴画占位符 3"/>
          <p:cNvSpPr>
            <a:spLocks noGrp="1"/>
          </p:cNvSpPr>
          <p:nvPr>
            <p:ph type="clipArt" sz="half" idx="2"/>
          </p:nvPr>
        </p:nvSpPr>
        <p:spPr>
          <a:xfrm>
            <a:off x="4864100" y="2214563"/>
            <a:ext cx="3903663" cy="3881437"/>
          </a:xfrm>
        </p:spPr>
        <p:txBody>
          <a:bodyPr/>
          <a:lstStyle/>
          <a:p>
            <a:endParaRPr lang="zh-CN" altLang="en-US"/>
          </a:p>
        </p:txBody>
      </p:sp>
      <p:sp>
        <p:nvSpPr>
          <p:cNvPr id="5" name="日期占位符 4"/>
          <p:cNvSpPr>
            <a:spLocks noGrp="1"/>
          </p:cNvSpPr>
          <p:nvPr>
            <p:ph type="dt" sz="half" idx="10"/>
          </p:nvPr>
        </p:nvSpPr>
        <p:spPr>
          <a:xfrm>
            <a:off x="809625" y="6373813"/>
            <a:ext cx="1905000" cy="457200"/>
          </a:xfrm>
        </p:spPr>
        <p:txBody>
          <a:bodyPr/>
          <a:lstStyle>
            <a:lvl1pPr>
              <a:defRPr/>
            </a:lvl1pPr>
          </a:lstStyle>
          <a:p>
            <a:endParaRPr lang="en-US" altLang="zh-CN"/>
          </a:p>
        </p:txBody>
      </p:sp>
      <p:sp>
        <p:nvSpPr>
          <p:cNvPr id="6" name="页脚占位符 5"/>
          <p:cNvSpPr>
            <a:spLocks noGrp="1"/>
          </p:cNvSpPr>
          <p:nvPr>
            <p:ph type="ftr" sz="quarter" idx="11"/>
          </p:nvPr>
        </p:nvSpPr>
        <p:spPr>
          <a:xfrm>
            <a:off x="3132138" y="6376988"/>
            <a:ext cx="3086100" cy="45720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89713" y="6376988"/>
            <a:ext cx="2193925" cy="457200"/>
          </a:xfrm>
        </p:spPr>
        <p:txBody>
          <a:bodyPr/>
          <a:lstStyle>
            <a:lvl1pPr>
              <a:defRPr/>
            </a:lvl1pPr>
          </a:lstStyle>
          <a:p>
            <a:fld id="{F6663C74-99A2-416C-B9C1-D06DFE10BB0B}" type="slidenum">
              <a:rPr lang="en-US" altLang="zh-CN"/>
              <a:pPr/>
              <a:t>‹#›</a:t>
            </a:fld>
            <a:endParaRPr lang="en-US" altLang="zh-CN"/>
          </a:p>
        </p:txBody>
      </p:sp>
    </p:spTree>
    <p:extLst>
      <p:ext uri="{BB962C8B-B14F-4D97-AF65-F5344CB8AC3E}">
        <p14:creationId xmlns:p14="http://schemas.microsoft.com/office/powerpoint/2010/main" val="1536329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2019/10/29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7" r:id="rId23"/>
    <p:sldLayoutId id="2147483678" r:id="rId24"/>
    <p:sldLayoutId id="2147483680" r:id="rId25"/>
    <p:sldLayoutId id="2147483681" r:id="rId26"/>
    <p:sldLayoutId id="2147483684" r:id="rId2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tags" Target="../tags/tag1.xml"/><Relationship Id="rId5" Type="http://schemas.openxmlformats.org/officeDocument/2006/relationships/image" Target="../media/image22.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7.jpeg"/><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3.xml"/><Relationship Id="rId4" Type="http://schemas.openxmlformats.org/officeDocument/2006/relationships/image" Target="../media/image40.jp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3.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8.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2.jpeg"/><Relationship Id="rId11" Type="http://schemas.openxmlformats.org/officeDocument/2006/relationships/image" Target="../media/image8.png"/><Relationship Id="rId5" Type="http://schemas.openxmlformats.org/officeDocument/2006/relationships/image" Target="../media/image11.jpeg"/><Relationship Id="rId15" Type="http://schemas.openxmlformats.org/officeDocument/2006/relationships/image" Target="../media/image20.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 Id="rId14"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27.pn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4" name="矩形 3"/>
          <p:cNvSpPr/>
          <p:nvPr/>
        </p:nvSpPr>
        <p:spPr>
          <a:xfrm>
            <a:off x="395536" y="1700808"/>
            <a:ext cx="6984776" cy="2015936"/>
          </a:xfrm>
          <a:prstGeom prst="rect">
            <a:avLst/>
          </a:prstGeom>
          <a:noFill/>
          <a:ln>
            <a:solidFill>
              <a:schemeClr val="bg1"/>
            </a:solidFill>
          </a:ln>
        </p:spPr>
        <p:txBody>
          <a:bodyPr wrap="square" lIns="91440" tIns="45720" rIns="91440" bIns="45720">
            <a:spAutoFit/>
          </a:bodyPr>
          <a:lstStyle/>
          <a:p>
            <a:pPr algn="ctr">
              <a:lnSpc>
                <a:spcPts val="7500"/>
              </a:lnSpc>
            </a:pPr>
            <a:r>
              <a:rPr lang="zh-CN" altLang="en-US" sz="7200" b="1" cap="all" spc="0" dirty="0" smtClean="0">
                <a:ln w="9000" cmpd="sng">
                  <a:solidFill>
                    <a:srgbClr val="C00000"/>
                  </a:solidFill>
                  <a:prstDash val="solid"/>
                </a:ln>
                <a:solidFill>
                  <a:srgbClr val="FF0000"/>
                </a:solidFill>
                <a:effectLst>
                  <a:reflection blurRad="12700" stA="28000" endPos="45000" dist="1000" dir="5400000" sy="-100000" algn="bl" rotWithShape="0"/>
                </a:effectLst>
              </a:rPr>
              <a:t>珍爱生命</a:t>
            </a:r>
            <a:endParaRPr lang="en-US" altLang="zh-CN" sz="7200" b="1" cap="all" spc="0" dirty="0" smtClean="0">
              <a:ln w="9000" cmpd="sng">
                <a:solidFill>
                  <a:srgbClr val="C00000"/>
                </a:solidFill>
                <a:prstDash val="solid"/>
              </a:ln>
              <a:solidFill>
                <a:srgbClr val="FF0000"/>
              </a:solidFill>
              <a:effectLst>
                <a:reflection blurRad="12700" stA="28000" endPos="45000" dist="1000" dir="5400000" sy="-100000" algn="bl" rotWithShape="0"/>
              </a:effectLst>
            </a:endParaRPr>
          </a:p>
          <a:p>
            <a:pPr algn="ctr">
              <a:lnSpc>
                <a:spcPts val="7500"/>
              </a:lnSpc>
            </a:pPr>
            <a:r>
              <a:rPr lang="zh-CN" altLang="en-US" sz="7200" b="1" cap="all" dirty="0" smtClean="0">
                <a:ln w="9000" cmpd="sng">
                  <a:solidFill>
                    <a:srgbClr val="C00000"/>
                  </a:solidFill>
                  <a:prstDash val="solid"/>
                </a:ln>
                <a:solidFill>
                  <a:srgbClr val="FF0000"/>
                </a:solidFill>
                <a:effectLst>
                  <a:reflection blurRad="12700" stA="28000" endPos="45000" dist="1000" dir="5400000" sy="-100000" algn="bl" rotWithShape="0"/>
                </a:effectLst>
              </a:rPr>
              <a:t>          远离毒品</a:t>
            </a:r>
            <a:endParaRPr lang="zh-CN" altLang="en-US" sz="7200" b="1" cap="all" spc="0" dirty="0">
              <a:ln w="9000" cmpd="sng">
                <a:solidFill>
                  <a:srgbClr val="C00000"/>
                </a:solidFill>
                <a:prstDash val="solid"/>
              </a:ln>
              <a:solidFill>
                <a:srgbClr val="FF0000"/>
              </a:solidFill>
              <a:effectLst>
                <a:reflection blurRad="12700" stA="28000" endPos="45000" dist="1000" dir="5400000" sy="-100000" algn="bl" rotWithShape="0"/>
              </a:effectLst>
            </a:endParaRPr>
          </a:p>
        </p:txBody>
      </p:sp>
      <p:sp>
        <p:nvSpPr>
          <p:cNvPr id="2" name="TextBox 1"/>
          <p:cNvSpPr txBox="1"/>
          <p:nvPr/>
        </p:nvSpPr>
        <p:spPr>
          <a:xfrm>
            <a:off x="2195736" y="4365104"/>
            <a:ext cx="4608512" cy="400110"/>
          </a:xfrm>
          <a:prstGeom prst="rect">
            <a:avLst/>
          </a:prstGeom>
          <a:noFill/>
        </p:spPr>
        <p:txBody>
          <a:bodyPr wrap="square" rtlCol="0">
            <a:spAutoFit/>
          </a:bodyPr>
          <a:lstStyle/>
          <a:p>
            <a:pPr algn="ctr"/>
            <a:r>
              <a:rPr lang="zh-CN" altLang="en-US" sz="2000" b="1" dirty="0" smtClean="0">
                <a:solidFill>
                  <a:srgbClr val="0070C0"/>
                </a:solidFill>
              </a:rPr>
              <a:t>十堰经济技术开发区龙门小学     王 昕</a:t>
            </a:r>
            <a:endParaRPr lang="zh-CN" altLang="en-US" sz="2000" b="1" dirty="0">
              <a:solidFill>
                <a:srgbClr val="0070C0"/>
              </a:solidFill>
            </a:endParaRPr>
          </a:p>
        </p:txBody>
      </p:sp>
    </p:spTree>
    <p:extLst>
      <p:ext uri="{BB962C8B-B14F-4D97-AF65-F5344CB8AC3E}">
        <p14:creationId xmlns:p14="http://schemas.microsoft.com/office/powerpoint/2010/main" val="6716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bwMode="auto">
          <a:xfrm>
            <a:off x="956924" y="2032023"/>
            <a:ext cx="3586459" cy="4341819"/>
          </a:xfrm>
          <a:prstGeom prst="roundRect">
            <a:avLst>
              <a:gd name="adj" fmla="val 1706"/>
            </a:avLst>
          </a:prstGeom>
          <a:noFill/>
          <a:ln>
            <a:solidFill>
              <a:srgbClr val="FFFFFF"/>
            </a:solidFill>
          </a:ln>
        </p:spPr>
        <p:txBody>
          <a:bodyPr vert="horz" wrap="square" lIns="91440" tIns="45720" rIns="91440" bIns="45720" numCol="1" anchor="t" anchorCtr="0" compatLnSpc="1"/>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17" name="圆角矩形 16"/>
          <p:cNvSpPr/>
          <p:nvPr/>
        </p:nvSpPr>
        <p:spPr bwMode="auto">
          <a:xfrm>
            <a:off x="956924" y="1305313"/>
            <a:ext cx="3586459" cy="520262"/>
          </a:xfrm>
          <a:prstGeom prst="roundRect">
            <a:avLst>
              <a:gd name="adj" fmla="val 12622"/>
            </a:avLst>
          </a:prstGeom>
          <a:solidFill>
            <a:srgbClr val="C00000"/>
          </a:solidFill>
          <a:ln>
            <a:solidFill>
              <a:schemeClr val="tx1"/>
            </a:solidFill>
          </a:ln>
        </p:spPr>
        <p:txBody>
          <a:bodyPr vert="horz" wrap="square" lIns="91440" tIns="45720" rIns="91440" bIns="45720" numCol="1" anchor="t" anchorCtr="0" compatLnSpc="1"/>
          <a:lstStyle/>
          <a:p>
            <a:endParaRPr lang="zh-CN" altLang="en-US"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8" name="TextBox 17"/>
          <p:cNvSpPr txBox="1"/>
          <p:nvPr/>
        </p:nvSpPr>
        <p:spPr>
          <a:xfrm>
            <a:off x="1884450" y="1368643"/>
            <a:ext cx="960799" cy="769441"/>
          </a:xfrm>
          <a:prstGeom prst="rect">
            <a:avLst/>
          </a:prstGeom>
          <a:noFill/>
        </p:spPr>
        <p:txBody>
          <a:bodyPr wrap="square" rtlCol="0">
            <a:spAutoFit/>
          </a:bodyPr>
          <a:lstStyle/>
          <a:p>
            <a:pPr algn="dist"/>
            <a:r>
              <a:rPr lang="zh-CN" altLang="en-US" sz="2200" b="1" dirty="0" smtClean="0">
                <a:solidFill>
                  <a:srgbClr val="FFFFFF"/>
                </a:solidFill>
                <a:latin typeface="Impact" panose="020B0806030902050204" pitchFamily="34" charset="0"/>
                <a:ea typeface="微软雅黑" panose="020B0503020204020204" pitchFamily="34" charset="-122"/>
                <a:sym typeface="Impact" panose="020B0806030902050204" pitchFamily="34" charset="0"/>
              </a:rPr>
              <a:t>小贴士</a:t>
            </a:r>
            <a:endParaRPr lang="zh-CN" altLang="en-US" sz="2200" b="1"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6924" y="1052736"/>
            <a:ext cx="890747" cy="941860"/>
          </a:xfrm>
          <a:prstGeom prst="rect">
            <a:avLst/>
          </a:prstGeom>
        </p:spPr>
      </p:pic>
      <p:sp>
        <p:nvSpPr>
          <p:cNvPr id="20" name="TextBox 19"/>
          <p:cNvSpPr txBox="1"/>
          <p:nvPr/>
        </p:nvSpPr>
        <p:spPr>
          <a:xfrm>
            <a:off x="1145871" y="2204864"/>
            <a:ext cx="3208827" cy="4110292"/>
          </a:xfrm>
          <a:prstGeom prst="rect">
            <a:avLst/>
          </a:prstGeom>
          <a:noFill/>
        </p:spPr>
        <p:txBody>
          <a:bodyPr wrap="square" rtlCol="0">
            <a:spAutoFit/>
          </a:bodyPr>
          <a:lstStyle>
            <a:defPPr>
              <a:defRPr lang="zh-CN"/>
            </a:defPPr>
            <a:lvl1pPr algn="just">
              <a:defRPr sz="2000">
                <a:solidFill>
                  <a:schemeClr val="tx2"/>
                </a:solidFill>
                <a:latin typeface="+mn-ea"/>
                <a:ea typeface="+mn-ea"/>
              </a:defRPr>
            </a:lvl1pPr>
          </a:lstStyle>
          <a:p>
            <a:pPr>
              <a:lnSpc>
                <a:spcPct val="150000"/>
              </a:lnSpc>
            </a:pP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一些不法分子经常在迪吧、舞厅等娱乐场所将</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K</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粉和冰毒 、摇头丸混合一起兜售给吸毒者使用</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具有兴奋和致幻的双重作用。由此导致毒品之间相互作用产生的毒性较两种毒品单独使用要严重得多（即</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1+1&gt;2</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），很容易导致过量中毒甚至发生致命危险。目前也有发现把</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K</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粉溶于水中骗取年轻女性服用后实施性侵犯，因此也被叫做“强奸药”。</a:t>
            </a:r>
          </a:p>
        </p:txBody>
      </p:sp>
      <p:sp>
        <p:nvSpPr>
          <p:cNvPr id="21" name="圆角矩形 20"/>
          <p:cNvSpPr/>
          <p:nvPr/>
        </p:nvSpPr>
        <p:spPr bwMode="auto">
          <a:xfrm>
            <a:off x="4975263" y="2098898"/>
            <a:ext cx="3023155" cy="4274943"/>
          </a:xfrm>
          <a:prstGeom prst="roundRect">
            <a:avLst>
              <a:gd name="adj" fmla="val 1706"/>
            </a:avLst>
          </a:prstGeom>
          <a:noFill/>
          <a:ln>
            <a:solidFill>
              <a:srgbClr val="FFFFFF"/>
            </a:solidFill>
          </a:ln>
        </p:spPr>
        <p:txBody>
          <a:bodyPr vert="horz" wrap="square" lIns="91440" tIns="45720" rIns="91440" bIns="45720" numCol="1" anchor="t" anchorCtr="0" compatLnSpc="1"/>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22" name="圆角矩形 21"/>
          <p:cNvSpPr/>
          <p:nvPr/>
        </p:nvSpPr>
        <p:spPr bwMode="auto">
          <a:xfrm>
            <a:off x="4975263" y="1372188"/>
            <a:ext cx="3023155" cy="520262"/>
          </a:xfrm>
          <a:prstGeom prst="roundRect">
            <a:avLst>
              <a:gd name="adj" fmla="val 12622"/>
            </a:avLst>
          </a:prstGeom>
          <a:solidFill>
            <a:srgbClr val="C00000"/>
          </a:solidFill>
          <a:ln>
            <a:solidFill>
              <a:schemeClr val="tx1"/>
            </a:solidFill>
          </a:ln>
        </p:spPr>
        <p:txBody>
          <a:bodyPr vert="horz" wrap="square" lIns="91440" tIns="45720" rIns="91440" bIns="45720" numCol="1" anchor="t" anchorCtr="0" compatLnSpc="1"/>
          <a:lstStyle/>
          <a:p>
            <a:endParaRPr lang="zh-CN" altLang="en-US"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3" name="TextBox 22"/>
          <p:cNvSpPr txBox="1"/>
          <p:nvPr/>
        </p:nvSpPr>
        <p:spPr>
          <a:xfrm>
            <a:off x="5902788" y="1439063"/>
            <a:ext cx="1313180" cy="430887"/>
          </a:xfrm>
          <a:prstGeom prst="rect">
            <a:avLst/>
          </a:prstGeom>
          <a:noFill/>
        </p:spPr>
        <p:txBody>
          <a:bodyPr wrap="none" rtlCol="0">
            <a:spAutoFit/>
          </a:bodyPr>
          <a:lstStyle/>
          <a:p>
            <a:r>
              <a:rPr lang="zh-CN" altLang="en-US" sz="2200" b="1" dirty="0" smtClean="0">
                <a:solidFill>
                  <a:srgbClr val="FFFFFF"/>
                </a:solidFill>
                <a:latin typeface="Impact" panose="020B0806030902050204" pitchFamily="34" charset="0"/>
                <a:ea typeface="微软雅黑" panose="020B0503020204020204" pitchFamily="34" charset="-122"/>
                <a:sym typeface="Impact" panose="020B0806030902050204" pitchFamily="34" charset="0"/>
              </a:rPr>
              <a:t>案例写真</a:t>
            </a:r>
            <a:endParaRPr lang="zh-CN" altLang="en-US" sz="2200" b="1"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24" name="图片 23"/>
          <p:cNvPicPr>
            <a:picLocks noChangeAspect="1"/>
          </p:cNvPicPr>
          <p:nvPr/>
        </p:nvPicPr>
        <p:blipFill rotWithShape="1">
          <a:blip r:embed="rId4" cstate="print">
            <a:extLst>
              <a:ext uri="{28A0092B-C50C-407E-A947-70E740481C1C}">
                <a14:useLocalDpi xmlns:a14="http://schemas.microsoft.com/office/drawing/2010/main" val="0"/>
              </a:ext>
            </a:extLst>
          </a:blip>
          <a:srcRect b="34626"/>
          <a:stretch>
            <a:fillRect/>
          </a:stretch>
        </p:blipFill>
        <p:spPr>
          <a:xfrm>
            <a:off x="4859173" y="836712"/>
            <a:ext cx="863759" cy="1108093"/>
          </a:xfrm>
          <a:prstGeom prst="rect">
            <a:avLst/>
          </a:prstGeom>
        </p:spPr>
      </p:pic>
      <p:sp>
        <p:nvSpPr>
          <p:cNvPr id="25" name="TextBox 24"/>
          <p:cNvSpPr txBox="1"/>
          <p:nvPr/>
        </p:nvSpPr>
        <p:spPr>
          <a:xfrm>
            <a:off x="5111849" y="2276872"/>
            <a:ext cx="2753230" cy="2950551"/>
          </a:xfrm>
          <a:prstGeom prst="rect">
            <a:avLst/>
          </a:prstGeom>
          <a:noFill/>
        </p:spPr>
        <p:txBody>
          <a:bodyPr wrap="square" rtlCol="0">
            <a:spAutoFit/>
          </a:bodyPr>
          <a:lstStyle>
            <a:defPPr>
              <a:defRPr lang="zh-CN"/>
            </a:defPPr>
            <a:lvl1pPr algn="just">
              <a:defRPr sz="2000">
                <a:solidFill>
                  <a:schemeClr val="tx2"/>
                </a:solidFill>
                <a:latin typeface="+mn-ea"/>
                <a:ea typeface="+mn-ea"/>
              </a:defRPr>
            </a:lvl1pPr>
          </a:lstStyle>
          <a:p>
            <a:pPr>
              <a:lnSpc>
                <a:spcPct val="150000"/>
              </a:lnSpc>
            </a:pPr>
            <a:r>
              <a:rPr lang="zh-CN" altLang="en-US"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有一位</a:t>
            </a:r>
            <a:r>
              <a:rPr lang="en-US" altLang="zh-CN"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18</a:t>
            </a:r>
            <a:r>
              <a:rPr lang="zh-CN" altLang="en-US"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岁的女病人两年前开始吸食氯胺酮，当医护人员为她作智力测验时，发现她的智力已下降至</a:t>
            </a:r>
            <a:r>
              <a:rPr lang="en-US" altLang="zh-CN"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86</a:t>
            </a:r>
            <a:r>
              <a:rPr lang="zh-CN" altLang="en-US"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，与医学上对弱智所定义的</a:t>
            </a:r>
            <a:r>
              <a:rPr lang="en-US" altLang="zh-CN"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70</a:t>
            </a:r>
            <a:r>
              <a:rPr lang="zh-CN" altLang="en-US"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相距不远。而正常人的平均智力应该在</a:t>
            </a:r>
            <a:r>
              <a:rPr lang="en-US" altLang="zh-CN"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100</a:t>
            </a:r>
            <a:r>
              <a:rPr lang="zh-CN" altLang="en-US"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以上。</a:t>
            </a:r>
          </a:p>
        </p:txBody>
      </p:sp>
      <p:sp>
        <p:nvSpPr>
          <p:cNvPr id="13" name="文本占位符 1"/>
          <p:cNvSpPr txBox="1">
            <a:spLocks/>
          </p:cNvSpPr>
          <p:nvPr/>
        </p:nvSpPr>
        <p:spPr>
          <a:xfrm>
            <a:off x="74414" y="404342"/>
            <a:ext cx="5073650" cy="3603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2400" b="1" dirty="0" smtClean="0"/>
              <a:t>     </a:t>
            </a:r>
            <a:r>
              <a:rPr lang="en-US" altLang="zh-CN" sz="2400" b="1" dirty="0" smtClean="0"/>
              <a:t>K</a:t>
            </a:r>
            <a:r>
              <a:rPr lang="zh-CN" altLang="en-US" sz="2400" b="1" dirty="0"/>
              <a:t>粉</a:t>
            </a:r>
          </a:p>
        </p:txBody>
      </p:sp>
    </p:spTree>
    <p:extLst>
      <p:ext uri="{BB962C8B-B14F-4D97-AF65-F5344CB8AC3E}">
        <p14:creationId xmlns:p14="http://schemas.microsoft.com/office/powerpoint/2010/main" val="1200617349"/>
      </p:ext>
    </p:extLst>
  </p:cSld>
  <p:clrMapOvr>
    <a:masterClrMapping/>
  </p:clrMapOvr>
  <mc:AlternateContent xmlns:mc="http://schemas.openxmlformats.org/markup-compatibility/2006" xmlns:p14="http://schemas.microsoft.com/office/powerpoint/2010/main">
    <mc:Choice Requires="p14">
      <p:transition spd="slow" p14:dur="1600" advTm="5482">
        <p14:prism dir="d" isInverted="1"/>
      </p:transition>
    </mc:Choice>
    <mc:Fallback xmlns="">
      <p:transition spd="slow" advTm="548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00" fill="hold"/>
                                        <p:tgtEl>
                                          <p:spTgt spid="17"/>
                                        </p:tgtEl>
                                        <p:attrNameLst>
                                          <p:attrName>ppt_w</p:attrName>
                                        </p:attrNameLst>
                                      </p:cBhvr>
                                      <p:tavLst>
                                        <p:tav tm="0">
                                          <p:val>
                                            <p:fltVal val="0"/>
                                          </p:val>
                                        </p:tav>
                                        <p:tav tm="100000">
                                          <p:val>
                                            <p:strVal val="#ppt_w"/>
                                          </p:val>
                                        </p:tav>
                                      </p:tavLst>
                                    </p:anim>
                                    <p:anim calcmode="lin" valueType="num">
                                      <p:cBhvr>
                                        <p:cTn id="8" dur="300" fill="hold"/>
                                        <p:tgtEl>
                                          <p:spTgt spid="17"/>
                                        </p:tgtEl>
                                        <p:attrNameLst>
                                          <p:attrName>ppt_h</p:attrName>
                                        </p:attrNameLst>
                                      </p:cBhvr>
                                      <p:tavLst>
                                        <p:tav tm="0">
                                          <p:val>
                                            <p:fltVal val="0"/>
                                          </p:val>
                                        </p:tav>
                                        <p:tav tm="100000">
                                          <p:val>
                                            <p:strVal val="#ppt_h"/>
                                          </p:val>
                                        </p:tav>
                                      </p:tavLst>
                                    </p:anim>
                                    <p:anim calcmode="lin" valueType="num">
                                      <p:cBhvr>
                                        <p:cTn id="9" dur="300" fill="hold"/>
                                        <p:tgtEl>
                                          <p:spTgt spid="17"/>
                                        </p:tgtEl>
                                        <p:attrNameLst>
                                          <p:attrName>style.rotation</p:attrName>
                                        </p:attrNameLst>
                                      </p:cBhvr>
                                      <p:tavLst>
                                        <p:tav tm="0">
                                          <p:val>
                                            <p:fltVal val="90"/>
                                          </p:val>
                                        </p:tav>
                                        <p:tav tm="100000">
                                          <p:val>
                                            <p:fltVal val="0"/>
                                          </p:val>
                                        </p:tav>
                                      </p:tavLst>
                                    </p:anim>
                                    <p:animEffect transition="in" filter="fade">
                                      <p:cBhvr>
                                        <p:cTn id="10" dur="300"/>
                                        <p:tgtEl>
                                          <p:spTgt spid="17"/>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400"/>
                                        <p:tgtEl>
                                          <p:spTgt spid="16"/>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3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18"/>
                                        </p:tgtEl>
                                        <p:attrNameLst>
                                          <p:attrName>ppt_y</p:attrName>
                                        </p:attrNameLst>
                                      </p:cBhvr>
                                      <p:tavLst>
                                        <p:tav tm="0">
                                          <p:val>
                                            <p:strVal val="#ppt_y"/>
                                          </p:val>
                                        </p:tav>
                                        <p:tav tm="100000">
                                          <p:val>
                                            <p:strVal val="#ppt_y"/>
                                          </p:val>
                                        </p:tav>
                                      </p:tavLst>
                                    </p:anim>
                                    <p:anim calcmode="lin" valueType="num">
                                      <p:cBhvr>
                                        <p:cTn id="25" dur="3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18"/>
                                        </p:tgtEl>
                                      </p:cBhvr>
                                    </p:animEffect>
                                  </p:childTnLst>
                                </p:cTn>
                              </p:par>
                            </p:childTnLst>
                          </p:cTn>
                        </p:par>
                        <p:par>
                          <p:cTn id="28" fill="hold">
                            <p:stCondLst>
                              <p:cond delay="1200"/>
                            </p:stCondLst>
                            <p:childTnLst>
                              <p:par>
                                <p:cTn id="29" presetID="31"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300" fill="hold"/>
                                        <p:tgtEl>
                                          <p:spTgt spid="20"/>
                                        </p:tgtEl>
                                        <p:attrNameLst>
                                          <p:attrName>ppt_w</p:attrName>
                                        </p:attrNameLst>
                                      </p:cBhvr>
                                      <p:tavLst>
                                        <p:tav tm="0">
                                          <p:val>
                                            <p:fltVal val="0"/>
                                          </p:val>
                                        </p:tav>
                                        <p:tav tm="100000">
                                          <p:val>
                                            <p:strVal val="#ppt_w"/>
                                          </p:val>
                                        </p:tav>
                                      </p:tavLst>
                                    </p:anim>
                                    <p:anim calcmode="lin" valueType="num">
                                      <p:cBhvr>
                                        <p:cTn id="32" dur="300" fill="hold"/>
                                        <p:tgtEl>
                                          <p:spTgt spid="20"/>
                                        </p:tgtEl>
                                        <p:attrNameLst>
                                          <p:attrName>ppt_h</p:attrName>
                                        </p:attrNameLst>
                                      </p:cBhvr>
                                      <p:tavLst>
                                        <p:tav tm="0">
                                          <p:val>
                                            <p:fltVal val="0"/>
                                          </p:val>
                                        </p:tav>
                                        <p:tav tm="100000">
                                          <p:val>
                                            <p:strVal val="#ppt_h"/>
                                          </p:val>
                                        </p:tav>
                                      </p:tavLst>
                                    </p:anim>
                                    <p:anim calcmode="lin" valueType="num">
                                      <p:cBhvr>
                                        <p:cTn id="33" dur="300" fill="hold"/>
                                        <p:tgtEl>
                                          <p:spTgt spid="20"/>
                                        </p:tgtEl>
                                        <p:attrNameLst>
                                          <p:attrName>style.rotation</p:attrName>
                                        </p:attrNameLst>
                                      </p:cBhvr>
                                      <p:tavLst>
                                        <p:tav tm="0">
                                          <p:val>
                                            <p:fltVal val="90"/>
                                          </p:val>
                                        </p:tav>
                                        <p:tav tm="100000">
                                          <p:val>
                                            <p:fltVal val="0"/>
                                          </p:val>
                                        </p:tav>
                                      </p:tavLst>
                                    </p:anim>
                                    <p:animEffect transition="in" filter="fade">
                                      <p:cBhvr>
                                        <p:cTn id="34" dur="300"/>
                                        <p:tgtEl>
                                          <p:spTgt spid="20"/>
                                        </p:tgtEl>
                                      </p:cBhvr>
                                    </p:animEffect>
                                  </p:childTnLst>
                                </p:cTn>
                              </p:par>
                            </p:childTnLst>
                          </p:cTn>
                        </p:par>
                        <p:par>
                          <p:cTn id="35" fill="hold">
                            <p:stCondLst>
                              <p:cond delay="1700"/>
                            </p:stCondLst>
                            <p:childTnLst>
                              <p:par>
                                <p:cTn id="36" presetID="31"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300" fill="hold"/>
                                        <p:tgtEl>
                                          <p:spTgt spid="22"/>
                                        </p:tgtEl>
                                        <p:attrNameLst>
                                          <p:attrName>ppt_w</p:attrName>
                                        </p:attrNameLst>
                                      </p:cBhvr>
                                      <p:tavLst>
                                        <p:tav tm="0">
                                          <p:val>
                                            <p:fltVal val="0"/>
                                          </p:val>
                                        </p:tav>
                                        <p:tav tm="100000">
                                          <p:val>
                                            <p:strVal val="#ppt_w"/>
                                          </p:val>
                                        </p:tav>
                                      </p:tavLst>
                                    </p:anim>
                                    <p:anim calcmode="lin" valueType="num">
                                      <p:cBhvr>
                                        <p:cTn id="39" dur="300" fill="hold"/>
                                        <p:tgtEl>
                                          <p:spTgt spid="22"/>
                                        </p:tgtEl>
                                        <p:attrNameLst>
                                          <p:attrName>ppt_h</p:attrName>
                                        </p:attrNameLst>
                                      </p:cBhvr>
                                      <p:tavLst>
                                        <p:tav tm="0">
                                          <p:val>
                                            <p:fltVal val="0"/>
                                          </p:val>
                                        </p:tav>
                                        <p:tav tm="100000">
                                          <p:val>
                                            <p:strVal val="#ppt_h"/>
                                          </p:val>
                                        </p:tav>
                                      </p:tavLst>
                                    </p:anim>
                                    <p:anim calcmode="lin" valueType="num">
                                      <p:cBhvr>
                                        <p:cTn id="40" dur="300" fill="hold"/>
                                        <p:tgtEl>
                                          <p:spTgt spid="22"/>
                                        </p:tgtEl>
                                        <p:attrNameLst>
                                          <p:attrName>style.rotation</p:attrName>
                                        </p:attrNameLst>
                                      </p:cBhvr>
                                      <p:tavLst>
                                        <p:tav tm="0">
                                          <p:val>
                                            <p:fltVal val="90"/>
                                          </p:val>
                                        </p:tav>
                                        <p:tav tm="100000">
                                          <p:val>
                                            <p:fltVal val="0"/>
                                          </p:val>
                                        </p:tav>
                                      </p:tavLst>
                                    </p:anim>
                                    <p:animEffect transition="in" filter="fade">
                                      <p:cBhvr>
                                        <p:cTn id="41" dur="300"/>
                                        <p:tgtEl>
                                          <p:spTgt spid="22"/>
                                        </p:tgtEl>
                                      </p:cBhvr>
                                    </p:animEffect>
                                  </p:childTnLst>
                                </p:cTn>
                              </p:par>
                            </p:childTnLst>
                          </p:cTn>
                        </p:par>
                        <p:par>
                          <p:cTn id="42" fill="hold">
                            <p:stCondLst>
                              <p:cond delay="2200"/>
                            </p:stCondLst>
                            <p:childTnLst>
                              <p:par>
                                <p:cTn id="43" presetID="22" presetClass="entr" presetSubtype="1"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400"/>
                                        <p:tgtEl>
                                          <p:spTgt spid="21"/>
                                        </p:tgtEl>
                                      </p:cBhvr>
                                    </p:animEffect>
                                  </p:childTnLst>
                                </p:cTn>
                              </p:par>
                            </p:childTnLst>
                          </p:cTn>
                        </p:par>
                        <p:par>
                          <p:cTn id="46" fill="hold">
                            <p:stCondLst>
                              <p:cond delay="2700"/>
                            </p:stCondLst>
                            <p:childTnLst>
                              <p:par>
                                <p:cTn id="47" presetID="53" presetClass="entr" presetSubtype="16"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par>
                                <p:cTn id="52" presetID="41" presetClass="entr" presetSubtype="0" fill="hold" grpId="0" nodeType="withEffect">
                                  <p:stCondLst>
                                    <p:cond delay="0"/>
                                  </p:stCondLst>
                                  <p:iterate type="lt">
                                    <p:tmPct val="10000"/>
                                  </p:iterate>
                                  <p:childTnLst>
                                    <p:set>
                                      <p:cBhvr>
                                        <p:cTn id="53" dur="1" fill="hold">
                                          <p:stCondLst>
                                            <p:cond delay="0"/>
                                          </p:stCondLst>
                                        </p:cTn>
                                        <p:tgtEl>
                                          <p:spTgt spid="23"/>
                                        </p:tgtEl>
                                        <p:attrNameLst>
                                          <p:attrName>style.visibility</p:attrName>
                                        </p:attrNameLst>
                                      </p:cBhvr>
                                      <p:to>
                                        <p:strVal val="visible"/>
                                      </p:to>
                                    </p:set>
                                    <p:anim calcmode="lin" valueType="num">
                                      <p:cBhvr>
                                        <p:cTn id="54" dur="3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55" dur="300" fill="hold"/>
                                        <p:tgtEl>
                                          <p:spTgt spid="23"/>
                                        </p:tgtEl>
                                        <p:attrNameLst>
                                          <p:attrName>ppt_y</p:attrName>
                                        </p:attrNameLst>
                                      </p:cBhvr>
                                      <p:tavLst>
                                        <p:tav tm="0">
                                          <p:val>
                                            <p:strVal val="#ppt_y"/>
                                          </p:val>
                                        </p:tav>
                                        <p:tav tm="100000">
                                          <p:val>
                                            <p:strVal val="#ppt_y"/>
                                          </p:val>
                                        </p:tav>
                                      </p:tavLst>
                                    </p:anim>
                                    <p:anim calcmode="lin" valueType="num">
                                      <p:cBhvr>
                                        <p:cTn id="56" dur="3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57" dur="3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58" dur="300" tmFilter="0,0; .5, 1; 1, 1"/>
                                        <p:tgtEl>
                                          <p:spTgt spid="23"/>
                                        </p:tgtEl>
                                      </p:cBhvr>
                                    </p:animEffect>
                                  </p:childTnLst>
                                </p:cTn>
                              </p:par>
                            </p:childTnLst>
                          </p:cTn>
                        </p:par>
                        <p:par>
                          <p:cTn id="59" fill="hold">
                            <p:stCondLst>
                              <p:cond delay="2700"/>
                            </p:stCondLst>
                            <p:childTnLst>
                              <p:par>
                                <p:cTn id="60" presetID="31"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300" fill="hold"/>
                                        <p:tgtEl>
                                          <p:spTgt spid="25"/>
                                        </p:tgtEl>
                                        <p:attrNameLst>
                                          <p:attrName>ppt_w</p:attrName>
                                        </p:attrNameLst>
                                      </p:cBhvr>
                                      <p:tavLst>
                                        <p:tav tm="0">
                                          <p:val>
                                            <p:fltVal val="0"/>
                                          </p:val>
                                        </p:tav>
                                        <p:tav tm="100000">
                                          <p:val>
                                            <p:strVal val="#ppt_w"/>
                                          </p:val>
                                        </p:tav>
                                      </p:tavLst>
                                    </p:anim>
                                    <p:anim calcmode="lin" valueType="num">
                                      <p:cBhvr>
                                        <p:cTn id="63" dur="300" fill="hold"/>
                                        <p:tgtEl>
                                          <p:spTgt spid="25"/>
                                        </p:tgtEl>
                                        <p:attrNameLst>
                                          <p:attrName>ppt_h</p:attrName>
                                        </p:attrNameLst>
                                      </p:cBhvr>
                                      <p:tavLst>
                                        <p:tav tm="0">
                                          <p:val>
                                            <p:fltVal val="0"/>
                                          </p:val>
                                        </p:tav>
                                        <p:tav tm="100000">
                                          <p:val>
                                            <p:strVal val="#ppt_h"/>
                                          </p:val>
                                        </p:tav>
                                      </p:tavLst>
                                    </p:anim>
                                    <p:anim calcmode="lin" valueType="num">
                                      <p:cBhvr>
                                        <p:cTn id="64" dur="300" fill="hold"/>
                                        <p:tgtEl>
                                          <p:spTgt spid="25"/>
                                        </p:tgtEl>
                                        <p:attrNameLst>
                                          <p:attrName>style.rotation</p:attrName>
                                        </p:attrNameLst>
                                      </p:cBhvr>
                                      <p:tavLst>
                                        <p:tav tm="0">
                                          <p:val>
                                            <p:fltVal val="90"/>
                                          </p:val>
                                        </p:tav>
                                        <p:tav tm="100000">
                                          <p:val>
                                            <p:fltVal val="0"/>
                                          </p:val>
                                        </p:tav>
                                      </p:tavLst>
                                    </p:anim>
                                    <p:animEffect transition="in" filter="fade">
                                      <p:cBhvr>
                                        <p:cTn id="65"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20" grpId="0"/>
      <p:bldP spid="21" grpId="0" animBg="1"/>
      <p:bldP spid="22" grpId="0" animBg="1"/>
      <p:bldP spid="23"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4716398" y="5085184"/>
            <a:ext cx="4130894" cy="1195637"/>
          </a:xfrm>
          <a:prstGeom prst="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Impact" panose="020B0806030902050204" pitchFamily="34" charset="0"/>
              <a:ea typeface="微软雅黑" panose="020B0503020204020204" pitchFamily="34" charset="-122"/>
              <a:sym typeface="Impact" panose="020B0806030902050204" pitchFamily="34" charset="0"/>
            </a:endParaRPr>
          </a:p>
        </p:txBody>
      </p:sp>
      <p:sp>
        <p:nvSpPr>
          <p:cNvPr id="6" name="TextBox 5"/>
          <p:cNvSpPr txBox="1"/>
          <p:nvPr/>
        </p:nvSpPr>
        <p:spPr>
          <a:xfrm>
            <a:off x="523131" y="1484784"/>
            <a:ext cx="4156838" cy="4293483"/>
          </a:xfrm>
          <a:prstGeom prst="rect">
            <a:avLst/>
          </a:prstGeom>
          <a:noFill/>
        </p:spPr>
        <p:txBody>
          <a:bodyPr wrap="square" rtlCol="0">
            <a:spAutoFit/>
          </a:bodyPr>
          <a:lstStyle/>
          <a:p>
            <a:pPr algn="just">
              <a:lnSpc>
                <a:spcPct val="150000"/>
              </a:lnSpc>
            </a:pPr>
            <a:r>
              <a:rPr lang="zh-CN" altLang="en-US" b="1" dirty="0" smtClean="0">
                <a:latin typeface="Impact" panose="020B0806030902050204" pitchFamily="34" charset="0"/>
                <a:ea typeface="微软雅黑" panose="020B0503020204020204" pitchFamily="34" charset="-122"/>
                <a:sym typeface="Impact" panose="020B0806030902050204" pitchFamily="34" charset="0"/>
              </a:rPr>
              <a:t>来源：</a:t>
            </a:r>
            <a:r>
              <a:rPr lang="zh-CN" altLang="en-US" sz="1600" dirty="0" smtClean="0">
                <a:latin typeface="Impact" panose="020B0806030902050204" pitchFamily="34" charset="0"/>
                <a:ea typeface="微软雅黑" panose="020B0503020204020204" pitchFamily="34" charset="-122"/>
                <a:sym typeface="Impact" panose="020B0806030902050204" pitchFamily="34" charset="0"/>
              </a:rPr>
              <a:t>化学合成或从茶叶、咖啡果中提炼出来的一种生物碱。</a:t>
            </a:r>
          </a:p>
          <a:p>
            <a:pPr algn="just">
              <a:lnSpc>
                <a:spcPct val="150000"/>
              </a:lnSpc>
            </a:pPr>
            <a:r>
              <a:rPr lang="zh-CN" altLang="en-US" b="1" dirty="0">
                <a:latin typeface="Impact" panose="020B0806030902050204" pitchFamily="34" charset="0"/>
                <a:ea typeface="微软雅黑" panose="020B0503020204020204" pitchFamily="34" charset="-122"/>
                <a:sym typeface="Impact" panose="020B0806030902050204" pitchFamily="34" charset="0"/>
              </a:rPr>
              <a:t>性状：</a:t>
            </a:r>
            <a:r>
              <a:rPr lang="zh-CN" altLang="en-US" sz="1600" dirty="0">
                <a:latin typeface="Impact" panose="020B0806030902050204" pitchFamily="34" charset="0"/>
                <a:ea typeface="微软雅黑" panose="020B0503020204020204" pitchFamily="34" charset="-122"/>
                <a:sym typeface="Impact" panose="020B0806030902050204" pitchFamily="34" charset="0"/>
              </a:rPr>
              <a:t>适度地使用有祛除疲劳、兴奋神经的作用</a:t>
            </a:r>
            <a:r>
              <a:rPr lang="zh-CN" altLang="en-US" sz="1600" dirty="0" smtClean="0">
                <a:latin typeface="Impact" panose="020B0806030902050204" pitchFamily="34" charset="0"/>
                <a:ea typeface="微软雅黑" panose="020B0503020204020204" pitchFamily="34" charset="-122"/>
                <a:sym typeface="Impact" panose="020B0806030902050204" pitchFamily="34" charset="0"/>
              </a:rPr>
              <a:t>。</a:t>
            </a:r>
            <a:endParaRPr lang="en-US" altLang="zh-CN" sz="1600" b="1" dirty="0" smtClean="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r>
              <a:rPr lang="zh-CN" altLang="en-US" b="1" dirty="0" smtClean="0">
                <a:latin typeface="Impact" panose="020B0806030902050204" pitchFamily="34" charset="0"/>
                <a:ea typeface="微软雅黑" panose="020B0503020204020204" pitchFamily="34" charset="-122"/>
                <a:sym typeface="Impact" panose="020B0806030902050204" pitchFamily="34" charset="0"/>
              </a:rPr>
              <a:t>吸食</a:t>
            </a:r>
            <a:r>
              <a:rPr lang="zh-CN" altLang="en-US" b="1" dirty="0">
                <a:latin typeface="Impact" panose="020B0806030902050204" pitchFamily="34" charset="0"/>
                <a:ea typeface="微软雅黑" panose="020B0503020204020204" pitchFamily="34" charset="-122"/>
                <a:sym typeface="Impact" panose="020B0806030902050204" pitchFamily="34" charset="0"/>
              </a:rPr>
              <a:t>危害：</a:t>
            </a:r>
            <a:r>
              <a:rPr lang="zh-CN" altLang="en-US" sz="1600" dirty="0">
                <a:latin typeface="Impact" panose="020B0806030902050204" pitchFamily="34" charset="0"/>
                <a:ea typeface="微软雅黑" panose="020B0503020204020204" pitchFamily="34" charset="-122"/>
                <a:sym typeface="Impact" panose="020B0806030902050204" pitchFamily="34" charset="0"/>
              </a:rPr>
              <a:t>大剂量长期使用会对人体造成损害，引起惊厥、导致心律失常，并可加重或诱发消化性肠道溃疡，甚至导致吸食者下一代智能低下、肢体畸形，同时具有成瘾性，</a:t>
            </a:r>
            <a:r>
              <a:rPr lang="zh-CN" altLang="en-US" sz="1600" dirty="0" smtClean="0">
                <a:latin typeface="Impact" panose="020B0806030902050204" pitchFamily="34" charset="0"/>
                <a:ea typeface="微软雅黑" panose="020B0503020204020204" pitchFamily="34" charset="-122"/>
                <a:sym typeface="Impact" panose="020B0806030902050204" pitchFamily="34" charset="0"/>
              </a:rPr>
              <a:t>一旦停</a:t>
            </a:r>
            <a:r>
              <a:rPr lang="zh-CN" altLang="en-US" sz="1600" dirty="0">
                <a:latin typeface="Impact" panose="020B0806030902050204" pitchFamily="34" charset="0"/>
                <a:ea typeface="微软雅黑" panose="020B0503020204020204" pitchFamily="34" charset="-122"/>
                <a:sym typeface="Impact" panose="020B0806030902050204" pitchFamily="34" charset="0"/>
              </a:rPr>
              <a:t>用会出现精神萎顿，浑身困乏疲软等各种戒断症状。咖啡因被列入国家管制的精神药品范围。</a:t>
            </a:r>
          </a:p>
        </p:txBody>
      </p:sp>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t="1225" b="5338"/>
          <a:stretch>
            <a:fillRect/>
          </a:stretch>
        </p:blipFill>
        <p:spPr>
          <a:xfrm>
            <a:off x="5242947" y="1196752"/>
            <a:ext cx="3000026" cy="3526343"/>
          </a:xfrm>
          <a:prstGeom prst="rect">
            <a:avLst/>
          </a:prstGeom>
        </p:spPr>
      </p:pic>
      <p:sp>
        <p:nvSpPr>
          <p:cNvPr id="8" name="TextBox 7"/>
          <p:cNvSpPr txBox="1"/>
          <p:nvPr/>
        </p:nvSpPr>
        <p:spPr>
          <a:xfrm>
            <a:off x="4788024" y="5085184"/>
            <a:ext cx="4059267" cy="1200329"/>
          </a:xfrm>
          <a:prstGeom prst="rect">
            <a:avLst/>
          </a:prstGeom>
          <a:noFill/>
        </p:spPr>
        <p:txBody>
          <a:bodyPr wrap="square" rtlCol="0">
            <a:spAutoFit/>
          </a:bodyPr>
          <a:lstStyle/>
          <a:p>
            <a:pPr>
              <a:lnSpc>
                <a:spcPct val="150000"/>
              </a:lnSpc>
            </a:pPr>
            <a:r>
              <a:rPr lang="zh-CN" altLang="en-US" sz="1600" dirty="0">
                <a:solidFill>
                  <a:srgbClr val="FFFFFF"/>
                </a:solidFill>
                <a:latin typeface="Impact" panose="020B0806030902050204" pitchFamily="34" charset="0"/>
                <a:ea typeface="微软雅黑" panose="020B0503020204020204" pitchFamily="34" charset="-122"/>
                <a:sym typeface="Impact" panose="020B0806030902050204" pitchFamily="34" charset="0"/>
              </a:rPr>
              <a:t>我们平时喝的咖啡、茶叶中均含有一定数量的咖啡因，一般每天摄入咖啡因总量在</a:t>
            </a:r>
            <a:r>
              <a:rPr lang="en-US" altLang="zh-CN" sz="1600" dirty="0">
                <a:solidFill>
                  <a:srgbClr val="FFFFFF"/>
                </a:solidFill>
                <a:latin typeface="Impact" panose="020B0806030902050204" pitchFamily="34" charset="0"/>
                <a:ea typeface="微软雅黑" panose="020B0503020204020204" pitchFamily="34" charset="-122"/>
                <a:sym typeface="Impact" panose="020B0806030902050204" pitchFamily="34" charset="0"/>
              </a:rPr>
              <a:t>50-200</a:t>
            </a:r>
            <a:r>
              <a:rPr lang="zh-CN" altLang="en-US" sz="1600" dirty="0">
                <a:solidFill>
                  <a:srgbClr val="FFFFFF"/>
                </a:solidFill>
                <a:latin typeface="Impact" panose="020B0806030902050204" pitchFamily="34" charset="0"/>
                <a:ea typeface="微软雅黑" panose="020B0503020204020204" pitchFamily="34" charset="-122"/>
                <a:sym typeface="Impact" panose="020B0806030902050204" pitchFamily="34" charset="0"/>
              </a:rPr>
              <a:t>毫克以内，不会出现不良反应。</a:t>
            </a:r>
          </a:p>
        </p:txBody>
      </p:sp>
      <p:grpSp>
        <p:nvGrpSpPr>
          <p:cNvPr id="9" name="Group 3"/>
          <p:cNvGrpSpPr/>
          <p:nvPr/>
        </p:nvGrpSpPr>
        <p:grpSpPr bwMode="auto">
          <a:xfrm flipH="1">
            <a:off x="-1144440" y="-1443700"/>
            <a:ext cx="323873" cy="432000"/>
            <a:chOff x="0" y="0"/>
            <a:chExt cx="640" cy="658"/>
          </a:xfrm>
          <a:solidFill>
            <a:schemeClr val="bg1"/>
          </a:solidFill>
        </p:grpSpPr>
        <p:sp>
          <p:nvSpPr>
            <p:cNvPr id="10" name="AutoShape 4"/>
            <p:cNvSpPr>
              <a:spLocks noChangeArrowheads="1"/>
            </p:cNvSpPr>
            <p:nvPr/>
          </p:nvSpPr>
          <p:spPr bwMode="auto">
            <a:xfrm rot="16200000">
              <a:off x="97" y="177"/>
              <a:ext cx="341" cy="276"/>
            </a:xfrm>
            <a:prstGeom prst="triangle">
              <a:avLst>
                <a:gd name="adj" fmla="val 50000"/>
              </a:avLst>
            </a:prstGeom>
            <a:grp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11" name="AutoShape 5"/>
            <p:cNvSpPr>
              <a:spLocks noChangeArrowheads="1"/>
            </p:cNvSpPr>
            <p:nvPr/>
          </p:nvSpPr>
          <p:spPr bwMode="auto">
            <a:xfrm>
              <a:off x="0" y="0"/>
              <a:ext cx="640" cy="658"/>
            </a:xfrm>
            <a:custGeom>
              <a:avLst/>
              <a:gdLst>
                <a:gd name="G0" fmla="+- 3457 0 0"/>
                <a:gd name="G1" fmla="+- 21600 0 3457"/>
                <a:gd name="G2" fmla="+- 21600 0 345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457" y="10800"/>
                  </a:moveTo>
                  <a:cubicBezTo>
                    <a:pt x="3457" y="14855"/>
                    <a:pt x="6745" y="18143"/>
                    <a:pt x="10800" y="18143"/>
                  </a:cubicBezTo>
                  <a:cubicBezTo>
                    <a:pt x="14855" y="18143"/>
                    <a:pt x="18143" y="14855"/>
                    <a:pt x="18143" y="10800"/>
                  </a:cubicBezTo>
                  <a:cubicBezTo>
                    <a:pt x="18143" y="6745"/>
                    <a:pt x="14855" y="3457"/>
                    <a:pt x="10800" y="3457"/>
                  </a:cubicBezTo>
                  <a:cubicBezTo>
                    <a:pt x="6745" y="3457"/>
                    <a:pt x="3457" y="6745"/>
                    <a:pt x="3457" y="10800"/>
                  </a:cubicBezTo>
                  <a:close/>
                </a:path>
              </a:pathLst>
            </a:custGeom>
            <a:grpFill/>
            <a:ln w="9525">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grpSp>
      <p:sp>
        <p:nvSpPr>
          <p:cNvPr id="12" name="矩形 11"/>
          <p:cNvSpPr/>
          <p:nvPr/>
        </p:nvSpPr>
        <p:spPr>
          <a:xfrm>
            <a:off x="-836006" y="-1467544"/>
            <a:ext cx="548548" cy="461665"/>
          </a:xfrm>
          <a:prstGeom prst="rect">
            <a:avLst/>
          </a:prstGeom>
        </p:spPr>
        <p:txBody>
          <a:bodyPr wrap="none">
            <a:spAutoFit/>
          </a:bodyPr>
          <a:lstStyle/>
          <a:p>
            <a:r>
              <a:rPr lang="en-US" altLang="zh-CN" sz="2400" dirty="0" smtClean="0">
                <a:solidFill>
                  <a:schemeClr val="tx2"/>
                </a:solidFill>
                <a:latin typeface="Impact" panose="020B0806030902050204" pitchFamily="34" charset="0"/>
                <a:ea typeface="微软雅黑" panose="020B0503020204020204" pitchFamily="34" charset="-122"/>
                <a:sym typeface="Impact" panose="020B0806030902050204" pitchFamily="34" charset="0"/>
              </a:rPr>
              <a:t>2.4</a:t>
            </a:r>
            <a:endParaRPr lang="zh-CN" altLang="en-US" sz="2400" dirty="0">
              <a:solidFill>
                <a:schemeClr val="tx2"/>
              </a:solidFill>
              <a:latin typeface="Impact" panose="020B0806030902050204" pitchFamily="34" charset="0"/>
              <a:ea typeface="微软雅黑" panose="020B0503020204020204" pitchFamily="34" charset="-122"/>
              <a:sym typeface="Impact" panose="020B0806030902050204" pitchFamily="34" charset="0"/>
            </a:endParaRPr>
          </a:p>
        </p:txBody>
      </p:sp>
      <p:grpSp>
        <p:nvGrpSpPr>
          <p:cNvPr id="14" name="组合 13"/>
          <p:cNvGrpSpPr/>
          <p:nvPr/>
        </p:nvGrpSpPr>
        <p:grpSpPr>
          <a:xfrm>
            <a:off x="631103" y="548680"/>
            <a:ext cx="2494748" cy="525663"/>
            <a:chOff x="6409426" y="1173624"/>
            <a:chExt cx="962086" cy="962084"/>
          </a:xfrm>
          <a:solidFill>
            <a:schemeClr val="bg2"/>
          </a:solidFill>
        </p:grpSpPr>
        <p:sp>
          <p:nvSpPr>
            <p:cNvPr id="15" name="椭圆 14"/>
            <p:cNvSpPr/>
            <p:nvPr/>
          </p:nvSpPr>
          <p:spPr bwMode="auto">
            <a:xfrm>
              <a:off x="6409426" y="1173624"/>
              <a:ext cx="962086" cy="962084"/>
            </a:xfrm>
            <a:prstGeom prst="rect">
              <a:avLst/>
            </a:prstGeom>
            <a:solidFill>
              <a:srgbClr val="C00000"/>
            </a:solidFill>
            <a:ln>
              <a:noFill/>
            </a:ln>
          </p:spPr>
          <p:txBody>
            <a:bodyPr vert="horz" wrap="square" lIns="91440" tIns="45720" rIns="91440" bIns="45720" numCol="1" anchor="t" anchorCtr="0" compatLnSpc="1"/>
            <a:lstStyle/>
            <a:p>
              <a:endParaRPr lang="zh-CN" altLang="en-US">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6"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20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咖啡因</a:t>
              </a:r>
            </a:p>
          </p:txBody>
        </p:sp>
      </p:grpSp>
    </p:spTree>
    <p:extLst>
      <p:ext uri="{BB962C8B-B14F-4D97-AF65-F5344CB8AC3E}">
        <p14:creationId xmlns:p14="http://schemas.microsoft.com/office/powerpoint/2010/main" val="1525908930"/>
      </p:ext>
    </p:extLst>
  </p:cSld>
  <p:clrMapOvr>
    <a:masterClrMapping/>
  </p:clrMapOvr>
  <mc:AlternateContent xmlns:mc="http://schemas.openxmlformats.org/markup-compatibility/2006" xmlns:p14="http://schemas.microsoft.com/office/powerpoint/2010/main">
    <mc:Choice Requires="p14">
      <p:transition spd="slow" p14:dur="1600" advTm="2967">
        <p14:prism dir="u" isInverted="1"/>
      </p:transition>
    </mc:Choice>
    <mc:Fallback xmlns="">
      <p:transition spd="slow" advTm="2967">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2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20000">
                                          <p:cBhvr additive="base">
                                            <p:cTn id="7" dur="500" fill="hold"/>
                                            <p:tgtEl>
                                              <p:spTgt spid="9"/>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 calcmode="lin" valueType="num">
                                          <p:cBhvr>
                                            <p:cTn id="12" dur="4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12"/>
                                            </p:tgtEl>
                                            <p:attrNameLst>
                                              <p:attrName>ppt_y</p:attrName>
                                            </p:attrNameLst>
                                          </p:cBhvr>
                                          <p:tavLst>
                                            <p:tav tm="0">
                                              <p:val>
                                                <p:strVal val="#ppt_y"/>
                                              </p:val>
                                            </p:tav>
                                            <p:tav tm="100000">
                                              <p:val>
                                                <p:strVal val="#ppt_y"/>
                                              </p:val>
                                            </p:tav>
                                          </p:tavLst>
                                        </p:anim>
                                        <p:anim calcmode="lin" valueType="num">
                                          <p:cBhvr>
                                            <p:cTn id="14" dur="4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12"/>
                                            </p:tgtEl>
                                          </p:cBhvr>
                                        </p:animEffect>
                                      </p:childTnLst>
                                    </p:cTn>
                                  </p:par>
                                </p:childTnLst>
                              </p:cTn>
                            </p:par>
                            <p:par>
                              <p:cTn id="17" fill="hold">
                                <p:stCondLst>
                                  <p:cond delay="980"/>
                                </p:stCondLst>
                                <p:childTnLst>
                                  <p:par>
                                    <p:cTn id="18" presetID="2" presetClass="entr" presetSubtype="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1480"/>
                                </p:stCondLst>
                                <p:childTnLst>
                                  <p:par>
                                    <p:cTn id="27" presetID="31"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300" fill="hold"/>
                                            <p:tgtEl>
                                              <p:spTgt spid="3"/>
                                            </p:tgtEl>
                                            <p:attrNameLst>
                                              <p:attrName>ppt_w</p:attrName>
                                            </p:attrNameLst>
                                          </p:cBhvr>
                                          <p:tavLst>
                                            <p:tav tm="0">
                                              <p:val>
                                                <p:fltVal val="0"/>
                                              </p:val>
                                            </p:tav>
                                            <p:tav tm="100000">
                                              <p:val>
                                                <p:strVal val="#ppt_w"/>
                                              </p:val>
                                            </p:tav>
                                          </p:tavLst>
                                        </p:anim>
                                        <p:anim calcmode="lin" valueType="num">
                                          <p:cBhvr>
                                            <p:cTn id="30" dur="300" fill="hold"/>
                                            <p:tgtEl>
                                              <p:spTgt spid="3"/>
                                            </p:tgtEl>
                                            <p:attrNameLst>
                                              <p:attrName>ppt_h</p:attrName>
                                            </p:attrNameLst>
                                          </p:cBhvr>
                                          <p:tavLst>
                                            <p:tav tm="0">
                                              <p:val>
                                                <p:fltVal val="0"/>
                                              </p:val>
                                            </p:tav>
                                            <p:tav tm="100000">
                                              <p:val>
                                                <p:strVal val="#ppt_h"/>
                                              </p:val>
                                            </p:tav>
                                          </p:tavLst>
                                        </p:anim>
                                        <p:anim calcmode="lin" valueType="num">
                                          <p:cBhvr>
                                            <p:cTn id="31" dur="300" fill="hold"/>
                                            <p:tgtEl>
                                              <p:spTgt spid="3"/>
                                            </p:tgtEl>
                                            <p:attrNameLst>
                                              <p:attrName>style.rotation</p:attrName>
                                            </p:attrNameLst>
                                          </p:cBhvr>
                                          <p:tavLst>
                                            <p:tav tm="0">
                                              <p:val>
                                                <p:fltVal val="90"/>
                                              </p:val>
                                            </p:tav>
                                            <p:tav tm="100000">
                                              <p:val>
                                                <p:fltVal val="0"/>
                                              </p:val>
                                            </p:tav>
                                          </p:tavLst>
                                        </p:anim>
                                        <p:animEffect transition="in" filter="fade">
                                          <p:cBhvr>
                                            <p:cTn id="32" dur="300"/>
                                            <p:tgtEl>
                                              <p:spTgt spid="3"/>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300" fill="hold"/>
                                            <p:tgtEl>
                                              <p:spTgt spid="8"/>
                                            </p:tgtEl>
                                            <p:attrNameLst>
                                              <p:attrName>ppt_w</p:attrName>
                                            </p:attrNameLst>
                                          </p:cBhvr>
                                          <p:tavLst>
                                            <p:tav tm="0">
                                              <p:val>
                                                <p:fltVal val="0"/>
                                              </p:val>
                                            </p:tav>
                                            <p:tav tm="100000">
                                              <p:val>
                                                <p:strVal val="#ppt_w"/>
                                              </p:val>
                                            </p:tav>
                                          </p:tavLst>
                                        </p:anim>
                                        <p:anim calcmode="lin" valueType="num">
                                          <p:cBhvr>
                                            <p:cTn id="36" dur="300" fill="hold"/>
                                            <p:tgtEl>
                                              <p:spTgt spid="8"/>
                                            </p:tgtEl>
                                            <p:attrNameLst>
                                              <p:attrName>ppt_h</p:attrName>
                                            </p:attrNameLst>
                                          </p:cBhvr>
                                          <p:tavLst>
                                            <p:tav tm="0">
                                              <p:val>
                                                <p:fltVal val="0"/>
                                              </p:val>
                                            </p:tav>
                                            <p:tav tm="100000">
                                              <p:val>
                                                <p:strVal val="#ppt_h"/>
                                              </p:val>
                                            </p:tav>
                                          </p:tavLst>
                                        </p:anim>
                                        <p:anim calcmode="lin" valueType="num">
                                          <p:cBhvr>
                                            <p:cTn id="37" dur="300" fill="hold"/>
                                            <p:tgtEl>
                                              <p:spTgt spid="8"/>
                                            </p:tgtEl>
                                            <p:attrNameLst>
                                              <p:attrName>style.rotation</p:attrName>
                                            </p:attrNameLst>
                                          </p:cBhvr>
                                          <p:tavLst>
                                            <p:tav tm="0">
                                              <p:val>
                                                <p:fltVal val="90"/>
                                              </p:val>
                                            </p:tav>
                                            <p:tav tm="100000">
                                              <p:val>
                                                <p:fltVal val="0"/>
                                              </p:val>
                                            </p:tav>
                                          </p:tavLst>
                                        </p:anim>
                                        <p:animEffect transition="in" filter="fade">
                                          <p:cBhvr>
                                            <p:cTn id="38" dur="300"/>
                                            <p:tgtEl>
                                              <p:spTgt spid="8"/>
                                            </p:tgtEl>
                                          </p:cBhvr>
                                        </p:animEffect>
                                      </p:childTnLst>
                                    </p:cTn>
                                  </p:par>
                                </p:childTnLst>
                              </p:cTn>
                            </p:par>
                            <p:par>
                              <p:cTn id="39" fill="hold">
                                <p:stCondLst>
                                  <p:cond delay="1980"/>
                                </p:stCondLst>
                                <p:childTnLst>
                                  <p:par>
                                    <p:cTn id="40" presetID="21" presetClass="entr" presetSubtype="1"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heel(1)">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8"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 calcmode="lin" valueType="num">
                                          <p:cBhvr>
                                            <p:cTn id="12" dur="4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12"/>
                                            </p:tgtEl>
                                            <p:attrNameLst>
                                              <p:attrName>ppt_y</p:attrName>
                                            </p:attrNameLst>
                                          </p:cBhvr>
                                          <p:tavLst>
                                            <p:tav tm="0">
                                              <p:val>
                                                <p:strVal val="#ppt_y"/>
                                              </p:val>
                                            </p:tav>
                                            <p:tav tm="100000">
                                              <p:val>
                                                <p:strVal val="#ppt_y"/>
                                              </p:val>
                                            </p:tav>
                                          </p:tavLst>
                                        </p:anim>
                                        <p:anim calcmode="lin" valueType="num">
                                          <p:cBhvr>
                                            <p:cTn id="14" dur="4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12"/>
                                            </p:tgtEl>
                                          </p:cBhvr>
                                        </p:animEffect>
                                      </p:childTnLst>
                                    </p:cTn>
                                  </p:par>
                                </p:childTnLst>
                              </p:cTn>
                            </p:par>
                            <p:par>
                              <p:cTn id="17" fill="hold">
                                <p:stCondLst>
                                  <p:cond delay="980"/>
                                </p:stCondLst>
                                <p:childTnLst>
                                  <p:par>
                                    <p:cTn id="18" presetID="2" presetClass="entr" presetSubtype="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1480"/>
                                </p:stCondLst>
                                <p:childTnLst>
                                  <p:par>
                                    <p:cTn id="27" presetID="31"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300" fill="hold"/>
                                            <p:tgtEl>
                                              <p:spTgt spid="3"/>
                                            </p:tgtEl>
                                            <p:attrNameLst>
                                              <p:attrName>ppt_w</p:attrName>
                                            </p:attrNameLst>
                                          </p:cBhvr>
                                          <p:tavLst>
                                            <p:tav tm="0">
                                              <p:val>
                                                <p:fltVal val="0"/>
                                              </p:val>
                                            </p:tav>
                                            <p:tav tm="100000">
                                              <p:val>
                                                <p:strVal val="#ppt_w"/>
                                              </p:val>
                                            </p:tav>
                                          </p:tavLst>
                                        </p:anim>
                                        <p:anim calcmode="lin" valueType="num">
                                          <p:cBhvr>
                                            <p:cTn id="30" dur="300" fill="hold"/>
                                            <p:tgtEl>
                                              <p:spTgt spid="3"/>
                                            </p:tgtEl>
                                            <p:attrNameLst>
                                              <p:attrName>ppt_h</p:attrName>
                                            </p:attrNameLst>
                                          </p:cBhvr>
                                          <p:tavLst>
                                            <p:tav tm="0">
                                              <p:val>
                                                <p:fltVal val="0"/>
                                              </p:val>
                                            </p:tav>
                                            <p:tav tm="100000">
                                              <p:val>
                                                <p:strVal val="#ppt_h"/>
                                              </p:val>
                                            </p:tav>
                                          </p:tavLst>
                                        </p:anim>
                                        <p:anim calcmode="lin" valueType="num">
                                          <p:cBhvr>
                                            <p:cTn id="31" dur="300" fill="hold"/>
                                            <p:tgtEl>
                                              <p:spTgt spid="3"/>
                                            </p:tgtEl>
                                            <p:attrNameLst>
                                              <p:attrName>style.rotation</p:attrName>
                                            </p:attrNameLst>
                                          </p:cBhvr>
                                          <p:tavLst>
                                            <p:tav tm="0">
                                              <p:val>
                                                <p:fltVal val="90"/>
                                              </p:val>
                                            </p:tav>
                                            <p:tav tm="100000">
                                              <p:val>
                                                <p:fltVal val="0"/>
                                              </p:val>
                                            </p:tav>
                                          </p:tavLst>
                                        </p:anim>
                                        <p:animEffect transition="in" filter="fade">
                                          <p:cBhvr>
                                            <p:cTn id="32" dur="300"/>
                                            <p:tgtEl>
                                              <p:spTgt spid="3"/>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300" fill="hold"/>
                                            <p:tgtEl>
                                              <p:spTgt spid="8"/>
                                            </p:tgtEl>
                                            <p:attrNameLst>
                                              <p:attrName>ppt_w</p:attrName>
                                            </p:attrNameLst>
                                          </p:cBhvr>
                                          <p:tavLst>
                                            <p:tav tm="0">
                                              <p:val>
                                                <p:fltVal val="0"/>
                                              </p:val>
                                            </p:tav>
                                            <p:tav tm="100000">
                                              <p:val>
                                                <p:strVal val="#ppt_w"/>
                                              </p:val>
                                            </p:tav>
                                          </p:tavLst>
                                        </p:anim>
                                        <p:anim calcmode="lin" valueType="num">
                                          <p:cBhvr>
                                            <p:cTn id="36" dur="300" fill="hold"/>
                                            <p:tgtEl>
                                              <p:spTgt spid="8"/>
                                            </p:tgtEl>
                                            <p:attrNameLst>
                                              <p:attrName>ppt_h</p:attrName>
                                            </p:attrNameLst>
                                          </p:cBhvr>
                                          <p:tavLst>
                                            <p:tav tm="0">
                                              <p:val>
                                                <p:fltVal val="0"/>
                                              </p:val>
                                            </p:tav>
                                            <p:tav tm="100000">
                                              <p:val>
                                                <p:strVal val="#ppt_h"/>
                                              </p:val>
                                            </p:tav>
                                          </p:tavLst>
                                        </p:anim>
                                        <p:anim calcmode="lin" valueType="num">
                                          <p:cBhvr>
                                            <p:cTn id="37" dur="300" fill="hold"/>
                                            <p:tgtEl>
                                              <p:spTgt spid="8"/>
                                            </p:tgtEl>
                                            <p:attrNameLst>
                                              <p:attrName>style.rotation</p:attrName>
                                            </p:attrNameLst>
                                          </p:cBhvr>
                                          <p:tavLst>
                                            <p:tav tm="0">
                                              <p:val>
                                                <p:fltVal val="90"/>
                                              </p:val>
                                            </p:tav>
                                            <p:tav tm="100000">
                                              <p:val>
                                                <p:fltVal val="0"/>
                                              </p:val>
                                            </p:tav>
                                          </p:tavLst>
                                        </p:anim>
                                        <p:animEffect transition="in" filter="fade">
                                          <p:cBhvr>
                                            <p:cTn id="38" dur="300"/>
                                            <p:tgtEl>
                                              <p:spTgt spid="8"/>
                                            </p:tgtEl>
                                          </p:cBhvr>
                                        </p:animEffect>
                                      </p:childTnLst>
                                    </p:cTn>
                                  </p:par>
                                </p:childTnLst>
                              </p:cTn>
                            </p:par>
                            <p:par>
                              <p:cTn id="39" fill="hold">
                                <p:stCondLst>
                                  <p:cond delay="1980"/>
                                </p:stCondLst>
                                <p:childTnLst>
                                  <p:par>
                                    <p:cTn id="40" presetID="21" presetClass="entr" presetSubtype="1"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heel(1)">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8" grpId="0"/>
          <p:bldP spid="1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22578" y="1559982"/>
            <a:ext cx="3777414" cy="3093154"/>
          </a:xfrm>
          <a:prstGeom prst="rect">
            <a:avLst/>
          </a:prstGeom>
          <a:noFill/>
        </p:spPr>
        <p:txBody>
          <a:bodyPr wrap="square" rtlCol="0">
            <a:spAutoFit/>
          </a:bodyPr>
          <a:lstStyle/>
          <a:p>
            <a:pPr algn="just">
              <a:lnSpc>
                <a:spcPct val="150000"/>
              </a:lnSpc>
            </a:pPr>
            <a:r>
              <a:rPr lang="zh-CN" altLang="en-US" sz="1600" b="1" dirty="0">
                <a:latin typeface="Impact" panose="020B0806030902050204" pitchFamily="34" charset="0"/>
                <a:ea typeface="微软雅黑" panose="020B0503020204020204" pitchFamily="34" charset="-122"/>
                <a:sym typeface="Impact" panose="020B0806030902050204" pitchFamily="34" charset="0"/>
              </a:rPr>
              <a:t>吸食反应：</a:t>
            </a:r>
            <a:r>
              <a:rPr lang="zh-CN" altLang="en-US" sz="1400" dirty="0">
                <a:latin typeface="Impact" panose="020B0806030902050204" pitchFamily="34" charset="0"/>
                <a:ea typeface="微软雅黑" panose="020B0503020204020204" pitchFamily="34" charset="-122"/>
                <a:sym typeface="Impact" panose="020B0806030902050204" pitchFamily="34" charset="0"/>
              </a:rPr>
              <a:t>通常含有可待因、麻黄碱等成分，服用后会出现昏昏欲睡、便秘、恶心、情绪不稳定、睡眠失调等症状，大量服用能抑制呼吸</a:t>
            </a:r>
            <a:r>
              <a:rPr lang="zh-CN" altLang="en-US" sz="1400" dirty="0" smtClean="0">
                <a:latin typeface="Impact" panose="020B0806030902050204" pitchFamily="34" charset="0"/>
                <a:ea typeface="微软雅黑" panose="020B0503020204020204" pitchFamily="34" charset="-122"/>
                <a:sym typeface="Impact" panose="020B0806030902050204" pitchFamily="34" charset="0"/>
              </a:rPr>
              <a:t>。</a:t>
            </a:r>
            <a:endParaRPr lang="en-US" altLang="zh-CN" sz="1400" dirty="0" smtClean="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endParaRPr lang="zh-CN" altLang="en-US" sz="1400" dirty="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r>
              <a:rPr lang="zh-CN" altLang="en-US" sz="1600" b="1" dirty="0">
                <a:latin typeface="Impact" panose="020B0806030902050204" pitchFamily="34" charset="0"/>
                <a:ea typeface="微软雅黑" panose="020B0503020204020204" pitchFamily="34" charset="-122"/>
                <a:sym typeface="Impact" panose="020B0806030902050204" pitchFamily="34" charset="0"/>
              </a:rPr>
              <a:t>吸食危害：</a:t>
            </a:r>
            <a:r>
              <a:rPr lang="zh-CN" altLang="en-US" sz="1400" dirty="0">
                <a:latin typeface="Impact" panose="020B0806030902050204" pitchFamily="34" charset="0"/>
                <a:ea typeface="微软雅黑" panose="020B0503020204020204" pitchFamily="34" charset="-122"/>
                <a:sym typeface="Impact" panose="020B0806030902050204" pitchFamily="34" charset="0"/>
              </a:rPr>
              <a:t>长期服用可形成心理依赖，戒断症状类似海洛因毒品。吸食者往往最终转吸海洛因，才能满足毒瘾。过量滥用，可导致抽筋、神智失常、中毒性精神病、昏迷、心跳停止及呼吸停顿引致窒息死亡。</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1645" y="4329495"/>
            <a:ext cx="3671026" cy="3280776"/>
          </a:xfrm>
          <a:prstGeom prst="rect">
            <a:avLst/>
          </a:prstGeom>
        </p:spPr>
      </p:pic>
      <p:grpSp>
        <p:nvGrpSpPr>
          <p:cNvPr id="19" name="组合 18"/>
          <p:cNvGrpSpPr/>
          <p:nvPr/>
        </p:nvGrpSpPr>
        <p:grpSpPr>
          <a:xfrm>
            <a:off x="1255055" y="887113"/>
            <a:ext cx="1876785" cy="525663"/>
            <a:chOff x="6409427" y="1173624"/>
            <a:chExt cx="962086" cy="962084"/>
          </a:xfrm>
          <a:solidFill>
            <a:schemeClr val="bg2"/>
          </a:solidFill>
        </p:grpSpPr>
        <p:sp>
          <p:nvSpPr>
            <p:cNvPr id="20" name="椭圆 14"/>
            <p:cNvSpPr/>
            <p:nvPr/>
          </p:nvSpPr>
          <p:spPr bwMode="auto">
            <a:xfrm>
              <a:off x="6409427" y="1173624"/>
              <a:ext cx="962086" cy="962084"/>
            </a:xfrm>
            <a:prstGeom prst="rect">
              <a:avLst/>
            </a:prstGeom>
            <a:solidFill>
              <a:srgbClr val="C00000"/>
            </a:solidFill>
            <a:ln>
              <a:noFill/>
            </a:ln>
          </p:spPr>
          <p:txBody>
            <a:bodyPr vert="horz" wrap="square" lIns="91440" tIns="45720" rIns="91440" bIns="45720" numCol="1" anchor="t" anchorCtr="0" compatLnSpc="1"/>
            <a:lstStyle/>
            <a:p>
              <a:endParaRPr lang="zh-CN" altLang="en-US">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20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苯环利定</a:t>
              </a:r>
              <a:r>
                <a:rPr lang="en-US" altLang="zh-CN" sz="20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(PCP)</a:t>
              </a:r>
            </a:p>
          </p:txBody>
        </p:sp>
      </p:grpSp>
      <p:sp>
        <p:nvSpPr>
          <p:cNvPr id="8" name="文本占位符 1"/>
          <p:cNvSpPr txBox="1">
            <a:spLocks/>
          </p:cNvSpPr>
          <p:nvPr/>
        </p:nvSpPr>
        <p:spPr>
          <a:xfrm>
            <a:off x="74414" y="404342"/>
            <a:ext cx="5073650" cy="3603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2400" b="1" dirty="0" smtClean="0"/>
              <a:t>     止咳水</a:t>
            </a:r>
            <a:endParaRPr lang="zh-CN" altLang="en-US" sz="2400" b="1" dirty="0"/>
          </a:p>
        </p:txBody>
      </p:sp>
      <p:sp>
        <p:nvSpPr>
          <p:cNvPr id="9" name="圆角矩形 8"/>
          <p:cNvSpPr/>
          <p:nvPr/>
        </p:nvSpPr>
        <p:spPr bwMode="auto">
          <a:xfrm>
            <a:off x="4788563" y="2522455"/>
            <a:ext cx="3959901" cy="3024336"/>
          </a:xfrm>
          <a:prstGeom prst="roundRect">
            <a:avLst>
              <a:gd name="adj" fmla="val 1706"/>
            </a:avLst>
          </a:prstGeom>
          <a:noFill/>
          <a:ln>
            <a:solidFill>
              <a:srgbClr val="FFFFFF"/>
            </a:solidFill>
          </a:ln>
        </p:spPr>
        <p:txBody>
          <a:bodyPr vert="horz" wrap="square" lIns="91440" tIns="45720" rIns="91440" bIns="45720" numCol="1" anchor="t" anchorCtr="0" compatLnSpc="1"/>
          <a:lstStyle/>
          <a:p>
            <a:endParaRPr lang="zh-CN" altLang="en-US" sz="1600">
              <a:latin typeface="Impact" panose="020B0806030902050204" pitchFamily="34" charset="0"/>
              <a:ea typeface="微软雅黑" panose="020B0503020204020204" pitchFamily="34" charset="-122"/>
              <a:sym typeface="Impact" panose="020B0806030902050204" pitchFamily="34" charset="0"/>
            </a:endParaRPr>
          </a:p>
        </p:txBody>
      </p:sp>
      <p:sp>
        <p:nvSpPr>
          <p:cNvPr id="10" name="圆角矩形 9"/>
          <p:cNvSpPr/>
          <p:nvPr/>
        </p:nvSpPr>
        <p:spPr bwMode="auto">
          <a:xfrm>
            <a:off x="4788563" y="1949839"/>
            <a:ext cx="3959901" cy="520262"/>
          </a:xfrm>
          <a:prstGeom prst="roundRect">
            <a:avLst>
              <a:gd name="adj" fmla="val 12622"/>
            </a:avLst>
          </a:prstGeom>
          <a:solidFill>
            <a:srgbClr val="C00000"/>
          </a:solidFill>
          <a:ln>
            <a:solidFill>
              <a:schemeClr val="tx1"/>
            </a:solidFill>
          </a:ln>
        </p:spPr>
        <p:txBody>
          <a:bodyPr vert="horz" wrap="square" lIns="91440" tIns="45720" rIns="91440" bIns="45720" numCol="1" anchor="t" anchorCtr="0" compatLnSpc="1"/>
          <a:lstStyle/>
          <a:p>
            <a:endParaRPr lang="zh-CN" altLang="en-US" sz="1600" dirty="0">
              <a:latin typeface="Impact" panose="020B0806030902050204" pitchFamily="34" charset="0"/>
              <a:ea typeface="微软雅黑" panose="020B0503020204020204" pitchFamily="34" charset="-122"/>
              <a:sym typeface="Impact" panose="020B0806030902050204" pitchFamily="34" charset="0"/>
            </a:endParaRPr>
          </a:p>
        </p:txBody>
      </p:sp>
      <p:sp>
        <p:nvSpPr>
          <p:cNvPr id="11" name="TextBox 10"/>
          <p:cNvSpPr txBox="1"/>
          <p:nvPr/>
        </p:nvSpPr>
        <p:spPr>
          <a:xfrm>
            <a:off x="5716089" y="2016714"/>
            <a:ext cx="960799" cy="400110"/>
          </a:xfrm>
          <a:prstGeom prst="rect">
            <a:avLst/>
          </a:prstGeom>
          <a:noFill/>
        </p:spPr>
        <p:txBody>
          <a:bodyPr wrap="square" rtlCol="0">
            <a:spAutoFit/>
          </a:bodyPr>
          <a:lstStyle/>
          <a:p>
            <a:pPr algn="dist"/>
            <a:r>
              <a:rPr lang="zh-CN" altLang="en-US" sz="20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小贴士</a:t>
            </a:r>
          </a:p>
        </p:txBody>
      </p:sp>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88564" y="1700808"/>
            <a:ext cx="890747" cy="941860"/>
          </a:xfrm>
          <a:prstGeom prst="rect">
            <a:avLst/>
          </a:prstGeom>
        </p:spPr>
      </p:pic>
      <p:sp>
        <p:nvSpPr>
          <p:cNvPr id="13" name="TextBox 12"/>
          <p:cNvSpPr txBox="1"/>
          <p:nvPr/>
        </p:nvSpPr>
        <p:spPr>
          <a:xfrm>
            <a:off x="4977511" y="2656880"/>
            <a:ext cx="3664946" cy="3046988"/>
          </a:xfrm>
          <a:prstGeom prst="rect">
            <a:avLst/>
          </a:prstGeom>
          <a:noFill/>
        </p:spPr>
        <p:txBody>
          <a:bodyPr wrap="square" rtlCol="0">
            <a:spAutoFit/>
          </a:bodyPr>
          <a:lstStyle>
            <a:defPPr>
              <a:defRPr lang="zh-CN"/>
            </a:defPPr>
            <a:lvl1pPr algn="just">
              <a:defRPr sz="2000">
                <a:solidFill>
                  <a:schemeClr val="tx2"/>
                </a:solidFill>
                <a:latin typeface="+mn-ea"/>
                <a:ea typeface="+mn-ea"/>
              </a:defRPr>
            </a:lvl1pPr>
          </a:lstStyle>
          <a:p>
            <a:pPr>
              <a:lnSpc>
                <a:spcPct val="150000"/>
              </a:lnSpc>
            </a:pPr>
            <a:r>
              <a:rPr lang="zh-CN" altLang="en-US" sz="1600" dirty="0" smtClean="0">
                <a:solidFill>
                  <a:schemeClr val="tx1"/>
                </a:solidFill>
                <a:latin typeface="Impact" panose="020B0806030902050204" pitchFamily="34" charset="0"/>
                <a:ea typeface="微软雅黑" panose="020B0503020204020204" pitchFamily="34" charset="-122"/>
                <a:sym typeface="Impact" panose="020B0806030902050204" pitchFamily="34" charset="0"/>
              </a:rPr>
              <a:t>           购买</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处方药一定要有医生开具的处方。但一些不良商家为了牟取私利，公然出售联邦止咳露、新泰洛其等止咳处方药，甚至还明目张胆地摆上了副食品商店的货架。许多孩子因为随便将该药当饮料服用，陷入其中而不能自拔。更有一些孩子从饮止咳水开始而沦入毒品陷阱。</a:t>
            </a:r>
          </a:p>
        </p:txBody>
      </p:sp>
    </p:spTree>
    <p:custDataLst>
      <p:tags r:id="rId1"/>
    </p:custDataLst>
    <p:extLst>
      <p:ext uri="{BB962C8B-B14F-4D97-AF65-F5344CB8AC3E}">
        <p14:creationId xmlns:p14="http://schemas.microsoft.com/office/powerpoint/2010/main" val="1534645069"/>
      </p:ext>
    </p:extLst>
  </p:cSld>
  <p:clrMapOvr>
    <a:masterClrMapping/>
  </p:clrMapOvr>
  <mc:AlternateContent xmlns:mc="http://schemas.openxmlformats.org/markup-compatibility/2006" xmlns:p14="http://schemas.microsoft.com/office/powerpoint/2010/main">
    <mc:Choice Requires="p14">
      <p:transition spd="slow" p14:dur="800" advTm="10011">
        <p14:prism isInverted="1"/>
      </p:transition>
    </mc:Choice>
    <mc:Fallback xmlns="">
      <p:transition spd="slow" advTm="1001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150" autoRev="1" fill="hold">
                                          <p:stCondLst>
                                            <p:cond delay="0"/>
                                          </p:stCondLst>
                                        </p:cTn>
                                        <p:tgtEl>
                                          <p:spTgt spid="6"/>
                                        </p:tgtEl>
                                        <p:attrNameLst>
                                          <p:attrName>ppt_w</p:attrName>
                                        </p:attrNameLst>
                                      </p:cBhvr>
                                    </p:anim>
                                    <p:anim by="(#ppt_w*0.50)" calcmode="lin" valueType="num">
                                      <p:cBhvr>
                                        <p:cTn id="8" dur="150" decel="50000" autoRev="1" fill="hold">
                                          <p:stCondLst>
                                            <p:cond delay="0"/>
                                          </p:stCondLst>
                                        </p:cTn>
                                        <p:tgtEl>
                                          <p:spTgt spid="6"/>
                                        </p:tgtEl>
                                        <p:attrNameLst>
                                          <p:attrName>ppt_x</p:attrName>
                                        </p:attrNameLst>
                                      </p:cBhvr>
                                    </p:anim>
                                    <p:anim from="(-#ppt_h/2)" to="(#ppt_y)" calcmode="lin" valueType="num">
                                      <p:cBhvr>
                                        <p:cTn id="9" dur="300" fill="hold">
                                          <p:stCondLst>
                                            <p:cond delay="0"/>
                                          </p:stCondLst>
                                        </p:cTn>
                                        <p:tgtEl>
                                          <p:spTgt spid="6"/>
                                        </p:tgtEl>
                                        <p:attrNameLst>
                                          <p:attrName>ppt_y</p:attrName>
                                        </p:attrNameLst>
                                      </p:cBhvr>
                                    </p:anim>
                                    <p:animRot by="21600000">
                                      <p:cBhvr>
                                        <p:cTn id="10" dur="300" fill="hold">
                                          <p:stCondLst>
                                            <p:cond delay="0"/>
                                          </p:stCondLst>
                                        </p:cTn>
                                        <p:tgtEl>
                                          <p:spTgt spid="6"/>
                                        </p:tgtEl>
                                        <p:attrNameLst>
                                          <p:attrName>r</p:attrName>
                                        </p:attrNameLst>
                                      </p:cBhvr>
                                    </p:animRot>
                                  </p:childTnLst>
                                </p:cTn>
                              </p:par>
                            </p:childTnLst>
                          </p:cTn>
                        </p:par>
                        <p:par>
                          <p:cTn id="11" fill="hold">
                            <p:stCondLst>
                              <p:cond delay="483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400" fill="hold"/>
                                        <p:tgtEl>
                                          <p:spTgt spid="2"/>
                                        </p:tgtEl>
                                        <p:attrNameLst>
                                          <p:attrName>ppt_w</p:attrName>
                                        </p:attrNameLst>
                                      </p:cBhvr>
                                      <p:tavLst>
                                        <p:tav tm="0">
                                          <p:val>
                                            <p:fltVal val="0"/>
                                          </p:val>
                                        </p:tav>
                                        <p:tav tm="100000">
                                          <p:val>
                                            <p:strVal val="#ppt_w"/>
                                          </p:val>
                                        </p:tav>
                                      </p:tavLst>
                                    </p:anim>
                                    <p:anim calcmode="lin" valueType="num">
                                      <p:cBhvr>
                                        <p:cTn id="15" dur="400" fill="hold"/>
                                        <p:tgtEl>
                                          <p:spTgt spid="2"/>
                                        </p:tgtEl>
                                        <p:attrNameLst>
                                          <p:attrName>ppt_h</p:attrName>
                                        </p:attrNameLst>
                                      </p:cBhvr>
                                      <p:tavLst>
                                        <p:tav tm="0">
                                          <p:val>
                                            <p:fltVal val="0"/>
                                          </p:val>
                                        </p:tav>
                                        <p:tav tm="100000">
                                          <p:val>
                                            <p:strVal val="#ppt_h"/>
                                          </p:val>
                                        </p:tav>
                                      </p:tavLst>
                                    </p:anim>
                                    <p:animEffect transition="in" filter="fade">
                                      <p:cBhvr>
                                        <p:cTn id="16" dur="400"/>
                                        <p:tgtEl>
                                          <p:spTgt spid="2"/>
                                        </p:tgtEl>
                                      </p:cBhvr>
                                    </p:animEffect>
                                  </p:childTnLst>
                                </p:cTn>
                              </p:par>
                            </p:childTnLst>
                          </p:cTn>
                        </p:par>
                        <p:par>
                          <p:cTn id="17" fill="hold">
                            <p:stCondLst>
                              <p:cond delay="5330"/>
                            </p:stCondLst>
                            <p:childTnLst>
                              <p:par>
                                <p:cTn id="18" presetID="21" presetClass="entr" presetSubtype="1"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heel(1)">
                                      <p:cBhvr>
                                        <p:cTn id="20" dur="500"/>
                                        <p:tgtEl>
                                          <p:spTgt spid="19"/>
                                        </p:tgtEl>
                                      </p:cBhvr>
                                    </p:animEffect>
                                  </p:childTnLst>
                                </p:cTn>
                              </p:par>
                            </p:childTnLst>
                          </p:cTn>
                        </p:par>
                        <p:par>
                          <p:cTn id="21" fill="hold">
                            <p:stCondLst>
                              <p:cond delay="583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300" fill="hold"/>
                                        <p:tgtEl>
                                          <p:spTgt spid="10"/>
                                        </p:tgtEl>
                                        <p:attrNameLst>
                                          <p:attrName>ppt_w</p:attrName>
                                        </p:attrNameLst>
                                      </p:cBhvr>
                                      <p:tavLst>
                                        <p:tav tm="0">
                                          <p:val>
                                            <p:fltVal val="0"/>
                                          </p:val>
                                        </p:tav>
                                        <p:tav tm="100000">
                                          <p:val>
                                            <p:strVal val="#ppt_w"/>
                                          </p:val>
                                        </p:tav>
                                      </p:tavLst>
                                    </p:anim>
                                    <p:anim calcmode="lin" valueType="num">
                                      <p:cBhvr>
                                        <p:cTn id="25" dur="300" fill="hold"/>
                                        <p:tgtEl>
                                          <p:spTgt spid="10"/>
                                        </p:tgtEl>
                                        <p:attrNameLst>
                                          <p:attrName>ppt_h</p:attrName>
                                        </p:attrNameLst>
                                      </p:cBhvr>
                                      <p:tavLst>
                                        <p:tav tm="0">
                                          <p:val>
                                            <p:fltVal val="0"/>
                                          </p:val>
                                        </p:tav>
                                        <p:tav tm="100000">
                                          <p:val>
                                            <p:strVal val="#ppt_h"/>
                                          </p:val>
                                        </p:tav>
                                      </p:tavLst>
                                    </p:anim>
                                    <p:anim calcmode="lin" valueType="num">
                                      <p:cBhvr>
                                        <p:cTn id="26" dur="300" fill="hold"/>
                                        <p:tgtEl>
                                          <p:spTgt spid="10"/>
                                        </p:tgtEl>
                                        <p:attrNameLst>
                                          <p:attrName>style.rotation</p:attrName>
                                        </p:attrNameLst>
                                      </p:cBhvr>
                                      <p:tavLst>
                                        <p:tav tm="0">
                                          <p:val>
                                            <p:fltVal val="90"/>
                                          </p:val>
                                        </p:tav>
                                        <p:tav tm="100000">
                                          <p:val>
                                            <p:fltVal val="0"/>
                                          </p:val>
                                        </p:tav>
                                      </p:tavLst>
                                    </p:anim>
                                    <p:animEffect transition="in" filter="fade">
                                      <p:cBhvr>
                                        <p:cTn id="27" dur="300"/>
                                        <p:tgtEl>
                                          <p:spTgt spid="10"/>
                                        </p:tgtEl>
                                      </p:cBhvr>
                                    </p:animEffect>
                                  </p:childTnLst>
                                </p:cTn>
                              </p:par>
                            </p:childTnLst>
                          </p:cTn>
                        </p:par>
                        <p:par>
                          <p:cTn id="28" fill="hold">
                            <p:stCondLst>
                              <p:cond delay="613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400"/>
                                        <p:tgtEl>
                                          <p:spTgt spid="9"/>
                                        </p:tgtEl>
                                      </p:cBhvr>
                                    </p:animEffect>
                                  </p:childTnLst>
                                </p:cTn>
                              </p:par>
                            </p:childTnLst>
                          </p:cTn>
                        </p:par>
                        <p:par>
                          <p:cTn id="32" fill="hold">
                            <p:stCondLst>
                              <p:cond delay="6530"/>
                            </p:stCondLst>
                            <p:childTnLst>
                              <p:par>
                                <p:cTn id="33" presetID="53" presetClass="entr" presetSubtype="16"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11"/>
                                        </p:tgtEl>
                                        <p:attrNameLst>
                                          <p:attrName>style.visibility</p:attrName>
                                        </p:attrNameLst>
                                      </p:cBhvr>
                                      <p:to>
                                        <p:strVal val="visible"/>
                                      </p:to>
                                    </p:set>
                                    <p:anim calcmode="lin" valueType="num">
                                      <p:cBhvr>
                                        <p:cTn id="40"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1" dur="300" fill="hold"/>
                                        <p:tgtEl>
                                          <p:spTgt spid="11"/>
                                        </p:tgtEl>
                                        <p:attrNameLst>
                                          <p:attrName>ppt_y</p:attrName>
                                        </p:attrNameLst>
                                      </p:cBhvr>
                                      <p:tavLst>
                                        <p:tav tm="0">
                                          <p:val>
                                            <p:strVal val="#ppt_y"/>
                                          </p:val>
                                        </p:tav>
                                        <p:tav tm="100000">
                                          <p:val>
                                            <p:strVal val="#ppt_y"/>
                                          </p:val>
                                        </p:tav>
                                      </p:tavLst>
                                    </p:anim>
                                    <p:anim calcmode="lin" valueType="num">
                                      <p:cBhvr>
                                        <p:cTn id="42"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3"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4" dur="300" tmFilter="0,0; .5, 1; 1, 1"/>
                                        <p:tgtEl>
                                          <p:spTgt spid="11"/>
                                        </p:tgtEl>
                                      </p:cBhvr>
                                    </p:animEffect>
                                  </p:childTnLst>
                                </p:cTn>
                              </p:par>
                            </p:childTnLst>
                          </p:cTn>
                        </p:par>
                        <p:par>
                          <p:cTn id="45" fill="hold">
                            <p:stCondLst>
                              <p:cond delay="7030"/>
                            </p:stCondLst>
                            <p:childTnLst>
                              <p:par>
                                <p:cTn id="46" presetID="22" presetClass="entr" presetSubtype="1"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up)">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11"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83568" y="548680"/>
            <a:ext cx="1752600" cy="830997"/>
          </a:xfrm>
          <a:prstGeom prst="rect">
            <a:avLst/>
          </a:prstGeom>
          <a:noFill/>
          <a:ln w="9525">
            <a:solidFill>
              <a:schemeClr val="bg1"/>
            </a:solidFill>
            <a:miter lim="800000"/>
            <a:headEnd/>
            <a:tailEnd/>
          </a:ln>
          <a:effectLst>
            <a:reflection blurRad="6350" stA="50000" endA="300" endPos="90000" dir="5400000" sy="-100000" algn="bl" rotWithShape="0"/>
          </a:effectLst>
          <a:extLst>
            <a:ext uri="{909E8E84-426E-40DD-AFC4-6F175D3DCCD1}">
              <a14:hiddenFill xmlns:a14="http://schemas.microsoft.com/office/drawing/2010/main">
                <a:solidFill>
                  <a:srgbClr val="FFFFFF"/>
                </a:solidFill>
              </a14:hiddenFill>
            </a:ext>
          </a:extLst>
        </p:spPr>
        <p:txBody>
          <a:bodyPr>
            <a:spAutoFit/>
          </a:bodyPr>
          <a:lstStyle>
            <a:lvl1pPr eaLnBrk="0" hangingPunct="0">
              <a:defRPr sz="3200" b="1">
                <a:solidFill>
                  <a:schemeClr val="tx1"/>
                </a:solidFill>
                <a:latin typeface="Arial" pitchFamily="34" charset="0"/>
                <a:ea typeface="宋体" pitchFamily="2" charset="-122"/>
              </a:defRPr>
            </a:lvl1pPr>
            <a:lvl2pPr marL="742950" indent="-285750" eaLnBrk="0" hangingPunct="0">
              <a:defRPr sz="3200" b="1">
                <a:solidFill>
                  <a:schemeClr val="tx1"/>
                </a:solidFill>
                <a:latin typeface="Arial" pitchFamily="34" charset="0"/>
                <a:ea typeface="宋体" pitchFamily="2" charset="-122"/>
              </a:defRPr>
            </a:lvl2pPr>
            <a:lvl3pPr marL="1143000" indent="-228600" eaLnBrk="0" hangingPunct="0">
              <a:defRPr sz="3200" b="1">
                <a:solidFill>
                  <a:schemeClr val="tx1"/>
                </a:solidFill>
                <a:latin typeface="Arial" pitchFamily="34" charset="0"/>
                <a:ea typeface="宋体" pitchFamily="2" charset="-122"/>
              </a:defRPr>
            </a:lvl3pPr>
            <a:lvl4pPr marL="1600200" indent="-228600" eaLnBrk="0" hangingPunct="0">
              <a:defRPr sz="3200" b="1">
                <a:solidFill>
                  <a:schemeClr val="tx1"/>
                </a:solidFill>
                <a:latin typeface="Arial" pitchFamily="34" charset="0"/>
                <a:ea typeface="宋体" pitchFamily="2" charset="-122"/>
              </a:defRPr>
            </a:lvl4pPr>
            <a:lvl5pPr marL="2057400" indent="-228600" eaLnBrk="0" hangingPunct="0">
              <a:defRPr sz="3200" b="1">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200" b="1">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200" b="1">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200" b="1">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200" b="1">
                <a:solidFill>
                  <a:schemeClr val="tx1"/>
                </a:solidFill>
                <a:latin typeface="Arial" pitchFamily="34" charset="0"/>
                <a:ea typeface="宋体" pitchFamily="2" charset="-122"/>
              </a:defRPr>
            </a:lvl9pPr>
          </a:lstStyle>
          <a:p>
            <a:pPr eaLnBrk="1" hangingPunct="1">
              <a:spcBef>
                <a:spcPct val="50000"/>
              </a:spcBef>
            </a:pPr>
            <a:r>
              <a:rPr kumimoji="1" lang="zh-CN" altLang="en-US" sz="4800" b="0" dirty="0">
                <a:solidFill>
                  <a:srgbClr val="FF0000"/>
                </a:solidFill>
                <a:latin typeface="Times New Roman" pitchFamily="18" charset="0"/>
                <a:ea typeface="隶书" pitchFamily="49" charset="-122"/>
              </a:rPr>
              <a:t>讨论</a:t>
            </a:r>
          </a:p>
        </p:txBody>
      </p:sp>
      <p:sp>
        <p:nvSpPr>
          <p:cNvPr id="3" name="Text Box 5"/>
          <p:cNvSpPr txBox="1">
            <a:spLocks noChangeArrowheads="1"/>
          </p:cNvSpPr>
          <p:nvPr/>
        </p:nvSpPr>
        <p:spPr bwMode="auto">
          <a:xfrm>
            <a:off x="1979712" y="2708920"/>
            <a:ext cx="6624736" cy="707886"/>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3200" b="1">
                <a:solidFill>
                  <a:schemeClr val="tx1"/>
                </a:solidFill>
                <a:latin typeface="Arial" pitchFamily="34" charset="0"/>
                <a:ea typeface="宋体" pitchFamily="2" charset="-122"/>
              </a:defRPr>
            </a:lvl1pPr>
            <a:lvl2pPr marL="742950" indent="-285750" eaLnBrk="0" hangingPunct="0">
              <a:defRPr sz="3200" b="1">
                <a:solidFill>
                  <a:schemeClr val="tx1"/>
                </a:solidFill>
                <a:latin typeface="Arial" pitchFamily="34" charset="0"/>
                <a:ea typeface="宋体" pitchFamily="2" charset="-122"/>
              </a:defRPr>
            </a:lvl2pPr>
            <a:lvl3pPr marL="1143000" indent="-228600" eaLnBrk="0" hangingPunct="0">
              <a:defRPr sz="3200" b="1">
                <a:solidFill>
                  <a:schemeClr val="tx1"/>
                </a:solidFill>
                <a:latin typeface="Arial" pitchFamily="34" charset="0"/>
                <a:ea typeface="宋体" pitchFamily="2" charset="-122"/>
              </a:defRPr>
            </a:lvl3pPr>
            <a:lvl4pPr marL="1600200" indent="-228600" eaLnBrk="0" hangingPunct="0">
              <a:defRPr sz="3200" b="1">
                <a:solidFill>
                  <a:schemeClr val="tx1"/>
                </a:solidFill>
                <a:latin typeface="Arial" pitchFamily="34" charset="0"/>
                <a:ea typeface="宋体" pitchFamily="2" charset="-122"/>
              </a:defRPr>
            </a:lvl4pPr>
            <a:lvl5pPr marL="2057400" indent="-228600" eaLnBrk="0" hangingPunct="0">
              <a:defRPr sz="3200" b="1">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200" b="1">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200" b="1">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200" b="1">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200" b="1">
                <a:solidFill>
                  <a:schemeClr val="tx1"/>
                </a:solidFill>
                <a:latin typeface="Arial" pitchFamily="34" charset="0"/>
                <a:ea typeface="宋体" pitchFamily="2" charset="-122"/>
              </a:defRPr>
            </a:lvl9pPr>
          </a:lstStyle>
          <a:p>
            <a:pPr eaLnBrk="1" hangingPunct="1"/>
            <a:r>
              <a:rPr lang="zh-CN" altLang="en-US" sz="4000" dirty="0" smtClean="0">
                <a:solidFill>
                  <a:srgbClr val="0066FF"/>
                </a:solidFill>
                <a:ea typeface="黑体" pitchFamily="49" charset="-122"/>
              </a:rPr>
              <a:t>毒 品 有 哪 些 危 害 呢？</a:t>
            </a:r>
            <a:endParaRPr lang="zh-CN" altLang="en-US" sz="4000" dirty="0">
              <a:solidFill>
                <a:srgbClr val="0066FF"/>
              </a:solidFill>
              <a:ea typeface="黑体" pitchFamily="49" charset="-122"/>
            </a:endParaRPr>
          </a:p>
        </p:txBody>
      </p:sp>
    </p:spTree>
    <p:extLst>
      <p:ext uri="{BB962C8B-B14F-4D97-AF65-F5344CB8AC3E}">
        <p14:creationId xmlns:p14="http://schemas.microsoft.com/office/powerpoint/2010/main" val="2230219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2010061914415625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354945" y="431602"/>
            <a:ext cx="2160240" cy="2985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201006191442091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25372" y="3501006"/>
            <a:ext cx="2419386" cy="2985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 5"/>
          <p:cNvSpPr/>
          <p:nvPr/>
        </p:nvSpPr>
        <p:spPr>
          <a:xfrm>
            <a:off x="612976" y="453535"/>
            <a:ext cx="3053677"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sp>
        <p:nvSpPr>
          <p:cNvPr id="7" name="文本框 7"/>
          <p:cNvSpPr txBox="1"/>
          <p:nvPr/>
        </p:nvSpPr>
        <p:spPr>
          <a:xfrm>
            <a:off x="907126" y="492386"/>
            <a:ext cx="2944794" cy="461665"/>
          </a:xfrm>
          <a:prstGeom prst="rect">
            <a:avLst/>
          </a:prstGeom>
          <a:noFill/>
        </p:spPr>
        <p:txBody>
          <a:bodyPr wrap="square" rtlCol="0">
            <a:spAutoFit/>
          </a:bodyPr>
          <a:lstStyle/>
          <a:p>
            <a:r>
              <a:rPr lang="zh-CN" altLang="en-US" sz="2400" dirty="0" smtClean="0">
                <a:solidFill>
                  <a:schemeClr val="bg1"/>
                </a:solidFill>
              </a:rPr>
              <a:t>毒品对身体的危害</a:t>
            </a:r>
            <a:endParaRPr lang="zh-CN" altLang="en-US" sz="2400" dirty="0">
              <a:solidFill>
                <a:schemeClr val="bg1"/>
              </a:solidFill>
            </a:endParaRP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sp>
        <p:nvSpPr>
          <p:cNvPr id="9" name="大演PPT工作室制作"/>
          <p:cNvSpPr txBox="1">
            <a:spLocks noChangeArrowheads="1"/>
          </p:cNvSpPr>
          <p:nvPr/>
        </p:nvSpPr>
        <p:spPr bwMode="auto">
          <a:xfrm>
            <a:off x="737610" y="2708920"/>
            <a:ext cx="5358189" cy="1200329"/>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pPr>
            <a:r>
              <a:rPr lang="en-US" altLang="zh-CN" sz="1600" dirty="0">
                <a:effectLst>
                  <a:outerShdw blurRad="38100" dist="38100" dir="2700000" algn="tl">
                    <a:srgbClr val="FFFFFF"/>
                  </a:outerShdw>
                </a:effectLst>
                <a:latin typeface="+mn-ea"/>
              </a:rPr>
              <a:t>2</a:t>
            </a:r>
            <a:r>
              <a:rPr lang="zh-CN" altLang="en-US" sz="1600" dirty="0">
                <a:effectLst>
                  <a:outerShdw blurRad="38100" dist="38100" dir="2700000" algn="tl">
                    <a:srgbClr val="FFFFFF"/>
                  </a:outerShdw>
                </a:effectLst>
                <a:latin typeface="+mn-ea"/>
              </a:rPr>
              <a:t>．损害呼吸道，毒品中大都掺入滑石粉、淀粉等粉状杂物，吸食后往往引发肺梗塞，肺气肿、肺结核等肺部疾病；损害免疫系统，引发许多疾病的传播和感染。</a:t>
            </a:r>
            <a:endParaRPr lang="zh-CN" altLang="en-US" sz="1600" dirty="0">
              <a:latin typeface="+mn-ea"/>
            </a:endParaRPr>
          </a:p>
        </p:txBody>
      </p:sp>
      <p:sp>
        <p:nvSpPr>
          <p:cNvPr id="10" name="Text Box 126"/>
          <p:cNvSpPr txBox="1">
            <a:spLocks noChangeArrowheads="1"/>
          </p:cNvSpPr>
          <p:nvPr/>
        </p:nvSpPr>
        <p:spPr bwMode="auto">
          <a:xfrm>
            <a:off x="739210" y="1233332"/>
            <a:ext cx="5356589" cy="156966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pPr>
            <a:r>
              <a:rPr lang="en-US" altLang="zh-CN" sz="1600" dirty="0">
                <a:effectLst>
                  <a:outerShdw blurRad="38100" dist="38100" dir="2700000" algn="tl">
                    <a:srgbClr val="FFFFFF"/>
                  </a:outerShdw>
                </a:effectLst>
                <a:latin typeface="+mn-ea"/>
              </a:rPr>
              <a:t>1</a:t>
            </a:r>
            <a:r>
              <a:rPr lang="zh-CN" altLang="en-US" sz="1600" dirty="0">
                <a:effectLst>
                  <a:outerShdw blurRad="38100" dist="38100" dir="2700000" algn="tl">
                    <a:srgbClr val="FFFFFF"/>
                  </a:outerShdw>
                </a:effectLst>
                <a:latin typeface="+mn-ea"/>
              </a:rPr>
              <a:t>．营养不良。吸毒可引发呕吐、食欲下降，抑制胃、胆、胰消化腺体的分泌，从而影响食物的消化吸收。时间一长，造成吸毒者营养不良和体重下降，特别是经济困难的吸毒者，吸毒时间越长越骨瘦如柴</a:t>
            </a:r>
            <a:r>
              <a:rPr lang="zh-CN" altLang="en-US" sz="1600" dirty="0" smtClean="0">
                <a:effectLst>
                  <a:outerShdw blurRad="38100" dist="38100" dir="2700000" algn="tl">
                    <a:srgbClr val="FFFFFF"/>
                  </a:outerShdw>
                </a:effectLst>
                <a:latin typeface="+mn-ea"/>
              </a:rPr>
              <a:t>。</a:t>
            </a:r>
            <a:endParaRPr lang="zh-CN" altLang="en-US" sz="1600" dirty="0">
              <a:effectLst>
                <a:outerShdw blurRad="38100" dist="38100" dir="2700000" algn="tl">
                  <a:srgbClr val="FFFFFF"/>
                </a:outerShdw>
              </a:effectLst>
              <a:latin typeface="+mn-ea"/>
            </a:endParaRPr>
          </a:p>
        </p:txBody>
      </p:sp>
      <p:sp>
        <p:nvSpPr>
          <p:cNvPr id="11" name="大演PPT工作室制作"/>
          <p:cNvSpPr txBox="1">
            <a:spLocks noChangeArrowheads="1"/>
          </p:cNvSpPr>
          <p:nvPr/>
        </p:nvSpPr>
        <p:spPr bwMode="auto">
          <a:xfrm>
            <a:off x="726999" y="5013176"/>
            <a:ext cx="5368800" cy="1200329"/>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pPr>
            <a:r>
              <a:rPr lang="en-US" altLang="zh-CN" sz="1600" dirty="0" smtClean="0">
                <a:effectLst>
                  <a:outerShdw blurRad="38100" dist="38100" dir="2700000" algn="tl">
                    <a:srgbClr val="FFFFFF"/>
                  </a:outerShdw>
                </a:effectLst>
                <a:latin typeface="+mn-ea"/>
              </a:rPr>
              <a:t>5</a:t>
            </a:r>
            <a:r>
              <a:rPr lang="zh-CN" altLang="en-US" sz="1600" dirty="0" smtClean="0">
                <a:effectLst>
                  <a:outerShdw blurRad="38100" dist="38100" dir="2700000" algn="tl">
                    <a:srgbClr val="FFFFFF"/>
                  </a:outerShdw>
                </a:effectLst>
                <a:latin typeface="+mn-ea"/>
              </a:rPr>
              <a:t>．</a:t>
            </a:r>
            <a:r>
              <a:rPr lang="zh-CN" altLang="en-US" sz="1600" dirty="0">
                <a:effectLst>
                  <a:outerShdw blurRad="38100" dist="38100" dir="2700000" algn="tl">
                    <a:srgbClr val="FFFFFF"/>
                  </a:outerShdw>
                </a:effectLst>
                <a:latin typeface="+mn-ea"/>
              </a:rPr>
              <a:t>引发多种精神病症状</a:t>
            </a:r>
            <a:r>
              <a:rPr lang="zh-CN" altLang="en-US" sz="1600" dirty="0" smtClean="0">
                <a:effectLst>
                  <a:outerShdw blurRad="38100" dist="38100" dir="2700000" algn="tl">
                    <a:srgbClr val="FFFFFF"/>
                  </a:outerShdw>
                </a:effectLst>
                <a:latin typeface="+mn-ea"/>
              </a:rPr>
              <a:t>。</a:t>
            </a:r>
            <a:endParaRPr lang="en-US" altLang="zh-CN" sz="1600" dirty="0" smtClean="0">
              <a:effectLst>
                <a:outerShdw blurRad="38100" dist="38100" dir="2700000" algn="tl">
                  <a:srgbClr val="FFFFFF"/>
                </a:outerShdw>
              </a:effectLst>
              <a:latin typeface="+mn-ea"/>
            </a:endParaRPr>
          </a:p>
          <a:p>
            <a:pPr>
              <a:lnSpc>
                <a:spcPct val="150000"/>
              </a:lnSpc>
            </a:pPr>
            <a:r>
              <a:rPr lang="zh-CN" altLang="en-US" sz="1600" dirty="0" smtClean="0">
                <a:effectLst>
                  <a:outerShdw blurRad="38100" dist="38100" dir="2700000" algn="tl">
                    <a:srgbClr val="FFFFFF"/>
                  </a:outerShdw>
                </a:effectLst>
                <a:latin typeface="+mn-ea"/>
              </a:rPr>
              <a:t>如</a:t>
            </a:r>
            <a:r>
              <a:rPr lang="zh-CN" altLang="en-US" sz="1600" dirty="0">
                <a:effectLst>
                  <a:outerShdw blurRad="38100" dist="38100" dir="2700000" algn="tl">
                    <a:srgbClr val="FFFFFF"/>
                  </a:outerShdw>
                </a:effectLst>
                <a:latin typeface="+mn-ea"/>
              </a:rPr>
              <a:t>自私、冷淡、社会公德意识差，有时出现幻觉冲动，导致自残、自杀和伤人</a:t>
            </a:r>
            <a:r>
              <a:rPr lang="zh-CN" altLang="en-US" sz="1600" dirty="0" smtClean="0">
                <a:effectLst>
                  <a:outerShdw blurRad="38100" dist="38100" dir="2700000" algn="tl">
                    <a:srgbClr val="FFFFFF"/>
                  </a:outerShdw>
                </a:effectLst>
                <a:latin typeface="+mn-ea"/>
              </a:rPr>
              <a:t>。</a:t>
            </a:r>
            <a:endParaRPr lang="zh-CN" altLang="en-US" sz="1600" dirty="0">
              <a:latin typeface="+mn-ea"/>
            </a:endParaRPr>
          </a:p>
        </p:txBody>
      </p:sp>
      <p:sp>
        <p:nvSpPr>
          <p:cNvPr id="12" name="Text Box 126"/>
          <p:cNvSpPr txBox="1">
            <a:spLocks noChangeArrowheads="1"/>
          </p:cNvSpPr>
          <p:nvPr/>
        </p:nvSpPr>
        <p:spPr bwMode="auto">
          <a:xfrm>
            <a:off x="726999" y="3861048"/>
            <a:ext cx="5368800" cy="1200329"/>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pPr>
            <a:r>
              <a:rPr lang="en-US" altLang="zh-CN" sz="1600" dirty="0">
                <a:effectLst>
                  <a:outerShdw blurRad="38100" dist="38100" dir="2700000" algn="tl">
                    <a:srgbClr val="FFFFFF"/>
                  </a:outerShdw>
                </a:effectLst>
                <a:latin typeface="+mn-ea"/>
              </a:rPr>
              <a:t>3</a:t>
            </a:r>
            <a:r>
              <a:rPr lang="zh-CN" altLang="en-US" sz="1600" dirty="0">
                <a:effectLst>
                  <a:outerShdw blurRad="38100" dist="38100" dir="2700000" algn="tl">
                    <a:srgbClr val="FFFFFF"/>
                  </a:outerShdw>
                </a:effectLst>
                <a:latin typeface="+mn-ea"/>
              </a:rPr>
              <a:t>．损伤血管。静脉注射毒品，可引起局部动脉梗塞、静脉炎、坏死性血管火和霉菌性动脉瘤等。</a:t>
            </a:r>
          </a:p>
          <a:p>
            <a:pPr>
              <a:lnSpc>
                <a:spcPct val="150000"/>
              </a:lnSpc>
            </a:pPr>
            <a:r>
              <a:rPr lang="en-US" altLang="zh-CN" sz="1600" dirty="0">
                <a:effectLst>
                  <a:outerShdw blurRad="38100" dist="38100" dir="2700000" algn="tl">
                    <a:srgbClr val="FFFFFF"/>
                  </a:outerShdw>
                </a:effectLst>
                <a:latin typeface="+mn-ea"/>
              </a:rPr>
              <a:t>4</a:t>
            </a:r>
            <a:r>
              <a:rPr lang="zh-CN" altLang="en-US" sz="1600" dirty="0">
                <a:effectLst>
                  <a:outerShdw blurRad="38100" dist="38100" dir="2700000" algn="tl">
                    <a:srgbClr val="FFFFFF"/>
                  </a:outerShdw>
                </a:effectLst>
                <a:latin typeface="+mn-ea"/>
              </a:rPr>
              <a:t>．损害神经系统。如急性感染性神经火，细菌性脑膜火等。</a:t>
            </a:r>
          </a:p>
        </p:txBody>
      </p:sp>
    </p:spTree>
    <p:extLst>
      <p:ext uri="{BB962C8B-B14F-4D97-AF65-F5344CB8AC3E}">
        <p14:creationId xmlns:p14="http://schemas.microsoft.com/office/powerpoint/2010/main" val="12338920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755576" y="1107901"/>
            <a:ext cx="828059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en-US" altLang="zh-CN" sz="2800" b="1" dirty="0">
              <a:latin typeface="华文中宋" pitchFamily="2" charset="-122"/>
              <a:ea typeface="华文中宋" pitchFamily="2" charset="-122"/>
            </a:endParaRPr>
          </a:p>
          <a:p>
            <a:pPr eaLnBrk="1" hangingPunct="1"/>
            <a:r>
              <a:rPr lang="zh-CN" altLang="en-US" sz="2800" b="1" dirty="0" smtClean="0">
                <a:solidFill>
                  <a:srgbClr val="FF0066"/>
                </a:solidFill>
                <a:latin typeface="华文中宋" pitchFamily="2" charset="-122"/>
                <a:ea typeface="华文中宋" pitchFamily="2" charset="-122"/>
              </a:rPr>
              <a:t>倾家荡产</a:t>
            </a:r>
            <a:r>
              <a:rPr lang="en-US" altLang="zh-CN" sz="2800" b="1" dirty="0">
                <a:solidFill>
                  <a:srgbClr val="FF0066"/>
                </a:solidFill>
                <a:latin typeface="华文中宋" pitchFamily="2" charset="-122"/>
                <a:ea typeface="华文中宋" pitchFamily="2" charset="-122"/>
              </a:rPr>
              <a:t> </a:t>
            </a:r>
            <a:r>
              <a:rPr lang="en-US" altLang="zh-CN" sz="2800" b="1" dirty="0" smtClean="0">
                <a:solidFill>
                  <a:srgbClr val="FF0066"/>
                </a:solidFill>
                <a:latin typeface="华文中宋" pitchFamily="2" charset="-122"/>
                <a:ea typeface="华文中宋" pitchFamily="2" charset="-122"/>
              </a:rPr>
              <a:t>    </a:t>
            </a:r>
            <a:r>
              <a:rPr lang="zh-CN" altLang="en-US" sz="2800" b="1" dirty="0" smtClean="0">
                <a:solidFill>
                  <a:srgbClr val="FF0066"/>
                </a:solidFill>
                <a:latin typeface="华文中宋" pitchFamily="2" charset="-122"/>
                <a:ea typeface="华文中宋" pitchFamily="2" charset="-122"/>
              </a:rPr>
              <a:t>家破人亡</a:t>
            </a:r>
            <a:r>
              <a:rPr lang="en-US" altLang="zh-CN" sz="2800" b="1" dirty="0" smtClean="0">
                <a:solidFill>
                  <a:srgbClr val="FF0066"/>
                </a:solidFill>
                <a:latin typeface="华文中宋" pitchFamily="2" charset="-122"/>
                <a:ea typeface="华文中宋" pitchFamily="2" charset="-122"/>
              </a:rPr>
              <a:t>     </a:t>
            </a:r>
            <a:r>
              <a:rPr lang="zh-CN" altLang="zh-CN" sz="2800" b="1" dirty="0" smtClean="0">
                <a:solidFill>
                  <a:srgbClr val="FF0066"/>
                </a:solidFill>
                <a:latin typeface="华文中宋" pitchFamily="2" charset="-122"/>
                <a:ea typeface="华文中宋" pitchFamily="2" charset="-122"/>
              </a:rPr>
              <a:t>妻离子散</a:t>
            </a:r>
            <a:r>
              <a:rPr lang="en-US" altLang="zh-CN" sz="2800" b="1" dirty="0" smtClean="0">
                <a:solidFill>
                  <a:srgbClr val="FF0066"/>
                </a:solidFill>
                <a:latin typeface="华文中宋" pitchFamily="2" charset="-122"/>
                <a:ea typeface="华文中宋" pitchFamily="2" charset="-122"/>
              </a:rPr>
              <a:t>     </a:t>
            </a:r>
            <a:r>
              <a:rPr lang="zh-CN" altLang="zh-CN" sz="2800" b="1" dirty="0" smtClean="0">
                <a:solidFill>
                  <a:srgbClr val="FF0066"/>
                </a:solidFill>
                <a:latin typeface="华文中宋" pitchFamily="2" charset="-122"/>
                <a:ea typeface="华文中宋" pitchFamily="2" charset="-122"/>
              </a:rPr>
              <a:t>毁灭家庭</a:t>
            </a:r>
            <a:endParaRPr lang="zh-CN" altLang="zh-CN" sz="2800" b="1" dirty="0">
              <a:solidFill>
                <a:srgbClr val="FF0066"/>
              </a:solidFill>
              <a:latin typeface="华文中宋" pitchFamily="2" charset="-122"/>
              <a:ea typeface="华文中宋" pitchFamily="2" charset="-122"/>
            </a:endParaRPr>
          </a:p>
          <a:p>
            <a:pPr eaLnBrk="1" hangingPunct="1"/>
            <a:endParaRPr lang="zh-CN" altLang="en-US" sz="2800" b="1" dirty="0">
              <a:solidFill>
                <a:srgbClr val="FF0066"/>
              </a:solidFill>
              <a:latin typeface="华文中宋" pitchFamily="2" charset="-122"/>
              <a:ea typeface="华文中宋" pitchFamily="2" charset="-122"/>
            </a:endParaRPr>
          </a:p>
        </p:txBody>
      </p:sp>
      <p:pic>
        <p:nvPicPr>
          <p:cNvPr id="4" name="Picture 4" descr="2011070505485774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30071" y="2924944"/>
            <a:ext cx="3690401" cy="3473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 5"/>
          <p:cNvSpPr/>
          <p:nvPr/>
        </p:nvSpPr>
        <p:spPr>
          <a:xfrm>
            <a:off x="612976" y="453535"/>
            <a:ext cx="3053677"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sp>
        <p:nvSpPr>
          <p:cNvPr id="7" name="文本框 7"/>
          <p:cNvSpPr txBox="1"/>
          <p:nvPr/>
        </p:nvSpPr>
        <p:spPr>
          <a:xfrm>
            <a:off x="907126" y="492386"/>
            <a:ext cx="2944794" cy="461665"/>
          </a:xfrm>
          <a:prstGeom prst="rect">
            <a:avLst/>
          </a:prstGeom>
          <a:noFill/>
        </p:spPr>
        <p:txBody>
          <a:bodyPr wrap="square" rtlCol="0">
            <a:spAutoFit/>
          </a:bodyPr>
          <a:lstStyle/>
          <a:p>
            <a:r>
              <a:rPr lang="zh-CN" altLang="en-US" sz="2400" dirty="0" smtClean="0">
                <a:solidFill>
                  <a:schemeClr val="bg1"/>
                </a:solidFill>
              </a:rPr>
              <a:t>毒品对家庭的危害</a:t>
            </a:r>
            <a:endParaRPr lang="zh-CN" altLang="en-US" sz="2400" dirty="0">
              <a:solidFill>
                <a:schemeClr val="bg1"/>
              </a:solidFill>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grpSp>
        <p:nvGrpSpPr>
          <p:cNvPr id="9" name="组合 8"/>
          <p:cNvGrpSpPr/>
          <p:nvPr/>
        </p:nvGrpSpPr>
        <p:grpSpPr>
          <a:xfrm>
            <a:off x="1475656" y="5949280"/>
            <a:ext cx="2592288" cy="510756"/>
            <a:chOff x="6409426" y="1173624"/>
            <a:chExt cx="966929" cy="1199157"/>
          </a:xfrm>
          <a:solidFill>
            <a:schemeClr val="bg2"/>
          </a:solidFill>
        </p:grpSpPr>
        <p:sp>
          <p:nvSpPr>
            <p:cNvPr id="10" name="椭圆 14"/>
            <p:cNvSpPr/>
            <p:nvPr/>
          </p:nvSpPr>
          <p:spPr bwMode="auto">
            <a:xfrm>
              <a:off x="6409426" y="1173624"/>
              <a:ext cx="966929" cy="1199157"/>
            </a:xfrm>
            <a:prstGeom prst="rect">
              <a:avLst/>
            </a:prstGeom>
            <a:solidFill>
              <a:srgbClr val="C00000"/>
            </a:solidFill>
            <a:ln>
              <a:noFill/>
            </a:ln>
          </p:spPr>
          <p:txBody>
            <a:bodyPr vert="horz" wrap="square" lIns="91440" tIns="45720" rIns="91440" bIns="45720" numCol="1" anchor="t" anchorCtr="0" compatLnSpc="1"/>
            <a:lstStyle/>
            <a:p>
              <a:endParaRPr lang="zh-CN" altLang="en-US" sz="160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1" name="TextBox 15"/>
            <p:cNvSpPr txBox="1"/>
            <p:nvPr/>
          </p:nvSpPr>
          <p:spPr>
            <a:xfrm>
              <a:off x="6439638" y="1249738"/>
              <a:ext cx="895216" cy="1070139"/>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16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“一人吸毒，全家遭殃”</a:t>
              </a:r>
            </a:p>
          </p:txBody>
        </p:sp>
      </p:grpSp>
      <p:sp>
        <p:nvSpPr>
          <p:cNvPr id="12" name="矩形 11"/>
          <p:cNvSpPr/>
          <p:nvPr/>
        </p:nvSpPr>
        <p:spPr>
          <a:xfrm>
            <a:off x="907126" y="2492896"/>
            <a:ext cx="3808890" cy="3170099"/>
          </a:xfrm>
          <a:prstGeom prst="rect">
            <a:avLst/>
          </a:prstGeom>
          <a:noFill/>
          <a:ln w="9525">
            <a:noFill/>
          </a:ln>
        </p:spPr>
        <p:txBody>
          <a:bodyPr wrap="square" anchor="ctr">
            <a:spAutoFit/>
          </a:bodyPr>
          <a:lstStyle/>
          <a:p>
            <a:r>
              <a:rPr lang="en-US" altLang="zh-CN" sz="2000" dirty="0">
                <a:latin typeface="Arial" panose="020B0604020202020204" pitchFamily="34" charset="0"/>
                <a:ea typeface="宋体" panose="02010600030101010101" pitchFamily="2" charset="-122"/>
              </a:rPr>
              <a:t>       </a:t>
            </a:r>
            <a:r>
              <a:rPr lang="zh-CN" altLang="en-US" sz="2000" dirty="0">
                <a:latin typeface="Arial" panose="020B0604020202020204" pitchFamily="34" charset="0"/>
                <a:ea typeface="宋体" panose="02010600030101010101" pitchFamily="2" charset="-122"/>
              </a:rPr>
              <a:t>吸毒的费用是个“无底洞”，普遍的工资收入根本不能满足吸毒的需要。即使有一定的经济基础也只能维持一时。因为毒瘾永远不可能得到满足，结果只能是吸得一贫如洗、倾家荡产。很多吸毒者为满足毒瘾不惜遗弃老人、出卖子女，甚至胁迫妻女卖身以获取毒资，直至妻离子散、家破人亡。</a:t>
            </a:r>
          </a:p>
        </p:txBody>
      </p:sp>
    </p:spTree>
    <p:extLst>
      <p:ext uri="{BB962C8B-B14F-4D97-AF65-F5344CB8AC3E}">
        <p14:creationId xmlns:p14="http://schemas.microsoft.com/office/powerpoint/2010/main" val="39754791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box(in)">
                                      <p:cBhvr>
                                        <p:cTn id="7" dur="500"/>
                                        <p:tgtEl>
                                          <p:spTgt spid="3072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 fill="hold"/>
                                        <p:tgtEl>
                                          <p:spTgt spid="12"/>
                                        </p:tgtEl>
                                      </p:cBhvr>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矩形 585729"/>
          <p:cNvSpPr/>
          <p:nvPr/>
        </p:nvSpPr>
        <p:spPr>
          <a:xfrm>
            <a:off x="395288" y="1260475"/>
            <a:ext cx="8272462" cy="1568450"/>
          </a:xfrm>
          <a:prstGeom prst="rect">
            <a:avLst/>
          </a:prstGeom>
          <a:noFill/>
          <a:ln w="9525">
            <a:noFill/>
          </a:ln>
        </p:spPr>
        <p:txBody>
          <a:bodyPr wrap="square" anchor="ctr">
            <a:spAutoFit/>
          </a:bodyPr>
          <a:lstStyle/>
          <a:p>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吸毒对后代贻害无穷。或是母婴垂直传播成为爱滋病受</a:t>
            </a:r>
          </a:p>
          <a:p>
            <a:r>
              <a:rPr lang="zh-CN" altLang="en-US" sz="2400" b="1" dirty="0">
                <a:latin typeface="黑体" panose="02010609060101010101" pitchFamily="2" charset="-122"/>
                <a:ea typeface="黑体" panose="02010609060101010101" pitchFamily="2" charset="-122"/>
              </a:rPr>
              <a:t>害者，或是一出生就染上了毒瘾成为小小的“瘾君子”，有的成为了吸毒父母亲毒瘾发作时发泄的对象。“瘾君子们！你们的后代无辜啊！” </a:t>
            </a:r>
          </a:p>
        </p:txBody>
      </p:sp>
      <p:pic>
        <p:nvPicPr>
          <p:cNvPr id="585731" name="图片 585730" descr="南宁市一名妇女怀孕期间吸食毒品，胎儿在母体中深受其害，一出世就呈现窒息、痉挛状态，此后，母亲哺乳前必须吸食毒品，婴儿才肯进食，否则哭闹不止，严重危及生命。"/>
          <p:cNvPicPr>
            <a:picLocks noChangeAspect="1"/>
          </p:cNvPicPr>
          <p:nvPr/>
        </p:nvPicPr>
        <p:blipFill>
          <a:blip r:embed="rId2" cstate="print"/>
          <a:stretch>
            <a:fillRect/>
          </a:stretch>
        </p:blipFill>
        <p:spPr>
          <a:xfrm>
            <a:off x="6252181" y="2544835"/>
            <a:ext cx="2232025" cy="1495425"/>
          </a:xfrm>
          <a:prstGeom prst="rect">
            <a:avLst/>
          </a:prstGeom>
          <a:noFill/>
          <a:ln w="9525">
            <a:noFill/>
          </a:ln>
        </p:spPr>
      </p:pic>
      <p:pic>
        <p:nvPicPr>
          <p:cNvPr id="585732" name="图片 585731" descr="广东某女生下“海洛因婴儿”。"/>
          <p:cNvPicPr>
            <a:picLocks noChangeAspect="1"/>
          </p:cNvPicPr>
          <p:nvPr/>
        </p:nvPicPr>
        <p:blipFill>
          <a:blip r:embed="rId3" cstate="print"/>
          <a:stretch>
            <a:fillRect/>
          </a:stretch>
        </p:blipFill>
        <p:spPr>
          <a:xfrm>
            <a:off x="755650" y="4076700"/>
            <a:ext cx="2808288" cy="1951038"/>
          </a:xfrm>
          <a:prstGeom prst="rect">
            <a:avLst/>
          </a:prstGeom>
          <a:noFill/>
          <a:ln w="9525">
            <a:noFill/>
          </a:ln>
        </p:spPr>
      </p:pic>
      <p:sp>
        <p:nvSpPr>
          <p:cNvPr id="21508" name="矩形 585732"/>
          <p:cNvSpPr/>
          <p:nvPr/>
        </p:nvSpPr>
        <p:spPr>
          <a:xfrm>
            <a:off x="968058" y="481648"/>
            <a:ext cx="3244850" cy="579437"/>
          </a:xfrm>
          <a:prstGeom prst="rect">
            <a:avLst/>
          </a:prstGeom>
          <a:noFill/>
          <a:ln w="9525">
            <a:noFill/>
          </a:ln>
        </p:spPr>
        <p:txBody>
          <a:bodyPr wrap="none" anchor="ctr">
            <a:spAutoFit/>
          </a:bodyPr>
          <a:lstStyle/>
          <a:p>
            <a:r>
              <a:rPr lang="zh-CN" altLang="en-US" sz="3200" b="1" dirty="0">
                <a:solidFill>
                  <a:srgbClr val="FF0000"/>
                </a:solidFill>
                <a:latin typeface="Arial" panose="020B0604020202020204" pitchFamily="34" charset="0"/>
                <a:ea typeface="黑体" panose="02010609060101010101" pitchFamily="2" charset="-122"/>
              </a:rPr>
              <a:t>吸</a:t>
            </a:r>
            <a:r>
              <a:rPr lang="zh-CN" altLang="en-US" sz="3200" b="1">
                <a:solidFill>
                  <a:srgbClr val="FF0000"/>
                </a:solidFill>
                <a:latin typeface="Arial" panose="020B0604020202020204" pitchFamily="34" charset="0"/>
                <a:ea typeface="黑体" panose="02010609060101010101" pitchFamily="2" charset="-122"/>
              </a:rPr>
              <a:t>毒</a:t>
            </a:r>
            <a:r>
              <a:rPr lang="zh-CN" altLang="en-US" sz="3200" b="1">
                <a:solidFill>
                  <a:srgbClr val="FF0000"/>
                </a:solidFill>
                <a:latin typeface="黑体" panose="02010609060101010101" pitchFamily="2" charset="-122"/>
                <a:ea typeface="黑体" panose="02010609060101010101" pitchFamily="2" charset="-122"/>
              </a:rPr>
              <a:t>贻害后代　 </a:t>
            </a:r>
          </a:p>
        </p:txBody>
      </p:sp>
      <p:sp>
        <p:nvSpPr>
          <p:cNvPr id="585734" name="矩形 585733"/>
          <p:cNvSpPr/>
          <p:nvPr/>
        </p:nvSpPr>
        <p:spPr>
          <a:xfrm>
            <a:off x="468313" y="2852738"/>
            <a:ext cx="5521325" cy="1190625"/>
          </a:xfrm>
          <a:prstGeom prst="rect">
            <a:avLst/>
          </a:prstGeom>
          <a:noFill/>
          <a:ln w="9525">
            <a:noFill/>
          </a:ln>
        </p:spPr>
        <p:txBody>
          <a:bodyPr wrap="none" anchor="ctr">
            <a:spAutoFit/>
          </a:bodyPr>
          <a:lstStyle/>
          <a:p>
            <a:r>
              <a:rPr lang="en-US" altLang="zh-CN" b="1" dirty="0">
                <a:latin typeface="Arial" panose="020B0604020202020204" pitchFamily="34" charset="0"/>
                <a:ea typeface="宋体" panose="02010600030101010101" pitchFamily="2" charset="-122"/>
              </a:rPr>
              <a:t>        </a:t>
            </a:r>
            <a:r>
              <a:rPr lang="zh-CN" altLang="en-US" b="1" dirty="0">
                <a:solidFill>
                  <a:srgbClr val="3333CC"/>
                </a:solidFill>
                <a:latin typeface="Arial" panose="020B0604020202020204" pitchFamily="34" charset="0"/>
                <a:ea typeface="宋体" panose="02010600030101010101" pitchFamily="2" charset="-122"/>
              </a:rPr>
              <a:t>南宁市一名妇女怀孕期间吸食毒品，胎儿在母体</a:t>
            </a:r>
          </a:p>
          <a:p>
            <a:r>
              <a:rPr lang="zh-CN" altLang="en-US" b="1" dirty="0">
                <a:solidFill>
                  <a:srgbClr val="3333CC"/>
                </a:solidFill>
                <a:latin typeface="Arial" panose="020B0604020202020204" pitchFamily="34" charset="0"/>
                <a:ea typeface="宋体" panose="02010600030101010101" pitchFamily="2" charset="-122"/>
              </a:rPr>
              <a:t>中深受其害，一出世就呈现窒息、痉挛状态，此后，</a:t>
            </a:r>
          </a:p>
          <a:p>
            <a:r>
              <a:rPr lang="zh-CN" altLang="en-US" b="1" dirty="0">
                <a:solidFill>
                  <a:srgbClr val="3333CC"/>
                </a:solidFill>
                <a:latin typeface="Arial" panose="020B0604020202020204" pitchFamily="34" charset="0"/>
                <a:ea typeface="宋体" panose="02010600030101010101" pitchFamily="2" charset="-122"/>
              </a:rPr>
              <a:t>母亲哺乳前必须吸食毒品，婴儿才肯进食，否则哭闹</a:t>
            </a:r>
          </a:p>
          <a:p>
            <a:r>
              <a:rPr lang="zh-CN" altLang="en-US" b="1" dirty="0">
                <a:solidFill>
                  <a:srgbClr val="3333CC"/>
                </a:solidFill>
                <a:latin typeface="Arial" panose="020B0604020202020204" pitchFamily="34" charset="0"/>
                <a:ea typeface="宋体" panose="02010600030101010101" pitchFamily="2" charset="-122"/>
              </a:rPr>
              <a:t>不止，严重危及生命。</a:t>
            </a:r>
            <a:r>
              <a:rPr lang="zh-CN" altLang="en-US" dirty="0">
                <a:solidFill>
                  <a:srgbClr val="3333CC"/>
                </a:solidFill>
                <a:latin typeface="Arial" panose="020B0604020202020204" pitchFamily="34" charset="0"/>
                <a:ea typeface="宋体" panose="02010600030101010101" pitchFamily="2" charset="-122"/>
              </a:rPr>
              <a:t> </a:t>
            </a:r>
          </a:p>
        </p:txBody>
      </p:sp>
      <p:sp>
        <p:nvSpPr>
          <p:cNvPr id="585735" name="矩形 585734"/>
          <p:cNvSpPr/>
          <p:nvPr/>
        </p:nvSpPr>
        <p:spPr>
          <a:xfrm>
            <a:off x="612775" y="6165850"/>
            <a:ext cx="3238500" cy="366713"/>
          </a:xfrm>
          <a:prstGeom prst="rect">
            <a:avLst/>
          </a:prstGeom>
          <a:noFill/>
          <a:ln w="9525">
            <a:noFill/>
          </a:ln>
        </p:spPr>
        <p:txBody>
          <a:bodyPr wrap="none" anchor="ctr">
            <a:spAutoFit/>
          </a:bodyPr>
          <a:lstStyle/>
          <a:p>
            <a:r>
              <a:rPr lang="zh-CN" altLang="en-US" b="1">
                <a:solidFill>
                  <a:srgbClr val="3333CC"/>
                </a:solidFill>
                <a:latin typeface="Arial" panose="020B0604020202020204" pitchFamily="34" charset="0"/>
                <a:ea typeface="宋体" panose="02010600030101010101" pitchFamily="2" charset="-122"/>
              </a:rPr>
              <a:t>广东某女生下“</a:t>
            </a:r>
            <a:r>
              <a:rPr lang="zh-CN" altLang="en-US" b="1">
                <a:solidFill>
                  <a:srgbClr val="FF3300"/>
                </a:solidFill>
                <a:latin typeface="Arial" panose="020B0604020202020204" pitchFamily="34" charset="0"/>
                <a:ea typeface="宋体" panose="02010600030101010101" pitchFamily="2" charset="-122"/>
              </a:rPr>
              <a:t>海洛因婴儿</a:t>
            </a:r>
            <a:r>
              <a:rPr lang="zh-CN" altLang="en-US" b="1">
                <a:solidFill>
                  <a:srgbClr val="3333CC"/>
                </a:solidFill>
                <a:latin typeface="Arial" panose="020B0604020202020204" pitchFamily="34" charset="0"/>
                <a:ea typeface="宋体" panose="02010600030101010101" pitchFamily="2" charset="-122"/>
              </a:rPr>
              <a:t>”。</a:t>
            </a:r>
            <a:r>
              <a:rPr lang="zh-CN" altLang="en-US">
                <a:solidFill>
                  <a:srgbClr val="3333CC"/>
                </a:solidFill>
                <a:latin typeface="Arial" panose="020B0604020202020204" pitchFamily="34" charset="0"/>
                <a:ea typeface="宋体" panose="02010600030101010101" pitchFamily="2" charset="-122"/>
              </a:rPr>
              <a:t> </a:t>
            </a:r>
          </a:p>
        </p:txBody>
      </p:sp>
      <p:sp>
        <p:nvSpPr>
          <p:cNvPr id="585736" name="矩形 585735"/>
          <p:cNvSpPr/>
          <p:nvPr/>
        </p:nvSpPr>
        <p:spPr>
          <a:xfrm>
            <a:off x="6561744" y="4365104"/>
            <a:ext cx="1922462" cy="1465262"/>
          </a:xfrm>
          <a:prstGeom prst="rect">
            <a:avLst/>
          </a:prstGeom>
          <a:noFill/>
          <a:ln w="9525">
            <a:noFill/>
          </a:ln>
        </p:spPr>
        <p:txBody>
          <a:bodyPr wrap="none" anchor="ctr">
            <a:spAutoFit/>
          </a:bodyPr>
          <a:lstStyle/>
          <a:p>
            <a:r>
              <a:rPr lang="en-US" altLang="zh-CN" b="1" dirty="0">
                <a:latin typeface="Arial" panose="020B0604020202020204" pitchFamily="34" charset="0"/>
                <a:ea typeface="宋体" panose="02010600030101010101" pitchFamily="2" charset="-122"/>
              </a:rPr>
              <a:t>       </a:t>
            </a:r>
            <a:r>
              <a:rPr lang="zh-CN" altLang="en-US" b="1" dirty="0" smtClean="0">
                <a:solidFill>
                  <a:srgbClr val="3333CC"/>
                </a:solidFill>
                <a:latin typeface="Arial" panose="020B0604020202020204" pitchFamily="34" charset="0"/>
                <a:ea typeface="宋体" panose="02010600030101010101" pitchFamily="2" charset="-122"/>
              </a:rPr>
              <a:t>宁夏</a:t>
            </a:r>
            <a:r>
              <a:rPr lang="zh-CN" altLang="en-US" b="1" dirty="0">
                <a:solidFill>
                  <a:srgbClr val="3333CC"/>
                </a:solidFill>
                <a:latin typeface="Arial" panose="020B0604020202020204" pitchFamily="34" charset="0"/>
                <a:ea typeface="宋体" panose="02010600030101010101" pitchFamily="2" charset="-122"/>
              </a:rPr>
              <a:t>一对夫</a:t>
            </a:r>
          </a:p>
          <a:p>
            <a:r>
              <a:rPr lang="zh-CN" altLang="en-US" b="1" dirty="0">
                <a:solidFill>
                  <a:srgbClr val="3333CC"/>
                </a:solidFill>
                <a:latin typeface="Arial" panose="020B0604020202020204" pitchFamily="34" charset="0"/>
                <a:ea typeface="宋体" panose="02010600030101010101" pitchFamily="2" charset="-122"/>
              </a:rPr>
              <a:t>妻吸毒败家，将</a:t>
            </a:r>
          </a:p>
          <a:p>
            <a:r>
              <a:rPr lang="en-US" altLang="zh-CN" b="1" dirty="0">
                <a:solidFill>
                  <a:srgbClr val="3333CC"/>
                </a:solidFill>
                <a:latin typeface="Arial" panose="020B0604020202020204" pitchFamily="34" charset="0"/>
                <a:ea typeface="宋体" panose="02010600030101010101" pitchFamily="2" charset="-122"/>
              </a:rPr>
              <a:t>5</a:t>
            </a:r>
            <a:r>
              <a:rPr lang="zh-CN" altLang="en-US" b="1" dirty="0">
                <a:solidFill>
                  <a:srgbClr val="3333CC"/>
                </a:solidFill>
                <a:latin typeface="Arial" panose="020B0604020202020204" pitchFamily="34" charset="0"/>
                <a:ea typeface="宋体" panose="02010600030101010101" pitchFamily="2" charset="-122"/>
              </a:rPr>
              <a:t>岁的孩子托付给</a:t>
            </a:r>
          </a:p>
          <a:p>
            <a:r>
              <a:rPr lang="zh-CN" altLang="en-US" b="1" dirty="0">
                <a:solidFill>
                  <a:srgbClr val="3333CC"/>
                </a:solidFill>
                <a:latin typeface="Arial" panose="020B0604020202020204" pitchFamily="34" charset="0"/>
                <a:ea typeface="宋体" panose="02010600030101010101" pitchFamily="2" charset="-122"/>
              </a:rPr>
              <a:t>一名男子，孩子</a:t>
            </a:r>
          </a:p>
          <a:p>
            <a:r>
              <a:rPr lang="zh-CN" altLang="en-US" b="1" dirty="0">
                <a:solidFill>
                  <a:srgbClr val="3333CC"/>
                </a:solidFill>
                <a:latin typeface="Arial" panose="020B0604020202020204" pitchFamily="34" charset="0"/>
                <a:ea typeface="宋体" panose="02010600030101010101" pitchFamily="2" charset="-122"/>
              </a:rPr>
              <a:t>惨遭毒打。</a:t>
            </a:r>
            <a:r>
              <a:rPr lang="zh-CN" altLang="en-US" dirty="0">
                <a:solidFill>
                  <a:srgbClr val="3333CC"/>
                </a:solidFill>
                <a:latin typeface="Arial" panose="020B0604020202020204" pitchFamily="34" charset="0"/>
                <a:ea typeface="宋体" panose="02010600030101010101" pitchFamily="2" charset="-122"/>
              </a:rPr>
              <a:t> </a:t>
            </a:r>
          </a:p>
        </p:txBody>
      </p:sp>
      <p:pic>
        <p:nvPicPr>
          <p:cNvPr id="585737" name="图片 585736" descr="宁夏一对夫妻吸毒败家，将5岁孩子托付给一名男子，孩子惨遭毒打"/>
          <p:cNvPicPr>
            <a:picLocks noChangeAspect="1"/>
          </p:cNvPicPr>
          <p:nvPr/>
        </p:nvPicPr>
        <p:blipFill>
          <a:blip r:embed="rId4" cstate="print"/>
          <a:stretch>
            <a:fillRect/>
          </a:stretch>
        </p:blipFill>
        <p:spPr>
          <a:xfrm>
            <a:off x="3707904" y="4197350"/>
            <a:ext cx="2736850" cy="1944688"/>
          </a:xfrm>
          <a:prstGeom prst="rect">
            <a:avLst/>
          </a:prstGeom>
          <a:noFill/>
          <a:ln w="9525">
            <a:noFill/>
          </a:ln>
        </p:spPr>
      </p:pic>
    </p:spTree>
    <p:extLst>
      <p:ext uri="{BB962C8B-B14F-4D97-AF65-F5344CB8AC3E}">
        <p14:creationId xmlns:p14="http://schemas.microsoft.com/office/powerpoint/2010/main" val="3280721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85730"/>
                                        </p:tgtEl>
                                        <p:attrNameLst>
                                          <p:attrName>style.visibility</p:attrName>
                                        </p:attrNameLst>
                                      </p:cBhvr>
                                      <p:to>
                                        <p:strVal val="visible"/>
                                      </p:to>
                                    </p:set>
                                    <p:anim calcmode="lin" valueType="num">
                                      <p:cBhvr>
                                        <p:cTn id="7" dur="1" fill="hold"/>
                                        <p:tgtEl>
                                          <p:spTgt spid="58573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85731"/>
                                        </p:tgtEl>
                                        <p:attrNameLst>
                                          <p:attrName>style.visibility</p:attrName>
                                        </p:attrNameLst>
                                      </p:cBhvr>
                                      <p:to>
                                        <p:strVal val="visible"/>
                                      </p:to>
                                    </p:set>
                                    <p:anim calcmode="lin" valueType="num">
                                      <p:cBhvr>
                                        <p:cTn id="12" dur="1" fill="hold"/>
                                        <p:tgtEl>
                                          <p:spTgt spid="585731"/>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85734"/>
                                        </p:tgtEl>
                                        <p:attrNameLst>
                                          <p:attrName>style.visibility</p:attrName>
                                        </p:attrNameLst>
                                      </p:cBhvr>
                                      <p:to>
                                        <p:strVal val="visible"/>
                                      </p:to>
                                    </p:set>
                                    <p:anim calcmode="lin" valueType="num">
                                      <p:cBhvr>
                                        <p:cTn id="17" dur="1" fill="hold"/>
                                        <p:tgtEl>
                                          <p:spTgt spid="585734"/>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585732"/>
                                        </p:tgtEl>
                                        <p:attrNameLst>
                                          <p:attrName>style.visibility</p:attrName>
                                        </p:attrNameLst>
                                      </p:cBhvr>
                                      <p:to>
                                        <p:strVal val="visible"/>
                                      </p:to>
                                    </p:set>
                                    <p:anim calcmode="lin" valueType="num">
                                      <p:cBhvr>
                                        <p:cTn id="22" dur="1" fill="hold"/>
                                        <p:tgtEl>
                                          <p:spTgt spid="585732"/>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585735"/>
                                        </p:tgtEl>
                                        <p:attrNameLst>
                                          <p:attrName>style.visibility</p:attrName>
                                        </p:attrNameLst>
                                      </p:cBhvr>
                                      <p:to>
                                        <p:strVal val="visible"/>
                                      </p:to>
                                    </p:set>
                                    <p:anim calcmode="lin" valueType="num">
                                      <p:cBhvr>
                                        <p:cTn id="27" dur="1" fill="hold"/>
                                        <p:tgtEl>
                                          <p:spTgt spid="585735"/>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585737"/>
                                        </p:tgtEl>
                                        <p:attrNameLst>
                                          <p:attrName>style.visibility</p:attrName>
                                        </p:attrNameLst>
                                      </p:cBhvr>
                                      <p:to>
                                        <p:strVal val="visible"/>
                                      </p:to>
                                    </p:set>
                                    <p:anim calcmode="lin" valueType="num">
                                      <p:cBhvr>
                                        <p:cTn id="32" dur="1" fill="hold"/>
                                        <p:tgtEl>
                                          <p:spTgt spid="585737"/>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585736"/>
                                        </p:tgtEl>
                                        <p:attrNameLst>
                                          <p:attrName>style.visibility</p:attrName>
                                        </p:attrNameLst>
                                      </p:cBhvr>
                                      <p:to>
                                        <p:strVal val="visible"/>
                                      </p:to>
                                    </p:set>
                                    <p:anim calcmode="lin" valueType="num">
                                      <p:cBhvr>
                                        <p:cTn id="37" dur="1" fill="hold"/>
                                        <p:tgtEl>
                                          <p:spTgt spid="58573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5730" grpId="0"/>
      <p:bldP spid="585734" grpId="0"/>
      <p:bldP spid="585735" grpId="0"/>
      <p:bldP spid="5857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3420989" y="3789040"/>
            <a:ext cx="309522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dirty="0" smtClean="0">
                <a:solidFill>
                  <a:srgbClr val="FF0066"/>
                </a:solidFill>
                <a:latin typeface="华文中宋" pitchFamily="2" charset="-122"/>
                <a:ea typeface="华文中宋" pitchFamily="2" charset="-122"/>
              </a:rPr>
              <a:t>败坏社会风气</a:t>
            </a:r>
            <a:endParaRPr lang="en-US" altLang="zh-CN" sz="2800" b="1" dirty="0" smtClean="0">
              <a:solidFill>
                <a:srgbClr val="FF0066"/>
              </a:solidFill>
              <a:latin typeface="华文中宋" pitchFamily="2" charset="-122"/>
              <a:ea typeface="华文中宋" pitchFamily="2" charset="-122"/>
            </a:endParaRPr>
          </a:p>
          <a:p>
            <a:pPr eaLnBrk="1" hangingPunct="1"/>
            <a:r>
              <a:rPr lang="zh-CN" altLang="en-US" sz="2800" b="1" dirty="0" smtClean="0">
                <a:solidFill>
                  <a:srgbClr val="FF0066"/>
                </a:solidFill>
                <a:latin typeface="华文中宋" pitchFamily="2" charset="-122"/>
                <a:ea typeface="华文中宋" pitchFamily="2" charset="-122"/>
              </a:rPr>
              <a:t>扰乱</a:t>
            </a:r>
            <a:r>
              <a:rPr lang="zh-CN" altLang="en-US" sz="2800" b="1" dirty="0">
                <a:solidFill>
                  <a:srgbClr val="FF0066"/>
                </a:solidFill>
                <a:latin typeface="华文中宋" pitchFamily="2" charset="-122"/>
                <a:ea typeface="华文中宋" pitchFamily="2" charset="-122"/>
              </a:rPr>
              <a:t>社会</a:t>
            </a:r>
            <a:r>
              <a:rPr lang="zh-CN" altLang="en-US" sz="2800" b="1" dirty="0" smtClean="0">
                <a:solidFill>
                  <a:srgbClr val="FF0066"/>
                </a:solidFill>
                <a:latin typeface="华文中宋" pitchFamily="2" charset="-122"/>
                <a:ea typeface="华文中宋" pitchFamily="2" charset="-122"/>
              </a:rPr>
              <a:t>治安</a:t>
            </a:r>
            <a:endParaRPr lang="en-US" altLang="zh-CN" sz="2800" b="1" dirty="0" smtClean="0">
              <a:solidFill>
                <a:srgbClr val="FF0066"/>
              </a:solidFill>
              <a:latin typeface="华文中宋" pitchFamily="2" charset="-122"/>
              <a:ea typeface="华文中宋" pitchFamily="2" charset="-122"/>
            </a:endParaRPr>
          </a:p>
          <a:p>
            <a:pPr eaLnBrk="1" hangingPunct="1"/>
            <a:r>
              <a:rPr lang="zh-CN" altLang="en-US" sz="2800" b="1" dirty="0" smtClean="0">
                <a:solidFill>
                  <a:srgbClr val="FF0066"/>
                </a:solidFill>
                <a:latin typeface="华文中宋" pitchFamily="2" charset="-122"/>
                <a:ea typeface="华文中宋" pitchFamily="2" charset="-122"/>
              </a:rPr>
              <a:t>诱发刑事犯罪</a:t>
            </a:r>
            <a:endParaRPr lang="zh-CN" altLang="en-US" sz="2800" b="1" dirty="0">
              <a:solidFill>
                <a:srgbClr val="FF0066"/>
              </a:solidFill>
              <a:latin typeface="华文中宋" pitchFamily="2" charset="-122"/>
              <a:ea typeface="华文中宋" pitchFamily="2" charset="-122"/>
            </a:endParaRPr>
          </a:p>
        </p:txBody>
      </p:sp>
      <p:pic>
        <p:nvPicPr>
          <p:cNvPr id="31750" name="Picture 6" descr="004341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718" y="3796262"/>
            <a:ext cx="3145688" cy="3060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圆角矩形 4"/>
          <p:cNvSpPr/>
          <p:nvPr/>
        </p:nvSpPr>
        <p:spPr>
          <a:xfrm>
            <a:off x="612976" y="453535"/>
            <a:ext cx="3053677"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sp>
        <p:nvSpPr>
          <p:cNvPr id="6" name="文本框 7"/>
          <p:cNvSpPr txBox="1"/>
          <p:nvPr/>
        </p:nvSpPr>
        <p:spPr>
          <a:xfrm>
            <a:off x="907126" y="492386"/>
            <a:ext cx="2944794" cy="461665"/>
          </a:xfrm>
          <a:prstGeom prst="rect">
            <a:avLst/>
          </a:prstGeom>
          <a:noFill/>
        </p:spPr>
        <p:txBody>
          <a:bodyPr wrap="square" rtlCol="0">
            <a:spAutoFit/>
          </a:bodyPr>
          <a:lstStyle/>
          <a:p>
            <a:r>
              <a:rPr lang="zh-CN" altLang="en-US" sz="2400" dirty="0" smtClean="0">
                <a:solidFill>
                  <a:schemeClr val="bg1"/>
                </a:solidFill>
              </a:rPr>
              <a:t>毒品对社会的危害</a:t>
            </a:r>
            <a:endParaRPr lang="zh-CN" altLang="en-US" sz="2400" dirty="0">
              <a:solidFill>
                <a:schemeClr val="bg1"/>
              </a:solidFill>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pic>
        <p:nvPicPr>
          <p:cNvPr id="8" name="Picture 4" descr="吸毒社会危害画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972330" y="3933056"/>
            <a:ext cx="3208182" cy="264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899592" y="1372070"/>
            <a:ext cx="7560840" cy="1477328"/>
          </a:xfrm>
          <a:prstGeom prst="rect">
            <a:avLst/>
          </a:prstGeom>
          <a:noFill/>
          <a:ln w="9525">
            <a:noFill/>
          </a:ln>
        </p:spPr>
        <p:txBody>
          <a:bodyPr wrap="square" anchor="ctr">
            <a:spAutoFit/>
          </a:bodyPr>
          <a:lstStyle/>
          <a:p>
            <a:r>
              <a:rPr lang="en-US" altLang="zh-CN" dirty="0">
                <a:latin typeface="黑体" panose="02010609060101010101" pitchFamily="2" charset="-122"/>
                <a:ea typeface="黑体" panose="02010609060101010101" pitchFamily="2" charset="-122"/>
              </a:rPr>
              <a:t>    </a:t>
            </a:r>
            <a:r>
              <a:rPr lang="zh-CN" altLang="en-US" dirty="0">
                <a:latin typeface="黑体" panose="02010609060101010101" pitchFamily="2" charset="-122"/>
                <a:ea typeface="黑体" panose="02010609060101010101" pitchFamily="2" charset="-122"/>
              </a:rPr>
              <a:t>吸毒和犯罪是一对孪生兄弟。吸毒者在耗尽个人和家庭钱财后就会铤而走险，走上违法犯罪的道路，进行以贩并吸、贪污、诈骗、盗窃、抢劫、凶杀等犯罪活动。美国政府调查表明吸毒者用于购买海洛因的钱款中</a:t>
            </a:r>
            <a:r>
              <a:rPr lang="en-US" altLang="zh-CN" dirty="0">
                <a:latin typeface="黑体" panose="02010609060101010101" pitchFamily="2" charset="-122"/>
                <a:ea typeface="黑体" panose="02010609060101010101" pitchFamily="2" charset="-122"/>
              </a:rPr>
              <a:t>20%</a:t>
            </a:r>
            <a:r>
              <a:rPr lang="zh-CN" altLang="en-US" dirty="0">
                <a:latin typeface="黑体" panose="02010609060101010101" pitchFamily="2" charset="-122"/>
                <a:ea typeface="黑体" panose="02010609060101010101" pitchFamily="2" charset="-122"/>
              </a:rPr>
              <a:t>是抢劫获得的，</a:t>
            </a:r>
            <a:r>
              <a:rPr lang="en-US" altLang="zh-CN" dirty="0">
                <a:latin typeface="黑体" panose="02010609060101010101" pitchFamily="2" charset="-122"/>
                <a:ea typeface="黑体" panose="02010609060101010101" pitchFamily="2" charset="-122"/>
              </a:rPr>
              <a:t>45%</a:t>
            </a:r>
            <a:r>
              <a:rPr lang="zh-CN" altLang="en-US" dirty="0">
                <a:latin typeface="黑体" panose="02010609060101010101" pitchFamily="2" charset="-122"/>
                <a:ea typeface="黑体" panose="02010609060101010101" pitchFamily="2" charset="-122"/>
              </a:rPr>
              <a:t>来源于贩毒，</a:t>
            </a:r>
            <a:r>
              <a:rPr lang="en-US" altLang="zh-CN" dirty="0">
                <a:latin typeface="黑体" panose="02010609060101010101" pitchFamily="2" charset="-122"/>
                <a:ea typeface="黑体" panose="02010609060101010101" pitchFamily="2" charset="-122"/>
              </a:rPr>
              <a:t>17%</a:t>
            </a:r>
            <a:r>
              <a:rPr lang="zh-CN" altLang="en-US" dirty="0">
                <a:latin typeface="黑体" panose="02010609060101010101" pitchFamily="2" charset="-122"/>
                <a:ea typeface="黑体" panose="02010609060101010101" pitchFamily="2" charset="-122"/>
              </a:rPr>
              <a:t>来自卖身，</a:t>
            </a:r>
            <a:r>
              <a:rPr lang="en-US" altLang="zh-CN" dirty="0">
                <a:latin typeface="黑体" panose="02010609060101010101" pitchFamily="2" charset="-122"/>
                <a:ea typeface="黑体" panose="02010609060101010101" pitchFamily="2" charset="-122"/>
              </a:rPr>
              <a:t>12%</a:t>
            </a:r>
            <a:r>
              <a:rPr lang="zh-CN" altLang="en-US" dirty="0">
                <a:latin typeface="黑体" panose="02010609060101010101" pitchFamily="2" charset="-122"/>
                <a:ea typeface="黑体" panose="02010609060101010101" pitchFamily="2" charset="-122"/>
              </a:rPr>
              <a:t>来自盗窃，即总计约</a:t>
            </a:r>
            <a:r>
              <a:rPr lang="en-US" altLang="zh-CN" dirty="0">
                <a:latin typeface="黑体" panose="02010609060101010101" pitchFamily="2" charset="-122"/>
                <a:ea typeface="黑体" panose="02010609060101010101" pitchFamily="2" charset="-122"/>
              </a:rPr>
              <a:t>94%</a:t>
            </a:r>
            <a:r>
              <a:rPr lang="zh-CN" altLang="en-US" dirty="0">
                <a:latin typeface="黑体" panose="02010609060101010101" pitchFamily="2" charset="-122"/>
                <a:ea typeface="黑体" panose="02010609060101010101" pitchFamily="2" charset="-122"/>
              </a:rPr>
              <a:t>的毒资来自刑事犯罪活动。 </a:t>
            </a:r>
            <a:r>
              <a:rPr lang="zh-CN" altLang="en-US" b="1" dirty="0">
                <a:latin typeface="黑体" panose="02010609060101010101" pitchFamily="2" charset="-122"/>
                <a:ea typeface="黑体" panose="02010609060101010101" pitchFamily="2" charset="-122"/>
              </a:rPr>
              <a:t>　</a:t>
            </a:r>
            <a:r>
              <a:rPr lang="zh-CN" altLang="en-US" dirty="0">
                <a:latin typeface="黑体" panose="02010609060101010101" pitchFamily="2" charset="-122"/>
                <a:ea typeface="黑体" panose="02010609060101010101" pitchFamily="2" charset="-122"/>
              </a:rPr>
              <a:t>　 </a:t>
            </a:r>
          </a:p>
        </p:txBody>
      </p:sp>
      <p:sp>
        <p:nvSpPr>
          <p:cNvPr id="10" name="矩形 9"/>
          <p:cNvSpPr/>
          <p:nvPr/>
        </p:nvSpPr>
        <p:spPr>
          <a:xfrm>
            <a:off x="899592" y="2924944"/>
            <a:ext cx="7560840" cy="646331"/>
          </a:xfrm>
          <a:prstGeom prst="rect">
            <a:avLst/>
          </a:prstGeom>
          <a:noFill/>
          <a:ln w="9525">
            <a:noFill/>
          </a:ln>
        </p:spPr>
        <p:txBody>
          <a:bodyPr wrap="square" anchor="ctr">
            <a:spAutoFit/>
          </a:bodyPr>
          <a:lstStyle/>
          <a:p>
            <a:r>
              <a:rPr lang="en-US" altLang="zh-CN" dirty="0">
                <a:latin typeface="黑体" panose="02010609060101010101" pitchFamily="2" charset="-122"/>
                <a:ea typeface="黑体" panose="02010609060101010101" pitchFamily="2" charset="-122"/>
              </a:rPr>
              <a:t>    </a:t>
            </a:r>
            <a:r>
              <a:rPr lang="zh-CN" altLang="en-US" dirty="0">
                <a:latin typeface="黑体" panose="02010609060101010101" pitchFamily="2" charset="-122"/>
                <a:ea typeface="黑体" panose="02010609060101010101" pitchFamily="2" charset="-122"/>
              </a:rPr>
              <a:t>吸毒败坏社会风气，腐蚀人的灵魂，摧毁民族精神</a:t>
            </a:r>
            <a:r>
              <a:rPr lang="zh-CN" altLang="en-US" dirty="0" smtClean="0">
                <a:latin typeface="黑体" panose="02010609060101010101" pitchFamily="2" charset="-122"/>
                <a:ea typeface="黑体" panose="02010609060101010101" pitchFamily="2" charset="-122"/>
              </a:rPr>
              <a:t>，这</a:t>
            </a:r>
            <a:r>
              <a:rPr lang="zh-CN" altLang="en-US" dirty="0">
                <a:latin typeface="黑体" panose="02010609060101010101" pitchFamily="2" charset="-122"/>
                <a:ea typeface="黑体" panose="02010609060101010101" pitchFamily="2" charset="-122"/>
              </a:rPr>
              <a:t>已成为全世界普遍的问题。</a:t>
            </a:r>
          </a:p>
        </p:txBody>
      </p:sp>
    </p:spTree>
    <p:extLst>
      <p:ext uri="{BB962C8B-B14F-4D97-AF65-F5344CB8AC3E}">
        <p14:creationId xmlns:p14="http://schemas.microsoft.com/office/powerpoint/2010/main" val="2048674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 fill="hold"/>
                                        <p:tgtEl>
                                          <p:spTgt spid="9"/>
                                        </p:tgtEl>
                                      </p:cBhvr>
                                    </p:anim>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31748"/>
                                        </p:tgtEl>
                                        <p:attrNameLst>
                                          <p:attrName>style.visibility</p:attrName>
                                        </p:attrNameLst>
                                      </p:cBhvr>
                                      <p:to>
                                        <p:strVal val="visible"/>
                                      </p:to>
                                    </p:set>
                                    <p:animEffect transition="in" filter="box(in)">
                                      <p:cBhvr>
                                        <p:cTn id="19" dur="500"/>
                                        <p:tgtEl>
                                          <p:spTgt spid="31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995936" y="1772841"/>
            <a:ext cx="4176464" cy="525655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200"/>
              </a:lnSpc>
              <a:spcBef>
                <a:spcPct val="10000"/>
              </a:spcBef>
              <a:buFontTx/>
              <a:buNone/>
            </a:pPr>
            <a:r>
              <a:rPr lang="zh-CN" altLang="zh-CN" sz="1200" dirty="0" smtClean="0">
                <a:latin typeface="+mn-ea"/>
              </a:rPr>
              <a:t>    </a:t>
            </a:r>
            <a:r>
              <a:rPr lang="en-US" altLang="zh-CN" sz="1200" dirty="0" smtClean="0">
                <a:latin typeface="+mn-ea"/>
              </a:rPr>
              <a:t>      </a:t>
            </a:r>
            <a:r>
              <a:rPr lang="zh-CN" sz="1600" dirty="0" smtClean="0">
                <a:latin typeface="+mn-ea"/>
              </a:rPr>
              <a:t>电白霞洞镇陈某，在富裕之后，</a:t>
            </a:r>
            <a:r>
              <a:rPr lang="zh-CN" altLang="en-US" sz="1600" dirty="0" smtClean="0">
                <a:latin typeface="+mn-ea"/>
              </a:rPr>
              <a:t>无意中</a:t>
            </a:r>
            <a:r>
              <a:rPr lang="zh-CN" sz="1600" dirty="0" smtClean="0">
                <a:latin typeface="+mn-ea"/>
              </a:rPr>
              <a:t>却走上了吸毒之路。很快，他的钱财便因吸毒而被耗光，还多次被公安机关抓去强制戒毒</a:t>
            </a:r>
            <a:r>
              <a:rPr lang="zh-CN" altLang="en-US" sz="1600" dirty="0" smtClean="0">
                <a:latin typeface="+mn-ea"/>
              </a:rPr>
              <a:t>；</a:t>
            </a:r>
            <a:r>
              <a:rPr lang="zh-CN" sz="1600" dirty="0" smtClean="0">
                <a:latin typeface="+mn-ea"/>
              </a:rPr>
              <a:t>但出来后，毒瘾难戒，不久又吸上了</a:t>
            </a:r>
            <a:r>
              <a:rPr lang="zh-CN" altLang="en-US" sz="1600" dirty="0" smtClean="0">
                <a:latin typeface="+mn-ea"/>
              </a:rPr>
              <a:t>；</a:t>
            </a:r>
            <a:r>
              <a:rPr lang="zh-CN" sz="1600" dirty="0" smtClean="0">
                <a:latin typeface="+mn-ea"/>
              </a:rPr>
              <a:t>没有经济来源的他，便回家折腾父母，向他们要钱，不给就又打又骂，其父不堪折磨，不久便</a:t>
            </a:r>
            <a:r>
              <a:rPr lang="zh-CN" altLang="en-US" sz="1600" dirty="0" smtClean="0">
                <a:latin typeface="+mn-ea"/>
              </a:rPr>
              <a:t>去世</a:t>
            </a:r>
            <a:r>
              <a:rPr lang="zh-CN" sz="1600" dirty="0" smtClean="0">
                <a:latin typeface="+mn-ea"/>
              </a:rPr>
              <a:t>了，其妻也伤心地带着</a:t>
            </a:r>
            <a:r>
              <a:rPr lang="zh-CN" altLang="en-US" sz="1600" dirty="0" smtClean="0">
                <a:latin typeface="+mn-ea"/>
              </a:rPr>
              <a:t>女</a:t>
            </a:r>
            <a:r>
              <a:rPr lang="zh-CN" sz="1600" dirty="0" smtClean="0">
                <a:latin typeface="+mn-ea"/>
              </a:rPr>
              <a:t>儿离去</a:t>
            </a:r>
            <a:r>
              <a:rPr lang="zh-CN" altLang="en-US" sz="1600" dirty="0" smtClean="0">
                <a:latin typeface="+mn-ea"/>
              </a:rPr>
              <a:t>；</a:t>
            </a:r>
            <a:r>
              <a:rPr lang="zh-CN" sz="1600" dirty="0" smtClean="0">
                <a:latin typeface="+mn-ea"/>
              </a:rPr>
              <a:t>家中所有值钱的东西也被他变买作了毒资，接下来便去偷、去抢、去骗，搞得亲戚朋友、左邻右舍不得安宁，此时，家中唯一的老母亲也因患白内障无钱医治而双目失明。最后，其母因没人照料而不知何时死去，尸体发臭了才被邻居发现</a:t>
            </a:r>
            <a:r>
              <a:rPr lang="zh-CN" altLang="en-US" sz="1600" dirty="0" smtClean="0">
                <a:latin typeface="+mn-ea"/>
              </a:rPr>
              <a:t>；</a:t>
            </a:r>
            <a:r>
              <a:rPr lang="zh-CN" sz="1600" dirty="0" smtClean="0">
                <a:latin typeface="+mn-ea"/>
              </a:rPr>
              <a:t>后来</a:t>
            </a:r>
            <a:r>
              <a:rPr lang="zh-CN" altLang="en-US" sz="1600" dirty="0" smtClean="0">
                <a:latin typeface="+mn-ea"/>
              </a:rPr>
              <a:t>，</a:t>
            </a:r>
            <a:r>
              <a:rPr lang="zh-CN" sz="1600" dirty="0" smtClean="0">
                <a:latin typeface="+mn-ea"/>
              </a:rPr>
              <a:t>陈某也因毒品攻心，横尸街头，一个原本非常幸福的家庭，就这样被毒品毁了！</a:t>
            </a:r>
          </a:p>
        </p:txBody>
      </p:sp>
      <p:sp>
        <p:nvSpPr>
          <p:cNvPr id="3" name="大演PPT工作室制作"/>
          <p:cNvSpPr txBox="1"/>
          <p:nvPr/>
        </p:nvSpPr>
        <p:spPr>
          <a:xfrm>
            <a:off x="4599570" y="1052736"/>
            <a:ext cx="3212790" cy="461665"/>
          </a:xfrm>
          <a:prstGeom prst="rect">
            <a:avLst/>
          </a:prstGeom>
          <a:solidFill>
            <a:schemeClr val="accent1"/>
          </a:solidFill>
        </p:spPr>
        <p:txBody>
          <a:bodyPr wrap="square" rtlCol="0">
            <a:spAutoFit/>
          </a:bodyPr>
          <a:lstStyle/>
          <a:p>
            <a:pPr algn="ctr"/>
            <a:r>
              <a:rPr lang="zh-CN" altLang="en-US" sz="2400" dirty="0">
                <a:solidFill>
                  <a:schemeClr val="bg1"/>
                </a:solidFill>
              </a:rPr>
              <a:t>幸福之家毁于毒品 </a:t>
            </a:r>
          </a:p>
        </p:txBody>
      </p:sp>
      <p:sp>
        <p:nvSpPr>
          <p:cNvPr id="4" name="圆角矩形 3"/>
          <p:cNvSpPr/>
          <p:nvPr/>
        </p:nvSpPr>
        <p:spPr>
          <a:xfrm>
            <a:off x="612976" y="453535"/>
            <a:ext cx="2806895"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sp>
        <p:nvSpPr>
          <p:cNvPr id="6" name="文本框 8"/>
          <p:cNvSpPr txBox="1"/>
          <p:nvPr/>
        </p:nvSpPr>
        <p:spPr>
          <a:xfrm>
            <a:off x="907126" y="455439"/>
            <a:ext cx="2512746" cy="523220"/>
          </a:xfrm>
          <a:prstGeom prst="rect">
            <a:avLst/>
          </a:prstGeom>
          <a:noFill/>
        </p:spPr>
        <p:txBody>
          <a:bodyPr wrap="square" rtlCol="0">
            <a:spAutoFit/>
          </a:bodyPr>
          <a:lstStyle/>
          <a:p>
            <a:r>
              <a:rPr lang="zh-CN" altLang="en-US" sz="2800" dirty="0" smtClean="0">
                <a:solidFill>
                  <a:schemeClr val="bg1"/>
                </a:solidFill>
              </a:rPr>
              <a:t>吸毒案例分析</a:t>
            </a:r>
            <a:endParaRPr lang="zh-CN" altLang="en-US" sz="2800" dirty="0">
              <a:solidFill>
                <a:schemeClr val="bg1"/>
              </a:solidFill>
            </a:endParaRPr>
          </a:p>
        </p:txBody>
      </p:sp>
      <p:pic>
        <p:nvPicPr>
          <p:cNvPr id="7" name="Picture 2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75488" y="1797318"/>
            <a:ext cx="2541719" cy="3879616"/>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45752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612976" y="453535"/>
            <a:ext cx="2734887"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sp>
        <p:nvSpPr>
          <p:cNvPr id="9" name="文本框 8"/>
          <p:cNvSpPr txBox="1"/>
          <p:nvPr/>
        </p:nvSpPr>
        <p:spPr>
          <a:xfrm>
            <a:off x="907125" y="455439"/>
            <a:ext cx="2610081" cy="523220"/>
          </a:xfrm>
          <a:prstGeom prst="rect">
            <a:avLst/>
          </a:prstGeom>
          <a:noFill/>
        </p:spPr>
        <p:txBody>
          <a:bodyPr wrap="square" rtlCol="0">
            <a:spAutoFit/>
          </a:bodyPr>
          <a:lstStyle/>
          <a:p>
            <a:r>
              <a:rPr lang="zh-CN" altLang="en-US" sz="2800" dirty="0" smtClean="0">
                <a:solidFill>
                  <a:schemeClr val="bg1"/>
                </a:solidFill>
              </a:rPr>
              <a:t>吸毒案例分析</a:t>
            </a:r>
            <a:endParaRPr lang="zh-CN" altLang="en-US" sz="2800" dirty="0">
              <a:solidFill>
                <a:schemeClr val="bg1"/>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sp>
        <p:nvSpPr>
          <p:cNvPr id="11" name="大演PPT工作室制作"/>
          <p:cNvSpPr txBox="1"/>
          <p:nvPr/>
        </p:nvSpPr>
        <p:spPr>
          <a:xfrm>
            <a:off x="4599570" y="1052736"/>
            <a:ext cx="3212790" cy="461665"/>
          </a:xfrm>
          <a:prstGeom prst="rect">
            <a:avLst/>
          </a:prstGeom>
          <a:solidFill>
            <a:schemeClr val="accent1"/>
          </a:solidFill>
        </p:spPr>
        <p:txBody>
          <a:bodyPr wrap="square" rtlCol="0">
            <a:spAutoFit/>
          </a:bodyPr>
          <a:lstStyle/>
          <a:p>
            <a:pPr algn="ctr"/>
            <a:r>
              <a:rPr lang="zh-CN" altLang="en-US" sz="2400" dirty="0">
                <a:solidFill>
                  <a:schemeClr val="bg1"/>
                </a:solidFill>
              </a:rPr>
              <a:t>海洛因扼杀了孔雀</a:t>
            </a:r>
          </a:p>
        </p:txBody>
      </p:sp>
      <p:sp>
        <p:nvSpPr>
          <p:cNvPr id="13" name="Rectangle 3"/>
          <p:cNvSpPr>
            <a:spLocks noChangeArrowheads="1"/>
          </p:cNvSpPr>
          <p:nvPr/>
        </p:nvSpPr>
        <p:spPr bwMode="auto">
          <a:xfrm>
            <a:off x="3995936" y="1844824"/>
            <a:ext cx="396044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120000"/>
              </a:lnSpc>
              <a:spcBef>
                <a:spcPct val="20000"/>
              </a:spcBef>
            </a:pPr>
            <a:r>
              <a:rPr lang="zh-CN" altLang="en-US" b="1" dirty="0" smtClean="0">
                <a:latin typeface="+mn-ea"/>
              </a:rPr>
              <a:t>       </a:t>
            </a:r>
            <a:r>
              <a:rPr lang="zh-CN" altLang="en-US" dirty="0" smtClean="0">
                <a:latin typeface="+mn-ea"/>
              </a:rPr>
              <a:t>云南省艺术学校</a:t>
            </a:r>
            <a:r>
              <a:rPr lang="zh-CN" altLang="en-US" dirty="0">
                <a:latin typeface="+mn-ea"/>
              </a:rPr>
              <a:t>一名</a:t>
            </a:r>
            <a:r>
              <a:rPr lang="en-US" altLang="zh-CN" dirty="0">
                <a:latin typeface="+mn-ea"/>
              </a:rPr>
              <a:t>16</a:t>
            </a:r>
            <a:r>
              <a:rPr lang="zh-CN" altLang="en-US" dirty="0">
                <a:latin typeface="+mn-ea"/>
              </a:rPr>
              <a:t>岁的女生，</a:t>
            </a:r>
            <a:r>
              <a:rPr lang="zh-CN" altLang="en-US" dirty="0" smtClean="0">
                <a:latin typeface="+mn-ea"/>
              </a:rPr>
              <a:t>以跳孔雀舞</a:t>
            </a:r>
            <a:r>
              <a:rPr lang="zh-CN" altLang="en-US" dirty="0">
                <a:latin typeface="+mn-ea"/>
              </a:rPr>
              <a:t>而在娱乐圈里小有名气。她第一次吸毒是因为胃疼，听人说吸了马上就不疼。第二次还想找点感觉，第三次就什么都不想了。吃饭、穿衣都成了额外的负担，更何况起早练功、晚上演出了。直到有一天她在排练厅犯了毒瘾，人们才得出这样的结论：海洛因扼杀了孔雀，毒品埋葬了她的艺术青春。</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2647" y="1700808"/>
            <a:ext cx="2444559" cy="3937026"/>
          </a:xfrm>
          <a:prstGeom prst="rect">
            <a:avLst/>
          </a:prstGeom>
        </p:spPr>
      </p:pic>
    </p:spTree>
    <p:extLst>
      <p:ext uri="{BB962C8B-B14F-4D97-AF65-F5344CB8AC3E}">
        <p14:creationId xmlns:p14="http://schemas.microsoft.com/office/powerpoint/2010/main" val="2984677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919312" y="1107089"/>
            <a:ext cx="2618510" cy="3491346"/>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大演PPT工作室制作"/>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0392" y="1549122"/>
            <a:ext cx="2110800" cy="2750255"/>
          </a:xfrm>
          <a:prstGeom prst="rect">
            <a:avLst/>
          </a:prstGeom>
        </p:spPr>
      </p:pic>
      <p:sp>
        <p:nvSpPr>
          <p:cNvPr id="5" name="圆角矩形 4"/>
          <p:cNvSpPr/>
          <p:nvPr/>
        </p:nvSpPr>
        <p:spPr>
          <a:xfrm>
            <a:off x="4795749" y="953096"/>
            <a:ext cx="3664680" cy="625145"/>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effectLst>
                <a:outerShdw blurRad="50800" dist="38100" dir="2700000" algn="tl" rotWithShape="0">
                  <a:prstClr val="black">
                    <a:alpha val="40000"/>
                  </a:prstClr>
                </a:outerShdw>
              </a:effectLst>
            </a:endParaRPr>
          </a:p>
        </p:txBody>
      </p:sp>
      <p:sp>
        <p:nvSpPr>
          <p:cNvPr id="6" name="文本框 5"/>
          <p:cNvSpPr txBox="1"/>
          <p:nvPr/>
        </p:nvSpPr>
        <p:spPr>
          <a:xfrm>
            <a:off x="5242405" y="964347"/>
            <a:ext cx="3434051" cy="584775"/>
          </a:xfrm>
          <a:prstGeom prst="rect">
            <a:avLst/>
          </a:prstGeom>
          <a:noFill/>
        </p:spPr>
        <p:txBody>
          <a:bodyPr wrap="square" rtlCol="0">
            <a:spAutoFit/>
          </a:bodyPr>
          <a:lstStyle/>
          <a:p>
            <a:r>
              <a:rPr lang="zh-CN" altLang="en-US" sz="3200" dirty="0" smtClean="0">
                <a:solidFill>
                  <a:schemeClr val="bg1"/>
                </a:solidFill>
              </a:rPr>
              <a:t>毒品的基本知识</a:t>
            </a:r>
            <a:endParaRPr lang="zh-CN" altLang="en-US" sz="3200" dirty="0">
              <a:solidFill>
                <a:schemeClr val="bg1"/>
              </a:solidFill>
            </a:endParaRP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1767" y="676366"/>
            <a:ext cx="977752" cy="1303669"/>
          </a:xfrm>
          <a:prstGeom prst="rect">
            <a:avLst/>
          </a:prstGeom>
        </p:spPr>
      </p:pic>
      <p:sp>
        <p:nvSpPr>
          <p:cNvPr id="9" name="圆角矩形 8"/>
          <p:cNvSpPr/>
          <p:nvPr/>
        </p:nvSpPr>
        <p:spPr>
          <a:xfrm>
            <a:off x="4795748" y="2383406"/>
            <a:ext cx="3664679" cy="625145"/>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effectLst>
                <a:outerShdw blurRad="50800" dist="38100" dir="2700000" algn="tl" rotWithShape="0">
                  <a:prstClr val="black">
                    <a:alpha val="40000"/>
                  </a:prstClr>
                </a:outerShdw>
              </a:effectLst>
            </a:endParaRPr>
          </a:p>
        </p:txBody>
      </p:sp>
      <p:sp>
        <p:nvSpPr>
          <p:cNvPr id="10" name="文本框 9"/>
          <p:cNvSpPr txBox="1"/>
          <p:nvPr/>
        </p:nvSpPr>
        <p:spPr>
          <a:xfrm>
            <a:off x="5242404" y="2398201"/>
            <a:ext cx="3218025" cy="584775"/>
          </a:xfrm>
          <a:prstGeom prst="rect">
            <a:avLst/>
          </a:prstGeom>
          <a:noFill/>
        </p:spPr>
        <p:txBody>
          <a:bodyPr wrap="square" rtlCol="0">
            <a:spAutoFit/>
          </a:bodyPr>
          <a:lstStyle/>
          <a:p>
            <a:r>
              <a:rPr lang="zh-CN" altLang="en-US" sz="3200" dirty="0" smtClean="0">
                <a:solidFill>
                  <a:schemeClr val="bg1"/>
                </a:solidFill>
              </a:rPr>
              <a:t>毒品的危害</a:t>
            </a:r>
            <a:endParaRPr lang="zh-CN" altLang="en-US" sz="3200" dirty="0">
              <a:solidFill>
                <a:schemeClr val="bg1"/>
              </a:solidFill>
            </a:endParaRPr>
          </a:p>
        </p:txBody>
      </p: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1767" y="2106676"/>
            <a:ext cx="977752" cy="1303669"/>
          </a:xfrm>
          <a:prstGeom prst="rect">
            <a:avLst/>
          </a:prstGeom>
        </p:spPr>
      </p:pic>
      <p:sp>
        <p:nvSpPr>
          <p:cNvPr id="13" name="圆角矩形 12"/>
          <p:cNvSpPr/>
          <p:nvPr/>
        </p:nvSpPr>
        <p:spPr>
          <a:xfrm>
            <a:off x="4795749" y="3813716"/>
            <a:ext cx="3664680" cy="625145"/>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effectLst>
                <a:outerShdw blurRad="50800" dist="38100" dir="2700000" algn="tl" rotWithShape="0">
                  <a:prstClr val="black">
                    <a:alpha val="40000"/>
                  </a:prstClr>
                </a:outerShdw>
              </a:effectLst>
            </a:endParaRPr>
          </a:p>
        </p:txBody>
      </p:sp>
      <p:sp>
        <p:nvSpPr>
          <p:cNvPr id="14" name="文本框 13"/>
          <p:cNvSpPr txBox="1"/>
          <p:nvPr/>
        </p:nvSpPr>
        <p:spPr>
          <a:xfrm>
            <a:off x="5242405" y="3832056"/>
            <a:ext cx="3218027" cy="584775"/>
          </a:xfrm>
          <a:prstGeom prst="rect">
            <a:avLst/>
          </a:prstGeom>
          <a:noFill/>
        </p:spPr>
        <p:txBody>
          <a:bodyPr wrap="square" rtlCol="0">
            <a:spAutoFit/>
          </a:bodyPr>
          <a:lstStyle/>
          <a:p>
            <a:r>
              <a:rPr lang="zh-CN" altLang="en-US" sz="3200" dirty="0">
                <a:solidFill>
                  <a:schemeClr val="bg1"/>
                </a:solidFill>
              </a:rPr>
              <a:t>吸毒案例分析</a:t>
            </a:r>
          </a:p>
        </p:txBody>
      </p:sp>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1767" y="3536986"/>
            <a:ext cx="977752" cy="1303669"/>
          </a:xfrm>
          <a:prstGeom prst="rect">
            <a:avLst/>
          </a:prstGeom>
        </p:spPr>
      </p:pic>
      <p:sp>
        <p:nvSpPr>
          <p:cNvPr id="17" name="圆角矩形 16"/>
          <p:cNvSpPr/>
          <p:nvPr/>
        </p:nvSpPr>
        <p:spPr>
          <a:xfrm>
            <a:off x="4795749" y="5244025"/>
            <a:ext cx="3664680" cy="625145"/>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effectLst>
                <a:outerShdw blurRad="50800" dist="38100" dir="2700000" algn="tl" rotWithShape="0">
                  <a:prstClr val="black">
                    <a:alpha val="40000"/>
                  </a:prstClr>
                </a:outerShdw>
              </a:effectLst>
            </a:endParaRPr>
          </a:p>
        </p:txBody>
      </p:sp>
      <p:sp>
        <p:nvSpPr>
          <p:cNvPr id="18" name="文本框 17"/>
          <p:cNvSpPr txBox="1"/>
          <p:nvPr/>
        </p:nvSpPr>
        <p:spPr>
          <a:xfrm>
            <a:off x="5242405" y="5265910"/>
            <a:ext cx="3218027" cy="584775"/>
          </a:xfrm>
          <a:prstGeom prst="rect">
            <a:avLst/>
          </a:prstGeom>
          <a:noFill/>
        </p:spPr>
        <p:txBody>
          <a:bodyPr wrap="square" rtlCol="0">
            <a:spAutoFit/>
          </a:bodyPr>
          <a:lstStyle/>
          <a:p>
            <a:r>
              <a:rPr lang="zh-CN" altLang="en-US" sz="3200" dirty="0" smtClean="0">
                <a:solidFill>
                  <a:schemeClr val="bg1"/>
                </a:solidFill>
              </a:rPr>
              <a:t>如何进行防范</a:t>
            </a:r>
            <a:endParaRPr lang="zh-CN" altLang="en-US" sz="3200" dirty="0">
              <a:solidFill>
                <a:schemeClr val="bg1"/>
              </a:solidFill>
            </a:endParaRPr>
          </a:p>
        </p:txBody>
      </p:sp>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1767" y="4967295"/>
            <a:ext cx="977752" cy="1303669"/>
          </a:xfrm>
          <a:prstGeom prst="rect">
            <a:avLst/>
          </a:prstGeom>
        </p:spPr>
      </p:pic>
    </p:spTree>
    <p:extLst>
      <p:ext uri="{BB962C8B-B14F-4D97-AF65-F5344CB8AC3E}">
        <p14:creationId xmlns:p14="http://schemas.microsoft.com/office/powerpoint/2010/main" val="207993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1273" y="1797318"/>
            <a:ext cx="2830149" cy="3879616"/>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圆角矩形 7"/>
          <p:cNvSpPr/>
          <p:nvPr/>
        </p:nvSpPr>
        <p:spPr>
          <a:xfrm>
            <a:off x="612976" y="453535"/>
            <a:ext cx="2734887"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sp>
        <p:nvSpPr>
          <p:cNvPr id="9" name="文本框 8"/>
          <p:cNvSpPr txBox="1"/>
          <p:nvPr/>
        </p:nvSpPr>
        <p:spPr>
          <a:xfrm>
            <a:off x="907127" y="455439"/>
            <a:ext cx="2440736" cy="523220"/>
          </a:xfrm>
          <a:prstGeom prst="rect">
            <a:avLst/>
          </a:prstGeom>
          <a:noFill/>
        </p:spPr>
        <p:txBody>
          <a:bodyPr wrap="square" rtlCol="0">
            <a:spAutoFit/>
          </a:bodyPr>
          <a:lstStyle/>
          <a:p>
            <a:r>
              <a:rPr lang="zh-CN" altLang="en-US" sz="2800" dirty="0" smtClean="0">
                <a:solidFill>
                  <a:schemeClr val="bg1"/>
                </a:solidFill>
              </a:rPr>
              <a:t>吸毒案例分析</a:t>
            </a:r>
            <a:endParaRPr lang="zh-CN" altLang="en-US" sz="2800" dirty="0">
              <a:solidFill>
                <a:schemeClr val="bg1"/>
              </a:solidFill>
            </a:endParaRPr>
          </a:p>
        </p:txBody>
      </p:sp>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sp>
        <p:nvSpPr>
          <p:cNvPr id="11" name="文本框 10"/>
          <p:cNvSpPr txBox="1"/>
          <p:nvPr/>
        </p:nvSpPr>
        <p:spPr>
          <a:xfrm>
            <a:off x="4499992" y="1052736"/>
            <a:ext cx="3672408" cy="461665"/>
          </a:xfrm>
          <a:prstGeom prst="rect">
            <a:avLst/>
          </a:prstGeom>
          <a:solidFill>
            <a:schemeClr val="accent1"/>
          </a:solidFill>
        </p:spPr>
        <p:txBody>
          <a:bodyPr wrap="square" rtlCol="0">
            <a:spAutoFit/>
          </a:bodyPr>
          <a:lstStyle/>
          <a:p>
            <a:pPr algn="ctr"/>
            <a:r>
              <a:rPr lang="zh-CN" altLang="en-US" sz="2400" dirty="0">
                <a:solidFill>
                  <a:schemeClr val="bg1"/>
                </a:solidFill>
              </a:rPr>
              <a:t>模仿恶习步入“毒”途</a:t>
            </a:r>
          </a:p>
        </p:txBody>
      </p:sp>
      <p:sp>
        <p:nvSpPr>
          <p:cNvPr id="12" name="大演PPT工作室制作"/>
          <p:cNvSpPr txBox="1"/>
          <p:nvPr/>
        </p:nvSpPr>
        <p:spPr>
          <a:xfrm>
            <a:off x="4251569" y="1772816"/>
            <a:ext cx="4424887" cy="4524315"/>
          </a:xfrm>
          <a:prstGeom prst="rect">
            <a:avLst/>
          </a:prstGeom>
          <a:noFill/>
        </p:spPr>
        <p:txBody>
          <a:bodyPr wrap="square" rtlCol="0">
            <a:spAutoFit/>
          </a:bodyPr>
          <a:lstStyle/>
          <a:p>
            <a:pPr>
              <a:lnSpc>
                <a:spcPct val="150000"/>
              </a:lnSpc>
            </a:pPr>
            <a:r>
              <a:rPr lang="en-US" altLang="zh-CN" sz="1600" dirty="0" smtClean="0">
                <a:latin typeface="+mn-ea"/>
              </a:rPr>
              <a:t>    15</a:t>
            </a:r>
            <a:r>
              <a:rPr lang="zh-CN" altLang="en-US" sz="1600" dirty="0">
                <a:latin typeface="+mn-ea"/>
              </a:rPr>
              <a:t>岁的阿兵（化名）是某市强制戒毒所里年龄最小的一个</a:t>
            </a:r>
            <a:r>
              <a:rPr lang="zh-CN" altLang="en-US" sz="1600" dirty="0" smtClean="0">
                <a:latin typeface="+mn-ea"/>
              </a:rPr>
              <a:t>。阿兵</a:t>
            </a:r>
            <a:r>
              <a:rPr lang="zh-CN" altLang="en-US" sz="1600" dirty="0">
                <a:latin typeface="+mn-ea"/>
              </a:rPr>
              <a:t>是澄海外砂人，因年幼其母病亡，其父忙于生计无暇照管他，自</a:t>
            </a:r>
            <a:r>
              <a:rPr lang="en-US" altLang="zh-CN" sz="1600" dirty="0">
                <a:latin typeface="+mn-ea"/>
              </a:rPr>
              <a:t>7</a:t>
            </a:r>
            <a:r>
              <a:rPr lang="zh-CN" altLang="en-US" sz="1600" dirty="0">
                <a:latin typeface="+mn-ea"/>
              </a:rPr>
              <a:t>岁起，阿兵模仿大人们抽烟，并以之为荣</a:t>
            </a:r>
            <a:r>
              <a:rPr lang="zh-CN" altLang="en-US" sz="1600" dirty="0" smtClean="0">
                <a:latin typeface="+mn-ea"/>
              </a:rPr>
              <a:t>。</a:t>
            </a:r>
            <a:r>
              <a:rPr lang="en-US" altLang="zh-CN" sz="1600" dirty="0" smtClean="0">
                <a:latin typeface="+mn-ea"/>
              </a:rPr>
              <a:t>15</a:t>
            </a:r>
            <a:r>
              <a:rPr lang="zh-CN" altLang="en-US" sz="1600" dirty="0" smtClean="0">
                <a:latin typeface="+mn-ea"/>
              </a:rPr>
              <a:t>岁</a:t>
            </a:r>
            <a:r>
              <a:rPr lang="zh-CN" altLang="en-US" sz="1600" dirty="0">
                <a:latin typeface="+mn-ea"/>
              </a:rPr>
              <a:t>那年</a:t>
            </a:r>
            <a:r>
              <a:rPr lang="zh-CN" altLang="en-US" sz="1600" dirty="0" smtClean="0">
                <a:latin typeface="+mn-ea"/>
              </a:rPr>
              <a:t>，他</a:t>
            </a:r>
            <a:r>
              <a:rPr lang="zh-CN" altLang="en-US" sz="1600" dirty="0">
                <a:latin typeface="+mn-ea"/>
              </a:rPr>
              <a:t>结识了乡里一做餐饮生意的“大哥”，几番来往后，阿兵很得大哥喜欢。慢慢地，阿兵也发现了大哥原来是“白药仔”，但他也不以之为忤，相反还认为这是“酷”的表现。去年中，趁大哥不在家，小兵偷了一点“白粉”终于“开禁”尝了新，并从此成了一名“小道友”。今年</a:t>
            </a:r>
            <a:r>
              <a:rPr lang="en-US" altLang="zh-CN" sz="1600" dirty="0">
                <a:latin typeface="+mn-ea"/>
              </a:rPr>
              <a:t>2</a:t>
            </a:r>
            <a:r>
              <a:rPr lang="zh-CN" altLang="en-US" sz="1600" dirty="0">
                <a:latin typeface="+mn-ea"/>
              </a:rPr>
              <a:t>月</a:t>
            </a:r>
            <a:r>
              <a:rPr lang="en-US" altLang="zh-CN" sz="1600" dirty="0">
                <a:latin typeface="+mn-ea"/>
              </a:rPr>
              <a:t>19</a:t>
            </a:r>
            <a:r>
              <a:rPr lang="zh-CN" altLang="en-US" sz="1600" dirty="0">
                <a:latin typeface="+mn-ea"/>
              </a:rPr>
              <a:t>日，小兵被警方抓获，在审讯时因药瘾发作口吐白沫，结果被送强制戒毒</a:t>
            </a:r>
            <a:r>
              <a:rPr lang="zh-CN" altLang="en-US" sz="1600" dirty="0" smtClean="0">
                <a:latin typeface="+mn-ea"/>
              </a:rPr>
              <a:t>。</a:t>
            </a:r>
            <a:endParaRPr lang="zh-CN" altLang="en-US" sz="1600" dirty="0">
              <a:latin typeface="+mn-ea"/>
            </a:endParaRPr>
          </a:p>
        </p:txBody>
      </p:sp>
    </p:spTree>
    <p:extLst>
      <p:ext uri="{BB962C8B-B14F-4D97-AF65-F5344CB8AC3E}">
        <p14:creationId xmlns:p14="http://schemas.microsoft.com/office/powerpoint/2010/main" val="1658994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06462" y="404664"/>
            <a:ext cx="5073650" cy="360362"/>
          </a:xfrm>
        </p:spPr>
        <p:txBody>
          <a:bodyPr>
            <a:noAutofit/>
          </a:bodyPr>
          <a:lstStyle/>
          <a:p>
            <a:pPr marL="0" indent="0">
              <a:buNone/>
            </a:pPr>
            <a:r>
              <a:rPr lang="zh-CN" altLang="en-US" sz="2400" b="1" dirty="0" smtClean="0">
                <a:solidFill>
                  <a:srgbClr val="0070C0"/>
                </a:solidFill>
              </a:rPr>
              <a:t>青少年吸食毒品的诱因</a:t>
            </a:r>
            <a:endParaRPr lang="zh-CN" altLang="en-US" sz="2400" b="1" dirty="0">
              <a:solidFill>
                <a:srgbClr val="0070C0"/>
              </a:solidFill>
            </a:endParaRPr>
          </a:p>
        </p:txBody>
      </p:sp>
      <p:grpSp>
        <p:nvGrpSpPr>
          <p:cNvPr id="14" name="组合 13"/>
          <p:cNvGrpSpPr/>
          <p:nvPr/>
        </p:nvGrpSpPr>
        <p:grpSpPr>
          <a:xfrm>
            <a:off x="822208" y="1123207"/>
            <a:ext cx="2669672" cy="433585"/>
            <a:chOff x="6409426" y="1173624"/>
            <a:chExt cx="966929" cy="793560"/>
          </a:xfrm>
          <a:solidFill>
            <a:schemeClr val="bg2"/>
          </a:solidFill>
        </p:grpSpPr>
        <p:sp>
          <p:nvSpPr>
            <p:cNvPr id="15" name="椭圆 14"/>
            <p:cNvSpPr/>
            <p:nvPr/>
          </p:nvSpPr>
          <p:spPr bwMode="auto">
            <a:xfrm>
              <a:off x="6409426" y="1173624"/>
              <a:ext cx="966929" cy="793560"/>
            </a:xfrm>
            <a:prstGeom prst="rect">
              <a:avLst/>
            </a:prstGeom>
            <a:solidFill>
              <a:srgbClr val="C00000"/>
            </a:solidFill>
            <a:ln>
              <a:noFill/>
            </a:ln>
          </p:spPr>
          <p:txBody>
            <a:bodyPr vert="horz" wrap="square" lIns="91440" tIns="45720" rIns="91440" bIns="45720" numCol="1" anchor="t" anchorCtr="0" compatLnSpc="1"/>
            <a:lstStyle/>
            <a:p>
              <a:endParaRPr lang="zh-CN" altLang="en-US" sz="160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6"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16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无知和轻信</a:t>
              </a:r>
            </a:p>
          </p:txBody>
        </p:sp>
      </p:grpSp>
      <p:sp>
        <p:nvSpPr>
          <p:cNvPr id="5" name="矩形 4"/>
          <p:cNvSpPr/>
          <p:nvPr/>
        </p:nvSpPr>
        <p:spPr>
          <a:xfrm>
            <a:off x="822208" y="1556792"/>
            <a:ext cx="7367736" cy="786306"/>
          </a:xfrm>
          <a:prstGeom prst="rect">
            <a:avLst/>
          </a:prstGeom>
          <a:noFill/>
        </p:spPr>
        <p:txBody>
          <a:bodyPr wrap="square" rtlCol="0">
            <a:spAutoFit/>
          </a:bodyPr>
          <a:lstStyle/>
          <a:p>
            <a:pPr algn="just">
              <a:lnSpc>
                <a:spcPct val="150000"/>
              </a:lnSpc>
              <a:buClr>
                <a:srgbClr val="FF0000"/>
              </a:buClr>
            </a:pPr>
            <a:r>
              <a:rPr lang="zh-CN" altLang="en-US" sz="1600" dirty="0">
                <a:latin typeface="Impact" panose="020B0806030902050204" pitchFamily="34" charset="0"/>
                <a:ea typeface="微软雅黑" panose="020B0503020204020204" pitchFamily="34" charset="-122"/>
                <a:sym typeface="Impact" panose="020B0806030902050204" pitchFamily="34" charset="0"/>
              </a:rPr>
              <a:t>调查表明，在青少年吸毒者中，有</a:t>
            </a:r>
            <a:r>
              <a:rPr lang="en-US" altLang="zh-CN" sz="1600" dirty="0">
                <a:latin typeface="Impact" panose="020B0806030902050204" pitchFamily="34" charset="0"/>
                <a:ea typeface="微软雅黑" panose="020B0503020204020204" pitchFamily="34" charset="-122"/>
                <a:sym typeface="Impact" panose="020B0806030902050204" pitchFamily="34" charset="0"/>
              </a:rPr>
              <a:t>80%</a:t>
            </a:r>
            <a:r>
              <a:rPr lang="zh-CN" altLang="en-US" sz="1600" dirty="0">
                <a:latin typeface="Impact" panose="020B0806030902050204" pitchFamily="34" charset="0"/>
                <a:ea typeface="微软雅黑" panose="020B0503020204020204" pitchFamily="34" charset="-122"/>
                <a:sym typeface="Impact" panose="020B0806030902050204" pitchFamily="34" charset="0"/>
              </a:rPr>
              <a:t>以上是在不知道新型毒品危害的情况下吸食毒品的。</a:t>
            </a:r>
          </a:p>
        </p:txBody>
      </p:sp>
      <p:grpSp>
        <p:nvGrpSpPr>
          <p:cNvPr id="17" name="组合 16"/>
          <p:cNvGrpSpPr/>
          <p:nvPr/>
        </p:nvGrpSpPr>
        <p:grpSpPr>
          <a:xfrm>
            <a:off x="822208" y="2419351"/>
            <a:ext cx="2669672" cy="433585"/>
            <a:chOff x="6409426" y="1173624"/>
            <a:chExt cx="966929" cy="793560"/>
          </a:xfrm>
          <a:solidFill>
            <a:schemeClr val="bg2"/>
          </a:solidFill>
        </p:grpSpPr>
        <p:sp>
          <p:nvSpPr>
            <p:cNvPr id="18" name="椭圆 14"/>
            <p:cNvSpPr/>
            <p:nvPr/>
          </p:nvSpPr>
          <p:spPr bwMode="auto">
            <a:xfrm>
              <a:off x="6409426" y="1173624"/>
              <a:ext cx="966929" cy="793560"/>
            </a:xfrm>
            <a:prstGeom prst="rect">
              <a:avLst/>
            </a:prstGeom>
            <a:solidFill>
              <a:srgbClr val="C00000"/>
            </a:solidFill>
            <a:ln>
              <a:noFill/>
            </a:ln>
          </p:spPr>
          <p:txBody>
            <a:bodyPr vert="horz" wrap="square" lIns="91440" tIns="45720" rIns="91440" bIns="45720" numCol="1" anchor="t" anchorCtr="0" compatLnSpc="1"/>
            <a:lstStyle/>
            <a:p>
              <a:endParaRPr lang="zh-CN" altLang="en-US" sz="160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9"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16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贪慕虚荣、赶时髦</a:t>
              </a:r>
            </a:p>
          </p:txBody>
        </p:sp>
      </p:grpSp>
      <p:sp>
        <p:nvSpPr>
          <p:cNvPr id="20" name="矩形 19"/>
          <p:cNvSpPr/>
          <p:nvPr/>
        </p:nvSpPr>
        <p:spPr>
          <a:xfrm>
            <a:off x="822208" y="2930726"/>
            <a:ext cx="7367736" cy="786306"/>
          </a:xfrm>
          <a:prstGeom prst="rect">
            <a:avLst/>
          </a:prstGeom>
          <a:noFill/>
        </p:spPr>
        <p:txBody>
          <a:bodyPr wrap="square" rtlCol="0">
            <a:spAutoFit/>
          </a:bodyPr>
          <a:lstStyle/>
          <a:p>
            <a:pPr algn="just">
              <a:lnSpc>
                <a:spcPct val="150000"/>
              </a:lnSpc>
              <a:buClr>
                <a:srgbClr val="FF0000"/>
              </a:buClr>
            </a:pPr>
            <a:r>
              <a:rPr lang="zh-CN" altLang="en-US" sz="1600" dirty="0">
                <a:latin typeface="Impact" panose="020B0806030902050204" pitchFamily="34" charset="0"/>
                <a:ea typeface="微软雅黑" panose="020B0503020204020204" pitchFamily="34" charset="-122"/>
                <a:sym typeface="Impact" panose="020B0806030902050204" pitchFamily="34" charset="0"/>
              </a:rPr>
              <a:t>错误的人生观导致许多年轻人误将吸毒视为时髦、气派，是高档消费和富有的象征，最终断送了他们本来美好的前程。</a:t>
            </a:r>
          </a:p>
        </p:txBody>
      </p:sp>
      <p:grpSp>
        <p:nvGrpSpPr>
          <p:cNvPr id="21" name="组合 20"/>
          <p:cNvGrpSpPr/>
          <p:nvPr/>
        </p:nvGrpSpPr>
        <p:grpSpPr>
          <a:xfrm>
            <a:off x="822208" y="3859511"/>
            <a:ext cx="2669672" cy="433585"/>
            <a:chOff x="6409426" y="1173624"/>
            <a:chExt cx="966929" cy="793560"/>
          </a:xfrm>
          <a:solidFill>
            <a:schemeClr val="bg2"/>
          </a:solidFill>
        </p:grpSpPr>
        <p:sp>
          <p:nvSpPr>
            <p:cNvPr id="22" name="椭圆 14"/>
            <p:cNvSpPr/>
            <p:nvPr/>
          </p:nvSpPr>
          <p:spPr bwMode="auto">
            <a:xfrm>
              <a:off x="6409426" y="1173624"/>
              <a:ext cx="966929" cy="793560"/>
            </a:xfrm>
            <a:prstGeom prst="rect">
              <a:avLst/>
            </a:prstGeom>
            <a:solidFill>
              <a:srgbClr val="C00000"/>
            </a:solidFill>
            <a:ln>
              <a:noFill/>
            </a:ln>
          </p:spPr>
          <p:txBody>
            <a:bodyPr vert="horz" wrap="square" lIns="91440" tIns="45720" rIns="91440" bIns="45720" numCol="1" anchor="t" anchorCtr="0" compatLnSpc="1"/>
            <a:lstStyle/>
            <a:p>
              <a:endParaRPr lang="zh-CN" altLang="en-US" sz="160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3" name="TextBox 15"/>
            <p:cNvSpPr txBox="1"/>
            <p:nvPr/>
          </p:nvSpPr>
          <p:spPr>
            <a:xfrm>
              <a:off x="6439638" y="1249738"/>
              <a:ext cx="936717"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14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借助吸毒逃避现实，寻求解脱</a:t>
              </a:r>
            </a:p>
          </p:txBody>
        </p:sp>
      </p:grpSp>
      <p:sp>
        <p:nvSpPr>
          <p:cNvPr id="24" name="矩形 23"/>
          <p:cNvSpPr/>
          <p:nvPr/>
        </p:nvSpPr>
        <p:spPr>
          <a:xfrm>
            <a:off x="822208" y="4298878"/>
            <a:ext cx="7592344" cy="786306"/>
          </a:xfrm>
          <a:prstGeom prst="rect">
            <a:avLst/>
          </a:prstGeom>
          <a:noFill/>
        </p:spPr>
        <p:txBody>
          <a:bodyPr wrap="square" rtlCol="0">
            <a:spAutoFit/>
          </a:bodyPr>
          <a:lstStyle/>
          <a:p>
            <a:pPr algn="just">
              <a:lnSpc>
                <a:spcPct val="150000"/>
              </a:lnSpc>
              <a:buClr>
                <a:srgbClr val="FF0000"/>
              </a:buClr>
            </a:pPr>
            <a:r>
              <a:rPr lang="zh-CN" altLang="en-US" sz="1600" dirty="0">
                <a:latin typeface="Impact" panose="020B0806030902050204" pitchFamily="34" charset="0"/>
                <a:ea typeface="微软雅黑" panose="020B0503020204020204" pitchFamily="34" charset="-122"/>
                <a:sym typeface="Impact" panose="020B0806030902050204" pitchFamily="34" charset="0"/>
              </a:rPr>
              <a:t>一些青少年试图借吸毒逃避现实，寻求解脱。这种不积极的心态，其结局只能是登上“死亡快车”。</a:t>
            </a:r>
          </a:p>
        </p:txBody>
      </p:sp>
      <p:grpSp>
        <p:nvGrpSpPr>
          <p:cNvPr id="25" name="组合 24"/>
          <p:cNvGrpSpPr/>
          <p:nvPr/>
        </p:nvGrpSpPr>
        <p:grpSpPr>
          <a:xfrm>
            <a:off x="822208" y="5155655"/>
            <a:ext cx="2669672" cy="433585"/>
            <a:chOff x="6409426" y="1173624"/>
            <a:chExt cx="966929" cy="793560"/>
          </a:xfrm>
          <a:solidFill>
            <a:schemeClr val="bg2"/>
          </a:solidFill>
        </p:grpSpPr>
        <p:sp>
          <p:nvSpPr>
            <p:cNvPr id="26" name="椭圆 14"/>
            <p:cNvSpPr/>
            <p:nvPr/>
          </p:nvSpPr>
          <p:spPr bwMode="auto">
            <a:xfrm>
              <a:off x="6409426" y="1173624"/>
              <a:ext cx="966929" cy="793560"/>
            </a:xfrm>
            <a:prstGeom prst="rect">
              <a:avLst/>
            </a:prstGeom>
            <a:solidFill>
              <a:srgbClr val="C00000"/>
            </a:solidFill>
            <a:ln>
              <a:noFill/>
            </a:ln>
          </p:spPr>
          <p:txBody>
            <a:bodyPr vert="horz" wrap="square" lIns="91440" tIns="45720" rIns="91440" bIns="45720" numCol="1" anchor="t" anchorCtr="0" compatLnSpc="1"/>
            <a:lstStyle/>
            <a:p>
              <a:endParaRPr lang="zh-CN" altLang="en-US" sz="160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7"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16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交友不慎</a:t>
              </a:r>
            </a:p>
          </p:txBody>
        </p:sp>
      </p:grpSp>
      <p:sp>
        <p:nvSpPr>
          <p:cNvPr id="28" name="矩形 27"/>
          <p:cNvSpPr/>
          <p:nvPr/>
        </p:nvSpPr>
        <p:spPr>
          <a:xfrm>
            <a:off x="822208" y="5604314"/>
            <a:ext cx="7592344" cy="416974"/>
          </a:xfrm>
          <a:prstGeom prst="rect">
            <a:avLst/>
          </a:prstGeom>
          <a:noFill/>
        </p:spPr>
        <p:txBody>
          <a:bodyPr wrap="square" rtlCol="0">
            <a:spAutoFit/>
          </a:bodyPr>
          <a:lstStyle/>
          <a:p>
            <a:pPr algn="just">
              <a:lnSpc>
                <a:spcPct val="150000"/>
              </a:lnSpc>
              <a:buClr>
                <a:srgbClr val="FF0000"/>
              </a:buClr>
            </a:pPr>
            <a:r>
              <a:rPr lang="zh-CN" altLang="en-US" sz="1600" dirty="0">
                <a:latin typeface="Impact" panose="020B0806030902050204" pitchFamily="34" charset="0"/>
                <a:ea typeface="微软雅黑" panose="020B0503020204020204" pitchFamily="34" charset="-122"/>
                <a:sym typeface="Impact" panose="020B0806030902050204" pitchFamily="34" charset="0"/>
              </a:rPr>
              <a:t>许多年轻人染毒是来自周围不良影响，坚决拒绝这种不良影响是唯一的选择。</a:t>
            </a:r>
          </a:p>
        </p:txBody>
      </p:sp>
    </p:spTree>
    <p:extLst>
      <p:ext uri="{BB962C8B-B14F-4D97-AF65-F5344CB8AC3E}">
        <p14:creationId xmlns:p14="http://schemas.microsoft.com/office/powerpoint/2010/main" val="1340058133"/>
      </p:ext>
    </p:extLst>
  </p:cSld>
  <p:clrMapOvr>
    <a:masterClrMapping/>
  </p:clrMapOvr>
  <mc:AlternateContent xmlns:mc="http://schemas.openxmlformats.org/markup-compatibility/2006" xmlns:p14="http://schemas.microsoft.com/office/powerpoint/2010/main">
    <mc:Choice Requires="p14">
      <p:transition spd="slow" p14:dur="800" advTm="4095">
        <p:blinds dir="vert"/>
      </p:transition>
    </mc:Choice>
    <mc:Fallback xmlns="">
      <p:transition spd="slow" advTm="4095">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randombar(horizontal)">
                                      <p:cBhvr>
                                        <p:cTn id="16" dur="500"/>
                                        <p:tgtEl>
                                          <p:spTgt spid="17"/>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randombar(horizontal)">
                                      <p:cBhvr>
                                        <p:cTn id="34" dur="500"/>
                                        <p:tgtEl>
                                          <p:spTgt spid="25"/>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 grpId="0"/>
      <p:bldP spid="24"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797362" y="1196753"/>
            <a:ext cx="2910541" cy="506842"/>
            <a:chOff x="6409426" y="1173624"/>
            <a:chExt cx="966929" cy="793560"/>
          </a:xfrm>
          <a:solidFill>
            <a:schemeClr val="bg2"/>
          </a:solidFill>
        </p:grpSpPr>
        <p:sp>
          <p:nvSpPr>
            <p:cNvPr id="15" name="椭圆 14"/>
            <p:cNvSpPr/>
            <p:nvPr/>
          </p:nvSpPr>
          <p:spPr bwMode="auto">
            <a:xfrm>
              <a:off x="6409426" y="1173624"/>
              <a:ext cx="966929" cy="793560"/>
            </a:xfrm>
            <a:prstGeom prst="rect">
              <a:avLst/>
            </a:prstGeom>
            <a:solidFill>
              <a:srgbClr val="C00000"/>
            </a:solidFill>
            <a:ln>
              <a:noFill/>
            </a:ln>
          </p:spPr>
          <p:txBody>
            <a:bodyPr vert="horz" wrap="square" lIns="91440" tIns="45720" rIns="91440" bIns="45720" numCol="1" anchor="t" anchorCtr="0" compatLnSpc="1"/>
            <a:lstStyle/>
            <a:p>
              <a:endParaRPr lang="zh-CN" altLang="en-US" sz="160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6"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16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赌气或逆反心理</a:t>
              </a:r>
            </a:p>
          </p:txBody>
        </p:sp>
      </p:grpSp>
      <p:sp>
        <p:nvSpPr>
          <p:cNvPr id="5" name="矩形 4"/>
          <p:cNvSpPr/>
          <p:nvPr/>
        </p:nvSpPr>
        <p:spPr>
          <a:xfrm>
            <a:off x="797363" y="1753972"/>
            <a:ext cx="7367736" cy="1155637"/>
          </a:xfrm>
          <a:prstGeom prst="rect">
            <a:avLst/>
          </a:prstGeom>
          <a:noFill/>
        </p:spPr>
        <p:txBody>
          <a:bodyPr wrap="square" rtlCol="0">
            <a:spAutoFit/>
          </a:bodyPr>
          <a:lstStyle/>
          <a:p>
            <a:pPr algn="just">
              <a:lnSpc>
                <a:spcPct val="150000"/>
              </a:lnSpc>
              <a:buClr>
                <a:srgbClr val="FF0000"/>
              </a:buClr>
            </a:pPr>
            <a:r>
              <a:rPr lang="zh-CN" altLang="en-US" sz="1600" dirty="0">
                <a:latin typeface="Impact" panose="020B0806030902050204" pitchFamily="34" charset="0"/>
                <a:ea typeface="微软雅黑" panose="020B0503020204020204" pitchFamily="34" charset="-122"/>
                <a:sym typeface="Impact" panose="020B0806030902050204" pitchFamily="34" charset="0"/>
              </a:rPr>
              <a:t>“你不让我干，我偏要试试”的逆反心理，不服气、不甘心、不认同的较劲儿心理，在许多青少年中普遍存在。你说毒品可怕，我就不怕；你说吸毒难戒，我就吸一个给你看。正是这种逆反心理，促使一些年轻人自己跳进了火炕。</a:t>
            </a:r>
          </a:p>
        </p:txBody>
      </p:sp>
      <p:grpSp>
        <p:nvGrpSpPr>
          <p:cNvPr id="21" name="组合 20"/>
          <p:cNvGrpSpPr/>
          <p:nvPr/>
        </p:nvGrpSpPr>
        <p:grpSpPr>
          <a:xfrm>
            <a:off x="797362" y="3138182"/>
            <a:ext cx="2910541" cy="506842"/>
            <a:chOff x="6409426" y="1173624"/>
            <a:chExt cx="966929" cy="793560"/>
          </a:xfrm>
          <a:solidFill>
            <a:schemeClr val="bg2"/>
          </a:solidFill>
        </p:grpSpPr>
        <p:sp>
          <p:nvSpPr>
            <p:cNvPr id="22" name="椭圆 14"/>
            <p:cNvSpPr/>
            <p:nvPr/>
          </p:nvSpPr>
          <p:spPr bwMode="auto">
            <a:xfrm>
              <a:off x="6409426" y="1173624"/>
              <a:ext cx="966929" cy="793560"/>
            </a:xfrm>
            <a:prstGeom prst="rect">
              <a:avLst/>
            </a:prstGeom>
            <a:solidFill>
              <a:srgbClr val="C00000"/>
            </a:solidFill>
            <a:ln>
              <a:noFill/>
            </a:ln>
          </p:spPr>
          <p:txBody>
            <a:bodyPr vert="horz" wrap="square" lIns="91440" tIns="45720" rIns="91440" bIns="45720" numCol="1" anchor="t" anchorCtr="0" compatLnSpc="1"/>
            <a:lstStyle/>
            <a:p>
              <a:endParaRPr lang="zh-CN" altLang="en-US" sz="160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3"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16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追求刺激和享乐</a:t>
              </a:r>
            </a:p>
          </p:txBody>
        </p:sp>
      </p:grpSp>
      <p:grpSp>
        <p:nvGrpSpPr>
          <p:cNvPr id="30" name="组合 29"/>
          <p:cNvGrpSpPr/>
          <p:nvPr/>
        </p:nvGrpSpPr>
        <p:grpSpPr>
          <a:xfrm>
            <a:off x="797362" y="3933056"/>
            <a:ext cx="2910541" cy="506842"/>
            <a:chOff x="6409426" y="1173624"/>
            <a:chExt cx="966929" cy="793560"/>
          </a:xfrm>
          <a:solidFill>
            <a:schemeClr val="bg2"/>
          </a:solidFill>
        </p:grpSpPr>
        <p:sp>
          <p:nvSpPr>
            <p:cNvPr id="31" name="椭圆 14"/>
            <p:cNvSpPr/>
            <p:nvPr/>
          </p:nvSpPr>
          <p:spPr bwMode="auto">
            <a:xfrm>
              <a:off x="6409426" y="1173624"/>
              <a:ext cx="966929" cy="793560"/>
            </a:xfrm>
            <a:prstGeom prst="rect">
              <a:avLst/>
            </a:prstGeom>
            <a:solidFill>
              <a:srgbClr val="C00000"/>
            </a:solidFill>
            <a:ln>
              <a:noFill/>
            </a:ln>
          </p:spPr>
          <p:txBody>
            <a:bodyPr vert="horz" wrap="square" lIns="91440" tIns="45720" rIns="91440" bIns="45720" numCol="1" anchor="t" anchorCtr="0" compatLnSpc="1"/>
            <a:lstStyle/>
            <a:p>
              <a:endParaRPr lang="zh-CN" altLang="en-US" sz="160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2"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16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受毒贩引诱</a:t>
              </a:r>
            </a:p>
          </p:txBody>
        </p:sp>
      </p:grpSp>
      <p:grpSp>
        <p:nvGrpSpPr>
          <p:cNvPr id="33" name="组合 32"/>
          <p:cNvGrpSpPr/>
          <p:nvPr/>
        </p:nvGrpSpPr>
        <p:grpSpPr>
          <a:xfrm>
            <a:off x="797362" y="4725144"/>
            <a:ext cx="2910541" cy="506842"/>
            <a:chOff x="6409426" y="1173624"/>
            <a:chExt cx="966929" cy="793560"/>
          </a:xfrm>
          <a:solidFill>
            <a:schemeClr val="bg2"/>
          </a:solidFill>
        </p:grpSpPr>
        <p:sp>
          <p:nvSpPr>
            <p:cNvPr id="34" name="椭圆 14"/>
            <p:cNvSpPr/>
            <p:nvPr/>
          </p:nvSpPr>
          <p:spPr bwMode="auto">
            <a:xfrm>
              <a:off x="6409426" y="1173624"/>
              <a:ext cx="966929" cy="793560"/>
            </a:xfrm>
            <a:prstGeom prst="rect">
              <a:avLst/>
            </a:prstGeom>
            <a:solidFill>
              <a:srgbClr val="C00000"/>
            </a:solidFill>
            <a:ln>
              <a:noFill/>
            </a:ln>
          </p:spPr>
          <p:txBody>
            <a:bodyPr vert="horz" wrap="square" lIns="91440" tIns="45720" rIns="91440" bIns="45720" numCol="1" anchor="t" anchorCtr="0" compatLnSpc="1"/>
            <a:lstStyle/>
            <a:p>
              <a:endParaRPr lang="zh-CN" altLang="en-US" sz="160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5"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16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在特定环境下使用新型毒品</a:t>
              </a:r>
            </a:p>
          </p:txBody>
        </p:sp>
      </p:grpSp>
      <p:sp>
        <p:nvSpPr>
          <p:cNvPr id="36" name="矩形 35"/>
          <p:cNvSpPr/>
          <p:nvPr/>
        </p:nvSpPr>
        <p:spPr>
          <a:xfrm>
            <a:off x="784291" y="5373216"/>
            <a:ext cx="7367736" cy="457561"/>
          </a:xfrm>
          <a:prstGeom prst="rect">
            <a:avLst/>
          </a:prstGeom>
          <a:noFill/>
        </p:spPr>
        <p:txBody>
          <a:bodyPr wrap="square" rtlCol="0">
            <a:spAutoFit/>
          </a:bodyPr>
          <a:lstStyle/>
          <a:p>
            <a:pPr algn="just">
              <a:lnSpc>
                <a:spcPct val="150000"/>
              </a:lnSpc>
              <a:buClr>
                <a:srgbClr val="FF0000"/>
              </a:buClr>
            </a:pPr>
            <a:r>
              <a:rPr lang="zh-CN" altLang="en-US" dirty="0">
                <a:latin typeface="Impact" panose="020B0806030902050204" pitchFamily="34" charset="0"/>
                <a:ea typeface="微软雅黑" panose="020B0503020204020204" pitchFamily="34" charset="-122"/>
                <a:sym typeface="Impact" panose="020B0806030902050204" pitchFamily="34" charset="0"/>
              </a:rPr>
              <a:t>如为提神，学生在考试前服用止咳水。</a:t>
            </a:r>
          </a:p>
        </p:txBody>
      </p:sp>
      <p:sp>
        <p:nvSpPr>
          <p:cNvPr id="17" name="文本占位符 2"/>
          <p:cNvSpPr txBox="1">
            <a:spLocks/>
          </p:cNvSpPr>
          <p:nvPr/>
        </p:nvSpPr>
        <p:spPr>
          <a:xfrm>
            <a:off x="506462" y="404664"/>
            <a:ext cx="5073650" cy="3603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2400" b="1" dirty="0" smtClean="0">
                <a:solidFill>
                  <a:srgbClr val="0070C0"/>
                </a:solidFill>
              </a:rPr>
              <a:t>青少年吸食毒品的诱因</a:t>
            </a:r>
            <a:endParaRPr lang="zh-CN" altLang="en-US" sz="2400" b="1" dirty="0">
              <a:solidFill>
                <a:srgbClr val="0070C0"/>
              </a:solidFill>
            </a:endParaRPr>
          </a:p>
        </p:txBody>
      </p:sp>
    </p:spTree>
    <p:extLst>
      <p:ext uri="{BB962C8B-B14F-4D97-AF65-F5344CB8AC3E}">
        <p14:creationId xmlns:p14="http://schemas.microsoft.com/office/powerpoint/2010/main" val="435938393"/>
      </p:ext>
    </p:extLst>
  </p:cSld>
  <p:clrMapOvr>
    <a:masterClrMapping/>
  </p:clrMapOvr>
  <mc:AlternateContent xmlns:mc="http://schemas.openxmlformats.org/markup-compatibility/2006" xmlns:p14="http://schemas.microsoft.com/office/powerpoint/2010/main">
    <mc:Choice Requires="p14">
      <p:transition spd="slow" p14:dur="800" advTm="4095">
        <p:blinds dir="vert"/>
      </p:transition>
    </mc:Choice>
    <mc:Fallback xmlns="">
      <p:transition spd="slow" advTm="4095">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randombar(horizontal)">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randombar(horizontal)">
                                      <p:cBhvr>
                                        <p:cTn id="21" dur="500"/>
                                        <p:tgtEl>
                                          <p:spTgt spid="30"/>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randombar(horizontal)">
                                      <p:cBhvr>
                                        <p:cTn id="26" dur="500"/>
                                        <p:tgtEl>
                                          <p:spTgt spid="33"/>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83568" y="548680"/>
            <a:ext cx="1752600" cy="830997"/>
          </a:xfrm>
          <a:prstGeom prst="rect">
            <a:avLst/>
          </a:prstGeom>
          <a:noFill/>
          <a:ln w="9525">
            <a:solidFill>
              <a:schemeClr val="bg1"/>
            </a:solidFill>
            <a:miter lim="800000"/>
            <a:headEnd/>
            <a:tailEnd/>
          </a:ln>
          <a:effectLst>
            <a:reflection blurRad="6350" stA="50000" endA="300" endPos="90000" dir="5400000" sy="-100000" algn="bl" rotWithShape="0"/>
          </a:effectLst>
          <a:extLst>
            <a:ext uri="{909E8E84-426E-40DD-AFC4-6F175D3DCCD1}">
              <a14:hiddenFill xmlns:a14="http://schemas.microsoft.com/office/drawing/2010/main">
                <a:solidFill>
                  <a:srgbClr val="FFFFFF"/>
                </a:solidFill>
              </a14:hiddenFill>
            </a:ext>
          </a:extLst>
        </p:spPr>
        <p:txBody>
          <a:bodyPr>
            <a:spAutoFit/>
          </a:bodyPr>
          <a:lstStyle>
            <a:lvl1pPr eaLnBrk="0" hangingPunct="0">
              <a:defRPr sz="3200" b="1">
                <a:solidFill>
                  <a:schemeClr val="tx1"/>
                </a:solidFill>
                <a:latin typeface="Arial" pitchFamily="34" charset="0"/>
                <a:ea typeface="宋体" pitchFamily="2" charset="-122"/>
              </a:defRPr>
            </a:lvl1pPr>
            <a:lvl2pPr marL="742950" indent="-285750" eaLnBrk="0" hangingPunct="0">
              <a:defRPr sz="3200" b="1">
                <a:solidFill>
                  <a:schemeClr val="tx1"/>
                </a:solidFill>
                <a:latin typeface="Arial" pitchFamily="34" charset="0"/>
                <a:ea typeface="宋体" pitchFamily="2" charset="-122"/>
              </a:defRPr>
            </a:lvl2pPr>
            <a:lvl3pPr marL="1143000" indent="-228600" eaLnBrk="0" hangingPunct="0">
              <a:defRPr sz="3200" b="1">
                <a:solidFill>
                  <a:schemeClr val="tx1"/>
                </a:solidFill>
                <a:latin typeface="Arial" pitchFamily="34" charset="0"/>
                <a:ea typeface="宋体" pitchFamily="2" charset="-122"/>
              </a:defRPr>
            </a:lvl3pPr>
            <a:lvl4pPr marL="1600200" indent="-228600" eaLnBrk="0" hangingPunct="0">
              <a:defRPr sz="3200" b="1">
                <a:solidFill>
                  <a:schemeClr val="tx1"/>
                </a:solidFill>
                <a:latin typeface="Arial" pitchFamily="34" charset="0"/>
                <a:ea typeface="宋体" pitchFamily="2" charset="-122"/>
              </a:defRPr>
            </a:lvl4pPr>
            <a:lvl5pPr marL="2057400" indent="-228600" eaLnBrk="0" hangingPunct="0">
              <a:defRPr sz="3200" b="1">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200" b="1">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200" b="1">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200" b="1">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200" b="1">
                <a:solidFill>
                  <a:schemeClr val="tx1"/>
                </a:solidFill>
                <a:latin typeface="Arial" pitchFamily="34" charset="0"/>
                <a:ea typeface="宋体" pitchFamily="2" charset="-122"/>
              </a:defRPr>
            </a:lvl9pPr>
          </a:lstStyle>
          <a:p>
            <a:pPr eaLnBrk="1" hangingPunct="1">
              <a:spcBef>
                <a:spcPct val="50000"/>
              </a:spcBef>
            </a:pPr>
            <a:r>
              <a:rPr kumimoji="1" lang="zh-CN" altLang="en-US" sz="4800" b="0" dirty="0">
                <a:solidFill>
                  <a:srgbClr val="FF0000"/>
                </a:solidFill>
                <a:latin typeface="Times New Roman" pitchFamily="18" charset="0"/>
                <a:ea typeface="隶书" pitchFamily="49" charset="-122"/>
              </a:rPr>
              <a:t>讨论</a:t>
            </a:r>
          </a:p>
        </p:txBody>
      </p:sp>
      <p:sp>
        <p:nvSpPr>
          <p:cNvPr id="3" name="Text Box 5"/>
          <p:cNvSpPr txBox="1">
            <a:spLocks noChangeArrowheads="1"/>
          </p:cNvSpPr>
          <p:nvPr/>
        </p:nvSpPr>
        <p:spPr bwMode="auto">
          <a:xfrm>
            <a:off x="2051720" y="2793122"/>
            <a:ext cx="7848872" cy="707886"/>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3200" b="1">
                <a:solidFill>
                  <a:schemeClr val="tx1"/>
                </a:solidFill>
                <a:latin typeface="Arial" pitchFamily="34" charset="0"/>
                <a:ea typeface="宋体" pitchFamily="2" charset="-122"/>
              </a:defRPr>
            </a:lvl1pPr>
            <a:lvl2pPr marL="742950" indent="-285750" eaLnBrk="0" hangingPunct="0">
              <a:defRPr sz="3200" b="1">
                <a:solidFill>
                  <a:schemeClr val="tx1"/>
                </a:solidFill>
                <a:latin typeface="Arial" pitchFamily="34" charset="0"/>
                <a:ea typeface="宋体" pitchFamily="2" charset="-122"/>
              </a:defRPr>
            </a:lvl2pPr>
            <a:lvl3pPr marL="1143000" indent="-228600" eaLnBrk="0" hangingPunct="0">
              <a:defRPr sz="3200" b="1">
                <a:solidFill>
                  <a:schemeClr val="tx1"/>
                </a:solidFill>
                <a:latin typeface="Arial" pitchFamily="34" charset="0"/>
                <a:ea typeface="宋体" pitchFamily="2" charset="-122"/>
              </a:defRPr>
            </a:lvl3pPr>
            <a:lvl4pPr marL="1600200" indent="-228600" eaLnBrk="0" hangingPunct="0">
              <a:defRPr sz="3200" b="1">
                <a:solidFill>
                  <a:schemeClr val="tx1"/>
                </a:solidFill>
                <a:latin typeface="Arial" pitchFamily="34" charset="0"/>
                <a:ea typeface="宋体" pitchFamily="2" charset="-122"/>
              </a:defRPr>
            </a:lvl4pPr>
            <a:lvl5pPr marL="2057400" indent="-228600" eaLnBrk="0" hangingPunct="0">
              <a:defRPr sz="3200" b="1">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200" b="1">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200" b="1">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200" b="1">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200" b="1">
                <a:solidFill>
                  <a:schemeClr val="tx1"/>
                </a:solidFill>
                <a:latin typeface="Arial" pitchFamily="34" charset="0"/>
                <a:ea typeface="宋体" pitchFamily="2" charset="-122"/>
              </a:defRPr>
            </a:lvl9pPr>
          </a:lstStyle>
          <a:p>
            <a:pPr eaLnBrk="1" hangingPunct="1"/>
            <a:r>
              <a:rPr lang="zh-CN" altLang="en-US" sz="4000" dirty="0">
                <a:solidFill>
                  <a:srgbClr val="0066FF"/>
                </a:solidFill>
                <a:ea typeface="黑体" pitchFamily="49" charset="-122"/>
              </a:rPr>
              <a:t>青少年如何拒绝</a:t>
            </a:r>
            <a:r>
              <a:rPr lang="zh-CN" altLang="en-US" sz="4000" dirty="0" smtClean="0">
                <a:solidFill>
                  <a:srgbClr val="0066FF"/>
                </a:solidFill>
                <a:ea typeface="黑体" pitchFamily="49" charset="-122"/>
              </a:rPr>
              <a:t>毒品？</a:t>
            </a:r>
            <a:endParaRPr lang="zh-CN" altLang="en-US" sz="4000" dirty="0">
              <a:solidFill>
                <a:srgbClr val="0066FF"/>
              </a:solidFill>
              <a:ea typeface="黑体" pitchFamily="49" charset="-122"/>
            </a:endParaRPr>
          </a:p>
        </p:txBody>
      </p:sp>
    </p:spTree>
    <p:extLst>
      <p:ext uri="{BB962C8B-B14F-4D97-AF65-F5344CB8AC3E}">
        <p14:creationId xmlns:p14="http://schemas.microsoft.com/office/powerpoint/2010/main" val="968676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612976" y="453535"/>
            <a:ext cx="3022920"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sp>
        <p:nvSpPr>
          <p:cNvPr id="3" name="文本框 8"/>
          <p:cNvSpPr txBox="1"/>
          <p:nvPr/>
        </p:nvSpPr>
        <p:spPr>
          <a:xfrm>
            <a:off x="907126" y="455439"/>
            <a:ext cx="2944794" cy="523220"/>
          </a:xfrm>
          <a:prstGeom prst="rect">
            <a:avLst/>
          </a:prstGeom>
          <a:noFill/>
        </p:spPr>
        <p:txBody>
          <a:bodyPr wrap="square" rtlCol="0">
            <a:spAutoFit/>
          </a:bodyPr>
          <a:lstStyle/>
          <a:p>
            <a:r>
              <a:rPr lang="zh-CN" altLang="en-US" sz="2800" dirty="0">
                <a:solidFill>
                  <a:schemeClr val="bg1"/>
                </a:solidFill>
              </a:rPr>
              <a:t>“自卫防毒”术</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sp>
        <p:nvSpPr>
          <p:cNvPr id="5" name="Text Box 2"/>
          <p:cNvSpPr txBox="1">
            <a:spLocks noChangeArrowheads="1"/>
          </p:cNvSpPr>
          <p:nvPr/>
        </p:nvSpPr>
        <p:spPr bwMode="auto">
          <a:xfrm>
            <a:off x="830460" y="1408995"/>
            <a:ext cx="7485955" cy="460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b="1">
                <a:solidFill>
                  <a:schemeClr val="tx1"/>
                </a:solidFill>
                <a:latin typeface="Arial" pitchFamily="34" charset="0"/>
                <a:ea typeface="宋体" pitchFamily="2" charset="-122"/>
              </a:defRPr>
            </a:lvl1pPr>
            <a:lvl2pPr marL="742950" indent="-285750" eaLnBrk="0" hangingPunct="0">
              <a:defRPr sz="3200" b="1">
                <a:solidFill>
                  <a:schemeClr val="tx1"/>
                </a:solidFill>
                <a:latin typeface="Arial" pitchFamily="34" charset="0"/>
                <a:ea typeface="宋体" pitchFamily="2" charset="-122"/>
              </a:defRPr>
            </a:lvl2pPr>
            <a:lvl3pPr marL="1143000" indent="-228600" eaLnBrk="0" hangingPunct="0">
              <a:defRPr sz="3200" b="1">
                <a:solidFill>
                  <a:schemeClr val="tx1"/>
                </a:solidFill>
                <a:latin typeface="Arial" pitchFamily="34" charset="0"/>
                <a:ea typeface="宋体" pitchFamily="2" charset="-122"/>
              </a:defRPr>
            </a:lvl3pPr>
            <a:lvl4pPr marL="1600200" indent="-228600" eaLnBrk="0" hangingPunct="0">
              <a:defRPr sz="3200" b="1">
                <a:solidFill>
                  <a:schemeClr val="tx1"/>
                </a:solidFill>
                <a:latin typeface="Arial" pitchFamily="34" charset="0"/>
                <a:ea typeface="宋体" pitchFamily="2" charset="-122"/>
              </a:defRPr>
            </a:lvl4pPr>
            <a:lvl5pPr marL="2057400" indent="-228600" eaLnBrk="0" hangingPunct="0">
              <a:defRPr sz="3200" b="1">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200" b="1">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200" b="1">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200" b="1">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200" b="1">
                <a:solidFill>
                  <a:schemeClr val="tx1"/>
                </a:solidFill>
                <a:latin typeface="Arial" pitchFamily="34" charset="0"/>
                <a:ea typeface="宋体" pitchFamily="2" charset="-122"/>
              </a:defRPr>
            </a:lvl9pPr>
          </a:lstStyle>
          <a:p>
            <a:pPr>
              <a:lnSpc>
                <a:spcPts val="3200"/>
              </a:lnSpc>
            </a:pPr>
            <a:r>
              <a:rPr lang="en-US" altLang="zh-CN" sz="2400" dirty="0" smtClean="0">
                <a:solidFill>
                  <a:srgbClr val="FF0000"/>
                </a:solidFill>
              </a:rPr>
              <a:t>1</a:t>
            </a:r>
            <a:r>
              <a:rPr lang="en-US" altLang="zh-CN" sz="2400" dirty="0">
                <a:solidFill>
                  <a:srgbClr val="FF0000"/>
                </a:solidFill>
              </a:rPr>
              <a:t>. </a:t>
            </a:r>
            <a:r>
              <a:rPr lang="zh-CN" altLang="zh-CN" sz="2400" dirty="0">
                <a:solidFill>
                  <a:srgbClr val="FF0000"/>
                </a:solidFill>
              </a:rPr>
              <a:t>不要进入治安复杂的场所。</a:t>
            </a:r>
          </a:p>
          <a:p>
            <a:pPr>
              <a:lnSpc>
                <a:spcPts val="3200"/>
              </a:lnSpc>
            </a:pPr>
            <a:r>
              <a:rPr lang="en-US" altLang="zh-CN" sz="2400" dirty="0">
                <a:solidFill>
                  <a:srgbClr val="FF0000"/>
                </a:solidFill>
              </a:rPr>
              <a:t>2. </a:t>
            </a:r>
            <a:r>
              <a:rPr lang="zh-CN" altLang="zh-CN" sz="2400" dirty="0">
                <a:solidFill>
                  <a:srgbClr val="FF0000"/>
                </a:solidFill>
              </a:rPr>
              <a:t>有警觉戒备意识，对诱惑提高警惕，采取坚决拒绝的态度，不轻信谎言。如，不轻易和陌生人搭讪，不接受陌生人提供的香烟和饮料；出入娱乐场所，尽量少喝里面提供的饮料，不随便离开座位，离开座位时最好有人看守饮料、食物等。</a:t>
            </a:r>
          </a:p>
          <a:p>
            <a:pPr>
              <a:lnSpc>
                <a:spcPts val="3200"/>
              </a:lnSpc>
            </a:pPr>
            <a:r>
              <a:rPr lang="en-US" altLang="zh-CN" sz="2400" dirty="0">
                <a:solidFill>
                  <a:srgbClr val="FF0000"/>
                </a:solidFill>
              </a:rPr>
              <a:t>3. </a:t>
            </a:r>
            <a:r>
              <a:rPr lang="zh-CN" altLang="zh-CN" sz="2400" dirty="0">
                <a:solidFill>
                  <a:srgbClr val="FF0000"/>
                </a:solidFill>
              </a:rPr>
              <a:t>不要盲目攀比，盲目追求时尚。</a:t>
            </a:r>
          </a:p>
          <a:p>
            <a:pPr>
              <a:lnSpc>
                <a:spcPts val="3200"/>
              </a:lnSpc>
            </a:pPr>
            <a:r>
              <a:rPr lang="en-US" altLang="zh-CN" sz="2400" dirty="0">
                <a:solidFill>
                  <a:srgbClr val="FF0000"/>
                </a:solidFill>
              </a:rPr>
              <a:t>4. </a:t>
            </a:r>
            <a:r>
              <a:rPr lang="zh-CN" altLang="zh-CN" sz="2400" dirty="0">
                <a:solidFill>
                  <a:srgbClr val="FF0000"/>
                </a:solidFill>
              </a:rPr>
              <a:t>不要滥用药品（减肥药、兴奋药、镇静药等）。</a:t>
            </a:r>
          </a:p>
          <a:p>
            <a:pPr>
              <a:lnSpc>
                <a:spcPts val="3200"/>
              </a:lnSpc>
            </a:pPr>
            <a:r>
              <a:rPr lang="en-US" altLang="zh-CN" sz="2400" dirty="0">
                <a:solidFill>
                  <a:srgbClr val="FF0000"/>
                </a:solidFill>
              </a:rPr>
              <a:t>5. </a:t>
            </a:r>
            <a:r>
              <a:rPr lang="zh-CN" altLang="zh-CN" sz="2400" dirty="0">
                <a:solidFill>
                  <a:srgbClr val="FF0000"/>
                </a:solidFill>
              </a:rPr>
              <a:t>一旦遇到无法排解的事端，首先要设法寻找正确的途径去解决，而不能沉溺其中，自暴自弃，更不能借毒解愁。</a:t>
            </a:r>
          </a:p>
        </p:txBody>
      </p:sp>
    </p:spTree>
    <p:extLst>
      <p:ext uri="{BB962C8B-B14F-4D97-AF65-F5344CB8AC3E}">
        <p14:creationId xmlns:p14="http://schemas.microsoft.com/office/powerpoint/2010/main" val="365565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83568" y="548680"/>
            <a:ext cx="1752600" cy="830997"/>
          </a:xfrm>
          <a:prstGeom prst="rect">
            <a:avLst/>
          </a:prstGeom>
          <a:noFill/>
          <a:ln w="9525">
            <a:solidFill>
              <a:schemeClr val="bg1"/>
            </a:solidFill>
            <a:miter lim="800000"/>
            <a:headEnd/>
            <a:tailEnd/>
          </a:ln>
          <a:effectLst>
            <a:reflection blurRad="6350" stA="50000" endA="300" endPos="90000" dir="5400000" sy="-100000" algn="bl" rotWithShape="0"/>
          </a:effectLst>
          <a:extLst>
            <a:ext uri="{909E8E84-426E-40DD-AFC4-6F175D3DCCD1}">
              <a14:hiddenFill xmlns:a14="http://schemas.microsoft.com/office/drawing/2010/main">
                <a:solidFill>
                  <a:srgbClr val="FFFFFF"/>
                </a:solidFill>
              </a14:hiddenFill>
            </a:ext>
          </a:extLst>
        </p:spPr>
        <p:txBody>
          <a:bodyPr>
            <a:spAutoFit/>
          </a:bodyPr>
          <a:lstStyle>
            <a:lvl1pPr eaLnBrk="0" hangingPunct="0">
              <a:defRPr sz="3200" b="1">
                <a:solidFill>
                  <a:schemeClr val="tx1"/>
                </a:solidFill>
                <a:latin typeface="Arial" pitchFamily="34" charset="0"/>
                <a:ea typeface="宋体" pitchFamily="2" charset="-122"/>
              </a:defRPr>
            </a:lvl1pPr>
            <a:lvl2pPr marL="742950" indent="-285750" eaLnBrk="0" hangingPunct="0">
              <a:defRPr sz="3200" b="1">
                <a:solidFill>
                  <a:schemeClr val="tx1"/>
                </a:solidFill>
                <a:latin typeface="Arial" pitchFamily="34" charset="0"/>
                <a:ea typeface="宋体" pitchFamily="2" charset="-122"/>
              </a:defRPr>
            </a:lvl2pPr>
            <a:lvl3pPr marL="1143000" indent="-228600" eaLnBrk="0" hangingPunct="0">
              <a:defRPr sz="3200" b="1">
                <a:solidFill>
                  <a:schemeClr val="tx1"/>
                </a:solidFill>
                <a:latin typeface="Arial" pitchFamily="34" charset="0"/>
                <a:ea typeface="宋体" pitchFamily="2" charset="-122"/>
              </a:defRPr>
            </a:lvl3pPr>
            <a:lvl4pPr marL="1600200" indent="-228600" eaLnBrk="0" hangingPunct="0">
              <a:defRPr sz="3200" b="1">
                <a:solidFill>
                  <a:schemeClr val="tx1"/>
                </a:solidFill>
                <a:latin typeface="Arial" pitchFamily="34" charset="0"/>
                <a:ea typeface="宋体" pitchFamily="2" charset="-122"/>
              </a:defRPr>
            </a:lvl4pPr>
            <a:lvl5pPr marL="2057400" indent="-228600" eaLnBrk="0" hangingPunct="0">
              <a:defRPr sz="3200" b="1">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200" b="1">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200" b="1">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200" b="1">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200" b="1">
                <a:solidFill>
                  <a:schemeClr val="tx1"/>
                </a:solidFill>
                <a:latin typeface="Arial" pitchFamily="34" charset="0"/>
                <a:ea typeface="宋体" pitchFamily="2" charset="-122"/>
              </a:defRPr>
            </a:lvl9pPr>
          </a:lstStyle>
          <a:p>
            <a:pPr eaLnBrk="1" hangingPunct="1">
              <a:spcBef>
                <a:spcPct val="50000"/>
              </a:spcBef>
            </a:pPr>
            <a:r>
              <a:rPr kumimoji="1" lang="zh-CN" altLang="en-US" sz="4800" b="0" dirty="0">
                <a:solidFill>
                  <a:srgbClr val="FF0000"/>
                </a:solidFill>
                <a:latin typeface="Times New Roman" pitchFamily="18" charset="0"/>
                <a:ea typeface="隶书" pitchFamily="49" charset="-122"/>
              </a:rPr>
              <a:t>讨论</a:t>
            </a:r>
          </a:p>
        </p:txBody>
      </p:sp>
      <p:sp>
        <p:nvSpPr>
          <p:cNvPr id="3" name="Text Box 5"/>
          <p:cNvSpPr txBox="1">
            <a:spLocks noChangeArrowheads="1"/>
          </p:cNvSpPr>
          <p:nvPr/>
        </p:nvSpPr>
        <p:spPr bwMode="auto">
          <a:xfrm>
            <a:off x="1835696" y="2564904"/>
            <a:ext cx="6192688" cy="1323439"/>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3200" b="1">
                <a:solidFill>
                  <a:schemeClr val="tx1"/>
                </a:solidFill>
                <a:latin typeface="Arial" pitchFamily="34" charset="0"/>
                <a:ea typeface="宋体" pitchFamily="2" charset="-122"/>
              </a:defRPr>
            </a:lvl1pPr>
            <a:lvl2pPr marL="742950" indent="-285750" eaLnBrk="0" hangingPunct="0">
              <a:defRPr sz="3200" b="1">
                <a:solidFill>
                  <a:schemeClr val="tx1"/>
                </a:solidFill>
                <a:latin typeface="Arial" pitchFamily="34" charset="0"/>
                <a:ea typeface="宋体" pitchFamily="2" charset="-122"/>
              </a:defRPr>
            </a:lvl2pPr>
            <a:lvl3pPr marL="1143000" indent="-228600" eaLnBrk="0" hangingPunct="0">
              <a:defRPr sz="3200" b="1">
                <a:solidFill>
                  <a:schemeClr val="tx1"/>
                </a:solidFill>
                <a:latin typeface="Arial" pitchFamily="34" charset="0"/>
                <a:ea typeface="宋体" pitchFamily="2" charset="-122"/>
              </a:defRPr>
            </a:lvl3pPr>
            <a:lvl4pPr marL="1600200" indent="-228600" eaLnBrk="0" hangingPunct="0">
              <a:defRPr sz="3200" b="1">
                <a:solidFill>
                  <a:schemeClr val="tx1"/>
                </a:solidFill>
                <a:latin typeface="Arial" pitchFamily="34" charset="0"/>
                <a:ea typeface="宋体" pitchFamily="2" charset="-122"/>
              </a:defRPr>
            </a:lvl4pPr>
            <a:lvl5pPr marL="2057400" indent="-228600" eaLnBrk="0" hangingPunct="0">
              <a:defRPr sz="3200" b="1">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200" b="1">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200" b="1">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200" b="1">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200" b="1">
                <a:solidFill>
                  <a:schemeClr val="tx1"/>
                </a:solidFill>
                <a:latin typeface="Arial" pitchFamily="34" charset="0"/>
                <a:ea typeface="宋体" pitchFamily="2" charset="-122"/>
              </a:defRPr>
            </a:lvl9pPr>
          </a:lstStyle>
          <a:p>
            <a:pPr eaLnBrk="1" hangingPunct="1"/>
            <a:r>
              <a:rPr lang="zh-CN" altLang="en-US" sz="4000" dirty="0">
                <a:solidFill>
                  <a:srgbClr val="0066FF"/>
                </a:solidFill>
                <a:ea typeface="黑体" pitchFamily="49" charset="-122"/>
              </a:rPr>
              <a:t>当有人向你提供毒品时，你会怎样做？？</a:t>
            </a:r>
          </a:p>
        </p:txBody>
      </p:sp>
    </p:spTree>
    <p:extLst>
      <p:ext uri="{BB962C8B-B14F-4D97-AF65-F5344CB8AC3E}">
        <p14:creationId xmlns:p14="http://schemas.microsoft.com/office/powerpoint/2010/main" val="125739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043608" y="1665089"/>
            <a:ext cx="6984776" cy="392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b="1">
                <a:solidFill>
                  <a:schemeClr val="tx1"/>
                </a:solidFill>
                <a:latin typeface="Arial" pitchFamily="34" charset="0"/>
                <a:ea typeface="宋体" pitchFamily="2" charset="-122"/>
              </a:defRPr>
            </a:lvl1pPr>
            <a:lvl2pPr marL="742950" indent="-285750" eaLnBrk="0" hangingPunct="0">
              <a:defRPr sz="3200" b="1">
                <a:solidFill>
                  <a:schemeClr val="tx1"/>
                </a:solidFill>
                <a:latin typeface="Arial" pitchFamily="34" charset="0"/>
                <a:ea typeface="宋体" pitchFamily="2" charset="-122"/>
              </a:defRPr>
            </a:lvl2pPr>
            <a:lvl3pPr marL="1143000" indent="-228600" eaLnBrk="0" hangingPunct="0">
              <a:defRPr sz="3200" b="1">
                <a:solidFill>
                  <a:schemeClr val="tx1"/>
                </a:solidFill>
                <a:latin typeface="Arial" pitchFamily="34" charset="0"/>
                <a:ea typeface="宋体" pitchFamily="2" charset="-122"/>
              </a:defRPr>
            </a:lvl3pPr>
            <a:lvl4pPr marL="1600200" indent="-228600" eaLnBrk="0" hangingPunct="0">
              <a:defRPr sz="3200" b="1">
                <a:solidFill>
                  <a:schemeClr val="tx1"/>
                </a:solidFill>
                <a:latin typeface="Arial" pitchFamily="34" charset="0"/>
                <a:ea typeface="宋体" pitchFamily="2" charset="-122"/>
              </a:defRPr>
            </a:lvl4pPr>
            <a:lvl5pPr marL="2057400" indent="-228600" eaLnBrk="0" hangingPunct="0">
              <a:defRPr sz="3200" b="1">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200" b="1">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200" b="1">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200" b="1">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200" b="1">
                <a:solidFill>
                  <a:schemeClr val="tx1"/>
                </a:solidFill>
                <a:latin typeface="Arial" pitchFamily="34" charset="0"/>
                <a:ea typeface="宋体" pitchFamily="2" charset="-122"/>
              </a:defRPr>
            </a:lvl9pPr>
          </a:lstStyle>
          <a:p>
            <a:pPr eaLnBrk="1" hangingPunct="1"/>
            <a:r>
              <a:rPr lang="en-US" altLang="zh-CN" sz="2400" dirty="0">
                <a:solidFill>
                  <a:srgbClr val="FF0000"/>
                </a:solidFill>
                <a:latin typeface="楷体_GB2312" pitchFamily="1" charset="-122"/>
                <a:ea typeface="楷体_GB2312" pitchFamily="1" charset="-122"/>
              </a:rPr>
              <a:t>  </a:t>
            </a:r>
            <a:r>
              <a:rPr lang="zh-CN" altLang="en-US" sz="2400" dirty="0">
                <a:solidFill>
                  <a:srgbClr val="FF0000"/>
                </a:solidFill>
                <a:latin typeface="楷体_GB2312" pitchFamily="1" charset="-122"/>
                <a:ea typeface="楷体_GB2312" pitchFamily="1" charset="-122"/>
              </a:rPr>
              <a:t>一是：直接拒绝；</a:t>
            </a:r>
          </a:p>
          <a:p>
            <a:pPr eaLnBrk="1" hangingPunct="1">
              <a:lnSpc>
                <a:spcPts val="4500"/>
              </a:lnSpc>
            </a:pPr>
            <a:r>
              <a:rPr lang="zh-CN" altLang="en-US" sz="2400" dirty="0">
                <a:solidFill>
                  <a:srgbClr val="FF0000"/>
                </a:solidFill>
                <a:latin typeface="楷体_GB2312" pitchFamily="1" charset="-122"/>
                <a:ea typeface="楷体_GB2312" pitchFamily="1" charset="-122"/>
              </a:rPr>
              <a:t>  二是</a:t>
            </a:r>
            <a:r>
              <a:rPr lang="zh-CN" altLang="en-US" sz="2400" dirty="0" smtClean="0">
                <a:solidFill>
                  <a:srgbClr val="FF0000"/>
                </a:solidFill>
                <a:latin typeface="楷体_GB2312" pitchFamily="1" charset="-122"/>
                <a:ea typeface="楷体_GB2312" pitchFamily="1" charset="-122"/>
              </a:rPr>
              <a:t>：</a:t>
            </a:r>
            <a:r>
              <a:rPr lang="zh-CN" altLang="zh-CN" sz="2400" dirty="0" smtClean="0">
                <a:solidFill>
                  <a:srgbClr val="FF0000"/>
                </a:solidFill>
              </a:rPr>
              <a:t>金蝉脱壳</a:t>
            </a:r>
            <a:r>
              <a:rPr lang="zh-CN" altLang="en-US" sz="2400" dirty="0" smtClean="0">
                <a:solidFill>
                  <a:srgbClr val="FF0000"/>
                </a:solidFill>
              </a:rPr>
              <a:t>，</a:t>
            </a:r>
            <a:r>
              <a:rPr lang="zh-CN" altLang="en-US" sz="2400" dirty="0" smtClean="0">
                <a:solidFill>
                  <a:srgbClr val="FF0000"/>
                </a:solidFill>
                <a:latin typeface="楷体_GB2312" pitchFamily="1" charset="-122"/>
                <a:ea typeface="楷体_GB2312" pitchFamily="1" charset="-122"/>
              </a:rPr>
              <a:t>找借口</a:t>
            </a:r>
            <a:r>
              <a:rPr lang="zh-CN" altLang="en-US" sz="2400" dirty="0">
                <a:solidFill>
                  <a:srgbClr val="FF0000"/>
                </a:solidFill>
                <a:latin typeface="楷体_GB2312" pitchFamily="1" charset="-122"/>
                <a:ea typeface="楷体_GB2312" pitchFamily="1" charset="-122"/>
              </a:rPr>
              <a:t>溜走；</a:t>
            </a:r>
          </a:p>
          <a:p>
            <a:pPr eaLnBrk="1" hangingPunct="1">
              <a:lnSpc>
                <a:spcPts val="4500"/>
              </a:lnSpc>
            </a:pPr>
            <a:r>
              <a:rPr lang="zh-CN" altLang="en-US" sz="2400" dirty="0">
                <a:solidFill>
                  <a:srgbClr val="FF0000"/>
                </a:solidFill>
                <a:latin typeface="楷体_GB2312" pitchFamily="1" charset="-122"/>
                <a:ea typeface="楷体_GB2312" pitchFamily="1" charset="-122"/>
              </a:rPr>
              <a:t>  三是</a:t>
            </a:r>
            <a:r>
              <a:rPr lang="zh-CN" altLang="en-US" sz="2400" dirty="0" smtClean="0">
                <a:solidFill>
                  <a:srgbClr val="FF0000"/>
                </a:solidFill>
                <a:latin typeface="楷体_GB2312" pitchFamily="1" charset="-122"/>
                <a:ea typeface="楷体_GB2312" pitchFamily="1" charset="-122"/>
              </a:rPr>
              <a:t>：</a:t>
            </a:r>
            <a:r>
              <a:rPr lang="zh-CN" altLang="zh-CN" sz="2400" dirty="0">
                <a:solidFill>
                  <a:srgbClr val="FF0000"/>
                </a:solidFill>
              </a:rPr>
              <a:t>主动</a:t>
            </a:r>
            <a:r>
              <a:rPr lang="zh-CN" altLang="zh-CN" sz="2400" dirty="0" smtClean="0">
                <a:solidFill>
                  <a:srgbClr val="FF0000"/>
                </a:solidFill>
              </a:rPr>
              <a:t>出击</a:t>
            </a:r>
            <a:r>
              <a:rPr lang="zh-CN" altLang="en-US" sz="2400" dirty="0" smtClean="0">
                <a:solidFill>
                  <a:srgbClr val="FF0000"/>
                </a:solidFill>
              </a:rPr>
              <a:t>，</a:t>
            </a:r>
            <a:r>
              <a:rPr lang="zh-CN" altLang="en-US" sz="2400" dirty="0" smtClean="0">
                <a:solidFill>
                  <a:srgbClr val="FF0000"/>
                </a:solidFill>
                <a:latin typeface="楷体_GB2312" pitchFamily="1" charset="-122"/>
                <a:ea typeface="楷体_GB2312" pitchFamily="1" charset="-122"/>
              </a:rPr>
              <a:t>提出</a:t>
            </a:r>
            <a:r>
              <a:rPr lang="zh-CN" altLang="en-US" sz="2400" dirty="0">
                <a:solidFill>
                  <a:srgbClr val="FF0000"/>
                </a:solidFill>
                <a:latin typeface="楷体_GB2312" pitchFamily="1" charset="-122"/>
                <a:ea typeface="楷体_GB2312" pitchFamily="1" charset="-122"/>
              </a:rPr>
              <a:t>相反意见或</a:t>
            </a:r>
            <a:r>
              <a:rPr lang="zh-CN" altLang="en-US" sz="2400" dirty="0" smtClean="0">
                <a:solidFill>
                  <a:srgbClr val="FF0000"/>
                </a:solidFill>
                <a:latin typeface="楷体_GB2312" pitchFamily="1" charset="-122"/>
                <a:ea typeface="楷体_GB2312" pitchFamily="1" charset="-122"/>
              </a:rPr>
              <a:t>转移话题</a:t>
            </a:r>
            <a:r>
              <a:rPr lang="zh-CN" altLang="en-US" sz="2400" dirty="0">
                <a:solidFill>
                  <a:srgbClr val="FF0000"/>
                </a:solidFill>
                <a:latin typeface="楷体_GB2312" pitchFamily="1" charset="-122"/>
                <a:ea typeface="楷体_GB2312" pitchFamily="1" charset="-122"/>
              </a:rPr>
              <a:t>；</a:t>
            </a:r>
          </a:p>
          <a:p>
            <a:pPr eaLnBrk="1" hangingPunct="1">
              <a:lnSpc>
                <a:spcPts val="4500"/>
              </a:lnSpc>
            </a:pPr>
            <a:r>
              <a:rPr lang="zh-CN" altLang="en-US" sz="2400" dirty="0">
                <a:solidFill>
                  <a:srgbClr val="FF0000"/>
                </a:solidFill>
                <a:latin typeface="楷体_GB2312" pitchFamily="1" charset="-122"/>
                <a:ea typeface="楷体_GB2312" pitchFamily="1" charset="-122"/>
              </a:rPr>
              <a:t>  四是：秘密</a:t>
            </a:r>
            <a:r>
              <a:rPr lang="zh-CN" altLang="en-US" sz="2400" dirty="0" smtClean="0">
                <a:solidFill>
                  <a:srgbClr val="FF0000"/>
                </a:solidFill>
                <a:latin typeface="楷体_GB2312" pitchFamily="1" charset="-122"/>
                <a:ea typeface="楷体_GB2312" pitchFamily="1" charset="-122"/>
              </a:rPr>
              <a:t>报案，偷偷</a:t>
            </a:r>
            <a:r>
              <a:rPr lang="zh-CN" altLang="en-US" sz="2400" dirty="0">
                <a:solidFill>
                  <a:srgbClr val="FF0000"/>
                </a:solidFill>
                <a:latin typeface="楷体_GB2312" pitchFamily="1" charset="-122"/>
                <a:ea typeface="楷体_GB2312" pitchFamily="1" charset="-122"/>
              </a:rPr>
              <a:t>告诉你依赖的</a:t>
            </a:r>
            <a:r>
              <a:rPr lang="zh-CN" altLang="en-US" sz="2400" dirty="0" smtClean="0">
                <a:solidFill>
                  <a:srgbClr val="FF0000"/>
                </a:solidFill>
                <a:latin typeface="楷体_GB2312" pitchFamily="1" charset="-122"/>
                <a:ea typeface="楷体_GB2312" pitchFamily="1" charset="-122"/>
              </a:rPr>
              <a:t>人或</a:t>
            </a:r>
            <a:r>
              <a:rPr lang="zh-CN" altLang="en-US" sz="2400" dirty="0">
                <a:solidFill>
                  <a:srgbClr val="FF0000"/>
                </a:solidFill>
                <a:latin typeface="楷体_GB2312" pitchFamily="1" charset="-122"/>
                <a:ea typeface="楷体_GB2312" pitchFamily="1" charset="-122"/>
              </a:rPr>
              <a:t>拨打报警</a:t>
            </a:r>
            <a:r>
              <a:rPr lang="zh-CN" altLang="en-US" sz="2400" dirty="0" smtClean="0">
                <a:solidFill>
                  <a:srgbClr val="FF0000"/>
                </a:solidFill>
                <a:latin typeface="楷体_GB2312" pitchFamily="1" charset="-122"/>
                <a:ea typeface="楷体_GB2312" pitchFamily="1" charset="-122"/>
              </a:rPr>
              <a:t>电话</a:t>
            </a:r>
            <a:r>
              <a:rPr lang="en-US" altLang="zh-CN" sz="2400" dirty="0" smtClean="0">
                <a:solidFill>
                  <a:srgbClr val="FF0000"/>
                </a:solidFill>
                <a:latin typeface="楷体_GB2312" pitchFamily="1" charset="-122"/>
                <a:ea typeface="楷体_GB2312" pitchFamily="1" charset="-122"/>
              </a:rPr>
              <a:t>110</a:t>
            </a:r>
            <a:r>
              <a:rPr lang="zh-CN" altLang="en-US" sz="2400" dirty="0" smtClean="0">
                <a:solidFill>
                  <a:srgbClr val="FF0000"/>
                </a:solidFill>
                <a:latin typeface="楷体_GB2312" pitchFamily="1" charset="-122"/>
                <a:ea typeface="楷体_GB2312" pitchFamily="1" charset="-122"/>
              </a:rPr>
              <a:t>；</a:t>
            </a:r>
            <a:endParaRPr lang="zh-CN" altLang="en-US" sz="2400" dirty="0">
              <a:solidFill>
                <a:srgbClr val="FF0000"/>
              </a:solidFill>
              <a:latin typeface="楷体_GB2312" pitchFamily="1" charset="-122"/>
              <a:ea typeface="楷体_GB2312" pitchFamily="1" charset="-122"/>
            </a:endParaRPr>
          </a:p>
          <a:p>
            <a:pPr eaLnBrk="1" hangingPunct="1">
              <a:lnSpc>
                <a:spcPts val="4500"/>
              </a:lnSpc>
            </a:pPr>
            <a:r>
              <a:rPr lang="zh-CN" altLang="en-US" sz="2400" dirty="0">
                <a:solidFill>
                  <a:srgbClr val="FF0000"/>
                </a:solidFill>
                <a:latin typeface="楷体_GB2312" pitchFamily="1" charset="-122"/>
                <a:ea typeface="楷体_GB2312" pitchFamily="1" charset="-122"/>
              </a:rPr>
              <a:t> </a:t>
            </a:r>
            <a:r>
              <a:rPr lang="zh-CN" altLang="en-US" sz="2400" dirty="0" smtClean="0">
                <a:solidFill>
                  <a:srgbClr val="FF0000"/>
                </a:solidFill>
                <a:latin typeface="楷体_GB2312" pitchFamily="1" charset="-122"/>
                <a:ea typeface="楷体_GB2312" pitchFamily="1" charset="-122"/>
              </a:rPr>
              <a:t> 五</a:t>
            </a:r>
            <a:r>
              <a:rPr lang="zh-CN" altLang="en-US" sz="2400" dirty="0">
                <a:solidFill>
                  <a:srgbClr val="FF0000"/>
                </a:solidFill>
                <a:latin typeface="楷体_GB2312" pitchFamily="1" charset="-122"/>
                <a:ea typeface="楷体_GB2312" pitchFamily="1" charset="-122"/>
              </a:rPr>
              <a:t>是</a:t>
            </a:r>
            <a:r>
              <a:rPr lang="zh-CN" altLang="en-US" sz="2400" dirty="0" smtClean="0">
                <a:solidFill>
                  <a:srgbClr val="FF0000"/>
                </a:solidFill>
                <a:latin typeface="楷体_GB2312" pitchFamily="1" charset="-122"/>
                <a:ea typeface="楷体_GB2312" pitchFamily="1" charset="-122"/>
              </a:rPr>
              <a:t>：当</a:t>
            </a:r>
            <a:r>
              <a:rPr lang="zh-CN" altLang="en-US" sz="2400" dirty="0">
                <a:solidFill>
                  <a:srgbClr val="FF0000"/>
                </a:solidFill>
                <a:latin typeface="楷体_GB2312" pitchFamily="1" charset="-122"/>
                <a:ea typeface="楷体_GB2312" pitchFamily="1" charset="-122"/>
              </a:rPr>
              <a:t>毒贩毒友逼你吸毒并威胁你时</a:t>
            </a:r>
            <a:r>
              <a:rPr lang="zh-CN" altLang="en-US" sz="2400" dirty="0" smtClean="0">
                <a:solidFill>
                  <a:srgbClr val="FF0000"/>
                </a:solidFill>
                <a:latin typeface="楷体_GB2312" pitchFamily="1" charset="-122"/>
                <a:ea typeface="楷体_GB2312" pitchFamily="1" charset="-122"/>
              </a:rPr>
              <a:t>，要</a:t>
            </a:r>
            <a:r>
              <a:rPr lang="zh-CN" altLang="en-US" sz="2400" dirty="0">
                <a:solidFill>
                  <a:srgbClr val="FF0000"/>
                </a:solidFill>
                <a:latin typeface="楷体_GB2312" pitchFamily="1" charset="-122"/>
                <a:ea typeface="楷体_GB2312" pitchFamily="1" charset="-122"/>
              </a:rPr>
              <a:t>第一时间告诉你的</a:t>
            </a:r>
            <a:r>
              <a:rPr lang="zh-CN" altLang="en-US" sz="2400" dirty="0" smtClean="0">
                <a:solidFill>
                  <a:srgbClr val="FF0000"/>
                </a:solidFill>
                <a:latin typeface="楷体_GB2312" pitchFamily="1" charset="-122"/>
                <a:ea typeface="楷体_GB2312" pitchFamily="1" charset="-122"/>
              </a:rPr>
              <a:t>家长或老师</a:t>
            </a:r>
            <a:r>
              <a:rPr lang="zh-CN" altLang="en-US" sz="2400" dirty="0">
                <a:solidFill>
                  <a:srgbClr val="FF0000"/>
                </a:solidFill>
                <a:latin typeface="楷体_GB2312" pitchFamily="1" charset="-122"/>
                <a:ea typeface="楷体_GB2312" pitchFamily="1" charset="-122"/>
              </a:rPr>
              <a:t>。</a:t>
            </a:r>
          </a:p>
        </p:txBody>
      </p:sp>
      <p:sp>
        <p:nvSpPr>
          <p:cNvPr id="4" name="圆角矩形 3"/>
          <p:cNvSpPr/>
          <p:nvPr/>
        </p:nvSpPr>
        <p:spPr>
          <a:xfrm>
            <a:off x="612976" y="453535"/>
            <a:ext cx="2734887"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sp>
        <p:nvSpPr>
          <p:cNvPr id="5" name="文本框 8"/>
          <p:cNvSpPr txBox="1"/>
          <p:nvPr/>
        </p:nvSpPr>
        <p:spPr>
          <a:xfrm>
            <a:off x="907127" y="455439"/>
            <a:ext cx="2440736" cy="523220"/>
          </a:xfrm>
          <a:prstGeom prst="rect">
            <a:avLst/>
          </a:prstGeom>
          <a:noFill/>
        </p:spPr>
        <p:txBody>
          <a:bodyPr wrap="square" rtlCol="0">
            <a:spAutoFit/>
          </a:bodyPr>
          <a:lstStyle/>
          <a:p>
            <a:r>
              <a:rPr lang="zh-CN" altLang="en-US" sz="2800" dirty="0" smtClean="0">
                <a:solidFill>
                  <a:schemeClr val="bg1"/>
                </a:solidFill>
              </a:rPr>
              <a:t>防毒措施</a:t>
            </a:r>
            <a:endParaRPr lang="zh-CN" altLang="en-US" sz="2800" dirty="0">
              <a:solidFill>
                <a:schemeClr val="bg1"/>
              </a:solidFill>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spTree>
    <p:extLst>
      <p:ext uri="{BB962C8B-B14F-4D97-AF65-F5344CB8AC3E}">
        <p14:creationId xmlns:p14="http://schemas.microsoft.com/office/powerpoint/2010/main" val="266924326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 calcmode="lin" valueType="num">
                                      <p:cBhvr additive="base">
                                        <p:cTn id="7" dur="500" fill="hold"/>
                                        <p:tgtEl>
                                          <p:spTgt spid="3379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4">
                                            <p:txEl>
                                              <p:pRg st="1" end="1"/>
                                            </p:txEl>
                                          </p:spTgt>
                                        </p:tgtEl>
                                        <p:attrNameLst>
                                          <p:attrName>style.visibility</p:attrName>
                                        </p:attrNameLst>
                                      </p:cBhvr>
                                      <p:to>
                                        <p:strVal val="visible"/>
                                      </p:to>
                                    </p:set>
                                    <p:anim calcmode="lin" valueType="num">
                                      <p:cBhvr additive="base">
                                        <p:cTn id="13" dur="500" fill="hold"/>
                                        <p:tgtEl>
                                          <p:spTgt spid="3379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4">
                                            <p:txEl>
                                              <p:pRg st="2" end="2"/>
                                            </p:txEl>
                                          </p:spTgt>
                                        </p:tgtEl>
                                        <p:attrNameLst>
                                          <p:attrName>style.visibility</p:attrName>
                                        </p:attrNameLst>
                                      </p:cBhvr>
                                      <p:to>
                                        <p:strVal val="visible"/>
                                      </p:to>
                                    </p:set>
                                    <p:anim calcmode="lin" valueType="num">
                                      <p:cBhvr additive="base">
                                        <p:cTn id="19" dur="500" fill="hold"/>
                                        <p:tgtEl>
                                          <p:spTgt spid="3379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794">
                                            <p:txEl>
                                              <p:pRg st="3" end="3"/>
                                            </p:txEl>
                                          </p:spTgt>
                                        </p:tgtEl>
                                        <p:attrNameLst>
                                          <p:attrName>style.visibility</p:attrName>
                                        </p:attrNameLst>
                                      </p:cBhvr>
                                      <p:to>
                                        <p:strVal val="visible"/>
                                      </p:to>
                                    </p:set>
                                    <p:anim calcmode="lin" valueType="num">
                                      <p:cBhvr additive="base">
                                        <p:cTn id="25" dur="500" fill="hold"/>
                                        <p:tgtEl>
                                          <p:spTgt spid="3379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3794">
                                            <p:txEl>
                                              <p:pRg st="4" end="4"/>
                                            </p:txEl>
                                          </p:spTgt>
                                        </p:tgtEl>
                                        <p:attrNameLst>
                                          <p:attrName>style.visibility</p:attrName>
                                        </p:attrNameLst>
                                      </p:cBhvr>
                                      <p:to>
                                        <p:strVal val="visible"/>
                                      </p:to>
                                    </p:set>
                                    <p:anim calcmode="lin" valueType="num">
                                      <p:cBhvr additive="base">
                                        <p:cTn id="31" dur="500" fill="hold"/>
                                        <p:tgtEl>
                                          <p:spTgt spid="33794">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3794">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4"/>
          <p:cNvSpPr txBox="1">
            <a:spLocks noChangeArrowheads="1"/>
          </p:cNvSpPr>
          <p:nvPr/>
        </p:nvSpPr>
        <p:spPr bwMode="auto">
          <a:xfrm>
            <a:off x="539552" y="1634023"/>
            <a:ext cx="7921625"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3200" b="1" dirty="0" smtClean="0">
                <a:solidFill>
                  <a:srgbClr val="0070C0"/>
                </a:solidFill>
                <a:ea typeface="华文楷体" pitchFamily="2" charset="-122"/>
              </a:rPr>
              <a:t>       毒品</a:t>
            </a:r>
            <a:r>
              <a:rPr lang="zh-CN" altLang="en-US" sz="3200" b="1" dirty="0">
                <a:solidFill>
                  <a:srgbClr val="0070C0"/>
                </a:solidFill>
                <a:ea typeface="华文楷体" pitchFamily="2" charset="-122"/>
              </a:rPr>
              <a:t>，它是一把杀人不见血的刀，它是一个吃人不吐骨头的恶魔，它是一座随时都能使人掉入万丈深渊的绳索。人的生命只有一次，我们要珍惜生命，要正确地认识毒品，远离毒品。从自己做起，从现在做起，树立正确的人生观，不盲目追求享受，寻求刺激，赶时髦。时刻记住，一旦惹上毒品，必将毁灭自己、祸及家庭、危害社会。毒品这东西一碰都不能碰。</a:t>
            </a:r>
          </a:p>
        </p:txBody>
      </p:sp>
      <p:sp>
        <p:nvSpPr>
          <p:cNvPr id="2" name="矩形 1"/>
          <p:cNvSpPr/>
          <p:nvPr/>
        </p:nvSpPr>
        <p:spPr>
          <a:xfrm>
            <a:off x="683568" y="330334"/>
            <a:ext cx="2653229" cy="769441"/>
          </a:xfrm>
          <a:prstGeom prst="rect">
            <a:avLst/>
          </a:prstGeom>
          <a:noFill/>
        </p:spPr>
        <p:txBody>
          <a:bodyPr wrap="square" lIns="91440" tIns="45720" rIns="91440" bIns="45720">
            <a:spAutoFit/>
          </a:bodyPr>
          <a:lstStyle/>
          <a:p>
            <a:pPr algn="ctr"/>
            <a:r>
              <a:rPr lang="zh-CN" altLang="en-U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全课总结</a:t>
            </a:r>
            <a:endParaRPr lang="zh-CN" altLang="en-US"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4071423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fade">
                                      <p:cBhvr>
                                        <p:cTn id="7" dur="1000"/>
                                        <p:tgtEl>
                                          <p:spTgt spid="45058"/>
                                        </p:tgtEl>
                                      </p:cBhvr>
                                    </p:animEffect>
                                    <p:anim calcmode="lin" valueType="num">
                                      <p:cBhvr>
                                        <p:cTn id="8" dur="1000" fill="hold"/>
                                        <p:tgtEl>
                                          <p:spTgt spid="45058"/>
                                        </p:tgtEl>
                                        <p:attrNameLst>
                                          <p:attrName>ppt_x</p:attrName>
                                        </p:attrNameLst>
                                      </p:cBhvr>
                                      <p:tavLst>
                                        <p:tav tm="0">
                                          <p:val>
                                            <p:strVal val="#ppt_x"/>
                                          </p:val>
                                        </p:tav>
                                        <p:tav tm="100000">
                                          <p:val>
                                            <p:strVal val="#ppt_x"/>
                                          </p:val>
                                        </p:tav>
                                      </p:tavLst>
                                    </p:anim>
                                    <p:anim calcmode="lin" valueType="num">
                                      <p:cBhvr>
                                        <p:cTn id="9" dur="1000" fill="hold"/>
                                        <p:tgtEl>
                                          <p:spTgt spid="450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3568" y="330334"/>
            <a:ext cx="2653229" cy="769441"/>
          </a:xfrm>
          <a:prstGeom prst="rect">
            <a:avLst/>
          </a:prstGeom>
          <a:noFill/>
        </p:spPr>
        <p:txBody>
          <a:bodyPr wrap="square" lIns="91440" tIns="45720" rIns="91440" bIns="45720">
            <a:spAutoFit/>
          </a:bodyPr>
          <a:lstStyle/>
          <a:p>
            <a:pPr algn="ctr"/>
            <a:r>
              <a:rPr lang="zh-CN" altLang="en-U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课后作业</a:t>
            </a:r>
            <a:endParaRPr lang="zh-CN" altLang="en-US"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Box 2"/>
          <p:cNvSpPr txBox="1"/>
          <p:nvPr/>
        </p:nvSpPr>
        <p:spPr>
          <a:xfrm>
            <a:off x="971600" y="2114301"/>
            <a:ext cx="7200800" cy="2610843"/>
          </a:xfrm>
          <a:prstGeom prst="rect">
            <a:avLst/>
          </a:prstGeom>
          <a:noFill/>
        </p:spPr>
        <p:txBody>
          <a:bodyPr wrap="square" rtlCol="0">
            <a:spAutoFit/>
          </a:bodyPr>
          <a:lstStyle/>
          <a:p>
            <a:pPr>
              <a:lnSpc>
                <a:spcPct val="150000"/>
              </a:lnSpc>
            </a:pPr>
            <a:r>
              <a:rPr lang="en-US" altLang="zh-CN" sz="2800" b="1" dirty="0">
                <a:solidFill>
                  <a:srgbClr val="0070C0"/>
                </a:solidFill>
              </a:rPr>
              <a:t> </a:t>
            </a:r>
            <a:r>
              <a:rPr lang="en-US" altLang="zh-CN" sz="2800" b="1" dirty="0" smtClean="0">
                <a:solidFill>
                  <a:srgbClr val="0070C0"/>
                </a:solidFill>
              </a:rPr>
              <a:t>       </a:t>
            </a:r>
            <a:r>
              <a:rPr lang="zh-CN" altLang="zh-CN" sz="2800" b="1" dirty="0" smtClean="0">
                <a:solidFill>
                  <a:srgbClr val="0070C0"/>
                </a:solidFill>
              </a:rPr>
              <a:t>小组合作</a:t>
            </a:r>
            <a:r>
              <a:rPr lang="zh-CN" altLang="zh-CN" sz="2800" b="1" dirty="0">
                <a:solidFill>
                  <a:srgbClr val="0070C0"/>
                </a:solidFill>
              </a:rPr>
              <a:t>设计一份以“珍爱生命，远离毒品”为主题的手抄报或宣传画等，优秀的作品将张贴在校园文化墙上进行展示。</a:t>
            </a:r>
          </a:p>
          <a:p>
            <a:pPr>
              <a:lnSpc>
                <a:spcPct val="150000"/>
              </a:lnSpc>
            </a:pPr>
            <a:endParaRPr lang="zh-CN" altLang="en-US" sz="2800" b="1" dirty="0">
              <a:solidFill>
                <a:srgbClr val="0070C0"/>
              </a:solidFill>
            </a:endParaRPr>
          </a:p>
        </p:txBody>
      </p:sp>
    </p:spTree>
    <p:extLst>
      <p:ext uri="{BB962C8B-B14F-4D97-AF65-F5344CB8AC3E}">
        <p14:creationId xmlns:p14="http://schemas.microsoft.com/office/powerpoint/2010/main" val="42083341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idx="4294967295"/>
          </p:nvPr>
        </p:nvSpPr>
        <p:spPr>
          <a:xfrm>
            <a:off x="1081732" y="630238"/>
            <a:ext cx="7378700" cy="1143000"/>
          </a:xfrm>
        </p:spPr>
        <p:txBody>
          <a:bodyPr/>
          <a:lstStyle/>
          <a:p>
            <a:r>
              <a:rPr lang="zh-CN" altLang="en-US" b="1" dirty="0">
                <a:latin typeface="黑体" panose="02010609060101010101" pitchFamily="49" charset="-122"/>
                <a:ea typeface="黑体" panose="02010609060101010101" pitchFamily="49" charset="-122"/>
              </a:rPr>
              <a:t>远离毒品  共创美好家园</a:t>
            </a:r>
          </a:p>
        </p:txBody>
      </p:sp>
      <p:sp>
        <p:nvSpPr>
          <p:cNvPr id="131075" name="Rectangle 3"/>
          <p:cNvSpPr>
            <a:spLocks noGrp="1" noChangeArrowheads="1"/>
          </p:cNvSpPr>
          <p:nvPr>
            <p:ph type="body" sz="half" idx="4294967295"/>
          </p:nvPr>
        </p:nvSpPr>
        <p:spPr>
          <a:xfrm>
            <a:off x="539552" y="2276475"/>
            <a:ext cx="3686051" cy="3881438"/>
          </a:xfrm>
        </p:spPr>
        <p:txBody>
          <a:bodyPr/>
          <a:lstStyle/>
          <a:p>
            <a:pPr>
              <a:buFont typeface="Wingdings" pitchFamily="2" charset="2"/>
              <a:buNone/>
            </a:pPr>
            <a:r>
              <a:rPr lang="zh-CN" altLang="en-US" sz="2800" dirty="0" smtClean="0">
                <a:solidFill>
                  <a:srgbClr val="C60A00"/>
                </a:solidFill>
                <a:latin typeface="Arial" pitchFamily="34" charset="0"/>
                <a:cs typeface="Arial" pitchFamily="34" charset="0"/>
              </a:rPr>
              <a:t>    国际</a:t>
            </a:r>
            <a:r>
              <a:rPr lang="zh-CN" altLang="en-US" sz="2800" dirty="0">
                <a:solidFill>
                  <a:srgbClr val="C60A00"/>
                </a:solidFill>
                <a:latin typeface="Arial" pitchFamily="34" charset="0"/>
                <a:cs typeface="Arial" pitchFamily="34" charset="0"/>
              </a:rPr>
              <a:t>禁毒日</a:t>
            </a:r>
            <a:r>
              <a:rPr lang="zh-CN" altLang="en-US" sz="2800" dirty="0">
                <a:latin typeface="Arial" pitchFamily="34" charset="0"/>
                <a:cs typeface="Arial" pitchFamily="34" charset="0"/>
              </a:rPr>
              <a:t> 每年的</a:t>
            </a:r>
            <a:r>
              <a:rPr lang="en-US" altLang="zh-CN" sz="2800" dirty="0">
                <a:latin typeface="Arial" pitchFamily="34" charset="0"/>
                <a:cs typeface="Arial" pitchFamily="34" charset="0"/>
              </a:rPr>
              <a:t>6</a:t>
            </a:r>
            <a:r>
              <a:rPr lang="zh-CN" altLang="en-US" sz="2800" dirty="0">
                <a:latin typeface="Arial" pitchFamily="34" charset="0"/>
                <a:cs typeface="Arial" pitchFamily="34" charset="0"/>
              </a:rPr>
              <a:t>月</a:t>
            </a:r>
            <a:r>
              <a:rPr lang="en-US" altLang="zh-CN" sz="2800" dirty="0">
                <a:latin typeface="Arial" pitchFamily="34" charset="0"/>
                <a:cs typeface="Arial" pitchFamily="34" charset="0"/>
              </a:rPr>
              <a:t>26</a:t>
            </a:r>
            <a:r>
              <a:rPr lang="zh-CN" altLang="en-US" sz="2800" dirty="0">
                <a:latin typeface="Arial" pitchFamily="34" charset="0"/>
                <a:cs typeface="Arial" pitchFamily="34" charset="0"/>
              </a:rPr>
              <a:t>日是联合国确定的</a:t>
            </a:r>
            <a:r>
              <a:rPr lang="zh-CN" altLang="en-US" sz="2800" dirty="0">
                <a:solidFill>
                  <a:srgbClr val="C60A00"/>
                </a:solidFill>
                <a:latin typeface="Arial" pitchFamily="34" charset="0"/>
                <a:cs typeface="Arial" pitchFamily="34" charset="0"/>
              </a:rPr>
              <a:t>国际禁毒日</a:t>
            </a:r>
            <a:r>
              <a:rPr lang="en-US" altLang="zh-CN" sz="2800" dirty="0">
                <a:latin typeface="Arial" pitchFamily="34" charset="0"/>
                <a:cs typeface="Arial" pitchFamily="34" charset="0"/>
              </a:rPr>
              <a:t>(International Day Against Drug Abuse and Illicit Trafficking)</a:t>
            </a:r>
          </a:p>
        </p:txBody>
      </p:sp>
      <p:pic>
        <p:nvPicPr>
          <p:cNvPr id="131078" name="Picture 6" descr="xin_4809021215501711599013"/>
          <p:cNvPicPr>
            <a:picLocks noGrp="1" noChangeAspect="1" noChangeArrowheads="1"/>
          </p:cNvPicPr>
          <p:nvPr>
            <p:ph type="clipArt" sz="half" idx="4294967295"/>
          </p:nvPr>
        </p:nvPicPr>
        <p:blipFill>
          <a:blip r:embed="rId2">
            <a:extLst>
              <a:ext uri="{28A0092B-C50C-407E-A947-70E740481C1C}">
                <a14:useLocalDpi xmlns:a14="http://schemas.microsoft.com/office/drawing/2010/main"/>
              </a:ext>
            </a:extLst>
          </a:blip>
          <a:srcRect/>
          <a:stretch>
            <a:fillRect/>
          </a:stretch>
        </p:blipFill>
        <p:spPr>
          <a:xfrm>
            <a:off x="4648200" y="2349500"/>
            <a:ext cx="4495800" cy="3200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530566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612976" y="453535"/>
            <a:ext cx="2230831"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sp>
        <p:nvSpPr>
          <p:cNvPr id="8" name="文本框 7"/>
          <p:cNvSpPr txBox="1"/>
          <p:nvPr/>
        </p:nvSpPr>
        <p:spPr>
          <a:xfrm>
            <a:off x="907126" y="492386"/>
            <a:ext cx="2152705" cy="461665"/>
          </a:xfrm>
          <a:prstGeom prst="rect">
            <a:avLst/>
          </a:prstGeom>
          <a:noFill/>
        </p:spPr>
        <p:txBody>
          <a:bodyPr wrap="square" rtlCol="0">
            <a:spAutoFit/>
          </a:bodyPr>
          <a:lstStyle/>
          <a:p>
            <a:r>
              <a:rPr lang="zh-CN" altLang="en-US" sz="2400" dirty="0" smtClean="0">
                <a:solidFill>
                  <a:schemeClr val="bg1"/>
                </a:solidFill>
              </a:rPr>
              <a:t>什么是毒品</a:t>
            </a:r>
            <a:endParaRPr lang="zh-CN" altLang="en-US" sz="2400" dirty="0">
              <a:solidFill>
                <a:schemeClr val="bg1"/>
              </a:solidFill>
            </a:endParaRPr>
          </a:p>
        </p:txBody>
      </p:sp>
      <p:sp>
        <p:nvSpPr>
          <p:cNvPr id="11" name="AutoShape 28"/>
          <p:cNvSpPr>
            <a:spLocks noChangeArrowheads="1"/>
          </p:cNvSpPr>
          <p:nvPr/>
        </p:nvSpPr>
        <p:spPr bwMode="auto">
          <a:xfrm>
            <a:off x="827584" y="1508075"/>
            <a:ext cx="7769330" cy="2352973"/>
          </a:xfrm>
          <a:prstGeom prst="roundRect">
            <a:avLst>
              <a:gd name="adj" fmla="val 4519"/>
            </a:avLst>
          </a:prstGeom>
          <a:noFill/>
          <a:ln w="9525">
            <a:noFill/>
            <a:prstDash val="lgDashDotDot"/>
            <a:round/>
          </a:ln>
        </p:spPr>
        <p:txBody>
          <a:bodyPr wrap="square" anchor="ctr">
            <a:spAutoFit/>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pPr>
            <a:r>
              <a:rPr lang="zh-CN" altLang="en-US" sz="2400" dirty="0" smtClean="0">
                <a:solidFill>
                  <a:srgbClr val="FF0000"/>
                </a:solidFill>
              </a:rPr>
              <a:t>       根据</a:t>
            </a:r>
            <a:r>
              <a:rPr lang="en-US" altLang="zh-CN" sz="2400" dirty="0">
                <a:solidFill>
                  <a:srgbClr val="FF0000"/>
                </a:solidFill>
              </a:rPr>
              <a:t>《</a:t>
            </a:r>
            <a:r>
              <a:rPr lang="zh-CN" altLang="en-US" sz="2400" dirty="0">
                <a:solidFill>
                  <a:srgbClr val="FF0000"/>
                </a:solidFill>
              </a:rPr>
              <a:t>刑法</a:t>
            </a:r>
            <a:r>
              <a:rPr lang="en-US" altLang="zh-CN" sz="2400" dirty="0">
                <a:solidFill>
                  <a:srgbClr val="FF0000"/>
                </a:solidFill>
              </a:rPr>
              <a:t>》</a:t>
            </a:r>
            <a:r>
              <a:rPr lang="zh-CN" altLang="en-US" sz="2400" dirty="0">
                <a:solidFill>
                  <a:srgbClr val="FF0000"/>
                </a:solidFill>
              </a:rPr>
              <a:t>第</a:t>
            </a:r>
            <a:r>
              <a:rPr lang="en-US" altLang="zh-CN" sz="2400" dirty="0">
                <a:solidFill>
                  <a:srgbClr val="FF0000"/>
                </a:solidFill>
              </a:rPr>
              <a:t>357</a:t>
            </a:r>
            <a:r>
              <a:rPr lang="zh-CN" altLang="en-US" sz="2400" dirty="0">
                <a:solidFill>
                  <a:srgbClr val="FF0000"/>
                </a:solidFill>
              </a:rPr>
              <a:t>条的规定：毒品是指鸦片、海洛因、甲基苯丙胺（冰毒）、吗啡、大麻、可卡因以及国家规定管制的其它能够使人形成瘾癖的麻醉药品和精神药品。</a:t>
            </a: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sp>
        <p:nvSpPr>
          <p:cNvPr id="9" name="Text Box 6"/>
          <p:cNvSpPr txBox="1">
            <a:spLocks noChangeArrowheads="1"/>
          </p:cNvSpPr>
          <p:nvPr/>
        </p:nvSpPr>
        <p:spPr bwMode="auto">
          <a:xfrm>
            <a:off x="755402" y="4365104"/>
            <a:ext cx="79930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spcBef>
                <a:spcPct val="50000"/>
              </a:spcBef>
            </a:pPr>
            <a:r>
              <a:rPr lang="en-US" altLang="zh-CN" sz="2800" b="1" dirty="0">
                <a:latin typeface="华文中宋" pitchFamily="2" charset="-122"/>
                <a:ea typeface="华文中宋" pitchFamily="2" charset="-122"/>
              </a:rPr>
              <a:t> </a:t>
            </a:r>
            <a:r>
              <a:rPr lang="zh-CN" altLang="en-US" sz="2800" b="1" dirty="0">
                <a:latin typeface="华文中宋" pitchFamily="2" charset="-122"/>
                <a:ea typeface="华文中宋" pitchFamily="2" charset="-122"/>
              </a:rPr>
              <a:t>目前新型毒品：</a:t>
            </a:r>
            <a:r>
              <a:rPr lang="en-US" altLang="zh-CN" sz="2000" b="1" dirty="0">
                <a:latin typeface="华文中宋" pitchFamily="2" charset="-122"/>
                <a:ea typeface="华文中宋" pitchFamily="2" charset="-122"/>
              </a:rPr>
              <a:t>k</a:t>
            </a:r>
            <a:r>
              <a:rPr lang="zh-CN" altLang="en-US" sz="2000" b="1" dirty="0">
                <a:latin typeface="华文中宋" pitchFamily="2" charset="-122"/>
                <a:ea typeface="华文中宋" pitchFamily="2" charset="-122"/>
              </a:rPr>
              <a:t>粉、冰毒、麻古、神仙水、摇头丸</a:t>
            </a:r>
          </a:p>
        </p:txBody>
      </p:sp>
    </p:spTree>
    <p:extLst>
      <p:ext uri="{BB962C8B-B14F-4D97-AF65-F5344CB8AC3E}">
        <p14:creationId xmlns:p14="http://schemas.microsoft.com/office/powerpoint/2010/main" val="3264092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611560" y="1538238"/>
            <a:ext cx="899472" cy="1158400"/>
          </a:xfrm>
          <a:prstGeom prst="roundRect">
            <a:avLst>
              <a:gd name="adj" fmla="val 9616"/>
            </a:avLst>
          </a:prstGeom>
          <a:blipFill>
            <a:blip r:embed="rId3"/>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 name="Text Box 122"/>
          <p:cNvSpPr txBox="1">
            <a:spLocks noChangeArrowheads="1"/>
          </p:cNvSpPr>
          <p:nvPr/>
        </p:nvSpPr>
        <p:spPr bwMode="auto">
          <a:xfrm>
            <a:off x="614604" y="2941321"/>
            <a:ext cx="906312"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zh-CN" altLang="en-US" sz="2000" dirty="0">
                <a:solidFill>
                  <a:schemeClr val="tx1">
                    <a:lumMod val="85000"/>
                    <a:lumOff val="15000"/>
                  </a:schemeClr>
                </a:solidFill>
                <a:latin typeface="+mj-ea"/>
                <a:ea typeface="+mj-ea"/>
              </a:rPr>
              <a:t>罂粟</a:t>
            </a:r>
          </a:p>
        </p:txBody>
      </p:sp>
      <p:sp>
        <p:nvSpPr>
          <p:cNvPr id="14" name="圆角矩形 13"/>
          <p:cNvSpPr/>
          <p:nvPr/>
        </p:nvSpPr>
        <p:spPr>
          <a:xfrm>
            <a:off x="1907704" y="1538238"/>
            <a:ext cx="899472" cy="1158400"/>
          </a:xfrm>
          <a:prstGeom prst="roundRect">
            <a:avLst>
              <a:gd name="adj" fmla="val 9616"/>
            </a:avLst>
          </a:prstGeom>
          <a:blipFill>
            <a:blip r:embed="rId4"/>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5" name="Text Box 122"/>
          <p:cNvSpPr txBox="1">
            <a:spLocks noChangeArrowheads="1"/>
          </p:cNvSpPr>
          <p:nvPr/>
        </p:nvSpPr>
        <p:spPr bwMode="auto">
          <a:xfrm>
            <a:off x="1910748" y="2941321"/>
            <a:ext cx="906312"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zh-CN" altLang="en-US" sz="2000" dirty="0">
                <a:solidFill>
                  <a:schemeClr val="tx1">
                    <a:lumMod val="85000"/>
                    <a:lumOff val="15000"/>
                  </a:schemeClr>
                </a:solidFill>
                <a:latin typeface="+mj-ea"/>
                <a:ea typeface="+mj-ea"/>
              </a:rPr>
              <a:t>鸦片</a:t>
            </a:r>
          </a:p>
        </p:txBody>
      </p:sp>
      <p:sp>
        <p:nvSpPr>
          <p:cNvPr id="19" name="大演PPT工作室制作"/>
          <p:cNvSpPr/>
          <p:nvPr/>
        </p:nvSpPr>
        <p:spPr>
          <a:xfrm>
            <a:off x="3218166" y="1538238"/>
            <a:ext cx="899472" cy="1158400"/>
          </a:xfrm>
          <a:prstGeom prst="roundRect">
            <a:avLst>
              <a:gd name="adj" fmla="val 9616"/>
            </a:avLst>
          </a:prstGeom>
          <a:blipFill>
            <a:blip r:embed="rId5"/>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0" name="Text Box 122"/>
          <p:cNvSpPr txBox="1">
            <a:spLocks noChangeArrowheads="1"/>
          </p:cNvSpPr>
          <p:nvPr/>
        </p:nvSpPr>
        <p:spPr bwMode="auto">
          <a:xfrm>
            <a:off x="3203848" y="2941321"/>
            <a:ext cx="968890"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zh-CN" altLang="en-US" sz="2000" dirty="0">
                <a:solidFill>
                  <a:schemeClr val="tx1">
                    <a:lumMod val="85000"/>
                    <a:lumOff val="15000"/>
                  </a:schemeClr>
                </a:solidFill>
                <a:latin typeface="+mj-ea"/>
                <a:ea typeface="+mj-ea"/>
              </a:rPr>
              <a:t>吗啡</a:t>
            </a:r>
          </a:p>
        </p:txBody>
      </p:sp>
      <p:sp>
        <p:nvSpPr>
          <p:cNvPr id="23" name="圆角矩形 22"/>
          <p:cNvSpPr/>
          <p:nvPr/>
        </p:nvSpPr>
        <p:spPr>
          <a:xfrm>
            <a:off x="4587138" y="1538238"/>
            <a:ext cx="899472" cy="1158400"/>
          </a:xfrm>
          <a:prstGeom prst="roundRect">
            <a:avLst>
              <a:gd name="adj" fmla="val 9616"/>
            </a:avLst>
          </a:prstGeom>
          <a:blipFill>
            <a:blip r:embed="rId6"/>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4" name="Text Box 122"/>
          <p:cNvSpPr txBox="1">
            <a:spLocks noChangeArrowheads="1"/>
          </p:cNvSpPr>
          <p:nvPr/>
        </p:nvSpPr>
        <p:spPr bwMode="auto">
          <a:xfrm>
            <a:off x="4572000" y="2941321"/>
            <a:ext cx="967051"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zh-CN" altLang="en-US" sz="2000" dirty="0">
                <a:solidFill>
                  <a:schemeClr val="tx1">
                    <a:lumMod val="85000"/>
                    <a:lumOff val="15000"/>
                  </a:schemeClr>
                </a:solidFill>
                <a:latin typeface="+mj-ea"/>
                <a:ea typeface="+mj-ea"/>
              </a:rPr>
              <a:t>海洛因</a:t>
            </a:r>
          </a:p>
        </p:txBody>
      </p:sp>
      <p:sp>
        <p:nvSpPr>
          <p:cNvPr id="27" name="圆角矩形 26"/>
          <p:cNvSpPr/>
          <p:nvPr/>
        </p:nvSpPr>
        <p:spPr>
          <a:xfrm>
            <a:off x="5940152" y="1538238"/>
            <a:ext cx="899472" cy="1158400"/>
          </a:xfrm>
          <a:prstGeom prst="roundRect">
            <a:avLst>
              <a:gd name="adj" fmla="val 9616"/>
            </a:avLst>
          </a:prstGeom>
          <a:blipFill>
            <a:blip r:embed="rId7"/>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8" name="Text Box 122"/>
          <p:cNvSpPr txBox="1">
            <a:spLocks noChangeArrowheads="1"/>
          </p:cNvSpPr>
          <p:nvPr/>
        </p:nvSpPr>
        <p:spPr bwMode="auto">
          <a:xfrm>
            <a:off x="5940152" y="2941321"/>
            <a:ext cx="1080120"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zh-CN" altLang="en-US" sz="2000" dirty="0">
                <a:solidFill>
                  <a:schemeClr val="tx1">
                    <a:lumMod val="85000"/>
                    <a:lumOff val="15000"/>
                  </a:schemeClr>
                </a:solidFill>
                <a:latin typeface="+mj-ea"/>
                <a:ea typeface="+mj-ea"/>
              </a:rPr>
              <a:t>可卡因</a:t>
            </a:r>
          </a:p>
        </p:txBody>
      </p:sp>
      <p:sp>
        <p:nvSpPr>
          <p:cNvPr id="31" name="圆角矩形 30"/>
          <p:cNvSpPr/>
          <p:nvPr/>
        </p:nvSpPr>
        <p:spPr>
          <a:xfrm>
            <a:off x="7380312" y="1538238"/>
            <a:ext cx="899472" cy="1158400"/>
          </a:xfrm>
          <a:prstGeom prst="roundRect">
            <a:avLst>
              <a:gd name="adj" fmla="val 9616"/>
            </a:avLst>
          </a:prstGeom>
          <a:blipFill>
            <a:blip r:embed="rId8"/>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2" name="Text Box 122"/>
          <p:cNvSpPr txBox="1">
            <a:spLocks noChangeArrowheads="1"/>
          </p:cNvSpPr>
          <p:nvPr/>
        </p:nvSpPr>
        <p:spPr bwMode="auto">
          <a:xfrm>
            <a:off x="7383357" y="2920057"/>
            <a:ext cx="906312"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zh-CN" altLang="en-US" sz="2000" dirty="0" smtClean="0">
                <a:solidFill>
                  <a:schemeClr val="tx1">
                    <a:lumMod val="85000"/>
                    <a:lumOff val="15000"/>
                  </a:schemeClr>
                </a:solidFill>
                <a:latin typeface="+mj-ea"/>
                <a:ea typeface="+mj-ea"/>
              </a:rPr>
              <a:t>大麻</a:t>
            </a:r>
            <a:endParaRPr lang="zh-CN" altLang="en-US" sz="2000" dirty="0">
              <a:solidFill>
                <a:schemeClr val="tx1">
                  <a:lumMod val="85000"/>
                  <a:lumOff val="15000"/>
                </a:schemeClr>
              </a:solidFill>
              <a:latin typeface="+mj-ea"/>
              <a:ea typeface="+mj-ea"/>
            </a:endParaRPr>
          </a:p>
        </p:txBody>
      </p:sp>
      <p:sp>
        <p:nvSpPr>
          <p:cNvPr id="35" name="圆角矩形 34"/>
          <p:cNvSpPr/>
          <p:nvPr/>
        </p:nvSpPr>
        <p:spPr>
          <a:xfrm>
            <a:off x="625878" y="3981837"/>
            <a:ext cx="899472" cy="1158400"/>
          </a:xfrm>
          <a:prstGeom prst="roundRect">
            <a:avLst>
              <a:gd name="adj" fmla="val 9616"/>
            </a:avLst>
          </a:prstGeom>
          <a:blipFill>
            <a:blip r:embed="rId9"/>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Text Box 122"/>
          <p:cNvSpPr txBox="1">
            <a:spLocks noChangeArrowheads="1"/>
          </p:cNvSpPr>
          <p:nvPr/>
        </p:nvSpPr>
        <p:spPr bwMode="auto">
          <a:xfrm>
            <a:off x="611560" y="5363656"/>
            <a:ext cx="968890"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zh-CN" altLang="en-US" sz="2000" dirty="0">
                <a:solidFill>
                  <a:schemeClr val="tx1">
                    <a:lumMod val="85000"/>
                    <a:lumOff val="15000"/>
                  </a:schemeClr>
                </a:solidFill>
                <a:latin typeface="+mj-ea"/>
                <a:ea typeface="+mj-ea"/>
              </a:rPr>
              <a:t>冰毒</a:t>
            </a:r>
          </a:p>
        </p:txBody>
      </p:sp>
      <p:sp>
        <p:nvSpPr>
          <p:cNvPr id="39" name="圆角矩形 38"/>
          <p:cNvSpPr/>
          <p:nvPr/>
        </p:nvSpPr>
        <p:spPr>
          <a:xfrm>
            <a:off x="1922842" y="3981837"/>
            <a:ext cx="899472" cy="1158400"/>
          </a:xfrm>
          <a:prstGeom prst="roundRect">
            <a:avLst>
              <a:gd name="adj" fmla="val 9616"/>
            </a:avLst>
          </a:prstGeom>
          <a:blipFill>
            <a:blip r:embed="rId10"/>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0" name="Text Box 122"/>
          <p:cNvSpPr txBox="1">
            <a:spLocks noChangeArrowheads="1"/>
          </p:cNvSpPr>
          <p:nvPr/>
        </p:nvSpPr>
        <p:spPr bwMode="auto">
          <a:xfrm>
            <a:off x="1907704" y="5363656"/>
            <a:ext cx="967051"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zh-CN" altLang="en-US" sz="2000" dirty="0" smtClean="0">
                <a:solidFill>
                  <a:schemeClr val="tx1">
                    <a:lumMod val="85000"/>
                    <a:lumOff val="15000"/>
                  </a:schemeClr>
                </a:solidFill>
                <a:latin typeface="+mj-ea"/>
                <a:ea typeface="+mj-ea"/>
              </a:rPr>
              <a:t>麻古</a:t>
            </a:r>
            <a:endParaRPr lang="zh-CN" altLang="en-US" sz="2000" dirty="0">
              <a:solidFill>
                <a:schemeClr val="tx1">
                  <a:lumMod val="85000"/>
                  <a:lumOff val="15000"/>
                </a:schemeClr>
              </a:solidFill>
              <a:latin typeface="+mj-ea"/>
              <a:ea typeface="+mj-ea"/>
            </a:endParaRPr>
          </a:p>
        </p:txBody>
      </p:sp>
      <p:sp>
        <p:nvSpPr>
          <p:cNvPr id="41" name="圆角矩形 40"/>
          <p:cNvSpPr/>
          <p:nvPr/>
        </p:nvSpPr>
        <p:spPr>
          <a:xfrm>
            <a:off x="612976" y="453535"/>
            <a:ext cx="2306355" cy="539364"/>
          </a:xfrm>
          <a:prstGeom prst="round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50800" dist="38100" dir="2700000" algn="tl" rotWithShape="0">
                  <a:prstClr val="black">
                    <a:alpha val="40000"/>
                  </a:prstClr>
                </a:outerShdw>
              </a:effectLst>
            </a:endParaRPr>
          </a:p>
        </p:txBody>
      </p:sp>
      <p:sp>
        <p:nvSpPr>
          <p:cNvPr id="42" name="文本框 41"/>
          <p:cNvSpPr txBox="1"/>
          <p:nvPr/>
        </p:nvSpPr>
        <p:spPr>
          <a:xfrm>
            <a:off x="907126" y="492386"/>
            <a:ext cx="2440737" cy="461665"/>
          </a:xfrm>
          <a:prstGeom prst="rect">
            <a:avLst/>
          </a:prstGeom>
          <a:noFill/>
        </p:spPr>
        <p:txBody>
          <a:bodyPr wrap="square" rtlCol="0">
            <a:spAutoFit/>
          </a:bodyPr>
          <a:lstStyle/>
          <a:p>
            <a:r>
              <a:rPr lang="zh-CN" altLang="en-US" sz="2400" dirty="0" smtClean="0">
                <a:solidFill>
                  <a:schemeClr val="bg1"/>
                </a:solidFill>
              </a:rPr>
              <a:t>毒品的种类</a:t>
            </a:r>
            <a:endParaRPr lang="zh-CN" altLang="en-US" sz="2400" dirty="0">
              <a:solidFill>
                <a:schemeClr val="bg1"/>
              </a:solidFill>
            </a:endParaRPr>
          </a:p>
        </p:txBody>
      </p:sp>
      <p:pic>
        <p:nvPicPr>
          <p:cNvPr id="43" name="图片 4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88682" y="240615"/>
            <a:ext cx="848591" cy="1131455"/>
          </a:xfrm>
          <a:prstGeom prst="rect">
            <a:avLst/>
          </a:prstGeom>
        </p:spPr>
      </p:pic>
      <p:sp>
        <p:nvSpPr>
          <p:cNvPr id="21" name="圆角矩形 20"/>
          <p:cNvSpPr/>
          <p:nvPr/>
        </p:nvSpPr>
        <p:spPr>
          <a:xfrm>
            <a:off x="3275856" y="4002071"/>
            <a:ext cx="863468" cy="1158400"/>
          </a:xfrm>
          <a:prstGeom prst="roundRect">
            <a:avLst>
              <a:gd name="adj" fmla="val 9616"/>
            </a:avLst>
          </a:prstGeom>
          <a:blipFill>
            <a:blip r:embed="rId12"/>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2" name="Text Box 122"/>
          <p:cNvSpPr txBox="1">
            <a:spLocks noChangeArrowheads="1"/>
          </p:cNvSpPr>
          <p:nvPr/>
        </p:nvSpPr>
        <p:spPr bwMode="auto">
          <a:xfrm>
            <a:off x="3131840" y="5405154"/>
            <a:ext cx="1097395"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zh-CN" altLang="en-US" sz="2000" dirty="0" smtClean="0">
                <a:solidFill>
                  <a:schemeClr val="tx1">
                    <a:lumMod val="85000"/>
                    <a:lumOff val="15000"/>
                  </a:schemeClr>
                </a:solidFill>
                <a:latin typeface="+mj-ea"/>
                <a:ea typeface="+mj-ea"/>
              </a:rPr>
              <a:t>摇头丸</a:t>
            </a:r>
            <a:endParaRPr lang="zh-CN" altLang="en-US" sz="2000" dirty="0">
              <a:solidFill>
                <a:schemeClr val="tx1">
                  <a:lumMod val="85000"/>
                  <a:lumOff val="15000"/>
                </a:schemeClr>
              </a:solidFill>
              <a:latin typeface="+mj-ea"/>
              <a:ea typeface="+mj-ea"/>
            </a:endParaRPr>
          </a:p>
        </p:txBody>
      </p:sp>
      <p:sp>
        <p:nvSpPr>
          <p:cNvPr id="25" name="圆角矩形 24"/>
          <p:cNvSpPr/>
          <p:nvPr/>
        </p:nvSpPr>
        <p:spPr>
          <a:xfrm>
            <a:off x="4644008" y="4002071"/>
            <a:ext cx="863468" cy="1158400"/>
          </a:xfrm>
          <a:prstGeom prst="roundRect">
            <a:avLst>
              <a:gd name="adj" fmla="val 9616"/>
            </a:avLst>
          </a:prstGeom>
          <a:blipFill>
            <a:blip r:embed="rId13"/>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6" name="Text Box 122"/>
          <p:cNvSpPr txBox="1">
            <a:spLocks noChangeArrowheads="1"/>
          </p:cNvSpPr>
          <p:nvPr/>
        </p:nvSpPr>
        <p:spPr bwMode="auto">
          <a:xfrm>
            <a:off x="4647599" y="5405154"/>
            <a:ext cx="870035"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US" altLang="zh-CN" sz="2000" dirty="0" smtClean="0">
                <a:solidFill>
                  <a:schemeClr val="tx1">
                    <a:lumMod val="85000"/>
                    <a:lumOff val="15000"/>
                  </a:schemeClr>
                </a:solidFill>
                <a:latin typeface="+mj-ea"/>
                <a:ea typeface="+mj-ea"/>
              </a:rPr>
              <a:t>K</a:t>
            </a:r>
            <a:r>
              <a:rPr lang="zh-CN" altLang="en-US" sz="2000" dirty="0" smtClean="0">
                <a:solidFill>
                  <a:schemeClr val="tx1">
                    <a:lumMod val="85000"/>
                    <a:lumOff val="15000"/>
                  </a:schemeClr>
                </a:solidFill>
                <a:latin typeface="+mj-ea"/>
                <a:ea typeface="+mj-ea"/>
              </a:rPr>
              <a:t>粉</a:t>
            </a:r>
            <a:endParaRPr lang="zh-CN" altLang="en-US" sz="2000" dirty="0">
              <a:solidFill>
                <a:schemeClr val="tx1">
                  <a:lumMod val="85000"/>
                  <a:lumOff val="15000"/>
                </a:schemeClr>
              </a:solidFill>
              <a:latin typeface="+mj-ea"/>
              <a:ea typeface="+mj-ea"/>
            </a:endParaRPr>
          </a:p>
        </p:txBody>
      </p:sp>
      <p:sp>
        <p:nvSpPr>
          <p:cNvPr id="29" name="圆角矩形 28"/>
          <p:cNvSpPr/>
          <p:nvPr/>
        </p:nvSpPr>
        <p:spPr>
          <a:xfrm>
            <a:off x="5976156" y="3981837"/>
            <a:ext cx="863468" cy="1158400"/>
          </a:xfrm>
          <a:prstGeom prst="roundRect">
            <a:avLst>
              <a:gd name="adj" fmla="val 9616"/>
            </a:avLst>
          </a:prstGeom>
          <a:blipFill>
            <a:blip r:embed="rId14"/>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0" name="Text Box 122"/>
          <p:cNvSpPr txBox="1">
            <a:spLocks noChangeArrowheads="1"/>
          </p:cNvSpPr>
          <p:nvPr/>
        </p:nvSpPr>
        <p:spPr bwMode="auto">
          <a:xfrm>
            <a:off x="5823378" y="5384920"/>
            <a:ext cx="1196894"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zh-CN" altLang="en-US" sz="2000" dirty="0" smtClean="0">
                <a:solidFill>
                  <a:schemeClr val="tx1">
                    <a:lumMod val="85000"/>
                    <a:lumOff val="15000"/>
                  </a:schemeClr>
                </a:solidFill>
                <a:latin typeface="+mj-ea"/>
                <a:ea typeface="+mj-ea"/>
              </a:rPr>
              <a:t>杜冷丁</a:t>
            </a:r>
            <a:endParaRPr lang="zh-CN" altLang="en-US" sz="2000" dirty="0">
              <a:solidFill>
                <a:schemeClr val="tx1">
                  <a:lumMod val="85000"/>
                  <a:lumOff val="15000"/>
                </a:schemeClr>
              </a:solidFill>
              <a:latin typeface="+mj-ea"/>
              <a:ea typeface="+mj-ea"/>
            </a:endParaRPr>
          </a:p>
        </p:txBody>
      </p:sp>
      <p:sp>
        <p:nvSpPr>
          <p:cNvPr id="33" name="大演PPT工作室制作"/>
          <p:cNvSpPr/>
          <p:nvPr/>
        </p:nvSpPr>
        <p:spPr>
          <a:xfrm>
            <a:off x="7452948" y="3981837"/>
            <a:ext cx="863468" cy="1158400"/>
          </a:xfrm>
          <a:prstGeom prst="roundRect">
            <a:avLst>
              <a:gd name="adj" fmla="val 9616"/>
            </a:avLst>
          </a:prstGeom>
          <a:blipFill>
            <a:blip r:embed="rId15"/>
            <a:stretch>
              <a:fillRect/>
            </a:stretch>
          </a:blipFill>
          <a:ln w="12700">
            <a:solidFill>
              <a:srgbClr val="E83C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4" name="Text Box 122"/>
          <p:cNvSpPr txBox="1">
            <a:spLocks noChangeArrowheads="1"/>
          </p:cNvSpPr>
          <p:nvPr/>
        </p:nvSpPr>
        <p:spPr bwMode="auto">
          <a:xfrm>
            <a:off x="7380312" y="5384920"/>
            <a:ext cx="1118315" cy="400110"/>
          </a:xfrm>
          <a:prstGeom prst="rect">
            <a:avLst/>
          </a:prstGeom>
          <a:noFill/>
          <a:ln>
            <a:noFill/>
          </a:ln>
        </p:spPr>
        <p:txBody>
          <a:bodyPr wrap="square">
            <a:spAutoFit/>
          </a:bodyPr>
          <a:lstStyle>
            <a:lvl1pPr marL="120650" indent="-120650"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zh-CN" altLang="en-US" sz="2000" dirty="0" smtClean="0">
                <a:solidFill>
                  <a:schemeClr val="tx1">
                    <a:lumMod val="85000"/>
                    <a:lumOff val="15000"/>
                  </a:schemeClr>
                </a:solidFill>
                <a:latin typeface="+mj-ea"/>
                <a:ea typeface="+mj-ea"/>
              </a:rPr>
              <a:t>止咳水</a:t>
            </a:r>
            <a:endParaRPr lang="zh-CN" altLang="en-US" sz="2000" dirty="0">
              <a:solidFill>
                <a:schemeClr val="tx1">
                  <a:lumMod val="85000"/>
                  <a:lumOff val="15000"/>
                </a:schemeClr>
              </a:solidFill>
              <a:latin typeface="+mj-ea"/>
              <a:ea typeface="+mj-ea"/>
            </a:endParaRPr>
          </a:p>
        </p:txBody>
      </p:sp>
    </p:spTree>
    <p:extLst>
      <p:ext uri="{BB962C8B-B14F-4D97-AF65-F5344CB8AC3E}">
        <p14:creationId xmlns:p14="http://schemas.microsoft.com/office/powerpoint/2010/main" val="3759512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6001" y="1728775"/>
            <a:ext cx="4770907" cy="3877985"/>
          </a:xfrm>
          <a:prstGeom prst="rect">
            <a:avLst/>
          </a:prstGeom>
          <a:noFill/>
        </p:spPr>
        <p:txBody>
          <a:bodyPr wrap="square" rtlCol="0">
            <a:spAutoFit/>
          </a:bodyPr>
          <a:lstStyle/>
          <a:p>
            <a:pPr algn="just">
              <a:lnSpc>
                <a:spcPct val="150000"/>
              </a:lnSpc>
            </a:pPr>
            <a:r>
              <a:rPr lang="zh-CN" altLang="en-US" b="1" dirty="0">
                <a:latin typeface="Impact" panose="020B0806030902050204" pitchFamily="34" charset="0"/>
                <a:ea typeface="微软雅黑" panose="020B0503020204020204" pitchFamily="34" charset="-122"/>
                <a:sym typeface="Impact" panose="020B0806030902050204" pitchFamily="34" charset="0"/>
              </a:rPr>
              <a:t>性状：</a:t>
            </a:r>
            <a:r>
              <a:rPr lang="zh-CN" altLang="en-US" sz="1600" dirty="0">
                <a:latin typeface="Impact" panose="020B0806030902050204" pitchFamily="34" charset="0"/>
                <a:ea typeface="微软雅黑" panose="020B0503020204020204" pitchFamily="34" charset="-122"/>
                <a:sym typeface="Impact" panose="020B0806030902050204" pitchFamily="34" charset="0"/>
              </a:rPr>
              <a:t>外观为纯白结晶体，晶莹剔透，故被吸毒、贩毒者称为“冰”（</a:t>
            </a:r>
            <a:r>
              <a:rPr lang="en-US" altLang="zh-CN" sz="1600" dirty="0" err="1">
                <a:latin typeface="Impact" panose="020B0806030902050204" pitchFamily="34" charset="0"/>
                <a:ea typeface="微软雅黑" panose="020B0503020204020204" pitchFamily="34" charset="-122"/>
                <a:sym typeface="Impact" panose="020B0806030902050204" pitchFamily="34" charset="0"/>
              </a:rPr>
              <a:t>lce</a:t>
            </a:r>
            <a:r>
              <a:rPr lang="zh-CN" altLang="en-US" sz="1600" dirty="0">
                <a:latin typeface="Impact" panose="020B0806030902050204" pitchFamily="34" charset="0"/>
                <a:ea typeface="微软雅黑" panose="020B0503020204020204" pitchFamily="34" charset="-122"/>
                <a:sym typeface="Impact" panose="020B0806030902050204" pitchFamily="34" charset="0"/>
              </a:rPr>
              <a:t>）。由于对人体的中枢神经系统具有极强的刺激作用，且毒性剧烈，又称之为“冰毒”。冰毒的精神依赖性极强，已成为目前国际上危害最大的毒品之一</a:t>
            </a:r>
            <a:r>
              <a:rPr lang="zh-CN" altLang="en-US" sz="1600" dirty="0" smtClean="0">
                <a:latin typeface="Impact" panose="020B0806030902050204" pitchFamily="34" charset="0"/>
                <a:ea typeface="微软雅黑" panose="020B0503020204020204" pitchFamily="34" charset="-122"/>
                <a:sym typeface="Impact" panose="020B0806030902050204" pitchFamily="34" charset="0"/>
              </a:rPr>
              <a:t>。</a:t>
            </a:r>
            <a:endParaRPr lang="en-US" altLang="zh-CN" sz="1600" dirty="0" smtClean="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endParaRPr lang="zh-CN" altLang="en-US" sz="1600" dirty="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r>
              <a:rPr lang="zh-CN" altLang="en-US" b="1" dirty="0">
                <a:latin typeface="Impact" panose="020B0806030902050204" pitchFamily="34" charset="0"/>
                <a:ea typeface="微软雅黑" panose="020B0503020204020204" pitchFamily="34" charset="-122"/>
                <a:sym typeface="Impact" panose="020B0806030902050204" pitchFamily="34" charset="0"/>
              </a:rPr>
              <a:t>吸食危害：</a:t>
            </a:r>
            <a:r>
              <a:rPr lang="zh-CN" altLang="en-US" sz="1600" dirty="0">
                <a:latin typeface="Impact" panose="020B0806030902050204" pitchFamily="34" charset="0"/>
                <a:ea typeface="微软雅黑" panose="020B0503020204020204" pitchFamily="34" charset="-122"/>
                <a:sym typeface="Impact" panose="020B0806030902050204" pitchFamily="34" charset="0"/>
              </a:rPr>
              <a:t>吸食后会产生强烈的生理兴奋，能大量消耗人的体力和降低免疫功能，严重损害心脏、大脑组织甚至导致死亡。吸食成瘾者还会造成精神障碍，表现出妄想、好斗等。</a:t>
            </a:r>
          </a:p>
        </p:txBody>
      </p:sp>
      <p:sp>
        <p:nvSpPr>
          <p:cNvPr id="14" name="矩形 13"/>
          <p:cNvSpPr/>
          <p:nvPr/>
        </p:nvSpPr>
        <p:spPr>
          <a:xfrm>
            <a:off x="507692" y="-1395536"/>
            <a:ext cx="511679" cy="461665"/>
          </a:xfrm>
          <a:prstGeom prst="rect">
            <a:avLst/>
          </a:prstGeom>
        </p:spPr>
        <p:txBody>
          <a:bodyPr wrap="none">
            <a:spAutoFit/>
          </a:bodyPr>
          <a:lstStyle/>
          <a:p>
            <a:r>
              <a:rPr lang="en-US" altLang="zh-CN" sz="2400" dirty="0" smtClean="0">
                <a:solidFill>
                  <a:schemeClr val="tx2"/>
                </a:solidFill>
                <a:latin typeface="Impact" panose="020B0806030902050204" pitchFamily="34" charset="0"/>
                <a:ea typeface="微软雅黑" panose="020B0503020204020204" pitchFamily="34" charset="-122"/>
                <a:sym typeface="Impact" panose="020B0806030902050204" pitchFamily="34" charset="0"/>
              </a:rPr>
              <a:t>2.1</a:t>
            </a:r>
            <a:endParaRPr lang="zh-CN" altLang="en-US" sz="2400" dirty="0">
              <a:solidFill>
                <a:schemeClr val="tx2"/>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 name="文本占位符 1"/>
          <p:cNvSpPr>
            <a:spLocks noGrp="1"/>
          </p:cNvSpPr>
          <p:nvPr>
            <p:ph type="body" sz="quarter" idx="4294967295"/>
          </p:nvPr>
        </p:nvSpPr>
        <p:spPr>
          <a:xfrm>
            <a:off x="74414" y="404342"/>
            <a:ext cx="5073650" cy="360362"/>
          </a:xfrm>
        </p:spPr>
        <p:txBody>
          <a:bodyPr>
            <a:noAutofit/>
          </a:bodyPr>
          <a:lstStyle/>
          <a:p>
            <a:pPr marL="0" indent="0">
              <a:buNone/>
            </a:pPr>
            <a:r>
              <a:rPr lang="zh-CN" altLang="en-US" sz="2400" b="1" dirty="0" smtClean="0"/>
              <a:t>     冰</a:t>
            </a:r>
            <a:r>
              <a:rPr lang="zh-CN" altLang="en-US" sz="2400" b="1" dirty="0"/>
              <a:t>毒</a:t>
            </a:r>
          </a:p>
        </p:txBody>
      </p:sp>
      <p:grpSp>
        <p:nvGrpSpPr>
          <p:cNvPr id="18" name="组合 17"/>
          <p:cNvGrpSpPr/>
          <p:nvPr/>
        </p:nvGrpSpPr>
        <p:grpSpPr>
          <a:xfrm>
            <a:off x="552760" y="878140"/>
            <a:ext cx="3011127" cy="525663"/>
            <a:chOff x="6409426" y="1173624"/>
            <a:chExt cx="962086" cy="962084"/>
          </a:xfrm>
          <a:solidFill>
            <a:schemeClr val="bg2"/>
          </a:solidFill>
        </p:grpSpPr>
        <p:sp>
          <p:nvSpPr>
            <p:cNvPr id="19" name="椭圆 14"/>
            <p:cNvSpPr/>
            <p:nvPr/>
          </p:nvSpPr>
          <p:spPr bwMode="auto">
            <a:xfrm>
              <a:off x="6409426" y="1173624"/>
              <a:ext cx="962086" cy="962084"/>
            </a:xfrm>
            <a:prstGeom prst="rect">
              <a:avLst/>
            </a:prstGeom>
            <a:solidFill>
              <a:srgbClr val="C00000"/>
            </a:solidFill>
            <a:ln>
              <a:noFill/>
            </a:ln>
          </p:spPr>
          <p:txBody>
            <a:bodyPr vert="horz" wrap="square" lIns="91440" tIns="45720" rIns="91440" bIns="45720" numCol="1" anchor="t" anchorCtr="0" compatLnSpc="1"/>
            <a:lstStyle/>
            <a:p>
              <a:endParaRPr lang="zh-CN" altLang="en-US">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0"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20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通用名称：甲基苯丙胺</a:t>
              </a:r>
            </a:p>
          </p:txBody>
        </p:sp>
      </p:grpSp>
      <p:pic>
        <p:nvPicPr>
          <p:cNvPr id="4" name="图片 3"/>
          <p:cNvPicPr>
            <a:picLocks noChangeAspect="1"/>
          </p:cNvPicPr>
          <p:nvPr/>
        </p:nvPicPr>
        <p:blipFill>
          <a:blip r:embed="rId3"/>
          <a:stretch>
            <a:fillRect/>
          </a:stretch>
        </p:blipFill>
        <p:spPr>
          <a:xfrm>
            <a:off x="4895909" y="1181194"/>
            <a:ext cx="4239555" cy="4241211"/>
          </a:xfrm>
          <a:prstGeom prst="rect">
            <a:avLst/>
          </a:prstGeom>
        </p:spPr>
      </p:pic>
    </p:spTree>
    <p:extLst>
      <p:ext uri="{BB962C8B-B14F-4D97-AF65-F5344CB8AC3E}">
        <p14:creationId xmlns:p14="http://schemas.microsoft.com/office/powerpoint/2010/main" val="1374737047"/>
      </p:ext>
    </p:extLst>
  </p:cSld>
  <p:clrMapOvr>
    <a:masterClrMapping/>
  </p:clrMapOvr>
  <mc:AlternateContent xmlns:mc="http://schemas.openxmlformats.org/markup-compatibility/2006" xmlns:p14="http://schemas.microsoft.com/office/powerpoint/2010/main">
    <mc:Choice Requires="p14">
      <p:transition spd="slow" p14:dur="800" advTm="3663">
        <p14:prism isInverted="1"/>
      </p:transition>
    </mc:Choice>
    <mc:Fallback xmlns="">
      <p:transition spd="slow" advTm="366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4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4"/>
                                        </p:tgtEl>
                                        <p:attrNameLst>
                                          <p:attrName>ppt_y</p:attrName>
                                        </p:attrNameLst>
                                      </p:cBhvr>
                                      <p:tavLst>
                                        <p:tav tm="0">
                                          <p:val>
                                            <p:strVal val="#ppt_y"/>
                                          </p:val>
                                        </p:tav>
                                        <p:tav tm="100000">
                                          <p:val>
                                            <p:strVal val="#ppt_y"/>
                                          </p:val>
                                        </p:tav>
                                      </p:tavLst>
                                    </p:anim>
                                    <p:anim calcmode="lin" valueType="num">
                                      <p:cBhvr>
                                        <p:cTn id="9" dur="4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4"/>
                                        </p:tgtEl>
                                      </p:cBhvr>
                                    </p:animEffect>
                                  </p:childTnLst>
                                </p:cTn>
                              </p:par>
                            </p:childTnLst>
                          </p:cTn>
                        </p:par>
                        <p:par>
                          <p:cTn id="12" fill="hold">
                            <p:stCondLst>
                              <p:cond delay="480"/>
                            </p:stCondLst>
                            <p:childTnLst>
                              <p:par>
                                <p:cTn id="13" presetID="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980"/>
                            </p:stCondLst>
                            <p:childTnLst>
                              <p:par>
                                <p:cTn id="18" presetID="21" presetClass="entr" presetSubtype="1"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heel(1)">
                                      <p:cBhvr>
                                        <p:cTn id="2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bwMode="auto">
          <a:xfrm>
            <a:off x="1048725" y="2032023"/>
            <a:ext cx="3239095" cy="4341819"/>
          </a:xfrm>
          <a:prstGeom prst="roundRect">
            <a:avLst>
              <a:gd name="adj" fmla="val 1706"/>
            </a:avLst>
          </a:prstGeom>
          <a:noFill/>
          <a:ln>
            <a:solidFill>
              <a:srgbClr val="FFFFFF"/>
            </a:solidFill>
          </a:ln>
        </p:spPr>
        <p:txBody>
          <a:bodyPr vert="horz" wrap="square" lIns="91440" tIns="45720" rIns="91440" bIns="45720" numCol="1" anchor="t" anchorCtr="0" compatLnSpc="1"/>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19" name="圆角矩形 18"/>
          <p:cNvSpPr/>
          <p:nvPr/>
        </p:nvSpPr>
        <p:spPr bwMode="auto">
          <a:xfrm>
            <a:off x="1048725" y="1459407"/>
            <a:ext cx="3239095" cy="520262"/>
          </a:xfrm>
          <a:prstGeom prst="roundRect">
            <a:avLst>
              <a:gd name="adj" fmla="val 12622"/>
            </a:avLst>
          </a:prstGeom>
          <a:solidFill>
            <a:srgbClr val="C00000"/>
          </a:solidFill>
          <a:ln>
            <a:solidFill>
              <a:schemeClr val="tx1"/>
            </a:solidFill>
          </a:ln>
        </p:spPr>
        <p:txBody>
          <a:bodyPr vert="horz" wrap="square" lIns="91440" tIns="45720" rIns="91440" bIns="45720" numCol="1" anchor="t" anchorCtr="0" compatLnSpc="1"/>
          <a:lstStyle/>
          <a:p>
            <a:endParaRPr lang="zh-CN" altLang="en-US" dirty="0">
              <a:latin typeface="Impact" panose="020B0806030902050204" pitchFamily="34" charset="0"/>
              <a:ea typeface="微软雅黑" panose="020B0503020204020204" pitchFamily="34" charset="-122"/>
              <a:sym typeface="Impact" panose="020B0806030902050204" pitchFamily="34" charset="0"/>
            </a:endParaRPr>
          </a:p>
        </p:txBody>
      </p:sp>
      <p:sp>
        <p:nvSpPr>
          <p:cNvPr id="20" name="TextBox 19"/>
          <p:cNvSpPr txBox="1"/>
          <p:nvPr/>
        </p:nvSpPr>
        <p:spPr>
          <a:xfrm>
            <a:off x="1976251" y="1526283"/>
            <a:ext cx="960799" cy="769441"/>
          </a:xfrm>
          <a:prstGeom prst="rect">
            <a:avLst/>
          </a:prstGeom>
          <a:noFill/>
        </p:spPr>
        <p:txBody>
          <a:bodyPr wrap="square" rtlCol="0">
            <a:spAutoFit/>
          </a:bodyPr>
          <a:lstStyle/>
          <a:p>
            <a:pPr algn="dist"/>
            <a:r>
              <a:rPr lang="zh-CN" altLang="en-US" sz="2200" b="1" dirty="0" smtClean="0">
                <a:solidFill>
                  <a:srgbClr val="FFFFFF"/>
                </a:solidFill>
                <a:latin typeface="Impact" panose="020B0806030902050204" pitchFamily="34" charset="0"/>
                <a:ea typeface="微软雅黑" panose="020B0503020204020204" pitchFamily="34" charset="-122"/>
                <a:sym typeface="Impact" panose="020B0806030902050204" pitchFamily="34" charset="0"/>
              </a:rPr>
              <a:t>小贴士</a:t>
            </a:r>
            <a:endParaRPr lang="zh-CN" altLang="en-US" sz="2200" b="1"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8726" y="1210376"/>
            <a:ext cx="890747" cy="941860"/>
          </a:xfrm>
          <a:prstGeom prst="rect">
            <a:avLst/>
          </a:prstGeom>
        </p:spPr>
      </p:pic>
      <p:sp>
        <p:nvSpPr>
          <p:cNvPr id="7" name="TextBox 6"/>
          <p:cNvSpPr txBox="1"/>
          <p:nvPr/>
        </p:nvSpPr>
        <p:spPr>
          <a:xfrm>
            <a:off x="1143199" y="2204589"/>
            <a:ext cx="3050147" cy="3000821"/>
          </a:xfrm>
          <a:prstGeom prst="rect">
            <a:avLst/>
          </a:prstGeom>
          <a:noFill/>
        </p:spPr>
        <p:txBody>
          <a:bodyPr wrap="square" rtlCol="0">
            <a:spAutoFit/>
          </a:bodyPr>
          <a:lstStyle/>
          <a:p>
            <a:pPr algn="just">
              <a:lnSpc>
                <a:spcPct val="150000"/>
              </a:lnSpc>
            </a:pPr>
            <a:r>
              <a:rPr lang="zh-CN" altLang="en-US" dirty="0">
                <a:latin typeface="Impact" panose="020B0806030902050204" pitchFamily="34" charset="0"/>
                <a:ea typeface="微软雅黑" panose="020B0503020204020204" pitchFamily="34" charset="-122"/>
                <a:sym typeface="Impact" panose="020B0806030902050204" pitchFamily="34" charset="0"/>
              </a:rPr>
              <a:t>“麻古”是泰语的音译，实际是缅甸产的“冰毒片”，其主要成分是“甲基苯丙胺”和“咖啡因”。外观与摇头丸相似，通常为红色、黑色、绿色的片剂，属苯丙胺类兴奋剂，具有很强的成瘾性。</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16855" y="5214777"/>
            <a:ext cx="1475162" cy="1310882"/>
          </a:xfrm>
          <a:prstGeom prst="rect">
            <a:avLst/>
          </a:prstGeom>
        </p:spPr>
      </p:pic>
      <p:sp>
        <p:nvSpPr>
          <p:cNvPr id="22" name="圆角矩形 21"/>
          <p:cNvSpPr/>
          <p:nvPr/>
        </p:nvSpPr>
        <p:spPr bwMode="auto">
          <a:xfrm>
            <a:off x="4751274" y="2098898"/>
            <a:ext cx="3239095" cy="4274943"/>
          </a:xfrm>
          <a:prstGeom prst="roundRect">
            <a:avLst>
              <a:gd name="adj" fmla="val 1706"/>
            </a:avLst>
          </a:prstGeom>
          <a:noFill/>
          <a:ln>
            <a:solidFill>
              <a:srgbClr val="FFFFFF"/>
            </a:solidFill>
          </a:ln>
        </p:spPr>
        <p:txBody>
          <a:bodyPr vert="horz" wrap="square" lIns="91440" tIns="45720" rIns="91440" bIns="45720" numCol="1" anchor="t" anchorCtr="0" compatLnSpc="1"/>
          <a:lstStyle/>
          <a:p>
            <a:endParaRPr lang="zh-CN" altLang="en-US">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3" name="圆角矩形 22"/>
          <p:cNvSpPr/>
          <p:nvPr/>
        </p:nvSpPr>
        <p:spPr bwMode="auto">
          <a:xfrm>
            <a:off x="4751274" y="1526282"/>
            <a:ext cx="3239095" cy="520262"/>
          </a:xfrm>
          <a:prstGeom prst="roundRect">
            <a:avLst>
              <a:gd name="adj" fmla="val 12622"/>
            </a:avLst>
          </a:prstGeom>
          <a:solidFill>
            <a:srgbClr val="C00000"/>
          </a:solidFill>
          <a:ln>
            <a:solidFill>
              <a:schemeClr val="tx1"/>
            </a:solidFill>
          </a:ln>
        </p:spPr>
        <p:txBody>
          <a:bodyPr vert="horz" wrap="square" lIns="91440" tIns="45720" rIns="91440" bIns="45720" numCol="1" anchor="t" anchorCtr="0" compatLnSpc="1"/>
          <a:lstStyle/>
          <a:p>
            <a:endParaRPr lang="zh-CN" altLang="en-US" dirty="0">
              <a:latin typeface="Impact" panose="020B0806030902050204" pitchFamily="34" charset="0"/>
              <a:ea typeface="微软雅黑" panose="020B0503020204020204" pitchFamily="34" charset="-122"/>
              <a:sym typeface="Impact" panose="020B0806030902050204" pitchFamily="34" charset="0"/>
            </a:endParaRPr>
          </a:p>
        </p:txBody>
      </p:sp>
      <p:sp>
        <p:nvSpPr>
          <p:cNvPr id="24" name="TextBox 23"/>
          <p:cNvSpPr txBox="1"/>
          <p:nvPr/>
        </p:nvSpPr>
        <p:spPr>
          <a:xfrm>
            <a:off x="5678800" y="1593157"/>
            <a:ext cx="1313180" cy="430887"/>
          </a:xfrm>
          <a:prstGeom prst="rect">
            <a:avLst/>
          </a:prstGeom>
          <a:noFill/>
        </p:spPr>
        <p:txBody>
          <a:bodyPr wrap="none" rtlCol="0">
            <a:spAutoFit/>
          </a:bodyPr>
          <a:lstStyle/>
          <a:p>
            <a:r>
              <a:rPr lang="zh-CN" altLang="en-US" sz="2200" b="1" dirty="0" smtClean="0">
                <a:solidFill>
                  <a:srgbClr val="FFFFFF"/>
                </a:solidFill>
                <a:latin typeface="Impact" panose="020B0806030902050204" pitchFamily="34" charset="0"/>
                <a:ea typeface="微软雅黑" panose="020B0503020204020204" pitchFamily="34" charset="-122"/>
                <a:sym typeface="Impact" panose="020B0806030902050204" pitchFamily="34" charset="0"/>
              </a:rPr>
              <a:t>案例写真</a:t>
            </a:r>
            <a:endParaRPr lang="zh-CN" altLang="en-US" sz="2200" b="1"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25" name="图片 24"/>
          <p:cNvPicPr>
            <a:picLocks noChangeAspect="1"/>
          </p:cNvPicPr>
          <p:nvPr/>
        </p:nvPicPr>
        <p:blipFill rotWithShape="1">
          <a:blip r:embed="rId5" cstate="print">
            <a:extLst>
              <a:ext uri="{28A0092B-C50C-407E-A947-70E740481C1C}">
                <a14:useLocalDpi xmlns:a14="http://schemas.microsoft.com/office/drawing/2010/main" val="0"/>
              </a:ext>
            </a:extLst>
          </a:blip>
          <a:srcRect b="34626"/>
          <a:stretch>
            <a:fillRect/>
          </a:stretch>
        </p:blipFill>
        <p:spPr>
          <a:xfrm>
            <a:off x="4635185" y="990806"/>
            <a:ext cx="863759" cy="1108093"/>
          </a:xfrm>
          <a:prstGeom prst="rect">
            <a:avLst/>
          </a:prstGeom>
        </p:spPr>
      </p:pic>
      <p:sp>
        <p:nvSpPr>
          <p:cNvPr id="6" name="TextBox 5"/>
          <p:cNvSpPr txBox="1"/>
          <p:nvPr/>
        </p:nvSpPr>
        <p:spPr>
          <a:xfrm>
            <a:off x="4841924" y="2349222"/>
            <a:ext cx="3077140" cy="4247317"/>
          </a:xfrm>
          <a:prstGeom prst="rect">
            <a:avLst/>
          </a:prstGeom>
          <a:noFill/>
        </p:spPr>
        <p:txBody>
          <a:bodyPr wrap="square" rtlCol="0">
            <a:spAutoFit/>
          </a:bodyPr>
          <a:lstStyle>
            <a:defPPr>
              <a:defRPr lang="zh-CN"/>
            </a:defPPr>
            <a:lvl1pPr algn="just">
              <a:defRPr sz="2000">
                <a:solidFill>
                  <a:schemeClr val="tx2"/>
                </a:solidFill>
                <a:latin typeface="+mn-ea"/>
                <a:ea typeface="+mn-ea"/>
              </a:defRPr>
            </a:lvl1pPr>
          </a:lstStyle>
          <a:p>
            <a:pPr>
              <a:lnSpc>
                <a:spcPct val="150000"/>
              </a:lnSpc>
            </a:pPr>
            <a:r>
              <a:rPr lang="en-US" altLang="zh-CN"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2000</a:t>
            </a:r>
            <a:r>
              <a:rPr lang="zh-CN" altLang="en-US"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年</a:t>
            </a:r>
            <a:r>
              <a:rPr lang="en-US" altLang="zh-CN"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2</a:t>
            </a:r>
            <a:r>
              <a:rPr lang="zh-CN" altLang="en-US"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月</a:t>
            </a:r>
            <a:r>
              <a:rPr lang="en-US" altLang="zh-CN"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7</a:t>
            </a:r>
            <a:r>
              <a:rPr lang="zh-CN" altLang="en-US"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日，福建厦门某一居室内发生了一场激烈的枪战。警方调查发现，开枪者是两名台湾人，他们不仅合伙秘密加工制造冰毒，而且本身就是冰毒吸食者。两人吸食冰毒后产生了强烈幻觉，神志不清，怀疑被人监视，两人竟互相开枪对射了</a:t>
            </a:r>
            <a:r>
              <a:rPr lang="en-US" altLang="zh-CN"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40</a:t>
            </a:r>
            <a:r>
              <a:rPr lang="zh-CN" altLang="en-US" sz="1800" dirty="0">
                <a:solidFill>
                  <a:schemeClr val="tx1"/>
                </a:solidFill>
                <a:latin typeface="Impact" panose="020B0806030902050204" pitchFamily="34" charset="0"/>
                <a:ea typeface="微软雅黑" panose="020B0503020204020204" pitchFamily="34" charset="-122"/>
                <a:sym typeface="Impact" panose="020B0806030902050204" pitchFamily="34" charset="0"/>
              </a:rPr>
              <a:t>余发子弹。</a:t>
            </a:r>
          </a:p>
        </p:txBody>
      </p:sp>
      <p:sp>
        <p:nvSpPr>
          <p:cNvPr id="14" name="文本占位符 1"/>
          <p:cNvSpPr txBox="1">
            <a:spLocks/>
          </p:cNvSpPr>
          <p:nvPr/>
        </p:nvSpPr>
        <p:spPr>
          <a:xfrm>
            <a:off x="74414" y="404342"/>
            <a:ext cx="5073650" cy="3603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2400" b="1" dirty="0" smtClean="0"/>
              <a:t>     冰毒</a:t>
            </a:r>
            <a:endParaRPr lang="zh-CN" altLang="en-US" sz="2400" b="1" dirty="0"/>
          </a:p>
        </p:txBody>
      </p:sp>
    </p:spTree>
    <p:extLst>
      <p:ext uri="{BB962C8B-B14F-4D97-AF65-F5344CB8AC3E}">
        <p14:creationId xmlns:p14="http://schemas.microsoft.com/office/powerpoint/2010/main" val="419580473"/>
      </p:ext>
    </p:extLst>
  </p:cSld>
  <p:clrMapOvr>
    <a:masterClrMapping/>
  </p:clrMapOvr>
  <mc:AlternateContent xmlns:mc="http://schemas.openxmlformats.org/markup-compatibility/2006" xmlns:p14="http://schemas.microsoft.com/office/powerpoint/2010/main">
    <mc:Choice Requires="p14">
      <p:transition spd="slow" p14:dur="1600" advTm="5763">
        <p14:prism dir="d" isInverted="1"/>
      </p:transition>
    </mc:Choice>
    <mc:Fallback xmlns="">
      <p:transition spd="slow" advTm="576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300" fill="hold"/>
                                        <p:tgtEl>
                                          <p:spTgt spid="19"/>
                                        </p:tgtEl>
                                        <p:attrNameLst>
                                          <p:attrName>ppt_w</p:attrName>
                                        </p:attrNameLst>
                                      </p:cBhvr>
                                      <p:tavLst>
                                        <p:tav tm="0">
                                          <p:val>
                                            <p:fltVal val="0"/>
                                          </p:val>
                                        </p:tav>
                                        <p:tav tm="100000">
                                          <p:val>
                                            <p:strVal val="#ppt_w"/>
                                          </p:val>
                                        </p:tav>
                                      </p:tavLst>
                                    </p:anim>
                                    <p:anim calcmode="lin" valueType="num">
                                      <p:cBhvr>
                                        <p:cTn id="8" dur="300" fill="hold"/>
                                        <p:tgtEl>
                                          <p:spTgt spid="19"/>
                                        </p:tgtEl>
                                        <p:attrNameLst>
                                          <p:attrName>ppt_h</p:attrName>
                                        </p:attrNameLst>
                                      </p:cBhvr>
                                      <p:tavLst>
                                        <p:tav tm="0">
                                          <p:val>
                                            <p:fltVal val="0"/>
                                          </p:val>
                                        </p:tav>
                                        <p:tav tm="100000">
                                          <p:val>
                                            <p:strVal val="#ppt_h"/>
                                          </p:val>
                                        </p:tav>
                                      </p:tavLst>
                                    </p:anim>
                                    <p:anim calcmode="lin" valueType="num">
                                      <p:cBhvr>
                                        <p:cTn id="9" dur="300" fill="hold"/>
                                        <p:tgtEl>
                                          <p:spTgt spid="19"/>
                                        </p:tgtEl>
                                        <p:attrNameLst>
                                          <p:attrName>style.rotation</p:attrName>
                                        </p:attrNameLst>
                                      </p:cBhvr>
                                      <p:tavLst>
                                        <p:tav tm="0">
                                          <p:val>
                                            <p:fltVal val="90"/>
                                          </p:val>
                                        </p:tav>
                                        <p:tav tm="100000">
                                          <p:val>
                                            <p:fltVal val="0"/>
                                          </p:val>
                                        </p:tav>
                                      </p:tavLst>
                                    </p:anim>
                                    <p:animEffect transition="in" filter="fade">
                                      <p:cBhvr>
                                        <p:cTn id="10" dur="300"/>
                                        <p:tgtEl>
                                          <p:spTgt spid="1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400"/>
                                        <p:tgtEl>
                                          <p:spTgt spid="18"/>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calcmode="lin" valueType="num">
                                      <p:cBhvr>
                                        <p:cTn id="23" dur="3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20"/>
                                        </p:tgtEl>
                                        <p:attrNameLst>
                                          <p:attrName>ppt_y</p:attrName>
                                        </p:attrNameLst>
                                      </p:cBhvr>
                                      <p:tavLst>
                                        <p:tav tm="0">
                                          <p:val>
                                            <p:strVal val="#ppt_y"/>
                                          </p:val>
                                        </p:tav>
                                        <p:tav tm="100000">
                                          <p:val>
                                            <p:strVal val="#ppt_y"/>
                                          </p:val>
                                        </p:tav>
                                      </p:tavLst>
                                    </p:anim>
                                    <p:anim calcmode="lin" valueType="num">
                                      <p:cBhvr>
                                        <p:cTn id="25" dur="3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20"/>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par>
                          <p:cTn id="32" fill="hold">
                            <p:stCondLst>
                              <p:cond delay="1700"/>
                            </p:stCondLst>
                            <p:childTnLst>
                              <p:par>
                                <p:cTn id="33" presetID="31"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300" fill="hold"/>
                                        <p:tgtEl>
                                          <p:spTgt spid="2"/>
                                        </p:tgtEl>
                                        <p:attrNameLst>
                                          <p:attrName>ppt_w</p:attrName>
                                        </p:attrNameLst>
                                      </p:cBhvr>
                                      <p:tavLst>
                                        <p:tav tm="0">
                                          <p:val>
                                            <p:fltVal val="0"/>
                                          </p:val>
                                        </p:tav>
                                        <p:tav tm="100000">
                                          <p:val>
                                            <p:strVal val="#ppt_w"/>
                                          </p:val>
                                        </p:tav>
                                      </p:tavLst>
                                    </p:anim>
                                    <p:anim calcmode="lin" valueType="num">
                                      <p:cBhvr>
                                        <p:cTn id="36" dur="300" fill="hold"/>
                                        <p:tgtEl>
                                          <p:spTgt spid="2"/>
                                        </p:tgtEl>
                                        <p:attrNameLst>
                                          <p:attrName>ppt_h</p:attrName>
                                        </p:attrNameLst>
                                      </p:cBhvr>
                                      <p:tavLst>
                                        <p:tav tm="0">
                                          <p:val>
                                            <p:fltVal val="0"/>
                                          </p:val>
                                        </p:tav>
                                        <p:tav tm="100000">
                                          <p:val>
                                            <p:strVal val="#ppt_h"/>
                                          </p:val>
                                        </p:tav>
                                      </p:tavLst>
                                    </p:anim>
                                    <p:anim calcmode="lin" valueType="num">
                                      <p:cBhvr>
                                        <p:cTn id="37" dur="300" fill="hold"/>
                                        <p:tgtEl>
                                          <p:spTgt spid="2"/>
                                        </p:tgtEl>
                                        <p:attrNameLst>
                                          <p:attrName>style.rotation</p:attrName>
                                        </p:attrNameLst>
                                      </p:cBhvr>
                                      <p:tavLst>
                                        <p:tav tm="0">
                                          <p:val>
                                            <p:fltVal val="90"/>
                                          </p:val>
                                        </p:tav>
                                        <p:tav tm="100000">
                                          <p:val>
                                            <p:fltVal val="0"/>
                                          </p:val>
                                        </p:tav>
                                      </p:tavLst>
                                    </p:anim>
                                    <p:animEffect transition="in" filter="fade">
                                      <p:cBhvr>
                                        <p:cTn id="38" dur="300"/>
                                        <p:tgtEl>
                                          <p:spTgt spid="2"/>
                                        </p:tgtEl>
                                      </p:cBhvr>
                                    </p:animEffect>
                                  </p:childTnLst>
                                </p:cTn>
                              </p:par>
                            </p:childTnLst>
                          </p:cTn>
                        </p:par>
                        <p:par>
                          <p:cTn id="39" fill="hold">
                            <p:stCondLst>
                              <p:cond delay="2200"/>
                            </p:stCondLst>
                            <p:childTnLst>
                              <p:par>
                                <p:cTn id="40" presetID="31"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300" fill="hold"/>
                                        <p:tgtEl>
                                          <p:spTgt spid="23"/>
                                        </p:tgtEl>
                                        <p:attrNameLst>
                                          <p:attrName>ppt_w</p:attrName>
                                        </p:attrNameLst>
                                      </p:cBhvr>
                                      <p:tavLst>
                                        <p:tav tm="0">
                                          <p:val>
                                            <p:fltVal val="0"/>
                                          </p:val>
                                        </p:tav>
                                        <p:tav tm="100000">
                                          <p:val>
                                            <p:strVal val="#ppt_w"/>
                                          </p:val>
                                        </p:tav>
                                      </p:tavLst>
                                    </p:anim>
                                    <p:anim calcmode="lin" valueType="num">
                                      <p:cBhvr>
                                        <p:cTn id="43" dur="300" fill="hold"/>
                                        <p:tgtEl>
                                          <p:spTgt spid="23"/>
                                        </p:tgtEl>
                                        <p:attrNameLst>
                                          <p:attrName>ppt_h</p:attrName>
                                        </p:attrNameLst>
                                      </p:cBhvr>
                                      <p:tavLst>
                                        <p:tav tm="0">
                                          <p:val>
                                            <p:fltVal val="0"/>
                                          </p:val>
                                        </p:tav>
                                        <p:tav tm="100000">
                                          <p:val>
                                            <p:strVal val="#ppt_h"/>
                                          </p:val>
                                        </p:tav>
                                      </p:tavLst>
                                    </p:anim>
                                    <p:anim calcmode="lin" valueType="num">
                                      <p:cBhvr>
                                        <p:cTn id="44" dur="300" fill="hold"/>
                                        <p:tgtEl>
                                          <p:spTgt spid="23"/>
                                        </p:tgtEl>
                                        <p:attrNameLst>
                                          <p:attrName>style.rotation</p:attrName>
                                        </p:attrNameLst>
                                      </p:cBhvr>
                                      <p:tavLst>
                                        <p:tav tm="0">
                                          <p:val>
                                            <p:fltVal val="90"/>
                                          </p:val>
                                        </p:tav>
                                        <p:tav tm="100000">
                                          <p:val>
                                            <p:fltVal val="0"/>
                                          </p:val>
                                        </p:tav>
                                      </p:tavLst>
                                    </p:anim>
                                    <p:animEffect transition="in" filter="fade">
                                      <p:cBhvr>
                                        <p:cTn id="45" dur="300"/>
                                        <p:tgtEl>
                                          <p:spTgt spid="23"/>
                                        </p:tgtEl>
                                      </p:cBhvr>
                                    </p:animEffect>
                                  </p:childTnLst>
                                </p:cTn>
                              </p:par>
                            </p:childTnLst>
                          </p:cTn>
                        </p:par>
                        <p:par>
                          <p:cTn id="46" fill="hold">
                            <p:stCondLst>
                              <p:cond delay="27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400"/>
                                        <p:tgtEl>
                                          <p:spTgt spid="22"/>
                                        </p:tgtEl>
                                      </p:cBhvr>
                                    </p:animEffect>
                                  </p:childTnLst>
                                </p:cTn>
                              </p:par>
                            </p:childTnLst>
                          </p:cTn>
                        </p:par>
                        <p:par>
                          <p:cTn id="50" fill="hold">
                            <p:stCondLst>
                              <p:cond delay="3200"/>
                            </p:stCondLst>
                            <p:childTnLst>
                              <p:par>
                                <p:cTn id="51" presetID="53" presetClass="entr" presetSubtype="16"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24"/>
                                        </p:tgtEl>
                                        <p:attrNameLst>
                                          <p:attrName>style.visibility</p:attrName>
                                        </p:attrNameLst>
                                      </p:cBhvr>
                                      <p:to>
                                        <p:strVal val="visible"/>
                                      </p:to>
                                    </p:set>
                                    <p:anim calcmode="lin" valueType="num">
                                      <p:cBhvr>
                                        <p:cTn id="58" dur="3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59" dur="300" fill="hold"/>
                                        <p:tgtEl>
                                          <p:spTgt spid="24"/>
                                        </p:tgtEl>
                                        <p:attrNameLst>
                                          <p:attrName>ppt_y</p:attrName>
                                        </p:attrNameLst>
                                      </p:cBhvr>
                                      <p:tavLst>
                                        <p:tav tm="0">
                                          <p:val>
                                            <p:strVal val="#ppt_y"/>
                                          </p:val>
                                        </p:tav>
                                        <p:tav tm="100000">
                                          <p:val>
                                            <p:strVal val="#ppt_y"/>
                                          </p:val>
                                        </p:tav>
                                      </p:tavLst>
                                    </p:anim>
                                    <p:anim calcmode="lin" valueType="num">
                                      <p:cBhvr>
                                        <p:cTn id="60" dur="3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1" dur="3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300" tmFilter="0,0; .5, 1; 1, 1"/>
                                        <p:tgtEl>
                                          <p:spTgt spid="24"/>
                                        </p:tgtEl>
                                      </p:cBhvr>
                                    </p:animEffect>
                                  </p:childTnLst>
                                </p:cTn>
                              </p:par>
                            </p:childTnLst>
                          </p:cTn>
                        </p:par>
                        <p:par>
                          <p:cTn id="63" fill="hold">
                            <p:stCondLst>
                              <p:cond delay="3200"/>
                            </p:stCondLst>
                            <p:childTnLst>
                              <p:par>
                                <p:cTn id="64" presetID="22" presetClass="entr" presetSubtype="1" fill="hold" grpId="0" nodeType="after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wipe(up)">
                                      <p:cBhvr>
                                        <p:cTn id="6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7" grpId="0"/>
      <p:bldP spid="22" grpId="0" animBg="1"/>
      <p:bldP spid="23" grpId="0" animBg="1"/>
      <p:bldP spid="2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31043" y="1476648"/>
            <a:ext cx="4156837" cy="4616648"/>
          </a:xfrm>
          <a:prstGeom prst="rect">
            <a:avLst/>
          </a:prstGeom>
          <a:noFill/>
        </p:spPr>
        <p:txBody>
          <a:bodyPr wrap="square" rtlCol="0">
            <a:spAutoFit/>
          </a:bodyPr>
          <a:lstStyle/>
          <a:p>
            <a:pPr algn="just">
              <a:lnSpc>
                <a:spcPct val="150000"/>
              </a:lnSpc>
            </a:pPr>
            <a:r>
              <a:rPr lang="zh-CN" altLang="en-US" b="1" dirty="0">
                <a:latin typeface="Impact" panose="020B0806030902050204" pitchFamily="34" charset="0"/>
                <a:ea typeface="微软雅黑" panose="020B0503020204020204" pitchFamily="34" charset="-122"/>
                <a:sym typeface="Impact" panose="020B0806030902050204" pitchFamily="34" charset="0"/>
              </a:rPr>
              <a:t>性状：</a:t>
            </a:r>
            <a:r>
              <a:rPr lang="zh-CN" altLang="en-US" sz="1600" dirty="0">
                <a:latin typeface="Impact" panose="020B0806030902050204" pitchFamily="34" charset="0"/>
                <a:ea typeface="微软雅黑" panose="020B0503020204020204" pitchFamily="34" charset="-122"/>
                <a:sym typeface="Impact" panose="020B0806030902050204" pitchFamily="34" charset="0"/>
              </a:rPr>
              <a:t>以</a:t>
            </a:r>
            <a:r>
              <a:rPr lang="en-US" altLang="zh-CN" sz="1600" dirty="0">
                <a:latin typeface="Impact" panose="020B0806030902050204" pitchFamily="34" charset="0"/>
                <a:ea typeface="微软雅黑" panose="020B0503020204020204" pitchFamily="34" charset="-122"/>
                <a:sym typeface="Impact" panose="020B0806030902050204" pitchFamily="34" charset="0"/>
              </a:rPr>
              <a:t>MDMA</a:t>
            </a:r>
            <a:r>
              <a:rPr lang="zh-CN" altLang="en-US" sz="1600" dirty="0">
                <a:latin typeface="Impact" panose="020B0806030902050204" pitchFamily="34" charset="0"/>
                <a:ea typeface="微软雅黑" panose="020B0503020204020204" pitchFamily="34" charset="-122"/>
                <a:sym typeface="Impact" panose="020B0806030902050204" pitchFamily="34" charset="0"/>
              </a:rPr>
              <a:t>、</a:t>
            </a:r>
            <a:r>
              <a:rPr lang="en-US" altLang="zh-CN" sz="1600" dirty="0">
                <a:latin typeface="Impact" panose="020B0806030902050204" pitchFamily="34" charset="0"/>
                <a:ea typeface="微软雅黑" panose="020B0503020204020204" pitchFamily="34" charset="-122"/>
                <a:sym typeface="Impact" panose="020B0806030902050204" pitchFamily="34" charset="0"/>
              </a:rPr>
              <a:t>MDA</a:t>
            </a:r>
            <a:r>
              <a:rPr lang="zh-CN" altLang="en-US" sz="1600" dirty="0">
                <a:latin typeface="Impact" panose="020B0806030902050204" pitchFamily="34" charset="0"/>
                <a:ea typeface="微软雅黑" panose="020B0503020204020204" pitchFamily="34" charset="-122"/>
                <a:sym typeface="Impact" panose="020B0806030902050204" pitchFamily="34" charset="0"/>
              </a:rPr>
              <a:t>等苯丙胺类兴奋剂为</a:t>
            </a:r>
            <a:r>
              <a:rPr lang="zh-CN" altLang="en-US" sz="1600" dirty="0" smtClean="0">
                <a:latin typeface="Impact" panose="020B0806030902050204" pitchFamily="34" charset="0"/>
                <a:ea typeface="微软雅黑" panose="020B0503020204020204" pitchFamily="34" charset="-122"/>
                <a:sym typeface="Impact" panose="020B0806030902050204" pitchFamily="34" charset="0"/>
              </a:rPr>
              <a:t>主要成分</a:t>
            </a:r>
            <a:r>
              <a:rPr lang="zh-CN" altLang="en-US" sz="1600" dirty="0">
                <a:latin typeface="Impact" panose="020B0806030902050204" pitchFamily="34" charset="0"/>
                <a:ea typeface="微软雅黑" panose="020B0503020204020204" pitchFamily="34" charset="-122"/>
                <a:sym typeface="Impact" panose="020B0806030902050204" pitchFamily="34" charset="0"/>
              </a:rPr>
              <a:t>，由于滥用者服用后可出现长时间难以控制随音乐剧烈摆动头部的现象，故称为摇头丸。外观多呈片剂，形状多样，五颜六色</a:t>
            </a:r>
            <a:r>
              <a:rPr lang="zh-CN" altLang="en-US" sz="1600" dirty="0" smtClean="0">
                <a:latin typeface="Impact" panose="020B0806030902050204" pitchFamily="34" charset="0"/>
                <a:ea typeface="微软雅黑" panose="020B0503020204020204" pitchFamily="34" charset="-122"/>
                <a:sym typeface="Impact" panose="020B0806030902050204" pitchFamily="34" charset="0"/>
              </a:rPr>
              <a:t>。</a:t>
            </a:r>
            <a:endParaRPr lang="en-US" altLang="zh-CN" sz="1600" dirty="0" smtClean="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endParaRPr lang="zh-CN" altLang="en-US" sz="1600" dirty="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r>
              <a:rPr lang="zh-CN" altLang="en-US" b="1" dirty="0">
                <a:latin typeface="Impact" panose="020B0806030902050204" pitchFamily="34" charset="0"/>
                <a:ea typeface="微软雅黑" panose="020B0503020204020204" pitchFamily="34" charset="-122"/>
                <a:sym typeface="Impact" panose="020B0806030902050204" pitchFamily="34" charset="0"/>
              </a:rPr>
              <a:t>吸食危害：</a:t>
            </a:r>
            <a:r>
              <a:rPr lang="zh-CN" altLang="en-US" sz="1600" dirty="0">
                <a:latin typeface="Impact" panose="020B0806030902050204" pitchFamily="34" charset="0"/>
                <a:ea typeface="微软雅黑" panose="020B0503020204020204" pitchFamily="34" charset="-122"/>
                <a:sym typeface="Impact" panose="020B0806030902050204" pitchFamily="34" charset="0"/>
              </a:rPr>
              <a:t>摇头丸具有兴奋和致幻双重作用，在药物的作用下，用药者的时间概念和认知出现混乱，表现出超乎寻常地活跃，整夜狂舞，不知疲劳。同时在幻觉作用下使人行为失控，常常引发集体淫乱、自残与攻击行为，并可诱发精神分裂症及急性心脑疾病。</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6027" y="1292869"/>
            <a:ext cx="3317165" cy="2692316"/>
          </a:xfrm>
          <a:prstGeom prst="rect">
            <a:avLst/>
          </a:prstGeom>
        </p:spPr>
      </p:pic>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6027" y="4365104"/>
            <a:ext cx="2040946" cy="1197002"/>
          </a:xfrm>
          <a:prstGeom prst="rect">
            <a:avLst/>
          </a:prstGeom>
        </p:spPr>
      </p:pic>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9820" y="4352992"/>
            <a:ext cx="1222110" cy="1209115"/>
          </a:xfrm>
          <a:prstGeom prst="rect">
            <a:avLst/>
          </a:prstGeom>
        </p:spPr>
      </p:pic>
      <p:grpSp>
        <p:nvGrpSpPr>
          <p:cNvPr id="15" name="组合 14"/>
          <p:cNvGrpSpPr/>
          <p:nvPr/>
        </p:nvGrpSpPr>
        <p:grpSpPr>
          <a:xfrm>
            <a:off x="796782" y="548680"/>
            <a:ext cx="2494748" cy="525663"/>
            <a:chOff x="6409426" y="1173624"/>
            <a:chExt cx="962086" cy="962084"/>
          </a:xfrm>
          <a:solidFill>
            <a:schemeClr val="bg2"/>
          </a:solidFill>
        </p:grpSpPr>
        <p:sp>
          <p:nvSpPr>
            <p:cNvPr id="18" name="椭圆 14"/>
            <p:cNvSpPr/>
            <p:nvPr/>
          </p:nvSpPr>
          <p:spPr bwMode="auto">
            <a:xfrm>
              <a:off x="6409426" y="1173624"/>
              <a:ext cx="962086" cy="962084"/>
            </a:xfrm>
            <a:prstGeom prst="rect">
              <a:avLst/>
            </a:prstGeom>
            <a:solidFill>
              <a:srgbClr val="C00000"/>
            </a:solidFill>
            <a:ln>
              <a:noFill/>
            </a:ln>
          </p:spPr>
          <p:txBody>
            <a:bodyPr vert="horz" wrap="square" lIns="91440" tIns="45720" rIns="91440" bIns="45720" numCol="1" anchor="t" anchorCtr="0" compatLnSpc="1"/>
            <a:lstStyle/>
            <a:p>
              <a:endParaRPr lang="zh-CN" altLang="en-US">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9"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20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摇头丸</a:t>
              </a:r>
            </a:p>
          </p:txBody>
        </p:sp>
      </p:grpSp>
    </p:spTree>
    <p:extLst>
      <p:ext uri="{BB962C8B-B14F-4D97-AF65-F5344CB8AC3E}">
        <p14:creationId xmlns:p14="http://schemas.microsoft.com/office/powerpoint/2010/main" val="718943128"/>
      </p:ext>
    </p:extLst>
  </p:cSld>
  <p:clrMapOvr>
    <a:masterClrMapping/>
  </p:clrMapOvr>
  <mc:AlternateContent xmlns:mc="http://schemas.openxmlformats.org/markup-compatibility/2006" xmlns:p14="http://schemas.microsoft.com/office/powerpoint/2010/main">
    <mc:Choice Requires="p14">
      <p:transition spd="slow" p14:dur="800" advTm="3519">
        <p14:prism isInverted="1"/>
      </p:transition>
    </mc:Choice>
    <mc:Fallback xmlns="">
      <p:transition spd="slow" advTm="351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Scale>
                                      <p:cBhvr>
                                        <p:cTn id="12" dur="5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500" decel="50000" fill="hold">
                                          <p:stCondLst>
                                            <p:cond delay="0"/>
                                          </p:stCondLst>
                                        </p:cTn>
                                        <p:tgtEl>
                                          <p:spTgt spid="2"/>
                                        </p:tgtEl>
                                        <p:attrNameLst>
                                          <p:attrName>ppt_x</p:attrName>
                                          <p:attrName>ppt_y</p:attrName>
                                        </p:attrNameLst>
                                      </p:cBhvr>
                                    </p:animMotion>
                                    <p:animEffect transition="in" filter="fade">
                                      <p:cBhvr>
                                        <p:cTn id="14" dur="500"/>
                                        <p:tgtEl>
                                          <p:spTgt spid="2"/>
                                        </p:tgtEl>
                                      </p:cBhvr>
                                    </p:animEffect>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300"/>
                                        <p:tgtEl>
                                          <p:spTgt spid="16"/>
                                        </p:tgtEl>
                                      </p:cBhvr>
                                    </p:animEffect>
                                    <p:anim calcmode="lin" valueType="num">
                                      <p:cBhvr>
                                        <p:cTn id="19" dur="300" fill="hold"/>
                                        <p:tgtEl>
                                          <p:spTgt spid="16"/>
                                        </p:tgtEl>
                                        <p:attrNameLst>
                                          <p:attrName>ppt_x</p:attrName>
                                        </p:attrNameLst>
                                      </p:cBhvr>
                                      <p:tavLst>
                                        <p:tav tm="0">
                                          <p:val>
                                            <p:strVal val="#ppt_x"/>
                                          </p:val>
                                        </p:tav>
                                        <p:tav tm="100000">
                                          <p:val>
                                            <p:strVal val="#ppt_x"/>
                                          </p:val>
                                        </p:tav>
                                      </p:tavLst>
                                    </p:anim>
                                    <p:anim calcmode="lin" valueType="num">
                                      <p:cBhvr>
                                        <p:cTn id="20" dur="3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300"/>
                                        <p:tgtEl>
                                          <p:spTgt spid="17"/>
                                        </p:tgtEl>
                                      </p:cBhvr>
                                    </p:animEffect>
                                    <p:anim calcmode="lin" valueType="num">
                                      <p:cBhvr>
                                        <p:cTn id="24" dur="300" fill="hold"/>
                                        <p:tgtEl>
                                          <p:spTgt spid="17"/>
                                        </p:tgtEl>
                                        <p:attrNameLst>
                                          <p:attrName>ppt_x</p:attrName>
                                        </p:attrNameLst>
                                      </p:cBhvr>
                                      <p:tavLst>
                                        <p:tav tm="0">
                                          <p:val>
                                            <p:strVal val="#ppt_x"/>
                                          </p:val>
                                        </p:tav>
                                        <p:tav tm="100000">
                                          <p:val>
                                            <p:strVal val="#ppt_x"/>
                                          </p:val>
                                        </p:tav>
                                      </p:tavLst>
                                    </p:anim>
                                    <p:anim calcmode="lin" valueType="num">
                                      <p:cBhvr>
                                        <p:cTn id="25" dur="3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1" presetClass="entr" presetSubtype="1"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heel(1)">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bwMode="auto">
          <a:xfrm>
            <a:off x="1048725" y="2032023"/>
            <a:ext cx="3239095" cy="4341819"/>
          </a:xfrm>
          <a:prstGeom prst="roundRect">
            <a:avLst>
              <a:gd name="adj" fmla="val 1706"/>
            </a:avLst>
          </a:prstGeom>
          <a:noFill/>
          <a:ln>
            <a:solidFill>
              <a:srgbClr val="FFFFFF"/>
            </a:solidFill>
          </a:ln>
        </p:spPr>
        <p:txBody>
          <a:bodyPr vert="horz" wrap="square" lIns="91440" tIns="45720" rIns="91440" bIns="45720" numCol="1" anchor="t" anchorCtr="0" compatLnSpc="1"/>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17" name="圆角矩形 16"/>
          <p:cNvSpPr/>
          <p:nvPr/>
        </p:nvSpPr>
        <p:spPr bwMode="auto">
          <a:xfrm>
            <a:off x="1048725" y="1459407"/>
            <a:ext cx="3239095" cy="520262"/>
          </a:xfrm>
          <a:prstGeom prst="roundRect">
            <a:avLst>
              <a:gd name="adj" fmla="val 12622"/>
            </a:avLst>
          </a:prstGeom>
          <a:solidFill>
            <a:srgbClr val="C00000"/>
          </a:solidFill>
          <a:ln>
            <a:solidFill>
              <a:schemeClr val="tx1"/>
            </a:solidFill>
          </a:ln>
        </p:spPr>
        <p:txBody>
          <a:bodyPr vert="horz" wrap="square" lIns="91440" tIns="45720" rIns="91440" bIns="45720" numCol="1" anchor="t" anchorCtr="0" compatLnSpc="1"/>
          <a:lstStyle/>
          <a:p>
            <a:endParaRPr lang="zh-CN" altLang="en-US" dirty="0">
              <a:latin typeface="Impact" panose="020B0806030902050204" pitchFamily="34" charset="0"/>
              <a:ea typeface="微软雅黑" panose="020B0503020204020204" pitchFamily="34" charset="-122"/>
              <a:sym typeface="Impact" panose="020B0806030902050204" pitchFamily="34" charset="0"/>
            </a:endParaRPr>
          </a:p>
        </p:txBody>
      </p:sp>
      <p:sp>
        <p:nvSpPr>
          <p:cNvPr id="18" name="TextBox 17"/>
          <p:cNvSpPr txBox="1"/>
          <p:nvPr/>
        </p:nvSpPr>
        <p:spPr>
          <a:xfrm>
            <a:off x="1976251" y="1526283"/>
            <a:ext cx="960799" cy="769441"/>
          </a:xfrm>
          <a:prstGeom prst="rect">
            <a:avLst/>
          </a:prstGeom>
          <a:noFill/>
        </p:spPr>
        <p:txBody>
          <a:bodyPr wrap="square" rtlCol="0">
            <a:spAutoFit/>
          </a:bodyPr>
          <a:lstStyle/>
          <a:p>
            <a:pPr algn="dist"/>
            <a:r>
              <a:rPr lang="zh-CN" altLang="en-US" sz="2200" b="1" dirty="0" smtClean="0">
                <a:solidFill>
                  <a:srgbClr val="FFFFFF"/>
                </a:solidFill>
                <a:latin typeface="Impact" panose="020B0806030902050204" pitchFamily="34" charset="0"/>
                <a:ea typeface="微软雅黑" panose="020B0503020204020204" pitchFamily="34" charset="-122"/>
                <a:sym typeface="Impact" panose="020B0806030902050204" pitchFamily="34" charset="0"/>
              </a:rPr>
              <a:t>小贴士</a:t>
            </a:r>
            <a:endParaRPr lang="zh-CN" altLang="en-US" sz="2200" b="1"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8726" y="1210376"/>
            <a:ext cx="890747" cy="941860"/>
          </a:xfrm>
          <a:prstGeom prst="rect">
            <a:avLst/>
          </a:prstGeom>
        </p:spPr>
      </p:pic>
      <p:sp>
        <p:nvSpPr>
          <p:cNvPr id="20" name="TextBox 19"/>
          <p:cNvSpPr txBox="1"/>
          <p:nvPr/>
        </p:nvSpPr>
        <p:spPr>
          <a:xfrm>
            <a:off x="1206744" y="2352335"/>
            <a:ext cx="2861200" cy="3740961"/>
          </a:xfrm>
          <a:prstGeom prst="rect">
            <a:avLst/>
          </a:prstGeom>
          <a:noFill/>
        </p:spPr>
        <p:txBody>
          <a:bodyPr wrap="square" rtlCol="0">
            <a:spAutoFit/>
          </a:bodyPr>
          <a:lstStyle>
            <a:defPPr>
              <a:defRPr lang="zh-CN"/>
            </a:defPPr>
            <a:lvl1pPr algn="just">
              <a:lnSpc>
                <a:spcPct val="150000"/>
              </a:lnSpc>
              <a:defRPr>
                <a:solidFill>
                  <a:srgbClr val="FFFFFF"/>
                </a:solidFill>
                <a:latin typeface="Impact" panose="020B0806030902050204" pitchFamily="34" charset="0"/>
                <a:ea typeface="微软雅黑" panose="020B0503020204020204" pitchFamily="34" charset="-122"/>
              </a:defRPr>
            </a:lvl1pPr>
          </a:lstStyle>
          <a:p>
            <a:r>
              <a:rPr lang="zh-CN" altLang="en-US" sz="1600" dirty="0">
                <a:solidFill>
                  <a:schemeClr val="tx1"/>
                </a:solidFill>
                <a:sym typeface="Impact" panose="020B0806030902050204" pitchFamily="34" charset="0"/>
              </a:rPr>
              <a:t>最初在我国被称之为摇头丸的是指以</a:t>
            </a:r>
            <a:r>
              <a:rPr lang="en-US" altLang="zh-CN" sz="1600" dirty="0">
                <a:solidFill>
                  <a:schemeClr val="tx1"/>
                </a:solidFill>
                <a:sym typeface="Impact" panose="020B0806030902050204" pitchFamily="34" charset="0"/>
              </a:rPr>
              <a:t>MDMA</a:t>
            </a:r>
            <a:r>
              <a:rPr lang="zh-CN" altLang="en-US" sz="1600" dirty="0">
                <a:solidFill>
                  <a:schemeClr val="tx1"/>
                </a:solidFill>
                <a:sym typeface="Impact" panose="020B0806030902050204" pitchFamily="34" charset="0"/>
              </a:rPr>
              <a:t>、</a:t>
            </a:r>
            <a:r>
              <a:rPr lang="en-US" altLang="zh-CN" sz="1600" dirty="0">
                <a:solidFill>
                  <a:schemeClr val="tx1"/>
                </a:solidFill>
                <a:sym typeface="Impact" panose="020B0806030902050204" pitchFamily="34" charset="0"/>
              </a:rPr>
              <a:t>MDA</a:t>
            </a:r>
            <a:r>
              <a:rPr lang="zh-CN" altLang="en-US" sz="1600" dirty="0">
                <a:solidFill>
                  <a:schemeClr val="tx1"/>
                </a:solidFill>
                <a:sym typeface="Impact" panose="020B0806030902050204" pitchFamily="34" charset="0"/>
              </a:rPr>
              <a:t>等苯丙胺类兴奋剂为主要成分的丸剂，目前常被滥用的摇头丸成分更为混杂，除</a:t>
            </a:r>
            <a:r>
              <a:rPr lang="en-US" altLang="zh-CN" sz="1600" dirty="0">
                <a:solidFill>
                  <a:schemeClr val="tx1"/>
                </a:solidFill>
                <a:sym typeface="Impact" panose="020B0806030902050204" pitchFamily="34" charset="0"/>
              </a:rPr>
              <a:t>MDMA</a:t>
            </a:r>
            <a:r>
              <a:rPr lang="zh-CN" altLang="en-US" sz="1600" dirty="0">
                <a:solidFill>
                  <a:schemeClr val="tx1"/>
                </a:solidFill>
                <a:sym typeface="Impact" panose="020B0806030902050204" pitchFamily="34" charset="0"/>
              </a:rPr>
              <a:t>、</a:t>
            </a:r>
            <a:r>
              <a:rPr lang="en-US" altLang="zh-CN" sz="1600" dirty="0">
                <a:solidFill>
                  <a:schemeClr val="tx1"/>
                </a:solidFill>
                <a:sym typeface="Impact" panose="020B0806030902050204" pitchFamily="34" charset="0"/>
              </a:rPr>
              <a:t>MDA</a:t>
            </a:r>
            <a:r>
              <a:rPr lang="zh-CN" altLang="en-US" sz="1600" dirty="0">
                <a:solidFill>
                  <a:schemeClr val="tx1"/>
                </a:solidFill>
                <a:sym typeface="Impact" panose="020B0806030902050204" pitchFamily="34" charset="0"/>
              </a:rPr>
              <a:t>等成分外，还常含有冰毒、氯胺酮、麻黄素、咖啡因、解热镇痛药等毒品和药物，从而增强摇头丸的致幻、兴奋以及对人体的毒性作用。</a:t>
            </a:r>
          </a:p>
        </p:txBody>
      </p:sp>
      <p:sp>
        <p:nvSpPr>
          <p:cNvPr id="22" name="圆角矩形 21"/>
          <p:cNvSpPr/>
          <p:nvPr/>
        </p:nvSpPr>
        <p:spPr bwMode="auto">
          <a:xfrm>
            <a:off x="4751274" y="2098898"/>
            <a:ext cx="3239095" cy="4274943"/>
          </a:xfrm>
          <a:prstGeom prst="roundRect">
            <a:avLst>
              <a:gd name="adj" fmla="val 1706"/>
            </a:avLst>
          </a:prstGeom>
          <a:noFill/>
          <a:ln>
            <a:solidFill>
              <a:srgbClr val="FFFFFF"/>
            </a:solidFill>
          </a:ln>
        </p:spPr>
        <p:txBody>
          <a:bodyPr vert="horz" wrap="square" lIns="91440" tIns="45720" rIns="91440" bIns="45720" numCol="1" anchor="t" anchorCtr="0" compatLnSpc="1"/>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23" name="圆角矩形 22"/>
          <p:cNvSpPr/>
          <p:nvPr/>
        </p:nvSpPr>
        <p:spPr bwMode="auto">
          <a:xfrm>
            <a:off x="4751274" y="1526282"/>
            <a:ext cx="3239095" cy="520262"/>
          </a:xfrm>
          <a:prstGeom prst="roundRect">
            <a:avLst>
              <a:gd name="adj" fmla="val 12622"/>
            </a:avLst>
          </a:prstGeom>
          <a:solidFill>
            <a:srgbClr val="C00000"/>
          </a:solidFill>
          <a:ln>
            <a:solidFill>
              <a:schemeClr val="tx1"/>
            </a:solidFill>
          </a:ln>
        </p:spPr>
        <p:txBody>
          <a:bodyPr vert="horz" wrap="square" lIns="91440" tIns="45720" rIns="91440" bIns="45720" numCol="1" anchor="t" anchorCtr="0" compatLnSpc="1"/>
          <a:lstStyle/>
          <a:p>
            <a:endParaRPr lang="zh-CN" altLang="en-US" dirty="0">
              <a:latin typeface="Impact" panose="020B0806030902050204" pitchFamily="34" charset="0"/>
              <a:ea typeface="微软雅黑" panose="020B0503020204020204" pitchFamily="34" charset="-122"/>
              <a:sym typeface="Impact" panose="020B0806030902050204" pitchFamily="34" charset="0"/>
            </a:endParaRPr>
          </a:p>
        </p:txBody>
      </p:sp>
      <p:sp>
        <p:nvSpPr>
          <p:cNvPr id="24" name="TextBox 23"/>
          <p:cNvSpPr txBox="1"/>
          <p:nvPr/>
        </p:nvSpPr>
        <p:spPr>
          <a:xfrm>
            <a:off x="5678800" y="1593157"/>
            <a:ext cx="1313180" cy="430887"/>
          </a:xfrm>
          <a:prstGeom prst="rect">
            <a:avLst/>
          </a:prstGeom>
          <a:noFill/>
        </p:spPr>
        <p:txBody>
          <a:bodyPr wrap="none" rtlCol="0">
            <a:spAutoFit/>
          </a:bodyPr>
          <a:lstStyle/>
          <a:p>
            <a:r>
              <a:rPr lang="zh-CN" altLang="en-US" sz="2200" b="1" dirty="0" smtClean="0">
                <a:solidFill>
                  <a:srgbClr val="FFFFFF"/>
                </a:solidFill>
                <a:latin typeface="Impact" panose="020B0806030902050204" pitchFamily="34" charset="0"/>
                <a:ea typeface="微软雅黑" panose="020B0503020204020204" pitchFamily="34" charset="-122"/>
                <a:sym typeface="Impact" panose="020B0806030902050204" pitchFamily="34" charset="0"/>
              </a:rPr>
              <a:t>案例写真</a:t>
            </a:r>
            <a:endParaRPr lang="zh-CN" altLang="en-US" sz="2200" b="1"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25" name="图片 24"/>
          <p:cNvPicPr>
            <a:picLocks noChangeAspect="1"/>
          </p:cNvPicPr>
          <p:nvPr/>
        </p:nvPicPr>
        <p:blipFill rotWithShape="1">
          <a:blip r:embed="rId4" cstate="print">
            <a:extLst>
              <a:ext uri="{28A0092B-C50C-407E-A947-70E740481C1C}">
                <a14:useLocalDpi xmlns:a14="http://schemas.microsoft.com/office/drawing/2010/main" val="0"/>
              </a:ext>
            </a:extLst>
          </a:blip>
          <a:srcRect b="34626"/>
          <a:stretch>
            <a:fillRect/>
          </a:stretch>
        </p:blipFill>
        <p:spPr>
          <a:xfrm>
            <a:off x="4635185" y="990806"/>
            <a:ext cx="863759" cy="1108093"/>
          </a:xfrm>
          <a:prstGeom prst="rect">
            <a:avLst/>
          </a:prstGeom>
        </p:spPr>
      </p:pic>
      <p:sp>
        <p:nvSpPr>
          <p:cNvPr id="26" name="TextBox 25"/>
          <p:cNvSpPr txBox="1"/>
          <p:nvPr/>
        </p:nvSpPr>
        <p:spPr>
          <a:xfrm>
            <a:off x="4967328" y="2352335"/>
            <a:ext cx="2845032" cy="3740961"/>
          </a:xfrm>
          <a:prstGeom prst="rect">
            <a:avLst/>
          </a:prstGeom>
          <a:noFill/>
        </p:spPr>
        <p:txBody>
          <a:bodyPr wrap="square" rtlCol="0">
            <a:spAutoFit/>
          </a:bodyPr>
          <a:lstStyle>
            <a:defPPr>
              <a:defRPr lang="zh-CN"/>
            </a:defPPr>
            <a:lvl1pPr algn="just">
              <a:lnSpc>
                <a:spcPct val="150000"/>
              </a:lnSpc>
              <a:defRPr>
                <a:solidFill>
                  <a:srgbClr val="FFFFFF"/>
                </a:solidFill>
                <a:latin typeface="Impact" panose="020B0806030902050204" pitchFamily="34" charset="0"/>
                <a:ea typeface="微软雅黑" panose="020B0503020204020204" pitchFamily="34" charset="-122"/>
              </a:defRPr>
            </a:lvl1pPr>
          </a:lstStyle>
          <a:p>
            <a:r>
              <a:rPr lang="zh-CN" altLang="en-US" sz="1600" dirty="0">
                <a:solidFill>
                  <a:schemeClr val="tx1"/>
                </a:solidFill>
                <a:sym typeface="Impact" panose="020B0806030902050204" pitchFamily="34" charset="0"/>
              </a:rPr>
              <a:t>一位吃过摇头丸的小姐说，药劲半个小时就会上来，先是感到浑身发热，坐着坐着就想晃动身体，你越想忍住就越想摇，不摇就会浑身冒汗，上下牙打架，莫名的兴奋会从骨子里钻出来。一女生在酒吧服下摇头丸后，摇头不止，直到呼吸困难、全身抽搐、倒地人事不省，被送进医院抢救才挽回生命。</a:t>
            </a:r>
          </a:p>
        </p:txBody>
      </p:sp>
      <p:grpSp>
        <p:nvGrpSpPr>
          <p:cNvPr id="14" name="组合 13"/>
          <p:cNvGrpSpPr/>
          <p:nvPr/>
        </p:nvGrpSpPr>
        <p:grpSpPr>
          <a:xfrm>
            <a:off x="796782" y="548680"/>
            <a:ext cx="2494748" cy="525663"/>
            <a:chOff x="6409426" y="1173624"/>
            <a:chExt cx="962086" cy="962084"/>
          </a:xfrm>
          <a:solidFill>
            <a:schemeClr val="bg2"/>
          </a:solidFill>
        </p:grpSpPr>
        <p:sp>
          <p:nvSpPr>
            <p:cNvPr id="15" name="椭圆 14"/>
            <p:cNvSpPr/>
            <p:nvPr/>
          </p:nvSpPr>
          <p:spPr bwMode="auto">
            <a:xfrm>
              <a:off x="6409426" y="1173624"/>
              <a:ext cx="962086" cy="962084"/>
            </a:xfrm>
            <a:prstGeom prst="rect">
              <a:avLst/>
            </a:prstGeom>
            <a:solidFill>
              <a:srgbClr val="C00000"/>
            </a:solidFill>
            <a:ln>
              <a:noFill/>
            </a:ln>
          </p:spPr>
          <p:txBody>
            <a:bodyPr vert="horz" wrap="square" lIns="91440" tIns="45720" rIns="91440" bIns="45720" numCol="1" anchor="t" anchorCtr="0" compatLnSpc="1"/>
            <a:lstStyle/>
            <a:p>
              <a:endParaRPr lang="zh-CN" altLang="en-US">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20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摇头丸</a:t>
              </a:r>
            </a:p>
          </p:txBody>
        </p:sp>
      </p:grpSp>
    </p:spTree>
    <p:extLst>
      <p:ext uri="{BB962C8B-B14F-4D97-AF65-F5344CB8AC3E}">
        <p14:creationId xmlns:p14="http://schemas.microsoft.com/office/powerpoint/2010/main" val="2245123388"/>
      </p:ext>
    </p:extLst>
  </p:cSld>
  <p:clrMapOvr>
    <a:masterClrMapping/>
  </p:clrMapOvr>
  <mc:AlternateContent xmlns:mc="http://schemas.openxmlformats.org/markup-compatibility/2006" xmlns:p14="http://schemas.microsoft.com/office/powerpoint/2010/main">
    <mc:Choice Requires="p14">
      <p:transition spd="slow" p14:dur="800" advTm="5942">
        <p14:prism isInverted="1"/>
      </p:transition>
    </mc:Choice>
    <mc:Fallback xmlns="">
      <p:transition spd="slow" advTm="594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00" fill="hold"/>
                                        <p:tgtEl>
                                          <p:spTgt spid="17"/>
                                        </p:tgtEl>
                                        <p:attrNameLst>
                                          <p:attrName>ppt_w</p:attrName>
                                        </p:attrNameLst>
                                      </p:cBhvr>
                                      <p:tavLst>
                                        <p:tav tm="0">
                                          <p:val>
                                            <p:fltVal val="0"/>
                                          </p:val>
                                        </p:tav>
                                        <p:tav tm="100000">
                                          <p:val>
                                            <p:strVal val="#ppt_w"/>
                                          </p:val>
                                        </p:tav>
                                      </p:tavLst>
                                    </p:anim>
                                    <p:anim calcmode="lin" valueType="num">
                                      <p:cBhvr>
                                        <p:cTn id="8" dur="300" fill="hold"/>
                                        <p:tgtEl>
                                          <p:spTgt spid="17"/>
                                        </p:tgtEl>
                                        <p:attrNameLst>
                                          <p:attrName>ppt_h</p:attrName>
                                        </p:attrNameLst>
                                      </p:cBhvr>
                                      <p:tavLst>
                                        <p:tav tm="0">
                                          <p:val>
                                            <p:fltVal val="0"/>
                                          </p:val>
                                        </p:tav>
                                        <p:tav tm="100000">
                                          <p:val>
                                            <p:strVal val="#ppt_h"/>
                                          </p:val>
                                        </p:tav>
                                      </p:tavLst>
                                    </p:anim>
                                    <p:anim calcmode="lin" valueType="num">
                                      <p:cBhvr>
                                        <p:cTn id="9" dur="300" fill="hold"/>
                                        <p:tgtEl>
                                          <p:spTgt spid="17"/>
                                        </p:tgtEl>
                                        <p:attrNameLst>
                                          <p:attrName>style.rotation</p:attrName>
                                        </p:attrNameLst>
                                      </p:cBhvr>
                                      <p:tavLst>
                                        <p:tav tm="0">
                                          <p:val>
                                            <p:fltVal val="90"/>
                                          </p:val>
                                        </p:tav>
                                        <p:tav tm="100000">
                                          <p:val>
                                            <p:fltVal val="0"/>
                                          </p:val>
                                        </p:tav>
                                      </p:tavLst>
                                    </p:anim>
                                    <p:animEffect transition="in" filter="fade">
                                      <p:cBhvr>
                                        <p:cTn id="10" dur="300"/>
                                        <p:tgtEl>
                                          <p:spTgt spid="17"/>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400"/>
                                        <p:tgtEl>
                                          <p:spTgt spid="16"/>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3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18"/>
                                        </p:tgtEl>
                                        <p:attrNameLst>
                                          <p:attrName>ppt_y</p:attrName>
                                        </p:attrNameLst>
                                      </p:cBhvr>
                                      <p:tavLst>
                                        <p:tav tm="0">
                                          <p:val>
                                            <p:strVal val="#ppt_y"/>
                                          </p:val>
                                        </p:tav>
                                        <p:tav tm="100000">
                                          <p:val>
                                            <p:strVal val="#ppt_y"/>
                                          </p:val>
                                        </p:tav>
                                      </p:tavLst>
                                    </p:anim>
                                    <p:anim calcmode="lin" valueType="num">
                                      <p:cBhvr>
                                        <p:cTn id="25" dur="3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18"/>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1700"/>
                            </p:stCondLst>
                            <p:childTnLst>
                              <p:par>
                                <p:cTn id="33" presetID="31"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300" fill="hold"/>
                                        <p:tgtEl>
                                          <p:spTgt spid="23"/>
                                        </p:tgtEl>
                                        <p:attrNameLst>
                                          <p:attrName>ppt_w</p:attrName>
                                        </p:attrNameLst>
                                      </p:cBhvr>
                                      <p:tavLst>
                                        <p:tav tm="0">
                                          <p:val>
                                            <p:fltVal val="0"/>
                                          </p:val>
                                        </p:tav>
                                        <p:tav tm="100000">
                                          <p:val>
                                            <p:strVal val="#ppt_w"/>
                                          </p:val>
                                        </p:tav>
                                      </p:tavLst>
                                    </p:anim>
                                    <p:anim calcmode="lin" valueType="num">
                                      <p:cBhvr>
                                        <p:cTn id="36" dur="300" fill="hold"/>
                                        <p:tgtEl>
                                          <p:spTgt spid="23"/>
                                        </p:tgtEl>
                                        <p:attrNameLst>
                                          <p:attrName>ppt_h</p:attrName>
                                        </p:attrNameLst>
                                      </p:cBhvr>
                                      <p:tavLst>
                                        <p:tav tm="0">
                                          <p:val>
                                            <p:fltVal val="0"/>
                                          </p:val>
                                        </p:tav>
                                        <p:tav tm="100000">
                                          <p:val>
                                            <p:strVal val="#ppt_h"/>
                                          </p:val>
                                        </p:tav>
                                      </p:tavLst>
                                    </p:anim>
                                    <p:anim calcmode="lin" valueType="num">
                                      <p:cBhvr>
                                        <p:cTn id="37" dur="300" fill="hold"/>
                                        <p:tgtEl>
                                          <p:spTgt spid="23"/>
                                        </p:tgtEl>
                                        <p:attrNameLst>
                                          <p:attrName>style.rotation</p:attrName>
                                        </p:attrNameLst>
                                      </p:cBhvr>
                                      <p:tavLst>
                                        <p:tav tm="0">
                                          <p:val>
                                            <p:fltVal val="90"/>
                                          </p:val>
                                        </p:tav>
                                        <p:tav tm="100000">
                                          <p:val>
                                            <p:fltVal val="0"/>
                                          </p:val>
                                        </p:tav>
                                      </p:tavLst>
                                    </p:anim>
                                    <p:animEffect transition="in" filter="fade">
                                      <p:cBhvr>
                                        <p:cTn id="38" dur="300"/>
                                        <p:tgtEl>
                                          <p:spTgt spid="23"/>
                                        </p:tgtEl>
                                      </p:cBhvr>
                                    </p:animEffect>
                                  </p:childTnLst>
                                </p:cTn>
                              </p:par>
                            </p:childTnLst>
                          </p:cTn>
                        </p:par>
                        <p:par>
                          <p:cTn id="39" fill="hold">
                            <p:stCondLst>
                              <p:cond delay="2200"/>
                            </p:stCondLst>
                            <p:childTnLst>
                              <p:par>
                                <p:cTn id="40" presetID="22" presetClass="entr" presetSubtype="1"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400"/>
                                        <p:tgtEl>
                                          <p:spTgt spid="22"/>
                                        </p:tgtEl>
                                      </p:cBhvr>
                                    </p:animEffect>
                                  </p:childTnLst>
                                </p:cTn>
                              </p:par>
                            </p:childTnLst>
                          </p:cTn>
                        </p:par>
                        <p:par>
                          <p:cTn id="43" fill="hold">
                            <p:stCondLst>
                              <p:cond delay="2700"/>
                            </p:stCondLst>
                            <p:childTnLst>
                              <p:par>
                                <p:cTn id="44" presetID="53" presetClass="entr" presetSubtype="16"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24"/>
                                        </p:tgtEl>
                                        <p:attrNameLst>
                                          <p:attrName>style.visibility</p:attrName>
                                        </p:attrNameLst>
                                      </p:cBhvr>
                                      <p:to>
                                        <p:strVal val="visible"/>
                                      </p:to>
                                    </p:set>
                                    <p:anim calcmode="lin" valueType="num">
                                      <p:cBhvr>
                                        <p:cTn id="51" dur="3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52" dur="300" fill="hold"/>
                                        <p:tgtEl>
                                          <p:spTgt spid="24"/>
                                        </p:tgtEl>
                                        <p:attrNameLst>
                                          <p:attrName>ppt_y</p:attrName>
                                        </p:attrNameLst>
                                      </p:cBhvr>
                                      <p:tavLst>
                                        <p:tav tm="0">
                                          <p:val>
                                            <p:strVal val="#ppt_y"/>
                                          </p:val>
                                        </p:tav>
                                        <p:tav tm="100000">
                                          <p:val>
                                            <p:strVal val="#ppt_y"/>
                                          </p:val>
                                        </p:tav>
                                      </p:tavLst>
                                    </p:anim>
                                    <p:anim calcmode="lin" valueType="num">
                                      <p:cBhvr>
                                        <p:cTn id="53" dur="3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54" dur="3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55" dur="300" tmFilter="0,0; .5, 1; 1, 1"/>
                                        <p:tgtEl>
                                          <p:spTgt spid="24"/>
                                        </p:tgtEl>
                                      </p:cBhvr>
                                    </p:animEffect>
                                  </p:childTnLst>
                                </p:cTn>
                              </p:par>
                            </p:childTnLst>
                          </p:cTn>
                        </p:par>
                        <p:par>
                          <p:cTn id="56" fill="hold">
                            <p:stCondLst>
                              <p:cond delay="2900"/>
                            </p:stCondLst>
                            <p:childTnLst>
                              <p:par>
                                <p:cTn id="57" presetID="22" presetClass="entr" presetSubtype="1"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500"/>
                                        <p:tgtEl>
                                          <p:spTgt spid="26"/>
                                        </p:tgtEl>
                                      </p:cBhvr>
                                    </p:animEffect>
                                  </p:childTnLst>
                                </p:cTn>
                              </p:par>
                            </p:childTnLst>
                          </p:cTn>
                        </p:par>
                        <p:par>
                          <p:cTn id="60" fill="hold">
                            <p:stCondLst>
                              <p:cond delay="3400"/>
                            </p:stCondLst>
                            <p:childTnLst>
                              <p:par>
                                <p:cTn id="61" presetID="21" presetClass="entr" presetSubtype="1" fill="hold"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heel(1)">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20" grpId="0"/>
      <p:bldP spid="22" grpId="0" animBg="1"/>
      <p:bldP spid="23" grpId="0" animBg="1"/>
      <p:bldP spid="24"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75708" y="1628800"/>
            <a:ext cx="5452476" cy="4431983"/>
          </a:xfrm>
          <a:prstGeom prst="rect">
            <a:avLst/>
          </a:prstGeom>
          <a:noFill/>
        </p:spPr>
        <p:txBody>
          <a:bodyPr wrap="square" rtlCol="0">
            <a:spAutoFit/>
          </a:bodyPr>
          <a:lstStyle/>
          <a:p>
            <a:pPr algn="just">
              <a:lnSpc>
                <a:spcPct val="150000"/>
              </a:lnSpc>
            </a:pPr>
            <a:r>
              <a:rPr lang="zh-CN" altLang="en-US" sz="1600" b="1" dirty="0" smtClean="0">
                <a:latin typeface="Impact" panose="020B0806030902050204" pitchFamily="34" charset="0"/>
                <a:ea typeface="微软雅黑" panose="020B0503020204020204" pitchFamily="34" charset="-122"/>
                <a:sym typeface="Impact" panose="020B0806030902050204" pitchFamily="34" charset="0"/>
              </a:rPr>
              <a:t>性状</a:t>
            </a:r>
            <a:r>
              <a:rPr lang="zh-CN" altLang="en-US" sz="1600" b="1" dirty="0">
                <a:latin typeface="Impact" panose="020B0806030902050204" pitchFamily="34" charset="0"/>
                <a:ea typeface="微软雅黑" panose="020B0503020204020204" pitchFamily="34" charset="-122"/>
                <a:sym typeface="Impact" panose="020B0806030902050204" pitchFamily="34" charset="0"/>
              </a:rPr>
              <a:t>：</a:t>
            </a:r>
            <a:r>
              <a:rPr lang="zh-CN" altLang="en-US" sz="1400" dirty="0">
                <a:latin typeface="Impact" panose="020B0806030902050204" pitchFamily="34" charset="0"/>
                <a:ea typeface="微软雅黑" panose="020B0503020204020204" pitchFamily="34" charset="-122"/>
                <a:sym typeface="Impact" panose="020B0806030902050204" pitchFamily="34" charset="0"/>
              </a:rPr>
              <a:t>静脉全麻药，有时也可用作兽用麻醉药。一般人只要足量接触二、三次即可上瘾，是一种很危险的精神药品。</a:t>
            </a:r>
            <a:r>
              <a:rPr lang="en-US" altLang="zh-CN" sz="1400" dirty="0">
                <a:latin typeface="Impact" panose="020B0806030902050204" pitchFamily="34" charset="0"/>
                <a:ea typeface="微软雅黑" panose="020B0503020204020204" pitchFamily="34" charset="-122"/>
                <a:sym typeface="Impact" panose="020B0806030902050204" pitchFamily="34" charset="0"/>
              </a:rPr>
              <a:t>K</a:t>
            </a:r>
            <a:r>
              <a:rPr lang="zh-CN" altLang="en-US" sz="1400" dirty="0">
                <a:latin typeface="Impact" panose="020B0806030902050204" pitchFamily="34" charset="0"/>
                <a:ea typeface="微软雅黑" panose="020B0503020204020204" pitchFamily="34" charset="-122"/>
                <a:sym typeface="Impact" panose="020B0806030902050204" pitchFamily="34" charset="0"/>
              </a:rPr>
              <a:t>粉外观上是白色结晶性粉末，无臭，易溶于水，可随意勾兑进饮料、红酒中服下</a:t>
            </a:r>
            <a:r>
              <a:rPr lang="zh-CN" altLang="en-US" sz="1400" dirty="0" smtClean="0">
                <a:latin typeface="Impact" panose="020B0806030902050204" pitchFamily="34" charset="0"/>
                <a:ea typeface="微软雅黑" panose="020B0503020204020204" pitchFamily="34" charset="-122"/>
                <a:sym typeface="Impact" panose="020B0806030902050204" pitchFamily="34" charset="0"/>
              </a:rPr>
              <a:t>。</a:t>
            </a:r>
            <a:endParaRPr lang="en-US" altLang="zh-CN" sz="1400" dirty="0" smtClean="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endParaRPr lang="zh-CN" altLang="en-US" sz="1400" dirty="0" smtClean="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r>
              <a:rPr lang="zh-CN" altLang="en-US" sz="1600" b="1" dirty="0">
                <a:latin typeface="Impact" panose="020B0806030902050204" pitchFamily="34" charset="0"/>
                <a:ea typeface="微软雅黑" panose="020B0503020204020204" pitchFamily="34" charset="-122"/>
                <a:sym typeface="Impact" panose="020B0806030902050204" pitchFamily="34" charset="0"/>
              </a:rPr>
              <a:t>吸食反应：</a:t>
            </a:r>
            <a:r>
              <a:rPr lang="zh-CN" altLang="en-US" sz="1400" dirty="0">
                <a:latin typeface="Impact" panose="020B0806030902050204" pitchFamily="34" charset="0"/>
                <a:ea typeface="微软雅黑" panose="020B0503020204020204" pitchFamily="34" charset="-122"/>
                <a:sym typeface="Impact" panose="020B0806030902050204" pitchFamily="34" charset="0"/>
              </a:rPr>
              <a:t>服药开始时身体瘫软，一旦接触到节奏狂放的音乐，便会条件反射般强烈扭动、手舞足蹈，“狂劲”一般会持续数小时甚至更长，直至药性渐散身体虚脱为止</a:t>
            </a:r>
            <a:r>
              <a:rPr lang="zh-CN" altLang="en-US" sz="1400" dirty="0" smtClean="0">
                <a:latin typeface="Impact" panose="020B0806030902050204" pitchFamily="34" charset="0"/>
                <a:ea typeface="微软雅黑" panose="020B0503020204020204" pitchFamily="34" charset="-122"/>
                <a:sym typeface="Impact" panose="020B0806030902050204" pitchFamily="34" charset="0"/>
              </a:rPr>
              <a:t>。</a:t>
            </a:r>
            <a:endParaRPr lang="en-US" altLang="zh-CN" sz="1400" dirty="0" smtClean="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endParaRPr lang="zh-CN" altLang="en-US" sz="1400" dirty="0" smtClean="0">
              <a:latin typeface="Impact" panose="020B0806030902050204" pitchFamily="34" charset="0"/>
              <a:ea typeface="微软雅黑" panose="020B0503020204020204" pitchFamily="34" charset="-122"/>
              <a:sym typeface="Impact" panose="020B0806030902050204" pitchFamily="34" charset="0"/>
            </a:endParaRPr>
          </a:p>
          <a:p>
            <a:pPr algn="just">
              <a:lnSpc>
                <a:spcPct val="150000"/>
              </a:lnSpc>
            </a:pPr>
            <a:r>
              <a:rPr lang="zh-CN" altLang="en-US" sz="1600" b="1" dirty="0">
                <a:latin typeface="Impact" panose="020B0806030902050204" pitchFamily="34" charset="0"/>
                <a:ea typeface="微软雅黑" panose="020B0503020204020204" pitchFamily="34" charset="-122"/>
                <a:sym typeface="Impact" panose="020B0806030902050204" pitchFamily="34" charset="0"/>
              </a:rPr>
              <a:t>吸食危害：</a:t>
            </a:r>
            <a:r>
              <a:rPr lang="zh-CN" altLang="en-US" sz="1400" dirty="0">
                <a:latin typeface="Impact" panose="020B0806030902050204" pitchFamily="34" charset="0"/>
                <a:ea typeface="微软雅黑" panose="020B0503020204020204" pitchFamily="34" charset="-122"/>
                <a:sym typeface="Impact" panose="020B0806030902050204" pitchFamily="34" charset="0"/>
              </a:rPr>
              <a:t>氯胺酮具有很强的依赖性，服用后会产生意识与感觉的分离状态，导致神经中毒反应、幻觉和精神分裂症状，表现为头昏、精神错乱、过度兴奋、幻觉、幻视、幻听、运动功能障碍、抑郁以及出现怪异和危险行为。同时对记忆和思维能力都造成严重的损害。</a:t>
            </a:r>
          </a:p>
        </p:txBody>
      </p:sp>
      <p:grpSp>
        <p:nvGrpSpPr>
          <p:cNvPr id="12" name="组合 11"/>
          <p:cNvGrpSpPr/>
          <p:nvPr/>
        </p:nvGrpSpPr>
        <p:grpSpPr>
          <a:xfrm>
            <a:off x="755576" y="887113"/>
            <a:ext cx="2494748" cy="525663"/>
            <a:chOff x="6409426" y="1173624"/>
            <a:chExt cx="962086" cy="962084"/>
          </a:xfrm>
          <a:solidFill>
            <a:schemeClr val="bg2"/>
          </a:solidFill>
        </p:grpSpPr>
        <p:sp>
          <p:nvSpPr>
            <p:cNvPr id="13" name="椭圆 14"/>
            <p:cNvSpPr/>
            <p:nvPr/>
          </p:nvSpPr>
          <p:spPr bwMode="auto">
            <a:xfrm>
              <a:off x="6409426" y="1173624"/>
              <a:ext cx="962086" cy="962084"/>
            </a:xfrm>
            <a:prstGeom prst="rect">
              <a:avLst/>
            </a:prstGeom>
            <a:solidFill>
              <a:srgbClr val="C00000"/>
            </a:solidFill>
            <a:ln>
              <a:noFill/>
            </a:ln>
          </p:spPr>
          <p:txBody>
            <a:bodyPr vert="horz" wrap="square" lIns="91440" tIns="45720" rIns="91440" bIns="45720" numCol="1" anchor="t" anchorCtr="0" compatLnSpc="1"/>
            <a:lstStyle/>
            <a:p>
              <a:endParaRPr lang="zh-CN" altLang="en-US">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4" name="TextBox 15"/>
            <p:cNvSpPr txBox="1"/>
            <p:nvPr/>
          </p:nvSpPr>
          <p:spPr>
            <a:xfrm>
              <a:off x="6439638" y="1249738"/>
              <a:ext cx="895216" cy="717446"/>
            </a:xfrm>
            <a:prstGeom prst="rect">
              <a:avLst/>
            </a:prstGeom>
            <a:noFill/>
            <a:ln>
              <a:noFill/>
            </a:ln>
          </p:spPr>
          <p:txBody>
            <a:bodyPr vert="horz" wrap="square" lIns="91440" tIns="45720" rIns="91440" bIns="45720" numCol="1" anchor="t" anchorCtr="0" compatLnSpc="1"/>
            <a:lstStyle>
              <a:defPPr>
                <a:defRPr lang="zh-CN"/>
              </a:defPPr>
            </a:lstStyle>
            <a:p>
              <a:pPr algn="ctr"/>
              <a:r>
                <a:rPr lang="zh-CN" altLang="en-US" sz="2000" b="1" dirty="0">
                  <a:solidFill>
                    <a:srgbClr val="FFFFFF"/>
                  </a:solidFill>
                  <a:latin typeface="Impact" panose="020B0806030902050204" pitchFamily="34" charset="0"/>
                  <a:ea typeface="微软雅黑" panose="020B0503020204020204" pitchFamily="34" charset="-122"/>
                  <a:sym typeface="Impact" panose="020B0806030902050204" pitchFamily="34" charset="0"/>
                </a:rPr>
                <a:t>通用名称：氯胺酮</a:t>
              </a:r>
            </a:p>
          </p:txBody>
        </p:sp>
      </p:grpSp>
      <p:pic>
        <p:nvPicPr>
          <p:cNvPr id="3" name="图片 2"/>
          <p:cNvPicPr>
            <a:picLocks noChangeAspect="1"/>
          </p:cNvPicPr>
          <p:nvPr/>
        </p:nvPicPr>
        <p:blipFill>
          <a:blip r:embed="rId3"/>
          <a:stretch>
            <a:fillRect/>
          </a:stretch>
        </p:blipFill>
        <p:spPr>
          <a:xfrm>
            <a:off x="6337472" y="3140969"/>
            <a:ext cx="2799256" cy="2809875"/>
          </a:xfrm>
          <a:prstGeom prst="rect">
            <a:avLst/>
          </a:prstGeom>
        </p:spPr>
      </p:pic>
      <p:sp>
        <p:nvSpPr>
          <p:cNvPr id="8" name="文本占位符 1"/>
          <p:cNvSpPr txBox="1">
            <a:spLocks/>
          </p:cNvSpPr>
          <p:nvPr/>
        </p:nvSpPr>
        <p:spPr>
          <a:xfrm>
            <a:off x="74414" y="404342"/>
            <a:ext cx="5073650" cy="3603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2400" b="1" dirty="0" smtClean="0"/>
              <a:t>     </a:t>
            </a:r>
            <a:r>
              <a:rPr lang="en-US" altLang="zh-CN" sz="2400" b="1" dirty="0" smtClean="0"/>
              <a:t>K</a:t>
            </a:r>
            <a:r>
              <a:rPr lang="zh-CN" altLang="en-US" sz="2400" b="1" dirty="0"/>
              <a:t>粉</a:t>
            </a:r>
          </a:p>
        </p:txBody>
      </p:sp>
    </p:spTree>
    <p:extLst>
      <p:ext uri="{BB962C8B-B14F-4D97-AF65-F5344CB8AC3E}">
        <p14:creationId xmlns:p14="http://schemas.microsoft.com/office/powerpoint/2010/main" val="117249988"/>
      </p:ext>
    </p:extLst>
  </p:cSld>
  <p:clrMapOvr>
    <a:masterClrMapping/>
  </p:clrMapOvr>
  <mc:AlternateContent xmlns:mc="http://schemas.openxmlformats.org/markup-compatibility/2006" xmlns:p14="http://schemas.microsoft.com/office/powerpoint/2010/main">
    <mc:Choice Requires="p14">
      <p:transition spd="slow" p14:dur="1600" advTm="3392">
        <p14:prism dir="u" isInverted="1"/>
      </p:transition>
    </mc:Choice>
    <mc:Fallback xmlns="">
      <p:transition spd="slow" advTm="339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9.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2978</Words>
  <Application>Microsoft Office PowerPoint</Application>
  <PresentationFormat>全屏显示(4:3)</PresentationFormat>
  <Paragraphs>163</Paragraphs>
  <Slides>29</Slides>
  <Notes>15</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远离毒品  共创美好家园</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20</cp:revision>
  <dcterms:created xsi:type="dcterms:W3CDTF">2019-10-28T08:54:17Z</dcterms:created>
  <dcterms:modified xsi:type="dcterms:W3CDTF">2019-10-29T03:55:18Z</dcterms:modified>
</cp:coreProperties>
</file>