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31"/>
  </p:handoutMasterIdLst>
  <p:sldIdLst>
    <p:sldId id="4833" r:id="rId3"/>
    <p:sldId id="5057" r:id="rId5"/>
    <p:sldId id="5032" r:id="rId6"/>
    <p:sldId id="5006" r:id="rId7"/>
    <p:sldId id="5033" r:id="rId8"/>
    <p:sldId id="5034" r:id="rId9"/>
    <p:sldId id="5035" r:id="rId10"/>
    <p:sldId id="5036" r:id="rId11"/>
    <p:sldId id="5037" r:id="rId12"/>
    <p:sldId id="5049" r:id="rId13"/>
    <p:sldId id="5042" r:id="rId14"/>
    <p:sldId id="5038" r:id="rId15"/>
    <p:sldId id="4980" r:id="rId16"/>
    <p:sldId id="5039" r:id="rId17"/>
    <p:sldId id="5040" r:id="rId18"/>
    <p:sldId id="5041" r:id="rId19"/>
    <p:sldId id="5043" r:id="rId20"/>
    <p:sldId id="5044" r:id="rId21"/>
    <p:sldId id="5045" r:id="rId22"/>
    <p:sldId id="5046" r:id="rId23"/>
    <p:sldId id="5050" r:id="rId24"/>
    <p:sldId id="5051" r:id="rId25"/>
    <p:sldId id="5053" r:id="rId26"/>
    <p:sldId id="5054" r:id="rId27"/>
    <p:sldId id="5055" r:id="rId28"/>
    <p:sldId id="5056" r:id="rId29"/>
    <p:sldId id="5052" r:id="rId30"/>
  </p:sldIdLst>
  <p:sldSz cx="12858750" cy="7232650"/>
  <p:notesSz cx="6858000" cy="9144000"/>
  <p:custDataLst>
    <p:tags r:id="rId3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9B37D"/>
    <a:srgbClr val="4A6694"/>
    <a:srgbClr val="EDD256"/>
    <a:srgbClr val="EB674B"/>
    <a:srgbClr val="2093D9"/>
    <a:srgbClr val="C00000"/>
    <a:srgbClr val="0070C0"/>
    <a:srgbClr val="166CA3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98" autoAdjust="0"/>
    <p:restoredTop sz="95394" autoAdjust="0"/>
  </p:normalViewPr>
  <p:slideViewPr>
    <p:cSldViewPr>
      <p:cViewPr>
        <p:scale>
          <a:sx n="90" d="100"/>
          <a:sy n="90" d="100"/>
        </p:scale>
        <p:origin x="-48" y="-73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5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B85DADDB-4110-4C22-9076-BA966332B5E5}" type="slidenum">
              <a:rPr lang="en-US" altLang="zh-CN"/>
            </a:fld>
            <a:endParaRPr lang="en-US" altLang="zh-CN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47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pPr algn="ctr"/>
            <a:r>
              <a:rPr lang="zh-CN" altLang="en-US" b="1"/>
              <a:t>鸦片</a:t>
            </a:r>
            <a:endParaRPr lang="zh-CN" altLang="en-US" b="1"/>
          </a:p>
          <a:p>
            <a:r>
              <a:rPr lang="zh-CN" altLang="en-US"/>
              <a:t>      鸦片又称“阿片”，俗称“大烟”、“鸦片烟”、“烟土”等，是英文名</a:t>
            </a:r>
            <a:r>
              <a:rPr lang="en-US" altLang="zh-CN"/>
              <a:t>Opium</a:t>
            </a:r>
            <a:r>
              <a:rPr lang="zh-CN" altLang="en-US"/>
              <a:t>的音译，来自于鸦片罂粟。鸦片有生鸦片和熟鸦片之分。</a:t>
            </a:r>
            <a:br>
              <a:rPr lang="zh-CN" altLang="en-US"/>
            </a:br>
            <a:r>
              <a:rPr lang="zh-CN" altLang="en-US"/>
              <a:t>　　鸦片罂粟（以下简称罂粟）是两年生草本植物，每年初冬播种，春天开花。其花色艳丽，有红、粉红、紫、白等多种颜色，初夏罂粟花落，约半个月后果实接近完全成熟之时，用刀将罂粟果皮划破，渗出的乳白色汁液经自然风干凝聚成粘稠的膏状物，颜色也从乳白色变成深棕色，这些膏状物用烟刀刮下来就是生鸦片。生鸦片有强烈的类似氨的刺激性气味，味苦，长时间放置后，随着水分的逐渐散失，慢慢变成棕黑色的硬块，形状不一，常以球状、饼状或砖状出售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2A959D5-DE47-48E7-BC67-A9930CB7F672}" type="slidenum">
              <a:rPr lang="en-US" altLang="zh-CN"/>
            </a:fld>
            <a:endParaRPr lang="en-US" altLang="zh-CN"/>
          </a:p>
        </p:txBody>
      </p:sp>
      <p:sp>
        <p:nvSpPr>
          <p:cNvPr id="860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601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r>
              <a:rPr lang="en-US" altLang="zh-CN"/>
              <a:t>      </a:t>
            </a:r>
            <a:r>
              <a:rPr lang="zh-CN" altLang="en-US"/>
              <a:t>吗啡是鸦片中最主要的生物碱（含量约</a:t>
            </a:r>
            <a:r>
              <a:rPr lang="en-US" altLang="zh-CN"/>
              <a:t>10-15%</a:t>
            </a:r>
            <a:r>
              <a:rPr lang="zh-CN" altLang="en-US"/>
              <a:t>），</a:t>
            </a:r>
            <a:r>
              <a:rPr lang="en-US" altLang="zh-CN"/>
              <a:t>1806</a:t>
            </a:r>
            <a:r>
              <a:rPr lang="zh-CN" altLang="en-US"/>
              <a:t>年法国化学家</a:t>
            </a:r>
            <a:r>
              <a:rPr lang="en-US" altLang="zh-CN"/>
              <a:t>F·</a:t>
            </a:r>
            <a:r>
              <a:rPr lang="zh-CN" altLang="en-US"/>
              <a:t>泽尔蒂纳首次从鸦片中分离出来。他用分离得到的白色粉末在狗和自己身上进行实验，结果狗吃下去后很快昏昏睡去，用强刺激法也无法使其兴奋苏醒；他本人吞下这些粉末后也长眠不醒。据此他用希腊神话中的睡眠之神吗啡斯（</a:t>
            </a:r>
            <a:r>
              <a:rPr lang="en-US" altLang="zh-CN"/>
              <a:t>Morphus</a:t>
            </a:r>
            <a:r>
              <a:rPr lang="zh-CN" altLang="en-US"/>
              <a:t>）的名字将这些物质命名为“吗啡”。</a:t>
            </a:r>
            <a:br>
              <a:rPr lang="zh-CN" altLang="en-US"/>
            </a:br>
            <a:r>
              <a:rPr lang="zh-CN" altLang="en-US"/>
              <a:t>　　纯净吗啡为无色或白色结晶或粉末，难溶于水，易吸潮。随着杂质含量的增加颜色逐渐加深，粗制吗啡则为咖啡似的棕褐色粉末。 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76FF45C-A061-4139-AA2D-F0590B20C961}" type="slidenum">
              <a:rPr lang="en-US" altLang="zh-CN"/>
            </a:fld>
            <a:endParaRPr lang="en-US" altLang="zh-CN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96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zh-CN" altLang="en-US" b="1"/>
              <a:t>海洛因</a:t>
            </a:r>
            <a:endParaRPr lang="zh-CN" altLang="en-US" b="1"/>
          </a:p>
          <a:p>
            <a:pPr>
              <a:lnSpc>
                <a:spcPct val="90000"/>
              </a:lnSpc>
            </a:pPr>
            <a:endParaRPr lang="zh-CN" altLang="en-US"/>
          </a:p>
          <a:p>
            <a:pPr>
              <a:lnSpc>
                <a:spcPct val="90000"/>
              </a:lnSpc>
            </a:pPr>
            <a:r>
              <a:rPr lang="zh-CN" altLang="en-US"/>
              <a:t>      海洛因即二乙酰吗啡，鸦片毒品系列中最纯净的精制品，是目前我国吸毒者吸食和注射的主要毒品之一。</a:t>
            </a:r>
            <a:r>
              <a:rPr lang="en-US" altLang="zh-CN"/>
              <a:t>1874</a:t>
            </a:r>
            <a:r>
              <a:rPr lang="zh-CN" altLang="en-US"/>
              <a:t>年英国化学家</a:t>
            </a:r>
            <a:r>
              <a:rPr lang="en-US" altLang="zh-CN"/>
              <a:t>C· </a:t>
            </a:r>
            <a:r>
              <a:rPr lang="zh-CN" altLang="en-US"/>
              <a:t>莱特在吗啡中加入冰醋酸等物质，首次提炼出镇痛效果更佳的半合成化衍生物二乙酰吗啡即海洛因。海洛因为白色粉末，微溶于水，易溶于有机溶剂，盐酸海洛因易溶于水，其溶液无色透明。</a:t>
            </a:r>
            <a:br>
              <a:rPr lang="zh-CN" altLang="en-US"/>
            </a:br>
            <a:r>
              <a:rPr lang="zh-CN" altLang="en-US"/>
              <a:t>　   目前国际上对毒品的排列分为十个号，主要是鸦片、海洛因、大麻、可卡因、安非他明、致幻剂等十类，其中海洛因占据第三、第四号，即三号毒品和四号毒品，因此世界上人们普遍称之为“三号海洛因”、“四号海洛因”。由于这样的习惯叫法使人们误以为还有一、二号海洛因，实际是吗啡或吗啡盐类。</a:t>
            </a:r>
            <a:br>
              <a:rPr lang="zh-CN" altLang="en-US"/>
            </a:br>
            <a:r>
              <a:rPr lang="zh-CN" altLang="en-US"/>
              <a:t>　　三号海洛因又称为“香港石”、“棕色糖”、“白龙珠”等，是将盐酸吗啡经化学过程产生二乙酰吗啡后，再添加大量的稀释剂（如士的宁、喹咛、莨菪碱、阿斯匹林、咖啡碱等）而制成的颗粒状毒品，有时也有粉末状的，颜色从浅灰色到深灰色。三号海洛因中二乙酰吗啡和单乙酰吗啡的总含量一般为</a:t>
            </a:r>
            <a:r>
              <a:rPr lang="en-US" altLang="zh-CN"/>
              <a:t>25%-45%</a:t>
            </a:r>
            <a:r>
              <a:rPr lang="zh-CN" altLang="en-US"/>
              <a:t>，咖啡因含量在此</a:t>
            </a:r>
            <a:r>
              <a:rPr lang="en-US" altLang="zh-CN"/>
              <a:t>30-60%</a:t>
            </a:r>
            <a:r>
              <a:rPr lang="zh-CN" altLang="en-US"/>
              <a:t>，一般有掺假。</a:t>
            </a:r>
            <a:br>
              <a:rPr lang="zh-CN" altLang="en-US"/>
            </a:br>
            <a:r>
              <a:rPr lang="zh-CN" altLang="en-US"/>
              <a:t>　　四号海洛因是在盐酸吗啡经乙酰化反应后不对其进行稀释，而是提纯，然后经过沉淀，予以干燥。其中二乙酰吗啡含量一般在</a:t>
            </a:r>
            <a:r>
              <a:rPr lang="en-US" altLang="zh-CN"/>
              <a:t>80%</a:t>
            </a:r>
            <a:r>
              <a:rPr lang="zh-CN" altLang="en-US"/>
              <a:t>以上，最高可达</a:t>
            </a:r>
            <a:r>
              <a:rPr lang="en-US" altLang="zh-CN"/>
              <a:t>98%</a:t>
            </a:r>
            <a:r>
              <a:rPr lang="zh-CN" altLang="en-US"/>
              <a:t>，纯的或高纯的四号海洛因是一种白色、无味、透明的粉末，且非常细腻以致擦在皮肤上会消失。但如果制造不好则会呈现浅黄色、粉红色、沙色或棕色的粗糙粉末甚至是颗粒状。目前国际上对毒品海洛因的鉴定只定性不定号。</a:t>
            </a:r>
            <a:br>
              <a:rPr lang="zh-CN" altLang="en-US"/>
            </a:br>
            <a:r>
              <a:rPr lang="zh-CN" altLang="en-US"/>
              <a:t>　　海洛因可用鼻嗅、吸食、皮下注射和静脉注射，其中后两种方法较常见。</a:t>
            </a:r>
            <a:br>
              <a:rPr lang="zh-CN" altLang="en-US"/>
            </a:b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0885258-A9BE-4155-A1B6-A61221093AB9}" type="slidenum">
              <a:rPr lang="en-US" altLang="zh-CN"/>
            </a:fld>
            <a:endParaRPr lang="en-US" altLang="zh-CN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78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r>
              <a:rPr lang="en-US" altLang="zh-CN"/>
              <a:t>     </a:t>
            </a:r>
            <a:r>
              <a:rPr lang="zh-CN" altLang="en-US"/>
              <a:t>大麻在我国俗称“火麻”，为一年生草本植物，雌雄异株，原产于亚洲中部，现遍及全球，有野生、有栽培。大麻的变种很多，是人类最早种植的植物之一。大麻的茎、竿可制成纤维，籽可榨油。作为毒品的大麻主要是指矮小、多分枝的印度大麻。大麻类毒品的主要活性成分是四氢大麻酚（</a:t>
            </a:r>
            <a:r>
              <a:rPr lang="en-US" altLang="zh-CN"/>
              <a:t>THC</a:t>
            </a:r>
            <a:r>
              <a:rPr lang="zh-CN" altLang="en-US"/>
              <a:t>）。 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A202370-56E9-4221-8200-56C5D30DA9C6}" type="slidenum">
              <a:rPr lang="en-US" altLang="zh-CN"/>
            </a:fld>
            <a:endParaRPr lang="en-US" altLang="zh-CN"/>
          </a:p>
        </p:txBody>
      </p:sp>
      <p:sp>
        <p:nvSpPr>
          <p:cNvPr id="9830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83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pPr algn="ctr"/>
            <a:r>
              <a:rPr lang="zh-CN" altLang="en-US" b="1"/>
              <a:t>冰毒</a:t>
            </a:r>
            <a:endParaRPr lang="zh-CN" altLang="en-US" b="1"/>
          </a:p>
          <a:p>
            <a:endParaRPr lang="zh-CN" altLang="en-US" b="1"/>
          </a:p>
          <a:p>
            <a:r>
              <a:rPr lang="zh-CN" altLang="en-US"/>
              <a:t>      冰毒即甲基苯丙胺，又称甲基安非他明、去氧麻黄素，为纯白色晶体，晶莹剔透，外观似冰，俗称“冰毒”，吸、贩毒者也称之为“冰”。该药小剂量时有短暂的兴奋抗疲劳作用，故其丸剂又有</a:t>
            </a:r>
            <a:r>
              <a:rPr lang="en-US" altLang="zh-CN"/>
              <a:t>"</a:t>
            </a:r>
            <a:r>
              <a:rPr lang="zh-CN" altLang="en-US"/>
              <a:t>大力丸</a:t>
            </a:r>
            <a:r>
              <a:rPr lang="en-US" altLang="zh-CN"/>
              <a:t>"</a:t>
            </a:r>
            <a:r>
              <a:rPr lang="zh-CN" altLang="en-US"/>
              <a:t>之称。</a:t>
            </a:r>
            <a:endParaRPr lang="zh-CN" altLang="en-US"/>
          </a:p>
          <a:p>
            <a:r>
              <a:rPr lang="zh-CN" altLang="en-US"/>
              <a:t>　　冰毒属于苯丙胺类中枢神经兴奋剂，是我国规定管制的精神药品。苯丙胺药物强烈的兴奋作用使它们刚应用于临床不久就开始被滥用。从</a:t>
            </a:r>
            <a:r>
              <a:rPr lang="en-US" altLang="zh-CN"/>
              <a:t>1932</a:t>
            </a:r>
            <a:r>
              <a:rPr lang="zh-CN" altLang="en-US"/>
              <a:t>年起就有人为寻求感官刺激而吸食安非他明。冰毒（甲基安非他明）虽然问世较晚，但是它见效快、药效维持时间长的特点使它蔓延速度极快。</a:t>
            </a:r>
            <a:r>
              <a:rPr lang="en-US" altLang="zh-CN"/>
              <a:t>1996</a:t>
            </a:r>
            <a:r>
              <a:rPr lang="zh-CN" altLang="en-US"/>
              <a:t>年</a:t>
            </a:r>
            <a:r>
              <a:rPr lang="en-US" altLang="zh-CN"/>
              <a:t>11</a:t>
            </a:r>
            <a:r>
              <a:rPr lang="zh-CN" altLang="en-US"/>
              <a:t>月</a:t>
            </a:r>
            <a:r>
              <a:rPr lang="en-US" altLang="zh-CN"/>
              <a:t>25</a:t>
            </a:r>
            <a:r>
              <a:rPr lang="zh-CN" altLang="en-US"/>
              <a:t>日联合国禁毒署在上海召开的国际兴奋剂专家会议上，一致认为苯丙胺类兴奋剂将逐步取代本世纪流行的鸦片、海洛因、大麻、冰毒、可卡因等常用毒品，成为</a:t>
            </a:r>
            <a:r>
              <a:rPr lang="en-US" altLang="zh-CN"/>
              <a:t>21</a:t>
            </a:r>
            <a:r>
              <a:rPr lang="zh-CN" altLang="en-US"/>
              <a:t>世纪全球　范围滥用最为广泛的毒品。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BCD608B1-1793-4E86-9C75-377C860651C7}" type="slidenum">
              <a:rPr lang="en-US" altLang="zh-CN"/>
            </a:fld>
            <a:endParaRPr lang="en-US" altLang="zh-CN"/>
          </a:p>
        </p:txBody>
      </p:sp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19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r>
              <a:rPr lang="en-US" altLang="zh-CN"/>
              <a:t>      “</a:t>
            </a:r>
            <a:r>
              <a:rPr lang="zh-CN" altLang="en-US"/>
              <a:t>摇头丸”是安非他明类衍生物，是亚甲二氧基甲基苯丙胺的片剂，属中枢神经兴奋剂，是我国规定管制的精神药品。</a:t>
            </a:r>
            <a:br>
              <a:rPr lang="zh-CN" altLang="en-US"/>
            </a:br>
            <a:r>
              <a:rPr lang="zh-CN" altLang="en-US"/>
              <a:t>　　“摇头丸”有强烈的中枢神经兴奋作用，有很强的精神依赖性，对人体有严重的危害。服用后表现为：活动过度、感情冲动、性欲亢进、嗜舞、偏执、妄想、自我约束力下降以及出现幻觉和暴力倾向等。该毒品现主要在迪厅、卡拉</a:t>
            </a:r>
            <a:r>
              <a:rPr lang="en-US" altLang="zh-CN"/>
              <a:t>OK</a:t>
            </a:r>
            <a:r>
              <a:rPr lang="zh-CN" altLang="en-US"/>
              <a:t>厅、夜总会等公共娱乐场所以口服形式被一些疯狂的舞迷所滥用。 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36A34-DF8A-4FCE-AED5-ACD7CFFF087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28813" y="642902"/>
            <a:ext cx="10376297" cy="120544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138535" y="2335544"/>
            <a:ext cx="5487293" cy="409347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6840141" y="2335544"/>
            <a:ext cx="5489526" cy="40934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1138535" y="6722012"/>
            <a:ext cx="2678906" cy="482177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404569" y="6725360"/>
            <a:ext cx="4339828" cy="482177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266784" y="6725360"/>
            <a:ext cx="3085207" cy="482177"/>
          </a:xfrm>
        </p:spPr>
        <p:txBody>
          <a:bodyPr/>
          <a:lstStyle>
            <a:lvl1pPr>
              <a:defRPr/>
            </a:lvl1pPr>
          </a:lstStyle>
          <a:p>
            <a:fld id="{F6663C74-99A2-416C-B9C1-D06DFE10BB0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964565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300" indent="-241300" algn="l" defTabSz="964565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1pPr>
      <a:lvl2pPr marL="723265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2pPr>
      <a:lvl3pPr marL="120523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10" kern="1200">
          <a:solidFill>
            <a:schemeClr val="tx1"/>
          </a:solidFill>
          <a:latin typeface="+mn-lt"/>
          <a:ea typeface="+mn-ea"/>
          <a:cs typeface="+mn-cs"/>
        </a:defRPr>
      </a:lvl3pPr>
      <a:lvl4pPr marL="168783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69795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65176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3436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616325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9829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96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456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653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849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109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9306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7502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699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.xml"/><Relationship Id="rId4" Type="http://schemas.openxmlformats.org/officeDocument/2006/relationships/image" Target="../media/image18.jpe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oundRect">
            <a:avLst>
              <a:gd name="adj" fmla="val 0"/>
            </a:avLst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l" eaLnBrk="1" hangingPunct="1"/>
            <a:endParaRPr lang="zh-CN" altLang="en-US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4448046"/>
            <a:ext cx="12858750" cy="2784371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938530" y="4448175"/>
            <a:ext cx="7857490" cy="2233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dirty="0" smtClean="0">
                <a:solidFill>
                  <a:schemeClr val="bg1"/>
                </a:solidFill>
                <a:cs typeface="Arial" panose="020B0604020202020204" pitchFamily="34" charset="0"/>
              </a:rPr>
              <a:t>远离毒品</a:t>
            </a:r>
            <a:endParaRPr lang="zh-CN" altLang="en-US" sz="6600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6600" dirty="0" smtClean="0">
                <a:solidFill>
                  <a:schemeClr val="bg1"/>
                </a:solidFill>
                <a:cs typeface="Arial" panose="020B0604020202020204" pitchFamily="34" charset="0"/>
              </a:rPr>
              <a:t>           珍爱生命</a:t>
            </a:r>
            <a:endParaRPr lang="zh-CN" altLang="en-US" sz="4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2711" y="303957"/>
            <a:ext cx="1872208" cy="18722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26580" y="6682105"/>
            <a:ext cx="5932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320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利川市文斗乡鞍山小学  王雪莲</a:t>
            </a:r>
            <a:endParaRPr lang="zh-CN" altLang="zh-CN" sz="3200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13" grpId="0" bldLvl="0" animBg="1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576070" y="1506220"/>
            <a:ext cx="9316085" cy="37534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ym typeface="+mn-ea"/>
              </a:rPr>
              <a:t>吸毒对个人的危害：</a:t>
            </a:r>
            <a:endParaRPr lang="zh-CN" altLang="en-US" sz="4400">
              <a:sym typeface="+mn-ea"/>
            </a:endParaRPr>
          </a:p>
          <a:p>
            <a:r>
              <a:rPr lang="en-US" altLang="zh-CN" sz="4400">
                <a:sym typeface="+mn-ea"/>
              </a:rPr>
              <a:t>1</a:t>
            </a:r>
            <a:r>
              <a:rPr lang="zh-CN" altLang="en-US" sz="4400">
                <a:sym typeface="+mn-ea"/>
              </a:rPr>
              <a:t>、毒品摧毁人的消化功能；</a:t>
            </a:r>
            <a:endParaRPr lang="zh-CN" altLang="en-US" sz="4400">
              <a:sym typeface="+mn-ea"/>
            </a:endParaRPr>
          </a:p>
          <a:p>
            <a:r>
              <a:rPr lang="en-US" altLang="zh-CN" sz="4400">
                <a:sym typeface="+mn-ea"/>
              </a:rPr>
              <a:t>2</a:t>
            </a:r>
            <a:r>
              <a:rPr lang="zh-CN" altLang="en-US" sz="4400">
                <a:sym typeface="+mn-ea"/>
              </a:rPr>
              <a:t>、毒品摧毁人的神经系统；</a:t>
            </a:r>
            <a:endParaRPr lang="zh-CN" altLang="en-US" sz="4400">
              <a:sym typeface="+mn-ea"/>
            </a:endParaRPr>
          </a:p>
          <a:p>
            <a:r>
              <a:rPr lang="en-US" altLang="zh-CN" sz="4400">
                <a:sym typeface="+mn-ea"/>
              </a:rPr>
              <a:t>3</a:t>
            </a:r>
            <a:r>
              <a:rPr lang="zh-CN" altLang="en-US" sz="4400">
                <a:sym typeface="+mn-ea"/>
              </a:rPr>
              <a:t>、摧毁人的呼吸及循环系统；</a:t>
            </a:r>
            <a:endParaRPr lang="zh-CN" altLang="en-US" sz="4400">
              <a:sym typeface="+mn-ea"/>
            </a:endParaRPr>
          </a:p>
          <a:p>
            <a:r>
              <a:rPr lang="en-US" altLang="zh-CN" sz="4400">
                <a:sym typeface="+mn-ea"/>
              </a:rPr>
              <a:t>4</a:t>
            </a:r>
            <a:r>
              <a:rPr lang="zh-CN" altLang="en-US" sz="4400">
                <a:sym typeface="+mn-ea"/>
              </a:rPr>
              <a:t>、传染性病及</a:t>
            </a:r>
            <a:r>
              <a:rPr lang="en-US" altLang="zh-CN" sz="4400">
                <a:sym typeface="+mn-ea"/>
              </a:rPr>
              <a:t>“</a:t>
            </a:r>
            <a:r>
              <a:rPr lang="zh-CN" altLang="en-US" sz="4400">
                <a:sym typeface="+mn-ea"/>
              </a:rPr>
              <a:t>艾滋病（</a:t>
            </a:r>
            <a:r>
              <a:rPr lang="en-US" altLang="zh-CN" sz="4400">
                <a:sym typeface="+mn-ea"/>
              </a:rPr>
              <a:t>AIDS</a:t>
            </a:r>
            <a:r>
              <a:rPr lang="zh-CN" altLang="en-US" sz="4400">
                <a:sym typeface="+mn-ea"/>
              </a:rPr>
              <a:t>）</a:t>
            </a:r>
            <a:r>
              <a:rPr lang="en-US" altLang="zh-CN" sz="4400">
                <a:sym typeface="+mn-ea"/>
              </a:rPr>
              <a:t>”</a:t>
            </a:r>
            <a:r>
              <a:rPr lang="zh-CN" altLang="en-US" sz="4400">
                <a:sym typeface="+mn-ea"/>
              </a:rPr>
              <a:t>。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14370" y="1577975"/>
            <a:ext cx="6686550" cy="5543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115" y="-5080"/>
            <a:ext cx="12873990" cy="768540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5070527" y="3438353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07561" y="3267591"/>
            <a:ext cx="646010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62107" y="2790464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1115" y="-59690"/>
            <a:ext cx="9592310" cy="72904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703560" y="1034415"/>
            <a:ext cx="1198245" cy="5631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zh-CN" sz="6600"/>
              <a:t>歌手：李代沫</a:t>
            </a:r>
            <a:endParaRPr lang="zh-CN" altLang="zh-CN" sz="6600"/>
          </a:p>
        </p:txBody>
      </p:sp>
    </p:spTree>
    <p:custDataLst>
      <p:tags r:id="rId5"/>
    </p:custData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065" y="11430"/>
            <a:ext cx="11209655" cy="72301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515090" y="1567815"/>
            <a:ext cx="859790" cy="38074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4400"/>
              <a:t>歌手：萧淑慎</a:t>
            </a:r>
            <a:endParaRPr lang="zh-CN" altLang="en-US" sz="4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180" y="43180"/>
            <a:ext cx="12818110" cy="78562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3810"/>
            <a:ext cx="12915265" cy="77368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0990" y="-41910"/>
            <a:ext cx="9716770" cy="731583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885" y="-17780"/>
            <a:ext cx="6308725" cy="72358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815705" y="930275"/>
            <a:ext cx="1013460" cy="59347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5400"/>
              <a:t>吸毒容易传染疾病</a:t>
            </a:r>
            <a:endParaRPr lang="zh-CN" altLang="en-US" sz="5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8470" y="-16510"/>
            <a:ext cx="9682480" cy="72650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远离毒品  共创美好家园</a:t>
            </a:r>
            <a:endParaRPr lang="zh-CN" altLang="en-US" dirty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C60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国际禁毒日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每年的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日是联合国确定的</a:t>
            </a:r>
            <a:r>
              <a:rPr lang="zh-CN" altLang="en-US" dirty="0">
                <a:solidFill>
                  <a:srgbClr val="C60A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国际禁毒日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(International Day Against Drug Abuse and Illicit Trafficking)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1078" name="Picture 6" descr="xin_4809021215501711599013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6509738" y="2571609"/>
            <a:ext cx="4741404" cy="3375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99160" y="1501140"/>
            <a:ext cx="1045210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/>
              <a:t>吸毒对家庭的危害：</a:t>
            </a:r>
            <a:endParaRPr lang="zh-CN" altLang="en-US" sz="6600"/>
          </a:p>
          <a:p>
            <a:r>
              <a:rPr lang="en-US" altLang="zh-CN" sz="6600"/>
              <a:t>1</a:t>
            </a:r>
            <a:r>
              <a:rPr lang="zh-CN" altLang="en-US" sz="6600"/>
              <a:t>、丧失工作能力；</a:t>
            </a:r>
            <a:endParaRPr lang="zh-CN" altLang="en-US" sz="6600"/>
          </a:p>
          <a:p>
            <a:r>
              <a:rPr lang="en-US" altLang="zh-CN" sz="6600"/>
              <a:t>2</a:t>
            </a:r>
            <a:r>
              <a:rPr lang="zh-CN" altLang="en-US" sz="6600"/>
              <a:t>、倾家荡产；</a:t>
            </a:r>
            <a:endParaRPr lang="zh-CN" altLang="en-US" sz="6600"/>
          </a:p>
          <a:p>
            <a:r>
              <a:rPr lang="en-US" altLang="zh-CN" sz="6600"/>
              <a:t>3</a:t>
            </a:r>
            <a:r>
              <a:rPr lang="zh-CN" altLang="en-US" sz="6600"/>
              <a:t>、给家人带来无尽的折磨，</a:t>
            </a:r>
            <a:endParaRPr lang="zh-CN" altLang="en-US" sz="6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85495" y="1310005"/>
            <a:ext cx="11685270" cy="4831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/>
              <a:t>毒品对社会的危害：</a:t>
            </a:r>
            <a:endParaRPr lang="zh-CN" altLang="en-US" sz="4400"/>
          </a:p>
          <a:p>
            <a:r>
              <a:rPr lang="en-US" altLang="zh-CN" sz="4400"/>
              <a:t>1</a:t>
            </a:r>
            <a:r>
              <a:rPr lang="zh-CN" altLang="en-US" sz="4400"/>
              <a:t>、诱发财产型违法犯罪。</a:t>
            </a:r>
            <a:endParaRPr lang="zh-CN" altLang="en-US" sz="4400"/>
          </a:p>
          <a:p>
            <a:r>
              <a:rPr lang="en-US" altLang="zh-CN" sz="4400"/>
              <a:t>2</a:t>
            </a:r>
            <a:r>
              <a:rPr lang="zh-CN" altLang="en-US" sz="4400"/>
              <a:t>、引诱、教唆、欺骗他人吸毒。</a:t>
            </a:r>
            <a:endParaRPr lang="zh-CN" altLang="en-US" sz="4400"/>
          </a:p>
          <a:p>
            <a:r>
              <a:rPr lang="en-US" altLang="zh-CN" sz="4400"/>
              <a:t>3</a:t>
            </a:r>
            <a:r>
              <a:rPr lang="zh-CN" altLang="en-US" sz="4400"/>
              <a:t>、“以淫养吸”，道德沦丧。</a:t>
            </a:r>
            <a:endParaRPr lang="zh-CN" altLang="en-US" sz="4400"/>
          </a:p>
          <a:p>
            <a:r>
              <a:rPr lang="en-US" altLang="zh-CN" sz="4400"/>
              <a:t>4</a:t>
            </a:r>
            <a:r>
              <a:rPr lang="zh-CN" altLang="en-US" sz="4400"/>
              <a:t>、</a:t>
            </a:r>
            <a:r>
              <a:rPr lang="zh-CN" altLang="en-US" sz="4400" dirty="0">
                <a:sym typeface="+mn-ea"/>
              </a:rPr>
              <a:t>吸毒会破坏社会风气和秩序，且</a:t>
            </a:r>
            <a:r>
              <a:rPr lang="zh-CN" altLang="en-US" sz="4400"/>
              <a:t>造成大量缉毒警察的牺牲。</a:t>
            </a:r>
            <a:endParaRPr lang="zh-CN" altLang="en-US" sz="4400"/>
          </a:p>
          <a:p>
            <a:endParaRPr lang="zh-CN" altLang="en-US" sz="4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1280" y="-56515"/>
            <a:ext cx="8638540" cy="73463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47430" y="185420"/>
            <a:ext cx="4191635" cy="68624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　</a:t>
            </a:r>
            <a:r>
              <a:rPr lang="zh-CN" altLang="en-US" sz="4400"/>
              <a:t>据不完全统计，2010年至2012年，在禁毒中牺牲、负伤、意外和过劳死亡的公安执法人员达923人。近4年时间，超过1100名禁毒民警牺牲，平均牺牲年龄41岁。</a:t>
            </a:r>
            <a:endParaRPr lang="zh-CN" altLang="en-US" sz="4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74295" y="20955"/>
            <a:ext cx="12710795" cy="74161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这个故事发生在四川的一家强制戒毒所。这家戒毒所，有一位姓王的女医生，她每天看见大量的戒毒人员因吸毒而痛不欲生。一贯好强的她对此表示怀疑：“难道毒瘾真不可抗拒吗?”她决定要以身试毒，要亲身“获得感受”，用自己的自信来征服毒品，她要写一篇震动世界的论文，以自己的“伟大”实验来证明自己的与众不同。她从戒毒人员那里获取了购买毒品的渠道，然后开始了她的“伟大安验”。王医生开始了她精心计划的第一步，开始吸了第一口毒，并在专用记录本上描述：“极难受，呕吐。”第二次，她接着记录：“开始有些舒适感。”第三次，她写道：“较适应。”如果这时她毅然止步，她仍然是一名令人尊敬的医生，但她没有。第四次，她又写道：“完全适应”。这时，她已认定自己是真正的海洛因征服者，是一名地地道道的吸毒人员，她要将亲身实验告诉世人，她是毒魔的唯一征服者。她要像丢弃一双破鞋一样地丢弃毒品。然而当她象饿虎扑羊般地扑向海洛因时，一切就变得那么地可悲、可叹又可笑了。这时她后怕了，她开始挣扎了，然而越来越大的毒瘾，使她难以自拔，先失去了丈夫，然后把存款吸光，把家俱变卖，然后变得一贫如洗。没多久，她的身体开始变得丑陋：身体消瘦，头发开始脱落，身体表面所有可以注射的大小静脉处已看不见一处完好的肌肤。最后，在她“伟大的实验”只有1年零7个月的时候，割脉自杀了。此时，她才30岁。</a:t>
            </a:r>
            <a:endParaRPr lang="zh-CN" altLang="en-US" sz="2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33730" y="2066925"/>
            <a:ext cx="1185037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/>
              <a:t>全班讨论：</a:t>
            </a:r>
            <a:endParaRPr lang="zh-CN" altLang="en-US" sz="6000"/>
          </a:p>
          <a:p>
            <a:r>
              <a:rPr lang="zh-CN" altLang="en-US" sz="6000"/>
              <a:t>当有人向你提供毒品的时候，应该怎么做？</a:t>
            </a:r>
            <a:endParaRPr lang="zh-CN" altLang="en-US" sz="6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46710" y="1235710"/>
            <a:ext cx="12219305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（1）直截了当法——坚定直接地拒绝引诱。</a:t>
            </a:r>
            <a:endParaRPr lang="zh-CN" altLang="en-US" sz="4000"/>
          </a:p>
          <a:p>
            <a:r>
              <a:rPr lang="zh-CN" altLang="en-US" sz="4000"/>
              <a:t>（2）金蝉脱壳法——根据不同情况找借口委婉拒绝。</a:t>
            </a:r>
            <a:endParaRPr lang="zh-CN" altLang="en-US" sz="4000"/>
          </a:p>
          <a:p>
            <a:r>
              <a:rPr lang="zh-CN" altLang="en-US" sz="4000"/>
              <a:t>（3）主动出击法——立刻提出反建议。</a:t>
            </a:r>
            <a:endParaRPr lang="zh-CN" altLang="en-US" sz="4000"/>
          </a:p>
          <a:p>
            <a:r>
              <a:rPr lang="zh-CN" altLang="en-US" sz="4000"/>
              <a:t>（4）秘密报案法——寻找机会偷偷告诉你依赖的人，或者秘密拨打110报警，民警叔叔会迅速给予你帮助。</a:t>
            </a:r>
            <a:endParaRPr lang="zh-CN" altLang="en-US" sz="4000"/>
          </a:p>
          <a:p>
            <a:r>
              <a:rPr lang="zh-CN" altLang="en-US" sz="4000"/>
              <a:t>（5）及时告知师长法——当毒贩毒友逼你吸毒并威胁你时，一定不要被他们威吓住，要在第一时间告诉你的师长。</a:t>
            </a:r>
            <a:endParaRPr lang="zh-CN" altLang="en-US" sz="4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082290" y="1908810"/>
            <a:ext cx="773049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5400"/>
              <a:t>珍爱生命，拒绝毒品；</a:t>
            </a:r>
            <a:endParaRPr lang="zh-CN" altLang="en-US" sz="5400"/>
          </a:p>
          <a:p>
            <a:r>
              <a:rPr lang="zh-CN" altLang="en-US" sz="5400"/>
              <a:t>抵制诱感，永不沾毒。</a:t>
            </a:r>
            <a:endParaRPr lang="zh-CN" altLang="en-US" sz="5400"/>
          </a:p>
          <a:p>
            <a:r>
              <a:rPr lang="zh-CN" altLang="en-US" sz="5400"/>
              <a:t>尽我所能，参与禁毒；</a:t>
            </a:r>
            <a:endParaRPr lang="zh-CN" altLang="en-US" sz="5400"/>
          </a:p>
          <a:p>
            <a:r>
              <a:rPr lang="zh-CN" altLang="en-US" sz="5400"/>
              <a:t>敢于斗争，敢于行动；</a:t>
            </a:r>
            <a:endParaRPr lang="zh-CN" altLang="en-US" sz="5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oundRect">
            <a:avLst>
              <a:gd name="adj" fmla="val 0"/>
            </a:avLst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l" eaLnBrk="1" hangingPunct="1"/>
            <a:endParaRPr lang="zh-CN" altLang="en-US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4065141"/>
            <a:ext cx="12858750" cy="2784371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807098" y="4667955"/>
            <a:ext cx="7872165" cy="2233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dirty="0" smtClean="0">
                <a:solidFill>
                  <a:schemeClr val="bg1"/>
                </a:solidFill>
                <a:cs typeface="Arial" panose="020B0604020202020204" pitchFamily="34" charset="0"/>
              </a:rPr>
              <a:t>远离毒品</a:t>
            </a:r>
            <a:endParaRPr lang="zh-CN" altLang="en-US" sz="6600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6600" dirty="0" smtClean="0">
                <a:solidFill>
                  <a:schemeClr val="bg1"/>
                </a:solidFill>
                <a:cs typeface="Arial" panose="020B0604020202020204" pitchFamily="34" charset="0"/>
              </a:rPr>
              <a:t>           珍爱生命</a:t>
            </a:r>
            <a:endParaRPr lang="zh-CN" altLang="en-US" sz="4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2711" y="303957"/>
            <a:ext cx="1872208" cy="1872208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/>
      <p:bldP spid="13" grpId="0" bldLvl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罂粟和鸦片</a:t>
            </a:r>
            <a:endParaRPr lang="zh-CN" altLang="en-US"/>
          </a:p>
        </p:txBody>
      </p:sp>
      <p:pic>
        <p:nvPicPr>
          <p:cNvPr id="73731" name="Picture 3" descr="200483171927797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252185" y="1642415"/>
            <a:ext cx="3815557" cy="50879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3732" name="Picture 4" descr="20048317253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1680" y="2780887"/>
            <a:ext cx="4327871" cy="290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2993775_023029184031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7765" y="-33655"/>
            <a:ext cx="6572885" cy="7534275"/>
          </a:xfrm>
          <a:prstGeom prst="rect">
            <a:avLst/>
          </a:prstGeom>
        </p:spPr>
      </p:pic>
      <p:pic>
        <p:nvPicPr>
          <p:cNvPr id="4" name="图片 3" descr="t01e2381c1d4cf185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195" y="-33655"/>
            <a:ext cx="6283325" cy="72967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784589" y="1110011"/>
            <a:ext cx="2655320" cy="1044716"/>
          </a:xfrm>
        </p:spPr>
        <p:txBody>
          <a:bodyPr/>
          <a:lstStyle/>
          <a:p>
            <a:r>
              <a:rPr lang="zh-CN" altLang="en-US"/>
              <a:t>吗啡</a:t>
            </a:r>
            <a:endParaRPr lang="zh-CN" altLang="en-US"/>
          </a:p>
        </p:txBody>
      </p:sp>
      <p:pic>
        <p:nvPicPr>
          <p:cNvPr id="84995" name="Picture 3" descr="200483174037423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872136" y="3313291"/>
            <a:ext cx="8734430" cy="3689991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4996" name="Picture 4" descr="20048317411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6341" y="274573"/>
            <a:ext cx="4784934" cy="3566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海洛因</a:t>
            </a:r>
            <a:endParaRPr lang="zh-CN" altLang="en-US" sz="5060">
              <a:solidFill>
                <a:srgbClr val="0099FF"/>
              </a:solidFill>
            </a:endParaRPr>
          </a:p>
        </p:txBody>
      </p:sp>
      <p:pic>
        <p:nvPicPr>
          <p:cNvPr id="68611" name="Picture 3" descr="220040913212022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556894" y="1490060"/>
            <a:ext cx="7821977" cy="5180051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583404" y="502267"/>
            <a:ext cx="3415418" cy="1320964"/>
          </a:xfrm>
        </p:spPr>
        <p:txBody>
          <a:bodyPr/>
          <a:lstStyle/>
          <a:p>
            <a:r>
              <a:rPr lang="zh-CN" altLang="en-US"/>
              <a:t>大麻</a:t>
            </a:r>
            <a:endParaRPr lang="zh-CN" altLang="en-US"/>
          </a:p>
        </p:txBody>
      </p:sp>
      <p:pic>
        <p:nvPicPr>
          <p:cNvPr id="76803" name="Picture 3" descr="200483188481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329200" y="654622"/>
            <a:ext cx="3249669" cy="6074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6804" name="Picture 4" descr="2004831884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6972" y="2173143"/>
            <a:ext cx="4784934" cy="361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707574" y="806976"/>
            <a:ext cx="2427626" cy="1093269"/>
          </a:xfrm>
        </p:spPr>
        <p:txBody>
          <a:bodyPr/>
          <a:lstStyle/>
          <a:p>
            <a:r>
              <a:rPr lang="zh-CN" altLang="en-US"/>
              <a:t>冰  毒</a:t>
            </a:r>
            <a:endParaRPr lang="zh-CN" altLang="en-US" sz="5060">
              <a:solidFill>
                <a:srgbClr val="0099FF"/>
              </a:solidFill>
            </a:endParaRPr>
          </a:p>
        </p:txBody>
      </p:sp>
      <p:pic>
        <p:nvPicPr>
          <p:cNvPr id="97283" name="Picture 3" descr="20048318138811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896972" y="1642415"/>
            <a:ext cx="5087969" cy="489543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7284" name="Picture 4" descr="20048318133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9963" y="3008582"/>
            <a:ext cx="4594072" cy="337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摇头丸</a:t>
            </a:r>
            <a:endParaRPr lang="zh-CN" altLang="en-US"/>
          </a:p>
        </p:txBody>
      </p:sp>
      <p:pic>
        <p:nvPicPr>
          <p:cNvPr id="80899" name="Picture 3" descr="200483173550480"/>
          <p:cNvPicPr>
            <a:picLocks noChangeAspect="1" noChangeArrowheads="1"/>
          </p:cNvPicPr>
          <p:nvPr>
            <p:ph type="body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329200" y="1565400"/>
            <a:ext cx="7974331" cy="497746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MH" val="20161022204303"/>
  <p:tag name="MH_LIBRARY" val="GRAPHIC"/>
  <p:tag name="MH_ORDER" val="TextBox 11"/>
</p:tagLst>
</file>

<file path=ppt/tags/tag2.xml><?xml version="1.0" encoding="utf-8"?>
<p:tagLst xmlns:p="http://schemas.openxmlformats.org/presentationml/2006/main">
  <p:tag name="MH" val="20161022204303"/>
  <p:tag name="MH_LIBRARY" val="GRAPHIC"/>
  <p:tag name="MH_ORDER" val="文本框 13"/>
</p:tagLst>
</file>

<file path=ppt/tags/tag3.xml><?xml version="1.0" encoding="utf-8"?>
<p:tagLst xmlns:p="http://schemas.openxmlformats.org/presentationml/2006/main">
  <p:tag name="MH" val="20161022204303"/>
  <p:tag name="MH_LIBRARY" val="GRAPHIC"/>
  <p:tag name="MH_ORDER" val="文本框 14"/>
</p:tagLst>
</file>

<file path=ppt/tags/tag4.xml><?xml version="1.0" encoding="utf-8"?>
<p:tagLst xmlns:p="http://schemas.openxmlformats.org/presentationml/2006/main">
  <p:tag name="MH" val="20161022204303"/>
  <p:tag name="MH_LIBRARY" val="GRAPHIC"/>
</p:tagLst>
</file>

<file path=ppt/tags/tag5.xml><?xml version="1.0" encoding="utf-8"?>
<p:tagLst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920"/>
</p:tagLst>
</file>

<file path=ppt/theme/theme1.xml><?xml version="1.0" encoding="utf-8"?>
<a:theme xmlns:a="http://schemas.openxmlformats.org/drawingml/2006/main" name="第一PPT，www.1ppt.com">
  <a:themeElements>
    <a:clrScheme name="自定义 534">
      <a:dk1>
        <a:sysClr val="windowText" lastClr="000000"/>
      </a:dk1>
      <a:lt1>
        <a:sysClr val="window" lastClr="FFFFFF"/>
      </a:lt1>
      <a:dk2>
        <a:srgbClr val="FFC000"/>
      </a:dk2>
      <a:lt2>
        <a:srgbClr val="E7E6E6"/>
      </a:lt2>
      <a:accent1>
        <a:srgbClr val="F89171"/>
      </a:accent1>
      <a:accent2>
        <a:srgbClr val="FFC000"/>
      </a:accent2>
      <a:accent3>
        <a:srgbClr val="F89171"/>
      </a:accent3>
      <a:accent4>
        <a:srgbClr val="FFC000"/>
      </a:accent4>
      <a:accent5>
        <a:srgbClr val="F89171"/>
      </a:accent5>
      <a:accent6>
        <a:srgbClr val="FFC000"/>
      </a:accent6>
      <a:hlink>
        <a:srgbClr val="F89171"/>
      </a:hlink>
      <a:folHlink>
        <a:srgbClr val="FFC000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1258</Words>
  <Application>WPS 演示</Application>
  <PresentationFormat>自定义</PresentationFormat>
  <Paragraphs>73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华文细黑</vt:lpstr>
      <vt:lpstr>微软雅黑</vt:lpstr>
      <vt:lpstr>Arial Unicode MS</vt:lpstr>
      <vt:lpstr>Calibri Light</vt:lpstr>
      <vt:lpstr>新宋体</vt:lpstr>
      <vt:lpstr>方正小标宋简体</vt:lpstr>
      <vt:lpstr>宋体-PUA</vt:lpstr>
      <vt:lpstr>方正兰亭超细黑简体</vt:lpstr>
      <vt:lpstr>仿宋_GB2312</vt:lpstr>
      <vt:lpstr>楷体_GB2312</vt:lpstr>
      <vt:lpstr>汉仪旗黑-55</vt:lpstr>
      <vt:lpstr>汉仪旗黑-55S</vt:lpstr>
      <vt:lpstr>第一PPT，www.1ppt.com</vt:lpstr>
      <vt:lpstr>PowerPoint 演示文稿</vt:lpstr>
      <vt:lpstr>远离毒品  共创美好家园</vt:lpstr>
      <vt:lpstr>罂粟和鸦片</vt:lpstr>
      <vt:lpstr>PowerPoint 演示文稿</vt:lpstr>
      <vt:lpstr>吗啡</vt:lpstr>
      <vt:lpstr>海洛因</vt:lpstr>
      <vt:lpstr>大麻</vt:lpstr>
      <vt:lpstr>冰  毒</vt:lpstr>
      <vt:lpstr>摇头丸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韦世成</cp:lastModifiedBy>
  <cp:revision>5</cp:revision>
  <dcterms:created xsi:type="dcterms:W3CDTF">2017-01-18T14:26:00Z</dcterms:created>
  <dcterms:modified xsi:type="dcterms:W3CDTF">2019-09-12T03:12:58Z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