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2"/>
  </p:notesMasterIdLst>
  <p:sldIdLst>
    <p:sldId id="694" r:id="rId4"/>
    <p:sldId id="698" r:id="rId5"/>
    <p:sldId id="695" r:id="rId6"/>
    <p:sldId id="696" r:id="rId7"/>
    <p:sldId id="700" r:id="rId8"/>
    <p:sldId id="701" r:id="rId9"/>
    <p:sldId id="702" r:id="rId10"/>
    <p:sldId id="703" r:id="rId11"/>
    <p:sldId id="284" r:id="rId12"/>
    <p:sldId id="285" r:id="rId13"/>
    <p:sldId id="286" r:id="rId14"/>
    <p:sldId id="288" r:id="rId15"/>
    <p:sldId id="287" r:id="rId16"/>
    <p:sldId id="289" r:id="rId17"/>
    <p:sldId id="290" r:id="rId18"/>
    <p:sldId id="704" r:id="rId19"/>
    <p:sldId id="291" r:id="rId20"/>
    <p:sldId id="292" r:id="rId21"/>
    <p:sldId id="293" r:id="rId22"/>
    <p:sldId id="294" r:id="rId23"/>
    <p:sldId id="649" r:id="rId24"/>
    <p:sldId id="705" r:id="rId25"/>
    <p:sldId id="706" r:id="rId26"/>
    <p:sldId id="267" r:id="rId27"/>
    <p:sldId id="305" r:id="rId28"/>
    <p:sldId id="274" r:id="rId29"/>
    <p:sldId id="306" r:id="rId30"/>
    <p:sldId id="296" r:id="rId31"/>
    <p:sldId id="297" r:id="rId32"/>
    <p:sldId id="298" r:id="rId33"/>
    <p:sldId id="299" r:id="rId34"/>
    <p:sldId id="300" r:id="rId35"/>
    <p:sldId id="309" r:id="rId36"/>
    <p:sldId id="295" r:id="rId37"/>
    <p:sldId id="627" r:id="rId38"/>
    <p:sldId id="629" r:id="rId39"/>
    <p:sldId id="630" r:id="rId40"/>
    <p:sldId id="631" r:id="rId41"/>
    <p:sldId id="275" r:id="rId42"/>
    <p:sldId id="707" r:id="rId43"/>
    <p:sldId id="762" r:id="rId44"/>
    <p:sldId id="711" r:id="rId45"/>
    <p:sldId id="750" r:id="rId46"/>
    <p:sldId id="780" r:id="rId47"/>
    <p:sldId id="774" r:id="rId48"/>
    <p:sldId id="776" r:id="rId49"/>
    <p:sldId id="775" r:id="rId50"/>
    <p:sldId id="713" r:id="rId51"/>
  </p:sldIdLst>
  <p:sldSz cx="9144000" cy="6858000" type="screen4x3"/>
  <p:notesSz cx="6858000" cy="9947275"/>
  <p:defaultTextStyle>
    <a:defPPr>
      <a:defRPr lang="zh-CN"/>
    </a:defPPr>
    <a:lvl1pPr marL="0" lvl="0" indent="0" algn="l" defTabSz="914400" rtl="0" eaLnBrk="1" fontAlgn="base" latinLnBrk="0" hangingPunct="1">
      <a:lnSpc>
        <a:spcPct val="100000"/>
      </a:lnSpc>
      <a:spcBef>
        <a:spcPct val="0"/>
      </a:spcBef>
      <a:spcAft>
        <a:spcPct val="0"/>
      </a:spcAft>
      <a:buNone/>
      <a:defRPr b="1" i="0"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74"/>
        <p:guide pos="2880"/>
      </p:guideLst>
    </p:cSldViewPr>
  </p:slideViewPr>
  <p:gridSpacing cx="0" cy="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notesMaster" Target="notesMasters/notes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页眉占位符 7169"/>
          <p:cNvSpPr>
            <a:spLocks noGrp="1"/>
          </p:cNvSpPr>
          <p:nvPr>
            <p:ph type="hdr" sz="quarter"/>
          </p:nvPr>
        </p:nvSpPr>
        <p:spPr>
          <a:xfrm>
            <a:off x="0" y="0"/>
            <a:ext cx="4308475" cy="342900"/>
          </a:xfrm>
          <a:prstGeom prst="rect">
            <a:avLst/>
          </a:prstGeom>
          <a:noFill/>
          <a:ln w="9525">
            <a:noFill/>
          </a:ln>
        </p:spPr>
        <p:txBody>
          <a:bodyPr/>
          <a:p>
            <a:pPr lvl="0" fontAlgn="base"/>
          </a:p>
        </p:txBody>
      </p:sp>
      <p:sp>
        <p:nvSpPr>
          <p:cNvPr id="3075" name="日期占位符 7170"/>
          <p:cNvSpPr>
            <a:spLocks noGrp="1"/>
          </p:cNvSpPr>
          <p:nvPr>
            <p:ph type="dt" idx="1"/>
          </p:nvPr>
        </p:nvSpPr>
        <p:spPr>
          <a:xfrm>
            <a:off x="5634038" y="0"/>
            <a:ext cx="4310063" cy="342900"/>
          </a:xfrm>
          <a:prstGeom prst="rect">
            <a:avLst/>
          </a:prstGeom>
          <a:noFill/>
          <a:ln w="9525">
            <a:noFill/>
          </a:ln>
        </p:spPr>
        <p:txBody>
          <a:bodyPr/>
          <a:p>
            <a:pPr lvl="0" algn="r" fontAlgn="base"/>
            <a:endParaRPr sz="1200" b="0" strike="noStrike" noProof="1"/>
          </a:p>
        </p:txBody>
      </p:sp>
      <p:sp>
        <p:nvSpPr>
          <p:cNvPr id="3076" name="幻灯片图像占位符 7171"/>
          <p:cNvSpPr>
            <a:spLocks noGrp="1" noRot="1"/>
          </p:cNvSpPr>
          <p:nvPr>
            <p:ph type="sldImg"/>
          </p:nvPr>
        </p:nvSpPr>
        <p:spPr>
          <a:xfrm>
            <a:off x="3257550" y="514350"/>
            <a:ext cx="3429000" cy="2570163"/>
          </a:xfrm>
          <a:prstGeom prst="rect">
            <a:avLst/>
          </a:prstGeom>
          <a:noFill/>
          <a:ln w="9525">
            <a:noFill/>
          </a:ln>
        </p:spPr>
      </p:sp>
      <p:sp>
        <p:nvSpPr>
          <p:cNvPr id="3077" name="文本占位符 7172"/>
          <p:cNvSpPr>
            <a:spLocks noGrp="1" noRot="1"/>
          </p:cNvSpPr>
          <p:nvPr/>
        </p:nvSpPr>
        <p:spPr>
          <a:xfrm>
            <a:off x="995363" y="3255963"/>
            <a:ext cx="7954962" cy="3086100"/>
          </a:xfrm>
          <a:prstGeom prst="rect">
            <a:avLst/>
          </a:prstGeom>
          <a:noFill/>
          <a:ln w="9525">
            <a:noFill/>
          </a:ln>
        </p:spPr>
        <p:txBody>
          <a:bodyPr anchor="ctr"/>
          <a:p>
            <a:pPr marL="347980" lvl="0" indent="0"/>
            <a:r>
              <a:rPr lang="zh-CN" altLang="en-US" dirty="0">
                <a:solidFill>
                  <a:srgbClr val="000000"/>
                </a:solidFill>
              </a:rPr>
              <a:t>单击此处编辑母版文本样式</a:t>
            </a:r>
            <a:endParaRPr lang="zh-CN" altLang="en-US" dirty="0">
              <a:solidFill>
                <a:srgbClr val="000000"/>
              </a:solidFill>
            </a:endParaRPr>
          </a:p>
          <a:p>
            <a:pPr marL="347980" lvl="1" indent="0"/>
            <a:r>
              <a:rPr lang="zh-CN" altLang="en-US" dirty="0">
                <a:solidFill>
                  <a:srgbClr val="000000"/>
                </a:solidFill>
              </a:rPr>
              <a:t>第</a:t>
            </a:r>
            <a:r>
              <a:rPr lang="zh-CN" altLang="en-US" dirty="0">
                <a:solidFill>
                  <a:srgbClr val="000000"/>
                </a:solidFill>
              </a:rPr>
              <a:t>二级</a:t>
            </a:r>
            <a:endParaRPr lang="zh-CN" altLang="en-US" dirty="0">
              <a:solidFill>
                <a:srgbClr val="000000"/>
              </a:solidFill>
            </a:endParaRPr>
          </a:p>
          <a:p>
            <a:pPr marL="347980" lvl="2" indent="0"/>
            <a:r>
              <a:rPr lang="zh-CN" altLang="en-US" dirty="0">
                <a:solidFill>
                  <a:srgbClr val="000000"/>
                </a:solidFill>
              </a:rPr>
              <a:t>第</a:t>
            </a:r>
            <a:r>
              <a:rPr lang="zh-CN" altLang="en-US" dirty="0">
                <a:solidFill>
                  <a:srgbClr val="000000"/>
                </a:solidFill>
              </a:rPr>
              <a:t>三级</a:t>
            </a:r>
            <a:endParaRPr lang="zh-CN" altLang="en-US" dirty="0">
              <a:solidFill>
                <a:srgbClr val="000000"/>
              </a:solidFill>
            </a:endParaRPr>
          </a:p>
          <a:p>
            <a:pPr marL="347980" lvl="3" indent="0"/>
            <a:r>
              <a:rPr lang="zh-CN" altLang="en-US" dirty="0">
                <a:solidFill>
                  <a:srgbClr val="000000"/>
                </a:solidFill>
              </a:rPr>
              <a:t>第</a:t>
            </a:r>
            <a:r>
              <a:rPr lang="zh-CN" altLang="en-US" dirty="0">
                <a:solidFill>
                  <a:srgbClr val="000000"/>
                </a:solidFill>
              </a:rPr>
              <a:t>四级</a:t>
            </a:r>
            <a:endParaRPr lang="zh-CN" altLang="en-US" dirty="0">
              <a:solidFill>
                <a:srgbClr val="000000"/>
              </a:solidFill>
            </a:endParaRPr>
          </a:p>
          <a:p>
            <a:pPr marL="347980" lvl="4" indent="0"/>
            <a:r>
              <a:rPr lang="zh-CN" altLang="en-US" dirty="0">
                <a:solidFill>
                  <a:srgbClr val="000000"/>
                </a:solidFill>
              </a:rPr>
              <a:t>第</a:t>
            </a:r>
            <a:r>
              <a:rPr lang="zh-CN" altLang="en-US" dirty="0">
                <a:solidFill>
                  <a:srgbClr val="000000"/>
                </a:solidFill>
              </a:rPr>
              <a:t>五级</a:t>
            </a:r>
            <a:endParaRPr lang="zh-CN" altLang="en-US" dirty="0"/>
          </a:p>
        </p:txBody>
      </p:sp>
      <p:sp>
        <p:nvSpPr>
          <p:cNvPr id="3078" name="页脚占位符 7173"/>
          <p:cNvSpPr>
            <a:spLocks noGrp="1"/>
          </p:cNvSpPr>
          <p:nvPr>
            <p:ph type="ftr" sz="quarter" idx="4"/>
          </p:nvPr>
        </p:nvSpPr>
        <p:spPr>
          <a:xfrm>
            <a:off x="0" y="6513513"/>
            <a:ext cx="4308475" cy="341313"/>
          </a:xfrm>
          <a:prstGeom prst="rect">
            <a:avLst/>
          </a:prstGeom>
          <a:noFill/>
          <a:ln w="9525">
            <a:noFill/>
          </a:ln>
        </p:spPr>
        <p:txBody>
          <a:bodyPr anchor="b"/>
          <a:p>
            <a:pPr lvl="0" fontAlgn="base"/>
            <a:endParaRPr sz="1200" b="0" strike="noStrike" noProof="1"/>
          </a:p>
        </p:txBody>
      </p:sp>
      <p:sp>
        <p:nvSpPr>
          <p:cNvPr id="3079" name="灯片编号占位符 7174"/>
          <p:cNvSpPr>
            <a:spLocks noGrp="1"/>
          </p:cNvSpPr>
          <p:nvPr>
            <p:ph type="sldNum" sz="quarter" idx="5"/>
          </p:nvPr>
        </p:nvSpPr>
        <p:spPr>
          <a:xfrm>
            <a:off x="5634038" y="6513513"/>
            <a:ext cx="4310063" cy="341313"/>
          </a:xfrm>
          <a:prstGeom prst="rect">
            <a:avLst/>
          </a:prstGeom>
          <a:noFill/>
          <a:ln w="9525">
            <a:noFill/>
          </a:ln>
        </p:spPr>
        <p:txBody>
          <a:bodyPr anchor="b"/>
          <a:p>
            <a:pPr lvl="0" algn="r" fontAlgn="base"/>
            <a:fld id="{9A0DB2DC-4C9A-4742-B13C-FB6460FD3503}" type="slidenum">
              <a:rPr lang="zh-CN" altLang="en-US" sz="1200" b="0" strike="noStrike" noProof="1" dirty="0">
                <a:latin typeface="Arial" panose="020B0604020202020204" pitchFamily="34" charset="0"/>
                <a:ea typeface="宋体" panose="02010600030101010101" pitchFamily="2" charset="-122"/>
                <a:cs typeface="+mn-cs"/>
              </a:rPr>
            </a:fld>
            <a:endParaRPr lang="zh-CN" altLang="en-US" sz="1200" b="0" strike="noStrike" noProof="1" dirty="0">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lvl="0" defTabSz="0" fontAlgn="base">
      <a:defRPr sz="1200" kern="1200"/>
    </a:lvl1pPr>
    <a:lvl2pPr marL="0" lvl="1" indent="0" defTabSz="0" fontAlgn="base">
      <a:defRPr sz="1200" kern="1200"/>
    </a:lvl2pPr>
    <a:lvl3pPr marL="0" lvl="2" indent="0" defTabSz="0" fontAlgn="base">
      <a:defRPr sz="1200" kern="1200"/>
    </a:lvl3pPr>
    <a:lvl4pPr marL="0" lvl="3" indent="0" defTabSz="0" fontAlgn="base">
      <a:defRPr sz="1200" kern="1200"/>
    </a:lvl4pPr>
    <a:lvl5pPr marL="0" lvl="4" indent="0" defTabSz="0" fontAlgn="base">
      <a:defRPr sz="1200" kern="1200"/>
    </a:lvl5pPr>
    <a:lvl6pPr marL="2286000" lvl="5" indent="0" defTabSz="0" fontAlgn="base">
      <a:defRPr sz="1200" kern="1200"/>
    </a:lvl6pPr>
    <a:lvl7pPr marL="2743200" lvl="6" indent="0" defTabSz="0" fontAlgn="base">
      <a:defRPr sz="1200" kern="1200"/>
    </a:lvl7pPr>
    <a:lvl8pPr marL="3200400" lvl="7" indent="0" defTabSz="0" fontAlgn="base">
      <a:defRPr sz="1200" kern="1200"/>
    </a:lvl8pPr>
    <a:lvl9pPr marL="3657600" lvl="8" indent="0" defTabSz="0" fontAlgn="base">
      <a:defRPr sz="1200" kern="1200"/>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1638"/>
            <a:ext cx="2057400" cy="47386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01638"/>
            <a:ext cx="6052930" cy="47386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8" name="页脚占位符 7"/>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4" name="页脚占位符 3"/>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3" name="页脚占位符 2"/>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6" name="页脚占位符 5"/>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5" name="页脚占位符 4"/>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544638"/>
            <a:ext cx="4032504" cy="35956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544638"/>
            <a:ext cx="4032504" cy="359568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6" name="页脚占位符 5"/>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8" name="页脚占位符 7"/>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4" name="页脚占位符 3"/>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3" name="页脚占位符 2"/>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6" name="页脚占位符 5"/>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6" name="页脚占位符 5"/>
          <p:cNvSpPr>
            <a:spLocks noGrp="1"/>
          </p:cNvSpPr>
          <p:nvPr>
            <p:ph type="ftr" sz="quarter" idx="11"/>
          </p:nvPr>
        </p:nvSpPr>
        <p:spPr/>
        <p:txBody>
          <a:bodyPr/>
          <a:p>
            <a:pPr lvl="0" fontAlgn="base"/>
            <a:endParaRPr strike="noStrike" noProof="1">
              <a:sym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457200" y="401638"/>
            <a:ext cx="8229600" cy="947737"/>
          </a:xfrm>
          <a:prstGeom prst="rect">
            <a:avLst/>
          </a:prstGeom>
          <a:noFill/>
          <a:ln w="9525">
            <a:noFill/>
          </a:ln>
        </p:spPr>
        <p:txBody>
          <a:bodyPr wrap="square" anchor="ctr"/>
          <a:p>
            <a:pPr lvl="0" indent="0"/>
            <a:r>
              <a:rPr lang="zh-CN" altLang="en-US"/>
              <a:t>单击此处编辑母版标题样式</a:t>
            </a:r>
            <a:endParaRPr lang="zh-CN" altLang="en-US"/>
          </a:p>
        </p:txBody>
      </p:sp>
      <p:sp>
        <p:nvSpPr>
          <p:cNvPr id="1027" name="Rectangle 3"/>
          <p:cNvSpPr>
            <a:spLocks noGrp="1"/>
          </p:cNvSpPr>
          <p:nvPr>
            <p:ph type="body"/>
          </p:nvPr>
        </p:nvSpPr>
        <p:spPr>
          <a:xfrm>
            <a:off x="457200" y="1544638"/>
            <a:ext cx="8229600" cy="3595687"/>
          </a:xfrm>
          <a:prstGeom prst="rect">
            <a:avLst/>
          </a:prstGeom>
          <a:noFill/>
          <a:ln w="9525">
            <a:noFill/>
          </a:ln>
        </p:spPr>
        <p:txBody>
          <a:bodyPr wrap="square" anchor="t"/>
          <a:p>
            <a:pPr lvl="0" indent="-11430"/>
            <a:r>
              <a:rPr lang="zh-CN" altLang="en-US"/>
              <a:t>单击此处编辑母版文本样式</a:t>
            </a:r>
            <a:endParaRPr lang="zh-CN" altLang="en-US"/>
          </a:p>
          <a:p>
            <a:pPr lvl="1" indent="-284480"/>
            <a:r>
              <a:rPr lang="zh-CN" altLang="en-US"/>
              <a:t>第二级</a:t>
            </a:r>
            <a:endParaRPr lang="zh-CN" altLang="en-US"/>
          </a:p>
          <a:p>
            <a:pPr lvl="2" indent="-227330"/>
            <a:r>
              <a:rPr lang="zh-CN" altLang="en-US"/>
              <a:t>第三级</a:t>
            </a:r>
            <a:endParaRPr lang="zh-CN" altLang="en-US"/>
          </a:p>
          <a:p>
            <a:pPr lvl="3" indent="-227330"/>
            <a:r>
              <a:rPr lang="zh-CN" altLang="en-US"/>
              <a:t>第四级</a:t>
            </a:r>
            <a:endParaRPr lang="zh-CN" altLang="en-US"/>
          </a:p>
          <a:p>
            <a:pPr lvl="4" indent="-227330"/>
            <a:r>
              <a:rPr lang="zh-CN" altLang="en-US"/>
              <a:t>第五级</a:t>
            </a:r>
            <a:endParaRPr lang="zh-CN" altLang="en-US"/>
          </a:p>
        </p:txBody>
      </p:sp>
      <p:sp>
        <p:nvSpPr>
          <p:cNvPr id="1028" name="Rectangle 4"/>
          <p:cNvSpPr>
            <a:spLocks noGrp="1"/>
          </p:cNvSpPr>
          <p:nvPr>
            <p:ph type="dt" sz="half" idx="2"/>
          </p:nvPr>
        </p:nvSpPr>
        <p:spPr>
          <a:xfrm>
            <a:off x="457200" y="6392863"/>
            <a:ext cx="2133600" cy="328613"/>
          </a:xfrm>
          <a:prstGeom prst="rect">
            <a:avLst/>
          </a:prstGeom>
          <a:noFill/>
          <a:ln w="9525">
            <a:noFill/>
          </a:ln>
        </p:spPr>
        <p:txBody>
          <a:bodyPr vert="horz" wrap="square" anchor="t"/>
          <a:lstStyle>
            <a:lvl1pPr>
              <a:defRPr sz="1400">
                <a:solidFill>
                  <a:schemeClr val="bg1"/>
                </a:solidFill>
                <a:latin typeface="Arial" panose="020B0604020202020204" pitchFamily="34" charset="0"/>
                <a:ea typeface="黑体" panose="02010609060101010101" charset="-122"/>
              </a:defRPr>
            </a:lvl1pPr>
          </a:lstStyle>
          <a:p>
            <a:pPr lvl="0" fontAlgn="base"/>
            <a:fld id="{BB962C8B-B14F-4D97-AF65-F5344CB8AC3E}" type="datetime1">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sp>
        <p:nvSpPr>
          <p:cNvPr id="1029" name="Rectangle 5"/>
          <p:cNvSpPr>
            <a:spLocks noGrp="1"/>
          </p:cNvSpPr>
          <p:nvPr>
            <p:ph type="ftr" sz="quarter" idx="3"/>
          </p:nvPr>
        </p:nvSpPr>
        <p:spPr>
          <a:xfrm>
            <a:off x="3124200" y="6392863"/>
            <a:ext cx="2895600" cy="328613"/>
          </a:xfrm>
          <a:prstGeom prst="rect">
            <a:avLst/>
          </a:prstGeom>
          <a:noFill/>
          <a:ln w="9525">
            <a:noFill/>
          </a:ln>
        </p:spPr>
        <p:txBody>
          <a:bodyPr vert="horz" wrap="square" anchor="t"/>
          <a:lstStyle>
            <a:lvl1pPr algn="ctr">
              <a:defRPr sz="1400">
                <a:solidFill>
                  <a:schemeClr val="bg1"/>
                </a:solidFill>
                <a:latin typeface="Arial" panose="020B0604020202020204" pitchFamily="34" charset="0"/>
                <a:ea typeface="黑体" panose="02010609060101010101" charset="-122"/>
              </a:defRPr>
            </a:lvl1pPr>
          </a:lstStyle>
          <a:p>
            <a:pPr lvl="0" fontAlgn="base"/>
            <a:endParaRPr strike="noStrike" noProof="1">
              <a:sym typeface="Arial" panose="020B0604020202020204" pitchFamily="34" charset="0"/>
            </a:endParaRPr>
          </a:p>
        </p:txBody>
      </p:sp>
      <p:sp>
        <p:nvSpPr>
          <p:cNvPr id="1030" name="Rectangle 6"/>
          <p:cNvSpPr>
            <a:spLocks noGrp="1"/>
          </p:cNvSpPr>
          <p:nvPr>
            <p:ph type="sldNum" sz="quarter" idx="4"/>
          </p:nvPr>
        </p:nvSpPr>
        <p:spPr>
          <a:xfrm>
            <a:off x="6553200" y="6392863"/>
            <a:ext cx="2133600" cy="328613"/>
          </a:xfrm>
          <a:prstGeom prst="rect">
            <a:avLst/>
          </a:prstGeom>
          <a:noFill/>
          <a:ln w="9525">
            <a:noFill/>
          </a:ln>
        </p:spPr>
        <p:txBody>
          <a:bodyPr vert="horz" wrap="square" anchor="t"/>
          <a:lstStyle>
            <a:lvl1pPr algn="r">
              <a:defRPr sz="1400">
                <a:solidFill>
                  <a:schemeClr val="bg1"/>
                </a:solidFill>
                <a:latin typeface="Arial" panose="020B0604020202020204" pitchFamily="34" charset="0"/>
                <a:ea typeface="黑体" panose="02010609060101010101" charset="-122"/>
              </a:defRPr>
            </a:lvl1pPr>
          </a:lstStyle>
          <a:p>
            <a:pPr lvl="0" fontAlgn="base"/>
            <a:fld id="{9A0DB2DC-4C9A-4742-B13C-FB6460FD3503}" type="slidenum">
              <a:rPr lang="zh-CN" altLang="en-US" strike="noStrike" noProof="1" dirty="0">
                <a:latin typeface="Arial" panose="020B0604020202020204" pitchFamily="34" charset="0"/>
                <a:ea typeface="黑体" panose="02010609060101010101" charset="-122"/>
                <a:cs typeface="+mn-cs"/>
                <a:sym typeface="Arial" panose="020B0604020202020204" pitchFamily="34" charset="0"/>
              </a:rPr>
            </a:fld>
            <a:endParaRPr lang="zh-CN" altLang="en-US" strike="noStrike" noProof="1" dirty="0">
              <a:sym typeface="Arial" panose="020B0604020202020204" pitchFamily="34" charset="0"/>
            </a:endParaRPr>
          </a:p>
        </p:txBody>
      </p:sp>
      <p:pic>
        <p:nvPicPr>
          <p:cNvPr id="1031" name="Picture 4"/>
          <p:cNvPicPr>
            <a:picLocks noChangeAspect="1"/>
          </p:cNvPicPr>
          <p:nvPr/>
        </p:nvPicPr>
        <p:blipFill>
          <a:blip r:embed="rId13"/>
          <a:stretch>
            <a:fillRect/>
          </a:stretch>
        </p:blipFill>
        <p:spPr>
          <a:xfrm>
            <a:off x="7642225" y="5140325"/>
            <a:ext cx="1173163" cy="12525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347980" lvl="0" indent="0" algn="l" defTabSz="0" eaLnBrk="1" fontAlgn="base" latinLnBrk="0" hangingPunct="1">
        <a:lnSpc>
          <a:spcPct val="100000"/>
        </a:lnSpc>
        <a:spcBef>
          <a:spcPct val="0"/>
        </a:spcBef>
        <a:spcAft>
          <a:spcPct val="0"/>
        </a:spcAft>
        <a:buNone/>
        <a:defRPr sz="3600" kern="1200">
          <a:solidFill>
            <a:schemeClr val="bg1"/>
          </a:solidFill>
          <a:latin typeface="+mj-lt"/>
          <a:ea typeface="+mj-ea"/>
          <a:cs typeface="+mj-cs"/>
          <a:sym typeface="黑体" panose="02010609060101010101" charset="-122"/>
        </a:defRPr>
      </a:lvl1pPr>
    </p:titleStyle>
    <p:bodyStyle>
      <a:lvl1pPr marL="347980" lvl="0" indent="-11430" algn="l" defTabSz="0" eaLnBrk="0" fontAlgn="base" latinLnBrk="0" hangingPunct="0">
        <a:lnSpc>
          <a:spcPct val="100000"/>
        </a:lnSpc>
        <a:spcBef>
          <a:spcPct val="20000"/>
        </a:spcBef>
        <a:spcAft>
          <a:spcPct val="0"/>
        </a:spcAft>
        <a:buFont typeface="Arial" panose="020B0604020202020204" pitchFamily="34" charset="0"/>
        <a:buChar char="•"/>
        <a:defRPr sz="2400" kern="1200">
          <a:solidFill>
            <a:schemeClr val="bg1"/>
          </a:solidFill>
          <a:latin typeface="+mn-lt"/>
          <a:ea typeface="+mn-ea"/>
          <a:cs typeface="+mn-cs"/>
          <a:sym typeface="黑体" panose="02010609060101010101" charset="-122"/>
        </a:defRPr>
      </a:lvl1pPr>
      <a:lvl2pPr marL="347980" lvl="1" indent="-284480" algn="l" defTabSz="0" eaLnBrk="0" fontAlgn="base" latinLnBrk="0" hangingPunct="0">
        <a:lnSpc>
          <a:spcPct val="100000"/>
        </a:lnSpc>
        <a:spcBef>
          <a:spcPct val="20000"/>
        </a:spcBef>
        <a:spcAft>
          <a:spcPct val="0"/>
        </a:spcAft>
        <a:buFont typeface="Arial" panose="020B0604020202020204" pitchFamily="34" charset="0"/>
        <a:buChar char="–"/>
        <a:defRPr sz="2000" kern="1200">
          <a:solidFill>
            <a:schemeClr val="bg1"/>
          </a:solidFill>
          <a:latin typeface="黑体" panose="02010609060101010101" charset="-122"/>
          <a:ea typeface="黑体" panose="02010609060101010101" charset="-122"/>
          <a:cs typeface="+mn-cs"/>
          <a:sym typeface="黑体" panose="02010609060101010101" charset="-122"/>
        </a:defRPr>
      </a:lvl2pPr>
      <a:lvl3pPr marL="347980" lvl="2" indent="-22733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3pPr>
      <a:lvl4pPr marL="347980" lvl="3" indent="-22733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4pPr>
      <a:lvl5pPr marL="347980" lvl="4" indent="-22733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5pPr>
      <a:lvl6pPr marL="2514600" lvl="5" indent="-22860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6pPr>
      <a:lvl7pPr marL="2971800" lvl="6" indent="-22860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7pPr>
      <a:lvl8pPr marL="3429000" lvl="7" indent="-22860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8pPr>
      <a:lvl9pPr marL="3886200" lvl="8" indent="-228600" algn="l" defTabSz="0" eaLnBrk="0" fontAlgn="base" latinLnBrk="0" hangingPunct="0">
        <a:lnSpc>
          <a:spcPct val="100000"/>
        </a:lnSpc>
        <a:spcBef>
          <a:spcPct val="20000"/>
        </a:spcBef>
        <a:spcAft>
          <a:spcPct val="0"/>
        </a:spcAft>
        <a:buFont typeface="Arial" panose="020B0604020202020204" pitchFamily="34" charset="0"/>
        <a:buChar char="–"/>
        <a:defRPr sz="1800" kern="1200">
          <a:solidFill>
            <a:schemeClr val="bg1"/>
          </a:solidFill>
          <a:latin typeface="黑体" panose="02010609060101010101" charset="-122"/>
          <a:ea typeface="黑体" panose="02010609060101010101" charset="-122"/>
          <a:cs typeface="+mn-cs"/>
          <a:sym typeface="黑体" panose="02010609060101010101" charset="-122"/>
        </a:defRPr>
      </a:lvl9pPr>
    </p:bodyStyle>
    <p:otherStyle>
      <a:lvl1pPr marL="0" lvl="0" indent="0" algn="l" defTabSz="914400" eaLnBrk="1" fontAlgn="base" latinLnBrk="0" hangingPunct="1">
        <a:lnSpc>
          <a:spcPct val="100000"/>
        </a:lnSpc>
        <a:spcBef>
          <a:spcPct val="0"/>
        </a:spcBef>
        <a:spcAft>
          <a:spcPct val="0"/>
        </a:spcAft>
        <a:buNone/>
        <a:defRPr sz="1800" b="1" i="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标题占位符 1"/>
          <p:cNvSpPr>
            <a:spLocks noGrp="1"/>
          </p:cNvSpPr>
          <p:nvPr>
            <p:ph type="title"/>
          </p:nvPr>
        </p:nvSpPr>
        <p:spPr>
          <a:xfrm>
            <a:off x="628650" y="365125"/>
            <a:ext cx="7886700" cy="1325563"/>
          </a:xfrm>
          <a:prstGeom prst="rect">
            <a:avLst/>
          </a:prstGeom>
          <a:noFill/>
          <a:ln w="9525">
            <a:noFill/>
          </a:ln>
        </p:spPr>
        <p:txBody>
          <a:bodyPr vert="horz" wrap="square" anchor="ctr"/>
          <a:p>
            <a:pPr lvl="0"/>
            <a:r>
              <a:rPr lang="zh-CN" altLang="en-US"/>
              <a:t>单击此处编辑母版标题样式</a:t>
            </a:r>
            <a:endParaRPr lang="zh-CN" altLang="en-US"/>
          </a:p>
        </p:txBody>
      </p:sp>
      <p:sp>
        <p:nvSpPr>
          <p:cNvPr id="2051" name="文本占位符 2"/>
          <p:cNvSpPr>
            <a:spLocks noGrp="1"/>
          </p:cNvSpPr>
          <p:nvPr>
            <p:ph type="body"/>
          </p:nvPr>
        </p:nvSpPr>
        <p:spPr>
          <a:xfrm>
            <a:off x="628650" y="1825625"/>
            <a:ext cx="7886700" cy="4351338"/>
          </a:xfrm>
          <a:prstGeom prst="rect">
            <a:avLst/>
          </a:prstGeom>
          <a:noFill/>
          <a:ln w="9525">
            <a:noFill/>
          </a:ln>
        </p:spPr>
        <p:txBody>
          <a:bodyPr vert="horz" wrap="square" anchor="t"/>
          <a:p>
            <a:pPr lvl="0"/>
            <a:r>
              <a:rPr lang="zh-CN" altLang="en-US"/>
              <a:t>单击此处编辑母版文本样式</a:t>
            </a:r>
            <a:endParaRPr lang="zh-CN" altLang="en-US"/>
          </a:p>
          <a:p>
            <a:pPr lvl="1" indent="-17145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sp>
        <p:nvSpPr>
          <p:cNvPr id="2052" name="日期占位符 3"/>
          <p:cNvSpPr>
            <a:spLocks noGrp="1"/>
          </p:cNvSpPr>
          <p:nvPr>
            <p:ph type="dt" sz="half" idx="2"/>
          </p:nvPr>
        </p:nvSpPr>
        <p:spPr>
          <a:xfrm>
            <a:off x="628650" y="6356350"/>
            <a:ext cx="2057400" cy="365125"/>
          </a:xfrm>
          <a:prstGeom prst="rect">
            <a:avLst/>
          </a:prstGeom>
          <a:noFill/>
          <a:ln w="9525">
            <a:noFill/>
          </a:ln>
        </p:spPr>
        <p:txBody>
          <a:bodyPr vert="horz" anchor="ctr">
            <a:normAutofit/>
          </a:bodyPr>
          <a:lstStyle>
            <a:lvl1pPr algn="l" fontAlgn="base">
              <a:defRPr sz="1200">
                <a:solidFill>
                  <a:srgbClr val="898989"/>
                </a:solidFill>
                <a:latin typeface="Arial" panose="020B0604020202020204" pitchFamily="34" charset="0"/>
                <a:ea typeface="MS PGothic" panose="020B0600070205080204" charset="-128"/>
              </a:defRPr>
            </a:lvl1pPr>
          </a:lstStyle>
          <a:p>
            <a:pPr lvl="0" eaLnBrk="1" fontAlgn="base" hangingPunct="1">
              <a:lnSpc>
                <a:spcPct val="100000"/>
              </a:lnSpc>
              <a:spcBef>
                <a:spcPct val="0"/>
              </a:spcBef>
              <a:spcAft>
                <a:spcPct val="0"/>
              </a:spcAft>
            </a:pPr>
            <a:fld id="{BB962C8B-B14F-4D97-AF65-F5344CB8AC3E}" type="datetime1">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2053" name="页脚占位符 4"/>
          <p:cNvSpPr>
            <a:spLocks noGrp="1"/>
          </p:cNvSpPr>
          <p:nvPr>
            <p:ph type="ftr" sz="quarter" idx="3"/>
          </p:nvPr>
        </p:nvSpPr>
        <p:spPr>
          <a:xfrm>
            <a:off x="3028950" y="6356350"/>
            <a:ext cx="3086100" cy="365125"/>
          </a:xfrm>
          <a:prstGeom prst="rect">
            <a:avLst/>
          </a:prstGeom>
          <a:noFill/>
          <a:ln w="9525">
            <a:noFill/>
          </a:ln>
        </p:spPr>
        <p:txBody>
          <a:bodyPr vert="horz" anchor="ctr">
            <a:normAutofit/>
          </a:bodyPr>
          <a:lstStyle>
            <a:lvl1pPr algn="ctr" fontAlgn="base">
              <a:defRPr sz="1200">
                <a:solidFill>
                  <a:srgbClr val="898989"/>
                </a:solidFill>
                <a:latin typeface="Arial" panose="020B0604020202020204" pitchFamily="34" charset="0"/>
                <a:ea typeface="MS PGothic" panose="020B0600070205080204" charset="-128"/>
              </a:defRPr>
            </a:lvl1pPr>
          </a:lstStyle>
          <a:p>
            <a:pPr lvl="0" eaLnBrk="1" fontAlgn="base" hangingPunct="1">
              <a:lnSpc>
                <a:spcPct val="100000"/>
              </a:lnSpc>
              <a:spcBef>
                <a:spcPct val="0"/>
              </a:spcBef>
              <a:spcAft>
                <a:spcPct val="0"/>
              </a:spcAft>
            </a:pPr>
            <a:endParaRPr strike="noStrike" noProof="1">
              <a:sym typeface="Arial" panose="020B0604020202020204" pitchFamily="34" charset="0"/>
            </a:endParaRPr>
          </a:p>
        </p:txBody>
      </p:sp>
      <p:sp>
        <p:nvSpPr>
          <p:cNvPr id="2054" name="灯片编号占位符 5"/>
          <p:cNvSpPr>
            <a:spLocks noGrp="1"/>
          </p:cNvSpPr>
          <p:nvPr>
            <p:ph type="sldNum" sz="quarter" idx="4"/>
          </p:nvPr>
        </p:nvSpPr>
        <p:spPr>
          <a:xfrm>
            <a:off x="6457950" y="6356350"/>
            <a:ext cx="2057400" cy="365125"/>
          </a:xfrm>
          <a:prstGeom prst="rect">
            <a:avLst/>
          </a:prstGeom>
          <a:noFill/>
          <a:ln w="9525">
            <a:noFill/>
          </a:ln>
        </p:spPr>
        <p:txBody>
          <a:bodyPr vert="horz" anchor="ctr">
            <a:normAutofit/>
          </a:bodyPr>
          <a:lstStyle>
            <a:lvl1pPr algn="r" fontAlgn="base">
              <a:defRPr sz="1200">
                <a:solidFill>
                  <a:srgbClr val="898989"/>
                </a:solidFill>
                <a:latin typeface="Arial" panose="020B0604020202020204" pitchFamily="34" charset="0"/>
                <a:ea typeface="MS PGothic" panose="020B0600070205080204" charset="-128"/>
              </a:defRPr>
            </a:lvl1pPr>
          </a:lstStyle>
          <a:p>
            <a:pPr lvl="0" eaLnBrk="1" fontAlgn="base" hangingPunct="1">
              <a:lnSpc>
                <a:spcPct val="100000"/>
              </a:lnSpc>
              <a:spcBef>
                <a:spcPct val="0"/>
              </a:spcBef>
              <a:spcAft>
                <a:spcPct val="0"/>
              </a:spcAft>
            </a:pPr>
            <a:fld id="{9A0DB2DC-4C9A-4742-B13C-FB6460FD3503}" type="slidenum">
              <a:rPr lang="zh-CN" altLang="en-US" strike="noStrike" noProof="1" dirty="0">
                <a:latin typeface="Arial" panose="020B0604020202020204" pitchFamily="34" charset="0"/>
                <a:ea typeface="MS PGothic" panose="020B0600070205080204" charset="-128"/>
                <a:cs typeface="+mn-cs"/>
                <a:sym typeface="Arial" panose="020B0604020202020204" pitchFamily="34" charset="0"/>
              </a:rPr>
            </a:fld>
            <a:endParaRPr lang="zh-CN" altLang="en-US" strike="noStrike" noProof="1" dirty="0">
              <a:sym typeface="Arial" panose="020B0604020202020204" pitchFamily="34" charset="0"/>
            </a:endParaRPr>
          </a:p>
        </p:txBody>
      </p:sp>
      <p:sp>
        <p:nvSpPr>
          <p:cNvPr id="2055" name="KSO_TEMPLATE"/>
          <p:cNvSpPr/>
          <p:nvPr/>
        </p:nvSpPr>
        <p:spPr>
          <a:xfrm>
            <a:off x="0" y="0"/>
            <a:ext cx="0" cy="0"/>
          </a:xfrm>
          <a:prstGeom prst="rect">
            <a:avLst/>
          </a:prstGeom>
          <a:solidFill>
            <a:schemeClr val="accent1"/>
          </a:solidFill>
          <a:ln w="12700" cap="flat" cmpd="sng">
            <a:solidFill>
              <a:srgbClr val="42719B"/>
            </a:solidFill>
            <a:prstDash val="solid"/>
            <a:miter/>
            <a:headEnd type="none" w="med" len="med"/>
            <a:tailEnd type="none" w="med" len="med"/>
          </a:ln>
        </p:spPr>
        <p:txBody>
          <a:bodyPr anchor="ctr"/>
          <a:p>
            <a:pPr lvl="0" algn="ctr"/>
            <a:endParaRPr lang="zh-CN" altLang="zh-CN" sz="1300">
              <a:solidFill>
                <a:srgbClr val="FFFFFF"/>
              </a:solidFill>
              <a:latin typeface="黑体" panose="02010609060101010101" charset="-122"/>
              <a:ea typeface="黑体" panose="02010609060101010101" charset="-122"/>
              <a:sym typeface="黑体" panose="02010609060101010101"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eaLnBrk="1" latinLnBrk="0" hangingPunct="1">
        <a:lnSpc>
          <a:spcPct val="90000"/>
        </a:lnSpc>
        <a:spcBef>
          <a:spcPct val="0"/>
        </a:spcBef>
        <a:spcAft>
          <a:spcPct val="0"/>
        </a:spcAft>
        <a:buNone/>
        <a:defRPr sz="3200" kern="1200">
          <a:solidFill>
            <a:schemeClr val="tx1"/>
          </a:solidFill>
          <a:latin typeface="+mj-lt"/>
          <a:ea typeface="+mj-ea"/>
          <a:cs typeface="+mj-cs"/>
          <a:sym typeface="Arial" panose="020B0604020202020204" pitchFamily="34" charset="0"/>
        </a:defRPr>
      </a:lvl1pPr>
    </p:titleStyle>
    <p:bodyStyle>
      <a:lvl1pPr marL="171450" lvl="0" indent="-171450" algn="l" defTabSz="0" eaLnBrk="1" fontAlgn="base" latinLnBrk="0" hangingPunct="1">
        <a:lnSpc>
          <a:spcPct val="90000"/>
        </a:lnSpc>
        <a:spcBef>
          <a:spcPts val="750"/>
        </a:spcBef>
        <a:spcAft>
          <a:spcPct val="0"/>
        </a:spcAft>
        <a:buFont typeface="Arial" panose="020B0604020202020204" pitchFamily="34" charset="0"/>
        <a:buChar char="•"/>
        <a:defRPr sz="2400" kern="1200">
          <a:solidFill>
            <a:schemeClr val="tx1"/>
          </a:solidFill>
          <a:latin typeface="+mn-lt"/>
          <a:ea typeface="+mn-ea"/>
          <a:cs typeface="+mn-cs"/>
          <a:sym typeface="Arial" panose="020B0604020202020204" pitchFamily="34" charset="0"/>
        </a:defRPr>
      </a:lvl1pPr>
      <a:lvl2pPr marL="514350" lvl="1" indent="-171450" algn="l" defTabSz="0" eaLnBrk="1" fontAlgn="base" latinLnBrk="0" hangingPunct="1">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黑体" panose="02010609060101010101" charset="-122"/>
          <a:cs typeface="+mn-cs"/>
          <a:sym typeface="Arial" panose="020B0604020202020204" pitchFamily="34" charset="0"/>
        </a:defRPr>
      </a:lvl2pPr>
      <a:lvl3pPr marL="857250" lvl="2" indent="-17145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3pPr>
      <a:lvl4pPr marL="1200150" lvl="3" indent="-17145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4pPr>
      <a:lvl5pPr marL="1543050" lvl="4" indent="-17145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5pPr>
      <a:lvl6pPr marL="2514600" lvl="5" indent="-22860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6pPr>
      <a:lvl7pPr marL="2971800" lvl="6" indent="-22860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7pPr>
      <a:lvl8pPr marL="3429000" lvl="7" indent="-22860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8pPr>
      <a:lvl9pPr marL="3886200" lvl="8" indent="-228600" algn="l" defTabSz="0" eaLnBrk="1" fontAlgn="base" latinLnBrk="0" hangingPunct="1">
        <a:lnSpc>
          <a:spcPct val="90000"/>
        </a:lnSpc>
        <a:spcBef>
          <a:spcPts val="375"/>
        </a:spcBef>
        <a:spcAft>
          <a:spcPct val="0"/>
        </a:spcAft>
        <a:buFont typeface="Arial" panose="020B0604020202020204" pitchFamily="34" charset="0"/>
        <a:buChar char="•"/>
        <a:defRPr sz="1800" kern="1200">
          <a:solidFill>
            <a:schemeClr val="tx1"/>
          </a:solidFill>
          <a:latin typeface="Arial" panose="020B0604020202020204" pitchFamily="34" charset="0"/>
          <a:ea typeface="黑体" panose="02010609060101010101" charset="-122"/>
          <a:cs typeface="+mn-cs"/>
          <a:sym typeface="Arial" panose="020B0604020202020204" pitchFamily="34" charset="0"/>
        </a:defRPr>
      </a:lvl9pPr>
    </p:bodyStyle>
    <p:otherStyle>
      <a:lvl1pPr marL="0" lvl="0" indent="0" algn="l" defTabSz="914400" eaLnBrk="1" fontAlgn="base" latinLnBrk="0" hangingPunct="1">
        <a:lnSpc>
          <a:spcPct val="100000"/>
        </a:lnSpc>
        <a:spcBef>
          <a:spcPct val="0"/>
        </a:spcBef>
        <a:spcAft>
          <a:spcPct val="0"/>
        </a:spcAft>
        <a:buNone/>
        <a:defRPr sz="1800" b="1" i="0"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1.jpeg"/><Relationship Id="rId3" Type="http://schemas.openxmlformats.org/officeDocument/2006/relationships/image" Target="../media/image9.jpeg"/><Relationship Id="rId2" Type="http://schemas.openxmlformats.org/officeDocument/2006/relationships/image" Target="../media/image20.jpeg"/><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0.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5.jpeg"/><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51.jpeg"/><Relationship Id="rId6" Type="http://schemas.openxmlformats.org/officeDocument/2006/relationships/hyperlink" Target="http://news.ifeng.com/photo/hdsociety/detail_2012_05/20/14668365_4.shtml" TargetMode="External"/><Relationship Id="rId5" Type="http://schemas.openxmlformats.org/officeDocument/2006/relationships/image" Target="../media/image50.jpeg"/><Relationship Id="rId4" Type="http://schemas.openxmlformats.org/officeDocument/2006/relationships/hyperlink" Target="http://news.ifeng.com/photo/hdsociety/detail_2012_05/20/14668365_7.shtml" TargetMode="External"/><Relationship Id="rId3" Type="http://schemas.openxmlformats.org/officeDocument/2006/relationships/image" Target="../media/image49.jpeg"/><Relationship Id="rId2" Type="http://schemas.openxmlformats.org/officeDocument/2006/relationships/hyperlink" Target="http://news.ifeng.com/photo/hdsociety/detail_2012_05/20/14668365_6.shtml" TargetMode="Externa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54.jpeg"/><Relationship Id="rId6" Type="http://schemas.openxmlformats.org/officeDocument/2006/relationships/hyperlink" Target="http://news.ifeng.com/photo/hdsociety/detail_2012_05/20/14668365_17.shtml" TargetMode="External"/><Relationship Id="rId5" Type="http://schemas.openxmlformats.org/officeDocument/2006/relationships/image" Target="../media/image53.jpeg"/><Relationship Id="rId4" Type="http://schemas.openxmlformats.org/officeDocument/2006/relationships/hyperlink" Target="http://news.ifeng.com/photo/hdsociety/detail_2012_05/20/14668365_16.shtml" TargetMode="External"/><Relationship Id="rId3" Type="http://schemas.openxmlformats.org/officeDocument/2006/relationships/image" Target="../media/image52.jpeg"/><Relationship Id="rId2" Type="http://schemas.openxmlformats.org/officeDocument/2006/relationships/hyperlink" Target="http://news.ifeng.com/photo/hdsociety/detail_2012_05/20/14668365_12.shtml" TargetMode="External"/><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57.jpeg"/><Relationship Id="rId6" Type="http://schemas.openxmlformats.org/officeDocument/2006/relationships/hyperlink" Target="http://news.ifeng.com/photo/hdsociety/detail_2012_05/20/14668365_10.shtml" TargetMode="External"/><Relationship Id="rId5" Type="http://schemas.openxmlformats.org/officeDocument/2006/relationships/image" Target="../media/image56.jpeg"/><Relationship Id="rId4" Type="http://schemas.openxmlformats.org/officeDocument/2006/relationships/hyperlink" Target="http://news.ifeng.com/photo/hdsociety/detail_2012_05/20/14668365_18.shtml" TargetMode="External"/><Relationship Id="rId3" Type="http://schemas.openxmlformats.org/officeDocument/2006/relationships/image" Target="../media/image55.jpeg"/><Relationship Id="rId2" Type="http://schemas.openxmlformats.org/officeDocument/2006/relationships/hyperlink" Target="http://news.ifeng.com/photo/hdsociety/detail_2012_05/20/14668365_17.shtml" TargetMode="External"/><Relationship Id="rId1"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60.jpeg"/><Relationship Id="rId6" Type="http://schemas.openxmlformats.org/officeDocument/2006/relationships/hyperlink" Target="http://news.ifeng.com/photo/hdsociety/detail_2012_05/20/14668365_24.shtml" TargetMode="External"/><Relationship Id="rId5" Type="http://schemas.openxmlformats.org/officeDocument/2006/relationships/image" Target="../media/image59.jpeg"/><Relationship Id="rId4" Type="http://schemas.openxmlformats.org/officeDocument/2006/relationships/hyperlink" Target="http://news.ifeng.com/photo/hdsociety/detail_2012_05/20/14668365_21.shtml" TargetMode="External"/><Relationship Id="rId3" Type="http://schemas.openxmlformats.org/officeDocument/2006/relationships/image" Target="../media/image58.jpeg"/><Relationship Id="rId2" Type="http://schemas.openxmlformats.org/officeDocument/2006/relationships/hyperlink" Target="http://news.ifeng.com/photo/hdsociety/detail_2012_05/20/14668365_18.shtml" TargetMode="External"/><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9" Type="http://schemas.openxmlformats.org/officeDocument/2006/relationships/image" Target="../media/image64.jpeg"/><Relationship Id="rId8" Type="http://schemas.openxmlformats.org/officeDocument/2006/relationships/hyperlink" Target="http://news.ifeng.com/photo/hdsociety/detail_2012_05/20/14668365_31.shtml" TargetMode="External"/><Relationship Id="rId7" Type="http://schemas.openxmlformats.org/officeDocument/2006/relationships/image" Target="../media/image63.jpeg"/><Relationship Id="rId6" Type="http://schemas.openxmlformats.org/officeDocument/2006/relationships/hyperlink" Target="http://news.ifeng.com/photo/hdsociety/detail_2012_05/20/14668365_30.shtml" TargetMode="External"/><Relationship Id="rId5" Type="http://schemas.openxmlformats.org/officeDocument/2006/relationships/image" Target="../media/image62.jpeg"/><Relationship Id="rId4" Type="http://schemas.openxmlformats.org/officeDocument/2006/relationships/hyperlink" Target="http://news.ifeng.com/photo/hdsociety/detail_2012_05/20/14668365_29.shtml" TargetMode="External"/><Relationship Id="rId3" Type="http://schemas.openxmlformats.org/officeDocument/2006/relationships/image" Target="../media/image61.jpeg"/><Relationship Id="rId2" Type="http://schemas.openxmlformats.org/officeDocument/2006/relationships/hyperlink" Target="http://news.ifeng.com/photo/hdsociety/detail_2012_05/20/14668365_27.shtml" TargetMode="External"/><Relationship Id="rId10" Type="http://schemas.openxmlformats.org/officeDocument/2006/relationships/slideLayout" Target="../slideLayouts/slideLayout12.xml"/><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5.jpeg"/><Relationship Id="rId1" Type="http://schemas.openxmlformats.org/officeDocument/2006/relationships/image" Target="../media/image14.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66.jpeg"/><Relationship Id="rId1" Type="http://schemas.openxmlformats.org/officeDocument/2006/relationships/image" Target="../media/image14.pn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72.jpeg"/><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14.png"/></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78.jpeg"/><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image" Target="../media/image14.pn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82.jpeg"/><Relationship Id="rId4" Type="http://schemas.openxmlformats.org/officeDocument/2006/relationships/image" Target="../media/image81.jpeg"/><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85.png"/><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6.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7.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8.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pn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8.jpe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Freeform 11"/>
          <p:cNvSpPr/>
          <p:nvPr/>
        </p:nvSpPr>
        <p:spPr>
          <a:xfrm>
            <a:off x="3743325" y="2043113"/>
            <a:ext cx="1657350" cy="912812"/>
          </a:xfrm>
          <a:custGeom>
            <a:avLst/>
            <a:gdLst/>
            <a:ahLst/>
            <a:cxnLst>
              <a:cxn ang="0">
                <a:pos x="7" y="118"/>
              </a:cxn>
              <a:cxn ang="0">
                <a:pos x="334" y="1"/>
              </a:cxn>
              <a:cxn ang="0">
                <a:pos x="341" y="1"/>
              </a:cxn>
              <a:cxn ang="0">
                <a:pos x="675" y="118"/>
              </a:cxn>
              <a:cxn ang="0">
                <a:pos x="683" y="129"/>
              </a:cxn>
              <a:cxn ang="0">
                <a:pos x="675" y="139"/>
              </a:cxn>
              <a:cxn ang="0">
                <a:pos x="561" y="172"/>
              </a:cxn>
              <a:cxn ang="0">
                <a:pos x="338" y="119"/>
              </a:cxn>
              <a:cxn ang="0">
                <a:pos x="328" y="130"/>
              </a:cxn>
              <a:cxn ang="0">
                <a:pos x="338" y="140"/>
              </a:cxn>
              <a:cxn ang="0">
                <a:pos x="545" y="185"/>
              </a:cxn>
              <a:cxn ang="0">
                <a:pos x="545" y="255"/>
              </a:cxn>
              <a:cxn ang="0">
                <a:pos x="545" y="256"/>
              </a:cxn>
              <a:cxn ang="0">
                <a:pos x="337" y="305"/>
              </a:cxn>
              <a:cxn ang="0">
                <a:pos x="130" y="256"/>
              </a:cxn>
              <a:cxn ang="0">
                <a:pos x="130" y="255"/>
              </a:cxn>
              <a:cxn ang="0">
                <a:pos x="130" y="174"/>
              </a:cxn>
              <a:cxn ang="0">
                <a:pos x="71" y="157"/>
              </a:cxn>
              <a:cxn ang="0">
                <a:pos x="71" y="249"/>
              </a:cxn>
              <a:cxn ang="0">
                <a:pos x="92" y="277"/>
              </a:cxn>
              <a:cxn ang="0">
                <a:pos x="75" y="303"/>
              </a:cxn>
              <a:cxn ang="0">
                <a:pos x="82" y="338"/>
              </a:cxn>
              <a:cxn ang="0">
                <a:pos x="28" y="361"/>
              </a:cxn>
              <a:cxn ang="0">
                <a:pos x="39" y="301"/>
              </a:cxn>
              <a:cxn ang="0">
                <a:pos x="26" y="277"/>
              </a:cxn>
              <a:cxn ang="0">
                <a:pos x="46" y="249"/>
              </a:cxn>
              <a:cxn ang="0">
                <a:pos x="46" y="150"/>
              </a:cxn>
              <a:cxn ang="0">
                <a:pos x="8" y="139"/>
              </a:cxn>
              <a:cxn ang="0">
                <a:pos x="0" y="129"/>
              </a:cxn>
              <a:cxn ang="0">
                <a:pos x="7" y="118"/>
              </a:cxn>
            </a:cxnLst>
            <a:pathLst>
              <a:path w="683" h="376">
                <a:moveTo>
                  <a:pt x="7" y="118"/>
                </a:moveTo>
                <a:cubicBezTo>
                  <a:pt x="334" y="1"/>
                  <a:pt x="334" y="1"/>
                  <a:pt x="334" y="1"/>
                </a:cubicBezTo>
                <a:cubicBezTo>
                  <a:pt x="336" y="0"/>
                  <a:pt x="339" y="0"/>
                  <a:pt x="341" y="1"/>
                </a:cubicBezTo>
                <a:cubicBezTo>
                  <a:pt x="675" y="118"/>
                  <a:pt x="675" y="118"/>
                  <a:pt x="675" y="118"/>
                </a:cubicBezTo>
                <a:cubicBezTo>
                  <a:pt x="680" y="120"/>
                  <a:pt x="683" y="124"/>
                  <a:pt x="683" y="129"/>
                </a:cubicBezTo>
                <a:cubicBezTo>
                  <a:pt x="682" y="134"/>
                  <a:pt x="679" y="138"/>
                  <a:pt x="675" y="139"/>
                </a:cubicBezTo>
                <a:cubicBezTo>
                  <a:pt x="561" y="172"/>
                  <a:pt x="561" y="172"/>
                  <a:pt x="561" y="172"/>
                </a:cubicBezTo>
                <a:cubicBezTo>
                  <a:pt x="537" y="136"/>
                  <a:pt x="430" y="119"/>
                  <a:pt x="338" y="119"/>
                </a:cubicBezTo>
                <a:cubicBezTo>
                  <a:pt x="333" y="119"/>
                  <a:pt x="328" y="124"/>
                  <a:pt x="328" y="130"/>
                </a:cubicBezTo>
                <a:cubicBezTo>
                  <a:pt x="328" y="136"/>
                  <a:pt x="333" y="140"/>
                  <a:pt x="338" y="140"/>
                </a:cubicBezTo>
                <a:cubicBezTo>
                  <a:pt x="452" y="140"/>
                  <a:pt x="534" y="164"/>
                  <a:pt x="545" y="185"/>
                </a:cubicBezTo>
                <a:cubicBezTo>
                  <a:pt x="545" y="255"/>
                  <a:pt x="545" y="255"/>
                  <a:pt x="545" y="255"/>
                </a:cubicBezTo>
                <a:cubicBezTo>
                  <a:pt x="545" y="255"/>
                  <a:pt x="545" y="255"/>
                  <a:pt x="545" y="256"/>
                </a:cubicBezTo>
                <a:cubicBezTo>
                  <a:pt x="545" y="283"/>
                  <a:pt x="452" y="305"/>
                  <a:pt x="337" y="305"/>
                </a:cubicBezTo>
                <a:cubicBezTo>
                  <a:pt x="223" y="305"/>
                  <a:pt x="130" y="283"/>
                  <a:pt x="130" y="256"/>
                </a:cubicBezTo>
                <a:cubicBezTo>
                  <a:pt x="130" y="255"/>
                  <a:pt x="130" y="255"/>
                  <a:pt x="130" y="255"/>
                </a:cubicBezTo>
                <a:cubicBezTo>
                  <a:pt x="130" y="174"/>
                  <a:pt x="130" y="174"/>
                  <a:pt x="130" y="174"/>
                </a:cubicBezTo>
                <a:cubicBezTo>
                  <a:pt x="71" y="157"/>
                  <a:pt x="71" y="157"/>
                  <a:pt x="71" y="157"/>
                </a:cubicBezTo>
                <a:cubicBezTo>
                  <a:pt x="71" y="249"/>
                  <a:pt x="71" y="249"/>
                  <a:pt x="71" y="249"/>
                </a:cubicBezTo>
                <a:cubicBezTo>
                  <a:pt x="83" y="253"/>
                  <a:pt x="92" y="264"/>
                  <a:pt x="92" y="277"/>
                </a:cubicBezTo>
                <a:cubicBezTo>
                  <a:pt x="92" y="288"/>
                  <a:pt x="85" y="298"/>
                  <a:pt x="75" y="303"/>
                </a:cubicBezTo>
                <a:cubicBezTo>
                  <a:pt x="82" y="338"/>
                  <a:pt x="82" y="338"/>
                  <a:pt x="82" y="338"/>
                </a:cubicBezTo>
                <a:cubicBezTo>
                  <a:pt x="86" y="354"/>
                  <a:pt x="26" y="376"/>
                  <a:pt x="28" y="361"/>
                </a:cubicBezTo>
                <a:cubicBezTo>
                  <a:pt x="39" y="301"/>
                  <a:pt x="39" y="301"/>
                  <a:pt x="39" y="301"/>
                </a:cubicBezTo>
                <a:cubicBezTo>
                  <a:pt x="31" y="296"/>
                  <a:pt x="26" y="287"/>
                  <a:pt x="26" y="277"/>
                </a:cubicBezTo>
                <a:cubicBezTo>
                  <a:pt x="26" y="264"/>
                  <a:pt x="34" y="253"/>
                  <a:pt x="46" y="249"/>
                </a:cubicBezTo>
                <a:cubicBezTo>
                  <a:pt x="46" y="150"/>
                  <a:pt x="46" y="150"/>
                  <a:pt x="46" y="150"/>
                </a:cubicBezTo>
                <a:cubicBezTo>
                  <a:pt x="8" y="139"/>
                  <a:pt x="8" y="139"/>
                  <a:pt x="8" y="139"/>
                </a:cubicBezTo>
                <a:cubicBezTo>
                  <a:pt x="3" y="138"/>
                  <a:pt x="0" y="134"/>
                  <a:pt x="0" y="129"/>
                </a:cubicBezTo>
                <a:cubicBezTo>
                  <a:pt x="0" y="124"/>
                  <a:pt x="3" y="120"/>
                  <a:pt x="7" y="118"/>
                </a:cubicBezTo>
                <a:close/>
              </a:path>
            </a:pathLst>
          </a:custGeom>
          <a:solidFill>
            <a:srgbClr val="432918"/>
          </a:solidFill>
          <a:ln w="9525">
            <a:noFill/>
          </a:ln>
        </p:spPr>
        <p:txBody>
          <a:bodyPr/>
          <a:p>
            <a:endParaRPr lang="zh-CN" altLang="en-US"/>
          </a:p>
        </p:txBody>
      </p:sp>
      <p:sp>
        <p:nvSpPr>
          <p:cNvPr id="4098" name="文本框 24"/>
          <p:cNvSpPr/>
          <p:nvPr/>
        </p:nvSpPr>
        <p:spPr>
          <a:xfrm>
            <a:off x="3657600" y="4391025"/>
            <a:ext cx="2903538" cy="322263"/>
          </a:xfrm>
          <a:prstGeom prst="rect">
            <a:avLst/>
          </a:prstGeom>
          <a:noFill/>
          <a:ln w="9525">
            <a:noFill/>
          </a:ln>
        </p:spPr>
        <p:txBody>
          <a:bodyPr wrap="square" lIns="90000" tIns="46800" rIns="90000" bIns="46800" anchor="t"/>
          <a:p>
            <a:pPr algn="ctr"/>
            <a:endParaRPr lang="zh-CN" altLang="en-US" sz="2400" dirty="0">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4099" name="文本框 2"/>
          <p:cNvSpPr/>
          <p:nvPr/>
        </p:nvSpPr>
        <p:spPr>
          <a:xfrm>
            <a:off x="1258888" y="3254375"/>
            <a:ext cx="6858000" cy="995363"/>
          </a:xfrm>
          <a:prstGeom prst="rect">
            <a:avLst/>
          </a:prstGeom>
          <a:noFill/>
          <a:ln w="9525">
            <a:noFill/>
          </a:ln>
        </p:spPr>
        <p:txBody>
          <a:bodyPr wrap="square" lIns="90000" tIns="46800" rIns="90000" bIns="46800" anchor="b"/>
          <a:p>
            <a:r>
              <a:rPr lang="zh-CN" altLang="en-US" sz="4400" dirty="0">
                <a:solidFill>
                  <a:srgbClr val="000000"/>
                </a:solidFill>
                <a:latin typeface="Arial" panose="020B0604020202020204" pitchFamily="34" charset="0"/>
                <a:ea typeface="黑体" panose="02010609060101010101" charset="-122"/>
                <a:sym typeface="黑体" panose="02010609060101010101" charset="-122"/>
              </a:rPr>
              <a:t>珍爱生命 拒绝毒品</a:t>
            </a:r>
            <a:br>
              <a:rPr lang="zh-CN" altLang="en-US" sz="4400" dirty="0">
                <a:solidFill>
                  <a:srgbClr val="000000"/>
                </a:solidFill>
                <a:latin typeface="Arial" panose="020B0604020202020204" pitchFamily="34" charset="0"/>
                <a:ea typeface="黑体" panose="02010609060101010101" charset="-122"/>
                <a:sym typeface="黑体" panose="02010609060101010101" charset="-122"/>
              </a:rPr>
            </a:br>
            <a:r>
              <a:rPr lang="zh-CN" altLang="en-US" sz="4400" dirty="0">
                <a:solidFill>
                  <a:srgbClr val="000000"/>
                </a:solidFill>
                <a:latin typeface="Arial" panose="020B0604020202020204" pitchFamily="34" charset="0"/>
                <a:ea typeface="黑体" panose="02010609060101010101" charset="-122"/>
                <a:sym typeface="黑体" panose="02010609060101010101" charset="-122"/>
              </a:rPr>
              <a:t>禁毒知识培训</a:t>
            </a:r>
            <a:endParaRPr lang="zh-CN" altLang="en-US" dirty="0">
              <a:latin typeface="Arial" panose="020B0604020202020204" pitchFamily="34" charset="0"/>
              <a:ea typeface="宋体" panose="02010600030101010101" pitchFamily="2" charset="-122"/>
            </a:endParaRPr>
          </a:p>
        </p:txBody>
      </p:sp>
      <p:sp>
        <p:nvSpPr>
          <p:cNvPr id="4100" name="文本框 4"/>
          <p:cNvSpPr/>
          <p:nvPr/>
        </p:nvSpPr>
        <p:spPr>
          <a:xfrm>
            <a:off x="2541588" y="5662613"/>
            <a:ext cx="4292600" cy="381000"/>
          </a:xfrm>
          <a:prstGeom prst="rect">
            <a:avLst/>
          </a:prstGeom>
          <a:noFill/>
          <a:ln w="9525">
            <a:noFill/>
          </a:ln>
        </p:spPr>
        <p:txBody>
          <a:bodyPr wrap="square" lIns="90000" tIns="46800" rIns="90000" bIns="46800" anchor="t"/>
          <a:p>
            <a:endParaRPr lang="en-US" altLang="zh-CN" sz="3200" dirty="0">
              <a:latin typeface="Arial" panose="020B0604020202020204" pitchFamily="34" charset="0"/>
              <a:ea typeface="宋体" panose="02010600030101010101" pitchFamily="2" charset="-122"/>
            </a:endParaRPr>
          </a:p>
        </p:txBody>
      </p:sp>
      <p:sp>
        <p:nvSpPr>
          <p:cNvPr id="2" name="文本框 1"/>
          <p:cNvSpPr txBox="1"/>
          <p:nvPr/>
        </p:nvSpPr>
        <p:spPr>
          <a:xfrm>
            <a:off x="1607820" y="4650105"/>
            <a:ext cx="4192270" cy="460375"/>
          </a:xfrm>
          <a:prstGeom prst="rect">
            <a:avLst/>
          </a:prstGeom>
          <a:noFill/>
        </p:spPr>
        <p:txBody>
          <a:bodyPr wrap="square" rtlCol="0">
            <a:spAutoFit/>
          </a:bodyPr>
          <a:p>
            <a:r>
              <a:rPr lang="zh-CN" altLang="en-US" sz="2400"/>
              <a:t>阳新县白杨中学       石从锐</a:t>
            </a:r>
            <a:endParaRPr lang="zh-CN" altLang="en-US" sz="2400"/>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3"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3314" name="标题 17409"/>
          <p:cNvSpPr>
            <a:spLocks noGrp="1"/>
          </p:cNvSpPr>
          <p:nvPr>
            <p:ph type="ctrTitle"/>
          </p:nvPr>
        </p:nvSpPr>
        <p:spPr>
          <a:xfrm>
            <a:off x="684213" y="188913"/>
            <a:ext cx="1728787" cy="1384300"/>
          </a:xfrm>
          <a:ln/>
        </p:spPr>
        <p:txBody>
          <a:bodyPr vert="horz" wrap="square" anchor="ctr"/>
          <a:p>
            <a:pPr algn="l" fontAlgn="base">
              <a:buClrTx/>
              <a:buSzTx/>
              <a:buFontTx/>
            </a:pPr>
            <a:r>
              <a:rPr lang="zh-CN" altLang="en-US" sz="4400" kern="1200">
                <a:solidFill>
                  <a:srgbClr val="000000"/>
                </a:solidFill>
                <a:latin typeface="+mj-lt"/>
                <a:ea typeface="+mj-ea"/>
                <a:cs typeface="+mj-cs"/>
                <a:sym typeface="黑体" panose="02010609060101010101" charset="-122"/>
              </a:rPr>
              <a:t>吗 啡</a:t>
            </a:r>
            <a:endParaRPr lang="zh-CN" altLang="en-US" sz="3200" kern="1200">
              <a:latin typeface="+mj-lt"/>
              <a:ea typeface="+mj-ea"/>
              <a:cs typeface="+mj-cs"/>
              <a:sym typeface="Arial" panose="020B0604020202020204" pitchFamily="34" charset="0"/>
            </a:endParaRPr>
          </a:p>
        </p:txBody>
      </p:sp>
      <p:sp>
        <p:nvSpPr>
          <p:cNvPr id="13315" name="文本占位符 17410"/>
          <p:cNvSpPr>
            <a:spLocks noGrp="1"/>
          </p:cNvSpPr>
          <p:nvPr>
            <p:ph type="subTitle" idx="1"/>
          </p:nvPr>
        </p:nvSpPr>
        <p:spPr>
          <a:xfrm>
            <a:off x="395288" y="1268413"/>
            <a:ext cx="8229600" cy="2665412"/>
          </a:xfrm>
          <a:ln/>
        </p:spPr>
        <p:txBody>
          <a:bodyPr vert="horz" wrap="square" anchor="t"/>
          <a:p>
            <a:pPr marL="342900" indent="-342900" algn="l" defTabSz="0">
              <a:lnSpc>
                <a:spcPct val="80000"/>
              </a:lnSpc>
              <a:spcBef>
                <a:spcPct val="0"/>
              </a:spcBef>
              <a:buClrTx/>
              <a:buSzTx/>
              <a:buChar char="•"/>
            </a:pPr>
            <a:r>
              <a:rPr lang="zh-CN" altLang="en-US" sz="2800" kern="1200" dirty="0">
                <a:solidFill>
                  <a:srgbClr val="000000"/>
                </a:solidFill>
                <a:latin typeface="宋体" panose="02010600030101010101" pitchFamily="2" charset="-122"/>
                <a:ea typeface="宋体" panose="02010600030101010101" pitchFamily="2" charset="-122"/>
                <a:cs typeface="+mn-cs"/>
                <a:sym typeface="黑体" panose="02010609060101010101" charset="-122"/>
              </a:rPr>
              <a:t>是从鸦片中分离出来的一种生物碱，在鸦片中含量</a:t>
            </a:r>
            <a:r>
              <a:rPr lang="en-US" altLang="zh-CN" sz="2800" kern="1200" dirty="0">
                <a:solidFill>
                  <a:srgbClr val="000000"/>
                </a:solidFill>
                <a:latin typeface="宋体" panose="02010600030101010101" pitchFamily="2" charset="-122"/>
                <a:ea typeface="宋体" panose="02010600030101010101" pitchFamily="2" charset="-122"/>
                <a:cs typeface="+mn-cs"/>
                <a:sym typeface="Arial" panose="020B0604020202020204" pitchFamily="34" charset="0"/>
              </a:rPr>
              <a:t>10%</a:t>
            </a:r>
            <a:r>
              <a:rPr lang="zh-CN" altLang="en-US" sz="2800" kern="1200" dirty="0">
                <a:solidFill>
                  <a:srgbClr val="000000"/>
                </a:solidFill>
                <a:latin typeface="宋体" panose="02010600030101010101" pitchFamily="2" charset="-122"/>
                <a:ea typeface="宋体" panose="02010600030101010101" pitchFamily="2" charset="-122"/>
                <a:cs typeface="+mn-cs"/>
                <a:sym typeface="黑体" panose="02010609060101010101" charset="-122"/>
              </a:rPr>
              <a:t>左右，为无色或白色结晶粉末状，具有镇痛、催眠、止咳、止泻等作用，吸食后会产生欣快感，比鸦片容易成瘾。长期使用会引起精神失常和幻想，过量使用会导致呼吸衰竭而死亡。历史上它曾被用做精神药品戒断鸦片，但由于其副作用过大，最终被定为毒品。</a:t>
            </a:r>
            <a:r>
              <a:rPr lang="zh-CN" altLang="en-US" sz="2400" kern="1200" dirty="0">
                <a:solidFill>
                  <a:srgbClr val="000000"/>
                </a:solidFill>
                <a:latin typeface="宋体" panose="02010600030101010101" pitchFamily="2" charset="-122"/>
                <a:ea typeface="宋体" panose="02010600030101010101" pitchFamily="2" charset="-122"/>
                <a:cs typeface="+mn-cs"/>
                <a:sym typeface="黑体" panose="02010609060101010101" charset="-122"/>
              </a:rPr>
              <a:t> </a:t>
            </a:r>
            <a:endParaRPr lang="zh-CN" altLang="en-US" sz="2400" kern="1200" dirty="0">
              <a:latin typeface="+mn-lt"/>
              <a:ea typeface="+mn-ea"/>
              <a:cs typeface="+mn-cs"/>
              <a:sym typeface="Arial" panose="020B0604020202020204" pitchFamily="34" charset="0"/>
            </a:endParaRPr>
          </a:p>
        </p:txBody>
      </p:sp>
      <p:pic>
        <p:nvPicPr>
          <p:cNvPr id="13316" name="图片 17411"/>
          <p:cNvPicPr>
            <a:picLocks noChangeAspect="1"/>
          </p:cNvPicPr>
          <p:nvPr/>
        </p:nvPicPr>
        <p:blipFill>
          <a:blip r:embed="rId2"/>
          <a:stretch>
            <a:fillRect/>
          </a:stretch>
        </p:blipFill>
        <p:spPr>
          <a:xfrm>
            <a:off x="3635375" y="4038600"/>
            <a:ext cx="2525713" cy="2414588"/>
          </a:xfrm>
          <a:prstGeom prst="rect">
            <a:avLst/>
          </a:prstGeom>
          <a:noFill/>
          <a:ln w="9525">
            <a:noFill/>
          </a:ln>
        </p:spPr>
      </p:pic>
      <p:pic>
        <p:nvPicPr>
          <p:cNvPr id="13317" name="图片 17412"/>
          <p:cNvPicPr>
            <a:picLocks noChangeAspect="1"/>
          </p:cNvPicPr>
          <p:nvPr/>
        </p:nvPicPr>
        <p:blipFill>
          <a:blip r:embed="rId3"/>
          <a:stretch>
            <a:fillRect/>
          </a:stretch>
        </p:blipFill>
        <p:spPr>
          <a:xfrm>
            <a:off x="179388" y="4014788"/>
            <a:ext cx="3168650" cy="2366962"/>
          </a:xfrm>
          <a:prstGeom prst="rect">
            <a:avLst/>
          </a:prstGeom>
          <a:noFill/>
          <a:ln w="9525">
            <a:noFill/>
          </a:ln>
        </p:spPr>
      </p:pic>
      <p:pic>
        <p:nvPicPr>
          <p:cNvPr id="13318" name="图片 17413"/>
          <p:cNvPicPr>
            <a:picLocks noChangeAspect="1"/>
          </p:cNvPicPr>
          <p:nvPr/>
        </p:nvPicPr>
        <p:blipFill>
          <a:blip r:embed="rId4"/>
          <a:stretch>
            <a:fillRect/>
          </a:stretch>
        </p:blipFill>
        <p:spPr>
          <a:xfrm>
            <a:off x="6443663" y="4017963"/>
            <a:ext cx="2457450" cy="2363787"/>
          </a:xfrm>
          <a:prstGeom prst="rect">
            <a:avLst/>
          </a:prstGeom>
          <a:noFill/>
          <a:ln w="9525">
            <a:noFill/>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4337"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4338" name="标题 18433"/>
          <p:cNvSpPr>
            <a:spLocks noGrp="1"/>
          </p:cNvSpPr>
          <p:nvPr>
            <p:ph type="ctrTitle"/>
          </p:nvPr>
        </p:nvSpPr>
        <p:spPr>
          <a:xfrm>
            <a:off x="900113" y="404813"/>
            <a:ext cx="2170112" cy="833437"/>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海洛因</a:t>
            </a:r>
            <a:endParaRPr lang="zh-CN" altLang="en-US" sz="3200" kern="1200">
              <a:latin typeface="+mj-lt"/>
              <a:ea typeface="+mj-ea"/>
              <a:cs typeface="+mj-cs"/>
              <a:sym typeface="Arial" panose="020B0604020202020204" pitchFamily="34" charset="0"/>
            </a:endParaRPr>
          </a:p>
        </p:txBody>
      </p:sp>
      <p:sp>
        <p:nvSpPr>
          <p:cNvPr id="14339" name="文本占位符 18434"/>
          <p:cNvSpPr>
            <a:spLocks noGrp="1"/>
          </p:cNvSpPr>
          <p:nvPr>
            <p:ph type="subTitle" idx="1"/>
          </p:nvPr>
        </p:nvSpPr>
        <p:spPr>
          <a:xfrm>
            <a:off x="36513" y="1412875"/>
            <a:ext cx="8785225" cy="2736850"/>
          </a:xfrm>
          <a:ln/>
        </p:spPr>
        <p:txBody>
          <a:bodyPr vert="horz" wrap="square" anchor="t"/>
          <a:p>
            <a:pPr marL="609600" indent="-609600" algn="l" defTabSz="0">
              <a:lnSpc>
                <a:spcPct val="80000"/>
              </a:lnSpc>
              <a:spcBef>
                <a:spcPct val="0"/>
              </a:spcBef>
              <a:buClrTx/>
              <a:buSzTx/>
              <a:buChar char="•"/>
            </a:pPr>
            <a:r>
              <a:rPr lang="zh-CN" altLang="en-US" sz="2800" kern="1200" dirty="0">
                <a:latin typeface="宋体" panose="02010600030101010101" pitchFamily="2" charset="-122"/>
                <a:ea typeface="宋体" panose="02010600030101010101" pitchFamily="2" charset="-122"/>
                <a:cs typeface="+mn-cs"/>
                <a:sym typeface="黑体" panose="02010609060101010101" charset="-122"/>
              </a:rPr>
              <a:t>俗称</a:t>
            </a:r>
            <a:r>
              <a:rPr lang="zh-CN" altLang="en-US" sz="2800" kern="1200" dirty="0">
                <a:solidFill>
                  <a:srgbClr val="FF0000"/>
                </a:solidFill>
                <a:latin typeface="宋体" panose="02010600030101010101" pitchFamily="2" charset="-122"/>
                <a:ea typeface="宋体" panose="02010600030101010101" pitchFamily="2" charset="-122"/>
                <a:cs typeface="+mn-cs"/>
                <a:sym typeface="黑体" panose="02010609060101010101" charset="-122"/>
              </a:rPr>
              <a:t>白粉</a:t>
            </a:r>
            <a:r>
              <a:rPr lang="zh-CN" altLang="en-US" sz="2800" kern="1200" dirty="0">
                <a:latin typeface="宋体" panose="02010600030101010101" pitchFamily="2" charset="-122"/>
                <a:ea typeface="宋体" panose="02010600030101010101" pitchFamily="2" charset="-122"/>
                <a:cs typeface="+mn-cs"/>
                <a:sym typeface="黑体" panose="02010609060101010101" charset="-122"/>
              </a:rPr>
              <a:t>，它是由吗啡和</a:t>
            </a:r>
            <a:r>
              <a:rPr lang="zh-CN" altLang="en-US" sz="2800" kern="1200" dirty="0">
                <a:solidFill>
                  <a:srgbClr val="FF0000"/>
                </a:solidFill>
                <a:latin typeface="宋体" panose="02010600030101010101" pitchFamily="2" charset="-122"/>
                <a:ea typeface="宋体" panose="02010600030101010101" pitchFamily="2" charset="-122"/>
                <a:cs typeface="+mn-cs"/>
                <a:sym typeface="黑体" panose="02010609060101010101" charset="-122"/>
              </a:rPr>
              <a:t>醋酸酐</a:t>
            </a:r>
            <a:r>
              <a:rPr lang="zh-CN" altLang="en-US" sz="2800" kern="1200" dirty="0">
                <a:latin typeface="宋体" panose="02010600030101010101" pitchFamily="2" charset="-122"/>
                <a:ea typeface="宋体" panose="02010600030101010101" pitchFamily="2" charset="-122"/>
                <a:cs typeface="+mn-cs"/>
                <a:sym typeface="黑体" panose="02010609060101010101" charset="-122"/>
              </a:rPr>
              <a:t>反应而制成的，镇痛作用是吗啡的</a:t>
            </a:r>
            <a:r>
              <a:rPr lang="en-US" altLang="zh-CN" sz="2800" kern="1200" dirty="0">
                <a:latin typeface="宋体" panose="02010600030101010101" pitchFamily="2" charset="-122"/>
                <a:ea typeface="宋体" panose="02010600030101010101" pitchFamily="2" charset="-122"/>
                <a:cs typeface="+mn-cs"/>
                <a:sym typeface="Arial" panose="020B0604020202020204" pitchFamily="34" charset="0"/>
              </a:rPr>
              <a:t>4--8</a:t>
            </a:r>
            <a:r>
              <a:rPr lang="zh-CN" altLang="en-US" sz="2800" kern="1200" dirty="0">
                <a:latin typeface="宋体" panose="02010600030101010101" pitchFamily="2" charset="-122"/>
                <a:ea typeface="宋体" panose="02010600030101010101" pitchFamily="2" charset="-122"/>
                <a:cs typeface="+mn-cs"/>
                <a:sym typeface="黑体" panose="02010609060101010101" charset="-122"/>
              </a:rPr>
              <a:t>倍，医学上曾广泛用于麻醉镇痛，长期使用会破坏人的免疫功能，并导致主要脏器的损害。注射吸食还能传播艾滋病等疾病。历史上它曾被用做精神药品戒断</a:t>
            </a:r>
            <a:r>
              <a:rPr lang="zh-CN" altLang="en-US" sz="2800" kern="1200" dirty="0">
                <a:solidFill>
                  <a:srgbClr val="FF0000"/>
                </a:solidFill>
                <a:latin typeface="宋体" panose="02010600030101010101" pitchFamily="2" charset="-122"/>
                <a:ea typeface="宋体" panose="02010600030101010101" pitchFamily="2" charset="-122"/>
                <a:cs typeface="+mn-cs"/>
                <a:sym typeface="黑体" panose="02010609060101010101" charset="-122"/>
              </a:rPr>
              <a:t>吗啡</a:t>
            </a:r>
            <a:r>
              <a:rPr lang="zh-CN" altLang="en-US" sz="2800" kern="1200" dirty="0">
                <a:latin typeface="宋体" panose="02010600030101010101" pitchFamily="2" charset="-122"/>
                <a:ea typeface="宋体" panose="02010600030101010101" pitchFamily="2" charset="-122"/>
                <a:cs typeface="+mn-cs"/>
                <a:sym typeface="黑体" panose="02010609060101010101" charset="-122"/>
              </a:rPr>
              <a:t>，但由于其副作用过大，最终被定为毒品。海洛因被称为世界毒品之王，是我国目前监控、查禁的最重要的毒品之一。</a:t>
            </a:r>
            <a:endParaRPr lang="zh-CN" altLang="en-US" sz="2400" kern="1200" dirty="0">
              <a:latin typeface="+mn-lt"/>
              <a:ea typeface="+mn-ea"/>
              <a:cs typeface="+mn-cs"/>
              <a:sym typeface="Arial" panose="020B0604020202020204" pitchFamily="34" charset="0"/>
            </a:endParaRPr>
          </a:p>
        </p:txBody>
      </p:sp>
      <p:pic>
        <p:nvPicPr>
          <p:cNvPr id="14340" name="图片 18435"/>
          <p:cNvPicPr>
            <a:picLocks noChangeAspect="1"/>
          </p:cNvPicPr>
          <p:nvPr/>
        </p:nvPicPr>
        <p:blipFill>
          <a:blip r:embed="rId2"/>
          <a:stretch>
            <a:fillRect/>
          </a:stretch>
        </p:blipFill>
        <p:spPr>
          <a:xfrm>
            <a:off x="179388" y="4257675"/>
            <a:ext cx="2835275" cy="2124075"/>
          </a:xfrm>
          <a:prstGeom prst="rect">
            <a:avLst/>
          </a:prstGeom>
          <a:noFill/>
          <a:ln w="9525">
            <a:noFill/>
          </a:ln>
        </p:spPr>
      </p:pic>
      <p:pic>
        <p:nvPicPr>
          <p:cNvPr id="14341" name="图片 18436"/>
          <p:cNvPicPr>
            <a:picLocks noChangeAspect="1"/>
          </p:cNvPicPr>
          <p:nvPr/>
        </p:nvPicPr>
        <p:blipFill>
          <a:blip r:embed="rId3"/>
          <a:stretch>
            <a:fillRect/>
          </a:stretch>
        </p:blipFill>
        <p:spPr>
          <a:xfrm>
            <a:off x="6156325" y="4267200"/>
            <a:ext cx="2916238" cy="2185988"/>
          </a:xfrm>
          <a:prstGeom prst="rect">
            <a:avLst/>
          </a:prstGeom>
          <a:noFill/>
          <a:ln w="9525">
            <a:noFill/>
          </a:ln>
        </p:spPr>
      </p:pic>
      <p:pic>
        <p:nvPicPr>
          <p:cNvPr id="14342" name="图片 18437"/>
          <p:cNvPicPr>
            <a:picLocks noChangeAspect="1"/>
          </p:cNvPicPr>
          <p:nvPr/>
        </p:nvPicPr>
        <p:blipFill>
          <a:blip r:embed="rId4"/>
          <a:stretch>
            <a:fillRect/>
          </a:stretch>
        </p:blipFill>
        <p:spPr>
          <a:xfrm>
            <a:off x="3203575" y="4257675"/>
            <a:ext cx="2833688" cy="2124075"/>
          </a:xfrm>
          <a:prstGeom prst="rect">
            <a:avLst/>
          </a:prstGeom>
          <a:noFill/>
          <a:ln w="9525">
            <a:noFill/>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5361"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5362" name="标题 19457"/>
          <p:cNvSpPr>
            <a:spLocks noGrp="1"/>
          </p:cNvSpPr>
          <p:nvPr>
            <p:ph type="ctrTitle"/>
          </p:nvPr>
        </p:nvSpPr>
        <p:spPr>
          <a:xfrm>
            <a:off x="827088" y="260350"/>
            <a:ext cx="2243137" cy="1384300"/>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杜冷丁</a:t>
            </a:r>
            <a:endParaRPr lang="zh-CN" altLang="en-US" sz="3200" kern="1200">
              <a:latin typeface="+mj-lt"/>
              <a:ea typeface="+mj-ea"/>
              <a:cs typeface="+mj-cs"/>
              <a:sym typeface="Arial" panose="020B0604020202020204" pitchFamily="34" charset="0"/>
            </a:endParaRPr>
          </a:p>
        </p:txBody>
      </p:sp>
      <p:sp>
        <p:nvSpPr>
          <p:cNvPr id="15363" name="文本占位符 19458"/>
          <p:cNvSpPr>
            <a:spLocks noGrp="1"/>
          </p:cNvSpPr>
          <p:nvPr>
            <p:ph type="subTitle" idx="1"/>
          </p:nvPr>
        </p:nvSpPr>
        <p:spPr>
          <a:xfrm>
            <a:off x="457200" y="1354138"/>
            <a:ext cx="8229600" cy="2592387"/>
          </a:xfrm>
          <a:ln/>
        </p:spPr>
        <p:txBody>
          <a:bodyPr vert="horz" wrap="square" anchor="t"/>
          <a:p>
            <a:pPr marL="342900" indent="-342900" algn="l" defTabSz="0">
              <a:lnSpc>
                <a:spcPct val="120000"/>
              </a:lnSpc>
              <a:spcBef>
                <a:spcPct val="0"/>
              </a:spcBef>
              <a:buClrTx/>
              <a:buSzTx/>
              <a:buChar char="•"/>
            </a:pPr>
            <a:r>
              <a:rPr lang="zh-CN" altLang="en-US" sz="2400" kern="1200" dirty="0">
                <a:latin typeface="宋体" panose="02010600030101010101" pitchFamily="2" charset="-122"/>
                <a:ea typeface="宋体" panose="02010600030101010101" pitchFamily="2" charset="-122"/>
                <a:cs typeface="+mn-cs"/>
                <a:sym typeface="黑体" panose="02010609060101010101" charset="-122"/>
              </a:rPr>
              <a:t>是一种临床应用的合成镇痛药，为白色结晶性粉末，味微苦，无臭，其作用和机理与吗啡相似，但镇静、麻醉作用较小，仅相当于吗啡的</a:t>
            </a:r>
            <a:r>
              <a:rPr lang="en-US" altLang="zh-CN" sz="2400" kern="1200" dirty="0">
                <a:latin typeface="宋体" panose="02010600030101010101" pitchFamily="2" charset="-122"/>
                <a:ea typeface="宋体" panose="02010600030101010101" pitchFamily="2" charset="-122"/>
                <a:cs typeface="+mn-cs"/>
                <a:sym typeface="Arial" panose="020B0604020202020204" pitchFamily="34" charset="0"/>
              </a:rPr>
              <a:t>1/10--1/8</a:t>
            </a:r>
            <a:r>
              <a:rPr lang="zh-CN" altLang="en-US" sz="2400" kern="1200" dirty="0">
                <a:latin typeface="宋体" panose="02010600030101010101" pitchFamily="2" charset="-122"/>
                <a:ea typeface="宋体" panose="02010600030101010101" pitchFamily="2" charset="-122"/>
                <a:cs typeface="+mn-cs"/>
                <a:sym typeface="黑体" panose="02010609060101010101" charset="-122"/>
              </a:rPr>
              <a:t>。长期使用会产生依赖性，被列为严格管制的</a:t>
            </a:r>
            <a:r>
              <a:rPr lang="zh-CN" altLang="en-US" sz="2400" kern="1200" dirty="0">
                <a:solidFill>
                  <a:srgbClr val="FF0000"/>
                </a:solidFill>
                <a:latin typeface="宋体" panose="02010600030101010101" pitchFamily="2" charset="-122"/>
                <a:ea typeface="宋体" panose="02010600030101010101" pitchFamily="2" charset="-122"/>
                <a:cs typeface="+mn-cs"/>
                <a:sym typeface="黑体" panose="02010609060101010101" charset="-122"/>
              </a:rPr>
              <a:t>麻醉药品</a:t>
            </a:r>
            <a:r>
              <a:rPr lang="zh-CN" altLang="en-US" sz="2400" kern="1200" dirty="0">
                <a:latin typeface="宋体" panose="02010600030101010101" pitchFamily="2" charset="-122"/>
                <a:ea typeface="宋体" panose="02010600030101010101" pitchFamily="2" charset="-122"/>
                <a:cs typeface="+mn-cs"/>
                <a:sym typeface="黑体" panose="02010609060101010101" charset="-122"/>
              </a:rPr>
              <a:t>。</a:t>
            </a:r>
            <a:endParaRPr lang="zh-CN" altLang="en-US" sz="2000" kern="1200" dirty="0">
              <a:latin typeface="+mn-lt"/>
              <a:ea typeface="+mn-ea"/>
              <a:cs typeface="+mn-cs"/>
              <a:sym typeface="Arial" panose="020B0604020202020204" pitchFamily="34" charset="0"/>
            </a:endParaRPr>
          </a:p>
        </p:txBody>
      </p:sp>
      <p:pic>
        <p:nvPicPr>
          <p:cNvPr id="15364" name="图片 19459"/>
          <p:cNvPicPr>
            <a:picLocks noChangeAspect="1"/>
          </p:cNvPicPr>
          <p:nvPr/>
        </p:nvPicPr>
        <p:blipFill>
          <a:blip r:embed="rId2"/>
          <a:stretch>
            <a:fillRect/>
          </a:stretch>
        </p:blipFill>
        <p:spPr>
          <a:xfrm>
            <a:off x="71438" y="4067175"/>
            <a:ext cx="5076825" cy="2314575"/>
          </a:xfrm>
          <a:prstGeom prst="rect">
            <a:avLst/>
          </a:prstGeom>
          <a:noFill/>
          <a:ln w="9525">
            <a:noFill/>
          </a:ln>
        </p:spPr>
      </p:pic>
      <p:pic>
        <p:nvPicPr>
          <p:cNvPr id="15365" name="图片 19460"/>
          <p:cNvPicPr>
            <a:picLocks noChangeAspect="1"/>
          </p:cNvPicPr>
          <p:nvPr/>
        </p:nvPicPr>
        <p:blipFill>
          <a:blip r:embed="rId3"/>
          <a:stretch>
            <a:fillRect/>
          </a:stretch>
        </p:blipFill>
        <p:spPr>
          <a:xfrm>
            <a:off x="5148263" y="4073525"/>
            <a:ext cx="3995737" cy="2308225"/>
          </a:xfrm>
          <a:prstGeom prst="rect">
            <a:avLst/>
          </a:prstGeom>
          <a:noFill/>
          <a:ln w="9525">
            <a:noFill/>
          </a:ln>
        </p:spPr>
      </p:pic>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6385"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6386" name="标题 20481"/>
          <p:cNvSpPr>
            <a:spLocks noGrp="1"/>
          </p:cNvSpPr>
          <p:nvPr>
            <p:ph type="ctrTitle"/>
          </p:nvPr>
        </p:nvSpPr>
        <p:spPr>
          <a:xfrm>
            <a:off x="671513" y="444500"/>
            <a:ext cx="1593850" cy="1050925"/>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大 麻</a:t>
            </a:r>
            <a:endParaRPr lang="zh-CN" altLang="en-US" sz="3200" kern="1200">
              <a:latin typeface="+mj-lt"/>
              <a:ea typeface="+mj-ea"/>
              <a:cs typeface="+mj-cs"/>
              <a:sym typeface="Arial" panose="020B0604020202020204" pitchFamily="34" charset="0"/>
            </a:endParaRPr>
          </a:p>
        </p:txBody>
      </p:sp>
      <p:sp>
        <p:nvSpPr>
          <p:cNvPr id="16387" name="文本占位符 20482"/>
          <p:cNvSpPr>
            <a:spLocks noGrp="1"/>
          </p:cNvSpPr>
          <p:nvPr>
            <p:ph type="subTitle" idx="1"/>
          </p:nvPr>
        </p:nvSpPr>
        <p:spPr>
          <a:xfrm>
            <a:off x="395288" y="1341438"/>
            <a:ext cx="8229600" cy="2519362"/>
          </a:xfrm>
          <a:ln/>
        </p:spPr>
        <p:txBody>
          <a:bodyPr vert="horz" wrap="square" anchor="t"/>
          <a:p>
            <a:pPr marL="342900" indent="-342900" algn="l" defTabSz="0">
              <a:lnSpc>
                <a:spcPct val="120000"/>
              </a:lnSpc>
              <a:spcBef>
                <a:spcPct val="0"/>
              </a:spcBef>
              <a:buClrTx/>
              <a:buSzTx/>
              <a:buChar char="•"/>
            </a:pPr>
            <a:r>
              <a:rPr lang="zh-CN" altLang="en-US" sz="2400" kern="1200">
                <a:latin typeface="宋体" panose="02010600030101010101" pitchFamily="2" charset="-122"/>
                <a:ea typeface="宋体" panose="02010600030101010101" pitchFamily="2" charset="-122"/>
                <a:cs typeface="+mn-cs"/>
                <a:sym typeface="黑体" panose="02010609060101010101" charset="-122"/>
              </a:rPr>
              <a:t>大麻是一年生草本植物，通常被制成大麻烟吸食，主要活性成分是</a:t>
            </a:r>
            <a:r>
              <a:rPr lang="zh-CN" altLang="en-US" sz="2400" kern="1200">
                <a:solidFill>
                  <a:srgbClr val="FF0000"/>
                </a:solidFill>
                <a:latin typeface="宋体" panose="02010600030101010101" pitchFamily="2" charset="-122"/>
                <a:ea typeface="宋体" panose="02010600030101010101" pitchFamily="2" charset="-122"/>
                <a:cs typeface="+mn-cs"/>
                <a:sym typeface="黑体" panose="02010609060101010101" charset="-122"/>
              </a:rPr>
              <a:t>四氢大麻酚</a:t>
            </a:r>
            <a:r>
              <a:rPr lang="zh-CN" altLang="en-US" sz="2400" kern="1200">
                <a:latin typeface="宋体" panose="02010600030101010101" pitchFamily="2" charset="-122"/>
                <a:ea typeface="宋体" panose="02010600030101010101" pitchFamily="2" charset="-122"/>
                <a:cs typeface="+mn-cs"/>
                <a:sym typeface="黑体" panose="02010609060101010101" charset="-122"/>
              </a:rPr>
              <a:t>。大麻对中枢神经系统有抑制、麻醉作用，吸食后产生欣快感，有时会出现幻觉和妄想，长期吸食会引起精神障碍、思维迟钝，并破坏人体的免疫系统</a:t>
            </a:r>
            <a:r>
              <a:rPr lang="zh-CN" altLang="en-US" sz="2400" b="1" kern="1200">
                <a:latin typeface="宋体" panose="02010600030101010101" pitchFamily="2" charset="-122"/>
                <a:ea typeface="宋体" panose="02010600030101010101" pitchFamily="2" charset="-122"/>
                <a:cs typeface="+mn-cs"/>
                <a:sym typeface="黑体" panose="02010609060101010101" charset="-122"/>
              </a:rPr>
              <a:t>。</a:t>
            </a:r>
            <a:endParaRPr lang="zh-CN" altLang="en-US" sz="2000" kern="1200">
              <a:latin typeface="+mn-lt"/>
              <a:ea typeface="+mn-ea"/>
              <a:cs typeface="+mn-cs"/>
              <a:sym typeface="Arial" panose="020B0604020202020204" pitchFamily="34" charset="0"/>
            </a:endParaRPr>
          </a:p>
        </p:txBody>
      </p:sp>
      <p:pic>
        <p:nvPicPr>
          <p:cNvPr id="16388" name="图片 20483"/>
          <p:cNvPicPr>
            <a:picLocks noChangeAspect="1"/>
          </p:cNvPicPr>
          <p:nvPr/>
        </p:nvPicPr>
        <p:blipFill>
          <a:blip r:embed="rId2"/>
          <a:stretch>
            <a:fillRect/>
          </a:stretch>
        </p:blipFill>
        <p:spPr>
          <a:xfrm>
            <a:off x="107950" y="4024313"/>
            <a:ext cx="2879725" cy="1781175"/>
          </a:xfrm>
          <a:prstGeom prst="rect">
            <a:avLst/>
          </a:prstGeom>
          <a:noFill/>
          <a:ln w="9525">
            <a:noFill/>
          </a:ln>
        </p:spPr>
      </p:pic>
      <p:pic>
        <p:nvPicPr>
          <p:cNvPr id="16389" name="图片 20484"/>
          <p:cNvPicPr>
            <a:picLocks noChangeAspect="1"/>
          </p:cNvPicPr>
          <p:nvPr/>
        </p:nvPicPr>
        <p:blipFill>
          <a:blip r:embed="rId3"/>
          <a:stretch>
            <a:fillRect/>
          </a:stretch>
        </p:blipFill>
        <p:spPr>
          <a:xfrm>
            <a:off x="3132138" y="4005263"/>
            <a:ext cx="2951162" cy="1828800"/>
          </a:xfrm>
          <a:prstGeom prst="rect">
            <a:avLst/>
          </a:prstGeom>
          <a:noFill/>
          <a:ln w="9525">
            <a:noFill/>
          </a:ln>
        </p:spPr>
      </p:pic>
      <p:pic>
        <p:nvPicPr>
          <p:cNvPr id="16390" name="图片 20485"/>
          <p:cNvPicPr>
            <a:picLocks noChangeAspect="1"/>
          </p:cNvPicPr>
          <p:nvPr/>
        </p:nvPicPr>
        <p:blipFill>
          <a:blip r:embed="rId4"/>
          <a:stretch>
            <a:fillRect/>
          </a:stretch>
        </p:blipFill>
        <p:spPr>
          <a:xfrm>
            <a:off x="6156325" y="3983038"/>
            <a:ext cx="2909888" cy="1865312"/>
          </a:xfrm>
          <a:prstGeom prst="rect">
            <a:avLst/>
          </a:prstGeom>
          <a:noFill/>
          <a:ln w="9525">
            <a:noFill/>
          </a:ln>
        </p:spPr>
      </p:pic>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7409"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7410" name="标题 21505"/>
          <p:cNvSpPr>
            <a:spLocks noGrp="1"/>
          </p:cNvSpPr>
          <p:nvPr>
            <p:ph type="ctrTitle"/>
          </p:nvPr>
        </p:nvSpPr>
        <p:spPr>
          <a:xfrm>
            <a:off x="768350" y="190500"/>
            <a:ext cx="1666875" cy="1120775"/>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古 柯</a:t>
            </a:r>
            <a:endParaRPr lang="zh-CN" altLang="en-US" sz="3200" kern="1200">
              <a:latin typeface="+mj-lt"/>
              <a:ea typeface="+mj-ea"/>
              <a:cs typeface="+mj-cs"/>
              <a:sym typeface="Arial" panose="020B0604020202020204" pitchFamily="34" charset="0"/>
            </a:endParaRPr>
          </a:p>
        </p:txBody>
      </p:sp>
      <p:sp>
        <p:nvSpPr>
          <p:cNvPr id="17411" name="文本占位符 21506"/>
          <p:cNvSpPr>
            <a:spLocks noGrp="1"/>
          </p:cNvSpPr>
          <p:nvPr>
            <p:ph type="subTitle" idx="1"/>
          </p:nvPr>
        </p:nvSpPr>
        <p:spPr>
          <a:xfrm>
            <a:off x="468313" y="1198563"/>
            <a:ext cx="8229600" cy="2303462"/>
          </a:xfrm>
          <a:ln/>
        </p:spPr>
        <p:txBody>
          <a:bodyPr vert="horz" wrap="square" anchor="t"/>
          <a:p>
            <a:pPr marL="342900" indent="-342900" algn="l" defTabSz="0">
              <a:lnSpc>
                <a:spcPct val="100000"/>
              </a:lnSpc>
              <a:spcBef>
                <a:spcPct val="0"/>
              </a:spcBef>
              <a:buClrTx/>
              <a:buSzTx/>
              <a:buChar char="•"/>
            </a:pPr>
            <a:r>
              <a:rPr lang="zh-CN" altLang="en-US" sz="2400" kern="1200" dirty="0">
                <a:latin typeface="宋体" panose="02010600030101010101" pitchFamily="2" charset="-122"/>
                <a:ea typeface="宋体" panose="02010600030101010101" pitchFamily="2" charset="-122"/>
                <a:cs typeface="+mn-cs"/>
                <a:sym typeface="黑体" panose="02010609060101010101" charset="-122"/>
              </a:rPr>
              <a:t>古柯是生长在美洲大陆、亚洲东南部及非洲等地的热带灌木。古柯树每年可采摘古柯叶</a:t>
            </a:r>
            <a:r>
              <a:rPr lang="en-US" altLang="zh-CN" sz="2400" kern="1200" dirty="0">
                <a:latin typeface="宋体" panose="02010600030101010101" pitchFamily="2" charset="-122"/>
                <a:ea typeface="宋体" panose="02010600030101010101" pitchFamily="2" charset="-122"/>
                <a:cs typeface="+mn-cs"/>
                <a:sym typeface="Arial" panose="020B0604020202020204" pitchFamily="34" charset="0"/>
              </a:rPr>
              <a:t>3--4</a:t>
            </a:r>
            <a:r>
              <a:rPr lang="zh-CN" altLang="en-US" sz="2400" kern="1200" dirty="0">
                <a:latin typeface="宋体" panose="02010600030101010101" pitchFamily="2" charset="-122"/>
                <a:ea typeface="宋体" panose="02010600030101010101" pitchFamily="2" charset="-122"/>
                <a:cs typeface="+mn-cs"/>
                <a:sym typeface="黑体" panose="02010609060101010101" charset="-122"/>
              </a:rPr>
              <a:t>次。古柯叶是提取古柯类毒品的重要物质，曾为古印第安人习惯性咀嚼，并被用于治疗某些慢性病，但很快其毒害作用就得到科学证实。从古柯叶中可分离出一种最主要的生物碱</a:t>
            </a:r>
            <a:r>
              <a:rPr lang="en-US" altLang="zh-CN" sz="2400" kern="1200" dirty="0">
                <a:latin typeface="宋体" panose="02010600030101010101" pitchFamily="2" charset="-122"/>
                <a:ea typeface="宋体" panose="02010600030101010101" pitchFamily="2" charset="-122"/>
                <a:cs typeface="+mn-cs"/>
                <a:sym typeface="Arial" panose="020B0604020202020204" pitchFamily="34" charset="0"/>
              </a:rPr>
              <a:t>--</a:t>
            </a:r>
            <a:r>
              <a:rPr lang="zh-CN" altLang="en-US" sz="2400" kern="1200" dirty="0">
                <a:solidFill>
                  <a:srgbClr val="FF0000"/>
                </a:solidFill>
                <a:latin typeface="宋体" panose="02010600030101010101" pitchFamily="2" charset="-122"/>
                <a:ea typeface="宋体" panose="02010600030101010101" pitchFamily="2" charset="-122"/>
                <a:cs typeface="+mn-cs"/>
                <a:sym typeface="黑体" panose="02010609060101010101" charset="-122"/>
              </a:rPr>
              <a:t>可卡因</a:t>
            </a:r>
            <a:r>
              <a:rPr lang="zh-CN" altLang="en-US" sz="2400" kern="1200" dirty="0">
                <a:latin typeface="宋体" panose="02010600030101010101" pitchFamily="2" charset="-122"/>
                <a:ea typeface="宋体" panose="02010600030101010101" pitchFamily="2" charset="-122"/>
                <a:cs typeface="+mn-cs"/>
                <a:sym typeface="黑体" panose="02010609060101010101" charset="-122"/>
              </a:rPr>
              <a:t>。</a:t>
            </a:r>
            <a:endParaRPr lang="zh-CN" altLang="en-US" sz="2000" kern="1200" dirty="0">
              <a:latin typeface="+mn-lt"/>
              <a:ea typeface="+mn-ea"/>
              <a:cs typeface="+mn-cs"/>
              <a:sym typeface="Arial" panose="020B0604020202020204" pitchFamily="34" charset="0"/>
            </a:endParaRPr>
          </a:p>
        </p:txBody>
      </p:sp>
      <p:pic>
        <p:nvPicPr>
          <p:cNvPr id="17412" name="图片 21507"/>
          <p:cNvPicPr>
            <a:picLocks noChangeAspect="1"/>
          </p:cNvPicPr>
          <p:nvPr/>
        </p:nvPicPr>
        <p:blipFill>
          <a:blip r:embed="rId2"/>
          <a:stretch>
            <a:fillRect/>
          </a:stretch>
        </p:blipFill>
        <p:spPr>
          <a:xfrm>
            <a:off x="138113" y="3956050"/>
            <a:ext cx="3138487" cy="2352675"/>
          </a:xfrm>
          <a:prstGeom prst="rect">
            <a:avLst/>
          </a:prstGeom>
          <a:noFill/>
          <a:ln w="9525">
            <a:noFill/>
          </a:ln>
        </p:spPr>
      </p:pic>
      <p:pic>
        <p:nvPicPr>
          <p:cNvPr id="17413" name="图片 21508"/>
          <p:cNvPicPr>
            <a:picLocks noChangeAspect="1"/>
          </p:cNvPicPr>
          <p:nvPr/>
        </p:nvPicPr>
        <p:blipFill>
          <a:blip r:embed="rId3"/>
          <a:stretch>
            <a:fillRect/>
          </a:stretch>
        </p:blipFill>
        <p:spPr>
          <a:xfrm>
            <a:off x="6380163" y="3860800"/>
            <a:ext cx="2584450" cy="2663825"/>
          </a:xfrm>
          <a:prstGeom prst="rect">
            <a:avLst/>
          </a:prstGeom>
          <a:noFill/>
          <a:ln w="9525">
            <a:noFill/>
          </a:ln>
        </p:spPr>
      </p:pic>
      <p:pic>
        <p:nvPicPr>
          <p:cNvPr id="17414" name="图片 21509"/>
          <p:cNvPicPr>
            <a:picLocks noChangeAspect="1"/>
          </p:cNvPicPr>
          <p:nvPr/>
        </p:nvPicPr>
        <p:blipFill>
          <a:blip r:embed="rId4"/>
          <a:stretch>
            <a:fillRect/>
          </a:stretch>
        </p:blipFill>
        <p:spPr>
          <a:xfrm>
            <a:off x="3348038" y="4003675"/>
            <a:ext cx="2879725" cy="2305050"/>
          </a:xfrm>
          <a:prstGeom prst="rect">
            <a:avLst/>
          </a:prstGeom>
          <a:noFill/>
          <a:ln w="9525">
            <a:noFill/>
          </a:ln>
        </p:spPr>
      </p:pic>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8433"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8434" name="标题 22529"/>
          <p:cNvSpPr>
            <a:spLocks noGrp="1"/>
          </p:cNvSpPr>
          <p:nvPr>
            <p:ph type="ctrTitle"/>
          </p:nvPr>
        </p:nvSpPr>
        <p:spPr>
          <a:xfrm>
            <a:off x="468313" y="188913"/>
            <a:ext cx="2098675" cy="1079500"/>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可卡因</a:t>
            </a:r>
            <a:endParaRPr lang="zh-CN" altLang="en-US" sz="3200" kern="1200">
              <a:latin typeface="+mj-lt"/>
              <a:ea typeface="+mj-ea"/>
              <a:cs typeface="+mj-cs"/>
              <a:sym typeface="Arial" panose="020B0604020202020204" pitchFamily="34" charset="0"/>
            </a:endParaRPr>
          </a:p>
        </p:txBody>
      </p:sp>
      <p:sp>
        <p:nvSpPr>
          <p:cNvPr id="18435" name="文本占位符 22530"/>
          <p:cNvSpPr>
            <a:spLocks noGrp="1"/>
          </p:cNvSpPr>
          <p:nvPr>
            <p:ph type="subTitle" idx="1"/>
          </p:nvPr>
        </p:nvSpPr>
        <p:spPr>
          <a:xfrm>
            <a:off x="250825" y="1412875"/>
            <a:ext cx="8497888" cy="2376488"/>
          </a:xfrm>
          <a:ln/>
        </p:spPr>
        <p:txBody>
          <a:bodyPr vert="horz" wrap="square" anchor="t"/>
          <a:p>
            <a:pPr marL="342900" indent="-342900" algn="l" defTabSz="0">
              <a:lnSpc>
                <a:spcPct val="80000"/>
              </a:lnSpc>
              <a:spcBef>
                <a:spcPct val="0"/>
              </a:spcBef>
              <a:buClrTx/>
              <a:buSzTx/>
              <a:buChar char="•"/>
            </a:pPr>
            <a:r>
              <a:rPr lang="zh-CN" altLang="en-US" sz="2800" kern="1200">
                <a:latin typeface="宋体" panose="02010600030101010101" pitchFamily="2" charset="-122"/>
                <a:ea typeface="宋体" panose="02010600030101010101" pitchFamily="2" charset="-122"/>
                <a:cs typeface="+mn-cs"/>
                <a:sym typeface="黑体" panose="02010609060101010101" charset="-122"/>
              </a:rPr>
              <a:t>可卡因是从古柯叶中提取的一种白色晶状的</a:t>
            </a:r>
            <a:r>
              <a:rPr lang="zh-CN" altLang="en-US" sz="2800" kern="1200">
                <a:solidFill>
                  <a:srgbClr val="FF0000"/>
                </a:solidFill>
                <a:latin typeface="宋体" panose="02010600030101010101" pitchFamily="2" charset="-122"/>
                <a:ea typeface="宋体" panose="02010600030101010101" pitchFamily="2" charset="-122"/>
                <a:cs typeface="+mn-cs"/>
                <a:sym typeface="黑体" panose="02010609060101010101" charset="-122"/>
              </a:rPr>
              <a:t>生物碱</a:t>
            </a:r>
            <a:r>
              <a:rPr lang="zh-CN" altLang="en-US" sz="2800" kern="1200">
                <a:latin typeface="宋体" panose="02010600030101010101" pitchFamily="2" charset="-122"/>
                <a:ea typeface="宋体" panose="02010600030101010101" pitchFamily="2" charset="-122"/>
                <a:cs typeface="+mn-cs"/>
                <a:sym typeface="黑体" panose="02010609060101010101" charset="-122"/>
              </a:rPr>
              <a:t>，是强效的中枢神经兴奋剂和局部麻醉剂。能阻断人体神经传导，产生局部麻醉作用，并可通过加强人体内化学物质的活性刺激大脑皮层，兴奋中枢神经，表现出情绪高涨、好动、健谈，有时还有攻击倾向，具有很强的</a:t>
            </a:r>
            <a:r>
              <a:rPr lang="zh-CN" altLang="en-US" sz="2800" kern="1200">
                <a:solidFill>
                  <a:srgbClr val="FF0000"/>
                </a:solidFill>
                <a:latin typeface="宋体" panose="02010600030101010101" pitchFamily="2" charset="-122"/>
                <a:ea typeface="宋体" panose="02010600030101010101" pitchFamily="2" charset="-122"/>
                <a:cs typeface="+mn-cs"/>
                <a:sym typeface="黑体" panose="02010609060101010101" charset="-122"/>
              </a:rPr>
              <a:t>成瘾性</a:t>
            </a:r>
            <a:r>
              <a:rPr lang="zh-CN" altLang="en-US" sz="2800" kern="1200">
                <a:latin typeface="宋体" panose="02010600030101010101" pitchFamily="2" charset="-122"/>
                <a:ea typeface="宋体" panose="02010600030101010101" pitchFamily="2" charset="-122"/>
                <a:cs typeface="+mn-cs"/>
                <a:sym typeface="黑体" panose="02010609060101010101" charset="-122"/>
              </a:rPr>
              <a:t>。</a:t>
            </a:r>
            <a:endParaRPr lang="zh-CN" altLang="en-US" sz="2400" kern="1200">
              <a:latin typeface="+mn-lt"/>
              <a:ea typeface="+mn-ea"/>
              <a:cs typeface="+mn-cs"/>
              <a:sym typeface="Arial" panose="020B0604020202020204" pitchFamily="34" charset="0"/>
            </a:endParaRPr>
          </a:p>
        </p:txBody>
      </p:sp>
      <p:pic>
        <p:nvPicPr>
          <p:cNvPr id="18436" name="图片 22531"/>
          <p:cNvPicPr>
            <a:picLocks noChangeAspect="1"/>
          </p:cNvPicPr>
          <p:nvPr/>
        </p:nvPicPr>
        <p:blipFill>
          <a:blip r:embed="rId2"/>
          <a:stretch>
            <a:fillRect/>
          </a:stretch>
        </p:blipFill>
        <p:spPr>
          <a:xfrm>
            <a:off x="6084888" y="3662363"/>
            <a:ext cx="2951162" cy="2767012"/>
          </a:xfrm>
          <a:prstGeom prst="rect">
            <a:avLst/>
          </a:prstGeom>
          <a:noFill/>
          <a:ln w="9525">
            <a:noFill/>
          </a:ln>
        </p:spPr>
      </p:pic>
      <p:pic>
        <p:nvPicPr>
          <p:cNvPr id="18437" name="图片 22532"/>
          <p:cNvPicPr>
            <a:picLocks noChangeAspect="1"/>
          </p:cNvPicPr>
          <p:nvPr/>
        </p:nvPicPr>
        <p:blipFill>
          <a:blip r:embed="rId3"/>
          <a:stretch>
            <a:fillRect/>
          </a:stretch>
        </p:blipFill>
        <p:spPr>
          <a:xfrm>
            <a:off x="3130550" y="3660775"/>
            <a:ext cx="2954338" cy="2768600"/>
          </a:xfrm>
          <a:prstGeom prst="rect">
            <a:avLst/>
          </a:prstGeom>
          <a:noFill/>
          <a:ln w="9525">
            <a:noFill/>
          </a:ln>
        </p:spPr>
      </p:pic>
      <p:pic>
        <p:nvPicPr>
          <p:cNvPr id="18438" name="图片 22533"/>
          <p:cNvPicPr>
            <a:picLocks noChangeAspect="1"/>
          </p:cNvPicPr>
          <p:nvPr/>
        </p:nvPicPr>
        <p:blipFill>
          <a:blip r:embed="rId4"/>
          <a:stretch>
            <a:fillRect/>
          </a:stretch>
        </p:blipFill>
        <p:spPr>
          <a:xfrm>
            <a:off x="34925" y="3660775"/>
            <a:ext cx="3095625" cy="2792413"/>
          </a:xfrm>
          <a:prstGeom prst="rect">
            <a:avLst/>
          </a:prstGeom>
          <a:noFill/>
          <a:ln w="9525">
            <a:noFill/>
          </a:ln>
        </p:spPr>
      </p:pic>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4"/>
          <p:cNvSpPr>
            <a:spLocks noGrp="1"/>
          </p:cNvSpPr>
          <p:nvPr>
            <p:ph type="ctrTitle"/>
          </p:nvPr>
        </p:nvSpPr>
        <p:spPr>
          <a:xfrm>
            <a:off x="630238" y="711200"/>
            <a:ext cx="3195637" cy="1600200"/>
          </a:xfrm>
          <a:ln/>
        </p:spPr>
        <p:txBody>
          <a:bodyPr vert="horz" wrap="square" lIns="90000" tIns="46800" rIns="90000" bIns="46800" anchor="t"/>
          <a:p>
            <a:pPr algn="l">
              <a:buClrTx/>
              <a:buSzTx/>
              <a:buFontTx/>
            </a:pPr>
            <a:r>
              <a:rPr lang="en-US" altLang="zh-CN" sz="3200" kern="1200" dirty="0">
                <a:latin typeface="+mj-lt"/>
                <a:ea typeface="+mj-ea"/>
                <a:cs typeface="+mj-cs"/>
                <a:sym typeface="Arial" panose="020B0604020202020204" pitchFamily="34" charset="0"/>
              </a:rPr>
              <a:t>主要新型毒品</a:t>
            </a:r>
            <a:endParaRPr lang="en-US" altLang="zh-CN" sz="3200" kern="1200" dirty="0">
              <a:latin typeface="+mj-lt"/>
              <a:ea typeface="+mj-ea"/>
              <a:cs typeface="+mj-cs"/>
              <a:sym typeface="Arial" panose="020B0604020202020204" pitchFamily="34" charset="0"/>
            </a:endParaRPr>
          </a:p>
        </p:txBody>
      </p:sp>
      <p:sp>
        <p:nvSpPr>
          <p:cNvPr id="19458" name="文本占位符 6"/>
          <p:cNvSpPr>
            <a:spLocks noGrp="1"/>
          </p:cNvSpPr>
          <p:nvPr>
            <p:ph sz="half" idx="4294967295"/>
          </p:nvPr>
        </p:nvSpPr>
        <p:spPr>
          <a:xfrm>
            <a:off x="1146175" y="2130425"/>
            <a:ext cx="5365750" cy="3811588"/>
          </a:xfrm>
          <a:ln/>
        </p:spPr>
        <p:txBody>
          <a:bodyPr wrap="square" lIns="90000" tIns="46800" rIns="90000" bIns="46800" anchor="t"/>
          <a:lstStyle>
            <a:lvl1pPr lvl="0">
              <a:buClrTx/>
              <a:buSzTx/>
              <a:buFont typeface="Arial" panose="020B0604020202020204" pitchFamily="34" charset="0"/>
              <a:defRPr sz="2800"/>
            </a:lvl1pPr>
            <a:lvl2pPr lvl="1">
              <a:buClrTx/>
              <a:buSzTx/>
              <a:buFont typeface="Arial" panose="020B0604020202020204" pitchFamily="34" charset="0"/>
              <a:defRPr sz="2400"/>
            </a:lvl2pPr>
            <a:lvl3pPr lvl="2">
              <a:buClrTx/>
              <a:buSzTx/>
              <a:buFont typeface="Arial" panose="020B0604020202020204" pitchFamily="34" charset="0"/>
              <a:defRPr sz="2000"/>
            </a:lvl3pPr>
            <a:lvl4pPr lvl="3">
              <a:buClrTx/>
              <a:buSzTx/>
              <a:buFont typeface="Arial" panose="020B0604020202020204" pitchFamily="34" charset="0"/>
              <a:defRPr sz="1800"/>
            </a:lvl4pPr>
            <a:lvl5pPr lvl="4">
              <a:buClrTx/>
              <a:buSzTx/>
              <a:buFont typeface="Arial" panose="020B0604020202020204" pitchFamily="34" charset="0"/>
              <a:defRPr sz="1800"/>
            </a:lvl5pPr>
          </a:lstStyle>
          <a:p>
            <a:pPr marL="0" lvl="0" indent="0">
              <a:buClr>
                <a:schemeClr val="hlink"/>
              </a:buClr>
              <a:buSzPct val="100000"/>
              <a:buNone/>
            </a:pPr>
            <a:r>
              <a:rPr lang="zh-CN" altLang="en-US" sz="3600" dirty="0">
                <a:solidFill>
                  <a:srgbClr val="000000"/>
                </a:solidFill>
                <a:latin typeface="黑体" panose="02010609060101010101" charset="-122"/>
                <a:sym typeface="黑体" panose="02010609060101010101" charset="-122"/>
              </a:rPr>
              <a:t>冰毒    </a:t>
            </a:r>
            <a:endParaRPr lang="zh-CN" altLang="en-US" sz="3600" dirty="0">
              <a:solidFill>
                <a:srgbClr val="000000"/>
              </a:solidFill>
              <a:latin typeface="黑体" panose="02010609060101010101" charset="-122"/>
              <a:sym typeface="黑体" panose="02010609060101010101" charset="-122"/>
            </a:endParaRPr>
          </a:p>
          <a:p>
            <a:pPr marL="0" lvl="0" indent="0">
              <a:buClr>
                <a:schemeClr val="hlink"/>
              </a:buClr>
              <a:buSzPct val="100000"/>
            </a:pPr>
            <a:endParaRPr lang="zh-CN" altLang="en-US" sz="3600" b="1" dirty="0">
              <a:solidFill>
                <a:srgbClr val="000000"/>
              </a:solidFill>
              <a:latin typeface="黑体" panose="02010609060101010101" charset="-122"/>
              <a:sym typeface="黑体" panose="02010609060101010101" charset="-122"/>
            </a:endParaRPr>
          </a:p>
          <a:p>
            <a:pPr marL="0" lvl="0" indent="0">
              <a:buClr>
                <a:schemeClr val="hlink"/>
              </a:buClr>
              <a:buSzPct val="100000"/>
              <a:buNone/>
            </a:pPr>
            <a:r>
              <a:rPr lang="en-US" altLang="zh-CN" sz="3600" dirty="0">
                <a:solidFill>
                  <a:srgbClr val="000000"/>
                </a:solidFill>
                <a:latin typeface="黑体" panose="02010609060101010101" charset="-122"/>
                <a:sym typeface="黑体" panose="02010609060101010101" charset="-122"/>
              </a:rPr>
              <a:t>K</a:t>
            </a:r>
            <a:r>
              <a:rPr lang="zh-CN" altLang="en-US" sz="3600" dirty="0">
                <a:solidFill>
                  <a:srgbClr val="000000"/>
                </a:solidFill>
                <a:latin typeface="黑体" panose="02010609060101010101" charset="-122"/>
                <a:sym typeface="黑体" panose="02010609060101010101" charset="-122"/>
              </a:rPr>
              <a:t>粉     </a:t>
            </a:r>
            <a:endParaRPr lang="zh-CN" altLang="en-US" sz="3600" dirty="0">
              <a:solidFill>
                <a:srgbClr val="000000"/>
              </a:solidFill>
              <a:latin typeface="黑体" panose="02010609060101010101" charset="-122"/>
              <a:sym typeface="黑体" panose="02010609060101010101" charset="-122"/>
            </a:endParaRPr>
          </a:p>
          <a:p>
            <a:pPr marL="0" lvl="0" indent="0">
              <a:buClr>
                <a:schemeClr val="hlink"/>
              </a:buClr>
              <a:buSzPct val="100000"/>
            </a:pPr>
            <a:endParaRPr lang="zh-CN" altLang="en-US" sz="3600" b="1" dirty="0">
              <a:solidFill>
                <a:srgbClr val="000000"/>
              </a:solidFill>
              <a:latin typeface="黑体" panose="02010609060101010101" charset="-122"/>
              <a:sym typeface="黑体" panose="02010609060101010101" charset="-122"/>
            </a:endParaRPr>
          </a:p>
          <a:p>
            <a:pPr marL="0" lvl="0" indent="0">
              <a:buClr>
                <a:schemeClr val="hlink"/>
              </a:buClr>
              <a:buSzPct val="100000"/>
              <a:buNone/>
            </a:pPr>
            <a:r>
              <a:rPr lang="zh-CN" altLang="en-US" sz="3600" dirty="0">
                <a:solidFill>
                  <a:srgbClr val="000000"/>
                </a:solidFill>
                <a:latin typeface="黑体" panose="02010609060101010101" charset="-122"/>
                <a:sym typeface="黑体" panose="02010609060101010101" charset="-122"/>
              </a:rPr>
              <a:t>伪装毒品</a:t>
            </a:r>
            <a:endParaRPr lang="zh-CN" altLang="en-US" sz="2400" dirty="0"/>
          </a:p>
        </p:txBody>
      </p:sp>
      <p:sp>
        <p:nvSpPr>
          <p:cNvPr id="19459" name="文本占位符 6"/>
          <p:cNvSpPr>
            <a:spLocks noGrp="1"/>
          </p:cNvSpPr>
          <p:nvPr/>
        </p:nvSpPr>
        <p:spPr>
          <a:xfrm>
            <a:off x="5341938" y="2311400"/>
            <a:ext cx="3197225" cy="3811588"/>
          </a:xfrm>
          <a:prstGeom prst="rect">
            <a:avLst/>
          </a:prstGeom>
          <a:noFill/>
          <a:ln w="9525">
            <a:noFill/>
          </a:ln>
        </p:spPr>
        <p:txBody>
          <a:bodyPr wrap="square" lIns="90000" tIns="46800" rIns="90000" bIns="46800" anchor="t"/>
          <a:p>
            <a:pPr marL="257175" indent="-257175"/>
            <a:r>
              <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rPr>
              <a:t> 麻古</a:t>
            </a:r>
            <a:endParaRPr lang="zh-CN" altLang="en-US"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buFont typeface="Arial" panose="020B0604020202020204" pitchFamily="34" charset="0"/>
              <a:buChar char="•"/>
            </a:pPr>
            <a:endPar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r>
              <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rPr>
              <a:t>三唑仑</a:t>
            </a:r>
            <a:endParaRPr lang="zh-CN" altLang="en-US"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buFont typeface="Arial" panose="020B0604020202020204" pitchFamily="34" charset="0"/>
              <a:buChar char="•"/>
            </a:pPr>
            <a:endPar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buFont typeface="Arial" panose="020B0604020202020204" pitchFamily="34" charset="0"/>
              <a:buChar char="•"/>
            </a:pPr>
            <a:endParaRPr lang="zh-CN" altLang="en-US"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1"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pic>
        <p:nvPicPr>
          <p:cNvPr id="20482"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20483" name="标题 24577"/>
          <p:cNvSpPr>
            <a:spLocks noGrp="1"/>
          </p:cNvSpPr>
          <p:nvPr>
            <p:ph type="ctrTitle"/>
          </p:nvPr>
        </p:nvSpPr>
        <p:spPr>
          <a:xfrm>
            <a:off x="457200" y="292100"/>
            <a:ext cx="6686550" cy="1384300"/>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冰 毒</a:t>
            </a:r>
            <a:endParaRPr lang="zh-CN" altLang="en-US" sz="3200" kern="1200">
              <a:latin typeface="+mj-lt"/>
              <a:ea typeface="+mj-ea"/>
              <a:cs typeface="+mj-cs"/>
              <a:sym typeface="Arial" panose="020B0604020202020204" pitchFamily="34" charset="0"/>
            </a:endParaRPr>
          </a:p>
        </p:txBody>
      </p:sp>
      <p:sp>
        <p:nvSpPr>
          <p:cNvPr id="20484" name="文本占位符 24578"/>
          <p:cNvSpPr>
            <a:spLocks noGrp="1"/>
          </p:cNvSpPr>
          <p:nvPr>
            <p:ph type="subTitle" idx="1"/>
          </p:nvPr>
        </p:nvSpPr>
        <p:spPr>
          <a:xfrm>
            <a:off x="468313" y="1412875"/>
            <a:ext cx="8229600" cy="2376488"/>
          </a:xfrm>
          <a:ln/>
        </p:spPr>
        <p:txBody>
          <a:bodyPr vert="horz" wrap="square" anchor="t"/>
          <a:p>
            <a:pPr marL="342900" indent="-342900" algn="l" defTabSz="0">
              <a:lnSpc>
                <a:spcPct val="110000"/>
              </a:lnSpc>
              <a:spcBef>
                <a:spcPct val="0"/>
              </a:spcBef>
              <a:buClrTx/>
              <a:buSzTx/>
              <a:buChar char="•"/>
            </a:pPr>
            <a:r>
              <a:rPr lang="zh-CN" altLang="en-US" sz="2000" kern="1200">
                <a:latin typeface="宋体" panose="02010600030101010101" pitchFamily="2" charset="-122"/>
                <a:ea typeface="宋体" panose="02010600030101010101" pitchFamily="2" charset="-122"/>
                <a:cs typeface="+mn-cs"/>
                <a:sym typeface="黑体" panose="02010609060101010101" charset="-122"/>
              </a:rPr>
              <a:t>即“</a:t>
            </a:r>
            <a:r>
              <a:rPr lang="zh-CN" altLang="en-US" sz="2000" kern="1200">
                <a:solidFill>
                  <a:srgbClr val="FF0000"/>
                </a:solidFill>
                <a:latin typeface="宋体" panose="02010600030101010101" pitchFamily="2" charset="-122"/>
                <a:ea typeface="宋体" panose="02010600030101010101" pitchFamily="2" charset="-122"/>
                <a:cs typeface="+mn-cs"/>
                <a:sym typeface="黑体" panose="02010609060101010101" charset="-122"/>
              </a:rPr>
              <a:t>甲基苯丙胺</a:t>
            </a:r>
            <a:r>
              <a:rPr lang="zh-CN" altLang="en-US" sz="2000" kern="1200">
                <a:latin typeface="宋体" panose="02010600030101010101" pitchFamily="2" charset="-122"/>
                <a:ea typeface="宋体" panose="02010600030101010101" pitchFamily="2" charset="-122"/>
                <a:cs typeface="+mn-cs"/>
                <a:sym typeface="黑体" panose="02010609060101010101" charset="-122"/>
              </a:rPr>
              <a:t>”，外观为纯白结晶体，故被称为“</a:t>
            </a:r>
            <a:r>
              <a:rPr lang="zh-CN" altLang="en-US" sz="2000" kern="1200">
                <a:solidFill>
                  <a:srgbClr val="FF0000"/>
                </a:solidFill>
                <a:latin typeface="宋体" panose="02010600030101010101" pitchFamily="2" charset="-122"/>
                <a:ea typeface="宋体" panose="02010600030101010101" pitchFamily="2" charset="-122"/>
                <a:cs typeface="+mn-cs"/>
                <a:sym typeface="黑体" panose="02010609060101010101" charset="-122"/>
              </a:rPr>
              <a:t>冰毒</a:t>
            </a:r>
            <a:r>
              <a:rPr lang="zh-CN" altLang="en-US" sz="2000" kern="1200">
                <a:latin typeface="宋体" panose="02010600030101010101" pitchFamily="2" charset="-122"/>
                <a:ea typeface="宋体" panose="02010600030101010101" pitchFamily="2" charset="-122"/>
                <a:cs typeface="+mn-cs"/>
                <a:sym typeface="黑体" panose="02010609060101010101" charset="-122"/>
              </a:rPr>
              <a:t>”。对人体中枢神经系统具有极强的刺激作用，且毒性强烈。冰毒的</a:t>
            </a:r>
            <a:r>
              <a:rPr lang="zh-CN" altLang="en-US" sz="2000" kern="1200">
                <a:solidFill>
                  <a:srgbClr val="FF0000"/>
                </a:solidFill>
                <a:latin typeface="宋体" panose="02010600030101010101" pitchFamily="2" charset="-122"/>
                <a:ea typeface="宋体" panose="02010600030101010101" pitchFamily="2" charset="-122"/>
                <a:cs typeface="+mn-cs"/>
                <a:sym typeface="黑体" panose="02010609060101010101" charset="-122"/>
              </a:rPr>
              <a:t>精神依赖性</a:t>
            </a:r>
            <a:r>
              <a:rPr lang="zh-CN" altLang="en-US" sz="2000" kern="1200">
                <a:latin typeface="宋体" panose="02010600030101010101" pitchFamily="2" charset="-122"/>
                <a:ea typeface="宋体" panose="02010600030101010101" pitchFamily="2" charset="-122"/>
                <a:cs typeface="+mn-cs"/>
                <a:sym typeface="黑体" panose="02010609060101010101" charset="-122"/>
              </a:rPr>
              <a:t>很强，吸食后会产生强烈的生理兴奋，大量消耗人的体力和降低免疫功能，严重损害心脏、大脑组织甚至导致死亡。还会造成</a:t>
            </a:r>
            <a:r>
              <a:rPr lang="zh-CN" altLang="en-US" sz="2000" kern="1200">
                <a:solidFill>
                  <a:srgbClr val="FF0000"/>
                </a:solidFill>
                <a:latin typeface="宋体" panose="02010600030101010101" pitchFamily="2" charset="-122"/>
                <a:ea typeface="宋体" panose="02010600030101010101" pitchFamily="2" charset="-122"/>
                <a:cs typeface="+mn-cs"/>
                <a:sym typeface="黑体" panose="02010609060101010101" charset="-122"/>
              </a:rPr>
              <a:t>精神障碍</a:t>
            </a:r>
            <a:r>
              <a:rPr lang="zh-CN" altLang="en-US" sz="2000" kern="1200">
                <a:latin typeface="宋体" panose="02010600030101010101" pitchFamily="2" charset="-122"/>
                <a:ea typeface="宋体" panose="02010600030101010101" pitchFamily="2" charset="-122"/>
                <a:cs typeface="+mn-cs"/>
                <a:sym typeface="黑体" panose="02010609060101010101" charset="-122"/>
              </a:rPr>
              <a:t>，表现出妄想、好斗、错觉，从而引发</a:t>
            </a:r>
            <a:r>
              <a:rPr lang="zh-CN" altLang="en-US" sz="2000" kern="1200">
                <a:solidFill>
                  <a:srgbClr val="FF0000"/>
                </a:solidFill>
                <a:latin typeface="宋体" panose="02010600030101010101" pitchFamily="2" charset="-122"/>
                <a:ea typeface="宋体" panose="02010600030101010101" pitchFamily="2" charset="-122"/>
                <a:cs typeface="+mn-cs"/>
                <a:sym typeface="黑体" panose="02010609060101010101" charset="-122"/>
              </a:rPr>
              <a:t>暴力行为</a:t>
            </a:r>
            <a:r>
              <a:rPr lang="zh-CN" altLang="en-US" sz="2000" kern="1200">
                <a:latin typeface="宋体" panose="02010600030101010101" pitchFamily="2" charset="-122"/>
                <a:ea typeface="宋体" panose="02010600030101010101" pitchFamily="2" charset="-122"/>
                <a:cs typeface="+mn-cs"/>
                <a:sym typeface="黑体" panose="02010609060101010101" charset="-122"/>
              </a:rPr>
              <a:t>。</a:t>
            </a:r>
            <a:endParaRPr lang="zh-CN" altLang="en-US" sz="2000" kern="1200">
              <a:latin typeface="+mn-lt"/>
              <a:ea typeface="+mn-ea"/>
              <a:cs typeface="+mn-cs"/>
              <a:sym typeface="Arial" panose="020B0604020202020204" pitchFamily="34" charset="0"/>
            </a:endParaRPr>
          </a:p>
        </p:txBody>
      </p:sp>
      <p:pic>
        <p:nvPicPr>
          <p:cNvPr id="20485" name="图片 24579"/>
          <p:cNvPicPr>
            <a:picLocks noChangeAspect="1"/>
          </p:cNvPicPr>
          <p:nvPr/>
        </p:nvPicPr>
        <p:blipFill>
          <a:blip r:embed="rId2"/>
          <a:stretch>
            <a:fillRect/>
          </a:stretch>
        </p:blipFill>
        <p:spPr>
          <a:xfrm>
            <a:off x="188913" y="3983038"/>
            <a:ext cx="2921000" cy="2478087"/>
          </a:xfrm>
          <a:prstGeom prst="rect">
            <a:avLst/>
          </a:prstGeom>
          <a:noFill/>
          <a:ln w="9525">
            <a:noFill/>
          </a:ln>
        </p:spPr>
      </p:pic>
      <p:pic>
        <p:nvPicPr>
          <p:cNvPr id="20486" name="图片 24580"/>
          <p:cNvPicPr>
            <a:picLocks noChangeAspect="1"/>
          </p:cNvPicPr>
          <p:nvPr/>
        </p:nvPicPr>
        <p:blipFill>
          <a:blip r:embed="rId3"/>
          <a:stretch>
            <a:fillRect/>
          </a:stretch>
        </p:blipFill>
        <p:spPr>
          <a:xfrm>
            <a:off x="6083300" y="4005263"/>
            <a:ext cx="2809875" cy="2454275"/>
          </a:xfrm>
          <a:prstGeom prst="rect">
            <a:avLst/>
          </a:prstGeom>
          <a:noFill/>
          <a:ln w="9525">
            <a:noFill/>
          </a:ln>
        </p:spPr>
      </p:pic>
      <p:pic>
        <p:nvPicPr>
          <p:cNvPr id="20487" name="图片 24581"/>
          <p:cNvPicPr>
            <a:picLocks noChangeAspect="1"/>
          </p:cNvPicPr>
          <p:nvPr/>
        </p:nvPicPr>
        <p:blipFill>
          <a:blip r:embed="rId4"/>
          <a:stretch>
            <a:fillRect/>
          </a:stretch>
        </p:blipFill>
        <p:spPr>
          <a:xfrm>
            <a:off x="3059113" y="4010025"/>
            <a:ext cx="3024187" cy="2449513"/>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1505"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21506" name="标题 25601"/>
          <p:cNvSpPr>
            <a:spLocks noGrp="1"/>
          </p:cNvSpPr>
          <p:nvPr>
            <p:ph type="ctrTitle"/>
          </p:nvPr>
        </p:nvSpPr>
        <p:spPr>
          <a:xfrm>
            <a:off x="468313" y="188913"/>
            <a:ext cx="2951162" cy="1152525"/>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麻 古</a:t>
            </a:r>
            <a:r>
              <a:rPr lang="zh-CN" altLang="en-US" sz="4400" b="1" kern="1200">
                <a:latin typeface="+mj-lt"/>
                <a:ea typeface="+mj-ea"/>
                <a:cs typeface="+mj-cs"/>
                <a:sym typeface="黑体" panose="02010609060101010101" charset="-122"/>
              </a:rPr>
              <a:t> </a:t>
            </a:r>
            <a:endParaRPr lang="zh-CN" altLang="en-US" sz="3200" kern="1200">
              <a:latin typeface="+mj-lt"/>
              <a:ea typeface="+mj-ea"/>
              <a:cs typeface="+mj-cs"/>
              <a:sym typeface="Arial" panose="020B0604020202020204" pitchFamily="34" charset="0"/>
            </a:endParaRPr>
          </a:p>
        </p:txBody>
      </p:sp>
      <p:sp>
        <p:nvSpPr>
          <p:cNvPr id="21507" name="文本占位符 25602"/>
          <p:cNvSpPr>
            <a:spLocks noGrp="1"/>
          </p:cNvSpPr>
          <p:nvPr>
            <p:ph type="subTitle" idx="1"/>
          </p:nvPr>
        </p:nvSpPr>
        <p:spPr>
          <a:xfrm>
            <a:off x="468313" y="1196975"/>
            <a:ext cx="8229600" cy="2160588"/>
          </a:xfrm>
          <a:ln/>
        </p:spPr>
        <p:txBody>
          <a:bodyPr vert="horz" wrap="square" anchor="t"/>
          <a:p>
            <a:pPr marL="342900" indent="-342900" algn="l" defTabSz="0">
              <a:lnSpc>
                <a:spcPct val="80000"/>
              </a:lnSpc>
              <a:spcBef>
                <a:spcPct val="0"/>
              </a:spcBef>
              <a:buClrTx/>
              <a:buSzTx/>
              <a:buChar char="•"/>
            </a:pPr>
            <a:r>
              <a:rPr lang="zh-CN" altLang="en-US" sz="2400" kern="1200">
                <a:latin typeface="宋体" panose="02010600030101010101" pitchFamily="2" charset="-122"/>
                <a:ea typeface="宋体" panose="02010600030101010101" pitchFamily="2" charset="-122"/>
                <a:cs typeface="+mn-cs"/>
                <a:sym typeface="黑体" panose="02010609060101010101" charset="-122"/>
              </a:rPr>
              <a:t>冰毒的衍生物，也</a:t>
            </a:r>
            <a:r>
              <a:rPr lang="zh-CN" altLang="en-US" sz="2400" kern="1200">
                <a:solidFill>
                  <a:srgbClr val="FF0000"/>
                </a:solidFill>
                <a:latin typeface="宋体" panose="02010600030101010101" pitchFamily="2" charset="-122"/>
                <a:ea typeface="宋体" panose="02010600030101010101" pitchFamily="2" charset="-122"/>
                <a:cs typeface="+mn-cs"/>
                <a:sym typeface="黑体" panose="02010609060101010101" charset="-122"/>
              </a:rPr>
              <a:t>称“麻果”</a:t>
            </a:r>
            <a:r>
              <a:rPr lang="zh-CN" altLang="en-US" sz="2400" kern="1200">
                <a:latin typeface="宋体" panose="02010600030101010101" pitchFamily="2" charset="-122"/>
                <a:ea typeface="宋体" panose="02010600030101010101" pitchFamily="2" charset="-122"/>
                <a:cs typeface="+mn-cs"/>
                <a:sym typeface="黑体" panose="02010609060101010101" charset="-122"/>
              </a:rPr>
              <a:t>，“麻古”系泰语的音译，其主要成分是冰毒，是一种加工后的冰毒片剂，外观与摇头丸相似，属苯丙胺类兴奋剂，经化验含有甲基安非他明和咖啡因。具有很强的成瘾性。服用后会使人中枢神经系统、血液系统极度兴奋，能大量耗尽人的体力和免疫功能。长期服用会导致情绪低落及疲倦、精神失常，损害心脏、肾和肝，严重者甚至导致死亡。</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342900" indent="-342900" algn="l" defTabSz="0">
              <a:lnSpc>
                <a:spcPct val="130000"/>
              </a:lnSpc>
              <a:spcBef>
                <a:spcPct val="0"/>
              </a:spcBef>
              <a:buClrTx/>
              <a:buSzTx/>
            </a:pP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p:txBody>
      </p:sp>
      <p:pic>
        <p:nvPicPr>
          <p:cNvPr id="21508" name="图片 1"/>
          <p:cNvPicPr>
            <a:picLocks noChangeAspect="1"/>
          </p:cNvPicPr>
          <p:nvPr/>
        </p:nvPicPr>
        <p:blipFill>
          <a:blip r:embed="rId2"/>
          <a:stretch>
            <a:fillRect/>
          </a:stretch>
        </p:blipFill>
        <p:spPr>
          <a:xfrm>
            <a:off x="260350" y="3600450"/>
            <a:ext cx="3743325" cy="2808288"/>
          </a:xfrm>
          <a:prstGeom prst="rect">
            <a:avLst/>
          </a:prstGeom>
          <a:noFill/>
          <a:ln w="9525">
            <a:noFill/>
          </a:ln>
        </p:spPr>
      </p:pic>
      <p:pic>
        <p:nvPicPr>
          <p:cNvPr id="21509" name="图片 2"/>
          <p:cNvPicPr>
            <a:picLocks noChangeAspect="1"/>
          </p:cNvPicPr>
          <p:nvPr/>
        </p:nvPicPr>
        <p:blipFill>
          <a:blip r:embed="rId3"/>
          <a:stretch>
            <a:fillRect/>
          </a:stretch>
        </p:blipFill>
        <p:spPr>
          <a:xfrm>
            <a:off x="5065713" y="3560763"/>
            <a:ext cx="3632200" cy="2725737"/>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2529"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22530" name="标题 26625"/>
          <p:cNvSpPr>
            <a:spLocks noGrp="1"/>
          </p:cNvSpPr>
          <p:nvPr>
            <p:ph type="ctrTitle"/>
          </p:nvPr>
        </p:nvSpPr>
        <p:spPr>
          <a:xfrm>
            <a:off x="611188" y="188913"/>
            <a:ext cx="1593850" cy="976312"/>
          </a:xfrm>
          <a:ln/>
        </p:spPr>
        <p:txBody>
          <a:bodyPr vert="horz" wrap="square" anchor="ctr"/>
          <a:p>
            <a:pPr algn="l" fontAlgn="base">
              <a:buClrTx/>
              <a:buSzTx/>
              <a:buFontTx/>
            </a:pPr>
            <a:r>
              <a:rPr lang="en-US" altLang="zh-CN" sz="4400" kern="1200" dirty="0">
                <a:latin typeface="+mj-lt"/>
                <a:ea typeface="+mj-ea"/>
                <a:cs typeface="+mj-cs"/>
                <a:sym typeface="Arial" panose="020B0604020202020204" pitchFamily="34" charset="0"/>
              </a:rPr>
              <a:t>K </a:t>
            </a:r>
            <a:r>
              <a:rPr lang="zh-CN" altLang="en-US" sz="4400" kern="1200" dirty="0">
                <a:latin typeface="+mj-lt"/>
                <a:ea typeface="+mj-ea"/>
                <a:cs typeface="+mj-cs"/>
                <a:sym typeface="黑体" panose="02010609060101010101" charset="-122"/>
              </a:rPr>
              <a:t>粉</a:t>
            </a:r>
            <a:endParaRPr lang="zh-CN" altLang="en-US" sz="3200" kern="1200" dirty="0">
              <a:latin typeface="+mj-lt"/>
              <a:ea typeface="+mj-ea"/>
              <a:cs typeface="+mj-cs"/>
              <a:sym typeface="Arial" panose="020B0604020202020204" pitchFamily="34" charset="0"/>
            </a:endParaRPr>
          </a:p>
        </p:txBody>
      </p:sp>
      <p:sp>
        <p:nvSpPr>
          <p:cNvPr id="22531" name="文本占位符 26626"/>
          <p:cNvSpPr>
            <a:spLocks noGrp="1"/>
          </p:cNvSpPr>
          <p:nvPr>
            <p:ph type="subTitle" idx="1"/>
          </p:nvPr>
        </p:nvSpPr>
        <p:spPr>
          <a:xfrm>
            <a:off x="395288" y="1196975"/>
            <a:ext cx="8229600" cy="2220913"/>
          </a:xfrm>
          <a:ln/>
        </p:spPr>
        <p:txBody>
          <a:bodyPr vert="horz" wrap="square" anchor="t"/>
          <a:p>
            <a:pPr marL="342900" indent="-342900" algn="l" defTabSz="0">
              <a:lnSpc>
                <a:spcPct val="80000"/>
              </a:lnSpc>
              <a:spcBef>
                <a:spcPct val="0"/>
              </a:spcBef>
              <a:buClrTx/>
              <a:buSzTx/>
              <a:buChar char="•"/>
            </a:pPr>
            <a:r>
              <a:rPr lang="zh-CN" altLang="en-US" sz="2800" kern="1200">
                <a:latin typeface="宋体" panose="02010600030101010101" pitchFamily="2" charset="-122"/>
                <a:ea typeface="宋体" panose="02010600030101010101" pitchFamily="2" charset="-122"/>
                <a:cs typeface="+mn-cs"/>
                <a:sym typeface="黑体" panose="02010609060101010101" charset="-122"/>
              </a:rPr>
              <a:t>即“</a:t>
            </a:r>
            <a:r>
              <a:rPr lang="zh-CN" altLang="en-US" sz="2800" kern="1200">
                <a:solidFill>
                  <a:srgbClr val="FF0000"/>
                </a:solidFill>
                <a:latin typeface="宋体" panose="02010600030101010101" pitchFamily="2" charset="-122"/>
                <a:ea typeface="宋体" panose="02010600030101010101" pitchFamily="2" charset="-122"/>
                <a:cs typeface="+mn-cs"/>
                <a:sym typeface="黑体" panose="02010609060101010101" charset="-122"/>
              </a:rPr>
              <a:t>氯胺酮</a:t>
            </a:r>
            <a:r>
              <a:rPr lang="zh-CN" altLang="en-US" sz="2800" kern="1200">
                <a:latin typeface="宋体" panose="02010600030101010101" pitchFamily="2" charset="-122"/>
                <a:ea typeface="宋体" panose="02010600030101010101" pitchFamily="2" charset="-122"/>
                <a:cs typeface="+mn-cs"/>
                <a:sym typeface="黑体" panose="02010609060101010101" charset="-122"/>
              </a:rPr>
              <a:t>”，静脉全麻药，有时也可用作兽用麻醉药。白色结晶粉末，无臭，易溶于水，通常在娱乐场所滥用。服用后遇快节奏音乐便会强烈扭动，会导致神经中毒反应、精神分裂症状，出现幻听、幻觉、幻视等，对记忆和思维能力造成严重的损害。</a:t>
            </a:r>
            <a:endParaRPr lang="zh-CN" altLang="en-US" sz="2400" kern="1200">
              <a:latin typeface="+mn-lt"/>
              <a:ea typeface="+mn-ea"/>
              <a:cs typeface="+mn-cs"/>
              <a:sym typeface="Arial" panose="020B0604020202020204" pitchFamily="34" charset="0"/>
            </a:endParaRPr>
          </a:p>
        </p:txBody>
      </p:sp>
      <p:pic>
        <p:nvPicPr>
          <p:cNvPr id="22532" name="图片 26627"/>
          <p:cNvPicPr>
            <a:picLocks noChangeAspect="1"/>
          </p:cNvPicPr>
          <p:nvPr/>
        </p:nvPicPr>
        <p:blipFill>
          <a:blip r:embed="rId2"/>
          <a:stretch>
            <a:fillRect/>
          </a:stretch>
        </p:blipFill>
        <p:spPr>
          <a:xfrm>
            <a:off x="34925" y="3417888"/>
            <a:ext cx="4427538" cy="3035300"/>
          </a:xfrm>
          <a:prstGeom prst="rect">
            <a:avLst/>
          </a:prstGeom>
          <a:noFill/>
          <a:ln w="9525">
            <a:noFill/>
          </a:ln>
        </p:spPr>
      </p:pic>
      <p:pic>
        <p:nvPicPr>
          <p:cNvPr id="22533" name="图片 26628"/>
          <p:cNvPicPr>
            <a:picLocks noChangeAspect="1"/>
          </p:cNvPicPr>
          <p:nvPr/>
        </p:nvPicPr>
        <p:blipFill>
          <a:blip r:embed="rId3"/>
          <a:stretch>
            <a:fillRect/>
          </a:stretch>
        </p:blipFill>
        <p:spPr>
          <a:xfrm>
            <a:off x="4500563" y="3435350"/>
            <a:ext cx="4643437" cy="3017838"/>
          </a:xfrm>
          <a:prstGeom prst="rect">
            <a:avLst/>
          </a:prstGeom>
          <a:noFill/>
          <a:ln w="9525">
            <a:noFill/>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标题 1"/>
          <p:cNvSpPr>
            <a:spLocks noGrp="1"/>
          </p:cNvSpPr>
          <p:nvPr>
            <p:ph type="ctrTitle"/>
          </p:nvPr>
        </p:nvSpPr>
        <p:spPr>
          <a:xfrm>
            <a:off x="628650" y="365125"/>
            <a:ext cx="7886700" cy="1325563"/>
          </a:xfrm>
          <a:ln/>
        </p:spPr>
        <p:txBody>
          <a:bodyPr vert="horz" wrap="square" lIns="90000" tIns="46800" rIns="90000" bIns="46800" anchor="ctr"/>
          <a:p>
            <a:pPr algn="l">
              <a:buClrTx/>
              <a:buSzTx/>
              <a:buFontTx/>
            </a:pPr>
            <a:r>
              <a:rPr lang="zh-CN" altLang="en-US" sz="4400" b="1" kern="1200">
                <a:latin typeface="+mj-lt"/>
                <a:ea typeface="+mj-ea"/>
                <a:cs typeface="+mj-cs"/>
                <a:sym typeface="黑体" panose="02010609060101010101" charset="-122"/>
              </a:rPr>
              <a:t>培训背景</a:t>
            </a:r>
            <a:endParaRPr lang="zh-CN" altLang="en-US" sz="3200" kern="1200">
              <a:latin typeface="+mj-lt"/>
              <a:ea typeface="+mj-ea"/>
              <a:cs typeface="+mj-cs"/>
              <a:sym typeface="Arial" panose="020B0604020202020204" pitchFamily="34" charset="0"/>
            </a:endParaRPr>
          </a:p>
        </p:txBody>
      </p:sp>
      <p:sp>
        <p:nvSpPr>
          <p:cNvPr id="5122" name="内容占位符 2"/>
          <p:cNvSpPr>
            <a:spLocks noGrp="1"/>
          </p:cNvSpPr>
          <p:nvPr>
            <p:ph type="subTitle" idx="1"/>
          </p:nvPr>
        </p:nvSpPr>
        <p:spPr>
          <a:xfrm>
            <a:off x="628650" y="1825625"/>
            <a:ext cx="7886700" cy="4351338"/>
          </a:xfrm>
          <a:ln/>
        </p:spPr>
        <p:txBody>
          <a:bodyPr vert="horz" wrap="square" lIns="90000" tIns="46800" rIns="90000" bIns="46800" anchor="t"/>
          <a:p>
            <a:pPr marL="342900" indent="-342900" algn="l" defTabSz="0">
              <a:spcBef>
                <a:spcPct val="0"/>
              </a:spcBef>
              <a:buClrTx/>
              <a:buSzTx/>
              <a:buChar char="•"/>
            </a:pPr>
            <a:r>
              <a:rPr lang="zh-CN" altLang="en-US" sz="2400" kern="1200">
                <a:latin typeface="宋体" panose="02010600030101010101" pitchFamily="2" charset="-122"/>
                <a:ea typeface="宋体" panose="02010600030101010101" pitchFamily="2" charset="-122"/>
                <a:cs typeface="+mn-cs"/>
                <a:sym typeface="宋体" panose="02010600030101010101" pitchFamily="2" charset="-122"/>
              </a:rPr>
              <a:t>开展禁毒宣传教育，普及毒品预防知识，其目的就是增强公民的禁毒意识，提高公民自觉抵制毒品危害的能力，揭示吸毒对个人、家庭、社会的严重危害，增强公民尤其是青少年的禁毒意识，教育公民同毒品违法犯罪行为作斗争，构筑全社会防范毒害侵袭的有效体系，将新增吸毒人员的比例降到最低。</a:t>
            </a:r>
            <a:endParaRPr lang="zh-CN" altLang="en-US" sz="2400" kern="1200">
              <a:latin typeface="+mn-lt"/>
              <a:ea typeface="+mn-ea"/>
              <a:cs typeface="+mn-cs"/>
              <a:sym typeface="Arial" panose="020B0604020202020204" pitchFamily="34" charset="0"/>
            </a:endParaRPr>
          </a:p>
        </p:txBody>
      </p:sp>
      <p:pic>
        <p:nvPicPr>
          <p:cNvPr id="5123" name="图片 9220"/>
          <p:cNvPicPr>
            <a:picLocks noChangeAspect="1"/>
          </p:cNvPicPr>
          <p:nvPr/>
        </p:nvPicPr>
        <p:blipFill>
          <a:blip r:embed="rId1"/>
          <a:stretch>
            <a:fillRect/>
          </a:stretch>
        </p:blipFill>
        <p:spPr>
          <a:xfrm>
            <a:off x="-3175" y="4429125"/>
            <a:ext cx="3040063" cy="2428875"/>
          </a:xfrm>
          <a:prstGeom prst="rect">
            <a:avLst/>
          </a:prstGeom>
          <a:noFill/>
          <a:ln w="9525">
            <a:noFill/>
          </a:ln>
        </p:spPr>
      </p:pic>
      <p:pic>
        <p:nvPicPr>
          <p:cNvPr id="5124" name="图片 9221"/>
          <p:cNvPicPr>
            <a:picLocks noChangeAspect="1"/>
          </p:cNvPicPr>
          <p:nvPr/>
        </p:nvPicPr>
        <p:blipFill>
          <a:blip r:embed="rId2"/>
          <a:stretch>
            <a:fillRect/>
          </a:stretch>
        </p:blipFill>
        <p:spPr>
          <a:xfrm>
            <a:off x="3036888" y="4430713"/>
            <a:ext cx="3027362" cy="2427287"/>
          </a:xfrm>
          <a:prstGeom prst="rect">
            <a:avLst/>
          </a:prstGeom>
          <a:noFill/>
          <a:ln w="9525">
            <a:noFill/>
          </a:ln>
        </p:spPr>
      </p:pic>
      <p:pic>
        <p:nvPicPr>
          <p:cNvPr id="5125" name="图片 9222"/>
          <p:cNvPicPr>
            <a:picLocks noChangeAspect="1"/>
          </p:cNvPicPr>
          <p:nvPr/>
        </p:nvPicPr>
        <p:blipFill>
          <a:blip r:embed="rId3"/>
          <a:stretch>
            <a:fillRect/>
          </a:stretch>
        </p:blipFill>
        <p:spPr>
          <a:xfrm>
            <a:off x="6064250" y="4429125"/>
            <a:ext cx="3071813" cy="242887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3553"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23554" name="标题 27649"/>
          <p:cNvSpPr>
            <a:spLocks noGrp="1"/>
          </p:cNvSpPr>
          <p:nvPr>
            <p:ph type="ctrTitle"/>
          </p:nvPr>
        </p:nvSpPr>
        <p:spPr>
          <a:xfrm>
            <a:off x="601663" y="279400"/>
            <a:ext cx="1882775" cy="1192213"/>
          </a:xfrm>
          <a:ln/>
        </p:spPr>
        <p:txBody>
          <a:bodyPr vert="horz" wrap="square" anchor="ctr"/>
          <a:p>
            <a:pPr algn="l" fontAlgn="base">
              <a:buClrTx/>
              <a:buSzTx/>
              <a:buFontTx/>
            </a:pPr>
            <a:r>
              <a:rPr lang="zh-CN" altLang="en-US" sz="4400" kern="1200">
                <a:latin typeface="+mj-lt"/>
                <a:ea typeface="+mj-ea"/>
                <a:cs typeface="+mj-cs"/>
                <a:sym typeface="黑体" panose="02010609060101010101" charset="-122"/>
              </a:rPr>
              <a:t>三唑仑</a:t>
            </a:r>
            <a:endParaRPr lang="zh-CN" altLang="en-US" sz="3200" kern="1200">
              <a:latin typeface="+mj-lt"/>
              <a:ea typeface="+mj-ea"/>
              <a:cs typeface="+mj-cs"/>
              <a:sym typeface="Arial" panose="020B0604020202020204" pitchFamily="34" charset="0"/>
            </a:endParaRPr>
          </a:p>
        </p:txBody>
      </p:sp>
      <p:sp>
        <p:nvSpPr>
          <p:cNvPr id="23555" name="文本占位符 27650"/>
          <p:cNvSpPr>
            <a:spLocks noGrp="1"/>
          </p:cNvSpPr>
          <p:nvPr>
            <p:ph type="subTitle" idx="1"/>
          </p:nvPr>
        </p:nvSpPr>
        <p:spPr>
          <a:xfrm>
            <a:off x="468313" y="1341438"/>
            <a:ext cx="8229600" cy="1871662"/>
          </a:xfrm>
          <a:ln/>
        </p:spPr>
        <p:txBody>
          <a:bodyPr vert="horz" wrap="square" anchor="t"/>
          <a:p>
            <a:pPr marL="342900" indent="-342900" algn="l" defTabSz="0">
              <a:lnSpc>
                <a:spcPct val="80000"/>
              </a:lnSpc>
              <a:spcBef>
                <a:spcPct val="0"/>
              </a:spcBef>
              <a:buClrTx/>
              <a:buSzTx/>
              <a:buChar char="•"/>
            </a:pPr>
            <a:r>
              <a:rPr lang="zh-CN" altLang="en-US" sz="2800" kern="1200" dirty="0">
                <a:latin typeface="宋体" panose="02010600030101010101" pitchFamily="2" charset="-122"/>
                <a:ea typeface="宋体" panose="02010600030101010101" pitchFamily="2" charset="-122"/>
                <a:cs typeface="+mn-cs"/>
                <a:sym typeface="黑体" panose="02010609060101010101" charset="-122"/>
              </a:rPr>
              <a:t>又名海乐神，是一种强烈的</a:t>
            </a:r>
            <a:r>
              <a:rPr lang="zh-CN" altLang="en-US" sz="2800" kern="1200" dirty="0">
                <a:solidFill>
                  <a:srgbClr val="FF0000"/>
                </a:solidFill>
                <a:latin typeface="宋体" panose="02010600030101010101" pitchFamily="2" charset="-122"/>
                <a:ea typeface="宋体" panose="02010600030101010101" pitchFamily="2" charset="-122"/>
                <a:cs typeface="+mn-cs"/>
                <a:sym typeface="黑体" panose="02010609060101010101" charset="-122"/>
              </a:rPr>
              <a:t>麻醉药品</a:t>
            </a:r>
            <a:r>
              <a:rPr lang="zh-CN" altLang="en-US" sz="2800" kern="1200" dirty="0">
                <a:latin typeface="宋体" panose="02010600030101010101" pitchFamily="2" charset="-122"/>
                <a:ea typeface="宋体" panose="02010600030101010101" pitchFamily="2" charset="-122"/>
                <a:cs typeface="+mn-cs"/>
                <a:sym typeface="黑体" panose="02010609060101010101" charset="-122"/>
              </a:rPr>
              <a:t>，口服后可以迅速使人昏迷晕倒，故俗称迷药、蒙汗药、迷魂药。可以伴随酒精类共同服用，也可溶于水及各种饮料中。见效迅速，药效比普通安定强</a:t>
            </a:r>
            <a:r>
              <a:rPr lang="en-US" altLang="zh-CN" sz="2800" kern="1200" dirty="0">
                <a:latin typeface="宋体" panose="02010600030101010101" pitchFamily="2" charset="-122"/>
                <a:ea typeface="宋体" panose="02010600030101010101" pitchFamily="2" charset="-122"/>
                <a:cs typeface="+mn-cs"/>
                <a:sym typeface="Arial" panose="020B0604020202020204" pitchFamily="34" charset="0"/>
              </a:rPr>
              <a:t>80--100</a:t>
            </a:r>
            <a:r>
              <a:rPr lang="zh-CN" altLang="en-US" sz="2800" kern="1200" dirty="0">
                <a:latin typeface="宋体" panose="02010600030101010101" pitchFamily="2" charset="-122"/>
                <a:ea typeface="宋体" panose="02010600030101010101" pitchFamily="2" charset="-122"/>
                <a:cs typeface="+mn-cs"/>
                <a:sym typeface="黑体" panose="02010609060101010101" charset="-122"/>
              </a:rPr>
              <a:t>倍。</a:t>
            </a:r>
            <a:endParaRPr lang="zh-CN" altLang="en-US" sz="2400" kern="1200" dirty="0">
              <a:latin typeface="+mn-lt"/>
              <a:ea typeface="+mn-ea"/>
              <a:cs typeface="+mn-cs"/>
              <a:sym typeface="Arial" panose="020B0604020202020204" pitchFamily="34" charset="0"/>
            </a:endParaRPr>
          </a:p>
        </p:txBody>
      </p:sp>
      <p:pic>
        <p:nvPicPr>
          <p:cNvPr id="23556" name="图片 27651"/>
          <p:cNvPicPr>
            <a:picLocks noChangeAspect="1"/>
          </p:cNvPicPr>
          <p:nvPr/>
        </p:nvPicPr>
        <p:blipFill>
          <a:blip r:embed="rId2"/>
          <a:stretch>
            <a:fillRect/>
          </a:stretch>
        </p:blipFill>
        <p:spPr>
          <a:xfrm>
            <a:off x="203200" y="3368675"/>
            <a:ext cx="4622800" cy="3257550"/>
          </a:xfrm>
          <a:prstGeom prst="rect">
            <a:avLst/>
          </a:prstGeom>
          <a:noFill/>
          <a:ln w="9525">
            <a:noFill/>
          </a:ln>
        </p:spPr>
      </p:pic>
      <p:pic>
        <p:nvPicPr>
          <p:cNvPr id="23557" name="图片 27652"/>
          <p:cNvPicPr>
            <a:picLocks noChangeAspect="1"/>
          </p:cNvPicPr>
          <p:nvPr/>
        </p:nvPicPr>
        <p:blipFill>
          <a:blip r:embed="rId3"/>
          <a:stretch>
            <a:fillRect/>
          </a:stretch>
        </p:blipFill>
        <p:spPr>
          <a:xfrm>
            <a:off x="4897438" y="3327400"/>
            <a:ext cx="3981450" cy="3341688"/>
          </a:xfrm>
          <a:prstGeom prst="rect">
            <a:avLst/>
          </a:prstGeom>
          <a:noFill/>
          <a:ln w="9525">
            <a:noFill/>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4577"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24578" name="标题 1"/>
          <p:cNvSpPr>
            <a:spLocks noGrp="1"/>
          </p:cNvSpPr>
          <p:nvPr>
            <p:ph type="ctrTitle"/>
          </p:nvPr>
        </p:nvSpPr>
        <p:spPr>
          <a:xfrm>
            <a:off x="292100" y="433388"/>
            <a:ext cx="7575550" cy="781050"/>
          </a:xfrm>
          <a:ln/>
        </p:spPr>
        <p:txBody>
          <a:bodyPr vert="horz" wrap="square" anchor="ctr"/>
          <a:p>
            <a:pPr algn="l">
              <a:buClrTx/>
              <a:buSzTx/>
              <a:buFontTx/>
            </a:pPr>
            <a:r>
              <a:rPr lang="zh-CN" altLang="en-US" sz="4400" kern="1200">
                <a:latin typeface="+mj-lt"/>
                <a:ea typeface="+mj-ea"/>
                <a:cs typeface="+mj-cs"/>
                <a:sym typeface="黑体" panose="02010609060101010101" charset="-122"/>
              </a:rPr>
              <a:t>伪装毒品</a:t>
            </a:r>
            <a:endParaRPr lang="zh-CN" altLang="en-US" sz="3200" kern="1200">
              <a:latin typeface="+mj-lt"/>
              <a:ea typeface="+mj-ea"/>
              <a:cs typeface="+mj-cs"/>
              <a:sym typeface="Arial" panose="020B0604020202020204" pitchFamily="34" charset="0"/>
            </a:endParaRPr>
          </a:p>
        </p:txBody>
      </p:sp>
      <p:sp>
        <p:nvSpPr>
          <p:cNvPr id="24579" name="文本占位符 27650"/>
          <p:cNvSpPr>
            <a:spLocks noGrp="1"/>
          </p:cNvSpPr>
          <p:nvPr>
            <p:ph type="subTitle" idx="1"/>
          </p:nvPr>
        </p:nvSpPr>
        <p:spPr>
          <a:xfrm>
            <a:off x="457200" y="1330325"/>
            <a:ext cx="8229600" cy="1871663"/>
          </a:xfrm>
          <a:ln/>
        </p:spPr>
        <p:txBody>
          <a:bodyPr vert="horz" wrap="square" anchor="t"/>
          <a:p>
            <a:pPr marL="342900" indent="-342900" algn="l" defTabSz="0">
              <a:lnSpc>
                <a:spcPct val="80000"/>
              </a:lnSpc>
              <a:spcBef>
                <a:spcPct val="0"/>
              </a:spcBef>
              <a:buClrTx/>
              <a:buSzTx/>
              <a:buChar char="•"/>
            </a:pPr>
            <a:r>
              <a:rPr lang="zh-CN" altLang="en-US" sz="2400" kern="1200" dirty="0">
                <a:latin typeface="宋体" panose="02010600030101010101" pitchFamily="2" charset="-122"/>
                <a:ea typeface="宋体" panose="02010600030101010101" pitchFamily="2" charset="-122"/>
                <a:cs typeface="+mn-cs"/>
                <a:sym typeface="黑体" panose="02010609060101010101" charset="-122"/>
              </a:rPr>
              <a:t>警惕新型毒品“奶茶”“跳跳糖”。多用奶茶、咖啡、茶叶包等包装掩饰；混合了冰毒、</a:t>
            </a:r>
            <a:r>
              <a:rPr lang="en-US" altLang="zh-CN" sz="2400" kern="1200" dirty="0">
                <a:latin typeface="宋体" panose="02010600030101010101" pitchFamily="2" charset="-122"/>
                <a:ea typeface="宋体" panose="02010600030101010101" pitchFamily="2" charset="-122"/>
                <a:cs typeface="+mn-cs"/>
                <a:sym typeface="Arial" panose="020B0604020202020204" pitchFamily="34" charset="0"/>
              </a:rPr>
              <a:t>K</a:t>
            </a:r>
            <a:r>
              <a:rPr lang="zh-CN" altLang="en-US" sz="2400" kern="1200" dirty="0">
                <a:latin typeface="宋体" panose="02010600030101010101" pitchFamily="2" charset="-122"/>
                <a:ea typeface="宋体" panose="02010600030101010101" pitchFamily="2" charset="-122"/>
                <a:cs typeface="+mn-cs"/>
                <a:sym typeface="黑体" panose="02010609060101010101" charset="-122"/>
              </a:rPr>
              <a:t>粉，成瘾性强，毒性巨大。奶茶其实是一个伪装类别的统称，统一是小袋装式的伪装。遇水即溶、即冲即饮，与各种饮品混合后口味都不发生变化，甚至香味都相似。这种新型毒品后劲很强，喝一次两天大脑都会处于兴奋当中。这也是新型毒品。</a:t>
            </a:r>
            <a:endParaRPr lang="zh-CN" altLang="en-US" sz="2400" kern="1200" dirty="0">
              <a:latin typeface="+mn-lt"/>
              <a:ea typeface="+mn-ea"/>
              <a:cs typeface="+mn-cs"/>
              <a:sym typeface="Arial" panose="020B0604020202020204" pitchFamily="34" charset="0"/>
            </a:endParaRPr>
          </a:p>
        </p:txBody>
      </p:sp>
      <p:pic>
        <p:nvPicPr>
          <p:cNvPr id="24580" name="图片 3"/>
          <p:cNvPicPr>
            <a:picLocks noChangeAspect="1"/>
          </p:cNvPicPr>
          <p:nvPr/>
        </p:nvPicPr>
        <p:blipFill>
          <a:blip r:embed="rId2"/>
          <a:stretch>
            <a:fillRect/>
          </a:stretch>
        </p:blipFill>
        <p:spPr>
          <a:xfrm>
            <a:off x="292100" y="3416300"/>
            <a:ext cx="4241800" cy="3000375"/>
          </a:xfrm>
          <a:prstGeom prst="rect">
            <a:avLst/>
          </a:prstGeom>
          <a:noFill/>
          <a:ln w="9525">
            <a:noFill/>
          </a:ln>
        </p:spPr>
      </p:pic>
      <p:pic>
        <p:nvPicPr>
          <p:cNvPr id="24581" name="图片 4"/>
          <p:cNvPicPr>
            <a:picLocks noChangeAspect="1"/>
          </p:cNvPicPr>
          <p:nvPr/>
        </p:nvPicPr>
        <p:blipFill>
          <a:blip r:embed="rId3"/>
          <a:stretch>
            <a:fillRect/>
          </a:stretch>
        </p:blipFill>
        <p:spPr>
          <a:xfrm>
            <a:off x="4687888" y="3416300"/>
            <a:ext cx="4191000" cy="3000375"/>
          </a:xfrm>
          <a:prstGeom prst="rect">
            <a:avLst/>
          </a:prstGeom>
          <a:noFill/>
          <a:ln w="9525">
            <a:noFill/>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1"/>
          <p:cNvSpPr>
            <a:spLocks noGrp="1"/>
          </p:cNvSpPr>
          <p:nvPr>
            <p:ph type="ctrTitle"/>
          </p:nvPr>
        </p:nvSpPr>
        <p:spPr>
          <a:xfrm>
            <a:off x="1460500" y="1000125"/>
            <a:ext cx="5734050" cy="1000125"/>
          </a:xfrm>
          <a:ln/>
        </p:spPr>
        <p:txBody>
          <a:bodyPr vert="horz" wrap="square" lIns="90000" tIns="46800" rIns="90000" bIns="46800" anchor="b"/>
          <a:p>
            <a:pPr>
              <a:buClrTx/>
              <a:buSzTx/>
              <a:buFontTx/>
            </a:pPr>
            <a:r>
              <a:rPr lang="en-US" altLang="zh-CN" sz="4400" kern="1200" dirty="0">
                <a:solidFill>
                  <a:srgbClr val="262626"/>
                </a:solidFill>
                <a:latin typeface="+mj-lt"/>
                <a:ea typeface="+mj-ea"/>
                <a:cs typeface="+mj-cs"/>
                <a:sym typeface="Arial" panose="020B0604020202020204" pitchFamily="34" charset="0"/>
              </a:rPr>
              <a:t>03.</a:t>
            </a:r>
            <a:r>
              <a:rPr lang="zh-CN" altLang="en-US" sz="4400" kern="1200" dirty="0">
                <a:solidFill>
                  <a:srgbClr val="262626"/>
                </a:solidFill>
                <a:latin typeface="黑体" panose="02010609060101010101" charset="-122"/>
                <a:ea typeface="+mj-ea"/>
                <a:cs typeface="+mj-cs"/>
                <a:sym typeface="黑体" panose="02010609060101010101" charset="-122"/>
              </a:rPr>
              <a:t>毒品的危害</a:t>
            </a:r>
            <a:endParaRPr lang="zh-CN" altLang="en-US" sz="3200" kern="1200" dirty="0">
              <a:latin typeface="+mj-lt"/>
              <a:ea typeface="+mj-ea"/>
              <a:cs typeface="+mj-cs"/>
              <a:sym typeface="Arial" panose="020B0604020202020204" pitchFamily="34" charset="0"/>
            </a:endParaRPr>
          </a:p>
        </p:txBody>
      </p:sp>
      <p:sp>
        <p:nvSpPr>
          <p:cNvPr id="25602" name="文本占位符 2"/>
          <p:cNvSpPr>
            <a:spLocks noGrp="1"/>
          </p:cNvSpPr>
          <p:nvPr>
            <p:ph type="subTitle" idx="1"/>
          </p:nvPr>
        </p:nvSpPr>
        <p:spPr>
          <a:xfrm>
            <a:off x="1123950" y="2679700"/>
            <a:ext cx="6896100" cy="1498600"/>
          </a:xfrm>
          <a:ln/>
        </p:spPr>
        <p:txBody>
          <a:bodyPr vert="horz" wrap="square" lIns="90000" tIns="46800" rIns="90000" bIns="46800" anchor="t"/>
          <a:p>
            <a:pPr marL="533400" indent="-533400" defTabSz="0">
              <a:lnSpc>
                <a:spcPct val="120000"/>
              </a:lnSpc>
              <a:buClrTx/>
              <a:buSzTx/>
            </a:pPr>
            <a:r>
              <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rPr>
              <a:t>毒品的危害可以用十二个字来概括为：</a:t>
            </a:r>
            <a:endPar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endParaRPr>
          </a:p>
          <a:p>
            <a:pPr marL="533400" indent="-533400" defTabSz="0">
              <a:lnSpc>
                <a:spcPct val="120000"/>
              </a:lnSpc>
              <a:buClrTx/>
              <a:buSzTx/>
            </a:pPr>
            <a:r>
              <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rPr>
              <a:t>毁灭自己</a:t>
            </a:r>
            <a:endPar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endParaRPr>
          </a:p>
          <a:p>
            <a:pPr marL="533400" indent="-533400" defTabSz="0">
              <a:lnSpc>
                <a:spcPct val="120000"/>
              </a:lnSpc>
              <a:buClr>
                <a:schemeClr val="hlink"/>
              </a:buClr>
              <a:buSzPct val="100000"/>
            </a:pPr>
            <a:r>
              <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rPr>
              <a:t>祸及家庭</a:t>
            </a:r>
            <a:endPar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endParaRPr>
          </a:p>
          <a:p>
            <a:pPr marL="533400" indent="-533400" defTabSz="0">
              <a:lnSpc>
                <a:spcPct val="120000"/>
              </a:lnSpc>
              <a:buClr>
                <a:schemeClr val="hlink"/>
              </a:buClr>
              <a:buSzPct val="100000"/>
            </a:pPr>
            <a:r>
              <a:rPr lang="zh-CN" altLang="en-US" sz="1400" kern="1200">
                <a:solidFill>
                  <a:srgbClr val="000000"/>
                </a:solidFill>
                <a:latin typeface="宋体" panose="02010600030101010101" pitchFamily="2" charset="-122"/>
                <a:ea typeface="宋体" panose="02010600030101010101" pitchFamily="2" charset="-122"/>
                <a:cs typeface="+mn-cs"/>
                <a:sym typeface="宋体" panose="02010600030101010101" pitchFamily="2" charset="-122"/>
              </a:rPr>
              <a:t>危害社会</a:t>
            </a:r>
            <a:endParaRPr lang="zh-CN" altLang="en-US" sz="1200" kern="1200">
              <a:latin typeface="+mn-lt"/>
              <a:ea typeface="+mn-ea"/>
              <a:cs typeface="+mn-cs"/>
              <a:sym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内容占位符 2"/>
          <p:cNvSpPr>
            <a:spLocks noGrp="1"/>
          </p:cNvSpPr>
          <p:nvPr>
            <p:ph type="subTitle" idx="1"/>
          </p:nvPr>
        </p:nvSpPr>
        <p:spPr>
          <a:xfrm>
            <a:off x="628650" y="1941513"/>
            <a:ext cx="7886700" cy="4351337"/>
          </a:xfrm>
          <a:ln/>
        </p:spPr>
        <p:txBody>
          <a:bodyPr vert="horz" wrap="square" lIns="90000" tIns="46800" rIns="90000" bIns="46800" anchor="t"/>
          <a:p>
            <a:pPr marL="533400" indent="-533400" defTabSz="0">
              <a:lnSpc>
                <a:spcPct val="120000"/>
              </a:lnSpc>
              <a:buClrTx/>
              <a:buSzTx/>
            </a:pPr>
            <a:r>
              <a:rPr lang="zh-CN" altLang="en-US" sz="3600" kern="1200" dirty="0">
                <a:solidFill>
                  <a:srgbClr val="000000"/>
                </a:solidFill>
                <a:latin typeface="黑体" panose="02010609060101010101" charset="-122"/>
                <a:ea typeface="+mn-ea"/>
                <a:cs typeface="+mn-cs"/>
                <a:sym typeface="黑体" panose="02010609060101010101" charset="-122"/>
              </a:rPr>
              <a:t>归纳起来最主要的危害有两大类</a:t>
            </a:r>
            <a:r>
              <a:rPr lang="en-US" altLang="zh-CN" sz="3600" kern="1200" dirty="0">
                <a:solidFill>
                  <a:srgbClr val="000000"/>
                </a:solidFill>
                <a:latin typeface="+mn-lt"/>
                <a:ea typeface="+mn-ea"/>
                <a:cs typeface="+mn-cs"/>
                <a:sym typeface="Arial" panose="020B0604020202020204" pitchFamily="34" charset="0"/>
              </a:rPr>
              <a:t>:</a:t>
            </a:r>
            <a:endParaRPr lang="zh-CN" altLang="en-US" sz="3600" kern="1200" dirty="0">
              <a:solidFill>
                <a:srgbClr val="000000"/>
              </a:solidFill>
              <a:latin typeface="+mn-lt"/>
              <a:ea typeface="+mn-ea"/>
              <a:cs typeface="+mn-cs"/>
              <a:sym typeface="Arial" panose="020B0604020202020204" pitchFamily="34" charset="0"/>
            </a:endParaRPr>
          </a:p>
          <a:p>
            <a:pPr marL="533400" indent="-533400" defTabSz="0">
              <a:lnSpc>
                <a:spcPct val="120000"/>
              </a:lnSpc>
              <a:buClrTx/>
              <a:buSzTx/>
            </a:pPr>
            <a:r>
              <a:rPr lang="zh-CN" altLang="en-US" sz="3600" kern="1200" dirty="0">
                <a:solidFill>
                  <a:srgbClr val="000000"/>
                </a:solidFill>
                <a:latin typeface="黑体" panose="02010609060101010101" charset="-122"/>
                <a:ea typeface="+mn-ea"/>
                <a:cs typeface="+mn-cs"/>
                <a:sym typeface="黑体" panose="02010609060101010101" charset="-122"/>
              </a:rPr>
              <a:t>对身心的危害</a:t>
            </a:r>
            <a:endParaRPr lang="zh-CN" altLang="en-US" sz="3600" kern="1200" dirty="0">
              <a:solidFill>
                <a:srgbClr val="000000"/>
              </a:solidFill>
              <a:latin typeface="黑体" panose="02010609060101010101" charset="-122"/>
              <a:ea typeface="+mn-ea"/>
              <a:cs typeface="+mn-cs"/>
              <a:sym typeface="黑体" panose="02010609060101010101" charset="-122"/>
            </a:endParaRPr>
          </a:p>
          <a:p>
            <a:pPr marL="533400" indent="-533400" defTabSz="0">
              <a:lnSpc>
                <a:spcPct val="120000"/>
              </a:lnSpc>
              <a:buClrTx/>
              <a:buSzTx/>
            </a:pPr>
            <a:r>
              <a:rPr lang="zh-CN" altLang="en-US" sz="3600" kern="1200" dirty="0">
                <a:solidFill>
                  <a:srgbClr val="000000"/>
                </a:solidFill>
                <a:latin typeface="黑体" panose="02010609060101010101" charset="-122"/>
                <a:ea typeface="+mn-ea"/>
                <a:cs typeface="+mn-cs"/>
                <a:sym typeface="黑体" panose="02010609060101010101" charset="-122"/>
              </a:rPr>
              <a:t>对社会的危害</a:t>
            </a:r>
            <a:endParaRPr lang="zh-CN" altLang="en-US" sz="2400" kern="1200" dirty="0">
              <a:latin typeface="+mn-lt"/>
              <a:ea typeface="+mn-ea"/>
              <a:cs typeface="+mn-cs"/>
              <a:sym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649"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sp>
        <p:nvSpPr>
          <p:cNvPr id="27650" name="文本框 2"/>
          <p:cNvSpPr/>
          <p:nvPr/>
        </p:nvSpPr>
        <p:spPr>
          <a:xfrm>
            <a:off x="630238" y="631825"/>
            <a:ext cx="6421437" cy="1600200"/>
          </a:xfrm>
          <a:prstGeom prst="rect">
            <a:avLst/>
          </a:prstGeom>
          <a:noFill/>
          <a:ln w="9525">
            <a:noFill/>
          </a:ln>
        </p:spPr>
        <p:txBody>
          <a:bodyPr anchor="t"/>
          <a:p>
            <a:r>
              <a:rPr lang="zh-CN" altLang="en-US" sz="4400" dirty="0">
                <a:solidFill>
                  <a:srgbClr val="000000"/>
                </a:solidFill>
                <a:latin typeface="黑体" panose="02010609060101010101" charset="-122"/>
                <a:ea typeface="黑体" panose="02010609060101010101" charset="-122"/>
                <a:sym typeface="黑体" panose="02010609060101010101" charset="-122"/>
              </a:rPr>
              <a:t>对身心的危害</a:t>
            </a:r>
            <a:endParaRPr lang="zh-CN" altLang="en-US" dirty="0">
              <a:latin typeface="Arial" panose="020B0604020202020204" pitchFamily="34" charset="0"/>
              <a:ea typeface="宋体" panose="02010600030101010101" pitchFamily="2" charset="-122"/>
            </a:endParaRPr>
          </a:p>
        </p:txBody>
      </p:sp>
      <p:sp>
        <p:nvSpPr>
          <p:cNvPr id="27651" name="文本框 3"/>
          <p:cNvSpPr/>
          <p:nvPr/>
        </p:nvSpPr>
        <p:spPr>
          <a:xfrm>
            <a:off x="630238" y="1730375"/>
            <a:ext cx="8170862" cy="3811588"/>
          </a:xfrm>
          <a:prstGeom prst="rect">
            <a:avLst/>
          </a:prstGeom>
          <a:noFill/>
          <a:ln w="9525">
            <a:noFill/>
          </a:ln>
        </p:spPr>
        <p:txBody>
          <a:bodyPr anchor="t"/>
          <a:p>
            <a:pPr marL="381000" indent="-381000">
              <a:buAutoNum type="arabicPeriod"/>
            </a:pPr>
            <a:r>
              <a:rPr lang="zh-CN" altLang="en-US" sz="2400" b="0" u="sng" dirty="0">
                <a:solidFill>
                  <a:srgbClr val="000000"/>
                </a:solidFill>
                <a:latin typeface="宋体" panose="02010600030101010101" pitchFamily="2" charset="-122"/>
                <a:ea typeface="宋体" panose="02010600030101010101" pitchFamily="2" charset="-122"/>
                <a:sym typeface="宋体" panose="02010600030101010101" pitchFamily="2" charset="-122"/>
              </a:rPr>
              <a:t>毒性作用</a:t>
            </a:r>
            <a:r>
              <a:rPr lang="en-US" altLang="zh-CN" sz="2400" b="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rPr>
              <a:t>毒性作用是指用药剂量过大或用药时间过长引起的对身体的一种有害作用，主要特征有：嗜睡、感觉迟钝、运动失调、幻觉、妄想、定向障碍等。</a:t>
            </a:r>
            <a:endPar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81000" indent="-381000">
              <a:buAutoNum type="arabicPeriod"/>
            </a:pPr>
            <a:r>
              <a:rPr lang="zh-CN" altLang="en-US" sz="2400" b="0" u="sng" dirty="0">
                <a:solidFill>
                  <a:srgbClr val="000000"/>
                </a:solidFill>
                <a:latin typeface="宋体" panose="02010600030101010101" pitchFamily="2" charset="-122"/>
                <a:ea typeface="宋体" panose="02010600030101010101" pitchFamily="2" charset="-122"/>
                <a:sym typeface="宋体" panose="02010600030101010101" pitchFamily="2" charset="-122"/>
              </a:rPr>
              <a:t>戒断反应</a:t>
            </a:r>
            <a:r>
              <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rPr>
              <a:t>：是长期吸毒造成的一种严重和具有潜在致命危险的身心损害，通常在突然终止用药或减少用药剂量后发生。戒断反应也是吸毒者戒断难的重要原因。</a:t>
            </a:r>
            <a:endPar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81000" indent="-381000">
              <a:buAutoNum type="arabicPeriod"/>
            </a:pPr>
            <a:r>
              <a:rPr lang="zh-CN" altLang="en-US" sz="2400" b="0" u="sng" dirty="0">
                <a:solidFill>
                  <a:srgbClr val="000000"/>
                </a:solidFill>
                <a:latin typeface="宋体" panose="02010600030101010101" pitchFamily="2" charset="-122"/>
                <a:ea typeface="宋体" panose="02010600030101010101" pitchFamily="2" charset="-122"/>
                <a:sym typeface="宋体" panose="02010600030101010101" pitchFamily="2" charset="-122"/>
              </a:rPr>
              <a:t>精神障碍</a:t>
            </a:r>
            <a:r>
              <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rPr>
              <a:t>：吸毒所致最突出的精神障碍就是幻觉和思维障碍。他们的行为特点围绕毒品转，甚至为吸毒而丧失人性。</a:t>
            </a:r>
            <a:endPar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381000" indent="-381000">
              <a:buAutoNum type="arabicPeriod"/>
            </a:pPr>
            <a:r>
              <a:rPr lang="zh-CN" altLang="en-US" sz="2400" b="0" u="sng" dirty="0">
                <a:solidFill>
                  <a:srgbClr val="000000"/>
                </a:solidFill>
                <a:latin typeface="宋体" panose="02010600030101010101" pitchFamily="2" charset="-122"/>
                <a:ea typeface="宋体" panose="02010600030101010101" pitchFamily="2" charset="-122"/>
                <a:sym typeface="宋体" panose="02010600030101010101" pitchFamily="2" charset="-122"/>
              </a:rPr>
              <a:t>感染疾病</a:t>
            </a:r>
            <a:r>
              <a:rPr lang="zh-CN" altLang="en-US" sz="2400" b="0" dirty="0">
                <a:solidFill>
                  <a:srgbClr val="000000"/>
                </a:solidFill>
                <a:latin typeface="宋体" panose="02010600030101010101" pitchFamily="2" charset="-122"/>
                <a:ea typeface="宋体" panose="02010600030101010101" pitchFamily="2" charset="-122"/>
                <a:sym typeface="宋体" panose="02010600030101010101" pitchFamily="2" charset="-122"/>
              </a:rPr>
              <a:t>：是吸毒，尤其是静脉注射毒品给滥用者带来感染性合并症，最常见的有化脓性感染和乙型肝炎，及令人担忧的艾滋病问题。</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8673"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pic>
        <p:nvPicPr>
          <p:cNvPr id="28674" name="图片 30721"/>
          <p:cNvPicPr>
            <a:picLocks noChangeAspect="1"/>
          </p:cNvPicPr>
          <p:nvPr/>
        </p:nvPicPr>
        <p:blipFill>
          <a:blip r:embed="rId2"/>
          <a:stretch>
            <a:fillRect/>
          </a:stretch>
        </p:blipFill>
        <p:spPr>
          <a:xfrm>
            <a:off x="250825" y="3284538"/>
            <a:ext cx="4537075" cy="3028950"/>
          </a:xfrm>
          <a:prstGeom prst="rect">
            <a:avLst/>
          </a:prstGeom>
          <a:noFill/>
          <a:ln w="9525">
            <a:noFill/>
          </a:ln>
        </p:spPr>
      </p:pic>
      <p:pic>
        <p:nvPicPr>
          <p:cNvPr id="28675" name="图片 30722"/>
          <p:cNvPicPr>
            <a:picLocks noChangeAspect="1"/>
          </p:cNvPicPr>
          <p:nvPr/>
        </p:nvPicPr>
        <p:blipFill>
          <a:blip r:embed="rId3"/>
          <a:stretch>
            <a:fillRect/>
          </a:stretch>
        </p:blipFill>
        <p:spPr>
          <a:xfrm>
            <a:off x="252413" y="295275"/>
            <a:ext cx="4535487" cy="3062288"/>
          </a:xfrm>
          <a:prstGeom prst="rect">
            <a:avLst/>
          </a:prstGeom>
          <a:noFill/>
          <a:ln w="9525">
            <a:noFill/>
          </a:ln>
        </p:spPr>
      </p:pic>
      <p:pic>
        <p:nvPicPr>
          <p:cNvPr id="28676" name="图片 30723"/>
          <p:cNvPicPr>
            <a:picLocks noChangeAspect="1"/>
          </p:cNvPicPr>
          <p:nvPr/>
        </p:nvPicPr>
        <p:blipFill>
          <a:blip r:embed="rId4"/>
          <a:stretch>
            <a:fillRect/>
          </a:stretch>
        </p:blipFill>
        <p:spPr>
          <a:xfrm>
            <a:off x="4824413" y="3357563"/>
            <a:ext cx="4140200" cy="2955925"/>
          </a:xfrm>
          <a:prstGeom prst="rect">
            <a:avLst/>
          </a:prstGeom>
          <a:noFill/>
          <a:ln w="9525">
            <a:noFill/>
          </a:ln>
        </p:spPr>
      </p:pic>
      <p:sp>
        <p:nvSpPr>
          <p:cNvPr id="28677" name="文本框 30725"/>
          <p:cNvSpPr/>
          <p:nvPr/>
        </p:nvSpPr>
        <p:spPr>
          <a:xfrm>
            <a:off x="5148263" y="1270000"/>
            <a:ext cx="3529012" cy="1444625"/>
          </a:xfrm>
          <a:prstGeom prst="rect">
            <a:avLst/>
          </a:prstGeom>
          <a:noFill/>
          <a:ln w="9525">
            <a:noFill/>
          </a:ln>
        </p:spPr>
        <p:txBody>
          <a:bodyPr anchor="t">
            <a:spAutoFit/>
          </a:bodyPr>
          <a:p>
            <a:pPr algn="ctr">
              <a:spcBef>
                <a:spcPct val="50000"/>
              </a:spcBef>
            </a:pPr>
            <a:r>
              <a:rPr lang="zh-CN" altLang="en-US" sz="4400" b="0" dirty="0">
                <a:solidFill>
                  <a:srgbClr val="000000"/>
                </a:solidFill>
                <a:latin typeface="黑体" panose="02010609060101010101" charset="-122"/>
                <a:ea typeface="黑体" panose="02010609060101010101" charset="-122"/>
                <a:sym typeface="黑体" panose="02010609060101010101" charset="-122"/>
              </a:rPr>
              <a:t>长期吸毒者的脸部变化</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9697"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29698" name="标题 31745"/>
          <p:cNvSpPr>
            <a:spLocks noGrp="1"/>
          </p:cNvSpPr>
          <p:nvPr>
            <p:ph type="ctrTitle"/>
          </p:nvPr>
        </p:nvSpPr>
        <p:spPr>
          <a:xfrm>
            <a:off x="468313" y="476250"/>
            <a:ext cx="4186237" cy="911225"/>
          </a:xfrm>
          <a:ln/>
        </p:spPr>
        <p:txBody>
          <a:bodyPr vert="horz" wrap="square" anchor="ctr"/>
          <a:p>
            <a:pPr algn="l" fontAlgn="base">
              <a:buClrTx/>
              <a:buSzTx/>
              <a:buFontTx/>
            </a:pPr>
            <a:r>
              <a:rPr lang="zh-CN" altLang="en-US" sz="4400" b="1" kern="1200">
                <a:latin typeface="+mj-lt"/>
                <a:ea typeface="+mj-ea"/>
                <a:cs typeface="+mj-cs"/>
                <a:sym typeface="黑体" panose="02010609060101010101" charset="-122"/>
              </a:rPr>
              <a:t>吸毒人员的特征</a:t>
            </a:r>
            <a:endParaRPr lang="zh-CN" altLang="en-US" sz="3200" kern="1200">
              <a:latin typeface="+mj-lt"/>
              <a:ea typeface="+mj-ea"/>
              <a:cs typeface="+mj-cs"/>
              <a:sym typeface="Arial" panose="020B0604020202020204" pitchFamily="34" charset="0"/>
            </a:endParaRPr>
          </a:p>
        </p:txBody>
      </p:sp>
      <p:sp>
        <p:nvSpPr>
          <p:cNvPr id="29700" name="文本占位符 31746"/>
          <p:cNvSpPr>
            <a:spLocks noGrp="1"/>
          </p:cNvSpPr>
          <p:nvPr>
            <p:ph type="subTitle" idx="1"/>
          </p:nvPr>
        </p:nvSpPr>
        <p:spPr>
          <a:xfrm>
            <a:off x="735013" y="1628775"/>
            <a:ext cx="8229600" cy="4114800"/>
          </a:xfrm>
          <a:ln/>
        </p:spPr>
        <p:txBody>
          <a:bodyPr vert="horz" wrap="square" anchor="t"/>
          <a:p>
            <a:pPr marL="533400" indent="-533400" algn="l" defTabSz="0">
              <a:lnSpc>
                <a:spcPct val="150000"/>
              </a:lnSpc>
              <a:spcBef>
                <a:spcPct val="0"/>
              </a:spcBef>
              <a:buClrTx/>
              <a:buSzTx/>
              <a:buAutoNum type="arabicPeriod"/>
            </a:pPr>
            <a:r>
              <a:rPr lang="zh-CN" altLang="en-US" sz="2400" kern="1200">
                <a:latin typeface="宋体" panose="02010600030101010101" pitchFamily="2" charset="-122"/>
                <a:ea typeface="宋体" panose="02010600030101010101" pitchFamily="2" charset="-122"/>
                <a:cs typeface="+mn-cs"/>
                <a:sym typeface="黑体" panose="02010609060101010101" charset="-122"/>
              </a:rPr>
              <a:t>面色灰暗、眼睛无神、食欲不振、身体消瘦； </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533400" indent="-533400" algn="l" defTabSz="0">
              <a:lnSpc>
                <a:spcPct val="150000"/>
              </a:lnSpc>
              <a:spcBef>
                <a:spcPct val="0"/>
              </a:spcBef>
              <a:buClrTx/>
              <a:buSzTx/>
              <a:buAutoNum type="arabicPeriod"/>
            </a:pPr>
            <a:r>
              <a:rPr lang="zh-CN" altLang="en-US" sz="2400" kern="1200">
                <a:latin typeface="宋体" panose="02010600030101010101" pitchFamily="2" charset="-122"/>
                <a:ea typeface="宋体" panose="02010600030101010101" pitchFamily="2" charset="-122"/>
                <a:cs typeface="+mn-cs"/>
                <a:sym typeface="黑体" panose="02010609060101010101" charset="-122"/>
              </a:rPr>
              <a:t>情绪不稳、精神异常、坐立不安、睡眠极差；</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533400" indent="-533400" algn="l" defTabSz="0">
              <a:lnSpc>
                <a:spcPct val="150000"/>
              </a:lnSpc>
              <a:spcBef>
                <a:spcPct val="0"/>
              </a:spcBef>
              <a:buClrTx/>
              <a:buSzTx/>
              <a:buAutoNum type="arabicPeriod"/>
            </a:pPr>
            <a:r>
              <a:rPr lang="zh-CN" altLang="en-US" sz="2400" kern="1200">
                <a:latin typeface="宋体" panose="02010600030101010101" pitchFamily="2" charset="-122"/>
                <a:ea typeface="宋体" panose="02010600030101010101" pitchFamily="2" charset="-122"/>
                <a:cs typeface="+mn-cs"/>
                <a:sym typeface="黑体" panose="02010609060101010101" charset="-122"/>
              </a:rPr>
              <a:t>突然频频地向父母或朋友索要或借钱，或在家中、单位偷窃钱财、物品以获得毒资； </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533400" indent="-533400" algn="l" defTabSz="0">
              <a:lnSpc>
                <a:spcPct val="150000"/>
              </a:lnSpc>
              <a:spcBef>
                <a:spcPct val="0"/>
              </a:spcBef>
              <a:buClrTx/>
              <a:buSzTx/>
              <a:buAutoNum type="arabicPeriod"/>
            </a:pPr>
            <a:r>
              <a:rPr lang="zh-CN" altLang="en-US" sz="2400" kern="1200">
                <a:latin typeface="宋体" panose="02010600030101010101" pitchFamily="2" charset="-122"/>
                <a:ea typeface="宋体" panose="02010600030101010101" pitchFamily="2" charset="-122"/>
                <a:cs typeface="+mn-cs"/>
                <a:sym typeface="黑体" panose="02010609060101010101" charset="-122"/>
              </a:rPr>
              <a:t>长时间躲在房间内，远离家人、他人；</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533400" indent="-533400" algn="l" defTabSz="0">
              <a:lnSpc>
                <a:spcPct val="150000"/>
              </a:lnSpc>
              <a:spcBef>
                <a:spcPct val="0"/>
              </a:spcBef>
              <a:buClrTx/>
              <a:buSzTx/>
              <a:buAutoNum type="arabicPeriod"/>
            </a:pPr>
            <a:r>
              <a:rPr lang="zh-CN" altLang="en-US" sz="2400" kern="1200">
                <a:latin typeface="宋体" panose="02010600030101010101" pitchFamily="2" charset="-122"/>
                <a:ea typeface="宋体" panose="02010600030101010101" pitchFamily="2" charset="-122"/>
                <a:cs typeface="+mn-cs"/>
                <a:sym typeface="黑体" panose="02010609060101010101" charset="-122"/>
              </a:rPr>
              <a:t>为掩盖手臂上的注射针孔，夏季穿着长袖衬衣； </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533400" indent="-533400" algn="l" defTabSz="0">
              <a:lnSpc>
                <a:spcPct val="150000"/>
              </a:lnSpc>
              <a:spcBef>
                <a:spcPct val="0"/>
              </a:spcBef>
              <a:buClrTx/>
              <a:buSzTx/>
              <a:buAutoNum type="arabicPeriod"/>
            </a:pPr>
            <a:r>
              <a:rPr lang="zh-CN" altLang="en-US" sz="2400" kern="1200">
                <a:latin typeface="宋体" panose="02010600030101010101" pitchFamily="2" charset="-122"/>
                <a:ea typeface="宋体" panose="02010600030101010101" pitchFamily="2" charset="-122"/>
                <a:cs typeface="+mn-cs"/>
                <a:sym typeface="黑体" panose="02010609060101010101" charset="-122"/>
              </a:rPr>
              <a:t>经常无故出入偏僻的地方与吸毒者交往。</a:t>
            </a:r>
            <a:endParaRPr lang="zh-CN" altLang="en-US" sz="2400" kern="1200">
              <a:latin typeface="宋体" panose="02010600030101010101" pitchFamily="2" charset="-122"/>
              <a:ea typeface="宋体" panose="02010600030101010101" pitchFamily="2" charset="-122"/>
              <a:cs typeface="+mn-cs"/>
              <a:sym typeface="黑体" panose="02010609060101010101" charset="-122"/>
            </a:endParaRPr>
          </a:p>
          <a:p>
            <a:pPr marL="533400" indent="-533400" algn="l" defTabSz="0">
              <a:lnSpc>
                <a:spcPct val="150000"/>
              </a:lnSpc>
              <a:spcBef>
                <a:spcPct val="0"/>
              </a:spcBef>
              <a:buClrTx/>
              <a:buSzTx/>
              <a:buChar char="•"/>
            </a:pPr>
            <a:endParaRPr lang="zh-CN" altLang="en-US" sz="2400" kern="1200">
              <a:latin typeface="+mn-lt"/>
              <a:ea typeface="+mn-ea"/>
              <a:cs typeface="+mn-cs"/>
              <a:sym typeface="黑体" panose="0201060906010101010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700">
                                            <p:txEl>
                                              <p:charRg st="0" end="22"/>
                                            </p:txEl>
                                          </p:spTgt>
                                        </p:tgtEl>
                                        <p:attrNameLst>
                                          <p:attrName>style.visibility</p:attrName>
                                        </p:attrNameLst>
                                      </p:cBhvr>
                                      <p:to>
                                        <p:strVal val="visible"/>
                                      </p:to>
                                    </p:set>
                                    <p:animEffect filter="blinds(horizontal)">
                                      <p:cBhvr>
                                        <p:cTn id="7" dur="500"/>
                                        <p:tgtEl>
                                          <p:spTgt spid="29700">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9700">
                                            <p:txEl>
                                              <p:charRg st="22" end="43"/>
                                            </p:txEl>
                                          </p:spTgt>
                                        </p:tgtEl>
                                        <p:attrNameLst>
                                          <p:attrName>style.visibility</p:attrName>
                                        </p:attrNameLst>
                                      </p:cBhvr>
                                      <p:to>
                                        <p:strVal val="visible"/>
                                      </p:to>
                                    </p:set>
                                    <p:animEffect filter="blinds(horizontal)">
                                      <p:cBhvr>
                                        <p:cTn id="12" dur="500"/>
                                        <p:tgtEl>
                                          <p:spTgt spid="29700">
                                            <p:txEl>
                                              <p:charRg st="22" end="4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9700">
                                            <p:txEl>
                                              <p:charRg st="43" end="82"/>
                                            </p:txEl>
                                          </p:spTgt>
                                        </p:tgtEl>
                                        <p:attrNameLst>
                                          <p:attrName>style.visibility</p:attrName>
                                        </p:attrNameLst>
                                      </p:cBhvr>
                                      <p:to>
                                        <p:strVal val="visible"/>
                                      </p:to>
                                    </p:set>
                                    <p:animEffect filter="blinds(horizontal)">
                                      <p:cBhvr>
                                        <p:cTn id="17" dur="500"/>
                                        <p:tgtEl>
                                          <p:spTgt spid="29700">
                                            <p:txEl>
                                              <p:charRg st="43" end="8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9700">
                                            <p:txEl>
                                              <p:charRg st="82" end="100"/>
                                            </p:txEl>
                                          </p:spTgt>
                                        </p:tgtEl>
                                        <p:attrNameLst>
                                          <p:attrName>style.visibility</p:attrName>
                                        </p:attrNameLst>
                                      </p:cBhvr>
                                      <p:to>
                                        <p:strVal val="visible"/>
                                      </p:to>
                                    </p:set>
                                    <p:animEffect filter="blinds(horizontal)">
                                      <p:cBhvr>
                                        <p:cTn id="22" dur="500"/>
                                        <p:tgtEl>
                                          <p:spTgt spid="29700">
                                            <p:txEl>
                                              <p:charRg st="82" end="10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9700">
                                            <p:txEl>
                                              <p:charRg st="100" end="123"/>
                                            </p:txEl>
                                          </p:spTgt>
                                        </p:tgtEl>
                                        <p:attrNameLst>
                                          <p:attrName>style.visibility</p:attrName>
                                        </p:attrNameLst>
                                      </p:cBhvr>
                                      <p:to>
                                        <p:strVal val="visible"/>
                                      </p:to>
                                    </p:set>
                                    <p:animEffect filter="blinds(horizontal)">
                                      <p:cBhvr>
                                        <p:cTn id="27" dur="500"/>
                                        <p:tgtEl>
                                          <p:spTgt spid="29700">
                                            <p:txEl>
                                              <p:charRg st="100" end="12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9700">
                                            <p:txEl>
                                              <p:charRg st="123" end="142"/>
                                            </p:txEl>
                                          </p:spTgt>
                                        </p:tgtEl>
                                        <p:attrNameLst>
                                          <p:attrName>style.visibility</p:attrName>
                                        </p:attrNameLst>
                                      </p:cBhvr>
                                      <p:to>
                                        <p:strVal val="visible"/>
                                      </p:to>
                                    </p:set>
                                    <p:animEffect filter="blinds(horizontal)">
                                      <p:cBhvr>
                                        <p:cTn id="32" dur="500"/>
                                        <p:tgtEl>
                                          <p:spTgt spid="29700">
                                            <p:txEl>
                                              <p:charRg st="123"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0721"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30723" name="文本占位符 32769"/>
          <p:cNvSpPr>
            <a:spLocks noGrp="1"/>
          </p:cNvSpPr>
          <p:nvPr>
            <p:ph type="subTitle" idx="1"/>
          </p:nvPr>
        </p:nvSpPr>
        <p:spPr>
          <a:xfrm>
            <a:off x="936625" y="1485900"/>
            <a:ext cx="6983413" cy="431800"/>
          </a:xfrm>
          <a:ln/>
        </p:spPr>
        <p:txBody>
          <a:bodyPr vert="horz" wrap="square" anchor="t"/>
          <a:p>
            <a:pPr marL="457200" indent="-457200" algn="l" defTabSz="0">
              <a:lnSpc>
                <a:spcPct val="150000"/>
              </a:lnSpc>
              <a:spcBef>
                <a:spcPct val="0"/>
              </a:spcBef>
              <a:buClrTx/>
              <a:buSzTx/>
            </a:pPr>
            <a:r>
              <a:rPr lang="en-US" altLang="zh-CN" sz="1200" kern="1200" dirty="0">
                <a:latin typeface="+mn-lt"/>
                <a:ea typeface="+mn-ea"/>
                <a:cs typeface="+mn-cs"/>
                <a:sym typeface="Arial" panose="020B0604020202020204" pitchFamily="34" charset="0"/>
              </a:rPr>
              <a:t>   </a:t>
            </a:r>
            <a:r>
              <a:rPr lang="zh-CN" altLang="en-US" sz="1400" b="1" kern="1200" dirty="0">
                <a:latin typeface="+mn-lt"/>
                <a:ea typeface="+mn-ea"/>
                <a:cs typeface="+mn-cs"/>
                <a:sym typeface="黑体" panose="02010609060101010101" charset="-122"/>
              </a:rPr>
              <a:t>无论用什么方式吸毒，对人体的肌体都会造成极大的损害。</a:t>
            </a:r>
            <a:endParaRPr lang="zh-CN" altLang="en-US" sz="1600" kern="1200" dirty="0">
              <a:latin typeface="+mn-lt"/>
              <a:ea typeface="+mn-ea"/>
              <a:cs typeface="+mn-cs"/>
              <a:sym typeface="Arial" panose="020B0604020202020204" pitchFamily="34" charset="0"/>
            </a:endParaRPr>
          </a:p>
        </p:txBody>
      </p:sp>
      <p:sp>
        <p:nvSpPr>
          <p:cNvPr id="2" name="标题 32770"/>
          <p:cNvSpPr>
            <a:spLocks noGrp="1"/>
          </p:cNvSpPr>
          <p:nvPr>
            <p:ph type="ctrTitle"/>
          </p:nvPr>
        </p:nvSpPr>
        <p:spPr>
          <a:xfrm>
            <a:off x="468313" y="430213"/>
            <a:ext cx="5327650" cy="1055687"/>
          </a:xfrm>
          <a:ln/>
        </p:spPr>
        <p:txBody>
          <a:bodyPr vert="horz" wrap="square" anchor="ctr"/>
          <a:p>
            <a:pPr fontAlgn="base">
              <a:buClrTx/>
              <a:buSzTx/>
              <a:buFontTx/>
            </a:pPr>
            <a:r>
              <a:rPr lang="zh-CN" altLang="en-US" sz="4000" b="1" kern="1200">
                <a:latin typeface="+mj-lt"/>
                <a:ea typeface="+mj-ea"/>
                <a:cs typeface="+mj-cs"/>
                <a:sym typeface="黑体" panose="02010609060101010101" charset="-122"/>
              </a:rPr>
              <a:t>主要吸毒的方式及危害</a:t>
            </a:r>
            <a:endParaRPr lang="zh-CN" altLang="en-US" sz="3200" kern="1200">
              <a:latin typeface="+mj-lt"/>
              <a:ea typeface="+mj-ea"/>
              <a:cs typeface="+mj-cs"/>
              <a:sym typeface="Arial" panose="020B0604020202020204" pitchFamily="34" charset="0"/>
            </a:endParaRPr>
          </a:p>
        </p:txBody>
      </p:sp>
      <p:pic>
        <p:nvPicPr>
          <p:cNvPr id="30725" name="图片 32772"/>
          <p:cNvPicPr>
            <a:picLocks noChangeAspect="1"/>
          </p:cNvPicPr>
          <p:nvPr/>
        </p:nvPicPr>
        <p:blipFill>
          <a:blip r:embed="rId2"/>
          <a:stretch>
            <a:fillRect/>
          </a:stretch>
        </p:blipFill>
        <p:spPr>
          <a:xfrm>
            <a:off x="250825" y="4508500"/>
            <a:ext cx="3097213" cy="2055813"/>
          </a:xfrm>
          <a:prstGeom prst="rect">
            <a:avLst/>
          </a:prstGeom>
          <a:noFill/>
          <a:ln w="9525">
            <a:noFill/>
          </a:ln>
        </p:spPr>
      </p:pic>
      <p:pic>
        <p:nvPicPr>
          <p:cNvPr id="30726" name="图片 32773"/>
          <p:cNvPicPr>
            <a:picLocks noChangeAspect="1"/>
          </p:cNvPicPr>
          <p:nvPr/>
        </p:nvPicPr>
        <p:blipFill>
          <a:blip r:embed="rId3"/>
          <a:stretch>
            <a:fillRect/>
          </a:stretch>
        </p:blipFill>
        <p:spPr>
          <a:xfrm>
            <a:off x="6877050" y="4365625"/>
            <a:ext cx="1662113" cy="2232025"/>
          </a:xfrm>
          <a:prstGeom prst="rect">
            <a:avLst/>
          </a:prstGeom>
          <a:noFill/>
          <a:ln w="9525">
            <a:noFill/>
          </a:ln>
        </p:spPr>
      </p:pic>
      <p:pic>
        <p:nvPicPr>
          <p:cNvPr id="30727" name="图片 32774"/>
          <p:cNvPicPr>
            <a:picLocks noChangeAspect="1"/>
          </p:cNvPicPr>
          <p:nvPr/>
        </p:nvPicPr>
        <p:blipFill>
          <a:blip r:embed="rId4"/>
          <a:stretch>
            <a:fillRect/>
          </a:stretch>
        </p:blipFill>
        <p:spPr>
          <a:xfrm>
            <a:off x="3563938" y="4508500"/>
            <a:ext cx="2879725" cy="2017713"/>
          </a:xfrm>
          <a:prstGeom prst="rect">
            <a:avLst/>
          </a:prstGeom>
          <a:noFill/>
          <a:ln w="9525">
            <a:noFill/>
          </a:ln>
        </p:spPr>
      </p:pic>
      <p:sp>
        <p:nvSpPr>
          <p:cNvPr id="30728" name="文本框 32775"/>
          <p:cNvSpPr/>
          <p:nvPr/>
        </p:nvSpPr>
        <p:spPr>
          <a:xfrm>
            <a:off x="539750" y="2852738"/>
            <a:ext cx="7416800" cy="646112"/>
          </a:xfrm>
          <a:prstGeom prst="rect">
            <a:avLst/>
          </a:prstGeom>
          <a:noFill/>
          <a:ln w="9525">
            <a:noFill/>
          </a:ln>
        </p:spPr>
        <p:txBody>
          <a:bodyPr anchor="t">
            <a:spAutoFit/>
          </a:bodyPr>
          <a:p>
            <a:pPr marL="342900" indent="-342900">
              <a:spcBef>
                <a:spcPct val="50000"/>
              </a:spcBef>
            </a:pPr>
            <a:r>
              <a:rPr lang="en-US" altLang="zh-CN" b="0" dirty="0">
                <a:solidFill>
                  <a:srgbClr val="000000"/>
                </a:solidFill>
                <a:latin typeface="黑体" panose="02010609060101010101" charset="-122"/>
                <a:ea typeface="黑体" panose="02010609060101010101" charset="-122"/>
                <a:sym typeface="黑体" panose="02010609060101010101" charset="-122"/>
              </a:rPr>
              <a:t>2. </a:t>
            </a:r>
            <a:r>
              <a:rPr lang="zh-CN" altLang="en-US" b="0" u="sng" dirty="0">
                <a:solidFill>
                  <a:srgbClr val="000000"/>
                </a:solidFill>
                <a:latin typeface="黑体" panose="02010609060101010101" charset="-122"/>
                <a:ea typeface="黑体" panose="02010609060101010101" charset="-122"/>
                <a:sym typeface="黑体" panose="02010609060101010101" charset="-122"/>
              </a:rPr>
              <a:t>肌肉注射毒品</a:t>
            </a:r>
            <a:r>
              <a:rPr lang="zh-CN" altLang="en-US" b="0" dirty="0">
                <a:solidFill>
                  <a:srgbClr val="000000"/>
                </a:solidFill>
                <a:latin typeface="黑体" panose="02010609060101010101" charset="-122"/>
                <a:ea typeface="黑体" panose="02010609060101010101" charset="-122"/>
                <a:sym typeface="黑体" panose="02010609060101010101" charset="-122"/>
              </a:rPr>
              <a:t>：注射部位的皮肤可能出现脓肿、感染、色素沉着、疤痕硬结等症状。</a:t>
            </a:r>
            <a:endParaRPr lang="zh-CN" altLang="en-US" dirty="0">
              <a:latin typeface="Arial" panose="020B0604020202020204" pitchFamily="34" charset="0"/>
              <a:ea typeface="宋体" panose="02010600030101010101" pitchFamily="2" charset="-122"/>
            </a:endParaRPr>
          </a:p>
        </p:txBody>
      </p:sp>
      <p:sp>
        <p:nvSpPr>
          <p:cNvPr id="30729" name="文本框 32776"/>
          <p:cNvSpPr/>
          <p:nvPr/>
        </p:nvSpPr>
        <p:spPr>
          <a:xfrm>
            <a:off x="539750" y="3451225"/>
            <a:ext cx="7416800" cy="922338"/>
          </a:xfrm>
          <a:prstGeom prst="rect">
            <a:avLst/>
          </a:prstGeom>
          <a:noFill/>
          <a:ln w="9525">
            <a:noFill/>
          </a:ln>
        </p:spPr>
        <p:txBody>
          <a:bodyPr anchor="t">
            <a:spAutoFit/>
          </a:bodyPr>
          <a:p>
            <a:pPr marL="342900" indent="-342900">
              <a:spcBef>
                <a:spcPct val="50000"/>
              </a:spcBef>
            </a:pPr>
            <a:r>
              <a:rPr lang="en-US" altLang="zh-CN" b="0" dirty="0">
                <a:solidFill>
                  <a:srgbClr val="000000"/>
                </a:solidFill>
                <a:latin typeface="黑体" panose="02010609060101010101" charset="-122"/>
                <a:ea typeface="黑体" panose="02010609060101010101" charset="-122"/>
                <a:sym typeface="黑体" panose="02010609060101010101" charset="-122"/>
              </a:rPr>
              <a:t>3. </a:t>
            </a:r>
            <a:r>
              <a:rPr lang="zh-CN" altLang="en-US" b="0" u="sng" dirty="0">
                <a:solidFill>
                  <a:srgbClr val="000000"/>
                </a:solidFill>
                <a:latin typeface="黑体" panose="02010609060101010101" charset="-122"/>
                <a:ea typeface="黑体" panose="02010609060101010101" charset="-122"/>
                <a:sym typeface="黑体" panose="02010609060101010101" charset="-122"/>
              </a:rPr>
              <a:t>呼吸吸食毒品</a:t>
            </a:r>
            <a:r>
              <a:rPr lang="zh-CN" altLang="en-US" b="0" dirty="0">
                <a:solidFill>
                  <a:srgbClr val="000000"/>
                </a:solidFill>
                <a:latin typeface="黑体" panose="02010609060101010101" charset="-122"/>
                <a:ea typeface="黑体" panose="02010609060101010101" charset="-122"/>
                <a:sym typeface="黑体" panose="02010609060101010101" charset="-122"/>
              </a:rPr>
              <a:t>：是指毒品加温后通过呼吸道进入人体的吸食方式。长期吸食对呼吸道系统造成恶性刺激，轻者易患气管炎，重者导致肺炎、肺气肿和肺癌。</a:t>
            </a:r>
            <a:endParaRPr lang="zh-CN" altLang="en-US" dirty="0">
              <a:latin typeface="Arial" panose="020B0604020202020204" pitchFamily="34" charset="0"/>
              <a:ea typeface="宋体" panose="02010600030101010101" pitchFamily="2" charset="-122"/>
            </a:endParaRPr>
          </a:p>
        </p:txBody>
      </p:sp>
      <p:sp>
        <p:nvSpPr>
          <p:cNvPr id="30730" name="文本框 32777"/>
          <p:cNvSpPr/>
          <p:nvPr/>
        </p:nvSpPr>
        <p:spPr>
          <a:xfrm>
            <a:off x="539750" y="2060575"/>
            <a:ext cx="7777163" cy="838200"/>
          </a:xfrm>
          <a:prstGeom prst="rect">
            <a:avLst/>
          </a:prstGeom>
          <a:noFill/>
          <a:ln w="9525">
            <a:noFill/>
          </a:ln>
        </p:spPr>
        <p:txBody>
          <a:bodyPr anchor="t">
            <a:spAutoFit/>
          </a:bodyPr>
          <a:p>
            <a:pPr marL="342900" indent="-342900">
              <a:lnSpc>
                <a:spcPct val="90000"/>
              </a:lnSpc>
              <a:spcBef>
                <a:spcPct val="20000"/>
              </a:spcBef>
              <a:buClr>
                <a:schemeClr val="hlink"/>
              </a:buClr>
              <a:buSzPct val="120000"/>
            </a:pPr>
            <a:r>
              <a:rPr lang="en-US" altLang="zh-CN" b="0" dirty="0">
                <a:solidFill>
                  <a:srgbClr val="000000"/>
                </a:solidFill>
                <a:latin typeface="黑体" panose="02010609060101010101" charset="-122"/>
                <a:ea typeface="黑体" panose="02010609060101010101" charset="-122"/>
                <a:sym typeface="黑体" panose="02010609060101010101" charset="-122"/>
              </a:rPr>
              <a:t>1. </a:t>
            </a:r>
            <a:r>
              <a:rPr lang="zh-CN" altLang="en-US" b="0" u="sng" dirty="0">
                <a:solidFill>
                  <a:srgbClr val="000000"/>
                </a:solidFill>
                <a:latin typeface="黑体" panose="02010609060101010101" charset="-122"/>
                <a:ea typeface="黑体" panose="02010609060101010101" charset="-122"/>
                <a:sym typeface="黑体" panose="02010609060101010101" charset="-122"/>
              </a:rPr>
              <a:t>静脉注射毒品</a:t>
            </a:r>
            <a:r>
              <a:rPr lang="zh-CN" altLang="en-US" b="0" dirty="0">
                <a:solidFill>
                  <a:srgbClr val="000000"/>
                </a:solidFill>
                <a:latin typeface="黑体" panose="02010609060101010101" charset="-122"/>
                <a:ea typeface="黑体" panose="02010609060101010101" charset="-122"/>
                <a:sym typeface="黑体" panose="02010609060101010101" charset="-122"/>
              </a:rPr>
              <a:t>：静脉注射毒品对人体的免疫功能有着直接和全面的损害，最容易引发吸毒过量死亡，同时不洁注射是传播艾滋病毒的重要途径，国内外大量的统计已经充分证明了这一点。</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0723">
                                            <p:txEl>
                                              <p:charRg st="0" end="30"/>
                                            </p:txEl>
                                          </p:spTgt>
                                        </p:tgtEl>
                                      </p:cBhvr>
                                      <p:by x="125000" y="125000"/>
                                    </p:animScale>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0730"/>
                                        </p:tgtEl>
                                        <p:attrNameLst>
                                          <p:attrName>style.visibility</p:attrName>
                                        </p:attrNameLst>
                                      </p:cBhvr>
                                      <p:to>
                                        <p:strVal val="visible"/>
                                      </p:to>
                                    </p:set>
                                    <p:anim calcmode="lin" valueType="num">
                                      <p:cBhvr>
                                        <p:cTn id="11" dur="500" fill="hold"/>
                                        <p:tgtEl>
                                          <p:spTgt spid="30730"/>
                                        </p:tgtEl>
                                        <p:attrNameLst>
                                          <p:attrName>ppt_x</p:attrName>
                                        </p:attrNameLst>
                                      </p:cBhvr>
                                      <p:tavLst>
                                        <p:tav tm="0">
                                          <p:val>
                                            <p:strVal val="#ppt_x"/>
                                          </p:val>
                                        </p:tav>
                                        <p:tav tm="100000">
                                          <p:val>
                                            <p:strVal val="#ppt_x"/>
                                          </p:val>
                                        </p:tav>
                                      </p:tavLst>
                                    </p:anim>
                                    <p:anim calcmode="lin" valueType="num">
                                      <p:cBhvr>
                                        <p:cTn id="12" dur="500" fill="hold"/>
                                        <p:tgtEl>
                                          <p:spTgt spid="3073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25"/>
                                        </p:tgtEl>
                                        <p:attrNameLst>
                                          <p:attrName>style.visibility</p:attrName>
                                        </p:attrNameLst>
                                      </p:cBhvr>
                                      <p:to>
                                        <p:strVal val="visible"/>
                                      </p:to>
                                    </p:set>
                                    <p:anim calcmode="lin" valueType="num">
                                      <p:cBhvr>
                                        <p:cTn id="15" dur="500" fill="hold"/>
                                        <p:tgtEl>
                                          <p:spTgt spid="30725"/>
                                        </p:tgtEl>
                                        <p:attrNameLst>
                                          <p:attrName>ppt_x</p:attrName>
                                        </p:attrNameLst>
                                      </p:cBhvr>
                                      <p:tavLst>
                                        <p:tav tm="0">
                                          <p:val>
                                            <p:strVal val="#ppt_x"/>
                                          </p:val>
                                        </p:tav>
                                        <p:tav tm="100000">
                                          <p:val>
                                            <p:strVal val="#ppt_x"/>
                                          </p:val>
                                        </p:tav>
                                      </p:tavLst>
                                    </p:anim>
                                    <p:anim calcmode="lin" valueType="num">
                                      <p:cBhvr>
                                        <p:cTn id="16" dur="500" fill="hold"/>
                                        <p:tgtEl>
                                          <p:spTgt spid="307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0728"/>
                                        </p:tgtEl>
                                        <p:attrNameLst>
                                          <p:attrName>style.visibility</p:attrName>
                                        </p:attrNameLst>
                                      </p:cBhvr>
                                      <p:to>
                                        <p:strVal val="visible"/>
                                      </p:to>
                                    </p:set>
                                    <p:anim calcmode="lin" valueType="num">
                                      <p:cBhvr>
                                        <p:cTn id="21" dur="500" fill="hold"/>
                                        <p:tgtEl>
                                          <p:spTgt spid="30728"/>
                                        </p:tgtEl>
                                        <p:attrNameLst>
                                          <p:attrName>ppt_x</p:attrName>
                                        </p:attrNameLst>
                                      </p:cBhvr>
                                      <p:tavLst>
                                        <p:tav tm="0">
                                          <p:val>
                                            <p:strVal val="#ppt_x"/>
                                          </p:val>
                                        </p:tav>
                                        <p:tav tm="100000">
                                          <p:val>
                                            <p:strVal val="#ppt_x"/>
                                          </p:val>
                                        </p:tav>
                                      </p:tavLst>
                                    </p:anim>
                                    <p:anim calcmode="lin" valueType="num">
                                      <p:cBhvr>
                                        <p:cTn id="22" dur="500" fill="hold"/>
                                        <p:tgtEl>
                                          <p:spTgt spid="3072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0727"/>
                                        </p:tgtEl>
                                        <p:attrNameLst>
                                          <p:attrName>style.visibility</p:attrName>
                                        </p:attrNameLst>
                                      </p:cBhvr>
                                      <p:to>
                                        <p:strVal val="visible"/>
                                      </p:to>
                                    </p:set>
                                    <p:anim calcmode="lin" valueType="num">
                                      <p:cBhvr>
                                        <p:cTn id="25" dur="500" fill="hold"/>
                                        <p:tgtEl>
                                          <p:spTgt spid="30727"/>
                                        </p:tgtEl>
                                        <p:attrNameLst>
                                          <p:attrName>ppt_x</p:attrName>
                                        </p:attrNameLst>
                                      </p:cBhvr>
                                      <p:tavLst>
                                        <p:tav tm="0">
                                          <p:val>
                                            <p:strVal val="#ppt_x"/>
                                          </p:val>
                                        </p:tav>
                                        <p:tav tm="100000">
                                          <p:val>
                                            <p:strVal val="#ppt_x"/>
                                          </p:val>
                                        </p:tav>
                                      </p:tavLst>
                                    </p:anim>
                                    <p:anim calcmode="lin" valueType="num">
                                      <p:cBhvr>
                                        <p:cTn id="26" dur="500" fill="hold"/>
                                        <p:tgtEl>
                                          <p:spTgt spid="3072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9"/>
                                        </p:tgtEl>
                                        <p:attrNameLst>
                                          <p:attrName>style.visibility</p:attrName>
                                        </p:attrNameLst>
                                      </p:cBhvr>
                                      <p:to>
                                        <p:strVal val="visible"/>
                                      </p:to>
                                    </p:set>
                                    <p:anim calcmode="lin" valueType="num">
                                      <p:cBhvr>
                                        <p:cTn id="31" dur="500" fill="hold"/>
                                        <p:tgtEl>
                                          <p:spTgt spid="30729"/>
                                        </p:tgtEl>
                                        <p:attrNameLst>
                                          <p:attrName>ppt_x</p:attrName>
                                        </p:attrNameLst>
                                      </p:cBhvr>
                                      <p:tavLst>
                                        <p:tav tm="0">
                                          <p:val>
                                            <p:strVal val="#ppt_x"/>
                                          </p:val>
                                        </p:tav>
                                        <p:tav tm="100000">
                                          <p:val>
                                            <p:strVal val="#ppt_x"/>
                                          </p:val>
                                        </p:tav>
                                      </p:tavLst>
                                    </p:anim>
                                    <p:anim calcmode="lin" valueType="num">
                                      <p:cBhvr>
                                        <p:cTn id="32" dur="500" fill="hold"/>
                                        <p:tgtEl>
                                          <p:spTgt spid="3072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0726"/>
                                        </p:tgtEl>
                                        <p:attrNameLst>
                                          <p:attrName>style.visibility</p:attrName>
                                        </p:attrNameLst>
                                      </p:cBhvr>
                                      <p:to>
                                        <p:strVal val="visible"/>
                                      </p:to>
                                    </p:set>
                                    <p:anim calcmode="lin" valueType="num">
                                      <p:cBhvr>
                                        <p:cTn id="35" dur="500" fill="hold"/>
                                        <p:tgtEl>
                                          <p:spTgt spid="30726"/>
                                        </p:tgtEl>
                                        <p:attrNameLst>
                                          <p:attrName>ppt_x</p:attrName>
                                        </p:attrNameLst>
                                      </p:cBhvr>
                                      <p:tavLst>
                                        <p:tav tm="0">
                                          <p:val>
                                            <p:strVal val="#ppt_x"/>
                                          </p:val>
                                        </p:tav>
                                        <p:tav tm="100000">
                                          <p:val>
                                            <p:strVal val="#ppt_x"/>
                                          </p:val>
                                        </p:tav>
                                      </p:tavLst>
                                    </p:anim>
                                    <p:anim calcmode="lin" valueType="num">
                                      <p:cBhvr>
                                        <p:cTn id="36" dur="500" fill="hold"/>
                                        <p:tgtEl>
                                          <p:spTgt spid="307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8" grpId="0" bldLvl="0"/>
      <p:bldP spid="30729" grpId="0" bldLvl="0"/>
      <p:bldP spid="30730" grpId="0" bldLvl="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1745"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pic>
        <p:nvPicPr>
          <p:cNvPr id="31746" name="图片 33793">
            <a:hlinkClick r:id="rId2"/>
          </p:cNvPr>
          <p:cNvPicPr>
            <a:picLocks noChangeAspect="1"/>
          </p:cNvPicPr>
          <p:nvPr/>
        </p:nvPicPr>
        <p:blipFill>
          <a:blip r:embed="rId3"/>
          <a:stretch>
            <a:fillRect/>
          </a:stretch>
        </p:blipFill>
        <p:spPr>
          <a:xfrm>
            <a:off x="179388" y="2997200"/>
            <a:ext cx="4968875" cy="3333750"/>
          </a:xfrm>
          <a:prstGeom prst="rect">
            <a:avLst/>
          </a:prstGeom>
          <a:noFill/>
          <a:ln w="9525">
            <a:noFill/>
          </a:ln>
        </p:spPr>
      </p:pic>
      <p:pic>
        <p:nvPicPr>
          <p:cNvPr id="31747" name="图片 33794">
            <a:hlinkClick r:id="rId4"/>
          </p:cNvPr>
          <p:cNvPicPr>
            <a:picLocks noChangeAspect="1"/>
          </p:cNvPicPr>
          <p:nvPr/>
        </p:nvPicPr>
        <p:blipFill>
          <a:blip r:embed="rId5"/>
          <a:stretch>
            <a:fillRect/>
          </a:stretch>
        </p:blipFill>
        <p:spPr>
          <a:xfrm>
            <a:off x="5295900" y="2824163"/>
            <a:ext cx="3524250" cy="3506787"/>
          </a:xfrm>
          <a:prstGeom prst="rect">
            <a:avLst/>
          </a:prstGeom>
          <a:noFill/>
          <a:ln w="9525">
            <a:noFill/>
          </a:ln>
        </p:spPr>
      </p:pic>
      <p:sp>
        <p:nvSpPr>
          <p:cNvPr id="31748" name="文本框 33795"/>
          <p:cNvSpPr/>
          <p:nvPr/>
        </p:nvSpPr>
        <p:spPr>
          <a:xfrm>
            <a:off x="179388" y="1268413"/>
            <a:ext cx="4824412" cy="1568450"/>
          </a:xfrm>
          <a:prstGeom prst="rect">
            <a:avLst/>
          </a:prstGeom>
          <a:noFill/>
          <a:ln w="9525">
            <a:noFill/>
          </a:ln>
        </p:spPr>
        <p:txBody>
          <a:bodyPr anchor="t">
            <a:spAutoFit/>
          </a:bodyPr>
          <a:p>
            <a:pPr>
              <a:spcBef>
                <a:spcPct val="50000"/>
              </a:spcBef>
            </a:pPr>
            <a:r>
              <a:rPr lang="zh-CN" altLang="en-US" sz="2400" b="0" dirty="0">
                <a:solidFill>
                  <a:schemeClr val="bg1"/>
                </a:solidFill>
                <a:latin typeface="黑体" panose="02010609060101010101" charset="-122"/>
                <a:ea typeface="黑体" panose="02010609060101010101" charset="-122"/>
                <a:sym typeface="黑体" panose="02010609060101010101" charset="-122"/>
              </a:rPr>
              <a:t>      </a:t>
            </a:r>
            <a:r>
              <a:rPr lang="zh-CN" altLang="en-US" sz="2400" b="0" dirty="0">
                <a:solidFill>
                  <a:srgbClr val="000000"/>
                </a:solidFill>
                <a:latin typeface="黑体" panose="02010609060101010101" charset="-122"/>
                <a:ea typeface="黑体" panose="02010609060101010101" charset="-122"/>
                <a:sym typeface="黑体" panose="02010609060101010101" charset="-122"/>
              </a:rPr>
              <a:t> </a:t>
            </a:r>
            <a:r>
              <a:rPr lang="en-US" altLang="zh-CN" sz="2400" b="0" dirty="0">
                <a:solidFill>
                  <a:srgbClr val="000000"/>
                </a:solidFill>
                <a:latin typeface="黑体" panose="02010609060101010101" charset="-122"/>
                <a:ea typeface="黑体" panose="02010609060101010101" charset="-122"/>
                <a:sym typeface="黑体" panose="02010609060101010101" charset="-122"/>
              </a:rPr>
              <a:t>4</a:t>
            </a:r>
            <a:r>
              <a:rPr lang="zh-CN" altLang="en-US" sz="2400" b="0" dirty="0">
                <a:solidFill>
                  <a:srgbClr val="000000"/>
                </a:solidFill>
                <a:latin typeface="黑体" panose="02010609060101010101" charset="-122"/>
                <a:ea typeface="黑体" panose="02010609060101010101" charset="-122"/>
                <a:sym typeface="黑体" panose="02010609060101010101" charset="-122"/>
              </a:rPr>
              <a:t>月</a:t>
            </a:r>
            <a:r>
              <a:rPr lang="en-US" altLang="zh-CN" sz="2400" b="0" dirty="0">
                <a:solidFill>
                  <a:srgbClr val="000000"/>
                </a:solidFill>
                <a:latin typeface="黑体" panose="02010609060101010101" charset="-122"/>
                <a:ea typeface="黑体" panose="02010609060101010101" charset="-122"/>
                <a:sym typeface="黑体" panose="02010609060101010101" charset="-122"/>
              </a:rPr>
              <a:t>22</a:t>
            </a:r>
            <a:r>
              <a:rPr lang="zh-CN" altLang="en-US" sz="2400" b="0" dirty="0">
                <a:solidFill>
                  <a:srgbClr val="000000"/>
                </a:solidFill>
                <a:latin typeface="黑体" panose="02010609060101010101" charset="-122"/>
                <a:ea typeface="黑体" panose="02010609060101010101" charset="-122"/>
                <a:sym typeface="黑体" panose="02010609060101010101" charset="-122"/>
              </a:rPr>
              <a:t>日上午，吸毒者吴某出现在广东省惠东县莲花中路，身体已经虚弱无法走动，赶到现场的警察和医护人员将他送到医院。</a:t>
            </a:r>
            <a:endParaRPr lang="zh-CN" altLang="en-US" dirty="0">
              <a:latin typeface="Arial" panose="020B0604020202020204" pitchFamily="34" charset="0"/>
              <a:ea typeface="宋体" panose="02010600030101010101" pitchFamily="2" charset="-122"/>
            </a:endParaRPr>
          </a:p>
        </p:txBody>
      </p:sp>
      <p:sp>
        <p:nvSpPr>
          <p:cNvPr id="31749" name="文本框 33796"/>
          <p:cNvSpPr/>
          <p:nvPr/>
        </p:nvSpPr>
        <p:spPr>
          <a:xfrm>
            <a:off x="250825" y="333375"/>
            <a:ext cx="4681538" cy="762000"/>
          </a:xfrm>
          <a:prstGeom prst="rect">
            <a:avLst/>
          </a:prstGeom>
          <a:noFill/>
          <a:ln w="9525">
            <a:noFill/>
          </a:ln>
        </p:spPr>
        <p:txBody>
          <a:bodyPr anchor="t">
            <a:spAutoFit/>
          </a:bodyPr>
          <a:p>
            <a:pPr>
              <a:spcBef>
                <a:spcPct val="50000"/>
              </a:spcBef>
            </a:pPr>
            <a:r>
              <a:rPr lang="zh-CN" altLang="en-US" sz="4400" dirty="0">
                <a:solidFill>
                  <a:srgbClr val="000000"/>
                </a:solidFill>
                <a:latin typeface="黑体" panose="02010609060101010101" charset="-122"/>
                <a:ea typeface="黑体" panose="02010609060101010101" charset="-122"/>
                <a:sym typeface="黑体" panose="02010609060101010101" charset="-122"/>
              </a:rPr>
              <a:t>吸毒者最后的日子</a:t>
            </a:r>
            <a:r>
              <a:rPr lang="zh-CN" altLang="en-US" sz="4400" dirty="0">
                <a:solidFill>
                  <a:schemeClr val="bg1"/>
                </a:solidFill>
                <a:latin typeface="黑体" panose="02010609060101010101" charset="-122"/>
                <a:ea typeface="黑体" panose="02010609060101010101" charset="-122"/>
                <a:sym typeface="黑体" panose="02010609060101010101" charset="-122"/>
              </a:rPr>
              <a:t> </a:t>
            </a:r>
            <a:endParaRPr lang="zh-CN" altLang="en-US" dirty="0">
              <a:latin typeface="Arial" panose="020B0604020202020204" pitchFamily="34" charset="0"/>
              <a:ea typeface="宋体" panose="02010600030101010101" pitchFamily="2" charset="-122"/>
            </a:endParaRPr>
          </a:p>
        </p:txBody>
      </p:sp>
      <p:pic>
        <p:nvPicPr>
          <p:cNvPr id="31750" name="图片 33797">
            <a:hlinkClick r:id="rId6"/>
          </p:cNvPr>
          <p:cNvPicPr>
            <a:picLocks noChangeAspect="1"/>
          </p:cNvPicPr>
          <p:nvPr/>
        </p:nvPicPr>
        <p:blipFill>
          <a:blip r:embed="rId7"/>
          <a:stretch>
            <a:fillRect/>
          </a:stretch>
        </p:blipFill>
        <p:spPr>
          <a:xfrm>
            <a:off x="5297488" y="333375"/>
            <a:ext cx="3522662" cy="2335213"/>
          </a:xfrm>
          <a:prstGeom prst="rect">
            <a:avLst/>
          </a:prstGeom>
          <a:noFill/>
          <a:ln w="9525">
            <a:noFill/>
          </a:ln>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2769"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32770" name="文本框 34817"/>
          <p:cNvSpPr/>
          <p:nvPr/>
        </p:nvSpPr>
        <p:spPr>
          <a:xfrm>
            <a:off x="395288" y="476250"/>
            <a:ext cx="4032250" cy="1189038"/>
          </a:xfrm>
          <a:prstGeom prst="rect">
            <a:avLst/>
          </a:prstGeom>
          <a:noFill/>
          <a:ln w="9525">
            <a:noFill/>
          </a:ln>
        </p:spPr>
        <p:txBody>
          <a:bodyPr anchor="t">
            <a:spAutoFit/>
          </a:bodyPr>
          <a:p>
            <a:pPr>
              <a:spcBef>
                <a:spcPct val="50000"/>
              </a:spcBef>
            </a:pPr>
            <a:r>
              <a:rPr lang="en-US" altLang="zh-CN" sz="2400" b="0" dirty="0">
                <a:solidFill>
                  <a:srgbClr val="000000"/>
                </a:solidFill>
                <a:latin typeface="黑体" panose="02010609060101010101" charset="-122"/>
                <a:ea typeface="黑体" panose="02010609060101010101" charset="-122"/>
                <a:sym typeface="黑体" panose="02010609060101010101" charset="-122"/>
              </a:rPr>
              <a:t>4</a:t>
            </a:r>
            <a:r>
              <a:rPr lang="zh-CN" altLang="en-US" sz="2400" b="0" dirty="0">
                <a:solidFill>
                  <a:srgbClr val="000000"/>
                </a:solidFill>
                <a:latin typeface="黑体" panose="02010609060101010101" charset="-122"/>
                <a:ea typeface="黑体" panose="02010609060101010101" charset="-122"/>
                <a:sym typeface="黑体" panose="02010609060101010101" charset="-122"/>
              </a:rPr>
              <a:t>月</a:t>
            </a:r>
            <a:r>
              <a:rPr lang="en-US" altLang="zh-CN" sz="2400" b="0" dirty="0">
                <a:solidFill>
                  <a:srgbClr val="000000"/>
                </a:solidFill>
                <a:latin typeface="黑体" panose="02010609060101010101" charset="-122"/>
                <a:ea typeface="黑体" panose="02010609060101010101" charset="-122"/>
                <a:sym typeface="黑体" panose="02010609060101010101" charset="-122"/>
              </a:rPr>
              <a:t>22</a:t>
            </a:r>
            <a:r>
              <a:rPr lang="zh-CN" altLang="en-US" sz="2400" b="0" dirty="0">
                <a:solidFill>
                  <a:srgbClr val="000000"/>
                </a:solidFill>
                <a:latin typeface="黑体" panose="02010609060101010101" charset="-122"/>
                <a:ea typeface="黑体" panose="02010609060101010101" charset="-122"/>
                <a:sym typeface="黑体" panose="02010609060101010101" charset="-122"/>
              </a:rPr>
              <a:t>日下午，在医院表示无法治疗之后，吴某回到破败的祖屋内度过最后的日子。</a:t>
            </a:r>
            <a:endParaRPr lang="zh-CN" altLang="en-US" dirty="0">
              <a:latin typeface="Arial" panose="020B0604020202020204" pitchFamily="34" charset="0"/>
              <a:ea typeface="宋体" panose="02010600030101010101" pitchFamily="2" charset="-122"/>
            </a:endParaRPr>
          </a:p>
        </p:txBody>
      </p:sp>
      <p:pic>
        <p:nvPicPr>
          <p:cNvPr id="32771" name="图片 34818">
            <a:hlinkClick r:id="rId2"/>
          </p:cNvPr>
          <p:cNvPicPr>
            <a:picLocks noChangeAspect="1"/>
          </p:cNvPicPr>
          <p:nvPr/>
        </p:nvPicPr>
        <p:blipFill>
          <a:blip r:embed="rId3"/>
          <a:stretch>
            <a:fillRect/>
          </a:stretch>
        </p:blipFill>
        <p:spPr>
          <a:xfrm>
            <a:off x="249238" y="1989138"/>
            <a:ext cx="4754562" cy="3878262"/>
          </a:xfrm>
          <a:prstGeom prst="rect">
            <a:avLst/>
          </a:prstGeom>
          <a:noFill/>
          <a:ln w="9525">
            <a:noFill/>
          </a:ln>
        </p:spPr>
      </p:pic>
      <p:pic>
        <p:nvPicPr>
          <p:cNvPr id="32772" name="图片 34819">
            <a:hlinkClick r:id="rId4"/>
          </p:cNvPr>
          <p:cNvPicPr>
            <a:picLocks noChangeAspect="1"/>
          </p:cNvPicPr>
          <p:nvPr/>
        </p:nvPicPr>
        <p:blipFill>
          <a:blip r:embed="rId5"/>
          <a:stretch>
            <a:fillRect/>
          </a:stretch>
        </p:blipFill>
        <p:spPr>
          <a:xfrm>
            <a:off x="5003800" y="476250"/>
            <a:ext cx="4033838" cy="2660650"/>
          </a:xfrm>
          <a:prstGeom prst="rect">
            <a:avLst/>
          </a:prstGeom>
          <a:noFill/>
          <a:ln w="9525">
            <a:noFill/>
          </a:ln>
        </p:spPr>
      </p:pic>
      <p:pic>
        <p:nvPicPr>
          <p:cNvPr id="32773" name="图片 34820">
            <a:hlinkClick r:id="rId6"/>
          </p:cNvPr>
          <p:cNvPicPr>
            <a:picLocks noChangeAspect="1"/>
          </p:cNvPicPr>
          <p:nvPr/>
        </p:nvPicPr>
        <p:blipFill>
          <a:blip r:embed="rId7"/>
          <a:stretch>
            <a:fillRect/>
          </a:stretch>
        </p:blipFill>
        <p:spPr>
          <a:xfrm>
            <a:off x="5003800" y="3616325"/>
            <a:ext cx="4032250" cy="2620963"/>
          </a:xfrm>
          <a:prstGeom prst="rect">
            <a:avLst/>
          </a:prstGeom>
          <a:noFill/>
          <a:ln w="9525">
            <a:noFill/>
          </a:ln>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grpSp>
        <p:nvGrpSpPr>
          <p:cNvPr id="6146" name="组合 6145"/>
          <p:cNvGrpSpPr/>
          <p:nvPr/>
        </p:nvGrpSpPr>
        <p:grpSpPr>
          <a:xfrm>
            <a:off x="212725" y="1778000"/>
            <a:ext cx="7097713" cy="2476500"/>
            <a:chOff x="0" y="0"/>
            <a:chExt cx="7098526" cy="2343084"/>
          </a:xfrm>
        </p:grpSpPr>
        <p:sp>
          <p:nvSpPr>
            <p:cNvPr id="6147" name="文本框 content"/>
            <p:cNvSpPr/>
            <p:nvPr/>
          </p:nvSpPr>
          <p:spPr>
            <a:xfrm>
              <a:off x="0" y="1238616"/>
              <a:ext cx="1913628" cy="727039"/>
            </a:xfrm>
            <a:prstGeom prst="rect">
              <a:avLst/>
            </a:prstGeom>
            <a:noFill/>
            <a:ln w="9525">
              <a:noFill/>
            </a:ln>
          </p:spPr>
          <p:txBody>
            <a:bodyPr wrap="square" anchor="t">
              <a:spAutoFit/>
            </a:bodyPr>
            <a:p>
              <a:pPr algn="ctr"/>
              <a:r>
                <a:rPr lang="zh-CN" altLang="en-US" sz="4400" dirty="0">
                  <a:solidFill>
                    <a:srgbClr val="262626"/>
                  </a:solidFill>
                  <a:latin typeface="微软雅黑" panose="020B0503020204020204" charset="-122"/>
                  <a:ea typeface="微软雅黑" panose="020B0503020204020204" charset="-122"/>
                  <a:sym typeface="微软雅黑" panose="020B0503020204020204" charset="-122"/>
                </a:rPr>
                <a:t>目 录</a:t>
              </a:r>
              <a:endParaRPr lang="zh-CN" altLang="en-US" dirty="0">
                <a:latin typeface="Arial" panose="020B0604020202020204" pitchFamily="34" charset="0"/>
                <a:ea typeface="宋体" panose="02010600030101010101" pitchFamily="2" charset="-122"/>
              </a:endParaRPr>
            </a:p>
          </p:txBody>
        </p:sp>
        <p:grpSp>
          <p:nvGrpSpPr>
            <p:cNvPr id="6148" name="组合 6147"/>
            <p:cNvGrpSpPr/>
            <p:nvPr/>
          </p:nvGrpSpPr>
          <p:grpSpPr>
            <a:xfrm>
              <a:off x="1461450" y="0"/>
              <a:ext cx="5637076" cy="2343084"/>
              <a:chOff x="0" y="0"/>
              <a:chExt cx="5637076" cy="2343084"/>
            </a:xfrm>
          </p:grpSpPr>
          <p:sp>
            <p:nvSpPr>
              <p:cNvPr id="6149" name="文本框 13"/>
              <p:cNvSpPr/>
              <p:nvPr/>
            </p:nvSpPr>
            <p:spPr>
              <a:xfrm>
                <a:off x="0" y="0"/>
                <a:ext cx="4622007" cy="552189"/>
              </a:xfrm>
              <a:prstGeom prst="rect">
                <a:avLst/>
              </a:prstGeom>
              <a:noFill/>
              <a:ln w="9525">
                <a:noFill/>
              </a:ln>
            </p:spPr>
            <p:txBody>
              <a:bodyPr anchor="t">
                <a:spAutoFit/>
              </a:bodyPr>
              <a:p>
                <a:pPr algn="ctr">
                  <a:buClr>
                    <a:srgbClr val="00FFFF"/>
                  </a:buClr>
                </a:pPr>
                <a:r>
                  <a:rPr lang="en-US" altLang="zh-CN" sz="3200" dirty="0">
                    <a:solidFill>
                      <a:srgbClr val="262626"/>
                    </a:solidFill>
                    <a:latin typeface="微软雅黑" panose="020B0503020204020204" charset="-122"/>
                    <a:ea typeface="微软雅黑" panose="020B0503020204020204" charset="-122"/>
                    <a:sym typeface="微软雅黑" panose="020B0503020204020204" charset="-122"/>
                  </a:rPr>
                  <a:t>01 /</a:t>
                </a:r>
                <a:r>
                  <a:rPr lang="zh-CN" altLang="en-US" sz="3200" dirty="0">
                    <a:solidFill>
                      <a:srgbClr val="000000"/>
                    </a:solidFill>
                    <a:latin typeface="Arial" panose="020B0604020202020204" pitchFamily="34" charset="0"/>
                    <a:ea typeface="宋体" panose="02010600030101010101" pitchFamily="2" charset="-122"/>
                    <a:sym typeface="Arial" panose="020B0604020202020204" pitchFamily="34" charset="0"/>
                  </a:rPr>
                  <a:t>毒品的定义</a:t>
                </a:r>
                <a:endParaRPr lang="zh-CN" altLang="en-US" dirty="0">
                  <a:latin typeface="Arial" panose="020B0604020202020204" pitchFamily="34" charset="0"/>
                  <a:ea typeface="宋体" panose="02010600030101010101" pitchFamily="2" charset="-122"/>
                </a:endParaRPr>
              </a:p>
            </p:txBody>
          </p:sp>
          <p:sp>
            <p:nvSpPr>
              <p:cNvPr id="6150" name="文本框 12"/>
              <p:cNvSpPr/>
              <p:nvPr/>
            </p:nvSpPr>
            <p:spPr>
              <a:xfrm>
                <a:off x="455286" y="452772"/>
                <a:ext cx="4622007" cy="785323"/>
              </a:xfrm>
              <a:prstGeom prst="rect">
                <a:avLst/>
              </a:prstGeom>
              <a:noFill/>
              <a:ln w="9525">
                <a:noFill/>
              </a:ln>
            </p:spPr>
            <p:txBody>
              <a:bodyPr anchor="t">
                <a:spAutoFit/>
              </a:bodyPr>
              <a:p>
                <a:pPr algn="ctr">
                  <a:lnSpc>
                    <a:spcPct val="150000"/>
                  </a:lnSpc>
                </a:pPr>
                <a:r>
                  <a:rPr lang="en-US" altLang="zh-CN" sz="3200" dirty="0">
                    <a:solidFill>
                      <a:srgbClr val="262626"/>
                    </a:solidFill>
                    <a:latin typeface="微软雅黑" panose="020B0503020204020204" charset="-122"/>
                    <a:ea typeface="微软雅黑" panose="020B0503020204020204" charset="-122"/>
                    <a:sym typeface="微软雅黑" panose="020B0503020204020204" charset="-122"/>
                  </a:rPr>
                  <a:t> 02 /</a:t>
                </a:r>
                <a:r>
                  <a:rPr lang="zh-CN" altLang="en-US" sz="3200" dirty="0">
                    <a:solidFill>
                      <a:srgbClr val="000000"/>
                    </a:solidFill>
                    <a:latin typeface="Arial" panose="020B0604020202020204" pitchFamily="34" charset="0"/>
                    <a:ea typeface="宋体" panose="02010600030101010101" pitchFamily="2" charset="-122"/>
                    <a:sym typeface="Arial" panose="020B0604020202020204" pitchFamily="34" charset="0"/>
                  </a:rPr>
                  <a:t>毒品的种类</a:t>
                </a:r>
                <a:endParaRPr lang="zh-CN" altLang="en-US" dirty="0">
                  <a:latin typeface="Arial" panose="020B0604020202020204" pitchFamily="34" charset="0"/>
                  <a:ea typeface="宋体" panose="02010600030101010101" pitchFamily="2" charset="-122"/>
                </a:endParaRPr>
              </a:p>
            </p:txBody>
          </p:sp>
          <p:sp>
            <p:nvSpPr>
              <p:cNvPr id="6151" name="文本框 12"/>
              <p:cNvSpPr/>
              <p:nvPr/>
            </p:nvSpPr>
            <p:spPr>
              <a:xfrm>
                <a:off x="1015069" y="1325635"/>
                <a:ext cx="4622007" cy="552189"/>
              </a:xfrm>
              <a:prstGeom prst="rect">
                <a:avLst/>
              </a:prstGeom>
              <a:noFill/>
              <a:ln w="9525">
                <a:noFill/>
              </a:ln>
            </p:spPr>
            <p:txBody>
              <a:bodyPr anchor="t">
                <a:spAutoFit/>
              </a:bodyPr>
              <a:p>
                <a:pPr algn="ctr">
                  <a:buClr>
                    <a:srgbClr val="00FFFF"/>
                  </a:buClr>
                </a:pPr>
                <a:r>
                  <a:rPr lang="en-US" altLang="zh-CN" sz="3200" dirty="0">
                    <a:solidFill>
                      <a:srgbClr val="262626"/>
                    </a:solidFill>
                    <a:latin typeface="微软雅黑" panose="020B0503020204020204" charset="-122"/>
                    <a:ea typeface="微软雅黑" panose="020B0503020204020204" charset="-122"/>
                    <a:sym typeface="微软雅黑" panose="020B0503020204020204" charset="-122"/>
                  </a:rPr>
                  <a:t>03 /</a:t>
                </a:r>
                <a:r>
                  <a:rPr lang="zh-CN" altLang="en-US" sz="3200" dirty="0">
                    <a:solidFill>
                      <a:srgbClr val="000000"/>
                    </a:solidFill>
                    <a:latin typeface="Arial" panose="020B0604020202020204" pitchFamily="34" charset="0"/>
                    <a:ea typeface="宋体" panose="02010600030101010101" pitchFamily="2" charset="-122"/>
                    <a:sym typeface="Arial" panose="020B0604020202020204" pitchFamily="34" charset="0"/>
                  </a:rPr>
                  <a:t>毒品的危害</a:t>
                </a:r>
                <a:endParaRPr lang="zh-CN" altLang="en-US" dirty="0">
                  <a:latin typeface="Arial" panose="020B0604020202020204" pitchFamily="34" charset="0"/>
                  <a:ea typeface="宋体" panose="02010600030101010101" pitchFamily="2" charset="-122"/>
                </a:endParaRPr>
              </a:p>
            </p:txBody>
          </p:sp>
          <p:sp>
            <p:nvSpPr>
              <p:cNvPr id="6152" name="文本框 12"/>
              <p:cNvSpPr/>
              <p:nvPr/>
            </p:nvSpPr>
            <p:spPr>
              <a:xfrm>
                <a:off x="770875" y="1965705"/>
                <a:ext cx="4622007" cy="377379"/>
              </a:xfrm>
              <a:prstGeom prst="rect">
                <a:avLst/>
              </a:prstGeom>
              <a:noFill/>
              <a:ln w="9525">
                <a:noFill/>
              </a:ln>
            </p:spPr>
            <p:txBody>
              <a:bodyPr anchor="t">
                <a:spAutoFit/>
              </a:bodyPr>
              <a:p>
                <a:pPr algn="ctr">
                  <a:buClr>
                    <a:srgbClr val="00FFFF"/>
                  </a:buClr>
                </a:pPr>
                <a:endParaRPr lang="zh-CN" altLang="en-US" sz="2000" dirty="0">
                  <a:solidFill>
                    <a:srgbClr val="262626"/>
                  </a:solidFill>
                  <a:latin typeface="微软雅黑" panose="020B0503020204020204" charset="-122"/>
                  <a:ea typeface="微软雅黑" panose="020B0503020204020204" charset="-122"/>
                  <a:sym typeface="微软雅黑" panose="020B0503020204020204" charset="-122"/>
                </a:endParaRPr>
              </a:p>
            </p:txBody>
          </p:sp>
        </p:grpSp>
      </p:grpSp>
      <p:sp>
        <p:nvSpPr>
          <p:cNvPr id="6153" name="文本框 12"/>
          <p:cNvSpPr/>
          <p:nvPr/>
        </p:nvSpPr>
        <p:spPr>
          <a:xfrm>
            <a:off x="3155950" y="3856038"/>
            <a:ext cx="4751388" cy="890587"/>
          </a:xfrm>
          <a:prstGeom prst="rect">
            <a:avLst/>
          </a:prstGeom>
          <a:noFill/>
          <a:ln w="9525">
            <a:noFill/>
          </a:ln>
        </p:spPr>
        <p:txBody>
          <a:bodyPr wrap="square" anchor="t">
            <a:spAutoFit/>
          </a:bodyPr>
          <a:p>
            <a:pPr algn="ctr">
              <a:buClr>
                <a:srgbClr val="00FFFF"/>
              </a:buClr>
            </a:pPr>
            <a:r>
              <a:rPr lang="en-US" altLang="zh-CN" sz="3200" dirty="0">
                <a:solidFill>
                  <a:srgbClr val="262626"/>
                </a:solidFill>
                <a:latin typeface="微软雅黑" panose="020B0503020204020204" charset="-122"/>
                <a:ea typeface="微软雅黑" panose="020B0503020204020204" charset="-122"/>
                <a:sym typeface="微软雅黑" panose="020B0503020204020204" charset="-122"/>
              </a:rPr>
              <a:t>04 /</a:t>
            </a:r>
            <a:r>
              <a:rPr lang="zh-CN" altLang="en-US" sz="3200" dirty="0">
                <a:solidFill>
                  <a:srgbClr val="000000"/>
                </a:solidFill>
                <a:latin typeface="Arial" panose="020B0604020202020204" pitchFamily="34" charset="0"/>
                <a:ea typeface="宋体" panose="02010600030101010101" pitchFamily="2" charset="-122"/>
                <a:sym typeface="Arial" panose="020B0604020202020204" pitchFamily="34" charset="0"/>
              </a:rPr>
              <a:t>毒品的预防</a:t>
            </a:r>
            <a:endParaRPr lang="zh-CN" altLang="en-US" sz="32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algn="ctr">
              <a:buClr>
                <a:srgbClr val="00FFFF"/>
              </a:buClr>
            </a:pPr>
            <a:endParaRPr lang="zh-CN" altLang="en-US" sz="2000" dirty="0">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6154" name="Freeform 5"/>
          <p:cNvSpPr>
            <a:spLocks noEditPoints="1"/>
          </p:cNvSpPr>
          <p:nvPr/>
        </p:nvSpPr>
        <p:spPr>
          <a:xfrm>
            <a:off x="-20637" y="5437188"/>
            <a:ext cx="9164637" cy="1427162"/>
          </a:xfrm>
          <a:custGeom>
            <a:avLst/>
            <a:gdLst/>
            <a:ahLst/>
            <a:cxnLst>
              <a:cxn ang="0">
                <a:pos x="1061" y="157"/>
              </a:cxn>
              <a:cxn ang="0">
                <a:pos x="962" y="139"/>
              </a:cxn>
              <a:cxn ang="0">
                <a:pos x="938" y="97"/>
              </a:cxn>
              <a:cxn ang="0">
                <a:pos x="926" y="70"/>
              </a:cxn>
              <a:cxn ang="0">
                <a:pos x="914" y="95"/>
              </a:cxn>
              <a:cxn ang="0">
                <a:pos x="893" y="149"/>
              </a:cxn>
              <a:cxn ang="0">
                <a:pos x="837" y="141"/>
              </a:cxn>
              <a:cxn ang="0">
                <a:pos x="832" y="139"/>
              </a:cxn>
              <a:cxn ang="0">
                <a:pos x="801" y="138"/>
              </a:cxn>
              <a:cxn ang="0">
                <a:pos x="798" y="112"/>
              </a:cxn>
              <a:cxn ang="0">
                <a:pos x="793" y="122"/>
              </a:cxn>
              <a:cxn ang="0">
                <a:pos x="757" y="92"/>
              </a:cxn>
              <a:cxn ang="0">
                <a:pos x="755" y="56"/>
              </a:cxn>
              <a:cxn ang="0">
                <a:pos x="742" y="58"/>
              </a:cxn>
              <a:cxn ang="0">
                <a:pos x="740" y="92"/>
              </a:cxn>
              <a:cxn ang="0">
                <a:pos x="668" y="115"/>
              </a:cxn>
              <a:cxn ang="0">
                <a:pos x="653" y="99"/>
              </a:cxn>
              <a:cxn ang="0">
                <a:pos x="654" y="123"/>
              </a:cxn>
              <a:cxn ang="0">
                <a:pos x="650" y="97"/>
              </a:cxn>
              <a:cxn ang="0">
                <a:pos x="635" y="104"/>
              </a:cxn>
              <a:cxn ang="0">
                <a:pos x="629" y="159"/>
              </a:cxn>
              <a:cxn ang="0">
                <a:pos x="612" y="134"/>
              </a:cxn>
              <a:cxn ang="0">
                <a:pos x="578" y="146"/>
              </a:cxn>
              <a:cxn ang="0">
                <a:pos x="494" y="133"/>
              </a:cxn>
              <a:cxn ang="0">
                <a:pos x="492" y="100"/>
              </a:cxn>
              <a:cxn ang="0">
                <a:pos x="490" y="91"/>
              </a:cxn>
              <a:cxn ang="0">
                <a:pos x="485" y="71"/>
              </a:cxn>
              <a:cxn ang="0">
                <a:pos x="480" y="91"/>
              </a:cxn>
              <a:cxn ang="0">
                <a:pos x="479" y="100"/>
              </a:cxn>
              <a:cxn ang="0">
                <a:pos x="455" y="127"/>
              </a:cxn>
              <a:cxn ang="0">
                <a:pos x="451" y="100"/>
              </a:cxn>
              <a:cxn ang="0">
                <a:pos x="450" y="91"/>
              </a:cxn>
              <a:cxn ang="0">
                <a:pos x="443" y="81"/>
              </a:cxn>
              <a:cxn ang="0">
                <a:pos x="439" y="91"/>
              </a:cxn>
              <a:cxn ang="0">
                <a:pos x="436" y="101"/>
              </a:cxn>
              <a:cxn ang="0">
                <a:pos x="388" y="147"/>
              </a:cxn>
              <a:cxn ang="0">
                <a:pos x="371" y="113"/>
              </a:cxn>
              <a:cxn ang="0">
                <a:pos x="272" y="166"/>
              </a:cxn>
              <a:cxn ang="0">
                <a:pos x="242" y="148"/>
              </a:cxn>
              <a:cxn ang="0">
                <a:pos x="241" y="146"/>
              </a:cxn>
              <a:cxn ang="0">
                <a:pos x="238" y="145"/>
              </a:cxn>
              <a:cxn ang="0">
                <a:pos x="237" y="147"/>
              </a:cxn>
              <a:cxn ang="0">
                <a:pos x="214" y="154"/>
              </a:cxn>
              <a:cxn ang="0">
                <a:pos x="212" y="154"/>
              </a:cxn>
              <a:cxn ang="0">
                <a:pos x="211" y="153"/>
              </a:cxn>
              <a:cxn ang="0">
                <a:pos x="211" y="153"/>
              </a:cxn>
              <a:cxn ang="0">
                <a:pos x="211" y="165"/>
              </a:cxn>
              <a:cxn ang="0">
                <a:pos x="176" y="128"/>
              </a:cxn>
              <a:cxn ang="0">
                <a:pos x="174" y="117"/>
              </a:cxn>
              <a:cxn ang="0">
                <a:pos x="170" y="124"/>
              </a:cxn>
              <a:cxn ang="0">
                <a:pos x="138" y="158"/>
              </a:cxn>
              <a:cxn ang="0">
                <a:pos x="127" y="149"/>
              </a:cxn>
              <a:cxn ang="0">
                <a:pos x="106" y="143"/>
              </a:cxn>
              <a:cxn ang="0">
                <a:pos x="33" y="137"/>
              </a:cxn>
              <a:cxn ang="0">
                <a:pos x="12" y="153"/>
              </a:cxn>
              <a:cxn ang="0">
                <a:pos x="1" y="158"/>
              </a:cxn>
              <a:cxn ang="0">
                <a:pos x="168" y="159"/>
              </a:cxn>
              <a:cxn ang="0">
                <a:pos x="176" y="158"/>
              </a:cxn>
              <a:cxn ang="0">
                <a:pos x="458" y="136"/>
              </a:cxn>
              <a:cxn ang="0">
                <a:pos x="472" y="138"/>
              </a:cxn>
              <a:cxn ang="0">
                <a:pos x="592" y="163"/>
              </a:cxn>
              <a:cxn ang="0">
                <a:pos x="609" y="157"/>
              </a:cxn>
              <a:cxn ang="0">
                <a:pos x="620" y="165"/>
              </a:cxn>
            </a:cxnLst>
            <a:pathLst>
              <a:path w="1098" h="197">
                <a:moveTo>
                  <a:pt x="1078" y="173"/>
                </a:moveTo>
                <a:cubicBezTo>
                  <a:pt x="1078" y="171"/>
                  <a:pt x="1078" y="171"/>
                  <a:pt x="1078" y="171"/>
                </a:cubicBezTo>
                <a:cubicBezTo>
                  <a:pt x="1072" y="171"/>
                  <a:pt x="1072" y="171"/>
                  <a:pt x="1072" y="171"/>
                </a:cubicBezTo>
                <a:cubicBezTo>
                  <a:pt x="1072" y="161"/>
                  <a:pt x="1072" y="161"/>
                  <a:pt x="1072" y="161"/>
                </a:cubicBezTo>
                <a:cubicBezTo>
                  <a:pt x="1072" y="157"/>
                  <a:pt x="1072" y="157"/>
                  <a:pt x="1072" y="157"/>
                </a:cubicBezTo>
                <a:cubicBezTo>
                  <a:pt x="1072" y="157"/>
                  <a:pt x="1072" y="157"/>
                  <a:pt x="1072" y="157"/>
                </a:cubicBezTo>
                <a:cubicBezTo>
                  <a:pt x="1072" y="161"/>
                  <a:pt x="1072" y="161"/>
                  <a:pt x="1072" y="161"/>
                </a:cubicBezTo>
                <a:cubicBezTo>
                  <a:pt x="1072" y="161"/>
                  <a:pt x="1072" y="161"/>
                  <a:pt x="1072" y="161"/>
                </a:cubicBezTo>
                <a:cubicBezTo>
                  <a:pt x="1071" y="160"/>
                  <a:pt x="1071" y="160"/>
                  <a:pt x="1071" y="160"/>
                </a:cubicBezTo>
                <a:cubicBezTo>
                  <a:pt x="1071" y="157"/>
                  <a:pt x="1071" y="157"/>
                  <a:pt x="1071" y="157"/>
                </a:cubicBezTo>
                <a:cubicBezTo>
                  <a:pt x="1071" y="157"/>
                  <a:pt x="1071" y="157"/>
                  <a:pt x="1071" y="157"/>
                </a:cubicBezTo>
                <a:cubicBezTo>
                  <a:pt x="1071" y="159"/>
                  <a:pt x="1071" y="159"/>
                  <a:pt x="1071" y="159"/>
                </a:cubicBezTo>
                <a:cubicBezTo>
                  <a:pt x="1071" y="157"/>
                  <a:pt x="1071" y="157"/>
                  <a:pt x="1071" y="157"/>
                </a:cubicBezTo>
                <a:cubicBezTo>
                  <a:pt x="1070" y="157"/>
                  <a:pt x="1070" y="157"/>
                  <a:pt x="1070" y="157"/>
                </a:cubicBezTo>
                <a:cubicBezTo>
                  <a:pt x="1070" y="155"/>
                  <a:pt x="1070" y="155"/>
                  <a:pt x="1070" y="155"/>
                </a:cubicBezTo>
                <a:cubicBezTo>
                  <a:pt x="1069" y="155"/>
                  <a:pt x="1069" y="155"/>
                  <a:pt x="1069" y="155"/>
                </a:cubicBezTo>
                <a:cubicBezTo>
                  <a:pt x="1069" y="155"/>
                  <a:pt x="1069" y="155"/>
                  <a:pt x="1069" y="155"/>
                </a:cubicBezTo>
                <a:cubicBezTo>
                  <a:pt x="1069" y="155"/>
                  <a:pt x="1069" y="155"/>
                  <a:pt x="1069" y="155"/>
                </a:cubicBezTo>
                <a:cubicBezTo>
                  <a:pt x="1069" y="155"/>
                  <a:pt x="1069" y="155"/>
                  <a:pt x="1069" y="155"/>
                </a:cubicBezTo>
                <a:cubicBezTo>
                  <a:pt x="1069" y="157"/>
                  <a:pt x="1069" y="157"/>
                  <a:pt x="1069" y="157"/>
                </a:cubicBezTo>
                <a:cubicBezTo>
                  <a:pt x="1068" y="157"/>
                  <a:pt x="1068" y="157"/>
                  <a:pt x="1068" y="157"/>
                </a:cubicBezTo>
                <a:cubicBezTo>
                  <a:pt x="1068" y="157"/>
                  <a:pt x="1068" y="157"/>
                  <a:pt x="1068" y="157"/>
                </a:cubicBezTo>
                <a:cubicBezTo>
                  <a:pt x="1068" y="157"/>
                  <a:pt x="1068" y="157"/>
                  <a:pt x="1068" y="157"/>
                </a:cubicBezTo>
                <a:cubicBezTo>
                  <a:pt x="1061" y="157"/>
                  <a:pt x="1061" y="157"/>
                  <a:pt x="1061" y="157"/>
                </a:cubicBezTo>
                <a:cubicBezTo>
                  <a:pt x="1061" y="157"/>
                  <a:pt x="1061" y="157"/>
                  <a:pt x="1061" y="157"/>
                </a:cubicBezTo>
                <a:cubicBezTo>
                  <a:pt x="1060" y="157"/>
                  <a:pt x="1060" y="157"/>
                  <a:pt x="1060" y="157"/>
                </a:cubicBezTo>
                <a:cubicBezTo>
                  <a:pt x="1060" y="157"/>
                  <a:pt x="1060" y="157"/>
                  <a:pt x="1060" y="157"/>
                </a:cubicBezTo>
                <a:cubicBezTo>
                  <a:pt x="1053" y="157"/>
                  <a:pt x="1053" y="157"/>
                  <a:pt x="1053" y="157"/>
                </a:cubicBezTo>
                <a:cubicBezTo>
                  <a:pt x="1053" y="157"/>
                  <a:pt x="1053" y="157"/>
                  <a:pt x="1053" y="157"/>
                </a:cubicBezTo>
                <a:cubicBezTo>
                  <a:pt x="1052" y="157"/>
                  <a:pt x="1052" y="157"/>
                  <a:pt x="1052" y="157"/>
                </a:cubicBezTo>
                <a:cubicBezTo>
                  <a:pt x="1037" y="149"/>
                  <a:pt x="1037" y="149"/>
                  <a:pt x="1037" y="149"/>
                </a:cubicBezTo>
                <a:cubicBezTo>
                  <a:pt x="1037" y="146"/>
                  <a:pt x="1037" y="146"/>
                  <a:pt x="1037" y="146"/>
                </a:cubicBezTo>
                <a:cubicBezTo>
                  <a:pt x="1037" y="146"/>
                  <a:pt x="1037" y="146"/>
                  <a:pt x="1037" y="146"/>
                </a:cubicBezTo>
                <a:cubicBezTo>
                  <a:pt x="1035" y="143"/>
                  <a:pt x="1035" y="143"/>
                  <a:pt x="1035" y="143"/>
                </a:cubicBezTo>
                <a:cubicBezTo>
                  <a:pt x="1033" y="146"/>
                  <a:pt x="1033" y="146"/>
                  <a:pt x="1033" y="146"/>
                </a:cubicBezTo>
                <a:cubicBezTo>
                  <a:pt x="1033" y="146"/>
                  <a:pt x="1033" y="146"/>
                  <a:pt x="1033" y="146"/>
                </a:cubicBezTo>
                <a:cubicBezTo>
                  <a:pt x="1033" y="148"/>
                  <a:pt x="1033" y="148"/>
                  <a:pt x="1033" y="148"/>
                </a:cubicBezTo>
                <a:cubicBezTo>
                  <a:pt x="1008" y="148"/>
                  <a:pt x="1008" y="148"/>
                  <a:pt x="1008" y="148"/>
                </a:cubicBezTo>
                <a:cubicBezTo>
                  <a:pt x="1008" y="143"/>
                  <a:pt x="1008" y="143"/>
                  <a:pt x="1008" y="143"/>
                </a:cubicBezTo>
                <a:cubicBezTo>
                  <a:pt x="1007" y="129"/>
                  <a:pt x="1007" y="129"/>
                  <a:pt x="1007" y="129"/>
                </a:cubicBezTo>
                <a:cubicBezTo>
                  <a:pt x="1006" y="129"/>
                  <a:pt x="1006" y="129"/>
                  <a:pt x="1006" y="129"/>
                </a:cubicBezTo>
                <a:cubicBezTo>
                  <a:pt x="1005" y="128"/>
                  <a:pt x="1005" y="128"/>
                  <a:pt x="1005" y="128"/>
                </a:cubicBezTo>
                <a:cubicBezTo>
                  <a:pt x="1005" y="126"/>
                  <a:pt x="1005" y="126"/>
                  <a:pt x="1005" y="126"/>
                </a:cubicBezTo>
                <a:cubicBezTo>
                  <a:pt x="1005" y="126"/>
                  <a:pt x="1005" y="126"/>
                  <a:pt x="1005" y="126"/>
                </a:cubicBezTo>
                <a:cubicBezTo>
                  <a:pt x="1005" y="126"/>
                  <a:pt x="1005" y="126"/>
                  <a:pt x="1005" y="126"/>
                </a:cubicBezTo>
                <a:cubicBezTo>
                  <a:pt x="1005" y="128"/>
                  <a:pt x="1005" y="128"/>
                  <a:pt x="1005" y="128"/>
                </a:cubicBezTo>
                <a:cubicBezTo>
                  <a:pt x="1004" y="128"/>
                  <a:pt x="1004" y="128"/>
                  <a:pt x="1004" y="128"/>
                </a:cubicBezTo>
                <a:cubicBezTo>
                  <a:pt x="1004" y="129"/>
                  <a:pt x="1004" y="129"/>
                  <a:pt x="1004" y="129"/>
                </a:cubicBezTo>
                <a:cubicBezTo>
                  <a:pt x="967" y="129"/>
                  <a:pt x="967" y="129"/>
                  <a:pt x="967" y="129"/>
                </a:cubicBezTo>
                <a:cubicBezTo>
                  <a:pt x="962" y="139"/>
                  <a:pt x="962" y="139"/>
                  <a:pt x="962" y="139"/>
                </a:cubicBezTo>
                <a:cubicBezTo>
                  <a:pt x="962" y="158"/>
                  <a:pt x="962" y="158"/>
                  <a:pt x="962" y="158"/>
                </a:cubicBezTo>
                <a:cubicBezTo>
                  <a:pt x="954" y="158"/>
                  <a:pt x="954" y="158"/>
                  <a:pt x="954" y="158"/>
                </a:cubicBezTo>
                <a:cubicBezTo>
                  <a:pt x="954" y="149"/>
                  <a:pt x="954" y="149"/>
                  <a:pt x="954" y="149"/>
                </a:cubicBezTo>
                <a:cubicBezTo>
                  <a:pt x="954" y="149"/>
                  <a:pt x="954" y="149"/>
                  <a:pt x="954" y="149"/>
                </a:cubicBezTo>
                <a:cubicBezTo>
                  <a:pt x="958" y="149"/>
                  <a:pt x="958" y="149"/>
                  <a:pt x="958" y="149"/>
                </a:cubicBezTo>
                <a:cubicBezTo>
                  <a:pt x="960" y="148"/>
                  <a:pt x="960" y="148"/>
                  <a:pt x="960" y="148"/>
                </a:cubicBezTo>
                <a:cubicBezTo>
                  <a:pt x="954" y="146"/>
                  <a:pt x="954" y="146"/>
                  <a:pt x="954" y="146"/>
                </a:cubicBezTo>
                <a:cubicBezTo>
                  <a:pt x="947" y="141"/>
                  <a:pt x="947" y="141"/>
                  <a:pt x="947" y="141"/>
                </a:cubicBezTo>
                <a:cubicBezTo>
                  <a:pt x="947" y="129"/>
                  <a:pt x="947" y="129"/>
                  <a:pt x="947" y="129"/>
                </a:cubicBezTo>
                <a:cubicBezTo>
                  <a:pt x="950" y="129"/>
                  <a:pt x="950" y="129"/>
                  <a:pt x="950" y="129"/>
                </a:cubicBezTo>
                <a:cubicBezTo>
                  <a:pt x="951" y="128"/>
                  <a:pt x="951" y="128"/>
                  <a:pt x="951" y="128"/>
                </a:cubicBezTo>
                <a:cubicBezTo>
                  <a:pt x="952" y="128"/>
                  <a:pt x="952" y="128"/>
                  <a:pt x="952" y="128"/>
                </a:cubicBezTo>
                <a:cubicBezTo>
                  <a:pt x="947" y="126"/>
                  <a:pt x="947" y="126"/>
                  <a:pt x="947" y="126"/>
                </a:cubicBezTo>
                <a:cubicBezTo>
                  <a:pt x="941" y="123"/>
                  <a:pt x="941" y="123"/>
                  <a:pt x="941" y="123"/>
                </a:cubicBezTo>
                <a:cubicBezTo>
                  <a:pt x="941" y="113"/>
                  <a:pt x="941" y="113"/>
                  <a:pt x="941" y="113"/>
                </a:cubicBezTo>
                <a:cubicBezTo>
                  <a:pt x="943" y="112"/>
                  <a:pt x="943" y="112"/>
                  <a:pt x="943" y="112"/>
                </a:cubicBezTo>
                <a:cubicBezTo>
                  <a:pt x="944" y="111"/>
                  <a:pt x="944" y="111"/>
                  <a:pt x="944" y="111"/>
                </a:cubicBezTo>
                <a:cubicBezTo>
                  <a:pt x="944" y="111"/>
                  <a:pt x="944" y="111"/>
                  <a:pt x="944" y="111"/>
                </a:cubicBezTo>
                <a:cubicBezTo>
                  <a:pt x="943" y="110"/>
                  <a:pt x="943" y="110"/>
                  <a:pt x="943" y="110"/>
                </a:cubicBezTo>
                <a:cubicBezTo>
                  <a:pt x="938" y="108"/>
                  <a:pt x="938" y="108"/>
                  <a:pt x="938" y="108"/>
                </a:cubicBezTo>
                <a:cubicBezTo>
                  <a:pt x="936" y="107"/>
                  <a:pt x="936" y="107"/>
                  <a:pt x="936" y="107"/>
                </a:cubicBezTo>
                <a:cubicBezTo>
                  <a:pt x="935" y="98"/>
                  <a:pt x="935" y="98"/>
                  <a:pt x="935" y="98"/>
                </a:cubicBezTo>
                <a:cubicBezTo>
                  <a:pt x="936" y="98"/>
                  <a:pt x="936" y="98"/>
                  <a:pt x="936" y="98"/>
                </a:cubicBezTo>
                <a:cubicBezTo>
                  <a:pt x="937" y="98"/>
                  <a:pt x="937" y="98"/>
                  <a:pt x="937" y="98"/>
                </a:cubicBezTo>
                <a:cubicBezTo>
                  <a:pt x="938" y="97"/>
                  <a:pt x="938" y="97"/>
                  <a:pt x="938" y="97"/>
                </a:cubicBezTo>
                <a:cubicBezTo>
                  <a:pt x="938" y="96"/>
                  <a:pt x="938" y="96"/>
                  <a:pt x="938" y="96"/>
                </a:cubicBezTo>
                <a:cubicBezTo>
                  <a:pt x="937" y="95"/>
                  <a:pt x="937" y="95"/>
                  <a:pt x="937" y="95"/>
                </a:cubicBezTo>
                <a:cubicBezTo>
                  <a:pt x="935" y="94"/>
                  <a:pt x="935" y="94"/>
                  <a:pt x="935" y="94"/>
                </a:cubicBezTo>
                <a:cubicBezTo>
                  <a:pt x="933" y="94"/>
                  <a:pt x="933" y="94"/>
                  <a:pt x="933" y="94"/>
                </a:cubicBezTo>
                <a:cubicBezTo>
                  <a:pt x="931" y="94"/>
                  <a:pt x="931" y="94"/>
                  <a:pt x="931" y="94"/>
                </a:cubicBezTo>
                <a:cubicBezTo>
                  <a:pt x="930" y="93"/>
                  <a:pt x="930" y="93"/>
                  <a:pt x="930" y="93"/>
                </a:cubicBezTo>
                <a:cubicBezTo>
                  <a:pt x="930" y="87"/>
                  <a:pt x="930" y="87"/>
                  <a:pt x="930" y="87"/>
                </a:cubicBezTo>
                <a:cubicBezTo>
                  <a:pt x="931" y="86"/>
                  <a:pt x="931" y="86"/>
                  <a:pt x="931" y="86"/>
                </a:cubicBezTo>
                <a:cubicBezTo>
                  <a:pt x="933" y="86"/>
                  <a:pt x="933" y="86"/>
                  <a:pt x="933" y="86"/>
                </a:cubicBezTo>
                <a:cubicBezTo>
                  <a:pt x="933" y="85"/>
                  <a:pt x="933" y="85"/>
                  <a:pt x="933" y="85"/>
                </a:cubicBezTo>
                <a:cubicBezTo>
                  <a:pt x="934" y="85"/>
                  <a:pt x="934" y="85"/>
                  <a:pt x="934" y="85"/>
                </a:cubicBezTo>
                <a:cubicBezTo>
                  <a:pt x="934" y="84"/>
                  <a:pt x="934" y="84"/>
                  <a:pt x="934" y="84"/>
                </a:cubicBezTo>
                <a:cubicBezTo>
                  <a:pt x="933" y="83"/>
                  <a:pt x="933" y="83"/>
                  <a:pt x="933" y="83"/>
                </a:cubicBezTo>
                <a:cubicBezTo>
                  <a:pt x="929" y="82"/>
                  <a:pt x="929" y="82"/>
                  <a:pt x="929" y="82"/>
                </a:cubicBezTo>
                <a:cubicBezTo>
                  <a:pt x="927" y="80"/>
                  <a:pt x="927" y="80"/>
                  <a:pt x="927" y="80"/>
                </a:cubicBezTo>
                <a:cubicBezTo>
                  <a:pt x="926" y="77"/>
                  <a:pt x="926" y="77"/>
                  <a:pt x="926" y="77"/>
                </a:cubicBezTo>
                <a:cubicBezTo>
                  <a:pt x="926" y="73"/>
                  <a:pt x="926" y="73"/>
                  <a:pt x="926" y="73"/>
                </a:cubicBezTo>
                <a:cubicBezTo>
                  <a:pt x="927" y="73"/>
                  <a:pt x="927" y="73"/>
                  <a:pt x="927" y="73"/>
                </a:cubicBezTo>
                <a:cubicBezTo>
                  <a:pt x="927" y="73"/>
                  <a:pt x="927" y="73"/>
                  <a:pt x="927" y="73"/>
                </a:cubicBezTo>
                <a:cubicBezTo>
                  <a:pt x="927" y="72"/>
                  <a:pt x="927" y="72"/>
                  <a:pt x="927" y="72"/>
                </a:cubicBezTo>
                <a:cubicBezTo>
                  <a:pt x="927" y="71"/>
                  <a:pt x="927" y="71"/>
                  <a:pt x="927" y="71"/>
                </a:cubicBezTo>
                <a:cubicBezTo>
                  <a:pt x="926" y="70"/>
                  <a:pt x="926" y="70"/>
                  <a:pt x="926" y="70"/>
                </a:cubicBezTo>
                <a:cubicBezTo>
                  <a:pt x="926" y="70"/>
                  <a:pt x="926" y="70"/>
                  <a:pt x="926" y="70"/>
                </a:cubicBezTo>
                <a:cubicBezTo>
                  <a:pt x="926" y="70"/>
                  <a:pt x="926" y="70"/>
                  <a:pt x="926" y="70"/>
                </a:cubicBezTo>
                <a:cubicBezTo>
                  <a:pt x="926" y="70"/>
                  <a:pt x="926" y="70"/>
                  <a:pt x="926" y="70"/>
                </a:cubicBezTo>
                <a:cubicBezTo>
                  <a:pt x="925" y="61"/>
                  <a:pt x="925" y="61"/>
                  <a:pt x="925" y="61"/>
                </a:cubicBezTo>
                <a:cubicBezTo>
                  <a:pt x="925" y="70"/>
                  <a:pt x="925" y="70"/>
                  <a:pt x="925" y="70"/>
                </a:cubicBezTo>
                <a:cubicBezTo>
                  <a:pt x="924" y="70"/>
                  <a:pt x="924" y="70"/>
                  <a:pt x="924" y="70"/>
                </a:cubicBezTo>
                <a:cubicBezTo>
                  <a:pt x="924" y="70"/>
                  <a:pt x="924" y="70"/>
                  <a:pt x="924" y="70"/>
                </a:cubicBezTo>
                <a:cubicBezTo>
                  <a:pt x="924" y="71"/>
                  <a:pt x="924" y="71"/>
                  <a:pt x="924" y="71"/>
                </a:cubicBezTo>
                <a:cubicBezTo>
                  <a:pt x="924" y="72"/>
                  <a:pt x="924" y="72"/>
                  <a:pt x="924" y="72"/>
                </a:cubicBezTo>
                <a:cubicBezTo>
                  <a:pt x="924" y="73"/>
                  <a:pt x="924" y="73"/>
                  <a:pt x="924" y="73"/>
                </a:cubicBezTo>
                <a:cubicBezTo>
                  <a:pt x="924" y="73"/>
                  <a:pt x="924" y="73"/>
                  <a:pt x="924" y="73"/>
                </a:cubicBezTo>
                <a:cubicBezTo>
                  <a:pt x="925" y="73"/>
                  <a:pt x="925" y="73"/>
                  <a:pt x="925" y="73"/>
                </a:cubicBezTo>
                <a:cubicBezTo>
                  <a:pt x="924" y="78"/>
                  <a:pt x="924" y="78"/>
                  <a:pt x="924" y="78"/>
                </a:cubicBezTo>
                <a:cubicBezTo>
                  <a:pt x="923" y="80"/>
                  <a:pt x="923" y="80"/>
                  <a:pt x="923" y="80"/>
                </a:cubicBezTo>
                <a:cubicBezTo>
                  <a:pt x="921" y="82"/>
                  <a:pt x="921" y="82"/>
                  <a:pt x="921" y="82"/>
                </a:cubicBezTo>
                <a:cubicBezTo>
                  <a:pt x="918" y="83"/>
                  <a:pt x="918" y="83"/>
                  <a:pt x="918" y="83"/>
                </a:cubicBezTo>
                <a:cubicBezTo>
                  <a:pt x="917" y="84"/>
                  <a:pt x="917" y="84"/>
                  <a:pt x="917" y="84"/>
                </a:cubicBezTo>
                <a:cubicBezTo>
                  <a:pt x="917" y="85"/>
                  <a:pt x="917" y="85"/>
                  <a:pt x="917" y="85"/>
                </a:cubicBezTo>
                <a:cubicBezTo>
                  <a:pt x="917" y="86"/>
                  <a:pt x="917" y="86"/>
                  <a:pt x="917" y="86"/>
                </a:cubicBezTo>
                <a:cubicBezTo>
                  <a:pt x="918" y="86"/>
                  <a:pt x="918" y="86"/>
                  <a:pt x="918" y="86"/>
                </a:cubicBezTo>
                <a:cubicBezTo>
                  <a:pt x="919" y="87"/>
                  <a:pt x="919" y="87"/>
                  <a:pt x="919" y="87"/>
                </a:cubicBezTo>
                <a:cubicBezTo>
                  <a:pt x="921" y="87"/>
                  <a:pt x="921" y="87"/>
                  <a:pt x="921" y="87"/>
                </a:cubicBezTo>
                <a:cubicBezTo>
                  <a:pt x="921" y="87"/>
                  <a:pt x="921" y="87"/>
                  <a:pt x="921" y="87"/>
                </a:cubicBezTo>
                <a:cubicBezTo>
                  <a:pt x="921" y="93"/>
                  <a:pt x="921" y="93"/>
                  <a:pt x="921" y="93"/>
                </a:cubicBezTo>
                <a:cubicBezTo>
                  <a:pt x="920" y="94"/>
                  <a:pt x="920" y="94"/>
                  <a:pt x="920" y="94"/>
                </a:cubicBezTo>
                <a:cubicBezTo>
                  <a:pt x="919" y="94"/>
                  <a:pt x="919" y="94"/>
                  <a:pt x="919" y="94"/>
                </a:cubicBezTo>
                <a:cubicBezTo>
                  <a:pt x="916" y="95"/>
                  <a:pt x="916" y="95"/>
                  <a:pt x="916" y="95"/>
                </a:cubicBezTo>
                <a:cubicBezTo>
                  <a:pt x="914" y="95"/>
                  <a:pt x="914" y="95"/>
                  <a:pt x="914" y="95"/>
                </a:cubicBezTo>
                <a:cubicBezTo>
                  <a:pt x="913" y="96"/>
                  <a:pt x="913" y="96"/>
                  <a:pt x="913" y="96"/>
                </a:cubicBezTo>
                <a:cubicBezTo>
                  <a:pt x="913" y="97"/>
                  <a:pt x="913" y="97"/>
                  <a:pt x="913" y="97"/>
                </a:cubicBezTo>
                <a:cubicBezTo>
                  <a:pt x="913" y="98"/>
                  <a:pt x="913" y="98"/>
                  <a:pt x="913" y="98"/>
                </a:cubicBezTo>
                <a:cubicBezTo>
                  <a:pt x="915" y="98"/>
                  <a:pt x="915" y="98"/>
                  <a:pt x="915" y="98"/>
                </a:cubicBezTo>
                <a:cubicBezTo>
                  <a:pt x="916" y="99"/>
                  <a:pt x="916" y="99"/>
                  <a:pt x="916" y="99"/>
                </a:cubicBezTo>
                <a:cubicBezTo>
                  <a:pt x="916" y="107"/>
                  <a:pt x="916" y="107"/>
                  <a:pt x="916" y="107"/>
                </a:cubicBezTo>
                <a:cubicBezTo>
                  <a:pt x="913" y="109"/>
                  <a:pt x="913" y="109"/>
                  <a:pt x="913" y="109"/>
                </a:cubicBezTo>
                <a:cubicBezTo>
                  <a:pt x="909" y="110"/>
                  <a:pt x="909" y="110"/>
                  <a:pt x="909" y="110"/>
                </a:cubicBezTo>
                <a:cubicBezTo>
                  <a:pt x="907" y="111"/>
                  <a:pt x="907" y="111"/>
                  <a:pt x="907" y="111"/>
                </a:cubicBezTo>
                <a:cubicBezTo>
                  <a:pt x="907" y="112"/>
                  <a:pt x="907" y="112"/>
                  <a:pt x="907" y="112"/>
                </a:cubicBezTo>
                <a:cubicBezTo>
                  <a:pt x="908" y="112"/>
                  <a:pt x="908" y="112"/>
                  <a:pt x="908" y="112"/>
                </a:cubicBezTo>
                <a:cubicBezTo>
                  <a:pt x="910" y="113"/>
                  <a:pt x="910" y="113"/>
                  <a:pt x="910" y="113"/>
                </a:cubicBezTo>
                <a:cubicBezTo>
                  <a:pt x="910" y="113"/>
                  <a:pt x="910" y="113"/>
                  <a:pt x="910" y="113"/>
                </a:cubicBezTo>
                <a:cubicBezTo>
                  <a:pt x="910" y="123"/>
                  <a:pt x="910" y="123"/>
                  <a:pt x="910" y="123"/>
                </a:cubicBezTo>
                <a:cubicBezTo>
                  <a:pt x="905" y="126"/>
                  <a:pt x="905" y="126"/>
                  <a:pt x="905" y="126"/>
                </a:cubicBezTo>
                <a:cubicBezTo>
                  <a:pt x="901" y="128"/>
                  <a:pt x="901" y="128"/>
                  <a:pt x="901" y="128"/>
                </a:cubicBezTo>
                <a:cubicBezTo>
                  <a:pt x="900" y="129"/>
                  <a:pt x="900" y="129"/>
                  <a:pt x="900" y="129"/>
                </a:cubicBezTo>
                <a:cubicBezTo>
                  <a:pt x="902" y="129"/>
                  <a:pt x="902" y="129"/>
                  <a:pt x="902" y="129"/>
                </a:cubicBezTo>
                <a:cubicBezTo>
                  <a:pt x="905" y="129"/>
                  <a:pt x="905" y="129"/>
                  <a:pt x="905" y="129"/>
                </a:cubicBezTo>
                <a:cubicBezTo>
                  <a:pt x="905" y="129"/>
                  <a:pt x="905" y="129"/>
                  <a:pt x="905" y="129"/>
                </a:cubicBezTo>
                <a:cubicBezTo>
                  <a:pt x="905" y="141"/>
                  <a:pt x="905" y="141"/>
                  <a:pt x="905" y="141"/>
                </a:cubicBezTo>
                <a:cubicBezTo>
                  <a:pt x="898" y="146"/>
                  <a:pt x="898" y="146"/>
                  <a:pt x="898" y="146"/>
                </a:cubicBezTo>
                <a:cubicBezTo>
                  <a:pt x="897" y="147"/>
                  <a:pt x="897" y="147"/>
                  <a:pt x="897" y="147"/>
                </a:cubicBezTo>
                <a:cubicBezTo>
                  <a:pt x="893" y="148"/>
                  <a:pt x="893" y="148"/>
                  <a:pt x="893" y="148"/>
                </a:cubicBezTo>
                <a:cubicBezTo>
                  <a:pt x="893" y="149"/>
                  <a:pt x="893" y="149"/>
                  <a:pt x="893" y="149"/>
                </a:cubicBezTo>
                <a:cubicBezTo>
                  <a:pt x="893" y="148"/>
                  <a:pt x="893" y="148"/>
                  <a:pt x="893" y="148"/>
                </a:cubicBezTo>
                <a:cubicBezTo>
                  <a:pt x="895" y="149"/>
                  <a:pt x="895" y="149"/>
                  <a:pt x="895" y="149"/>
                </a:cubicBezTo>
                <a:cubicBezTo>
                  <a:pt x="899" y="149"/>
                  <a:pt x="899" y="149"/>
                  <a:pt x="899" y="149"/>
                </a:cubicBezTo>
                <a:cubicBezTo>
                  <a:pt x="899" y="150"/>
                  <a:pt x="899" y="150"/>
                  <a:pt x="899" y="150"/>
                </a:cubicBezTo>
                <a:cubicBezTo>
                  <a:pt x="899" y="157"/>
                  <a:pt x="899" y="157"/>
                  <a:pt x="899" y="157"/>
                </a:cubicBezTo>
                <a:cubicBezTo>
                  <a:pt x="898" y="158"/>
                  <a:pt x="898" y="158"/>
                  <a:pt x="898" y="158"/>
                </a:cubicBezTo>
                <a:cubicBezTo>
                  <a:pt x="896" y="159"/>
                  <a:pt x="896" y="159"/>
                  <a:pt x="896" y="159"/>
                </a:cubicBezTo>
                <a:cubicBezTo>
                  <a:pt x="889" y="159"/>
                  <a:pt x="889" y="159"/>
                  <a:pt x="889" y="159"/>
                </a:cubicBezTo>
                <a:cubicBezTo>
                  <a:pt x="888" y="159"/>
                  <a:pt x="888" y="159"/>
                  <a:pt x="888" y="159"/>
                </a:cubicBezTo>
                <a:cubicBezTo>
                  <a:pt x="869" y="159"/>
                  <a:pt x="869" y="159"/>
                  <a:pt x="869" y="159"/>
                </a:cubicBezTo>
                <a:cubicBezTo>
                  <a:pt x="864" y="155"/>
                  <a:pt x="864" y="155"/>
                  <a:pt x="864" y="155"/>
                </a:cubicBezTo>
                <a:cubicBezTo>
                  <a:pt x="863" y="156"/>
                  <a:pt x="863" y="156"/>
                  <a:pt x="863" y="156"/>
                </a:cubicBezTo>
                <a:cubicBezTo>
                  <a:pt x="844" y="156"/>
                  <a:pt x="844" y="156"/>
                  <a:pt x="844" y="156"/>
                </a:cubicBezTo>
                <a:cubicBezTo>
                  <a:pt x="844" y="153"/>
                  <a:pt x="844" y="153"/>
                  <a:pt x="844" y="153"/>
                </a:cubicBezTo>
                <a:cubicBezTo>
                  <a:pt x="845" y="153"/>
                  <a:pt x="845" y="153"/>
                  <a:pt x="845" y="153"/>
                </a:cubicBezTo>
                <a:cubicBezTo>
                  <a:pt x="845" y="152"/>
                  <a:pt x="845" y="152"/>
                  <a:pt x="845" y="152"/>
                </a:cubicBezTo>
                <a:cubicBezTo>
                  <a:pt x="845" y="152"/>
                  <a:pt x="845" y="152"/>
                  <a:pt x="845" y="152"/>
                </a:cubicBezTo>
                <a:cubicBezTo>
                  <a:pt x="843" y="151"/>
                  <a:pt x="843" y="151"/>
                  <a:pt x="843" y="151"/>
                </a:cubicBezTo>
                <a:cubicBezTo>
                  <a:pt x="843" y="149"/>
                  <a:pt x="843" y="149"/>
                  <a:pt x="843" y="149"/>
                </a:cubicBezTo>
                <a:cubicBezTo>
                  <a:pt x="844" y="149"/>
                  <a:pt x="844" y="149"/>
                  <a:pt x="844" y="149"/>
                </a:cubicBezTo>
                <a:cubicBezTo>
                  <a:pt x="844" y="148"/>
                  <a:pt x="844" y="148"/>
                  <a:pt x="844" y="148"/>
                </a:cubicBezTo>
                <a:cubicBezTo>
                  <a:pt x="844" y="148"/>
                  <a:pt x="844" y="148"/>
                  <a:pt x="844" y="148"/>
                </a:cubicBezTo>
                <a:cubicBezTo>
                  <a:pt x="837" y="142"/>
                  <a:pt x="837" y="142"/>
                  <a:pt x="837" y="142"/>
                </a:cubicBezTo>
                <a:cubicBezTo>
                  <a:pt x="837" y="141"/>
                  <a:pt x="837" y="141"/>
                  <a:pt x="837" y="141"/>
                </a:cubicBezTo>
                <a:cubicBezTo>
                  <a:pt x="837" y="141"/>
                  <a:pt x="837" y="141"/>
                  <a:pt x="837" y="141"/>
                </a:cubicBezTo>
                <a:cubicBezTo>
                  <a:pt x="837" y="140"/>
                  <a:pt x="837" y="140"/>
                  <a:pt x="837" y="140"/>
                </a:cubicBezTo>
                <a:cubicBezTo>
                  <a:pt x="837" y="140"/>
                  <a:pt x="837" y="140"/>
                  <a:pt x="837" y="140"/>
                </a:cubicBezTo>
                <a:cubicBezTo>
                  <a:pt x="837" y="140"/>
                  <a:pt x="837" y="140"/>
                  <a:pt x="837" y="140"/>
                </a:cubicBezTo>
                <a:cubicBezTo>
                  <a:pt x="837" y="140"/>
                  <a:pt x="837" y="140"/>
                  <a:pt x="837" y="140"/>
                </a:cubicBezTo>
                <a:cubicBezTo>
                  <a:pt x="837" y="139"/>
                  <a:pt x="837" y="139"/>
                  <a:pt x="837" y="139"/>
                </a:cubicBezTo>
                <a:cubicBezTo>
                  <a:pt x="836" y="139"/>
                  <a:pt x="836" y="139"/>
                  <a:pt x="836" y="139"/>
                </a:cubicBezTo>
                <a:cubicBezTo>
                  <a:pt x="836" y="139"/>
                  <a:pt x="836" y="139"/>
                  <a:pt x="836" y="139"/>
                </a:cubicBezTo>
                <a:cubicBezTo>
                  <a:pt x="836" y="138"/>
                  <a:pt x="836" y="138"/>
                  <a:pt x="836" y="138"/>
                </a:cubicBezTo>
                <a:cubicBezTo>
                  <a:pt x="836" y="138"/>
                  <a:pt x="836" y="138"/>
                  <a:pt x="836" y="138"/>
                </a:cubicBezTo>
                <a:cubicBezTo>
                  <a:pt x="836" y="138"/>
                  <a:pt x="836" y="138"/>
                  <a:pt x="836" y="138"/>
                </a:cubicBezTo>
                <a:cubicBezTo>
                  <a:pt x="835" y="138"/>
                  <a:pt x="835" y="138"/>
                  <a:pt x="835" y="138"/>
                </a:cubicBezTo>
                <a:cubicBezTo>
                  <a:pt x="835" y="138"/>
                  <a:pt x="835" y="138"/>
                  <a:pt x="835" y="138"/>
                </a:cubicBezTo>
                <a:cubicBezTo>
                  <a:pt x="835" y="138"/>
                  <a:pt x="835" y="138"/>
                  <a:pt x="835" y="138"/>
                </a:cubicBezTo>
                <a:cubicBezTo>
                  <a:pt x="834" y="138"/>
                  <a:pt x="834" y="138"/>
                  <a:pt x="834" y="138"/>
                </a:cubicBezTo>
                <a:cubicBezTo>
                  <a:pt x="834" y="138"/>
                  <a:pt x="834" y="138"/>
                  <a:pt x="834" y="138"/>
                </a:cubicBezTo>
                <a:cubicBezTo>
                  <a:pt x="834" y="138"/>
                  <a:pt x="834" y="138"/>
                  <a:pt x="834" y="138"/>
                </a:cubicBezTo>
                <a:cubicBezTo>
                  <a:pt x="834" y="138"/>
                  <a:pt x="834" y="138"/>
                  <a:pt x="834" y="138"/>
                </a:cubicBezTo>
                <a:cubicBezTo>
                  <a:pt x="833" y="138"/>
                  <a:pt x="833" y="138"/>
                  <a:pt x="833" y="138"/>
                </a:cubicBezTo>
                <a:cubicBezTo>
                  <a:pt x="833" y="138"/>
                  <a:pt x="833" y="138"/>
                  <a:pt x="833" y="138"/>
                </a:cubicBezTo>
                <a:cubicBezTo>
                  <a:pt x="833" y="138"/>
                  <a:pt x="833" y="138"/>
                  <a:pt x="833" y="138"/>
                </a:cubicBezTo>
                <a:cubicBezTo>
                  <a:pt x="833" y="138"/>
                  <a:pt x="833" y="138"/>
                  <a:pt x="833" y="138"/>
                </a:cubicBezTo>
                <a:cubicBezTo>
                  <a:pt x="832" y="138"/>
                  <a:pt x="832" y="138"/>
                  <a:pt x="832" y="138"/>
                </a:cubicBezTo>
                <a:cubicBezTo>
                  <a:pt x="832" y="138"/>
                  <a:pt x="832" y="138"/>
                  <a:pt x="832" y="138"/>
                </a:cubicBezTo>
                <a:cubicBezTo>
                  <a:pt x="832" y="139"/>
                  <a:pt x="832" y="139"/>
                  <a:pt x="832" y="139"/>
                </a:cubicBezTo>
                <a:cubicBezTo>
                  <a:pt x="832" y="139"/>
                  <a:pt x="832" y="139"/>
                  <a:pt x="832" y="139"/>
                </a:cubicBezTo>
                <a:cubicBezTo>
                  <a:pt x="832" y="139"/>
                  <a:pt x="832" y="139"/>
                  <a:pt x="832" y="139"/>
                </a:cubicBezTo>
                <a:cubicBezTo>
                  <a:pt x="832" y="140"/>
                  <a:pt x="832" y="140"/>
                  <a:pt x="832" y="140"/>
                </a:cubicBezTo>
                <a:cubicBezTo>
                  <a:pt x="832" y="140"/>
                  <a:pt x="832" y="140"/>
                  <a:pt x="832" y="140"/>
                </a:cubicBezTo>
                <a:cubicBezTo>
                  <a:pt x="831" y="140"/>
                  <a:pt x="831" y="140"/>
                  <a:pt x="831" y="140"/>
                </a:cubicBezTo>
                <a:cubicBezTo>
                  <a:pt x="831" y="140"/>
                  <a:pt x="831" y="140"/>
                  <a:pt x="831" y="140"/>
                </a:cubicBezTo>
                <a:cubicBezTo>
                  <a:pt x="831" y="141"/>
                  <a:pt x="831" y="141"/>
                  <a:pt x="831" y="141"/>
                </a:cubicBezTo>
                <a:cubicBezTo>
                  <a:pt x="832" y="141"/>
                  <a:pt x="832" y="141"/>
                  <a:pt x="832" y="141"/>
                </a:cubicBezTo>
                <a:cubicBezTo>
                  <a:pt x="832" y="142"/>
                  <a:pt x="832" y="142"/>
                  <a:pt x="832" y="142"/>
                </a:cubicBezTo>
                <a:cubicBezTo>
                  <a:pt x="824" y="148"/>
                  <a:pt x="824" y="148"/>
                  <a:pt x="824" y="148"/>
                </a:cubicBezTo>
                <a:cubicBezTo>
                  <a:pt x="824" y="148"/>
                  <a:pt x="824" y="148"/>
                  <a:pt x="824" y="148"/>
                </a:cubicBezTo>
                <a:cubicBezTo>
                  <a:pt x="825" y="149"/>
                  <a:pt x="825" y="149"/>
                  <a:pt x="825" y="149"/>
                </a:cubicBezTo>
                <a:cubicBezTo>
                  <a:pt x="825" y="151"/>
                  <a:pt x="825" y="151"/>
                  <a:pt x="825" y="151"/>
                </a:cubicBezTo>
                <a:cubicBezTo>
                  <a:pt x="823" y="152"/>
                  <a:pt x="823" y="152"/>
                  <a:pt x="823" y="152"/>
                </a:cubicBezTo>
                <a:cubicBezTo>
                  <a:pt x="823" y="152"/>
                  <a:pt x="823" y="152"/>
                  <a:pt x="823" y="152"/>
                </a:cubicBezTo>
                <a:cubicBezTo>
                  <a:pt x="824" y="153"/>
                  <a:pt x="824" y="153"/>
                  <a:pt x="824" y="153"/>
                </a:cubicBezTo>
                <a:cubicBezTo>
                  <a:pt x="824" y="153"/>
                  <a:pt x="824" y="153"/>
                  <a:pt x="824" y="153"/>
                </a:cubicBezTo>
                <a:cubicBezTo>
                  <a:pt x="824" y="156"/>
                  <a:pt x="824" y="156"/>
                  <a:pt x="824" y="156"/>
                </a:cubicBezTo>
                <a:cubicBezTo>
                  <a:pt x="804" y="156"/>
                  <a:pt x="804" y="156"/>
                  <a:pt x="804" y="156"/>
                </a:cubicBezTo>
                <a:cubicBezTo>
                  <a:pt x="804" y="156"/>
                  <a:pt x="804" y="156"/>
                  <a:pt x="804" y="156"/>
                </a:cubicBezTo>
                <a:cubicBezTo>
                  <a:pt x="804" y="156"/>
                  <a:pt x="804" y="156"/>
                  <a:pt x="804" y="156"/>
                </a:cubicBezTo>
                <a:cubicBezTo>
                  <a:pt x="804" y="155"/>
                  <a:pt x="804" y="155"/>
                  <a:pt x="804" y="155"/>
                </a:cubicBezTo>
                <a:cubicBezTo>
                  <a:pt x="804" y="155"/>
                  <a:pt x="804" y="155"/>
                  <a:pt x="804" y="155"/>
                </a:cubicBezTo>
                <a:cubicBezTo>
                  <a:pt x="801" y="155"/>
                  <a:pt x="801" y="155"/>
                  <a:pt x="801" y="155"/>
                </a:cubicBezTo>
                <a:cubicBezTo>
                  <a:pt x="801" y="139"/>
                  <a:pt x="801" y="139"/>
                  <a:pt x="801" y="139"/>
                </a:cubicBezTo>
                <a:cubicBezTo>
                  <a:pt x="801" y="138"/>
                  <a:pt x="801" y="138"/>
                  <a:pt x="801" y="138"/>
                </a:cubicBezTo>
                <a:cubicBezTo>
                  <a:pt x="801" y="131"/>
                  <a:pt x="801" y="131"/>
                  <a:pt x="801" y="131"/>
                </a:cubicBezTo>
                <a:cubicBezTo>
                  <a:pt x="801" y="131"/>
                  <a:pt x="801" y="131"/>
                  <a:pt x="801" y="131"/>
                </a:cubicBezTo>
                <a:cubicBezTo>
                  <a:pt x="801" y="127"/>
                  <a:pt x="801" y="127"/>
                  <a:pt x="801" y="127"/>
                </a:cubicBezTo>
                <a:cubicBezTo>
                  <a:pt x="801" y="127"/>
                  <a:pt x="801" y="127"/>
                  <a:pt x="801" y="127"/>
                </a:cubicBezTo>
                <a:cubicBezTo>
                  <a:pt x="802" y="127"/>
                  <a:pt x="802" y="127"/>
                  <a:pt x="802" y="127"/>
                </a:cubicBezTo>
                <a:cubicBezTo>
                  <a:pt x="800" y="126"/>
                  <a:pt x="800" y="126"/>
                  <a:pt x="800" y="126"/>
                </a:cubicBezTo>
                <a:cubicBezTo>
                  <a:pt x="800" y="126"/>
                  <a:pt x="800" y="126"/>
                  <a:pt x="800" y="126"/>
                </a:cubicBezTo>
                <a:cubicBezTo>
                  <a:pt x="801" y="126"/>
                  <a:pt x="801" y="126"/>
                  <a:pt x="801" y="126"/>
                </a:cubicBezTo>
                <a:cubicBezTo>
                  <a:pt x="801" y="126"/>
                  <a:pt x="801" y="126"/>
                  <a:pt x="801" y="126"/>
                </a:cubicBezTo>
                <a:cubicBezTo>
                  <a:pt x="801" y="126"/>
                  <a:pt x="801" y="126"/>
                  <a:pt x="801" y="126"/>
                </a:cubicBezTo>
                <a:cubicBezTo>
                  <a:pt x="801" y="126"/>
                  <a:pt x="801" y="126"/>
                  <a:pt x="801" y="126"/>
                </a:cubicBezTo>
                <a:cubicBezTo>
                  <a:pt x="801" y="124"/>
                  <a:pt x="801" y="124"/>
                  <a:pt x="801" y="124"/>
                </a:cubicBezTo>
                <a:cubicBezTo>
                  <a:pt x="802" y="123"/>
                  <a:pt x="802" y="123"/>
                  <a:pt x="802" y="123"/>
                </a:cubicBezTo>
                <a:cubicBezTo>
                  <a:pt x="802" y="122"/>
                  <a:pt x="802" y="122"/>
                  <a:pt x="802" y="122"/>
                </a:cubicBezTo>
                <a:cubicBezTo>
                  <a:pt x="801" y="121"/>
                  <a:pt x="801" y="121"/>
                  <a:pt x="801" y="121"/>
                </a:cubicBezTo>
                <a:cubicBezTo>
                  <a:pt x="801" y="120"/>
                  <a:pt x="801" y="120"/>
                  <a:pt x="801" y="120"/>
                </a:cubicBezTo>
                <a:cubicBezTo>
                  <a:pt x="800" y="119"/>
                  <a:pt x="800" y="119"/>
                  <a:pt x="800" y="119"/>
                </a:cubicBezTo>
                <a:cubicBezTo>
                  <a:pt x="799" y="118"/>
                  <a:pt x="799" y="118"/>
                  <a:pt x="799" y="118"/>
                </a:cubicBezTo>
                <a:cubicBezTo>
                  <a:pt x="798" y="116"/>
                  <a:pt x="798" y="116"/>
                  <a:pt x="798" y="116"/>
                </a:cubicBezTo>
                <a:cubicBezTo>
                  <a:pt x="798" y="115"/>
                  <a:pt x="798" y="115"/>
                  <a:pt x="798" y="115"/>
                </a:cubicBezTo>
                <a:cubicBezTo>
                  <a:pt x="798" y="115"/>
                  <a:pt x="798" y="115"/>
                  <a:pt x="798" y="115"/>
                </a:cubicBezTo>
                <a:cubicBezTo>
                  <a:pt x="797" y="113"/>
                  <a:pt x="797" y="113"/>
                  <a:pt x="797" y="113"/>
                </a:cubicBezTo>
                <a:cubicBezTo>
                  <a:pt x="797" y="113"/>
                  <a:pt x="797" y="113"/>
                  <a:pt x="797" y="113"/>
                </a:cubicBezTo>
                <a:cubicBezTo>
                  <a:pt x="798" y="113"/>
                  <a:pt x="798" y="113"/>
                  <a:pt x="798" y="113"/>
                </a:cubicBezTo>
                <a:cubicBezTo>
                  <a:pt x="798" y="112"/>
                  <a:pt x="798" y="112"/>
                  <a:pt x="798" y="112"/>
                </a:cubicBezTo>
                <a:cubicBezTo>
                  <a:pt x="798" y="112"/>
                  <a:pt x="798" y="112"/>
                  <a:pt x="798" y="112"/>
                </a:cubicBezTo>
                <a:cubicBezTo>
                  <a:pt x="798" y="112"/>
                  <a:pt x="798" y="112"/>
                  <a:pt x="798" y="112"/>
                </a:cubicBezTo>
                <a:cubicBezTo>
                  <a:pt x="798" y="112"/>
                  <a:pt x="798" y="112"/>
                  <a:pt x="798" y="112"/>
                </a:cubicBezTo>
                <a:cubicBezTo>
                  <a:pt x="798" y="111"/>
                  <a:pt x="798" y="111"/>
                  <a:pt x="798" y="111"/>
                </a:cubicBezTo>
                <a:cubicBezTo>
                  <a:pt x="798" y="111"/>
                  <a:pt x="798" y="111"/>
                  <a:pt x="798" y="111"/>
                </a:cubicBezTo>
                <a:cubicBezTo>
                  <a:pt x="797" y="111"/>
                  <a:pt x="797" y="111"/>
                  <a:pt x="797" y="111"/>
                </a:cubicBezTo>
                <a:cubicBezTo>
                  <a:pt x="797" y="111"/>
                  <a:pt x="797" y="111"/>
                  <a:pt x="797" y="111"/>
                </a:cubicBezTo>
                <a:cubicBezTo>
                  <a:pt x="797" y="111"/>
                  <a:pt x="797" y="111"/>
                  <a:pt x="797" y="111"/>
                </a:cubicBezTo>
                <a:cubicBezTo>
                  <a:pt x="797" y="111"/>
                  <a:pt x="797" y="111"/>
                  <a:pt x="797" y="111"/>
                </a:cubicBezTo>
                <a:cubicBezTo>
                  <a:pt x="797" y="111"/>
                  <a:pt x="797" y="111"/>
                  <a:pt x="797" y="111"/>
                </a:cubicBezTo>
                <a:cubicBezTo>
                  <a:pt x="796" y="111"/>
                  <a:pt x="796" y="111"/>
                  <a:pt x="796" y="111"/>
                </a:cubicBezTo>
                <a:cubicBezTo>
                  <a:pt x="796" y="111"/>
                  <a:pt x="796" y="111"/>
                  <a:pt x="796" y="111"/>
                </a:cubicBezTo>
                <a:cubicBezTo>
                  <a:pt x="796" y="112"/>
                  <a:pt x="796" y="112"/>
                  <a:pt x="796" y="112"/>
                </a:cubicBezTo>
                <a:cubicBezTo>
                  <a:pt x="796" y="112"/>
                  <a:pt x="796" y="112"/>
                  <a:pt x="796" y="112"/>
                </a:cubicBezTo>
                <a:cubicBezTo>
                  <a:pt x="796" y="112"/>
                  <a:pt x="796" y="112"/>
                  <a:pt x="796" y="112"/>
                </a:cubicBezTo>
                <a:cubicBezTo>
                  <a:pt x="796" y="113"/>
                  <a:pt x="796" y="113"/>
                  <a:pt x="796" y="113"/>
                </a:cubicBezTo>
                <a:cubicBezTo>
                  <a:pt x="797" y="113"/>
                  <a:pt x="797" y="113"/>
                  <a:pt x="797" y="113"/>
                </a:cubicBezTo>
                <a:cubicBezTo>
                  <a:pt x="797" y="113"/>
                  <a:pt x="797" y="113"/>
                  <a:pt x="797" y="113"/>
                </a:cubicBezTo>
                <a:cubicBezTo>
                  <a:pt x="797" y="115"/>
                  <a:pt x="797" y="115"/>
                  <a:pt x="797" y="115"/>
                </a:cubicBezTo>
                <a:cubicBezTo>
                  <a:pt x="796" y="117"/>
                  <a:pt x="796" y="117"/>
                  <a:pt x="796" y="117"/>
                </a:cubicBezTo>
                <a:cubicBezTo>
                  <a:pt x="796" y="118"/>
                  <a:pt x="796" y="118"/>
                  <a:pt x="796" y="118"/>
                </a:cubicBezTo>
                <a:cubicBezTo>
                  <a:pt x="795" y="119"/>
                  <a:pt x="795" y="119"/>
                  <a:pt x="795" y="119"/>
                </a:cubicBezTo>
                <a:cubicBezTo>
                  <a:pt x="794" y="120"/>
                  <a:pt x="794" y="120"/>
                  <a:pt x="794" y="120"/>
                </a:cubicBezTo>
                <a:cubicBezTo>
                  <a:pt x="793" y="121"/>
                  <a:pt x="793" y="121"/>
                  <a:pt x="793" y="121"/>
                </a:cubicBezTo>
                <a:cubicBezTo>
                  <a:pt x="793" y="122"/>
                  <a:pt x="793" y="122"/>
                  <a:pt x="793" y="122"/>
                </a:cubicBezTo>
                <a:cubicBezTo>
                  <a:pt x="793" y="123"/>
                  <a:pt x="793" y="123"/>
                  <a:pt x="793" y="123"/>
                </a:cubicBezTo>
                <a:cubicBezTo>
                  <a:pt x="793" y="125"/>
                  <a:pt x="793" y="125"/>
                  <a:pt x="793" y="125"/>
                </a:cubicBezTo>
                <a:cubicBezTo>
                  <a:pt x="794" y="126"/>
                  <a:pt x="794" y="126"/>
                  <a:pt x="794" y="126"/>
                </a:cubicBezTo>
                <a:cubicBezTo>
                  <a:pt x="794" y="126"/>
                  <a:pt x="794" y="126"/>
                  <a:pt x="794" y="126"/>
                </a:cubicBezTo>
                <a:cubicBezTo>
                  <a:pt x="794" y="126"/>
                  <a:pt x="794" y="126"/>
                  <a:pt x="794" y="126"/>
                </a:cubicBezTo>
                <a:cubicBezTo>
                  <a:pt x="794" y="126"/>
                  <a:pt x="794" y="126"/>
                  <a:pt x="794" y="126"/>
                </a:cubicBezTo>
                <a:cubicBezTo>
                  <a:pt x="794" y="127"/>
                  <a:pt x="794" y="127"/>
                  <a:pt x="794" y="127"/>
                </a:cubicBezTo>
                <a:cubicBezTo>
                  <a:pt x="793" y="127"/>
                  <a:pt x="793" y="127"/>
                  <a:pt x="793" y="127"/>
                </a:cubicBezTo>
                <a:cubicBezTo>
                  <a:pt x="793" y="127"/>
                  <a:pt x="793" y="127"/>
                  <a:pt x="793" y="127"/>
                </a:cubicBezTo>
                <a:cubicBezTo>
                  <a:pt x="793" y="131"/>
                  <a:pt x="793" y="131"/>
                  <a:pt x="793" y="131"/>
                </a:cubicBezTo>
                <a:cubicBezTo>
                  <a:pt x="793" y="131"/>
                  <a:pt x="793" y="131"/>
                  <a:pt x="793" y="131"/>
                </a:cubicBezTo>
                <a:cubicBezTo>
                  <a:pt x="793" y="134"/>
                  <a:pt x="793" y="134"/>
                  <a:pt x="793" y="134"/>
                </a:cubicBezTo>
                <a:cubicBezTo>
                  <a:pt x="793" y="138"/>
                  <a:pt x="793" y="138"/>
                  <a:pt x="793" y="138"/>
                </a:cubicBezTo>
                <a:cubicBezTo>
                  <a:pt x="794" y="139"/>
                  <a:pt x="794" y="139"/>
                  <a:pt x="794" y="139"/>
                </a:cubicBezTo>
                <a:cubicBezTo>
                  <a:pt x="794" y="139"/>
                  <a:pt x="794" y="139"/>
                  <a:pt x="794" y="139"/>
                </a:cubicBezTo>
                <a:cubicBezTo>
                  <a:pt x="762" y="139"/>
                  <a:pt x="762" y="139"/>
                  <a:pt x="762" y="139"/>
                </a:cubicBezTo>
                <a:cubicBezTo>
                  <a:pt x="762" y="139"/>
                  <a:pt x="762" y="139"/>
                  <a:pt x="762" y="139"/>
                </a:cubicBezTo>
                <a:cubicBezTo>
                  <a:pt x="761" y="139"/>
                  <a:pt x="761" y="139"/>
                  <a:pt x="761" y="139"/>
                </a:cubicBezTo>
                <a:cubicBezTo>
                  <a:pt x="761" y="139"/>
                  <a:pt x="761" y="139"/>
                  <a:pt x="761" y="139"/>
                </a:cubicBezTo>
                <a:cubicBezTo>
                  <a:pt x="761" y="139"/>
                  <a:pt x="761" y="139"/>
                  <a:pt x="761" y="139"/>
                </a:cubicBezTo>
                <a:cubicBezTo>
                  <a:pt x="753" y="150"/>
                  <a:pt x="753" y="150"/>
                  <a:pt x="753" y="150"/>
                </a:cubicBezTo>
                <a:cubicBezTo>
                  <a:pt x="752" y="94"/>
                  <a:pt x="752" y="94"/>
                  <a:pt x="752" y="94"/>
                </a:cubicBezTo>
                <a:cubicBezTo>
                  <a:pt x="753" y="92"/>
                  <a:pt x="753" y="92"/>
                  <a:pt x="753" y="92"/>
                </a:cubicBezTo>
                <a:cubicBezTo>
                  <a:pt x="756" y="92"/>
                  <a:pt x="756" y="92"/>
                  <a:pt x="756" y="92"/>
                </a:cubicBezTo>
                <a:cubicBezTo>
                  <a:pt x="757" y="92"/>
                  <a:pt x="757" y="92"/>
                  <a:pt x="757" y="92"/>
                </a:cubicBezTo>
                <a:cubicBezTo>
                  <a:pt x="757" y="90"/>
                  <a:pt x="757" y="90"/>
                  <a:pt x="757" y="90"/>
                </a:cubicBezTo>
                <a:cubicBezTo>
                  <a:pt x="756" y="90"/>
                  <a:pt x="756" y="90"/>
                  <a:pt x="756" y="90"/>
                </a:cubicBezTo>
                <a:cubicBezTo>
                  <a:pt x="756" y="87"/>
                  <a:pt x="756" y="87"/>
                  <a:pt x="756" y="87"/>
                </a:cubicBezTo>
                <a:cubicBezTo>
                  <a:pt x="756" y="87"/>
                  <a:pt x="756" y="87"/>
                  <a:pt x="756" y="87"/>
                </a:cubicBezTo>
                <a:cubicBezTo>
                  <a:pt x="757" y="87"/>
                  <a:pt x="757" y="87"/>
                  <a:pt x="757" y="87"/>
                </a:cubicBezTo>
                <a:cubicBezTo>
                  <a:pt x="757" y="84"/>
                  <a:pt x="757" y="84"/>
                  <a:pt x="757" y="84"/>
                </a:cubicBezTo>
                <a:cubicBezTo>
                  <a:pt x="756" y="84"/>
                  <a:pt x="756" y="84"/>
                  <a:pt x="756" y="84"/>
                </a:cubicBezTo>
                <a:cubicBezTo>
                  <a:pt x="755" y="84"/>
                  <a:pt x="755" y="84"/>
                  <a:pt x="755" y="84"/>
                </a:cubicBezTo>
                <a:cubicBezTo>
                  <a:pt x="755" y="82"/>
                  <a:pt x="755" y="82"/>
                  <a:pt x="755" y="82"/>
                </a:cubicBezTo>
                <a:cubicBezTo>
                  <a:pt x="757" y="82"/>
                  <a:pt x="757" y="82"/>
                  <a:pt x="757" y="82"/>
                </a:cubicBezTo>
                <a:cubicBezTo>
                  <a:pt x="757" y="79"/>
                  <a:pt x="757" y="79"/>
                  <a:pt x="757" y="79"/>
                </a:cubicBezTo>
                <a:cubicBezTo>
                  <a:pt x="756" y="79"/>
                  <a:pt x="756" y="79"/>
                  <a:pt x="756" y="79"/>
                </a:cubicBezTo>
                <a:cubicBezTo>
                  <a:pt x="752" y="79"/>
                  <a:pt x="752" y="79"/>
                  <a:pt x="752" y="79"/>
                </a:cubicBezTo>
                <a:cubicBezTo>
                  <a:pt x="752" y="77"/>
                  <a:pt x="752" y="77"/>
                  <a:pt x="752" y="77"/>
                </a:cubicBezTo>
                <a:cubicBezTo>
                  <a:pt x="754" y="75"/>
                  <a:pt x="754" y="75"/>
                  <a:pt x="754" y="75"/>
                </a:cubicBezTo>
                <a:cubicBezTo>
                  <a:pt x="757" y="75"/>
                  <a:pt x="757" y="75"/>
                  <a:pt x="757" y="75"/>
                </a:cubicBezTo>
                <a:cubicBezTo>
                  <a:pt x="757" y="69"/>
                  <a:pt x="757" y="69"/>
                  <a:pt x="757" y="69"/>
                </a:cubicBezTo>
                <a:cubicBezTo>
                  <a:pt x="757" y="68"/>
                  <a:pt x="757" y="68"/>
                  <a:pt x="757" y="68"/>
                </a:cubicBezTo>
                <a:cubicBezTo>
                  <a:pt x="757" y="64"/>
                  <a:pt x="757" y="64"/>
                  <a:pt x="757" y="64"/>
                </a:cubicBezTo>
                <a:cubicBezTo>
                  <a:pt x="757" y="63"/>
                  <a:pt x="757" y="63"/>
                  <a:pt x="757" y="63"/>
                </a:cubicBezTo>
                <a:cubicBezTo>
                  <a:pt x="752" y="63"/>
                  <a:pt x="752" y="63"/>
                  <a:pt x="752" y="63"/>
                </a:cubicBezTo>
                <a:cubicBezTo>
                  <a:pt x="752" y="58"/>
                  <a:pt x="752" y="58"/>
                  <a:pt x="752" y="58"/>
                </a:cubicBezTo>
                <a:cubicBezTo>
                  <a:pt x="754" y="58"/>
                  <a:pt x="754" y="58"/>
                  <a:pt x="754" y="58"/>
                </a:cubicBezTo>
                <a:cubicBezTo>
                  <a:pt x="755" y="58"/>
                  <a:pt x="755" y="58"/>
                  <a:pt x="755" y="58"/>
                </a:cubicBezTo>
                <a:cubicBezTo>
                  <a:pt x="755" y="56"/>
                  <a:pt x="755" y="56"/>
                  <a:pt x="755" y="56"/>
                </a:cubicBezTo>
                <a:cubicBezTo>
                  <a:pt x="754" y="56"/>
                  <a:pt x="754" y="56"/>
                  <a:pt x="754" y="56"/>
                </a:cubicBezTo>
                <a:cubicBezTo>
                  <a:pt x="751" y="56"/>
                  <a:pt x="751" y="56"/>
                  <a:pt x="751" y="56"/>
                </a:cubicBezTo>
                <a:cubicBezTo>
                  <a:pt x="751" y="37"/>
                  <a:pt x="751" y="37"/>
                  <a:pt x="751" y="37"/>
                </a:cubicBezTo>
                <a:cubicBezTo>
                  <a:pt x="751" y="36"/>
                  <a:pt x="751" y="36"/>
                  <a:pt x="751" y="36"/>
                </a:cubicBezTo>
                <a:cubicBezTo>
                  <a:pt x="750" y="36"/>
                  <a:pt x="750" y="36"/>
                  <a:pt x="750" y="36"/>
                </a:cubicBezTo>
                <a:cubicBezTo>
                  <a:pt x="750" y="36"/>
                  <a:pt x="750" y="36"/>
                  <a:pt x="750" y="36"/>
                </a:cubicBezTo>
                <a:cubicBezTo>
                  <a:pt x="750" y="20"/>
                  <a:pt x="750" y="20"/>
                  <a:pt x="750" y="20"/>
                </a:cubicBezTo>
                <a:cubicBezTo>
                  <a:pt x="750" y="19"/>
                  <a:pt x="750" y="19"/>
                  <a:pt x="750" y="19"/>
                </a:cubicBezTo>
                <a:cubicBezTo>
                  <a:pt x="750" y="19"/>
                  <a:pt x="750" y="19"/>
                  <a:pt x="750" y="19"/>
                </a:cubicBezTo>
                <a:cubicBezTo>
                  <a:pt x="750" y="1"/>
                  <a:pt x="750" y="1"/>
                  <a:pt x="750" y="1"/>
                </a:cubicBezTo>
                <a:cubicBezTo>
                  <a:pt x="750" y="0"/>
                  <a:pt x="750" y="0"/>
                  <a:pt x="750" y="0"/>
                </a:cubicBezTo>
                <a:cubicBezTo>
                  <a:pt x="749" y="0"/>
                  <a:pt x="749" y="0"/>
                  <a:pt x="749" y="0"/>
                </a:cubicBezTo>
                <a:cubicBezTo>
                  <a:pt x="749" y="0"/>
                  <a:pt x="749" y="0"/>
                  <a:pt x="749" y="0"/>
                </a:cubicBezTo>
                <a:cubicBezTo>
                  <a:pt x="749" y="0"/>
                  <a:pt x="749" y="0"/>
                  <a:pt x="749" y="0"/>
                </a:cubicBezTo>
                <a:cubicBezTo>
                  <a:pt x="748" y="0"/>
                  <a:pt x="748" y="0"/>
                  <a:pt x="748" y="0"/>
                </a:cubicBezTo>
                <a:cubicBezTo>
                  <a:pt x="747" y="0"/>
                  <a:pt x="747" y="0"/>
                  <a:pt x="747" y="0"/>
                </a:cubicBezTo>
                <a:cubicBezTo>
                  <a:pt x="747" y="19"/>
                  <a:pt x="747" y="19"/>
                  <a:pt x="747" y="19"/>
                </a:cubicBezTo>
                <a:cubicBezTo>
                  <a:pt x="747" y="19"/>
                  <a:pt x="747" y="19"/>
                  <a:pt x="747" y="19"/>
                </a:cubicBezTo>
                <a:cubicBezTo>
                  <a:pt x="747" y="36"/>
                  <a:pt x="747" y="36"/>
                  <a:pt x="747" y="36"/>
                </a:cubicBezTo>
                <a:cubicBezTo>
                  <a:pt x="746" y="36"/>
                  <a:pt x="746" y="36"/>
                  <a:pt x="746" y="36"/>
                </a:cubicBezTo>
                <a:cubicBezTo>
                  <a:pt x="746" y="56"/>
                  <a:pt x="746" y="56"/>
                  <a:pt x="746" y="56"/>
                </a:cubicBezTo>
                <a:cubicBezTo>
                  <a:pt x="744" y="56"/>
                  <a:pt x="744" y="56"/>
                  <a:pt x="744" y="56"/>
                </a:cubicBezTo>
                <a:cubicBezTo>
                  <a:pt x="743" y="56"/>
                  <a:pt x="743" y="56"/>
                  <a:pt x="743" y="56"/>
                </a:cubicBezTo>
                <a:cubicBezTo>
                  <a:pt x="742" y="56"/>
                  <a:pt x="742" y="56"/>
                  <a:pt x="742" y="56"/>
                </a:cubicBezTo>
                <a:cubicBezTo>
                  <a:pt x="742" y="58"/>
                  <a:pt x="742" y="58"/>
                  <a:pt x="742" y="58"/>
                </a:cubicBezTo>
                <a:cubicBezTo>
                  <a:pt x="742" y="58"/>
                  <a:pt x="742" y="58"/>
                  <a:pt x="742" y="58"/>
                </a:cubicBezTo>
                <a:cubicBezTo>
                  <a:pt x="745" y="58"/>
                  <a:pt x="745" y="58"/>
                  <a:pt x="745" y="58"/>
                </a:cubicBezTo>
                <a:cubicBezTo>
                  <a:pt x="745" y="63"/>
                  <a:pt x="745" y="63"/>
                  <a:pt x="745" y="63"/>
                </a:cubicBezTo>
                <a:cubicBezTo>
                  <a:pt x="743" y="63"/>
                  <a:pt x="743" y="63"/>
                  <a:pt x="743" y="63"/>
                </a:cubicBezTo>
                <a:cubicBezTo>
                  <a:pt x="741" y="63"/>
                  <a:pt x="741" y="63"/>
                  <a:pt x="741" y="63"/>
                </a:cubicBezTo>
                <a:cubicBezTo>
                  <a:pt x="739" y="64"/>
                  <a:pt x="739" y="64"/>
                  <a:pt x="739" y="64"/>
                </a:cubicBezTo>
                <a:cubicBezTo>
                  <a:pt x="739" y="75"/>
                  <a:pt x="739" y="75"/>
                  <a:pt x="739" y="75"/>
                </a:cubicBezTo>
                <a:cubicBezTo>
                  <a:pt x="743" y="75"/>
                  <a:pt x="743" y="75"/>
                  <a:pt x="743" y="75"/>
                </a:cubicBezTo>
                <a:cubicBezTo>
                  <a:pt x="745" y="77"/>
                  <a:pt x="745" y="77"/>
                  <a:pt x="745" y="77"/>
                </a:cubicBezTo>
                <a:cubicBezTo>
                  <a:pt x="745" y="79"/>
                  <a:pt x="745" y="79"/>
                  <a:pt x="745" y="79"/>
                </a:cubicBezTo>
                <a:cubicBezTo>
                  <a:pt x="742" y="79"/>
                  <a:pt x="742" y="79"/>
                  <a:pt x="742" y="79"/>
                </a:cubicBezTo>
                <a:cubicBezTo>
                  <a:pt x="740" y="79"/>
                  <a:pt x="740" y="79"/>
                  <a:pt x="740" y="79"/>
                </a:cubicBezTo>
                <a:cubicBezTo>
                  <a:pt x="740" y="82"/>
                  <a:pt x="740" y="82"/>
                  <a:pt x="740" y="82"/>
                </a:cubicBezTo>
                <a:cubicBezTo>
                  <a:pt x="740" y="82"/>
                  <a:pt x="740" y="82"/>
                  <a:pt x="740" y="82"/>
                </a:cubicBezTo>
                <a:cubicBezTo>
                  <a:pt x="742" y="82"/>
                  <a:pt x="742" y="82"/>
                  <a:pt x="742" y="82"/>
                </a:cubicBezTo>
                <a:cubicBezTo>
                  <a:pt x="742" y="84"/>
                  <a:pt x="742" y="84"/>
                  <a:pt x="742" y="84"/>
                </a:cubicBezTo>
                <a:cubicBezTo>
                  <a:pt x="741" y="84"/>
                  <a:pt x="741" y="84"/>
                  <a:pt x="741" y="84"/>
                </a:cubicBezTo>
                <a:cubicBezTo>
                  <a:pt x="740" y="84"/>
                  <a:pt x="740" y="84"/>
                  <a:pt x="740" y="84"/>
                </a:cubicBezTo>
                <a:cubicBezTo>
                  <a:pt x="740" y="86"/>
                  <a:pt x="740" y="86"/>
                  <a:pt x="740" y="86"/>
                </a:cubicBezTo>
                <a:cubicBezTo>
                  <a:pt x="741" y="87"/>
                  <a:pt x="741" y="87"/>
                  <a:pt x="741" y="87"/>
                </a:cubicBezTo>
                <a:cubicBezTo>
                  <a:pt x="742" y="87"/>
                  <a:pt x="742" y="87"/>
                  <a:pt x="742" y="87"/>
                </a:cubicBezTo>
                <a:cubicBezTo>
                  <a:pt x="742" y="90"/>
                  <a:pt x="742" y="90"/>
                  <a:pt x="742" y="90"/>
                </a:cubicBezTo>
                <a:cubicBezTo>
                  <a:pt x="741" y="90"/>
                  <a:pt x="741" y="90"/>
                  <a:pt x="741" y="90"/>
                </a:cubicBezTo>
                <a:cubicBezTo>
                  <a:pt x="740" y="90"/>
                  <a:pt x="740" y="90"/>
                  <a:pt x="740" y="90"/>
                </a:cubicBezTo>
                <a:cubicBezTo>
                  <a:pt x="740" y="92"/>
                  <a:pt x="740" y="92"/>
                  <a:pt x="740" y="92"/>
                </a:cubicBezTo>
                <a:cubicBezTo>
                  <a:pt x="741" y="92"/>
                  <a:pt x="741" y="92"/>
                  <a:pt x="741" y="92"/>
                </a:cubicBezTo>
                <a:cubicBezTo>
                  <a:pt x="744" y="92"/>
                  <a:pt x="744" y="92"/>
                  <a:pt x="744" y="92"/>
                </a:cubicBezTo>
                <a:cubicBezTo>
                  <a:pt x="745" y="94"/>
                  <a:pt x="745" y="94"/>
                  <a:pt x="745" y="94"/>
                </a:cubicBezTo>
                <a:cubicBezTo>
                  <a:pt x="743" y="147"/>
                  <a:pt x="743" y="147"/>
                  <a:pt x="743" y="147"/>
                </a:cubicBezTo>
                <a:cubicBezTo>
                  <a:pt x="732" y="147"/>
                  <a:pt x="732" y="147"/>
                  <a:pt x="732" y="147"/>
                </a:cubicBezTo>
                <a:cubicBezTo>
                  <a:pt x="721" y="133"/>
                  <a:pt x="721" y="133"/>
                  <a:pt x="721" y="133"/>
                </a:cubicBezTo>
                <a:cubicBezTo>
                  <a:pt x="668" y="133"/>
                  <a:pt x="668" y="133"/>
                  <a:pt x="668" y="133"/>
                </a:cubicBezTo>
                <a:cubicBezTo>
                  <a:pt x="668" y="132"/>
                  <a:pt x="668" y="132"/>
                  <a:pt x="668" y="132"/>
                </a:cubicBezTo>
                <a:cubicBezTo>
                  <a:pt x="668" y="123"/>
                  <a:pt x="668" y="123"/>
                  <a:pt x="668" y="123"/>
                </a:cubicBezTo>
                <a:cubicBezTo>
                  <a:pt x="668" y="123"/>
                  <a:pt x="668" y="123"/>
                  <a:pt x="668" y="123"/>
                </a:cubicBezTo>
                <a:cubicBezTo>
                  <a:pt x="668" y="121"/>
                  <a:pt x="668" y="121"/>
                  <a:pt x="668" y="121"/>
                </a:cubicBezTo>
                <a:cubicBezTo>
                  <a:pt x="668" y="121"/>
                  <a:pt x="668" y="121"/>
                  <a:pt x="668" y="121"/>
                </a:cubicBezTo>
                <a:cubicBezTo>
                  <a:pt x="668" y="121"/>
                  <a:pt x="668" y="121"/>
                  <a:pt x="668" y="121"/>
                </a:cubicBezTo>
                <a:cubicBezTo>
                  <a:pt x="668" y="120"/>
                  <a:pt x="668" y="120"/>
                  <a:pt x="668" y="120"/>
                </a:cubicBezTo>
                <a:cubicBezTo>
                  <a:pt x="669" y="120"/>
                  <a:pt x="669" y="120"/>
                  <a:pt x="669" y="120"/>
                </a:cubicBezTo>
                <a:cubicBezTo>
                  <a:pt x="669" y="120"/>
                  <a:pt x="669" y="120"/>
                  <a:pt x="669" y="120"/>
                </a:cubicBezTo>
                <a:cubicBezTo>
                  <a:pt x="669" y="119"/>
                  <a:pt x="669" y="119"/>
                  <a:pt x="669" y="119"/>
                </a:cubicBezTo>
                <a:cubicBezTo>
                  <a:pt x="669" y="118"/>
                  <a:pt x="669" y="118"/>
                  <a:pt x="669" y="118"/>
                </a:cubicBezTo>
                <a:cubicBezTo>
                  <a:pt x="669" y="118"/>
                  <a:pt x="669" y="118"/>
                  <a:pt x="669" y="118"/>
                </a:cubicBezTo>
                <a:cubicBezTo>
                  <a:pt x="669" y="117"/>
                  <a:pt x="669" y="117"/>
                  <a:pt x="669" y="117"/>
                </a:cubicBezTo>
                <a:cubicBezTo>
                  <a:pt x="669" y="116"/>
                  <a:pt x="669" y="116"/>
                  <a:pt x="669" y="116"/>
                </a:cubicBezTo>
                <a:cubicBezTo>
                  <a:pt x="669" y="116"/>
                  <a:pt x="669" y="116"/>
                  <a:pt x="669" y="116"/>
                </a:cubicBezTo>
                <a:cubicBezTo>
                  <a:pt x="669" y="115"/>
                  <a:pt x="669" y="115"/>
                  <a:pt x="669" y="115"/>
                </a:cubicBezTo>
                <a:cubicBezTo>
                  <a:pt x="668" y="115"/>
                  <a:pt x="668" y="115"/>
                  <a:pt x="668" y="115"/>
                </a:cubicBezTo>
                <a:cubicBezTo>
                  <a:pt x="668" y="115"/>
                  <a:pt x="668" y="115"/>
                  <a:pt x="668" y="115"/>
                </a:cubicBezTo>
                <a:cubicBezTo>
                  <a:pt x="668" y="104"/>
                  <a:pt x="668" y="104"/>
                  <a:pt x="668" y="104"/>
                </a:cubicBezTo>
                <a:cubicBezTo>
                  <a:pt x="669" y="102"/>
                  <a:pt x="669" y="102"/>
                  <a:pt x="669" y="102"/>
                </a:cubicBezTo>
                <a:cubicBezTo>
                  <a:pt x="669" y="100"/>
                  <a:pt x="669" y="100"/>
                  <a:pt x="669" y="100"/>
                </a:cubicBezTo>
                <a:cubicBezTo>
                  <a:pt x="669" y="99"/>
                  <a:pt x="669" y="99"/>
                  <a:pt x="669" y="99"/>
                </a:cubicBezTo>
                <a:cubicBezTo>
                  <a:pt x="669" y="97"/>
                  <a:pt x="669" y="97"/>
                  <a:pt x="669" y="97"/>
                </a:cubicBezTo>
                <a:cubicBezTo>
                  <a:pt x="668" y="96"/>
                  <a:pt x="668" y="96"/>
                  <a:pt x="668" y="96"/>
                </a:cubicBezTo>
                <a:cubicBezTo>
                  <a:pt x="668" y="95"/>
                  <a:pt x="668" y="95"/>
                  <a:pt x="668" y="95"/>
                </a:cubicBezTo>
                <a:cubicBezTo>
                  <a:pt x="667" y="94"/>
                  <a:pt x="667" y="94"/>
                  <a:pt x="667" y="94"/>
                </a:cubicBezTo>
                <a:cubicBezTo>
                  <a:pt x="666" y="93"/>
                  <a:pt x="666" y="93"/>
                  <a:pt x="666" y="93"/>
                </a:cubicBezTo>
                <a:cubicBezTo>
                  <a:pt x="665" y="92"/>
                  <a:pt x="665" y="92"/>
                  <a:pt x="665" y="92"/>
                </a:cubicBezTo>
                <a:cubicBezTo>
                  <a:pt x="664" y="92"/>
                  <a:pt x="664" y="92"/>
                  <a:pt x="664" y="92"/>
                </a:cubicBezTo>
                <a:cubicBezTo>
                  <a:pt x="663" y="92"/>
                  <a:pt x="663" y="92"/>
                  <a:pt x="663" y="92"/>
                </a:cubicBezTo>
                <a:cubicBezTo>
                  <a:pt x="662" y="91"/>
                  <a:pt x="662" y="91"/>
                  <a:pt x="662" y="91"/>
                </a:cubicBezTo>
                <a:cubicBezTo>
                  <a:pt x="662" y="91"/>
                  <a:pt x="662" y="91"/>
                  <a:pt x="662" y="91"/>
                </a:cubicBezTo>
                <a:cubicBezTo>
                  <a:pt x="660" y="91"/>
                  <a:pt x="660" y="91"/>
                  <a:pt x="660" y="91"/>
                </a:cubicBezTo>
                <a:cubicBezTo>
                  <a:pt x="660" y="91"/>
                  <a:pt x="660" y="91"/>
                  <a:pt x="660" y="91"/>
                </a:cubicBezTo>
                <a:cubicBezTo>
                  <a:pt x="658" y="92"/>
                  <a:pt x="658" y="92"/>
                  <a:pt x="658" y="92"/>
                </a:cubicBezTo>
                <a:cubicBezTo>
                  <a:pt x="657" y="92"/>
                  <a:pt x="657" y="92"/>
                  <a:pt x="657" y="92"/>
                </a:cubicBezTo>
                <a:cubicBezTo>
                  <a:pt x="656" y="93"/>
                  <a:pt x="656" y="93"/>
                  <a:pt x="656" y="93"/>
                </a:cubicBezTo>
                <a:cubicBezTo>
                  <a:pt x="656" y="93"/>
                  <a:pt x="656" y="93"/>
                  <a:pt x="656" y="93"/>
                </a:cubicBezTo>
                <a:cubicBezTo>
                  <a:pt x="655" y="94"/>
                  <a:pt x="655" y="94"/>
                  <a:pt x="655" y="94"/>
                </a:cubicBezTo>
                <a:cubicBezTo>
                  <a:pt x="654" y="96"/>
                  <a:pt x="654" y="96"/>
                  <a:pt x="654" y="96"/>
                </a:cubicBezTo>
                <a:cubicBezTo>
                  <a:pt x="653" y="97"/>
                  <a:pt x="653" y="97"/>
                  <a:pt x="653" y="97"/>
                </a:cubicBezTo>
                <a:cubicBezTo>
                  <a:pt x="653" y="98"/>
                  <a:pt x="653" y="98"/>
                  <a:pt x="653" y="98"/>
                </a:cubicBezTo>
                <a:cubicBezTo>
                  <a:pt x="653" y="99"/>
                  <a:pt x="653" y="99"/>
                  <a:pt x="653" y="99"/>
                </a:cubicBezTo>
                <a:cubicBezTo>
                  <a:pt x="653" y="100"/>
                  <a:pt x="653" y="100"/>
                  <a:pt x="653" y="100"/>
                </a:cubicBezTo>
                <a:cubicBezTo>
                  <a:pt x="653" y="100"/>
                  <a:pt x="653" y="100"/>
                  <a:pt x="653" y="100"/>
                </a:cubicBezTo>
                <a:cubicBezTo>
                  <a:pt x="653" y="101"/>
                  <a:pt x="653" y="101"/>
                  <a:pt x="653" y="101"/>
                </a:cubicBezTo>
                <a:cubicBezTo>
                  <a:pt x="653" y="103"/>
                  <a:pt x="653" y="103"/>
                  <a:pt x="653" y="103"/>
                </a:cubicBezTo>
                <a:cubicBezTo>
                  <a:pt x="653" y="103"/>
                  <a:pt x="653" y="103"/>
                  <a:pt x="653" y="103"/>
                </a:cubicBezTo>
                <a:cubicBezTo>
                  <a:pt x="653" y="103"/>
                  <a:pt x="653" y="103"/>
                  <a:pt x="653" y="103"/>
                </a:cubicBezTo>
                <a:cubicBezTo>
                  <a:pt x="654" y="105"/>
                  <a:pt x="654" y="105"/>
                  <a:pt x="654" y="105"/>
                </a:cubicBezTo>
                <a:cubicBezTo>
                  <a:pt x="654" y="105"/>
                  <a:pt x="654" y="105"/>
                  <a:pt x="654" y="105"/>
                </a:cubicBezTo>
                <a:cubicBezTo>
                  <a:pt x="654" y="115"/>
                  <a:pt x="654" y="115"/>
                  <a:pt x="654" y="115"/>
                </a:cubicBezTo>
                <a:cubicBezTo>
                  <a:pt x="654" y="115"/>
                  <a:pt x="654" y="115"/>
                  <a:pt x="654" y="115"/>
                </a:cubicBezTo>
                <a:cubicBezTo>
                  <a:pt x="654" y="115"/>
                  <a:pt x="654" y="115"/>
                  <a:pt x="654" y="115"/>
                </a:cubicBezTo>
                <a:cubicBezTo>
                  <a:pt x="654" y="115"/>
                  <a:pt x="654" y="115"/>
                  <a:pt x="654" y="115"/>
                </a:cubicBezTo>
                <a:cubicBezTo>
                  <a:pt x="654" y="116"/>
                  <a:pt x="654" y="116"/>
                  <a:pt x="654" y="116"/>
                </a:cubicBezTo>
                <a:cubicBezTo>
                  <a:pt x="654" y="116"/>
                  <a:pt x="654" y="116"/>
                  <a:pt x="654" y="116"/>
                </a:cubicBezTo>
                <a:cubicBezTo>
                  <a:pt x="654" y="117"/>
                  <a:pt x="654" y="117"/>
                  <a:pt x="654" y="117"/>
                </a:cubicBezTo>
                <a:cubicBezTo>
                  <a:pt x="654" y="118"/>
                  <a:pt x="654" y="118"/>
                  <a:pt x="654" y="118"/>
                </a:cubicBezTo>
                <a:cubicBezTo>
                  <a:pt x="654" y="118"/>
                  <a:pt x="654" y="118"/>
                  <a:pt x="654" y="118"/>
                </a:cubicBezTo>
                <a:cubicBezTo>
                  <a:pt x="654" y="119"/>
                  <a:pt x="654" y="119"/>
                  <a:pt x="654" y="119"/>
                </a:cubicBezTo>
                <a:cubicBezTo>
                  <a:pt x="654" y="120"/>
                  <a:pt x="654" y="120"/>
                  <a:pt x="654" y="120"/>
                </a:cubicBezTo>
                <a:cubicBezTo>
                  <a:pt x="654" y="120"/>
                  <a:pt x="654" y="120"/>
                  <a:pt x="654" y="120"/>
                </a:cubicBezTo>
                <a:cubicBezTo>
                  <a:pt x="654" y="120"/>
                  <a:pt x="654" y="120"/>
                  <a:pt x="654" y="120"/>
                </a:cubicBezTo>
                <a:cubicBezTo>
                  <a:pt x="654" y="120"/>
                  <a:pt x="654" y="120"/>
                  <a:pt x="654" y="120"/>
                </a:cubicBezTo>
                <a:cubicBezTo>
                  <a:pt x="654" y="120"/>
                  <a:pt x="654" y="120"/>
                  <a:pt x="654" y="120"/>
                </a:cubicBezTo>
                <a:cubicBezTo>
                  <a:pt x="654" y="123"/>
                  <a:pt x="654" y="123"/>
                  <a:pt x="654" y="123"/>
                </a:cubicBezTo>
                <a:cubicBezTo>
                  <a:pt x="654" y="123"/>
                  <a:pt x="654" y="123"/>
                  <a:pt x="654" y="123"/>
                </a:cubicBezTo>
                <a:cubicBezTo>
                  <a:pt x="654" y="133"/>
                  <a:pt x="654" y="133"/>
                  <a:pt x="654" y="133"/>
                </a:cubicBezTo>
                <a:cubicBezTo>
                  <a:pt x="650" y="133"/>
                  <a:pt x="650" y="133"/>
                  <a:pt x="650" y="133"/>
                </a:cubicBezTo>
                <a:cubicBezTo>
                  <a:pt x="650" y="124"/>
                  <a:pt x="650" y="124"/>
                  <a:pt x="650" y="124"/>
                </a:cubicBezTo>
                <a:cubicBezTo>
                  <a:pt x="650" y="124"/>
                  <a:pt x="650" y="124"/>
                  <a:pt x="650" y="124"/>
                </a:cubicBezTo>
                <a:cubicBezTo>
                  <a:pt x="650" y="121"/>
                  <a:pt x="650" y="121"/>
                  <a:pt x="650" y="121"/>
                </a:cubicBezTo>
                <a:cubicBezTo>
                  <a:pt x="650" y="121"/>
                  <a:pt x="650" y="121"/>
                  <a:pt x="650" y="121"/>
                </a:cubicBezTo>
                <a:cubicBezTo>
                  <a:pt x="650" y="121"/>
                  <a:pt x="650" y="121"/>
                  <a:pt x="650" y="121"/>
                </a:cubicBezTo>
                <a:cubicBezTo>
                  <a:pt x="650" y="121"/>
                  <a:pt x="650" y="121"/>
                  <a:pt x="650" y="121"/>
                </a:cubicBezTo>
                <a:cubicBezTo>
                  <a:pt x="650" y="121"/>
                  <a:pt x="650" y="121"/>
                  <a:pt x="650" y="121"/>
                </a:cubicBezTo>
                <a:cubicBezTo>
                  <a:pt x="650" y="120"/>
                  <a:pt x="650" y="120"/>
                  <a:pt x="650" y="120"/>
                </a:cubicBezTo>
                <a:cubicBezTo>
                  <a:pt x="650" y="120"/>
                  <a:pt x="650" y="120"/>
                  <a:pt x="650" y="120"/>
                </a:cubicBezTo>
                <a:cubicBezTo>
                  <a:pt x="650" y="119"/>
                  <a:pt x="650" y="119"/>
                  <a:pt x="650" y="119"/>
                </a:cubicBezTo>
                <a:cubicBezTo>
                  <a:pt x="650" y="118"/>
                  <a:pt x="650" y="118"/>
                  <a:pt x="650" y="118"/>
                </a:cubicBezTo>
                <a:cubicBezTo>
                  <a:pt x="650" y="118"/>
                  <a:pt x="650" y="118"/>
                  <a:pt x="650" y="118"/>
                </a:cubicBezTo>
                <a:cubicBezTo>
                  <a:pt x="650" y="117"/>
                  <a:pt x="650" y="117"/>
                  <a:pt x="650" y="117"/>
                </a:cubicBezTo>
                <a:cubicBezTo>
                  <a:pt x="650" y="116"/>
                  <a:pt x="650" y="116"/>
                  <a:pt x="650" y="116"/>
                </a:cubicBezTo>
                <a:cubicBezTo>
                  <a:pt x="650" y="116"/>
                  <a:pt x="650" y="116"/>
                  <a:pt x="650" y="116"/>
                </a:cubicBezTo>
                <a:cubicBezTo>
                  <a:pt x="650" y="116"/>
                  <a:pt x="650" y="116"/>
                  <a:pt x="650" y="116"/>
                </a:cubicBezTo>
                <a:cubicBezTo>
                  <a:pt x="650" y="116"/>
                  <a:pt x="650" y="116"/>
                  <a:pt x="650" y="116"/>
                </a:cubicBezTo>
                <a:cubicBezTo>
                  <a:pt x="650" y="104"/>
                  <a:pt x="650" y="104"/>
                  <a:pt x="650" y="104"/>
                </a:cubicBezTo>
                <a:cubicBezTo>
                  <a:pt x="650" y="102"/>
                  <a:pt x="650" y="102"/>
                  <a:pt x="650" y="102"/>
                </a:cubicBezTo>
                <a:cubicBezTo>
                  <a:pt x="651" y="101"/>
                  <a:pt x="651" y="101"/>
                  <a:pt x="651" y="101"/>
                </a:cubicBezTo>
                <a:cubicBezTo>
                  <a:pt x="651" y="100"/>
                  <a:pt x="651" y="100"/>
                  <a:pt x="651" y="100"/>
                </a:cubicBezTo>
                <a:cubicBezTo>
                  <a:pt x="650" y="98"/>
                  <a:pt x="650" y="98"/>
                  <a:pt x="650" y="98"/>
                </a:cubicBezTo>
                <a:cubicBezTo>
                  <a:pt x="650" y="97"/>
                  <a:pt x="650" y="97"/>
                  <a:pt x="650" y="97"/>
                </a:cubicBezTo>
                <a:cubicBezTo>
                  <a:pt x="649" y="96"/>
                  <a:pt x="649" y="96"/>
                  <a:pt x="649" y="96"/>
                </a:cubicBezTo>
                <a:cubicBezTo>
                  <a:pt x="649" y="94"/>
                  <a:pt x="649" y="94"/>
                  <a:pt x="649" y="94"/>
                </a:cubicBezTo>
                <a:cubicBezTo>
                  <a:pt x="648" y="93"/>
                  <a:pt x="648" y="93"/>
                  <a:pt x="648" y="93"/>
                </a:cubicBezTo>
                <a:cubicBezTo>
                  <a:pt x="646" y="93"/>
                  <a:pt x="646" y="93"/>
                  <a:pt x="646" y="93"/>
                </a:cubicBezTo>
                <a:cubicBezTo>
                  <a:pt x="645" y="92"/>
                  <a:pt x="645" y="92"/>
                  <a:pt x="645" y="92"/>
                </a:cubicBezTo>
                <a:cubicBezTo>
                  <a:pt x="645" y="92"/>
                  <a:pt x="645" y="92"/>
                  <a:pt x="645" y="92"/>
                </a:cubicBezTo>
                <a:cubicBezTo>
                  <a:pt x="644" y="92"/>
                  <a:pt x="644" y="92"/>
                  <a:pt x="644" y="92"/>
                </a:cubicBezTo>
                <a:cubicBezTo>
                  <a:pt x="643" y="92"/>
                  <a:pt x="643" y="92"/>
                  <a:pt x="643" y="92"/>
                </a:cubicBezTo>
                <a:cubicBezTo>
                  <a:pt x="642" y="92"/>
                  <a:pt x="642" y="92"/>
                  <a:pt x="642" y="92"/>
                </a:cubicBezTo>
                <a:cubicBezTo>
                  <a:pt x="641" y="92"/>
                  <a:pt x="641" y="92"/>
                  <a:pt x="641" y="92"/>
                </a:cubicBezTo>
                <a:cubicBezTo>
                  <a:pt x="640" y="92"/>
                  <a:pt x="640" y="92"/>
                  <a:pt x="640" y="92"/>
                </a:cubicBezTo>
                <a:cubicBezTo>
                  <a:pt x="639" y="93"/>
                  <a:pt x="639" y="93"/>
                  <a:pt x="639" y="93"/>
                </a:cubicBezTo>
                <a:cubicBezTo>
                  <a:pt x="638" y="93"/>
                  <a:pt x="638" y="93"/>
                  <a:pt x="638" y="93"/>
                </a:cubicBezTo>
                <a:cubicBezTo>
                  <a:pt x="637" y="94"/>
                  <a:pt x="637" y="94"/>
                  <a:pt x="637" y="94"/>
                </a:cubicBezTo>
                <a:cubicBezTo>
                  <a:pt x="636" y="95"/>
                  <a:pt x="636" y="95"/>
                  <a:pt x="636" y="95"/>
                </a:cubicBezTo>
                <a:cubicBezTo>
                  <a:pt x="635" y="96"/>
                  <a:pt x="635" y="96"/>
                  <a:pt x="635" y="96"/>
                </a:cubicBezTo>
                <a:cubicBezTo>
                  <a:pt x="635" y="98"/>
                  <a:pt x="635" y="98"/>
                  <a:pt x="635" y="98"/>
                </a:cubicBezTo>
                <a:cubicBezTo>
                  <a:pt x="634" y="99"/>
                  <a:pt x="634" y="99"/>
                  <a:pt x="634" y="99"/>
                </a:cubicBezTo>
                <a:cubicBezTo>
                  <a:pt x="634" y="100"/>
                  <a:pt x="634" y="100"/>
                  <a:pt x="634" y="100"/>
                </a:cubicBezTo>
                <a:cubicBezTo>
                  <a:pt x="634" y="100"/>
                  <a:pt x="634" y="100"/>
                  <a:pt x="634" y="100"/>
                </a:cubicBezTo>
                <a:cubicBezTo>
                  <a:pt x="634" y="100"/>
                  <a:pt x="634" y="100"/>
                  <a:pt x="634" y="100"/>
                </a:cubicBezTo>
                <a:cubicBezTo>
                  <a:pt x="634" y="102"/>
                  <a:pt x="634" y="102"/>
                  <a:pt x="634" y="102"/>
                </a:cubicBezTo>
                <a:cubicBezTo>
                  <a:pt x="635" y="103"/>
                  <a:pt x="635" y="103"/>
                  <a:pt x="635" y="103"/>
                </a:cubicBezTo>
                <a:cubicBezTo>
                  <a:pt x="635" y="104"/>
                  <a:pt x="635" y="104"/>
                  <a:pt x="635" y="104"/>
                </a:cubicBezTo>
                <a:cubicBezTo>
                  <a:pt x="635" y="104"/>
                  <a:pt x="635" y="104"/>
                  <a:pt x="635" y="104"/>
                </a:cubicBezTo>
                <a:cubicBezTo>
                  <a:pt x="635" y="105"/>
                  <a:pt x="635" y="105"/>
                  <a:pt x="635" y="105"/>
                </a:cubicBezTo>
                <a:cubicBezTo>
                  <a:pt x="635" y="106"/>
                  <a:pt x="635" y="106"/>
                  <a:pt x="635" y="106"/>
                </a:cubicBezTo>
                <a:cubicBezTo>
                  <a:pt x="635" y="116"/>
                  <a:pt x="635" y="116"/>
                  <a:pt x="635" y="116"/>
                </a:cubicBezTo>
                <a:cubicBezTo>
                  <a:pt x="635" y="116"/>
                  <a:pt x="635" y="116"/>
                  <a:pt x="635" y="116"/>
                </a:cubicBezTo>
                <a:cubicBezTo>
                  <a:pt x="635" y="116"/>
                  <a:pt x="635" y="116"/>
                  <a:pt x="635" y="116"/>
                </a:cubicBezTo>
                <a:cubicBezTo>
                  <a:pt x="635" y="116"/>
                  <a:pt x="635" y="116"/>
                  <a:pt x="635" y="116"/>
                </a:cubicBezTo>
                <a:cubicBezTo>
                  <a:pt x="635" y="116"/>
                  <a:pt x="635" y="116"/>
                  <a:pt x="635" y="116"/>
                </a:cubicBezTo>
                <a:cubicBezTo>
                  <a:pt x="635" y="117"/>
                  <a:pt x="635" y="117"/>
                  <a:pt x="635" y="117"/>
                </a:cubicBezTo>
                <a:cubicBezTo>
                  <a:pt x="635" y="118"/>
                  <a:pt x="635" y="118"/>
                  <a:pt x="635" y="118"/>
                </a:cubicBezTo>
                <a:cubicBezTo>
                  <a:pt x="635" y="118"/>
                  <a:pt x="635" y="118"/>
                  <a:pt x="635" y="118"/>
                </a:cubicBezTo>
                <a:cubicBezTo>
                  <a:pt x="635" y="119"/>
                  <a:pt x="635" y="119"/>
                  <a:pt x="635" y="119"/>
                </a:cubicBezTo>
                <a:cubicBezTo>
                  <a:pt x="635" y="120"/>
                  <a:pt x="635" y="120"/>
                  <a:pt x="635" y="120"/>
                </a:cubicBezTo>
                <a:cubicBezTo>
                  <a:pt x="635" y="120"/>
                  <a:pt x="635" y="120"/>
                  <a:pt x="635" y="120"/>
                </a:cubicBezTo>
                <a:cubicBezTo>
                  <a:pt x="635" y="121"/>
                  <a:pt x="635" y="121"/>
                  <a:pt x="635" y="121"/>
                </a:cubicBezTo>
                <a:cubicBezTo>
                  <a:pt x="635" y="121"/>
                  <a:pt x="635" y="121"/>
                  <a:pt x="635" y="121"/>
                </a:cubicBezTo>
                <a:cubicBezTo>
                  <a:pt x="635" y="121"/>
                  <a:pt x="635" y="121"/>
                  <a:pt x="635" y="121"/>
                </a:cubicBezTo>
                <a:cubicBezTo>
                  <a:pt x="635" y="121"/>
                  <a:pt x="635" y="121"/>
                  <a:pt x="635" y="121"/>
                </a:cubicBezTo>
                <a:cubicBezTo>
                  <a:pt x="635" y="124"/>
                  <a:pt x="635" y="124"/>
                  <a:pt x="635" y="124"/>
                </a:cubicBezTo>
                <a:cubicBezTo>
                  <a:pt x="635" y="124"/>
                  <a:pt x="635" y="124"/>
                  <a:pt x="635" y="124"/>
                </a:cubicBezTo>
                <a:cubicBezTo>
                  <a:pt x="635" y="173"/>
                  <a:pt x="635" y="173"/>
                  <a:pt x="635" y="173"/>
                </a:cubicBezTo>
                <a:cubicBezTo>
                  <a:pt x="635" y="173"/>
                  <a:pt x="635" y="173"/>
                  <a:pt x="635" y="173"/>
                </a:cubicBezTo>
                <a:cubicBezTo>
                  <a:pt x="629" y="173"/>
                  <a:pt x="629" y="173"/>
                  <a:pt x="629" y="173"/>
                </a:cubicBezTo>
                <a:cubicBezTo>
                  <a:pt x="629" y="168"/>
                  <a:pt x="629" y="168"/>
                  <a:pt x="629" y="168"/>
                </a:cubicBezTo>
                <a:cubicBezTo>
                  <a:pt x="629" y="168"/>
                  <a:pt x="629" y="168"/>
                  <a:pt x="629" y="168"/>
                </a:cubicBezTo>
                <a:cubicBezTo>
                  <a:pt x="629" y="159"/>
                  <a:pt x="629" y="159"/>
                  <a:pt x="629" y="159"/>
                </a:cubicBezTo>
                <a:cubicBezTo>
                  <a:pt x="629" y="159"/>
                  <a:pt x="629" y="159"/>
                  <a:pt x="629" y="159"/>
                </a:cubicBezTo>
                <a:cubicBezTo>
                  <a:pt x="629" y="158"/>
                  <a:pt x="629" y="158"/>
                  <a:pt x="629" y="158"/>
                </a:cubicBezTo>
                <a:cubicBezTo>
                  <a:pt x="629" y="158"/>
                  <a:pt x="629" y="158"/>
                  <a:pt x="629" y="158"/>
                </a:cubicBezTo>
                <a:cubicBezTo>
                  <a:pt x="628" y="149"/>
                  <a:pt x="628" y="149"/>
                  <a:pt x="628" y="149"/>
                </a:cubicBezTo>
                <a:cubicBezTo>
                  <a:pt x="629" y="148"/>
                  <a:pt x="629" y="148"/>
                  <a:pt x="629" y="148"/>
                </a:cubicBezTo>
                <a:cubicBezTo>
                  <a:pt x="629" y="148"/>
                  <a:pt x="629" y="148"/>
                  <a:pt x="629" y="148"/>
                </a:cubicBezTo>
                <a:cubicBezTo>
                  <a:pt x="629" y="147"/>
                  <a:pt x="629" y="147"/>
                  <a:pt x="629" y="147"/>
                </a:cubicBezTo>
                <a:cubicBezTo>
                  <a:pt x="630" y="146"/>
                  <a:pt x="630" y="146"/>
                  <a:pt x="630" y="146"/>
                </a:cubicBezTo>
                <a:cubicBezTo>
                  <a:pt x="630" y="146"/>
                  <a:pt x="630" y="146"/>
                  <a:pt x="630" y="146"/>
                </a:cubicBezTo>
                <a:cubicBezTo>
                  <a:pt x="630" y="145"/>
                  <a:pt x="630" y="145"/>
                  <a:pt x="630" y="145"/>
                </a:cubicBezTo>
                <a:cubicBezTo>
                  <a:pt x="628" y="145"/>
                  <a:pt x="628" y="145"/>
                  <a:pt x="628" y="145"/>
                </a:cubicBezTo>
                <a:cubicBezTo>
                  <a:pt x="628" y="137"/>
                  <a:pt x="628" y="137"/>
                  <a:pt x="628" y="137"/>
                </a:cubicBezTo>
                <a:cubicBezTo>
                  <a:pt x="629" y="136"/>
                  <a:pt x="629" y="136"/>
                  <a:pt x="629" y="136"/>
                </a:cubicBezTo>
                <a:cubicBezTo>
                  <a:pt x="628" y="136"/>
                  <a:pt x="628" y="136"/>
                  <a:pt x="628" y="136"/>
                </a:cubicBezTo>
                <a:cubicBezTo>
                  <a:pt x="628" y="135"/>
                  <a:pt x="628" y="135"/>
                  <a:pt x="628" y="135"/>
                </a:cubicBezTo>
                <a:cubicBezTo>
                  <a:pt x="627" y="135"/>
                  <a:pt x="627" y="135"/>
                  <a:pt x="627" y="135"/>
                </a:cubicBezTo>
                <a:cubicBezTo>
                  <a:pt x="627" y="134"/>
                  <a:pt x="627" y="134"/>
                  <a:pt x="627" y="134"/>
                </a:cubicBezTo>
                <a:cubicBezTo>
                  <a:pt x="625" y="134"/>
                  <a:pt x="625" y="134"/>
                  <a:pt x="625" y="134"/>
                </a:cubicBezTo>
                <a:cubicBezTo>
                  <a:pt x="625" y="135"/>
                  <a:pt x="625" y="135"/>
                  <a:pt x="625" y="135"/>
                </a:cubicBezTo>
                <a:cubicBezTo>
                  <a:pt x="625" y="135"/>
                  <a:pt x="625" y="135"/>
                  <a:pt x="625" y="135"/>
                </a:cubicBezTo>
                <a:cubicBezTo>
                  <a:pt x="613" y="135"/>
                  <a:pt x="613" y="135"/>
                  <a:pt x="613" y="135"/>
                </a:cubicBezTo>
                <a:cubicBezTo>
                  <a:pt x="613" y="134"/>
                  <a:pt x="613" y="134"/>
                  <a:pt x="613" y="134"/>
                </a:cubicBezTo>
                <a:cubicBezTo>
                  <a:pt x="613" y="134"/>
                  <a:pt x="613" y="134"/>
                  <a:pt x="613" y="134"/>
                </a:cubicBezTo>
                <a:cubicBezTo>
                  <a:pt x="613" y="134"/>
                  <a:pt x="613" y="134"/>
                  <a:pt x="613" y="134"/>
                </a:cubicBezTo>
                <a:cubicBezTo>
                  <a:pt x="612" y="134"/>
                  <a:pt x="612" y="134"/>
                  <a:pt x="612" y="134"/>
                </a:cubicBezTo>
                <a:cubicBezTo>
                  <a:pt x="612" y="134"/>
                  <a:pt x="612" y="134"/>
                  <a:pt x="612" y="134"/>
                </a:cubicBezTo>
                <a:cubicBezTo>
                  <a:pt x="612" y="132"/>
                  <a:pt x="612" y="132"/>
                  <a:pt x="612" y="132"/>
                </a:cubicBezTo>
                <a:cubicBezTo>
                  <a:pt x="596" y="132"/>
                  <a:pt x="596" y="132"/>
                  <a:pt x="596" y="132"/>
                </a:cubicBezTo>
                <a:cubicBezTo>
                  <a:pt x="596" y="134"/>
                  <a:pt x="596" y="134"/>
                  <a:pt x="596" y="134"/>
                </a:cubicBezTo>
                <a:cubicBezTo>
                  <a:pt x="596" y="134"/>
                  <a:pt x="596" y="134"/>
                  <a:pt x="596" y="134"/>
                </a:cubicBezTo>
                <a:cubicBezTo>
                  <a:pt x="595" y="134"/>
                  <a:pt x="595" y="134"/>
                  <a:pt x="595" y="134"/>
                </a:cubicBezTo>
                <a:cubicBezTo>
                  <a:pt x="595" y="134"/>
                  <a:pt x="595" y="134"/>
                  <a:pt x="595" y="134"/>
                </a:cubicBezTo>
                <a:cubicBezTo>
                  <a:pt x="594" y="134"/>
                  <a:pt x="594" y="134"/>
                  <a:pt x="594" y="134"/>
                </a:cubicBezTo>
                <a:cubicBezTo>
                  <a:pt x="594" y="135"/>
                  <a:pt x="594" y="135"/>
                  <a:pt x="594" y="135"/>
                </a:cubicBezTo>
                <a:cubicBezTo>
                  <a:pt x="583" y="135"/>
                  <a:pt x="583" y="135"/>
                  <a:pt x="583" y="135"/>
                </a:cubicBezTo>
                <a:cubicBezTo>
                  <a:pt x="583" y="134"/>
                  <a:pt x="583" y="134"/>
                  <a:pt x="583" y="134"/>
                </a:cubicBezTo>
                <a:cubicBezTo>
                  <a:pt x="580" y="134"/>
                  <a:pt x="580" y="134"/>
                  <a:pt x="580" y="134"/>
                </a:cubicBezTo>
                <a:cubicBezTo>
                  <a:pt x="580" y="135"/>
                  <a:pt x="580" y="135"/>
                  <a:pt x="580" y="135"/>
                </a:cubicBezTo>
                <a:cubicBezTo>
                  <a:pt x="580" y="135"/>
                  <a:pt x="580" y="135"/>
                  <a:pt x="580" y="135"/>
                </a:cubicBezTo>
                <a:cubicBezTo>
                  <a:pt x="579" y="136"/>
                  <a:pt x="579" y="136"/>
                  <a:pt x="579" y="136"/>
                </a:cubicBezTo>
                <a:cubicBezTo>
                  <a:pt x="579" y="136"/>
                  <a:pt x="579" y="136"/>
                  <a:pt x="579" y="136"/>
                </a:cubicBezTo>
                <a:cubicBezTo>
                  <a:pt x="580" y="137"/>
                  <a:pt x="580" y="137"/>
                  <a:pt x="580" y="137"/>
                </a:cubicBezTo>
                <a:cubicBezTo>
                  <a:pt x="579" y="143"/>
                  <a:pt x="579" y="143"/>
                  <a:pt x="579" y="143"/>
                </a:cubicBezTo>
                <a:cubicBezTo>
                  <a:pt x="579" y="143"/>
                  <a:pt x="579" y="143"/>
                  <a:pt x="579" y="143"/>
                </a:cubicBezTo>
                <a:cubicBezTo>
                  <a:pt x="579" y="144"/>
                  <a:pt x="579" y="144"/>
                  <a:pt x="579" y="144"/>
                </a:cubicBezTo>
                <a:cubicBezTo>
                  <a:pt x="579" y="145"/>
                  <a:pt x="579" y="145"/>
                  <a:pt x="579" y="145"/>
                </a:cubicBezTo>
                <a:cubicBezTo>
                  <a:pt x="579" y="145"/>
                  <a:pt x="579" y="145"/>
                  <a:pt x="579" y="145"/>
                </a:cubicBezTo>
                <a:cubicBezTo>
                  <a:pt x="577" y="145"/>
                  <a:pt x="577" y="145"/>
                  <a:pt x="577" y="145"/>
                </a:cubicBezTo>
                <a:cubicBezTo>
                  <a:pt x="577" y="145"/>
                  <a:pt x="577" y="145"/>
                  <a:pt x="577" y="145"/>
                </a:cubicBezTo>
                <a:cubicBezTo>
                  <a:pt x="578" y="146"/>
                  <a:pt x="578" y="146"/>
                  <a:pt x="578" y="146"/>
                </a:cubicBezTo>
                <a:cubicBezTo>
                  <a:pt x="579" y="147"/>
                  <a:pt x="579" y="147"/>
                  <a:pt x="579" y="147"/>
                </a:cubicBezTo>
                <a:cubicBezTo>
                  <a:pt x="579" y="148"/>
                  <a:pt x="579" y="148"/>
                  <a:pt x="579" y="148"/>
                </a:cubicBezTo>
                <a:cubicBezTo>
                  <a:pt x="578" y="148"/>
                  <a:pt x="578" y="148"/>
                  <a:pt x="578" y="148"/>
                </a:cubicBezTo>
                <a:cubicBezTo>
                  <a:pt x="579" y="149"/>
                  <a:pt x="579" y="149"/>
                  <a:pt x="579" y="149"/>
                </a:cubicBezTo>
                <a:cubicBezTo>
                  <a:pt x="579" y="158"/>
                  <a:pt x="579" y="158"/>
                  <a:pt x="579" y="158"/>
                </a:cubicBezTo>
                <a:cubicBezTo>
                  <a:pt x="578" y="158"/>
                  <a:pt x="578" y="158"/>
                  <a:pt x="578" y="158"/>
                </a:cubicBezTo>
                <a:cubicBezTo>
                  <a:pt x="578" y="159"/>
                  <a:pt x="578" y="159"/>
                  <a:pt x="578" y="159"/>
                </a:cubicBezTo>
                <a:cubicBezTo>
                  <a:pt x="579" y="159"/>
                  <a:pt x="579" y="159"/>
                  <a:pt x="579" y="159"/>
                </a:cubicBezTo>
                <a:cubicBezTo>
                  <a:pt x="578" y="168"/>
                  <a:pt x="578" y="168"/>
                  <a:pt x="578" y="168"/>
                </a:cubicBezTo>
                <a:cubicBezTo>
                  <a:pt x="578" y="168"/>
                  <a:pt x="578" y="168"/>
                  <a:pt x="578" y="168"/>
                </a:cubicBezTo>
                <a:cubicBezTo>
                  <a:pt x="578" y="173"/>
                  <a:pt x="578" y="173"/>
                  <a:pt x="578" y="173"/>
                </a:cubicBezTo>
                <a:cubicBezTo>
                  <a:pt x="572" y="173"/>
                  <a:pt x="572" y="173"/>
                  <a:pt x="572" y="173"/>
                </a:cubicBezTo>
                <a:cubicBezTo>
                  <a:pt x="572" y="152"/>
                  <a:pt x="572" y="152"/>
                  <a:pt x="572" y="152"/>
                </a:cubicBezTo>
                <a:cubicBezTo>
                  <a:pt x="556" y="138"/>
                  <a:pt x="556" y="138"/>
                  <a:pt x="556" y="138"/>
                </a:cubicBezTo>
                <a:cubicBezTo>
                  <a:pt x="556" y="138"/>
                  <a:pt x="556" y="138"/>
                  <a:pt x="556" y="138"/>
                </a:cubicBezTo>
                <a:cubicBezTo>
                  <a:pt x="556" y="138"/>
                  <a:pt x="556" y="138"/>
                  <a:pt x="556" y="138"/>
                </a:cubicBezTo>
                <a:cubicBezTo>
                  <a:pt x="494" y="138"/>
                  <a:pt x="494" y="138"/>
                  <a:pt x="494" y="138"/>
                </a:cubicBezTo>
                <a:cubicBezTo>
                  <a:pt x="494" y="138"/>
                  <a:pt x="494" y="138"/>
                  <a:pt x="494" y="138"/>
                </a:cubicBezTo>
                <a:cubicBezTo>
                  <a:pt x="496" y="138"/>
                  <a:pt x="496" y="138"/>
                  <a:pt x="496" y="138"/>
                </a:cubicBezTo>
                <a:cubicBezTo>
                  <a:pt x="496" y="137"/>
                  <a:pt x="496" y="137"/>
                  <a:pt x="496" y="137"/>
                </a:cubicBezTo>
                <a:cubicBezTo>
                  <a:pt x="495" y="137"/>
                  <a:pt x="495" y="137"/>
                  <a:pt x="495" y="137"/>
                </a:cubicBezTo>
                <a:cubicBezTo>
                  <a:pt x="495" y="136"/>
                  <a:pt x="495" y="136"/>
                  <a:pt x="495" y="136"/>
                </a:cubicBezTo>
                <a:cubicBezTo>
                  <a:pt x="494" y="136"/>
                  <a:pt x="494" y="136"/>
                  <a:pt x="494" y="136"/>
                </a:cubicBezTo>
                <a:cubicBezTo>
                  <a:pt x="494" y="133"/>
                  <a:pt x="494" y="133"/>
                  <a:pt x="494" y="133"/>
                </a:cubicBezTo>
                <a:cubicBezTo>
                  <a:pt x="494" y="133"/>
                  <a:pt x="494" y="133"/>
                  <a:pt x="494" y="133"/>
                </a:cubicBezTo>
                <a:cubicBezTo>
                  <a:pt x="493" y="111"/>
                  <a:pt x="493" y="111"/>
                  <a:pt x="493" y="111"/>
                </a:cubicBezTo>
                <a:cubicBezTo>
                  <a:pt x="493" y="111"/>
                  <a:pt x="493" y="111"/>
                  <a:pt x="493" y="111"/>
                </a:cubicBezTo>
                <a:cubicBezTo>
                  <a:pt x="493" y="107"/>
                  <a:pt x="493" y="107"/>
                  <a:pt x="493" y="107"/>
                </a:cubicBezTo>
                <a:cubicBezTo>
                  <a:pt x="494" y="107"/>
                  <a:pt x="494" y="107"/>
                  <a:pt x="494" y="107"/>
                </a:cubicBezTo>
                <a:cubicBezTo>
                  <a:pt x="494" y="106"/>
                  <a:pt x="494" y="106"/>
                  <a:pt x="494" y="106"/>
                </a:cubicBezTo>
                <a:cubicBezTo>
                  <a:pt x="495" y="106"/>
                  <a:pt x="495" y="106"/>
                  <a:pt x="495" y="106"/>
                </a:cubicBezTo>
                <a:cubicBezTo>
                  <a:pt x="495" y="105"/>
                  <a:pt x="495" y="105"/>
                  <a:pt x="495" y="105"/>
                </a:cubicBezTo>
                <a:cubicBezTo>
                  <a:pt x="495" y="105"/>
                  <a:pt x="495" y="105"/>
                  <a:pt x="495" y="105"/>
                </a:cubicBezTo>
                <a:cubicBezTo>
                  <a:pt x="495" y="105"/>
                  <a:pt x="495" y="105"/>
                  <a:pt x="495" y="105"/>
                </a:cubicBezTo>
                <a:cubicBezTo>
                  <a:pt x="496" y="105"/>
                  <a:pt x="496" y="105"/>
                  <a:pt x="496" y="105"/>
                </a:cubicBezTo>
                <a:cubicBezTo>
                  <a:pt x="496" y="104"/>
                  <a:pt x="496" y="104"/>
                  <a:pt x="496" y="104"/>
                </a:cubicBezTo>
                <a:cubicBezTo>
                  <a:pt x="493" y="104"/>
                  <a:pt x="493" y="104"/>
                  <a:pt x="493" y="104"/>
                </a:cubicBezTo>
                <a:cubicBezTo>
                  <a:pt x="493" y="104"/>
                  <a:pt x="493" y="104"/>
                  <a:pt x="493" y="104"/>
                </a:cubicBezTo>
                <a:cubicBezTo>
                  <a:pt x="493" y="104"/>
                  <a:pt x="493" y="104"/>
                  <a:pt x="493" y="104"/>
                </a:cubicBezTo>
                <a:cubicBezTo>
                  <a:pt x="493" y="103"/>
                  <a:pt x="493" y="103"/>
                  <a:pt x="493" y="103"/>
                </a:cubicBezTo>
                <a:cubicBezTo>
                  <a:pt x="493" y="103"/>
                  <a:pt x="493" y="103"/>
                  <a:pt x="493" y="103"/>
                </a:cubicBezTo>
                <a:cubicBezTo>
                  <a:pt x="493" y="102"/>
                  <a:pt x="493" y="102"/>
                  <a:pt x="493" y="102"/>
                </a:cubicBezTo>
                <a:cubicBezTo>
                  <a:pt x="493" y="102"/>
                  <a:pt x="493" y="102"/>
                  <a:pt x="493" y="102"/>
                </a:cubicBezTo>
                <a:cubicBezTo>
                  <a:pt x="493" y="101"/>
                  <a:pt x="493" y="101"/>
                  <a:pt x="493" y="101"/>
                </a:cubicBezTo>
                <a:cubicBezTo>
                  <a:pt x="493" y="101"/>
                  <a:pt x="493" y="101"/>
                  <a:pt x="493" y="101"/>
                </a:cubicBezTo>
                <a:cubicBezTo>
                  <a:pt x="493" y="101"/>
                  <a:pt x="493" y="101"/>
                  <a:pt x="493" y="101"/>
                </a:cubicBezTo>
                <a:cubicBezTo>
                  <a:pt x="493" y="100"/>
                  <a:pt x="493" y="100"/>
                  <a:pt x="493" y="100"/>
                </a:cubicBezTo>
                <a:cubicBezTo>
                  <a:pt x="492" y="100"/>
                  <a:pt x="492" y="100"/>
                  <a:pt x="492" y="100"/>
                </a:cubicBezTo>
                <a:cubicBezTo>
                  <a:pt x="492" y="100"/>
                  <a:pt x="492" y="100"/>
                  <a:pt x="492" y="100"/>
                </a:cubicBezTo>
                <a:cubicBezTo>
                  <a:pt x="492" y="100"/>
                  <a:pt x="492" y="100"/>
                  <a:pt x="492" y="100"/>
                </a:cubicBezTo>
                <a:cubicBezTo>
                  <a:pt x="492" y="100"/>
                  <a:pt x="492" y="100"/>
                  <a:pt x="492" y="100"/>
                </a:cubicBezTo>
                <a:cubicBezTo>
                  <a:pt x="491" y="100"/>
                  <a:pt x="491" y="100"/>
                  <a:pt x="491" y="100"/>
                </a:cubicBezTo>
                <a:cubicBezTo>
                  <a:pt x="491" y="100"/>
                  <a:pt x="491" y="100"/>
                  <a:pt x="491" y="100"/>
                </a:cubicBezTo>
                <a:cubicBezTo>
                  <a:pt x="491" y="99"/>
                  <a:pt x="491" y="99"/>
                  <a:pt x="491" y="99"/>
                </a:cubicBezTo>
                <a:cubicBezTo>
                  <a:pt x="491" y="99"/>
                  <a:pt x="491" y="99"/>
                  <a:pt x="491" y="99"/>
                </a:cubicBezTo>
                <a:cubicBezTo>
                  <a:pt x="490" y="99"/>
                  <a:pt x="490" y="99"/>
                  <a:pt x="490" y="99"/>
                </a:cubicBezTo>
                <a:cubicBezTo>
                  <a:pt x="490" y="98"/>
                  <a:pt x="490" y="98"/>
                  <a:pt x="490" y="98"/>
                </a:cubicBezTo>
                <a:cubicBezTo>
                  <a:pt x="490" y="98"/>
                  <a:pt x="490" y="98"/>
                  <a:pt x="490" y="98"/>
                </a:cubicBezTo>
                <a:cubicBezTo>
                  <a:pt x="490" y="98"/>
                  <a:pt x="490" y="98"/>
                  <a:pt x="490" y="98"/>
                </a:cubicBezTo>
                <a:cubicBezTo>
                  <a:pt x="490" y="97"/>
                  <a:pt x="490" y="97"/>
                  <a:pt x="490" y="97"/>
                </a:cubicBezTo>
                <a:cubicBezTo>
                  <a:pt x="490" y="97"/>
                  <a:pt x="490" y="97"/>
                  <a:pt x="490" y="97"/>
                </a:cubicBezTo>
                <a:cubicBezTo>
                  <a:pt x="490" y="96"/>
                  <a:pt x="490" y="96"/>
                  <a:pt x="490" y="96"/>
                </a:cubicBezTo>
                <a:cubicBezTo>
                  <a:pt x="490" y="94"/>
                  <a:pt x="490" y="94"/>
                  <a:pt x="490" y="94"/>
                </a:cubicBezTo>
                <a:cubicBezTo>
                  <a:pt x="490" y="94"/>
                  <a:pt x="490" y="94"/>
                  <a:pt x="490" y="94"/>
                </a:cubicBezTo>
                <a:cubicBezTo>
                  <a:pt x="490" y="93"/>
                  <a:pt x="490" y="93"/>
                  <a:pt x="490" y="93"/>
                </a:cubicBezTo>
                <a:cubicBezTo>
                  <a:pt x="490" y="93"/>
                  <a:pt x="490" y="93"/>
                  <a:pt x="490" y="93"/>
                </a:cubicBezTo>
                <a:cubicBezTo>
                  <a:pt x="490" y="93"/>
                  <a:pt x="490" y="93"/>
                  <a:pt x="490" y="93"/>
                </a:cubicBezTo>
                <a:cubicBezTo>
                  <a:pt x="491" y="93"/>
                  <a:pt x="491" y="93"/>
                  <a:pt x="491" y="93"/>
                </a:cubicBezTo>
                <a:cubicBezTo>
                  <a:pt x="491" y="92"/>
                  <a:pt x="491" y="92"/>
                  <a:pt x="491" y="92"/>
                </a:cubicBezTo>
                <a:cubicBezTo>
                  <a:pt x="490" y="92"/>
                  <a:pt x="490" y="92"/>
                  <a:pt x="490" y="92"/>
                </a:cubicBezTo>
                <a:cubicBezTo>
                  <a:pt x="490" y="92"/>
                  <a:pt x="490" y="92"/>
                  <a:pt x="490" y="92"/>
                </a:cubicBezTo>
                <a:cubicBezTo>
                  <a:pt x="490" y="92"/>
                  <a:pt x="490" y="92"/>
                  <a:pt x="490" y="92"/>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0"/>
                  <a:pt x="490" y="90"/>
                  <a:pt x="490" y="90"/>
                </a:cubicBezTo>
                <a:cubicBezTo>
                  <a:pt x="490" y="90"/>
                  <a:pt x="490" y="90"/>
                  <a:pt x="490" y="90"/>
                </a:cubicBezTo>
                <a:cubicBezTo>
                  <a:pt x="489" y="90"/>
                  <a:pt x="489" y="90"/>
                  <a:pt x="489" y="90"/>
                </a:cubicBezTo>
                <a:cubicBezTo>
                  <a:pt x="490" y="89"/>
                  <a:pt x="490" y="89"/>
                  <a:pt x="490" y="89"/>
                </a:cubicBezTo>
                <a:cubicBezTo>
                  <a:pt x="490" y="89"/>
                  <a:pt x="490" y="89"/>
                  <a:pt x="490" y="89"/>
                </a:cubicBezTo>
                <a:cubicBezTo>
                  <a:pt x="489" y="89"/>
                  <a:pt x="489" y="89"/>
                  <a:pt x="489" y="89"/>
                </a:cubicBezTo>
                <a:cubicBezTo>
                  <a:pt x="489" y="89"/>
                  <a:pt x="489" y="89"/>
                  <a:pt x="489" y="89"/>
                </a:cubicBezTo>
                <a:cubicBezTo>
                  <a:pt x="489" y="88"/>
                  <a:pt x="489" y="88"/>
                  <a:pt x="489" y="88"/>
                </a:cubicBezTo>
                <a:cubicBezTo>
                  <a:pt x="489" y="87"/>
                  <a:pt x="489" y="87"/>
                  <a:pt x="489" y="87"/>
                </a:cubicBezTo>
                <a:cubicBezTo>
                  <a:pt x="489" y="86"/>
                  <a:pt x="489" y="86"/>
                  <a:pt x="489" y="86"/>
                </a:cubicBezTo>
                <a:cubicBezTo>
                  <a:pt x="489" y="85"/>
                  <a:pt x="489" y="85"/>
                  <a:pt x="489" y="85"/>
                </a:cubicBezTo>
                <a:cubicBezTo>
                  <a:pt x="489" y="84"/>
                  <a:pt x="489" y="84"/>
                  <a:pt x="489" y="84"/>
                </a:cubicBezTo>
                <a:cubicBezTo>
                  <a:pt x="488" y="84"/>
                  <a:pt x="488" y="84"/>
                  <a:pt x="488" y="84"/>
                </a:cubicBezTo>
                <a:cubicBezTo>
                  <a:pt x="488" y="83"/>
                  <a:pt x="488" y="83"/>
                  <a:pt x="488" y="83"/>
                </a:cubicBezTo>
                <a:cubicBezTo>
                  <a:pt x="488" y="82"/>
                  <a:pt x="488" y="82"/>
                  <a:pt x="488" y="82"/>
                </a:cubicBezTo>
                <a:cubicBezTo>
                  <a:pt x="487" y="82"/>
                  <a:pt x="487" y="82"/>
                  <a:pt x="487" y="82"/>
                </a:cubicBezTo>
                <a:cubicBezTo>
                  <a:pt x="487" y="82"/>
                  <a:pt x="487" y="82"/>
                  <a:pt x="487" y="82"/>
                </a:cubicBezTo>
                <a:cubicBezTo>
                  <a:pt x="487" y="82"/>
                  <a:pt x="487" y="82"/>
                  <a:pt x="487" y="82"/>
                </a:cubicBezTo>
                <a:cubicBezTo>
                  <a:pt x="486" y="82"/>
                  <a:pt x="486" y="82"/>
                  <a:pt x="486" y="82"/>
                </a:cubicBezTo>
                <a:cubicBezTo>
                  <a:pt x="486" y="80"/>
                  <a:pt x="486" y="80"/>
                  <a:pt x="486" y="80"/>
                </a:cubicBezTo>
                <a:cubicBezTo>
                  <a:pt x="485" y="71"/>
                  <a:pt x="485" y="71"/>
                  <a:pt x="485" y="71"/>
                </a:cubicBezTo>
                <a:cubicBezTo>
                  <a:pt x="484" y="80"/>
                  <a:pt x="484" y="80"/>
                  <a:pt x="484" y="80"/>
                </a:cubicBezTo>
                <a:cubicBezTo>
                  <a:pt x="484" y="82"/>
                  <a:pt x="484" y="82"/>
                  <a:pt x="484" y="82"/>
                </a:cubicBezTo>
                <a:cubicBezTo>
                  <a:pt x="484" y="82"/>
                  <a:pt x="484" y="82"/>
                  <a:pt x="484" y="82"/>
                </a:cubicBezTo>
                <a:cubicBezTo>
                  <a:pt x="483" y="82"/>
                  <a:pt x="483" y="82"/>
                  <a:pt x="483" y="82"/>
                </a:cubicBezTo>
                <a:cubicBezTo>
                  <a:pt x="483" y="82"/>
                  <a:pt x="483" y="82"/>
                  <a:pt x="483" y="82"/>
                </a:cubicBezTo>
                <a:cubicBezTo>
                  <a:pt x="482" y="82"/>
                  <a:pt x="482" y="82"/>
                  <a:pt x="482" y="82"/>
                </a:cubicBezTo>
                <a:cubicBezTo>
                  <a:pt x="482" y="83"/>
                  <a:pt x="482" y="83"/>
                  <a:pt x="482" y="83"/>
                </a:cubicBezTo>
                <a:cubicBezTo>
                  <a:pt x="482" y="84"/>
                  <a:pt x="482" y="84"/>
                  <a:pt x="482" y="84"/>
                </a:cubicBezTo>
                <a:cubicBezTo>
                  <a:pt x="482" y="84"/>
                  <a:pt x="482" y="84"/>
                  <a:pt x="482" y="84"/>
                </a:cubicBezTo>
                <a:cubicBezTo>
                  <a:pt x="481" y="85"/>
                  <a:pt x="481" y="85"/>
                  <a:pt x="481" y="85"/>
                </a:cubicBezTo>
                <a:cubicBezTo>
                  <a:pt x="481" y="86"/>
                  <a:pt x="481" y="86"/>
                  <a:pt x="481" y="86"/>
                </a:cubicBezTo>
                <a:cubicBezTo>
                  <a:pt x="481" y="87"/>
                  <a:pt x="481" y="87"/>
                  <a:pt x="481" y="87"/>
                </a:cubicBezTo>
                <a:cubicBezTo>
                  <a:pt x="481" y="88"/>
                  <a:pt x="481" y="88"/>
                  <a:pt x="481" y="88"/>
                </a:cubicBezTo>
                <a:cubicBezTo>
                  <a:pt x="481" y="89"/>
                  <a:pt x="481" y="89"/>
                  <a:pt x="481" y="89"/>
                </a:cubicBezTo>
                <a:cubicBezTo>
                  <a:pt x="481" y="89"/>
                  <a:pt x="481" y="89"/>
                  <a:pt x="481" y="89"/>
                </a:cubicBezTo>
                <a:cubicBezTo>
                  <a:pt x="481" y="90"/>
                  <a:pt x="481" y="90"/>
                  <a:pt x="481" y="90"/>
                </a:cubicBezTo>
                <a:cubicBezTo>
                  <a:pt x="481" y="90"/>
                  <a:pt x="481" y="90"/>
                  <a:pt x="481" y="90"/>
                </a:cubicBezTo>
                <a:cubicBezTo>
                  <a:pt x="480" y="90"/>
                  <a:pt x="480" y="90"/>
                  <a:pt x="480" y="90"/>
                </a:cubicBezTo>
                <a:cubicBezTo>
                  <a:pt x="480" y="90"/>
                  <a:pt x="480" y="90"/>
                  <a:pt x="480" y="90"/>
                </a:cubicBezTo>
                <a:cubicBezTo>
                  <a:pt x="480" y="90"/>
                  <a:pt x="480" y="90"/>
                  <a:pt x="480" y="90"/>
                </a:cubicBezTo>
                <a:cubicBezTo>
                  <a:pt x="480" y="90"/>
                  <a:pt x="480" y="90"/>
                  <a:pt x="480" y="90"/>
                </a:cubicBezTo>
                <a:cubicBezTo>
                  <a:pt x="480" y="91"/>
                  <a:pt x="480" y="91"/>
                  <a:pt x="480" y="91"/>
                </a:cubicBezTo>
                <a:cubicBezTo>
                  <a:pt x="480" y="91"/>
                  <a:pt x="480" y="91"/>
                  <a:pt x="480" y="91"/>
                </a:cubicBezTo>
                <a:cubicBezTo>
                  <a:pt x="480" y="91"/>
                  <a:pt x="480" y="91"/>
                  <a:pt x="480" y="91"/>
                </a:cubicBezTo>
                <a:cubicBezTo>
                  <a:pt x="480" y="91"/>
                  <a:pt x="480" y="91"/>
                  <a:pt x="480" y="91"/>
                </a:cubicBezTo>
                <a:cubicBezTo>
                  <a:pt x="480" y="91"/>
                  <a:pt x="480" y="91"/>
                  <a:pt x="480" y="91"/>
                </a:cubicBezTo>
                <a:cubicBezTo>
                  <a:pt x="480" y="91"/>
                  <a:pt x="480" y="91"/>
                  <a:pt x="480" y="91"/>
                </a:cubicBezTo>
                <a:cubicBezTo>
                  <a:pt x="480" y="92"/>
                  <a:pt x="480" y="92"/>
                  <a:pt x="480" y="92"/>
                </a:cubicBezTo>
                <a:cubicBezTo>
                  <a:pt x="480" y="92"/>
                  <a:pt x="480" y="92"/>
                  <a:pt x="480" y="92"/>
                </a:cubicBezTo>
                <a:cubicBezTo>
                  <a:pt x="480" y="92"/>
                  <a:pt x="480" y="92"/>
                  <a:pt x="480" y="92"/>
                </a:cubicBezTo>
                <a:cubicBezTo>
                  <a:pt x="480" y="93"/>
                  <a:pt x="480" y="93"/>
                  <a:pt x="480" y="93"/>
                </a:cubicBezTo>
                <a:cubicBezTo>
                  <a:pt x="480" y="93"/>
                  <a:pt x="480" y="93"/>
                  <a:pt x="480" y="93"/>
                </a:cubicBezTo>
                <a:cubicBezTo>
                  <a:pt x="480" y="93"/>
                  <a:pt x="480" y="93"/>
                  <a:pt x="480" y="93"/>
                </a:cubicBezTo>
                <a:cubicBezTo>
                  <a:pt x="480" y="93"/>
                  <a:pt x="480" y="93"/>
                  <a:pt x="480" y="93"/>
                </a:cubicBezTo>
                <a:cubicBezTo>
                  <a:pt x="480" y="93"/>
                  <a:pt x="480" y="93"/>
                  <a:pt x="480" y="93"/>
                </a:cubicBezTo>
                <a:cubicBezTo>
                  <a:pt x="480" y="94"/>
                  <a:pt x="480" y="94"/>
                  <a:pt x="480" y="94"/>
                </a:cubicBezTo>
                <a:cubicBezTo>
                  <a:pt x="480" y="94"/>
                  <a:pt x="480" y="94"/>
                  <a:pt x="480" y="94"/>
                </a:cubicBezTo>
                <a:cubicBezTo>
                  <a:pt x="481" y="97"/>
                  <a:pt x="481" y="97"/>
                  <a:pt x="481" y="97"/>
                </a:cubicBezTo>
                <a:cubicBezTo>
                  <a:pt x="481" y="97"/>
                  <a:pt x="481" y="97"/>
                  <a:pt x="481" y="97"/>
                </a:cubicBezTo>
                <a:cubicBezTo>
                  <a:pt x="480" y="98"/>
                  <a:pt x="480" y="98"/>
                  <a:pt x="480" y="98"/>
                </a:cubicBezTo>
                <a:cubicBezTo>
                  <a:pt x="480" y="98"/>
                  <a:pt x="480" y="98"/>
                  <a:pt x="480" y="98"/>
                </a:cubicBezTo>
                <a:cubicBezTo>
                  <a:pt x="480" y="98"/>
                  <a:pt x="480" y="98"/>
                  <a:pt x="480" y="98"/>
                </a:cubicBezTo>
                <a:cubicBezTo>
                  <a:pt x="480" y="99"/>
                  <a:pt x="480" y="99"/>
                  <a:pt x="480" y="99"/>
                </a:cubicBezTo>
                <a:cubicBezTo>
                  <a:pt x="480" y="99"/>
                  <a:pt x="480" y="99"/>
                  <a:pt x="480" y="99"/>
                </a:cubicBezTo>
                <a:cubicBezTo>
                  <a:pt x="480" y="99"/>
                  <a:pt x="480" y="99"/>
                  <a:pt x="480" y="99"/>
                </a:cubicBezTo>
                <a:cubicBezTo>
                  <a:pt x="480" y="100"/>
                  <a:pt x="480" y="100"/>
                  <a:pt x="480" y="100"/>
                </a:cubicBezTo>
                <a:cubicBezTo>
                  <a:pt x="479" y="100"/>
                  <a:pt x="479" y="100"/>
                  <a:pt x="479" y="100"/>
                </a:cubicBezTo>
                <a:cubicBezTo>
                  <a:pt x="479" y="100"/>
                  <a:pt x="479" y="100"/>
                  <a:pt x="479" y="100"/>
                </a:cubicBezTo>
                <a:cubicBezTo>
                  <a:pt x="479" y="100"/>
                  <a:pt x="479" y="100"/>
                  <a:pt x="479" y="100"/>
                </a:cubicBezTo>
                <a:cubicBezTo>
                  <a:pt x="479" y="100"/>
                  <a:pt x="479" y="100"/>
                  <a:pt x="479" y="100"/>
                </a:cubicBezTo>
                <a:cubicBezTo>
                  <a:pt x="478" y="100"/>
                  <a:pt x="478" y="100"/>
                  <a:pt x="478" y="100"/>
                </a:cubicBezTo>
                <a:cubicBezTo>
                  <a:pt x="478" y="100"/>
                  <a:pt x="478" y="100"/>
                  <a:pt x="478" y="100"/>
                </a:cubicBezTo>
                <a:cubicBezTo>
                  <a:pt x="478" y="101"/>
                  <a:pt x="478" y="101"/>
                  <a:pt x="478" y="101"/>
                </a:cubicBezTo>
                <a:cubicBezTo>
                  <a:pt x="478" y="101"/>
                  <a:pt x="478" y="101"/>
                  <a:pt x="478" y="101"/>
                </a:cubicBezTo>
                <a:cubicBezTo>
                  <a:pt x="478" y="101"/>
                  <a:pt x="478" y="101"/>
                  <a:pt x="478" y="101"/>
                </a:cubicBezTo>
                <a:cubicBezTo>
                  <a:pt x="478" y="102"/>
                  <a:pt x="478" y="102"/>
                  <a:pt x="478" y="102"/>
                </a:cubicBezTo>
                <a:cubicBezTo>
                  <a:pt x="478" y="102"/>
                  <a:pt x="478" y="102"/>
                  <a:pt x="478" y="102"/>
                </a:cubicBezTo>
                <a:cubicBezTo>
                  <a:pt x="477" y="102"/>
                  <a:pt x="477" y="102"/>
                  <a:pt x="477" y="102"/>
                </a:cubicBezTo>
                <a:cubicBezTo>
                  <a:pt x="477" y="103"/>
                  <a:pt x="477" y="103"/>
                  <a:pt x="477" y="103"/>
                </a:cubicBezTo>
                <a:cubicBezTo>
                  <a:pt x="477" y="104"/>
                  <a:pt x="477" y="104"/>
                  <a:pt x="477" y="104"/>
                </a:cubicBezTo>
                <a:cubicBezTo>
                  <a:pt x="477" y="104"/>
                  <a:pt x="477" y="104"/>
                  <a:pt x="477" y="104"/>
                </a:cubicBezTo>
                <a:cubicBezTo>
                  <a:pt x="475" y="104"/>
                  <a:pt x="475" y="104"/>
                  <a:pt x="475" y="104"/>
                </a:cubicBezTo>
                <a:cubicBezTo>
                  <a:pt x="475" y="105"/>
                  <a:pt x="475" y="105"/>
                  <a:pt x="475" y="105"/>
                </a:cubicBezTo>
                <a:cubicBezTo>
                  <a:pt x="476" y="105"/>
                  <a:pt x="476" y="105"/>
                  <a:pt x="476" y="105"/>
                </a:cubicBezTo>
                <a:cubicBezTo>
                  <a:pt x="475" y="105"/>
                  <a:pt x="475" y="105"/>
                  <a:pt x="475" y="105"/>
                </a:cubicBezTo>
                <a:cubicBezTo>
                  <a:pt x="475" y="106"/>
                  <a:pt x="475" y="106"/>
                  <a:pt x="475" y="106"/>
                </a:cubicBezTo>
                <a:cubicBezTo>
                  <a:pt x="476" y="106"/>
                  <a:pt x="476" y="106"/>
                  <a:pt x="476" y="106"/>
                </a:cubicBezTo>
                <a:cubicBezTo>
                  <a:pt x="476" y="107"/>
                  <a:pt x="476" y="107"/>
                  <a:pt x="476" y="107"/>
                </a:cubicBezTo>
                <a:cubicBezTo>
                  <a:pt x="477" y="107"/>
                  <a:pt x="477" y="107"/>
                  <a:pt x="477" y="107"/>
                </a:cubicBezTo>
                <a:cubicBezTo>
                  <a:pt x="477" y="111"/>
                  <a:pt x="477" y="111"/>
                  <a:pt x="477" y="111"/>
                </a:cubicBezTo>
                <a:cubicBezTo>
                  <a:pt x="477" y="112"/>
                  <a:pt x="477" y="112"/>
                  <a:pt x="477" y="112"/>
                </a:cubicBezTo>
                <a:cubicBezTo>
                  <a:pt x="477" y="127"/>
                  <a:pt x="477" y="127"/>
                  <a:pt x="477" y="127"/>
                </a:cubicBezTo>
                <a:cubicBezTo>
                  <a:pt x="475" y="126"/>
                  <a:pt x="475" y="126"/>
                  <a:pt x="475" y="126"/>
                </a:cubicBezTo>
                <a:cubicBezTo>
                  <a:pt x="465" y="116"/>
                  <a:pt x="465" y="116"/>
                  <a:pt x="465" y="116"/>
                </a:cubicBezTo>
                <a:cubicBezTo>
                  <a:pt x="455" y="127"/>
                  <a:pt x="455" y="127"/>
                  <a:pt x="455" y="127"/>
                </a:cubicBezTo>
                <a:cubicBezTo>
                  <a:pt x="453" y="128"/>
                  <a:pt x="453" y="128"/>
                  <a:pt x="453" y="128"/>
                </a:cubicBezTo>
                <a:cubicBezTo>
                  <a:pt x="453" y="112"/>
                  <a:pt x="453" y="112"/>
                  <a:pt x="453" y="112"/>
                </a:cubicBezTo>
                <a:cubicBezTo>
                  <a:pt x="453" y="111"/>
                  <a:pt x="453" y="111"/>
                  <a:pt x="453" y="111"/>
                </a:cubicBezTo>
                <a:cubicBezTo>
                  <a:pt x="453" y="107"/>
                  <a:pt x="453" y="107"/>
                  <a:pt x="453" y="107"/>
                </a:cubicBezTo>
                <a:cubicBezTo>
                  <a:pt x="454" y="107"/>
                  <a:pt x="454" y="107"/>
                  <a:pt x="454" y="107"/>
                </a:cubicBezTo>
                <a:cubicBezTo>
                  <a:pt x="454" y="106"/>
                  <a:pt x="454" y="106"/>
                  <a:pt x="454" y="106"/>
                </a:cubicBezTo>
                <a:cubicBezTo>
                  <a:pt x="455" y="106"/>
                  <a:pt x="455" y="106"/>
                  <a:pt x="455" y="106"/>
                </a:cubicBezTo>
                <a:cubicBezTo>
                  <a:pt x="455" y="105"/>
                  <a:pt x="455" y="105"/>
                  <a:pt x="455" y="105"/>
                </a:cubicBezTo>
                <a:cubicBezTo>
                  <a:pt x="454" y="105"/>
                  <a:pt x="454" y="105"/>
                  <a:pt x="454" y="105"/>
                </a:cubicBezTo>
                <a:cubicBezTo>
                  <a:pt x="454" y="105"/>
                  <a:pt x="454" y="105"/>
                  <a:pt x="454" y="105"/>
                </a:cubicBezTo>
                <a:cubicBezTo>
                  <a:pt x="454" y="104"/>
                  <a:pt x="454" y="104"/>
                  <a:pt x="454" y="104"/>
                </a:cubicBezTo>
                <a:cubicBezTo>
                  <a:pt x="453" y="104"/>
                  <a:pt x="453" y="104"/>
                  <a:pt x="453" y="104"/>
                </a:cubicBezTo>
                <a:cubicBezTo>
                  <a:pt x="453" y="104"/>
                  <a:pt x="453" y="104"/>
                  <a:pt x="453" y="104"/>
                </a:cubicBezTo>
                <a:cubicBezTo>
                  <a:pt x="453" y="104"/>
                  <a:pt x="453" y="104"/>
                  <a:pt x="453" y="104"/>
                </a:cubicBezTo>
                <a:cubicBezTo>
                  <a:pt x="453" y="103"/>
                  <a:pt x="453" y="103"/>
                  <a:pt x="453" y="103"/>
                </a:cubicBezTo>
                <a:cubicBezTo>
                  <a:pt x="453" y="102"/>
                  <a:pt x="453" y="102"/>
                  <a:pt x="453" y="102"/>
                </a:cubicBezTo>
                <a:cubicBezTo>
                  <a:pt x="452" y="102"/>
                  <a:pt x="452" y="102"/>
                  <a:pt x="452" y="102"/>
                </a:cubicBezTo>
                <a:cubicBezTo>
                  <a:pt x="452" y="101"/>
                  <a:pt x="452" y="101"/>
                  <a:pt x="452" y="101"/>
                </a:cubicBezTo>
                <a:cubicBezTo>
                  <a:pt x="452" y="101"/>
                  <a:pt x="452" y="101"/>
                  <a:pt x="452" y="101"/>
                </a:cubicBezTo>
                <a:cubicBezTo>
                  <a:pt x="452" y="101"/>
                  <a:pt x="452" y="101"/>
                  <a:pt x="452" y="101"/>
                </a:cubicBezTo>
                <a:cubicBezTo>
                  <a:pt x="451" y="101"/>
                  <a:pt x="451" y="101"/>
                  <a:pt x="451" y="101"/>
                </a:cubicBezTo>
                <a:cubicBezTo>
                  <a:pt x="451" y="101"/>
                  <a:pt x="451" y="101"/>
                  <a:pt x="451" y="101"/>
                </a:cubicBezTo>
                <a:cubicBezTo>
                  <a:pt x="451" y="101"/>
                  <a:pt x="451" y="101"/>
                  <a:pt x="451" y="101"/>
                </a:cubicBezTo>
                <a:cubicBezTo>
                  <a:pt x="451" y="100"/>
                  <a:pt x="451" y="100"/>
                  <a:pt x="451" y="100"/>
                </a:cubicBezTo>
                <a:cubicBezTo>
                  <a:pt x="451" y="100"/>
                  <a:pt x="451" y="100"/>
                  <a:pt x="451" y="100"/>
                </a:cubicBezTo>
                <a:cubicBezTo>
                  <a:pt x="451" y="100"/>
                  <a:pt x="451" y="100"/>
                  <a:pt x="451" y="100"/>
                </a:cubicBezTo>
                <a:cubicBezTo>
                  <a:pt x="451" y="100"/>
                  <a:pt x="451" y="100"/>
                  <a:pt x="451" y="100"/>
                </a:cubicBezTo>
                <a:cubicBezTo>
                  <a:pt x="450" y="100"/>
                  <a:pt x="450" y="100"/>
                  <a:pt x="450" y="100"/>
                </a:cubicBezTo>
                <a:cubicBezTo>
                  <a:pt x="450" y="100"/>
                  <a:pt x="450" y="100"/>
                  <a:pt x="450" y="100"/>
                </a:cubicBezTo>
                <a:cubicBezTo>
                  <a:pt x="450" y="99"/>
                  <a:pt x="450" y="99"/>
                  <a:pt x="450" y="99"/>
                </a:cubicBezTo>
                <a:cubicBezTo>
                  <a:pt x="450" y="99"/>
                  <a:pt x="450" y="99"/>
                  <a:pt x="450" y="99"/>
                </a:cubicBezTo>
                <a:cubicBezTo>
                  <a:pt x="450" y="99"/>
                  <a:pt x="450" y="99"/>
                  <a:pt x="450" y="99"/>
                </a:cubicBezTo>
                <a:cubicBezTo>
                  <a:pt x="450" y="99"/>
                  <a:pt x="450" y="99"/>
                  <a:pt x="450" y="99"/>
                </a:cubicBezTo>
                <a:cubicBezTo>
                  <a:pt x="449" y="98"/>
                  <a:pt x="449" y="98"/>
                  <a:pt x="449" y="98"/>
                </a:cubicBezTo>
                <a:cubicBezTo>
                  <a:pt x="449" y="98"/>
                  <a:pt x="449" y="98"/>
                  <a:pt x="449" y="98"/>
                </a:cubicBezTo>
                <a:cubicBezTo>
                  <a:pt x="449" y="97"/>
                  <a:pt x="449" y="97"/>
                  <a:pt x="449" y="97"/>
                </a:cubicBezTo>
                <a:cubicBezTo>
                  <a:pt x="449" y="97"/>
                  <a:pt x="449" y="97"/>
                  <a:pt x="449" y="97"/>
                </a:cubicBezTo>
                <a:cubicBezTo>
                  <a:pt x="449" y="94"/>
                  <a:pt x="449" y="94"/>
                  <a:pt x="449" y="94"/>
                </a:cubicBezTo>
                <a:cubicBezTo>
                  <a:pt x="450" y="94"/>
                  <a:pt x="450" y="94"/>
                  <a:pt x="450" y="94"/>
                </a:cubicBezTo>
                <a:cubicBezTo>
                  <a:pt x="450" y="93"/>
                  <a:pt x="450" y="93"/>
                  <a:pt x="450" y="93"/>
                </a:cubicBezTo>
                <a:cubicBezTo>
                  <a:pt x="450" y="93"/>
                  <a:pt x="450" y="93"/>
                  <a:pt x="450" y="93"/>
                </a:cubicBezTo>
                <a:cubicBezTo>
                  <a:pt x="450" y="92"/>
                  <a:pt x="450" y="92"/>
                  <a:pt x="450" y="92"/>
                </a:cubicBezTo>
                <a:cubicBezTo>
                  <a:pt x="450" y="92"/>
                  <a:pt x="450" y="92"/>
                  <a:pt x="450" y="92"/>
                </a:cubicBezTo>
                <a:cubicBezTo>
                  <a:pt x="450" y="92"/>
                  <a:pt x="450" y="92"/>
                  <a:pt x="450" y="92"/>
                </a:cubicBezTo>
                <a:cubicBezTo>
                  <a:pt x="450" y="92"/>
                  <a:pt x="450" y="92"/>
                  <a:pt x="450" y="92"/>
                </a:cubicBezTo>
                <a:cubicBezTo>
                  <a:pt x="450" y="91"/>
                  <a:pt x="450" y="91"/>
                  <a:pt x="450" y="91"/>
                </a:cubicBezTo>
                <a:cubicBezTo>
                  <a:pt x="450" y="91"/>
                  <a:pt x="450" y="91"/>
                  <a:pt x="450" y="91"/>
                </a:cubicBezTo>
                <a:cubicBezTo>
                  <a:pt x="450" y="91"/>
                  <a:pt x="450" y="91"/>
                  <a:pt x="450" y="91"/>
                </a:cubicBezTo>
                <a:cubicBezTo>
                  <a:pt x="450" y="91"/>
                  <a:pt x="450" y="91"/>
                  <a:pt x="450" y="91"/>
                </a:cubicBezTo>
                <a:cubicBezTo>
                  <a:pt x="450" y="91"/>
                  <a:pt x="450" y="91"/>
                  <a:pt x="450" y="91"/>
                </a:cubicBezTo>
                <a:cubicBezTo>
                  <a:pt x="450" y="90"/>
                  <a:pt x="450" y="90"/>
                  <a:pt x="450" y="90"/>
                </a:cubicBezTo>
                <a:cubicBezTo>
                  <a:pt x="450" y="90"/>
                  <a:pt x="450" y="90"/>
                  <a:pt x="450" y="90"/>
                </a:cubicBezTo>
                <a:cubicBezTo>
                  <a:pt x="450" y="90"/>
                  <a:pt x="450" y="90"/>
                  <a:pt x="450" y="90"/>
                </a:cubicBezTo>
                <a:cubicBezTo>
                  <a:pt x="450" y="90"/>
                  <a:pt x="450" y="90"/>
                  <a:pt x="450" y="90"/>
                </a:cubicBezTo>
                <a:cubicBezTo>
                  <a:pt x="450" y="90"/>
                  <a:pt x="450" y="90"/>
                  <a:pt x="450" y="90"/>
                </a:cubicBezTo>
                <a:cubicBezTo>
                  <a:pt x="449" y="90"/>
                  <a:pt x="449" y="90"/>
                  <a:pt x="449" y="90"/>
                </a:cubicBezTo>
                <a:cubicBezTo>
                  <a:pt x="449" y="90"/>
                  <a:pt x="449" y="90"/>
                  <a:pt x="449" y="90"/>
                </a:cubicBezTo>
                <a:cubicBezTo>
                  <a:pt x="449" y="89"/>
                  <a:pt x="449" y="89"/>
                  <a:pt x="449" y="89"/>
                </a:cubicBezTo>
                <a:cubicBezTo>
                  <a:pt x="449" y="88"/>
                  <a:pt x="449" y="88"/>
                  <a:pt x="449" y="88"/>
                </a:cubicBezTo>
                <a:cubicBezTo>
                  <a:pt x="449" y="87"/>
                  <a:pt x="449" y="87"/>
                  <a:pt x="449" y="87"/>
                </a:cubicBezTo>
                <a:cubicBezTo>
                  <a:pt x="448" y="86"/>
                  <a:pt x="448" y="86"/>
                  <a:pt x="448" y="86"/>
                </a:cubicBezTo>
                <a:cubicBezTo>
                  <a:pt x="448" y="85"/>
                  <a:pt x="448" y="85"/>
                  <a:pt x="448" y="85"/>
                </a:cubicBezTo>
                <a:cubicBezTo>
                  <a:pt x="448" y="84"/>
                  <a:pt x="448" y="84"/>
                  <a:pt x="448" y="84"/>
                </a:cubicBezTo>
                <a:cubicBezTo>
                  <a:pt x="448" y="83"/>
                  <a:pt x="448" y="83"/>
                  <a:pt x="448" y="83"/>
                </a:cubicBezTo>
                <a:cubicBezTo>
                  <a:pt x="447" y="83"/>
                  <a:pt x="447" y="83"/>
                  <a:pt x="447" y="83"/>
                </a:cubicBezTo>
                <a:cubicBezTo>
                  <a:pt x="447" y="82"/>
                  <a:pt x="447" y="82"/>
                  <a:pt x="447" y="82"/>
                </a:cubicBezTo>
                <a:cubicBezTo>
                  <a:pt x="447" y="82"/>
                  <a:pt x="447" y="82"/>
                  <a:pt x="447" y="82"/>
                </a:cubicBezTo>
                <a:cubicBezTo>
                  <a:pt x="446" y="81"/>
                  <a:pt x="446" y="81"/>
                  <a:pt x="446" y="81"/>
                </a:cubicBezTo>
                <a:cubicBezTo>
                  <a:pt x="446" y="81"/>
                  <a:pt x="446" y="81"/>
                  <a:pt x="446" y="81"/>
                </a:cubicBezTo>
                <a:cubicBezTo>
                  <a:pt x="446" y="81"/>
                  <a:pt x="446" y="81"/>
                  <a:pt x="446" y="81"/>
                </a:cubicBezTo>
                <a:cubicBezTo>
                  <a:pt x="445" y="79"/>
                  <a:pt x="445" y="79"/>
                  <a:pt x="445" y="79"/>
                </a:cubicBezTo>
                <a:cubicBezTo>
                  <a:pt x="444" y="71"/>
                  <a:pt x="444" y="71"/>
                  <a:pt x="444" y="71"/>
                </a:cubicBezTo>
                <a:cubicBezTo>
                  <a:pt x="444" y="79"/>
                  <a:pt x="444" y="79"/>
                  <a:pt x="444" y="79"/>
                </a:cubicBezTo>
                <a:cubicBezTo>
                  <a:pt x="443" y="81"/>
                  <a:pt x="443" y="81"/>
                  <a:pt x="443" y="81"/>
                </a:cubicBezTo>
                <a:cubicBezTo>
                  <a:pt x="443" y="81"/>
                  <a:pt x="443" y="81"/>
                  <a:pt x="443" y="81"/>
                </a:cubicBezTo>
                <a:cubicBezTo>
                  <a:pt x="442" y="81"/>
                  <a:pt x="442" y="81"/>
                  <a:pt x="442" y="81"/>
                </a:cubicBezTo>
                <a:cubicBezTo>
                  <a:pt x="442" y="82"/>
                  <a:pt x="442" y="82"/>
                  <a:pt x="442" y="82"/>
                </a:cubicBezTo>
                <a:cubicBezTo>
                  <a:pt x="442" y="82"/>
                  <a:pt x="442" y="82"/>
                  <a:pt x="442" y="82"/>
                </a:cubicBezTo>
                <a:cubicBezTo>
                  <a:pt x="441" y="83"/>
                  <a:pt x="441" y="83"/>
                  <a:pt x="441" y="83"/>
                </a:cubicBezTo>
                <a:cubicBezTo>
                  <a:pt x="441" y="83"/>
                  <a:pt x="441" y="83"/>
                  <a:pt x="441" y="83"/>
                </a:cubicBezTo>
                <a:cubicBezTo>
                  <a:pt x="441" y="84"/>
                  <a:pt x="441" y="84"/>
                  <a:pt x="441" y="84"/>
                </a:cubicBezTo>
                <a:cubicBezTo>
                  <a:pt x="440" y="85"/>
                  <a:pt x="440" y="85"/>
                  <a:pt x="440" y="85"/>
                </a:cubicBezTo>
                <a:cubicBezTo>
                  <a:pt x="440" y="86"/>
                  <a:pt x="440" y="86"/>
                  <a:pt x="440" y="86"/>
                </a:cubicBezTo>
                <a:cubicBezTo>
                  <a:pt x="440" y="87"/>
                  <a:pt x="440" y="87"/>
                  <a:pt x="440" y="87"/>
                </a:cubicBezTo>
                <a:cubicBezTo>
                  <a:pt x="440" y="88"/>
                  <a:pt x="440" y="88"/>
                  <a:pt x="440" y="88"/>
                </a:cubicBezTo>
                <a:cubicBezTo>
                  <a:pt x="440" y="88"/>
                  <a:pt x="440" y="88"/>
                  <a:pt x="440" y="88"/>
                </a:cubicBezTo>
                <a:cubicBezTo>
                  <a:pt x="440" y="89"/>
                  <a:pt x="440" y="89"/>
                  <a:pt x="440" y="89"/>
                </a:cubicBezTo>
                <a:cubicBezTo>
                  <a:pt x="440" y="89"/>
                  <a:pt x="440" y="89"/>
                  <a:pt x="440" y="89"/>
                </a:cubicBezTo>
                <a:cubicBezTo>
                  <a:pt x="440" y="89"/>
                  <a:pt x="440" y="89"/>
                  <a:pt x="440" y="89"/>
                </a:cubicBezTo>
                <a:cubicBezTo>
                  <a:pt x="440" y="89"/>
                  <a:pt x="440" y="89"/>
                  <a:pt x="440" y="89"/>
                </a:cubicBezTo>
                <a:cubicBezTo>
                  <a:pt x="440" y="90"/>
                  <a:pt x="440" y="90"/>
                  <a:pt x="440" y="90"/>
                </a:cubicBezTo>
                <a:cubicBezTo>
                  <a:pt x="439" y="90"/>
                  <a:pt x="439" y="90"/>
                  <a:pt x="439" y="90"/>
                </a:cubicBezTo>
                <a:cubicBezTo>
                  <a:pt x="439" y="90"/>
                  <a:pt x="439" y="90"/>
                  <a:pt x="439" y="90"/>
                </a:cubicBezTo>
                <a:cubicBezTo>
                  <a:pt x="439" y="90"/>
                  <a:pt x="439" y="90"/>
                  <a:pt x="439" y="90"/>
                </a:cubicBezTo>
                <a:cubicBezTo>
                  <a:pt x="439" y="90"/>
                  <a:pt x="439" y="90"/>
                  <a:pt x="439" y="90"/>
                </a:cubicBezTo>
                <a:cubicBezTo>
                  <a:pt x="439" y="91"/>
                  <a:pt x="439" y="91"/>
                  <a:pt x="439" y="91"/>
                </a:cubicBezTo>
                <a:cubicBezTo>
                  <a:pt x="439" y="91"/>
                  <a:pt x="439" y="91"/>
                  <a:pt x="439" y="91"/>
                </a:cubicBezTo>
                <a:cubicBezTo>
                  <a:pt x="439" y="91"/>
                  <a:pt x="439" y="91"/>
                  <a:pt x="439" y="91"/>
                </a:cubicBezTo>
                <a:cubicBezTo>
                  <a:pt x="439" y="91"/>
                  <a:pt x="439" y="91"/>
                  <a:pt x="439" y="91"/>
                </a:cubicBezTo>
                <a:cubicBezTo>
                  <a:pt x="439" y="91"/>
                  <a:pt x="439" y="91"/>
                  <a:pt x="439" y="91"/>
                </a:cubicBezTo>
                <a:cubicBezTo>
                  <a:pt x="439" y="92"/>
                  <a:pt x="439" y="92"/>
                  <a:pt x="439" y="92"/>
                </a:cubicBezTo>
                <a:cubicBezTo>
                  <a:pt x="439" y="92"/>
                  <a:pt x="439" y="92"/>
                  <a:pt x="439" y="92"/>
                </a:cubicBezTo>
                <a:cubicBezTo>
                  <a:pt x="439" y="92"/>
                  <a:pt x="439" y="92"/>
                  <a:pt x="439" y="92"/>
                </a:cubicBezTo>
                <a:cubicBezTo>
                  <a:pt x="439" y="93"/>
                  <a:pt x="439" y="93"/>
                  <a:pt x="439" y="93"/>
                </a:cubicBezTo>
                <a:cubicBezTo>
                  <a:pt x="439" y="93"/>
                  <a:pt x="439" y="93"/>
                  <a:pt x="439" y="93"/>
                </a:cubicBezTo>
                <a:cubicBezTo>
                  <a:pt x="439" y="93"/>
                  <a:pt x="439" y="93"/>
                  <a:pt x="439" y="93"/>
                </a:cubicBezTo>
                <a:cubicBezTo>
                  <a:pt x="440" y="96"/>
                  <a:pt x="440" y="96"/>
                  <a:pt x="440" y="96"/>
                </a:cubicBezTo>
                <a:cubicBezTo>
                  <a:pt x="440" y="96"/>
                  <a:pt x="440" y="96"/>
                  <a:pt x="440" y="96"/>
                </a:cubicBezTo>
                <a:cubicBezTo>
                  <a:pt x="439" y="97"/>
                  <a:pt x="439" y="97"/>
                  <a:pt x="439" y="97"/>
                </a:cubicBezTo>
                <a:cubicBezTo>
                  <a:pt x="439" y="97"/>
                  <a:pt x="439" y="97"/>
                  <a:pt x="439" y="97"/>
                </a:cubicBezTo>
                <a:cubicBezTo>
                  <a:pt x="439" y="98"/>
                  <a:pt x="439" y="98"/>
                  <a:pt x="439" y="98"/>
                </a:cubicBezTo>
                <a:cubicBezTo>
                  <a:pt x="439" y="98"/>
                  <a:pt x="439" y="98"/>
                  <a:pt x="439" y="98"/>
                </a:cubicBezTo>
                <a:cubicBezTo>
                  <a:pt x="439" y="99"/>
                  <a:pt x="439" y="99"/>
                  <a:pt x="439" y="99"/>
                </a:cubicBezTo>
                <a:cubicBezTo>
                  <a:pt x="439" y="99"/>
                  <a:pt x="439" y="99"/>
                  <a:pt x="439" y="99"/>
                </a:cubicBezTo>
                <a:cubicBezTo>
                  <a:pt x="439" y="99"/>
                  <a:pt x="439" y="99"/>
                  <a:pt x="439" y="99"/>
                </a:cubicBezTo>
                <a:cubicBezTo>
                  <a:pt x="438" y="99"/>
                  <a:pt x="438" y="99"/>
                  <a:pt x="438" y="99"/>
                </a:cubicBezTo>
                <a:cubicBezTo>
                  <a:pt x="438" y="100"/>
                  <a:pt x="438" y="100"/>
                  <a:pt x="438" y="100"/>
                </a:cubicBezTo>
                <a:cubicBezTo>
                  <a:pt x="438" y="100"/>
                  <a:pt x="438" y="100"/>
                  <a:pt x="438" y="100"/>
                </a:cubicBezTo>
                <a:cubicBezTo>
                  <a:pt x="437" y="100"/>
                  <a:pt x="437" y="100"/>
                  <a:pt x="437" y="100"/>
                </a:cubicBezTo>
                <a:cubicBezTo>
                  <a:pt x="437" y="100"/>
                  <a:pt x="437" y="100"/>
                  <a:pt x="437" y="100"/>
                </a:cubicBezTo>
                <a:cubicBezTo>
                  <a:pt x="437" y="100"/>
                  <a:pt x="437" y="100"/>
                  <a:pt x="437" y="100"/>
                </a:cubicBezTo>
                <a:cubicBezTo>
                  <a:pt x="437" y="100"/>
                  <a:pt x="437" y="100"/>
                  <a:pt x="437" y="100"/>
                </a:cubicBezTo>
                <a:cubicBezTo>
                  <a:pt x="437" y="100"/>
                  <a:pt x="437" y="100"/>
                  <a:pt x="437" y="100"/>
                </a:cubicBezTo>
                <a:cubicBezTo>
                  <a:pt x="436" y="101"/>
                  <a:pt x="436" y="101"/>
                  <a:pt x="436" y="101"/>
                </a:cubicBezTo>
                <a:cubicBezTo>
                  <a:pt x="436" y="101"/>
                  <a:pt x="436" y="101"/>
                  <a:pt x="436" y="101"/>
                </a:cubicBezTo>
                <a:cubicBezTo>
                  <a:pt x="436" y="102"/>
                  <a:pt x="436" y="102"/>
                  <a:pt x="436" y="102"/>
                </a:cubicBezTo>
                <a:cubicBezTo>
                  <a:pt x="436" y="102"/>
                  <a:pt x="436" y="102"/>
                  <a:pt x="436" y="102"/>
                </a:cubicBezTo>
                <a:cubicBezTo>
                  <a:pt x="436" y="102"/>
                  <a:pt x="436" y="102"/>
                  <a:pt x="436" y="102"/>
                </a:cubicBezTo>
                <a:cubicBezTo>
                  <a:pt x="436" y="102"/>
                  <a:pt x="436" y="102"/>
                  <a:pt x="436" y="102"/>
                </a:cubicBezTo>
                <a:cubicBezTo>
                  <a:pt x="436" y="104"/>
                  <a:pt x="436" y="104"/>
                  <a:pt x="436" y="104"/>
                </a:cubicBezTo>
                <a:cubicBezTo>
                  <a:pt x="433" y="104"/>
                  <a:pt x="433" y="104"/>
                  <a:pt x="433" y="104"/>
                </a:cubicBezTo>
                <a:cubicBezTo>
                  <a:pt x="433" y="105"/>
                  <a:pt x="433" y="105"/>
                  <a:pt x="433" y="105"/>
                </a:cubicBezTo>
                <a:cubicBezTo>
                  <a:pt x="435" y="105"/>
                  <a:pt x="435" y="105"/>
                  <a:pt x="435" y="105"/>
                </a:cubicBezTo>
                <a:cubicBezTo>
                  <a:pt x="435" y="106"/>
                  <a:pt x="435" y="106"/>
                  <a:pt x="435" y="106"/>
                </a:cubicBezTo>
                <a:cubicBezTo>
                  <a:pt x="435" y="106"/>
                  <a:pt x="435" y="106"/>
                  <a:pt x="435" y="106"/>
                </a:cubicBezTo>
                <a:cubicBezTo>
                  <a:pt x="435" y="106"/>
                  <a:pt x="435" y="106"/>
                  <a:pt x="435" y="106"/>
                </a:cubicBezTo>
                <a:cubicBezTo>
                  <a:pt x="436" y="106"/>
                  <a:pt x="436" y="106"/>
                  <a:pt x="436" y="106"/>
                </a:cubicBezTo>
                <a:cubicBezTo>
                  <a:pt x="436" y="110"/>
                  <a:pt x="436" y="110"/>
                  <a:pt x="436" y="110"/>
                </a:cubicBezTo>
                <a:cubicBezTo>
                  <a:pt x="436" y="111"/>
                  <a:pt x="436" y="111"/>
                  <a:pt x="436" y="111"/>
                </a:cubicBezTo>
                <a:cubicBezTo>
                  <a:pt x="436" y="133"/>
                  <a:pt x="436" y="133"/>
                  <a:pt x="436" y="133"/>
                </a:cubicBezTo>
                <a:cubicBezTo>
                  <a:pt x="435" y="133"/>
                  <a:pt x="435" y="133"/>
                  <a:pt x="435" y="133"/>
                </a:cubicBezTo>
                <a:cubicBezTo>
                  <a:pt x="435" y="137"/>
                  <a:pt x="435" y="137"/>
                  <a:pt x="435" y="137"/>
                </a:cubicBezTo>
                <a:cubicBezTo>
                  <a:pt x="435" y="137"/>
                  <a:pt x="435" y="137"/>
                  <a:pt x="435" y="137"/>
                </a:cubicBezTo>
                <a:cubicBezTo>
                  <a:pt x="435" y="137"/>
                  <a:pt x="435" y="137"/>
                  <a:pt x="435" y="137"/>
                </a:cubicBezTo>
                <a:cubicBezTo>
                  <a:pt x="434" y="137"/>
                  <a:pt x="434" y="137"/>
                  <a:pt x="434" y="137"/>
                </a:cubicBezTo>
                <a:cubicBezTo>
                  <a:pt x="434" y="138"/>
                  <a:pt x="434" y="138"/>
                  <a:pt x="434" y="138"/>
                </a:cubicBezTo>
                <a:cubicBezTo>
                  <a:pt x="400" y="138"/>
                  <a:pt x="400" y="138"/>
                  <a:pt x="400" y="138"/>
                </a:cubicBezTo>
                <a:cubicBezTo>
                  <a:pt x="390" y="147"/>
                  <a:pt x="390" y="147"/>
                  <a:pt x="390" y="147"/>
                </a:cubicBezTo>
                <a:cubicBezTo>
                  <a:pt x="389" y="147"/>
                  <a:pt x="389" y="147"/>
                  <a:pt x="389" y="147"/>
                </a:cubicBezTo>
                <a:cubicBezTo>
                  <a:pt x="388" y="147"/>
                  <a:pt x="388" y="147"/>
                  <a:pt x="388" y="147"/>
                </a:cubicBezTo>
                <a:cubicBezTo>
                  <a:pt x="388" y="148"/>
                  <a:pt x="388" y="148"/>
                  <a:pt x="388" y="148"/>
                </a:cubicBezTo>
                <a:cubicBezTo>
                  <a:pt x="388" y="148"/>
                  <a:pt x="388" y="148"/>
                  <a:pt x="388" y="148"/>
                </a:cubicBezTo>
                <a:cubicBezTo>
                  <a:pt x="388" y="149"/>
                  <a:pt x="388" y="149"/>
                  <a:pt x="388" y="149"/>
                </a:cubicBezTo>
                <a:cubicBezTo>
                  <a:pt x="384" y="153"/>
                  <a:pt x="384" y="153"/>
                  <a:pt x="384" y="153"/>
                </a:cubicBezTo>
                <a:cubicBezTo>
                  <a:pt x="384" y="153"/>
                  <a:pt x="384" y="153"/>
                  <a:pt x="384" y="153"/>
                </a:cubicBezTo>
                <a:cubicBezTo>
                  <a:pt x="384" y="153"/>
                  <a:pt x="384" y="153"/>
                  <a:pt x="384" y="153"/>
                </a:cubicBezTo>
                <a:cubicBezTo>
                  <a:pt x="384" y="152"/>
                  <a:pt x="384" y="152"/>
                  <a:pt x="384" y="152"/>
                </a:cubicBezTo>
                <a:cubicBezTo>
                  <a:pt x="384" y="151"/>
                  <a:pt x="384" y="151"/>
                  <a:pt x="384" y="151"/>
                </a:cubicBezTo>
                <a:cubicBezTo>
                  <a:pt x="384" y="133"/>
                  <a:pt x="384" y="133"/>
                  <a:pt x="384" y="133"/>
                </a:cubicBezTo>
                <a:cubicBezTo>
                  <a:pt x="383" y="129"/>
                  <a:pt x="383" y="129"/>
                  <a:pt x="383" y="129"/>
                </a:cubicBezTo>
                <a:cubicBezTo>
                  <a:pt x="383" y="133"/>
                  <a:pt x="383" y="133"/>
                  <a:pt x="383" y="133"/>
                </a:cubicBezTo>
                <a:cubicBezTo>
                  <a:pt x="382" y="132"/>
                  <a:pt x="382" y="132"/>
                  <a:pt x="382" y="132"/>
                </a:cubicBezTo>
                <a:cubicBezTo>
                  <a:pt x="382" y="128"/>
                  <a:pt x="382" y="128"/>
                  <a:pt x="382" y="128"/>
                </a:cubicBezTo>
                <a:cubicBezTo>
                  <a:pt x="382" y="115"/>
                  <a:pt x="382" y="115"/>
                  <a:pt x="382" y="115"/>
                </a:cubicBezTo>
                <a:cubicBezTo>
                  <a:pt x="382" y="114"/>
                  <a:pt x="382" y="114"/>
                  <a:pt x="382" y="114"/>
                </a:cubicBezTo>
                <a:cubicBezTo>
                  <a:pt x="382" y="109"/>
                  <a:pt x="382" y="109"/>
                  <a:pt x="382" y="109"/>
                </a:cubicBezTo>
                <a:cubicBezTo>
                  <a:pt x="382" y="109"/>
                  <a:pt x="382" y="109"/>
                  <a:pt x="382" y="109"/>
                </a:cubicBezTo>
                <a:cubicBezTo>
                  <a:pt x="382" y="94"/>
                  <a:pt x="382" y="94"/>
                  <a:pt x="382" y="94"/>
                </a:cubicBezTo>
                <a:cubicBezTo>
                  <a:pt x="382" y="91"/>
                  <a:pt x="382" y="91"/>
                  <a:pt x="382" y="91"/>
                </a:cubicBezTo>
                <a:cubicBezTo>
                  <a:pt x="376" y="58"/>
                  <a:pt x="376" y="58"/>
                  <a:pt x="376" y="58"/>
                </a:cubicBezTo>
                <a:cubicBezTo>
                  <a:pt x="371" y="90"/>
                  <a:pt x="371" y="90"/>
                  <a:pt x="371" y="90"/>
                </a:cubicBezTo>
                <a:cubicBezTo>
                  <a:pt x="371" y="106"/>
                  <a:pt x="371" y="106"/>
                  <a:pt x="371" y="106"/>
                </a:cubicBezTo>
                <a:cubicBezTo>
                  <a:pt x="371" y="108"/>
                  <a:pt x="371" y="108"/>
                  <a:pt x="371" y="108"/>
                </a:cubicBezTo>
                <a:cubicBezTo>
                  <a:pt x="371" y="108"/>
                  <a:pt x="371" y="108"/>
                  <a:pt x="371" y="108"/>
                </a:cubicBezTo>
                <a:cubicBezTo>
                  <a:pt x="371" y="113"/>
                  <a:pt x="371" y="113"/>
                  <a:pt x="371" y="113"/>
                </a:cubicBezTo>
                <a:cubicBezTo>
                  <a:pt x="370" y="114"/>
                  <a:pt x="370" y="114"/>
                  <a:pt x="370" y="114"/>
                </a:cubicBezTo>
                <a:cubicBezTo>
                  <a:pt x="370" y="121"/>
                  <a:pt x="370" y="121"/>
                  <a:pt x="370" y="121"/>
                </a:cubicBezTo>
                <a:cubicBezTo>
                  <a:pt x="323" y="121"/>
                  <a:pt x="323" y="121"/>
                  <a:pt x="323" y="121"/>
                </a:cubicBezTo>
                <a:cubicBezTo>
                  <a:pt x="320" y="104"/>
                  <a:pt x="320" y="104"/>
                  <a:pt x="320" y="104"/>
                </a:cubicBezTo>
                <a:cubicBezTo>
                  <a:pt x="320" y="106"/>
                  <a:pt x="320" y="106"/>
                  <a:pt x="320" y="106"/>
                </a:cubicBezTo>
                <a:cubicBezTo>
                  <a:pt x="319" y="100"/>
                  <a:pt x="319" y="100"/>
                  <a:pt x="319" y="100"/>
                </a:cubicBezTo>
                <a:cubicBezTo>
                  <a:pt x="316" y="120"/>
                  <a:pt x="316" y="120"/>
                  <a:pt x="316" y="120"/>
                </a:cubicBezTo>
                <a:cubicBezTo>
                  <a:pt x="316" y="126"/>
                  <a:pt x="316" y="126"/>
                  <a:pt x="316" y="126"/>
                </a:cubicBezTo>
                <a:cubicBezTo>
                  <a:pt x="316" y="133"/>
                  <a:pt x="316" y="133"/>
                  <a:pt x="316" y="133"/>
                </a:cubicBezTo>
                <a:cubicBezTo>
                  <a:pt x="316" y="136"/>
                  <a:pt x="316" y="136"/>
                  <a:pt x="316" y="136"/>
                </a:cubicBezTo>
                <a:cubicBezTo>
                  <a:pt x="316" y="136"/>
                  <a:pt x="316" y="136"/>
                  <a:pt x="316" y="136"/>
                </a:cubicBezTo>
                <a:cubicBezTo>
                  <a:pt x="303" y="136"/>
                  <a:pt x="303" y="136"/>
                  <a:pt x="303" y="136"/>
                </a:cubicBezTo>
                <a:cubicBezTo>
                  <a:pt x="293" y="147"/>
                  <a:pt x="293" y="147"/>
                  <a:pt x="293" y="147"/>
                </a:cubicBezTo>
                <a:cubicBezTo>
                  <a:pt x="293" y="148"/>
                  <a:pt x="293" y="148"/>
                  <a:pt x="293" y="148"/>
                </a:cubicBezTo>
                <a:cubicBezTo>
                  <a:pt x="292" y="150"/>
                  <a:pt x="292" y="150"/>
                  <a:pt x="292" y="150"/>
                </a:cubicBezTo>
                <a:cubicBezTo>
                  <a:pt x="292" y="158"/>
                  <a:pt x="292" y="158"/>
                  <a:pt x="292" y="158"/>
                </a:cubicBezTo>
                <a:cubicBezTo>
                  <a:pt x="292" y="157"/>
                  <a:pt x="292" y="157"/>
                  <a:pt x="292" y="157"/>
                </a:cubicBezTo>
                <a:cubicBezTo>
                  <a:pt x="292" y="158"/>
                  <a:pt x="292" y="158"/>
                  <a:pt x="292" y="158"/>
                </a:cubicBezTo>
                <a:cubicBezTo>
                  <a:pt x="291" y="156"/>
                  <a:pt x="291" y="156"/>
                  <a:pt x="291" y="156"/>
                </a:cubicBezTo>
                <a:cubicBezTo>
                  <a:pt x="290" y="161"/>
                  <a:pt x="290" y="161"/>
                  <a:pt x="290" y="161"/>
                </a:cubicBezTo>
                <a:cubicBezTo>
                  <a:pt x="290" y="161"/>
                  <a:pt x="290" y="161"/>
                  <a:pt x="290" y="161"/>
                </a:cubicBezTo>
                <a:cubicBezTo>
                  <a:pt x="281" y="161"/>
                  <a:pt x="281" y="161"/>
                  <a:pt x="281" y="161"/>
                </a:cubicBezTo>
                <a:cubicBezTo>
                  <a:pt x="281" y="166"/>
                  <a:pt x="281" y="166"/>
                  <a:pt x="281" y="166"/>
                </a:cubicBezTo>
                <a:cubicBezTo>
                  <a:pt x="281" y="166"/>
                  <a:pt x="281" y="166"/>
                  <a:pt x="281" y="166"/>
                </a:cubicBezTo>
                <a:cubicBezTo>
                  <a:pt x="272" y="166"/>
                  <a:pt x="272" y="166"/>
                  <a:pt x="272" y="166"/>
                </a:cubicBezTo>
                <a:cubicBezTo>
                  <a:pt x="266" y="166"/>
                  <a:pt x="266" y="166"/>
                  <a:pt x="266" y="166"/>
                </a:cubicBezTo>
                <a:cubicBezTo>
                  <a:pt x="266" y="166"/>
                  <a:pt x="266" y="166"/>
                  <a:pt x="266" y="166"/>
                </a:cubicBezTo>
                <a:cubicBezTo>
                  <a:pt x="266" y="166"/>
                  <a:pt x="266" y="166"/>
                  <a:pt x="266" y="166"/>
                </a:cubicBezTo>
                <a:cubicBezTo>
                  <a:pt x="266" y="166"/>
                  <a:pt x="266" y="166"/>
                  <a:pt x="266" y="166"/>
                </a:cubicBezTo>
                <a:cubicBezTo>
                  <a:pt x="267" y="165"/>
                  <a:pt x="267" y="165"/>
                  <a:pt x="267" y="165"/>
                </a:cubicBezTo>
                <a:cubicBezTo>
                  <a:pt x="267" y="165"/>
                  <a:pt x="267" y="165"/>
                  <a:pt x="267" y="165"/>
                </a:cubicBezTo>
                <a:cubicBezTo>
                  <a:pt x="267" y="165"/>
                  <a:pt x="267" y="165"/>
                  <a:pt x="267" y="165"/>
                </a:cubicBezTo>
                <a:cubicBezTo>
                  <a:pt x="267" y="165"/>
                  <a:pt x="267" y="165"/>
                  <a:pt x="267" y="165"/>
                </a:cubicBezTo>
                <a:cubicBezTo>
                  <a:pt x="267" y="165"/>
                  <a:pt x="267" y="165"/>
                  <a:pt x="267" y="165"/>
                </a:cubicBezTo>
                <a:cubicBezTo>
                  <a:pt x="267" y="164"/>
                  <a:pt x="267" y="164"/>
                  <a:pt x="267" y="164"/>
                </a:cubicBezTo>
                <a:cubicBezTo>
                  <a:pt x="267" y="164"/>
                  <a:pt x="267" y="164"/>
                  <a:pt x="267" y="164"/>
                </a:cubicBezTo>
                <a:cubicBezTo>
                  <a:pt x="267" y="164"/>
                  <a:pt x="267" y="164"/>
                  <a:pt x="267" y="164"/>
                </a:cubicBezTo>
                <a:cubicBezTo>
                  <a:pt x="267" y="164"/>
                  <a:pt x="267" y="164"/>
                  <a:pt x="267" y="164"/>
                </a:cubicBezTo>
                <a:cubicBezTo>
                  <a:pt x="267" y="160"/>
                  <a:pt x="267" y="160"/>
                  <a:pt x="267" y="160"/>
                </a:cubicBezTo>
                <a:cubicBezTo>
                  <a:pt x="269" y="158"/>
                  <a:pt x="269" y="158"/>
                  <a:pt x="269" y="158"/>
                </a:cubicBezTo>
                <a:cubicBezTo>
                  <a:pt x="269" y="157"/>
                  <a:pt x="269" y="157"/>
                  <a:pt x="269" y="157"/>
                </a:cubicBezTo>
                <a:cubicBezTo>
                  <a:pt x="270" y="156"/>
                  <a:pt x="270" y="156"/>
                  <a:pt x="270" y="156"/>
                </a:cubicBezTo>
                <a:cubicBezTo>
                  <a:pt x="242" y="149"/>
                  <a:pt x="242" y="149"/>
                  <a:pt x="242" y="149"/>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7"/>
                  <a:pt x="242" y="147"/>
                  <a:pt x="242"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0" y="146"/>
                  <a:pt x="240" y="146"/>
                  <a:pt x="240" y="146"/>
                </a:cubicBezTo>
                <a:cubicBezTo>
                  <a:pt x="240" y="146"/>
                  <a:pt x="240" y="146"/>
                  <a:pt x="240" y="146"/>
                </a:cubicBezTo>
                <a:cubicBezTo>
                  <a:pt x="240" y="146"/>
                  <a:pt x="240" y="146"/>
                  <a:pt x="240" y="146"/>
                </a:cubicBezTo>
                <a:cubicBezTo>
                  <a:pt x="240" y="146"/>
                  <a:pt x="240" y="146"/>
                  <a:pt x="240" y="146"/>
                </a:cubicBezTo>
                <a:cubicBezTo>
                  <a:pt x="240" y="145"/>
                  <a:pt x="240" y="145"/>
                  <a:pt x="240" y="145"/>
                </a:cubicBezTo>
                <a:cubicBezTo>
                  <a:pt x="240" y="145"/>
                  <a:pt x="240" y="145"/>
                  <a:pt x="240" y="145"/>
                </a:cubicBezTo>
                <a:cubicBezTo>
                  <a:pt x="240" y="145"/>
                  <a:pt x="240" y="145"/>
                  <a:pt x="240" y="145"/>
                </a:cubicBezTo>
                <a:cubicBezTo>
                  <a:pt x="240" y="145"/>
                  <a:pt x="240" y="145"/>
                  <a:pt x="240" y="145"/>
                </a:cubicBezTo>
                <a:cubicBezTo>
                  <a:pt x="240" y="144"/>
                  <a:pt x="240" y="144"/>
                  <a:pt x="240" y="144"/>
                </a:cubicBezTo>
                <a:cubicBezTo>
                  <a:pt x="240" y="144"/>
                  <a:pt x="240" y="144"/>
                  <a:pt x="240" y="144"/>
                </a:cubicBezTo>
                <a:cubicBezTo>
                  <a:pt x="240" y="144"/>
                  <a:pt x="240" y="144"/>
                  <a:pt x="240" y="144"/>
                </a:cubicBezTo>
                <a:cubicBezTo>
                  <a:pt x="240" y="144"/>
                  <a:pt x="240" y="144"/>
                  <a:pt x="240" y="144"/>
                </a:cubicBezTo>
                <a:cubicBezTo>
                  <a:pt x="240" y="144"/>
                  <a:pt x="240" y="144"/>
                  <a:pt x="240" y="144"/>
                </a:cubicBezTo>
                <a:cubicBezTo>
                  <a:pt x="240" y="144"/>
                  <a:pt x="240" y="144"/>
                  <a:pt x="240" y="144"/>
                </a:cubicBezTo>
                <a:cubicBezTo>
                  <a:pt x="239" y="144"/>
                  <a:pt x="239" y="144"/>
                  <a:pt x="239" y="144"/>
                </a:cubicBezTo>
                <a:cubicBezTo>
                  <a:pt x="239" y="144"/>
                  <a:pt x="239" y="144"/>
                  <a:pt x="239" y="144"/>
                </a:cubicBezTo>
                <a:cubicBezTo>
                  <a:pt x="239" y="144"/>
                  <a:pt x="239" y="144"/>
                  <a:pt x="239" y="144"/>
                </a:cubicBezTo>
                <a:cubicBezTo>
                  <a:pt x="239" y="144"/>
                  <a:pt x="239" y="144"/>
                  <a:pt x="239" y="144"/>
                </a:cubicBezTo>
                <a:cubicBezTo>
                  <a:pt x="239" y="144"/>
                  <a:pt x="239" y="144"/>
                  <a:pt x="239" y="144"/>
                </a:cubicBezTo>
                <a:cubicBezTo>
                  <a:pt x="239" y="144"/>
                  <a:pt x="239" y="144"/>
                  <a:pt x="239" y="144"/>
                </a:cubicBezTo>
                <a:cubicBezTo>
                  <a:pt x="238" y="144"/>
                  <a:pt x="238" y="144"/>
                  <a:pt x="238" y="144"/>
                </a:cubicBezTo>
                <a:cubicBezTo>
                  <a:pt x="238" y="145"/>
                  <a:pt x="238" y="145"/>
                  <a:pt x="238" y="145"/>
                </a:cubicBezTo>
                <a:cubicBezTo>
                  <a:pt x="238" y="145"/>
                  <a:pt x="238" y="145"/>
                  <a:pt x="238" y="145"/>
                </a:cubicBezTo>
                <a:cubicBezTo>
                  <a:pt x="238" y="145"/>
                  <a:pt x="238" y="145"/>
                  <a:pt x="238" y="145"/>
                </a:cubicBezTo>
                <a:cubicBezTo>
                  <a:pt x="238" y="145"/>
                  <a:pt x="238" y="145"/>
                  <a:pt x="238" y="145"/>
                </a:cubicBezTo>
                <a:cubicBezTo>
                  <a:pt x="239" y="145"/>
                  <a:pt x="239" y="145"/>
                  <a:pt x="239" y="145"/>
                </a:cubicBezTo>
                <a:cubicBezTo>
                  <a:pt x="239" y="145"/>
                  <a:pt x="239" y="145"/>
                  <a:pt x="239" y="145"/>
                </a:cubicBezTo>
                <a:cubicBezTo>
                  <a:pt x="239" y="145"/>
                  <a:pt x="239" y="145"/>
                  <a:pt x="239" y="145"/>
                </a:cubicBezTo>
                <a:cubicBezTo>
                  <a:pt x="239" y="145"/>
                  <a:pt x="239" y="145"/>
                  <a:pt x="239" y="145"/>
                </a:cubicBezTo>
                <a:cubicBezTo>
                  <a:pt x="239" y="145"/>
                  <a:pt x="239" y="145"/>
                  <a:pt x="239" y="145"/>
                </a:cubicBezTo>
                <a:cubicBezTo>
                  <a:pt x="238" y="146"/>
                  <a:pt x="238" y="146"/>
                  <a:pt x="238" y="146"/>
                </a:cubicBezTo>
                <a:cubicBezTo>
                  <a:pt x="238" y="146"/>
                  <a:pt x="238" y="146"/>
                  <a:pt x="238" y="146"/>
                </a:cubicBezTo>
                <a:cubicBezTo>
                  <a:pt x="238" y="146"/>
                  <a:pt x="238" y="146"/>
                  <a:pt x="238" y="146"/>
                </a:cubicBezTo>
                <a:cubicBezTo>
                  <a:pt x="238" y="146"/>
                  <a:pt x="238" y="146"/>
                  <a:pt x="238" y="146"/>
                </a:cubicBezTo>
                <a:cubicBezTo>
                  <a:pt x="238" y="146"/>
                  <a:pt x="238" y="146"/>
                  <a:pt x="238" y="146"/>
                </a:cubicBezTo>
                <a:cubicBezTo>
                  <a:pt x="238" y="146"/>
                  <a:pt x="238" y="146"/>
                  <a:pt x="238" y="146"/>
                </a:cubicBezTo>
                <a:cubicBezTo>
                  <a:pt x="238" y="147"/>
                  <a:pt x="238" y="147"/>
                  <a:pt x="238" y="147"/>
                </a:cubicBezTo>
                <a:cubicBezTo>
                  <a:pt x="238" y="147"/>
                  <a:pt x="238" y="147"/>
                  <a:pt x="238" y="147"/>
                </a:cubicBezTo>
                <a:cubicBezTo>
                  <a:pt x="238" y="147"/>
                  <a:pt x="238" y="147"/>
                  <a:pt x="238" y="147"/>
                </a:cubicBezTo>
                <a:cubicBezTo>
                  <a:pt x="237" y="147"/>
                  <a:pt x="237" y="147"/>
                  <a:pt x="237" y="147"/>
                </a:cubicBezTo>
                <a:cubicBezTo>
                  <a:pt x="238" y="147"/>
                  <a:pt x="238" y="147"/>
                  <a:pt x="238" y="147"/>
                </a:cubicBezTo>
                <a:cubicBezTo>
                  <a:pt x="238" y="147"/>
                  <a:pt x="238" y="147"/>
                  <a:pt x="238"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8"/>
                  <a:pt x="237" y="148"/>
                  <a:pt x="237" y="148"/>
                </a:cubicBezTo>
                <a:cubicBezTo>
                  <a:pt x="237" y="148"/>
                  <a:pt x="237" y="148"/>
                  <a:pt x="237" y="148"/>
                </a:cubicBezTo>
                <a:cubicBezTo>
                  <a:pt x="237" y="148"/>
                  <a:pt x="237" y="148"/>
                  <a:pt x="237" y="148"/>
                </a:cubicBezTo>
                <a:cubicBezTo>
                  <a:pt x="237" y="148"/>
                  <a:pt x="237" y="148"/>
                  <a:pt x="237" y="148"/>
                </a:cubicBezTo>
                <a:cubicBezTo>
                  <a:pt x="237" y="148"/>
                  <a:pt x="237" y="148"/>
                  <a:pt x="237" y="148"/>
                </a:cubicBezTo>
                <a:cubicBezTo>
                  <a:pt x="237" y="148"/>
                  <a:pt x="237" y="148"/>
                  <a:pt x="237" y="148"/>
                </a:cubicBezTo>
                <a:cubicBezTo>
                  <a:pt x="237" y="149"/>
                  <a:pt x="237" y="149"/>
                  <a:pt x="237" y="149"/>
                </a:cubicBezTo>
                <a:cubicBezTo>
                  <a:pt x="214" y="155"/>
                  <a:pt x="214" y="155"/>
                  <a:pt x="214" y="155"/>
                </a:cubicBezTo>
                <a:cubicBezTo>
                  <a:pt x="214" y="155"/>
                  <a:pt x="214" y="155"/>
                  <a:pt x="214" y="155"/>
                </a:cubicBezTo>
                <a:cubicBezTo>
                  <a:pt x="214" y="155"/>
                  <a:pt x="214" y="155"/>
                  <a:pt x="214" y="155"/>
                </a:cubicBezTo>
                <a:cubicBezTo>
                  <a:pt x="214" y="155"/>
                  <a:pt x="214" y="155"/>
                  <a:pt x="214" y="155"/>
                </a:cubicBezTo>
                <a:cubicBezTo>
                  <a:pt x="214" y="155"/>
                  <a:pt x="214" y="155"/>
                  <a:pt x="214" y="155"/>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3"/>
                  <a:pt x="213" y="153"/>
                  <a:pt x="213" y="153"/>
                </a:cubicBezTo>
                <a:cubicBezTo>
                  <a:pt x="213" y="154"/>
                  <a:pt x="213" y="154"/>
                  <a:pt x="213"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3"/>
                  <a:pt x="212" y="153"/>
                  <a:pt x="212" y="153"/>
                </a:cubicBezTo>
                <a:cubicBezTo>
                  <a:pt x="212" y="153"/>
                  <a:pt x="212" y="153"/>
                  <a:pt x="212" y="153"/>
                </a:cubicBezTo>
                <a:cubicBezTo>
                  <a:pt x="212" y="153"/>
                  <a:pt x="212" y="153"/>
                  <a:pt x="212" y="153"/>
                </a:cubicBezTo>
                <a:cubicBezTo>
                  <a:pt x="213" y="153"/>
                  <a:pt x="213" y="153"/>
                  <a:pt x="213" y="153"/>
                </a:cubicBezTo>
                <a:cubicBezTo>
                  <a:pt x="213" y="153"/>
                  <a:pt x="213" y="153"/>
                  <a:pt x="213" y="153"/>
                </a:cubicBezTo>
                <a:cubicBezTo>
                  <a:pt x="213" y="153"/>
                  <a:pt x="213" y="153"/>
                  <a:pt x="213" y="153"/>
                </a:cubicBezTo>
                <a:cubicBezTo>
                  <a:pt x="213" y="153"/>
                  <a:pt x="213" y="153"/>
                  <a:pt x="213" y="153"/>
                </a:cubicBezTo>
                <a:cubicBezTo>
                  <a:pt x="213" y="153"/>
                  <a:pt x="213" y="153"/>
                  <a:pt x="213" y="153"/>
                </a:cubicBezTo>
                <a:cubicBezTo>
                  <a:pt x="213" y="153"/>
                  <a:pt x="213" y="153"/>
                  <a:pt x="213"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2"/>
                  <a:pt x="211" y="152"/>
                  <a:pt x="211" y="152"/>
                </a:cubicBezTo>
                <a:cubicBezTo>
                  <a:pt x="211" y="152"/>
                  <a:pt x="211" y="152"/>
                  <a:pt x="211" y="152"/>
                </a:cubicBezTo>
                <a:cubicBezTo>
                  <a:pt x="211" y="152"/>
                  <a:pt x="211" y="152"/>
                  <a:pt x="211" y="152"/>
                </a:cubicBezTo>
                <a:cubicBezTo>
                  <a:pt x="211" y="152"/>
                  <a:pt x="211" y="152"/>
                  <a:pt x="211" y="152"/>
                </a:cubicBezTo>
                <a:cubicBezTo>
                  <a:pt x="210" y="153"/>
                  <a:pt x="210" y="153"/>
                  <a:pt x="210" y="153"/>
                </a:cubicBezTo>
                <a:cubicBezTo>
                  <a:pt x="210" y="153"/>
                  <a:pt x="210" y="153"/>
                  <a:pt x="210" y="153"/>
                </a:cubicBezTo>
                <a:cubicBezTo>
                  <a:pt x="210" y="153"/>
                  <a:pt x="210" y="153"/>
                  <a:pt x="210" y="153"/>
                </a:cubicBezTo>
                <a:cubicBezTo>
                  <a:pt x="210" y="153"/>
                  <a:pt x="210" y="153"/>
                  <a:pt x="210"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4"/>
                  <a:pt x="211" y="154"/>
                  <a:pt x="211" y="154"/>
                </a:cubicBezTo>
                <a:cubicBezTo>
                  <a:pt x="210" y="154"/>
                  <a:pt x="210" y="154"/>
                  <a:pt x="210" y="154"/>
                </a:cubicBezTo>
                <a:cubicBezTo>
                  <a:pt x="210" y="154"/>
                  <a:pt x="210" y="154"/>
                  <a:pt x="210" y="154"/>
                </a:cubicBezTo>
                <a:cubicBezTo>
                  <a:pt x="211" y="154"/>
                  <a:pt x="211" y="154"/>
                  <a:pt x="211" y="154"/>
                </a:cubicBezTo>
                <a:cubicBezTo>
                  <a:pt x="211" y="154"/>
                  <a:pt x="211" y="154"/>
                  <a:pt x="211" y="154"/>
                </a:cubicBezTo>
                <a:cubicBezTo>
                  <a:pt x="211" y="154"/>
                  <a:pt x="211" y="154"/>
                  <a:pt x="211" y="154"/>
                </a:cubicBezTo>
                <a:cubicBezTo>
                  <a:pt x="211" y="155"/>
                  <a:pt x="211" y="155"/>
                  <a:pt x="211" y="155"/>
                </a:cubicBezTo>
                <a:cubicBezTo>
                  <a:pt x="211" y="155"/>
                  <a:pt x="211" y="155"/>
                  <a:pt x="211" y="155"/>
                </a:cubicBezTo>
                <a:cubicBezTo>
                  <a:pt x="210" y="155"/>
                  <a:pt x="210" y="155"/>
                  <a:pt x="210" y="155"/>
                </a:cubicBezTo>
                <a:cubicBezTo>
                  <a:pt x="210" y="155"/>
                  <a:pt x="210" y="155"/>
                  <a:pt x="210" y="155"/>
                </a:cubicBezTo>
                <a:cubicBezTo>
                  <a:pt x="210" y="155"/>
                  <a:pt x="210" y="155"/>
                  <a:pt x="210" y="155"/>
                </a:cubicBezTo>
                <a:cubicBezTo>
                  <a:pt x="210" y="155"/>
                  <a:pt x="210" y="155"/>
                  <a:pt x="210" y="155"/>
                </a:cubicBezTo>
                <a:cubicBezTo>
                  <a:pt x="210" y="156"/>
                  <a:pt x="210" y="156"/>
                  <a:pt x="210" y="156"/>
                </a:cubicBezTo>
                <a:cubicBezTo>
                  <a:pt x="210" y="156"/>
                  <a:pt x="210" y="156"/>
                  <a:pt x="210" y="156"/>
                </a:cubicBezTo>
                <a:cubicBezTo>
                  <a:pt x="210" y="156"/>
                  <a:pt x="210" y="156"/>
                  <a:pt x="210" y="156"/>
                </a:cubicBezTo>
                <a:cubicBezTo>
                  <a:pt x="209" y="156"/>
                  <a:pt x="209" y="156"/>
                  <a:pt x="209" y="156"/>
                </a:cubicBezTo>
                <a:cubicBezTo>
                  <a:pt x="209" y="157"/>
                  <a:pt x="209" y="157"/>
                  <a:pt x="209" y="157"/>
                </a:cubicBezTo>
                <a:cubicBezTo>
                  <a:pt x="209" y="158"/>
                  <a:pt x="209" y="158"/>
                  <a:pt x="209" y="158"/>
                </a:cubicBezTo>
                <a:cubicBezTo>
                  <a:pt x="212" y="160"/>
                  <a:pt x="212" y="160"/>
                  <a:pt x="212" y="160"/>
                </a:cubicBezTo>
                <a:cubicBezTo>
                  <a:pt x="212" y="164"/>
                  <a:pt x="212" y="164"/>
                  <a:pt x="212" y="164"/>
                </a:cubicBezTo>
                <a:cubicBezTo>
                  <a:pt x="212" y="164"/>
                  <a:pt x="212" y="164"/>
                  <a:pt x="212" y="164"/>
                </a:cubicBezTo>
                <a:cubicBezTo>
                  <a:pt x="212" y="164"/>
                  <a:pt x="212" y="164"/>
                  <a:pt x="212" y="164"/>
                </a:cubicBezTo>
                <a:cubicBezTo>
                  <a:pt x="211" y="164"/>
                  <a:pt x="211" y="164"/>
                  <a:pt x="211" y="164"/>
                </a:cubicBezTo>
                <a:cubicBezTo>
                  <a:pt x="211" y="165"/>
                  <a:pt x="211" y="165"/>
                  <a:pt x="211" y="165"/>
                </a:cubicBezTo>
                <a:cubicBezTo>
                  <a:pt x="211" y="165"/>
                  <a:pt x="211" y="165"/>
                  <a:pt x="211" y="165"/>
                </a:cubicBezTo>
                <a:cubicBezTo>
                  <a:pt x="212" y="165"/>
                  <a:pt x="212" y="165"/>
                  <a:pt x="212" y="165"/>
                </a:cubicBezTo>
                <a:cubicBezTo>
                  <a:pt x="212" y="165"/>
                  <a:pt x="212" y="165"/>
                  <a:pt x="212" y="165"/>
                </a:cubicBezTo>
                <a:cubicBezTo>
                  <a:pt x="212" y="165"/>
                  <a:pt x="212" y="165"/>
                  <a:pt x="212" y="165"/>
                </a:cubicBezTo>
                <a:cubicBezTo>
                  <a:pt x="212" y="166"/>
                  <a:pt x="212" y="166"/>
                  <a:pt x="212" y="166"/>
                </a:cubicBezTo>
                <a:cubicBezTo>
                  <a:pt x="212" y="166"/>
                  <a:pt x="212" y="166"/>
                  <a:pt x="212" y="166"/>
                </a:cubicBezTo>
                <a:cubicBezTo>
                  <a:pt x="212" y="166"/>
                  <a:pt x="212" y="166"/>
                  <a:pt x="212" y="166"/>
                </a:cubicBezTo>
                <a:cubicBezTo>
                  <a:pt x="212" y="166"/>
                  <a:pt x="212" y="166"/>
                  <a:pt x="212" y="166"/>
                </a:cubicBezTo>
                <a:cubicBezTo>
                  <a:pt x="208" y="166"/>
                  <a:pt x="208" y="166"/>
                  <a:pt x="208" y="166"/>
                </a:cubicBezTo>
                <a:cubicBezTo>
                  <a:pt x="199" y="166"/>
                  <a:pt x="199" y="166"/>
                  <a:pt x="199" y="166"/>
                </a:cubicBezTo>
                <a:cubicBezTo>
                  <a:pt x="199" y="151"/>
                  <a:pt x="199" y="151"/>
                  <a:pt x="199" y="151"/>
                </a:cubicBezTo>
                <a:cubicBezTo>
                  <a:pt x="199" y="149"/>
                  <a:pt x="199" y="149"/>
                  <a:pt x="199" y="149"/>
                </a:cubicBezTo>
                <a:cubicBezTo>
                  <a:pt x="200" y="148"/>
                  <a:pt x="200" y="148"/>
                  <a:pt x="200" y="148"/>
                </a:cubicBezTo>
                <a:cubicBezTo>
                  <a:pt x="200" y="147"/>
                  <a:pt x="200" y="147"/>
                  <a:pt x="200" y="147"/>
                </a:cubicBezTo>
                <a:cubicBezTo>
                  <a:pt x="200" y="147"/>
                  <a:pt x="200" y="147"/>
                  <a:pt x="200" y="147"/>
                </a:cubicBezTo>
                <a:cubicBezTo>
                  <a:pt x="200" y="147"/>
                  <a:pt x="200" y="147"/>
                  <a:pt x="200" y="147"/>
                </a:cubicBezTo>
                <a:cubicBezTo>
                  <a:pt x="201" y="146"/>
                  <a:pt x="201" y="146"/>
                  <a:pt x="201" y="146"/>
                </a:cubicBezTo>
                <a:cubicBezTo>
                  <a:pt x="199" y="143"/>
                  <a:pt x="199" y="143"/>
                  <a:pt x="199" y="143"/>
                </a:cubicBezTo>
                <a:cubicBezTo>
                  <a:pt x="198" y="142"/>
                  <a:pt x="198" y="142"/>
                  <a:pt x="198" y="142"/>
                </a:cubicBezTo>
                <a:cubicBezTo>
                  <a:pt x="196" y="138"/>
                  <a:pt x="196" y="138"/>
                  <a:pt x="196" y="138"/>
                </a:cubicBezTo>
                <a:cubicBezTo>
                  <a:pt x="192" y="134"/>
                  <a:pt x="192" y="134"/>
                  <a:pt x="192" y="134"/>
                </a:cubicBezTo>
                <a:cubicBezTo>
                  <a:pt x="188" y="132"/>
                  <a:pt x="188" y="132"/>
                  <a:pt x="188" y="132"/>
                </a:cubicBezTo>
                <a:cubicBezTo>
                  <a:pt x="183" y="130"/>
                  <a:pt x="183" y="130"/>
                  <a:pt x="183" y="130"/>
                </a:cubicBezTo>
                <a:cubicBezTo>
                  <a:pt x="179" y="128"/>
                  <a:pt x="179" y="128"/>
                  <a:pt x="179" y="128"/>
                </a:cubicBezTo>
                <a:cubicBezTo>
                  <a:pt x="176" y="128"/>
                  <a:pt x="176" y="128"/>
                  <a:pt x="176" y="128"/>
                </a:cubicBezTo>
                <a:cubicBezTo>
                  <a:pt x="175" y="128"/>
                  <a:pt x="175" y="128"/>
                  <a:pt x="175" y="128"/>
                </a:cubicBezTo>
                <a:cubicBezTo>
                  <a:pt x="175" y="125"/>
                  <a:pt x="175" y="125"/>
                  <a:pt x="175" y="125"/>
                </a:cubicBezTo>
                <a:cubicBezTo>
                  <a:pt x="175" y="124"/>
                  <a:pt x="175" y="124"/>
                  <a:pt x="175" y="124"/>
                </a:cubicBezTo>
                <a:cubicBezTo>
                  <a:pt x="175" y="124"/>
                  <a:pt x="175" y="124"/>
                  <a:pt x="175" y="124"/>
                </a:cubicBezTo>
                <a:cubicBezTo>
                  <a:pt x="175" y="123"/>
                  <a:pt x="175" y="123"/>
                  <a:pt x="175" y="123"/>
                </a:cubicBezTo>
                <a:cubicBezTo>
                  <a:pt x="176" y="123"/>
                  <a:pt x="176" y="123"/>
                  <a:pt x="176" y="123"/>
                </a:cubicBezTo>
                <a:cubicBezTo>
                  <a:pt x="176" y="121"/>
                  <a:pt x="176" y="121"/>
                  <a:pt x="176" y="121"/>
                </a:cubicBezTo>
                <a:cubicBezTo>
                  <a:pt x="176" y="120"/>
                  <a:pt x="176" y="120"/>
                  <a:pt x="176" y="120"/>
                </a:cubicBezTo>
                <a:cubicBezTo>
                  <a:pt x="175" y="120"/>
                  <a:pt x="175" y="120"/>
                  <a:pt x="175" y="120"/>
                </a:cubicBezTo>
                <a:cubicBezTo>
                  <a:pt x="175" y="120"/>
                  <a:pt x="175" y="120"/>
                  <a:pt x="175" y="120"/>
                </a:cubicBezTo>
                <a:cubicBezTo>
                  <a:pt x="174" y="120"/>
                  <a:pt x="174" y="120"/>
                  <a:pt x="174" y="120"/>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5" y="119"/>
                  <a:pt x="175" y="119"/>
                  <a:pt x="175" y="119"/>
                </a:cubicBezTo>
                <a:cubicBezTo>
                  <a:pt x="174" y="119"/>
                  <a:pt x="174" y="119"/>
                  <a:pt x="174" y="119"/>
                </a:cubicBezTo>
                <a:cubicBezTo>
                  <a:pt x="174" y="119"/>
                  <a:pt x="174" y="119"/>
                  <a:pt x="174" y="119"/>
                </a:cubicBezTo>
                <a:cubicBezTo>
                  <a:pt x="174" y="118"/>
                  <a:pt x="174" y="118"/>
                  <a:pt x="174" y="118"/>
                </a:cubicBezTo>
                <a:cubicBezTo>
                  <a:pt x="175" y="118"/>
                  <a:pt x="175" y="118"/>
                  <a:pt x="175" y="118"/>
                </a:cubicBezTo>
                <a:cubicBezTo>
                  <a:pt x="175" y="117"/>
                  <a:pt x="175" y="117"/>
                  <a:pt x="175" y="117"/>
                </a:cubicBezTo>
                <a:cubicBezTo>
                  <a:pt x="174" y="117"/>
                  <a:pt x="174" y="117"/>
                  <a:pt x="174" y="117"/>
                </a:cubicBezTo>
                <a:cubicBezTo>
                  <a:pt x="174" y="117"/>
                  <a:pt x="174" y="117"/>
                  <a:pt x="174" y="117"/>
                </a:cubicBezTo>
                <a:cubicBezTo>
                  <a:pt x="174" y="116"/>
                  <a:pt x="174" y="116"/>
                  <a:pt x="174" y="116"/>
                </a:cubicBezTo>
                <a:cubicBezTo>
                  <a:pt x="174" y="115"/>
                  <a:pt x="174" y="115"/>
                  <a:pt x="174" y="115"/>
                </a:cubicBezTo>
                <a:cubicBezTo>
                  <a:pt x="173" y="112"/>
                  <a:pt x="173" y="112"/>
                  <a:pt x="173" y="112"/>
                </a:cubicBezTo>
                <a:cubicBezTo>
                  <a:pt x="173" y="112"/>
                  <a:pt x="171" y="112"/>
                  <a:pt x="170" y="113"/>
                </a:cubicBezTo>
                <a:cubicBezTo>
                  <a:pt x="170" y="113"/>
                  <a:pt x="170" y="113"/>
                  <a:pt x="170" y="113"/>
                </a:cubicBezTo>
                <a:cubicBezTo>
                  <a:pt x="170" y="113"/>
                  <a:pt x="170" y="113"/>
                  <a:pt x="170" y="113"/>
                </a:cubicBezTo>
                <a:cubicBezTo>
                  <a:pt x="170" y="114"/>
                  <a:pt x="170" y="114"/>
                  <a:pt x="170" y="114"/>
                </a:cubicBezTo>
                <a:cubicBezTo>
                  <a:pt x="170" y="114"/>
                  <a:pt x="170" y="114"/>
                  <a:pt x="170" y="114"/>
                </a:cubicBezTo>
                <a:cubicBezTo>
                  <a:pt x="170" y="114"/>
                  <a:pt x="170" y="114"/>
                  <a:pt x="170" y="114"/>
                </a:cubicBezTo>
                <a:cubicBezTo>
                  <a:pt x="170" y="114"/>
                  <a:pt x="170" y="114"/>
                  <a:pt x="170" y="114"/>
                </a:cubicBezTo>
                <a:cubicBezTo>
                  <a:pt x="171" y="114"/>
                  <a:pt x="171" y="114"/>
                  <a:pt x="171" y="114"/>
                </a:cubicBezTo>
                <a:cubicBezTo>
                  <a:pt x="171" y="115"/>
                  <a:pt x="171" y="115"/>
                  <a:pt x="171" y="115"/>
                </a:cubicBezTo>
                <a:cubicBezTo>
                  <a:pt x="170" y="115"/>
                  <a:pt x="170" y="115"/>
                  <a:pt x="170" y="115"/>
                </a:cubicBezTo>
                <a:cubicBezTo>
                  <a:pt x="169" y="115"/>
                  <a:pt x="169" y="115"/>
                  <a:pt x="169" y="115"/>
                </a:cubicBezTo>
                <a:cubicBezTo>
                  <a:pt x="168" y="115"/>
                  <a:pt x="168" y="115"/>
                  <a:pt x="168" y="115"/>
                </a:cubicBezTo>
                <a:cubicBezTo>
                  <a:pt x="171" y="118"/>
                  <a:pt x="171" y="118"/>
                  <a:pt x="171" y="118"/>
                </a:cubicBezTo>
                <a:cubicBezTo>
                  <a:pt x="171" y="120"/>
                  <a:pt x="171" y="120"/>
                  <a:pt x="171" y="120"/>
                </a:cubicBezTo>
                <a:cubicBezTo>
                  <a:pt x="169" y="120"/>
                  <a:pt x="169" y="120"/>
                  <a:pt x="169" y="120"/>
                </a:cubicBezTo>
                <a:cubicBezTo>
                  <a:pt x="169" y="121"/>
                  <a:pt x="169" y="121"/>
                  <a:pt x="169" y="121"/>
                </a:cubicBezTo>
                <a:cubicBezTo>
                  <a:pt x="169" y="123"/>
                  <a:pt x="169" y="123"/>
                  <a:pt x="169" y="123"/>
                </a:cubicBezTo>
                <a:cubicBezTo>
                  <a:pt x="169" y="123"/>
                  <a:pt x="169" y="123"/>
                  <a:pt x="169" y="123"/>
                </a:cubicBezTo>
                <a:cubicBezTo>
                  <a:pt x="169" y="123"/>
                  <a:pt x="169" y="123"/>
                  <a:pt x="169" y="123"/>
                </a:cubicBezTo>
                <a:cubicBezTo>
                  <a:pt x="170" y="124"/>
                  <a:pt x="170" y="124"/>
                  <a:pt x="170" y="124"/>
                </a:cubicBezTo>
                <a:cubicBezTo>
                  <a:pt x="170" y="124"/>
                  <a:pt x="170" y="124"/>
                  <a:pt x="170" y="124"/>
                </a:cubicBezTo>
                <a:cubicBezTo>
                  <a:pt x="170" y="124"/>
                  <a:pt x="170" y="124"/>
                  <a:pt x="170" y="124"/>
                </a:cubicBezTo>
                <a:cubicBezTo>
                  <a:pt x="170" y="125"/>
                  <a:pt x="170" y="125"/>
                  <a:pt x="170" y="125"/>
                </a:cubicBezTo>
                <a:cubicBezTo>
                  <a:pt x="170" y="128"/>
                  <a:pt x="170" y="128"/>
                  <a:pt x="170" y="128"/>
                </a:cubicBezTo>
                <a:cubicBezTo>
                  <a:pt x="169" y="128"/>
                  <a:pt x="169" y="128"/>
                  <a:pt x="169" y="128"/>
                </a:cubicBezTo>
                <a:cubicBezTo>
                  <a:pt x="166" y="128"/>
                  <a:pt x="166" y="128"/>
                  <a:pt x="166" y="128"/>
                </a:cubicBezTo>
                <a:cubicBezTo>
                  <a:pt x="162" y="130"/>
                  <a:pt x="162" y="130"/>
                  <a:pt x="162" y="130"/>
                </a:cubicBezTo>
                <a:cubicBezTo>
                  <a:pt x="157" y="132"/>
                  <a:pt x="157" y="132"/>
                  <a:pt x="157" y="132"/>
                </a:cubicBezTo>
                <a:cubicBezTo>
                  <a:pt x="153" y="134"/>
                  <a:pt x="153" y="134"/>
                  <a:pt x="153" y="134"/>
                </a:cubicBezTo>
                <a:cubicBezTo>
                  <a:pt x="149" y="138"/>
                  <a:pt x="149" y="138"/>
                  <a:pt x="149" y="138"/>
                </a:cubicBezTo>
                <a:cubicBezTo>
                  <a:pt x="147" y="142"/>
                  <a:pt x="147" y="142"/>
                  <a:pt x="147" y="142"/>
                </a:cubicBezTo>
                <a:cubicBezTo>
                  <a:pt x="146" y="143"/>
                  <a:pt x="146" y="143"/>
                  <a:pt x="146" y="143"/>
                </a:cubicBezTo>
                <a:cubicBezTo>
                  <a:pt x="144" y="146"/>
                  <a:pt x="144" y="146"/>
                  <a:pt x="144" y="146"/>
                </a:cubicBezTo>
                <a:cubicBezTo>
                  <a:pt x="145" y="147"/>
                  <a:pt x="145" y="147"/>
                  <a:pt x="145" y="147"/>
                </a:cubicBezTo>
                <a:cubicBezTo>
                  <a:pt x="145" y="147"/>
                  <a:pt x="145" y="147"/>
                  <a:pt x="145" y="147"/>
                </a:cubicBezTo>
                <a:cubicBezTo>
                  <a:pt x="145" y="147"/>
                  <a:pt x="145" y="147"/>
                  <a:pt x="145" y="147"/>
                </a:cubicBezTo>
                <a:cubicBezTo>
                  <a:pt x="145" y="148"/>
                  <a:pt x="145" y="148"/>
                  <a:pt x="145" y="148"/>
                </a:cubicBezTo>
                <a:cubicBezTo>
                  <a:pt x="146" y="149"/>
                  <a:pt x="146" y="149"/>
                  <a:pt x="146" y="149"/>
                </a:cubicBezTo>
                <a:cubicBezTo>
                  <a:pt x="146" y="151"/>
                  <a:pt x="146" y="151"/>
                  <a:pt x="146" y="151"/>
                </a:cubicBezTo>
                <a:cubicBezTo>
                  <a:pt x="145" y="173"/>
                  <a:pt x="145" y="173"/>
                  <a:pt x="145" y="173"/>
                </a:cubicBezTo>
                <a:cubicBezTo>
                  <a:pt x="137" y="173"/>
                  <a:pt x="137" y="173"/>
                  <a:pt x="137" y="173"/>
                </a:cubicBezTo>
                <a:cubicBezTo>
                  <a:pt x="137" y="162"/>
                  <a:pt x="137" y="162"/>
                  <a:pt x="137" y="162"/>
                </a:cubicBezTo>
                <a:cubicBezTo>
                  <a:pt x="138" y="162"/>
                  <a:pt x="138" y="162"/>
                  <a:pt x="138" y="162"/>
                </a:cubicBezTo>
                <a:cubicBezTo>
                  <a:pt x="138" y="159"/>
                  <a:pt x="138" y="159"/>
                  <a:pt x="138" y="159"/>
                </a:cubicBezTo>
                <a:cubicBezTo>
                  <a:pt x="139" y="158"/>
                  <a:pt x="139" y="158"/>
                  <a:pt x="139" y="158"/>
                </a:cubicBezTo>
                <a:cubicBezTo>
                  <a:pt x="138" y="158"/>
                  <a:pt x="138" y="158"/>
                  <a:pt x="138" y="158"/>
                </a:cubicBezTo>
                <a:cubicBezTo>
                  <a:pt x="138" y="154"/>
                  <a:pt x="138" y="154"/>
                  <a:pt x="138" y="154"/>
                </a:cubicBezTo>
                <a:cubicBezTo>
                  <a:pt x="137" y="153"/>
                  <a:pt x="137" y="153"/>
                  <a:pt x="137" y="153"/>
                </a:cubicBezTo>
                <a:cubicBezTo>
                  <a:pt x="137" y="153"/>
                  <a:pt x="137" y="153"/>
                  <a:pt x="137" y="153"/>
                </a:cubicBezTo>
                <a:cubicBezTo>
                  <a:pt x="136" y="152"/>
                  <a:pt x="136" y="152"/>
                  <a:pt x="136" y="152"/>
                </a:cubicBezTo>
                <a:cubicBezTo>
                  <a:pt x="136" y="151"/>
                  <a:pt x="136" y="151"/>
                  <a:pt x="136" y="151"/>
                </a:cubicBezTo>
                <a:cubicBezTo>
                  <a:pt x="136" y="151"/>
                  <a:pt x="136" y="151"/>
                  <a:pt x="136" y="151"/>
                </a:cubicBezTo>
                <a:cubicBezTo>
                  <a:pt x="137" y="149"/>
                  <a:pt x="137" y="149"/>
                  <a:pt x="137" y="149"/>
                </a:cubicBezTo>
                <a:cubicBezTo>
                  <a:pt x="137" y="149"/>
                  <a:pt x="137" y="149"/>
                  <a:pt x="137" y="149"/>
                </a:cubicBezTo>
                <a:cubicBezTo>
                  <a:pt x="136" y="149"/>
                  <a:pt x="136" y="149"/>
                  <a:pt x="136" y="149"/>
                </a:cubicBezTo>
                <a:cubicBezTo>
                  <a:pt x="136" y="148"/>
                  <a:pt x="136" y="148"/>
                  <a:pt x="136" y="148"/>
                </a:cubicBezTo>
                <a:cubicBezTo>
                  <a:pt x="135" y="147"/>
                  <a:pt x="135" y="147"/>
                  <a:pt x="135" y="147"/>
                </a:cubicBezTo>
                <a:cubicBezTo>
                  <a:pt x="135" y="148"/>
                  <a:pt x="135" y="148"/>
                  <a:pt x="135" y="148"/>
                </a:cubicBezTo>
                <a:cubicBezTo>
                  <a:pt x="135" y="149"/>
                  <a:pt x="135" y="149"/>
                  <a:pt x="135" y="149"/>
                </a:cubicBezTo>
                <a:cubicBezTo>
                  <a:pt x="134" y="149"/>
                  <a:pt x="134" y="149"/>
                  <a:pt x="134" y="149"/>
                </a:cubicBezTo>
                <a:cubicBezTo>
                  <a:pt x="135" y="151"/>
                  <a:pt x="135" y="151"/>
                  <a:pt x="135" y="151"/>
                </a:cubicBezTo>
                <a:cubicBezTo>
                  <a:pt x="134" y="151"/>
                  <a:pt x="134" y="151"/>
                  <a:pt x="134" y="151"/>
                </a:cubicBezTo>
                <a:cubicBezTo>
                  <a:pt x="135" y="152"/>
                  <a:pt x="135" y="152"/>
                  <a:pt x="135" y="152"/>
                </a:cubicBezTo>
                <a:cubicBezTo>
                  <a:pt x="134" y="153"/>
                  <a:pt x="134" y="153"/>
                  <a:pt x="134" y="153"/>
                </a:cubicBezTo>
                <a:cubicBezTo>
                  <a:pt x="134" y="153"/>
                  <a:pt x="134" y="153"/>
                  <a:pt x="134" y="153"/>
                </a:cubicBezTo>
                <a:cubicBezTo>
                  <a:pt x="127" y="153"/>
                  <a:pt x="127" y="153"/>
                  <a:pt x="127" y="153"/>
                </a:cubicBezTo>
                <a:cubicBezTo>
                  <a:pt x="127" y="153"/>
                  <a:pt x="127" y="153"/>
                  <a:pt x="127" y="153"/>
                </a:cubicBezTo>
                <a:cubicBezTo>
                  <a:pt x="126" y="152"/>
                  <a:pt x="126" y="152"/>
                  <a:pt x="126" y="152"/>
                </a:cubicBezTo>
                <a:cubicBezTo>
                  <a:pt x="126" y="151"/>
                  <a:pt x="126" y="151"/>
                  <a:pt x="126" y="151"/>
                </a:cubicBezTo>
                <a:cubicBezTo>
                  <a:pt x="126" y="151"/>
                  <a:pt x="126" y="151"/>
                  <a:pt x="126" y="151"/>
                </a:cubicBezTo>
                <a:cubicBezTo>
                  <a:pt x="127" y="149"/>
                  <a:pt x="127" y="149"/>
                  <a:pt x="127" y="149"/>
                </a:cubicBezTo>
                <a:cubicBezTo>
                  <a:pt x="127" y="149"/>
                  <a:pt x="127" y="149"/>
                  <a:pt x="127" y="149"/>
                </a:cubicBezTo>
                <a:cubicBezTo>
                  <a:pt x="126" y="149"/>
                  <a:pt x="126" y="149"/>
                  <a:pt x="126" y="149"/>
                </a:cubicBezTo>
                <a:cubicBezTo>
                  <a:pt x="126" y="148"/>
                  <a:pt x="126" y="148"/>
                  <a:pt x="126" y="148"/>
                </a:cubicBezTo>
                <a:cubicBezTo>
                  <a:pt x="125" y="147"/>
                  <a:pt x="125" y="147"/>
                  <a:pt x="125" y="147"/>
                </a:cubicBezTo>
                <a:cubicBezTo>
                  <a:pt x="125" y="148"/>
                  <a:pt x="125" y="148"/>
                  <a:pt x="125" y="148"/>
                </a:cubicBezTo>
                <a:cubicBezTo>
                  <a:pt x="125" y="149"/>
                  <a:pt x="125" y="149"/>
                  <a:pt x="125" y="149"/>
                </a:cubicBezTo>
                <a:cubicBezTo>
                  <a:pt x="124" y="149"/>
                  <a:pt x="124" y="149"/>
                  <a:pt x="124" y="149"/>
                </a:cubicBezTo>
                <a:cubicBezTo>
                  <a:pt x="125" y="151"/>
                  <a:pt x="125" y="151"/>
                  <a:pt x="125" y="151"/>
                </a:cubicBezTo>
                <a:cubicBezTo>
                  <a:pt x="125" y="151"/>
                  <a:pt x="125" y="151"/>
                  <a:pt x="125" y="151"/>
                </a:cubicBezTo>
                <a:cubicBezTo>
                  <a:pt x="125" y="152"/>
                  <a:pt x="125" y="152"/>
                  <a:pt x="125" y="152"/>
                </a:cubicBezTo>
                <a:cubicBezTo>
                  <a:pt x="125" y="152"/>
                  <a:pt x="125" y="152"/>
                  <a:pt x="125" y="152"/>
                </a:cubicBezTo>
                <a:cubicBezTo>
                  <a:pt x="111" y="143"/>
                  <a:pt x="111" y="143"/>
                  <a:pt x="111" y="143"/>
                </a:cubicBezTo>
                <a:cubicBezTo>
                  <a:pt x="111" y="143"/>
                  <a:pt x="111" y="143"/>
                  <a:pt x="111" y="143"/>
                </a:cubicBezTo>
                <a:cubicBezTo>
                  <a:pt x="111" y="140"/>
                  <a:pt x="111" y="140"/>
                  <a:pt x="111" y="140"/>
                </a:cubicBezTo>
                <a:cubicBezTo>
                  <a:pt x="110" y="140"/>
                  <a:pt x="110" y="140"/>
                  <a:pt x="110" y="140"/>
                </a:cubicBezTo>
                <a:cubicBezTo>
                  <a:pt x="110" y="138"/>
                  <a:pt x="110" y="138"/>
                  <a:pt x="110" y="138"/>
                </a:cubicBezTo>
                <a:cubicBezTo>
                  <a:pt x="110" y="137"/>
                  <a:pt x="110" y="137"/>
                  <a:pt x="110" y="137"/>
                </a:cubicBezTo>
                <a:cubicBezTo>
                  <a:pt x="107" y="137"/>
                  <a:pt x="107" y="137"/>
                  <a:pt x="107" y="137"/>
                </a:cubicBezTo>
                <a:cubicBezTo>
                  <a:pt x="107" y="138"/>
                  <a:pt x="107" y="138"/>
                  <a:pt x="107" y="138"/>
                </a:cubicBezTo>
                <a:cubicBezTo>
                  <a:pt x="107" y="138"/>
                  <a:pt x="107" y="138"/>
                  <a:pt x="107" y="138"/>
                </a:cubicBezTo>
                <a:cubicBezTo>
                  <a:pt x="107" y="139"/>
                  <a:pt x="107" y="139"/>
                  <a:pt x="107" y="139"/>
                </a:cubicBezTo>
                <a:cubicBezTo>
                  <a:pt x="107" y="140"/>
                  <a:pt x="107" y="140"/>
                  <a:pt x="107" y="140"/>
                </a:cubicBezTo>
                <a:cubicBezTo>
                  <a:pt x="106" y="140"/>
                  <a:pt x="106" y="140"/>
                  <a:pt x="106" y="140"/>
                </a:cubicBezTo>
                <a:cubicBezTo>
                  <a:pt x="106" y="140"/>
                  <a:pt x="106" y="140"/>
                  <a:pt x="106" y="140"/>
                </a:cubicBezTo>
                <a:cubicBezTo>
                  <a:pt x="106" y="143"/>
                  <a:pt x="106" y="143"/>
                  <a:pt x="106" y="143"/>
                </a:cubicBezTo>
                <a:cubicBezTo>
                  <a:pt x="81" y="143"/>
                  <a:pt x="81" y="143"/>
                  <a:pt x="81" y="143"/>
                </a:cubicBezTo>
                <a:cubicBezTo>
                  <a:pt x="81" y="142"/>
                  <a:pt x="81" y="142"/>
                  <a:pt x="81" y="142"/>
                </a:cubicBezTo>
                <a:cubicBezTo>
                  <a:pt x="81" y="135"/>
                  <a:pt x="81" y="135"/>
                  <a:pt x="81" y="135"/>
                </a:cubicBezTo>
                <a:cubicBezTo>
                  <a:pt x="80" y="134"/>
                  <a:pt x="80" y="134"/>
                  <a:pt x="80" y="134"/>
                </a:cubicBezTo>
                <a:cubicBezTo>
                  <a:pt x="79" y="134"/>
                  <a:pt x="79" y="134"/>
                  <a:pt x="79" y="134"/>
                </a:cubicBezTo>
                <a:cubicBezTo>
                  <a:pt x="78" y="133"/>
                  <a:pt x="78" y="133"/>
                  <a:pt x="78" y="133"/>
                </a:cubicBezTo>
                <a:cubicBezTo>
                  <a:pt x="75" y="133"/>
                  <a:pt x="75" y="133"/>
                  <a:pt x="75" y="133"/>
                </a:cubicBezTo>
                <a:cubicBezTo>
                  <a:pt x="73" y="133"/>
                  <a:pt x="73" y="133"/>
                  <a:pt x="73" y="133"/>
                </a:cubicBezTo>
                <a:cubicBezTo>
                  <a:pt x="70" y="133"/>
                  <a:pt x="70" y="133"/>
                  <a:pt x="70" y="133"/>
                </a:cubicBezTo>
                <a:cubicBezTo>
                  <a:pt x="67" y="133"/>
                  <a:pt x="67" y="133"/>
                  <a:pt x="67" y="133"/>
                </a:cubicBezTo>
                <a:cubicBezTo>
                  <a:pt x="65" y="133"/>
                  <a:pt x="65" y="133"/>
                  <a:pt x="65" y="133"/>
                </a:cubicBezTo>
                <a:cubicBezTo>
                  <a:pt x="63" y="133"/>
                  <a:pt x="63" y="133"/>
                  <a:pt x="63" y="133"/>
                </a:cubicBezTo>
                <a:cubicBezTo>
                  <a:pt x="61" y="134"/>
                  <a:pt x="61" y="134"/>
                  <a:pt x="61" y="134"/>
                </a:cubicBezTo>
                <a:cubicBezTo>
                  <a:pt x="61" y="134"/>
                  <a:pt x="61" y="134"/>
                  <a:pt x="61" y="134"/>
                </a:cubicBezTo>
                <a:cubicBezTo>
                  <a:pt x="61" y="135"/>
                  <a:pt x="61" y="135"/>
                  <a:pt x="61" y="135"/>
                </a:cubicBezTo>
                <a:cubicBezTo>
                  <a:pt x="61" y="142"/>
                  <a:pt x="61" y="142"/>
                  <a:pt x="61" y="142"/>
                </a:cubicBezTo>
                <a:cubicBezTo>
                  <a:pt x="59" y="143"/>
                  <a:pt x="59" y="143"/>
                  <a:pt x="59" y="143"/>
                </a:cubicBezTo>
                <a:cubicBezTo>
                  <a:pt x="37" y="143"/>
                  <a:pt x="37" y="143"/>
                  <a:pt x="37" y="143"/>
                </a:cubicBezTo>
                <a:cubicBezTo>
                  <a:pt x="37" y="140"/>
                  <a:pt x="37" y="140"/>
                  <a:pt x="37" y="140"/>
                </a:cubicBezTo>
                <a:cubicBezTo>
                  <a:pt x="36" y="140"/>
                  <a:pt x="36" y="140"/>
                  <a:pt x="36" y="140"/>
                </a:cubicBezTo>
                <a:cubicBezTo>
                  <a:pt x="36" y="138"/>
                  <a:pt x="36" y="138"/>
                  <a:pt x="36" y="138"/>
                </a:cubicBezTo>
                <a:cubicBezTo>
                  <a:pt x="36" y="137"/>
                  <a:pt x="36" y="137"/>
                  <a:pt x="36" y="137"/>
                </a:cubicBezTo>
                <a:cubicBezTo>
                  <a:pt x="36" y="137"/>
                  <a:pt x="36" y="137"/>
                  <a:pt x="36" y="137"/>
                </a:cubicBezTo>
                <a:cubicBezTo>
                  <a:pt x="36" y="137"/>
                  <a:pt x="36" y="137"/>
                  <a:pt x="36" y="137"/>
                </a:cubicBezTo>
                <a:cubicBezTo>
                  <a:pt x="33" y="137"/>
                  <a:pt x="33" y="137"/>
                  <a:pt x="33" y="137"/>
                </a:cubicBezTo>
                <a:cubicBezTo>
                  <a:pt x="33" y="138"/>
                  <a:pt x="33" y="138"/>
                  <a:pt x="33" y="138"/>
                </a:cubicBezTo>
                <a:cubicBezTo>
                  <a:pt x="33" y="139"/>
                  <a:pt x="33" y="139"/>
                  <a:pt x="33" y="139"/>
                </a:cubicBezTo>
                <a:cubicBezTo>
                  <a:pt x="32" y="139"/>
                  <a:pt x="32" y="139"/>
                  <a:pt x="32" y="139"/>
                </a:cubicBezTo>
                <a:cubicBezTo>
                  <a:pt x="32" y="143"/>
                  <a:pt x="32" y="143"/>
                  <a:pt x="32" y="143"/>
                </a:cubicBezTo>
                <a:cubicBezTo>
                  <a:pt x="31" y="143"/>
                  <a:pt x="31" y="143"/>
                  <a:pt x="31" y="143"/>
                </a:cubicBezTo>
                <a:cubicBezTo>
                  <a:pt x="24" y="147"/>
                  <a:pt x="24" y="147"/>
                  <a:pt x="24" y="147"/>
                </a:cubicBezTo>
                <a:cubicBezTo>
                  <a:pt x="24" y="147"/>
                  <a:pt x="24" y="147"/>
                  <a:pt x="24" y="147"/>
                </a:cubicBezTo>
                <a:cubicBezTo>
                  <a:pt x="23" y="147"/>
                  <a:pt x="23" y="147"/>
                  <a:pt x="23" y="147"/>
                </a:cubicBezTo>
                <a:cubicBezTo>
                  <a:pt x="23" y="148"/>
                  <a:pt x="23" y="148"/>
                  <a:pt x="23" y="148"/>
                </a:cubicBezTo>
                <a:cubicBezTo>
                  <a:pt x="15" y="153"/>
                  <a:pt x="15" y="153"/>
                  <a:pt x="15" y="153"/>
                </a:cubicBezTo>
                <a:cubicBezTo>
                  <a:pt x="14" y="152"/>
                  <a:pt x="14" y="152"/>
                  <a:pt x="14" y="152"/>
                </a:cubicBezTo>
                <a:cubicBezTo>
                  <a:pt x="15" y="151"/>
                  <a:pt x="15" y="151"/>
                  <a:pt x="15" y="151"/>
                </a:cubicBezTo>
                <a:cubicBezTo>
                  <a:pt x="14" y="151"/>
                  <a:pt x="14" y="151"/>
                  <a:pt x="14" y="151"/>
                </a:cubicBezTo>
                <a:cubicBezTo>
                  <a:pt x="15" y="149"/>
                  <a:pt x="15" y="149"/>
                  <a:pt x="15" y="149"/>
                </a:cubicBezTo>
                <a:cubicBezTo>
                  <a:pt x="14" y="148"/>
                  <a:pt x="14" y="148"/>
                  <a:pt x="14" y="148"/>
                </a:cubicBezTo>
                <a:cubicBezTo>
                  <a:pt x="14" y="147"/>
                  <a:pt x="14" y="147"/>
                  <a:pt x="14" y="147"/>
                </a:cubicBezTo>
                <a:cubicBezTo>
                  <a:pt x="14" y="147"/>
                  <a:pt x="14" y="147"/>
                  <a:pt x="14" y="147"/>
                </a:cubicBezTo>
                <a:cubicBezTo>
                  <a:pt x="13" y="147"/>
                  <a:pt x="13" y="147"/>
                  <a:pt x="13" y="147"/>
                </a:cubicBezTo>
                <a:cubicBezTo>
                  <a:pt x="13" y="148"/>
                  <a:pt x="13" y="148"/>
                  <a:pt x="13" y="148"/>
                </a:cubicBezTo>
                <a:cubicBezTo>
                  <a:pt x="12" y="149"/>
                  <a:pt x="12" y="149"/>
                  <a:pt x="12" y="149"/>
                </a:cubicBezTo>
                <a:cubicBezTo>
                  <a:pt x="12" y="149"/>
                  <a:pt x="12" y="149"/>
                  <a:pt x="12" y="149"/>
                </a:cubicBezTo>
                <a:cubicBezTo>
                  <a:pt x="13" y="151"/>
                  <a:pt x="13" y="151"/>
                  <a:pt x="13" y="151"/>
                </a:cubicBezTo>
                <a:cubicBezTo>
                  <a:pt x="13" y="151"/>
                  <a:pt x="13" y="151"/>
                  <a:pt x="13" y="151"/>
                </a:cubicBezTo>
                <a:cubicBezTo>
                  <a:pt x="13" y="152"/>
                  <a:pt x="13" y="152"/>
                  <a:pt x="13" y="152"/>
                </a:cubicBezTo>
                <a:cubicBezTo>
                  <a:pt x="12" y="153"/>
                  <a:pt x="12" y="153"/>
                  <a:pt x="12" y="153"/>
                </a:cubicBezTo>
                <a:cubicBezTo>
                  <a:pt x="12" y="153"/>
                  <a:pt x="12" y="153"/>
                  <a:pt x="12" y="153"/>
                </a:cubicBezTo>
                <a:cubicBezTo>
                  <a:pt x="12" y="153"/>
                  <a:pt x="12" y="153"/>
                  <a:pt x="12" y="153"/>
                </a:cubicBezTo>
                <a:cubicBezTo>
                  <a:pt x="5" y="153"/>
                  <a:pt x="5" y="153"/>
                  <a:pt x="5" y="153"/>
                </a:cubicBezTo>
                <a:cubicBezTo>
                  <a:pt x="4" y="153"/>
                  <a:pt x="4" y="153"/>
                  <a:pt x="4" y="153"/>
                </a:cubicBezTo>
                <a:cubicBezTo>
                  <a:pt x="4" y="152"/>
                  <a:pt x="4" y="152"/>
                  <a:pt x="4" y="152"/>
                </a:cubicBezTo>
                <a:cubicBezTo>
                  <a:pt x="4" y="151"/>
                  <a:pt x="4" y="151"/>
                  <a:pt x="4" y="151"/>
                </a:cubicBezTo>
                <a:cubicBezTo>
                  <a:pt x="4" y="151"/>
                  <a:pt x="4" y="151"/>
                  <a:pt x="4" y="151"/>
                </a:cubicBezTo>
                <a:cubicBezTo>
                  <a:pt x="5" y="149"/>
                  <a:pt x="5" y="149"/>
                  <a:pt x="5" y="149"/>
                </a:cubicBezTo>
                <a:cubicBezTo>
                  <a:pt x="4" y="148"/>
                  <a:pt x="4" y="148"/>
                  <a:pt x="4" y="148"/>
                </a:cubicBezTo>
                <a:cubicBezTo>
                  <a:pt x="4" y="148"/>
                  <a:pt x="4" y="148"/>
                  <a:pt x="4" y="148"/>
                </a:cubicBezTo>
                <a:cubicBezTo>
                  <a:pt x="3" y="147"/>
                  <a:pt x="3" y="147"/>
                  <a:pt x="3" y="147"/>
                </a:cubicBezTo>
                <a:cubicBezTo>
                  <a:pt x="3" y="147"/>
                  <a:pt x="3" y="147"/>
                  <a:pt x="3" y="147"/>
                </a:cubicBezTo>
                <a:cubicBezTo>
                  <a:pt x="3" y="148"/>
                  <a:pt x="3" y="148"/>
                  <a:pt x="3" y="148"/>
                </a:cubicBezTo>
                <a:cubicBezTo>
                  <a:pt x="3" y="148"/>
                  <a:pt x="3" y="148"/>
                  <a:pt x="3" y="148"/>
                </a:cubicBezTo>
                <a:cubicBezTo>
                  <a:pt x="2" y="149"/>
                  <a:pt x="2" y="149"/>
                  <a:pt x="2" y="149"/>
                </a:cubicBezTo>
                <a:cubicBezTo>
                  <a:pt x="2" y="149"/>
                  <a:pt x="2" y="149"/>
                  <a:pt x="2" y="149"/>
                </a:cubicBezTo>
                <a:cubicBezTo>
                  <a:pt x="3" y="151"/>
                  <a:pt x="3" y="151"/>
                  <a:pt x="3" y="151"/>
                </a:cubicBezTo>
                <a:cubicBezTo>
                  <a:pt x="2" y="151"/>
                  <a:pt x="2" y="151"/>
                  <a:pt x="2" y="151"/>
                </a:cubicBezTo>
                <a:cubicBezTo>
                  <a:pt x="2" y="151"/>
                  <a:pt x="2" y="151"/>
                  <a:pt x="2" y="151"/>
                </a:cubicBezTo>
                <a:cubicBezTo>
                  <a:pt x="3" y="152"/>
                  <a:pt x="3" y="152"/>
                  <a:pt x="3" y="152"/>
                </a:cubicBezTo>
                <a:cubicBezTo>
                  <a:pt x="2" y="153"/>
                  <a:pt x="2" y="153"/>
                  <a:pt x="2" y="153"/>
                </a:cubicBezTo>
                <a:cubicBezTo>
                  <a:pt x="2" y="153"/>
                  <a:pt x="2" y="153"/>
                  <a:pt x="2" y="153"/>
                </a:cubicBezTo>
                <a:cubicBezTo>
                  <a:pt x="2" y="153"/>
                  <a:pt x="2" y="153"/>
                  <a:pt x="2" y="153"/>
                </a:cubicBezTo>
                <a:cubicBezTo>
                  <a:pt x="1" y="153"/>
                  <a:pt x="1" y="153"/>
                  <a:pt x="1" y="153"/>
                </a:cubicBezTo>
                <a:cubicBezTo>
                  <a:pt x="1" y="158"/>
                  <a:pt x="1" y="158"/>
                  <a:pt x="1" y="158"/>
                </a:cubicBezTo>
                <a:cubicBezTo>
                  <a:pt x="0" y="158"/>
                  <a:pt x="0" y="158"/>
                  <a:pt x="0" y="158"/>
                </a:cubicBezTo>
                <a:cubicBezTo>
                  <a:pt x="1" y="159"/>
                  <a:pt x="1" y="159"/>
                  <a:pt x="1" y="159"/>
                </a:cubicBezTo>
                <a:cubicBezTo>
                  <a:pt x="1" y="162"/>
                  <a:pt x="1" y="162"/>
                  <a:pt x="1" y="162"/>
                </a:cubicBezTo>
                <a:cubicBezTo>
                  <a:pt x="2" y="162"/>
                  <a:pt x="2" y="162"/>
                  <a:pt x="2" y="162"/>
                </a:cubicBezTo>
                <a:cubicBezTo>
                  <a:pt x="1" y="173"/>
                  <a:pt x="1" y="173"/>
                  <a:pt x="1" y="173"/>
                </a:cubicBezTo>
                <a:cubicBezTo>
                  <a:pt x="0" y="173"/>
                  <a:pt x="0" y="173"/>
                  <a:pt x="0" y="173"/>
                </a:cubicBezTo>
                <a:cubicBezTo>
                  <a:pt x="0" y="197"/>
                  <a:pt x="0" y="197"/>
                  <a:pt x="0" y="197"/>
                </a:cubicBezTo>
                <a:cubicBezTo>
                  <a:pt x="1098" y="197"/>
                  <a:pt x="1098" y="197"/>
                  <a:pt x="1098" y="197"/>
                </a:cubicBezTo>
                <a:cubicBezTo>
                  <a:pt x="1098" y="173"/>
                  <a:pt x="1098" y="173"/>
                  <a:pt x="1098" y="173"/>
                </a:cubicBezTo>
                <a:lnTo>
                  <a:pt x="1078" y="173"/>
                </a:lnTo>
                <a:close/>
                <a:moveTo>
                  <a:pt x="152" y="173"/>
                </a:moveTo>
                <a:cubicBezTo>
                  <a:pt x="150" y="173"/>
                  <a:pt x="150" y="173"/>
                  <a:pt x="150" y="173"/>
                </a:cubicBezTo>
                <a:cubicBezTo>
                  <a:pt x="150" y="173"/>
                  <a:pt x="150" y="173"/>
                  <a:pt x="150" y="173"/>
                </a:cubicBezTo>
                <a:cubicBezTo>
                  <a:pt x="152" y="173"/>
                  <a:pt x="152" y="173"/>
                  <a:pt x="152" y="173"/>
                </a:cubicBezTo>
                <a:cubicBezTo>
                  <a:pt x="152" y="173"/>
                  <a:pt x="152" y="173"/>
                  <a:pt x="152" y="173"/>
                </a:cubicBezTo>
                <a:cubicBezTo>
                  <a:pt x="152" y="173"/>
                  <a:pt x="152" y="173"/>
                  <a:pt x="152" y="173"/>
                </a:cubicBezTo>
                <a:cubicBezTo>
                  <a:pt x="152" y="173"/>
                  <a:pt x="152" y="173"/>
                  <a:pt x="152" y="173"/>
                </a:cubicBezTo>
                <a:close/>
                <a:moveTo>
                  <a:pt x="168" y="166"/>
                </a:moveTo>
                <a:cubicBezTo>
                  <a:pt x="168" y="160"/>
                  <a:pt x="168" y="160"/>
                  <a:pt x="168" y="160"/>
                </a:cubicBezTo>
                <a:cubicBezTo>
                  <a:pt x="168" y="160"/>
                  <a:pt x="168" y="160"/>
                  <a:pt x="168" y="160"/>
                </a:cubicBezTo>
                <a:cubicBezTo>
                  <a:pt x="168" y="160"/>
                  <a:pt x="168" y="160"/>
                  <a:pt x="168" y="160"/>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8"/>
                  <a:pt x="168" y="158"/>
                  <a:pt x="168" y="158"/>
                </a:cubicBezTo>
                <a:cubicBezTo>
                  <a:pt x="169" y="157"/>
                  <a:pt x="169" y="157"/>
                  <a:pt x="169" y="157"/>
                </a:cubicBezTo>
                <a:cubicBezTo>
                  <a:pt x="169" y="157"/>
                  <a:pt x="169" y="157"/>
                  <a:pt x="169" y="157"/>
                </a:cubicBezTo>
                <a:cubicBezTo>
                  <a:pt x="170" y="156"/>
                  <a:pt x="170" y="156"/>
                  <a:pt x="170" y="156"/>
                </a:cubicBezTo>
                <a:cubicBezTo>
                  <a:pt x="171" y="156"/>
                  <a:pt x="171" y="156"/>
                  <a:pt x="171" y="156"/>
                </a:cubicBezTo>
                <a:cubicBezTo>
                  <a:pt x="171" y="156"/>
                  <a:pt x="171" y="156"/>
                  <a:pt x="171" y="156"/>
                </a:cubicBezTo>
                <a:cubicBezTo>
                  <a:pt x="171" y="158"/>
                  <a:pt x="171" y="158"/>
                  <a:pt x="171" y="158"/>
                </a:cubicBezTo>
                <a:cubicBezTo>
                  <a:pt x="172" y="159"/>
                  <a:pt x="172" y="159"/>
                  <a:pt x="172" y="159"/>
                </a:cubicBezTo>
                <a:cubicBezTo>
                  <a:pt x="172" y="159"/>
                  <a:pt x="172" y="159"/>
                  <a:pt x="172" y="159"/>
                </a:cubicBezTo>
                <a:cubicBezTo>
                  <a:pt x="172" y="159"/>
                  <a:pt x="172" y="159"/>
                  <a:pt x="172" y="159"/>
                </a:cubicBezTo>
                <a:cubicBezTo>
                  <a:pt x="173" y="159"/>
                  <a:pt x="173" y="159"/>
                  <a:pt x="173" y="159"/>
                </a:cubicBezTo>
                <a:cubicBezTo>
                  <a:pt x="173" y="159"/>
                  <a:pt x="173" y="159"/>
                  <a:pt x="173" y="159"/>
                </a:cubicBezTo>
                <a:cubicBezTo>
                  <a:pt x="173" y="159"/>
                  <a:pt x="173" y="159"/>
                  <a:pt x="173" y="159"/>
                </a:cubicBezTo>
                <a:cubicBezTo>
                  <a:pt x="173" y="159"/>
                  <a:pt x="173" y="159"/>
                  <a:pt x="173" y="159"/>
                </a:cubicBezTo>
                <a:cubicBezTo>
                  <a:pt x="174" y="158"/>
                  <a:pt x="174" y="158"/>
                  <a:pt x="174" y="158"/>
                </a:cubicBezTo>
                <a:cubicBezTo>
                  <a:pt x="174" y="156"/>
                  <a:pt x="174" y="156"/>
                  <a:pt x="174" y="156"/>
                </a:cubicBezTo>
                <a:cubicBezTo>
                  <a:pt x="174" y="156"/>
                  <a:pt x="174" y="156"/>
                  <a:pt x="174" y="156"/>
                </a:cubicBezTo>
                <a:cubicBezTo>
                  <a:pt x="175" y="156"/>
                  <a:pt x="175" y="156"/>
                  <a:pt x="175" y="156"/>
                </a:cubicBezTo>
                <a:cubicBezTo>
                  <a:pt x="175" y="157"/>
                  <a:pt x="175" y="157"/>
                  <a:pt x="175" y="157"/>
                </a:cubicBezTo>
                <a:cubicBezTo>
                  <a:pt x="176" y="157"/>
                  <a:pt x="176" y="157"/>
                  <a:pt x="176" y="157"/>
                </a:cubicBezTo>
                <a:cubicBezTo>
                  <a:pt x="176" y="158"/>
                  <a:pt x="176" y="158"/>
                  <a:pt x="176" y="158"/>
                </a:cubicBezTo>
                <a:cubicBezTo>
                  <a:pt x="177" y="159"/>
                  <a:pt x="177" y="159"/>
                  <a:pt x="177" y="159"/>
                </a:cubicBezTo>
                <a:cubicBezTo>
                  <a:pt x="177" y="159"/>
                  <a:pt x="177" y="159"/>
                  <a:pt x="177" y="159"/>
                </a:cubicBezTo>
                <a:cubicBezTo>
                  <a:pt x="176" y="159"/>
                  <a:pt x="176" y="159"/>
                  <a:pt x="176" y="159"/>
                </a:cubicBezTo>
                <a:cubicBezTo>
                  <a:pt x="176" y="159"/>
                  <a:pt x="176" y="159"/>
                  <a:pt x="176" y="159"/>
                </a:cubicBezTo>
                <a:cubicBezTo>
                  <a:pt x="176" y="159"/>
                  <a:pt x="176" y="159"/>
                  <a:pt x="176" y="159"/>
                </a:cubicBezTo>
                <a:cubicBezTo>
                  <a:pt x="177" y="160"/>
                  <a:pt x="177" y="160"/>
                  <a:pt x="177" y="160"/>
                </a:cubicBezTo>
                <a:cubicBezTo>
                  <a:pt x="177" y="160"/>
                  <a:pt x="177" y="160"/>
                  <a:pt x="177" y="160"/>
                </a:cubicBezTo>
                <a:cubicBezTo>
                  <a:pt x="177" y="160"/>
                  <a:pt x="177" y="160"/>
                  <a:pt x="177" y="160"/>
                </a:cubicBezTo>
                <a:cubicBezTo>
                  <a:pt x="177" y="166"/>
                  <a:pt x="177" y="166"/>
                  <a:pt x="177" y="166"/>
                </a:cubicBezTo>
                <a:lnTo>
                  <a:pt x="168" y="166"/>
                </a:lnTo>
                <a:close/>
                <a:moveTo>
                  <a:pt x="458" y="173"/>
                </a:moveTo>
                <a:cubicBezTo>
                  <a:pt x="458" y="157"/>
                  <a:pt x="458" y="157"/>
                  <a:pt x="458" y="157"/>
                </a:cubicBezTo>
                <a:cubicBezTo>
                  <a:pt x="458" y="157"/>
                  <a:pt x="458" y="157"/>
                  <a:pt x="458" y="157"/>
                </a:cubicBezTo>
                <a:cubicBezTo>
                  <a:pt x="458" y="156"/>
                  <a:pt x="458" y="156"/>
                  <a:pt x="458" y="156"/>
                </a:cubicBezTo>
                <a:cubicBezTo>
                  <a:pt x="458" y="156"/>
                  <a:pt x="458" y="156"/>
                  <a:pt x="458" y="156"/>
                </a:cubicBezTo>
                <a:cubicBezTo>
                  <a:pt x="458" y="153"/>
                  <a:pt x="458" y="153"/>
                  <a:pt x="458" y="153"/>
                </a:cubicBezTo>
                <a:cubicBezTo>
                  <a:pt x="458" y="153"/>
                  <a:pt x="458" y="153"/>
                  <a:pt x="458" y="153"/>
                </a:cubicBezTo>
                <a:cubicBezTo>
                  <a:pt x="458" y="140"/>
                  <a:pt x="458" y="140"/>
                  <a:pt x="458" y="140"/>
                </a:cubicBezTo>
                <a:cubicBezTo>
                  <a:pt x="458" y="140"/>
                  <a:pt x="458" y="140"/>
                  <a:pt x="458" y="140"/>
                </a:cubicBezTo>
                <a:cubicBezTo>
                  <a:pt x="458" y="138"/>
                  <a:pt x="458" y="138"/>
                  <a:pt x="458" y="138"/>
                </a:cubicBezTo>
                <a:cubicBezTo>
                  <a:pt x="459" y="138"/>
                  <a:pt x="459" y="138"/>
                  <a:pt x="459" y="138"/>
                </a:cubicBezTo>
                <a:cubicBezTo>
                  <a:pt x="459" y="137"/>
                  <a:pt x="459" y="137"/>
                  <a:pt x="459" y="137"/>
                </a:cubicBezTo>
                <a:cubicBezTo>
                  <a:pt x="458" y="137"/>
                  <a:pt x="458" y="137"/>
                  <a:pt x="458" y="137"/>
                </a:cubicBezTo>
                <a:cubicBezTo>
                  <a:pt x="458" y="136"/>
                  <a:pt x="458" y="136"/>
                  <a:pt x="458" y="136"/>
                </a:cubicBezTo>
                <a:cubicBezTo>
                  <a:pt x="458" y="136"/>
                  <a:pt x="458" y="136"/>
                  <a:pt x="458" y="136"/>
                </a:cubicBezTo>
                <a:cubicBezTo>
                  <a:pt x="458" y="131"/>
                  <a:pt x="458" y="131"/>
                  <a:pt x="458" y="131"/>
                </a:cubicBezTo>
                <a:cubicBezTo>
                  <a:pt x="465" y="125"/>
                  <a:pt x="465" y="125"/>
                  <a:pt x="465" y="125"/>
                </a:cubicBezTo>
                <a:cubicBezTo>
                  <a:pt x="465" y="125"/>
                  <a:pt x="465" y="125"/>
                  <a:pt x="465" y="125"/>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7" y="127"/>
                  <a:pt x="467" y="127"/>
                  <a:pt x="467" y="127"/>
                </a:cubicBezTo>
                <a:cubicBezTo>
                  <a:pt x="468" y="128"/>
                  <a:pt x="468" y="128"/>
                  <a:pt x="468" y="128"/>
                </a:cubicBezTo>
                <a:cubicBezTo>
                  <a:pt x="470" y="129"/>
                  <a:pt x="470" y="129"/>
                  <a:pt x="470" y="129"/>
                </a:cubicBezTo>
                <a:cubicBezTo>
                  <a:pt x="472" y="131"/>
                  <a:pt x="472" y="131"/>
                  <a:pt x="472" y="131"/>
                </a:cubicBezTo>
                <a:cubicBezTo>
                  <a:pt x="472" y="132"/>
                  <a:pt x="472" y="132"/>
                  <a:pt x="472" y="132"/>
                </a:cubicBezTo>
                <a:cubicBezTo>
                  <a:pt x="472" y="133"/>
                  <a:pt x="472" y="133"/>
                  <a:pt x="472" y="133"/>
                </a:cubicBezTo>
                <a:cubicBezTo>
                  <a:pt x="472" y="135"/>
                  <a:pt x="472" y="135"/>
                  <a:pt x="472" y="135"/>
                </a:cubicBezTo>
                <a:cubicBezTo>
                  <a:pt x="472" y="136"/>
                  <a:pt x="472" y="136"/>
                  <a:pt x="472" y="136"/>
                </a:cubicBezTo>
                <a:cubicBezTo>
                  <a:pt x="472" y="136"/>
                  <a:pt x="472" y="136"/>
                  <a:pt x="472" y="136"/>
                </a:cubicBezTo>
                <a:cubicBezTo>
                  <a:pt x="472" y="137"/>
                  <a:pt x="472" y="137"/>
                  <a:pt x="472" y="137"/>
                </a:cubicBezTo>
                <a:cubicBezTo>
                  <a:pt x="471" y="137"/>
                  <a:pt x="471" y="137"/>
                  <a:pt x="471" y="137"/>
                </a:cubicBezTo>
                <a:cubicBezTo>
                  <a:pt x="471" y="138"/>
                  <a:pt x="471" y="138"/>
                  <a:pt x="471" y="138"/>
                </a:cubicBezTo>
                <a:cubicBezTo>
                  <a:pt x="472" y="138"/>
                  <a:pt x="472" y="138"/>
                  <a:pt x="472" y="138"/>
                </a:cubicBezTo>
                <a:cubicBezTo>
                  <a:pt x="472" y="140"/>
                  <a:pt x="472" y="140"/>
                  <a:pt x="472" y="140"/>
                </a:cubicBezTo>
                <a:cubicBezTo>
                  <a:pt x="472" y="140"/>
                  <a:pt x="472" y="140"/>
                  <a:pt x="472" y="140"/>
                </a:cubicBezTo>
                <a:cubicBezTo>
                  <a:pt x="472" y="156"/>
                  <a:pt x="472" y="156"/>
                  <a:pt x="472" y="156"/>
                </a:cubicBezTo>
                <a:cubicBezTo>
                  <a:pt x="472" y="156"/>
                  <a:pt x="472" y="156"/>
                  <a:pt x="472" y="156"/>
                </a:cubicBezTo>
                <a:cubicBezTo>
                  <a:pt x="472" y="157"/>
                  <a:pt x="472" y="157"/>
                  <a:pt x="472" y="157"/>
                </a:cubicBezTo>
                <a:cubicBezTo>
                  <a:pt x="472" y="157"/>
                  <a:pt x="472" y="157"/>
                  <a:pt x="472" y="157"/>
                </a:cubicBezTo>
                <a:cubicBezTo>
                  <a:pt x="472" y="173"/>
                  <a:pt x="472" y="173"/>
                  <a:pt x="472" y="173"/>
                </a:cubicBezTo>
                <a:lnTo>
                  <a:pt x="458" y="173"/>
                </a:lnTo>
                <a:close/>
                <a:moveTo>
                  <a:pt x="592" y="173"/>
                </a:moveTo>
                <a:cubicBezTo>
                  <a:pt x="587" y="173"/>
                  <a:pt x="587" y="173"/>
                  <a:pt x="587" y="173"/>
                </a:cubicBezTo>
                <a:cubicBezTo>
                  <a:pt x="587" y="173"/>
                  <a:pt x="587" y="173"/>
                  <a:pt x="587" y="173"/>
                </a:cubicBezTo>
                <a:cubicBezTo>
                  <a:pt x="587" y="173"/>
                  <a:pt x="587" y="173"/>
                  <a:pt x="587" y="173"/>
                </a:cubicBezTo>
                <a:cubicBezTo>
                  <a:pt x="587" y="165"/>
                  <a:pt x="587" y="165"/>
                  <a:pt x="587" y="165"/>
                </a:cubicBezTo>
                <a:cubicBezTo>
                  <a:pt x="587" y="165"/>
                  <a:pt x="587" y="165"/>
                  <a:pt x="587" y="165"/>
                </a:cubicBezTo>
                <a:cubicBezTo>
                  <a:pt x="587" y="165"/>
                  <a:pt x="587" y="165"/>
                  <a:pt x="587" y="165"/>
                </a:cubicBezTo>
                <a:cubicBezTo>
                  <a:pt x="587" y="165"/>
                  <a:pt x="587" y="165"/>
                  <a:pt x="587" y="165"/>
                </a:cubicBezTo>
                <a:cubicBezTo>
                  <a:pt x="587" y="164"/>
                  <a:pt x="587" y="164"/>
                  <a:pt x="587" y="164"/>
                </a:cubicBezTo>
                <a:cubicBezTo>
                  <a:pt x="587" y="163"/>
                  <a:pt x="587" y="163"/>
                  <a:pt x="587" y="163"/>
                </a:cubicBezTo>
                <a:cubicBezTo>
                  <a:pt x="588" y="162"/>
                  <a:pt x="588" y="162"/>
                  <a:pt x="588" y="162"/>
                </a:cubicBezTo>
                <a:cubicBezTo>
                  <a:pt x="589" y="162"/>
                  <a:pt x="589" y="162"/>
                  <a:pt x="589" y="162"/>
                </a:cubicBezTo>
                <a:cubicBezTo>
                  <a:pt x="589" y="161"/>
                  <a:pt x="589" y="161"/>
                  <a:pt x="589" y="161"/>
                </a:cubicBezTo>
                <a:cubicBezTo>
                  <a:pt x="590" y="161"/>
                  <a:pt x="590" y="161"/>
                  <a:pt x="590" y="161"/>
                </a:cubicBezTo>
                <a:cubicBezTo>
                  <a:pt x="590" y="161"/>
                  <a:pt x="590" y="161"/>
                  <a:pt x="590" y="161"/>
                </a:cubicBezTo>
                <a:cubicBezTo>
                  <a:pt x="591" y="162"/>
                  <a:pt x="591" y="162"/>
                  <a:pt x="591" y="162"/>
                </a:cubicBezTo>
                <a:cubicBezTo>
                  <a:pt x="592" y="163"/>
                  <a:pt x="592" y="163"/>
                  <a:pt x="592" y="163"/>
                </a:cubicBezTo>
                <a:cubicBezTo>
                  <a:pt x="592" y="164"/>
                  <a:pt x="592" y="164"/>
                  <a:pt x="592" y="164"/>
                </a:cubicBezTo>
                <a:cubicBezTo>
                  <a:pt x="592" y="165"/>
                  <a:pt x="592" y="165"/>
                  <a:pt x="592" y="165"/>
                </a:cubicBezTo>
                <a:cubicBezTo>
                  <a:pt x="592" y="165"/>
                  <a:pt x="592" y="165"/>
                  <a:pt x="592" y="165"/>
                </a:cubicBezTo>
                <a:cubicBezTo>
                  <a:pt x="592" y="165"/>
                  <a:pt x="592" y="165"/>
                  <a:pt x="592" y="165"/>
                </a:cubicBezTo>
                <a:cubicBezTo>
                  <a:pt x="592" y="165"/>
                  <a:pt x="592" y="165"/>
                  <a:pt x="592" y="165"/>
                </a:cubicBezTo>
                <a:lnTo>
                  <a:pt x="592" y="173"/>
                </a:lnTo>
                <a:close/>
                <a:moveTo>
                  <a:pt x="609" y="173"/>
                </a:moveTo>
                <a:cubicBezTo>
                  <a:pt x="599" y="173"/>
                  <a:pt x="599" y="173"/>
                  <a:pt x="599" y="173"/>
                </a:cubicBezTo>
                <a:cubicBezTo>
                  <a:pt x="599" y="172"/>
                  <a:pt x="599" y="172"/>
                  <a:pt x="599" y="172"/>
                </a:cubicBezTo>
                <a:cubicBezTo>
                  <a:pt x="598" y="172"/>
                  <a:pt x="598" y="172"/>
                  <a:pt x="598" y="172"/>
                </a:cubicBezTo>
                <a:cubicBezTo>
                  <a:pt x="598" y="159"/>
                  <a:pt x="598" y="159"/>
                  <a:pt x="598" y="159"/>
                </a:cubicBezTo>
                <a:cubicBezTo>
                  <a:pt x="599" y="159"/>
                  <a:pt x="599" y="159"/>
                  <a:pt x="599" y="159"/>
                </a:cubicBezTo>
                <a:cubicBezTo>
                  <a:pt x="599" y="159"/>
                  <a:pt x="599" y="159"/>
                  <a:pt x="599" y="159"/>
                </a:cubicBezTo>
                <a:cubicBezTo>
                  <a:pt x="599" y="159"/>
                  <a:pt x="599" y="159"/>
                  <a:pt x="599" y="159"/>
                </a:cubicBezTo>
                <a:cubicBezTo>
                  <a:pt x="599" y="157"/>
                  <a:pt x="599" y="157"/>
                  <a:pt x="599" y="157"/>
                </a:cubicBezTo>
                <a:cubicBezTo>
                  <a:pt x="599" y="156"/>
                  <a:pt x="599" y="156"/>
                  <a:pt x="599" y="156"/>
                </a:cubicBezTo>
                <a:cubicBezTo>
                  <a:pt x="600" y="155"/>
                  <a:pt x="600" y="155"/>
                  <a:pt x="600" y="155"/>
                </a:cubicBezTo>
                <a:cubicBezTo>
                  <a:pt x="601" y="154"/>
                  <a:pt x="601" y="154"/>
                  <a:pt x="601" y="154"/>
                </a:cubicBezTo>
                <a:cubicBezTo>
                  <a:pt x="602" y="154"/>
                  <a:pt x="602" y="154"/>
                  <a:pt x="602" y="154"/>
                </a:cubicBezTo>
                <a:cubicBezTo>
                  <a:pt x="604" y="153"/>
                  <a:pt x="604" y="153"/>
                  <a:pt x="604" y="153"/>
                </a:cubicBezTo>
                <a:cubicBezTo>
                  <a:pt x="605" y="154"/>
                  <a:pt x="605" y="154"/>
                  <a:pt x="605" y="154"/>
                </a:cubicBezTo>
                <a:cubicBezTo>
                  <a:pt x="607" y="154"/>
                  <a:pt x="607" y="154"/>
                  <a:pt x="607" y="154"/>
                </a:cubicBezTo>
                <a:cubicBezTo>
                  <a:pt x="608" y="155"/>
                  <a:pt x="608" y="155"/>
                  <a:pt x="608" y="155"/>
                </a:cubicBezTo>
                <a:cubicBezTo>
                  <a:pt x="609" y="156"/>
                  <a:pt x="609" y="156"/>
                  <a:pt x="609" y="156"/>
                </a:cubicBezTo>
                <a:cubicBezTo>
                  <a:pt x="609" y="157"/>
                  <a:pt x="609" y="157"/>
                  <a:pt x="609" y="157"/>
                </a:cubicBezTo>
                <a:cubicBezTo>
                  <a:pt x="609" y="158"/>
                  <a:pt x="609" y="158"/>
                  <a:pt x="609" y="158"/>
                </a:cubicBezTo>
                <a:cubicBezTo>
                  <a:pt x="609" y="159"/>
                  <a:pt x="609" y="159"/>
                  <a:pt x="609" y="159"/>
                </a:cubicBezTo>
                <a:cubicBezTo>
                  <a:pt x="609" y="159"/>
                  <a:pt x="609" y="159"/>
                  <a:pt x="609" y="159"/>
                </a:cubicBezTo>
                <a:cubicBezTo>
                  <a:pt x="609" y="159"/>
                  <a:pt x="609" y="159"/>
                  <a:pt x="609" y="159"/>
                </a:cubicBezTo>
                <a:cubicBezTo>
                  <a:pt x="609" y="172"/>
                  <a:pt x="609" y="172"/>
                  <a:pt x="609" y="172"/>
                </a:cubicBezTo>
                <a:cubicBezTo>
                  <a:pt x="609" y="172"/>
                  <a:pt x="609" y="172"/>
                  <a:pt x="609" y="172"/>
                </a:cubicBezTo>
                <a:lnTo>
                  <a:pt x="609" y="173"/>
                </a:lnTo>
                <a:close/>
                <a:moveTo>
                  <a:pt x="621" y="173"/>
                </a:moveTo>
                <a:cubicBezTo>
                  <a:pt x="615" y="173"/>
                  <a:pt x="615" y="173"/>
                  <a:pt x="615" y="173"/>
                </a:cubicBezTo>
                <a:cubicBezTo>
                  <a:pt x="615" y="165"/>
                  <a:pt x="615" y="165"/>
                  <a:pt x="615" y="165"/>
                </a:cubicBezTo>
                <a:cubicBezTo>
                  <a:pt x="616" y="165"/>
                  <a:pt x="616" y="165"/>
                  <a:pt x="616" y="165"/>
                </a:cubicBezTo>
                <a:cubicBezTo>
                  <a:pt x="616" y="165"/>
                  <a:pt x="616" y="165"/>
                  <a:pt x="616" y="165"/>
                </a:cubicBezTo>
                <a:cubicBezTo>
                  <a:pt x="616" y="165"/>
                  <a:pt x="616" y="165"/>
                  <a:pt x="616" y="165"/>
                </a:cubicBezTo>
                <a:cubicBezTo>
                  <a:pt x="616" y="164"/>
                  <a:pt x="616" y="164"/>
                  <a:pt x="616" y="164"/>
                </a:cubicBezTo>
                <a:cubicBezTo>
                  <a:pt x="616" y="163"/>
                  <a:pt x="616" y="163"/>
                  <a:pt x="616" y="163"/>
                </a:cubicBezTo>
                <a:cubicBezTo>
                  <a:pt x="617" y="162"/>
                  <a:pt x="617" y="162"/>
                  <a:pt x="617" y="162"/>
                </a:cubicBezTo>
                <a:cubicBezTo>
                  <a:pt x="617" y="161"/>
                  <a:pt x="617" y="161"/>
                  <a:pt x="617" y="161"/>
                </a:cubicBezTo>
                <a:cubicBezTo>
                  <a:pt x="618" y="161"/>
                  <a:pt x="618" y="161"/>
                  <a:pt x="618" y="161"/>
                </a:cubicBezTo>
                <a:cubicBezTo>
                  <a:pt x="618" y="161"/>
                  <a:pt x="618" y="161"/>
                  <a:pt x="618" y="161"/>
                </a:cubicBezTo>
                <a:cubicBezTo>
                  <a:pt x="619" y="162"/>
                  <a:pt x="619" y="162"/>
                  <a:pt x="619" y="162"/>
                </a:cubicBezTo>
                <a:cubicBezTo>
                  <a:pt x="620" y="162"/>
                  <a:pt x="620" y="162"/>
                  <a:pt x="620" y="162"/>
                </a:cubicBezTo>
                <a:cubicBezTo>
                  <a:pt x="620" y="163"/>
                  <a:pt x="620" y="163"/>
                  <a:pt x="620" y="163"/>
                </a:cubicBezTo>
                <a:cubicBezTo>
                  <a:pt x="621" y="164"/>
                  <a:pt x="621" y="164"/>
                  <a:pt x="621" y="164"/>
                </a:cubicBezTo>
                <a:cubicBezTo>
                  <a:pt x="621" y="165"/>
                  <a:pt x="621" y="165"/>
                  <a:pt x="621" y="165"/>
                </a:cubicBezTo>
                <a:cubicBezTo>
                  <a:pt x="620" y="165"/>
                  <a:pt x="620" y="165"/>
                  <a:pt x="620" y="165"/>
                </a:cubicBezTo>
                <a:cubicBezTo>
                  <a:pt x="620" y="165"/>
                  <a:pt x="620" y="165"/>
                  <a:pt x="620" y="165"/>
                </a:cubicBezTo>
                <a:cubicBezTo>
                  <a:pt x="621" y="165"/>
                  <a:pt x="621" y="165"/>
                  <a:pt x="621" y="165"/>
                </a:cubicBezTo>
                <a:cubicBezTo>
                  <a:pt x="621" y="173"/>
                  <a:pt x="621" y="173"/>
                  <a:pt x="621" y="173"/>
                </a:cubicBezTo>
                <a:cubicBezTo>
                  <a:pt x="621" y="173"/>
                  <a:pt x="621" y="173"/>
                  <a:pt x="621" y="173"/>
                </a:cubicBezTo>
                <a:close/>
                <a:moveTo>
                  <a:pt x="801" y="157"/>
                </a:moveTo>
                <a:cubicBezTo>
                  <a:pt x="801" y="156"/>
                  <a:pt x="801" y="156"/>
                  <a:pt x="801" y="156"/>
                </a:cubicBezTo>
                <a:cubicBezTo>
                  <a:pt x="802" y="156"/>
                  <a:pt x="802" y="156"/>
                  <a:pt x="802" y="156"/>
                </a:cubicBezTo>
                <a:lnTo>
                  <a:pt x="801" y="157"/>
                </a:lnTo>
                <a:close/>
              </a:path>
            </a:pathLst>
          </a:custGeom>
          <a:solidFill>
            <a:srgbClr val="595959"/>
          </a:solidFill>
          <a:ln w="9525">
            <a:noFill/>
          </a:ln>
        </p:spPr>
        <p:txBody>
          <a:bodyPr/>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3793"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pic>
        <p:nvPicPr>
          <p:cNvPr id="33794" name="图片 35841">
            <a:hlinkClick r:id="rId2"/>
          </p:cNvPr>
          <p:cNvPicPr>
            <a:picLocks noChangeAspect="1"/>
          </p:cNvPicPr>
          <p:nvPr/>
        </p:nvPicPr>
        <p:blipFill>
          <a:blip r:embed="rId3"/>
          <a:stretch>
            <a:fillRect/>
          </a:stretch>
        </p:blipFill>
        <p:spPr>
          <a:xfrm>
            <a:off x="4427538" y="476250"/>
            <a:ext cx="4248150" cy="2833688"/>
          </a:xfrm>
          <a:prstGeom prst="rect">
            <a:avLst/>
          </a:prstGeom>
          <a:noFill/>
          <a:ln w="9525">
            <a:noFill/>
          </a:ln>
        </p:spPr>
      </p:pic>
      <p:sp>
        <p:nvSpPr>
          <p:cNvPr id="33795" name="文本框 35842"/>
          <p:cNvSpPr/>
          <p:nvPr/>
        </p:nvSpPr>
        <p:spPr>
          <a:xfrm>
            <a:off x="179388" y="476250"/>
            <a:ext cx="4176712" cy="1554163"/>
          </a:xfrm>
          <a:prstGeom prst="rect">
            <a:avLst/>
          </a:prstGeom>
          <a:noFill/>
          <a:ln w="9525">
            <a:noFill/>
          </a:ln>
        </p:spPr>
        <p:txBody>
          <a:bodyPr anchor="t">
            <a:spAutoFit/>
          </a:bodyPr>
          <a:p>
            <a:pPr>
              <a:spcBef>
                <a:spcPct val="50000"/>
              </a:spcBef>
            </a:pPr>
            <a:r>
              <a:rPr lang="zh-CN" altLang="en-US" sz="2400" b="0" dirty="0">
                <a:solidFill>
                  <a:schemeClr val="bg1"/>
                </a:solidFill>
                <a:latin typeface="黑体" panose="02010609060101010101" charset="-122"/>
                <a:ea typeface="黑体" panose="02010609060101010101" charset="-122"/>
                <a:sym typeface="黑体" panose="02010609060101010101" charset="-122"/>
              </a:rPr>
              <a:t>     </a:t>
            </a:r>
            <a:r>
              <a:rPr lang="zh-CN" altLang="en-US" sz="2400" b="0" dirty="0">
                <a:solidFill>
                  <a:srgbClr val="000000"/>
                </a:solidFill>
                <a:latin typeface="黑体" panose="02010609060101010101" charset="-122"/>
                <a:ea typeface="黑体" panose="02010609060101010101" charset="-122"/>
                <a:sym typeface="黑体" panose="02010609060101010101" charset="-122"/>
              </a:rPr>
              <a:t>  </a:t>
            </a:r>
            <a:r>
              <a:rPr lang="en-US" altLang="zh-CN" sz="2400" b="0" dirty="0">
                <a:solidFill>
                  <a:srgbClr val="000000"/>
                </a:solidFill>
                <a:latin typeface="黑体" panose="02010609060101010101" charset="-122"/>
                <a:ea typeface="黑体" panose="02010609060101010101" charset="-122"/>
                <a:sym typeface="黑体" panose="02010609060101010101" charset="-122"/>
              </a:rPr>
              <a:t>4</a:t>
            </a:r>
            <a:r>
              <a:rPr lang="zh-CN" altLang="en-US" sz="2400" b="0" dirty="0">
                <a:solidFill>
                  <a:srgbClr val="000000"/>
                </a:solidFill>
                <a:latin typeface="黑体" panose="02010609060101010101" charset="-122"/>
                <a:ea typeface="黑体" panose="02010609060101010101" charset="-122"/>
                <a:sym typeface="黑体" panose="02010609060101010101" charset="-122"/>
              </a:rPr>
              <a:t>月</a:t>
            </a:r>
            <a:r>
              <a:rPr lang="en-US" altLang="zh-CN" sz="2400" b="0" dirty="0">
                <a:solidFill>
                  <a:srgbClr val="000000"/>
                </a:solidFill>
                <a:latin typeface="黑体" panose="02010609060101010101" charset="-122"/>
                <a:ea typeface="黑体" panose="02010609060101010101" charset="-122"/>
                <a:sym typeface="黑体" panose="02010609060101010101" charset="-122"/>
              </a:rPr>
              <a:t>23</a:t>
            </a:r>
            <a:r>
              <a:rPr lang="zh-CN" altLang="en-US" sz="2400" b="0" dirty="0">
                <a:solidFill>
                  <a:srgbClr val="000000"/>
                </a:solidFill>
                <a:latin typeface="黑体" panose="02010609060101010101" charset="-122"/>
                <a:ea typeface="黑体" panose="02010609060101010101" charset="-122"/>
                <a:sym typeface="黑体" panose="02010609060101010101" charset="-122"/>
              </a:rPr>
              <a:t>日天气闷热，吴某又一次收到了“道友”送来的毒品，他说现在注射毒品只是为了缓解身体的疼痛。</a:t>
            </a:r>
            <a:endParaRPr lang="zh-CN" altLang="en-US" dirty="0">
              <a:latin typeface="Arial" panose="020B0604020202020204" pitchFamily="34" charset="0"/>
              <a:ea typeface="宋体" panose="02010600030101010101" pitchFamily="2" charset="-122"/>
            </a:endParaRPr>
          </a:p>
        </p:txBody>
      </p:sp>
      <p:pic>
        <p:nvPicPr>
          <p:cNvPr id="33796" name="图片 35843">
            <a:hlinkClick r:id="rId4"/>
          </p:cNvPr>
          <p:cNvPicPr>
            <a:picLocks noChangeAspect="1"/>
          </p:cNvPicPr>
          <p:nvPr/>
        </p:nvPicPr>
        <p:blipFill>
          <a:blip r:embed="rId5"/>
          <a:stretch>
            <a:fillRect/>
          </a:stretch>
        </p:blipFill>
        <p:spPr>
          <a:xfrm>
            <a:off x="4427538" y="3479800"/>
            <a:ext cx="4248150" cy="2838450"/>
          </a:xfrm>
          <a:prstGeom prst="rect">
            <a:avLst/>
          </a:prstGeom>
          <a:noFill/>
          <a:ln w="9525">
            <a:noFill/>
          </a:ln>
        </p:spPr>
      </p:pic>
      <p:pic>
        <p:nvPicPr>
          <p:cNvPr id="33797" name="图片 35844">
            <a:hlinkClick r:id="rId6"/>
          </p:cNvPr>
          <p:cNvPicPr>
            <a:picLocks noChangeAspect="1"/>
          </p:cNvPicPr>
          <p:nvPr/>
        </p:nvPicPr>
        <p:blipFill>
          <a:blip r:embed="rId7"/>
          <a:stretch>
            <a:fillRect/>
          </a:stretch>
        </p:blipFill>
        <p:spPr>
          <a:xfrm>
            <a:off x="179388" y="2254250"/>
            <a:ext cx="4178300" cy="4219575"/>
          </a:xfrm>
          <a:prstGeom prst="rect">
            <a:avLst/>
          </a:prstGeom>
          <a:noFill/>
          <a:ln w="9525">
            <a:noFill/>
          </a:ln>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4817"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34818" name="文本框 36865"/>
          <p:cNvSpPr/>
          <p:nvPr/>
        </p:nvSpPr>
        <p:spPr>
          <a:xfrm>
            <a:off x="5003800" y="981075"/>
            <a:ext cx="3960813" cy="1920875"/>
          </a:xfrm>
          <a:prstGeom prst="rect">
            <a:avLst/>
          </a:prstGeom>
          <a:noFill/>
          <a:ln w="9525">
            <a:noFill/>
          </a:ln>
        </p:spPr>
        <p:txBody>
          <a:bodyPr anchor="t">
            <a:spAutoFit/>
          </a:bodyPr>
          <a:p>
            <a:pPr>
              <a:spcBef>
                <a:spcPct val="50000"/>
              </a:spcBef>
            </a:pPr>
            <a:r>
              <a:rPr lang="zh-CN" altLang="en-US" sz="2400" b="0" dirty="0">
                <a:solidFill>
                  <a:srgbClr val="000000"/>
                </a:solidFill>
                <a:latin typeface="黑体" panose="02010609060101010101" charset="-122"/>
                <a:ea typeface="黑体" panose="02010609060101010101" charset="-122"/>
                <a:sym typeface="黑体" panose="02010609060101010101" charset="-122"/>
              </a:rPr>
              <a:t>       </a:t>
            </a:r>
            <a:r>
              <a:rPr lang="en-US" altLang="zh-CN" sz="2400" b="0" dirty="0">
                <a:solidFill>
                  <a:srgbClr val="000000"/>
                </a:solidFill>
                <a:latin typeface="黑体" panose="02010609060101010101" charset="-122"/>
                <a:ea typeface="黑体" panose="02010609060101010101" charset="-122"/>
                <a:sym typeface="黑体" panose="02010609060101010101" charset="-122"/>
              </a:rPr>
              <a:t>4</a:t>
            </a:r>
            <a:r>
              <a:rPr lang="zh-CN" altLang="en-US" sz="2400" b="0" dirty="0">
                <a:solidFill>
                  <a:srgbClr val="000000"/>
                </a:solidFill>
                <a:latin typeface="黑体" panose="02010609060101010101" charset="-122"/>
                <a:ea typeface="黑体" panose="02010609060101010101" charset="-122"/>
                <a:sym typeface="黑体" panose="02010609060101010101" charset="-122"/>
              </a:rPr>
              <a:t>月</a:t>
            </a:r>
            <a:r>
              <a:rPr lang="en-US" altLang="zh-CN" sz="2400" b="0" dirty="0">
                <a:solidFill>
                  <a:srgbClr val="000000"/>
                </a:solidFill>
                <a:latin typeface="黑体" panose="02010609060101010101" charset="-122"/>
                <a:ea typeface="黑体" panose="02010609060101010101" charset="-122"/>
                <a:sym typeface="黑体" panose="02010609060101010101" charset="-122"/>
              </a:rPr>
              <a:t>23</a:t>
            </a:r>
            <a:r>
              <a:rPr lang="zh-CN" altLang="en-US" sz="2400" b="0" dirty="0">
                <a:solidFill>
                  <a:srgbClr val="000000"/>
                </a:solidFill>
                <a:latin typeface="黑体" panose="02010609060101010101" charset="-122"/>
                <a:ea typeface="黑体" panose="02010609060101010101" charset="-122"/>
                <a:sym typeface="黑体" panose="02010609060101010101" charset="-122"/>
              </a:rPr>
              <a:t>日傍晚，吴某点上了蜡烛，趴在席子上开始记录他最后的时光，他说想以此告诫其他人不要再误入歧途。</a:t>
            </a:r>
            <a:endParaRPr lang="zh-CN" altLang="en-US" dirty="0">
              <a:latin typeface="Arial" panose="020B0604020202020204" pitchFamily="34" charset="0"/>
              <a:ea typeface="宋体" panose="02010600030101010101" pitchFamily="2" charset="-122"/>
            </a:endParaRPr>
          </a:p>
        </p:txBody>
      </p:sp>
      <p:pic>
        <p:nvPicPr>
          <p:cNvPr id="34819" name="图片 36866">
            <a:hlinkClick r:id="rId2"/>
          </p:cNvPr>
          <p:cNvPicPr>
            <a:picLocks noChangeAspect="1"/>
          </p:cNvPicPr>
          <p:nvPr/>
        </p:nvPicPr>
        <p:blipFill>
          <a:blip r:embed="rId3"/>
          <a:stretch>
            <a:fillRect/>
          </a:stretch>
        </p:blipFill>
        <p:spPr>
          <a:xfrm>
            <a:off x="73025" y="260350"/>
            <a:ext cx="4427538" cy="2952750"/>
          </a:xfrm>
          <a:prstGeom prst="rect">
            <a:avLst/>
          </a:prstGeom>
          <a:noFill/>
          <a:ln w="9525">
            <a:noFill/>
          </a:ln>
        </p:spPr>
      </p:pic>
      <p:pic>
        <p:nvPicPr>
          <p:cNvPr id="34820" name="图片 36867">
            <a:hlinkClick r:id="rId4"/>
          </p:cNvPr>
          <p:cNvPicPr>
            <a:picLocks noChangeAspect="1"/>
          </p:cNvPicPr>
          <p:nvPr/>
        </p:nvPicPr>
        <p:blipFill>
          <a:blip r:embed="rId5"/>
          <a:stretch>
            <a:fillRect/>
          </a:stretch>
        </p:blipFill>
        <p:spPr>
          <a:xfrm>
            <a:off x="34925" y="3357563"/>
            <a:ext cx="4465638" cy="2979737"/>
          </a:xfrm>
          <a:prstGeom prst="rect">
            <a:avLst/>
          </a:prstGeom>
          <a:noFill/>
          <a:ln w="9525">
            <a:noFill/>
          </a:ln>
        </p:spPr>
      </p:pic>
      <p:pic>
        <p:nvPicPr>
          <p:cNvPr id="34821" name="图片 36868">
            <a:hlinkClick r:id="rId6"/>
          </p:cNvPr>
          <p:cNvPicPr>
            <a:picLocks noChangeAspect="1"/>
          </p:cNvPicPr>
          <p:nvPr/>
        </p:nvPicPr>
        <p:blipFill>
          <a:blip r:embed="rId7"/>
          <a:stretch>
            <a:fillRect/>
          </a:stretch>
        </p:blipFill>
        <p:spPr>
          <a:xfrm>
            <a:off x="4537075" y="3333750"/>
            <a:ext cx="4572000" cy="3048000"/>
          </a:xfrm>
          <a:prstGeom prst="rect">
            <a:avLst/>
          </a:prstGeom>
          <a:noFill/>
          <a:ln w="9525">
            <a:noFill/>
          </a:ln>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5841"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pic>
        <p:nvPicPr>
          <p:cNvPr id="35842" name="图片 37889">
            <a:hlinkClick r:id="rId2"/>
          </p:cNvPr>
          <p:cNvPicPr>
            <a:picLocks noChangeAspect="1"/>
          </p:cNvPicPr>
          <p:nvPr/>
        </p:nvPicPr>
        <p:blipFill>
          <a:blip r:embed="rId3"/>
          <a:stretch>
            <a:fillRect/>
          </a:stretch>
        </p:blipFill>
        <p:spPr>
          <a:xfrm>
            <a:off x="179388" y="188913"/>
            <a:ext cx="4537075" cy="2962275"/>
          </a:xfrm>
          <a:prstGeom prst="rect">
            <a:avLst/>
          </a:prstGeom>
          <a:noFill/>
          <a:ln w="9525">
            <a:noFill/>
          </a:ln>
        </p:spPr>
      </p:pic>
      <p:pic>
        <p:nvPicPr>
          <p:cNvPr id="35843" name="图片 37890">
            <a:hlinkClick r:id="rId4"/>
          </p:cNvPr>
          <p:cNvPicPr>
            <a:picLocks noChangeAspect="1"/>
          </p:cNvPicPr>
          <p:nvPr/>
        </p:nvPicPr>
        <p:blipFill>
          <a:blip r:embed="rId5"/>
          <a:stretch>
            <a:fillRect/>
          </a:stretch>
        </p:blipFill>
        <p:spPr>
          <a:xfrm>
            <a:off x="4799013" y="269875"/>
            <a:ext cx="4087812" cy="2882900"/>
          </a:xfrm>
          <a:prstGeom prst="rect">
            <a:avLst/>
          </a:prstGeom>
          <a:noFill/>
          <a:ln w="9525">
            <a:noFill/>
          </a:ln>
        </p:spPr>
      </p:pic>
      <p:pic>
        <p:nvPicPr>
          <p:cNvPr id="35844" name="图片 37891">
            <a:hlinkClick r:id="rId6"/>
          </p:cNvPr>
          <p:cNvPicPr>
            <a:picLocks noChangeAspect="1"/>
          </p:cNvPicPr>
          <p:nvPr/>
        </p:nvPicPr>
        <p:blipFill>
          <a:blip r:embed="rId7"/>
          <a:stretch>
            <a:fillRect/>
          </a:stretch>
        </p:blipFill>
        <p:spPr>
          <a:xfrm>
            <a:off x="179388" y="3429000"/>
            <a:ext cx="4535487" cy="2965450"/>
          </a:xfrm>
          <a:prstGeom prst="rect">
            <a:avLst/>
          </a:prstGeom>
          <a:noFill/>
          <a:ln w="9525">
            <a:noFill/>
          </a:ln>
        </p:spPr>
      </p:pic>
      <p:pic>
        <p:nvPicPr>
          <p:cNvPr id="35845" name="图片 37892">
            <a:hlinkClick r:id="rId8"/>
          </p:cNvPr>
          <p:cNvPicPr>
            <a:picLocks noChangeAspect="1"/>
          </p:cNvPicPr>
          <p:nvPr/>
        </p:nvPicPr>
        <p:blipFill>
          <a:blip r:embed="rId9"/>
          <a:stretch>
            <a:fillRect/>
          </a:stretch>
        </p:blipFill>
        <p:spPr>
          <a:xfrm>
            <a:off x="4799013" y="3429000"/>
            <a:ext cx="4086225" cy="2965450"/>
          </a:xfrm>
          <a:prstGeom prst="rect">
            <a:avLst/>
          </a:prstGeom>
          <a:noFill/>
          <a:ln w="9525">
            <a:noFill/>
          </a:ln>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6865" name="文本框 2"/>
          <p:cNvSpPr/>
          <p:nvPr/>
        </p:nvSpPr>
        <p:spPr>
          <a:xfrm>
            <a:off x="630238" y="631825"/>
            <a:ext cx="5053012" cy="1600200"/>
          </a:xfrm>
          <a:prstGeom prst="rect">
            <a:avLst/>
          </a:prstGeom>
          <a:noFill/>
          <a:ln w="9525">
            <a:noFill/>
          </a:ln>
        </p:spPr>
        <p:txBody>
          <a:bodyPr anchor="t"/>
          <a:p>
            <a:r>
              <a:rPr lang="zh-CN" altLang="en-US" sz="4400" dirty="0">
                <a:solidFill>
                  <a:srgbClr val="000000"/>
                </a:solidFill>
                <a:latin typeface="黑体" panose="02010609060101010101" charset="-122"/>
                <a:ea typeface="黑体" panose="02010609060101010101" charset="-122"/>
                <a:sym typeface="黑体" panose="02010609060101010101" charset="-122"/>
              </a:rPr>
              <a:t>对社会的危害</a:t>
            </a:r>
            <a:r>
              <a:rPr lang="zh-CN" altLang="en-US" sz="4400" dirty="0">
                <a:solidFill>
                  <a:schemeClr val="bg1"/>
                </a:solidFill>
                <a:latin typeface="Arial" panose="020B0604020202020204" pitchFamily="34" charset="0"/>
                <a:ea typeface="宋体" panose="02010600030101010101" pitchFamily="2" charset="-122"/>
                <a:sym typeface="Arial" panose="020B0604020202020204" pitchFamily="34" charset="0"/>
              </a:rPr>
              <a:t>  </a:t>
            </a:r>
            <a:endParaRPr lang="zh-CN" altLang="en-US" dirty="0">
              <a:latin typeface="Arial" panose="020B0604020202020204" pitchFamily="34" charset="0"/>
              <a:ea typeface="宋体" panose="02010600030101010101" pitchFamily="2" charset="-122"/>
            </a:endParaRPr>
          </a:p>
        </p:txBody>
      </p:sp>
      <p:sp>
        <p:nvSpPr>
          <p:cNvPr id="36866" name="文本框 3"/>
          <p:cNvSpPr/>
          <p:nvPr/>
        </p:nvSpPr>
        <p:spPr>
          <a:xfrm>
            <a:off x="630238" y="1873250"/>
            <a:ext cx="8132762" cy="3811588"/>
          </a:xfrm>
          <a:prstGeom prst="rect">
            <a:avLst/>
          </a:prstGeom>
          <a:noFill/>
          <a:ln w="9525">
            <a:noFill/>
          </a:ln>
        </p:spPr>
        <p:txBody>
          <a:bodyPr anchor="t"/>
          <a:p>
            <a:pPr marL="457200" indent="-457200">
              <a:buAutoNum type="arabicPeriod"/>
            </a:pPr>
            <a:r>
              <a:rPr lang="zh-CN" altLang="en-US" sz="2800" b="0" u="sng" dirty="0">
                <a:solidFill>
                  <a:srgbClr val="000000"/>
                </a:solidFill>
                <a:latin typeface="宋体" panose="02010600030101010101" pitchFamily="2" charset="-122"/>
                <a:ea typeface="宋体" panose="02010600030101010101" pitchFamily="2" charset="-122"/>
                <a:sym typeface="宋体" panose="02010600030101010101" pitchFamily="2" charset="-122"/>
              </a:rPr>
              <a:t>破坏家庭</a:t>
            </a:r>
            <a:r>
              <a:rPr lang="zh-CN" altLang="en-US"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：家庭中一旦出现了吸毒者，家便不成其为家了。吸毒者在自我毁灭的同时，也破害自己的家庭，使家庭陷入经济破产、亲属离散、甚至家破人亡的困难境地。</a:t>
            </a:r>
            <a:endParaRPr lang="zh-CN" altLang="en-US" sz="2800" b="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pPr marL="457200" indent="-457200">
              <a:buAutoNum type="arabicPeriod"/>
            </a:pPr>
            <a:r>
              <a:rPr lang="zh-CN" altLang="en-US" sz="2800" b="0" u="sng" dirty="0">
                <a:solidFill>
                  <a:srgbClr val="000000"/>
                </a:solidFill>
                <a:latin typeface="宋体" panose="02010600030101010101" pitchFamily="2" charset="-122"/>
                <a:ea typeface="宋体" panose="02010600030101010101" pitchFamily="2" charset="-122"/>
                <a:sym typeface="宋体" panose="02010600030101010101" pitchFamily="2" charset="-122"/>
              </a:rPr>
              <a:t>扰乱社会</a:t>
            </a:r>
            <a:r>
              <a:rPr lang="en-US" altLang="zh-CN"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毒品活动加剧诱发了各种违法犯罪活动，扰乱了社会治安</a:t>
            </a:r>
            <a:r>
              <a:rPr lang="en-US" altLang="zh-CN"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给社会安定带来巨大威胁。其次是造成社会财富的巨大损失和浪费</a:t>
            </a:r>
            <a:r>
              <a:rPr lang="en-US" altLang="zh-CN"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同时毒品活动还造成环境恶化</a:t>
            </a:r>
            <a:r>
              <a:rPr lang="en-US" altLang="zh-CN"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2800" b="0" dirty="0">
                <a:solidFill>
                  <a:srgbClr val="000000"/>
                </a:solidFill>
                <a:latin typeface="宋体" panose="02010600030101010101" pitchFamily="2" charset="-122"/>
                <a:ea typeface="宋体" panose="02010600030101010101" pitchFamily="2" charset="-122"/>
                <a:sym typeface="宋体" panose="02010600030101010101" pitchFamily="2" charset="-122"/>
              </a:rPr>
              <a:t>缩小了人类的生存空间。</a:t>
            </a:r>
            <a:r>
              <a:rPr lang="zh-CN" altLang="en-US" sz="2800" dirty="0">
                <a:solidFill>
                  <a:schemeClr val="bg1"/>
                </a:solidFill>
                <a:latin typeface="Arial" panose="020B0604020202020204" pitchFamily="34" charset="0"/>
                <a:ea typeface="黑体" panose="02010609060101010101" charset="-122"/>
                <a:sym typeface="Arial" panose="020B0604020202020204" pitchFamily="34" charset="0"/>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7889"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pic>
        <p:nvPicPr>
          <p:cNvPr id="37890" name="图片 39937"/>
          <p:cNvPicPr>
            <a:picLocks noChangeAspect="1"/>
          </p:cNvPicPr>
          <p:nvPr/>
        </p:nvPicPr>
        <p:blipFill>
          <a:blip r:embed="rId2"/>
          <a:stretch>
            <a:fillRect/>
          </a:stretch>
        </p:blipFill>
        <p:spPr>
          <a:xfrm>
            <a:off x="241300" y="515938"/>
            <a:ext cx="8661400" cy="5826125"/>
          </a:xfrm>
          <a:prstGeom prst="rect">
            <a:avLst/>
          </a:prstGeom>
          <a:noFill/>
          <a:ln w="9525">
            <a:noFill/>
          </a:ln>
        </p:spPr>
      </p:pic>
      <p:sp>
        <p:nvSpPr>
          <p:cNvPr id="37891" name="文本框 39939"/>
          <p:cNvSpPr/>
          <p:nvPr/>
        </p:nvSpPr>
        <p:spPr>
          <a:xfrm>
            <a:off x="827088" y="5516563"/>
            <a:ext cx="7632700" cy="762000"/>
          </a:xfrm>
          <a:prstGeom prst="rect">
            <a:avLst/>
          </a:prstGeom>
          <a:noFill/>
          <a:ln w="9525">
            <a:noFill/>
          </a:ln>
        </p:spPr>
        <p:txBody>
          <a:bodyPr anchor="t">
            <a:spAutoFit/>
          </a:bodyPr>
          <a:p>
            <a:pPr algn="ctr">
              <a:spcBef>
                <a:spcPct val="50000"/>
              </a:spcBef>
            </a:pPr>
            <a:r>
              <a:rPr lang="zh-CN" altLang="en-US" sz="4400" dirty="0">
                <a:solidFill>
                  <a:srgbClr val="000000"/>
                </a:solidFill>
                <a:latin typeface="Tahoma" panose="020B0604030504040204" pitchFamily="2" charset="0"/>
                <a:ea typeface="宋体" panose="02010600030101010101" pitchFamily="2" charset="-122"/>
                <a:sym typeface="Tahoma" panose="020B0604030504040204" pitchFamily="2" charset="0"/>
              </a:rPr>
              <a:t>这还是算是一个家吗？！</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8913"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pic>
        <p:nvPicPr>
          <p:cNvPr id="38914" name="图片 40962"/>
          <p:cNvPicPr>
            <a:picLocks noChangeAspect="1"/>
          </p:cNvPicPr>
          <p:nvPr/>
        </p:nvPicPr>
        <p:blipFill>
          <a:blip r:embed="rId2"/>
          <a:stretch>
            <a:fillRect/>
          </a:stretch>
        </p:blipFill>
        <p:spPr>
          <a:xfrm>
            <a:off x="1547813" y="1054100"/>
            <a:ext cx="6264275" cy="4117975"/>
          </a:xfrm>
          <a:prstGeom prst="rect">
            <a:avLst/>
          </a:prstGeom>
          <a:noFill/>
          <a:ln w="9525">
            <a:noFill/>
          </a:ln>
        </p:spPr>
      </p:pic>
      <p:sp>
        <p:nvSpPr>
          <p:cNvPr id="38915" name="文本框 40963"/>
          <p:cNvSpPr/>
          <p:nvPr/>
        </p:nvSpPr>
        <p:spPr>
          <a:xfrm>
            <a:off x="1116013" y="260350"/>
            <a:ext cx="3743325" cy="768350"/>
          </a:xfrm>
          <a:prstGeom prst="rect">
            <a:avLst/>
          </a:prstGeom>
          <a:noFill/>
          <a:ln w="9525">
            <a:noFill/>
          </a:ln>
        </p:spPr>
        <p:txBody>
          <a:bodyPr anchor="t">
            <a:spAutoFit/>
          </a:bodyPr>
          <a:p>
            <a:r>
              <a:rPr lang="zh-CN" altLang="en-US" sz="4400" b="0" dirty="0">
                <a:solidFill>
                  <a:srgbClr val="000000"/>
                </a:solidFill>
                <a:latin typeface="黑体" panose="02010609060101010101" charset="-122"/>
                <a:ea typeface="黑体" panose="02010609060101010101" charset="-122"/>
                <a:sym typeface="黑体" panose="02010609060101010101" charset="-122"/>
              </a:rPr>
              <a:t>对社会的危害</a:t>
            </a:r>
            <a:endParaRPr lang="zh-CN" altLang="en-US" dirty="0">
              <a:latin typeface="Arial" panose="020B0604020202020204" pitchFamily="34" charset="0"/>
              <a:ea typeface="宋体" panose="02010600030101010101" pitchFamily="2" charset="-122"/>
            </a:endParaRPr>
          </a:p>
        </p:txBody>
      </p:sp>
      <p:sp>
        <p:nvSpPr>
          <p:cNvPr id="38916" name="文本框 40964"/>
          <p:cNvSpPr/>
          <p:nvPr/>
        </p:nvSpPr>
        <p:spPr>
          <a:xfrm>
            <a:off x="284163" y="5216525"/>
            <a:ext cx="8609012" cy="1322388"/>
          </a:xfrm>
          <a:prstGeom prst="rect">
            <a:avLst/>
          </a:prstGeom>
          <a:noFill/>
          <a:ln w="9525">
            <a:noFill/>
          </a:ln>
        </p:spPr>
        <p:txBody>
          <a:bodyPr anchor="t">
            <a:spAutoFit/>
          </a:bodyPr>
          <a:p>
            <a:r>
              <a:rPr lang="zh-CN" altLang="en-US" sz="3200" dirty="0">
                <a:solidFill>
                  <a:schemeClr val="bg1"/>
                </a:solidFill>
                <a:latin typeface="黑体" panose="02010609060101010101" charset="-122"/>
                <a:ea typeface="黑体" panose="02010609060101010101" charset="-122"/>
                <a:sym typeface="黑体" panose="02010609060101010101" charset="-122"/>
              </a:rPr>
              <a:t>　</a:t>
            </a:r>
            <a:r>
              <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rPr>
              <a:t>2014年5月20日湖北麻城市发生一件令人痛心的事情。一名吸毒人员潜进当地一所小学，挥动手中的菜刀疯狂地砍向学生，导致8名孩子受伤。</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9937"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39938" name="文本框 41986"/>
          <p:cNvSpPr/>
          <p:nvPr/>
        </p:nvSpPr>
        <p:spPr>
          <a:xfrm>
            <a:off x="2700338" y="169863"/>
            <a:ext cx="3743325" cy="768350"/>
          </a:xfrm>
          <a:prstGeom prst="rect">
            <a:avLst/>
          </a:prstGeom>
          <a:noFill/>
          <a:ln w="9525">
            <a:noFill/>
          </a:ln>
        </p:spPr>
        <p:txBody>
          <a:bodyPr anchor="t">
            <a:spAutoFit/>
          </a:bodyPr>
          <a:p>
            <a:r>
              <a:rPr lang="zh-CN" altLang="en-US" sz="4400" b="0" dirty="0">
                <a:solidFill>
                  <a:srgbClr val="000000"/>
                </a:solidFill>
                <a:latin typeface="黑体" panose="02010609060101010101" charset="-122"/>
                <a:ea typeface="黑体" panose="02010609060101010101" charset="-122"/>
                <a:sym typeface="黑体" panose="02010609060101010101" charset="-122"/>
              </a:rPr>
              <a:t>吸 毒 明 星</a:t>
            </a:r>
            <a:endParaRPr lang="zh-CN" altLang="en-US" dirty="0">
              <a:latin typeface="Arial" panose="020B0604020202020204" pitchFamily="34" charset="0"/>
              <a:ea typeface="宋体" panose="02010600030101010101" pitchFamily="2" charset="-122"/>
            </a:endParaRPr>
          </a:p>
        </p:txBody>
      </p:sp>
      <p:pic>
        <p:nvPicPr>
          <p:cNvPr id="39939" name="图片 41987"/>
          <p:cNvPicPr>
            <a:picLocks noChangeAspect="1"/>
          </p:cNvPicPr>
          <p:nvPr/>
        </p:nvPicPr>
        <p:blipFill>
          <a:blip r:embed="rId2"/>
          <a:stretch>
            <a:fillRect/>
          </a:stretch>
        </p:blipFill>
        <p:spPr>
          <a:xfrm>
            <a:off x="179388" y="1125538"/>
            <a:ext cx="1081087" cy="1727200"/>
          </a:xfrm>
          <a:prstGeom prst="rect">
            <a:avLst/>
          </a:prstGeom>
          <a:noFill/>
          <a:ln w="9525">
            <a:noFill/>
          </a:ln>
        </p:spPr>
      </p:pic>
      <p:pic>
        <p:nvPicPr>
          <p:cNvPr id="39940" name="图片 41988"/>
          <p:cNvPicPr>
            <a:picLocks noChangeAspect="1"/>
          </p:cNvPicPr>
          <p:nvPr/>
        </p:nvPicPr>
        <p:blipFill>
          <a:blip r:embed="rId3"/>
          <a:stretch>
            <a:fillRect/>
          </a:stretch>
        </p:blipFill>
        <p:spPr>
          <a:xfrm>
            <a:off x="179388" y="2997200"/>
            <a:ext cx="1106487" cy="1727200"/>
          </a:xfrm>
          <a:prstGeom prst="rect">
            <a:avLst/>
          </a:prstGeom>
          <a:noFill/>
          <a:ln w="9525">
            <a:noFill/>
          </a:ln>
        </p:spPr>
      </p:pic>
      <p:pic>
        <p:nvPicPr>
          <p:cNvPr id="39941" name="图片 41989"/>
          <p:cNvPicPr>
            <a:picLocks noChangeAspect="1"/>
          </p:cNvPicPr>
          <p:nvPr/>
        </p:nvPicPr>
        <p:blipFill>
          <a:blip r:embed="rId4"/>
          <a:stretch>
            <a:fillRect/>
          </a:stretch>
        </p:blipFill>
        <p:spPr>
          <a:xfrm>
            <a:off x="4691063" y="2997200"/>
            <a:ext cx="1106487" cy="1727200"/>
          </a:xfrm>
          <a:prstGeom prst="rect">
            <a:avLst/>
          </a:prstGeom>
          <a:noFill/>
          <a:ln w="9525">
            <a:noFill/>
          </a:ln>
        </p:spPr>
      </p:pic>
      <p:pic>
        <p:nvPicPr>
          <p:cNvPr id="39942" name="图片 41990"/>
          <p:cNvPicPr>
            <a:picLocks noChangeAspect="1"/>
          </p:cNvPicPr>
          <p:nvPr/>
        </p:nvPicPr>
        <p:blipFill>
          <a:blip r:embed="rId5"/>
          <a:stretch>
            <a:fillRect/>
          </a:stretch>
        </p:blipFill>
        <p:spPr>
          <a:xfrm>
            <a:off x="4645025" y="1125538"/>
            <a:ext cx="1152525" cy="1727200"/>
          </a:xfrm>
          <a:prstGeom prst="rect">
            <a:avLst/>
          </a:prstGeom>
          <a:noFill/>
          <a:ln w="9525">
            <a:noFill/>
          </a:ln>
        </p:spPr>
      </p:pic>
      <p:pic>
        <p:nvPicPr>
          <p:cNvPr id="39943" name="图片 41991"/>
          <p:cNvPicPr>
            <a:picLocks noChangeAspect="1"/>
          </p:cNvPicPr>
          <p:nvPr/>
        </p:nvPicPr>
        <p:blipFill>
          <a:blip r:embed="rId6"/>
          <a:stretch>
            <a:fillRect/>
          </a:stretch>
        </p:blipFill>
        <p:spPr>
          <a:xfrm>
            <a:off x="4714875" y="4870450"/>
            <a:ext cx="1152525" cy="1727200"/>
          </a:xfrm>
          <a:prstGeom prst="rect">
            <a:avLst/>
          </a:prstGeom>
          <a:noFill/>
          <a:ln w="9525">
            <a:noFill/>
          </a:ln>
        </p:spPr>
      </p:pic>
      <p:pic>
        <p:nvPicPr>
          <p:cNvPr id="39944" name="图片 41992"/>
          <p:cNvPicPr>
            <a:picLocks noChangeAspect="1"/>
          </p:cNvPicPr>
          <p:nvPr/>
        </p:nvPicPr>
        <p:blipFill>
          <a:blip r:embed="rId7"/>
          <a:stretch>
            <a:fillRect/>
          </a:stretch>
        </p:blipFill>
        <p:spPr>
          <a:xfrm>
            <a:off x="179388" y="4941888"/>
            <a:ext cx="1079500" cy="1727200"/>
          </a:xfrm>
          <a:prstGeom prst="rect">
            <a:avLst/>
          </a:prstGeom>
          <a:noFill/>
          <a:ln w="9525">
            <a:noFill/>
          </a:ln>
        </p:spPr>
      </p:pic>
      <p:sp>
        <p:nvSpPr>
          <p:cNvPr id="39945" name="矩形 41993"/>
          <p:cNvSpPr/>
          <p:nvPr/>
        </p:nvSpPr>
        <p:spPr>
          <a:xfrm>
            <a:off x="1403350" y="1119188"/>
            <a:ext cx="3097213" cy="1692275"/>
          </a:xfrm>
          <a:prstGeom prst="rect">
            <a:avLst/>
          </a:prstGeom>
          <a:noFill/>
          <a:ln w="9525">
            <a:noFill/>
          </a:ln>
        </p:spPr>
        <p:txBody>
          <a:bodyPr anchor="ctr">
            <a:spAutoFit/>
          </a:bodyPr>
          <a:p>
            <a:pPr algn="ct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萧 淑 慎</a:t>
            </a:r>
            <a:endPar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台湾女艺人。</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1976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日出生。被滚石唱片公司看中，成为孙燕姿的同门师妹。本来星途一直顺利，后因吸毒事件，人气急剧下降。 </a:t>
            </a:r>
            <a:endParaRPr lang="zh-CN" altLang="en-US" dirty="0">
              <a:latin typeface="Arial" panose="020B0604020202020204" pitchFamily="34" charset="0"/>
              <a:ea typeface="宋体" panose="02010600030101010101" pitchFamily="2" charset="-122"/>
            </a:endParaRPr>
          </a:p>
        </p:txBody>
      </p:sp>
      <p:sp>
        <p:nvSpPr>
          <p:cNvPr id="39946" name="矩形 41994"/>
          <p:cNvSpPr/>
          <p:nvPr/>
        </p:nvSpPr>
        <p:spPr>
          <a:xfrm>
            <a:off x="5797550" y="1055688"/>
            <a:ext cx="3095625" cy="1858962"/>
          </a:xfrm>
          <a:prstGeom prst="rect">
            <a:avLst/>
          </a:prstGeom>
          <a:noFill/>
          <a:ln w="9525">
            <a:noFill/>
          </a:ln>
        </p:spPr>
        <p:txBody>
          <a:bodyPr anchor="ctr">
            <a:spAutoFit/>
          </a:bodyPr>
          <a:p>
            <a:pPr algn="ct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苏 永 康</a:t>
            </a:r>
            <a:endPar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    1967</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9</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日出生于中国香港，香港歌手、演员。</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2002</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9</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日凌晨，被警方逮捕，因为其被怀疑持有及施用摇头丸。同年在台湾涉入毒品案，入狱强制勒戒</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天。 </a:t>
            </a:r>
            <a:endParaRPr lang="zh-CN" altLang="en-US" dirty="0">
              <a:latin typeface="Arial" panose="020B0604020202020204" pitchFamily="34" charset="0"/>
              <a:ea typeface="宋体" panose="02010600030101010101" pitchFamily="2" charset="-122"/>
            </a:endParaRPr>
          </a:p>
        </p:txBody>
      </p:sp>
      <p:sp>
        <p:nvSpPr>
          <p:cNvPr id="39947" name="矩形 41995"/>
          <p:cNvSpPr/>
          <p:nvPr/>
        </p:nvSpPr>
        <p:spPr>
          <a:xfrm>
            <a:off x="1403350" y="2854325"/>
            <a:ext cx="3024188" cy="1860550"/>
          </a:xfrm>
          <a:prstGeom prst="rect">
            <a:avLst/>
          </a:prstGeom>
          <a:noFill/>
          <a:ln w="9525">
            <a:noFill/>
          </a:ln>
        </p:spPr>
        <p:txBody>
          <a:bodyPr anchor="ctr">
            <a:spAutoFit/>
          </a:bodyPr>
          <a:p>
            <a:pPr algn="ct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屈 中 恒</a:t>
            </a:r>
            <a:endPar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    台湾知名演员、主持人、配音员。在校时即接触电影幕前幕后工作，退伍后除演出外亦曾在多家制片公司担任执行制片、厂务等， </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2006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年涉入吸毒案。</a:t>
            </a:r>
            <a:endParaRPr lang="zh-CN" altLang="en-US" dirty="0">
              <a:latin typeface="Arial" panose="020B0604020202020204" pitchFamily="34" charset="0"/>
              <a:ea typeface="宋体" panose="02010600030101010101" pitchFamily="2" charset="-122"/>
            </a:endParaRPr>
          </a:p>
        </p:txBody>
      </p:sp>
      <p:sp>
        <p:nvSpPr>
          <p:cNvPr id="39948" name="矩形 41996"/>
          <p:cNvSpPr/>
          <p:nvPr/>
        </p:nvSpPr>
        <p:spPr>
          <a:xfrm>
            <a:off x="5940425" y="2841625"/>
            <a:ext cx="3095625" cy="1860550"/>
          </a:xfrm>
          <a:prstGeom prst="rect">
            <a:avLst/>
          </a:prstGeom>
          <a:noFill/>
          <a:ln w="9525">
            <a:noFill/>
          </a:ln>
        </p:spPr>
        <p:txBody>
          <a:bodyPr anchor="ctr">
            <a:spAutoFit/>
          </a:bodyPr>
          <a:p>
            <a:pPr algn="ct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胡    瓜</a:t>
            </a:r>
            <a:endPar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    中国台湾著名主持人，被誉为台湾综艺主持人“三王一后”之一。</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2007</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月台湾“调查局”北机组干员在其杂物间的天花板夹层中找到重量约</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30</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公克的“大麻花”。</a:t>
            </a:r>
            <a:endParaRPr lang="zh-CN" altLang="en-US" dirty="0">
              <a:latin typeface="Arial" panose="020B0604020202020204" pitchFamily="34" charset="0"/>
              <a:ea typeface="宋体" panose="02010600030101010101" pitchFamily="2" charset="-122"/>
            </a:endParaRPr>
          </a:p>
        </p:txBody>
      </p:sp>
      <p:sp>
        <p:nvSpPr>
          <p:cNvPr id="39949" name="矩形 41997"/>
          <p:cNvSpPr/>
          <p:nvPr/>
        </p:nvSpPr>
        <p:spPr>
          <a:xfrm>
            <a:off x="1403350" y="4870450"/>
            <a:ext cx="2952750" cy="1616075"/>
          </a:xfrm>
          <a:prstGeom prst="rect">
            <a:avLst/>
          </a:prstGeom>
          <a:noFill/>
          <a:ln w="9525">
            <a:noFill/>
          </a:ln>
        </p:spPr>
        <p:txBody>
          <a:bodyPr anchor="ctr">
            <a:spAutoFit/>
          </a:bodyPr>
          <a:p>
            <a:pPr algn="ct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满 文 军</a:t>
            </a:r>
            <a:endPar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    1996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年推出单曲</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懂你</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，并以此成名，</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2000</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年签约</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Sony Music</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2001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年推出专辑。</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2009</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5</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19</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日因涉嫌聚众吸毒被警方抓获。</a:t>
            </a:r>
            <a:endParaRPr lang="zh-CN" altLang="en-US" dirty="0">
              <a:latin typeface="Arial" panose="020B0604020202020204" pitchFamily="34" charset="0"/>
              <a:ea typeface="宋体" panose="02010600030101010101" pitchFamily="2" charset="-122"/>
            </a:endParaRPr>
          </a:p>
        </p:txBody>
      </p:sp>
      <p:sp>
        <p:nvSpPr>
          <p:cNvPr id="39950" name="矩形 41998"/>
          <p:cNvSpPr/>
          <p:nvPr/>
        </p:nvSpPr>
        <p:spPr>
          <a:xfrm>
            <a:off x="5949950" y="4872038"/>
            <a:ext cx="3194050" cy="1616075"/>
          </a:xfrm>
          <a:prstGeom prst="rect">
            <a:avLst/>
          </a:prstGeom>
          <a:noFill/>
          <a:ln w="9525">
            <a:noFill/>
          </a:ln>
        </p:spPr>
        <p:txBody>
          <a:bodyPr anchor="ctr">
            <a:spAutoFit/>
          </a:bodyPr>
          <a:p>
            <a:pPr algn="ct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谢    东</a:t>
            </a:r>
            <a:endPar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    北京市人。</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1993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年偶然录制合辑</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某某人</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，以不经意的语气演唱本合辑中单曲</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笑脸</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而巧成个人演唱之标志。</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25</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日，谢东第三次吸毒被抓获。</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0961"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40962" name="文本框 43010"/>
          <p:cNvSpPr/>
          <p:nvPr/>
        </p:nvSpPr>
        <p:spPr>
          <a:xfrm>
            <a:off x="2700338" y="79375"/>
            <a:ext cx="3743325" cy="768350"/>
          </a:xfrm>
          <a:prstGeom prst="rect">
            <a:avLst/>
          </a:prstGeom>
          <a:noFill/>
          <a:ln w="9525">
            <a:noFill/>
          </a:ln>
        </p:spPr>
        <p:txBody>
          <a:bodyPr anchor="t">
            <a:spAutoFit/>
          </a:bodyPr>
          <a:p>
            <a:r>
              <a:rPr lang="zh-CN" altLang="en-US" sz="4400" b="0" dirty="0">
                <a:solidFill>
                  <a:srgbClr val="000000"/>
                </a:solidFill>
                <a:latin typeface="黑体" panose="02010609060101010101" charset="-122"/>
                <a:ea typeface="黑体" panose="02010609060101010101" charset="-122"/>
                <a:sym typeface="黑体" panose="02010609060101010101" charset="-122"/>
              </a:rPr>
              <a:t>吸 毒 明 星</a:t>
            </a:r>
            <a:endParaRPr lang="zh-CN" altLang="en-US" dirty="0">
              <a:latin typeface="Arial" panose="020B0604020202020204" pitchFamily="34" charset="0"/>
              <a:ea typeface="宋体" panose="02010600030101010101" pitchFamily="2" charset="-122"/>
            </a:endParaRPr>
          </a:p>
        </p:txBody>
      </p:sp>
      <p:pic>
        <p:nvPicPr>
          <p:cNvPr id="40963" name="图片 43011"/>
          <p:cNvPicPr>
            <a:picLocks noChangeAspect="1"/>
          </p:cNvPicPr>
          <p:nvPr/>
        </p:nvPicPr>
        <p:blipFill>
          <a:blip r:embed="rId2"/>
          <a:stretch>
            <a:fillRect/>
          </a:stretch>
        </p:blipFill>
        <p:spPr>
          <a:xfrm>
            <a:off x="179388" y="4870450"/>
            <a:ext cx="1152525" cy="1728788"/>
          </a:xfrm>
          <a:prstGeom prst="rect">
            <a:avLst/>
          </a:prstGeom>
          <a:noFill/>
          <a:ln w="9525">
            <a:noFill/>
          </a:ln>
        </p:spPr>
      </p:pic>
      <p:pic>
        <p:nvPicPr>
          <p:cNvPr id="40964" name="图片 43012"/>
          <p:cNvPicPr>
            <a:picLocks noChangeAspect="1"/>
          </p:cNvPicPr>
          <p:nvPr/>
        </p:nvPicPr>
        <p:blipFill>
          <a:blip r:embed="rId3"/>
          <a:stretch>
            <a:fillRect/>
          </a:stretch>
        </p:blipFill>
        <p:spPr>
          <a:xfrm>
            <a:off x="4529138" y="2997200"/>
            <a:ext cx="1122362" cy="1728788"/>
          </a:xfrm>
          <a:prstGeom prst="rect">
            <a:avLst/>
          </a:prstGeom>
          <a:noFill/>
          <a:ln w="9525">
            <a:noFill/>
          </a:ln>
        </p:spPr>
      </p:pic>
      <p:pic>
        <p:nvPicPr>
          <p:cNvPr id="40965" name="图片 43013"/>
          <p:cNvPicPr>
            <a:picLocks noChangeAspect="1"/>
          </p:cNvPicPr>
          <p:nvPr/>
        </p:nvPicPr>
        <p:blipFill>
          <a:blip r:embed="rId4"/>
          <a:stretch>
            <a:fillRect/>
          </a:stretch>
        </p:blipFill>
        <p:spPr>
          <a:xfrm>
            <a:off x="4500563" y="1054100"/>
            <a:ext cx="1152525" cy="1730375"/>
          </a:xfrm>
          <a:prstGeom prst="rect">
            <a:avLst/>
          </a:prstGeom>
          <a:noFill/>
          <a:ln w="9525">
            <a:noFill/>
          </a:ln>
        </p:spPr>
      </p:pic>
      <p:pic>
        <p:nvPicPr>
          <p:cNvPr id="40966" name="图片 43014"/>
          <p:cNvPicPr>
            <a:picLocks noChangeAspect="1"/>
          </p:cNvPicPr>
          <p:nvPr/>
        </p:nvPicPr>
        <p:blipFill>
          <a:blip r:embed="rId5"/>
          <a:stretch>
            <a:fillRect/>
          </a:stretch>
        </p:blipFill>
        <p:spPr>
          <a:xfrm>
            <a:off x="4554538" y="4870450"/>
            <a:ext cx="1096962" cy="1728788"/>
          </a:xfrm>
          <a:prstGeom prst="rect">
            <a:avLst/>
          </a:prstGeom>
          <a:noFill/>
          <a:ln w="9525">
            <a:noFill/>
          </a:ln>
        </p:spPr>
      </p:pic>
      <p:pic>
        <p:nvPicPr>
          <p:cNvPr id="40967" name="图片 43015"/>
          <p:cNvPicPr>
            <a:picLocks noChangeAspect="1"/>
          </p:cNvPicPr>
          <p:nvPr/>
        </p:nvPicPr>
        <p:blipFill>
          <a:blip r:embed="rId6"/>
          <a:stretch>
            <a:fillRect/>
          </a:stretch>
        </p:blipFill>
        <p:spPr>
          <a:xfrm>
            <a:off x="179388" y="2998788"/>
            <a:ext cx="1154112" cy="1727200"/>
          </a:xfrm>
          <a:prstGeom prst="rect">
            <a:avLst/>
          </a:prstGeom>
          <a:noFill/>
          <a:ln w="9525">
            <a:noFill/>
          </a:ln>
        </p:spPr>
      </p:pic>
      <p:pic>
        <p:nvPicPr>
          <p:cNvPr id="40968" name="图片 43016"/>
          <p:cNvPicPr>
            <a:picLocks noChangeAspect="1"/>
          </p:cNvPicPr>
          <p:nvPr/>
        </p:nvPicPr>
        <p:blipFill>
          <a:blip r:embed="rId7"/>
          <a:stretch>
            <a:fillRect/>
          </a:stretch>
        </p:blipFill>
        <p:spPr>
          <a:xfrm>
            <a:off x="179388" y="1125538"/>
            <a:ext cx="1116012" cy="1727200"/>
          </a:xfrm>
          <a:prstGeom prst="rect">
            <a:avLst/>
          </a:prstGeom>
          <a:noFill/>
          <a:ln w="9525">
            <a:noFill/>
          </a:ln>
        </p:spPr>
      </p:pic>
      <p:sp>
        <p:nvSpPr>
          <p:cNvPr id="40969" name="矩形 43017"/>
          <p:cNvSpPr/>
          <p:nvPr/>
        </p:nvSpPr>
        <p:spPr>
          <a:xfrm>
            <a:off x="1341438" y="1116013"/>
            <a:ext cx="3230562" cy="1568450"/>
          </a:xfrm>
          <a:prstGeom prst="rect">
            <a:avLst/>
          </a:prstGeom>
          <a:noFill/>
          <a:ln w="9525">
            <a:noFill/>
          </a:ln>
        </p:spPr>
        <p:txBody>
          <a:bodyPr anchor="ctr">
            <a:spAutoFit/>
          </a:bodyPr>
          <a:p>
            <a:pPr algn="ct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莫 少 聪</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    1962</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年出生于香港，中国香港演员。</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15</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日莫少聪涉嫌吸毒，在北京朝阳一居民区被警方查获，被警方处以行政拘留</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天 。</a:t>
            </a:r>
            <a:endParaRPr lang="zh-CN" altLang="en-US" dirty="0">
              <a:latin typeface="Arial" panose="020B0604020202020204" pitchFamily="34" charset="0"/>
              <a:ea typeface="宋体" panose="02010600030101010101" pitchFamily="2" charset="-122"/>
            </a:endParaRPr>
          </a:p>
        </p:txBody>
      </p:sp>
      <p:sp>
        <p:nvSpPr>
          <p:cNvPr id="40970" name="矩形 43018"/>
          <p:cNvSpPr/>
          <p:nvPr/>
        </p:nvSpPr>
        <p:spPr>
          <a:xfrm>
            <a:off x="5795963" y="1116013"/>
            <a:ext cx="3097212" cy="1568450"/>
          </a:xfrm>
          <a:prstGeom prst="rect">
            <a:avLst/>
          </a:prstGeom>
          <a:noFill/>
          <a:ln w="9525">
            <a:noFill/>
          </a:ln>
        </p:spPr>
        <p:txBody>
          <a:bodyPr anchor="ctr">
            <a:spAutoFit/>
          </a:bodyPr>
          <a:p>
            <a:pPr algn="ct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张    默</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    1982</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7</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28</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日出生于四川省成都市，毕业于中央戏剧学院表演系，中国内地男演员。</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2012</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31</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日晚，张默因涉嫌吸食大麻被北京警方拘留。</a:t>
            </a:r>
            <a:endParaRPr lang="zh-CN" altLang="en-US" dirty="0">
              <a:latin typeface="Arial" panose="020B0604020202020204" pitchFamily="34" charset="0"/>
              <a:ea typeface="宋体" panose="02010600030101010101" pitchFamily="2" charset="-122"/>
            </a:endParaRPr>
          </a:p>
        </p:txBody>
      </p:sp>
      <p:sp>
        <p:nvSpPr>
          <p:cNvPr id="40971" name="矩形 43019"/>
          <p:cNvSpPr/>
          <p:nvPr/>
        </p:nvSpPr>
        <p:spPr>
          <a:xfrm>
            <a:off x="1403350" y="2878138"/>
            <a:ext cx="3095625" cy="1814512"/>
          </a:xfrm>
          <a:prstGeom prst="rect">
            <a:avLst/>
          </a:prstGeom>
          <a:noFill/>
          <a:ln w="9525">
            <a:noFill/>
          </a:ln>
        </p:spPr>
        <p:txBody>
          <a:bodyPr anchor="ctr">
            <a:spAutoFit/>
          </a:bodyPr>
          <a:p>
            <a:pPr algn="ct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李 代 沫</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    黑龙江省齐齐哈尔市人，中国大陆歌手。在</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2012</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中国好声音</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中翻唱</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我的歌声里</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而走红。</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18</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日，李代沫因吸毒和涉嫌“容留他人吸毒”罪被刑事拘留。 </a:t>
            </a:r>
            <a:endParaRPr lang="zh-CN" altLang="en-US" dirty="0">
              <a:latin typeface="Arial" panose="020B0604020202020204" pitchFamily="34" charset="0"/>
              <a:ea typeface="宋体" panose="02010600030101010101" pitchFamily="2" charset="-122"/>
            </a:endParaRPr>
          </a:p>
        </p:txBody>
      </p:sp>
      <p:sp>
        <p:nvSpPr>
          <p:cNvPr id="40972" name="矩形 43020"/>
          <p:cNvSpPr/>
          <p:nvPr/>
        </p:nvSpPr>
        <p:spPr>
          <a:xfrm>
            <a:off x="5834063" y="3059113"/>
            <a:ext cx="3309937" cy="1568450"/>
          </a:xfrm>
          <a:prstGeom prst="rect">
            <a:avLst/>
          </a:prstGeom>
          <a:noFill/>
          <a:ln w="9525">
            <a:noFill/>
          </a:ln>
        </p:spPr>
        <p:txBody>
          <a:bodyPr anchor="ctr">
            <a:spAutoFit/>
          </a:bodyPr>
          <a:p>
            <a:pPr algn="ct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张    元</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    1963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10</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月生于江苏，祖籍南京，中国第六代著名导演，</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    </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1989</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年北京电影学院获学士学位。</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日，第二次因吸毒被北京警方拘留。</a:t>
            </a:r>
            <a:endParaRPr lang="zh-CN" altLang="en-US" dirty="0">
              <a:latin typeface="Arial" panose="020B0604020202020204" pitchFamily="34" charset="0"/>
              <a:ea typeface="宋体" panose="02010600030101010101" pitchFamily="2" charset="-122"/>
            </a:endParaRPr>
          </a:p>
        </p:txBody>
      </p:sp>
      <p:sp>
        <p:nvSpPr>
          <p:cNvPr id="40973" name="矩形 43021"/>
          <p:cNvSpPr/>
          <p:nvPr/>
        </p:nvSpPr>
        <p:spPr>
          <a:xfrm>
            <a:off x="1403350" y="4894263"/>
            <a:ext cx="3097213" cy="1814512"/>
          </a:xfrm>
          <a:prstGeom prst="rect">
            <a:avLst/>
          </a:prstGeom>
          <a:noFill/>
          <a:ln w="9525">
            <a:noFill/>
          </a:ln>
        </p:spPr>
        <p:txBody>
          <a:bodyPr anchor="ctr">
            <a:spAutoFit/>
          </a:bodyPr>
          <a:p>
            <a:pPr algn="ct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宁 财 神</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    本名陈万宁，生于上海闸北。中国第一代网络写手的领军人物，被誉为网络写手“三驾马车”之一。代表编剧作品</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武林外传</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日，宁财神因吸毒被警方控制。</a:t>
            </a:r>
            <a:endParaRPr lang="zh-CN" altLang="en-US" dirty="0">
              <a:latin typeface="Arial" panose="020B0604020202020204" pitchFamily="34" charset="0"/>
              <a:ea typeface="宋体" panose="02010600030101010101" pitchFamily="2" charset="-122"/>
            </a:endParaRPr>
          </a:p>
        </p:txBody>
      </p:sp>
      <p:sp>
        <p:nvSpPr>
          <p:cNvPr id="40974" name="矩形 43022"/>
          <p:cNvSpPr/>
          <p:nvPr/>
        </p:nvSpPr>
        <p:spPr>
          <a:xfrm>
            <a:off x="5867400" y="4830763"/>
            <a:ext cx="3275013" cy="1814512"/>
          </a:xfrm>
          <a:prstGeom prst="rect">
            <a:avLst/>
          </a:prstGeom>
          <a:noFill/>
          <a:ln w="9525">
            <a:noFill/>
          </a:ln>
        </p:spPr>
        <p:txBody>
          <a:bodyPr anchor="ctr">
            <a:spAutoFit/>
          </a:bodyPr>
          <a:p>
            <a:pPr algn="ct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张 耀 扬</a:t>
            </a:r>
            <a:endPar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    1963</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7</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日出生于香港，祖籍广东，香港男演员、模特。</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1986</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年，身为模特的他被林岭东发掘，正式开始演艺生涯。</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7</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1600" dirty="0">
                <a:solidFill>
                  <a:srgbClr val="000000"/>
                </a:solidFill>
                <a:latin typeface="宋体" panose="02010600030101010101" pitchFamily="2" charset="-122"/>
                <a:ea typeface="宋体" panose="02010600030101010101" pitchFamily="2" charset="-122"/>
                <a:sym typeface="宋体" panose="02010600030101010101" pitchFamily="2" charset="-122"/>
              </a:rPr>
              <a:t>2</a:t>
            </a:r>
            <a:r>
              <a:rPr lang="zh-CN" altLang="en-US" sz="1600" dirty="0">
                <a:solidFill>
                  <a:srgbClr val="000000"/>
                </a:solidFill>
                <a:latin typeface="宋体" panose="02010600030101010101" pitchFamily="2" charset="-122"/>
                <a:ea typeface="宋体" panose="02010600030101010101" pitchFamily="2" charset="-122"/>
                <a:sym typeface="宋体" panose="02010600030101010101" pitchFamily="2" charset="-122"/>
              </a:rPr>
              <a:t>日，张耀扬涉嫌吸毒，被行政拘留。</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1985"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41986" name="文本框 44034"/>
          <p:cNvSpPr/>
          <p:nvPr/>
        </p:nvSpPr>
        <p:spPr>
          <a:xfrm>
            <a:off x="2700338" y="182563"/>
            <a:ext cx="3743325" cy="768350"/>
          </a:xfrm>
          <a:prstGeom prst="rect">
            <a:avLst/>
          </a:prstGeom>
          <a:noFill/>
          <a:ln w="9525">
            <a:noFill/>
          </a:ln>
        </p:spPr>
        <p:txBody>
          <a:bodyPr anchor="t">
            <a:spAutoFit/>
          </a:bodyPr>
          <a:p>
            <a:r>
              <a:rPr lang="zh-CN" altLang="en-US" sz="4400" b="0" dirty="0">
                <a:solidFill>
                  <a:srgbClr val="000000"/>
                </a:solidFill>
                <a:latin typeface="黑体" panose="02010609060101010101" charset="-122"/>
                <a:ea typeface="黑体" panose="02010609060101010101" charset="-122"/>
                <a:sym typeface="黑体" panose="02010609060101010101" charset="-122"/>
              </a:rPr>
              <a:t>吸 毒 明 星</a:t>
            </a:r>
            <a:endParaRPr lang="zh-CN" altLang="en-US" dirty="0">
              <a:latin typeface="Arial" panose="020B0604020202020204" pitchFamily="34" charset="0"/>
              <a:ea typeface="宋体" panose="02010600030101010101" pitchFamily="2" charset="-122"/>
            </a:endParaRPr>
          </a:p>
        </p:txBody>
      </p:sp>
      <p:pic>
        <p:nvPicPr>
          <p:cNvPr id="41987" name="图片 44035"/>
          <p:cNvPicPr>
            <a:picLocks noChangeAspect="1"/>
          </p:cNvPicPr>
          <p:nvPr/>
        </p:nvPicPr>
        <p:blipFill>
          <a:blip r:embed="rId2"/>
          <a:stretch>
            <a:fillRect/>
          </a:stretch>
        </p:blipFill>
        <p:spPr>
          <a:xfrm>
            <a:off x="395288" y="1268413"/>
            <a:ext cx="1465262" cy="2232025"/>
          </a:xfrm>
          <a:prstGeom prst="rect">
            <a:avLst/>
          </a:prstGeom>
          <a:noFill/>
          <a:ln w="9525">
            <a:noFill/>
          </a:ln>
        </p:spPr>
      </p:pic>
      <p:pic>
        <p:nvPicPr>
          <p:cNvPr id="41988" name="图片 44036"/>
          <p:cNvPicPr>
            <a:picLocks noChangeAspect="1"/>
          </p:cNvPicPr>
          <p:nvPr/>
        </p:nvPicPr>
        <p:blipFill>
          <a:blip r:embed="rId3"/>
          <a:stretch>
            <a:fillRect/>
          </a:stretch>
        </p:blipFill>
        <p:spPr>
          <a:xfrm>
            <a:off x="4787900" y="1268413"/>
            <a:ext cx="1439863" cy="2233612"/>
          </a:xfrm>
          <a:prstGeom prst="rect">
            <a:avLst/>
          </a:prstGeom>
          <a:noFill/>
          <a:ln w="9525">
            <a:noFill/>
          </a:ln>
        </p:spPr>
      </p:pic>
      <p:pic>
        <p:nvPicPr>
          <p:cNvPr id="41989" name="图片 44037"/>
          <p:cNvPicPr>
            <a:picLocks noChangeAspect="1"/>
          </p:cNvPicPr>
          <p:nvPr/>
        </p:nvPicPr>
        <p:blipFill>
          <a:blip r:embed="rId4"/>
          <a:stretch>
            <a:fillRect/>
          </a:stretch>
        </p:blipFill>
        <p:spPr>
          <a:xfrm>
            <a:off x="4787900" y="3935413"/>
            <a:ext cx="1439863" cy="2230437"/>
          </a:xfrm>
          <a:prstGeom prst="rect">
            <a:avLst/>
          </a:prstGeom>
          <a:noFill/>
          <a:ln w="9525">
            <a:noFill/>
          </a:ln>
        </p:spPr>
      </p:pic>
      <p:pic>
        <p:nvPicPr>
          <p:cNvPr id="41990" name="图片 44038"/>
          <p:cNvPicPr>
            <a:picLocks noChangeAspect="1"/>
          </p:cNvPicPr>
          <p:nvPr/>
        </p:nvPicPr>
        <p:blipFill>
          <a:blip r:embed="rId5"/>
          <a:stretch>
            <a:fillRect/>
          </a:stretch>
        </p:blipFill>
        <p:spPr>
          <a:xfrm>
            <a:off x="395288" y="3933825"/>
            <a:ext cx="1463675" cy="2232025"/>
          </a:xfrm>
          <a:prstGeom prst="rect">
            <a:avLst/>
          </a:prstGeom>
          <a:noFill/>
          <a:ln w="9525">
            <a:noFill/>
          </a:ln>
        </p:spPr>
      </p:pic>
      <p:sp>
        <p:nvSpPr>
          <p:cNvPr id="41991" name="矩形 44039"/>
          <p:cNvSpPr/>
          <p:nvPr/>
        </p:nvSpPr>
        <p:spPr>
          <a:xfrm>
            <a:off x="1862138" y="1257300"/>
            <a:ext cx="3070225" cy="2306638"/>
          </a:xfrm>
          <a:prstGeom prst="rect">
            <a:avLst/>
          </a:prstGeom>
          <a:noFill/>
          <a:ln w="9525">
            <a:noFill/>
          </a:ln>
        </p:spPr>
        <p:txBody>
          <a:bodyPr anchor="ctr">
            <a:spAutoFit/>
          </a:bodyPr>
          <a:p>
            <a:pPr algn="ctr"/>
            <a:r>
              <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rPr>
              <a:t>何 盛 东</a:t>
            </a:r>
            <a:endPar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    现用名何沛东。重庆人，中国内地青年演员。</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7</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日，北京公安局禁毒总队会同朝阳分局，在朝阳区某公寓内将涉嫌吸毒的何盛东查获。 </a:t>
            </a:r>
            <a:endParaRPr lang="zh-CN" altLang="en-US" dirty="0">
              <a:latin typeface="Arial" panose="020B0604020202020204" pitchFamily="34" charset="0"/>
              <a:ea typeface="宋体" panose="02010600030101010101" pitchFamily="2" charset="-122"/>
            </a:endParaRPr>
          </a:p>
        </p:txBody>
      </p:sp>
      <p:sp>
        <p:nvSpPr>
          <p:cNvPr id="41992" name="矩形 44040"/>
          <p:cNvSpPr/>
          <p:nvPr/>
        </p:nvSpPr>
        <p:spPr>
          <a:xfrm>
            <a:off x="6229350" y="1123950"/>
            <a:ext cx="2951163" cy="2616200"/>
          </a:xfrm>
          <a:prstGeom prst="rect">
            <a:avLst/>
          </a:prstGeom>
          <a:noFill/>
          <a:ln w="9525">
            <a:noFill/>
          </a:ln>
        </p:spPr>
        <p:txBody>
          <a:bodyPr anchor="ctr">
            <a:spAutoFit/>
          </a:bodyPr>
          <a:p>
            <a:pPr algn="ctr"/>
            <a:r>
              <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rPr>
              <a:t>高    虎</a:t>
            </a:r>
            <a:endPar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    中国内地男演员，</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1974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25</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日出生于山东青岛，毕业于中央戏剧学院表演系。</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8</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日，北京市公安局查获因涉嫌吸食大麻演员高虎，被行政拘留。</a:t>
            </a:r>
            <a:endParaRPr lang="zh-CN" altLang="en-US" dirty="0">
              <a:latin typeface="Arial" panose="020B0604020202020204" pitchFamily="34" charset="0"/>
              <a:ea typeface="宋体" panose="02010600030101010101" pitchFamily="2" charset="-122"/>
            </a:endParaRPr>
          </a:p>
        </p:txBody>
      </p:sp>
      <p:sp>
        <p:nvSpPr>
          <p:cNvPr id="41993" name="矩形 44041"/>
          <p:cNvSpPr/>
          <p:nvPr/>
        </p:nvSpPr>
        <p:spPr>
          <a:xfrm>
            <a:off x="1908175" y="3571875"/>
            <a:ext cx="2951163" cy="2922588"/>
          </a:xfrm>
          <a:prstGeom prst="rect">
            <a:avLst/>
          </a:prstGeom>
          <a:noFill/>
          <a:ln w="9525">
            <a:noFill/>
          </a:ln>
        </p:spPr>
        <p:txBody>
          <a:bodyPr anchor="ctr">
            <a:spAutoFit/>
          </a:bodyPr>
          <a:p>
            <a:pPr algn="ctr"/>
            <a:r>
              <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rPr>
              <a:t>柯 震 东</a:t>
            </a:r>
            <a:endPar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    本名柯家凯。中国台湾演员、歌手。</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91</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6</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18</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日生于台湾省澎湖县，</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8</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18</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日，北京警方确认柯震东与房祖名因涉嫌吸毒被抓获，警方在其住所内搜到</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100</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多克大麻。 </a:t>
            </a:r>
            <a:endParaRPr lang="zh-CN" altLang="en-US" dirty="0">
              <a:latin typeface="Arial" panose="020B0604020202020204" pitchFamily="34" charset="0"/>
              <a:ea typeface="宋体" panose="02010600030101010101" pitchFamily="2" charset="-122"/>
            </a:endParaRPr>
          </a:p>
        </p:txBody>
      </p:sp>
      <p:sp>
        <p:nvSpPr>
          <p:cNvPr id="41994" name="矩形 44042"/>
          <p:cNvSpPr/>
          <p:nvPr/>
        </p:nvSpPr>
        <p:spPr>
          <a:xfrm>
            <a:off x="6227763" y="3789363"/>
            <a:ext cx="2916237" cy="2922587"/>
          </a:xfrm>
          <a:prstGeom prst="rect">
            <a:avLst/>
          </a:prstGeom>
          <a:noFill/>
          <a:ln w="9525">
            <a:noFill/>
          </a:ln>
        </p:spPr>
        <p:txBody>
          <a:bodyPr anchor="t">
            <a:spAutoFit/>
          </a:bodyPr>
          <a:p>
            <a:pPr algn="ctr"/>
            <a:r>
              <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rPr>
              <a:t>房 祖 名</a:t>
            </a:r>
            <a:endParaRPr lang="zh-CN" altLang="en-US" sz="2400" dirty="0">
              <a:solidFill>
                <a:srgbClr val="000000"/>
              </a:solidFill>
              <a:latin typeface="宋体" panose="02010600030101010101" pitchFamily="2" charset="-122"/>
              <a:ea typeface="宋体" panose="02010600030101010101" pitchFamily="2" charset="-122"/>
              <a:sym typeface="宋体" panose="02010600030101010101" pitchFamily="2" charset="-122"/>
            </a:endParaRPr>
          </a:p>
          <a:p>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    1982</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12</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3</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日出生于美国洛杉矶，祖籍安徽芜湖，中国演员、歌手。</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2014</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年</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8</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月</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18</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日，北京警方确认柯震东与房祖名因涉嫌吸毒被抓获，警方在其住所内搜到</a:t>
            </a:r>
            <a:r>
              <a:rPr lang="en-US" altLang="zh-CN" sz="2000" dirty="0">
                <a:solidFill>
                  <a:srgbClr val="000000"/>
                </a:solidFill>
                <a:latin typeface="宋体" panose="02010600030101010101" pitchFamily="2" charset="-122"/>
                <a:ea typeface="宋体" panose="02010600030101010101" pitchFamily="2" charset="-122"/>
                <a:sym typeface="宋体" panose="02010600030101010101" pitchFamily="2" charset="-122"/>
              </a:rPr>
              <a:t>100</a:t>
            </a:r>
            <a:r>
              <a:rPr lang="zh-CN" altLang="en-US" sz="2000" dirty="0">
                <a:solidFill>
                  <a:srgbClr val="000000"/>
                </a:solidFill>
                <a:latin typeface="宋体" panose="02010600030101010101" pitchFamily="2" charset="-122"/>
                <a:ea typeface="宋体" panose="02010600030101010101" pitchFamily="2" charset="-122"/>
                <a:sym typeface="宋体" panose="02010600030101010101" pitchFamily="2" charset="-122"/>
              </a:rPr>
              <a:t>多克大麻。</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43009"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43010" name="标题 45057"/>
          <p:cNvSpPr>
            <a:spLocks noGrp="1"/>
          </p:cNvSpPr>
          <p:nvPr>
            <p:ph type="ctrTitle"/>
          </p:nvPr>
        </p:nvSpPr>
        <p:spPr>
          <a:xfrm>
            <a:off x="468313" y="73025"/>
            <a:ext cx="4114800" cy="1384300"/>
          </a:xfrm>
          <a:ln/>
        </p:spPr>
        <p:txBody>
          <a:bodyPr vert="horz" wrap="square" anchor="ctr"/>
          <a:p>
            <a:pPr algn="l" fontAlgn="base">
              <a:buClrTx/>
              <a:buSzTx/>
              <a:buFontTx/>
            </a:pPr>
            <a:r>
              <a:rPr lang="zh-CN" altLang="en-US" sz="3600" b="1" kern="1200">
                <a:latin typeface="+mj-lt"/>
                <a:ea typeface="+mj-ea"/>
                <a:cs typeface="+mj-cs"/>
                <a:sym typeface="黑体" panose="02010609060101010101" charset="-122"/>
              </a:rPr>
              <a:t>导致吸毒的原因</a:t>
            </a:r>
            <a:endParaRPr lang="zh-CN" altLang="en-US" sz="3200" kern="1200">
              <a:latin typeface="+mj-lt"/>
              <a:ea typeface="+mj-ea"/>
              <a:cs typeface="+mj-cs"/>
              <a:sym typeface="Arial" panose="020B0604020202020204" pitchFamily="34" charset="0"/>
            </a:endParaRPr>
          </a:p>
        </p:txBody>
      </p:sp>
      <p:sp>
        <p:nvSpPr>
          <p:cNvPr id="43012" name="文本占位符 45058"/>
          <p:cNvSpPr>
            <a:spLocks noGrp="1"/>
          </p:cNvSpPr>
          <p:nvPr>
            <p:ph type="subTitle" idx="1"/>
          </p:nvPr>
        </p:nvSpPr>
        <p:spPr>
          <a:xfrm>
            <a:off x="457200" y="1117600"/>
            <a:ext cx="8229600" cy="2460625"/>
          </a:xfrm>
          <a:ln/>
        </p:spPr>
        <p:txBody>
          <a:bodyPr vert="horz" wrap="square" anchor="t"/>
          <a:p>
            <a:pPr marL="342900" indent="-342900" algn="l" defTabSz="0">
              <a:lnSpc>
                <a:spcPct val="150000"/>
              </a:lnSpc>
              <a:spcBef>
                <a:spcPct val="0"/>
              </a:spcBef>
              <a:buClrTx/>
              <a:buSzTx/>
            </a:pPr>
            <a:r>
              <a:rPr lang="en-US" altLang="zh-CN" sz="2000" b="1" kern="1200" dirty="0">
                <a:latin typeface="+mn-lt"/>
                <a:ea typeface="+mn-ea"/>
                <a:cs typeface="+mn-cs"/>
                <a:sym typeface="Arial" panose="020B0604020202020204" pitchFamily="34" charset="0"/>
              </a:rPr>
              <a:t>                   </a:t>
            </a:r>
            <a:r>
              <a:rPr lang="zh-CN" altLang="en-US" sz="2000" b="1" kern="1200" dirty="0">
                <a:latin typeface="+mn-lt"/>
                <a:ea typeface="+mn-ea"/>
                <a:cs typeface="+mn-cs"/>
                <a:sym typeface="黑体" panose="02010609060101010101" charset="-122"/>
              </a:rPr>
              <a:t>导致吸毒的原因有很多，常见的是：</a:t>
            </a:r>
            <a:endParaRPr lang="zh-CN" altLang="en-US" sz="2000" b="1" kern="1200" dirty="0">
              <a:latin typeface="+mn-lt"/>
              <a:ea typeface="+mn-ea"/>
              <a:cs typeface="+mn-cs"/>
              <a:sym typeface="黑体" panose="02010609060101010101" charset="-122"/>
            </a:endParaRPr>
          </a:p>
          <a:p>
            <a:pPr marL="342900" indent="-342900" algn="l" defTabSz="0">
              <a:lnSpc>
                <a:spcPct val="150000"/>
              </a:lnSpc>
              <a:spcBef>
                <a:spcPct val="0"/>
              </a:spcBef>
              <a:buClrTx/>
              <a:buSzTx/>
              <a:buChar char="•"/>
            </a:pPr>
            <a:r>
              <a:rPr lang="en-US" altLang="zh-CN" sz="2000" b="1" kern="1200" dirty="0">
                <a:latin typeface="宋体" panose="02010600030101010101" pitchFamily="2" charset="-122"/>
                <a:ea typeface="宋体" panose="02010600030101010101" pitchFamily="2" charset="-122"/>
                <a:cs typeface="+mn-cs"/>
                <a:sym typeface="Arial" panose="020B0604020202020204" pitchFamily="34" charset="0"/>
              </a:rPr>
              <a:t>1</a:t>
            </a:r>
            <a:r>
              <a:rPr lang="zh-CN" altLang="en-US" sz="2000" b="1" kern="1200" dirty="0">
                <a:latin typeface="宋体" panose="02010600030101010101" pitchFamily="2" charset="-122"/>
                <a:ea typeface="宋体" panose="02010600030101010101" pitchFamily="2" charset="-122"/>
                <a:cs typeface="+mn-cs"/>
                <a:sym typeface="黑体" panose="02010609060101010101" charset="-122"/>
              </a:rPr>
              <a:t>、因好奇心驱使，故意地寻找刺激，逐渐发展成瘾； </a:t>
            </a:r>
            <a:endParaRPr lang="zh-CN" altLang="en-US" sz="2000" b="1" kern="1200" dirty="0">
              <a:latin typeface="宋体" panose="02010600030101010101" pitchFamily="2" charset="-122"/>
              <a:ea typeface="宋体" panose="02010600030101010101" pitchFamily="2" charset="-122"/>
              <a:cs typeface="+mn-cs"/>
              <a:sym typeface="黑体" panose="02010609060101010101" charset="-122"/>
            </a:endParaRPr>
          </a:p>
          <a:p>
            <a:pPr marL="342900" indent="-342900" algn="l" defTabSz="0">
              <a:lnSpc>
                <a:spcPct val="150000"/>
              </a:lnSpc>
              <a:spcBef>
                <a:spcPct val="0"/>
              </a:spcBef>
              <a:buClrTx/>
              <a:buSzTx/>
              <a:buChar char="•"/>
            </a:pPr>
            <a:r>
              <a:rPr lang="en-US" altLang="zh-CN" sz="2000" b="1" kern="1200" dirty="0">
                <a:latin typeface="宋体" panose="02010600030101010101" pitchFamily="2" charset="-122"/>
                <a:ea typeface="宋体" panose="02010600030101010101" pitchFamily="2" charset="-122"/>
                <a:cs typeface="+mn-cs"/>
                <a:sym typeface="Arial" panose="020B0604020202020204" pitchFamily="34" charset="0"/>
              </a:rPr>
              <a:t>2</a:t>
            </a:r>
            <a:r>
              <a:rPr lang="zh-CN" altLang="en-US" sz="2000" b="1" kern="1200" dirty="0">
                <a:latin typeface="宋体" panose="02010600030101010101" pitchFamily="2" charset="-122"/>
                <a:ea typeface="宋体" panose="02010600030101010101" pitchFamily="2" charset="-122"/>
                <a:cs typeface="+mn-cs"/>
                <a:sym typeface="黑体" panose="02010609060101010101" charset="-122"/>
              </a:rPr>
              <a:t>、因思想空虚，依靠吸毒麻醉自己，逐渐发展成瘾； </a:t>
            </a:r>
            <a:endParaRPr lang="zh-CN" altLang="en-US" sz="2000" b="1" kern="1200" dirty="0">
              <a:latin typeface="宋体" panose="02010600030101010101" pitchFamily="2" charset="-122"/>
              <a:ea typeface="宋体" panose="02010600030101010101" pitchFamily="2" charset="-122"/>
              <a:cs typeface="+mn-cs"/>
              <a:sym typeface="黑体" panose="02010609060101010101" charset="-122"/>
            </a:endParaRPr>
          </a:p>
          <a:p>
            <a:pPr marL="342900" indent="-342900" algn="l" defTabSz="0">
              <a:lnSpc>
                <a:spcPct val="150000"/>
              </a:lnSpc>
              <a:spcBef>
                <a:spcPct val="0"/>
              </a:spcBef>
              <a:buClrTx/>
              <a:buSzTx/>
              <a:buChar char="•"/>
            </a:pPr>
            <a:r>
              <a:rPr lang="en-US" altLang="zh-CN" sz="2000" b="1" kern="1200" dirty="0">
                <a:latin typeface="宋体" panose="02010600030101010101" pitchFamily="2" charset="-122"/>
                <a:ea typeface="宋体" panose="02010600030101010101" pitchFamily="2" charset="-122"/>
                <a:cs typeface="+mn-cs"/>
                <a:sym typeface="Arial" panose="020B0604020202020204" pitchFamily="34" charset="0"/>
              </a:rPr>
              <a:t>3</a:t>
            </a:r>
            <a:r>
              <a:rPr lang="zh-CN" altLang="en-US" sz="2000" b="1" kern="1200" dirty="0">
                <a:latin typeface="宋体" panose="02010600030101010101" pitchFamily="2" charset="-122"/>
                <a:ea typeface="宋体" panose="02010600030101010101" pitchFamily="2" charset="-122"/>
                <a:cs typeface="+mn-cs"/>
                <a:sym typeface="黑体" panose="02010609060101010101" charset="-122"/>
              </a:rPr>
              <a:t>、因不知情被人欺骗、遭引诱吸毒，逐渐发展成瘾；</a:t>
            </a:r>
            <a:endParaRPr lang="zh-CN" altLang="en-US" sz="2000" b="1" kern="1200" dirty="0">
              <a:latin typeface="宋体" panose="02010600030101010101" pitchFamily="2" charset="-122"/>
              <a:ea typeface="宋体" panose="02010600030101010101" pitchFamily="2" charset="-122"/>
              <a:cs typeface="+mn-cs"/>
              <a:sym typeface="黑体" panose="02010609060101010101" charset="-122"/>
            </a:endParaRPr>
          </a:p>
          <a:p>
            <a:pPr marL="342900" indent="-342900" algn="l" defTabSz="0">
              <a:lnSpc>
                <a:spcPct val="150000"/>
              </a:lnSpc>
              <a:spcBef>
                <a:spcPct val="0"/>
              </a:spcBef>
              <a:buClrTx/>
              <a:buSzTx/>
              <a:buChar char="•"/>
            </a:pPr>
            <a:r>
              <a:rPr lang="en-US" altLang="zh-CN" sz="2000" b="1" kern="1200" dirty="0">
                <a:latin typeface="宋体" panose="02010600030101010101" pitchFamily="2" charset="-122"/>
                <a:ea typeface="宋体" panose="02010600030101010101" pitchFamily="2" charset="-122"/>
                <a:cs typeface="+mn-cs"/>
                <a:sym typeface="Arial" panose="020B0604020202020204" pitchFamily="34" charset="0"/>
              </a:rPr>
              <a:t>4</a:t>
            </a:r>
            <a:r>
              <a:rPr lang="zh-CN" altLang="en-US" sz="2000" b="1" kern="1200" dirty="0">
                <a:latin typeface="宋体" panose="02010600030101010101" pitchFamily="2" charset="-122"/>
                <a:ea typeface="宋体" panose="02010600030101010101" pitchFamily="2" charset="-122"/>
                <a:cs typeface="+mn-cs"/>
                <a:sym typeface="黑体" panose="02010609060101010101" charset="-122"/>
              </a:rPr>
              <a:t>、亲友间的相互影响，而吸食毒品，逐渐发展成瘾； </a:t>
            </a:r>
            <a:endParaRPr lang="zh-CN" altLang="en-US" sz="2000" kern="1200" dirty="0">
              <a:latin typeface="+mn-lt"/>
              <a:ea typeface="+mn-ea"/>
              <a:cs typeface="+mn-cs"/>
              <a:sym typeface="Arial" panose="020B0604020202020204" pitchFamily="34" charset="0"/>
            </a:endParaRPr>
          </a:p>
        </p:txBody>
      </p:sp>
      <p:pic>
        <p:nvPicPr>
          <p:cNvPr id="2" name="图片 45060"/>
          <p:cNvPicPr>
            <a:picLocks noChangeAspect="1"/>
          </p:cNvPicPr>
          <p:nvPr/>
        </p:nvPicPr>
        <p:blipFill>
          <a:blip r:embed="rId2"/>
          <a:stretch>
            <a:fillRect/>
          </a:stretch>
        </p:blipFill>
        <p:spPr>
          <a:xfrm>
            <a:off x="34925" y="4408488"/>
            <a:ext cx="3529013" cy="2120900"/>
          </a:xfrm>
          <a:prstGeom prst="rect">
            <a:avLst/>
          </a:prstGeom>
          <a:noFill/>
          <a:ln w="9525">
            <a:noFill/>
          </a:ln>
        </p:spPr>
      </p:pic>
      <p:pic>
        <p:nvPicPr>
          <p:cNvPr id="43013" name="图片 45061"/>
          <p:cNvPicPr>
            <a:picLocks noChangeAspect="1"/>
          </p:cNvPicPr>
          <p:nvPr/>
        </p:nvPicPr>
        <p:blipFill>
          <a:blip r:embed="rId3"/>
          <a:stretch>
            <a:fillRect/>
          </a:stretch>
        </p:blipFill>
        <p:spPr>
          <a:xfrm>
            <a:off x="5791200" y="4437063"/>
            <a:ext cx="3244850" cy="2181225"/>
          </a:xfrm>
          <a:prstGeom prst="rect">
            <a:avLst/>
          </a:prstGeom>
          <a:noFill/>
          <a:ln w="9525">
            <a:noFill/>
          </a:ln>
        </p:spPr>
      </p:pic>
      <p:pic>
        <p:nvPicPr>
          <p:cNvPr id="43014" name="图片 45062"/>
          <p:cNvPicPr>
            <a:picLocks noChangeAspect="1"/>
          </p:cNvPicPr>
          <p:nvPr/>
        </p:nvPicPr>
        <p:blipFill>
          <a:blip r:embed="rId4"/>
          <a:stretch>
            <a:fillRect/>
          </a:stretch>
        </p:blipFill>
        <p:spPr>
          <a:xfrm>
            <a:off x="3657600" y="4221163"/>
            <a:ext cx="2066925" cy="247015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3012">
                                            <p:txEl>
                                              <p:charRg st="0" end="36"/>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43012">
                                            <p:txEl>
                                              <p:charRg st="36" end="62"/>
                                            </p:txEl>
                                          </p:spTgt>
                                        </p:tgtEl>
                                        <p:attrNameLst>
                                          <p:attrName>style.visibility</p:attrName>
                                        </p:attrNameLst>
                                      </p:cBhvr>
                                      <p:to>
                                        <p:strVal val="visible"/>
                                      </p:to>
                                    </p:set>
                                    <p:animEffect filter="blinds(horizontal)">
                                      <p:cBhvr>
                                        <p:cTn id="11" dur="500"/>
                                        <p:tgtEl>
                                          <p:spTgt spid="43012">
                                            <p:txEl>
                                              <p:charRg st="36" end="62"/>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43012">
                                            <p:txEl>
                                              <p:charRg st="62" end="88"/>
                                            </p:txEl>
                                          </p:spTgt>
                                        </p:tgtEl>
                                        <p:attrNameLst>
                                          <p:attrName>style.visibility</p:attrName>
                                        </p:attrNameLst>
                                      </p:cBhvr>
                                      <p:to>
                                        <p:strVal val="visible"/>
                                      </p:to>
                                    </p:set>
                                    <p:animEffect filter="blinds(horizontal)">
                                      <p:cBhvr>
                                        <p:cTn id="16" dur="500"/>
                                        <p:tgtEl>
                                          <p:spTgt spid="43012">
                                            <p:txEl>
                                              <p:charRg st="62" end="8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3012">
                                            <p:txEl>
                                              <p:charRg st="88" end="113"/>
                                            </p:txEl>
                                          </p:spTgt>
                                        </p:tgtEl>
                                        <p:attrNameLst>
                                          <p:attrName>style.visibility</p:attrName>
                                        </p:attrNameLst>
                                      </p:cBhvr>
                                      <p:to>
                                        <p:strVal val="visible"/>
                                      </p:to>
                                    </p:set>
                                    <p:animEffect filter="blinds(horizontal)">
                                      <p:cBhvr>
                                        <p:cTn id="21" dur="500"/>
                                        <p:tgtEl>
                                          <p:spTgt spid="43012">
                                            <p:txEl>
                                              <p:charRg st="88" end="11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43012">
                                            <p:txEl>
                                              <p:charRg st="113" end="139"/>
                                            </p:txEl>
                                          </p:spTgt>
                                        </p:tgtEl>
                                        <p:attrNameLst>
                                          <p:attrName>style.visibility</p:attrName>
                                        </p:attrNameLst>
                                      </p:cBhvr>
                                      <p:to>
                                        <p:strVal val="visible"/>
                                      </p:to>
                                    </p:set>
                                    <p:animEffect filter="blinds(horizontal)">
                                      <p:cBhvr>
                                        <p:cTn id="26" dur="500"/>
                                        <p:tgtEl>
                                          <p:spTgt spid="43012">
                                            <p:txEl>
                                              <p:charRg st="113" end="13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
          <p:cNvSpPr>
            <a:spLocks noGrp="1"/>
          </p:cNvSpPr>
          <p:nvPr>
            <p:ph type="ctrTitle"/>
          </p:nvPr>
        </p:nvSpPr>
        <p:spPr>
          <a:xfrm>
            <a:off x="593725" y="1206500"/>
            <a:ext cx="4883150" cy="1000125"/>
          </a:xfrm>
          <a:ln/>
        </p:spPr>
        <p:txBody>
          <a:bodyPr vert="horz" wrap="square" lIns="90000" tIns="46800" rIns="90000" bIns="46800" anchor="b"/>
          <a:p>
            <a:pPr algn="l">
              <a:buClrTx/>
              <a:buSzTx/>
              <a:buFontTx/>
            </a:pPr>
            <a:r>
              <a:rPr lang="en-US" altLang="zh-CN" sz="4400" kern="1200" dirty="0">
                <a:solidFill>
                  <a:srgbClr val="262626"/>
                </a:solidFill>
                <a:latin typeface="+mj-lt"/>
                <a:ea typeface="+mj-ea"/>
                <a:cs typeface="+mj-cs"/>
                <a:sym typeface="Arial" panose="020B0604020202020204" pitchFamily="34" charset="0"/>
              </a:rPr>
              <a:t>01.</a:t>
            </a:r>
            <a:r>
              <a:rPr lang="zh-CN" altLang="en-US" sz="4400" kern="1200" dirty="0">
                <a:solidFill>
                  <a:srgbClr val="262626"/>
                </a:solidFill>
                <a:latin typeface="黑体" panose="02010609060101010101" charset="-122"/>
                <a:ea typeface="+mj-ea"/>
                <a:cs typeface="+mj-cs"/>
                <a:sym typeface="黑体" panose="02010609060101010101" charset="-122"/>
              </a:rPr>
              <a:t>毒品的定义</a:t>
            </a:r>
            <a:endParaRPr lang="zh-CN" altLang="en-US" sz="3200" kern="1200" dirty="0">
              <a:latin typeface="+mj-lt"/>
              <a:ea typeface="+mj-ea"/>
              <a:cs typeface="+mj-cs"/>
              <a:sym typeface="Arial" panose="020B0604020202020204" pitchFamily="34" charset="0"/>
            </a:endParaRPr>
          </a:p>
        </p:txBody>
      </p:sp>
      <p:sp>
        <p:nvSpPr>
          <p:cNvPr id="7170" name="文本占位符 2"/>
          <p:cNvSpPr>
            <a:spLocks noGrp="1"/>
          </p:cNvSpPr>
          <p:nvPr>
            <p:ph type="subTitle" idx="1"/>
          </p:nvPr>
        </p:nvSpPr>
        <p:spPr>
          <a:xfrm>
            <a:off x="311150" y="2374900"/>
            <a:ext cx="5165725" cy="1500188"/>
          </a:xfrm>
          <a:ln/>
        </p:spPr>
        <p:txBody>
          <a:bodyPr vert="horz" wrap="square" lIns="90000" tIns="46800" rIns="90000" bIns="46800" anchor="t"/>
          <a:p>
            <a:pPr defTabSz="0">
              <a:lnSpc>
                <a:spcPct val="100000"/>
              </a:lnSpc>
              <a:spcBef>
                <a:spcPct val="0"/>
              </a:spcBef>
              <a:buClrTx/>
              <a:buSzTx/>
            </a:pP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根据《中华人民共和国刑法》第357条的规定：</a:t>
            </a:r>
            <a:endParaRPr lang="zh-CN" altLang="en-US"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endParaRPr>
          </a:p>
          <a:p>
            <a:pPr defTabSz="0">
              <a:lnSpc>
                <a:spcPct val="100000"/>
              </a:lnSpc>
              <a:spcBef>
                <a:spcPct val="0"/>
              </a:spcBef>
              <a:buClrTx/>
              <a:buSzTx/>
            </a:pPr>
            <a:r>
              <a:rPr lang="en-US" altLang="zh-CN" b="1"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毒品</a:t>
            </a: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是指鸦片、海洛因、甲基苯丙胺（冰毒）、吗啡、大麻、可卡因以及国家规定管制的其它能够使人形成瘾癖的麻醉药品和精神药品。</a:t>
            </a:r>
            <a:endParaRPr lang="en-US" altLang="zh-CN" sz="1400" kern="1200" dirty="0">
              <a:latin typeface="+mn-lt"/>
              <a:ea typeface="+mn-ea"/>
              <a:cs typeface="+mn-cs"/>
              <a:sym typeface="Arial" panose="020B0604020202020204" pitchFamily="34" charset="0"/>
            </a:endParaRPr>
          </a:p>
        </p:txBody>
      </p:sp>
      <p:pic>
        <p:nvPicPr>
          <p:cNvPr id="7171" name="图片 11268"/>
          <p:cNvPicPr>
            <a:picLocks noChangeAspect="1"/>
          </p:cNvPicPr>
          <p:nvPr/>
        </p:nvPicPr>
        <p:blipFill>
          <a:blip r:embed="rId1"/>
          <a:stretch>
            <a:fillRect/>
          </a:stretch>
        </p:blipFill>
        <p:spPr>
          <a:xfrm>
            <a:off x="5476875" y="1206500"/>
            <a:ext cx="3535363" cy="4997450"/>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Line 6"/>
          <p:cNvSpPr/>
          <p:nvPr/>
        </p:nvSpPr>
        <p:spPr>
          <a:xfrm>
            <a:off x="1376363" y="1285875"/>
            <a:ext cx="6038850" cy="0"/>
          </a:xfrm>
          <a:prstGeom prst="line">
            <a:avLst/>
          </a:prstGeom>
          <a:ln w="25400" cap="flat" cmpd="sng">
            <a:solidFill>
              <a:srgbClr val="A5A5A5"/>
            </a:solidFill>
            <a:prstDash val="solid"/>
            <a:round/>
            <a:headEnd type="none" w="med" len="med"/>
            <a:tailEnd type="none" w="med" len="med"/>
          </a:ln>
        </p:spPr>
        <p:txBody>
          <a:bodyPr lIns="90000" tIns="46800" rIns="90000" bIns="46800" anchor="ctr"/>
          <a:p>
            <a:pPr algn="ctr"/>
            <a:endParaRPr lang="zh-CN" altLang="zh-CN" sz="1500">
              <a:solidFill>
                <a:srgbClr val="000000"/>
              </a:solidFill>
              <a:latin typeface="Arial" panose="020B0604020202020204" pitchFamily="34" charset="0"/>
              <a:ea typeface="MS PGothic" panose="020B0600070205080204" charset="-128"/>
              <a:sym typeface="Arial" panose="020B0604020202020204" pitchFamily="34" charset="0"/>
            </a:endParaRPr>
          </a:p>
        </p:txBody>
      </p:sp>
      <p:sp>
        <p:nvSpPr>
          <p:cNvPr id="44034" name="Line 6"/>
          <p:cNvSpPr/>
          <p:nvPr/>
        </p:nvSpPr>
        <p:spPr>
          <a:xfrm>
            <a:off x="1285875" y="6373813"/>
            <a:ext cx="6129338" cy="1587"/>
          </a:xfrm>
          <a:prstGeom prst="line">
            <a:avLst/>
          </a:prstGeom>
          <a:ln w="25400" cap="flat" cmpd="sng">
            <a:solidFill>
              <a:srgbClr val="A5A5A5"/>
            </a:solidFill>
            <a:prstDash val="solid"/>
            <a:round/>
            <a:headEnd type="none" w="med" len="med"/>
            <a:tailEnd type="none" w="med" len="med"/>
          </a:ln>
        </p:spPr>
        <p:txBody>
          <a:bodyPr lIns="90000" tIns="46800" rIns="90000" bIns="46800" anchor="ctr"/>
          <a:p>
            <a:pPr algn="ctr"/>
            <a:endParaRPr lang="zh-CN" altLang="zh-CN" sz="1500">
              <a:solidFill>
                <a:srgbClr val="000000"/>
              </a:solidFill>
              <a:latin typeface="Arial" panose="020B0604020202020204" pitchFamily="34" charset="0"/>
              <a:ea typeface="MS PGothic" panose="020B0600070205080204" charset="-128"/>
              <a:sym typeface="Arial" panose="020B0604020202020204" pitchFamily="34" charset="0"/>
            </a:endParaRPr>
          </a:p>
        </p:txBody>
      </p:sp>
      <p:grpSp>
        <p:nvGrpSpPr>
          <p:cNvPr id="44035" name="组合 44035"/>
          <p:cNvGrpSpPr/>
          <p:nvPr/>
        </p:nvGrpSpPr>
        <p:grpSpPr>
          <a:xfrm>
            <a:off x="784225" y="1081088"/>
            <a:ext cx="290513" cy="258762"/>
            <a:chOff x="0" y="0"/>
            <a:chExt cx="386297" cy="346360"/>
          </a:xfrm>
        </p:grpSpPr>
        <p:sp>
          <p:nvSpPr>
            <p:cNvPr id="44036" name="文本框 20"/>
            <p:cNvSpPr/>
            <p:nvPr/>
          </p:nvSpPr>
          <p:spPr>
            <a:xfrm>
              <a:off x="0" y="0"/>
              <a:ext cx="163352" cy="346360"/>
            </a:xfrm>
            <a:custGeom>
              <a:avLst/>
              <a:gdLst/>
              <a:ahLst/>
              <a:cxnLst>
                <a:cxn ang="0">
                  <a:pos x="0" y="0"/>
                </a:cxn>
              </a:cxnLst>
              <a:pathLst>
                <a:path w="163352" h="346360">
                  <a:moveTo>
                    <a:pt x="119560" y="0"/>
                  </a:moveTo>
                  <a:lnTo>
                    <a:pt x="159371" y="43792"/>
                  </a:lnTo>
                  <a:cubicBezTo>
                    <a:pt x="108943" y="80950"/>
                    <a:pt x="82402" y="126070"/>
                    <a:pt x="79748" y="179152"/>
                  </a:cubicBezTo>
                  <a:cubicBezTo>
                    <a:pt x="116906" y="179152"/>
                    <a:pt x="144774" y="179152"/>
                    <a:pt x="163352" y="179152"/>
                  </a:cubicBezTo>
                  <a:lnTo>
                    <a:pt x="163352" y="346360"/>
                  </a:lnTo>
                  <a:lnTo>
                    <a:pt x="125" y="346360"/>
                  </a:lnTo>
                  <a:lnTo>
                    <a:pt x="125" y="218963"/>
                  </a:lnTo>
                  <a:cubicBezTo>
                    <a:pt x="-2529" y="118107"/>
                    <a:pt x="37282" y="45119"/>
                    <a:pt x="119560" y="0"/>
                  </a:cubicBezTo>
                  <a:close/>
                </a:path>
              </a:pathLst>
            </a:custGeom>
            <a:solidFill>
              <a:schemeClr val="tx1"/>
            </a:solidFill>
            <a:ln w="9525">
              <a:noFill/>
            </a:ln>
          </p:spPr>
          <p:txBody>
            <a:bodyPr/>
            <a:p>
              <a:endParaRPr lang="zh-CN" altLang="en-US"/>
            </a:p>
          </p:txBody>
        </p:sp>
        <p:sp>
          <p:nvSpPr>
            <p:cNvPr id="44037" name="文本框 19"/>
            <p:cNvSpPr/>
            <p:nvPr/>
          </p:nvSpPr>
          <p:spPr>
            <a:xfrm>
              <a:off x="218967" y="0"/>
              <a:ext cx="167330" cy="346360"/>
            </a:xfrm>
            <a:custGeom>
              <a:avLst/>
              <a:gdLst/>
              <a:ahLst/>
              <a:cxnLst>
                <a:cxn ang="0">
                  <a:pos x="0" y="0"/>
                </a:cxn>
              </a:cxnLst>
              <a:pathLst>
                <a:path w="167330" h="346360">
                  <a:moveTo>
                    <a:pt x="123537" y="0"/>
                  </a:moveTo>
                  <a:lnTo>
                    <a:pt x="163349" y="43792"/>
                  </a:lnTo>
                  <a:cubicBezTo>
                    <a:pt x="112921" y="80950"/>
                    <a:pt x="85053" y="126070"/>
                    <a:pt x="79745" y="179152"/>
                  </a:cubicBezTo>
                  <a:cubicBezTo>
                    <a:pt x="119556" y="179152"/>
                    <a:pt x="148751" y="179152"/>
                    <a:pt x="167330" y="179152"/>
                  </a:cubicBezTo>
                  <a:lnTo>
                    <a:pt x="167330" y="346360"/>
                  </a:lnTo>
                  <a:lnTo>
                    <a:pt x="121" y="346360"/>
                  </a:lnTo>
                  <a:lnTo>
                    <a:pt x="121" y="218963"/>
                  </a:lnTo>
                  <a:cubicBezTo>
                    <a:pt x="-2533" y="120761"/>
                    <a:pt x="38606" y="47774"/>
                    <a:pt x="123537" y="0"/>
                  </a:cubicBezTo>
                  <a:close/>
                </a:path>
              </a:pathLst>
            </a:custGeom>
            <a:solidFill>
              <a:schemeClr val="tx1"/>
            </a:solidFill>
            <a:ln w="9525">
              <a:noFill/>
            </a:ln>
          </p:spPr>
          <p:txBody>
            <a:bodyPr/>
            <a:p>
              <a:endParaRPr lang="zh-CN" altLang="en-US"/>
            </a:p>
          </p:txBody>
        </p:sp>
      </p:grpSp>
      <p:grpSp>
        <p:nvGrpSpPr>
          <p:cNvPr id="44038" name="组合 44038"/>
          <p:cNvGrpSpPr/>
          <p:nvPr/>
        </p:nvGrpSpPr>
        <p:grpSpPr>
          <a:xfrm>
            <a:off x="7648575" y="6257925"/>
            <a:ext cx="288925" cy="260350"/>
            <a:chOff x="0" y="0"/>
            <a:chExt cx="386295" cy="346360"/>
          </a:xfrm>
        </p:grpSpPr>
        <p:sp>
          <p:nvSpPr>
            <p:cNvPr id="44039" name="文本框 18"/>
            <p:cNvSpPr/>
            <p:nvPr/>
          </p:nvSpPr>
          <p:spPr>
            <a:xfrm>
              <a:off x="0" y="0"/>
              <a:ext cx="163351" cy="346360"/>
            </a:xfrm>
            <a:custGeom>
              <a:avLst/>
              <a:gdLst/>
              <a:ahLst/>
              <a:cxnLst>
                <a:cxn ang="0">
                  <a:pos x="0" y="0"/>
                </a:cxn>
              </a:cxnLst>
              <a:pathLst>
                <a:path w="163351" h="346360">
                  <a:moveTo>
                    <a:pt x="0" y="0"/>
                  </a:moveTo>
                  <a:lnTo>
                    <a:pt x="163227" y="0"/>
                  </a:lnTo>
                  <a:lnTo>
                    <a:pt x="163227" y="131378"/>
                  </a:lnTo>
                  <a:cubicBezTo>
                    <a:pt x="165881" y="229580"/>
                    <a:pt x="126069" y="301240"/>
                    <a:pt x="43792" y="346360"/>
                  </a:cubicBezTo>
                  <a:lnTo>
                    <a:pt x="3981" y="306549"/>
                  </a:lnTo>
                  <a:cubicBezTo>
                    <a:pt x="57063" y="269391"/>
                    <a:pt x="83604" y="222944"/>
                    <a:pt x="83604" y="167208"/>
                  </a:cubicBezTo>
                  <a:cubicBezTo>
                    <a:pt x="49101" y="167208"/>
                    <a:pt x="21232" y="167208"/>
                    <a:pt x="0" y="167208"/>
                  </a:cubicBezTo>
                  <a:lnTo>
                    <a:pt x="0" y="0"/>
                  </a:lnTo>
                  <a:close/>
                </a:path>
              </a:pathLst>
            </a:custGeom>
            <a:solidFill>
              <a:schemeClr val="tx1"/>
            </a:solidFill>
            <a:ln w="9525">
              <a:noFill/>
            </a:ln>
          </p:spPr>
          <p:txBody>
            <a:bodyPr/>
            <a:p>
              <a:endParaRPr lang="zh-CN" altLang="en-US"/>
            </a:p>
          </p:txBody>
        </p:sp>
        <p:sp>
          <p:nvSpPr>
            <p:cNvPr id="44040" name="文本框 17"/>
            <p:cNvSpPr/>
            <p:nvPr/>
          </p:nvSpPr>
          <p:spPr>
            <a:xfrm>
              <a:off x="222944" y="0"/>
              <a:ext cx="163351" cy="346360"/>
            </a:xfrm>
            <a:custGeom>
              <a:avLst/>
              <a:gdLst/>
              <a:ahLst/>
              <a:cxnLst>
                <a:cxn ang="0">
                  <a:pos x="0" y="0"/>
                </a:cxn>
              </a:cxnLst>
              <a:pathLst>
                <a:path w="163351" h="346360">
                  <a:moveTo>
                    <a:pt x="0" y="0"/>
                  </a:moveTo>
                  <a:lnTo>
                    <a:pt x="163227" y="0"/>
                  </a:lnTo>
                  <a:lnTo>
                    <a:pt x="163227" y="131378"/>
                  </a:lnTo>
                  <a:cubicBezTo>
                    <a:pt x="165882" y="229580"/>
                    <a:pt x="126070" y="301240"/>
                    <a:pt x="43793" y="346360"/>
                  </a:cubicBezTo>
                  <a:lnTo>
                    <a:pt x="0" y="306549"/>
                  </a:lnTo>
                  <a:cubicBezTo>
                    <a:pt x="50428" y="272045"/>
                    <a:pt x="78296" y="225599"/>
                    <a:pt x="83604" y="167208"/>
                  </a:cubicBezTo>
                  <a:cubicBezTo>
                    <a:pt x="49101" y="167208"/>
                    <a:pt x="21233" y="167208"/>
                    <a:pt x="0" y="167208"/>
                  </a:cubicBezTo>
                  <a:lnTo>
                    <a:pt x="0" y="0"/>
                  </a:lnTo>
                  <a:close/>
                </a:path>
              </a:pathLst>
            </a:custGeom>
            <a:solidFill>
              <a:schemeClr val="tx1"/>
            </a:solidFill>
            <a:ln w="9525">
              <a:noFill/>
            </a:ln>
          </p:spPr>
          <p:txBody>
            <a:bodyPr/>
            <a:p>
              <a:endParaRPr lang="zh-CN" altLang="en-US"/>
            </a:p>
          </p:txBody>
        </p:sp>
      </p:grpSp>
      <p:sp>
        <p:nvSpPr>
          <p:cNvPr id="44041" name="文本框 1"/>
          <p:cNvSpPr/>
          <p:nvPr/>
        </p:nvSpPr>
        <p:spPr>
          <a:xfrm>
            <a:off x="952500" y="1285875"/>
            <a:ext cx="6796088" cy="1435100"/>
          </a:xfrm>
          <a:prstGeom prst="rect">
            <a:avLst/>
          </a:prstGeom>
          <a:noFill/>
          <a:ln w="9525">
            <a:noFill/>
          </a:ln>
        </p:spPr>
        <p:txBody>
          <a:bodyPr wrap="square" lIns="90000" tIns="46800" rIns="90000" bIns="46800" anchor="t"/>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       </a:t>
            </a:r>
            <a:r>
              <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rPr>
              <a:t>第一次被公安机关查获将拘留</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15</a:t>
            </a:r>
            <a:r>
              <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rPr>
              <a:t>日，罚款</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2000</a:t>
            </a:r>
            <a:r>
              <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rPr>
              <a:t>元；第二次被公安机关查获将拘留</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15</a:t>
            </a:r>
            <a:r>
              <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rPr>
              <a:t>日，罚款</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2000</a:t>
            </a:r>
            <a:r>
              <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rPr>
              <a:t>元社区戒毒三年；第三次被公安机关查获将强制隔离戒毒两年社区康复治疗三年。</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 </a:t>
            </a:r>
            <a:endPar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（一）非法持有鸦片不满二百克、海洛因或者甲基苯丙胺不满十克或者其他少量毒品的； </a:t>
            </a:r>
            <a:endPar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（二）向他人提供毒品的； </a:t>
            </a:r>
            <a:endPar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（三）吸食、注射毒品的； </a:t>
            </a:r>
            <a:endPar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（四）胁迫、欺骗医务人员开具麻醉药品、精神药品的。 </a:t>
            </a:r>
            <a:endPar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第七十三条 教唆、引诱、欺骗他人吸食、注射毒品的，处十日以上十五日以下拘留，并处五百元以上二千元以下罚款。 </a:t>
            </a:r>
            <a:endParaRPr lang="en-US" altLang="zh-CN" dirty="0">
              <a:latin typeface="Arial" panose="020B0604020202020204" pitchFamily="34" charset="0"/>
              <a:ea typeface="宋体" panose="02010600030101010101" pitchFamily="2" charset="-122"/>
            </a:endParaRPr>
          </a:p>
        </p:txBody>
      </p:sp>
      <p:sp>
        <p:nvSpPr>
          <p:cNvPr id="44042" name="文本框 2"/>
          <p:cNvSpPr/>
          <p:nvPr/>
        </p:nvSpPr>
        <p:spPr>
          <a:xfrm>
            <a:off x="1954213" y="257175"/>
            <a:ext cx="5461000" cy="1600200"/>
          </a:xfrm>
          <a:prstGeom prst="rect">
            <a:avLst/>
          </a:prstGeom>
          <a:noFill/>
          <a:ln w="9525">
            <a:noFill/>
          </a:ln>
        </p:spPr>
        <p:txBody>
          <a:bodyPr anchor="t"/>
          <a:p>
            <a:r>
              <a:rPr lang="zh-CN" altLang="en-US" sz="4000" dirty="0">
                <a:solidFill>
                  <a:srgbClr val="000000"/>
                </a:solidFill>
                <a:latin typeface="黑体" panose="02010609060101010101" charset="-122"/>
                <a:ea typeface="黑体" panose="02010609060101010101" charset="-122"/>
                <a:sym typeface="黑体" panose="02010609060101010101" charset="-122"/>
              </a:rPr>
              <a:t>对吸毒行为的处罚</a:t>
            </a: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sp>
        <p:nvSpPr>
          <p:cNvPr id="45058" name="Line 6"/>
          <p:cNvSpPr/>
          <p:nvPr/>
        </p:nvSpPr>
        <p:spPr>
          <a:xfrm>
            <a:off x="1376363" y="1285875"/>
            <a:ext cx="6038850" cy="0"/>
          </a:xfrm>
          <a:prstGeom prst="line">
            <a:avLst/>
          </a:prstGeom>
          <a:ln w="25400" cap="flat" cmpd="sng">
            <a:solidFill>
              <a:srgbClr val="A5A5A5"/>
            </a:solidFill>
            <a:prstDash val="solid"/>
            <a:round/>
            <a:headEnd type="none" w="med" len="med"/>
            <a:tailEnd type="none" w="med" len="med"/>
          </a:ln>
        </p:spPr>
        <p:txBody>
          <a:bodyPr lIns="90000" tIns="46800" rIns="90000" bIns="46800" anchor="ctr"/>
          <a:p>
            <a:pPr algn="ctr"/>
            <a:endParaRPr lang="zh-CN" altLang="zh-CN" sz="1500">
              <a:solidFill>
                <a:srgbClr val="000000"/>
              </a:solidFill>
              <a:latin typeface="Arial" panose="020B0604020202020204" pitchFamily="34" charset="0"/>
              <a:ea typeface="MS PGothic" panose="020B0600070205080204" charset="-128"/>
              <a:sym typeface="Arial" panose="020B0604020202020204" pitchFamily="34" charset="0"/>
            </a:endParaRPr>
          </a:p>
        </p:txBody>
      </p:sp>
      <p:sp>
        <p:nvSpPr>
          <p:cNvPr id="45059" name="Line 6"/>
          <p:cNvSpPr/>
          <p:nvPr/>
        </p:nvSpPr>
        <p:spPr>
          <a:xfrm>
            <a:off x="1285875" y="6373813"/>
            <a:ext cx="6129338" cy="1587"/>
          </a:xfrm>
          <a:prstGeom prst="line">
            <a:avLst/>
          </a:prstGeom>
          <a:ln w="25400" cap="flat" cmpd="sng">
            <a:solidFill>
              <a:srgbClr val="A5A5A5"/>
            </a:solidFill>
            <a:prstDash val="solid"/>
            <a:round/>
            <a:headEnd type="none" w="med" len="med"/>
            <a:tailEnd type="none" w="med" len="med"/>
          </a:ln>
        </p:spPr>
        <p:txBody>
          <a:bodyPr lIns="90000" tIns="46800" rIns="90000" bIns="46800" anchor="ctr"/>
          <a:p>
            <a:pPr algn="ctr"/>
            <a:endParaRPr lang="zh-CN" altLang="zh-CN" sz="1500">
              <a:solidFill>
                <a:srgbClr val="000000"/>
              </a:solidFill>
              <a:latin typeface="Arial" panose="020B0604020202020204" pitchFamily="34" charset="0"/>
              <a:ea typeface="MS PGothic" panose="020B0600070205080204" charset="-128"/>
              <a:sym typeface="Arial" panose="020B0604020202020204" pitchFamily="34" charset="0"/>
            </a:endParaRPr>
          </a:p>
        </p:txBody>
      </p:sp>
      <p:grpSp>
        <p:nvGrpSpPr>
          <p:cNvPr id="45060" name="组合 45059"/>
          <p:cNvGrpSpPr/>
          <p:nvPr/>
        </p:nvGrpSpPr>
        <p:grpSpPr>
          <a:xfrm>
            <a:off x="784225" y="1081088"/>
            <a:ext cx="290513" cy="258762"/>
            <a:chOff x="0" y="0"/>
            <a:chExt cx="386297" cy="346360"/>
          </a:xfrm>
        </p:grpSpPr>
        <p:sp>
          <p:nvSpPr>
            <p:cNvPr id="45061" name="文本框 20"/>
            <p:cNvSpPr/>
            <p:nvPr/>
          </p:nvSpPr>
          <p:spPr>
            <a:xfrm>
              <a:off x="0" y="0"/>
              <a:ext cx="163352" cy="346360"/>
            </a:xfrm>
            <a:custGeom>
              <a:avLst/>
              <a:gdLst/>
              <a:ahLst/>
              <a:cxnLst>
                <a:cxn ang="0">
                  <a:pos x="0" y="0"/>
                </a:cxn>
              </a:cxnLst>
              <a:pathLst>
                <a:path w="163352" h="346360">
                  <a:moveTo>
                    <a:pt x="119560" y="0"/>
                  </a:moveTo>
                  <a:lnTo>
                    <a:pt x="159371" y="43792"/>
                  </a:lnTo>
                  <a:cubicBezTo>
                    <a:pt x="108943" y="80950"/>
                    <a:pt x="82402" y="126070"/>
                    <a:pt x="79748" y="179152"/>
                  </a:cubicBezTo>
                  <a:cubicBezTo>
                    <a:pt x="116906" y="179152"/>
                    <a:pt x="144774" y="179152"/>
                    <a:pt x="163352" y="179152"/>
                  </a:cubicBezTo>
                  <a:lnTo>
                    <a:pt x="163352" y="346360"/>
                  </a:lnTo>
                  <a:lnTo>
                    <a:pt x="125" y="346360"/>
                  </a:lnTo>
                  <a:lnTo>
                    <a:pt x="125" y="218963"/>
                  </a:lnTo>
                  <a:cubicBezTo>
                    <a:pt x="-2529" y="118107"/>
                    <a:pt x="37282" y="45119"/>
                    <a:pt x="119560" y="0"/>
                  </a:cubicBezTo>
                  <a:close/>
                </a:path>
              </a:pathLst>
            </a:custGeom>
            <a:solidFill>
              <a:schemeClr val="tx1"/>
            </a:solidFill>
            <a:ln w="9525">
              <a:noFill/>
            </a:ln>
          </p:spPr>
          <p:txBody>
            <a:bodyPr/>
            <a:p>
              <a:endParaRPr lang="zh-CN" altLang="en-US"/>
            </a:p>
          </p:txBody>
        </p:sp>
        <p:sp>
          <p:nvSpPr>
            <p:cNvPr id="45062" name="文本框 19"/>
            <p:cNvSpPr/>
            <p:nvPr/>
          </p:nvSpPr>
          <p:spPr>
            <a:xfrm>
              <a:off x="218967" y="0"/>
              <a:ext cx="167330" cy="346360"/>
            </a:xfrm>
            <a:custGeom>
              <a:avLst/>
              <a:gdLst/>
              <a:ahLst/>
              <a:cxnLst>
                <a:cxn ang="0">
                  <a:pos x="0" y="0"/>
                </a:cxn>
              </a:cxnLst>
              <a:pathLst>
                <a:path w="167330" h="346360">
                  <a:moveTo>
                    <a:pt x="123537" y="0"/>
                  </a:moveTo>
                  <a:lnTo>
                    <a:pt x="163349" y="43792"/>
                  </a:lnTo>
                  <a:cubicBezTo>
                    <a:pt x="112921" y="80950"/>
                    <a:pt x="85053" y="126070"/>
                    <a:pt x="79745" y="179152"/>
                  </a:cubicBezTo>
                  <a:cubicBezTo>
                    <a:pt x="119556" y="179152"/>
                    <a:pt x="148751" y="179152"/>
                    <a:pt x="167330" y="179152"/>
                  </a:cubicBezTo>
                  <a:lnTo>
                    <a:pt x="167330" y="346360"/>
                  </a:lnTo>
                  <a:lnTo>
                    <a:pt x="121" y="346360"/>
                  </a:lnTo>
                  <a:lnTo>
                    <a:pt x="121" y="218963"/>
                  </a:lnTo>
                  <a:cubicBezTo>
                    <a:pt x="-2533" y="120761"/>
                    <a:pt x="38606" y="47774"/>
                    <a:pt x="123537" y="0"/>
                  </a:cubicBezTo>
                  <a:close/>
                </a:path>
              </a:pathLst>
            </a:custGeom>
            <a:solidFill>
              <a:schemeClr val="tx1"/>
            </a:solidFill>
            <a:ln w="9525">
              <a:noFill/>
            </a:ln>
          </p:spPr>
          <p:txBody>
            <a:bodyPr/>
            <a:p>
              <a:endParaRPr lang="zh-CN" altLang="en-US"/>
            </a:p>
          </p:txBody>
        </p:sp>
      </p:grpSp>
      <p:grpSp>
        <p:nvGrpSpPr>
          <p:cNvPr id="45063" name="组合 45062"/>
          <p:cNvGrpSpPr/>
          <p:nvPr/>
        </p:nvGrpSpPr>
        <p:grpSpPr>
          <a:xfrm>
            <a:off x="7648575" y="6257925"/>
            <a:ext cx="288925" cy="260350"/>
            <a:chOff x="0" y="0"/>
            <a:chExt cx="386295" cy="346360"/>
          </a:xfrm>
        </p:grpSpPr>
        <p:sp>
          <p:nvSpPr>
            <p:cNvPr id="45064" name="文本框 18"/>
            <p:cNvSpPr/>
            <p:nvPr/>
          </p:nvSpPr>
          <p:spPr>
            <a:xfrm>
              <a:off x="0" y="0"/>
              <a:ext cx="163351" cy="346360"/>
            </a:xfrm>
            <a:custGeom>
              <a:avLst/>
              <a:gdLst/>
              <a:ahLst/>
              <a:cxnLst>
                <a:cxn ang="0">
                  <a:pos x="0" y="0"/>
                </a:cxn>
              </a:cxnLst>
              <a:pathLst>
                <a:path w="163351" h="346360">
                  <a:moveTo>
                    <a:pt x="0" y="0"/>
                  </a:moveTo>
                  <a:lnTo>
                    <a:pt x="163227" y="0"/>
                  </a:lnTo>
                  <a:lnTo>
                    <a:pt x="163227" y="131378"/>
                  </a:lnTo>
                  <a:cubicBezTo>
                    <a:pt x="165881" y="229580"/>
                    <a:pt x="126069" y="301240"/>
                    <a:pt x="43792" y="346360"/>
                  </a:cubicBezTo>
                  <a:lnTo>
                    <a:pt x="3981" y="306549"/>
                  </a:lnTo>
                  <a:cubicBezTo>
                    <a:pt x="57063" y="269391"/>
                    <a:pt x="83604" y="222944"/>
                    <a:pt x="83604" y="167208"/>
                  </a:cubicBezTo>
                  <a:cubicBezTo>
                    <a:pt x="49101" y="167208"/>
                    <a:pt x="21232" y="167208"/>
                    <a:pt x="0" y="167208"/>
                  </a:cubicBezTo>
                  <a:lnTo>
                    <a:pt x="0" y="0"/>
                  </a:lnTo>
                  <a:close/>
                </a:path>
              </a:pathLst>
            </a:custGeom>
            <a:solidFill>
              <a:schemeClr val="tx1"/>
            </a:solidFill>
            <a:ln w="9525">
              <a:noFill/>
            </a:ln>
          </p:spPr>
          <p:txBody>
            <a:bodyPr/>
            <a:p>
              <a:endParaRPr lang="zh-CN" altLang="en-US"/>
            </a:p>
          </p:txBody>
        </p:sp>
        <p:sp>
          <p:nvSpPr>
            <p:cNvPr id="45065" name="文本框 17"/>
            <p:cNvSpPr/>
            <p:nvPr/>
          </p:nvSpPr>
          <p:spPr>
            <a:xfrm>
              <a:off x="222944" y="0"/>
              <a:ext cx="163351" cy="346360"/>
            </a:xfrm>
            <a:custGeom>
              <a:avLst/>
              <a:gdLst/>
              <a:ahLst/>
              <a:cxnLst>
                <a:cxn ang="0">
                  <a:pos x="0" y="0"/>
                </a:cxn>
              </a:cxnLst>
              <a:pathLst>
                <a:path w="163351" h="346360">
                  <a:moveTo>
                    <a:pt x="0" y="0"/>
                  </a:moveTo>
                  <a:lnTo>
                    <a:pt x="163227" y="0"/>
                  </a:lnTo>
                  <a:lnTo>
                    <a:pt x="163227" y="131378"/>
                  </a:lnTo>
                  <a:cubicBezTo>
                    <a:pt x="165882" y="229580"/>
                    <a:pt x="126070" y="301240"/>
                    <a:pt x="43793" y="346360"/>
                  </a:cubicBezTo>
                  <a:lnTo>
                    <a:pt x="0" y="306549"/>
                  </a:lnTo>
                  <a:cubicBezTo>
                    <a:pt x="50428" y="272045"/>
                    <a:pt x="78296" y="225599"/>
                    <a:pt x="83604" y="167208"/>
                  </a:cubicBezTo>
                  <a:cubicBezTo>
                    <a:pt x="49101" y="167208"/>
                    <a:pt x="21233" y="167208"/>
                    <a:pt x="0" y="167208"/>
                  </a:cubicBezTo>
                  <a:lnTo>
                    <a:pt x="0" y="0"/>
                  </a:lnTo>
                  <a:close/>
                </a:path>
              </a:pathLst>
            </a:custGeom>
            <a:solidFill>
              <a:schemeClr val="tx1"/>
            </a:solidFill>
            <a:ln w="9525">
              <a:noFill/>
            </a:ln>
          </p:spPr>
          <p:txBody>
            <a:bodyPr/>
            <a:p>
              <a:endParaRPr lang="zh-CN" altLang="en-US"/>
            </a:p>
          </p:txBody>
        </p:sp>
      </p:grpSp>
      <p:sp>
        <p:nvSpPr>
          <p:cNvPr id="45066" name="文本框 1"/>
          <p:cNvSpPr/>
          <p:nvPr/>
        </p:nvSpPr>
        <p:spPr>
          <a:xfrm>
            <a:off x="974725" y="1339850"/>
            <a:ext cx="6796088" cy="1527175"/>
          </a:xfrm>
          <a:prstGeom prst="rect">
            <a:avLst/>
          </a:prstGeom>
          <a:noFill/>
          <a:ln w="9525">
            <a:noFill/>
          </a:ln>
        </p:spPr>
        <p:txBody>
          <a:bodyPr wrap="square" lIns="90000" tIns="46800" rIns="90000" bIns="46800" anchor="t"/>
          <a:p>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 《中华人民共和国</a:t>
            </a:r>
            <a:r>
              <a:rPr lang="zh-CN" altLang="en-US" dirty="0">
                <a:solidFill>
                  <a:srgbClr val="000000"/>
                </a:solidFill>
                <a:latin typeface="Arial" panose="020B0604020202020204" pitchFamily="34" charset="0"/>
                <a:ea typeface="宋体" panose="02010600030101010101" pitchFamily="2" charset="-122"/>
                <a:sym typeface="黑体" panose="02010609060101010101" charset="-122"/>
              </a:rPr>
              <a:t>禁毒法</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》规定的</a:t>
            </a:r>
            <a:r>
              <a:rPr lang="zh-CN" altLang="en-US" dirty="0">
                <a:solidFill>
                  <a:srgbClr val="000000"/>
                </a:solidFill>
                <a:latin typeface="Arial" panose="020B0604020202020204" pitchFamily="34" charset="0"/>
                <a:ea typeface="宋体" panose="02010600030101010101" pitchFamily="2" charset="-122"/>
                <a:sym typeface="黑体" panose="02010609060101010101" charset="-122"/>
              </a:rPr>
              <a:t>戒毒措施</a:t>
            </a:r>
            <a:r>
              <a:rPr lang="en-US" altLang="zh-CN" dirty="0">
                <a:solidFill>
                  <a:srgbClr val="000000"/>
                </a:solidFill>
                <a:latin typeface="Arial" panose="020B0604020202020204" pitchFamily="34" charset="0"/>
                <a:ea typeface="宋体" panose="02010600030101010101" pitchFamily="2" charset="-122"/>
                <a:sym typeface="Arial" panose="020B0604020202020204" pitchFamily="34" charset="0"/>
              </a:rPr>
              <a:t>如下：</a:t>
            </a:r>
            <a:endParaRPr lang="zh-CN" altLang="en-US"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第三十三条 对吸毒成瘾人员，公安机关可以责令其接受社区戒毒，同时通知吸毒人员户籍所在地或者现居住地的城市街道办事处、乡镇人民政府。社区戒毒的期限为三年。</a:t>
            </a:r>
            <a:endParaRPr lang="zh-CN" altLang="en-US" sz="16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　　第三十八条 吸毒成瘾人员有下列情形之一的，由县级以上人民政府公安机关作出强制隔离戒毒的决定：</a:t>
            </a:r>
            <a:endParaRPr lang="zh-CN" altLang="en-US" sz="16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　　(一)拒绝接受社区戒毒的;</a:t>
            </a:r>
            <a:endParaRPr lang="zh-CN" altLang="en-US" sz="16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　　(二)在社区戒毒期间吸食、注射毒品的;</a:t>
            </a:r>
            <a:endParaRPr lang="zh-CN" altLang="en-US" sz="16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　　(三)严重违反社区戒毒协议的;</a:t>
            </a:r>
            <a:endParaRPr lang="zh-CN" altLang="en-US" sz="16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　　(四)经社区戒毒、强制隔离戒毒后再次吸食、注射毒品的。</a:t>
            </a:r>
            <a:endParaRPr lang="zh-CN" altLang="en-US" sz="1600" dirty="0">
              <a:solidFill>
                <a:srgbClr val="000000"/>
              </a:solidFill>
              <a:latin typeface="Arial" panose="020B0604020202020204" pitchFamily="34" charset="0"/>
              <a:ea typeface="宋体" panose="02010600030101010101" pitchFamily="2" charset="-122"/>
              <a:sym typeface="Arial" panose="020B0604020202020204" pitchFamily="34" charset="0"/>
            </a:endParaRPr>
          </a:p>
          <a:p>
            <a:r>
              <a:rPr lang="en-US" altLang="zh-CN" sz="1600" dirty="0">
                <a:solidFill>
                  <a:srgbClr val="000000"/>
                </a:solidFill>
                <a:latin typeface="Arial" panose="020B0604020202020204" pitchFamily="34" charset="0"/>
                <a:ea typeface="宋体" panose="02010600030101010101" pitchFamily="2" charset="-122"/>
                <a:sym typeface="Arial" panose="020B0604020202020204" pitchFamily="34" charset="0"/>
              </a:rPr>
              <a:t>　　对于吸毒成瘾严重，通过社区戒毒难以戒除毒瘾的人员，公安机关可以直接作出强制隔离戒毒的决定。吸毒成瘾人员自愿接受强制隔离戒毒的，经公安机关同意，可以进入强制隔离戒毒场所戒毒。</a:t>
            </a:r>
            <a:endParaRPr lang="en-US" altLang="zh-CN" dirty="0">
              <a:latin typeface="Arial" panose="020B0604020202020204" pitchFamily="34" charset="0"/>
              <a:ea typeface="宋体" panose="02010600030101010101" pitchFamily="2" charset="-122"/>
            </a:endParaRPr>
          </a:p>
        </p:txBody>
      </p:sp>
      <p:sp>
        <p:nvSpPr>
          <p:cNvPr id="45067" name="文本框 2"/>
          <p:cNvSpPr/>
          <p:nvPr/>
        </p:nvSpPr>
        <p:spPr>
          <a:xfrm>
            <a:off x="1954213" y="257175"/>
            <a:ext cx="5461000" cy="1600200"/>
          </a:xfrm>
          <a:prstGeom prst="rect">
            <a:avLst/>
          </a:prstGeom>
          <a:noFill/>
          <a:ln w="9525">
            <a:noFill/>
          </a:ln>
        </p:spPr>
        <p:txBody>
          <a:bodyPr anchor="t"/>
          <a:p>
            <a:endParaRPr lang="zh-CN" altLang="zh-CN" sz="4000">
              <a:solidFill>
                <a:srgbClr val="000000"/>
              </a:solidFill>
              <a:latin typeface="黑体" panose="02010609060101010101" charset="-122"/>
              <a:ea typeface="黑体" panose="02010609060101010101" charset="-122"/>
              <a:sym typeface="黑体" panose="02010609060101010101"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1"/>
          <p:cNvSpPr>
            <a:spLocks noGrp="1"/>
          </p:cNvSpPr>
          <p:nvPr>
            <p:ph type="ctrTitle"/>
          </p:nvPr>
        </p:nvSpPr>
        <p:spPr>
          <a:xfrm>
            <a:off x="1704975" y="1246188"/>
            <a:ext cx="5734050" cy="1000125"/>
          </a:xfrm>
          <a:ln/>
        </p:spPr>
        <p:txBody>
          <a:bodyPr vert="horz" wrap="square" lIns="90000" tIns="46800" rIns="90000" bIns="46800" anchor="b"/>
          <a:p>
            <a:pPr>
              <a:buClrTx/>
              <a:buSzTx/>
              <a:buFontTx/>
            </a:pPr>
            <a:r>
              <a:rPr lang="en-US" altLang="zh-CN" sz="4400" kern="1200" dirty="0">
                <a:solidFill>
                  <a:srgbClr val="262626"/>
                </a:solidFill>
                <a:latin typeface="+mj-lt"/>
                <a:ea typeface="+mj-ea"/>
                <a:cs typeface="+mj-cs"/>
                <a:sym typeface="Arial" panose="020B0604020202020204" pitchFamily="34" charset="0"/>
              </a:rPr>
              <a:t>04.</a:t>
            </a:r>
            <a:r>
              <a:rPr lang="zh-CN" altLang="en-US" sz="4400" kern="1200" dirty="0">
                <a:solidFill>
                  <a:srgbClr val="262626"/>
                </a:solidFill>
                <a:latin typeface="黑体" panose="02010609060101010101" charset="-122"/>
                <a:ea typeface="+mj-ea"/>
                <a:cs typeface="+mj-cs"/>
                <a:sym typeface="黑体" panose="02010609060101010101" charset="-122"/>
              </a:rPr>
              <a:t>毒品的预防</a:t>
            </a:r>
            <a:endParaRPr lang="zh-CN" altLang="en-US" sz="3200" kern="1200" dirty="0">
              <a:latin typeface="+mj-lt"/>
              <a:ea typeface="+mj-ea"/>
              <a:cs typeface="+mj-cs"/>
              <a:sym typeface="Arial" panose="020B0604020202020204" pitchFamily="34" charset="0"/>
            </a:endParaRPr>
          </a:p>
        </p:txBody>
      </p:sp>
      <p:sp>
        <p:nvSpPr>
          <p:cNvPr id="46082" name="文本占位符 2"/>
          <p:cNvSpPr>
            <a:spLocks noGrp="1"/>
          </p:cNvSpPr>
          <p:nvPr>
            <p:ph type="subTitle" idx="1"/>
          </p:nvPr>
        </p:nvSpPr>
        <p:spPr>
          <a:xfrm>
            <a:off x="-7937" y="2679700"/>
            <a:ext cx="8764587" cy="1498600"/>
          </a:xfrm>
          <a:ln/>
        </p:spPr>
        <p:txBody>
          <a:bodyPr vert="horz" wrap="square" lIns="90000" tIns="46800" rIns="90000" bIns="46800" anchor="t"/>
          <a:p>
            <a:pPr marL="533400" indent="-533400" algn="l" defTabSz="0">
              <a:lnSpc>
                <a:spcPct val="120000"/>
              </a:lnSpc>
              <a:buClrTx/>
              <a:buSzTx/>
            </a:pPr>
            <a:r>
              <a:rPr lang="en-US" altLang="zh-CN" sz="2000" kern="1200" dirty="0">
                <a:solidFill>
                  <a:srgbClr val="000000"/>
                </a:solidFill>
                <a:latin typeface="宋体" panose="02010600030101010101" pitchFamily="2" charset="-122"/>
                <a:ea typeface="宋体" panose="02010600030101010101" pitchFamily="2" charset="-122"/>
                <a:cs typeface="+mn-cs"/>
                <a:sym typeface="宋体" panose="02010600030101010101" pitchFamily="2" charset="-122"/>
              </a:rPr>
              <a:t>   </a:t>
            </a:r>
            <a:r>
              <a:rPr lang="zh-CN" altLang="en-US" sz="2000" kern="1200" dirty="0">
                <a:solidFill>
                  <a:srgbClr val="000000"/>
                </a:solidFill>
                <a:latin typeface="宋体" panose="02010600030101010101" pitchFamily="2" charset="-122"/>
                <a:ea typeface="宋体" panose="02010600030101010101" pitchFamily="2" charset="-122"/>
                <a:cs typeface="+mn-cs"/>
                <a:sym typeface="宋体" panose="02010600030101010101" pitchFamily="2" charset="-122"/>
              </a:rPr>
              <a:t>吸食、注射毒品会上瘾，不但对人体、精神上造成严重损害，还会对家庭、社会造成祸害。因此，我们必须充分认识、了解染毒的成因和使用毒品的后果，严加防范，远离毒品，以免酿成苦果。</a:t>
            </a:r>
            <a:endParaRPr lang="zh-CN" altLang="en-US" kern="1200" dirty="0">
              <a:latin typeface="+mn-lt"/>
              <a:ea typeface="+mn-ea"/>
              <a:cs typeface="+mn-cs"/>
              <a:sym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ounded Rectangle 3"/>
          <p:cNvSpPr/>
          <p:nvPr/>
        </p:nvSpPr>
        <p:spPr>
          <a:xfrm>
            <a:off x="631825" y="1706563"/>
            <a:ext cx="2543175" cy="1317625"/>
          </a:xfrm>
          <a:prstGeom prst="roundRect">
            <a:avLst>
              <a:gd name="adj" fmla="val 7440"/>
            </a:avLst>
          </a:prstGeom>
          <a:noFill/>
          <a:ln w="12700" cap="flat" cmpd="sng">
            <a:solidFill>
              <a:srgbClr val="32331C"/>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06" name="Rounded Rectangle 9"/>
          <p:cNvSpPr/>
          <p:nvPr/>
        </p:nvSpPr>
        <p:spPr>
          <a:xfrm>
            <a:off x="3313113" y="1706563"/>
            <a:ext cx="2544762" cy="1317625"/>
          </a:xfrm>
          <a:prstGeom prst="roundRect">
            <a:avLst>
              <a:gd name="adj" fmla="val 7440"/>
            </a:avLst>
          </a:prstGeom>
          <a:noFill/>
          <a:ln w="12700" cap="flat" cmpd="sng">
            <a:solidFill>
              <a:srgbClr val="767171"/>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07" name="Rounded Rectangle 10"/>
          <p:cNvSpPr/>
          <p:nvPr/>
        </p:nvSpPr>
        <p:spPr>
          <a:xfrm>
            <a:off x="5989638" y="1706563"/>
            <a:ext cx="2544762" cy="1317625"/>
          </a:xfrm>
          <a:prstGeom prst="roundRect">
            <a:avLst>
              <a:gd name="adj" fmla="val 7440"/>
            </a:avLst>
          </a:prstGeom>
          <a:noFill/>
          <a:ln w="12700" cap="flat" cmpd="sng">
            <a:solidFill>
              <a:srgbClr val="32331C"/>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08" name="Rounded Rectangle 14"/>
          <p:cNvSpPr/>
          <p:nvPr/>
        </p:nvSpPr>
        <p:spPr>
          <a:xfrm>
            <a:off x="631825" y="3571875"/>
            <a:ext cx="2543175" cy="1319213"/>
          </a:xfrm>
          <a:prstGeom prst="roundRect">
            <a:avLst>
              <a:gd name="adj" fmla="val 7440"/>
            </a:avLst>
          </a:prstGeom>
          <a:noFill/>
          <a:ln w="12700" cap="flat" cmpd="sng">
            <a:solidFill>
              <a:srgbClr val="767171"/>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09" name="Rounded Rectangle 15"/>
          <p:cNvSpPr/>
          <p:nvPr/>
        </p:nvSpPr>
        <p:spPr>
          <a:xfrm>
            <a:off x="3313113" y="3571875"/>
            <a:ext cx="2544762" cy="1319213"/>
          </a:xfrm>
          <a:prstGeom prst="roundRect">
            <a:avLst>
              <a:gd name="adj" fmla="val 7440"/>
            </a:avLst>
          </a:prstGeom>
          <a:noFill/>
          <a:ln w="12700" cap="flat" cmpd="sng">
            <a:solidFill>
              <a:srgbClr val="32331C"/>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0" name="Rounded Rectangle 16"/>
          <p:cNvSpPr/>
          <p:nvPr/>
        </p:nvSpPr>
        <p:spPr>
          <a:xfrm>
            <a:off x="5989638" y="3571875"/>
            <a:ext cx="2544762" cy="1319213"/>
          </a:xfrm>
          <a:prstGeom prst="roundRect">
            <a:avLst>
              <a:gd name="adj" fmla="val 7440"/>
            </a:avLst>
          </a:prstGeom>
          <a:noFill/>
          <a:ln w="12700" cap="flat" cmpd="sng">
            <a:solidFill>
              <a:srgbClr val="767171"/>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1" name="Rounded Rectangle 18"/>
          <p:cNvSpPr/>
          <p:nvPr/>
        </p:nvSpPr>
        <p:spPr>
          <a:xfrm>
            <a:off x="762000" y="2033588"/>
            <a:ext cx="685800" cy="661987"/>
          </a:xfrm>
          <a:prstGeom prst="roundRect">
            <a:avLst>
              <a:gd name="adj" fmla="val 7440"/>
            </a:avLst>
          </a:prstGeom>
          <a:solidFill>
            <a:srgbClr val="404040"/>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2" name="Rounded Rectangle 20"/>
          <p:cNvSpPr/>
          <p:nvPr/>
        </p:nvSpPr>
        <p:spPr>
          <a:xfrm>
            <a:off x="3429000" y="2022475"/>
            <a:ext cx="685800" cy="663575"/>
          </a:xfrm>
          <a:prstGeom prst="roundRect">
            <a:avLst>
              <a:gd name="adj" fmla="val 7440"/>
            </a:avLst>
          </a:prstGeom>
          <a:solidFill>
            <a:srgbClr val="767171"/>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3" name="Rounded Rectangle 22"/>
          <p:cNvSpPr/>
          <p:nvPr/>
        </p:nvSpPr>
        <p:spPr>
          <a:xfrm>
            <a:off x="6096000" y="2022475"/>
            <a:ext cx="685800" cy="663575"/>
          </a:xfrm>
          <a:prstGeom prst="roundRect">
            <a:avLst>
              <a:gd name="adj" fmla="val 7440"/>
            </a:avLst>
          </a:prstGeom>
          <a:solidFill>
            <a:srgbClr val="404040"/>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4" name="Rounded Rectangle 24"/>
          <p:cNvSpPr/>
          <p:nvPr/>
        </p:nvSpPr>
        <p:spPr>
          <a:xfrm>
            <a:off x="744538" y="3905250"/>
            <a:ext cx="685800" cy="661988"/>
          </a:xfrm>
          <a:prstGeom prst="roundRect">
            <a:avLst>
              <a:gd name="adj" fmla="val 7440"/>
            </a:avLst>
          </a:prstGeom>
          <a:solidFill>
            <a:srgbClr val="767171"/>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5" name="Rounded Rectangle 26"/>
          <p:cNvSpPr/>
          <p:nvPr/>
        </p:nvSpPr>
        <p:spPr>
          <a:xfrm>
            <a:off x="3429000" y="3894138"/>
            <a:ext cx="685800" cy="661987"/>
          </a:xfrm>
          <a:prstGeom prst="roundRect">
            <a:avLst>
              <a:gd name="adj" fmla="val 7440"/>
            </a:avLst>
          </a:prstGeom>
          <a:solidFill>
            <a:srgbClr val="404040"/>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6" name="Rounded Rectangle 28"/>
          <p:cNvSpPr/>
          <p:nvPr/>
        </p:nvSpPr>
        <p:spPr>
          <a:xfrm>
            <a:off x="6096000" y="3894138"/>
            <a:ext cx="685800" cy="661987"/>
          </a:xfrm>
          <a:prstGeom prst="roundRect">
            <a:avLst>
              <a:gd name="adj" fmla="val 7440"/>
            </a:avLst>
          </a:prstGeom>
          <a:solidFill>
            <a:srgbClr val="767171"/>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7117" name="矩形 48"/>
          <p:cNvSpPr/>
          <p:nvPr/>
        </p:nvSpPr>
        <p:spPr>
          <a:xfrm>
            <a:off x="1493838" y="1824038"/>
            <a:ext cx="1754187" cy="1316037"/>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加强毒品预防教育，提高抵御毒品侵袭的能力</a:t>
            </a:r>
            <a:endParaRPr lang="zh-CN" altLang="en-US" dirty="0">
              <a:latin typeface="Arial" panose="020B0604020202020204" pitchFamily="34" charset="0"/>
              <a:ea typeface="宋体" panose="02010600030101010101" pitchFamily="2" charset="-122"/>
            </a:endParaRPr>
          </a:p>
        </p:txBody>
      </p:sp>
      <p:sp>
        <p:nvSpPr>
          <p:cNvPr id="47118" name="矩形 50"/>
          <p:cNvSpPr/>
          <p:nvPr/>
        </p:nvSpPr>
        <p:spPr>
          <a:xfrm>
            <a:off x="1558925" y="3668713"/>
            <a:ext cx="1754188" cy="461962"/>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多参加各种有益身心健康的活动</a:t>
            </a:r>
            <a:endParaRPr lang="zh-CN" altLang="en-US" dirty="0">
              <a:latin typeface="Arial" panose="020B0604020202020204" pitchFamily="34" charset="0"/>
              <a:ea typeface="宋体" panose="02010600030101010101" pitchFamily="2" charset="-122"/>
            </a:endParaRPr>
          </a:p>
        </p:txBody>
      </p:sp>
      <p:sp>
        <p:nvSpPr>
          <p:cNvPr id="47119" name="矩形 52"/>
          <p:cNvSpPr/>
          <p:nvPr/>
        </p:nvSpPr>
        <p:spPr>
          <a:xfrm>
            <a:off x="4194175" y="1931988"/>
            <a:ext cx="1754188" cy="1317625"/>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慎重交友，绝不好奇去以身试毒</a:t>
            </a:r>
            <a:endParaRPr lang="zh-CN" altLang="en-US" dirty="0">
              <a:latin typeface="Arial" panose="020B0604020202020204" pitchFamily="34" charset="0"/>
              <a:ea typeface="宋体" panose="02010600030101010101" pitchFamily="2" charset="-122"/>
            </a:endParaRPr>
          </a:p>
        </p:txBody>
      </p:sp>
      <p:sp>
        <p:nvSpPr>
          <p:cNvPr id="47120" name="矩形 54"/>
          <p:cNvSpPr/>
          <p:nvPr/>
        </p:nvSpPr>
        <p:spPr>
          <a:xfrm>
            <a:off x="4194175" y="3668713"/>
            <a:ext cx="1754188" cy="461962"/>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多向禁毒职能部门、老师和长辈请教，接受他们的教导</a:t>
            </a:r>
            <a:endParaRPr lang="zh-CN" altLang="en-US" dirty="0">
              <a:latin typeface="Arial" panose="020B0604020202020204" pitchFamily="34" charset="0"/>
              <a:ea typeface="宋体" panose="02010600030101010101" pitchFamily="2" charset="-122"/>
            </a:endParaRPr>
          </a:p>
        </p:txBody>
      </p:sp>
      <p:sp>
        <p:nvSpPr>
          <p:cNvPr id="47121" name="矩形 56"/>
          <p:cNvSpPr/>
          <p:nvPr/>
        </p:nvSpPr>
        <p:spPr>
          <a:xfrm>
            <a:off x="6808788" y="1931988"/>
            <a:ext cx="1754187" cy="461962"/>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不轻信传言，不光顾低级趣味的娱乐场所</a:t>
            </a:r>
            <a:endParaRPr lang="zh-CN" altLang="en-US" dirty="0">
              <a:latin typeface="Arial" panose="020B0604020202020204" pitchFamily="34" charset="0"/>
              <a:ea typeface="宋体" panose="02010600030101010101" pitchFamily="2" charset="-122"/>
            </a:endParaRPr>
          </a:p>
        </p:txBody>
      </p:sp>
      <p:sp>
        <p:nvSpPr>
          <p:cNvPr id="47122" name="矩形 58"/>
          <p:cNvSpPr/>
          <p:nvPr/>
        </p:nvSpPr>
        <p:spPr>
          <a:xfrm>
            <a:off x="6808788" y="3775075"/>
            <a:ext cx="1754187" cy="460375"/>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以积极的态度承受、面对生活和学习</a:t>
            </a:r>
            <a:endParaRPr lang="zh-CN" altLang="en-US" dirty="0">
              <a:latin typeface="Arial" panose="020B0604020202020204" pitchFamily="34" charset="0"/>
              <a:ea typeface="宋体" panose="02010600030101010101" pitchFamily="2" charset="-122"/>
            </a:endParaRPr>
          </a:p>
        </p:txBody>
      </p:sp>
      <p:sp>
        <p:nvSpPr>
          <p:cNvPr id="47123" name="文本框 6"/>
          <p:cNvSpPr/>
          <p:nvPr/>
        </p:nvSpPr>
        <p:spPr>
          <a:xfrm>
            <a:off x="3119438" y="754063"/>
            <a:ext cx="3106737" cy="322262"/>
          </a:xfrm>
          <a:prstGeom prst="rect">
            <a:avLst/>
          </a:prstGeom>
          <a:noFill/>
          <a:ln w="9525">
            <a:noFill/>
          </a:ln>
        </p:spPr>
        <p:txBody>
          <a:bodyPr wrap="square" lIns="90000" tIns="46800" rIns="90000" bIns="46800" anchor="t"/>
          <a:p>
            <a:pPr>
              <a:buClr>
                <a:srgbClr val="473F3B"/>
              </a:buClr>
            </a:pPr>
            <a:r>
              <a:rPr lang="zh-CN" altLang="en-US" sz="3200" dirty="0">
                <a:solidFill>
                  <a:srgbClr val="000000"/>
                </a:solidFill>
                <a:latin typeface="黑体" panose="02010609060101010101" charset="-122"/>
                <a:ea typeface="黑体" panose="02010609060101010101" charset="-122"/>
                <a:sym typeface="黑体" panose="02010609060101010101" charset="-122"/>
              </a:rPr>
              <a:t>毒品预防的方法</a:t>
            </a:r>
            <a:endParaRPr lang="zh-CN" altLang="en-US" dirty="0">
              <a:latin typeface="Arial" panose="020B0604020202020204" pitchFamily="34" charset="0"/>
              <a:ea typeface="宋体" panose="02010600030101010101" pitchFamily="2" charset="-122"/>
            </a:endParaRPr>
          </a:p>
        </p:txBody>
      </p:sp>
      <p:sp>
        <p:nvSpPr>
          <p:cNvPr id="47124" name="文本框 1"/>
          <p:cNvSpPr/>
          <p:nvPr/>
        </p:nvSpPr>
        <p:spPr>
          <a:xfrm>
            <a:off x="909638" y="2155825"/>
            <a:ext cx="427037"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1</a:t>
            </a:r>
            <a:endParaRPr lang="en-US" altLang="zh-CN" dirty="0">
              <a:latin typeface="Arial" panose="020B0604020202020204" pitchFamily="34" charset="0"/>
              <a:ea typeface="宋体" panose="02010600030101010101" pitchFamily="2" charset="-122"/>
            </a:endParaRPr>
          </a:p>
        </p:txBody>
      </p:sp>
      <p:sp>
        <p:nvSpPr>
          <p:cNvPr id="47125" name="文本框 2"/>
          <p:cNvSpPr/>
          <p:nvPr/>
        </p:nvSpPr>
        <p:spPr>
          <a:xfrm>
            <a:off x="3559175" y="2209800"/>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2</a:t>
            </a:r>
            <a:endParaRPr lang="en-US" altLang="zh-CN" dirty="0">
              <a:latin typeface="Arial" panose="020B0604020202020204" pitchFamily="34" charset="0"/>
              <a:ea typeface="宋体" panose="02010600030101010101" pitchFamily="2" charset="-122"/>
            </a:endParaRPr>
          </a:p>
        </p:txBody>
      </p:sp>
      <p:sp>
        <p:nvSpPr>
          <p:cNvPr id="47126" name="文本框 4"/>
          <p:cNvSpPr/>
          <p:nvPr/>
        </p:nvSpPr>
        <p:spPr>
          <a:xfrm>
            <a:off x="874713" y="404177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4</a:t>
            </a:r>
            <a:endParaRPr lang="en-US" altLang="zh-CN" dirty="0">
              <a:latin typeface="Arial" panose="020B0604020202020204" pitchFamily="34" charset="0"/>
              <a:ea typeface="宋体" panose="02010600030101010101" pitchFamily="2" charset="-122"/>
            </a:endParaRPr>
          </a:p>
        </p:txBody>
      </p:sp>
      <p:sp>
        <p:nvSpPr>
          <p:cNvPr id="47127" name="文本框 5"/>
          <p:cNvSpPr/>
          <p:nvPr/>
        </p:nvSpPr>
        <p:spPr>
          <a:xfrm>
            <a:off x="6226175" y="218122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3</a:t>
            </a:r>
            <a:endParaRPr lang="en-US" altLang="zh-CN" dirty="0">
              <a:latin typeface="Arial" panose="020B0604020202020204" pitchFamily="34" charset="0"/>
              <a:ea typeface="宋体" panose="02010600030101010101" pitchFamily="2" charset="-122"/>
            </a:endParaRPr>
          </a:p>
        </p:txBody>
      </p:sp>
      <p:sp>
        <p:nvSpPr>
          <p:cNvPr id="47128" name="文本框 6"/>
          <p:cNvSpPr/>
          <p:nvPr/>
        </p:nvSpPr>
        <p:spPr>
          <a:xfrm>
            <a:off x="3559175" y="404177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5</a:t>
            </a:r>
            <a:endParaRPr lang="en-US" altLang="zh-CN" dirty="0">
              <a:latin typeface="Arial" panose="020B0604020202020204" pitchFamily="34" charset="0"/>
              <a:ea typeface="宋体" panose="02010600030101010101" pitchFamily="2" charset="-122"/>
            </a:endParaRPr>
          </a:p>
        </p:txBody>
      </p:sp>
      <p:sp>
        <p:nvSpPr>
          <p:cNvPr id="47129" name="文本框 7"/>
          <p:cNvSpPr/>
          <p:nvPr/>
        </p:nvSpPr>
        <p:spPr>
          <a:xfrm>
            <a:off x="6226175" y="404177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6</a:t>
            </a:r>
            <a:endParaRPr lang="en-US" altLang="zh-CN" dirty="0">
              <a:latin typeface="Arial" panose="020B0604020202020204" pitchFamily="34" charset="0"/>
              <a:ea typeface="宋体" panose="02010600030101010101" pitchFamily="2" charset="-122"/>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ounded Rectangle 3"/>
          <p:cNvSpPr/>
          <p:nvPr/>
        </p:nvSpPr>
        <p:spPr>
          <a:xfrm>
            <a:off x="631825" y="1706563"/>
            <a:ext cx="2543175" cy="1317625"/>
          </a:xfrm>
          <a:prstGeom prst="roundRect">
            <a:avLst>
              <a:gd name="adj" fmla="val 7440"/>
            </a:avLst>
          </a:prstGeom>
          <a:noFill/>
          <a:ln w="12700" cap="flat" cmpd="sng">
            <a:solidFill>
              <a:srgbClr val="32331C"/>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0" name="Rounded Rectangle 9"/>
          <p:cNvSpPr/>
          <p:nvPr/>
        </p:nvSpPr>
        <p:spPr>
          <a:xfrm>
            <a:off x="3313113" y="1706563"/>
            <a:ext cx="2544762" cy="1317625"/>
          </a:xfrm>
          <a:prstGeom prst="roundRect">
            <a:avLst>
              <a:gd name="adj" fmla="val 7440"/>
            </a:avLst>
          </a:prstGeom>
          <a:noFill/>
          <a:ln w="12700" cap="flat" cmpd="sng">
            <a:solidFill>
              <a:srgbClr val="767171"/>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1" name="Rounded Rectangle 10"/>
          <p:cNvSpPr/>
          <p:nvPr/>
        </p:nvSpPr>
        <p:spPr>
          <a:xfrm>
            <a:off x="5989638" y="1706563"/>
            <a:ext cx="2544762" cy="1317625"/>
          </a:xfrm>
          <a:prstGeom prst="roundRect">
            <a:avLst>
              <a:gd name="adj" fmla="val 7440"/>
            </a:avLst>
          </a:prstGeom>
          <a:noFill/>
          <a:ln w="12700" cap="flat" cmpd="sng">
            <a:solidFill>
              <a:srgbClr val="32331C"/>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2" name="Rounded Rectangle 14"/>
          <p:cNvSpPr/>
          <p:nvPr/>
        </p:nvSpPr>
        <p:spPr>
          <a:xfrm>
            <a:off x="631825" y="3571875"/>
            <a:ext cx="2543175" cy="1319213"/>
          </a:xfrm>
          <a:prstGeom prst="roundRect">
            <a:avLst>
              <a:gd name="adj" fmla="val 7440"/>
            </a:avLst>
          </a:prstGeom>
          <a:noFill/>
          <a:ln w="12700" cap="flat" cmpd="sng">
            <a:solidFill>
              <a:srgbClr val="767171"/>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3" name="Rounded Rectangle 15"/>
          <p:cNvSpPr/>
          <p:nvPr/>
        </p:nvSpPr>
        <p:spPr>
          <a:xfrm>
            <a:off x="3313113" y="3571875"/>
            <a:ext cx="2544762" cy="1319213"/>
          </a:xfrm>
          <a:prstGeom prst="roundRect">
            <a:avLst>
              <a:gd name="adj" fmla="val 7440"/>
            </a:avLst>
          </a:prstGeom>
          <a:noFill/>
          <a:ln w="12700" cap="flat" cmpd="sng">
            <a:solidFill>
              <a:srgbClr val="32331C"/>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4" name="Rounded Rectangle 16"/>
          <p:cNvSpPr/>
          <p:nvPr/>
        </p:nvSpPr>
        <p:spPr>
          <a:xfrm>
            <a:off x="5989638" y="3571875"/>
            <a:ext cx="2544762" cy="1319213"/>
          </a:xfrm>
          <a:prstGeom prst="roundRect">
            <a:avLst>
              <a:gd name="adj" fmla="val 7440"/>
            </a:avLst>
          </a:prstGeom>
          <a:noFill/>
          <a:ln w="12700" cap="flat" cmpd="sng">
            <a:solidFill>
              <a:srgbClr val="767171"/>
            </a:solidFill>
            <a:prstDash val="solid"/>
            <a:round/>
            <a:headEnd type="none" w="med" len="med"/>
            <a:tailEnd type="none" w="med" len="med"/>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5" name="Rounded Rectangle 18"/>
          <p:cNvSpPr/>
          <p:nvPr/>
        </p:nvSpPr>
        <p:spPr>
          <a:xfrm>
            <a:off x="762000" y="2033588"/>
            <a:ext cx="685800" cy="661987"/>
          </a:xfrm>
          <a:prstGeom prst="roundRect">
            <a:avLst>
              <a:gd name="adj" fmla="val 7440"/>
            </a:avLst>
          </a:prstGeom>
          <a:solidFill>
            <a:srgbClr val="404040"/>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6" name="Rounded Rectangle 20"/>
          <p:cNvSpPr/>
          <p:nvPr/>
        </p:nvSpPr>
        <p:spPr>
          <a:xfrm>
            <a:off x="3429000" y="2022475"/>
            <a:ext cx="685800" cy="663575"/>
          </a:xfrm>
          <a:prstGeom prst="roundRect">
            <a:avLst>
              <a:gd name="adj" fmla="val 7440"/>
            </a:avLst>
          </a:prstGeom>
          <a:solidFill>
            <a:srgbClr val="767171"/>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7" name="Rounded Rectangle 22"/>
          <p:cNvSpPr/>
          <p:nvPr/>
        </p:nvSpPr>
        <p:spPr>
          <a:xfrm>
            <a:off x="6096000" y="2022475"/>
            <a:ext cx="685800" cy="663575"/>
          </a:xfrm>
          <a:prstGeom prst="roundRect">
            <a:avLst>
              <a:gd name="adj" fmla="val 7440"/>
            </a:avLst>
          </a:prstGeom>
          <a:solidFill>
            <a:srgbClr val="404040"/>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8" name="Rounded Rectangle 24"/>
          <p:cNvSpPr/>
          <p:nvPr/>
        </p:nvSpPr>
        <p:spPr>
          <a:xfrm>
            <a:off x="744538" y="3905250"/>
            <a:ext cx="685800" cy="661988"/>
          </a:xfrm>
          <a:prstGeom prst="roundRect">
            <a:avLst>
              <a:gd name="adj" fmla="val 7440"/>
            </a:avLst>
          </a:prstGeom>
          <a:solidFill>
            <a:srgbClr val="767171"/>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39" name="Rounded Rectangle 26"/>
          <p:cNvSpPr/>
          <p:nvPr/>
        </p:nvSpPr>
        <p:spPr>
          <a:xfrm>
            <a:off x="3429000" y="3894138"/>
            <a:ext cx="685800" cy="661987"/>
          </a:xfrm>
          <a:prstGeom prst="roundRect">
            <a:avLst>
              <a:gd name="adj" fmla="val 7440"/>
            </a:avLst>
          </a:prstGeom>
          <a:solidFill>
            <a:srgbClr val="404040"/>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40" name="Rounded Rectangle 28"/>
          <p:cNvSpPr/>
          <p:nvPr/>
        </p:nvSpPr>
        <p:spPr>
          <a:xfrm>
            <a:off x="6096000" y="3894138"/>
            <a:ext cx="685800" cy="661987"/>
          </a:xfrm>
          <a:prstGeom prst="roundRect">
            <a:avLst>
              <a:gd name="adj" fmla="val 7440"/>
            </a:avLst>
          </a:prstGeom>
          <a:solidFill>
            <a:srgbClr val="767171"/>
          </a:solidFill>
          <a:ln w="12700">
            <a:noFill/>
          </a:ln>
        </p:spPr>
        <p:txBody>
          <a:bodyPr lIns="90000" tIns="46800" rIns="90000" bIns="46800" anchor="ctr"/>
          <a:p>
            <a:pPr algn="ctr"/>
            <a:endParaRPr lang="zh-CN" altLang="zh-CN" sz="2400">
              <a:solidFill>
                <a:srgbClr val="FFFFFF"/>
              </a:solidFill>
              <a:latin typeface="Arial" panose="020B0604020202020204" pitchFamily="34" charset="0"/>
              <a:ea typeface="Arial" panose="020B0604020202020204" pitchFamily="34" charset="0"/>
              <a:sym typeface="Arial" panose="020B0604020202020204" pitchFamily="34" charset="0"/>
            </a:endParaRPr>
          </a:p>
        </p:txBody>
      </p:sp>
      <p:sp>
        <p:nvSpPr>
          <p:cNvPr id="48141" name="矩形 48"/>
          <p:cNvSpPr/>
          <p:nvPr/>
        </p:nvSpPr>
        <p:spPr>
          <a:xfrm>
            <a:off x="1493838" y="1824038"/>
            <a:ext cx="1754187" cy="1316037"/>
          </a:xfrm>
          <a:prstGeom prst="rect">
            <a:avLst/>
          </a:prstGeom>
          <a:noFill/>
          <a:ln w="9525">
            <a:noFill/>
          </a:ln>
        </p:spPr>
        <p:txBody>
          <a:bodyPr lIns="90000" tIns="46800" rIns="90000" bIns="46800" anchor="t"/>
          <a:p>
            <a:r>
              <a:rPr lang="zh-CN" altLang="en-US" dirty="0">
                <a:latin typeface="Arial" panose="020B0604020202020204" pitchFamily="34" charset="0"/>
                <a:ea typeface="宋体" panose="02010600030101010101" pitchFamily="2" charset="-122"/>
              </a:rPr>
              <a:t>积极掌握毒品知识</a:t>
            </a:r>
            <a:endParaRPr lang="zh-CN" altLang="en-US" dirty="0">
              <a:latin typeface="Arial" panose="020B0604020202020204" pitchFamily="34" charset="0"/>
              <a:ea typeface="宋体" panose="02010600030101010101" pitchFamily="2" charset="-122"/>
            </a:endParaRPr>
          </a:p>
        </p:txBody>
      </p:sp>
      <p:sp>
        <p:nvSpPr>
          <p:cNvPr id="48142" name="矩形 50"/>
          <p:cNvSpPr/>
          <p:nvPr/>
        </p:nvSpPr>
        <p:spPr>
          <a:xfrm>
            <a:off x="1558925" y="3668713"/>
            <a:ext cx="1754188" cy="461962"/>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不要轻信他人</a:t>
            </a:r>
            <a:endParaRPr lang="zh-CN" altLang="en-US" dirty="0">
              <a:latin typeface="Arial" panose="020B0604020202020204" pitchFamily="34" charset="0"/>
              <a:ea typeface="宋体" panose="02010600030101010101" pitchFamily="2" charset="-122"/>
            </a:endParaRPr>
          </a:p>
        </p:txBody>
      </p:sp>
      <p:sp>
        <p:nvSpPr>
          <p:cNvPr id="48143" name="矩形 52"/>
          <p:cNvSpPr/>
          <p:nvPr/>
        </p:nvSpPr>
        <p:spPr>
          <a:xfrm>
            <a:off x="4194175" y="1931988"/>
            <a:ext cx="1754188" cy="1317625"/>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拒绝接受陌生人的馈赠</a:t>
            </a:r>
            <a:endParaRPr lang="zh-CN" altLang="en-US" dirty="0">
              <a:latin typeface="Arial" panose="020B0604020202020204" pitchFamily="34" charset="0"/>
              <a:ea typeface="宋体" panose="02010600030101010101" pitchFamily="2" charset="-122"/>
            </a:endParaRPr>
          </a:p>
        </p:txBody>
      </p:sp>
      <p:sp>
        <p:nvSpPr>
          <p:cNvPr id="48144" name="矩形 54"/>
          <p:cNvSpPr/>
          <p:nvPr/>
        </p:nvSpPr>
        <p:spPr>
          <a:xfrm>
            <a:off x="4194175" y="3668713"/>
            <a:ext cx="1754188" cy="461962"/>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远离易染毒场所（酒吧、迪厅、</a:t>
            </a:r>
            <a:r>
              <a:rPr lang="en-US" altLang="zh-CN" dirty="0">
                <a:solidFill>
                  <a:srgbClr val="000000"/>
                </a:solidFill>
                <a:latin typeface="Open Sans" charset="0"/>
                <a:ea typeface="宋体" panose="02010600030101010101" pitchFamily="2" charset="-122"/>
                <a:sym typeface="Open Sans" charset="0"/>
              </a:rPr>
              <a:t>KTV</a:t>
            </a:r>
            <a:r>
              <a:rPr lang="zh-CN" altLang="en-US" dirty="0">
                <a:solidFill>
                  <a:srgbClr val="000000"/>
                </a:solidFill>
                <a:latin typeface="Open Sans" charset="0"/>
                <a:ea typeface="宋体" panose="02010600030101010101" pitchFamily="2" charset="-122"/>
                <a:sym typeface="Open Sans" charset="0"/>
              </a:rPr>
              <a:t>、游戏厅等娱乐场所）</a:t>
            </a:r>
            <a:endParaRPr lang="zh-CN" altLang="en-US" dirty="0">
              <a:latin typeface="Arial" panose="020B0604020202020204" pitchFamily="34" charset="0"/>
              <a:ea typeface="宋体" panose="02010600030101010101" pitchFamily="2" charset="-122"/>
            </a:endParaRPr>
          </a:p>
        </p:txBody>
      </p:sp>
      <p:sp>
        <p:nvSpPr>
          <p:cNvPr id="48145" name="矩形 56"/>
          <p:cNvSpPr/>
          <p:nvPr/>
        </p:nvSpPr>
        <p:spPr>
          <a:xfrm>
            <a:off x="6808788" y="1931988"/>
            <a:ext cx="1754187" cy="461962"/>
          </a:xfrm>
          <a:prstGeom prst="rect">
            <a:avLst/>
          </a:prstGeom>
          <a:noFill/>
          <a:ln w="9525">
            <a:noFill/>
          </a:ln>
        </p:spPr>
        <p:txBody>
          <a:bodyPr lIns="90000" tIns="46800" rIns="90000" bIns="46800" anchor="t"/>
          <a:p>
            <a:r>
              <a:rPr lang="zh-CN" altLang="en-US" dirty="0">
                <a:latin typeface="Arial" panose="020B0604020202020204" pitchFamily="34" charset="0"/>
                <a:ea typeface="宋体" panose="02010600030101010101" pitchFamily="2" charset="-122"/>
              </a:rPr>
              <a:t>慎重交友</a:t>
            </a:r>
            <a:endParaRPr lang="zh-CN" altLang="en-US" dirty="0">
              <a:latin typeface="Arial" panose="020B0604020202020204" pitchFamily="34" charset="0"/>
              <a:ea typeface="宋体" panose="02010600030101010101" pitchFamily="2" charset="-122"/>
            </a:endParaRPr>
          </a:p>
        </p:txBody>
      </p:sp>
      <p:sp>
        <p:nvSpPr>
          <p:cNvPr id="48146" name="矩形 58"/>
          <p:cNvSpPr/>
          <p:nvPr/>
        </p:nvSpPr>
        <p:spPr>
          <a:xfrm>
            <a:off x="6808788" y="3775075"/>
            <a:ext cx="1754187" cy="460375"/>
          </a:xfrm>
          <a:prstGeom prst="rect">
            <a:avLst/>
          </a:prstGeom>
          <a:noFill/>
          <a:ln w="9525">
            <a:noFill/>
          </a:ln>
        </p:spPr>
        <p:txBody>
          <a:bodyPr lIns="90000" tIns="46800" rIns="90000" bIns="46800" anchor="t"/>
          <a:p>
            <a:r>
              <a:rPr lang="zh-CN" altLang="en-US" dirty="0">
                <a:solidFill>
                  <a:srgbClr val="000000"/>
                </a:solidFill>
                <a:latin typeface="Open Sans" charset="0"/>
                <a:ea typeface="宋体" panose="02010600030101010101" pitchFamily="2" charset="-122"/>
                <a:sym typeface="Open Sans" charset="0"/>
              </a:rPr>
              <a:t>不盲目追求时髦</a:t>
            </a:r>
            <a:endParaRPr lang="zh-CN" altLang="en-US" dirty="0">
              <a:latin typeface="Arial" panose="020B0604020202020204" pitchFamily="34" charset="0"/>
              <a:ea typeface="宋体" panose="02010600030101010101" pitchFamily="2" charset="-122"/>
            </a:endParaRPr>
          </a:p>
        </p:txBody>
      </p:sp>
      <p:sp>
        <p:nvSpPr>
          <p:cNvPr id="22" name="文本框 6"/>
          <p:cNvSpPr/>
          <p:nvPr/>
        </p:nvSpPr>
        <p:spPr>
          <a:xfrm>
            <a:off x="3119119" y="753744"/>
            <a:ext cx="3107056" cy="618491"/>
          </a:xfrm>
          <a:prstGeom prst="rect">
            <a:avLst/>
          </a:prstGeom>
          <a:noFill/>
          <a:ln w="9525">
            <a:noFill/>
          </a:ln>
        </p:spPr>
        <p:txBody>
          <a:bodyPr wrap="square" lIns="90000" tIns="46800" rIns="90000" bIns="46800" anchor="t"/>
          <a:p>
            <a:pPr fontAlgn="base">
              <a:buClr>
                <a:srgbClr val="473F3B"/>
              </a:buClr>
            </a:pPr>
            <a:r>
              <a:rPr lang="zh-CN" altLang="en-US" sz="2400" strike="noStrike"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如何防范毒品的诱惑</a:t>
            </a:r>
            <a:endParaRPr lang="zh-CN" altLang="en-US" sz="2400" strike="noStrike"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endParaRPr>
          </a:p>
        </p:txBody>
      </p:sp>
      <p:sp>
        <p:nvSpPr>
          <p:cNvPr id="48148" name="文本框 1"/>
          <p:cNvSpPr/>
          <p:nvPr/>
        </p:nvSpPr>
        <p:spPr>
          <a:xfrm>
            <a:off x="909638" y="2155825"/>
            <a:ext cx="427037"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1</a:t>
            </a:r>
            <a:endParaRPr lang="en-US" altLang="zh-CN" dirty="0">
              <a:latin typeface="Arial" panose="020B0604020202020204" pitchFamily="34" charset="0"/>
              <a:ea typeface="宋体" panose="02010600030101010101" pitchFamily="2" charset="-122"/>
            </a:endParaRPr>
          </a:p>
        </p:txBody>
      </p:sp>
      <p:sp>
        <p:nvSpPr>
          <p:cNvPr id="48149" name="文本框 2"/>
          <p:cNvSpPr/>
          <p:nvPr/>
        </p:nvSpPr>
        <p:spPr>
          <a:xfrm>
            <a:off x="3559175" y="2209800"/>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2</a:t>
            </a:r>
            <a:endParaRPr lang="en-US" altLang="zh-CN" dirty="0">
              <a:latin typeface="Arial" panose="020B0604020202020204" pitchFamily="34" charset="0"/>
              <a:ea typeface="宋体" panose="02010600030101010101" pitchFamily="2" charset="-122"/>
            </a:endParaRPr>
          </a:p>
        </p:txBody>
      </p:sp>
      <p:sp>
        <p:nvSpPr>
          <p:cNvPr id="48150" name="文本框 4"/>
          <p:cNvSpPr/>
          <p:nvPr/>
        </p:nvSpPr>
        <p:spPr>
          <a:xfrm>
            <a:off x="874713" y="404177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4</a:t>
            </a:r>
            <a:endParaRPr lang="en-US" altLang="zh-CN" dirty="0">
              <a:latin typeface="Arial" panose="020B0604020202020204" pitchFamily="34" charset="0"/>
              <a:ea typeface="宋体" panose="02010600030101010101" pitchFamily="2" charset="-122"/>
            </a:endParaRPr>
          </a:p>
        </p:txBody>
      </p:sp>
      <p:sp>
        <p:nvSpPr>
          <p:cNvPr id="48151" name="文本框 5"/>
          <p:cNvSpPr/>
          <p:nvPr/>
        </p:nvSpPr>
        <p:spPr>
          <a:xfrm>
            <a:off x="6226175" y="218122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3</a:t>
            </a:r>
            <a:endParaRPr lang="en-US" altLang="zh-CN" dirty="0">
              <a:latin typeface="Arial" panose="020B0604020202020204" pitchFamily="34" charset="0"/>
              <a:ea typeface="宋体" panose="02010600030101010101" pitchFamily="2" charset="-122"/>
            </a:endParaRPr>
          </a:p>
        </p:txBody>
      </p:sp>
      <p:sp>
        <p:nvSpPr>
          <p:cNvPr id="48152" name="文本框 6"/>
          <p:cNvSpPr/>
          <p:nvPr/>
        </p:nvSpPr>
        <p:spPr>
          <a:xfrm>
            <a:off x="3559175" y="404177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5</a:t>
            </a:r>
            <a:endParaRPr lang="en-US" altLang="zh-CN" dirty="0">
              <a:latin typeface="Arial" panose="020B0604020202020204" pitchFamily="34" charset="0"/>
              <a:ea typeface="宋体" panose="02010600030101010101" pitchFamily="2" charset="-122"/>
            </a:endParaRPr>
          </a:p>
        </p:txBody>
      </p:sp>
      <p:sp>
        <p:nvSpPr>
          <p:cNvPr id="48153" name="文本框 7"/>
          <p:cNvSpPr/>
          <p:nvPr/>
        </p:nvSpPr>
        <p:spPr>
          <a:xfrm>
            <a:off x="6226175" y="4041775"/>
            <a:ext cx="425450" cy="368300"/>
          </a:xfrm>
          <a:prstGeom prst="rect">
            <a:avLst/>
          </a:prstGeom>
          <a:noFill/>
          <a:ln w="9525">
            <a:noFill/>
          </a:ln>
        </p:spPr>
        <p:txBody>
          <a:bodyPr wrap="square" anchor="t">
            <a:spAutoFit/>
          </a:bodyPr>
          <a:p>
            <a:pPr algn="ctr"/>
            <a:r>
              <a:rPr lang="en-US" altLang="zh-CN" dirty="0">
                <a:solidFill>
                  <a:schemeClr val="bg1"/>
                </a:solidFill>
                <a:latin typeface="Arial" panose="020B0604020202020204" pitchFamily="34" charset="0"/>
                <a:ea typeface="宋体" panose="02010600030101010101" pitchFamily="2" charset="-122"/>
                <a:sym typeface="Arial" panose="020B0604020202020204" pitchFamily="34" charset="0"/>
              </a:rPr>
              <a:t>6</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7200" y="720407"/>
            <a:ext cx="8229600" cy="947737"/>
          </a:xfrm>
        </p:spPr>
        <p:txBody>
          <a:bodyPr>
            <a:scene3d>
              <a:camera prst="orthographicFront"/>
              <a:lightRig rig="soft" dir="t">
                <a:rot lat="0" lon="0" rev="15600000"/>
              </a:lightRig>
            </a:scene3d>
            <a:sp3d extrusionH="57150" prstMaterial="softEdge">
              <a:bevelT w="25400" h="38100"/>
            </a:sp3d>
          </a:bodyPr>
          <a:p>
            <a:pPr fontAlgn="base"/>
            <a:r>
              <a:rPr lang="en-US" altLang="zh-CN" sz="3200" strike="noStrike" noProof="1">
                <a:solidFill>
                  <a:schemeClr val="accent4"/>
                </a:solidFill>
                <a:latin typeface="微软雅黑" panose="020B0503020204020204" charset="-122"/>
                <a:ea typeface="微软雅黑" panose="020B0503020204020204" charset="-122"/>
                <a:cs typeface="微软雅黑" panose="020B0503020204020204" charset="-122"/>
              </a:rPr>
              <a:t>     </a:t>
            </a:r>
            <a:r>
              <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rPr>
              <a:t>兴国镇</a:t>
            </a:r>
            <a:r>
              <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sym typeface="+mn-ea"/>
              </a:rPr>
              <a:t>中心</a:t>
            </a:r>
            <a:r>
              <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rPr>
              <a:t>戒毒康复社区、西门派出所工作人员在宝塔湖学校为560多名学生送去禁毒宣传</a:t>
            </a:r>
            <a:endPar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endParaRPr>
          </a:p>
        </p:txBody>
      </p:sp>
      <p:pic>
        <p:nvPicPr>
          <p:cNvPr id="49154" name="图片 5" descr="微信图片_20190315103058"/>
          <p:cNvPicPr>
            <a:picLocks noGrp="1" noChangeAspect="1"/>
          </p:cNvPicPr>
          <p:nvPr>
            <p:ph idx="1"/>
          </p:nvPr>
        </p:nvPicPr>
        <p:blipFill>
          <a:blip r:embed="rId1"/>
          <a:stretch>
            <a:fillRect/>
          </a:stretch>
        </p:blipFill>
        <p:spPr>
          <a:xfrm>
            <a:off x="892175" y="1952625"/>
            <a:ext cx="7359650" cy="4094163"/>
          </a:xfrm>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scene3d>
              <a:camera prst="orthographicFront"/>
              <a:lightRig rig="soft" dir="t">
                <a:rot lat="0" lon="0" rev="15600000"/>
              </a:lightRig>
            </a:scene3d>
            <a:sp3d extrusionH="57150" prstMaterial="softEdge">
              <a:bevelT w="25400" h="38100"/>
            </a:sp3d>
          </a:bodyPr>
          <a:p>
            <a:pPr fontAlgn="base"/>
            <a:r>
              <a:rPr lang="en-US" altLang="zh-CN" sz="3200" strike="noStrike" noProof="1">
                <a:solidFill>
                  <a:schemeClr val="accent4"/>
                </a:solidFill>
                <a:latin typeface="微软雅黑" panose="020B0503020204020204" charset="-122"/>
                <a:ea typeface="微软雅黑" panose="020B0503020204020204" charset="-122"/>
                <a:cs typeface="微软雅黑" panose="020B0503020204020204" charset="-122"/>
              </a:rPr>
              <a:t>       </a:t>
            </a:r>
            <a:r>
              <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rPr>
              <a:t>兴国镇</a:t>
            </a:r>
            <a:r>
              <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sym typeface="+mn-ea"/>
              </a:rPr>
              <a:t>中心</a:t>
            </a:r>
            <a:r>
              <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rPr>
              <a:t>戒毒康复社区、上街派出所，山川台社区工作人员，在中心小学为300多名学生送去禁毒宣传</a:t>
            </a:r>
            <a:endParaRPr lang="zh-CN" altLang="en-US" sz="2400" strike="noStrike" noProof="1">
              <a:solidFill>
                <a:schemeClr val="accent4"/>
              </a:solidFill>
              <a:effectLst/>
              <a:latin typeface="微软雅黑" panose="020B0503020204020204" charset="-122"/>
              <a:ea typeface="微软雅黑" panose="020B0503020204020204" charset="-122"/>
              <a:cs typeface="微软雅黑" panose="020B0503020204020204" charset="-122"/>
            </a:endParaRPr>
          </a:p>
        </p:txBody>
      </p:sp>
      <p:pic>
        <p:nvPicPr>
          <p:cNvPr id="50178" name="图片 9" descr="微信图片_20190315103031"/>
          <p:cNvPicPr>
            <a:picLocks noGrp="1" noChangeAspect="1"/>
          </p:cNvPicPr>
          <p:nvPr>
            <p:ph idx="1"/>
          </p:nvPr>
        </p:nvPicPr>
        <p:blipFill>
          <a:blip r:embed="rId1"/>
          <a:stretch>
            <a:fillRect/>
          </a:stretch>
        </p:blipFill>
        <p:spPr>
          <a:xfrm>
            <a:off x="754063" y="1644650"/>
            <a:ext cx="7602537" cy="3990975"/>
          </a:xfrm>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scene3d>
              <a:camera prst="orthographicFront"/>
              <a:lightRig rig="soft" dir="t">
                <a:rot lat="0" lon="0" rev="15600000"/>
              </a:lightRig>
            </a:scene3d>
            <a:sp3d extrusionH="57150" prstMaterial="softEdge">
              <a:bevelT w="25400" h="38100"/>
            </a:sp3d>
          </a:bodyPr>
          <a:p>
            <a:pPr fontAlgn="base"/>
            <a:r>
              <a:rPr lang="en-US" altLang="zh-CN" sz="3200" strike="noStrike" noProof="1">
                <a:solidFill>
                  <a:schemeClr val="accent4"/>
                </a:solidFill>
                <a:latin typeface="微软雅黑" panose="020B0503020204020204" charset="-122"/>
                <a:ea typeface="微软雅黑" panose="020B0503020204020204" charset="-122"/>
              </a:rPr>
              <a:t>     </a:t>
            </a:r>
            <a:r>
              <a:rPr lang="zh-CN" altLang="en-US" sz="2400" strike="noStrike" noProof="1">
                <a:solidFill>
                  <a:schemeClr val="accent4"/>
                </a:solidFill>
                <a:effectLst/>
                <a:latin typeface="微软雅黑" panose="020B0503020204020204" charset="-122"/>
                <a:ea typeface="微软雅黑" panose="020B0503020204020204" charset="-122"/>
              </a:rPr>
              <a:t>社区工作人员为辖区居民发放禁毒宣传手册、并讲解禁毒重要性</a:t>
            </a:r>
            <a:endParaRPr lang="zh-CN" altLang="en-US" sz="2400" strike="noStrike" noProof="1">
              <a:solidFill>
                <a:schemeClr val="accent4"/>
              </a:solidFill>
              <a:effectLst/>
              <a:latin typeface="微软雅黑" panose="020B0503020204020204" charset="-122"/>
              <a:ea typeface="微软雅黑" panose="020B0503020204020204" charset="-122"/>
            </a:endParaRPr>
          </a:p>
        </p:txBody>
      </p:sp>
      <p:pic>
        <p:nvPicPr>
          <p:cNvPr id="51202" name="图片 6" descr="153886069610767038"/>
          <p:cNvPicPr>
            <a:picLocks noGrp="1" noChangeAspect="1"/>
          </p:cNvPicPr>
          <p:nvPr>
            <p:ph idx="1"/>
          </p:nvPr>
        </p:nvPicPr>
        <p:blipFill>
          <a:blip r:embed="rId1"/>
          <a:stretch>
            <a:fillRect/>
          </a:stretch>
        </p:blipFill>
        <p:spPr>
          <a:xfrm>
            <a:off x="1146175" y="1420813"/>
            <a:ext cx="7605713" cy="4552950"/>
          </a:xfrm>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Freeform 5"/>
          <p:cNvSpPr>
            <a:spLocks noEditPoints="1"/>
          </p:cNvSpPr>
          <p:nvPr/>
        </p:nvSpPr>
        <p:spPr>
          <a:xfrm>
            <a:off x="-79375" y="5462588"/>
            <a:ext cx="9293225" cy="1427162"/>
          </a:xfrm>
          <a:custGeom>
            <a:avLst/>
            <a:gdLst/>
            <a:ahLst/>
            <a:cxnLst>
              <a:cxn ang="0">
                <a:pos x="1061" y="157"/>
              </a:cxn>
              <a:cxn ang="0">
                <a:pos x="962" y="139"/>
              </a:cxn>
              <a:cxn ang="0">
                <a:pos x="938" y="97"/>
              </a:cxn>
              <a:cxn ang="0">
                <a:pos x="926" y="70"/>
              </a:cxn>
              <a:cxn ang="0">
                <a:pos x="914" y="95"/>
              </a:cxn>
              <a:cxn ang="0">
                <a:pos x="893" y="149"/>
              </a:cxn>
              <a:cxn ang="0">
                <a:pos x="837" y="141"/>
              </a:cxn>
              <a:cxn ang="0">
                <a:pos x="832" y="139"/>
              </a:cxn>
              <a:cxn ang="0">
                <a:pos x="801" y="138"/>
              </a:cxn>
              <a:cxn ang="0">
                <a:pos x="798" y="112"/>
              </a:cxn>
              <a:cxn ang="0">
                <a:pos x="793" y="122"/>
              </a:cxn>
              <a:cxn ang="0">
                <a:pos x="757" y="92"/>
              </a:cxn>
              <a:cxn ang="0">
                <a:pos x="755" y="56"/>
              </a:cxn>
              <a:cxn ang="0">
                <a:pos x="742" y="58"/>
              </a:cxn>
              <a:cxn ang="0">
                <a:pos x="740" y="92"/>
              </a:cxn>
              <a:cxn ang="0">
                <a:pos x="668" y="115"/>
              </a:cxn>
              <a:cxn ang="0">
                <a:pos x="653" y="99"/>
              </a:cxn>
              <a:cxn ang="0">
                <a:pos x="654" y="123"/>
              </a:cxn>
              <a:cxn ang="0">
                <a:pos x="650" y="97"/>
              </a:cxn>
              <a:cxn ang="0">
                <a:pos x="635" y="104"/>
              </a:cxn>
              <a:cxn ang="0">
                <a:pos x="629" y="159"/>
              </a:cxn>
              <a:cxn ang="0">
                <a:pos x="612" y="134"/>
              </a:cxn>
              <a:cxn ang="0">
                <a:pos x="578" y="146"/>
              </a:cxn>
              <a:cxn ang="0">
                <a:pos x="494" y="133"/>
              </a:cxn>
              <a:cxn ang="0">
                <a:pos x="492" y="100"/>
              </a:cxn>
              <a:cxn ang="0">
                <a:pos x="490" y="91"/>
              </a:cxn>
              <a:cxn ang="0">
                <a:pos x="485" y="71"/>
              </a:cxn>
              <a:cxn ang="0">
                <a:pos x="480" y="91"/>
              </a:cxn>
              <a:cxn ang="0">
                <a:pos x="479" y="100"/>
              </a:cxn>
              <a:cxn ang="0">
                <a:pos x="455" y="127"/>
              </a:cxn>
              <a:cxn ang="0">
                <a:pos x="451" y="100"/>
              </a:cxn>
              <a:cxn ang="0">
                <a:pos x="450" y="91"/>
              </a:cxn>
              <a:cxn ang="0">
                <a:pos x="443" y="81"/>
              </a:cxn>
              <a:cxn ang="0">
                <a:pos x="439" y="91"/>
              </a:cxn>
              <a:cxn ang="0">
                <a:pos x="436" y="101"/>
              </a:cxn>
              <a:cxn ang="0">
                <a:pos x="388" y="147"/>
              </a:cxn>
              <a:cxn ang="0">
                <a:pos x="371" y="113"/>
              </a:cxn>
              <a:cxn ang="0">
                <a:pos x="272" y="166"/>
              </a:cxn>
              <a:cxn ang="0">
                <a:pos x="242" y="148"/>
              </a:cxn>
              <a:cxn ang="0">
                <a:pos x="241" y="146"/>
              </a:cxn>
              <a:cxn ang="0">
                <a:pos x="238" y="145"/>
              </a:cxn>
              <a:cxn ang="0">
                <a:pos x="237" y="147"/>
              </a:cxn>
              <a:cxn ang="0">
                <a:pos x="214" y="154"/>
              </a:cxn>
              <a:cxn ang="0">
                <a:pos x="212" y="154"/>
              </a:cxn>
              <a:cxn ang="0">
                <a:pos x="211" y="153"/>
              </a:cxn>
              <a:cxn ang="0">
                <a:pos x="211" y="153"/>
              </a:cxn>
              <a:cxn ang="0">
                <a:pos x="211" y="165"/>
              </a:cxn>
              <a:cxn ang="0">
                <a:pos x="176" y="128"/>
              </a:cxn>
              <a:cxn ang="0">
                <a:pos x="174" y="117"/>
              </a:cxn>
              <a:cxn ang="0">
                <a:pos x="170" y="124"/>
              </a:cxn>
              <a:cxn ang="0">
                <a:pos x="138" y="158"/>
              </a:cxn>
              <a:cxn ang="0">
                <a:pos x="127" y="149"/>
              </a:cxn>
              <a:cxn ang="0">
                <a:pos x="106" y="143"/>
              </a:cxn>
              <a:cxn ang="0">
                <a:pos x="33" y="137"/>
              </a:cxn>
              <a:cxn ang="0">
                <a:pos x="12" y="153"/>
              </a:cxn>
              <a:cxn ang="0">
                <a:pos x="1" y="158"/>
              </a:cxn>
              <a:cxn ang="0">
                <a:pos x="168" y="159"/>
              </a:cxn>
              <a:cxn ang="0">
                <a:pos x="176" y="158"/>
              </a:cxn>
              <a:cxn ang="0">
                <a:pos x="458" y="136"/>
              </a:cxn>
              <a:cxn ang="0">
                <a:pos x="472" y="138"/>
              </a:cxn>
              <a:cxn ang="0">
                <a:pos x="592" y="163"/>
              </a:cxn>
              <a:cxn ang="0">
                <a:pos x="609" y="157"/>
              </a:cxn>
              <a:cxn ang="0">
                <a:pos x="620" y="165"/>
              </a:cxn>
            </a:cxnLst>
            <a:pathLst>
              <a:path w="1098" h="197">
                <a:moveTo>
                  <a:pt x="1078" y="173"/>
                </a:moveTo>
                <a:cubicBezTo>
                  <a:pt x="1078" y="171"/>
                  <a:pt x="1078" y="171"/>
                  <a:pt x="1078" y="171"/>
                </a:cubicBezTo>
                <a:cubicBezTo>
                  <a:pt x="1072" y="171"/>
                  <a:pt x="1072" y="171"/>
                  <a:pt x="1072" y="171"/>
                </a:cubicBezTo>
                <a:cubicBezTo>
                  <a:pt x="1072" y="161"/>
                  <a:pt x="1072" y="161"/>
                  <a:pt x="1072" y="161"/>
                </a:cubicBezTo>
                <a:cubicBezTo>
                  <a:pt x="1072" y="157"/>
                  <a:pt x="1072" y="157"/>
                  <a:pt x="1072" y="157"/>
                </a:cubicBezTo>
                <a:cubicBezTo>
                  <a:pt x="1072" y="157"/>
                  <a:pt x="1072" y="157"/>
                  <a:pt x="1072" y="157"/>
                </a:cubicBezTo>
                <a:cubicBezTo>
                  <a:pt x="1072" y="161"/>
                  <a:pt x="1072" y="161"/>
                  <a:pt x="1072" y="161"/>
                </a:cubicBezTo>
                <a:cubicBezTo>
                  <a:pt x="1072" y="161"/>
                  <a:pt x="1072" y="161"/>
                  <a:pt x="1072" y="161"/>
                </a:cubicBezTo>
                <a:cubicBezTo>
                  <a:pt x="1071" y="160"/>
                  <a:pt x="1071" y="160"/>
                  <a:pt x="1071" y="160"/>
                </a:cubicBezTo>
                <a:cubicBezTo>
                  <a:pt x="1071" y="157"/>
                  <a:pt x="1071" y="157"/>
                  <a:pt x="1071" y="157"/>
                </a:cubicBezTo>
                <a:cubicBezTo>
                  <a:pt x="1071" y="157"/>
                  <a:pt x="1071" y="157"/>
                  <a:pt x="1071" y="157"/>
                </a:cubicBezTo>
                <a:cubicBezTo>
                  <a:pt x="1071" y="159"/>
                  <a:pt x="1071" y="159"/>
                  <a:pt x="1071" y="159"/>
                </a:cubicBezTo>
                <a:cubicBezTo>
                  <a:pt x="1071" y="157"/>
                  <a:pt x="1071" y="157"/>
                  <a:pt x="1071" y="157"/>
                </a:cubicBezTo>
                <a:cubicBezTo>
                  <a:pt x="1070" y="157"/>
                  <a:pt x="1070" y="157"/>
                  <a:pt x="1070" y="157"/>
                </a:cubicBezTo>
                <a:cubicBezTo>
                  <a:pt x="1070" y="155"/>
                  <a:pt x="1070" y="155"/>
                  <a:pt x="1070" y="155"/>
                </a:cubicBezTo>
                <a:cubicBezTo>
                  <a:pt x="1069" y="155"/>
                  <a:pt x="1069" y="155"/>
                  <a:pt x="1069" y="155"/>
                </a:cubicBezTo>
                <a:cubicBezTo>
                  <a:pt x="1069" y="155"/>
                  <a:pt x="1069" y="155"/>
                  <a:pt x="1069" y="155"/>
                </a:cubicBezTo>
                <a:cubicBezTo>
                  <a:pt x="1069" y="155"/>
                  <a:pt x="1069" y="155"/>
                  <a:pt x="1069" y="155"/>
                </a:cubicBezTo>
                <a:cubicBezTo>
                  <a:pt x="1069" y="155"/>
                  <a:pt x="1069" y="155"/>
                  <a:pt x="1069" y="155"/>
                </a:cubicBezTo>
                <a:cubicBezTo>
                  <a:pt x="1069" y="157"/>
                  <a:pt x="1069" y="157"/>
                  <a:pt x="1069" y="157"/>
                </a:cubicBezTo>
                <a:cubicBezTo>
                  <a:pt x="1068" y="157"/>
                  <a:pt x="1068" y="157"/>
                  <a:pt x="1068" y="157"/>
                </a:cubicBezTo>
                <a:cubicBezTo>
                  <a:pt x="1068" y="157"/>
                  <a:pt x="1068" y="157"/>
                  <a:pt x="1068" y="157"/>
                </a:cubicBezTo>
                <a:cubicBezTo>
                  <a:pt x="1068" y="157"/>
                  <a:pt x="1068" y="157"/>
                  <a:pt x="1068" y="157"/>
                </a:cubicBezTo>
                <a:cubicBezTo>
                  <a:pt x="1061" y="157"/>
                  <a:pt x="1061" y="157"/>
                  <a:pt x="1061" y="157"/>
                </a:cubicBezTo>
                <a:cubicBezTo>
                  <a:pt x="1061" y="157"/>
                  <a:pt x="1061" y="157"/>
                  <a:pt x="1061" y="157"/>
                </a:cubicBezTo>
                <a:cubicBezTo>
                  <a:pt x="1060" y="157"/>
                  <a:pt x="1060" y="157"/>
                  <a:pt x="1060" y="157"/>
                </a:cubicBezTo>
                <a:cubicBezTo>
                  <a:pt x="1060" y="157"/>
                  <a:pt x="1060" y="157"/>
                  <a:pt x="1060" y="157"/>
                </a:cubicBezTo>
                <a:cubicBezTo>
                  <a:pt x="1053" y="157"/>
                  <a:pt x="1053" y="157"/>
                  <a:pt x="1053" y="157"/>
                </a:cubicBezTo>
                <a:cubicBezTo>
                  <a:pt x="1053" y="157"/>
                  <a:pt x="1053" y="157"/>
                  <a:pt x="1053" y="157"/>
                </a:cubicBezTo>
                <a:cubicBezTo>
                  <a:pt x="1052" y="157"/>
                  <a:pt x="1052" y="157"/>
                  <a:pt x="1052" y="157"/>
                </a:cubicBezTo>
                <a:cubicBezTo>
                  <a:pt x="1037" y="149"/>
                  <a:pt x="1037" y="149"/>
                  <a:pt x="1037" y="149"/>
                </a:cubicBezTo>
                <a:cubicBezTo>
                  <a:pt x="1037" y="146"/>
                  <a:pt x="1037" y="146"/>
                  <a:pt x="1037" y="146"/>
                </a:cubicBezTo>
                <a:cubicBezTo>
                  <a:pt x="1037" y="146"/>
                  <a:pt x="1037" y="146"/>
                  <a:pt x="1037" y="146"/>
                </a:cubicBezTo>
                <a:cubicBezTo>
                  <a:pt x="1035" y="143"/>
                  <a:pt x="1035" y="143"/>
                  <a:pt x="1035" y="143"/>
                </a:cubicBezTo>
                <a:cubicBezTo>
                  <a:pt x="1033" y="146"/>
                  <a:pt x="1033" y="146"/>
                  <a:pt x="1033" y="146"/>
                </a:cubicBezTo>
                <a:cubicBezTo>
                  <a:pt x="1033" y="146"/>
                  <a:pt x="1033" y="146"/>
                  <a:pt x="1033" y="146"/>
                </a:cubicBezTo>
                <a:cubicBezTo>
                  <a:pt x="1033" y="148"/>
                  <a:pt x="1033" y="148"/>
                  <a:pt x="1033" y="148"/>
                </a:cubicBezTo>
                <a:cubicBezTo>
                  <a:pt x="1008" y="148"/>
                  <a:pt x="1008" y="148"/>
                  <a:pt x="1008" y="148"/>
                </a:cubicBezTo>
                <a:cubicBezTo>
                  <a:pt x="1008" y="143"/>
                  <a:pt x="1008" y="143"/>
                  <a:pt x="1008" y="143"/>
                </a:cubicBezTo>
                <a:cubicBezTo>
                  <a:pt x="1007" y="129"/>
                  <a:pt x="1007" y="129"/>
                  <a:pt x="1007" y="129"/>
                </a:cubicBezTo>
                <a:cubicBezTo>
                  <a:pt x="1006" y="129"/>
                  <a:pt x="1006" y="129"/>
                  <a:pt x="1006" y="129"/>
                </a:cubicBezTo>
                <a:cubicBezTo>
                  <a:pt x="1005" y="128"/>
                  <a:pt x="1005" y="128"/>
                  <a:pt x="1005" y="128"/>
                </a:cubicBezTo>
                <a:cubicBezTo>
                  <a:pt x="1005" y="126"/>
                  <a:pt x="1005" y="126"/>
                  <a:pt x="1005" y="126"/>
                </a:cubicBezTo>
                <a:cubicBezTo>
                  <a:pt x="1005" y="126"/>
                  <a:pt x="1005" y="126"/>
                  <a:pt x="1005" y="126"/>
                </a:cubicBezTo>
                <a:cubicBezTo>
                  <a:pt x="1005" y="126"/>
                  <a:pt x="1005" y="126"/>
                  <a:pt x="1005" y="126"/>
                </a:cubicBezTo>
                <a:cubicBezTo>
                  <a:pt x="1005" y="128"/>
                  <a:pt x="1005" y="128"/>
                  <a:pt x="1005" y="128"/>
                </a:cubicBezTo>
                <a:cubicBezTo>
                  <a:pt x="1004" y="128"/>
                  <a:pt x="1004" y="128"/>
                  <a:pt x="1004" y="128"/>
                </a:cubicBezTo>
                <a:cubicBezTo>
                  <a:pt x="1004" y="129"/>
                  <a:pt x="1004" y="129"/>
                  <a:pt x="1004" y="129"/>
                </a:cubicBezTo>
                <a:cubicBezTo>
                  <a:pt x="967" y="129"/>
                  <a:pt x="967" y="129"/>
                  <a:pt x="967" y="129"/>
                </a:cubicBezTo>
                <a:cubicBezTo>
                  <a:pt x="962" y="139"/>
                  <a:pt x="962" y="139"/>
                  <a:pt x="962" y="139"/>
                </a:cubicBezTo>
                <a:cubicBezTo>
                  <a:pt x="962" y="158"/>
                  <a:pt x="962" y="158"/>
                  <a:pt x="962" y="158"/>
                </a:cubicBezTo>
                <a:cubicBezTo>
                  <a:pt x="954" y="158"/>
                  <a:pt x="954" y="158"/>
                  <a:pt x="954" y="158"/>
                </a:cubicBezTo>
                <a:cubicBezTo>
                  <a:pt x="954" y="149"/>
                  <a:pt x="954" y="149"/>
                  <a:pt x="954" y="149"/>
                </a:cubicBezTo>
                <a:cubicBezTo>
                  <a:pt x="954" y="149"/>
                  <a:pt x="954" y="149"/>
                  <a:pt x="954" y="149"/>
                </a:cubicBezTo>
                <a:cubicBezTo>
                  <a:pt x="958" y="149"/>
                  <a:pt x="958" y="149"/>
                  <a:pt x="958" y="149"/>
                </a:cubicBezTo>
                <a:cubicBezTo>
                  <a:pt x="960" y="148"/>
                  <a:pt x="960" y="148"/>
                  <a:pt x="960" y="148"/>
                </a:cubicBezTo>
                <a:cubicBezTo>
                  <a:pt x="954" y="146"/>
                  <a:pt x="954" y="146"/>
                  <a:pt x="954" y="146"/>
                </a:cubicBezTo>
                <a:cubicBezTo>
                  <a:pt x="947" y="141"/>
                  <a:pt x="947" y="141"/>
                  <a:pt x="947" y="141"/>
                </a:cubicBezTo>
                <a:cubicBezTo>
                  <a:pt x="947" y="129"/>
                  <a:pt x="947" y="129"/>
                  <a:pt x="947" y="129"/>
                </a:cubicBezTo>
                <a:cubicBezTo>
                  <a:pt x="950" y="129"/>
                  <a:pt x="950" y="129"/>
                  <a:pt x="950" y="129"/>
                </a:cubicBezTo>
                <a:cubicBezTo>
                  <a:pt x="951" y="128"/>
                  <a:pt x="951" y="128"/>
                  <a:pt x="951" y="128"/>
                </a:cubicBezTo>
                <a:cubicBezTo>
                  <a:pt x="952" y="128"/>
                  <a:pt x="952" y="128"/>
                  <a:pt x="952" y="128"/>
                </a:cubicBezTo>
                <a:cubicBezTo>
                  <a:pt x="947" y="126"/>
                  <a:pt x="947" y="126"/>
                  <a:pt x="947" y="126"/>
                </a:cubicBezTo>
                <a:cubicBezTo>
                  <a:pt x="941" y="123"/>
                  <a:pt x="941" y="123"/>
                  <a:pt x="941" y="123"/>
                </a:cubicBezTo>
                <a:cubicBezTo>
                  <a:pt x="941" y="113"/>
                  <a:pt x="941" y="113"/>
                  <a:pt x="941" y="113"/>
                </a:cubicBezTo>
                <a:cubicBezTo>
                  <a:pt x="943" y="112"/>
                  <a:pt x="943" y="112"/>
                  <a:pt x="943" y="112"/>
                </a:cubicBezTo>
                <a:cubicBezTo>
                  <a:pt x="944" y="111"/>
                  <a:pt x="944" y="111"/>
                  <a:pt x="944" y="111"/>
                </a:cubicBezTo>
                <a:cubicBezTo>
                  <a:pt x="944" y="111"/>
                  <a:pt x="944" y="111"/>
                  <a:pt x="944" y="111"/>
                </a:cubicBezTo>
                <a:cubicBezTo>
                  <a:pt x="943" y="110"/>
                  <a:pt x="943" y="110"/>
                  <a:pt x="943" y="110"/>
                </a:cubicBezTo>
                <a:cubicBezTo>
                  <a:pt x="938" y="108"/>
                  <a:pt x="938" y="108"/>
                  <a:pt x="938" y="108"/>
                </a:cubicBezTo>
                <a:cubicBezTo>
                  <a:pt x="936" y="107"/>
                  <a:pt x="936" y="107"/>
                  <a:pt x="936" y="107"/>
                </a:cubicBezTo>
                <a:cubicBezTo>
                  <a:pt x="935" y="98"/>
                  <a:pt x="935" y="98"/>
                  <a:pt x="935" y="98"/>
                </a:cubicBezTo>
                <a:cubicBezTo>
                  <a:pt x="936" y="98"/>
                  <a:pt x="936" y="98"/>
                  <a:pt x="936" y="98"/>
                </a:cubicBezTo>
                <a:cubicBezTo>
                  <a:pt x="937" y="98"/>
                  <a:pt x="937" y="98"/>
                  <a:pt x="937" y="98"/>
                </a:cubicBezTo>
                <a:cubicBezTo>
                  <a:pt x="938" y="97"/>
                  <a:pt x="938" y="97"/>
                  <a:pt x="938" y="97"/>
                </a:cubicBezTo>
                <a:cubicBezTo>
                  <a:pt x="938" y="96"/>
                  <a:pt x="938" y="96"/>
                  <a:pt x="938" y="96"/>
                </a:cubicBezTo>
                <a:cubicBezTo>
                  <a:pt x="937" y="95"/>
                  <a:pt x="937" y="95"/>
                  <a:pt x="937" y="95"/>
                </a:cubicBezTo>
                <a:cubicBezTo>
                  <a:pt x="935" y="94"/>
                  <a:pt x="935" y="94"/>
                  <a:pt x="935" y="94"/>
                </a:cubicBezTo>
                <a:cubicBezTo>
                  <a:pt x="933" y="94"/>
                  <a:pt x="933" y="94"/>
                  <a:pt x="933" y="94"/>
                </a:cubicBezTo>
                <a:cubicBezTo>
                  <a:pt x="931" y="94"/>
                  <a:pt x="931" y="94"/>
                  <a:pt x="931" y="94"/>
                </a:cubicBezTo>
                <a:cubicBezTo>
                  <a:pt x="930" y="93"/>
                  <a:pt x="930" y="93"/>
                  <a:pt x="930" y="93"/>
                </a:cubicBezTo>
                <a:cubicBezTo>
                  <a:pt x="930" y="87"/>
                  <a:pt x="930" y="87"/>
                  <a:pt x="930" y="87"/>
                </a:cubicBezTo>
                <a:cubicBezTo>
                  <a:pt x="931" y="86"/>
                  <a:pt x="931" y="86"/>
                  <a:pt x="931" y="86"/>
                </a:cubicBezTo>
                <a:cubicBezTo>
                  <a:pt x="933" y="86"/>
                  <a:pt x="933" y="86"/>
                  <a:pt x="933" y="86"/>
                </a:cubicBezTo>
                <a:cubicBezTo>
                  <a:pt x="933" y="85"/>
                  <a:pt x="933" y="85"/>
                  <a:pt x="933" y="85"/>
                </a:cubicBezTo>
                <a:cubicBezTo>
                  <a:pt x="934" y="85"/>
                  <a:pt x="934" y="85"/>
                  <a:pt x="934" y="85"/>
                </a:cubicBezTo>
                <a:cubicBezTo>
                  <a:pt x="934" y="84"/>
                  <a:pt x="934" y="84"/>
                  <a:pt x="934" y="84"/>
                </a:cubicBezTo>
                <a:cubicBezTo>
                  <a:pt x="933" y="83"/>
                  <a:pt x="933" y="83"/>
                  <a:pt x="933" y="83"/>
                </a:cubicBezTo>
                <a:cubicBezTo>
                  <a:pt x="929" y="82"/>
                  <a:pt x="929" y="82"/>
                  <a:pt x="929" y="82"/>
                </a:cubicBezTo>
                <a:cubicBezTo>
                  <a:pt x="927" y="80"/>
                  <a:pt x="927" y="80"/>
                  <a:pt x="927" y="80"/>
                </a:cubicBezTo>
                <a:cubicBezTo>
                  <a:pt x="926" y="77"/>
                  <a:pt x="926" y="77"/>
                  <a:pt x="926" y="77"/>
                </a:cubicBezTo>
                <a:cubicBezTo>
                  <a:pt x="926" y="73"/>
                  <a:pt x="926" y="73"/>
                  <a:pt x="926" y="73"/>
                </a:cubicBezTo>
                <a:cubicBezTo>
                  <a:pt x="927" y="73"/>
                  <a:pt x="927" y="73"/>
                  <a:pt x="927" y="73"/>
                </a:cubicBezTo>
                <a:cubicBezTo>
                  <a:pt x="927" y="73"/>
                  <a:pt x="927" y="73"/>
                  <a:pt x="927" y="73"/>
                </a:cubicBezTo>
                <a:cubicBezTo>
                  <a:pt x="927" y="72"/>
                  <a:pt x="927" y="72"/>
                  <a:pt x="927" y="72"/>
                </a:cubicBezTo>
                <a:cubicBezTo>
                  <a:pt x="927" y="71"/>
                  <a:pt x="927" y="71"/>
                  <a:pt x="927" y="71"/>
                </a:cubicBezTo>
                <a:cubicBezTo>
                  <a:pt x="926" y="70"/>
                  <a:pt x="926" y="70"/>
                  <a:pt x="926" y="70"/>
                </a:cubicBezTo>
                <a:cubicBezTo>
                  <a:pt x="926" y="70"/>
                  <a:pt x="926" y="70"/>
                  <a:pt x="926" y="70"/>
                </a:cubicBezTo>
                <a:cubicBezTo>
                  <a:pt x="926" y="70"/>
                  <a:pt x="926" y="70"/>
                  <a:pt x="926" y="70"/>
                </a:cubicBezTo>
                <a:cubicBezTo>
                  <a:pt x="926" y="70"/>
                  <a:pt x="926" y="70"/>
                  <a:pt x="926" y="70"/>
                </a:cubicBezTo>
                <a:cubicBezTo>
                  <a:pt x="925" y="61"/>
                  <a:pt x="925" y="61"/>
                  <a:pt x="925" y="61"/>
                </a:cubicBezTo>
                <a:cubicBezTo>
                  <a:pt x="925" y="70"/>
                  <a:pt x="925" y="70"/>
                  <a:pt x="925" y="70"/>
                </a:cubicBezTo>
                <a:cubicBezTo>
                  <a:pt x="924" y="70"/>
                  <a:pt x="924" y="70"/>
                  <a:pt x="924" y="70"/>
                </a:cubicBezTo>
                <a:cubicBezTo>
                  <a:pt x="924" y="70"/>
                  <a:pt x="924" y="70"/>
                  <a:pt x="924" y="70"/>
                </a:cubicBezTo>
                <a:cubicBezTo>
                  <a:pt x="924" y="71"/>
                  <a:pt x="924" y="71"/>
                  <a:pt x="924" y="71"/>
                </a:cubicBezTo>
                <a:cubicBezTo>
                  <a:pt x="924" y="72"/>
                  <a:pt x="924" y="72"/>
                  <a:pt x="924" y="72"/>
                </a:cubicBezTo>
                <a:cubicBezTo>
                  <a:pt x="924" y="73"/>
                  <a:pt x="924" y="73"/>
                  <a:pt x="924" y="73"/>
                </a:cubicBezTo>
                <a:cubicBezTo>
                  <a:pt x="924" y="73"/>
                  <a:pt x="924" y="73"/>
                  <a:pt x="924" y="73"/>
                </a:cubicBezTo>
                <a:cubicBezTo>
                  <a:pt x="925" y="73"/>
                  <a:pt x="925" y="73"/>
                  <a:pt x="925" y="73"/>
                </a:cubicBezTo>
                <a:cubicBezTo>
                  <a:pt x="924" y="78"/>
                  <a:pt x="924" y="78"/>
                  <a:pt x="924" y="78"/>
                </a:cubicBezTo>
                <a:cubicBezTo>
                  <a:pt x="923" y="80"/>
                  <a:pt x="923" y="80"/>
                  <a:pt x="923" y="80"/>
                </a:cubicBezTo>
                <a:cubicBezTo>
                  <a:pt x="921" y="82"/>
                  <a:pt x="921" y="82"/>
                  <a:pt x="921" y="82"/>
                </a:cubicBezTo>
                <a:cubicBezTo>
                  <a:pt x="918" y="83"/>
                  <a:pt x="918" y="83"/>
                  <a:pt x="918" y="83"/>
                </a:cubicBezTo>
                <a:cubicBezTo>
                  <a:pt x="917" y="84"/>
                  <a:pt x="917" y="84"/>
                  <a:pt x="917" y="84"/>
                </a:cubicBezTo>
                <a:cubicBezTo>
                  <a:pt x="917" y="85"/>
                  <a:pt x="917" y="85"/>
                  <a:pt x="917" y="85"/>
                </a:cubicBezTo>
                <a:cubicBezTo>
                  <a:pt x="917" y="86"/>
                  <a:pt x="917" y="86"/>
                  <a:pt x="917" y="86"/>
                </a:cubicBezTo>
                <a:cubicBezTo>
                  <a:pt x="918" y="86"/>
                  <a:pt x="918" y="86"/>
                  <a:pt x="918" y="86"/>
                </a:cubicBezTo>
                <a:cubicBezTo>
                  <a:pt x="919" y="87"/>
                  <a:pt x="919" y="87"/>
                  <a:pt x="919" y="87"/>
                </a:cubicBezTo>
                <a:cubicBezTo>
                  <a:pt x="921" y="87"/>
                  <a:pt x="921" y="87"/>
                  <a:pt x="921" y="87"/>
                </a:cubicBezTo>
                <a:cubicBezTo>
                  <a:pt x="921" y="87"/>
                  <a:pt x="921" y="87"/>
                  <a:pt x="921" y="87"/>
                </a:cubicBezTo>
                <a:cubicBezTo>
                  <a:pt x="921" y="93"/>
                  <a:pt x="921" y="93"/>
                  <a:pt x="921" y="93"/>
                </a:cubicBezTo>
                <a:cubicBezTo>
                  <a:pt x="920" y="94"/>
                  <a:pt x="920" y="94"/>
                  <a:pt x="920" y="94"/>
                </a:cubicBezTo>
                <a:cubicBezTo>
                  <a:pt x="919" y="94"/>
                  <a:pt x="919" y="94"/>
                  <a:pt x="919" y="94"/>
                </a:cubicBezTo>
                <a:cubicBezTo>
                  <a:pt x="916" y="95"/>
                  <a:pt x="916" y="95"/>
                  <a:pt x="916" y="95"/>
                </a:cubicBezTo>
                <a:cubicBezTo>
                  <a:pt x="914" y="95"/>
                  <a:pt x="914" y="95"/>
                  <a:pt x="914" y="95"/>
                </a:cubicBezTo>
                <a:cubicBezTo>
                  <a:pt x="913" y="96"/>
                  <a:pt x="913" y="96"/>
                  <a:pt x="913" y="96"/>
                </a:cubicBezTo>
                <a:cubicBezTo>
                  <a:pt x="913" y="97"/>
                  <a:pt x="913" y="97"/>
                  <a:pt x="913" y="97"/>
                </a:cubicBezTo>
                <a:cubicBezTo>
                  <a:pt x="913" y="98"/>
                  <a:pt x="913" y="98"/>
                  <a:pt x="913" y="98"/>
                </a:cubicBezTo>
                <a:cubicBezTo>
                  <a:pt x="915" y="98"/>
                  <a:pt x="915" y="98"/>
                  <a:pt x="915" y="98"/>
                </a:cubicBezTo>
                <a:cubicBezTo>
                  <a:pt x="916" y="99"/>
                  <a:pt x="916" y="99"/>
                  <a:pt x="916" y="99"/>
                </a:cubicBezTo>
                <a:cubicBezTo>
                  <a:pt x="916" y="107"/>
                  <a:pt x="916" y="107"/>
                  <a:pt x="916" y="107"/>
                </a:cubicBezTo>
                <a:cubicBezTo>
                  <a:pt x="913" y="109"/>
                  <a:pt x="913" y="109"/>
                  <a:pt x="913" y="109"/>
                </a:cubicBezTo>
                <a:cubicBezTo>
                  <a:pt x="909" y="110"/>
                  <a:pt x="909" y="110"/>
                  <a:pt x="909" y="110"/>
                </a:cubicBezTo>
                <a:cubicBezTo>
                  <a:pt x="907" y="111"/>
                  <a:pt x="907" y="111"/>
                  <a:pt x="907" y="111"/>
                </a:cubicBezTo>
                <a:cubicBezTo>
                  <a:pt x="907" y="112"/>
                  <a:pt x="907" y="112"/>
                  <a:pt x="907" y="112"/>
                </a:cubicBezTo>
                <a:cubicBezTo>
                  <a:pt x="908" y="112"/>
                  <a:pt x="908" y="112"/>
                  <a:pt x="908" y="112"/>
                </a:cubicBezTo>
                <a:cubicBezTo>
                  <a:pt x="910" y="113"/>
                  <a:pt x="910" y="113"/>
                  <a:pt x="910" y="113"/>
                </a:cubicBezTo>
                <a:cubicBezTo>
                  <a:pt x="910" y="113"/>
                  <a:pt x="910" y="113"/>
                  <a:pt x="910" y="113"/>
                </a:cubicBezTo>
                <a:cubicBezTo>
                  <a:pt x="910" y="123"/>
                  <a:pt x="910" y="123"/>
                  <a:pt x="910" y="123"/>
                </a:cubicBezTo>
                <a:cubicBezTo>
                  <a:pt x="905" y="126"/>
                  <a:pt x="905" y="126"/>
                  <a:pt x="905" y="126"/>
                </a:cubicBezTo>
                <a:cubicBezTo>
                  <a:pt x="901" y="128"/>
                  <a:pt x="901" y="128"/>
                  <a:pt x="901" y="128"/>
                </a:cubicBezTo>
                <a:cubicBezTo>
                  <a:pt x="900" y="129"/>
                  <a:pt x="900" y="129"/>
                  <a:pt x="900" y="129"/>
                </a:cubicBezTo>
                <a:cubicBezTo>
                  <a:pt x="902" y="129"/>
                  <a:pt x="902" y="129"/>
                  <a:pt x="902" y="129"/>
                </a:cubicBezTo>
                <a:cubicBezTo>
                  <a:pt x="905" y="129"/>
                  <a:pt x="905" y="129"/>
                  <a:pt x="905" y="129"/>
                </a:cubicBezTo>
                <a:cubicBezTo>
                  <a:pt x="905" y="129"/>
                  <a:pt x="905" y="129"/>
                  <a:pt x="905" y="129"/>
                </a:cubicBezTo>
                <a:cubicBezTo>
                  <a:pt x="905" y="141"/>
                  <a:pt x="905" y="141"/>
                  <a:pt x="905" y="141"/>
                </a:cubicBezTo>
                <a:cubicBezTo>
                  <a:pt x="898" y="146"/>
                  <a:pt x="898" y="146"/>
                  <a:pt x="898" y="146"/>
                </a:cubicBezTo>
                <a:cubicBezTo>
                  <a:pt x="897" y="147"/>
                  <a:pt x="897" y="147"/>
                  <a:pt x="897" y="147"/>
                </a:cubicBezTo>
                <a:cubicBezTo>
                  <a:pt x="893" y="148"/>
                  <a:pt x="893" y="148"/>
                  <a:pt x="893" y="148"/>
                </a:cubicBezTo>
                <a:cubicBezTo>
                  <a:pt x="893" y="149"/>
                  <a:pt x="893" y="149"/>
                  <a:pt x="893" y="149"/>
                </a:cubicBezTo>
                <a:cubicBezTo>
                  <a:pt x="893" y="148"/>
                  <a:pt x="893" y="148"/>
                  <a:pt x="893" y="148"/>
                </a:cubicBezTo>
                <a:cubicBezTo>
                  <a:pt x="895" y="149"/>
                  <a:pt x="895" y="149"/>
                  <a:pt x="895" y="149"/>
                </a:cubicBezTo>
                <a:cubicBezTo>
                  <a:pt x="899" y="149"/>
                  <a:pt x="899" y="149"/>
                  <a:pt x="899" y="149"/>
                </a:cubicBezTo>
                <a:cubicBezTo>
                  <a:pt x="899" y="150"/>
                  <a:pt x="899" y="150"/>
                  <a:pt x="899" y="150"/>
                </a:cubicBezTo>
                <a:cubicBezTo>
                  <a:pt x="899" y="157"/>
                  <a:pt x="899" y="157"/>
                  <a:pt x="899" y="157"/>
                </a:cubicBezTo>
                <a:cubicBezTo>
                  <a:pt x="898" y="158"/>
                  <a:pt x="898" y="158"/>
                  <a:pt x="898" y="158"/>
                </a:cubicBezTo>
                <a:cubicBezTo>
                  <a:pt x="896" y="159"/>
                  <a:pt x="896" y="159"/>
                  <a:pt x="896" y="159"/>
                </a:cubicBezTo>
                <a:cubicBezTo>
                  <a:pt x="889" y="159"/>
                  <a:pt x="889" y="159"/>
                  <a:pt x="889" y="159"/>
                </a:cubicBezTo>
                <a:cubicBezTo>
                  <a:pt x="888" y="159"/>
                  <a:pt x="888" y="159"/>
                  <a:pt x="888" y="159"/>
                </a:cubicBezTo>
                <a:cubicBezTo>
                  <a:pt x="869" y="159"/>
                  <a:pt x="869" y="159"/>
                  <a:pt x="869" y="159"/>
                </a:cubicBezTo>
                <a:cubicBezTo>
                  <a:pt x="864" y="155"/>
                  <a:pt x="864" y="155"/>
                  <a:pt x="864" y="155"/>
                </a:cubicBezTo>
                <a:cubicBezTo>
                  <a:pt x="863" y="156"/>
                  <a:pt x="863" y="156"/>
                  <a:pt x="863" y="156"/>
                </a:cubicBezTo>
                <a:cubicBezTo>
                  <a:pt x="844" y="156"/>
                  <a:pt x="844" y="156"/>
                  <a:pt x="844" y="156"/>
                </a:cubicBezTo>
                <a:cubicBezTo>
                  <a:pt x="844" y="153"/>
                  <a:pt x="844" y="153"/>
                  <a:pt x="844" y="153"/>
                </a:cubicBezTo>
                <a:cubicBezTo>
                  <a:pt x="845" y="153"/>
                  <a:pt x="845" y="153"/>
                  <a:pt x="845" y="153"/>
                </a:cubicBezTo>
                <a:cubicBezTo>
                  <a:pt x="845" y="152"/>
                  <a:pt x="845" y="152"/>
                  <a:pt x="845" y="152"/>
                </a:cubicBezTo>
                <a:cubicBezTo>
                  <a:pt x="845" y="152"/>
                  <a:pt x="845" y="152"/>
                  <a:pt x="845" y="152"/>
                </a:cubicBezTo>
                <a:cubicBezTo>
                  <a:pt x="843" y="151"/>
                  <a:pt x="843" y="151"/>
                  <a:pt x="843" y="151"/>
                </a:cubicBezTo>
                <a:cubicBezTo>
                  <a:pt x="843" y="149"/>
                  <a:pt x="843" y="149"/>
                  <a:pt x="843" y="149"/>
                </a:cubicBezTo>
                <a:cubicBezTo>
                  <a:pt x="844" y="149"/>
                  <a:pt x="844" y="149"/>
                  <a:pt x="844" y="149"/>
                </a:cubicBezTo>
                <a:cubicBezTo>
                  <a:pt x="844" y="148"/>
                  <a:pt x="844" y="148"/>
                  <a:pt x="844" y="148"/>
                </a:cubicBezTo>
                <a:cubicBezTo>
                  <a:pt x="844" y="148"/>
                  <a:pt x="844" y="148"/>
                  <a:pt x="844" y="148"/>
                </a:cubicBezTo>
                <a:cubicBezTo>
                  <a:pt x="837" y="142"/>
                  <a:pt x="837" y="142"/>
                  <a:pt x="837" y="142"/>
                </a:cubicBezTo>
                <a:cubicBezTo>
                  <a:pt x="837" y="141"/>
                  <a:pt x="837" y="141"/>
                  <a:pt x="837" y="141"/>
                </a:cubicBezTo>
                <a:cubicBezTo>
                  <a:pt x="837" y="141"/>
                  <a:pt x="837" y="141"/>
                  <a:pt x="837" y="141"/>
                </a:cubicBezTo>
                <a:cubicBezTo>
                  <a:pt x="837" y="140"/>
                  <a:pt x="837" y="140"/>
                  <a:pt x="837" y="140"/>
                </a:cubicBezTo>
                <a:cubicBezTo>
                  <a:pt x="837" y="140"/>
                  <a:pt x="837" y="140"/>
                  <a:pt x="837" y="140"/>
                </a:cubicBezTo>
                <a:cubicBezTo>
                  <a:pt x="837" y="140"/>
                  <a:pt x="837" y="140"/>
                  <a:pt x="837" y="140"/>
                </a:cubicBezTo>
                <a:cubicBezTo>
                  <a:pt x="837" y="140"/>
                  <a:pt x="837" y="140"/>
                  <a:pt x="837" y="140"/>
                </a:cubicBezTo>
                <a:cubicBezTo>
                  <a:pt x="837" y="139"/>
                  <a:pt x="837" y="139"/>
                  <a:pt x="837" y="139"/>
                </a:cubicBezTo>
                <a:cubicBezTo>
                  <a:pt x="836" y="139"/>
                  <a:pt x="836" y="139"/>
                  <a:pt x="836" y="139"/>
                </a:cubicBezTo>
                <a:cubicBezTo>
                  <a:pt x="836" y="139"/>
                  <a:pt x="836" y="139"/>
                  <a:pt x="836" y="139"/>
                </a:cubicBezTo>
                <a:cubicBezTo>
                  <a:pt x="836" y="138"/>
                  <a:pt x="836" y="138"/>
                  <a:pt x="836" y="138"/>
                </a:cubicBezTo>
                <a:cubicBezTo>
                  <a:pt x="836" y="138"/>
                  <a:pt x="836" y="138"/>
                  <a:pt x="836" y="138"/>
                </a:cubicBezTo>
                <a:cubicBezTo>
                  <a:pt x="836" y="138"/>
                  <a:pt x="836" y="138"/>
                  <a:pt x="836" y="138"/>
                </a:cubicBezTo>
                <a:cubicBezTo>
                  <a:pt x="835" y="138"/>
                  <a:pt x="835" y="138"/>
                  <a:pt x="835" y="138"/>
                </a:cubicBezTo>
                <a:cubicBezTo>
                  <a:pt x="835" y="138"/>
                  <a:pt x="835" y="138"/>
                  <a:pt x="835" y="138"/>
                </a:cubicBezTo>
                <a:cubicBezTo>
                  <a:pt x="835" y="138"/>
                  <a:pt x="835" y="138"/>
                  <a:pt x="835" y="138"/>
                </a:cubicBezTo>
                <a:cubicBezTo>
                  <a:pt x="834" y="138"/>
                  <a:pt x="834" y="138"/>
                  <a:pt x="834" y="138"/>
                </a:cubicBezTo>
                <a:cubicBezTo>
                  <a:pt x="834" y="138"/>
                  <a:pt x="834" y="138"/>
                  <a:pt x="834" y="138"/>
                </a:cubicBezTo>
                <a:cubicBezTo>
                  <a:pt x="834" y="138"/>
                  <a:pt x="834" y="138"/>
                  <a:pt x="834" y="138"/>
                </a:cubicBezTo>
                <a:cubicBezTo>
                  <a:pt x="834" y="138"/>
                  <a:pt x="834" y="138"/>
                  <a:pt x="834" y="138"/>
                </a:cubicBezTo>
                <a:cubicBezTo>
                  <a:pt x="833" y="138"/>
                  <a:pt x="833" y="138"/>
                  <a:pt x="833" y="138"/>
                </a:cubicBezTo>
                <a:cubicBezTo>
                  <a:pt x="833" y="138"/>
                  <a:pt x="833" y="138"/>
                  <a:pt x="833" y="138"/>
                </a:cubicBezTo>
                <a:cubicBezTo>
                  <a:pt x="833" y="138"/>
                  <a:pt x="833" y="138"/>
                  <a:pt x="833" y="138"/>
                </a:cubicBezTo>
                <a:cubicBezTo>
                  <a:pt x="833" y="138"/>
                  <a:pt x="833" y="138"/>
                  <a:pt x="833" y="138"/>
                </a:cubicBezTo>
                <a:cubicBezTo>
                  <a:pt x="832" y="138"/>
                  <a:pt x="832" y="138"/>
                  <a:pt x="832" y="138"/>
                </a:cubicBezTo>
                <a:cubicBezTo>
                  <a:pt x="832" y="138"/>
                  <a:pt x="832" y="138"/>
                  <a:pt x="832" y="138"/>
                </a:cubicBezTo>
                <a:cubicBezTo>
                  <a:pt x="832" y="139"/>
                  <a:pt x="832" y="139"/>
                  <a:pt x="832" y="139"/>
                </a:cubicBezTo>
                <a:cubicBezTo>
                  <a:pt x="832" y="139"/>
                  <a:pt x="832" y="139"/>
                  <a:pt x="832" y="139"/>
                </a:cubicBezTo>
                <a:cubicBezTo>
                  <a:pt x="832" y="139"/>
                  <a:pt x="832" y="139"/>
                  <a:pt x="832" y="139"/>
                </a:cubicBezTo>
                <a:cubicBezTo>
                  <a:pt x="832" y="140"/>
                  <a:pt x="832" y="140"/>
                  <a:pt x="832" y="140"/>
                </a:cubicBezTo>
                <a:cubicBezTo>
                  <a:pt x="832" y="140"/>
                  <a:pt x="832" y="140"/>
                  <a:pt x="832" y="140"/>
                </a:cubicBezTo>
                <a:cubicBezTo>
                  <a:pt x="831" y="140"/>
                  <a:pt x="831" y="140"/>
                  <a:pt x="831" y="140"/>
                </a:cubicBezTo>
                <a:cubicBezTo>
                  <a:pt x="831" y="140"/>
                  <a:pt x="831" y="140"/>
                  <a:pt x="831" y="140"/>
                </a:cubicBezTo>
                <a:cubicBezTo>
                  <a:pt x="831" y="141"/>
                  <a:pt x="831" y="141"/>
                  <a:pt x="831" y="141"/>
                </a:cubicBezTo>
                <a:cubicBezTo>
                  <a:pt x="832" y="141"/>
                  <a:pt x="832" y="141"/>
                  <a:pt x="832" y="141"/>
                </a:cubicBezTo>
                <a:cubicBezTo>
                  <a:pt x="832" y="142"/>
                  <a:pt x="832" y="142"/>
                  <a:pt x="832" y="142"/>
                </a:cubicBezTo>
                <a:cubicBezTo>
                  <a:pt x="824" y="148"/>
                  <a:pt x="824" y="148"/>
                  <a:pt x="824" y="148"/>
                </a:cubicBezTo>
                <a:cubicBezTo>
                  <a:pt x="824" y="148"/>
                  <a:pt x="824" y="148"/>
                  <a:pt x="824" y="148"/>
                </a:cubicBezTo>
                <a:cubicBezTo>
                  <a:pt x="825" y="149"/>
                  <a:pt x="825" y="149"/>
                  <a:pt x="825" y="149"/>
                </a:cubicBezTo>
                <a:cubicBezTo>
                  <a:pt x="825" y="151"/>
                  <a:pt x="825" y="151"/>
                  <a:pt x="825" y="151"/>
                </a:cubicBezTo>
                <a:cubicBezTo>
                  <a:pt x="823" y="152"/>
                  <a:pt x="823" y="152"/>
                  <a:pt x="823" y="152"/>
                </a:cubicBezTo>
                <a:cubicBezTo>
                  <a:pt x="823" y="152"/>
                  <a:pt x="823" y="152"/>
                  <a:pt x="823" y="152"/>
                </a:cubicBezTo>
                <a:cubicBezTo>
                  <a:pt x="824" y="153"/>
                  <a:pt x="824" y="153"/>
                  <a:pt x="824" y="153"/>
                </a:cubicBezTo>
                <a:cubicBezTo>
                  <a:pt x="824" y="153"/>
                  <a:pt x="824" y="153"/>
                  <a:pt x="824" y="153"/>
                </a:cubicBezTo>
                <a:cubicBezTo>
                  <a:pt x="824" y="156"/>
                  <a:pt x="824" y="156"/>
                  <a:pt x="824" y="156"/>
                </a:cubicBezTo>
                <a:cubicBezTo>
                  <a:pt x="804" y="156"/>
                  <a:pt x="804" y="156"/>
                  <a:pt x="804" y="156"/>
                </a:cubicBezTo>
                <a:cubicBezTo>
                  <a:pt x="804" y="156"/>
                  <a:pt x="804" y="156"/>
                  <a:pt x="804" y="156"/>
                </a:cubicBezTo>
                <a:cubicBezTo>
                  <a:pt x="804" y="156"/>
                  <a:pt x="804" y="156"/>
                  <a:pt x="804" y="156"/>
                </a:cubicBezTo>
                <a:cubicBezTo>
                  <a:pt x="804" y="155"/>
                  <a:pt x="804" y="155"/>
                  <a:pt x="804" y="155"/>
                </a:cubicBezTo>
                <a:cubicBezTo>
                  <a:pt x="804" y="155"/>
                  <a:pt x="804" y="155"/>
                  <a:pt x="804" y="155"/>
                </a:cubicBezTo>
                <a:cubicBezTo>
                  <a:pt x="801" y="155"/>
                  <a:pt x="801" y="155"/>
                  <a:pt x="801" y="155"/>
                </a:cubicBezTo>
                <a:cubicBezTo>
                  <a:pt x="801" y="139"/>
                  <a:pt x="801" y="139"/>
                  <a:pt x="801" y="139"/>
                </a:cubicBezTo>
                <a:cubicBezTo>
                  <a:pt x="801" y="138"/>
                  <a:pt x="801" y="138"/>
                  <a:pt x="801" y="138"/>
                </a:cubicBezTo>
                <a:cubicBezTo>
                  <a:pt x="801" y="131"/>
                  <a:pt x="801" y="131"/>
                  <a:pt x="801" y="131"/>
                </a:cubicBezTo>
                <a:cubicBezTo>
                  <a:pt x="801" y="131"/>
                  <a:pt x="801" y="131"/>
                  <a:pt x="801" y="131"/>
                </a:cubicBezTo>
                <a:cubicBezTo>
                  <a:pt x="801" y="127"/>
                  <a:pt x="801" y="127"/>
                  <a:pt x="801" y="127"/>
                </a:cubicBezTo>
                <a:cubicBezTo>
                  <a:pt x="801" y="127"/>
                  <a:pt x="801" y="127"/>
                  <a:pt x="801" y="127"/>
                </a:cubicBezTo>
                <a:cubicBezTo>
                  <a:pt x="802" y="127"/>
                  <a:pt x="802" y="127"/>
                  <a:pt x="802" y="127"/>
                </a:cubicBezTo>
                <a:cubicBezTo>
                  <a:pt x="800" y="126"/>
                  <a:pt x="800" y="126"/>
                  <a:pt x="800" y="126"/>
                </a:cubicBezTo>
                <a:cubicBezTo>
                  <a:pt x="800" y="126"/>
                  <a:pt x="800" y="126"/>
                  <a:pt x="800" y="126"/>
                </a:cubicBezTo>
                <a:cubicBezTo>
                  <a:pt x="801" y="126"/>
                  <a:pt x="801" y="126"/>
                  <a:pt x="801" y="126"/>
                </a:cubicBezTo>
                <a:cubicBezTo>
                  <a:pt x="801" y="126"/>
                  <a:pt x="801" y="126"/>
                  <a:pt x="801" y="126"/>
                </a:cubicBezTo>
                <a:cubicBezTo>
                  <a:pt x="801" y="126"/>
                  <a:pt x="801" y="126"/>
                  <a:pt x="801" y="126"/>
                </a:cubicBezTo>
                <a:cubicBezTo>
                  <a:pt x="801" y="126"/>
                  <a:pt x="801" y="126"/>
                  <a:pt x="801" y="126"/>
                </a:cubicBezTo>
                <a:cubicBezTo>
                  <a:pt x="801" y="124"/>
                  <a:pt x="801" y="124"/>
                  <a:pt x="801" y="124"/>
                </a:cubicBezTo>
                <a:cubicBezTo>
                  <a:pt x="802" y="123"/>
                  <a:pt x="802" y="123"/>
                  <a:pt x="802" y="123"/>
                </a:cubicBezTo>
                <a:cubicBezTo>
                  <a:pt x="802" y="122"/>
                  <a:pt x="802" y="122"/>
                  <a:pt x="802" y="122"/>
                </a:cubicBezTo>
                <a:cubicBezTo>
                  <a:pt x="801" y="121"/>
                  <a:pt x="801" y="121"/>
                  <a:pt x="801" y="121"/>
                </a:cubicBezTo>
                <a:cubicBezTo>
                  <a:pt x="801" y="120"/>
                  <a:pt x="801" y="120"/>
                  <a:pt x="801" y="120"/>
                </a:cubicBezTo>
                <a:cubicBezTo>
                  <a:pt x="800" y="119"/>
                  <a:pt x="800" y="119"/>
                  <a:pt x="800" y="119"/>
                </a:cubicBezTo>
                <a:cubicBezTo>
                  <a:pt x="799" y="118"/>
                  <a:pt x="799" y="118"/>
                  <a:pt x="799" y="118"/>
                </a:cubicBezTo>
                <a:cubicBezTo>
                  <a:pt x="798" y="116"/>
                  <a:pt x="798" y="116"/>
                  <a:pt x="798" y="116"/>
                </a:cubicBezTo>
                <a:cubicBezTo>
                  <a:pt x="798" y="115"/>
                  <a:pt x="798" y="115"/>
                  <a:pt x="798" y="115"/>
                </a:cubicBezTo>
                <a:cubicBezTo>
                  <a:pt x="798" y="115"/>
                  <a:pt x="798" y="115"/>
                  <a:pt x="798" y="115"/>
                </a:cubicBezTo>
                <a:cubicBezTo>
                  <a:pt x="797" y="113"/>
                  <a:pt x="797" y="113"/>
                  <a:pt x="797" y="113"/>
                </a:cubicBezTo>
                <a:cubicBezTo>
                  <a:pt x="797" y="113"/>
                  <a:pt x="797" y="113"/>
                  <a:pt x="797" y="113"/>
                </a:cubicBezTo>
                <a:cubicBezTo>
                  <a:pt x="798" y="113"/>
                  <a:pt x="798" y="113"/>
                  <a:pt x="798" y="113"/>
                </a:cubicBezTo>
                <a:cubicBezTo>
                  <a:pt x="798" y="112"/>
                  <a:pt x="798" y="112"/>
                  <a:pt x="798" y="112"/>
                </a:cubicBezTo>
                <a:cubicBezTo>
                  <a:pt x="798" y="112"/>
                  <a:pt x="798" y="112"/>
                  <a:pt x="798" y="112"/>
                </a:cubicBezTo>
                <a:cubicBezTo>
                  <a:pt x="798" y="112"/>
                  <a:pt x="798" y="112"/>
                  <a:pt x="798" y="112"/>
                </a:cubicBezTo>
                <a:cubicBezTo>
                  <a:pt x="798" y="112"/>
                  <a:pt x="798" y="112"/>
                  <a:pt x="798" y="112"/>
                </a:cubicBezTo>
                <a:cubicBezTo>
                  <a:pt x="798" y="111"/>
                  <a:pt x="798" y="111"/>
                  <a:pt x="798" y="111"/>
                </a:cubicBezTo>
                <a:cubicBezTo>
                  <a:pt x="798" y="111"/>
                  <a:pt x="798" y="111"/>
                  <a:pt x="798" y="111"/>
                </a:cubicBezTo>
                <a:cubicBezTo>
                  <a:pt x="797" y="111"/>
                  <a:pt x="797" y="111"/>
                  <a:pt x="797" y="111"/>
                </a:cubicBezTo>
                <a:cubicBezTo>
                  <a:pt x="797" y="111"/>
                  <a:pt x="797" y="111"/>
                  <a:pt x="797" y="111"/>
                </a:cubicBezTo>
                <a:cubicBezTo>
                  <a:pt x="797" y="111"/>
                  <a:pt x="797" y="111"/>
                  <a:pt x="797" y="111"/>
                </a:cubicBezTo>
                <a:cubicBezTo>
                  <a:pt x="797" y="111"/>
                  <a:pt x="797" y="111"/>
                  <a:pt x="797" y="111"/>
                </a:cubicBezTo>
                <a:cubicBezTo>
                  <a:pt x="797" y="111"/>
                  <a:pt x="797" y="111"/>
                  <a:pt x="797" y="111"/>
                </a:cubicBezTo>
                <a:cubicBezTo>
                  <a:pt x="796" y="111"/>
                  <a:pt x="796" y="111"/>
                  <a:pt x="796" y="111"/>
                </a:cubicBezTo>
                <a:cubicBezTo>
                  <a:pt x="796" y="111"/>
                  <a:pt x="796" y="111"/>
                  <a:pt x="796" y="111"/>
                </a:cubicBezTo>
                <a:cubicBezTo>
                  <a:pt x="796" y="112"/>
                  <a:pt x="796" y="112"/>
                  <a:pt x="796" y="112"/>
                </a:cubicBezTo>
                <a:cubicBezTo>
                  <a:pt x="796" y="112"/>
                  <a:pt x="796" y="112"/>
                  <a:pt x="796" y="112"/>
                </a:cubicBezTo>
                <a:cubicBezTo>
                  <a:pt x="796" y="112"/>
                  <a:pt x="796" y="112"/>
                  <a:pt x="796" y="112"/>
                </a:cubicBezTo>
                <a:cubicBezTo>
                  <a:pt x="796" y="113"/>
                  <a:pt x="796" y="113"/>
                  <a:pt x="796" y="113"/>
                </a:cubicBezTo>
                <a:cubicBezTo>
                  <a:pt x="797" y="113"/>
                  <a:pt x="797" y="113"/>
                  <a:pt x="797" y="113"/>
                </a:cubicBezTo>
                <a:cubicBezTo>
                  <a:pt x="797" y="113"/>
                  <a:pt x="797" y="113"/>
                  <a:pt x="797" y="113"/>
                </a:cubicBezTo>
                <a:cubicBezTo>
                  <a:pt x="797" y="115"/>
                  <a:pt x="797" y="115"/>
                  <a:pt x="797" y="115"/>
                </a:cubicBezTo>
                <a:cubicBezTo>
                  <a:pt x="796" y="117"/>
                  <a:pt x="796" y="117"/>
                  <a:pt x="796" y="117"/>
                </a:cubicBezTo>
                <a:cubicBezTo>
                  <a:pt x="796" y="118"/>
                  <a:pt x="796" y="118"/>
                  <a:pt x="796" y="118"/>
                </a:cubicBezTo>
                <a:cubicBezTo>
                  <a:pt x="795" y="119"/>
                  <a:pt x="795" y="119"/>
                  <a:pt x="795" y="119"/>
                </a:cubicBezTo>
                <a:cubicBezTo>
                  <a:pt x="794" y="120"/>
                  <a:pt x="794" y="120"/>
                  <a:pt x="794" y="120"/>
                </a:cubicBezTo>
                <a:cubicBezTo>
                  <a:pt x="793" y="121"/>
                  <a:pt x="793" y="121"/>
                  <a:pt x="793" y="121"/>
                </a:cubicBezTo>
                <a:cubicBezTo>
                  <a:pt x="793" y="122"/>
                  <a:pt x="793" y="122"/>
                  <a:pt x="793" y="122"/>
                </a:cubicBezTo>
                <a:cubicBezTo>
                  <a:pt x="793" y="123"/>
                  <a:pt x="793" y="123"/>
                  <a:pt x="793" y="123"/>
                </a:cubicBezTo>
                <a:cubicBezTo>
                  <a:pt x="793" y="125"/>
                  <a:pt x="793" y="125"/>
                  <a:pt x="793" y="125"/>
                </a:cubicBezTo>
                <a:cubicBezTo>
                  <a:pt x="794" y="126"/>
                  <a:pt x="794" y="126"/>
                  <a:pt x="794" y="126"/>
                </a:cubicBezTo>
                <a:cubicBezTo>
                  <a:pt x="794" y="126"/>
                  <a:pt x="794" y="126"/>
                  <a:pt x="794" y="126"/>
                </a:cubicBezTo>
                <a:cubicBezTo>
                  <a:pt x="794" y="126"/>
                  <a:pt x="794" y="126"/>
                  <a:pt x="794" y="126"/>
                </a:cubicBezTo>
                <a:cubicBezTo>
                  <a:pt x="794" y="126"/>
                  <a:pt x="794" y="126"/>
                  <a:pt x="794" y="126"/>
                </a:cubicBezTo>
                <a:cubicBezTo>
                  <a:pt x="794" y="127"/>
                  <a:pt x="794" y="127"/>
                  <a:pt x="794" y="127"/>
                </a:cubicBezTo>
                <a:cubicBezTo>
                  <a:pt x="793" y="127"/>
                  <a:pt x="793" y="127"/>
                  <a:pt x="793" y="127"/>
                </a:cubicBezTo>
                <a:cubicBezTo>
                  <a:pt x="793" y="127"/>
                  <a:pt x="793" y="127"/>
                  <a:pt x="793" y="127"/>
                </a:cubicBezTo>
                <a:cubicBezTo>
                  <a:pt x="793" y="131"/>
                  <a:pt x="793" y="131"/>
                  <a:pt x="793" y="131"/>
                </a:cubicBezTo>
                <a:cubicBezTo>
                  <a:pt x="793" y="131"/>
                  <a:pt x="793" y="131"/>
                  <a:pt x="793" y="131"/>
                </a:cubicBezTo>
                <a:cubicBezTo>
                  <a:pt x="793" y="134"/>
                  <a:pt x="793" y="134"/>
                  <a:pt x="793" y="134"/>
                </a:cubicBezTo>
                <a:cubicBezTo>
                  <a:pt x="793" y="138"/>
                  <a:pt x="793" y="138"/>
                  <a:pt x="793" y="138"/>
                </a:cubicBezTo>
                <a:cubicBezTo>
                  <a:pt x="794" y="139"/>
                  <a:pt x="794" y="139"/>
                  <a:pt x="794" y="139"/>
                </a:cubicBezTo>
                <a:cubicBezTo>
                  <a:pt x="794" y="139"/>
                  <a:pt x="794" y="139"/>
                  <a:pt x="794" y="139"/>
                </a:cubicBezTo>
                <a:cubicBezTo>
                  <a:pt x="762" y="139"/>
                  <a:pt x="762" y="139"/>
                  <a:pt x="762" y="139"/>
                </a:cubicBezTo>
                <a:cubicBezTo>
                  <a:pt x="762" y="139"/>
                  <a:pt x="762" y="139"/>
                  <a:pt x="762" y="139"/>
                </a:cubicBezTo>
                <a:cubicBezTo>
                  <a:pt x="761" y="139"/>
                  <a:pt x="761" y="139"/>
                  <a:pt x="761" y="139"/>
                </a:cubicBezTo>
                <a:cubicBezTo>
                  <a:pt x="761" y="139"/>
                  <a:pt x="761" y="139"/>
                  <a:pt x="761" y="139"/>
                </a:cubicBezTo>
                <a:cubicBezTo>
                  <a:pt x="761" y="139"/>
                  <a:pt x="761" y="139"/>
                  <a:pt x="761" y="139"/>
                </a:cubicBezTo>
                <a:cubicBezTo>
                  <a:pt x="753" y="150"/>
                  <a:pt x="753" y="150"/>
                  <a:pt x="753" y="150"/>
                </a:cubicBezTo>
                <a:cubicBezTo>
                  <a:pt x="752" y="94"/>
                  <a:pt x="752" y="94"/>
                  <a:pt x="752" y="94"/>
                </a:cubicBezTo>
                <a:cubicBezTo>
                  <a:pt x="753" y="92"/>
                  <a:pt x="753" y="92"/>
                  <a:pt x="753" y="92"/>
                </a:cubicBezTo>
                <a:cubicBezTo>
                  <a:pt x="756" y="92"/>
                  <a:pt x="756" y="92"/>
                  <a:pt x="756" y="92"/>
                </a:cubicBezTo>
                <a:cubicBezTo>
                  <a:pt x="757" y="92"/>
                  <a:pt x="757" y="92"/>
                  <a:pt x="757" y="92"/>
                </a:cubicBezTo>
                <a:cubicBezTo>
                  <a:pt x="757" y="90"/>
                  <a:pt x="757" y="90"/>
                  <a:pt x="757" y="90"/>
                </a:cubicBezTo>
                <a:cubicBezTo>
                  <a:pt x="756" y="90"/>
                  <a:pt x="756" y="90"/>
                  <a:pt x="756" y="90"/>
                </a:cubicBezTo>
                <a:cubicBezTo>
                  <a:pt x="756" y="87"/>
                  <a:pt x="756" y="87"/>
                  <a:pt x="756" y="87"/>
                </a:cubicBezTo>
                <a:cubicBezTo>
                  <a:pt x="756" y="87"/>
                  <a:pt x="756" y="87"/>
                  <a:pt x="756" y="87"/>
                </a:cubicBezTo>
                <a:cubicBezTo>
                  <a:pt x="757" y="87"/>
                  <a:pt x="757" y="87"/>
                  <a:pt x="757" y="87"/>
                </a:cubicBezTo>
                <a:cubicBezTo>
                  <a:pt x="757" y="84"/>
                  <a:pt x="757" y="84"/>
                  <a:pt x="757" y="84"/>
                </a:cubicBezTo>
                <a:cubicBezTo>
                  <a:pt x="756" y="84"/>
                  <a:pt x="756" y="84"/>
                  <a:pt x="756" y="84"/>
                </a:cubicBezTo>
                <a:cubicBezTo>
                  <a:pt x="755" y="84"/>
                  <a:pt x="755" y="84"/>
                  <a:pt x="755" y="84"/>
                </a:cubicBezTo>
                <a:cubicBezTo>
                  <a:pt x="755" y="82"/>
                  <a:pt x="755" y="82"/>
                  <a:pt x="755" y="82"/>
                </a:cubicBezTo>
                <a:cubicBezTo>
                  <a:pt x="757" y="82"/>
                  <a:pt x="757" y="82"/>
                  <a:pt x="757" y="82"/>
                </a:cubicBezTo>
                <a:cubicBezTo>
                  <a:pt x="757" y="79"/>
                  <a:pt x="757" y="79"/>
                  <a:pt x="757" y="79"/>
                </a:cubicBezTo>
                <a:cubicBezTo>
                  <a:pt x="756" y="79"/>
                  <a:pt x="756" y="79"/>
                  <a:pt x="756" y="79"/>
                </a:cubicBezTo>
                <a:cubicBezTo>
                  <a:pt x="752" y="79"/>
                  <a:pt x="752" y="79"/>
                  <a:pt x="752" y="79"/>
                </a:cubicBezTo>
                <a:cubicBezTo>
                  <a:pt x="752" y="77"/>
                  <a:pt x="752" y="77"/>
                  <a:pt x="752" y="77"/>
                </a:cubicBezTo>
                <a:cubicBezTo>
                  <a:pt x="754" y="75"/>
                  <a:pt x="754" y="75"/>
                  <a:pt x="754" y="75"/>
                </a:cubicBezTo>
                <a:cubicBezTo>
                  <a:pt x="757" y="75"/>
                  <a:pt x="757" y="75"/>
                  <a:pt x="757" y="75"/>
                </a:cubicBezTo>
                <a:cubicBezTo>
                  <a:pt x="757" y="69"/>
                  <a:pt x="757" y="69"/>
                  <a:pt x="757" y="69"/>
                </a:cubicBezTo>
                <a:cubicBezTo>
                  <a:pt x="757" y="68"/>
                  <a:pt x="757" y="68"/>
                  <a:pt x="757" y="68"/>
                </a:cubicBezTo>
                <a:cubicBezTo>
                  <a:pt x="757" y="64"/>
                  <a:pt x="757" y="64"/>
                  <a:pt x="757" y="64"/>
                </a:cubicBezTo>
                <a:cubicBezTo>
                  <a:pt x="757" y="63"/>
                  <a:pt x="757" y="63"/>
                  <a:pt x="757" y="63"/>
                </a:cubicBezTo>
                <a:cubicBezTo>
                  <a:pt x="752" y="63"/>
                  <a:pt x="752" y="63"/>
                  <a:pt x="752" y="63"/>
                </a:cubicBezTo>
                <a:cubicBezTo>
                  <a:pt x="752" y="58"/>
                  <a:pt x="752" y="58"/>
                  <a:pt x="752" y="58"/>
                </a:cubicBezTo>
                <a:cubicBezTo>
                  <a:pt x="754" y="58"/>
                  <a:pt x="754" y="58"/>
                  <a:pt x="754" y="58"/>
                </a:cubicBezTo>
                <a:cubicBezTo>
                  <a:pt x="755" y="58"/>
                  <a:pt x="755" y="58"/>
                  <a:pt x="755" y="58"/>
                </a:cubicBezTo>
                <a:cubicBezTo>
                  <a:pt x="755" y="56"/>
                  <a:pt x="755" y="56"/>
                  <a:pt x="755" y="56"/>
                </a:cubicBezTo>
                <a:cubicBezTo>
                  <a:pt x="754" y="56"/>
                  <a:pt x="754" y="56"/>
                  <a:pt x="754" y="56"/>
                </a:cubicBezTo>
                <a:cubicBezTo>
                  <a:pt x="751" y="56"/>
                  <a:pt x="751" y="56"/>
                  <a:pt x="751" y="56"/>
                </a:cubicBezTo>
                <a:cubicBezTo>
                  <a:pt x="751" y="37"/>
                  <a:pt x="751" y="37"/>
                  <a:pt x="751" y="37"/>
                </a:cubicBezTo>
                <a:cubicBezTo>
                  <a:pt x="751" y="36"/>
                  <a:pt x="751" y="36"/>
                  <a:pt x="751" y="36"/>
                </a:cubicBezTo>
                <a:cubicBezTo>
                  <a:pt x="750" y="36"/>
                  <a:pt x="750" y="36"/>
                  <a:pt x="750" y="36"/>
                </a:cubicBezTo>
                <a:cubicBezTo>
                  <a:pt x="750" y="36"/>
                  <a:pt x="750" y="36"/>
                  <a:pt x="750" y="36"/>
                </a:cubicBezTo>
                <a:cubicBezTo>
                  <a:pt x="750" y="20"/>
                  <a:pt x="750" y="20"/>
                  <a:pt x="750" y="20"/>
                </a:cubicBezTo>
                <a:cubicBezTo>
                  <a:pt x="750" y="19"/>
                  <a:pt x="750" y="19"/>
                  <a:pt x="750" y="19"/>
                </a:cubicBezTo>
                <a:cubicBezTo>
                  <a:pt x="750" y="19"/>
                  <a:pt x="750" y="19"/>
                  <a:pt x="750" y="19"/>
                </a:cubicBezTo>
                <a:cubicBezTo>
                  <a:pt x="750" y="1"/>
                  <a:pt x="750" y="1"/>
                  <a:pt x="750" y="1"/>
                </a:cubicBezTo>
                <a:cubicBezTo>
                  <a:pt x="750" y="0"/>
                  <a:pt x="750" y="0"/>
                  <a:pt x="750" y="0"/>
                </a:cubicBezTo>
                <a:cubicBezTo>
                  <a:pt x="749" y="0"/>
                  <a:pt x="749" y="0"/>
                  <a:pt x="749" y="0"/>
                </a:cubicBezTo>
                <a:cubicBezTo>
                  <a:pt x="749" y="0"/>
                  <a:pt x="749" y="0"/>
                  <a:pt x="749" y="0"/>
                </a:cubicBezTo>
                <a:cubicBezTo>
                  <a:pt x="749" y="0"/>
                  <a:pt x="749" y="0"/>
                  <a:pt x="749" y="0"/>
                </a:cubicBezTo>
                <a:cubicBezTo>
                  <a:pt x="748" y="0"/>
                  <a:pt x="748" y="0"/>
                  <a:pt x="748" y="0"/>
                </a:cubicBezTo>
                <a:cubicBezTo>
                  <a:pt x="747" y="0"/>
                  <a:pt x="747" y="0"/>
                  <a:pt x="747" y="0"/>
                </a:cubicBezTo>
                <a:cubicBezTo>
                  <a:pt x="747" y="19"/>
                  <a:pt x="747" y="19"/>
                  <a:pt x="747" y="19"/>
                </a:cubicBezTo>
                <a:cubicBezTo>
                  <a:pt x="747" y="19"/>
                  <a:pt x="747" y="19"/>
                  <a:pt x="747" y="19"/>
                </a:cubicBezTo>
                <a:cubicBezTo>
                  <a:pt x="747" y="36"/>
                  <a:pt x="747" y="36"/>
                  <a:pt x="747" y="36"/>
                </a:cubicBezTo>
                <a:cubicBezTo>
                  <a:pt x="746" y="36"/>
                  <a:pt x="746" y="36"/>
                  <a:pt x="746" y="36"/>
                </a:cubicBezTo>
                <a:cubicBezTo>
                  <a:pt x="746" y="56"/>
                  <a:pt x="746" y="56"/>
                  <a:pt x="746" y="56"/>
                </a:cubicBezTo>
                <a:cubicBezTo>
                  <a:pt x="744" y="56"/>
                  <a:pt x="744" y="56"/>
                  <a:pt x="744" y="56"/>
                </a:cubicBezTo>
                <a:cubicBezTo>
                  <a:pt x="743" y="56"/>
                  <a:pt x="743" y="56"/>
                  <a:pt x="743" y="56"/>
                </a:cubicBezTo>
                <a:cubicBezTo>
                  <a:pt x="742" y="56"/>
                  <a:pt x="742" y="56"/>
                  <a:pt x="742" y="56"/>
                </a:cubicBezTo>
                <a:cubicBezTo>
                  <a:pt x="742" y="58"/>
                  <a:pt x="742" y="58"/>
                  <a:pt x="742" y="58"/>
                </a:cubicBezTo>
                <a:cubicBezTo>
                  <a:pt x="742" y="58"/>
                  <a:pt x="742" y="58"/>
                  <a:pt x="742" y="58"/>
                </a:cubicBezTo>
                <a:cubicBezTo>
                  <a:pt x="745" y="58"/>
                  <a:pt x="745" y="58"/>
                  <a:pt x="745" y="58"/>
                </a:cubicBezTo>
                <a:cubicBezTo>
                  <a:pt x="745" y="63"/>
                  <a:pt x="745" y="63"/>
                  <a:pt x="745" y="63"/>
                </a:cubicBezTo>
                <a:cubicBezTo>
                  <a:pt x="743" y="63"/>
                  <a:pt x="743" y="63"/>
                  <a:pt x="743" y="63"/>
                </a:cubicBezTo>
                <a:cubicBezTo>
                  <a:pt x="741" y="63"/>
                  <a:pt x="741" y="63"/>
                  <a:pt x="741" y="63"/>
                </a:cubicBezTo>
                <a:cubicBezTo>
                  <a:pt x="739" y="64"/>
                  <a:pt x="739" y="64"/>
                  <a:pt x="739" y="64"/>
                </a:cubicBezTo>
                <a:cubicBezTo>
                  <a:pt x="739" y="75"/>
                  <a:pt x="739" y="75"/>
                  <a:pt x="739" y="75"/>
                </a:cubicBezTo>
                <a:cubicBezTo>
                  <a:pt x="743" y="75"/>
                  <a:pt x="743" y="75"/>
                  <a:pt x="743" y="75"/>
                </a:cubicBezTo>
                <a:cubicBezTo>
                  <a:pt x="745" y="77"/>
                  <a:pt x="745" y="77"/>
                  <a:pt x="745" y="77"/>
                </a:cubicBezTo>
                <a:cubicBezTo>
                  <a:pt x="745" y="79"/>
                  <a:pt x="745" y="79"/>
                  <a:pt x="745" y="79"/>
                </a:cubicBezTo>
                <a:cubicBezTo>
                  <a:pt x="742" y="79"/>
                  <a:pt x="742" y="79"/>
                  <a:pt x="742" y="79"/>
                </a:cubicBezTo>
                <a:cubicBezTo>
                  <a:pt x="740" y="79"/>
                  <a:pt x="740" y="79"/>
                  <a:pt x="740" y="79"/>
                </a:cubicBezTo>
                <a:cubicBezTo>
                  <a:pt x="740" y="82"/>
                  <a:pt x="740" y="82"/>
                  <a:pt x="740" y="82"/>
                </a:cubicBezTo>
                <a:cubicBezTo>
                  <a:pt x="740" y="82"/>
                  <a:pt x="740" y="82"/>
                  <a:pt x="740" y="82"/>
                </a:cubicBezTo>
                <a:cubicBezTo>
                  <a:pt x="742" y="82"/>
                  <a:pt x="742" y="82"/>
                  <a:pt x="742" y="82"/>
                </a:cubicBezTo>
                <a:cubicBezTo>
                  <a:pt x="742" y="84"/>
                  <a:pt x="742" y="84"/>
                  <a:pt x="742" y="84"/>
                </a:cubicBezTo>
                <a:cubicBezTo>
                  <a:pt x="741" y="84"/>
                  <a:pt x="741" y="84"/>
                  <a:pt x="741" y="84"/>
                </a:cubicBezTo>
                <a:cubicBezTo>
                  <a:pt x="740" y="84"/>
                  <a:pt x="740" y="84"/>
                  <a:pt x="740" y="84"/>
                </a:cubicBezTo>
                <a:cubicBezTo>
                  <a:pt x="740" y="86"/>
                  <a:pt x="740" y="86"/>
                  <a:pt x="740" y="86"/>
                </a:cubicBezTo>
                <a:cubicBezTo>
                  <a:pt x="741" y="87"/>
                  <a:pt x="741" y="87"/>
                  <a:pt x="741" y="87"/>
                </a:cubicBezTo>
                <a:cubicBezTo>
                  <a:pt x="742" y="87"/>
                  <a:pt x="742" y="87"/>
                  <a:pt x="742" y="87"/>
                </a:cubicBezTo>
                <a:cubicBezTo>
                  <a:pt x="742" y="90"/>
                  <a:pt x="742" y="90"/>
                  <a:pt x="742" y="90"/>
                </a:cubicBezTo>
                <a:cubicBezTo>
                  <a:pt x="741" y="90"/>
                  <a:pt x="741" y="90"/>
                  <a:pt x="741" y="90"/>
                </a:cubicBezTo>
                <a:cubicBezTo>
                  <a:pt x="740" y="90"/>
                  <a:pt x="740" y="90"/>
                  <a:pt x="740" y="90"/>
                </a:cubicBezTo>
                <a:cubicBezTo>
                  <a:pt x="740" y="92"/>
                  <a:pt x="740" y="92"/>
                  <a:pt x="740" y="92"/>
                </a:cubicBezTo>
                <a:cubicBezTo>
                  <a:pt x="741" y="92"/>
                  <a:pt x="741" y="92"/>
                  <a:pt x="741" y="92"/>
                </a:cubicBezTo>
                <a:cubicBezTo>
                  <a:pt x="744" y="92"/>
                  <a:pt x="744" y="92"/>
                  <a:pt x="744" y="92"/>
                </a:cubicBezTo>
                <a:cubicBezTo>
                  <a:pt x="745" y="94"/>
                  <a:pt x="745" y="94"/>
                  <a:pt x="745" y="94"/>
                </a:cubicBezTo>
                <a:cubicBezTo>
                  <a:pt x="743" y="147"/>
                  <a:pt x="743" y="147"/>
                  <a:pt x="743" y="147"/>
                </a:cubicBezTo>
                <a:cubicBezTo>
                  <a:pt x="732" y="147"/>
                  <a:pt x="732" y="147"/>
                  <a:pt x="732" y="147"/>
                </a:cubicBezTo>
                <a:cubicBezTo>
                  <a:pt x="721" y="133"/>
                  <a:pt x="721" y="133"/>
                  <a:pt x="721" y="133"/>
                </a:cubicBezTo>
                <a:cubicBezTo>
                  <a:pt x="668" y="133"/>
                  <a:pt x="668" y="133"/>
                  <a:pt x="668" y="133"/>
                </a:cubicBezTo>
                <a:cubicBezTo>
                  <a:pt x="668" y="132"/>
                  <a:pt x="668" y="132"/>
                  <a:pt x="668" y="132"/>
                </a:cubicBezTo>
                <a:cubicBezTo>
                  <a:pt x="668" y="123"/>
                  <a:pt x="668" y="123"/>
                  <a:pt x="668" y="123"/>
                </a:cubicBezTo>
                <a:cubicBezTo>
                  <a:pt x="668" y="123"/>
                  <a:pt x="668" y="123"/>
                  <a:pt x="668" y="123"/>
                </a:cubicBezTo>
                <a:cubicBezTo>
                  <a:pt x="668" y="121"/>
                  <a:pt x="668" y="121"/>
                  <a:pt x="668" y="121"/>
                </a:cubicBezTo>
                <a:cubicBezTo>
                  <a:pt x="668" y="121"/>
                  <a:pt x="668" y="121"/>
                  <a:pt x="668" y="121"/>
                </a:cubicBezTo>
                <a:cubicBezTo>
                  <a:pt x="668" y="121"/>
                  <a:pt x="668" y="121"/>
                  <a:pt x="668" y="121"/>
                </a:cubicBezTo>
                <a:cubicBezTo>
                  <a:pt x="668" y="120"/>
                  <a:pt x="668" y="120"/>
                  <a:pt x="668" y="120"/>
                </a:cubicBezTo>
                <a:cubicBezTo>
                  <a:pt x="669" y="120"/>
                  <a:pt x="669" y="120"/>
                  <a:pt x="669" y="120"/>
                </a:cubicBezTo>
                <a:cubicBezTo>
                  <a:pt x="669" y="120"/>
                  <a:pt x="669" y="120"/>
                  <a:pt x="669" y="120"/>
                </a:cubicBezTo>
                <a:cubicBezTo>
                  <a:pt x="669" y="119"/>
                  <a:pt x="669" y="119"/>
                  <a:pt x="669" y="119"/>
                </a:cubicBezTo>
                <a:cubicBezTo>
                  <a:pt x="669" y="118"/>
                  <a:pt x="669" y="118"/>
                  <a:pt x="669" y="118"/>
                </a:cubicBezTo>
                <a:cubicBezTo>
                  <a:pt x="669" y="118"/>
                  <a:pt x="669" y="118"/>
                  <a:pt x="669" y="118"/>
                </a:cubicBezTo>
                <a:cubicBezTo>
                  <a:pt x="669" y="117"/>
                  <a:pt x="669" y="117"/>
                  <a:pt x="669" y="117"/>
                </a:cubicBezTo>
                <a:cubicBezTo>
                  <a:pt x="669" y="116"/>
                  <a:pt x="669" y="116"/>
                  <a:pt x="669" y="116"/>
                </a:cubicBezTo>
                <a:cubicBezTo>
                  <a:pt x="669" y="116"/>
                  <a:pt x="669" y="116"/>
                  <a:pt x="669" y="116"/>
                </a:cubicBezTo>
                <a:cubicBezTo>
                  <a:pt x="669" y="115"/>
                  <a:pt x="669" y="115"/>
                  <a:pt x="669" y="115"/>
                </a:cubicBezTo>
                <a:cubicBezTo>
                  <a:pt x="668" y="115"/>
                  <a:pt x="668" y="115"/>
                  <a:pt x="668" y="115"/>
                </a:cubicBezTo>
                <a:cubicBezTo>
                  <a:pt x="668" y="115"/>
                  <a:pt x="668" y="115"/>
                  <a:pt x="668" y="115"/>
                </a:cubicBezTo>
                <a:cubicBezTo>
                  <a:pt x="668" y="104"/>
                  <a:pt x="668" y="104"/>
                  <a:pt x="668" y="104"/>
                </a:cubicBezTo>
                <a:cubicBezTo>
                  <a:pt x="669" y="102"/>
                  <a:pt x="669" y="102"/>
                  <a:pt x="669" y="102"/>
                </a:cubicBezTo>
                <a:cubicBezTo>
                  <a:pt x="669" y="100"/>
                  <a:pt x="669" y="100"/>
                  <a:pt x="669" y="100"/>
                </a:cubicBezTo>
                <a:cubicBezTo>
                  <a:pt x="669" y="99"/>
                  <a:pt x="669" y="99"/>
                  <a:pt x="669" y="99"/>
                </a:cubicBezTo>
                <a:cubicBezTo>
                  <a:pt x="669" y="97"/>
                  <a:pt x="669" y="97"/>
                  <a:pt x="669" y="97"/>
                </a:cubicBezTo>
                <a:cubicBezTo>
                  <a:pt x="668" y="96"/>
                  <a:pt x="668" y="96"/>
                  <a:pt x="668" y="96"/>
                </a:cubicBezTo>
                <a:cubicBezTo>
                  <a:pt x="668" y="95"/>
                  <a:pt x="668" y="95"/>
                  <a:pt x="668" y="95"/>
                </a:cubicBezTo>
                <a:cubicBezTo>
                  <a:pt x="667" y="94"/>
                  <a:pt x="667" y="94"/>
                  <a:pt x="667" y="94"/>
                </a:cubicBezTo>
                <a:cubicBezTo>
                  <a:pt x="666" y="93"/>
                  <a:pt x="666" y="93"/>
                  <a:pt x="666" y="93"/>
                </a:cubicBezTo>
                <a:cubicBezTo>
                  <a:pt x="665" y="92"/>
                  <a:pt x="665" y="92"/>
                  <a:pt x="665" y="92"/>
                </a:cubicBezTo>
                <a:cubicBezTo>
                  <a:pt x="664" y="92"/>
                  <a:pt x="664" y="92"/>
                  <a:pt x="664" y="92"/>
                </a:cubicBezTo>
                <a:cubicBezTo>
                  <a:pt x="663" y="92"/>
                  <a:pt x="663" y="92"/>
                  <a:pt x="663" y="92"/>
                </a:cubicBezTo>
                <a:cubicBezTo>
                  <a:pt x="662" y="91"/>
                  <a:pt x="662" y="91"/>
                  <a:pt x="662" y="91"/>
                </a:cubicBezTo>
                <a:cubicBezTo>
                  <a:pt x="662" y="91"/>
                  <a:pt x="662" y="91"/>
                  <a:pt x="662" y="91"/>
                </a:cubicBezTo>
                <a:cubicBezTo>
                  <a:pt x="660" y="91"/>
                  <a:pt x="660" y="91"/>
                  <a:pt x="660" y="91"/>
                </a:cubicBezTo>
                <a:cubicBezTo>
                  <a:pt x="660" y="91"/>
                  <a:pt x="660" y="91"/>
                  <a:pt x="660" y="91"/>
                </a:cubicBezTo>
                <a:cubicBezTo>
                  <a:pt x="658" y="92"/>
                  <a:pt x="658" y="92"/>
                  <a:pt x="658" y="92"/>
                </a:cubicBezTo>
                <a:cubicBezTo>
                  <a:pt x="657" y="92"/>
                  <a:pt x="657" y="92"/>
                  <a:pt x="657" y="92"/>
                </a:cubicBezTo>
                <a:cubicBezTo>
                  <a:pt x="656" y="93"/>
                  <a:pt x="656" y="93"/>
                  <a:pt x="656" y="93"/>
                </a:cubicBezTo>
                <a:cubicBezTo>
                  <a:pt x="656" y="93"/>
                  <a:pt x="656" y="93"/>
                  <a:pt x="656" y="93"/>
                </a:cubicBezTo>
                <a:cubicBezTo>
                  <a:pt x="655" y="94"/>
                  <a:pt x="655" y="94"/>
                  <a:pt x="655" y="94"/>
                </a:cubicBezTo>
                <a:cubicBezTo>
                  <a:pt x="654" y="96"/>
                  <a:pt x="654" y="96"/>
                  <a:pt x="654" y="96"/>
                </a:cubicBezTo>
                <a:cubicBezTo>
                  <a:pt x="653" y="97"/>
                  <a:pt x="653" y="97"/>
                  <a:pt x="653" y="97"/>
                </a:cubicBezTo>
                <a:cubicBezTo>
                  <a:pt x="653" y="98"/>
                  <a:pt x="653" y="98"/>
                  <a:pt x="653" y="98"/>
                </a:cubicBezTo>
                <a:cubicBezTo>
                  <a:pt x="653" y="99"/>
                  <a:pt x="653" y="99"/>
                  <a:pt x="653" y="99"/>
                </a:cubicBezTo>
                <a:cubicBezTo>
                  <a:pt x="653" y="100"/>
                  <a:pt x="653" y="100"/>
                  <a:pt x="653" y="100"/>
                </a:cubicBezTo>
                <a:cubicBezTo>
                  <a:pt x="653" y="100"/>
                  <a:pt x="653" y="100"/>
                  <a:pt x="653" y="100"/>
                </a:cubicBezTo>
                <a:cubicBezTo>
                  <a:pt x="653" y="101"/>
                  <a:pt x="653" y="101"/>
                  <a:pt x="653" y="101"/>
                </a:cubicBezTo>
                <a:cubicBezTo>
                  <a:pt x="653" y="103"/>
                  <a:pt x="653" y="103"/>
                  <a:pt x="653" y="103"/>
                </a:cubicBezTo>
                <a:cubicBezTo>
                  <a:pt x="653" y="103"/>
                  <a:pt x="653" y="103"/>
                  <a:pt x="653" y="103"/>
                </a:cubicBezTo>
                <a:cubicBezTo>
                  <a:pt x="653" y="103"/>
                  <a:pt x="653" y="103"/>
                  <a:pt x="653" y="103"/>
                </a:cubicBezTo>
                <a:cubicBezTo>
                  <a:pt x="654" y="105"/>
                  <a:pt x="654" y="105"/>
                  <a:pt x="654" y="105"/>
                </a:cubicBezTo>
                <a:cubicBezTo>
                  <a:pt x="654" y="105"/>
                  <a:pt x="654" y="105"/>
                  <a:pt x="654" y="105"/>
                </a:cubicBezTo>
                <a:cubicBezTo>
                  <a:pt x="654" y="115"/>
                  <a:pt x="654" y="115"/>
                  <a:pt x="654" y="115"/>
                </a:cubicBezTo>
                <a:cubicBezTo>
                  <a:pt x="654" y="115"/>
                  <a:pt x="654" y="115"/>
                  <a:pt x="654" y="115"/>
                </a:cubicBezTo>
                <a:cubicBezTo>
                  <a:pt x="654" y="115"/>
                  <a:pt x="654" y="115"/>
                  <a:pt x="654" y="115"/>
                </a:cubicBezTo>
                <a:cubicBezTo>
                  <a:pt x="654" y="115"/>
                  <a:pt x="654" y="115"/>
                  <a:pt x="654" y="115"/>
                </a:cubicBezTo>
                <a:cubicBezTo>
                  <a:pt x="654" y="116"/>
                  <a:pt x="654" y="116"/>
                  <a:pt x="654" y="116"/>
                </a:cubicBezTo>
                <a:cubicBezTo>
                  <a:pt x="654" y="116"/>
                  <a:pt x="654" y="116"/>
                  <a:pt x="654" y="116"/>
                </a:cubicBezTo>
                <a:cubicBezTo>
                  <a:pt x="654" y="117"/>
                  <a:pt x="654" y="117"/>
                  <a:pt x="654" y="117"/>
                </a:cubicBezTo>
                <a:cubicBezTo>
                  <a:pt x="654" y="118"/>
                  <a:pt x="654" y="118"/>
                  <a:pt x="654" y="118"/>
                </a:cubicBezTo>
                <a:cubicBezTo>
                  <a:pt x="654" y="118"/>
                  <a:pt x="654" y="118"/>
                  <a:pt x="654" y="118"/>
                </a:cubicBezTo>
                <a:cubicBezTo>
                  <a:pt x="654" y="119"/>
                  <a:pt x="654" y="119"/>
                  <a:pt x="654" y="119"/>
                </a:cubicBezTo>
                <a:cubicBezTo>
                  <a:pt x="654" y="120"/>
                  <a:pt x="654" y="120"/>
                  <a:pt x="654" y="120"/>
                </a:cubicBezTo>
                <a:cubicBezTo>
                  <a:pt x="654" y="120"/>
                  <a:pt x="654" y="120"/>
                  <a:pt x="654" y="120"/>
                </a:cubicBezTo>
                <a:cubicBezTo>
                  <a:pt x="654" y="120"/>
                  <a:pt x="654" y="120"/>
                  <a:pt x="654" y="120"/>
                </a:cubicBezTo>
                <a:cubicBezTo>
                  <a:pt x="654" y="120"/>
                  <a:pt x="654" y="120"/>
                  <a:pt x="654" y="120"/>
                </a:cubicBezTo>
                <a:cubicBezTo>
                  <a:pt x="654" y="120"/>
                  <a:pt x="654" y="120"/>
                  <a:pt x="654" y="120"/>
                </a:cubicBezTo>
                <a:cubicBezTo>
                  <a:pt x="654" y="123"/>
                  <a:pt x="654" y="123"/>
                  <a:pt x="654" y="123"/>
                </a:cubicBezTo>
                <a:cubicBezTo>
                  <a:pt x="654" y="123"/>
                  <a:pt x="654" y="123"/>
                  <a:pt x="654" y="123"/>
                </a:cubicBezTo>
                <a:cubicBezTo>
                  <a:pt x="654" y="133"/>
                  <a:pt x="654" y="133"/>
                  <a:pt x="654" y="133"/>
                </a:cubicBezTo>
                <a:cubicBezTo>
                  <a:pt x="650" y="133"/>
                  <a:pt x="650" y="133"/>
                  <a:pt x="650" y="133"/>
                </a:cubicBezTo>
                <a:cubicBezTo>
                  <a:pt x="650" y="124"/>
                  <a:pt x="650" y="124"/>
                  <a:pt x="650" y="124"/>
                </a:cubicBezTo>
                <a:cubicBezTo>
                  <a:pt x="650" y="124"/>
                  <a:pt x="650" y="124"/>
                  <a:pt x="650" y="124"/>
                </a:cubicBezTo>
                <a:cubicBezTo>
                  <a:pt x="650" y="121"/>
                  <a:pt x="650" y="121"/>
                  <a:pt x="650" y="121"/>
                </a:cubicBezTo>
                <a:cubicBezTo>
                  <a:pt x="650" y="121"/>
                  <a:pt x="650" y="121"/>
                  <a:pt x="650" y="121"/>
                </a:cubicBezTo>
                <a:cubicBezTo>
                  <a:pt x="650" y="121"/>
                  <a:pt x="650" y="121"/>
                  <a:pt x="650" y="121"/>
                </a:cubicBezTo>
                <a:cubicBezTo>
                  <a:pt x="650" y="121"/>
                  <a:pt x="650" y="121"/>
                  <a:pt x="650" y="121"/>
                </a:cubicBezTo>
                <a:cubicBezTo>
                  <a:pt x="650" y="121"/>
                  <a:pt x="650" y="121"/>
                  <a:pt x="650" y="121"/>
                </a:cubicBezTo>
                <a:cubicBezTo>
                  <a:pt x="650" y="120"/>
                  <a:pt x="650" y="120"/>
                  <a:pt x="650" y="120"/>
                </a:cubicBezTo>
                <a:cubicBezTo>
                  <a:pt x="650" y="120"/>
                  <a:pt x="650" y="120"/>
                  <a:pt x="650" y="120"/>
                </a:cubicBezTo>
                <a:cubicBezTo>
                  <a:pt x="650" y="119"/>
                  <a:pt x="650" y="119"/>
                  <a:pt x="650" y="119"/>
                </a:cubicBezTo>
                <a:cubicBezTo>
                  <a:pt x="650" y="118"/>
                  <a:pt x="650" y="118"/>
                  <a:pt x="650" y="118"/>
                </a:cubicBezTo>
                <a:cubicBezTo>
                  <a:pt x="650" y="118"/>
                  <a:pt x="650" y="118"/>
                  <a:pt x="650" y="118"/>
                </a:cubicBezTo>
                <a:cubicBezTo>
                  <a:pt x="650" y="117"/>
                  <a:pt x="650" y="117"/>
                  <a:pt x="650" y="117"/>
                </a:cubicBezTo>
                <a:cubicBezTo>
                  <a:pt x="650" y="116"/>
                  <a:pt x="650" y="116"/>
                  <a:pt x="650" y="116"/>
                </a:cubicBezTo>
                <a:cubicBezTo>
                  <a:pt x="650" y="116"/>
                  <a:pt x="650" y="116"/>
                  <a:pt x="650" y="116"/>
                </a:cubicBezTo>
                <a:cubicBezTo>
                  <a:pt x="650" y="116"/>
                  <a:pt x="650" y="116"/>
                  <a:pt x="650" y="116"/>
                </a:cubicBezTo>
                <a:cubicBezTo>
                  <a:pt x="650" y="116"/>
                  <a:pt x="650" y="116"/>
                  <a:pt x="650" y="116"/>
                </a:cubicBezTo>
                <a:cubicBezTo>
                  <a:pt x="650" y="104"/>
                  <a:pt x="650" y="104"/>
                  <a:pt x="650" y="104"/>
                </a:cubicBezTo>
                <a:cubicBezTo>
                  <a:pt x="650" y="102"/>
                  <a:pt x="650" y="102"/>
                  <a:pt x="650" y="102"/>
                </a:cubicBezTo>
                <a:cubicBezTo>
                  <a:pt x="651" y="101"/>
                  <a:pt x="651" y="101"/>
                  <a:pt x="651" y="101"/>
                </a:cubicBezTo>
                <a:cubicBezTo>
                  <a:pt x="651" y="100"/>
                  <a:pt x="651" y="100"/>
                  <a:pt x="651" y="100"/>
                </a:cubicBezTo>
                <a:cubicBezTo>
                  <a:pt x="650" y="98"/>
                  <a:pt x="650" y="98"/>
                  <a:pt x="650" y="98"/>
                </a:cubicBezTo>
                <a:cubicBezTo>
                  <a:pt x="650" y="97"/>
                  <a:pt x="650" y="97"/>
                  <a:pt x="650" y="97"/>
                </a:cubicBezTo>
                <a:cubicBezTo>
                  <a:pt x="649" y="96"/>
                  <a:pt x="649" y="96"/>
                  <a:pt x="649" y="96"/>
                </a:cubicBezTo>
                <a:cubicBezTo>
                  <a:pt x="649" y="94"/>
                  <a:pt x="649" y="94"/>
                  <a:pt x="649" y="94"/>
                </a:cubicBezTo>
                <a:cubicBezTo>
                  <a:pt x="648" y="93"/>
                  <a:pt x="648" y="93"/>
                  <a:pt x="648" y="93"/>
                </a:cubicBezTo>
                <a:cubicBezTo>
                  <a:pt x="646" y="93"/>
                  <a:pt x="646" y="93"/>
                  <a:pt x="646" y="93"/>
                </a:cubicBezTo>
                <a:cubicBezTo>
                  <a:pt x="645" y="92"/>
                  <a:pt x="645" y="92"/>
                  <a:pt x="645" y="92"/>
                </a:cubicBezTo>
                <a:cubicBezTo>
                  <a:pt x="645" y="92"/>
                  <a:pt x="645" y="92"/>
                  <a:pt x="645" y="92"/>
                </a:cubicBezTo>
                <a:cubicBezTo>
                  <a:pt x="644" y="92"/>
                  <a:pt x="644" y="92"/>
                  <a:pt x="644" y="92"/>
                </a:cubicBezTo>
                <a:cubicBezTo>
                  <a:pt x="643" y="92"/>
                  <a:pt x="643" y="92"/>
                  <a:pt x="643" y="92"/>
                </a:cubicBezTo>
                <a:cubicBezTo>
                  <a:pt x="642" y="92"/>
                  <a:pt x="642" y="92"/>
                  <a:pt x="642" y="92"/>
                </a:cubicBezTo>
                <a:cubicBezTo>
                  <a:pt x="641" y="92"/>
                  <a:pt x="641" y="92"/>
                  <a:pt x="641" y="92"/>
                </a:cubicBezTo>
                <a:cubicBezTo>
                  <a:pt x="640" y="92"/>
                  <a:pt x="640" y="92"/>
                  <a:pt x="640" y="92"/>
                </a:cubicBezTo>
                <a:cubicBezTo>
                  <a:pt x="639" y="93"/>
                  <a:pt x="639" y="93"/>
                  <a:pt x="639" y="93"/>
                </a:cubicBezTo>
                <a:cubicBezTo>
                  <a:pt x="638" y="93"/>
                  <a:pt x="638" y="93"/>
                  <a:pt x="638" y="93"/>
                </a:cubicBezTo>
                <a:cubicBezTo>
                  <a:pt x="637" y="94"/>
                  <a:pt x="637" y="94"/>
                  <a:pt x="637" y="94"/>
                </a:cubicBezTo>
                <a:cubicBezTo>
                  <a:pt x="636" y="95"/>
                  <a:pt x="636" y="95"/>
                  <a:pt x="636" y="95"/>
                </a:cubicBezTo>
                <a:cubicBezTo>
                  <a:pt x="635" y="96"/>
                  <a:pt x="635" y="96"/>
                  <a:pt x="635" y="96"/>
                </a:cubicBezTo>
                <a:cubicBezTo>
                  <a:pt x="635" y="98"/>
                  <a:pt x="635" y="98"/>
                  <a:pt x="635" y="98"/>
                </a:cubicBezTo>
                <a:cubicBezTo>
                  <a:pt x="634" y="99"/>
                  <a:pt x="634" y="99"/>
                  <a:pt x="634" y="99"/>
                </a:cubicBezTo>
                <a:cubicBezTo>
                  <a:pt x="634" y="100"/>
                  <a:pt x="634" y="100"/>
                  <a:pt x="634" y="100"/>
                </a:cubicBezTo>
                <a:cubicBezTo>
                  <a:pt x="634" y="100"/>
                  <a:pt x="634" y="100"/>
                  <a:pt x="634" y="100"/>
                </a:cubicBezTo>
                <a:cubicBezTo>
                  <a:pt x="634" y="100"/>
                  <a:pt x="634" y="100"/>
                  <a:pt x="634" y="100"/>
                </a:cubicBezTo>
                <a:cubicBezTo>
                  <a:pt x="634" y="102"/>
                  <a:pt x="634" y="102"/>
                  <a:pt x="634" y="102"/>
                </a:cubicBezTo>
                <a:cubicBezTo>
                  <a:pt x="635" y="103"/>
                  <a:pt x="635" y="103"/>
                  <a:pt x="635" y="103"/>
                </a:cubicBezTo>
                <a:cubicBezTo>
                  <a:pt x="635" y="104"/>
                  <a:pt x="635" y="104"/>
                  <a:pt x="635" y="104"/>
                </a:cubicBezTo>
                <a:cubicBezTo>
                  <a:pt x="635" y="104"/>
                  <a:pt x="635" y="104"/>
                  <a:pt x="635" y="104"/>
                </a:cubicBezTo>
                <a:cubicBezTo>
                  <a:pt x="635" y="105"/>
                  <a:pt x="635" y="105"/>
                  <a:pt x="635" y="105"/>
                </a:cubicBezTo>
                <a:cubicBezTo>
                  <a:pt x="635" y="106"/>
                  <a:pt x="635" y="106"/>
                  <a:pt x="635" y="106"/>
                </a:cubicBezTo>
                <a:cubicBezTo>
                  <a:pt x="635" y="116"/>
                  <a:pt x="635" y="116"/>
                  <a:pt x="635" y="116"/>
                </a:cubicBezTo>
                <a:cubicBezTo>
                  <a:pt x="635" y="116"/>
                  <a:pt x="635" y="116"/>
                  <a:pt x="635" y="116"/>
                </a:cubicBezTo>
                <a:cubicBezTo>
                  <a:pt x="635" y="116"/>
                  <a:pt x="635" y="116"/>
                  <a:pt x="635" y="116"/>
                </a:cubicBezTo>
                <a:cubicBezTo>
                  <a:pt x="635" y="116"/>
                  <a:pt x="635" y="116"/>
                  <a:pt x="635" y="116"/>
                </a:cubicBezTo>
                <a:cubicBezTo>
                  <a:pt x="635" y="116"/>
                  <a:pt x="635" y="116"/>
                  <a:pt x="635" y="116"/>
                </a:cubicBezTo>
                <a:cubicBezTo>
                  <a:pt x="635" y="117"/>
                  <a:pt x="635" y="117"/>
                  <a:pt x="635" y="117"/>
                </a:cubicBezTo>
                <a:cubicBezTo>
                  <a:pt x="635" y="118"/>
                  <a:pt x="635" y="118"/>
                  <a:pt x="635" y="118"/>
                </a:cubicBezTo>
                <a:cubicBezTo>
                  <a:pt x="635" y="118"/>
                  <a:pt x="635" y="118"/>
                  <a:pt x="635" y="118"/>
                </a:cubicBezTo>
                <a:cubicBezTo>
                  <a:pt x="635" y="119"/>
                  <a:pt x="635" y="119"/>
                  <a:pt x="635" y="119"/>
                </a:cubicBezTo>
                <a:cubicBezTo>
                  <a:pt x="635" y="120"/>
                  <a:pt x="635" y="120"/>
                  <a:pt x="635" y="120"/>
                </a:cubicBezTo>
                <a:cubicBezTo>
                  <a:pt x="635" y="120"/>
                  <a:pt x="635" y="120"/>
                  <a:pt x="635" y="120"/>
                </a:cubicBezTo>
                <a:cubicBezTo>
                  <a:pt x="635" y="121"/>
                  <a:pt x="635" y="121"/>
                  <a:pt x="635" y="121"/>
                </a:cubicBezTo>
                <a:cubicBezTo>
                  <a:pt x="635" y="121"/>
                  <a:pt x="635" y="121"/>
                  <a:pt x="635" y="121"/>
                </a:cubicBezTo>
                <a:cubicBezTo>
                  <a:pt x="635" y="121"/>
                  <a:pt x="635" y="121"/>
                  <a:pt x="635" y="121"/>
                </a:cubicBezTo>
                <a:cubicBezTo>
                  <a:pt x="635" y="121"/>
                  <a:pt x="635" y="121"/>
                  <a:pt x="635" y="121"/>
                </a:cubicBezTo>
                <a:cubicBezTo>
                  <a:pt x="635" y="124"/>
                  <a:pt x="635" y="124"/>
                  <a:pt x="635" y="124"/>
                </a:cubicBezTo>
                <a:cubicBezTo>
                  <a:pt x="635" y="124"/>
                  <a:pt x="635" y="124"/>
                  <a:pt x="635" y="124"/>
                </a:cubicBezTo>
                <a:cubicBezTo>
                  <a:pt x="635" y="173"/>
                  <a:pt x="635" y="173"/>
                  <a:pt x="635" y="173"/>
                </a:cubicBezTo>
                <a:cubicBezTo>
                  <a:pt x="635" y="173"/>
                  <a:pt x="635" y="173"/>
                  <a:pt x="635" y="173"/>
                </a:cubicBezTo>
                <a:cubicBezTo>
                  <a:pt x="629" y="173"/>
                  <a:pt x="629" y="173"/>
                  <a:pt x="629" y="173"/>
                </a:cubicBezTo>
                <a:cubicBezTo>
                  <a:pt x="629" y="168"/>
                  <a:pt x="629" y="168"/>
                  <a:pt x="629" y="168"/>
                </a:cubicBezTo>
                <a:cubicBezTo>
                  <a:pt x="629" y="168"/>
                  <a:pt x="629" y="168"/>
                  <a:pt x="629" y="168"/>
                </a:cubicBezTo>
                <a:cubicBezTo>
                  <a:pt x="629" y="159"/>
                  <a:pt x="629" y="159"/>
                  <a:pt x="629" y="159"/>
                </a:cubicBezTo>
                <a:cubicBezTo>
                  <a:pt x="629" y="159"/>
                  <a:pt x="629" y="159"/>
                  <a:pt x="629" y="159"/>
                </a:cubicBezTo>
                <a:cubicBezTo>
                  <a:pt x="629" y="158"/>
                  <a:pt x="629" y="158"/>
                  <a:pt x="629" y="158"/>
                </a:cubicBezTo>
                <a:cubicBezTo>
                  <a:pt x="629" y="158"/>
                  <a:pt x="629" y="158"/>
                  <a:pt x="629" y="158"/>
                </a:cubicBezTo>
                <a:cubicBezTo>
                  <a:pt x="628" y="149"/>
                  <a:pt x="628" y="149"/>
                  <a:pt x="628" y="149"/>
                </a:cubicBezTo>
                <a:cubicBezTo>
                  <a:pt x="629" y="148"/>
                  <a:pt x="629" y="148"/>
                  <a:pt x="629" y="148"/>
                </a:cubicBezTo>
                <a:cubicBezTo>
                  <a:pt x="629" y="148"/>
                  <a:pt x="629" y="148"/>
                  <a:pt x="629" y="148"/>
                </a:cubicBezTo>
                <a:cubicBezTo>
                  <a:pt x="629" y="147"/>
                  <a:pt x="629" y="147"/>
                  <a:pt x="629" y="147"/>
                </a:cubicBezTo>
                <a:cubicBezTo>
                  <a:pt x="630" y="146"/>
                  <a:pt x="630" y="146"/>
                  <a:pt x="630" y="146"/>
                </a:cubicBezTo>
                <a:cubicBezTo>
                  <a:pt x="630" y="146"/>
                  <a:pt x="630" y="146"/>
                  <a:pt x="630" y="146"/>
                </a:cubicBezTo>
                <a:cubicBezTo>
                  <a:pt x="630" y="145"/>
                  <a:pt x="630" y="145"/>
                  <a:pt x="630" y="145"/>
                </a:cubicBezTo>
                <a:cubicBezTo>
                  <a:pt x="628" y="145"/>
                  <a:pt x="628" y="145"/>
                  <a:pt x="628" y="145"/>
                </a:cubicBezTo>
                <a:cubicBezTo>
                  <a:pt x="628" y="137"/>
                  <a:pt x="628" y="137"/>
                  <a:pt x="628" y="137"/>
                </a:cubicBezTo>
                <a:cubicBezTo>
                  <a:pt x="629" y="136"/>
                  <a:pt x="629" y="136"/>
                  <a:pt x="629" y="136"/>
                </a:cubicBezTo>
                <a:cubicBezTo>
                  <a:pt x="628" y="136"/>
                  <a:pt x="628" y="136"/>
                  <a:pt x="628" y="136"/>
                </a:cubicBezTo>
                <a:cubicBezTo>
                  <a:pt x="628" y="135"/>
                  <a:pt x="628" y="135"/>
                  <a:pt x="628" y="135"/>
                </a:cubicBezTo>
                <a:cubicBezTo>
                  <a:pt x="627" y="135"/>
                  <a:pt x="627" y="135"/>
                  <a:pt x="627" y="135"/>
                </a:cubicBezTo>
                <a:cubicBezTo>
                  <a:pt x="627" y="134"/>
                  <a:pt x="627" y="134"/>
                  <a:pt x="627" y="134"/>
                </a:cubicBezTo>
                <a:cubicBezTo>
                  <a:pt x="625" y="134"/>
                  <a:pt x="625" y="134"/>
                  <a:pt x="625" y="134"/>
                </a:cubicBezTo>
                <a:cubicBezTo>
                  <a:pt x="625" y="135"/>
                  <a:pt x="625" y="135"/>
                  <a:pt x="625" y="135"/>
                </a:cubicBezTo>
                <a:cubicBezTo>
                  <a:pt x="625" y="135"/>
                  <a:pt x="625" y="135"/>
                  <a:pt x="625" y="135"/>
                </a:cubicBezTo>
                <a:cubicBezTo>
                  <a:pt x="613" y="135"/>
                  <a:pt x="613" y="135"/>
                  <a:pt x="613" y="135"/>
                </a:cubicBezTo>
                <a:cubicBezTo>
                  <a:pt x="613" y="134"/>
                  <a:pt x="613" y="134"/>
                  <a:pt x="613" y="134"/>
                </a:cubicBezTo>
                <a:cubicBezTo>
                  <a:pt x="613" y="134"/>
                  <a:pt x="613" y="134"/>
                  <a:pt x="613" y="134"/>
                </a:cubicBezTo>
                <a:cubicBezTo>
                  <a:pt x="613" y="134"/>
                  <a:pt x="613" y="134"/>
                  <a:pt x="613" y="134"/>
                </a:cubicBezTo>
                <a:cubicBezTo>
                  <a:pt x="612" y="134"/>
                  <a:pt x="612" y="134"/>
                  <a:pt x="612" y="134"/>
                </a:cubicBezTo>
                <a:cubicBezTo>
                  <a:pt x="612" y="134"/>
                  <a:pt x="612" y="134"/>
                  <a:pt x="612" y="134"/>
                </a:cubicBezTo>
                <a:cubicBezTo>
                  <a:pt x="612" y="132"/>
                  <a:pt x="612" y="132"/>
                  <a:pt x="612" y="132"/>
                </a:cubicBezTo>
                <a:cubicBezTo>
                  <a:pt x="596" y="132"/>
                  <a:pt x="596" y="132"/>
                  <a:pt x="596" y="132"/>
                </a:cubicBezTo>
                <a:cubicBezTo>
                  <a:pt x="596" y="134"/>
                  <a:pt x="596" y="134"/>
                  <a:pt x="596" y="134"/>
                </a:cubicBezTo>
                <a:cubicBezTo>
                  <a:pt x="596" y="134"/>
                  <a:pt x="596" y="134"/>
                  <a:pt x="596" y="134"/>
                </a:cubicBezTo>
                <a:cubicBezTo>
                  <a:pt x="595" y="134"/>
                  <a:pt x="595" y="134"/>
                  <a:pt x="595" y="134"/>
                </a:cubicBezTo>
                <a:cubicBezTo>
                  <a:pt x="595" y="134"/>
                  <a:pt x="595" y="134"/>
                  <a:pt x="595" y="134"/>
                </a:cubicBezTo>
                <a:cubicBezTo>
                  <a:pt x="594" y="134"/>
                  <a:pt x="594" y="134"/>
                  <a:pt x="594" y="134"/>
                </a:cubicBezTo>
                <a:cubicBezTo>
                  <a:pt x="594" y="135"/>
                  <a:pt x="594" y="135"/>
                  <a:pt x="594" y="135"/>
                </a:cubicBezTo>
                <a:cubicBezTo>
                  <a:pt x="583" y="135"/>
                  <a:pt x="583" y="135"/>
                  <a:pt x="583" y="135"/>
                </a:cubicBezTo>
                <a:cubicBezTo>
                  <a:pt x="583" y="134"/>
                  <a:pt x="583" y="134"/>
                  <a:pt x="583" y="134"/>
                </a:cubicBezTo>
                <a:cubicBezTo>
                  <a:pt x="580" y="134"/>
                  <a:pt x="580" y="134"/>
                  <a:pt x="580" y="134"/>
                </a:cubicBezTo>
                <a:cubicBezTo>
                  <a:pt x="580" y="135"/>
                  <a:pt x="580" y="135"/>
                  <a:pt x="580" y="135"/>
                </a:cubicBezTo>
                <a:cubicBezTo>
                  <a:pt x="580" y="135"/>
                  <a:pt x="580" y="135"/>
                  <a:pt x="580" y="135"/>
                </a:cubicBezTo>
                <a:cubicBezTo>
                  <a:pt x="579" y="136"/>
                  <a:pt x="579" y="136"/>
                  <a:pt x="579" y="136"/>
                </a:cubicBezTo>
                <a:cubicBezTo>
                  <a:pt x="579" y="136"/>
                  <a:pt x="579" y="136"/>
                  <a:pt x="579" y="136"/>
                </a:cubicBezTo>
                <a:cubicBezTo>
                  <a:pt x="580" y="137"/>
                  <a:pt x="580" y="137"/>
                  <a:pt x="580" y="137"/>
                </a:cubicBezTo>
                <a:cubicBezTo>
                  <a:pt x="579" y="143"/>
                  <a:pt x="579" y="143"/>
                  <a:pt x="579" y="143"/>
                </a:cubicBezTo>
                <a:cubicBezTo>
                  <a:pt x="579" y="143"/>
                  <a:pt x="579" y="143"/>
                  <a:pt x="579" y="143"/>
                </a:cubicBezTo>
                <a:cubicBezTo>
                  <a:pt x="579" y="144"/>
                  <a:pt x="579" y="144"/>
                  <a:pt x="579" y="144"/>
                </a:cubicBezTo>
                <a:cubicBezTo>
                  <a:pt x="579" y="145"/>
                  <a:pt x="579" y="145"/>
                  <a:pt x="579" y="145"/>
                </a:cubicBezTo>
                <a:cubicBezTo>
                  <a:pt x="579" y="145"/>
                  <a:pt x="579" y="145"/>
                  <a:pt x="579" y="145"/>
                </a:cubicBezTo>
                <a:cubicBezTo>
                  <a:pt x="577" y="145"/>
                  <a:pt x="577" y="145"/>
                  <a:pt x="577" y="145"/>
                </a:cubicBezTo>
                <a:cubicBezTo>
                  <a:pt x="577" y="145"/>
                  <a:pt x="577" y="145"/>
                  <a:pt x="577" y="145"/>
                </a:cubicBezTo>
                <a:cubicBezTo>
                  <a:pt x="578" y="146"/>
                  <a:pt x="578" y="146"/>
                  <a:pt x="578" y="146"/>
                </a:cubicBezTo>
                <a:cubicBezTo>
                  <a:pt x="579" y="147"/>
                  <a:pt x="579" y="147"/>
                  <a:pt x="579" y="147"/>
                </a:cubicBezTo>
                <a:cubicBezTo>
                  <a:pt x="579" y="148"/>
                  <a:pt x="579" y="148"/>
                  <a:pt x="579" y="148"/>
                </a:cubicBezTo>
                <a:cubicBezTo>
                  <a:pt x="578" y="148"/>
                  <a:pt x="578" y="148"/>
                  <a:pt x="578" y="148"/>
                </a:cubicBezTo>
                <a:cubicBezTo>
                  <a:pt x="579" y="149"/>
                  <a:pt x="579" y="149"/>
                  <a:pt x="579" y="149"/>
                </a:cubicBezTo>
                <a:cubicBezTo>
                  <a:pt x="579" y="158"/>
                  <a:pt x="579" y="158"/>
                  <a:pt x="579" y="158"/>
                </a:cubicBezTo>
                <a:cubicBezTo>
                  <a:pt x="578" y="158"/>
                  <a:pt x="578" y="158"/>
                  <a:pt x="578" y="158"/>
                </a:cubicBezTo>
                <a:cubicBezTo>
                  <a:pt x="578" y="159"/>
                  <a:pt x="578" y="159"/>
                  <a:pt x="578" y="159"/>
                </a:cubicBezTo>
                <a:cubicBezTo>
                  <a:pt x="579" y="159"/>
                  <a:pt x="579" y="159"/>
                  <a:pt x="579" y="159"/>
                </a:cubicBezTo>
                <a:cubicBezTo>
                  <a:pt x="578" y="168"/>
                  <a:pt x="578" y="168"/>
                  <a:pt x="578" y="168"/>
                </a:cubicBezTo>
                <a:cubicBezTo>
                  <a:pt x="578" y="168"/>
                  <a:pt x="578" y="168"/>
                  <a:pt x="578" y="168"/>
                </a:cubicBezTo>
                <a:cubicBezTo>
                  <a:pt x="578" y="173"/>
                  <a:pt x="578" y="173"/>
                  <a:pt x="578" y="173"/>
                </a:cubicBezTo>
                <a:cubicBezTo>
                  <a:pt x="572" y="173"/>
                  <a:pt x="572" y="173"/>
                  <a:pt x="572" y="173"/>
                </a:cubicBezTo>
                <a:cubicBezTo>
                  <a:pt x="572" y="152"/>
                  <a:pt x="572" y="152"/>
                  <a:pt x="572" y="152"/>
                </a:cubicBezTo>
                <a:cubicBezTo>
                  <a:pt x="556" y="138"/>
                  <a:pt x="556" y="138"/>
                  <a:pt x="556" y="138"/>
                </a:cubicBezTo>
                <a:cubicBezTo>
                  <a:pt x="556" y="138"/>
                  <a:pt x="556" y="138"/>
                  <a:pt x="556" y="138"/>
                </a:cubicBezTo>
                <a:cubicBezTo>
                  <a:pt x="556" y="138"/>
                  <a:pt x="556" y="138"/>
                  <a:pt x="556" y="138"/>
                </a:cubicBezTo>
                <a:cubicBezTo>
                  <a:pt x="494" y="138"/>
                  <a:pt x="494" y="138"/>
                  <a:pt x="494" y="138"/>
                </a:cubicBezTo>
                <a:cubicBezTo>
                  <a:pt x="494" y="138"/>
                  <a:pt x="494" y="138"/>
                  <a:pt x="494" y="138"/>
                </a:cubicBezTo>
                <a:cubicBezTo>
                  <a:pt x="496" y="138"/>
                  <a:pt x="496" y="138"/>
                  <a:pt x="496" y="138"/>
                </a:cubicBezTo>
                <a:cubicBezTo>
                  <a:pt x="496" y="137"/>
                  <a:pt x="496" y="137"/>
                  <a:pt x="496" y="137"/>
                </a:cubicBezTo>
                <a:cubicBezTo>
                  <a:pt x="495" y="137"/>
                  <a:pt x="495" y="137"/>
                  <a:pt x="495" y="137"/>
                </a:cubicBezTo>
                <a:cubicBezTo>
                  <a:pt x="495" y="136"/>
                  <a:pt x="495" y="136"/>
                  <a:pt x="495" y="136"/>
                </a:cubicBezTo>
                <a:cubicBezTo>
                  <a:pt x="494" y="136"/>
                  <a:pt x="494" y="136"/>
                  <a:pt x="494" y="136"/>
                </a:cubicBezTo>
                <a:cubicBezTo>
                  <a:pt x="494" y="133"/>
                  <a:pt x="494" y="133"/>
                  <a:pt x="494" y="133"/>
                </a:cubicBezTo>
                <a:cubicBezTo>
                  <a:pt x="494" y="133"/>
                  <a:pt x="494" y="133"/>
                  <a:pt x="494" y="133"/>
                </a:cubicBezTo>
                <a:cubicBezTo>
                  <a:pt x="493" y="111"/>
                  <a:pt x="493" y="111"/>
                  <a:pt x="493" y="111"/>
                </a:cubicBezTo>
                <a:cubicBezTo>
                  <a:pt x="493" y="111"/>
                  <a:pt x="493" y="111"/>
                  <a:pt x="493" y="111"/>
                </a:cubicBezTo>
                <a:cubicBezTo>
                  <a:pt x="493" y="107"/>
                  <a:pt x="493" y="107"/>
                  <a:pt x="493" y="107"/>
                </a:cubicBezTo>
                <a:cubicBezTo>
                  <a:pt x="494" y="107"/>
                  <a:pt x="494" y="107"/>
                  <a:pt x="494" y="107"/>
                </a:cubicBezTo>
                <a:cubicBezTo>
                  <a:pt x="494" y="106"/>
                  <a:pt x="494" y="106"/>
                  <a:pt x="494" y="106"/>
                </a:cubicBezTo>
                <a:cubicBezTo>
                  <a:pt x="495" y="106"/>
                  <a:pt x="495" y="106"/>
                  <a:pt x="495" y="106"/>
                </a:cubicBezTo>
                <a:cubicBezTo>
                  <a:pt x="495" y="105"/>
                  <a:pt x="495" y="105"/>
                  <a:pt x="495" y="105"/>
                </a:cubicBezTo>
                <a:cubicBezTo>
                  <a:pt x="495" y="105"/>
                  <a:pt x="495" y="105"/>
                  <a:pt x="495" y="105"/>
                </a:cubicBezTo>
                <a:cubicBezTo>
                  <a:pt x="495" y="105"/>
                  <a:pt x="495" y="105"/>
                  <a:pt x="495" y="105"/>
                </a:cubicBezTo>
                <a:cubicBezTo>
                  <a:pt x="496" y="105"/>
                  <a:pt x="496" y="105"/>
                  <a:pt x="496" y="105"/>
                </a:cubicBezTo>
                <a:cubicBezTo>
                  <a:pt x="496" y="104"/>
                  <a:pt x="496" y="104"/>
                  <a:pt x="496" y="104"/>
                </a:cubicBezTo>
                <a:cubicBezTo>
                  <a:pt x="493" y="104"/>
                  <a:pt x="493" y="104"/>
                  <a:pt x="493" y="104"/>
                </a:cubicBezTo>
                <a:cubicBezTo>
                  <a:pt x="493" y="104"/>
                  <a:pt x="493" y="104"/>
                  <a:pt x="493" y="104"/>
                </a:cubicBezTo>
                <a:cubicBezTo>
                  <a:pt x="493" y="104"/>
                  <a:pt x="493" y="104"/>
                  <a:pt x="493" y="104"/>
                </a:cubicBezTo>
                <a:cubicBezTo>
                  <a:pt x="493" y="103"/>
                  <a:pt x="493" y="103"/>
                  <a:pt x="493" y="103"/>
                </a:cubicBezTo>
                <a:cubicBezTo>
                  <a:pt x="493" y="103"/>
                  <a:pt x="493" y="103"/>
                  <a:pt x="493" y="103"/>
                </a:cubicBezTo>
                <a:cubicBezTo>
                  <a:pt x="493" y="102"/>
                  <a:pt x="493" y="102"/>
                  <a:pt x="493" y="102"/>
                </a:cubicBezTo>
                <a:cubicBezTo>
                  <a:pt x="493" y="102"/>
                  <a:pt x="493" y="102"/>
                  <a:pt x="493" y="102"/>
                </a:cubicBezTo>
                <a:cubicBezTo>
                  <a:pt x="493" y="101"/>
                  <a:pt x="493" y="101"/>
                  <a:pt x="493" y="101"/>
                </a:cubicBezTo>
                <a:cubicBezTo>
                  <a:pt x="493" y="101"/>
                  <a:pt x="493" y="101"/>
                  <a:pt x="493" y="101"/>
                </a:cubicBezTo>
                <a:cubicBezTo>
                  <a:pt x="493" y="101"/>
                  <a:pt x="493" y="101"/>
                  <a:pt x="493" y="101"/>
                </a:cubicBezTo>
                <a:cubicBezTo>
                  <a:pt x="493" y="100"/>
                  <a:pt x="493" y="100"/>
                  <a:pt x="493" y="100"/>
                </a:cubicBezTo>
                <a:cubicBezTo>
                  <a:pt x="492" y="100"/>
                  <a:pt x="492" y="100"/>
                  <a:pt x="492" y="100"/>
                </a:cubicBezTo>
                <a:cubicBezTo>
                  <a:pt x="492" y="100"/>
                  <a:pt x="492" y="100"/>
                  <a:pt x="492" y="100"/>
                </a:cubicBezTo>
                <a:cubicBezTo>
                  <a:pt x="492" y="100"/>
                  <a:pt x="492" y="100"/>
                  <a:pt x="492" y="100"/>
                </a:cubicBezTo>
                <a:cubicBezTo>
                  <a:pt x="492" y="100"/>
                  <a:pt x="492" y="100"/>
                  <a:pt x="492" y="100"/>
                </a:cubicBezTo>
                <a:cubicBezTo>
                  <a:pt x="491" y="100"/>
                  <a:pt x="491" y="100"/>
                  <a:pt x="491" y="100"/>
                </a:cubicBezTo>
                <a:cubicBezTo>
                  <a:pt x="491" y="100"/>
                  <a:pt x="491" y="100"/>
                  <a:pt x="491" y="100"/>
                </a:cubicBezTo>
                <a:cubicBezTo>
                  <a:pt x="491" y="99"/>
                  <a:pt x="491" y="99"/>
                  <a:pt x="491" y="99"/>
                </a:cubicBezTo>
                <a:cubicBezTo>
                  <a:pt x="491" y="99"/>
                  <a:pt x="491" y="99"/>
                  <a:pt x="491" y="99"/>
                </a:cubicBezTo>
                <a:cubicBezTo>
                  <a:pt x="490" y="99"/>
                  <a:pt x="490" y="99"/>
                  <a:pt x="490" y="99"/>
                </a:cubicBezTo>
                <a:cubicBezTo>
                  <a:pt x="490" y="98"/>
                  <a:pt x="490" y="98"/>
                  <a:pt x="490" y="98"/>
                </a:cubicBezTo>
                <a:cubicBezTo>
                  <a:pt x="490" y="98"/>
                  <a:pt x="490" y="98"/>
                  <a:pt x="490" y="98"/>
                </a:cubicBezTo>
                <a:cubicBezTo>
                  <a:pt x="490" y="98"/>
                  <a:pt x="490" y="98"/>
                  <a:pt x="490" y="98"/>
                </a:cubicBezTo>
                <a:cubicBezTo>
                  <a:pt x="490" y="97"/>
                  <a:pt x="490" y="97"/>
                  <a:pt x="490" y="97"/>
                </a:cubicBezTo>
                <a:cubicBezTo>
                  <a:pt x="490" y="97"/>
                  <a:pt x="490" y="97"/>
                  <a:pt x="490" y="97"/>
                </a:cubicBezTo>
                <a:cubicBezTo>
                  <a:pt x="490" y="96"/>
                  <a:pt x="490" y="96"/>
                  <a:pt x="490" y="96"/>
                </a:cubicBezTo>
                <a:cubicBezTo>
                  <a:pt x="490" y="94"/>
                  <a:pt x="490" y="94"/>
                  <a:pt x="490" y="94"/>
                </a:cubicBezTo>
                <a:cubicBezTo>
                  <a:pt x="490" y="94"/>
                  <a:pt x="490" y="94"/>
                  <a:pt x="490" y="94"/>
                </a:cubicBezTo>
                <a:cubicBezTo>
                  <a:pt x="490" y="93"/>
                  <a:pt x="490" y="93"/>
                  <a:pt x="490" y="93"/>
                </a:cubicBezTo>
                <a:cubicBezTo>
                  <a:pt x="490" y="93"/>
                  <a:pt x="490" y="93"/>
                  <a:pt x="490" y="93"/>
                </a:cubicBezTo>
                <a:cubicBezTo>
                  <a:pt x="490" y="93"/>
                  <a:pt x="490" y="93"/>
                  <a:pt x="490" y="93"/>
                </a:cubicBezTo>
                <a:cubicBezTo>
                  <a:pt x="491" y="93"/>
                  <a:pt x="491" y="93"/>
                  <a:pt x="491" y="93"/>
                </a:cubicBezTo>
                <a:cubicBezTo>
                  <a:pt x="491" y="92"/>
                  <a:pt x="491" y="92"/>
                  <a:pt x="491" y="92"/>
                </a:cubicBezTo>
                <a:cubicBezTo>
                  <a:pt x="490" y="92"/>
                  <a:pt x="490" y="92"/>
                  <a:pt x="490" y="92"/>
                </a:cubicBezTo>
                <a:cubicBezTo>
                  <a:pt x="490" y="92"/>
                  <a:pt x="490" y="92"/>
                  <a:pt x="490" y="92"/>
                </a:cubicBezTo>
                <a:cubicBezTo>
                  <a:pt x="490" y="92"/>
                  <a:pt x="490" y="92"/>
                  <a:pt x="490" y="92"/>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1"/>
                  <a:pt x="490" y="91"/>
                  <a:pt x="490" y="91"/>
                </a:cubicBezTo>
                <a:cubicBezTo>
                  <a:pt x="490" y="90"/>
                  <a:pt x="490" y="90"/>
                  <a:pt x="490" y="90"/>
                </a:cubicBezTo>
                <a:cubicBezTo>
                  <a:pt x="490" y="90"/>
                  <a:pt x="490" y="90"/>
                  <a:pt x="490" y="90"/>
                </a:cubicBezTo>
                <a:cubicBezTo>
                  <a:pt x="489" y="90"/>
                  <a:pt x="489" y="90"/>
                  <a:pt x="489" y="90"/>
                </a:cubicBezTo>
                <a:cubicBezTo>
                  <a:pt x="490" y="89"/>
                  <a:pt x="490" y="89"/>
                  <a:pt x="490" y="89"/>
                </a:cubicBezTo>
                <a:cubicBezTo>
                  <a:pt x="490" y="89"/>
                  <a:pt x="490" y="89"/>
                  <a:pt x="490" y="89"/>
                </a:cubicBezTo>
                <a:cubicBezTo>
                  <a:pt x="489" y="89"/>
                  <a:pt x="489" y="89"/>
                  <a:pt x="489" y="89"/>
                </a:cubicBezTo>
                <a:cubicBezTo>
                  <a:pt x="489" y="89"/>
                  <a:pt x="489" y="89"/>
                  <a:pt x="489" y="89"/>
                </a:cubicBezTo>
                <a:cubicBezTo>
                  <a:pt x="489" y="88"/>
                  <a:pt x="489" y="88"/>
                  <a:pt x="489" y="88"/>
                </a:cubicBezTo>
                <a:cubicBezTo>
                  <a:pt x="489" y="87"/>
                  <a:pt x="489" y="87"/>
                  <a:pt x="489" y="87"/>
                </a:cubicBezTo>
                <a:cubicBezTo>
                  <a:pt x="489" y="86"/>
                  <a:pt x="489" y="86"/>
                  <a:pt x="489" y="86"/>
                </a:cubicBezTo>
                <a:cubicBezTo>
                  <a:pt x="489" y="85"/>
                  <a:pt x="489" y="85"/>
                  <a:pt x="489" y="85"/>
                </a:cubicBezTo>
                <a:cubicBezTo>
                  <a:pt x="489" y="84"/>
                  <a:pt x="489" y="84"/>
                  <a:pt x="489" y="84"/>
                </a:cubicBezTo>
                <a:cubicBezTo>
                  <a:pt x="488" y="84"/>
                  <a:pt x="488" y="84"/>
                  <a:pt x="488" y="84"/>
                </a:cubicBezTo>
                <a:cubicBezTo>
                  <a:pt x="488" y="83"/>
                  <a:pt x="488" y="83"/>
                  <a:pt x="488" y="83"/>
                </a:cubicBezTo>
                <a:cubicBezTo>
                  <a:pt x="488" y="82"/>
                  <a:pt x="488" y="82"/>
                  <a:pt x="488" y="82"/>
                </a:cubicBezTo>
                <a:cubicBezTo>
                  <a:pt x="487" y="82"/>
                  <a:pt x="487" y="82"/>
                  <a:pt x="487" y="82"/>
                </a:cubicBezTo>
                <a:cubicBezTo>
                  <a:pt x="487" y="82"/>
                  <a:pt x="487" y="82"/>
                  <a:pt x="487" y="82"/>
                </a:cubicBezTo>
                <a:cubicBezTo>
                  <a:pt x="487" y="82"/>
                  <a:pt x="487" y="82"/>
                  <a:pt x="487" y="82"/>
                </a:cubicBezTo>
                <a:cubicBezTo>
                  <a:pt x="486" y="82"/>
                  <a:pt x="486" y="82"/>
                  <a:pt x="486" y="82"/>
                </a:cubicBezTo>
                <a:cubicBezTo>
                  <a:pt x="486" y="80"/>
                  <a:pt x="486" y="80"/>
                  <a:pt x="486" y="80"/>
                </a:cubicBezTo>
                <a:cubicBezTo>
                  <a:pt x="485" y="71"/>
                  <a:pt x="485" y="71"/>
                  <a:pt x="485" y="71"/>
                </a:cubicBezTo>
                <a:cubicBezTo>
                  <a:pt x="484" y="80"/>
                  <a:pt x="484" y="80"/>
                  <a:pt x="484" y="80"/>
                </a:cubicBezTo>
                <a:cubicBezTo>
                  <a:pt x="484" y="82"/>
                  <a:pt x="484" y="82"/>
                  <a:pt x="484" y="82"/>
                </a:cubicBezTo>
                <a:cubicBezTo>
                  <a:pt x="484" y="82"/>
                  <a:pt x="484" y="82"/>
                  <a:pt x="484" y="82"/>
                </a:cubicBezTo>
                <a:cubicBezTo>
                  <a:pt x="483" y="82"/>
                  <a:pt x="483" y="82"/>
                  <a:pt x="483" y="82"/>
                </a:cubicBezTo>
                <a:cubicBezTo>
                  <a:pt x="483" y="82"/>
                  <a:pt x="483" y="82"/>
                  <a:pt x="483" y="82"/>
                </a:cubicBezTo>
                <a:cubicBezTo>
                  <a:pt x="482" y="82"/>
                  <a:pt x="482" y="82"/>
                  <a:pt x="482" y="82"/>
                </a:cubicBezTo>
                <a:cubicBezTo>
                  <a:pt x="482" y="83"/>
                  <a:pt x="482" y="83"/>
                  <a:pt x="482" y="83"/>
                </a:cubicBezTo>
                <a:cubicBezTo>
                  <a:pt x="482" y="84"/>
                  <a:pt x="482" y="84"/>
                  <a:pt x="482" y="84"/>
                </a:cubicBezTo>
                <a:cubicBezTo>
                  <a:pt x="482" y="84"/>
                  <a:pt x="482" y="84"/>
                  <a:pt x="482" y="84"/>
                </a:cubicBezTo>
                <a:cubicBezTo>
                  <a:pt x="481" y="85"/>
                  <a:pt x="481" y="85"/>
                  <a:pt x="481" y="85"/>
                </a:cubicBezTo>
                <a:cubicBezTo>
                  <a:pt x="481" y="86"/>
                  <a:pt x="481" y="86"/>
                  <a:pt x="481" y="86"/>
                </a:cubicBezTo>
                <a:cubicBezTo>
                  <a:pt x="481" y="87"/>
                  <a:pt x="481" y="87"/>
                  <a:pt x="481" y="87"/>
                </a:cubicBezTo>
                <a:cubicBezTo>
                  <a:pt x="481" y="88"/>
                  <a:pt x="481" y="88"/>
                  <a:pt x="481" y="88"/>
                </a:cubicBezTo>
                <a:cubicBezTo>
                  <a:pt x="481" y="89"/>
                  <a:pt x="481" y="89"/>
                  <a:pt x="481" y="89"/>
                </a:cubicBezTo>
                <a:cubicBezTo>
                  <a:pt x="481" y="89"/>
                  <a:pt x="481" y="89"/>
                  <a:pt x="481" y="89"/>
                </a:cubicBezTo>
                <a:cubicBezTo>
                  <a:pt x="481" y="90"/>
                  <a:pt x="481" y="90"/>
                  <a:pt x="481" y="90"/>
                </a:cubicBezTo>
                <a:cubicBezTo>
                  <a:pt x="481" y="90"/>
                  <a:pt x="481" y="90"/>
                  <a:pt x="481" y="90"/>
                </a:cubicBezTo>
                <a:cubicBezTo>
                  <a:pt x="480" y="90"/>
                  <a:pt x="480" y="90"/>
                  <a:pt x="480" y="90"/>
                </a:cubicBezTo>
                <a:cubicBezTo>
                  <a:pt x="480" y="90"/>
                  <a:pt x="480" y="90"/>
                  <a:pt x="480" y="90"/>
                </a:cubicBezTo>
                <a:cubicBezTo>
                  <a:pt x="480" y="90"/>
                  <a:pt x="480" y="90"/>
                  <a:pt x="480" y="90"/>
                </a:cubicBezTo>
                <a:cubicBezTo>
                  <a:pt x="480" y="90"/>
                  <a:pt x="480" y="90"/>
                  <a:pt x="480" y="90"/>
                </a:cubicBezTo>
                <a:cubicBezTo>
                  <a:pt x="480" y="91"/>
                  <a:pt x="480" y="91"/>
                  <a:pt x="480" y="91"/>
                </a:cubicBezTo>
                <a:cubicBezTo>
                  <a:pt x="480" y="91"/>
                  <a:pt x="480" y="91"/>
                  <a:pt x="480" y="91"/>
                </a:cubicBezTo>
                <a:cubicBezTo>
                  <a:pt x="480" y="91"/>
                  <a:pt x="480" y="91"/>
                  <a:pt x="480" y="91"/>
                </a:cubicBezTo>
                <a:cubicBezTo>
                  <a:pt x="480" y="91"/>
                  <a:pt x="480" y="91"/>
                  <a:pt x="480" y="91"/>
                </a:cubicBezTo>
                <a:cubicBezTo>
                  <a:pt x="480" y="91"/>
                  <a:pt x="480" y="91"/>
                  <a:pt x="480" y="91"/>
                </a:cubicBezTo>
                <a:cubicBezTo>
                  <a:pt x="480" y="91"/>
                  <a:pt x="480" y="91"/>
                  <a:pt x="480" y="91"/>
                </a:cubicBezTo>
                <a:cubicBezTo>
                  <a:pt x="480" y="92"/>
                  <a:pt x="480" y="92"/>
                  <a:pt x="480" y="92"/>
                </a:cubicBezTo>
                <a:cubicBezTo>
                  <a:pt x="480" y="92"/>
                  <a:pt x="480" y="92"/>
                  <a:pt x="480" y="92"/>
                </a:cubicBezTo>
                <a:cubicBezTo>
                  <a:pt x="480" y="92"/>
                  <a:pt x="480" y="92"/>
                  <a:pt x="480" y="92"/>
                </a:cubicBezTo>
                <a:cubicBezTo>
                  <a:pt x="480" y="93"/>
                  <a:pt x="480" y="93"/>
                  <a:pt x="480" y="93"/>
                </a:cubicBezTo>
                <a:cubicBezTo>
                  <a:pt x="480" y="93"/>
                  <a:pt x="480" y="93"/>
                  <a:pt x="480" y="93"/>
                </a:cubicBezTo>
                <a:cubicBezTo>
                  <a:pt x="480" y="93"/>
                  <a:pt x="480" y="93"/>
                  <a:pt x="480" y="93"/>
                </a:cubicBezTo>
                <a:cubicBezTo>
                  <a:pt x="480" y="93"/>
                  <a:pt x="480" y="93"/>
                  <a:pt x="480" y="93"/>
                </a:cubicBezTo>
                <a:cubicBezTo>
                  <a:pt x="480" y="93"/>
                  <a:pt x="480" y="93"/>
                  <a:pt x="480" y="93"/>
                </a:cubicBezTo>
                <a:cubicBezTo>
                  <a:pt x="480" y="94"/>
                  <a:pt x="480" y="94"/>
                  <a:pt x="480" y="94"/>
                </a:cubicBezTo>
                <a:cubicBezTo>
                  <a:pt x="480" y="94"/>
                  <a:pt x="480" y="94"/>
                  <a:pt x="480" y="94"/>
                </a:cubicBezTo>
                <a:cubicBezTo>
                  <a:pt x="481" y="97"/>
                  <a:pt x="481" y="97"/>
                  <a:pt x="481" y="97"/>
                </a:cubicBezTo>
                <a:cubicBezTo>
                  <a:pt x="481" y="97"/>
                  <a:pt x="481" y="97"/>
                  <a:pt x="481" y="97"/>
                </a:cubicBezTo>
                <a:cubicBezTo>
                  <a:pt x="480" y="98"/>
                  <a:pt x="480" y="98"/>
                  <a:pt x="480" y="98"/>
                </a:cubicBezTo>
                <a:cubicBezTo>
                  <a:pt x="480" y="98"/>
                  <a:pt x="480" y="98"/>
                  <a:pt x="480" y="98"/>
                </a:cubicBezTo>
                <a:cubicBezTo>
                  <a:pt x="480" y="98"/>
                  <a:pt x="480" y="98"/>
                  <a:pt x="480" y="98"/>
                </a:cubicBezTo>
                <a:cubicBezTo>
                  <a:pt x="480" y="99"/>
                  <a:pt x="480" y="99"/>
                  <a:pt x="480" y="99"/>
                </a:cubicBezTo>
                <a:cubicBezTo>
                  <a:pt x="480" y="99"/>
                  <a:pt x="480" y="99"/>
                  <a:pt x="480" y="99"/>
                </a:cubicBezTo>
                <a:cubicBezTo>
                  <a:pt x="480" y="99"/>
                  <a:pt x="480" y="99"/>
                  <a:pt x="480" y="99"/>
                </a:cubicBezTo>
                <a:cubicBezTo>
                  <a:pt x="480" y="100"/>
                  <a:pt x="480" y="100"/>
                  <a:pt x="480" y="100"/>
                </a:cubicBezTo>
                <a:cubicBezTo>
                  <a:pt x="479" y="100"/>
                  <a:pt x="479" y="100"/>
                  <a:pt x="479" y="100"/>
                </a:cubicBezTo>
                <a:cubicBezTo>
                  <a:pt x="479" y="100"/>
                  <a:pt x="479" y="100"/>
                  <a:pt x="479" y="100"/>
                </a:cubicBezTo>
                <a:cubicBezTo>
                  <a:pt x="479" y="100"/>
                  <a:pt x="479" y="100"/>
                  <a:pt x="479" y="100"/>
                </a:cubicBezTo>
                <a:cubicBezTo>
                  <a:pt x="479" y="100"/>
                  <a:pt x="479" y="100"/>
                  <a:pt x="479" y="100"/>
                </a:cubicBezTo>
                <a:cubicBezTo>
                  <a:pt x="478" y="100"/>
                  <a:pt x="478" y="100"/>
                  <a:pt x="478" y="100"/>
                </a:cubicBezTo>
                <a:cubicBezTo>
                  <a:pt x="478" y="100"/>
                  <a:pt x="478" y="100"/>
                  <a:pt x="478" y="100"/>
                </a:cubicBezTo>
                <a:cubicBezTo>
                  <a:pt x="478" y="101"/>
                  <a:pt x="478" y="101"/>
                  <a:pt x="478" y="101"/>
                </a:cubicBezTo>
                <a:cubicBezTo>
                  <a:pt x="478" y="101"/>
                  <a:pt x="478" y="101"/>
                  <a:pt x="478" y="101"/>
                </a:cubicBezTo>
                <a:cubicBezTo>
                  <a:pt x="478" y="101"/>
                  <a:pt x="478" y="101"/>
                  <a:pt x="478" y="101"/>
                </a:cubicBezTo>
                <a:cubicBezTo>
                  <a:pt x="478" y="102"/>
                  <a:pt x="478" y="102"/>
                  <a:pt x="478" y="102"/>
                </a:cubicBezTo>
                <a:cubicBezTo>
                  <a:pt x="478" y="102"/>
                  <a:pt x="478" y="102"/>
                  <a:pt x="478" y="102"/>
                </a:cubicBezTo>
                <a:cubicBezTo>
                  <a:pt x="477" y="102"/>
                  <a:pt x="477" y="102"/>
                  <a:pt x="477" y="102"/>
                </a:cubicBezTo>
                <a:cubicBezTo>
                  <a:pt x="477" y="103"/>
                  <a:pt x="477" y="103"/>
                  <a:pt x="477" y="103"/>
                </a:cubicBezTo>
                <a:cubicBezTo>
                  <a:pt x="477" y="104"/>
                  <a:pt x="477" y="104"/>
                  <a:pt x="477" y="104"/>
                </a:cubicBezTo>
                <a:cubicBezTo>
                  <a:pt x="477" y="104"/>
                  <a:pt x="477" y="104"/>
                  <a:pt x="477" y="104"/>
                </a:cubicBezTo>
                <a:cubicBezTo>
                  <a:pt x="475" y="104"/>
                  <a:pt x="475" y="104"/>
                  <a:pt x="475" y="104"/>
                </a:cubicBezTo>
                <a:cubicBezTo>
                  <a:pt x="475" y="105"/>
                  <a:pt x="475" y="105"/>
                  <a:pt x="475" y="105"/>
                </a:cubicBezTo>
                <a:cubicBezTo>
                  <a:pt x="476" y="105"/>
                  <a:pt x="476" y="105"/>
                  <a:pt x="476" y="105"/>
                </a:cubicBezTo>
                <a:cubicBezTo>
                  <a:pt x="475" y="105"/>
                  <a:pt x="475" y="105"/>
                  <a:pt x="475" y="105"/>
                </a:cubicBezTo>
                <a:cubicBezTo>
                  <a:pt x="475" y="106"/>
                  <a:pt x="475" y="106"/>
                  <a:pt x="475" y="106"/>
                </a:cubicBezTo>
                <a:cubicBezTo>
                  <a:pt x="476" y="106"/>
                  <a:pt x="476" y="106"/>
                  <a:pt x="476" y="106"/>
                </a:cubicBezTo>
                <a:cubicBezTo>
                  <a:pt x="476" y="107"/>
                  <a:pt x="476" y="107"/>
                  <a:pt x="476" y="107"/>
                </a:cubicBezTo>
                <a:cubicBezTo>
                  <a:pt x="477" y="107"/>
                  <a:pt x="477" y="107"/>
                  <a:pt x="477" y="107"/>
                </a:cubicBezTo>
                <a:cubicBezTo>
                  <a:pt x="477" y="111"/>
                  <a:pt x="477" y="111"/>
                  <a:pt x="477" y="111"/>
                </a:cubicBezTo>
                <a:cubicBezTo>
                  <a:pt x="477" y="112"/>
                  <a:pt x="477" y="112"/>
                  <a:pt x="477" y="112"/>
                </a:cubicBezTo>
                <a:cubicBezTo>
                  <a:pt x="477" y="127"/>
                  <a:pt x="477" y="127"/>
                  <a:pt x="477" y="127"/>
                </a:cubicBezTo>
                <a:cubicBezTo>
                  <a:pt x="475" y="126"/>
                  <a:pt x="475" y="126"/>
                  <a:pt x="475" y="126"/>
                </a:cubicBezTo>
                <a:cubicBezTo>
                  <a:pt x="465" y="116"/>
                  <a:pt x="465" y="116"/>
                  <a:pt x="465" y="116"/>
                </a:cubicBezTo>
                <a:cubicBezTo>
                  <a:pt x="455" y="127"/>
                  <a:pt x="455" y="127"/>
                  <a:pt x="455" y="127"/>
                </a:cubicBezTo>
                <a:cubicBezTo>
                  <a:pt x="453" y="128"/>
                  <a:pt x="453" y="128"/>
                  <a:pt x="453" y="128"/>
                </a:cubicBezTo>
                <a:cubicBezTo>
                  <a:pt x="453" y="112"/>
                  <a:pt x="453" y="112"/>
                  <a:pt x="453" y="112"/>
                </a:cubicBezTo>
                <a:cubicBezTo>
                  <a:pt x="453" y="111"/>
                  <a:pt x="453" y="111"/>
                  <a:pt x="453" y="111"/>
                </a:cubicBezTo>
                <a:cubicBezTo>
                  <a:pt x="453" y="107"/>
                  <a:pt x="453" y="107"/>
                  <a:pt x="453" y="107"/>
                </a:cubicBezTo>
                <a:cubicBezTo>
                  <a:pt x="454" y="107"/>
                  <a:pt x="454" y="107"/>
                  <a:pt x="454" y="107"/>
                </a:cubicBezTo>
                <a:cubicBezTo>
                  <a:pt x="454" y="106"/>
                  <a:pt x="454" y="106"/>
                  <a:pt x="454" y="106"/>
                </a:cubicBezTo>
                <a:cubicBezTo>
                  <a:pt x="455" y="106"/>
                  <a:pt x="455" y="106"/>
                  <a:pt x="455" y="106"/>
                </a:cubicBezTo>
                <a:cubicBezTo>
                  <a:pt x="455" y="105"/>
                  <a:pt x="455" y="105"/>
                  <a:pt x="455" y="105"/>
                </a:cubicBezTo>
                <a:cubicBezTo>
                  <a:pt x="454" y="105"/>
                  <a:pt x="454" y="105"/>
                  <a:pt x="454" y="105"/>
                </a:cubicBezTo>
                <a:cubicBezTo>
                  <a:pt x="454" y="105"/>
                  <a:pt x="454" y="105"/>
                  <a:pt x="454" y="105"/>
                </a:cubicBezTo>
                <a:cubicBezTo>
                  <a:pt x="454" y="104"/>
                  <a:pt x="454" y="104"/>
                  <a:pt x="454" y="104"/>
                </a:cubicBezTo>
                <a:cubicBezTo>
                  <a:pt x="453" y="104"/>
                  <a:pt x="453" y="104"/>
                  <a:pt x="453" y="104"/>
                </a:cubicBezTo>
                <a:cubicBezTo>
                  <a:pt x="453" y="104"/>
                  <a:pt x="453" y="104"/>
                  <a:pt x="453" y="104"/>
                </a:cubicBezTo>
                <a:cubicBezTo>
                  <a:pt x="453" y="104"/>
                  <a:pt x="453" y="104"/>
                  <a:pt x="453" y="104"/>
                </a:cubicBezTo>
                <a:cubicBezTo>
                  <a:pt x="453" y="103"/>
                  <a:pt x="453" y="103"/>
                  <a:pt x="453" y="103"/>
                </a:cubicBezTo>
                <a:cubicBezTo>
                  <a:pt x="453" y="102"/>
                  <a:pt x="453" y="102"/>
                  <a:pt x="453" y="102"/>
                </a:cubicBezTo>
                <a:cubicBezTo>
                  <a:pt x="452" y="102"/>
                  <a:pt x="452" y="102"/>
                  <a:pt x="452" y="102"/>
                </a:cubicBezTo>
                <a:cubicBezTo>
                  <a:pt x="452" y="101"/>
                  <a:pt x="452" y="101"/>
                  <a:pt x="452" y="101"/>
                </a:cubicBezTo>
                <a:cubicBezTo>
                  <a:pt x="452" y="101"/>
                  <a:pt x="452" y="101"/>
                  <a:pt x="452" y="101"/>
                </a:cubicBezTo>
                <a:cubicBezTo>
                  <a:pt x="452" y="101"/>
                  <a:pt x="452" y="101"/>
                  <a:pt x="452" y="101"/>
                </a:cubicBezTo>
                <a:cubicBezTo>
                  <a:pt x="451" y="101"/>
                  <a:pt x="451" y="101"/>
                  <a:pt x="451" y="101"/>
                </a:cubicBezTo>
                <a:cubicBezTo>
                  <a:pt x="451" y="101"/>
                  <a:pt x="451" y="101"/>
                  <a:pt x="451" y="101"/>
                </a:cubicBezTo>
                <a:cubicBezTo>
                  <a:pt x="451" y="101"/>
                  <a:pt x="451" y="101"/>
                  <a:pt x="451" y="101"/>
                </a:cubicBezTo>
                <a:cubicBezTo>
                  <a:pt x="451" y="100"/>
                  <a:pt x="451" y="100"/>
                  <a:pt x="451" y="100"/>
                </a:cubicBezTo>
                <a:cubicBezTo>
                  <a:pt x="451" y="100"/>
                  <a:pt x="451" y="100"/>
                  <a:pt x="451" y="100"/>
                </a:cubicBezTo>
                <a:cubicBezTo>
                  <a:pt x="451" y="100"/>
                  <a:pt x="451" y="100"/>
                  <a:pt x="451" y="100"/>
                </a:cubicBezTo>
                <a:cubicBezTo>
                  <a:pt x="451" y="100"/>
                  <a:pt x="451" y="100"/>
                  <a:pt x="451" y="100"/>
                </a:cubicBezTo>
                <a:cubicBezTo>
                  <a:pt x="450" y="100"/>
                  <a:pt x="450" y="100"/>
                  <a:pt x="450" y="100"/>
                </a:cubicBezTo>
                <a:cubicBezTo>
                  <a:pt x="450" y="100"/>
                  <a:pt x="450" y="100"/>
                  <a:pt x="450" y="100"/>
                </a:cubicBezTo>
                <a:cubicBezTo>
                  <a:pt x="450" y="99"/>
                  <a:pt x="450" y="99"/>
                  <a:pt x="450" y="99"/>
                </a:cubicBezTo>
                <a:cubicBezTo>
                  <a:pt x="450" y="99"/>
                  <a:pt x="450" y="99"/>
                  <a:pt x="450" y="99"/>
                </a:cubicBezTo>
                <a:cubicBezTo>
                  <a:pt x="450" y="99"/>
                  <a:pt x="450" y="99"/>
                  <a:pt x="450" y="99"/>
                </a:cubicBezTo>
                <a:cubicBezTo>
                  <a:pt x="450" y="99"/>
                  <a:pt x="450" y="99"/>
                  <a:pt x="450" y="99"/>
                </a:cubicBezTo>
                <a:cubicBezTo>
                  <a:pt x="449" y="98"/>
                  <a:pt x="449" y="98"/>
                  <a:pt x="449" y="98"/>
                </a:cubicBezTo>
                <a:cubicBezTo>
                  <a:pt x="449" y="98"/>
                  <a:pt x="449" y="98"/>
                  <a:pt x="449" y="98"/>
                </a:cubicBezTo>
                <a:cubicBezTo>
                  <a:pt x="449" y="97"/>
                  <a:pt x="449" y="97"/>
                  <a:pt x="449" y="97"/>
                </a:cubicBezTo>
                <a:cubicBezTo>
                  <a:pt x="449" y="97"/>
                  <a:pt x="449" y="97"/>
                  <a:pt x="449" y="97"/>
                </a:cubicBezTo>
                <a:cubicBezTo>
                  <a:pt x="449" y="94"/>
                  <a:pt x="449" y="94"/>
                  <a:pt x="449" y="94"/>
                </a:cubicBezTo>
                <a:cubicBezTo>
                  <a:pt x="450" y="94"/>
                  <a:pt x="450" y="94"/>
                  <a:pt x="450" y="94"/>
                </a:cubicBezTo>
                <a:cubicBezTo>
                  <a:pt x="450" y="93"/>
                  <a:pt x="450" y="93"/>
                  <a:pt x="450" y="93"/>
                </a:cubicBezTo>
                <a:cubicBezTo>
                  <a:pt x="450" y="93"/>
                  <a:pt x="450" y="93"/>
                  <a:pt x="450" y="93"/>
                </a:cubicBezTo>
                <a:cubicBezTo>
                  <a:pt x="450" y="92"/>
                  <a:pt x="450" y="92"/>
                  <a:pt x="450" y="92"/>
                </a:cubicBezTo>
                <a:cubicBezTo>
                  <a:pt x="450" y="92"/>
                  <a:pt x="450" y="92"/>
                  <a:pt x="450" y="92"/>
                </a:cubicBezTo>
                <a:cubicBezTo>
                  <a:pt x="450" y="92"/>
                  <a:pt x="450" y="92"/>
                  <a:pt x="450" y="92"/>
                </a:cubicBezTo>
                <a:cubicBezTo>
                  <a:pt x="450" y="92"/>
                  <a:pt x="450" y="92"/>
                  <a:pt x="450" y="92"/>
                </a:cubicBezTo>
                <a:cubicBezTo>
                  <a:pt x="450" y="91"/>
                  <a:pt x="450" y="91"/>
                  <a:pt x="450" y="91"/>
                </a:cubicBezTo>
                <a:cubicBezTo>
                  <a:pt x="450" y="91"/>
                  <a:pt x="450" y="91"/>
                  <a:pt x="450" y="91"/>
                </a:cubicBezTo>
                <a:cubicBezTo>
                  <a:pt x="450" y="91"/>
                  <a:pt x="450" y="91"/>
                  <a:pt x="450" y="91"/>
                </a:cubicBezTo>
                <a:cubicBezTo>
                  <a:pt x="450" y="91"/>
                  <a:pt x="450" y="91"/>
                  <a:pt x="450" y="91"/>
                </a:cubicBezTo>
                <a:cubicBezTo>
                  <a:pt x="450" y="91"/>
                  <a:pt x="450" y="91"/>
                  <a:pt x="450" y="91"/>
                </a:cubicBezTo>
                <a:cubicBezTo>
                  <a:pt x="450" y="90"/>
                  <a:pt x="450" y="90"/>
                  <a:pt x="450" y="90"/>
                </a:cubicBezTo>
                <a:cubicBezTo>
                  <a:pt x="450" y="90"/>
                  <a:pt x="450" y="90"/>
                  <a:pt x="450" y="90"/>
                </a:cubicBezTo>
                <a:cubicBezTo>
                  <a:pt x="450" y="90"/>
                  <a:pt x="450" y="90"/>
                  <a:pt x="450" y="90"/>
                </a:cubicBezTo>
                <a:cubicBezTo>
                  <a:pt x="450" y="90"/>
                  <a:pt x="450" y="90"/>
                  <a:pt x="450" y="90"/>
                </a:cubicBezTo>
                <a:cubicBezTo>
                  <a:pt x="450" y="90"/>
                  <a:pt x="450" y="90"/>
                  <a:pt x="450" y="90"/>
                </a:cubicBezTo>
                <a:cubicBezTo>
                  <a:pt x="449" y="90"/>
                  <a:pt x="449" y="90"/>
                  <a:pt x="449" y="90"/>
                </a:cubicBezTo>
                <a:cubicBezTo>
                  <a:pt x="449" y="90"/>
                  <a:pt x="449" y="90"/>
                  <a:pt x="449" y="90"/>
                </a:cubicBezTo>
                <a:cubicBezTo>
                  <a:pt x="449" y="89"/>
                  <a:pt x="449" y="89"/>
                  <a:pt x="449" y="89"/>
                </a:cubicBezTo>
                <a:cubicBezTo>
                  <a:pt x="449" y="88"/>
                  <a:pt x="449" y="88"/>
                  <a:pt x="449" y="88"/>
                </a:cubicBezTo>
                <a:cubicBezTo>
                  <a:pt x="449" y="87"/>
                  <a:pt x="449" y="87"/>
                  <a:pt x="449" y="87"/>
                </a:cubicBezTo>
                <a:cubicBezTo>
                  <a:pt x="448" y="86"/>
                  <a:pt x="448" y="86"/>
                  <a:pt x="448" y="86"/>
                </a:cubicBezTo>
                <a:cubicBezTo>
                  <a:pt x="448" y="85"/>
                  <a:pt x="448" y="85"/>
                  <a:pt x="448" y="85"/>
                </a:cubicBezTo>
                <a:cubicBezTo>
                  <a:pt x="448" y="84"/>
                  <a:pt x="448" y="84"/>
                  <a:pt x="448" y="84"/>
                </a:cubicBezTo>
                <a:cubicBezTo>
                  <a:pt x="448" y="83"/>
                  <a:pt x="448" y="83"/>
                  <a:pt x="448" y="83"/>
                </a:cubicBezTo>
                <a:cubicBezTo>
                  <a:pt x="447" y="83"/>
                  <a:pt x="447" y="83"/>
                  <a:pt x="447" y="83"/>
                </a:cubicBezTo>
                <a:cubicBezTo>
                  <a:pt x="447" y="82"/>
                  <a:pt x="447" y="82"/>
                  <a:pt x="447" y="82"/>
                </a:cubicBezTo>
                <a:cubicBezTo>
                  <a:pt x="447" y="82"/>
                  <a:pt x="447" y="82"/>
                  <a:pt x="447" y="82"/>
                </a:cubicBezTo>
                <a:cubicBezTo>
                  <a:pt x="446" y="81"/>
                  <a:pt x="446" y="81"/>
                  <a:pt x="446" y="81"/>
                </a:cubicBezTo>
                <a:cubicBezTo>
                  <a:pt x="446" y="81"/>
                  <a:pt x="446" y="81"/>
                  <a:pt x="446" y="81"/>
                </a:cubicBezTo>
                <a:cubicBezTo>
                  <a:pt x="446" y="81"/>
                  <a:pt x="446" y="81"/>
                  <a:pt x="446" y="81"/>
                </a:cubicBezTo>
                <a:cubicBezTo>
                  <a:pt x="445" y="79"/>
                  <a:pt x="445" y="79"/>
                  <a:pt x="445" y="79"/>
                </a:cubicBezTo>
                <a:cubicBezTo>
                  <a:pt x="444" y="71"/>
                  <a:pt x="444" y="71"/>
                  <a:pt x="444" y="71"/>
                </a:cubicBezTo>
                <a:cubicBezTo>
                  <a:pt x="444" y="79"/>
                  <a:pt x="444" y="79"/>
                  <a:pt x="444" y="79"/>
                </a:cubicBezTo>
                <a:cubicBezTo>
                  <a:pt x="443" y="81"/>
                  <a:pt x="443" y="81"/>
                  <a:pt x="443" y="81"/>
                </a:cubicBezTo>
                <a:cubicBezTo>
                  <a:pt x="443" y="81"/>
                  <a:pt x="443" y="81"/>
                  <a:pt x="443" y="81"/>
                </a:cubicBezTo>
                <a:cubicBezTo>
                  <a:pt x="442" y="81"/>
                  <a:pt x="442" y="81"/>
                  <a:pt x="442" y="81"/>
                </a:cubicBezTo>
                <a:cubicBezTo>
                  <a:pt x="442" y="82"/>
                  <a:pt x="442" y="82"/>
                  <a:pt x="442" y="82"/>
                </a:cubicBezTo>
                <a:cubicBezTo>
                  <a:pt x="442" y="82"/>
                  <a:pt x="442" y="82"/>
                  <a:pt x="442" y="82"/>
                </a:cubicBezTo>
                <a:cubicBezTo>
                  <a:pt x="441" y="83"/>
                  <a:pt x="441" y="83"/>
                  <a:pt x="441" y="83"/>
                </a:cubicBezTo>
                <a:cubicBezTo>
                  <a:pt x="441" y="83"/>
                  <a:pt x="441" y="83"/>
                  <a:pt x="441" y="83"/>
                </a:cubicBezTo>
                <a:cubicBezTo>
                  <a:pt x="441" y="84"/>
                  <a:pt x="441" y="84"/>
                  <a:pt x="441" y="84"/>
                </a:cubicBezTo>
                <a:cubicBezTo>
                  <a:pt x="440" y="85"/>
                  <a:pt x="440" y="85"/>
                  <a:pt x="440" y="85"/>
                </a:cubicBezTo>
                <a:cubicBezTo>
                  <a:pt x="440" y="86"/>
                  <a:pt x="440" y="86"/>
                  <a:pt x="440" y="86"/>
                </a:cubicBezTo>
                <a:cubicBezTo>
                  <a:pt x="440" y="87"/>
                  <a:pt x="440" y="87"/>
                  <a:pt x="440" y="87"/>
                </a:cubicBezTo>
                <a:cubicBezTo>
                  <a:pt x="440" y="88"/>
                  <a:pt x="440" y="88"/>
                  <a:pt x="440" y="88"/>
                </a:cubicBezTo>
                <a:cubicBezTo>
                  <a:pt x="440" y="88"/>
                  <a:pt x="440" y="88"/>
                  <a:pt x="440" y="88"/>
                </a:cubicBezTo>
                <a:cubicBezTo>
                  <a:pt x="440" y="89"/>
                  <a:pt x="440" y="89"/>
                  <a:pt x="440" y="89"/>
                </a:cubicBezTo>
                <a:cubicBezTo>
                  <a:pt x="440" y="89"/>
                  <a:pt x="440" y="89"/>
                  <a:pt x="440" y="89"/>
                </a:cubicBezTo>
                <a:cubicBezTo>
                  <a:pt x="440" y="89"/>
                  <a:pt x="440" y="89"/>
                  <a:pt x="440" y="89"/>
                </a:cubicBezTo>
                <a:cubicBezTo>
                  <a:pt x="440" y="89"/>
                  <a:pt x="440" y="89"/>
                  <a:pt x="440" y="89"/>
                </a:cubicBezTo>
                <a:cubicBezTo>
                  <a:pt x="440" y="90"/>
                  <a:pt x="440" y="90"/>
                  <a:pt x="440" y="90"/>
                </a:cubicBezTo>
                <a:cubicBezTo>
                  <a:pt x="439" y="90"/>
                  <a:pt x="439" y="90"/>
                  <a:pt x="439" y="90"/>
                </a:cubicBezTo>
                <a:cubicBezTo>
                  <a:pt x="439" y="90"/>
                  <a:pt x="439" y="90"/>
                  <a:pt x="439" y="90"/>
                </a:cubicBezTo>
                <a:cubicBezTo>
                  <a:pt x="439" y="90"/>
                  <a:pt x="439" y="90"/>
                  <a:pt x="439" y="90"/>
                </a:cubicBezTo>
                <a:cubicBezTo>
                  <a:pt x="439" y="90"/>
                  <a:pt x="439" y="90"/>
                  <a:pt x="439" y="90"/>
                </a:cubicBezTo>
                <a:cubicBezTo>
                  <a:pt x="439" y="91"/>
                  <a:pt x="439" y="91"/>
                  <a:pt x="439" y="91"/>
                </a:cubicBezTo>
                <a:cubicBezTo>
                  <a:pt x="439" y="91"/>
                  <a:pt x="439" y="91"/>
                  <a:pt x="439" y="91"/>
                </a:cubicBezTo>
                <a:cubicBezTo>
                  <a:pt x="439" y="91"/>
                  <a:pt x="439" y="91"/>
                  <a:pt x="439" y="91"/>
                </a:cubicBezTo>
                <a:cubicBezTo>
                  <a:pt x="439" y="91"/>
                  <a:pt x="439" y="91"/>
                  <a:pt x="439" y="91"/>
                </a:cubicBezTo>
                <a:cubicBezTo>
                  <a:pt x="439" y="91"/>
                  <a:pt x="439" y="91"/>
                  <a:pt x="439" y="91"/>
                </a:cubicBezTo>
                <a:cubicBezTo>
                  <a:pt x="439" y="92"/>
                  <a:pt x="439" y="92"/>
                  <a:pt x="439" y="92"/>
                </a:cubicBezTo>
                <a:cubicBezTo>
                  <a:pt x="439" y="92"/>
                  <a:pt x="439" y="92"/>
                  <a:pt x="439" y="92"/>
                </a:cubicBezTo>
                <a:cubicBezTo>
                  <a:pt x="439" y="92"/>
                  <a:pt x="439" y="92"/>
                  <a:pt x="439" y="92"/>
                </a:cubicBezTo>
                <a:cubicBezTo>
                  <a:pt x="439" y="93"/>
                  <a:pt x="439" y="93"/>
                  <a:pt x="439" y="93"/>
                </a:cubicBezTo>
                <a:cubicBezTo>
                  <a:pt x="439" y="93"/>
                  <a:pt x="439" y="93"/>
                  <a:pt x="439" y="93"/>
                </a:cubicBezTo>
                <a:cubicBezTo>
                  <a:pt x="439" y="93"/>
                  <a:pt x="439" y="93"/>
                  <a:pt x="439" y="93"/>
                </a:cubicBezTo>
                <a:cubicBezTo>
                  <a:pt x="440" y="96"/>
                  <a:pt x="440" y="96"/>
                  <a:pt x="440" y="96"/>
                </a:cubicBezTo>
                <a:cubicBezTo>
                  <a:pt x="440" y="96"/>
                  <a:pt x="440" y="96"/>
                  <a:pt x="440" y="96"/>
                </a:cubicBezTo>
                <a:cubicBezTo>
                  <a:pt x="439" y="97"/>
                  <a:pt x="439" y="97"/>
                  <a:pt x="439" y="97"/>
                </a:cubicBezTo>
                <a:cubicBezTo>
                  <a:pt x="439" y="97"/>
                  <a:pt x="439" y="97"/>
                  <a:pt x="439" y="97"/>
                </a:cubicBezTo>
                <a:cubicBezTo>
                  <a:pt x="439" y="98"/>
                  <a:pt x="439" y="98"/>
                  <a:pt x="439" y="98"/>
                </a:cubicBezTo>
                <a:cubicBezTo>
                  <a:pt x="439" y="98"/>
                  <a:pt x="439" y="98"/>
                  <a:pt x="439" y="98"/>
                </a:cubicBezTo>
                <a:cubicBezTo>
                  <a:pt x="439" y="99"/>
                  <a:pt x="439" y="99"/>
                  <a:pt x="439" y="99"/>
                </a:cubicBezTo>
                <a:cubicBezTo>
                  <a:pt x="439" y="99"/>
                  <a:pt x="439" y="99"/>
                  <a:pt x="439" y="99"/>
                </a:cubicBezTo>
                <a:cubicBezTo>
                  <a:pt x="439" y="99"/>
                  <a:pt x="439" y="99"/>
                  <a:pt x="439" y="99"/>
                </a:cubicBezTo>
                <a:cubicBezTo>
                  <a:pt x="438" y="99"/>
                  <a:pt x="438" y="99"/>
                  <a:pt x="438" y="99"/>
                </a:cubicBezTo>
                <a:cubicBezTo>
                  <a:pt x="438" y="100"/>
                  <a:pt x="438" y="100"/>
                  <a:pt x="438" y="100"/>
                </a:cubicBezTo>
                <a:cubicBezTo>
                  <a:pt x="438" y="100"/>
                  <a:pt x="438" y="100"/>
                  <a:pt x="438" y="100"/>
                </a:cubicBezTo>
                <a:cubicBezTo>
                  <a:pt x="437" y="100"/>
                  <a:pt x="437" y="100"/>
                  <a:pt x="437" y="100"/>
                </a:cubicBezTo>
                <a:cubicBezTo>
                  <a:pt x="437" y="100"/>
                  <a:pt x="437" y="100"/>
                  <a:pt x="437" y="100"/>
                </a:cubicBezTo>
                <a:cubicBezTo>
                  <a:pt x="437" y="100"/>
                  <a:pt x="437" y="100"/>
                  <a:pt x="437" y="100"/>
                </a:cubicBezTo>
                <a:cubicBezTo>
                  <a:pt x="437" y="100"/>
                  <a:pt x="437" y="100"/>
                  <a:pt x="437" y="100"/>
                </a:cubicBezTo>
                <a:cubicBezTo>
                  <a:pt x="437" y="100"/>
                  <a:pt x="437" y="100"/>
                  <a:pt x="437" y="100"/>
                </a:cubicBezTo>
                <a:cubicBezTo>
                  <a:pt x="436" y="101"/>
                  <a:pt x="436" y="101"/>
                  <a:pt x="436" y="101"/>
                </a:cubicBezTo>
                <a:cubicBezTo>
                  <a:pt x="436" y="101"/>
                  <a:pt x="436" y="101"/>
                  <a:pt x="436" y="101"/>
                </a:cubicBezTo>
                <a:cubicBezTo>
                  <a:pt x="436" y="102"/>
                  <a:pt x="436" y="102"/>
                  <a:pt x="436" y="102"/>
                </a:cubicBezTo>
                <a:cubicBezTo>
                  <a:pt x="436" y="102"/>
                  <a:pt x="436" y="102"/>
                  <a:pt x="436" y="102"/>
                </a:cubicBezTo>
                <a:cubicBezTo>
                  <a:pt x="436" y="102"/>
                  <a:pt x="436" y="102"/>
                  <a:pt x="436" y="102"/>
                </a:cubicBezTo>
                <a:cubicBezTo>
                  <a:pt x="436" y="102"/>
                  <a:pt x="436" y="102"/>
                  <a:pt x="436" y="102"/>
                </a:cubicBezTo>
                <a:cubicBezTo>
                  <a:pt x="436" y="104"/>
                  <a:pt x="436" y="104"/>
                  <a:pt x="436" y="104"/>
                </a:cubicBezTo>
                <a:cubicBezTo>
                  <a:pt x="433" y="104"/>
                  <a:pt x="433" y="104"/>
                  <a:pt x="433" y="104"/>
                </a:cubicBezTo>
                <a:cubicBezTo>
                  <a:pt x="433" y="105"/>
                  <a:pt x="433" y="105"/>
                  <a:pt x="433" y="105"/>
                </a:cubicBezTo>
                <a:cubicBezTo>
                  <a:pt x="435" y="105"/>
                  <a:pt x="435" y="105"/>
                  <a:pt x="435" y="105"/>
                </a:cubicBezTo>
                <a:cubicBezTo>
                  <a:pt x="435" y="106"/>
                  <a:pt x="435" y="106"/>
                  <a:pt x="435" y="106"/>
                </a:cubicBezTo>
                <a:cubicBezTo>
                  <a:pt x="435" y="106"/>
                  <a:pt x="435" y="106"/>
                  <a:pt x="435" y="106"/>
                </a:cubicBezTo>
                <a:cubicBezTo>
                  <a:pt x="435" y="106"/>
                  <a:pt x="435" y="106"/>
                  <a:pt x="435" y="106"/>
                </a:cubicBezTo>
                <a:cubicBezTo>
                  <a:pt x="436" y="106"/>
                  <a:pt x="436" y="106"/>
                  <a:pt x="436" y="106"/>
                </a:cubicBezTo>
                <a:cubicBezTo>
                  <a:pt x="436" y="110"/>
                  <a:pt x="436" y="110"/>
                  <a:pt x="436" y="110"/>
                </a:cubicBezTo>
                <a:cubicBezTo>
                  <a:pt x="436" y="111"/>
                  <a:pt x="436" y="111"/>
                  <a:pt x="436" y="111"/>
                </a:cubicBezTo>
                <a:cubicBezTo>
                  <a:pt x="436" y="133"/>
                  <a:pt x="436" y="133"/>
                  <a:pt x="436" y="133"/>
                </a:cubicBezTo>
                <a:cubicBezTo>
                  <a:pt x="435" y="133"/>
                  <a:pt x="435" y="133"/>
                  <a:pt x="435" y="133"/>
                </a:cubicBezTo>
                <a:cubicBezTo>
                  <a:pt x="435" y="137"/>
                  <a:pt x="435" y="137"/>
                  <a:pt x="435" y="137"/>
                </a:cubicBezTo>
                <a:cubicBezTo>
                  <a:pt x="435" y="137"/>
                  <a:pt x="435" y="137"/>
                  <a:pt x="435" y="137"/>
                </a:cubicBezTo>
                <a:cubicBezTo>
                  <a:pt x="435" y="137"/>
                  <a:pt x="435" y="137"/>
                  <a:pt x="435" y="137"/>
                </a:cubicBezTo>
                <a:cubicBezTo>
                  <a:pt x="434" y="137"/>
                  <a:pt x="434" y="137"/>
                  <a:pt x="434" y="137"/>
                </a:cubicBezTo>
                <a:cubicBezTo>
                  <a:pt x="434" y="138"/>
                  <a:pt x="434" y="138"/>
                  <a:pt x="434" y="138"/>
                </a:cubicBezTo>
                <a:cubicBezTo>
                  <a:pt x="400" y="138"/>
                  <a:pt x="400" y="138"/>
                  <a:pt x="400" y="138"/>
                </a:cubicBezTo>
                <a:cubicBezTo>
                  <a:pt x="390" y="147"/>
                  <a:pt x="390" y="147"/>
                  <a:pt x="390" y="147"/>
                </a:cubicBezTo>
                <a:cubicBezTo>
                  <a:pt x="389" y="147"/>
                  <a:pt x="389" y="147"/>
                  <a:pt x="389" y="147"/>
                </a:cubicBezTo>
                <a:cubicBezTo>
                  <a:pt x="388" y="147"/>
                  <a:pt x="388" y="147"/>
                  <a:pt x="388" y="147"/>
                </a:cubicBezTo>
                <a:cubicBezTo>
                  <a:pt x="388" y="148"/>
                  <a:pt x="388" y="148"/>
                  <a:pt x="388" y="148"/>
                </a:cubicBezTo>
                <a:cubicBezTo>
                  <a:pt x="388" y="148"/>
                  <a:pt x="388" y="148"/>
                  <a:pt x="388" y="148"/>
                </a:cubicBezTo>
                <a:cubicBezTo>
                  <a:pt x="388" y="149"/>
                  <a:pt x="388" y="149"/>
                  <a:pt x="388" y="149"/>
                </a:cubicBezTo>
                <a:cubicBezTo>
                  <a:pt x="384" y="153"/>
                  <a:pt x="384" y="153"/>
                  <a:pt x="384" y="153"/>
                </a:cubicBezTo>
                <a:cubicBezTo>
                  <a:pt x="384" y="153"/>
                  <a:pt x="384" y="153"/>
                  <a:pt x="384" y="153"/>
                </a:cubicBezTo>
                <a:cubicBezTo>
                  <a:pt x="384" y="153"/>
                  <a:pt x="384" y="153"/>
                  <a:pt x="384" y="153"/>
                </a:cubicBezTo>
                <a:cubicBezTo>
                  <a:pt x="384" y="152"/>
                  <a:pt x="384" y="152"/>
                  <a:pt x="384" y="152"/>
                </a:cubicBezTo>
                <a:cubicBezTo>
                  <a:pt x="384" y="151"/>
                  <a:pt x="384" y="151"/>
                  <a:pt x="384" y="151"/>
                </a:cubicBezTo>
                <a:cubicBezTo>
                  <a:pt x="384" y="133"/>
                  <a:pt x="384" y="133"/>
                  <a:pt x="384" y="133"/>
                </a:cubicBezTo>
                <a:cubicBezTo>
                  <a:pt x="383" y="129"/>
                  <a:pt x="383" y="129"/>
                  <a:pt x="383" y="129"/>
                </a:cubicBezTo>
                <a:cubicBezTo>
                  <a:pt x="383" y="133"/>
                  <a:pt x="383" y="133"/>
                  <a:pt x="383" y="133"/>
                </a:cubicBezTo>
                <a:cubicBezTo>
                  <a:pt x="382" y="132"/>
                  <a:pt x="382" y="132"/>
                  <a:pt x="382" y="132"/>
                </a:cubicBezTo>
                <a:cubicBezTo>
                  <a:pt x="382" y="128"/>
                  <a:pt x="382" y="128"/>
                  <a:pt x="382" y="128"/>
                </a:cubicBezTo>
                <a:cubicBezTo>
                  <a:pt x="382" y="115"/>
                  <a:pt x="382" y="115"/>
                  <a:pt x="382" y="115"/>
                </a:cubicBezTo>
                <a:cubicBezTo>
                  <a:pt x="382" y="114"/>
                  <a:pt x="382" y="114"/>
                  <a:pt x="382" y="114"/>
                </a:cubicBezTo>
                <a:cubicBezTo>
                  <a:pt x="382" y="109"/>
                  <a:pt x="382" y="109"/>
                  <a:pt x="382" y="109"/>
                </a:cubicBezTo>
                <a:cubicBezTo>
                  <a:pt x="382" y="109"/>
                  <a:pt x="382" y="109"/>
                  <a:pt x="382" y="109"/>
                </a:cubicBezTo>
                <a:cubicBezTo>
                  <a:pt x="382" y="94"/>
                  <a:pt x="382" y="94"/>
                  <a:pt x="382" y="94"/>
                </a:cubicBezTo>
                <a:cubicBezTo>
                  <a:pt x="382" y="91"/>
                  <a:pt x="382" y="91"/>
                  <a:pt x="382" y="91"/>
                </a:cubicBezTo>
                <a:cubicBezTo>
                  <a:pt x="376" y="58"/>
                  <a:pt x="376" y="58"/>
                  <a:pt x="376" y="58"/>
                </a:cubicBezTo>
                <a:cubicBezTo>
                  <a:pt x="371" y="90"/>
                  <a:pt x="371" y="90"/>
                  <a:pt x="371" y="90"/>
                </a:cubicBezTo>
                <a:cubicBezTo>
                  <a:pt x="371" y="106"/>
                  <a:pt x="371" y="106"/>
                  <a:pt x="371" y="106"/>
                </a:cubicBezTo>
                <a:cubicBezTo>
                  <a:pt x="371" y="108"/>
                  <a:pt x="371" y="108"/>
                  <a:pt x="371" y="108"/>
                </a:cubicBezTo>
                <a:cubicBezTo>
                  <a:pt x="371" y="108"/>
                  <a:pt x="371" y="108"/>
                  <a:pt x="371" y="108"/>
                </a:cubicBezTo>
                <a:cubicBezTo>
                  <a:pt x="371" y="113"/>
                  <a:pt x="371" y="113"/>
                  <a:pt x="371" y="113"/>
                </a:cubicBezTo>
                <a:cubicBezTo>
                  <a:pt x="370" y="114"/>
                  <a:pt x="370" y="114"/>
                  <a:pt x="370" y="114"/>
                </a:cubicBezTo>
                <a:cubicBezTo>
                  <a:pt x="370" y="121"/>
                  <a:pt x="370" y="121"/>
                  <a:pt x="370" y="121"/>
                </a:cubicBezTo>
                <a:cubicBezTo>
                  <a:pt x="323" y="121"/>
                  <a:pt x="323" y="121"/>
                  <a:pt x="323" y="121"/>
                </a:cubicBezTo>
                <a:cubicBezTo>
                  <a:pt x="320" y="104"/>
                  <a:pt x="320" y="104"/>
                  <a:pt x="320" y="104"/>
                </a:cubicBezTo>
                <a:cubicBezTo>
                  <a:pt x="320" y="106"/>
                  <a:pt x="320" y="106"/>
                  <a:pt x="320" y="106"/>
                </a:cubicBezTo>
                <a:cubicBezTo>
                  <a:pt x="319" y="100"/>
                  <a:pt x="319" y="100"/>
                  <a:pt x="319" y="100"/>
                </a:cubicBezTo>
                <a:cubicBezTo>
                  <a:pt x="316" y="120"/>
                  <a:pt x="316" y="120"/>
                  <a:pt x="316" y="120"/>
                </a:cubicBezTo>
                <a:cubicBezTo>
                  <a:pt x="316" y="126"/>
                  <a:pt x="316" y="126"/>
                  <a:pt x="316" y="126"/>
                </a:cubicBezTo>
                <a:cubicBezTo>
                  <a:pt x="316" y="133"/>
                  <a:pt x="316" y="133"/>
                  <a:pt x="316" y="133"/>
                </a:cubicBezTo>
                <a:cubicBezTo>
                  <a:pt x="316" y="136"/>
                  <a:pt x="316" y="136"/>
                  <a:pt x="316" y="136"/>
                </a:cubicBezTo>
                <a:cubicBezTo>
                  <a:pt x="316" y="136"/>
                  <a:pt x="316" y="136"/>
                  <a:pt x="316" y="136"/>
                </a:cubicBezTo>
                <a:cubicBezTo>
                  <a:pt x="303" y="136"/>
                  <a:pt x="303" y="136"/>
                  <a:pt x="303" y="136"/>
                </a:cubicBezTo>
                <a:cubicBezTo>
                  <a:pt x="293" y="147"/>
                  <a:pt x="293" y="147"/>
                  <a:pt x="293" y="147"/>
                </a:cubicBezTo>
                <a:cubicBezTo>
                  <a:pt x="293" y="148"/>
                  <a:pt x="293" y="148"/>
                  <a:pt x="293" y="148"/>
                </a:cubicBezTo>
                <a:cubicBezTo>
                  <a:pt x="292" y="150"/>
                  <a:pt x="292" y="150"/>
                  <a:pt x="292" y="150"/>
                </a:cubicBezTo>
                <a:cubicBezTo>
                  <a:pt x="292" y="158"/>
                  <a:pt x="292" y="158"/>
                  <a:pt x="292" y="158"/>
                </a:cubicBezTo>
                <a:cubicBezTo>
                  <a:pt x="292" y="157"/>
                  <a:pt x="292" y="157"/>
                  <a:pt x="292" y="157"/>
                </a:cubicBezTo>
                <a:cubicBezTo>
                  <a:pt x="292" y="158"/>
                  <a:pt x="292" y="158"/>
                  <a:pt x="292" y="158"/>
                </a:cubicBezTo>
                <a:cubicBezTo>
                  <a:pt x="291" y="156"/>
                  <a:pt x="291" y="156"/>
                  <a:pt x="291" y="156"/>
                </a:cubicBezTo>
                <a:cubicBezTo>
                  <a:pt x="290" y="161"/>
                  <a:pt x="290" y="161"/>
                  <a:pt x="290" y="161"/>
                </a:cubicBezTo>
                <a:cubicBezTo>
                  <a:pt x="290" y="161"/>
                  <a:pt x="290" y="161"/>
                  <a:pt x="290" y="161"/>
                </a:cubicBezTo>
                <a:cubicBezTo>
                  <a:pt x="281" y="161"/>
                  <a:pt x="281" y="161"/>
                  <a:pt x="281" y="161"/>
                </a:cubicBezTo>
                <a:cubicBezTo>
                  <a:pt x="281" y="166"/>
                  <a:pt x="281" y="166"/>
                  <a:pt x="281" y="166"/>
                </a:cubicBezTo>
                <a:cubicBezTo>
                  <a:pt x="281" y="166"/>
                  <a:pt x="281" y="166"/>
                  <a:pt x="281" y="166"/>
                </a:cubicBezTo>
                <a:cubicBezTo>
                  <a:pt x="272" y="166"/>
                  <a:pt x="272" y="166"/>
                  <a:pt x="272" y="166"/>
                </a:cubicBezTo>
                <a:cubicBezTo>
                  <a:pt x="266" y="166"/>
                  <a:pt x="266" y="166"/>
                  <a:pt x="266" y="166"/>
                </a:cubicBezTo>
                <a:cubicBezTo>
                  <a:pt x="266" y="166"/>
                  <a:pt x="266" y="166"/>
                  <a:pt x="266" y="166"/>
                </a:cubicBezTo>
                <a:cubicBezTo>
                  <a:pt x="266" y="166"/>
                  <a:pt x="266" y="166"/>
                  <a:pt x="266" y="166"/>
                </a:cubicBezTo>
                <a:cubicBezTo>
                  <a:pt x="266" y="166"/>
                  <a:pt x="266" y="166"/>
                  <a:pt x="266" y="166"/>
                </a:cubicBezTo>
                <a:cubicBezTo>
                  <a:pt x="267" y="165"/>
                  <a:pt x="267" y="165"/>
                  <a:pt x="267" y="165"/>
                </a:cubicBezTo>
                <a:cubicBezTo>
                  <a:pt x="267" y="165"/>
                  <a:pt x="267" y="165"/>
                  <a:pt x="267" y="165"/>
                </a:cubicBezTo>
                <a:cubicBezTo>
                  <a:pt x="267" y="165"/>
                  <a:pt x="267" y="165"/>
                  <a:pt x="267" y="165"/>
                </a:cubicBezTo>
                <a:cubicBezTo>
                  <a:pt x="267" y="165"/>
                  <a:pt x="267" y="165"/>
                  <a:pt x="267" y="165"/>
                </a:cubicBezTo>
                <a:cubicBezTo>
                  <a:pt x="267" y="165"/>
                  <a:pt x="267" y="165"/>
                  <a:pt x="267" y="165"/>
                </a:cubicBezTo>
                <a:cubicBezTo>
                  <a:pt x="267" y="164"/>
                  <a:pt x="267" y="164"/>
                  <a:pt x="267" y="164"/>
                </a:cubicBezTo>
                <a:cubicBezTo>
                  <a:pt x="267" y="164"/>
                  <a:pt x="267" y="164"/>
                  <a:pt x="267" y="164"/>
                </a:cubicBezTo>
                <a:cubicBezTo>
                  <a:pt x="267" y="164"/>
                  <a:pt x="267" y="164"/>
                  <a:pt x="267" y="164"/>
                </a:cubicBezTo>
                <a:cubicBezTo>
                  <a:pt x="267" y="164"/>
                  <a:pt x="267" y="164"/>
                  <a:pt x="267" y="164"/>
                </a:cubicBezTo>
                <a:cubicBezTo>
                  <a:pt x="267" y="160"/>
                  <a:pt x="267" y="160"/>
                  <a:pt x="267" y="160"/>
                </a:cubicBezTo>
                <a:cubicBezTo>
                  <a:pt x="269" y="158"/>
                  <a:pt x="269" y="158"/>
                  <a:pt x="269" y="158"/>
                </a:cubicBezTo>
                <a:cubicBezTo>
                  <a:pt x="269" y="157"/>
                  <a:pt x="269" y="157"/>
                  <a:pt x="269" y="157"/>
                </a:cubicBezTo>
                <a:cubicBezTo>
                  <a:pt x="270" y="156"/>
                  <a:pt x="270" y="156"/>
                  <a:pt x="270" y="156"/>
                </a:cubicBezTo>
                <a:cubicBezTo>
                  <a:pt x="242" y="149"/>
                  <a:pt x="242" y="149"/>
                  <a:pt x="242" y="149"/>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8"/>
                  <a:pt x="242" y="148"/>
                  <a:pt x="242" y="148"/>
                </a:cubicBezTo>
                <a:cubicBezTo>
                  <a:pt x="242" y="147"/>
                  <a:pt x="242" y="147"/>
                  <a:pt x="242"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7"/>
                  <a:pt x="241" y="147"/>
                  <a:pt x="241" y="147"/>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1" y="146"/>
                  <a:pt x="241" y="146"/>
                  <a:pt x="241" y="146"/>
                </a:cubicBezTo>
                <a:cubicBezTo>
                  <a:pt x="240" y="146"/>
                  <a:pt x="240" y="146"/>
                  <a:pt x="240" y="146"/>
                </a:cubicBezTo>
                <a:cubicBezTo>
                  <a:pt x="240" y="146"/>
                  <a:pt x="240" y="146"/>
                  <a:pt x="240" y="146"/>
                </a:cubicBezTo>
                <a:cubicBezTo>
                  <a:pt x="240" y="146"/>
                  <a:pt x="240" y="146"/>
                  <a:pt x="240" y="146"/>
                </a:cubicBezTo>
                <a:cubicBezTo>
                  <a:pt x="240" y="146"/>
                  <a:pt x="240" y="146"/>
                  <a:pt x="240" y="146"/>
                </a:cubicBezTo>
                <a:cubicBezTo>
                  <a:pt x="240" y="145"/>
                  <a:pt x="240" y="145"/>
                  <a:pt x="240" y="145"/>
                </a:cubicBezTo>
                <a:cubicBezTo>
                  <a:pt x="240" y="145"/>
                  <a:pt x="240" y="145"/>
                  <a:pt x="240" y="145"/>
                </a:cubicBezTo>
                <a:cubicBezTo>
                  <a:pt x="240" y="145"/>
                  <a:pt x="240" y="145"/>
                  <a:pt x="240" y="145"/>
                </a:cubicBezTo>
                <a:cubicBezTo>
                  <a:pt x="240" y="145"/>
                  <a:pt x="240" y="145"/>
                  <a:pt x="240" y="145"/>
                </a:cubicBezTo>
                <a:cubicBezTo>
                  <a:pt x="240" y="144"/>
                  <a:pt x="240" y="144"/>
                  <a:pt x="240" y="144"/>
                </a:cubicBezTo>
                <a:cubicBezTo>
                  <a:pt x="240" y="144"/>
                  <a:pt x="240" y="144"/>
                  <a:pt x="240" y="144"/>
                </a:cubicBezTo>
                <a:cubicBezTo>
                  <a:pt x="240" y="144"/>
                  <a:pt x="240" y="144"/>
                  <a:pt x="240" y="144"/>
                </a:cubicBezTo>
                <a:cubicBezTo>
                  <a:pt x="240" y="144"/>
                  <a:pt x="240" y="144"/>
                  <a:pt x="240" y="144"/>
                </a:cubicBezTo>
                <a:cubicBezTo>
                  <a:pt x="240" y="144"/>
                  <a:pt x="240" y="144"/>
                  <a:pt x="240" y="144"/>
                </a:cubicBezTo>
                <a:cubicBezTo>
                  <a:pt x="240" y="144"/>
                  <a:pt x="240" y="144"/>
                  <a:pt x="240" y="144"/>
                </a:cubicBezTo>
                <a:cubicBezTo>
                  <a:pt x="239" y="144"/>
                  <a:pt x="239" y="144"/>
                  <a:pt x="239" y="144"/>
                </a:cubicBezTo>
                <a:cubicBezTo>
                  <a:pt x="239" y="144"/>
                  <a:pt x="239" y="144"/>
                  <a:pt x="239" y="144"/>
                </a:cubicBezTo>
                <a:cubicBezTo>
                  <a:pt x="239" y="144"/>
                  <a:pt x="239" y="144"/>
                  <a:pt x="239" y="144"/>
                </a:cubicBezTo>
                <a:cubicBezTo>
                  <a:pt x="239" y="144"/>
                  <a:pt x="239" y="144"/>
                  <a:pt x="239" y="144"/>
                </a:cubicBezTo>
                <a:cubicBezTo>
                  <a:pt x="239" y="144"/>
                  <a:pt x="239" y="144"/>
                  <a:pt x="239" y="144"/>
                </a:cubicBezTo>
                <a:cubicBezTo>
                  <a:pt x="239" y="144"/>
                  <a:pt x="239" y="144"/>
                  <a:pt x="239" y="144"/>
                </a:cubicBezTo>
                <a:cubicBezTo>
                  <a:pt x="238" y="144"/>
                  <a:pt x="238" y="144"/>
                  <a:pt x="238" y="144"/>
                </a:cubicBezTo>
                <a:cubicBezTo>
                  <a:pt x="238" y="145"/>
                  <a:pt x="238" y="145"/>
                  <a:pt x="238" y="145"/>
                </a:cubicBezTo>
                <a:cubicBezTo>
                  <a:pt x="238" y="145"/>
                  <a:pt x="238" y="145"/>
                  <a:pt x="238" y="145"/>
                </a:cubicBezTo>
                <a:cubicBezTo>
                  <a:pt x="238" y="145"/>
                  <a:pt x="238" y="145"/>
                  <a:pt x="238" y="145"/>
                </a:cubicBezTo>
                <a:cubicBezTo>
                  <a:pt x="238" y="145"/>
                  <a:pt x="238" y="145"/>
                  <a:pt x="238" y="145"/>
                </a:cubicBezTo>
                <a:cubicBezTo>
                  <a:pt x="239" y="145"/>
                  <a:pt x="239" y="145"/>
                  <a:pt x="239" y="145"/>
                </a:cubicBezTo>
                <a:cubicBezTo>
                  <a:pt x="239" y="145"/>
                  <a:pt x="239" y="145"/>
                  <a:pt x="239" y="145"/>
                </a:cubicBezTo>
                <a:cubicBezTo>
                  <a:pt x="239" y="145"/>
                  <a:pt x="239" y="145"/>
                  <a:pt x="239" y="145"/>
                </a:cubicBezTo>
                <a:cubicBezTo>
                  <a:pt x="239" y="145"/>
                  <a:pt x="239" y="145"/>
                  <a:pt x="239" y="145"/>
                </a:cubicBezTo>
                <a:cubicBezTo>
                  <a:pt x="239" y="145"/>
                  <a:pt x="239" y="145"/>
                  <a:pt x="239" y="145"/>
                </a:cubicBezTo>
                <a:cubicBezTo>
                  <a:pt x="238" y="146"/>
                  <a:pt x="238" y="146"/>
                  <a:pt x="238" y="146"/>
                </a:cubicBezTo>
                <a:cubicBezTo>
                  <a:pt x="238" y="146"/>
                  <a:pt x="238" y="146"/>
                  <a:pt x="238" y="146"/>
                </a:cubicBezTo>
                <a:cubicBezTo>
                  <a:pt x="238" y="146"/>
                  <a:pt x="238" y="146"/>
                  <a:pt x="238" y="146"/>
                </a:cubicBezTo>
                <a:cubicBezTo>
                  <a:pt x="238" y="146"/>
                  <a:pt x="238" y="146"/>
                  <a:pt x="238" y="146"/>
                </a:cubicBezTo>
                <a:cubicBezTo>
                  <a:pt x="238" y="146"/>
                  <a:pt x="238" y="146"/>
                  <a:pt x="238" y="146"/>
                </a:cubicBezTo>
                <a:cubicBezTo>
                  <a:pt x="238" y="146"/>
                  <a:pt x="238" y="146"/>
                  <a:pt x="238" y="146"/>
                </a:cubicBezTo>
                <a:cubicBezTo>
                  <a:pt x="238" y="147"/>
                  <a:pt x="238" y="147"/>
                  <a:pt x="238" y="147"/>
                </a:cubicBezTo>
                <a:cubicBezTo>
                  <a:pt x="238" y="147"/>
                  <a:pt x="238" y="147"/>
                  <a:pt x="238" y="147"/>
                </a:cubicBezTo>
                <a:cubicBezTo>
                  <a:pt x="238" y="147"/>
                  <a:pt x="238" y="147"/>
                  <a:pt x="238" y="147"/>
                </a:cubicBezTo>
                <a:cubicBezTo>
                  <a:pt x="237" y="147"/>
                  <a:pt x="237" y="147"/>
                  <a:pt x="237" y="147"/>
                </a:cubicBezTo>
                <a:cubicBezTo>
                  <a:pt x="238" y="147"/>
                  <a:pt x="238" y="147"/>
                  <a:pt x="238" y="147"/>
                </a:cubicBezTo>
                <a:cubicBezTo>
                  <a:pt x="238" y="147"/>
                  <a:pt x="238" y="147"/>
                  <a:pt x="238"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7"/>
                  <a:pt x="237" y="147"/>
                  <a:pt x="237" y="147"/>
                </a:cubicBezTo>
                <a:cubicBezTo>
                  <a:pt x="237" y="148"/>
                  <a:pt x="237" y="148"/>
                  <a:pt x="237" y="148"/>
                </a:cubicBezTo>
                <a:cubicBezTo>
                  <a:pt x="237" y="148"/>
                  <a:pt x="237" y="148"/>
                  <a:pt x="237" y="148"/>
                </a:cubicBezTo>
                <a:cubicBezTo>
                  <a:pt x="237" y="148"/>
                  <a:pt x="237" y="148"/>
                  <a:pt x="237" y="148"/>
                </a:cubicBezTo>
                <a:cubicBezTo>
                  <a:pt x="237" y="148"/>
                  <a:pt x="237" y="148"/>
                  <a:pt x="237" y="148"/>
                </a:cubicBezTo>
                <a:cubicBezTo>
                  <a:pt x="237" y="148"/>
                  <a:pt x="237" y="148"/>
                  <a:pt x="237" y="148"/>
                </a:cubicBezTo>
                <a:cubicBezTo>
                  <a:pt x="237" y="148"/>
                  <a:pt x="237" y="148"/>
                  <a:pt x="237" y="148"/>
                </a:cubicBezTo>
                <a:cubicBezTo>
                  <a:pt x="237" y="149"/>
                  <a:pt x="237" y="149"/>
                  <a:pt x="237" y="149"/>
                </a:cubicBezTo>
                <a:cubicBezTo>
                  <a:pt x="214" y="155"/>
                  <a:pt x="214" y="155"/>
                  <a:pt x="214" y="155"/>
                </a:cubicBezTo>
                <a:cubicBezTo>
                  <a:pt x="214" y="155"/>
                  <a:pt x="214" y="155"/>
                  <a:pt x="214" y="155"/>
                </a:cubicBezTo>
                <a:cubicBezTo>
                  <a:pt x="214" y="155"/>
                  <a:pt x="214" y="155"/>
                  <a:pt x="214" y="155"/>
                </a:cubicBezTo>
                <a:cubicBezTo>
                  <a:pt x="214" y="155"/>
                  <a:pt x="214" y="155"/>
                  <a:pt x="214" y="155"/>
                </a:cubicBezTo>
                <a:cubicBezTo>
                  <a:pt x="214" y="155"/>
                  <a:pt x="214" y="155"/>
                  <a:pt x="214" y="155"/>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4" y="154"/>
                  <a:pt x="214" y="154"/>
                  <a:pt x="214"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4"/>
                  <a:pt x="213" y="154"/>
                  <a:pt x="213" y="154"/>
                </a:cubicBezTo>
                <a:cubicBezTo>
                  <a:pt x="213" y="153"/>
                  <a:pt x="213" y="153"/>
                  <a:pt x="213" y="153"/>
                </a:cubicBezTo>
                <a:cubicBezTo>
                  <a:pt x="213" y="154"/>
                  <a:pt x="213" y="154"/>
                  <a:pt x="213"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4"/>
                  <a:pt x="212" y="154"/>
                  <a:pt x="212" y="154"/>
                </a:cubicBezTo>
                <a:cubicBezTo>
                  <a:pt x="212" y="153"/>
                  <a:pt x="212" y="153"/>
                  <a:pt x="212" y="153"/>
                </a:cubicBezTo>
                <a:cubicBezTo>
                  <a:pt x="212" y="153"/>
                  <a:pt x="212" y="153"/>
                  <a:pt x="212" y="153"/>
                </a:cubicBezTo>
                <a:cubicBezTo>
                  <a:pt x="212" y="153"/>
                  <a:pt x="212" y="153"/>
                  <a:pt x="212" y="153"/>
                </a:cubicBezTo>
                <a:cubicBezTo>
                  <a:pt x="213" y="153"/>
                  <a:pt x="213" y="153"/>
                  <a:pt x="213" y="153"/>
                </a:cubicBezTo>
                <a:cubicBezTo>
                  <a:pt x="213" y="153"/>
                  <a:pt x="213" y="153"/>
                  <a:pt x="213" y="153"/>
                </a:cubicBezTo>
                <a:cubicBezTo>
                  <a:pt x="213" y="153"/>
                  <a:pt x="213" y="153"/>
                  <a:pt x="213" y="153"/>
                </a:cubicBezTo>
                <a:cubicBezTo>
                  <a:pt x="213" y="153"/>
                  <a:pt x="213" y="153"/>
                  <a:pt x="213" y="153"/>
                </a:cubicBezTo>
                <a:cubicBezTo>
                  <a:pt x="213" y="153"/>
                  <a:pt x="213" y="153"/>
                  <a:pt x="213" y="153"/>
                </a:cubicBezTo>
                <a:cubicBezTo>
                  <a:pt x="213" y="153"/>
                  <a:pt x="213" y="153"/>
                  <a:pt x="213"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2" y="153"/>
                  <a:pt x="212" y="153"/>
                  <a:pt x="212"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2"/>
                  <a:pt x="211" y="152"/>
                  <a:pt x="211" y="152"/>
                </a:cubicBezTo>
                <a:cubicBezTo>
                  <a:pt x="211" y="152"/>
                  <a:pt x="211" y="152"/>
                  <a:pt x="211" y="152"/>
                </a:cubicBezTo>
                <a:cubicBezTo>
                  <a:pt x="211" y="152"/>
                  <a:pt x="211" y="152"/>
                  <a:pt x="211" y="152"/>
                </a:cubicBezTo>
                <a:cubicBezTo>
                  <a:pt x="211" y="152"/>
                  <a:pt x="211" y="152"/>
                  <a:pt x="211" y="152"/>
                </a:cubicBezTo>
                <a:cubicBezTo>
                  <a:pt x="210" y="153"/>
                  <a:pt x="210" y="153"/>
                  <a:pt x="210" y="153"/>
                </a:cubicBezTo>
                <a:cubicBezTo>
                  <a:pt x="210" y="153"/>
                  <a:pt x="210" y="153"/>
                  <a:pt x="210" y="153"/>
                </a:cubicBezTo>
                <a:cubicBezTo>
                  <a:pt x="210" y="153"/>
                  <a:pt x="210" y="153"/>
                  <a:pt x="210" y="153"/>
                </a:cubicBezTo>
                <a:cubicBezTo>
                  <a:pt x="210" y="153"/>
                  <a:pt x="210" y="153"/>
                  <a:pt x="210"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3"/>
                  <a:pt x="211" y="153"/>
                  <a:pt x="211" y="153"/>
                </a:cubicBezTo>
                <a:cubicBezTo>
                  <a:pt x="211" y="154"/>
                  <a:pt x="211" y="154"/>
                  <a:pt x="211" y="154"/>
                </a:cubicBezTo>
                <a:cubicBezTo>
                  <a:pt x="210" y="154"/>
                  <a:pt x="210" y="154"/>
                  <a:pt x="210" y="154"/>
                </a:cubicBezTo>
                <a:cubicBezTo>
                  <a:pt x="210" y="154"/>
                  <a:pt x="210" y="154"/>
                  <a:pt x="210" y="154"/>
                </a:cubicBezTo>
                <a:cubicBezTo>
                  <a:pt x="211" y="154"/>
                  <a:pt x="211" y="154"/>
                  <a:pt x="211" y="154"/>
                </a:cubicBezTo>
                <a:cubicBezTo>
                  <a:pt x="211" y="154"/>
                  <a:pt x="211" y="154"/>
                  <a:pt x="211" y="154"/>
                </a:cubicBezTo>
                <a:cubicBezTo>
                  <a:pt x="211" y="154"/>
                  <a:pt x="211" y="154"/>
                  <a:pt x="211" y="154"/>
                </a:cubicBezTo>
                <a:cubicBezTo>
                  <a:pt x="211" y="155"/>
                  <a:pt x="211" y="155"/>
                  <a:pt x="211" y="155"/>
                </a:cubicBezTo>
                <a:cubicBezTo>
                  <a:pt x="211" y="155"/>
                  <a:pt x="211" y="155"/>
                  <a:pt x="211" y="155"/>
                </a:cubicBezTo>
                <a:cubicBezTo>
                  <a:pt x="210" y="155"/>
                  <a:pt x="210" y="155"/>
                  <a:pt x="210" y="155"/>
                </a:cubicBezTo>
                <a:cubicBezTo>
                  <a:pt x="210" y="155"/>
                  <a:pt x="210" y="155"/>
                  <a:pt x="210" y="155"/>
                </a:cubicBezTo>
                <a:cubicBezTo>
                  <a:pt x="210" y="155"/>
                  <a:pt x="210" y="155"/>
                  <a:pt x="210" y="155"/>
                </a:cubicBezTo>
                <a:cubicBezTo>
                  <a:pt x="210" y="155"/>
                  <a:pt x="210" y="155"/>
                  <a:pt x="210" y="155"/>
                </a:cubicBezTo>
                <a:cubicBezTo>
                  <a:pt x="210" y="156"/>
                  <a:pt x="210" y="156"/>
                  <a:pt x="210" y="156"/>
                </a:cubicBezTo>
                <a:cubicBezTo>
                  <a:pt x="210" y="156"/>
                  <a:pt x="210" y="156"/>
                  <a:pt x="210" y="156"/>
                </a:cubicBezTo>
                <a:cubicBezTo>
                  <a:pt x="210" y="156"/>
                  <a:pt x="210" y="156"/>
                  <a:pt x="210" y="156"/>
                </a:cubicBezTo>
                <a:cubicBezTo>
                  <a:pt x="209" y="156"/>
                  <a:pt x="209" y="156"/>
                  <a:pt x="209" y="156"/>
                </a:cubicBezTo>
                <a:cubicBezTo>
                  <a:pt x="209" y="157"/>
                  <a:pt x="209" y="157"/>
                  <a:pt x="209" y="157"/>
                </a:cubicBezTo>
                <a:cubicBezTo>
                  <a:pt x="209" y="158"/>
                  <a:pt x="209" y="158"/>
                  <a:pt x="209" y="158"/>
                </a:cubicBezTo>
                <a:cubicBezTo>
                  <a:pt x="212" y="160"/>
                  <a:pt x="212" y="160"/>
                  <a:pt x="212" y="160"/>
                </a:cubicBezTo>
                <a:cubicBezTo>
                  <a:pt x="212" y="164"/>
                  <a:pt x="212" y="164"/>
                  <a:pt x="212" y="164"/>
                </a:cubicBezTo>
                <a:cubicBezTo>
                  <a:pt x="212" y="164"/>
                  <a:pt x="212" y="164"/>
                  <a:pt x="212" y="164"/>
                </a:cubicBezTo>
                <a:cubicBezTo>
                  <a:pt x="212" y="164"/>
                  <a:pt x="212" y="164"/>
                  <a:pt x="212" y="164"/>
                </a:cubicBezTo>
                <a:cubicBezTo>
                  <a:pt x="211" y="164"/>
                  <a:pt x="211" y="164"/>
                  <a:pt x="211" y="164"/>
                </a:cubicBezTo>
                <a:cubicBezTo>
                  <a:pt x="211" y="165"/>
                  <a:pt x="211" y="165"/>
                  <a:pt x="211" y="165"/>
                </a:cubicBezTo>
                <a:cubicBezTo>
                  <a:pt x="211" y="165"/>
                  <a:pt x="211" y="165"/>
                  <a:pt x="211" y="165"/>
                </a:cubicBezTo>
                <a:cubicBezTo>
                  <a:pt x="212" y="165"/>
                  <a:pt x="212" y="165"/>
                  <a:pt x="212" y="165"/>
                </a:cubicBezTo>
                <a:cubicBezTo>
                  <a:pt x="212" y="165"/>
                  <a:pt x="212" y="165"/>
                  <a:pt x="212" y="165"/>
                </a:cubicBezTo>
                <a:cubicBezTo>
                  <a:pt x="212" y="165"/>
                  <a:pt x="212" y="165"/>
                  <a:pt x="212" y="165"/>
                </a:cubicBezTo>
                <a:cubicBezTo>
                  <a:pt x="212" y="166"/>
                  <a:pt x="212" y="166"/>
                  <a:pt x="212" y="166"/>
                </a:cubicBezTo>
                <a:cubicBezTo>
                  <a:pt x="212" y="166"/>
                  <a:pt x="212" y="166"/>
                  <a:pt x="212" y="166"/>
                </a:cubicBezTo>
                <a:cubicBezTo>
                  <a:pt x="212" y="166"/>
                  <a:pt x="212" y="166"/>
                  <a:pt x="212" y="166"/>
                </a:cubicBezTo>
                <a:cubicBezTo>
                  <a:pt x="212" y="166"/>
                  <a:pt x="212" y="166"/>
                  <a:pt x="212" y="166"/>
                </a:cubicBezTo>
                <a:cubicBezTo>
                  <a:pt x="208" y="166"/>
                  <a:pt x="208" y="166"/>
                  <a:pt x="208" y="166"/>
                </a:cubicBezTo>
                <a:cubicBezTo>
                  <a:pt x="199" y="166"/>
                  <a:pt x="199" y="166"/>
                  <a:pt x="199" y="166"/>
                </a:cubicBezTo>
                <a:cubicBezTo>
                  <a:pt x="199" y="151"/>
                  <a:pt x="199" y="151"/>
                  <a:pt x="199" y="151"/>
                </a:cubicBezTo>
                <a:cubicBezTo>
                  <a:pt x="199" y="149"/>
                  <a:pt x="199" y="149"/>
                  <a:pt x="199" y="149"/>
                </a:cubicBezTo>
                <a:cubicBezTo>
                  <a:pt x="200" y="148"/>
                  <a:pt x="200" y="148"/>
                  <a:pt x="200" y="148"/>
                </a:cubicBezTo>
                <a:cubicBezTo>
                  <a:pt x="200" y="147"/>
                  <a:pt x="200" y="147"/>
                  <a:pt x="200" y="147"/>
                </a:cubicBezTo>
                <a:cubicBezTo>
                  <a:pt x="200" y="147"/>
                  <a:pt x="200" y="147"/>
                  <a:pt x="200" y="147"/>
                </a:cubicBezTo>
                <a:cubicBezTo>
                  <a:pt x="200" y="147"/>
                  <a:pt x="200" y="147"/>
                  <a:pt x="200" y="147"/>
                </a:cubicBezTo>
                <a:cubicBezTo>
                  <a:pt x="201" y="146"/>
                  <a:pt x="201" y="146"/>
                  <a:pt x="201" y="146"/>
                </a:cubicBezTo>
                <a:cubicBezTo>
                  <a:pt x="199" y="143"/>
                  <a:pt x="199" y="143"/>
                  <a:pt x="199" y="143"/>
                </a:cubicBezTo>
                <a:cubicBezTo>
                  <a:pt x="198" y="142"/>
                  <a:pt x="198" y="142"/>
                  <a:pt x="198" y="142"/>
                </a:cubicBezTo>
                <a:cubicBezTo>
                  <a:pt x="196" y="138"/>
                  <a:pt x="196" y="138"/>
                  <a:pt x="196" y="138"/>
                </a:cubicBezTo>
                <a:cubicBezTo>
                  <a:pt x="192" y="134"/>
                  <a:pt x="192" y="134"/>
                  <a:pt x="192" y="134"/>
                </a:cubicBezTo>
                <a:cubicBezTo>
                  <a:pt x="188" y="132"/>
                  <a:pt x="188" y="132"/>
                  <a:pt x="188" y="132"/>
                </a:cubicBezTo>
                <a:cubicBezTo>
                  <a:pt x="183" y="130"/>
                  <a:pt x="183" y="130"/>
                  <a:pt x="183" y="130"/>
                </a:cubicBezTo>
                <a:cubicBezTo>
                  <a:pt x="179" y="128"/>
                  <a:pt x="179" y="128"/>
                  <a:pt x="179" y="128"/>
                </a:cubicBezTo>
                <a:cubicBezTo>
                  <a:pt x="176" y="128"/>
                  <a:pt x="176" y="128"/>
                  <a:pt x="176" y="128"/>
                </a:cubicBezTo>
                <a:cubicBezTo>
                  <a:pt x="175" y="128"/>
                  <a:pt x="175" y="128"/>
                  <a:pt x="175" y="128"/>
                </a:cubicBezTo>
                <a:cubicBezTo>
                  <a:pt x="175" y="125"/>
                  <a:pt x="175" y="125"/>
                  <a:pt x="175" y="125"/>
                </a:cubicBezTo>
                <a:cubicBezTo>
                  <a:pt x="175" y="124"/>
                  <a:pt x="175" y="124"/>
                  <a:pt x="175" y="124"/>
                </a:cubicBezTo>
                <a:cubicBezTo>
                  <a:pt x="175" y="124"/>
                  <a:pt x="175" y="124"/>
                  <a:pt x="175" y="124"/>
                </a:cubicBezTo>
                <a:cubicBezTo>
                  <a:pt x="175" y="123"/>
                  <a:pt x="175" y="123"/>
                  <a:pt x="175" y="123"/>
                </a:cubicBezTo>
                <a:cubicBezTo>
                  <a:pt x="176" y="123"/>
                  <a:pt x="176" y="123"/>
                  <a:pt x="176" y="123"/>
                </a:cubicBezTo>
                <a:cubicBezTo>
                  <a:pt x="176" y="121"/>
                  <a:pt x="176" y="121"/>
                  <a:pt x="176" y="121"/>
                </a:cubicBezTo>
                <a:cubicBezTo>
                  <a:pt x="176" y="120"/>
                  <a:pt x="176" y="120"/>
                  <a:pt x="176" y="120"/>
                </a:cubicBezTo>
                <a:cubicBezTo>
                  <a:pt x="175" y="120"/>
                  <a:pt x="175" y="120"/>
                  <a:pt x="175" y="120"/>
                </a:cubicBezTo>
                <a:cubicBezTo>
                  <a:pt x="175" y="120"/>
                  <a:pt x="175" y="120"/>
                  <a:pt x="175" y="120"/>
                </a:cubicBezTo>
                <a:cubicBezTo>
                  <a:pt x="174" y="120"/>
                  <a:pt x="174" y="120"/>
                  <a:pt x="174" y="120"/>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4" y="121"/>
                  <a:pt x="174" y="121"/>
                  <a:pt x="174" y="121"/>
                </a:cubicBezTo>
                <a:cubicBezTo>
                  <a:pt x="175" y="119"/>
                  <a:pt x="175" y="119"/>
                  <a:pt x="175" y="119"/>
                </a:cubicBezTo>
                <a:cubicBezTo>
                  <a:pt x="174" y="119"/>
                  <a:pt x="174" y="119"/>
                  <a:pt x="174" y="119"/>
                </a:cubicBezTo>
                <a:cubicBezTo>
                  <a:pt x="174" y="119"/>
                  <a:pt x="174" y="119"/>
                  <a:pt x="174" y="119"/>
                </a:cubicBezTo>
                <a:cubicBezTo>
                  <a:pt x="174" y="118"/>
                  <a:pt x="174" y="118"/>
                  <a:pt x="174" y="118"/>
                </a:cubicBezTo>
                <a:cubicBezTo>
                  <a:pt x="175" y="118"/>
                  <a:pt x="175" y="118"/>
                  <a:pt x="175" y="118"/>
                </a:cubicBezTo>
                <a:cubicBezTo>
                  <a:pt x="175" y="117"/>
                  <a:pt x="175" y="117"/>
                  <a:pt x="175" y="117"/>
                </a:cubicBezTo>
                <a:cubicBezTo>
                  <a:pt x="174" y="117"/>
                  <a:pt x="174" y="117"/>
                  <a:pt x="174" y="117"/>
                </a:cubicBezTo>
                <a:cubicBezTo>
                  <a:pt x="174" y="117"/>
                  <a:pt x="174" y="117"/>
                  <a:pt x="174" y="117"/>
                </a:cubicBezTo>
                <a:cubicBezTo>
                  <a:pt x="174" y="116"/>
                  <a:pt x="174" y="116"/>
                  <a:pt x="174" y="116"/>
                </a:cubicBezTo>
                <a:cubicBezTo>
                  <a:pt x="174" y="115"/>
                  <a:pt x="174" y="115"/>
                  <a:pt x="174" y="115"/>
                </a:cubicBezTo>
                <a:cubicBezTo>
                  <a:pt x="173" y="112"/>
                  <a:pt x="173" y="112"/>
                  <a:pt x="173" y="112"/>
                </a:cubicBezTo>
                <a:cubicBezTo>
                  <a:pt x="173" y="112"/>
                  <a:pt x="171" y="112"/>
                  <a:pt x="170" y="113"/>
                </a:cubicBezTo>
                <a:cubicBezTo>
                  <a:pt x="170" y="113"/>
                  <a:pt x="170" y="113"/>
                  <a:pt x="170" y="113"/>
                </a:cubicBezTo>
                <a:cubicBezTo>
                  <a:pt x="170" y="113"/>
                  <a:pt x="170" y="113"/>
                  <a:pt x="170" y="113"/>
                </a:cubicBezTo>
                <a:cubicBezTo>
                  <a:pt x="170" y="114"/>
                  <a:pt x="170" y="114"/>
                  <a:pt x="170" y="114"/>
                </a:cubicBezTo>
                <a:cubicBezTo>
                  <a:pt x="170" y="114"/>
                  <a:pt x="170" y="114"/>
                  <a:pt x="170" y="114"/>
                </a:cubicBezTo>
                <a:cubicBezTo>
                  <a:pt x="170" y="114"/>
                  <a:pt x="170" y="114"/>
                  <a:pt x="170" y="114"/>
                </a:cubicBezTo>
                <a:cubicBezTo>
                  <a:pt x="170" y="114"/>
                  <a:pt x="170" y="114"/>
                  <a:pt x="170" y="114"/>
                </a:cubicBezTo>
                <a:cubicBezTo>
                  <a:pt x="171" y="114"/>
                  <a:pt x="171" y="114"/>
                  <a:pt x="171" y="114"/>
                </a:cubicBezTo>
                <a:cubicBezTo>
                  <a:pt x="171" y="115"/>
                  <a:pt x="171" y="115"/>
                  <a:pt x="171" y="115"/>
                </a:cubicBezTo>
                <a:cubicBezTo>
                  <a:pt x="170" y="115"/>
                  <a:pt x="170" y="115"/>
                  <a:pt x="170" y="115"/>
                </a:cubicBezTo>
                <a:cubicBezTo>
                  <a:pt x="169" y="115"/>
                  <a:pt x="169" y="115"/>
                  <a:pt x="169" y="115"/>
                </a:cubicBezTo>
                <a:cubicBezTo>
                  <a:pt x="168" y="115"/>
                  <a:pt x="168" y="115"/>
                  <a:pt x="168" y="115"/>
                </a:cubicBezTo>
                <a:cubicBezTo>
                  <a:pt x="171" y="118"/>
                  <a:pt x="171" y="118"/>
                  <a:pt x="171" y="118"/>
                </a:cubicBezTo>
                <a:cubicBezTo>
                  <a:pt x="171" y="120"/>
                  <a:pt x="171" y="120"/>
                  <a:pt x="171" y="120"/>
                </a:cubicBezTo>
                <a:cubicBezTo>
                  <a:pt x="169" y="120"/>
                  <a:pt x="169" y="120"/>
                  <a:pt x="169" y="120"/>
                </a:cubicBezTo>
                <a:cubicBezTo>
                  <a:pt x="169" y="121"/>
                  <a:pt x="169" y="121"/>
                  <a:pt x="169" y="121"/>
                </a:cubicBezTo>
                <a:cubicBezTo>
                  <a:pt x="169" y="123"/>
                  <a:pt x="169" y="123"/>
                  <a:pt x="169" y="123"/>
                </a:cubicBezTo>
                <a:cubicBezTo>
                  <a:pt x="169" y="123"/>
                  <a:pt x="169" y="123"/>
                  <a:pt x="169" y="123"/>
                </a:cubicBezTo>
                <a:cubicBezTo>
                  <a:pt x="169" y="123"/>
                  <a:pt x="169" y="123"/>
                  <a:pt x="169" y="123"/>
                </a:cubicBezTo>
                <a:cubicBezTo>
                  <a:pt x="170" y="124"/>
                  <a:pt x="170" y="124"/>
                  <a:pt x="170" y="124"/>
                </a:cubicBezTo>
                <a:cubicBezTo>
                  <a:pt x="170" y="124"/>
                  <a:pt x="170" y="124"/>
                  <a:pt x="170" y="124"/>
                </a:cubicBezTo>
                <a:cubicBezTo>
                  <a:pt x="170" y="124"/>
                  <a:pt x="170" y="124"/>
                  <a:pt x="170" y="124"/>
                </a:cubicBezTo>
                <a:cubicBezTo>
                  <a:pt x="170" y="125"/>
                  <a:pt x="170" y="125"/>
                  <a:pt x="170" y="125"/>
                </a:cubicBezTo>
                <a:cubicBezTo>
                  <a:pt x="170" y="128"/>
                  <a:pt x="170" y="128"/>
                  <a:pt x="170" y="128"/>
                </a:cubicBezTo>
                <a:cubicBezTo>
                  <a:pt x="169" y="128"/>
                  <a:pt x="169" y="128"/>
                  <a:pt x="169" y="128"/>
                </a:cubicBezTo>
                <a:cubicBezTo>
                  <a:pt x="166" y="128"/>
                  <a:pt x="166" y="128"/>
                  <a:pt x="166" y="128"/>
                </a:cubicBezTo>
                <a:cubicBezTo>
                  <a:pt x="162" y="130"/>
                  <a:pt x="162" y="130"/>
                  <a:pt x="162" y="130"/>
                </a:cubicBezTo>
                <a:cubicBezTo>
                  <a:pt x="157" y="132"/>
                  <a:pt x="157" y="132"/>
                  <a:pt x="157" y="132"/>
                </a:cubicBezTo>
                <a:cubicBezTo>
                  <a:pt x="153" y="134"/>
                  <a:pt x="153" y="134"/>
                  <a:pt x="153" y="134"/>
                </a:cubicBezTo>
                <a:cubicBezTo>
                  <a:pt x="149" y="138"/>
                  <a:pt x="149" y="138"/>
                  <a:pt x="149" y="138"/>
                </a:cubicBezTo>
                <a:cubicBezTo>
                  <a:pt x="147" y="142"/>
                  <a:pt x="147" y="142"/>
                  <a:pt x="147" y="142"/>
                </a:cubicBezTo>
                <a:cubicBezTo>
                  <a:pt x="146" y="143"/>
                  <a:pt x="146" y="143"/>
                  <a:pt x="146" y="143"/>
                </a:cubicBezTo>
                <a:cubicBezTo>
                  <a:pt x="144" y="146"/>
                  <a:pt x="144" y="146"/>
                  <a:pt x="144" y="146"/>
                </a:cubicBezTo>
                <a:cubicBezTo>
                  <a:pt x="145" y="147"/>
                  <a:pt x="145" y="147"/>
                  <a:pt x="145" y="147"/>
                </a:cubicBezTo>
                <a:cubicBezTo>
                  <a:pt x="145" y="147"/>
                  <a:pt x="145" y="147"/>
                  <a:pt x="145" y="147"/>
                </a:cubicBezTo>
                <a:cubicBezTo>
                  <a:pt x="145" y="147"/>
                  <a:pt x="145" y="147"/>
                  <a:pt x="145" y="147"/>
                </a:cubicBezTo>
                <a:cubicBezTo>
                  <a:pt x="145" y="148"/>
                  <a:pt x="145" y="148"/>
                  <a:pt x="145" y="148"/>
                </a:cubicBezTo>
                <a:cubicBezTo>
                  <a:pt x="146" y="149"/>
                  <a:pt x="146" y="149"/>
                  <a:pt x="146" y="149"/>
                </a:cubicBezTo>
                <a:cubicBezTo>
                  <a:pt x="146" y="151"/>
                  <a:pt x="146" y="151"/>
                  <a:pt x="146" y="151"/>
                </a:cubicBezTo>
                <a:cubicBezTo>
                  <a:pt x="145" y="173"/>
                  <a:pt x="145" y="173"/>
                  <a:pt x="145" y="173"/>
                </a:cubicBezTo>
                <a:cubicBezTo>
                  <a:pt x="137" y="173"/>
                  <a:pt x="137" y="173"/>
                  <a:pt x="137" y="173"/>
                </a:cubicBezTo>
                <a:cubicBezTo>
                  <a:pt x="137" y="162"/>
                  <a:pt x="137" y="162"/>
                  <a:pt x="137" y="162"/>
                </a:cubicBezTo>
                <a:cubicBezTo>
                  <a:pt x="138" y="162"/>
                  <a:pt x="138" y="162"/>
                  <a:pt x="138" y="162"/>
                </a:cubicBezTo>
                <a:cubicBezTo>
                  <a:pt x="138" y="159"/>
                  <a:pt x="138" y="159"/>
                  <a:pt x="138" y="159"/>
                </a:cubicBezTo>
                <a:cubicBezTo>
                  <a:pt x="139" y="158"/>
                  <a:pt x="139" y="158"/>
                  <a:pt x="139" y="158"/>
                </a:cubicBezTo>
                <a:cubicBezTo>
                  <a:pt x="138" y="158"/>
                  <a:pt x="138" y="158"/>
                  <a:pt x="138" y="158"/>
                </a:cubicBezTo>
                <a:cubicBezTo>
                  <a:pt x="138" y="154"/>
                  <a:pt x="138" y="154"/>
                  <a:pt x="138" y="154"/>
                </a:cubicBezTo>
                <a:cubicBezTo>
                  <a:pt x="137" y="153"/>
                  <a:pt x="137" y="153"/>
                  <a:pt x="137" y="153"/>
                </a:cubicBezTo>
                <a:cubicBezTo>
                  <a:pt x="137" y="153"/>
                  <a:pt x="137" y="153"/>
                  <a:pt x="137" y="153"/>
                </a:cubicBezTo>
                <a:cubicBezTo>
                  <a:pt x="136" y="152"/>
                  <a:pt x="136" y="152"/>
                  <a:pt x="136" y="152"/>
                </a:cubicBezTo>
                <a:cubicBezTo>
                  <a:pt x="136" y="151"/>
                  <a:pt x="136" y="151"/>
                  <a:pt x="136" y="151"/>
                </a:cubicBezTo>
                <a:cubicBezTo>
                  <a:pt x="136" y="151"/>
                  <a:pt x="136" y="151"/>
                  <a:pt x="136" y="151"/>
                </a:cubicBezTo>
                <a:cubicBezTo>
                  <a:pt x="137" y="149"/>
                  <a:pt x="137" y="149"/>
                  <a:pt x="137" y="149"/>
                </a:cubicBezTo>
                <a:cubicBezTo>
                  <a:pt x="137" y="149"/>
                  <a:pt x="137" y="149"/>
                  <a:pt x="137" y="149"/>
                </a:cubicBezTo>
                <a:cubicBezTo>
                  <a:pt x="136" y="149"/>
                  <a:pt x="136" y="149"/>
                  <a:pt x="136" y="149"/>
                </a:cubicBezTo>
                <a:cubicBezTo>
                  <a:pt x="136" y="148"/>
                  <a:pt x="136" y="148"/>
                  <a:pt x="136" y="148"/>
                </a:cubicBezTo>
                <a:cubicBezTo>
                  <a:pt x="135" y="147"/>
                  <a:pt x="135" y="147"/>
                  <a:pt x="135" y="147"/>
                </a:cubicBezTo>
                <a:cubicBezTo>
                  <a:pt x="135" y="148"/>
                  <a:pt x="135" y="148"/>
                  <a:pt x="135" y="148"/>
                </a:cubicBezTo>
                <a:cubicBezTo>
                  <a:pt x="135" y="149"/>
                  <a:pt x="135" y="149"/>
                  <a:pt x="135" y="149"/>
                </a:cubicBezTo>
                <a:cubicBezTo>
                  <a:pt x="134" y="149"/>
                  <a:pt x="134" y="149"/>
                  <a:pt x="134" y="149"/>
                </a:cubicBezTo>
                <a:cubicBezTo>
                  <a:pt x="135" y="151"/>
                  <a:pt x="135" y="151"/>
                  <a:pt x="135" y="151"/>
                </a:cubicBezTo>
                <a:cubicBezTo>
                  <a:pt x="134" y="151"/>
                  <a:pt x="134" y="151"/>
                  <a:pt x="134" y="151"/>
                </a:cubicBezTo>
                <a:cubicBezTo>
                  <a:pt x="135" y="152"/>
                  <a:pt x="135" y="152"/>
                  <a:pt x="135" y="152"/>
                </a:cubicBezTo>
                <a:cubicBezTo>
                  <a:pt x="134" y="153"/>
                  <a:pt x="134" y="153"/>
                  <a:pt x="134" y="153"/>
                </a:cubicBezTo>
                <a:cubicBezTo>
                  <a:pt x="134" y="153"/>
                  <a:pt x="134" y="153"/>
                  <a:pt x="134" y="153"/>
                </a:cubicBezTo>
                <a:cubicBezTo>
                  <a:pt x="127" y="153"/>
                  <a:pt x="127" y="153"/>
                  <a:pt x="127" y="153"/>
                </a:cubicBezTo>
                <a:cubicBezTo>
                  <a:pt x="127" y="153"/>
                  <a:pt x="127" y="153"/>
                  <a:pt x="127" y="153"/>
                </a:cubicBezTo>
                <a:cubicBezTo>
                  <a:pt x="126" y="152"/>
                  <a:pt x="126" y="152"/>
                  <a:pt x="126" y="152"/>
                </a:cubicBezTo>
                <a:cubicBezTo>
                  <a:pt x="126" y="151"/>
                  <a:pt x="126" y="151"/>
                  <a:pt x="126" y="151"/>
                </a:cubicBezTo>
                <a:cubicBezTo>
                  <a:pt x="126" y="151"/>
                  <a:pt x="126" y="151"/>
                  <a:pt x="126" y="151"/>
                </a:cubicBezTo>
                <a:cubicBezTo>
                  <a:pt x="127" y="149"/>
                  <a:pt x="127" y="149"/>
                  <a:pt x="127" y="149"/>
                </a:cubicBezTo>
                <a:cubicBezTo>
                  <a:pt x="127" y="149"/>
                  <a:pt x="127" y="149"/>
                  <a:pt x="127" y="149"/>
                </a:cubicBezTo>
                <a:cubicBezTo>
                  <a:pt x="126" y="149"/>
                  <a:pt x="126" y="149"/>
                  <a:pt x="126" y="149"/>
                </a:cubicBezTo>
                <a:cubicBezTo>
                  <a:pt x="126" y="148"/>
                  <a:pt x="126" y="148"/>
                  <a:pt x="126" y="148"/>
                </a:cubicBezTo>
                <a:cubicBezTo>
                  <a:pt x="125" y="147"/>
                  <a:pt x="125" y="147"/>
                  <a:pt x="125" y="147"/>
                </a:cubicBezTo>
                <a:cubicBezTo>
                  <a:pt x="125" y="148"/>
                  <a:pt x="125" y="148"/>
                  <a:pt x="125" y="148"/>
                </a:cubicBezTo>
                <a:cubicBezTo>
                  <a:pt x="125" y="149"/>
                  <a:pt x="125" y="149"/>
                  <a:pt x="125" y="149"/>
                </a:cubicBezTo>
                <a:cubicBezTo>
                  <a:pt x="124" y="149"/>
                  <a:pt x="124" y="149"/>
                  <a:pt x="124" y="149"/>
                </a:cubicBezTo>
                <a:cubicBezTo>
                  <a:pt x="125" y="151"/>
                  <a:pt x="125" y="151"/>
                  <a:pt x="125" y="151"/>
                </a:cubicBezTo>
                <a:cubicBezTo>
                  <a:pt x="125" y="151"/>
                  <a:pt x="125" y="151"/>
                  <a:pt x="125" y="151"/>
                </a:cubicBezTo>
                <a:cubicBezTo>
                  <a:pt x="125" y="152"/>
                  <a:pt x="125" y="152"/>
                  <a:pt x="125" y="152"/>
                </a:cubicBezTo>
                <a:cubicBezTo>
                  <a:pt x="125" y="152"/>
                  <a:pt x="125" y="152"/>
                  <a:pt x="125" y="152"/>
                </a:cubicBezTo>
                <a:cubicBezTo>
                  <a:pt x="111" y="143"/>
                  <a:pt x="111" y="143"/>
                  <a:pt x="111" y="143"/>
                </a:cubicBezTo>
                <a:cubicBezTo>
                  <a:pt x="111" y="143"/>
                  <a:pt x="111" y="143"/>
                  <a:pt x="111" y="143"/>
                </a:cubicBezTo>
                <a:cubicBezTo>
                  <a:pt x="111" y="140"/>
                  <a:pt x="111" y="140"/>
                  <a:pt x="111" y="140"/>
                </a:cubicBezTo>
                <a:cubicBezTo>
                  <a:pt x="110" y="140"/>
                  <a:pt x="110" y="140"/>
                  <a:pt x="110" y="140"/>
                </a:cubicBezTo>
                <a:cubicBezTo>
                  <a:pt x="110" y="138"/>
                  <a:pt x="110" y="138"/>
                  <a:pt x="110" y="138"/>
                </a:cubicBezTo>
                <a:cubicBezTo>
                  <a:pt x="110" y="137"/>
                  <a:pt x="110" y="137"/>
                  <a:pt x="110" y="137"/>
                </a:cubicBezTo>
                <a:cubicBezTo>
                  <a:pt x="107" y="137"/>
                  <a:pt x="107" y="137"/>
                  <a:pt x="107" y="137"/>
                </a:cubicBezTo>
                <a:cubicBezTo>
                  <a:pt x="107" y="138"/>
                  <a:pt x="107" y="138"/>
                  <a:pt x="107" y="138"/>
                </a:cubicBezTo>
                <a:cubicBezTo>
                  <a:pt x="107" y="138"/>
                  <a:pt x="107" y="138"/>
                  <a:pt x="107" y="138"/>
                </a:cubicBezTo>
                <a:cubicBezTo>
                  <a:pt x="107" y="139"/>
                  <a:pt x="107" y="139"/>
                  <a:pt x="107" y="139"/>
                </a:cubicBezTo>
                <a:cubicBezTo>
                  <a:pt x="107" y="140"/>
                  <a:pt x="107" y="140"/>
                  <a:pt x="107" y="140"/>
                </a:cubicBezTo>
                <a:cubicBezTo>
                  <a:pt x="106" y="140"/>
                  <a:pt x="106" y="140"/>
                  <a:pt x="106" y="140"/>
                </a:cubicBezTo>
                <a:cubicBezTo>
                  <a:pt x="106" y="140"/>
                  <a:pt x="106" y="140"/>
                  <a:pt x="106" y="140"/>
                </a:cubicBezTo>
                <a:cubicBezTo>
                  <a:pt x="106" y="143"/>
                  <a:pt x="106" y="143"/>
                  <a:pt x="106" y="143"/>
                </a:cubicBezTo>
                <a:cubicBezTo>
                  <a:pt x="81" y="143"/>
                  <a:pt x="81" y="143"/>
                  <a:pt x="81" y="143"/>
                </a:cubicBezTo>
                <a:cubicBezTo>
                  <a:pt x="81" y="142"/>
                  <a:pt x="81" y="142"/>
                  <a:pt x="81" y="142"/>
                </a:cubicBezTo>
                <a:cubicBezTo>
                  <a:pt x="81" y="135"/>
                  <a:pt x="81" y="135"/>
                  <a:pt x="81" y="135"/>
                </a:cubicBezTo>
                <a:cubicBezTo>
                  <a:pt x="80" y="134"/>
                  <a:pt x="80" y="134"/>
                  <a:pt x="80" y="134"/>
                </a:cubicBezTo>
                <a:cubicBezTo>
                  <a:pt x="79" y="134"/>
                  <a:pt x="79" y="134"/>
                  <a:pt x="79" y="134"/>
                </a:cubicBezTo>
                <a:cubicBezTo>
                  <a:pt x="78" y="133"/>
                  <a:pt x="78" y="133"/>
                  <a:pt x="78" y="133"/>
                </a:cubicBezTo>
                <a:cubicBezTo>
                  <a:pt x="75" y="133"/>
                  <a:pt x="75" y="133"/>
                  <a:pt x="75" y="133"/>
                </a:cubicBezTo>
                <a:cubicBezTo>
                  <a:pt x="73" y="133"/>
                  <a:pt x="73" y="133"/>
                  <a:pt x="73" y="133"/>
                </a:cubicBezTo>
                <a:cubicBezTo>
                  <a:pt x="70" y="133"/>
                  <a:pt x="70" y="133"/>
                  <a:pt x="70" y="133"/>
                </a:cubicBezTo>
                <a:cubicBezTo>
                  <a:pt x="67" y="133"/>
                  <a:pt x="67" y="133"/>
                  <a:pt x="67" y="133"/>
                </a:cubicBezTo>
                <a:cubicBezTo>
                  <a:pt x="65" y="133"/>
                  <a:pt x="65" y="133"/>
                  <a:pt x="65" y="133"/>
                </a:cubicBezTo>
                <a:cubicBezTo>
                  <a:pt x="63" y="133"/>
                  <a:pt x="63" y="133"/>
                  <a:pt x="63" y="133"/>
                </a:cubicBezTo>
                <a:cubicBezTo>
                  <a:pt x="61" y="134"/>
                  <a:pt x="61" y="134"/>
                  <a:pt x="61" y="134"/>
                </a:cubicBezTo>
                <a:cubicBezTo>
                  <a:pt x="61" y="134"/>
                  <a:pt x="61" y="134"/>
                  <a:pt x="61" y="134"/>
                </a:cubicBezTo>
                <a:cubicBezTo>
                  <a:pt x="61" y="135"/>
                  <a:pt x="61" y="135"/>
                  <a:pt x="61" y="135"/>
                </a:cubicBezTo>
                <a:cubicBezTo>
                  <a:pt x="61" y="142"/>
                  <a:pt x="61" y="142"/>
                  <a:pt x="61" y="142"/>
                </a:cubicBezTo>
                <a:cubicBezTo>
                  <a:pt x="59" y="143"/>
                  <a:pt x="59" y="143"/>
                  <a:pt x="59" y="143"/>
                </a:cubicBezTo>
                <a:cubicBezTo>
                  <a:pt x="37" y="143"/>
                  <a:pt x="37" y="143"/>
                  <a:pt x="37" y="143"/>
                </a:cubicBezTo>
                <a:cubicBezTo>
                  <a:pt x="37" y="140"/>
                  <a:pt x="37" y="140"/>
                  <a:pt x="37" y="140"/>
                </a:cubicBezTo>
                <a:cubicBezTo>
                  <a:pt x="36" y="140"/>
                  <a:pt x="36" y="140"/>
                  <a:pt x="36" y="140"/>
                </a:cubicBezTo>
                <a:cubicBezTo>
                  <a:pt x="36" y="138"/>
                  <a:pt x="36" y="138"/>
                  <a:pt x="36" y="138"/>
                </a:cubicBezTo>
                <a:cubicBezTo>
                  <a:pt x="36" y="137"/>
                  <a:pt x="36" y="137"/>
                  <a:pt x="36" y="137"/>
                </a:cubicBezTo>
                <a:cubicBezTo>
                  <a:pt x="36" y="137"/>
                  <a:pt x="36" y="137"/>
                  <a:pt x="36" y="137"/>
                </a:cubicBezTo>
                <a:cubicBezTo>
                  <a:pt x="36" y="137"/>
                  <a:pt x="36" y="137"/>
                  <a:pt x="36" y="137"/>
                </a:cubicBezTo>
                <a:cubicBezTo>
                  <a:pt x="33" y="137"/>
                  <a:pt x="33" y="137"/>
                  <a:pt x="33" y="137"/>
                </a:cubicBezTo>
                <a:cubicBezTo>
                  <a:pt x="33" y="138"/>
                  <a:pt x="33" y="138"/>
                  <a:pt x="33" y="138"/>
                </a:cubicBezTo>
                <a:cubicBezTo>
                  <a:pt x="33" y="139"/>
                  <a:pt x="33" y="139"/>
                  <a:pt x="33" y="139"/>
                </a:cubicBezTo>
                <a:cubicBezTo>
                  <a:pt x="32" y="139"/>
                  <a:pt x="32" y="139"/>
                  <a:pt x="32" y="139"/>
                </a:cubicBezTo>
                <a:cubicBezTo>
                  <a:pt x="32" y="143"/>
                  <a:pt x="32" y="143"/>
                  <a:pt x="32" y="143"/>
                </a:cubicBezTo>
                <a:cubicBezTo>
                  <a:pt x="31" y="143"/>
                  <a:pt x="31" y="143"/>
                  <a:pt x="31" y="143"/>
                </a:cubicBezTo>
                <a:cubicBezTo>
                  <a:pt x="24" y="147"/>
                  <a:pt x="24" y="147"/>
                  <a:pt x="24" y="147"/>
                </a:cubicBezTo>
                <a:cubicBezTo>
                  <a:pt x="24" y="147"/>
                  <a:pt x="24" y="147"/>
                  <a:pt x="24" y="147"/>
                </a:cubicBezTo>
                <a:cubicBezTo>
                  <a:pt x="23" y="147"/>
                  <a:pt x="23" y="147"/>
                  <a:pt x="23" y="147"/>
                </a:cubicBezTo>
                <a:cubicBezTo>
                  <a:pt x="23" y="148"/>
                  <a:pt x="23" y="148"/>
                  <a:pt x="23" y="148"/>
                </a:cubicBezTo>
                <a:cubicBezTo>
                  <a:pt x="15" y="153"/>
                  <a:pt x="15" y="153"/>
                  <a:pt x="15" y="153"/>
                </a:cubicBezTo>
                <a:cubicBezTo>
                  <a:pt x="14" y="152"/>
                  <a:pt x="14" y="152"/>
                  <a:pt x="14" y="152"/>
                </a:cubicBezTo>
                <a:cubicBezTo>
                  <a:pt x="15" y="151"/>
                  <a:pt x="15" y="151"/>
                  <a:pt x="15" y="151"/>
                </a:cubicBezTo>
                <a:cubicBezTo>
                  <a:pt x="14" y="151"/>
                  <a:pt x="14" y="151"/>
                  <a:pt x="14" y="151"/>
                </a:cubicBezTo>
                <a:cubicBezTo>
                  <a:pt x="15" y="149"/>
                  <a:pt x="15" y="149"/>
                  <a:pt x="15" y="149"/>
                </a:cubicBezTo>
                <a:cubicBezTo>
                  <a:pt x="14" y="148"/>
                  <a:pt x="14" y="148"/>
                  <a:pt x="14" y="148"/>
                </a:cubicBezTo>
                <a:cubicBezTo>
                  <a:pt x="14" y="147"/>
                  <a:pt x="14" y="147"/>
                  <a:pt x="14" y="147"/>
                </a:cubicBezTo>
                <a:cubicBezTo>
                  <a:pt x="14" y="147"/>
                  <a:pt x="14" y="147"/>
                  <a:pt x="14" y="147"/>
                </a:cubicBezTo>
                <a:cubicBezTo>
                  <a:pt x="13" y="147"/>
                  <a:pt x="13" y="147"/>
                  <a:pt x="13" y="147"/>
                </a:cubicBezTo>
                <a:cubicBezTo>
                  <a:pt x="13" y="148"/>
                  <a:pt x="13" y="148"/>
                  <a:pt x="13" y="148"/>
                </a:cubicBezTo>
                <a:cubicBezTo>
                  <a:pt x="12" y="149"/>
                  <a:pt x="12" y="149"/>
                  <a:pt x="12" y="149"/>
                </a:cubicBezTo>
                <a:cubicBezTo>
                  <a:pt x="12" y="149"/>
                  <a:pt x="12" y="149"/>
                  <a:pt x="12" y="149"/>
                </a:cubicBezTo>
                <a:cubicBezTo>
                  <a:pt x="13" y="151"/>
                  <a:pt x="13" y="151"/>
                  <a:pt x="13" y="151"/>
                </a:cubicBezTo>
                <a:cubicBezTo>
                  <a:pt x="13" y="151"/>
                  <a:pt x="13" y="151"/>
                  <a:pt x="13" y="151"/>
                </a:cubicBezTo>
                <a:cubicBezTo>
                  <a:pt x="13" y="152"/>
                  <a:pt x="13" y="152"/>
                  <a:pt x="13" y="152"/>
                </a:cubicBezTo>
                <a:cubicBezTo>
                  <a:pt x="12" y="153"/>
                  <a:pt x="12" y="153"/>
                  <a:pt x="12" y="153"/>
                </a:cubicBezTo>
                <a:cubicBezTo>
                  <a:pt x="12" y="153"/>
                  <a:pt x="12" y="153"/>
                  <a:pt x="12" y="153"/>
                </a:cubicBezTo>
                <a:cubicBezTo>
                  <a:pt x="12" y="153"/>
                  <a:pt x="12" y="153"/>
                  <a:pt x="12" y="153"/>
                </a:cubicBezTo>
                <a:cubicBezTo>
                  <a:pt x="5" y="153"/>
                  <a:pt x="5" y="153"/>
                  <a:pt x="5" y="153"/>
                </a:cubicBezTo>
                <a:cubicBezTo>
                  <a:pt x="4" y="153"/>
                  <a:pt x="4" y="153"/>
                  <a:pt x="4" y="153"/>
                </a:cubicBezTo>
                <a:cubicBezTo>
                  <a:pt x="4" y="152"/>
                  <a:pt x="4" y="152"/>
                  <a:pt x="4" y="152"/>
                </a:cubicBezTo>
                <a:cubicBezTo>
                  <a:pt x="4" y="151"/>
                  <a:pt x="4" y="151"/>
                  <a:pt x="4" y="151"/>
                </a:cubicBezTo>
                <a:cubicBezTo>
                  <a:pt x="4" y="151"/>
                  <a:pt x="4" y="151"/>
                  <a:pt x="4" y="151"/>
                </a:cubicBezTo>
                <a:cubicBezTo>
                  <a:pt x="5" y="149"/>
                  <a:pt x="5" y="149"/>
                  <a:pt x="5" y="149"/>
                </a:cubicBezTo>
                <a:cubicBezTo>
                  <a:pt x="4" y="148"/>
                  <a:pt x="4" y="148"/>
                  <a:pt x="4" y="148"/>
                </a:cubicBezTo>
                <a:cubicBezTo>
                  <a:pt x="4" y="148"/>
                  <a:pt x="4" y="148"/>
                  <a:pt x="4" y="148"/>
                </a:cubicBezTo>
                <a:cubicBezTo>
                  <a:pt x="3" y="147"/>
                  <a:pt x="3" y="147"/>
                  <a:pt x="3" y="147"/>
                </a:cubicBezTo>
                <a:cubicBezTo>
                  <a:pt x="3" y="147"/>
                  <a:pt x="3" y="147"/>
                  <a:pt x="3" y="147"/>
                </a:cubicBezTo>
                <a:cubicBezTo>
                  <a:pt x="3" y="148"/>
                  <a:pt x="3" y="148"/>
                  <a:pt x="3" y="148"/>
                </a:cubicBezTo>
                <a:cubicBezTo>
                  <a:pt x="3" y="148"/>
                  <a:pt x="3" y="148"/>
                  <a:pt x="3" y="148"/>
                </a:cubicBezTo>
                <a:cubicBezTo>
                  <a:pt x="2" y="149"/>
                  <a:pt x="2" y="149"/>
                  <a:pt x="2" y="149"/>
                </a:cubicBezTo>
                <a:cubicBezTo>
                  <a:pt x="2" y="149"/>
                  <a:pt x="2" y="149"/>
                  <a:pt x="2" y="149"/>
                </a:cubicBezTo>
                <a:cubicBezTo>
                  <a:pt x="3" y="151"/>
                  <a:pt x="3" y="151"/>
                  <a:pt x="3" y="151"/>
                </a:cubicBezTo>
                <a:cubicBezTo>
                  <a:pt x="2" y="151"/>
                  <a:pt x="2" y="151"/>
                  <a:pt x="2" y="151"/>
                </a:cubicBezTo>
                <a:cubicBezTo>
                  <a:pt x="2" y="151"/>
                  <a:pt x="2" y="151"/>
                  <a:pt x="2" y="151"/>
                </a:cubicBezTo>
                <a:cubicBezTo>
                  <a:pt x="3" y="152"/>
                  <a:pt x="3" y="152"/>
                  <a:pt x="3" y="152"/>
                </a:cubicBezTo>
                <a:cubicBezTo>
                  <a:pt x="2" y="153"/>
                  <a:pt x="2" y="153"/>
                  <a:pt x="2" y="153"/>
                </a:cubicBezTo>
                <a:cubicBezTo>
                  <a:pt x="2" y="153"/>
                  <a:pt x="2" y="153"/>
                  <a:pt x="2" y="153"/>
                </a:cubicBezTo>
                <a:cubicBezTo>
                  <a:pt x="2" y="153"/>
                  <a:pt x="2" y="153"/>
                  <a:pt x="2" y="153"/>
                </a:cubicBezTo>
                <a:cubicBezTo>
                  <a:pt x="1" y="153"/>
                  <a:pt x="1" y="153"/>
                  <a:pt x="1" y="153"/>
                </a:cubicBezTo>
                <a:cubicBezTo>
                  <a:pt x="1" y="158"/>
                  <a:pt x="1" y="158"/>
                  <a:pt x="1" y="158"/>
                </a:cubicBezTo>
                <a:cubicBezTo>
                  <a:pt x="0" y="158"/>
                  <a:pt x="0" y="158"/>
                  <a:pt x="0" y="158"/>
                </a:cubicBezTo>
                <a:cubicBezTo>
                  <a:pt x="1" y="159"/>
                  <a:pt x="1" y="159"/>
                  <a:pt x="1" y="159"/>
                </a:cubicBezTo>
                <a:cubicBezTo>
                  <a:pt x="1" y="162"/>
                  <a:pt x="1" y="162"/>
                  <a:pt x="1" y="162"/>
                </a:cubicBezTo>
                <a:cubicBezTo>
                  <a:pt x="2" y="162"/>
                  <a:pt x="2" y="162"/>
                  <a:pt x="2" y="162"/>
                </a:cubicBezTo>
                <a:cubicBezTo>
                  <a:pt x="1" y="173"/>
                  <a:pt x="1" y="173"/>
                  <a:pt x="1" y="173"/>
                </a:cubicBezTo>
                <a:cubicBezTo>
                  <a:pt x="0" y="173"/>
                  <a:pt x="0" y="173"/>
                  <a:pt x="0" y="173"/>
                </a:cubicBezTo>
                <a:cubicBezTo>
                  <a:pt x="0" y="197"/>
                  <a:pt x="0" y="197"/>
                  <a:pt x="0" y="197"/>
                </a:cubicBezTo>
                <a:cubicBezTo>
                  <a:pt x="1098" y="197"/>
                  <a:pt x="1098" y="197"/>
                  <a:pt x="1098" y="197"/>
                </a:cubicBezTo>
                <a:cubicBezTo>
                  <a:pt x="1098" y="173"/>
                  <a:pt x="1098" y="173"/>
                  <a:pt x="1098" y="173"/>
                </a:cubicBezTo>
                <a:lnTo>
                  <a:pt x="1078" y="173"/>
                </a:lnTo>
                <a:close/>
                <a:moveTo>
                  <a:pt x="152" y="173"/>
                </a:moveTo>
                <a:cubicBezTo>
                  <a:pt x="150" y="173"/>
                  <a:pt x="150" y="173"/>
                  <a:pt x="150" y="173"/>
                </a:cubicBezTo>
                <a:cubicBezTo>
                  <a:pt x="150" y="173"/>
                  <a:pt x="150" y="173"/>
                  <a:pt x="150" y="173"/>
                </a:cubicBezTo>
                <a:cubicBezTo>
                  <a:pt x="152" y="173"/>
                  <a:pt x="152" y="173"/>
                  <a:pt x="152" y="173"/>
                </a:cubicBezTo>
                <a:cubicBezTo>
                  <a:pt x="152" y="173"/>
                  <a:pt x="152" y="173"/>
                  <a:pt x="152" y="173"/>
                </a:cubicBezTo>
                <a:cubicBezTo>
                  <a:pt x="152" y="173"/>
                  <a:pt x="152" y="173"/>
                  <a:pt x="152" y="173"/>
                </a:cubicBezTo>
                <a:cubicBezTo>
                  <a:pt x="152" y="173"/>
                  <a:pt x="152" y="173"/>
                  <a:pt x="152" y="173"/>
                </a:cubicBezTo>
                <a:close/>
                <a:moveTo>
                  <a:pt x="168" y="166"/>
                </a:moveTo>
                <a:cubicBezTo>
                  <a:pt x="168" y="160"/>
                  <a:pt x="168" y="160"/>
                  <a:pt x="168" y="160"/>
                </a:cubicBezTo>
                <a:cubicBezTo>
                  <a:pt x="168" y="160"/>
                  <a:pt x="168" y="160"/>
                  <a:pt x="168" y="160"/>
                </a:cubicBezTo>
                <a:cubicBezTo>
                  <a:pt x="168" y="160"/>
                  <a:pt x="168" y="160"/>
                  <a:pt x="168" y="160"/>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9"/>
                  <a:pt x="168" y="159"/>
                  <a:pt x="168" y="159"/>
                </a:cubicBezTo>
                <a:cubicBezTo>
                  <a:pt x="168" y="158"/>
                  <a:pt x="168" y="158"/>
                  <a:pt x="168" y="158"/>
                </a:cubicBezTo>
                <a:cubicBezTo>
                  <a:pt x="169" y="157"/>
                  <a:pt x="169" y="157"/>
                  <a:pt x="169" y="157"/>
                </a:cubicBezTo>
                <a:cubicBezTo>
                  <a:pt x="169" y="157"/>
                  <a:pt x="169" y="157"/>
                  <a:pt x="169" y="157"/>
                </a:cubicBezTo>
                <a:cubicBezTo>
                  <a:pt x="170" y="156"/>
                  <a:pt x="170" y="156"/>
                  <a:pt x="170" y="156"/>
                </a:cubicBezTo>
                <a:cubicBezTo>
                  <a:pt x="171" y="156"/>
                  <a:pt x="171" y="156"/>
                  <a:pt x="171" y="156"/>
                </a:cubicBezTo>
                <a:cubicBezTo>
                  <a:pt x="171" y="156"/>
                  <a:pt x="171" y="156"/>
                  <a:pt x="171" y="156"/>
                </a:cubicBezTo>
                <a:cubicBezTo>
                  <a:pt x="171" y="158"/>
                  <a:pt x="171" y="158"/>
                  <a:pt x="171" y="158"/>
                </a:cubicBezTo>
                <a:cubicBezTo>
                  <a:pt x="172" y="159"/>
                  <a:pt x="172" y="159"/>
                  <a:pt x="172" y="159"/>
                </a:cubicBezTo>
                <a:cubicBezTo>
                  <a:pt x="172" y="159"/>
                  <a:pt x="172" y="159"/>
                  <a:pt x="172" y="159"/>
                </a:cubicBezTo>
                <a:cubicBezTo>
                  <a:pt x="172" y="159"/>
                  <a:pt x="172" y="159"/>
                  <a:pt x="172" y="159"/>
                </a:cubicBezTo>
                <a:cubicBezTo>
                  <a:pt x="173" y="159"/>
                  <a:pt x="173" y="159"/>
                  <a:pt x="173" y="159"/>
                </a:cubicBezTo>
                <a:cubicBezTo>
                  <a:pt x="173" y="159"/>
                  <a:pt x="173" y="159"/>
                  <a:pt x="173" y="159"/>
                </a:cubicBezTo>
                <a:cubicBezTo>
                  <a:pt x="173" y="159"/>
                  <a:pt x="173" y="159"/>
                  <a:pt x="173" y="159"/>
                </a:cubicBezTo>
                <a:cubicBezTo>
                  <a:pt x="173" y="159"/>
                  <a:pt x="173" y="159"/>
                  <a:pt x="173" y="159"/>
                </a:cubicBezTo>
                <a:cubicBezTo>
                  <a:pt x="174" y="158"/>
                  <a:pt x="174" y="158"/>
                  <a:pt x="174" y="158"/>
                </a:cubicBezTo>
                <a:cubicBezTo>
                  <a:pt x="174" y="156"/>
                  <a:pt x="174" y="156"/>
                  <a:pt x="174" y="156"/>
                </a:cubicBezTo>
                <a:cubicBezTo>
                  <a:pt x="174" y="156"/>
                  <a:pt x="174" y="156"/>
                  <a:pt x="174" y="156"/>
                </a:cubicBezTo>
                <a:cubicBezTo>
                  <a:pt x="175" y="156"/>
                  <a:pt x="175" y="156"/>
                  <a:pt x="175" y="156"/>
                </a:cubicBezTo>
                <a:cubicBezTo>
                  <a:pt x="175" y="157"/>
                  <a:pt x="175" y="157"/>
                  <a:pt x="175" y="157"/>
                </a:cubicBezTo>
                <a:cubicBezTo>
                  <a:pt x="176" y="157"/>
                  <a:pt x="176" y="157"/>
                  <a:pt x="176" y="157"/>
                </a:cubicBezTo>
                <a:cubicBezTo>
                  <a:pt x="176" y="158"/>
                  <a:pt x="176" y="158"/>
                  <a:pt x="176" y="158"/>
                </a:cubicBezTo>
                <a:cubicBezTo>
                  <a:pt x="177" y="159"/>
                  <a:pt x="177" y="159"/>
                  <a:pt x="177" y="159"/>
                </a:cubicBezTo>
                <a:cubicBezTo>
                  <a:pt x="177" y="159"/>
                  <a:pt x="177" y="159"/>
                  <a:pt x="177" y="159"/>
                </a:cubicBezTo>
                <a:cubicBezTo>
                  <a:pt x="176" y="159"/>
                  <a:pt x="176" y="159"/>
                  <a:pt x="176" y="159"/>
                </a:cubicBezTo>
                <a:cubicBezTo>
                  <a:pt x="176" y="159"/>
                  <a:pt x="176" y="159"/>
                  <a:pt x="176" y="159"/>
                </a:cubicBezTo>
                <a:cubicBezTo>
                  <a:pt x="176" y="159"/>
                  <a:pt x="176" y="159"/>
                  <a:pt x="176" y="159"/>
                </a:cubicBezTo>
                <a:cubicBezTo>
                  <a:pt x="177" y="160"/>
                  <a:pt x="177" y="160"/>
                  <a:pt x="177" y="160"/>
                </a:cubicBezTo>
                <a:cubicBezTo>
                  <a:pt x="177" y="160"/>
                  <a:pt x="177" y="160"/>
                  <a:pt x="177" y="160"/>
                </a:cubicBezTo>
                <a:cubicBezTo>
                  <a:pt x="177" y="160"/>
                  <a:pt x="177" y="160"/>
                  <a:pt x="177" y="160"/>
                </a:cubicBezTo>
                <a:cubicBezTo>
                  <a:pt x="177" y="166"/>
                  <a:pt x="177" y="166"/>
                  <a:pt x="177" y="166"/>
                </a:cubicBezTo>
                <a:lnTo>
                  <a:pt x="168" y="166"/>
                </a:lnTo>
                <a:close/>
                <a:moveTo>
                  <a:pt x="458" y="173"/>
                </a:moveTo>
                <a:cubicBezTo>
                  <a:pt x="458" y="157"/>
                  <a:pt x="458" y="157"/>
                  <a:pt x="458" y="157"/>
                </a:cubicBezTo>
                <a:cubicBezTo>
                  <a:pt x="458" y="157"/>
                  <a:pt x="458" y="157"/>
                  <a:pt x="458" y="157"/>
                </a:cubicBezTo>
                <a:cubicBezTo>
                  <a:pt x="458" y="156"/>
                  <a:pt x="458" y="156"/>
                  <a:pt x="458" y="156"/>
                </a:cubicBezTo>
                <a:cubicBezTo>
                  <a:pt x="458" y="156"/>
                  <a:pt x="458" y="156"/>
                  <a:pt x="458" y="156"/>
                </a:cubicBezTo>
                <a:cubicBezTo>
                  <a:pt x="458" y="153"/>
                  <a:pt x="458" y="153"/>
                  <a:pt x="458" y="153"/>
                </a:cubicBezTo>
                <a:cubicBezTo>
                  <a:pt x="458" y="153"/>
                  <a:pt x="458" y="153"/>
                  <a:pt x="458" y="153"/>
                </a:cubicBezTo>
                <a:cubicBezTo>
                  <a:pt x="458" y="140"/>
                  <a:pt x="458" y="140"/>
                  <a:pt x="458" y="140"/>
                </a:cubicBezTo>
                <a:cubicBezTo>
                  <a:pt x="458" y="140"/>
                  <a:pt x="458" y="140"/>
                  <a:pt x="458" y="140"/>
                </a:cubicBezTo>
                <a:cubicBezTo>
                  <a:pt x="458" y="138"/>
                  <a:pt x="458" y="138"/>
                  <a:pt x="458" y="138"/>
                </a:cubicBezTo>
                <a:cubicBezTo>
                  <a:pt x="459" y="138"/>
                  <a:pt x="459" y="138"/>
                  <a:pt x="459" y="138"/>
                </a:cubicBezTo>
                <a:cubicBezTo>
                  <a:pt x="459" y="137"/>
                  <a:pt x="459" y="137"/>
                  <a:pt x="459" y="137"/>
                </a:cubicBezTo>
                <a:cubicBezTo>
                  <a:pt x="458" y="137"/>
                  <a:pt x="458" y="137"/>
                  <a:pt x="458" y="137"/>
                </a:cubicBezTo>
                <a:cubicBezTo>
                  <a:pt x="458" y="136"/>
                  <a:pt x="458" y="136"/>
                  <a:pt x="458" y="136"/>
                </a:cubicBezTo>
                <a:cubicBezTo>
                  <a:pt x="458" y="136"/>
                  <a:pt x="458" y="136"/>
                  <a:pt x="458" y="136"/>
                </a:cubicBezTo>
                <a:cubicBezTo>
                  <a:pt x="458" y="131"/>
                  <a:pt x="458" y="131"/>
                  <a:pt x="458" y="131"/>
                </a:cubicBezTo>
                <a:cubicBezTo>
                  <a:pt x="465" y="125"/>
                  <a:pt x="465" y="125"/>
                  <a:pt x="465" y="125"/>
                </a:cubicBezTo>
                <a:cubicBezTo>
                  <a:pt x="465" y="125"/>
                  <a:pt x="465" y="125"/>
                  <a:pt x="465" y="125"/>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6" y="126"/>
                  <a:pt x="466" y="126"/>
                  <a:pt x="466" y="126"/>
                </a:cubicBezTo>
                <a:cubicBezTo>
                  <a:pt x="467" y="127"/>
                  <a:pt x="467" y="127"/>
                  <a:pt x="467" y="127"/>
                </a:cubicBezTo>
                <a:cubicBezTo>
                  <a:pt x="468" y="128"/>
                  <a:pt x="468" y="128"/>
                  <a:pt x="468" y="128"/>
                </a:cubicBezTo>
                <a:cubicBezTo>
                  <a:pt x="470" y="129"/>
                  <a:pt x="470" y="129"/>
                  <a:pt x="470" y="129"/>
                </a:cubicBezTo>
                <a:cubicBezTo>
                  <a:pt x="472" y="131"/>
                  <a:pt x="472" y="131"/>
                  <a:pt x="472" y="131"/>
                </a:cubicBezTo>
                <a:cubicBezTo>
                  <a:pt x="472" y="132"/>
                  <a:pt x="472" y="132"/>
                  <a:pt x="472" y="132"/>
                </a:cubicBezTo>
                <a:cubicBezTo>
                  <a:pt x="472" y="133"/>
                  <a:pt x="472" y="133"/>
                  <a:pt x="472" y="133"/>
                </a:cubicBezTo>
                <a:cubicBezTo>
                  <a:pt x="472" y="135"/>
                  <a:pt x="472" y="135"/>
                  <a:pt x="472" y="135"/>
                </a:cubicBezTo>
                <a:cubicBezTo>
                  <a:pt x="472" y="136"/>
                  <a:pt x="472" y="136"/>
                  <a:pt x="472" y="136"/>
                </a:cubicBezTo>
                <a:cubicBezTo>
                  <a:pt x="472" y="136"/>
                  <a:pt x="472" y="136"/>
                  <a:pt x="472" y="136"/>
                </a:cubicBezTo>
                <a:cubicBezTo>
                  <a:pt x="472" y="137"/>
                  <a:pt x="472" y="137"/>
                  <a:pt x="472" y="137"/>
                </a:cubicBezTo>
                <a:cubicBezTo>
                  <a:pt x="471" y="137"/>
                  <a:pt x="471" y="137"/>
                  <a:pt x="471" y="137"/>
                </a:cubicBezTo>
                <a:cubicBezTo>
                  <a:pt x="471" y="138"/>
                  <a:pt x="471" y="138"/>
                  <a:pt x="471" y="138"/>
                </a:cubicBezTo>
                <a:cubicBezTo>
                  <a:pt x="472" y="138"/>
                  <a:pt x="472" y="138"/>
                  <a:pt x="472" y="138"/>
                </a:cubicBezTo>
                <a:cubicBezTo>
                  <a:pt x="472" y="140"/>
                  <a:pt x="472" y="140"/>
                  <a:pt x="472" y="140"/>
                </a:cubicBezTo>
                <a:cubicBezTo>
                  <a:pt x="472" y="140"/>
                  <a:pt x="472" y="140"/>
                  <a:pt x="472" y="140"/>
                </a:cubicBezTo>
                <a:cubicBezTo>
                  <a:pt x="472" y="156"/>
                  <a:pt x="472" y="156"/>
                  <a:pt x="472" y="156"/>
                </a:cubicBezTo>
                <a:cubicBezTo>
                  <a:pt x="472" y="156"/>
                  <a:pt x="472" y="156"/>
                  <a:pt x="472" y="156"/>
                </a:cubicBezTo>
                <a:cubicBezTo>
                  <a:pt x="472" y="157"/>
                  <a:pt x="472" y="157"/>
                  <a:pt x="472" y="157"/>
                </a:cubicBezTo>
                <a:cubicBezTo>
                  <a:pt x="472" y="157"/>
                  <a:pt x="472" y="157"/>
                  <a:pt x="472" y="157"/>
                </a:cubicBezTo>
                <a:cubicBezTo>
                  <a:pt x="472" y="173"/>
                  <a:pt x="472" y="173"/>
                  <a:pt x="472" y="173"/>
                </a:cubicBezTo>
                <a:lnTo>
                  <a:pt x="458" y="173"/>
                </a:lnTo>
                <a:close/>
                <a:moveTo>
                  <a:pt x="592" y="173"/>
                </a:moveTo>
                <a:cubicBezTo>
                  <a:pt x="587" y="173"/>
                  <a:pt x="587" y="173"/>
                  <a:pt x="587" y="173"/>
                </a:cubicBezTo>
                <a:cubicBezTo>
                  <a:pt x="587" y="173"/>
                  <a:pt x="587" y="173"/>
                  <a:pt x="587" y="173"/>
                </a:cubicBezTo>
                <a:cubicBezTo>
                  <a:pt x="587" y="173"/>
                  <a:pt x="587" y="173"/>
                  <a:pt x="587" y="173"/>
                </a:cubicBezTo>
                <a:cubicBezTo>
                  <a:pt x="587" y="165"/>
                  <a:pt x="587" y="165"/>
                  <a:pt x="587" y="165"/>
                </a:cubicBezTo>
                <a:cubicBezTo>
                  <a:pt x="587" y="165"/>
                  <a:pt x="587" y="165"/>
                  <a:pt x="587" y="165"/>
                </a:cubicBezTo>
                <a:cubicBezTo>
                  <a:pt x="587" y="165"/>
                  <a:pt x="587" y="165"/>
                  <a:pt x="587" y="165"/>
                </a:cubicBezTo>
                <a:cubicBezTo>
                  <a:pt x="587" y="165"/>
                  <a:pt x="587" y="165"/>
                  <a:pt x="587" y="165"/>
                </a:cubicBezTo>
                <a:cubicBezTo>
                  <a:pt x="587" y="164"/>
                  <a:pt x="587" y="164"/>
                  <a:pt x="587" y="164"/>
                </a:cubicBezTo>
                <a:cubicBezTo>
                  <a:pt x="587" y="163"/>
                  <a:pt x="587" y="163"/>
                  <a:pt x="587" y="163"/>
                </a:cubicBezTo>
                <a:cubicBezTo>
                  <a:pt x="588" y="162"/>
                  <a:pt x="588" y="162"/>
                  <a:pt x="588" y="162"/>
                </a:cubicBezTo>
                <a:cubicBezTo>
                  <a:pt x="589" y="162"/>
                  <a:pt x="589" y="162"/>
                  <a:pt x="589" y="162"/>
                </a:cubicBezTo>
                <a:cubicBezTo>
                  <a:pt x="589" y="161"/>
                  <a:pt x="589" y="161"/>
                  <a:pt x="589" y="161"/>
                </a:cubicBezTo>
                <a:cubicBezTo>
                  <a:pt x="590" y="161"/>
                  <a:pt x="590" y="161"/>
                  <a:pt x="590" y="161"/>
                </a:cubicBezTo>
                <a:cubicBezTo>
                  <a:pt x="590" y="161"/>
                  <a:pt x="590" y="161"/>
                  <a:pt x="590" y="161"/>
                </a:cubicBezTo>
                <a:cubicBezTo>
                  <a:pt x="591" y="162"/>
                  <a:pt x="591" y="162"/>
                  <a:pt x="591" y="162"/>
                </a:cubicBezTo>
                <a:cubicBezTo>
                  <a:pt x="592" y="163"/>
                  <a:pt x="592" y="163"/>
                  <a:pt x="592" y="163"/>
                </a:cubicBezTo>
                <a:cubicBezTo>
                  <a:pt x="592" y="164"/>
                  <a:pt x="592" y="164"/>
                  <a:pt x="592" y="164"/>
                </a:cubicBezTo>
                <a:cubicBezTo>
                  <a:pt x="592" y="165"/>
                  <a:pt x="592" y="165"/>
                  <a:pt x="592" y="165"/>
                </a:cubicBezTo>
                <a:cubicBezTo>
                  <a:pt x="592" y="165"/>
                  <a:pt x="592" y="165"/>
                  <a:pt x="592" y="165"/>
                </a:cubicBezTo>
                <a:cubicBezTo>
                  <a:pt x="592" y="165"/>
                  <a:pt x="592" y="165"/>
                  <a:pt x="592" y="165"/>
                </a:cubicBezTo>
                <a:cubicBezTo>
                  <a:pt x="592" y="165"/>
                  <a:pt x="592" y="165"/>
                  <a:pt x="592" y="165"/>
                </a:cubicBezTo>
                <a:lnTo>
                  <a:pt x="592" y="173"/>
                </a:lnTo>
                <a:close/>
                <a:moveTo>
                  <a:pt x="609" y="173"/>
                </a:moveTo>
                <a:cubicBezTo>
                  <a:pt x="599" y="173"/>
                  <a:pt x="599" y="173"/>
                  <a:pt x="599" y="173"/>
                </a:cubicBezTo>
                <a:cubicBezTo>
                  <a:pt x="599" y="172"/>
                  <a:pt x="599" y="172"/>
                  <a:pt x="599" y="172"/>
                </a:cubicBezTo>
                <a:cubicBezTo>
                  <a:pt x="598" y="172"/>
                  <a:pt x="598" y="172"/>
                  <a:pt x="598" y="172"/>
                </a:cubicBezTo>
                <a:cubicBezTo>
                  <a:pt x="598" y="159"/>
                  <a:pt x="598" y="159"/>
                  <a:pt x="598" y="159"/>
                </a:cubicBezTo>
                <a:cubicBezTo>
                  <a:pt x="599" y="159"/>
                  <a:pt x="599" y="159"/>
                  <a:pt x="599" y="159"/>
                </a:cubicBezTo>
                <a:cubicBezTo>
                  <a:pt x="599" y="159"/>
                  <a:pt x="599" y="159"/>
                  <a:pt x="599" y="159"/>
                </a:cubicBezTo>
                <a:cubicBezTo>
                  <a:pt x="599" y="159"/>
                  <a:pt x="599" y="159"/>
                  <a:pt x="599" y="159"/>
                </a:cubicBezTo>
                <a:cubicBezTo>
                  <a:pt x="599" y="157"/>
                  <a:pt x="599" y="157"/>
                  <a:pt x="599" y="157"/>
                </a:cubicBezTo>
                <a:cubicBezTo>
                  <a:pt x="599" y="156"/>
                  <a:pt x="599" y="156"/>
                  <a:pt x="599" y="156"/>
                </a:cubicBezTo>
                <a:cubicBezTo>
                  <a:pt x="600" y="155"/>
                  <a:pt x="600" y="155"/>
                  <a:pt x="600" y="155"/>
                </a:cubicBezTo>
                <a:cubicBezTo>
                  <a:pt x="601" y="154"/>
                  <a:pt x="601" y="154"/>
                  <a:pt x="601" y="154"/>
                </a:cubicBezTo>
                <a:cubicBezTo>
                  <a:pt x="602" y="154"/>
                  <a:pt x="602" y="154"/>
                  <a:pt x="602" y="154"/>
                </a:cubicBezTo>
                <a:cubicBezTo>
                  <a:pt x="604" y="153"/>
                  <a:pt x="604" y="153"/>
                  <a:pt x="604" y="153"/>
                </a:cubicBezTo>
                <a:cubicBezTo>
                  <a:pt x="605" y="154"/>
                  <a:pt x="605" y="154"/>
                  <a:pt x="605" y="154"/>
                </a:cubicBezTo>
                <a:cubicBezTo>
                  <a:pt x="607" y="154"/>
                  <a:pt x="607" y="154"/>
                  <a:pt x="607" y="154"/>
                </a:cubicBezTo>
                <a:cubicBezTo>
                  <a:pt x="608" y="155"/>
                  <a:pt x="608" y="155"/>
                  <a:pt x="608" y="155"/>
                </a:cubicBezTo>
                <a:cubicBezTo>
                  <a:pt x="609" y="156"/>
                  <a:pt x="609" y="156"/>
                  <a:pt x="609" y="156"/>
                </a:cubicBezTo>
                <a:cubicBezTo>
                  <a:pt x="609" y="157"/>
                  <a:pt x="609" y="157"/>
                  <a:pt x="609" y="157"/>
                </a:cubicBezTo>
                <a:cubicBezTo>
                  <a:pt x="609" y="158"/>
                  <a:pt x="609" y="158"/>
                  <a:pt x="609" y="158"/>
                </a:cubicBezTo>
                <a:cubicBezTo>
                  <a:pt x="609" y="159"/>
                  <a:pt x="609" y="159"/>
                  <a:pt x="609" y="159"/>
                </a:cubicBezTo>
                <a:cubicBezTo>
                  <a:pt x="609" y="159"/>
                  <a:pt x="609" y="159"/>
                  <a:pt x="609" y="159"/>
                </a:cubicBezTo>
                <a:cubicBezTo>
                  <a:pt x="609" y="159"/>
                  <a:pt x="609" y="159"/>
                  <a:pt x="609" y="159"/>
                </a:cubicBezTo>
                <a:cubicBezTo>
                  <a:pt x="609" y="172"/>
                  <a:pt x="609" y="172"/>
                  <a:pt x="609" y="172"/>
                </a:cubicBezTo>
                <a:cubicBezTo>
                  <a:pt x="609" y="172"/>
                  <a:pt x="609" y="172"/>
                  <a:pt x="609" y="172"/>
                </a:cubicBezTo>
                <a:lnTo>
                  <a:pt x="609" y="173"/>
                </a:lnTo>
                <a:close/>
                <a:moveTo>
                  <a:pt x="621" y="173"/>
                </a:moveTo>
                <a:cubicBezTo>
                  <a:pt x="615" y="173"/>
                  <a:pt x="615" y="173"/>
                  <a:pt x="615" y="173"/>
                </a:cubicBezTo>
                <a:cubicBezTo>
                  <a:pt x="615" y="165"/>
                  <a:pt x="615" y="165"/>
                  <a:pt x="615" y="165"/>
                </a:cubicBezTo>
                <a:cubicBezTo>
                  <a:pt x="616" y="165"/>
                  <a:pt x="616" y="165"/>
                  <a:pt x="616" y="165"/>
                </a:cubicBezTo>
                <a:cubicBezTo>
                  <a:pt x="616" y="165"/>
                  <a:pt x="616" y="165"/>
                  <a:pt x="616" y="165"/>
                </a:cubicBezTo>
                <a:cubicBezTo>
                  <a:pt x="616" y="165"/>
                  <a:pt x="616" y="165"/>
                  <a:pt x="616" y="165"/>
                </a:cubicBezTo>
                <a:cubicBezTo>
                  <a:pt x="616" y="164"/>
                  <a:pt x="616" y="164"/>
                  <a:pt x="616" y="164"/>
                </a:cubicBezTo>
                <a:cubicBezTo>
                  <a:pt x="616" y="163"/>
                  <a:pt x="616" y="163"/>
                  <a:pt x="616" y="163"/>
                </a:cubicBezTo>
                <a:cubicBezTo>
                  <a:pt x="617" y="162"/>
                  <a:pt x="617" y="162"/>
                  <a:pt x="617" y="162"/>
                </a:cubicBezTo>
                <a:cubicBezTo>
                  <a:pt x="617" y="161"/>
                  <a:pt x="617" y="161"/>
                  <a:pt x="617" y="161"/>
                </a:cubicBezTo>
                <a:cubicBezTo>
                  <a:pt x="618" y="161"/>
                  <a:pt x="618" y="161"/>
                  <a:pt x="618" y="161"/>
                </a:cubicBezTo>
                <a:cubicBezTo>
                  <a:pt x="618" y="161"/>
                  <a:pt x="618" y="161"/>
                  <a:pt x="618" y="161"/>
                </a:cubicBezTo>
                <a:cubicBezTo>
                  <a:pt x="619" y="162"/>
                  <a:pt x="619" y="162"/>
                  <a:pt x="619" y="162"/>
                </a:cubicBezTo>
                <a:cubicBezTo>
                  <a:pt x="620" y="162"/>
                  <a:pt x="620" y="162"/>
                  <a:pt x="620" y="162"/>
                </a:cubicBezTo>
                <a:cubicBezTo>
                  <a:pt x="620" y="163"/>
                  <a:pt x="620" y="163"/>
                  <a:pt x="620" y="163"/>
                </a:cubicBezTo>
                <a:cubicBezTo>
                  <a:pt x="621" y="164"/>
                  <a:pt x="621" y="164"/>
                  <a:pt x="621" y="164"/>
                </a:cubicBezTo>
                <a:cubicBezTo>
                  <a:pt x="621" y="165"/>
                  <a:pt x="621" y="165"/>
                  <a:pt x="621" y="165"/>
                </a:cubicBezTo>
                <a:cubicBezTo>
                  <a:pt x="620" y="165"/>
                  <a:pt x="620" y="165"/>
                  <a:pt x="620" y="165"/>
                </a:cubicBezTo>
                <a:cubicBezTo>
                  <a:pt x="620" y="165"/>
                  <a:pt x="620" y="165"/>
                  <a:pt x="620" y="165"/>
                </a:cubicBezTo>
                <a:cubicBezTo>
                  <a:pt x="621" y="165"/>
                  <a:pt x="621" y="165"/>
                  <a:pt x="621" y="165"/>
                </a:cubicBezTo>
                <a:cubicBezTo>
                  <a:pt x="621" y="173"/>
                  <a:pt x="621" y="173"/>
                  <a:pt x="621" y="173"/>
                </a:cubicBezTo>
                <a:cubicBezTo>
                  <a:pt x="621" y="173"/>
                  <a:pt x="621" y="173"/>
                  <a:pt x="621" y="173"/>
                </a:cubicBezTo>
                <a:close/>
                <a:moveTo>
                  <a:pt x="801" y="157"/>
                </a:moveTo>
                <a:cubicBezTo>
                  <a:pt x="801" y="156"/>
                  <a:pt x="801" y="156"/>
                  <a:pt x="801" y="156"/>
                </a:cubicBezTo>
                <a:cubicBezTo>
                  <a:pt x="802" y="156"/>
                  <a:pt x="802" y="156"/>
                  <a:pt x="802" y="156"/>
                </a:cubicBezTo>
                <a:lnTo>
                  <a:pt x="801" y="157"/>
                </a:lnTo>
                <a:close/>
              </a:path>
            </a:pathLst>
          </a:custGeom>
          <a:solidFill>
            <a:srgbClr val="595959"/>
          </a:solidFill>
          <a:ln w="9525">
            <a:noFill/>
          </a:ln>
        </p:spPr>
        <p:txBody>
          <a:bodyPr/>
          <a:p>
            <a:endParaRPr lang="zh-CN" altLang="en-US"/>
          </a:p>
        </p:txBody>
      </p:sp>
      <p:sp>
        <p:nvSpPr>
          <p:cNvPr id="52226" name="文本框 6"/>
          <p:cNvSpPr/>
          <p:nvPr/>
        </p:nvSpPr>
        <p:spPr>
          <a:xfrm>
            <a:off x="609600" y="755650"/>
            <a:ext cx="7912100" cy="1987550"/>
          </a:xfrm>
          <a:prstGeom prst="rect">
            <a:avLst/>
          </a:prstGeom>
          <a:noFill/>
          <a:ln w="9525">
            <a:noFill/>
          </a:ln>
        </p:spPr>
        <p:txBody>
          <a:bodyPr wrap="square" lIns="90000" tIns="46800" rIns="90000" bIns="46800" anchor="t"/>
          <a:p>
            <a:pPr algn="ctr">
              <a:buClr>
                <a:srgbClr val="473F3B"/>
              </a:buClr>
            </a:pPr>
            <a:r>
              <a:rPr lang="zh-CN" altLang="en-US" sz="3200" dirty="0">
                <a:solidFill>
                  <a:srgbClr val="000000"/>
                </a:solidFill>
                <a:latin typeface="微软雅黑" panose="020B0503020204020204" charset="-122"/>
                <a:ea typeface="微软雅黑" panose="020B0503020204020204" charset="-122"/>
                <a:sym typeface="微软雅黑" panose="020B0503020204020204" charset="-122"/>
              </a:rPr>
              <a:t>举报电话：</a:t>
            </a:r>
            <a:endParaRPr lang="zh-CN" altLang="en-US" sz="3200" dirty="0">
              <a:solidFill>
                <a:srgbClr val="000000"/>
              </a:solidFill>
              <a:latin typeface="微软雅黑" panose="020B0503020204020204" charset="-122"/>
              <a:ea typeface="微软雅黑" panose="020B0503020204020204" charset="-122"/>
              <a:sym typeface="微软雅黑" panose="020B0503020204020204" charset="-122"/>
            </a:endParaRPr>
          </a:p>
          <a:p>
            <a:pPr algn="ctr">
              <a:buClr>
                <a:srgbClr val="473F3B"/>
              </a:buClr>
            </a:pPr>
            <a:r>
              <a:rPr lang="zh-CN" altLang="en-US" sz="3200" dirty="0">
                <a:solidFill>
                  <a:srgbClr val="000000"/>
                </a:solidFill>
                <a:latin typeface="微软雅黑" panose="020B0503020204020204" charset="-122"/>
                <a:ea typeface="微软雅黑" panose="020B0503020204020204" charset="-122"/>
                <a:sym typeface="微软雅黑" panose="020B0503020204020204" charset="-122"/>
              </a:rPr>
              <a:t>110</a:t>
            </a:r>
            <a:endParaRPr lang="zh-CN" altLang="en-US" sz="3200" dirty="0">
              <a:solidFill>
                <a:srgbClr val="000000"/>
              </a:solidFill>
              <a:latin typeface="微软雅黑" panose="020B0503020204020204" charset="-122"/>
              <a:ea typeface="微软雅黑" panose="020B0503020204020204" charset="-122"/>
              <a:sym typeface="微软雅黑" panose="020B0503020204020204" charset="-122"/>
            </a:endParaRPr>
          </a:p>
          <a:p>
            <a:pPr algn="ctr">
              <a:buClr>
                <a:srgbClr val="473F3B"/>
              </a:buClr>
            </a:pPr>
            <a:r>
              <a:rPr lang="zh-CN" altLang="en-US" sz="3200" dirty="0">
                <a:solidFill>
                  <a:srgbClr val="000000"/>
                </a:solidFill>
                <a:latin typeface="微软雅黑" panose="020B0503020204020204" charset="-122"/>
                <a:ea typeface="微软雅黑" panose="020B0503020204020204" charset="-122"/>
                <a:sym typeface="微软雅黑" panose="020B0503020204020204" charset="-122"/>
              </a:rPr>
              <a:t>0714-6</a:t>
            </a:r>
            <a:r>
              <a:rPr lang="en-US" altLang="zh-CN" sz="3200" dirty="0">
                <a:solidFill>
                  <a:srgbClr val="000000"/>
                </a:solidFill>
                <a:latin typeface="微软雅黑" panose="020B0503020204020204" charset="-122"/>
                <a:ea typeface="微软雅黑" panose="020B0503020204020204" charset="-122"/>
                <a:sym typeface="微软雅黑" panose="020B0503020204020204" charset="-122"/>
              </a:rPr>
              <a:t>559539</a:t>
            </a:r>
            <a:endParaRPr lang="zh-CN" altLang="en-US" sz="3200" dirty="0">
              <a:solidFill>
                <a:srgbClr val="000000"/>
              </a:solidFill>
              <a:latin typeface="微软雅黑" panose="020B0503020204020204" charset="-122"/>
              <a:ea typeface="微软雅黑" panose="020B0503020204020204" charset="-122"/>
              <a:sym typeface="微软雅黑" panose="020B0503020204020204" charset="-122"/>
            </a:endParaRPr>
          </a:p>
          <a:p>
            <a:pPr algn="ctr">
              <a:buClr>
                <a:srgbClr val="473F3B"/>
              </a:buClr>
            </a:pPr>
            <a:r>
              <a:rPr lang="zh-CN" altLang="en-US" sz="3200" dirty="0">
                <a:solidFill>
                  <a:srgbClr val="000000"/>
                </a:solidFill>
                <a:latin typeface="微软雅黑" panose="020B0503020204020204" charset="-122"/>
                <a:ea typeface="微软雅黑" panose="020B0503020204020204" charset="-122"/>
                <a:sym typeface="微软雅黑" panose="020B0503020204020204" charset="-122"/>
              </a:rPr>
              <a:t>（黄石市公安局禁毒支队举报专线）</a:t>
            </a:r>
            <a:endParaRPr lang="zh-CN" altLang="en-US" sz="3200" dirty="0">
              <a:solidFill>
                <a:srgbClr val="000000"/>
              </a:solidFill>
              <a:latin typeface="微软雅黑" panose="020B0503020204020204" charset="-122"/>
              <a:ea typeface="微软雅黑" panose="020B0503020204020204" charset="-122"/>
              <a:sym typeface="微软雅黑" panose="020B0503020204020204" charset="-122"/>
            </a:endParaRPr>
          </a:p>
          <a:p>
            <a:pPr algn="ctr">
              <a:buClr>
                <a:srgbClr val="473F3B"/>
              </a:buClr>
            </a:pPr>
            <a:endParaRPr lang="zh-CN" altLang="en-US" sz="3200" dirty="0">
              <a:solidFill>
                <a:srgbClr val="000000"/>
              </a:solidFill>
              <a:latin typeface="微软雅黑" panose="020B0503020204020204" charset="-122"/>
              <a:ea typeface="微软雅黑" panose="020B0503020204020204" charset="-122"/>
              <a:sym typeface="微软雅黑" panose="020B0503020204020204" charset="-122"/>
            </a:endParaRPr>
          </a:p>
          <a:p>
            <a:pPr algn="ctr">
              <a:buClr>
                <a:srgbClr val="473F3B"/>
              </a:buClr>
            </a:pPr>
            <a:r>
              <a:rPr lang="zh-CN" altLang="en-US" sz="3200" b="0" dirty="0">
                <a:solidFill>
                  <a:srgbClr val="000000"/>
                </a:solidFill>
                <a:latin typeface="微软雅黑" panose="020B0503020204020204" charset="-122"/>
                <a:ea typeface="微软雅黑" panose="020B0503020204020204" charset="-122"/>
                <a:sym typeface="微软雅黑" panose="020B0503020204020204" charset="-122"/>
              </a:rPr>
              <a:t>希望全体师生</a:t>
            </a:r>
            <a:endParaRPr lang="zh-CN" altLang="en-US" sz="3200" b="0" dirty="0">
              <a:solidFill>
                <a:srgbClr val="000000"/>
              </a:solidFill>
              <a:latin typeface="微软雅黑" panose="020B0503020204020204" charset="-122"/>
              <a:ea typeface="微软雅黑" panose="020B0503020204020204" charset="-122"/>
              <a:sym typeface="微软雅黑" panose="020B0503020204020204" charset="-122"/>
            </a:endParaRPr>
          </a:p>
          <a:p>
            <a:pPr algn="ctr">
              <a:buClr>
                <a:srgbClr val="473F3B"/>
              </a:buClr>
            </a:pPr>
            <a:r>
              <a:rPr lang="zh-CN" altLang="en-US" sz="3200" b="0" dirty="0">
                <a:solidFill>
                  <a:srgbClr val="000000"/>
                </a:solidFill>
                <a:latin typeface="微软雅黑" panose="020B0503020204020204" charset="-122"/>
                <a:ea typeface="微软雅黑" panose="020B0503020204020204" charset="-122"/>
                <a:sym typeface="微软雅黑" panose="020B0503020204020204" charset="-122"/>
              </a:rPr>
              <a:t>   积极参与禁毒人民战争，履行禁毒义务，共同呵护我们美好的家园！</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
          <p:cNvSpPr>
            <a:spLocks noGrp="1"/>
          </p:cNvSpPr>
          <p:nvPr>
            <p:ph type="ctrTitle"/>
          </p:nvPr>
        </p:nvSpPr>
        <p:spPr>
          <a:xfrm>
            <a:off x="1458913" y="147638"/>
            <a:ext cx="5734050" cy="1000125"/>
          </a:xfrm>
          <a:ln/>
        </p:spPr>
        <p:txBody>
          <a:bodyPr vert="horz" wrap="square" lIns="90000" tIns="46800" rIns="90000" bIns="46800" anchor="b"/>
          <a:p>
            <a:pPr>
              <a:buClrTx/>
              <a:buSzTx/>
              <a:buFontTx/>
            </a:pPr>
            <a:r>
              <a:rPr lang="en-US" altLang="zh-CN" sz="4400" kern="1200" dirty="0">
                <a:solidFill>
                  <a:srgbClr val="262626"/>
                </a:solidFill>
                <a:latin typeface="+mj-lt"/>
                <a:ea typeface="+mj-ea"/>
                <a:cs typeface="+mj-cs"/>
                <a:sym typeface="Arial" panose="020B0604020202020204" pitchFamily="34" charset="0"/>
              </a:rPr>
              <a:t>02.</a:t>
            </a:r>
            <a:r>
              <a:rPr lang="zh-CN" altLang="en-US" sz="4400" kern="1200" dirty="0">
                <a:solidFill>
                  <a:srgbClr val="262626"/>
                </a:solidFill>
                <a:latin typeface="黑体" panose="02010609060101010101" charset="-122"/>
                <a:ea typeface="+mj-ea"/>
                <a:cs typeface="+mj-cs"/>
                <a:sym typeface="黑体" panose="02010609060101010101" charset="-122"/>
              </a:rPr>
              <a:t>毒品的种类</a:t>
            </a:r>
            <a:endParaRPr lang="zh-CN" altLang="en-US" sz="3200" kern="1200" dirty="0">
              <a:latin typeface="+mj-lt"/>
              <a:ea typeface="+mj-ea"/>
              <a:cs typeface="+mj-cs"/>
              <a:sym typeface="Arial" panose="020B0604020202020204" pitchFamily="34" charset="0"/>
            </a:endParaRPr>
          </a:p>
        </p:txBody>
      </p:sp>
      <p:sp>
        <p:nvSpPr>
          <p:cNvPr id="8194" name="文本占位符 2"/>
          <p:cNvSpPr>
            <a:spLocks noGrp="1"/>
          </p:cNvSpPr>
          <p:nvPr>
            <p:ph type="subTitle" idx="1"/>
          </p:nvPr>
        </p:nvSpPr>
        <p:spPr>
          <a:xfrm>
            <a:off x="477838" y="1444625"/>
            <a:ext cx="7891462" cy="1500188"/>
          </a:xfrm>
          <a:ln/>
        </p:spPr>
        <p:txBody>
          <a:bodyPr vert="horz" wrap="square" lIns="90000" tIns="46800" rIns="90000" bIns="46800" anchor="t"/>
          <a:p>
            <a:pPr algn="l" defTabSz="0">
              <a:lnSpc>
                <a:spcPct val="100000"/>
              </a:lnSpc>
              <a:spcBef>
                <a:spcPct val="0"/>
              </a:spcBef>
              <a:buClrTx/>
              <a:buSzTx/>
            </a:pP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毒品种类很多，范围很广，分类方法也不尽相同。</a:t>
            </a:r>
            <a:endParaRPr lang="zh-CN" altLang="en-US"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endParaRPr>
          </a:p>
          <a:p>
            <a:pPr algn="l" defTabSz="0">
              <a:lnSpc>
                <a:spcPct val="100000"/>
              </a:lnSpc>
              <a:spcBef>
                <a:spcPct val="0"/>
              </a:spcBef>
              <a:buClrTx/>
              <a:buSzTx/>
            </a:pP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从毒品的来源看，可分为</a:t>
            </a:r>
            <a:r>
              <a:rPr lang="en-US" altLang="zh-CN" b="1"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天然毒品</a:t>
            </a: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a:t>
            </a:r>
            <a:r>
              <a:rPr lang="en-US" altLang="zh-CN" b="1"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半合成毒品</a:t>
            </a: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和</a:t>
            </a:r>
            <a:r>
              <a:rPr lang="en-US" altLang="zh-CN" b="1"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合成毒品</a:t>
            </a:r>
            <a:r>
              <a:rPr lang="en-US" altLang="zh-CN" kern="1200" dirty="0">
                <a:solidFill>
                  <a:srgbClr val="262626"/>
                </a:solidFill>
                <a:latin typeface="宋体" panose="02010600030101010101" pitchFamily="2" charset="-122"/>
                <a:ea typeface="宋体" panose="02010600030101010101" pitchFamily="2" charset="-122"/>
                <a:cs typeface="+mn-cs"/>
                <a:sym typeface="宋体" panose="02010600030101010101" pitchFamily="2" charset="-122"/>
              </a:rPr>
              <a:t>三大类。天然毒品是直接从毒品原植物中提取的毒品，如鸦片。半合成毒品是由天然毒品化学物质合成而得，如海洛因。合成毒品是完全用有机合成的方法制造，如冰毒。</a:t>
            </a:r>
            <a:endParaRPr lang="en-US" altLang="zh-CN" sz="1600" kern="1200" dirty="0">
              <a:latin typeface="+mn-lt"/>
              <a:ea typeface="+mn-ea"/>
              <a:cs typeface="+mn-cs"/>
              <a:sym typeface="Arial" panose="020B0604020202020204" pitchFamily="34" charset="0"/>
            </a:endParaRPr>
          </a:p>
        </p:txBody>
      </p:sp>
      <p:pic>
        <p:nvPicPr>
          <p:cNvPr id="8196" name="图片 12292"/>
          <p:cNvPicPr>
            <a:picLocks noChangeAspect="1"/>
          </p:cNvPicPr>
          <p:nvPr/>
        </p:nvPicPr>
        <p:blipFill>
          <a:blip r:embed="rId1"/>
          <a:stretch>
            <a:fillRect/>
          </a:stretch>
        </p:blipFill>
        <p:spPr>
          <a:xfrm>
            <a:off x="107950" y="4581525"/>
            <a:ext cx="3025775" cy="1981200"/>
          </a:xfrm>
          <a:prstGeom prst="rect">
            <a:avLst/>
          </a:prstGeom>
          <a:noFill/>
          <a:ln w="9525">
            <a:noFill/>
          </a:ln>
        </p:spPr>
      </p:pic>
      <p:pic>
        <p:nvPicPr>
          <p:cNvPr id="8197" name="图片 12293"/>
          <p:cNvPicPr>
            <a:picLocks noChangeAspect="1"/>
          </p:cNvPicPr>
          <p:nvPr/>
        </p:nvPicPr>
        <p:blipFill>
          <a:blip r:embed="rId2"/>
          <a:stretch>
            <a:fillRect/>
          </a:stretch>
        </p:blipFill>
        <p:spPr>
          <a:xfrm>
            <a:off x="3203575" y="4581525"/>
            <a:ext cx="2722563" cy="2041525"/>
          </a:xfrm>
          <a:prstGeom prst="rect">
            <a:avLst/>
          </a:prstGeom>
          <a:noFill/>
          <a:ln w="9525">
            <a:noFill/>
          </a:ln>
        </p:spPr>
      </p:pic>
      <p:pic>
        <p:nvPicPr>
          <p:cNvPr id="8198" name="图片 12294"/>
          <p:cNvPicPr>
            <a:picLocks noChangeAspect="1"/>
          </p:cNvPicPr>
          <p:nvPr/>
        </p:nvPicPr>
        <p:blipFill>
          <a:blip r:embed="rId3"/>
          <a:stretch>
            <a:fillRect/>
          </a:stretch>
        </p:blipFill>
        <p:spPr>
          <a:xfrm>
            <a:off x="6013450" y="4581525"/>
            <a:ext cx="3024188" cy="19875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filter="blinds(horizontal)">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197"/>
                                        </p:tgtEl>
                                        <p:attrNameLst>
                                          <p:attrName>style.visibility</p:attrName>
                                        </p:attrNameLst>
                                      </p:cBhvr>
                                      <p:to>
                                        <p:strVal val="visible"/>
                                      </p:to>
                                    </p:set>
                                    <p:anim calcmode="lin" valueType="num">
                                      <p:cBhvr>
                                        <p:cTn id="12" dur="500" fill="hold"/>
                                        <p:tgtEl>
                                          <p:spTgt spid="8197"/>
                                        </p:tgtEl>
                                        <p:attrNameLst>
                                          <p:attrName>ppt_x</p:attrName>
                                        </p:attrNameLst>
                                      </p:cBhvr>
                                      <p:tavLst>
                                        <p:tav tm="0">
                                          <p:val>
                                            <p:strVal val="#ppt_x"/>
                                          </p:val>
                                        </p:tav>
                                        <p:tav tm="100000">
                                          <p:val>
                                            <p:strVal val="#ppt_x"/>
                                          </p:val>
                                        </p:tav>
                                      </p:tavLst>
                                    </p:anim>
                                    <p:anim calcmode="lin" valueType="num">
                                      <p:cBhvr>
                                        <p:cTn id="13" dur="500" fill="hold"/>
                                        <p:tgtEl>
                                          <p:spTgt spid="819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198"/>
                                        </p:tgtEl>
                                        <p:attrNameLst>
                                          <p:attrName>style.visibility</p:attrName>
                                        </p:attrNameLst>
                                      </p:cBhvr>
                                      <p:to>
                                        <p:strVal val="visible"/>
                                      </p:to>
                                    </p:set>
                                    <p:anim calcmode="lin" valueType="num">
                                      <p:cBhvr>
                                        <p:cTn id="18" dur="500" fill="hold"/>
                                        <p:tgtEl>
                                          <p:spTgt spid="8198"/>
                                        </p:tgtEl>
                                        <p:attrNameLst>
                                          <p:attrName>ppt_x</p:attrName>
                                        </p:attrNameLst>
                                      </p:cBhvr>
                                      <p:tavLst>
                                        <p:tav tm="0">
                                          <p:val>
                                            <p:strVal val="#ppt_x"/>
                                          </p:val>
                                        </p:tav>
                                        <p:tav tm="100000">
                                          <p:val>
                                            <p:strVal val="#ppt_x"/>
                                          </p:val>
                                        </p:tav>
                                      </p:tavLst>
                                    </p:anim>
                                    <p:anim calcmode="lin" valueType="num">
                                      <p:cBhvr>
                                        <p:cTn id="19" dur="500" fill="hold"/>
                                        <p:tgtEl>
                                          <p:spTgt spid="81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
          <p:cNvSpPr>
            <a:spLocks noGrp="1"/>
          </p:cNvSpPr>
          <p:nvPr>
            <p:ph type="ctrTitle"/>
          </p:nvPr>
        </p:nvSpPr>
        <p:spPr>
          <a:xfrm>
            <a:off x="628650" y="365125"/>
            <a:ext cx="7886700" cy="1325563"/>
          </a:xfrm>
          <a:ln/>
        </p:spPr>
        <p:txBody>
          <a:bodyPr vert="horz" wrap="square" lIns="90000" tIns="46800" rIns="90000" bIns="46800" anchor="ctr"/>
          <a:p>
            <a:pPr algn="l">
              <a:buClrTx/>
              <a:buSzTx/>
              <a:buFontTx/>
            </a:pPr>
            <a:r>
              <a:rPr lang="en-US" altLang="zh-CN" sz="3200" kern="1200" dirty="0">
                <a:latin typeface="+mj-lt"/>
                <a:ea typeface="+mj-ea"/>
                <a:cs typeface="+mj-cs"/>
                <a:sym typeface="Arial" panose="020B0604020202020204" pitchFamily="34" charset="0"/>
              </a:rPr>
              <a:t>毒品的种类</a:t>
            </a:r>
            <a:endParaRPr lang="en-US" altLang="zh-CN" sz="3200" kern="1200" dirty="0">
              <a:latin typeface="+mj-lt"/>
              <a:ea typeface="+mj-ea"/>
              <a:cs typeface="+mj-cs"/>
              <a:sym typeface="Arial" panose="020B0604020202020204" pitchFamily="34" charset="0"/>
            </a:endParaRPr>
          </a:p>
        </p:txBody>
      </p:sp>
      <p:sp>
        <p:nvSpPr>
          <p:cNvPr id="9218" name="内容占位符 2"/>
          <p:cNvSpPr>
            <a:spLocks noGrp="1"/>
          </p:cNvSpPr>
          <p:nvPr>
            <p:ph type="subTitle" idx="1"/>
          </p:nvPr>
        </p:nvSpPr>
        <p:spPr>
          <a:xfrm>
            <a:off x="628650" y="1690688"/>
            <a:ext cx="7886700" cy="4351337"/>
          </a:xfrm>
          <a:ln/>
        </p:spPr>
        <p:txBody>
          <a:bodyPr vert="horz" wrap="square" lIns="90000" tIns="46800" rIns="90000" bIns="46800" anchor="t"/>
          <a:p>
            <a:pPr marL="171450" indent="-171450" algn="just" defTabSz="0">
              <a:lnSpc>
                <a:spcPct val="120000"/>
              </a:lnSpc>
              <a:buClrTx/>
              <a:buSzTx/>
              <a:buChar char="•"/>
            </a:pPr>
            <a:r>
              <a:rPr lang="zh-CN" altLang="en-US" sz="2800" kern="1200">
                <a:latin typeface="宋体" panose="02010600030101010101" pitchFamily="2" charset="-122"/>
                <a:ea typeface="宋体" panose="02010600030101010101" pitchFamily="2" charset="-122"/>
                <a:cs typeface="+mn-cs"/>
                <a:sym typeface="宋体" panose="02010600030101010101" pitchFamily="2" charset="-122"/>
              </a:rPr>
              <a:t>从毒品的自然属性看，可分为</a:t>
            </a:r>
            <a:r>
              <a:rPr lang="zh-CN" altLang="en-US" sz="2800"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麻醉药品</a:t>
            </a:r>
            <a:r>
              <a:rPr lang="zh-CN" altLang="en-US" sz="2800" kern="1200">
                <a:latin typeface="宋体" panose="02010600030101010101" pitchFamily="2" charset="-122"/>
                <a:ea typeface="宋体" panose="02010600030101010101" pitchFamily="2" charset="-122"/>
                <a:cs typeface="+mn-cs"/>
                <a:sym typeface="宋体" panose="02010600030101010101" pitchFamily="2" charset="-122"/>
              </a:rPr>
              <a:t>和</a:t>
            </a:r>
            <a:r>
              <a:rPr lang="zh-CN" altLang="en-US" sz="2800"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精神药品</a:t>
            </a:r>
            <a:r>
              <a:rPr lang="zh-CN" altLang="en-US" sz="2800" kern="1200">
                <a:latin typeface="宋体" panose="02010600030101010101" pitchFamily="2" charset="-122"/>
                <a:ea typeface="宋体" panose="02010600030101010101" pitchFamily="2" charset="-122"/>
                <a:cs typeface="+mn-cs"/>
                <a:sym typeface="宋体" panose="02010600030101010101" pitchFamily="2" charset="-122"/>
              </a:rPr>
              <a:t>。</a:t>
            </a:r>
            <a:r>
              <a:rPr lang="zh-CN" altLang="en-US" sz="2800"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麻醉药品</a:t>
            </a:r>
            <a:r>
              <a:rPr lang="zh-CN" altLang="en-US" sz="2800" kern="1200">
                <a:latin typeface="宋体" panose="02010600030101010101" pitchFamily="2" charset="-122"/>
                <a:ea typeface="宋体" panose="02010600030101010101" pitchFamily="2" charset="-122"/>
                <a:cs typeface="+mn-cs"/>
                <a:sym typeface="宋体" panose="02010600030101010101" pitchFamily="2" charset="-122"/>
              </a:rPr>
              <a:t>是指对中枢神经有麻醉作用，连续使用易产生身体依赖性的药品。</a:t>
            </a:r>
            <a:r>
              <a:rPr lang="zh-CN" altLang="en-US" sz="2800"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精神药品</a:t>
            </a:r>
            <a:r>
              <a:rPr lang="zh-CN" altLang="en-US" sz="2800" kern="1200">
                <a:latin typeface="宋体" panose="02010600030101010101" pitchFamily="2" charset="-122"/>
                <a:ea typeface="宋体" panose="02010600030101010101" pitchFamily="2" charset="-122"/>
                <a:cs typeface="+mn-cs"/>
                <a:sym typeface="宋体" panose="02010600030101010101" pitchFamily="2" charset="-122"/>
              </a:rPr>
              <a:t>是指直接作用于中枢神经系统，使人兴奋或抑制，连续使用能产生依赖性的药品。</a:t>
            </a:r>
            <a:endParaRPr lang="zh-CN" altLang="en-US" sz="2400" kern="1200">
              <a:latin typeface="+mn-lt"/>
              <a:ea typeface="+mn-ea"/>
              <a:cs typeface="+mn-cs"/>
              <a:sym typeface="Arial" panose="020B0604020202020204" pitchFamily="34" charset="0"/>
            </a:endParaRPr>
          </a:p>
        </p:txBody>
      </p:sp>
      <p:pic>
        <p:nvPicPr>
          <p:cNvPr id="9220" name="图片 13316"/>
          <p:cNvPicPr>
            <a:picLocks noChangeAspect="1"/>
          </p:cNvPicPr>
          <p:nvPr/>
        </p:nvPicPr>
        <p:blipFill>
          <a:blip r:embed="rId1"/>
          <a:stretch>
            <a:fillRect/>
          </a:stretch>
        </p:blipFill>
        <p:spPr>
          <a:xfrm>
            <a:off x="444500" y="4533900"/>
            <a:ext cx="3810000" cy="2381250"/>
          </a:xfrm>
          <a:prstGeom prst="rect">
            <a:avLst/>
          </a:prstGeom>
          <a:noFill/>
          <a:ln w="9525">
            <a:noFill/>
          </a:ln>
        </p:spPr>
      </p:pic>
      <p:pic>
        <p:nvPicPr>
          <p:cNvPr id="9221" name="图片 13317"/>
          <p:cNvPicPr>
            <a:picLocks noChangeAspect="1"/>
          </p:cNvPicPr>
          <p:nvPr/>
        </p:nvPicPr>
        <p:blipFill>
          <a:blip r:embed="rId2"/>
          <a:stretch>
            <a:fillRect/>
          </a:stretch>
        </p:blipFill>
        <p:spPr>
          <a:xfrm>
            <a:off x="5153025" y="4545013"/>
            <a:ext cx="3670300" cy="23590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ppt_x</p:attrName>
                                        </p:attrNameLst>
                                      </p:cBhvr>
                                      <p:tavLst>
                                        <p:tav tm="0">
                                          <p:val>
                                            <p:strVal val="#ppt_x"/>
                                          </p:val>
                                        </p:tav>
                                        <p:tav tm="100000">
                                          <p:val>
                                            <p:strVal val="#ppt_x"/>
                                          </p:val>
                                        </p:tav>
                                      </p:tavLst>
                                    </p:anim>
                                    <p:anim calcmode="lin" valueType="num">
                                      <p:cBhvr>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21"/>
                                        </p:tgtEl>
                                        <p:attrNameLst>
                                          <p:attrName>style.visibility</p:attrName>
                                        </p:attrNameLst>
                                      </p:cBhvr>
                                      <p:to>
                                        <p:strVal val="visible"/>
                                      </p:to>
                                    </p:set>
                                    <p:anim calcmode="lin" valueType="num">
                                      <p:cBhvr>
                                        <p:cTn id="13" dur="500" fill="hold"/>
                                        <p:tgtEl>
                                          <p:spTgt spid="9221"/>
                                        </p:tgtEl>
                                        <p:attrNameLst>
                                          <p:attrName>ppt_x</p:attrName>
                                        </p:attrNameLst>
                                      </p:cBhvr>
                                      <p:tavLst>
                                        <p:tav tm="0">
                                          <p:val>
                                            <p:strVal val="#ppt_x"/>
                                          </p:val>
                                        </p:tav>
                                        <p:tav tm="100000">
                                          <p:val>
                                            <p:strVal val="#ppt_x"/>
                                          </p:val>
                                        </p:tav>
                                      </p:tavLst>
                                    </p:anim>
                                    <p:anim calcmode="lin" valueType="num">
                                      <p:cBhvr>
                                        <p:cTn id="14"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sp>
        <p:nvSpPr>
          <p:cNvPr id="10242" name="标题 1"/>
          <p:cNvSpPr>
            <a:spLocks noGrp="1"/>
          </p:cNvSpPr>
          <p:nvPr>
            <p:ph type="ctrTitle"/>
          </p:nvPr>
        </p:nvSpPr>
        <p:spPr>
          <a:xfrm>
            <a:off x="628650" y="365125"/>
            <a:ext cx="7886700" cy="1325563"/>
          </a:xfrm>
          <a:ln/>
        </p:spPr>
        <p:txBody>
          <a:bodyPr vert="horz" wrap="square" lIns="90000" tIns="46800" rIns="90000" bIns="46800" anchor="ctr"/>
          <a:p>
            <a:pPr algn="l">
              <a:buClrTx/>
              <a:buSzTx/>
              <a:buFontTx/>
            </a:pPr>
            <a:r>
              <a:rPr lang="en-US" altLang="zh-CN" sz="3200" kern="1200" dirty="0">
                <a:latin typeface="+mj-lt"/>
                <a:ea typeface="+mj-ea"/>
                <a:cs typeface="+mj-cs"/>
                <a:sym typeface="Arial" panose="020B0604020202020204" pitchFamily="34" charset="0"/>
              </a:rPr>
              <a:t>毒品的种类</a:t>
            </a:r>
            <a:endParaRPr lang="en-US" altLang="zh-CN" sz="3200" kern="1200" dirty="0">
              <a:latin typeface="+mj-lt"/>
              <a:ea typeface="+mj-ea"/>
              <a:cs typeface="+mj-cs"/>
              <a:sym typeface="Arial" panose="020B0604020202020204" pitchFamily="34" charset="0"/>
            </a:endParaRPr>
          </a:p>
        </p:txBody>
      </p:sp>
      <p:sp>
        <p:nvSpPr>
          <p:cNvPr id="10243" name="内容占位符 2"/>
          <p:cNvSpPr>
            <a:spLocks noGrp="1"/>
          </p:cNvSpPr>
          <p:nvPr>
            <p:ph type="subTitle" idx="1"/>
          </p:nvPr>
        </p:nvSpPr>
        <p:spPr>
          <a:xfrm>
            <a:off x="190500" y="1400175"/>
            <a:ext cx="4438650" cy="4351338"/>
          </a:xfrm>
          <a:ln/>
        </p:spPr>
        <p:txBody>
          <a:bodyPr vert="horz" wrap="square" lIns="90000" tIns="46800" rIns="90000" bIns="46800" anchor="t"/>
          <a:p>
            <a:pPr marL="171450" indent="-171450" algn="l" defTabSz="0">
              <a:lnSpc>
                <a:spcPct val="120000"/>
              </a:lnSpc>
              <a:buClrTx/>
              <a:buSzTx/>
              <a:buChar char="•"/>
            </a:pPr>
            <a:r>
              <a:rPr lang="zh-CN" altLang="en-US" sz="2400" kern="1200">
                <a:latin typeface="宋体" panose="02010600030101010101" pitchFamily="2" charset="-122"/>
                <a:ea typeface="宋体" panose="02010600030101010101" pitchFamily="2" charset="-122"/>
                <a:cs typeface="+mn-cs"/>
                <a:sym typeface="宋体" panose="02010600030101010101" pitchFamily="2" charset="-122"/>
              </a:rPr>
              <a:t>从毒品流行的时间顺序看，可分为</a:t>
            </a:r>
            <a:r>
              <a:rPr lang="zh-CN" altLang="en-US" sz="2400" u="sng"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传统毒品</a:t>
            </a:r>
            <a:r>
              <a:rPr lang="zh-CN" altLang="en-US" sz="2400" kern="1200">
                <a:latin typeface="宋体" panose="02010600030101010101" pitchFamily="2" charset="-122"/>
                <a:ea typeface="宋体" panose="02010600030101010101" pitchFamily="2" charset="-122"/>
                <a:cs typeface="+mn-cs"/>
                <a:sym typeface="宋体" panose="02010600030101010101" pitchFamily="2" charset="-122"/>
              </a:rPr>
              <a:t>和</a:t>
            </a:r>
            <a:r>
              <a:rPr lang="zh-CN" altLang="en-US" sz="2400" u="sng"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新型毒品</a:t>
            </a:r>
            <a:r>
              <a:rPr lang="zh-CN" altLang="en-US" sz="2400" kern="1200">
                <a:latin typeface="宋体" panose="02010600030101010101" pitchFamily="2" charset="-122"/>
                <a:ea typeface="宋体" panose="02010600030101010101" pitchFamily="2" charset="-122"/>
                <a:cs typeface="+mn-cs"/>
                <a:sym typeface="宋体" panose="02010600030101010101" pitchFamily="2" charset="-122"/>
              </a:rPr>
              <a:t>。</a:t>
            </a:r>
            <a:r>
              <a:rPr lang="zh-CN" altLang="en-US" sz="2400" u="sng"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传统毒品</a:t>
            </a:r>
            <a:r>
              <a:rPr lang="zh-CN" altLang="en-US" sz="2400" kern="1200">
                <a:latin typeface="宋体" panose="02010600030101010101" pitchFamily="2" charset="-122"/>
                <a:ea typeface="宋体" panose="02010600030101010101" pitchFamily="2" charset="-122"/>
                <a:cs typeface="+mn-cs"/>
                <a:sym typeface="宋体" panose="02010600030101010101" pitchFamily="2" charset="-122"/>
              </a:rPr>
              <a:t>一般指鸦片、海洛因等阿片类流行较早的毒品。</a:t>
            </a:r>
            <a:r>
              <a:rPr lang="zh-CN" altLang="en-US" sz="2400" u="sng" kern="1200">
                <a:solidFill>
                  <a:srgbClr val="FF0000"/>
                </a:solidFill>
                <a:latin typeface="宋体" panose="02010600030101010101" pitchFamily="2" charset="-122"/>
                <a:ea typeface="宋体" panose="02010600030101010101" pitchFamily="2" charset="-122"/>
                <a:cs typeface="+mn-cs"/>
                <a:sym typeface="宋体" panose="02010600030101010101" pitchFamily="2" charset="-122"/>
              </a:rPr>
              <a:t>新型毒品</a:t>
            </a:r>
            <a:r>
              <a:rPr lang="zh-CN" altLang="en-US" sz="2400" kern="1200">
                <a:latin typeface="宋体" panose="02010600030101010101" pitchFamily="2" charset="-122"/>
                <a:ea typeface="宋体" panose="02010600030101010101" pitchFamily="2" charset="-122"/>
                <a:cs typeface="+mn-cs"/>
                <a:sym typeface="宋体" panose="02010600030101010101" pitchFamily="2" charset="-122"/>
              </a:rPr>
              <a:t>是相对传统毒品而言的，主要指冰毒、摇头丸等人工化学合成的毒品，在我国主要从上世纪末、本世纪初开始在歌舞娱乐场所中流行。</a:t>
            </a:r>
            <a:endParaRPr lang="zh-CN" altLang="en-US" sz="2000" kern="1200">
              <a:latin typeface="+mn-lt"/>
              <a:ea typeface="+mn-ea"/>
              <a:cs typeface="+mn-cs"/>
              <a:sym typeface="Arial" panose="020B0604020202020204" pitchFamily="34" charset="0"/>
            </a:endParaRPr>
          </a:p>
        </p:txBody>
      </p:sp>
      <p:pic>
        <p:nvPicPr>
          <p:cNvPr id="10244" name="图片 14340"/>
          <p:cNvPicPr>
            <a:picLocks noChangeAspect="1"/>
          </p:cNvPicPr>
          <p:nvPr/>
        </p:nvPicPr>
        <p:blipFill>
          <a:blip r:embed="rId1"/>
          <a:stretch>
            <a:fillRect/>
          </a:stretch>
        </p:blipFill>
        <p:spPr>
          <a:xfrm>
            <a:off x="4716463" y="666750"/>
            <a:ext cx="4367212" cy="2481263"/>
          </a:xfrm>
          <a:prstGeom prst="rect">
            <a:avLst/>
          </a:prstGeom>
          <a:noFill/>
          <a:ln w="9525">
            <a:noFill/>
          </a:ln>
        </p:spPr>
      </p:pic>
      <p:pic>
        <p:nvPicPr>
          <p:cNvPr id="10245" name="图片 1"/>
          <p:cNvPicPr>
            <a:picLocks noChangeAspect="1"/>
          </p:cNvPicPr>
          <p:nvPr/>
        </p:nvPicPr>
        <p:blipFill>
          <a:blip r:embed="rId2"/>
          <a:stretch>
            <a:fillRect/>
          </a:stretch>
        </p:blipFill>
        <p:spPr>
          <a:xfrm>
            <a:off x="4838700" y="3508375"/>
            <a:ext cx="4124325" cy="2481263"/>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sp>
        <p:nvSpPr>
          <p:cNvPr id="11266" name="标题 4"/>
          <p:cNvSpPr>
            <a:spLocks noGrp="1"/>
          </p:cNvSpPr>
          <p:nvPr>
            <p:ph type="ctrTitle"/>
          </p:nvPr>
        </p:nvSpPr>
        <p:spPr>
          <a:xfrm>
            <a:off x="630238" y="711200"/>
            <a:ext cx="3195637" cy="1600200"/>
          </a:xfrm>
          <a:ln/>
        </p:spPr>
        <p:txBody>
          <a:bodyPr vert="horz" wrap="square" lIns="90000" tIns="46800" rIns="90000" bIns="46800" anchor="t"/>
          <a:p>
            <a:pPr algn="l">
              <a:buClrTx/>
              <a:buSzTx/>
              <a:buFontTx/>
            </a:pPr>
            <a:r>
              <a:rPr lang="en-US" altLang="zh-CN" sz="3200" kern="1200" dirty="0">
                <a:latin typeface="+mj-lt"/>
                <a:ea typeface="+mj-ea"/>
                <a:cs typeface="+mj-cs"/>
                <a:sym typeface="Arial" panose="020B0604020202020204" pitchFamily="34" charset="0"/>
              </a:rPr>
              <a:t>主要传统毒品</a:t>
            </a:r>
            <a:endParaRPr lang="en-US" altLang="zh-CN" sz="3200" kern="1200" dirty="0">
              <a:latin typeface="+mj-lt"/>
              <a:ea typeface="+mj-ea"/>
              <a:cs typeface="+mj-cs"/>
              <a:sym typeface="Arial" panose="020B0604020202020204" pitchFamily="34" charset="0"/>
            </a:endParaRPr>
          </a:p>
        </p:txBody>
      </p:sp>
      <p:sp>
        <p:nvSpPr>
          <p:cNvPr id="11267" name="文本占位符 6"/>
          <p:cNvSpPr>
            <a:spLocks noGrp="1"/>
          </p:cNvSpPr>
          <p:nvPr>
            <p:ph sz="half" idx="4294967295"/>
          </p:nvPr>
        </p:nvSpPr>
        <p:spPr>
          <a:xfrm>
            <a:off x="1146175" y="2130425"/>
            <a:ext cx="3197225" cy="3811588"/>
          </a:xfrm>
          <a:ln/>
        </p:spPr>
        <p:txBody>
          <a:bodyPr wrap="square" lIns="90000" tIns="46800" rIns="90000" bIns="46800" anchor="t"/>
          <a:lstStyle>
            <a:lvl1pPr lvl="0">
              <a:buClrTx/>
              <a:buSzTx/>
              <a:buFont typeface="Arial" panose="020B0604020202020204" pitchFamily="34" charset="0"/>
              <a:defRPr sz="2800"/>
            </a:lvl1pPr>
            <a:lvl2pPr lvl="1">
              <a:buClrTx/>
              <a:buSzTx/>
              <a:buFont typeface="Arial" panose="020B0604020202020204" pitchFamily="34" charset="0"/>
              <a:defRPr sz="2400"/>
            </a:lvl2pPr>
            <a:lvl3pPr lvl="2">
              <a:buClrTx/>
              <a:buSzTx/>
              <a:buFont typeface="Arial" panose="020B0604020202020204" pitchFamily="34" charset="0"/>
              <a:defRPr sz="2000"/>
            </a:lvl3pPr>
            <a:lvl4pPr lvl="3">
              <a:buClrTx/>
              <a:buSzTx/>
              <a:buFont typeface="Arial" panose="020B0604020202020204" pitchFamily="34" charset="0"/>
              <a:defRPr sz="1800"/>
            </a:lvl4pPr>
            <a:lvl5pPr lvl="4">
              <a:buClrTx/>
              <a:buSzTx/>
              <a:buFont typeface="Arial" panose="020B0604020202020204" pitchFamily="34" charset="0"/>
              <a:defRPr sz="1800"/>
            </a:lvl5pPr>
          </a:lstStyle>
          <a:p>
            <a:pPr marL="0" lvl="0" indent="0">
              <a:lnSpc>
                <a:spcPct val="80000"/>
              </a:lnSpc>
              <a:buClrTx/>
              <a:buSzTx/>
              <a:buNone/>
            </a:pPr>
            <a:r>
              <a:rPr lang="en-US" altLang="zh-CN" sz="3600" dirty="0"/>
              <a:t>鸦片</a:t>
            </a:r>
            <a:endParaRPr lang="zh-CN" altLang="en-US" sz="3600" dirty="0"/>
          </a:p>
          <a:p>
            <a:pPr marL="0" lvl="0" indent="0">
              <a:lnSpc>
                <a:spcPct val="80000"/>
              </a:lnSpc>
              <a:buClrTx/>
              <a:buSzTx/>
            </a:pPr>
            <a:endParaRPr lang="en-US" altLang="zh-CN" sz="3600" dirty="0"/>
          </a:p>
          <a:p>
            <a:pPr marL="0" lvl="0" indent="0">
              <a:lnSpc>
                <a:spcPct val="80000"/>
              </a:lnSpc>
              <a:buClrTx/>
              <a:buSzTx/>
              <a:buNone/>
            </a:pPr>
            <a:r>
              <a:rPr lang="en-US" altLang="zh-CN" sz="3600" dirty="0"/>
              <a:t>大麻</a:t>
            </a:r>
            <a:endParaRPr lang="zh-CN" altLang="en-US" sz="3600" dirty="0"/>
          </a:p>
          <a:p>
            <a:pPr marL="0" lvl="0" indent="0">
              <a:lnSpc>
                <a:spcPct val="80000"/>
              </a:lnSpc>
              <a:buClrTx/>
              <a:buSzTx/>
            </a:pPr>
            <a:endParaRPr lang="en-US" altLang="zh-CN" sz="3600" dirty="0"/>
          </a:p>
          <a:p>
            <a:pPr marL="0" lvl="0" indent="0">
              <a:lnSpc>
                <a:spcPct val="80000"/>
              </a:lnSpc>
              <a:buClrTx/>
              <a:buSzTx/>
              <a:buNone/>
            </a:pPr>
            <a:r>
              <a:rPr lang="en-US" altLang="zh-CN" sz="3600" dirty="0"/>
              <a:t>古柯</a:t>
            </a:r>
            <a:endParaRPr lang="zh-CN" altLang="en-US" sz="3600" dirty="0"/>
          </a:p>
          <a:p>
            <a:pPr marL="0" lvl="0" indent="0">
              <a:lnSpc>
                <a:spcPct val="80000"/>
              </a:lnSpc>
              <a:buClrTx/>
              <a:buSzTx/>
            </a:pPr>
            <a:endParaRPr lang="en-US" altLang="zh-CN" sz="3600" dirty="0"/>
          </a:p>
          <a:p>
            <a:pPr marL="0" lvl="0" indent="0">
              <a:lnSpc>
                <a:spcPct val="80000"/>
              </a:lnSpc>
              <a:buClrTx/>
              <a:buSzTx/>
              <a:buNone/>
            </a:pPr>
            <a:r>
              <a:rPr lang="en-US" altLang="zh-CN" sz="3600" dirty="0"/>
              <a:t>可卡因</a:t>
            </a:r>
            <a:endParaRPr lang="en-US" altLang="zh-CN" sz="2400" dirty="0"/>
          </a:p>
        </p:txBody>
      </p:sp>
      <p:sp>
        <p:nvSpPr>
          <p:cNvPr id="11268" name="文本占位符 6"/>
          <p:cNvSpPr>
            <a:spLocks noGrp="1"/>
          </p:cNvSpPr>
          <p:nvPr/>
        </p:nvSpPr>
        <p:spPr>
          <a:xfrm>
            <a:off x="5341938" y="2311400"/>
            <a:ext cx="3197225" cy="3811588"/>
          </a:xfrm>
          <a:prstGeom prst="rect">
            <a:avLst/>
          </a:prstGeom>
          <a:noFill/>
          <a:ln w="9525">
            <a:noFill/>
          </a:ln>
        </p:spPr>
        <p:txBody>
          <a:bodyPr wrap="square" lIns="90000" tIns="46800" rIns="90000" bIns="46800" anchor="t"/>
          <a:p>
            <a:pPr marL="257175" indent="-257175"/>
            <a:r>
              <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rPr>
              <a:t>吗啡</a:t>
            </a:r>
            <a:endParaRPr lang="zh-CN" altLang="en-US"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buFont typeface="Arial" panose="020B0604020202020204" pitchFamily="34" charset="0"/>
              <a:buChar char="•"/>
            </a:pPr>
            <a:endPar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r>
              <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rPr>
              <a:t>海洛因</a:t>
            </a:r>
            <a:endParaRPr lang="zh-CN" altLang="en-US"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buFont typeface="Arial" panose="020B0604020202020204" pitchFamily="34" charset="0"/>
              <a:buChar char="•"/>
            </a:pPr>
            <a:endPar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endParaRPr>
          </a:p>
          <a:p>
            <a:pPr marL="257175" indent="-257175"/>
            <a:r>
              <a:rPr lang="en-US" altLang="zh-CN" sz="3600" b="0" dirty="0">
                <a:solidFill>
                  <a:srgbClr val="000000"/>
                </a:solidFill>
                <a:latin typeface="Arial" panose="020B0604020202020204" pitchFamily="34" charset="0"/>
                <a:ea typeface="宋体" panose="02010600030101010101" pitchFamily="2" charset="-122"/>
                <a:sym typeface="Arial" panose="020B0604020202020204" pitchFamily="34" charset="0"/>
              </a:rPr>
              <a:t>杜冷丁</a:t>
            </a:r>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2289" name="灯片编号占位符 1"/>
          <p:cNvSpPr/>
          <p:nvPr>
            <p:ph type="sldNum" sz="quarter" idx="12"/>
          </p:nvPr>
        </p:nvSpPr>
        <p:spPr>
          <a:ln/>
        </p:spPr>
        <p:txBody>
          <a:bodyPr anchor="ctr"/>
          <a:lstStyle>
            <a:lvl1pPr marL="0" lvl="0"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1800" b="1" i="0" kern="1200" baseline="0">
                <a:solidFill>
                  <a:schemeClr val="tx1"/>
                </a:solidFill>
                <a:latin typeface="Arial" panose="020B0604020202020204" pitchFamily="34" charset="0"/>
                <a:ea typeface="宋体" panose="02010600030101010101" pitchFamily="2" charset="-122"/>
                <a:cs typeface="+mn-cs"/>
              </a:defRPr>
            </a:lvl5pPr>
          </a:lstStyle>
          <a:p>
            <a:pPr lvl="0" algn="r"/>
            <a:fld id="{9A0DB2DC-4C9A-4742-B13C-FB6460FD3503}" type="slidenum">
              <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rPr>
            </a:fld>
            <a:endParaRPr lang="zh-CN" altLang="en-US" sz="1200" dirty="0">
              <a:solidFill>
                <a:srgbClr val="898989"/>
              </a:solidFill>
              <a:latin typeface="Arial" panose="020B0604020202020204" pitchFamily="34" charset="0"/>
              <a:ea typeface="MS PGothic" panose="020B0600070205080204" charset="-128"/>
              <a:sym typeface="Arial" panose="020B0604020202020204" pitchFamily="34" charset="0"/>
            </a:endParaRPr>
          </a:p>
        </p:txBody>
      </p:sp>
      <p:pic>
        <p:nvPicPr>
          <p:cNvPr id="12290" name="Picture 4"/>
          <p:cNvPicPr>
            <a:picLocks noChangeAspect="1"/>
          </p:cNvPicPr>
          <p:nvPr/>
        </p:nvPicPr>
        <p:blipFill>
          <a:blip r:embed="rId1"/>
          <a:stretch>
            <a:fillRect/>
          </a:stretch>
        </p:blipFill>
        <p:spPr>
          <a:xfrm>
            <a:off x="6594475" y="5051425"/>
            <a:ext cx="2371725" cy="1408113"/>
          </a:xfrm>
          <a:prstGeom prst="rect">
            <a:avLst/>
          </a:prstGeom>
          <a:noFill/>
          <a:ln w="9525">
            <a:noFill/>
          </a:ln>
        </p:spPr>
      </p:pic>
      <p:sp>
        <p:nvSpPr>
          <p:cNvPr id="12291" name="标题 16385"/>
          <p:cNvSpPr>
            <a:spLocks noGrp="1"/>
          </p:cNvSpPr>
          <p:nvPr>
            <p:ph type="ctrTitle"/>
          </p:nvPr>
        </p:nvSpPr>
        <p:spPr>
          <a:xfrm>
            <a:off x="971550" y="115888"/>
            <a:ext cx="2459038" cy="1384300"/>
          </a:xfrm>
          <a:ln/>
        </p:spPr>
        <p:txBody>
          <a:bodyPr vert="horz" wrap="square" anchor="ctr"/>
          <a:p>
            <a:pPr algn="l" fontAlgn="base">
              <a:buClrTx/>
              <a:buSzTx/>
              <a:buFontTx/>
            </a:pPr>
            <a:r>
              <a:rPr lang="zh-CN" altLang="en-US" sz="4400" kern="1200">
                <a:latin typeface="+mj-lt"/>
                <a:ea typeface="+mj-ea"/>
                <a:cs typeface="+mj-cs"/>
                <a:sym typeface="Arial" panose="020B0604020202020204" pitchFamily="34" charset="0"/>
              </a:rPr>
              <a:t>鸦 片</a:t>
            </a:r>
            <a:endParaRPr lang="zh-CN" altLang="en-US" sz="3200" kern="1200">
              <a:latin typeface="+mj-lt"/>
              <a:ea typeface="+mj-ea"/>
              <a:cs typeface="+mj-cs"/>
              <a:sym typeface="Arial" panose="020B0604020202020204" pitchFamily="34" charset="0"/>
            </a:endParaRPr>
          </a:p>
        </p:txBody>
      </p:sp>
      <p:sp>
        <p:nvSpPr>
          <p:cNvPr id="12292" name="文本占位符 16386"/>
          <p:cNvSpPr>
            <a:spLocks noGrp="1"/>
          </p:cNvSpPr>
          <p:nvPr>
            <p:ph type="subTitle" idx="1"/>
          </p:nvPr>
        </p:nvSpPr>
        <p:spPr>
          <a:xfrm>
            <a:off x="468313" y="1341438"/>
            <a:ext cx="8229600" cy="2016125"/>
          </a:xfrm>
          <a:ln/>
        </p:spPr>
        <p:txBody>
          <a:bodyPr vert="horz" wrap="square" anchor="t"/>
          <a:p>
            <a:pPr marL="342900" indent="-342900" algn="l" defTabSz="0">
              <a:lnSpc>
                <a:spcPct val="70000"/>
              </a:lnSpc>
              <a:spcBef>
                <a:spcPct val="0"/>
              </a:spcBef>
              <a:buClrTx/>
              <a:buSzTx/>
              <a:buChar char="•"/>
            </a:pPr>
            <a:r>
              <a:rPr lang="zh-CN" altLang="en-US" sz="2800" kern="1200">
                <a:solidFill>
                  <a:srgbClr val="000000"/>
                </a:solidFill>
                <a:latin typeface="宋体" panose="02010600030101010101" pitchFamily="2" charset="-122"/>
                <a:ea typeface="宋体" panose="02010600030101010101" pitchFamily="2" charset="-122"/>
                <a:cs typeface="+mn-cs"/>
                <a:sym typeface="黑体" panose="02010609060101010101" charset="-122"/>
              </a:rPr>
              <a:t>又叫阿片，俗称大烟，是罂粟果实中流出的乳液经干燥凝结而成。因产地不同而呈黑色或褐色，味苦。生鸦片经过烧煮和发酵，可制成精制鸦片，吸食时有一种强烈的香甜气味。吸食者初吸时会感到头晕目眩、恶心或头痛，多次吸食就会上瘾。</a:t>
            </a:r>
            <a:endParaRPr lang="zh-CN" altLang="en-US" sz="2000" kern="1200">
              <a:latin typeface="+mn-lt"/>
              <a:ea typeface="+mn-ea"/>
              <a:cs typeface="+mn-cs"/>
              <a:sym typeface="Arial" panose="020B0604020202020204" pitchFamily="34" charset="0"/>
            </a:endParaRPr>
          </a:p>
        </p:txBody>
      </p:sp>
      <p:pic>
        <p:nvPicPr>
          <p:cNvPr id="12293" name="图片 16387"/>
          <p:cNvPicPr>
            <a:picLocks noChangeAspect="1"/>
          </p:cNvPicPr>
          <p:nvPr/>
        </p:nvPicPr>
        <p:blipFill>
          <a:blip r:embed="rId2"/>
          <a:stretch>
            <a:fillRect/>
          </a:stretch>
        </p:blipFill>
        <p:spPr>
          <a:xfrm>
            <a:off x="5895975" y="4149725"/>
            <a:ext cx="3324225" cy="2176463"/>
          </a:xfrm>
          <a:prstGeom prst="rect">
            <a:avLst/>
          </a:prstGeom>
          <a:noFill/>
          <a:ln w="9525">
            <a:noFill/>
          </a:ln>
        </p:spPr>
      </p:pic>
      <p:pic>
        <p:nvPicPr>
          <p:cNvPr id="12294" name="图片 16388"/>
          <p:cNvPicPr>
            <a:picLocks noChangeAspect="1"/>
          </p:cNvPicPr>
          <p:nvPr/>
        </p:nvPicPr>
        <p:blipFill>
          <a:blip r:embed="rId3"/>
          <a:stretch>
            <a:fillRect/>
          </a:stretch>
        </p:blipFill>
        <p:spPr>
          <a:xfrm>
            <a:off x="193675" y="4149725"/>
            <a:ext cx="2901950" cy="2174875"/>
          </a:xfrm>
          <a:prstGeom prst="rect">
            <a:avLst/>
          </a:prstGeom>
          <a:noFill/>
          <a:ln w="9525">
            <a:noFill/>
          </a:ln>
        </p:spPr>
      </p:pic>
      <p:pic>
        <p:nvPicPr>
          <p:cNvPr id="12295" name="图片 16389"/>
          <p:cNvPicPr>
            <a:picLocks noChangeAspect="1"/>
          </p:cNvPicPr>
          <p:nvPr/>
        </p:nvPicPr>
        <p:blipFill>
          <a:blip r:embed="rId4"/>
          <a:stretch>
            <a:fillRect/>
          </a:stretch>
        </p:blipFill>
        <p:spPr>
          <a:xfrm>
            <a:off x="3095625" y="4149725"/>
            <a:ext cx="2800350" cy="2176463"/>
          </a:xfrm>
          <a:prstGeom prst="rect">
            <a:avLst/>
          </a:prstGeom>
          <a:noFill/>
          <a:ln w="9525">
            <a:noFill/>
          </a:ln>
        </p:spPr>
      </p:pic>
    </p:spTree>
  </p:cSld>
  <p:clrMapOvr>
    <a:masterClrMapping/>
  </p:clrMapOvr>
  <p:transition>
    <p:fade/>
  </p:transition>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1_自定义设计方案">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黑体"/>
        <a:ea typeface="黑体"/>
        <a:cs typeface=""/>
      </a:majorFont>
      <a:minorFont>
        <a:latin typeface="黑体"/>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6011</Words>
  <Application>WPS 演示</Application>
  <PresentationFormat>在屏幕上显示</PresentationFormat>
  <Paragraphs>342</Paragraphs>
  <Slides>48</Slides>
  <Notes>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48</vt:i4>
      </vt:variant>
    </vt:vector>
  </HeadingPairs>
  <TitlesOfParts>
    <vt:vector size="71" baseType="lpstr">
      <vt:lpstr>Arial</vt:lpstr>
      <vt:lpstr>宋体</vt:lpstr>
      <vt:lpstr>Wingdings</vt:lpstr>
      <vt:lpstr>黑体</vt:lpstr>
      <vt:lpstr>MS PGothic</vt:lpstr>
      <vt:lpstr>微软雅黑</vt:lpstr>
      <vt:lpstr>华文宋体</vt:lpstr>
      <vt:lpstr>Tahoma</vt:lpstr>
      <vt:lpstr>楷体_GB2312</vt:lpstr>
      <vt:lpstr>新宋体</vt:lpstr>
      <vt:lpstr>Gill Sans</vt:lpstr>
      <vt:lpstr>Segoe Print</vt:lpstr>
      <vt:lpstr>Gill Sans MT</vt:lpstr>
      <vt:lpstr>方正兰亭粗黑_GBK</vt:lpstr>
      <vt:lpstr>Open Sans</vt:lpstr>
      <vt:lpstr>方正兰亭黑简体</vt:lpstr>
      <vt:lpstr>Microsoft Sans Serif</vt:lpstr>
      <vt:lpstr>MingLiU</vt:lpstr>
      <vt:lpstr>MingLiU-ExtB</vt:lpstr>
      <vt:lpstr>Arial Unicode MS</vt:lpstr>
      <vt:lpstr>Arial Unicode MS</vt:lpstr>
      <vt:lpstr>1_自定义设计方案</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Administrator</cp:lastModifiedBy>
  <cp:revision>377</cp:revision>
  <dcterms:created xsi:type="dcterms:W3CDTF">2013-07-22T09:41:00Z</dcterms:created>
  <dcterms:modified xsi:type="dcterms:W3CDTF">2019-11-11T08:24:34Z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2052-11.3.0.8632</vt:lpwstr>
  </property>
</Properties>
</file>