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8" r:id="rId5"/>
    <p:sldId id="269" r:id="rId6"/>
    <p:sldId id="258" r:id="rId7"/>
    <p:sldId id="270" r:id="rId8"/>
    <p:sldId id="259" r:id="rId9"/>
    <p:sldId id="261" r:id="rId10"/>
    <p:sldId id="262" r:id="rId11"/>
    <p:sldId id="263" r:id="rId12"/>
    <p:sldId id="264" r:id="rId13"/>
    <p:sldId id="271" r:id="rId14"/>
    <p:sldId id="267"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EFF2AB-CD62-487E-8E63-4EE7ADFDA60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1E28169E-76EC-4114-B75E-52416A0D2B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1D3F27E-86B4-4CD2-982D-0FCCC9500182}"/>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D9CE3C87-F895-43BD-A95B-9FE32EC530C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FF210C4-175C-43FD-8CBD-AA73463B5953}"/>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2935213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E9D6A9-0ECF-4DDA-9041-FB0110A5D0D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608DE03-5F83-45E0-9EF6-FF8EB9AF706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370F394-673D-4294-B077-3FD6AA326CA3}"/>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88427F50-D88C-4553-95C7-EFF20D647A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CD0C355-AD1E-47C2-86CA-0CDB22A1FD60}"/>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3643349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221D88F-E636-4FF7-AED3-1B4897D895D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34D0D5C-9009-4EC7-AFFF-8E2D2A972B9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859BE9A-E408-44F1-8CB9-22D4A09387B4}"/>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6669ECB4-CE97-4763-BD63-278C845F30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BBD4D36-13F4-4DDA-A559-F8691C1365F1}"/>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2812790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8652E2-0B04-46D0-9F2F-06F9CD604F5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ACF8562-16B8-407A-9943-2D312C0860A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615076F-4420-4FF6-A36B-CEA77506D06E}"/>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02C3170E-9C91-4157-B410-E749ABAF26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F3F4097-22E2-4409-BE7B-71E5B9DCEB48}"/>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3906964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15B65DE-6F50-4490-B8E2-C8B749971F5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F28AB5C-EC38-4BD7-933C-8C9B7FDAF4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B50D0B5-3004-4BAC-BA2C-3606A13853A8}"/>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7CB3E01C-9010-46AA-92DE-CC908D23E61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844D80D-63D3-4DAD-B314-440546288DB2}"/>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1231530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7E0440-1881-46E3-A2E7-9FEF536B00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D9B3E32-3552-4024-AA89-6DC83C6A93B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6F121CE5-EE83-4525-8D46-D1F49625D33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76D15C2-1B94-4107-8C64-7973BD446B90}"/>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6" name="页脚占位符 5">
            <a:extLst>
              <a:ext uri="{FF2B5EF4-FFF2-40B4-BE49-F238E27FC236}">
                <a16:creationId xmlns:a16="http://schemas.microsoft.com/office/drawing/2014/main" id="{E9E99C65-9381-4392-9532-0BEF9518308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EC809B6-0036-4DCF-8C5A-F3ADCAA54C7C}"/>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132866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9DB5549-B74E-416E-93BD-44B0EE6BE2C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4035BF2-9333-4F90-A346-912A3DC3F4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9883179B-A625-4AD5-9EB0-631733486B3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97AE06D9-D7EB-4914-BFAA-CED4E7FD98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BC432-FD1D-4149-B8C3-737DF0E0D6A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BA8693BD-1B5F-4813-A32C-C8E03558F9D3}"/>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8" name="页脚占位符 7">
            <a:extLst>
              <a:ext uri="{FF2B5EF4-FFF2-40B4-BE49-F238E27FC236}">
                <a16:creationId xmlns:a16="http://schemas.microsoft.com/office/drawing/2014/main" id="{0AF7A7F6-F2DA-4AEA-9299-C582891E141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3D7F02C-A790-43CC-8BB9-42C49E29C57A}"/>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2851791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084E2F-26F9-4F32-B175-E866EA049A4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965B63B-8809-4E28-B61F-A6B2D589AE5F}"/>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4" name="页脚占位符 3">
            <a:extLst>
              <a:ext uri="{FF2B5EF4-FFF2-40B4-BE49-F238E27FC236}">
                <a16:creationId xmlns:a16="http://schemas.microsoft.com/office/drawing/2014/main" id="{9787478C-A225-4006-8695-D45818355F1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BCA40D6-1599-4503-A7F7-F669C2D4A414}"/>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3920258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6CD2CDA-05AA-4F21-8620-1218AC670D73}"/>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3" name="页脚占位符 2">
            <a:extLst>
              <a:ext uri="{FF2B5EF4-FFF2-40B4-BE49-F238E27FC236}">
                <a16:creationId xmlns:a16="http://schemas.microsoft.com/office/drawing/2014/main" id="{1AFD12DB-8BCA-4994-9C39-C781935EAD6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27854D67-127B-4D76-AA05-AFE7D0EF1985}"/>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180583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9FF7C1-2CA3-4CA4-A729-3B8304A85BE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A9894428-AE96-4CA3-89CE-EFDF8E83FB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701512C6-C7FD-4DFC-8F04-89F393984D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8D6DBF0-1617-474A-981D-168CE23C86B9}"/>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6" name="页脚占位符 5">
            <a:extLst>
              <a:ext uri="{FF2B5EF4-FFF2-40B4-BE49-F238E27FC236}">
                <a16:creationId xmlns:a16="http://schemas.microsoft.com/office/drawing/2014/main" id="{10949506-D505-40D5-A8D3-9FC09FA5697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B2AED32-CD8F-4651-BC50-641934D3DDED}"/>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669415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0F8E12-E431-4E40-B36C-4D6111B9420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6C9C968-C71F-4B1B-8A22-FF2CD4F90E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223A32A-AE50-4C7A-8081-F936C59B2F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E6D5486-18CA-464A-A239-3E2774866EE4}"/>
              </a:ext>
            </a:extLst>
          </p:cNvPr>
          <p:cNvSpPr>
            <a:spLocks noGrp="1"/>
          </p:cNvSpPr>
          <p:nvPr>
            <p:ph type="dt" sz="half" idx="10"/>
          </p:nvPr>
        </p:nvSpPr>
        <p:spPr/>
        <p:txBody>
          <a:bodyPr/>
          <a:lstStyle/>
          <a:p>
            <a:fld id="{A3AC25B7-5D43-404F-BEAA-8A1D886E0473}" type="datetimeFigureOut">
              <a:rPr lang="zh-CN" altLang="en-US" smtClean="0"/>
              <a:t>2019/11/13</a:t>
            </a:fld>
            <a:endParaRPr lang="zh-CN" altLang="en-US"/>
          </a:p>
        </p:txBody>
      </p:sp>
      <p:sp>
        <p:nvSpPr>
          <p:cNvPr id="6" name="页脚占位符 5">
            <a:extLst>
              <a:ext uri="{FF2B5EF4-FFF2-40B4-BE49-F238E27FC236}">
                <a16:creationId xmlns:a16="http://schemas.microsoft.com/office/drawing/2014/main" id="{7DEC7941-35A7-4B2E-AB14-02C10B80BB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275D2BB-23CF-482C-B4CE-0820FFB18BF5}"/>
              </a:ext>
            </a:extLst>
          </p:cNvPr>
          <p:cNvSpPr>
            <a:spLocks noGrp="1"/>
          </p:cNvSpPr>
          <p:nvPr>
            <p:ph type="sldNum" sz="quarter" idx="12"/>
          </p:nvPr>
        </p:nvSpPr>
        <p:spPr/>
        <p:txBody>
          <a:body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4230568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F85AEA4-B7E8-47EC-BFB5-59E4E9A12A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35DBE40-5CAF-42AD-B01E-CA68E2E0DD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27CF1D1-178C-43F8-94FA-FFC49545B3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AC25B7-5D43-404F-BEAA-8A1D886E0473}" type="datetimeFigureOut">
              <a:rPr lang="zh-CN" altLang="en-US" smtClean="0"/>
              <a:t>2019/11/13</a:t>
            </a:fld>
            <a:endParaRPr lang="zh-CN" altLang="en-US"/>
          </a:p>
        </p:txBody>
      </p:sp>
      <p:sp>
        <p:nvSpPr>
          <p:cNvPr id="5" name="页脚占位符 4">
            <a:extLst>
              <a:ext uri="{FF2B5EF4-FFF2-40B4-BE49-F238E27FC236}">
                <a16:creationId xmlns:a16="http://schemas.microsoft.com/office/drawing/2014/main" id="{6CE82AE4-459C-4D40-A921-48864C871A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C151B6B-8AEB-4E53-A04C-1BEAAD8B6D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15609-AF85-44F7-A5EC-E6D8860E0E6A}" type="slidenum">
              <a:rPr lang="zh-CN" altLang="en-US" smtClean="0"/>
              <a:t>‹#›</a:t>
            </a:fld>
            <a:endParaRPr lang="zh-CN" altLang="en-US"/>
          </a:p>
        </p:txBody>
      </p:sp>
    </p:spTree>
    <p:extLst>
      <p:ext uri="{BB962C8B-B14F-4D97-AF65-F5344CB8AC3E}">
        <p14:creationId xmlns:p14="http://schemas.microsoft.com/office/powerpoint/2010/main" val="3525724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36E1BE-FEBB-46F3-87FB-873AD0134C19}"/>
              </a:ext>
            </a:extLst>
          </p:cNvPr>
          <p:cNvSpPr>
            <a:spLocks noGrp="1"/>
          </p:cNvSpPr>
          <p:nvPr>
            <p:ph type="ctrTitle"/>
          </p:nvPr>
        </p:nvSpPr>
        <p:spPr/>
        <p:txBody>
          <a:bodyPr>
            <a:normAutofit/>
          </a:bodyPr>
          <a:lstStyle/>
          <a:p>
            <a:br>
              <a:rPr lang="en-US" altLang="zh-CN" sz="4800" b="1" dirty="0"/>
            </a:br>
            <a:r>
              <a:rPr lang="zh-CN" altLang="en-US" sz="4800" b="1" dirty="0"/>
              <a:t>毒品预防安全教育</a:t>
            </a:r>
            <a:br>
              <a:rPr lang="en-US" altLang="zh-CN" sz="4800" b="1" dirty="0"/>
            </a:br>
            <a:endParaRPr lang="zh-CN" altLang="en-US" sz="4800" b="1" dirty="0"/>
          </a:p>
        </p:txBody>
      </p:sp>
      <p:sp>
        <p:nvSpPr>
          <p:cNvPr id="3" name="副标题 2">
            <a:extLst>
              <a:ext uri="{FF2B5EF4-FFF2-40B4-BE49-F238E27FC236}">
                <a16:creationId xmlns:a16="http://schemas.microsoft.com/office/drawing/2014/main" id="{DF2C377D-4B50-451F-AF73-1860BC382551}"/>
              </a:ext>
            </a:extLst>
          </p:cNvPr>
          <p:cNvSpPr>
            <a:spLocks noGrp="1"/>
          </p:cNvSpPr>
          <p:nvPr>
            <p:ph type="subTitle" idx="1"/>
          </p:nvPr>
        </p:nvSpPr>
        <p:spPr/>
        <p:txBody>
          <a:bodyPr>
            <a:normAutofit fontScale="92500" lnSpcReduction="10000"/>
          </a:bodyPr>
          <a:lstStyle/>
          <a:p>
            <a:pPr algn="l"/>
            <a:r>
              <a:rPr lang="zh-CN" altLang="en-US" sz="3600" dirty="0"/>
              <a:t>一、认识毒品</a:t>
            </a:r>
            <a:endParaRPr lang="en-US" altLang="zh-CN" sz="3600" dirty="0"/>
          </a:p>
          <a:p>
            <a:pPr algn="l"/>
            <a:r>
              <a:rPr lang="zh-CN" altLang="en-US" sz="3600" dirty="0"/>
              <a:t>二、毒品的危害</a:t>
            </a:r>
            <a:endParaRPr lang="en-US" altLang="zh-CN" sz="3600" dirty="0"/>
          </a:p>
          <a:p>
            <a:pPr algn="l"/>
            <a:r>
              <a:rPr lang="zh-CN" altLang="en-US" sz="3600" dirty="0"/>
              <a:t>三、预防毒品</a:t>
            </a:r>
            <a:endParaRPr lang="en-US" altLang="zh-CN" sz="3600" dirty="0"/>
          </a:p>
          <a:p>
            <a:pPr algn="l"/>
            <a:endParaRPr lang="zh-CN" altLang="en-US" dirty="0"/>
          </a:p>
        </p:txBody>
      </p:sp>
    </p:spTree>
    <p:extLst>
      <p:ext uri="{BB962C8B-B14F-4D97-AF65-F5344CB8AC3E}">
        <p14:creationId xmlns:p14="http://schemas.microsoft.com/office/powerpoint/2010/main" val="289935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BB9E33-FE6B-42CA-84EA-69D2061E4F0F}"/>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305433D0-923D-42D8-8CE2-565E743B68B7}"/>
              </a:ext>
            </a:extLst>
          </p:cNvPr>
          <p:cNvSpPr>
            <a:spLocks noGrp="1"/>
          </p:cNvSpPr>
          <p:nvPr>
            <p:ph idx="1"/>
          </p:nvPr>
        </p:nvSpPr>
        <p:spPr/>
        <p:txBody>
          <a:bodyPr/>
          <a:lstStyle/>
          <a:p>
            <a:r>
              <a:rPr lang="en-US" altLang="zh-CN" dirty="0"/>
              <a:t>A</a:t>
            </a:r>
            <a:r>
              <a:rPr lang="zh-CN" altLang="en-US" dirty="0"/>
              <a:t>、</a:t>
            </a:r>
            <a:r>
              <a:rPr lang="zh-CN" altLang="zh-CN" dirty="0"/>
              <a:t>心理防线</a:t>
            </a:r>
            <a:endParaRPr lang="en-US" altLang="zh-CN" dirty="0"/>
          </a:p>
          <a:p>
            <a:pPr marL="0" indent="0">
              <a:buNone/>
            </a:pPr>
            <a:r>
              <a:rPr lang="en-US" altLang="zh-CN" dirty="0"/>
              <a:t>   </a:t>
            </a:r>
            <a:r>
              <a:rPr lang="zh-CN" altLang="zh-CN" sz="2400" dirty="0"/>
              <a:t>一</a:t>
            </a:r>
            <a:r>
              <a:rPr lang="zh-CN" altLang="en-US" sz="2400" dirty="0"/>
              <a:t>、</a:t>
            </a:r>
            <a:r>
              <a:rPr lang="zh-CN" altLang="zh-CN" sz="2400" dirty="0"/>
              <a:t>正确把握好奇心的问题。</a:t>
            </a:r>
            <a:endParaRPr lang="en-US" altLang="zh-CN" sz="2400" dirty="0"/>
          </a:p>
          <a:p>
            <a:pPr marL="0" indent="0">
              <a:buNone/>
            </a:pPr>
            <a:endParaRPr lang="en-US" altLang="zh-CN" sz="2400" dirty="0"/>
          </a:p>
          <a:p>
            <a:pPr marL="0" indent="0">
              <a:buNone/>
            </a:pPr>
            <a:endParaRPr lang="en-US" altLang="zh-CN" sz="2400" dirty="0"/>
          </a:p>
          <a:p>
            <a:pPr marL="0" indent="0">
              <a:buNone/>
            </a:pPr>
            <a:r>
              <a:rPr lang="en-US" altLang="zh-CN" sz="2400" dirty="0"/>
              <a:t>    </a:t>
            </a:r>
            <a:r>
              <a:rPr lang="zh-CN" altLang="zh-CN" sz="2400" dirty="0"/>
              <a:t>二</a:t>
            </a:r>
            <a:r>
              <a:rPr lang="zh-CN" altLang="en-US" sz="2400" dirty="0"/>
              <a:t>、</a:t>
            </a:r>
            <a:r>
              <a:rPr lang="zh-CN" altLang="zh-CN" sz="2400" dirty="0"/>
              <a:t>正确对待挫折和困难。</a:t>
            </a:r>
            <a:endParaRPr lang="zh-CN" altLang="en-US" sz="2400" dirty="0"/>
          </a:p>
        </p:txBody>
      </p:sp>
    </p:spTree>
    <p:extLst>
      <p:ext uri="{BB962C8B-B14F-4D97-AF65-F5344CB8AC3E}">
        <p14:creationId xmlns:p14="http://schemas.microsoft.com/office/powerpoint/2010/main" val="1628978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1B12E0-EB09-4F59-9A56-E3EB5543A77E}"/>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5CA7791-2752-4D26-B603-25CA24301AB6}"/>
              </a:ext>
            </a:extLst>
          </p:cNvPr>
          <p:cNvSpPr>
            <a:spLocks noGrp="1"/>
          </p:cNvSpPr>
          <p:nvPr>
            <p:ph idx="1"/>
          </p:nvPr>
        </p:nvSpPr>
        <p:spPr/>
        <p:txBody>
          <a:bodyPr/>
          <a:lstStyle/>
          <a:p>
            <a:r>
              <a:rPr lang="en-US" altLang="zh-CN" dirty="0"/>
              <a:t>B</a:t>
            </a:r>
            <a:r>
              <a:rPr lang="zh-CN" altLang="en-US" dirty="0"/>
              <a:t>、</a:t>
            </a:r>
            <a:r>
              <a:rPr lang="zh-CN" altLang="zh-CN" dirty="0"/>
              <a:t>行为防线</a:t>
            </a:r>
            <a:endParaRPr lang="en-US" altLang="zh-CN" dirty="0"/>
          </a:p>
          <a:p>
            <a:pPr marL="0" indent="0">
              <a:buNone/>
            </a:pPr>
            <a:r>
              <a:rPr lang="en-US" altLang="zh-CN" sz="2400" dirty="0"/>
              <a:t>    </a:t>
            </a:r>
          </a:p>
          <a:p>
            <a:pPr marL="0" indent="0">
              <a:buNone/>
            </a:pPr>
            <a:r>
              <a:rPr lang="en-US" altLang="zh-CN" sz="2400" dirty="0"/>
              <a:t>     </a:t>
            </a:r>
            <a:r>
              <a:rPr lang="zh-CN" altLang="zh-CN" sz="2400" dirty="0"/>
              <a:t>第一条，从不吸烟、不饮酒做起</a:t>
            </a:r>
            <a:endParaRPr lang="en-US" altLang="zh-CN" sz="2400" dirty="0"/>
          </a:p>
          <a:p>
            <a:pPr marL="0" indent="0">
              <a:buNone/>
            </a:pPr>
            <a:r>
              <a:rPr lang="en-US" altLang="zh-CN" sz="2400" dirty="0"/>
              <a:t>     </a:t>
            </a:r>
            <a:r>
              <a:rPr lang="zh-CN" altLang="zh-CN" sz="2400" dirty="0"/>
              <a:t>第二条，中小学生要不涉足青少年不宜进入的场所</a:t>
            </a:r>
            <a:endParaRPr lang="en-US" altLang="zh-CN" sz="2400" dirty="0"/>
          </a:p>
          <a:p>
            <a:pPr marL="0" indent="0">
              <a:buNone/>
            </a:pPr>
            <a:r>
              <a:rPr lang="en-US" altLang="zh-CN" sz="2400" dirty="0"/>
              <a:t>     </a:t>
            </a:r>
            <a:r>
              <a:rPr lang="zh-CN" altLang="zh-CN" sz="2400" dirty="0"/>
              <a:t>第三条，慎重交友</a:t>
            </a:r>
            <a:endParaRPr lang="zh-CN" altLang="en-US" sz="2400" dirty="0"/>
          </a:p>
        </p:txBody>
      </p:sp>
    </p:spTree>
    <p:extLst>
      <p:ext uri="{BB962C8B-B14F-4D97-AF65-F5344CB8AC3E}">
        <p14:creationId xmlns:p14="http://schemas.microsoft.com/office/powerpoint/2010/main" val="1834011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2DBA8-17D6-44C3-951B-B5D9E704E96A}"/>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A411EFC1-652A-4465-B8C1-34373B15F21B}"/>
              </a:ext>
            </a:extLst>
          </p:cNvPr>
          <p:cNvSpPr>
            <a:spLocks noGrp="1"/>
          </p:cNvSpPr>
          <p:nvPr>
            <p:ph idx="1"/>
          </p:nvPr>
        </p:nvSpPr>
        <p:spPr/>
        <p:txBody>
          <a:bodyPr/>
          <a:lstStyle/>
          <a:p>
            <a:r>
              <a:rPr lang="en-US" altLang="zh-CN" dirty="0"/>
              <a:t>C</a:t>
            </a:r>
            <a:r>
              <a:rPr lang="zh-CN" altLang="en-US" dirty="0"/>
              <a:t>、</a:t>
            </a:r>
            <a:r>
              <a:rPr lang="zh-CN" altLang="zh-CN" dirty="0"/>
              <a:t>思想防线</a:t>
            </a:r>
            <a:endParaRPr lang="en-US" altLang="zh-CN" dirty="0"/>
          </a:p>
          <a:p>
            <a:pPr marL="0" indent="0">
              <a:buNone/>
            </a:pPr>
            <a:r>
              <a:rPr lang="en-US" altLang="zh-CN" dirty="0"/>
              <a:t>    </a:t>
            </a:r>
          </a:p>
          <a:p>
            <a:pPr marL="0" indent="0">
              <a:buNone/>
            </a:pPr>
            <a:r>
              <a:rPr lang="en-US" altLang="zh-CN" dirty="0"/>
              <a:t>    </a:t>
            </a:r>
            <a:r>
              <a:rPr lang="zh-CN" altLang="en-US" sz="2400" dirty="0"/>
              <a:t>（</a:t>
            </a:r>
            <a:r>
              <a:rPr lang="en-US" altLang="zh-CN" sz="2400" dirty="0"/>
              <a:t>1</a:t>
            </a:r>
            <a:r>
              <a:rPr lang="zh-CN" altLang="en-US" sz="2400" dirty="0"/>
              <a:t>） </a:t>
            </a:r>
            <a:r>
              <a:rPr lang="zh-CN" altLang="zh-CN" sz="2400" dirty="0"/>
              <a:t>正确的</a:t>
            </a:r>
            <a:r>
              <a:rPr lang="zh-CN" altLang="en-US" sz="2400" dirty="0"/>
              <a:t>世界观、</a:t>
            </a:r>
            <a:r>
              <a:rPr lang="zh-CN" altLang="zh-CN" sz="2400" dirty="0"/>
              <a:t>人生观</a:t>
            </a:r>
            <a:r>
              <a:rPr lang="zh-CN" altLang="en-US" sz="2400" dirty="0"/>
              <a:t>和</a:t>
            </a:r>
            <a:r>
              <a:rPr lang="zh-CN" altLang="zh-CN" sz="2400" dirty="0"/>
              <a:t>价值观</a:t>
            </a:r>
            <a:endParaRPr lang="en-US" altLang="zh-CN" sz="2400" dirty="0"/>
          </a:p>
          <a:p>
            <a:pPr marL="0" indent="0">
              <a:buNone/>
            </a:pPr>
            <a:r>
              <a:rPr lang="en-US" altLang="zh-CN" sz="2400" dirty="0"/>
              <a:t>     </a:t>
            </a:r>
            <a:r>
              <a:rPr lang="zh-CN" altLang="en-US" sz="2400" dirty="0"/>
              <a:t>（</a:t>
            </a:r>
            <a:r>
              <a:rPr lang="en-US" altLang="zh-CN" sz="2400" dirty="0"/>
              <a:t>2</a:t>
            </a:r>
            <a:r>
              <a:rPr lang="zh-CN" altLang="en-US" sz="2400" dirty="0"/>
              <a:t>） 不忘初心，有理想，有追求，有信念，</a:t>
            </a:r>
            <a:endParaRPr lang="en-US" altLang="zh-CN" sz="2400" dirty="0"/>
          </a:p>
          <a:p>
            <a:pPr marL="0" indent="0">
              <a:buNone/>
            </a:pPr>
            <a:r>
              <a:rPr lang="en-US" altLang="zh-CN" sz="2400" dirty="0"/>
              <a:t>     </a:t>
            </a:r>
            <a:r>
              <a:rPr lang="zh-CN" altLang="en-US" sz="2400" dirty="0"/>
              <a:t>（</a:t>
            </a:r>
            <a:r>
              <a:rPr lang="en-US" altLang="zh-CN" sz="2400" dirty="0"/>
              <a:t>3</a:t>
            </a:r>
            <a:r>
              <a:rPr lang="zh-CN" altLang="en-US" sz="2400" dirty="0"/>
              <a:t>） 把精力放在学习上，注重德智体美劳全面发展</a:t>
            </a:r>
          </a:p>
        </p:txBody>
      </p:sp>
    </p:spTree>
    <p:extLst>
      <p:ext uri="{BB962C8B-B14F-4D97-AF65-F5344CB8AC3E}">
        <p14:creationId xmlns:p14="http://schemas.microsoft.com/office/powerpoint/2010/main" val="986429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2BBDFB-8421-4C60-9DC4-186036CE7DEC}"/>
              </a:ext>
            </a:extLst>
          </p:cNvPr>
          <p:cNvSpPr>
            <a:spLocks noGrp="1"/>
          </p:cNvSpPr>
          <p:nvPr>
            <p:ph type="title"/>
          </p:nvPr>
        </p:nvSpPr>
        <p:spPr/>
        <p:txBody>
          <a:bodyPr/>
          <a:lstStyle/>
          <a:p>
            <a:endParaRPr lang="zh-CN" altLang="en-US"/>
          </a:p>
        </p:txBody>
      </p:sp>
      <p:pic>
        <p:nvPicPr>
          <p:cNvPr id="5" name="内容占位符 4">
            <a:extLst>
              <a:ext uri="{FF2B5EF4-FFF2-40B4-BE49-F238E27FC236}">
                <a16:creationId xmlns:a16="http://schemas.microsoft.com/office/drawing/2014/main" id="{8D258E0E-FD1E-4EFF-AB67-D6F5DEE8A02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7735" y="1371844"/>
            <a:ext cx="4762500" cy="3171825"/>
          </a:xfrm>
        </p:spPr>
      </p:pic>
      <p:pic>
        <p:nvPicPr>
          <p:cNvPr id="19" name="图片 18">
            <a:extLst>
              <a:ext uri="{FF2B5EF4-FFF2-40B4-BE49-F238E27FC236}">
                <a16:creationId xmlns:a16="http://schemas.microsoft.com/office/drawing/2014/main" id="{555B5D6F-027C-4F4B-909E-14F8FFCA6A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2552" y="82875"/>
            <a:ext cx="4850910" cy="6858000"/>
          </a:xfrm>
          <a:prstGeom prst="rect">
            <a:avLst/>
          </a:prstGeom>
        </p:spPr>
      </p:pic>
      <p:pic>
        <p:nvPicPr>
          <p:cNvPr id="20" name="图片 19">
            <a:extLst>
              <a:ext uri="{FF2B5EF4-FFF2-40B4-BE49-F238E27FC236}">
                <a16:creationId xmlns:a16="http://schemas.microsoft.com/office/drawing/2014/main" id="{007C38E1-29D6-49A5-B294-EF18167129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856" y="2312212"/>
            <a:ext cx="6962970" cy="4462913"/>
          </a:xfrm>
          <a:prstGeom prst="rect">
            <a:avLst/>
          </a:prstGeom>
        </p:spPr>
      </p:pic>
    </p:spTree>
    <p:extLst>
      <p:ext uri="{BB962C8B-B14F-4D97-AF65-F5344CB8AC3E}">
        <p14:creationId xmlns:p14="http://schemas.microsoft.com/office/powerpoint/2010/main" val="54733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5D8F01-1F33-46A0-9F30-85883EC9D6A6}"/>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DF8A2FED-5B18-4EF3-B6C5-7C42B0585D24}"/>
              </a:ext>
            </a:extLst>
          </p:cNvPr>
          <p:cNvSpPr>
            <a:spLocks noGrp="1"/>
          </p:cNvSpPr>
          <p:nvPr>
            <p:ph idx="1"/>
          </p:nvPr>
        </p:nvSpPr>
        <p:spPr/>
        <p:txBody>
          <a:bodyPr/>
          <a:lstStyle/>
          <a:p>
            <a:r>
              <a:rPr lang="en-US" altLang="zh-CN" dirty="0"/>
              <a:t>3</a:t>
            </a:r>
            <a:r>
              <a:rPr lang="zh-CN" altLang="en-US" dirty="0"/>
              <a:t>、预防毒品的措施</a:t>
            </a:r>
            <a:endParaRPr lang="en-US" altLang="zh-CN" dirty="0"/>
          </a:p>
          <a:p>
            <a:pPr marL="0" indent="0">
              <a:buNone/>
            </a:pPr>
            <a:r>
              <a:rPr lang="zh-CN" altLang="en-US" sz="2400" dirty="0"/>
              <a:t>一、</a:t>
            </a:r>
            <a:r>
              <a:rPr lang="zh-CN" altLang="zh-CN" sz="2400" dirty="0"/>
              <a:t>不要滥用药物</a:t>
            </a:r>
            <a:endParaRPr lang="en-US" altLang="zh-CN" sz="2400" dirty="0"/>
          </a:p>
          <a:p>
            <a:pPr marL="0" indent="0">
              <a:buNone/>
            </a:pPr>
            <a:r>
              <a:rPr lang="zh-CN" altLang="en-US" sz="2400" dirty="0"/>
              <a:t>二、</a:t>
            </a:r>
            <a:r>
              <a:rPr lang="zh-CN" altLang="zh-CN" sz="2400" dirty="0"/>
              <a:t>参加各项禁毒工作</a:t>
            </a:r>
            <a:r>
              <a:rPr lang="en-US" altLang="zh-CN" sz="2400" dirty="0"/>
              <a:t>,</a:t>
            </a:r>
            <a:r>
              <a:rPr lang="zh-CN" altLang="en-US" sz="2400" dirty="0"/>
              <a:t>如</a:t>
            </a:r>
            <a:r>
              <a:rPr lang="zh-CN" altLang="zh-CN" sz="2400" dirty="0"/>
              <a:t>参加学校的毒品预防教育，听一些禁毒讲座，看</a:t>
            </a:r>
            <a:r>
              <a:rPr lang="en-US" altLang="zh-CN" sz="2400" dirty="0"/>
              <a:t>    </a:t>
            </a:r>
          </a:p>
          <a:p>
            <a:pPr marL="0" indent="0">
              <a:buNone/>
            </a:pPr>
            <a:r>
              <a:rPr lang="en-US" altLang="zh-CN" sz="2400" dirty="0"/>
              <a:t>      </a:t>
            </a:r>
            <a:r>
              <a:rPr lang="zh-CN" altLang="en-US" sz="2400" dirty="0"/>
              <a:t>一</a:t>
            </a:r>
            <a:r>
              <a:rPr lang="zh-CN" altLang="zh-CN" sz="2400" dirty="0"/>
              <a:t>些禁毒方面的影视片；参加无毒社区的活动</a:t>
            </a:r>
            <a:endParaRPr lang="en-US" altLang="zh-CN" sz="2400" dirty="0"/>
          </a:p>
          <a:p>
            <a:pPr marL="0" indent="0">
              <a:buNone/>
            </a:pPr>
            <a:r>
              <a:rPr lang="zh-CN" altLang="en-US" sz="2400" dirty="0"/>
              <a:t>三、</a:t>
            </a:r>
            <a:r>
              <a:rPr lang="zh-CN" altLang="zh-CN" sz="2400" dirty="0"/>
              <a:t>可以参加禁毒志愿者活动</a:t>
            </a:r>
            <a:endParaRPr lang="en-US" altLang="zh-CN" sz="2400" dirty="0"/>
          </a:p>
          <a:p>
            <a:pPr marL="0" indent="0">
              <a:buNone/>
            </a:pPr>
            <a:r>
              <a:rPr lang="zh-CN" altLang="zh-CN" sz="2400" dirty="0"/>
              <a:t>四、指导学生学习我国的法律、法规的相关规定</a:t>
            </a:r>
            <a:endParaRPr lang="zh-CN" altLang="en-US" sz="2400" dirty="0"/>
          </a:p>
        </p:txBody>
      </p:sp>
    </p:spTree>
    <p:extLst>
      <p:ext uri="{BB962C8B-B14F-4D97-AF65-F5344CB8AC3E}">
        <p14:creationId xmlns:p14="http://schemas.microsoft.com/office/powerpoint/2010/main" val="4899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A27F03-FF37-48F6-87B2-4E3486CECB0F}"/>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7401566C-6A55-4537-8F5C-8A4773252527}"/>
              </a:ext>
            </a:extLst>
          </p:cNvPr>
          <p:cNvSpPr>
            <a:spLocks noGrp="1"/>
          </p:cNvSpPr>
          <p:nvPr>
            <p:ph idx="1"/>
          </p:nvPr>
        </p:nvSpPr>
        <p:spPr/>
        <p:txBody>
          <a:bodyPr/>
          <a:lstStyle/>
          <a:p>
            <a:r>
              <a:rPr lang="zh-CN" altLang="en-US" sz="3200" b="1" dirty="0"/>
              <a:t>一、认识毒品</a:t>
            </a:r>
            <a:endParaRPr lang="en-US" altLang="zh-CN" sz="3200" b="1" dirty="0"/>
          </a:p>
          <a:p>
            <a:pPr marL="0" indent="0">
              <a:lnSpc>
                <a:spcPct val="150000"/>
              </a:lnSpc>
              <a:buNone/>
            </a:pPr>
            <a:r>
              <a:rPr lang="en-US" altLang="zh-CN" sz="3200" dirty="0"/>
              <a:t>   1</a:t>
            </a:r>
            <a:r>
              <a:rPr lang="zh-CN" altLang="en-US" sz="3200" dirty="0"/>
              <a:t>、什么是毒品</a:t>
            </a:r>
            <a:endParaRPr lang="en-US" altLang="zh-CN" sz="3200" dirty="0"/>
          </a:p>
          <a:p>
            <a:pPr marL="0" indent="0">
              <a:lnSpc>
                <a:spcPct val="150000"/>
              </a:lnSpc>
              <a:buNone/>
            </a:pPr>
            <a:r>
              <a:rPr lang="en-US" altLang="zh-CN" sz="2400" dirty="0"/>
              <a:t>           </a:t>
            </a:r>
            <a:r>
              <a:rPr lang="zh-CN" altLang="zh-CN" sz="2400" dirty="0"/>
              <a:t>根据《刑法》第</a:t>
            </a:r>
            <a:r>
              <a:rPr lang="en-US" altLang="zh-CN" sz="2400" dirty="0"/>
              <a:t>357</a:t>
            </a:r>
            <a:r>
              <a:rPr lang="zh-CN" altLang="zh-CN" sz="2400" dirty="0"/>
              <a:t>条的规定：毒品是指鸦片、海洛因、甲基苯丙胺（冰毒）、吗啡、大麻、可卡因以及国家规定管制的其它能够使人形成瘾癖的麻醉药品和精神药品。毒品包含了很多种，是一个庞大的家族。</a:t>
            </a:r>
            <a:endParaRPr lang="zh-CN" altLang="en-US" sz="2400" dirty="0"/>
          </a:p>
        </p:txBody>
      </p:sp>
    </p:spTree>
    <p:extLst>
      <p:ext uri="{BB962C8B-B14F-4D97-AF65-F5344CB8AC3E}">
        <p14:creationId xmlns:p14="http://schemas.microsoft.com/office/powerpoint/2010/main" val="3376443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D5DA09-235E-4DE6-B2C3-7A4627DAAC8C}"/>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85CBE13-2F67-438E-87AF-D448C3D93A37}"/>
              </a:ext>
            </a:extLst>
          </p:cNvPr>
          <p:cNvSpPr>
            <a:spLocks noGrp="1"/>
          </p:cNvSpPr>
          <p:nvPr>
            <p:ph idx="1"/>
          </p:nvPr>
        </p:nvSpPr>
        <p:spPr/>
        <p:txBody>
          <a:bodyPr>
            <a:normAutofit fontScale="77500" lnSpcReduction="20000"/>
          </a:bodyPr>
          <a:lstStyle/>
          <a:p>
            <a:pPr>
              <a:lnSpc>
                <a:spcPct val="160000"/>
              </a:lnSpc>
            </a:pPr>
            <a:r>
              <a:rPr lang="en-US" altLang="zh-CN" sz="4600" dirty="0"/>
              <a:t>2</a:t>
            </a:r>
            <a:r>
              <a:rPr lang="zh-CN" altLang="en-US" sz="4600" dirty="0"/>
              <a:t>、毒品的分类</a:t>
            </a:r>
            <a:endParaRPr lang="en-US" altLang="zh-CN" sz="4600" dirty="0"/>
          </a:p>
          <a:p>
            <a:pPr marL="0" indent="0">
              <a:lnSpc>
                <a:spcPct val="160000"/>
              </a:lnSpc>
              <a:buNone/>
            </a:pPr>
            <a:r>
              <a:rPr lang="en-US" altLang="zh-CN" dirty="0"/>
              <a:t>     </a:t>
            </a:r>
            <a:r>
              <a:rPr lang="en-US" altLang="zh-CN" sz="4000" dirty="0"/>
              <a:t>A</a:t>
            </a:r>
            <a:r>
              <a:rPr lang="zh-CN" altLang="zh-CN" sz="4000" dirty="0"/>
              <a:t>：麻醉药品</a:t>
            </a:r>
            <a:br>
              <a:rPr lang="en-US" altLang="zh-CN" dirty="0"/>
            </a:br>
            <a:br>
              <a:rPr lang="en-US" altLang="zh-CN" sz="2600" dirty="0"/>
            </a:br>
            <a:r>
              <a:rPr lang="en-US" altLang="zh-CN" sz="3400" dirty="0"/>
              <a:t>       </a:t>
            </a:r>
            <a:r>
              <a:rPr lang="zh-CN" altLang="zh-CN" sz="3400" dirty="0"/>
              <a:t>阿片类</a:t>
            </a:r>
            <a:r>
              <a:rPr lang="en-US" altLang="zh-CN" sz="3400" dirty="0"/>
              <a:t>(6</a:t>
            </a:r>
            <a:r>
              <a:rPr lang="zh-CN" altLang="zh-CN" sz="3400" dirty="0"/>
              <a:t>种</a:t>
            </a:r>
            <a:r>
              <a:rPr lang="en-US" altLang="zh-CN" sz="3400" dirty="0"/>
              <a:t>)</a:t>
            </a:r>
            <a:r>
              <a:rPr lang="zh-CN" altLang="zh-CN" sz="3400" dirty="0"/>
              <a:t>、吗啡类</a:t>
            </a:r>
            <a:r>
              <a:rPr lang="en-US" altLang="zh-CN" sz="3400" dirty="0"/>
              <a:t>(3</a:t>
            </a:r>
            <a:r>
              <a:rPr lang="zh-CN" altLang="zh-CN" sz="3400" dirty="0"/>
              <a:t>种</a:t>
            </a:r>
            <a:r>
              <a:rPr lang="en-US" altLang="zh-CN" sz="3400" dirty="0"/>
              <a:t>)</a:t>
            </a:r>
            <a:r>
              <a:rPr lang="zh-CN" altLang="zh-CN" sz="3400" dirty="0"/>
              <a:t>、盐酸乙基吗啡类</a:t>
            </a:r>
            <a:r>
              <a:rPr lang="en-US" altLang="zh-CN" sz="3400" dirty="0"/>
              <a:t>(3</a:t>
            </a:r>
            <a:r>
              <a:rPr lang="zh-CN" altLang="zh-CN" sz="3400" dirty="0"/>
              <a:t>种</a:t>
            </a:r>
            <a:r>
              <a:rPr lang="en-US" altLang="zh-CN" sz="3400" dirty="0"/>
              <a:t>)</a:t>
            </a:r>
            <a:r>
              <a:rPr lang="zh-CN" altLang="zh-CN" sz="3400" dirty="0"/>
              <a:t>、可待因类</a:t>
            </a:r>
            <a:r>
              <a:rPr lang="en-US" altLang="zh-CN" sz="3400" dirty="0"/>
              <a:t>(5</a:t>
            </a:r>
            <a:r>
              <a:rPr lang="zh-CN" altLang="zh-CN" sz="3400" dirty="0"/>
              <a:t>种</a:t>
            </a:r>
            <a:r>
              <a:rPr lang="en-US" altLang="zh-CN" sz="3400" dirty="0"/>
              <a:t>)</a:t>
            </a:r>
            <a:r>
              <a:rPr lang="zh-CN" altLang="zh-CN" sz="3400" dirty="0"/>
              <a:t>福呵定类</a:t>
            </a:r>
            <a:r>
              <a:rPr lang="en-US" altLang="zh-CN" sz="3400" dirty="0"/>
              <a:t>(2</a:t>
            </a:r>
            <a:r>
              <a:rPr lang="zh-CN" altLang="zh-CN" sz="3400" dirty="0"/>
              <a:t>种</a:t>
            </a:r>
            <a:r>
              <a:rPr lang="en-US" altLang="zh-CN" sz="3400" dirty="0"/>
              <a:t>)</a:t>
            </a:r>
            <a:r>
              <a:rPr lang="zh-CN" altLang="zh-CN" sz="3400" dirty="0"/>
              <a:t>、可卡因类</a:t>
            </a:r>
            <a:r>
              <a:rPr lang="en-US" altLang="zh-CN" sz="3400" dirty="0"/>
              <a:t>(2</a:t>
            </a:r>
            <a:r>
              <a:rPr lang="zh-CN" altLang="zh-CN" sz="3400" dirty="0"/>
              <a:t>种</a:t>
            </a:r>
            <a:r>
              <a:rPr lang="en-US" altLang="zh-CN" sz="3400" dirty="0"/>
              <a:t>)</a:t>
            </a:r>
            <a:r>
              <a:rPr lang="zh-CN" altLang="zh-CN" sz="3400" dirty="0"/>
              <a:t>及合成麻醉药类</a:t>
            </a:r>
            <a:r>
              <a:rPr lang="en-US" altLang="zh-CN" sz="3400" dirty="0"/>
              <a:t>(6</a:t>
            </a:r>
            <a:r>
              <a:rPr lang="zh-CN" altLang="zh-CN" sz="3400" dirty="0"/>
              <a:t>种</a:t>
            </a:r>
            <a:r>
              <a:rPr lang="en-US" altLang="zh-CN" sz="3400" dirty="0"/>
              <a:t>)</a:t>
            </a:r>
            <a:r>
              <a:rPr lang="zh-CN" altLang="zh-CN" sz="3400" dirty="0"/>
              <a:t>计</a:t>
            </a:r>
            <a:r>
              <a:rPr lang="en-US" altLang="zh-CN" sz="3400" dirty="0"/>
              <a:t>7</a:t>
            </a:r>
            <a:r>
              <a:rPr lang="zh-CN" altLang="zh-CN" sz="3400" dirty="0"/>
              <a:t>类</a:t>
            </a:r>
            <a:r>
              <a:rPr lang="en-US" altLang="zh-CN" sz="3400" dirty="0"/>
              <a:t>129</a:t>
            </a:r>
            <a:r>
              <a:rPr lang="zh-CN" altLang="zh-CN" sz="3400" dirty="0"/>
              <a:t>种。</a:t>
            </a:r>
            <a:br>
              <a:rPr lang="en-US" altLang="zh-CN" sz="3400" dirty="0"/>
            </a:br>
            <a:br>
              <a:rPr lang="en-US" altLang="zh-CN" sz="3400" dirty="0"/>
            </a:br>
            <a:endParaRPr lang="zh-CN" altLang="en-US" sz="3400" dirty="0"/>
          </a:p>
        </p:txBody>
      </p:sp>
    </p:spTree>
    <p:extLst>
      <p:ext uri="{BB962C8B-B14F-4D97-AF65-F5344CB8AC3E}">
        <p14:creationId xmlns:p14="http://schemas.microsoft.com/office/powerpoint/2010/main" val="942141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4B5B04-32DD-479C-8A5F-7FA6E8C13375}"/>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645B2431-0AF9-44A1-83B5-B8C4CCD49E36}"/>
              </a:ext>
            </a:extLst>
          </p:cNvPr>
          <p:cNvSpPr>
            <a:spLocks noGrp="1"/>
          </p:cNvSpPr>
          <p:nvPr>
            <p:ph idx="1"/>
          </p:nvPr>
        </p:nvSpPr>
        <p:spPr/>
        <p:txBody>
          <a:bodyPr/>
          <a:lstStyle/>
          <a:p>
            <a:r>
              <a:rPr lang="en-US" altLang="zh-CN" dirty="0"/>
              <a:t> B</a:t>
            </a:r>
            <a:r>
              <a:rPr lang="zh-CN" altLang="zh-CN" dirty="0"/>
              <a:t>：精神药物</a:t>
            </a:r>
            <a:endParaRPr lang="en-US" altLang="zh-CN" dirty="0"/>
          </a:p>
          <a:p>
            <a:pPr marL="0" indent="0">
              <a:buNone/>
            </a:pPr>
            <a:br>
              <a:rPr lang="en-US" altLang="zh-CN" dirty="0"/>
            </a:br>
            <a:br>
              <a:rPr lang="en-US" altLang="zh-CN" sz="1200" dirty="0"/>
            </a:br>
            <a:r>
              <a:rPr lang="en-US" altLang="zh-CN" sz="2400" dirty="0"/>
              <a:t>(1)</a:t>
            </a:r>
            <a:r>
              <a:rPr lang="zh-CN" altLang="zh-CN" sz="2400" dirty="0"/>
              <a:t>镇静催眠药和抗焦虑药，如巴比妥类、苯二氮卓类。</a:t>
            </a:r>
            <a:br>
              <a:rPr lang="en-US" altLang="zh-CN" sz="2400" dirty="0"/>
            </a:br>
            <a:br>
              <a:rPr lang="en-US" altLang="zh-CN" sz="2400" dirty="0"/>
            </a:br>
            <a:r>
              <a:rPr lang="en-US" altLang="zh-CN" sz="2400" dirty="0"/>
              <a:t>(2)</a:t>
            </a:r>
            <a:r>
              <a:rPr lang="zh-CN" altLang="zh-CN" sz="2400" dirty="0"/>
              <a:t>中枢兴奋剂，如苯丙胺、亚甲二氧甲基丙胺</a:t>
            </a:r>
            <a:r>
              <a:rPr lang="en-US" altLang="zh-CN" sz="2400" dirty="0"/>
              <a:t>(M1)MA)</a:t>
            </a:r>
            <a:r>
              <a:rPr lang="zh-CN" altLang="zh-CN" sz="2400" dirty="0"/>
              <a:t>。</a:t>
            </a:r>
            <a:br>
              <a:rPr lang="en-US" altLang="zh-CN" sz="2400" dirty="0"/>
            </a:br>
            <a:br>
              <a:rPr lang="en-US" altLang="zh-CN" sz="2400" dirty="0"/>
            </a:br>
            <a:r>
              <a:rPr lang="en-US" altLang="zh-CN" sz="2400" dirty="0"/>
              <a:t>(3)</a:t>
            </a:r>
            <a:r>
              <a:rPr lang="zh-CN" altLang="zh-CN" sz="2400" dirty="0"/>
              <a:t>致幻剂，如麦角酰二乙胺，北美仙人球碱、苯环利啶</a:t>
            </a:r>
            <a:r>
              <a:rPr lang="en-US" altLang="zh-CN" sz="2400" dirty="0"/>
              <a:t>(PCP)</a:t>
            </a:r>
            <a:r>
              <a:rPr lang="zh-CN" altLang="zh-CN" sz="2400" dirty="0"/>
              <a:t>、三唑仑</a:t>
            </a:r>
            <a:endParaRPr lang="zh-CN" altLang="en-US" sz="2400" dirty="0"/>
          </a:p>
        </p:txBody>
      </p:sp>
    </p:spTree>
    <p:extLst>
      <p:ext uri="{BB962C8B-B14F-4D97-AF65-F5344CB8AC3E}">
        <p14:creationId xmlns:p14="http://schemas.microsoft.com/office/powerpoint/2010/main" val="1962354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888126-3858-4306-86C8-05C4BDAC57B1}"/>
              </a:ext>
            </a:extLst>
          </p:cNvPr>
          <p:cNvSpPr>
            <a:spLocks noGrp="1"/>
          </p:cNvSpPr>
          <p:nvPr>
            <p:ph type="title"/>
          </p:nvPr>
        </p:nvSpPr>
        <p:spPr/>
        <p:txBody>
          <a:bodyPr/>
          <a:lstStyle/>
          <a:p>
            <a:endParaRPr lang="zh-CN" altLang="en-US"/>
          </a:p>
        </p:txBody>
      </p:sp>
      <p:pic>
        <p:nvPicPr>
          <p:cNvPr id="5" name="内容占位符 4">
            <a:extLst>
              <a:ext uri="{FF2B5EF4-FFF2-40B4-BE49-F238E27FC236}">
                <a16:creationId xmlns:a16="http://schemas.microsoft.com/office/drawing/2014/main" id="{F53D1703-D74E-41B3-BB20-DFF8DFFC069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162662"/>
            <a:ext cx="4460666" cy="2971458"/>
          </a:xfrm>
        </p:spPr>
      </p:pic>
      <p:pic>
        <p:nvPicPr>
          <p:cNvPr id="7" name="图片 6">
            <a:extLst>
              <a:ext uri="{FF2B5EF4-FFF2-40B4-BE49-F238E27FC236}">
                <a16:creationId xmlns:a16="http://schemas.microsoft.com/office/drawing/2014/main" id="{F1F40501-A138-485F-AB40-FF93662900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0161" y="1043662"/>
            <a:ext cx="6352345" cy="3990067"/>
          </a:xfrm>
          <a:prstGeom prst="rect">
            <a:avLst/>
          </a:prstGeom>
        </p:spPr>
      </p:pic>
      <p:pic>
        <p:nvPicPr>
          <p:cNvPr id="11" name="图片 10">
            <a:extLst>
              <a:ext uri="{FF2B5EF4-FFF2-40B4-BE49-F238E27FC236}">
                <a16:creationId xmlns:a16="http://schemas.microsoft.com/office/drawing/2014/main" id="{FF9B1DE5-9C21-4115-AF44-78E50C6E75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012" y="4076026"/>
            <a:ext cx="6352346" cy="3573195"/>
          </a:xfrm>
          <a:prstGeom prst="rect">
            <a:avLst/>
          </a:prstGeom>
        </p:spPr>
      </p:pic>
      <p:pic>
        <p:nvPicPr>
          <p:cNvPr id="13" name="图片 12">
            <a:extLst>
              <a:ext uri="{FF2B5EF4-FFF2-40B4-BE49-F238E27FC236}">
                <a16:creationId xmlns:a16="http://schemas.microsoft.com/office/drawing/2014/main" id="{A6595F0F-AADC-4C56-B15A-00550C44FA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9943" y="2631201"/>
            <a:ext cx="6350000" cy="4762500"/>
          </a:xfrm>
          <a:prstGeom prst="rect">
            <a:avLst/>
          </a:prstGeom>
        </p:spPr>
      </p:pic>
      <p:pic>
        <p:nvPicPr>
          <p:cNvPr id="15" name="图片 14">
            <a:extLst>
              <a:ext uri="{FF2B5EF4-FFF2-40B4-BE49-F238E27FC236}">
                <a16:creationId xmlns:a16="http://schemas.microsoft.com/office/drawing/2014/main" id="{E6B6F397-A1A4-461C-8022-ADF14CAACD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68533" y="1821405"/>
            <a:ext cx="4762500" cy="3571875"/>
          </a:xfrm>
          <a:prstGeom prst="rect">
            <a:avLst/>
          </a:prstGeom>
        </p:spPr>
      </p:pic>
    </p:spTree>
    <p:extLst>
      <p:ext uri="{BB962C8B-B14F-4D97-AF65-F5344CB8AC3E}">
        <p14:creationId xmlns:p14="http://schemas.microsoft.com/office/powerpoint/2010/main" val="57991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F9ACFC-A6E7-4997-B4AF-99054B8D7A1A}"/>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1DE87C8B-372F-41F9-B0E1-AA69F1C58C98}"/>
              </a:ext>
            </a:extLst>
          </p:cNvPr>
          <p:cNvSpPr>
            <a:spLocks noGrp="1"/>
          </p:cNvSpPr>
          <p:nvPr>
            <p:ph idx="1"/>
          </p:nvPr>
        </p:nvSpPr>
        <p:spPr/>
        <p:txBody>
          <a:bodyPr/>
          <a:lstStyle/>
          <a:p>
            <a:r>
              <a:rPr lang="zh-CN" altLang="en-US" sz="3200" b="1" dirty="0"/>
              <a:t>二、毒品的危害</a:t>
            </a:r>
            <a:endParaRPr lang="en-US" altLang="zh-CN" sz="3200" b="1" dirty="0"/>
          </a:p>
          <a:p>
            <a:pPr marL="0" indent="0">
              <a:buNone/>
            </a:pPr>
            <a:r>
              <a:rPr lang="en-US" altLang="zh-CN" dirty="0"/>
              <a:t>   </a:t>
            </a:r>
            <a:r>
              <a:rPr lang="en-US" altLang="zh-CN" sz="2400" dirty="0"/>
              <a:t>A</a:t>
            </a:r>
            <a:r>
              <a:rPr lang="zh-CN" altLang="zh-CN" sz="2400" dirty="0"/>
              <a:t>对身体的危害：自伤、自残、自杀、摧残人生，加速死亡</a:t>
            </a:r>
            <a:br>
              <a:rPr lang="en-US" altLang="zh-CN" sz="2400" dirty="0"/>
            </a:br>
            <a:br>
              <a:rPr lang="en-US" altLang="zh-CN" sz="2400" dirty="0"/>
            </a:br>
            <a:r>
              <a:rPr lang="en-US" altLang="zh-CN" sz="2400" dirty="0"/>
              <a:t>   B</a:t>
            </a:r>
            <a:r>
              <a:rPr lang="zh-CN" altLang="zh-CN" sz="2400" dirty="0"/>
              <a:t>对家庭的危害：倾家荡产、妻离子散、家破人亡、毁灭家庭</a:t>
            </a:r>
            <a:br>
              <a:rPr lang="en-US" altLang="zh-CN" sz="2400" dirty="0"/>
            </a:br>
            <a:br>
              <a:rPr lang="en-US" altLang="zh-CN" sz="2400" dirty="0"/>
            </a:br>
            <a:r>
              <a:rPr lang="en-US" altLang="zh-CN" sz="2400" dirty="0"/>
              <a:t>   C</a:t>
            </a:r>
            <a:r>
              <a:rPr lang="zh-CN" altLang="zh-CN" sz="2400" dirty="0"/>
              <a:t>对社会的危害：败坏社会风气、扰乱社会治安、诱发刑事犯罪</a:t>
            </a:r>
            <a:endParaRPr lang="en-US" altLang="zh-CN" sz="2400" dirty="0"/>
          </a:p>
          <a:p>
            <a:endParaRPr lang="zh-CN" altLang="en-US" dirty="0"/>
          </a:p>
        </p:txBody>
      </p:sp>
    </p:spTree>
    <p:extLst>
      <p:ext uri="{BB962C8B-B14F-4D97-AF65-F5344CB8AC3E}">
        <p14:creationId xmlns:p14="http://schemas.microsoft.com/office/powerpoint/2010/main" val="2712703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CB780F-6D3C-4468-A98E-EAA4F57ECE23}"/>
              </a:ext>
            </a:extLst>
          </p:cNvPr>
          <p:cNvSpPr>
            <a:spLocks noGrp="1"/>
          </p:cNvSpPr>
          <p:nvPr>
            <p:ph type="title"/>
          </p:nvPr>
        </p:nvSpPr>
        <p:spPr/>
        <p:txBody>
          <a:bodyPr/>
          <a:lstStyle/>
          <a:p>
            <a:endParaRPr lang="zh-CN" altLang="en-US" dirty="0"/>
          </a:p>
        </p:txBody>
      </p:sp>
      <p:pic>
        <p:nvPicPr>
          <p:cNvPr id="7" name="图片 6">
            <a:extLst>
              <a:ext uri="{FF2B5EF4-FFF2-40B4-BE49-F238E27FC236}">
                <a16:creationId xmlns:a16="http://schemas.microsoft.com/office/drawing/2014/main" id="{41B1043F-4E8E-4E29-B42C-D0F88A3DB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95275"/>
            <a:ext cx="9144000" cy="6858000"/>
          </a:xfrm>
          <a:prstGeom prst="rect">
            <a:avLst/>
          </a:prstGeom>
        </p:spPr>
      </p:pic>
      <p:pic>
        <p:nvPicPr>
          <p:cNvPr id="9" name="图片 8">
            <a:extLst>
              <a:ext uri="{FF2B5EF4-FFF2-40B4-BE49-F238E27FC236}">
                <a16:creationId xmlns:a16="http://schemas.microsoft.com/office/drawing/2014/main" id="{882536AC-81C1-4E02-B814-B90C31686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4600" y="1387475"/>
            <a:ext cx="8255000" cy="5613400"/>
          </a:xfrm>
          <a:prstGeom prst="rect">
            <a:avLst/>
          </a:prstGeom>
        </p:spPr>
      </p:pic>
      <p:pic>
        <p:nvPicPr>
          <p:cNvPr id="11" name="图片 10">
            <a:extLst>
              <a:ext uri="{FF2B5EF4-FFF2-40B4-BE49-F238E27FC236}">
                <a16:creationId xmlns:a16="http://schemas.microsoft.com/office/drawing/2014/main" id="{144418B5-DE8D-44F0-B293-00D9041E36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4469" y="1760538"/>
            <a:ext cx="3543300" cy="4737100"/>
          </a:xfrm>
          <a:prstGeom prst="rect">
            <a:avLst/>
          </a:prstGeom>
        </p:spPr>
      </p:pic>
      <p:sp>
        <p:nvSpPr>
          <p:cNvPr id="19" name="内容占位符 18">
            <a:extLst>
              <a:ext uri="{FF2B5EF4-FFF2-40B4-BE49-F238E27FC236}">
                <a16:creationId xmlns:a16="http://schemas.microsoft.com/office/drawing/2014/main" id="{341CBA16-2ACE-4690-AAB0-B215D8706F79}"/>
              </a:ext>
            </a:extLst>
          </p:cNvPr>
          <p:cNvSpPr>
            <a:spLocks noGrp="1"/>
          </p:cNvSpPr>
          <p:nvPr>
            <p:ph idx="1"/>
          </p:nvPr>
        </p:nvSpPr>
        <p:spPr/>
        <p:txBody>
          <a:bodyPr/>
          <a:lstStyle/>
          <a:p>
            <a:endParaRPr lang="zh-CN" altLang="en-US" dirty="0"/>
          </a:p>
        </p:txBody>
      </p:sp>
    </p:spTree>
    <p:extLst>
      <p:ext uri="{BB962C8B-B14F-4D97-AF65-F5344CB8AC3E}">
        <p14:creationId xmlns:p14="http://schemas.microsoft.com/office/powerpoint/2010/main" val="388277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0F18F7-33DB-4717-AD99-506BF081B1B0}"/>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22F0F825-C6A3-4FF5-8E4E-13AA037C6E37}"/>
              </a:ext>
            </a:extLst>
          </p:cNvPr>
          <p:cNvSpPr>
            <a:spLocks noGrp="1"/>
          </p:cNvSpPr>
          <p:nvPr>
            <p:ph idx="1"/>
          </p:nvPr>
        </p:nvSpPr>
        <p:spPr/>
        <p:txBody>
          <a:bodyPr>
            <a:normAutofit/>
          </a:bodyPr>
          <a:lstStyle/>
          <a:p>
            <a:r>
              <a:rPr lang="zh-CN" altLang="en-US" sz="3200" b="1" dirty="0"/>
              <a:t>三、预防毒品</a:t>
            </a:r>
            <a:endParaRPr lang="en-US" altLang="zh-CN" sz="3200" b="1" dirty="0"/>
          </a:p>
          <a:p>
            <a:pPr marL="0" indent="0">
              <a:buNone/>
            </a:pPr>
            <a:r>
              <a:rPr lang="en-US" altLang="zh-CN" dirty="0"/>
              <a:t>  1</a:t>
            </a:r>
            <a:r>
              <a:rPr lang="zh-CN" altLang="en-US" dirty="0"/>
              <a:t>、吸毒的原因</a:t>
            </a:r>
            <a:endParaRPr lang="en-US" altLang="zh-CN" dirty="0"/>
          </a:p>
          <a:p>
            <a:pPr marL="0" indent="0">
              <a:buNone/>
            </a:pPr>
            <a:r>
              <a:rPr lang="en-US" altLang="zh-CN" dirty="0"/>
              <a:t>    </a:t>
            </a:r>
            <a:r>
              <a:rPr lang="en-US" altLang="zh-CN" sz="2400" dirty="0"/>
              <a:t>A</a:t>
            </a:r>
            <a:r>
              <a:rPr lang="zh-CN" altLang="zh-CN" sz="2400" dirty="0"/>
              <a:t>：好奇心驱使，逐渐发展成瘾。</a:t>
            </a:r>
            <a:br>
              <a:rPr lang="en-US" altLang="zh-CN" sz="2400" dirty="0"/>
            </a:br>
            <a:r>
              <a:rPr lang="en-US" altLang="zh-CN" sz="2400" dirty="0"/>
              <a:t>     B</a:t>
            </a:r>
            <a:r>
              <a:rPr lang="zh-CN" altLang="zh-CN" sz="2400" dirty="0"/>
              <a:t>：思想空虚，寻找刺激。</a:t>
            </a:r>
            <a:br>
              <a:rPr lang="en-US" altLang="zh-CN" sz="2400" dirty="0"/>
            </a:br>
            <a:r>
              <a:rPr lang="en-US" altLang="zh-CN" sz="2400" dirty="0"/>
              <a:t>     C</a:t>
            </a:r>
            <a:r>
              <a:rPr lang="zh-CN" altLang="zh-CN" sz="2400" dirty="0"/>
              <a:t>：不相信吸毒者上瘾戒不掉，结果不能自拔。</a:t>
            </a:r>
            <a:br>
              <a:rPr lang="en-US" altLang="zh-CN" sz="2400" dirty="0"/>
            </a:br>
            <a:r>
              <a:rPr lang="en-US" altLang="zh-CN" sz="2400" dirty="0"/>
              <a:t>     D</a:t>
            </a:r>
            <a:r>
              <a:rPr lang="zh-CN" altLang="zh-CN" sz="2400" dirty="0"/>
              <a:t>：因不知情被欺骗，引诱吸毒。</a:t>
            </a:r>
            <a:br>
              <a:rPr lang="en-US" altLang="zh-CN" sz="2400" dirty="0"/>
            </a:br>
            <a:r>
              <a:rPr lang="en-US" altLang="zh-CN" sz="2400" dirty="0"/>
              <a:t>     E</a:t>
            </a:r>
            <a:r>
              <a:rPr lang="zh-CN" altLang="zh-CN" sz="2400" dirty="0"/>
              <a:t>：亲友间的相互影响。</a:t>
            </a:r>
            <a:br>
              <a:rPr lang="en-US" altLang="zh-CN" sz="2400" dirty="0"/>
            </a:br>
            <a:r>
              <a:rPr lang="en-US" altLang="zh-CN" sz="2400" dirty="0"/>
              <a:t>     F</a:t>
            </a:r>
            <a:r>
              <a:rPr lang="zh-CN" altLang="zh-CN" sz="2400" dirty="0"/>
              <a:t>：精神苦闷，情绪低落，以吸毒麻醉自己，解脱苦恼。</a:t>
            </a:r>
            <a:br>
              <a:rPr lang="en-US" altLang="zh-CN" sz="2400" dirty="0"/>
            </a:br>
            <a:r>
              <a:rPr lang="en-US" altLang="zh-CN" sz="2400" dirty="0"/>
              <a:t>     G</a:t>
            </a:r>
            <a:r>
              <a:rPr lang="zh-CN" altLang="zh-CN" sz="2400" dirty="0"/>
              <a:t>：因治疗某种疾病，长期服用某种依赖性的药而成瘾。</a:t>
            </a:r>
            <a:endParaRPr lang="zh-CN" altLang="en-US" sz="2400" dirty="0"/>
          </a:p>
        </p:txBody>
      </p:sp>
    </p:spTree>
    <p:extLst>
      <p:ext uri="{BB962C8B-B14F-4D97-AF65-F5344CB8AC3E}">
        <p14:creationId xmlns:p14="http://schemas.microsoft.com/office/powerpoint/2010/main" val="238958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633191-0AAF-44B1-8A6D-8C026C11E4A6}"/>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80C5CCB2-7CAD-4166-94AD-0DBF648027E8}"/>
              </a:ext>
            </a:extLst>
          </p:cNvPr>
          <p:cNvSpPr>
            <a:spLocks noGrp="1"/>
          </p:cNvSpPr>
          <p:nvPr>
            <p:ph idx="1"/>
          </p:nvPr>
        </p:nvSpPr>
        <p:spPr/>
        <p:txBody>
          <a:bodyPr/>
          <a:lstStyle/>
          <a:p>
            <a:r>
              <a:rPr lang="en-US" altLang="zh-CN" dirty="0"/>
              <a:t>2</a:t>
            </a:r>
            <a:r>
              <a:rPr lang="zh-CN" altLang="en-US" dirty="0"/>
              <a:t>、预防毒品的方法</a:t>
            </a:r>
            <a:endParaRPr lang="en-US" altLang="zh-CN" dirty="0"/>
          </a:p>
          <a:p>
            <a:pPr marL="0" indent="0">
              <a:buNone/>
            </a:pPr>
            <a:r>
              <a:rPr lang="zh-CN" altLang="en-US" dirty="0"/>
              <a:t>     </a:t>
            </a:r>
            <a:r>
              <a:rPr lang="zh-CN" altLang="en-US" sz="2400" dirty="0"/>
              <a:t>预防毒品，</a:t>
            </a:r>
            <a:r>
              <a:rPr lang="zh-CN" altLang="zh-CN" sz="2400" dirty="0"/>
              <a:t>构筑三条防线，向毒品说不</a:t>
            </a:r>
            <a:endParaRPr lang="en-US" altLang="zh-CN" sz="2400" dirty="0"/>
          </a:p>
          <a:p>
            <a:pPr marL="0" indent="0">
              <a:buNone/>
            </a:pPr>
            <a:r>
              <a:rPr lang="en-US" altLang="zh-CN" sz="2400" dirty="0"/>
              <a:t>    A  </a:t>
            </a:r>
            <a:r>
              <a:rPr lang="zh-CN" altLang="zh-CN" sz="2400" dirty="0"/>
              <a:t>一心理防线，</a:t>
            </a:r>
            <a:endParaRPr lang="en-US" altLang="zh-CN" sz="2400" dirty="0"/>
          </a:p>
          <a:p>
            <a:pPr marL="0" indent="0">
              <a:buNone/>
            </a:pPr>
            <a:r>
              <a:rPr lang="zh-CN" altLang="en-US" sz="2400" dirty="0"/>
              <a:t>    </a:t>
            </a:r>
            <a:r>
              <a:rPr lang="en-US" altLang="zh-CN" sz="2400" dirty="0"/>
              <a:t>B  </a:t>
            </a:r>
            <a:r>
              <a:rPr lang="zh-CN" altLang="en-US" sz="2400" dirty="0"/>
              <a:t>二</a:t>
            </a:r>
            <a:r>
              <a:rPr lang="zh-CN" altLang="zh-CN" sz="2400" dirty="0"/>
              <a:t>行为防线，</a:t>
            </a:r>
            <a:endParaRPr lang="en-US" altLang="zh-CN" sz="2400" dirty="0"/>
          </a:p>
          <a:p>
            <a:pPr marL="0" indent="0">
              <a:buNone/>
            </a:pPr>
            <a:r>
              <a:rPr lang="zh-CN" altLang="en-US" sz="2400" dirty="0"/>
              <a:t>    </a:t>
            </a:r>
            <a:r>
              <a:rPr lang="en-US" altLang="zh-CN" sz="2400" dirty="0"/>
              <a:t>C  </a:t>
            </a:r>
            <a:r>
              <a:rPr lang="zh-CN" altLang="en-US" sz="2400" dirty="0"/>
              <a:t>三</a:t>
            </a:r>
            <a:r>
              <a:rPr lang="zh-CN" altLang="zh-CN" sz="2400" dirty="0"/>
              <a:t>思想防线。</a:t>
            </a:r>
            <a:endParaRPr lang="zh-CN" altLang="en-US" sz="2400" dirty="0"/>
          </a:p>
        </p:txBody>
      </p:sp>
    </p:spTree>
    <p:extLst>
      <p:ext uri="{BB962C8B-B14F-4D97-AF65-F5344CB8AC3E}">
        <p14:creationId xmlns:p14="http://schemas.microsoft.com/office/powerpoint/2010/main" val="82679740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602</Words>
  <Application>Microsoft Office PowerPoint</Application>
  <PresentationFormat>宽屏</PresentationFormat>
  <Paragraphs>42</Paragraphs>
  <Slides>14</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14</vt:i4>
      </vt:variant>
    </vt:vector>
  </HeadingPairs>
  <TitlesOfParts>
    <vt:vector size="18" baseType="lpstr">
      <vt:lpstr>等线</vt:lpstr>
      <vt:lpstr>等线 Light</vt:lpstr>
      <vt:lpstr>Arial</vt:lpstr>
      <vt:lpstr>Office 主题​​</vt:lpstr>
      <vt:lpstr> 毒品预防安全教育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毒品预防安全教育</dc:title>
  <dc:creator>Administrator</dc:creator>
  <cp:lastModifiedBy>Administrator</cp:lastModifiedBy>
  <cp:revision>18</cp:revision>
  <dcterms:created xsi:type="dcterms:W3CDTF">2019-11-12T10:27:03Z</dcterms:created>
  <dcterms:modified xsi:type="dcterms:W3CDTF">2019-11-13T07:41:17Z</dcterms:modified>
</cp:coreProperties>
</file>