
<file path=[Content_Types].xml><?xml version="1.0" encoding="utf-8"?>
<Types xmlns="http://schemas.openxmlformats.org/package/2006/content-types">
  <Override PartName="/ppt/slides/slide29.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docProps/custom.xml" ContentType="application/vnd.openxmlformats-officedocument.custom-properties+xml"/>
  <Override PartName="/ppt/tags/tag34.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50.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Default Extension="png" ContentType="image/png"/>
  <Override PartName="/ppt/tags/tag7.xml" ContentType="application/vnd.openxmlformats-officedocument.presentationml.tags+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tags/tag39.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Default Extension="wav" ContentType="audio/wav"/>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15.xml" ContentType="application/vnd.openxmlformats-officedocument.presentationml.tags+xml"/>
  <Override PartName="/ppt/tags/tag24.xml" ContentType="application/vnd.openxmlformats-officedocument.presentationml.tags+xml"/>
  <Default Extension="gif" ContentType="image/gif"/>
  <Default Extension="vml" ContentType="application/vnd.openxmlformats-officedocument.vmlDrawing"/>
  <Override PartName="/ppt/tags/tag33.xml" ContentType="application/vnd.openxmlformats-officedocument.presentationml.tags+xml"/>
  <Override PartName="/ppt/notesSlides/notesSlide8.xml" ContentType="application/vnd.openxmlformats-officedocument.presentationml.notesSlide+xml"/>
  <Override PartName="/ppt/tags/tag44.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notesSlides/notesSlide6.xml" ContentType="application/vnd.openxmlformats-officedocument.presentationml.notesSlide+xml"/>
  <Override PartName="/ppt/tags/tag42.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tags/tag18.xml" ContentType="application/vnd.openxmlformats-officedocument.presentationml.tags+xml"/>
  <Override PartName="/ppt/tags/tag36.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5"/>
  </p:notesMasterIdLst>
  <p:handoutMasterIdLst>
    <p:handoutMasterId r:id="rId46"/>
  </p:handoutMasterIdLst>
  <p:sldIdLst>
    <p:sldId id="4833" r:id="rId2"/>
    <p:sldId id="5025" r:id="rId3"/>
    <p:sldId id="4979" r:id="rId4"/>
    <p:sldId id="5051" r:id="rId5"/>
    <p:sldId id="5026" r:id="rId6"/>
    <p:sldId id="5036" r:id="rId7"/>
    <p:sldId id="5053" r:id="rId8"/>
    <p:sldId id="5054" r:id="rId9"/>
    <p:sldId id="5055" r:id="rId10"/>
    <p:sldId id="5037" r:id="rId11"/>
    <p:sldId id="5038" r:id="rId12"/>
    <p:sldId id="5059" r:id="rId13"/>
    <p:sldId id="5039" r:id="rId14"/>
    <p:sldId id="5040" r:id="rId15"/>
    <p:sldId id="5041" r:id="rId16"/>
    <p:sldId id="5042" r:id="rId17"/>
    <p:sldId id="5043" r:id="rId18"/>
    <p:sldId id="5044" r:id="rId19"/>
    <p:sldId id="5045" r:id="rId20"/>
    <p:sldId id="5056" r:id="rId21"/>
    <p:sldId id="5057" r:id="rId22"/>
    <p:sldId id="5058" r:id="rId23"/>
    <p:sldId id="5046" r:id="rId24"/>
    <p:sldId id="5047" r:id="rId25"/>
    <p:sldId id="5048" r:id="rId26"/>
    <p:sldId id="5049" r:id="rId27"/>
    <p:sldId id="5050" r:id="rId28"/>
    <p:sldId id="5028" r:id="rId29"/>
    <p:sldId id="5029" r:id="rId30"/>
    <p:sldId id="5060" r:id="rId31"/>
    <p:sldId id="5030" r:id="rId32"/>
    <p:sldId id="5061" r:id="rId33"/>
    <p:sldId id="5062" r:id="rId34"/>
    <p:sldId id="5063" r:id="rId35"/>
    <p:sldId id="5031" r:id="rId36"/>
    <p:sldId id="5032" r:id="rId37"/>
    <p:sldId id="5027" r:id="rId38"/>
    <p:sldId id="5033" r:id="rId39"/>
    <p:sldId id="5034" r:id="rId40"/>
    <p:sldId id="5022" r:id="rId41"/>
    <p:sldId id="5019" r:id="rId42"/>
    <p:sldId id="5035" r:id="rId43"/>
    <p:sldId id="5023" r:id="rId44"/>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639763" indent="-182563" algn="l" rtl="0" fontAlgn="base">
      <a:spcBef>
        <a:spcPct val="0"/>
      </a:spcBef>
      <a:spcAft>
        <a:spcPct val="0"/>
      </a:spcAft>
      <a:defRPr kern="1200">
        <a:solidFill>
          <a:schemeClr val="tx1"/>
        </a:solidFill>
        <a:latin typeface="Calibri" pitchFamily="34" charset="0"/>
        <a:ea typeface="宋体" charset="-122"/>
        <a:cs typeface="+mn-cs"/>
      </a:defRPr>
    </a:lvl2pPr>
    <a:lvl3pPr marL="1282700" indent="-368300" algn="l" rtl="0" fontAlgn="base">
      <a:spcBef>
        <a:spcPct val="0"/>
      </a:spcBef>
      <a:spcAft>
        <a:spcPct val="0"/>
      </a:spcAft>
      <a:defRPr kern="1200">
        <a:solidFill>
          <a:schemeClr val="tx1"/>
        </a:solidFill>
        <a:latin typeface="Calibri" pitchFamily="34" charset="0"/>
        <a:ea typeface="宋体" charset="-122"/>
        <a:cs typeface="+mn-cs"/>
      </a:defRPr>
    </a:lvl3pPr>
    <a:lvl4pPr marL="1925638" indent="-554038" algn="l" rtl="0" fontAlgn="base">
      <a:spcBef>
        <a:spcPct val="0"/>
      </a:spcBef>
      <a:spcAft>
        <a:spcPct val="0"/>
      </a:spcAft>
      <a:defRPr kern="1200">
        <a:solidFill>
          <a:schemeClr val="tx1"/>
        </a:solidFill>
        <a:latin typeface="Calibri" pitchFamily="34" charset="0"/>
        <a:ea typeface="宋体" charset="-122"/>
        <a:cs typeface="+mn-cs"/>
      </a:defRPr>
    </a:lvl4pPr>
    <a:lvl5pPr marL="2568575" indent="-739775"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39B37D"/>
    <a:srgbClr val="FFFFFF"/>
    <a:srgbClr val="4A6694"/>
    <a:srgbClr val="EDD256"/>
    <a:srgbClr val="EB674B"/>
    <a:srgbClr val="2093D9"/>
    <a:srgbClr val="C00000"/>
    <a:srgbClr val="007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98" autoAdjust="0"/>
    <p:restoredTop sz="95394" autoAdjust="0"/>
  </p:normalViewPr>
  <p:slideViewPr>
    <p:cSldViewPr>
      <p:cViewPr varScale="1">
        <p:scale>
          <a:sx n="85" d="100"/>
          <a:sy n="85" d="100"/>
        </p:scale>
        <p:origin x="-90" y="-186"/>
      </p:cViewPr>
      <p:guideLst>
        <p:guide orient="horz" pos="328"/>
        <p:guide orient="horz" pos="4183"/>
        <p:guide pos="4050"/>
        <p:guide pos="557"/>
        <p:guide pos="7497"/>
        <p:guide pos="6908"/>
      </p:guideLst>
    </p:cSldViewPr>
  </p:slideViewPr>
  <p:outlineViewPr>
    <p:cViewPr>
      <p:scale>
        <a:sx n="100" d="100"/>
        <a:sy n="100" d="100"/>
      </p:scale>
      <p:origin x="0" y="-32094"/>
    </p:cViewPr>
    <p:sldLst>
      <p:sld r:id="rId1" collapse="1"/>
    </p:sldLst>
  </p:outlineViewPr>
  <p:notesTextViewPr>
    <p:cViewPr>
      <p:scale>
        <a:sx n="1" d="1"/>
        <a:sy n="1" d="1"/>
      </p:scale>
      <p:origin x="0" y="0"/>
    </p:cViewPr>
  </p:notesTextViewPr>
  <p:sorterViewPr>
    <p:cViewPr>
      <p:scale>
        <a:sx n="33" d="100"/>
        <a:sy n="33" d="100"/>
      </p:scale>
      <p:origin x="0" y="0"/>
    </p:cViewPr>
  </p:sorterViewPr>
  <p:notesViewPr>
    <p:cSldViewPr>
      <p:cViewPr varScale="1">
        <p:scale>
          <a:sx n="65" d="100"/>
          <a:sy n="65" d="100"/>
        </p:scale>
        <p:origin x="2796" y="54"/>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2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宋体" panose="02010600030101010101" pitchFamily="2"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smtClean="0">
                <a:ea typeface="宋体" panose="02010600030101010101" pitchFamily="2" charset="-122"/>
              </a:defRPr>
            </a:lvl1pPr>
          </a:lstStyle>
          <a:p>
            <a:pPr>
              <a:defRPr/>
            </a:pPr>
            <a:fld id="{E10BA5FE-A82B-4148-A4BC-8B11E76C7E72}" type="datetimeFigureOut">
              <a:rPr lang="zh-CN" altLang="en-US"/>
              <a:pPr>
                <a:defRPr/>
              </a:pPr>
              <a:t>2019-9-28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smtClean="0">
                <a:ea typeface="宋体" panose="02010600030101010101" pitchFamily="2" charset="-122"/>
              </a:defRPr>
            </a:lvl1pPr>
          </a:lstStyle>
          <a:p>
            <a:pPr>
              <a:defRPr/>
            </a:pPr>
            <a:fld id="{12F9DC38-0ADE-41BF-8C4C-B16FE273B9B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宋体" panose="02010600030101010101" pitchFamily="2" charset="-122"/>
              </a:defRPr>
            </a:lvl1pPr>
          </a:lstStyle>
          <a:p>
            <a:pPr>
              <a:defRPr/>
            </a:pPr>
            <a:fld id="{8E09A307-FA83-438C-8988-4FF57FEE5294}" type="datetimeFigureOut">
              <a:rPr lang="zh-CN" altLang="en-US"/>
              <a:pPr>
                <a:defRPr/>
              </a:pPr>
              <a:t>2019-9-28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ea typeface="宋体" panose="02010600030101010101" pitchFamily="2" charset="-122"/>
              </a:defRPr>
            </a:lvl1pPr>
          </a:lstStyle>
          <a:p>
            <a:pPr>
              <a:defRPr/>
            </a:pPr>
            <a:fld id="{279B7E27-13AD-4817-A6E6-550B80E78F0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p:cNvSpPr>
          <p:nvPr>
            <p:ph type="sldImg"/>
          </p:nvPr>
        </p:nvSpPr>
        <p:spPr bwMode="auto">
          <a:noFill/>
          <a:ln>
            <a:solidFill>
              <a:srgbClr val="000000"/>
            </a:solidFill>
            <a:miter lim="800000"/>
            <a:headEnd/>
            <a:tailEnd/>
          </a:ln>
        </p:spPr>
      </p:sp>
      <p:sp>
        <p:nvSpPr>
          <p:cNvPr id="9218"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9219" name="灯片编号占位符 3"/>
          <p:cNvSpPr>
            <a:spLocks noGrp="1"/>
          </p:cNvSpPr>
          <p:nvPr>
            <p:ph type="sldNum" sz="quarter" idx="5"/>
          </p:nvPr>
        </p:nvSpPr>
        <p:spPr bwMode="auto">
          <a:noFill/>
          <a:ln>
            <a:miter lim="800000"/>
            <a:headEnd/>
            <a:tailEnd/>
          </a:ln>
        </p:spPr>
        <p:txBody>
          <a:bodyPr>
            <a:prstTxWarp prst="textNoShape">
              <a:avLst/>
            </a:prstTxWarp>
          </a:bodyPr>
          <a:lstStyle/>
          <a:p>
            <a:fld id="{15B4DD97-1929-4F72-A1B5-3D4D3184F6A0}" type="slidenum">
              <a:rPr lang="zh-CN" altLang="en-US" smtClean="0">
                <a:ea typeface="宋体" charset="-122"/>
              </a:rPr>
              <a:pPr/>
              <a:t>1</a:t>
            </a:fld>
            <a:endParaRPr lang="en-US" altLang="zh-CN" smtClean="0">
              <a:ea typeface="宋体"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p:cNvSpPr>
          <p:nvPr>
            <p:ph type="sldImg"/>
          </p:nvPr>
        </p:nvSpPr>
        <p:spPr bwMode="auto">
          <a:noFill/>
          <a:ln>
            <a:solidFill>
              <a:srgbClr val="000000"/>
            </a:solidFill>
            <a:miter lim="800000"/>
            <a:headEnd/>
            <a:tailEnd/>
          </a:ln>
        </p:spPr>
      </p:sp>
      <p:sp>
        <p:nvSpPr>
          <p:cNvPr id="44034"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44035" name="灯片编号占位符 3"/>
          <p:cNvSpPr>
            <a:spLocks noGrp="1"/>
          </p:cNvSpPr>
          <p:nvPr>
            <p:ph type="sldNum" sz="quarter" idx="5"/>
          </p:nvPr>
        </p:nvSpPr>
        <p:spPr bwMode="auto">
          <a:noFill/>
          <a:ln>
            <a:miter lim="800000"/>
            <a:headEnd/>
            <a:tailEnd/>
          </a:ln>
        </p:spPr>
        <p:txBody>
          <a:bodyPr>
            <a:prstTxWarp prst="textNoShape">
              <a:avLst/>
            </a:prstTxWarp>
          </a:bodyPr>
          <a:lstStyle/>
          <a:p>
            <a:fld id="{291915BE-1F89-43C9-9E86-936EFB5D3D50}" type="slidenum">
              <a:rPr lang="zh-CN" altLang="en-US" smtClean="0">
                <a:ea typeface="宋体" charset="-122"/>
              </a:rPr>
              <a:pPr/>
              <a:t>40</a:t>
            </a:fld>
            <a:endParaRPr lang="en-US" altLang="zh-CN" smtClean="0">
              <a:ea typeface="宋体"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p:cNvSpPr>
          <p:nvPr>
            <p:ph type="sldImg"/>
          </p:nvPr>
        </p:nvSpPr>
        <p:spPr bwMode="auto">
          <a:noFill/>
          <a:ln>
            <a:solidFill>
              <a:srgbClr val="000000"/>
            </a:solidFill>
            <a:miter lim="800000"/>
            <a:headEnd/>
            <a:tailEnd/>
          </a:ln>
        </p:spPr>
      </p:sp>
      <p:sp>
        <p:nvSpPr>
          <p:cNvPr id="48130"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48131" name="灯片编号占位符 3"/>
          <p:cNvSpPr>
            <a:spLocks noGrp="1"/>
          </p:cNvSpPr>
          <p:nvPr>
            <p:ph type="sldNum" sz="quarter" idx="5"/>
          </p:nvPr>
        </p:nvSpPr>
        <p:spPr bwMode="auto">
          <a:noFill/>
          <a:ln>
            <a:miter lim="800000"/>
            <a:headEnd/>
            <a:tailEnd/>
          </a:ln>
        </p:spPr>
        <p:txBody>
          <a:bodyPr>
            <a:prstTxWarp prst="textNoShape">
              <a:avLst/>
            </a:prstTxWarp>
          </a:bodyPr>
          <a:lstStyle/>
          <a:p>
            <a:fld id="{DFBCD9BE-B251-4763-A901-04F733129C52}" type="slidenum">
              <a:rPr lang="zh-CN" altLang="en-US" smtClean="0">
                <a:ea typeface="宋体" charset="-122"/>
              </a:rPr>
              <a:pPr/>
              <a:t>43</a:t>
            </a:fld>
            <a:endParaRPr lang="en-US" altLang="zh-CN" smtClean="0">
              <a:ea typeface="宋体"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headEnd/>
            <a:tailEnd/>
          </a:ln>
        </p:spPr>
      </p:sp>
      <p:sp>
        <p:nvSpPr>
          <p:cNvPr id="12290"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12291" name="灯片编号占位符 3"/>
          <p:cNvSpPr>
            <a:spLocks noGrp="1"/>
          </p:cNvSpPr>
          <p:nvPr>
            <p:ph type="sldNum" sz="quarter" idx="5"/>
          </p:nvPr>
        </p:nvSpPr>
        <p:spPr bwMode="auto">
          <a:noFill/>
          <a:ln>
            <a:miter lim="800000"/>
            <a:headEnd/>
            <a:tailEnd/>
          </a:ln>
        </p:spPr>
        <p:txBody>
          <a:bodyPr>
            <a:prstTxWarp prst="textNoShape">
              <a:avLst/>
            </a:prstTxWarp>
          </a:bodyPr>
          <a:lstStyle/>
          <a:p>
            <a:fld id="{F9D8C5DB-B502-44E5-B425-9465BF738F2F}" type="slidenum">
              <a:rPr lang="zh-CN" altLang="en-US" smtClean="0">
                <a:ea typeface="宋体" charset="-122"/>
              </a:rPr>
              <a:pPr/>
              <a:t>3</a:t>
            </a:fld>
            <a:endParaRPr lang="en-US" altLang="zh-CN" smtClean="0">
              <a:ea typeface="宋体"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bwMode="auto">
          <a:noFill/>
          <a:ln>
            <a:solidFill>
              <a:srgbClr val="000000"/>
            </a:solidFill>
            <a:miter lim="800000"/>
            <a:headEnd/>
            <a:tailEnd/>
          </a:ln>
        </p:spPr>
      </p:sp>
      <p:sp>
        <p:nvSpPr>
          <p:cNvPr id="72707"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72708"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2F273764-3395-4763-8A00-731C81ACB68C}" type="slidenum">
              <a:rPr lang="zh-CN" altLang="en-US" sz="1200"/>
              <a:pPr algn="r"/>
              <a:t>4</a:t>
            </a:fld>
            <a:endParaRPr lang="en-US" altLang="zh-CN"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76804"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C9C030A-5DB3-437C-A1B6-7F9876EB14B9}" type="slidenum">
              <a:rPr lang="zh-CN" altLang="en-US" sz="1200"/>
              <a:pPr algn="r"/>
              <a:t>8</a:t>
            </a:fld>
            <a:endParaRPr lang="en-US" altLang="zh-CN"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幻灯片图像占位符 1"/>
          <p:cNvSpPr>
            <a:spLocks noGrp="1" noRot="1" noChangeAspect="1" noTextEdit="1"/>
          </p:cNvSpPr>
          <p:nvPr>
            <p:ph type="sldImg"/>
          </p:nvPr>
        </p:nvSpPr>
        <p:spPr bwMode="auto">
          <a:noFill/>
          <a:ln>
            <a:solidFill>
              <a:srgbClr val="000000"/>
            </a:solidFill>
            <a:miter lim="800000"/>
            <a:headEnd/>
            <a:tailEnd/>
          </a:ln>
        </p:spPr>
      </p:sp>
      <p:sp>
        <p:nvSpPr>
          <p:cNvPr id="79875"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79876"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C950DE2-2833-481D-A097-AA5EB38DFE05}" type="slidenum">
              <a:rPr lang="zh-CN" altLang="en-US" sz="1200"/>
              <a:pPr algn="r"/>
              <a:t>20</a:t>
            </a:fld>
            <a:endParaRPr lang="en-US" altLang="zh-CN"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buFont typeface="Arial" charset="0"/>
              <a:buNone/>
            </a:pPr>
            <a:fld id="{1C45A460-7BD1-4FE2-B622-AC939DBC46FD}" type="slidenum">
              <a:rPr lang="zh-CN" altLang="en-US" sz="1200">
                <a:latin typeface="Arial" charset="0"/>
              </a:rPr>
              <a:pPr algn="r">
                <a:buFont typeface="Arial" charset="0"/>
                <a:buNone/>
              </a:pPr>
              <a:t>23</a:t>
            </a:fld>
            <a:endParaRPr lang="en-US" altLang="zh-CN" sz="1200">
              <a:latin typeface="Arial" charset="0"/>
            </a:endParaRPr>
          </a:p>
        </p:txBody>
      </p:sp>
      <p:sp>
        <p:nvSpPr>
          <p:cNvPr id="63491" name="Rectangle 2"/>
          <p:cNvSpPr>
            <a:spLocks noRot="1" noChangeArrowheads="1" noTextEdit="1"/>
          </p:cNvSpPr>
          <p:nvPr>
            <p:ph type="sldImg"/>
          </p:nvPr>
        </p:nvSpPr>
        <p:spPr bwMode="auto">
          <a:xfrm>
            <a:off x="1143000" y="685800"/>
            <a:ext cx="4572000" cy="3429000"/>
          </a:xfrm>
          <a:noFill/>
          <a:ln>
            <a:solidFill>
              <a:srgbClr val="000000"/>
            </a:solidFill>
            <a:miter lim="800000"/>
            <a:headEnd/>
            <a:tailEnd/>
          </a:ln>
        </p:spPr>
      </p:sp>
      <p:sp>
        <p:nvSpPr>
          <p:cNvPr id="634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smtClean="0"/>
              <a:t>不同种类的毒品对人体的作用机制有很大的不同，有的对人的神经系统产生兴奋作用，而有的则产生抑制作用，虽然人们对不同种类的毒品的反应千差万别，但是毒品作为能够使人形成瘾癖的一类物质，也具有一些共同的特种。</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buFont typeface="Arial" charset="0"/>
              <a:buNone/>
            </a:pPr>
            <a:fld id="{09D72994-A967-4893-B5C4-30712A3C0D6B}" type="slidenum">
              <a:rPr lang="zh-CN" altLang="en-US" sz="1200">
                <a:latin typeface="Arial" charset="0"/>
              </a:rPr>
              <a:pPr algn="r">
                <a:buFont typeface="Arial" charset="0"/>
                <a:buNone/>
              </a:pPr>
              <a:t>24</a:t>
            </a:fld>
            <a:endParaRPr lang="en-US" altLang="zh-CN" sz="1200">
              <a:latin typeface="Arial" charset="0"/>
            </a:endParaRPr>
          </a:p>
        </p:txBody>
      </p:sp>
      <p:sp>
        <p:nvSpPr>
          <p:cNvPr id="65539" name="Rectangle 2"/>
          <p:cNvSpPr>
            <a:spLocks noRot="1" noChangeArrowheads="1" noTextEdit="1"/>
          </p:cNvSpPr>
          <p:nvPr>
            <p:ph type="sldImg"/>
          </p:nvPr>
        </p:nvSpPr>
        <p:spPr bwMode="auto">
          <a:xfrm>
            <a:off x="1143000" y="685800"/>
            <a:ext cx="4572000" cy="3429000"/>
          </a:xfrm>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lgn="just">
              <a:spcBef>
                <a:spcPct val="0"/>
              </a:spcBef>
            </a:pPr>
            <a:r>
              <a:rPr lang="zh-CN" altLang="en-US" b="1" smtClean="0">
                <a:latin typeface="Times New Roman" pitchFamily="18" charset="0"/>
                <a:ea typeface="楷体_GB2312" pitchFamily="49" charset="-122"/>
              </a:rPr>
              <a:t>毒品是被国家和国际有关禁毒法规列入专门管制的物质。是否受国家和国际的法规管制，这是区分毒品和一般嗜好品的依据。如果某种物质仅具有毒害性和依赖性，而没有被列入管制物品，那么这种物质就不是毒品，例如香烟和酒精。</a:t>
            </a:r>
            <a:endParaRPr lang="zh-CN" altLang="en-US" b="1" smtClean="0">
              <a:ea typeface="楷体_GB2312" pitchFamily="49" charset="-122"/>
            </a:endParaRPr>
          </a:p>
          <a:p>
            <a:pPr>
              <a:spcBef>
                <a:spcPct val="0"/>
              </a:spcBef>
            </a:pPr>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buFont typeface="Arial" charset="0"/>
              <a:buNone/>
            </a:pPr>
            <a:fld id="{83D91A0A-DC68-442D-A254-77EFA18E4D52}" type="slidenum">
              <a:rPr lang="zh-CN" altLang="en-US" sz="1200">
                <a:latin typeface="Arial" charset="0"/>
              </a:rPr>
              <a:pPr algn="r">
                <a:buFont typeface="Arial" charset="0"/>
                <a:buNone/>
              </a:pPr>
              <a:t>26</a:t>
            </a:fld>
            <a:endParaRPr lang="en-US" altLang="zh-CN" sz="1200">
              <a:latin typeface="Arial" charset="0"/>
            </a:endParaRPr>
          </a:p>
        </p:txBody>
      </p:sp>
      <p:sp>
        <p:nvSpPr>
          <p:cNvPr id="68611" name="Rectangle 2"/>
          <p:cNvSpPr>
            <a:spLocks noRot="1" noChangeArrowheads="1" noTextEdit="1"/>
          </p:cNvSpPr>
          <p:nvPr>
            <p:ph type="sldImg"/>
          </p:nvPr>
        </p:nvSpPr>
        <p:spPr bwMode="auto">
          <a:xfrm>
            <a:off x="1143000" y="685800"/>
            <a:ext cx="4572000" cy="3429000"/>
          </a:xfrm>
          <a:noFill/>
          <a:ln>
            <a:solidFill>
              <a:srgbClr val="000000"/>
            </a:solidFill>
            <a:miter lim="800000"/>
            <a:headEnd/>
            <a:tailEnd/>
          </a:ln>
        </p:spPr>
      </p:sp>
      <p:sp>
        <p:nvSpPr>
          <p:cNvPr id="68612"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spcBef>
                <a:spcPct val="0"/>
              </a:spcBef>
            </a:pPr>
            <a:r>
              <a:rPr lang="zh-CN" altLang="en-US" smtClean="0"/>
              <a:t>例如，吗啡的常用剂量是</a:t>
            </a:r>
            <a:r>
              <a:rPr lang="en-US" altLang="zh-CN" smtClean="0"/>
              <a:t>10</a:t>
            </a:r>
            <a:r>
              <a:rPr lang="zh-CN" altLang="en-US" smtClean="0"/>
              <a:t>毫克，但有一个吗啡依赖者竟然在两个半小时内静脉注射</a:t>
            </a:r>
            <a:r>
              <a:rPr lang="en-US" altLang="zh-CN" smtClean="0"/>
              <a:t>2</a:t>
            </a:r>
            <a:r>
              <a:rPr lang="zh-CN" altLang="en-US" smtClean="0"/>
              <a:t>克吗啡而未对其血压、脉搏、呼吸等产生明显的影响。由于毒品的耐受性，几乎每个吸毒者都会经历逐步增大吸毒量、缩短吸毒间隔以及改变吸毒方式的过程。</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buFont typeface="Arial" charset="0"/>
              <a:buNone/>
            </a:pPr>
            <a:fld id="{6407EC55-0276-4A93-9BF8-AAB96CFF9D66}" type="slidenum">
              <a:rPr lang="zh-CN" altLang="en-US" sz="1200">
                <a:latin typeface="Arial" charset="0"/>
              </a:rPr>
              <a:pPr algn="r">
                <a:buFont typeface="Arial" charset="0"/>
                <a:buNone/>
              </a:pPr>
              <a:t>27</a:t>
            </a:fld>
            <a:endParaRPr lang="en-US" altLang="zh-CN" sz="1200">
              <a:latin typeface="Arial" charset="0"/>
            </a:endParaRPr>
          </a:p>
        </p:txBody>
      </p:sp>
      <p:sp>
        <p:nvSpPr>
          <p:cNvPr id="70659" name="Rectangle 2"/>
          <p:cNvSpPr>
            <a:spLocks noRot="1" noChangeArrowheads="1" noTextEdit="1"/>
          </p:cNvSpPr>
          <p:nvPr>
            <p:ph type="sldImg"/>
          </p:nvPr>
        </p:nvSpPr>
        <p:spPr bwMode="auto">
          <a:xfrm>
            <a:off x="1143000" y="685800"/>
            <a:ext cx="4572000" cy="3429000"/>
          </a:xfrm>
          <a:noFill/>
          <a:ln>
            <a:solidFill>
              <a:srgbClr val="000000"/>
            </a:solidFill>
            <a:miter lim="800000"/>
            <a:headEnd/>
            <a:tailEnd/>
          </a:ln>
        </p:spPr>
      </p:sp>
      <p:sp>
        <p:nvSpPr>
          <p:cNvPr id="70660"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spcBef>
                <a:spcPct val="0"/>
              </a:spcBef>
            </a:pPr>
            <a:r>
              <a:rPr lang="zh-CN" altLang="en-US" b="1" smtClean="0"/>
              <a:t>身体依赖性，由于反复用药所造成的一种强烈的依赖性。</a:t>
            </a:r>
            <a:br>
              <a:rPr lang="zh-CN" altLang="en-US" b="1" smtClean="0"/>
            </a:br>
            <a:r>
              <a:rPr lang="zh-CN" altLang="en-US" b="1" smtClean="0"/>
              <a:t>　身体依赖性：毒品作用于人体，使人体体能产生适应性改变，形成在药物作用下的新的平衡状态。一旦停掉药物，生理功能就会发生紊乱，出现一系列严重反应，称为戒断反应，使人感到非常痛苦。用药者为了避免戒断反应，就必须定时用药，并且不断加大剂量，使吸毒者终日离不开毒品。戒断症状有轻有重，包括种种不适感和躯体症状，不适感常与心理依赖的要求相重叠，躯体症状是有生理基础的，可以非常严重，甚至引起死亡。</a:t>
            </a:r>
          </a:p>
          <a:p>
            <a:pPr>
              <a:spcBef>
                <a:spcPct val="0"/>
              </a:spcBef>
            </a:pPr>
            <a:r>
              <a:rPr lang="zh-CN" altLang="en-US" b="1" smtClean="0"/>
              <a:t>精神依赖性</a:t>
            </a:r>
            <a:br>
              <a:rPr lang="zh-CN" altLang="en-US" b="1" smtClean="0"/>
            </a:br>
            <a:r>
              <a:rPr lang="zh-CN" altLang="en-US" b="1" smtClean="0"/>
              <a:t>　毒品进入人体后作用于人的神经系统，使吸毒者出现一种渴求用药的强烈欲望，这愿望可压到一切， 驱使吸毒者不顾一切地寻求和使用毒品。一旦出现精神依赖后，即使经过脱毒治疗，在急性期戒断反应基本控制后，要完全康复原有生理机能往往需要数月甚至数年的时间。　　更严重的是，对毒品的依赖性难以消除。这是许多吸毒者在一而再、再而三复吸毒的原因，也是世界医、药学界尚待解决的课题。 　</a:t>
            </a:r>
            <a:br>
              <a:rPr lang="zh-CN" altLang="en-US" b="1" smtClean="0"/>
            </a:br>
            <a:r>
              <a:rPr lang="zh-CN" altLang="en-US" smtClean="0"/>
              <a:t/>
            </a:r>
            <a:br>
              <a:rPr lang="zh-CN" altLang="en-US" smtClean="0"/>
            </a:br>
            <a:endParaRPr lang="zh-CN" altLang="en-US" smtClean="0"/>
          </a:p>
          <a:p>
            <a:pPr>
              <a:spcBef>
                <a:spcPct val="0"/>
              </a:spcBef>
            </a:pPr>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F1150BC-60E9-4D82-87B9-D9E74C4DDD66}" type="datetimeFigureOut">
              <a:rPr lang="zh-CN" altLang="en-US"/>
              <a:pPr>
                <a:defRPr/>
              </a:pPr>
              <a:t>2019-9-28</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CCF66087-38C9-42C0-ABEB-642F09A3AB9C}"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607344" y="1183677"/>
            <a:ext cx="9644063" cy="2518034"/>
          </a:xfrm>
        </p:spPr>
        <p:txBody>
          <a:bodyPr anchor="b"/>
          <a:lstStyle>
            <a:lvl1pPr algn="ctr">
              <a:defRPr sz="4746"/>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607344" y="3798816"/>
            <a:ext cx="9644063" cy="1746216"/>
          </a:xfrm>
        </p:spPr>
        <p:txBody>
          <a:bodyPr/>
          <a:lstStyle>
            <a:lvl1pPr marL="0" indent="0" algn="ctr">
              <a:buNone/>
              <a:defRPr sz="1898"/>
            </a:lvl1pPr>
            <a:lvl2pPr marL="361622" indent="0" algn="ctr">
              <a:buNone/>
              <a:defRPr sz="1582"/>
            </a:lvl2pPr>
            <a:lvl3pPr marL="723245" indent="0" algn="ctr">
              <a:buNone/>
              <a:defRPr sz="1424"/>
            </a:lvl3pPr>
            <a:lvl4pPr marL="1084867" indent="0" algn="ctr">
              <a:buNone/>
              <a:defRPr sz="1266"/>
            </a:lvl4pPr>
            <a:lvl5pPr marL="1446489" indent="0" algn="ctr">
              <a:buNone/>
              <a:defRPr sz="1266"/>
            </a:lvl5pPr>
            <a:lvl6pPr marL="1808112" indent="0" algn="ctr">
              <a:buNone/>
              <a:defRPr sz="1266"/>
            </a:lvl6pPr>
            <a:lvl7pPr marL="2169734" indent="0" algn="ctr">
              <a:buNone/>
              <a:defRPr sz="1266"/>
            </a:lvl7pPr>
            <a:lvl8pPr marL="2531356" indent="0" algn="ctr">
              <a:buNone/>
              <a:defRPr sz="1266"/>
            </a:lvl8pPr>
            <a:lvl9pPr marL="2892979" indent="0" algn="ctr">
              <a:buNone/>
              <a:defRPr sz="1266"/>
            </a:lvl9pPr>
          </a:lstStyle>
          <a:p>
            <a:r>
              <a:rPr lang="zh-CN" altLang="en-US" noProof="1" smtClean="0"/>
              <a:t>单击此处编辑母版副标题样式</a:t>
            </a:r>
            <a:endParaRPr lang="zh-CN" altLang="en-US" noProof="1"/>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65" smtClean="0">
                <a:solidFill>
                  <a:schemeClr val="tx1">
                    <a:tint val="75000"/>
                  </a:schemeClr>
                </a:solidFill>
                <a:ea typeface="宋体" panose="02010600030101010101" pitchFamily="2" charset="-122"/>
              </a:defRPr>
            </a:lvl1pPr>
          </a:lstStyle>
          <a:p>
            <a:pPr>
              <a:defRPr/>
            </a:pPr>
            <a:fld id="{D442374C-E348-4D6B-BD75-FF01E9D4D1CF}" type="datetimeFigureOut">
              <a:rPr lang="zh-CN" altLang="en-US"/>
              <a:pPr>
                <a:defRPr/>
              </a:pPr>
              <a:t>2019-9-28</a:t>
            </a:fld>
            <a:endParaRPr lang="zh-CN" altLang="en-US"/>
          </a:p>
        </p:txBody>
      </p:sp>
      <p:sp>
        <p:nvSpPr>
          <p:cNvPr id="5" name="Footer Placeholder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65">
                <a:solidFill>
                  <a:schemeClr val="tx1">
                    <a:tint val="75000"/>
                  </a:schemeClr>
                </a:solidFill>
                <a:ea typeface="宋体" panose="02010600030101010101" pitchFamily="2" charset="-122"/>
              </a:defRPr>
            </a:lvl1pPr>
          </a:lstStyle>
          <a:p>
            <a:pPr>
              <a:defRPr/>
            </a:pPr>
            <a:endParaRPr lang="zh-CN" altLang="en-US"/>
          </a:p>
        </p:txBody>
      </p:sp>
      <p:sp>
        <p:nvSpPr>
          <p:cNvPr id="6" name="Slide Number Placeholder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65" smtClean="0">
                <a:solidFill>
                  <a:schemeClr val="tx1">
                    <a:tint val="75000"/>
                  </a:schemeClr>
                </a:solidFill>
                <a:ea typeface="宋体" panose="02010600030101010101" pitchFamily="2" charset="-122"/>
              </a:defRPr>
            </a:lvl1pPr>
          </a:lstStyle>
          <a:p>
            <a:pPr>
              <a:defRPr/>
            </a:pPr>
            <a:fld id="{21FCEC4C-1300-4936-9A09-76CA2355D9C0}"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timing>
    <p:tnLst>
      <p:par>
        <p:cTn id="1" dur="indefinite" restart="never" nodeType="tmRoot"/>
      </p:par>
    </p:tnLst>
  </p:timing>
  <p:txStyles>
    <p:titleStyle>
      <a:lvl1pPr algn="l" defTabSz="963613" rtl="0" fontAlgn="base">
        <a:lnSpc>
          <a:spcPct val="90000"/>
        </a:lnSpc>
        <a:spcBef>
          <a:spcPct val="0"/>
        </a:spcBef>
        <a:spcAft>
          <a:spcPct val="0"/>
        </a:spcAft>
        <a:defRPr sz="4600" kern="1200">
          <a:solidFill>
            <a:schemeClr val="tx1"/>
          </a:solidFill>
          <a:latin typeface="+mj-lt"/>
          <a:ea typeface="+mj-ea"/>
          <a:cs typeface="+mj-cs"/>
        </a:defRPr>
      </a:lvl1pPr>
      <a:lvl2pPr algn="l" defTabSz="963613" rtl="0" fontAlgn="base">
        <a:lnSpc>
          <a:spcPct val="90000"/>
        </a:lnSpc>
        <a:spcBef>
          <a:spcPct val="0"/>
        </a:spcBef>
        <a:spcAft>
          <a:spcPct val="0"/>
        </a:spcAft>
        <a:defRPr sz="4600">
          <a:solidFill>
            <a:schemeClr val="tx1"/>
          </a:solidFill>
          <a:latin typeface="Calibri Light"/>
          <a:ea typeface="宋体" charset="-122"/>
        </a:defRPr>
      </a:lvl2pPr>
      <a:lvl3pPr algn="l" defTabSz="963613" rtl="0" fontAlgn="base">
        <a:lnSpc>
          <a:spcPct val="90000"/>
        </a:lnSpc>
        <a:spcBef>
          <a:spcPct val="0"/>
        </a:spcBef>
        <a:spcAft>
          <a:spcPct val="0"/>
        </a:spcAft>
        <a:defRPr sz="4600">
          <a:solidFill>
            <a:schemeClr val="tx1"/>
          </a:solidFill>
          <a:latin typeface="Calibri Light"/>
          <a:ea typeface="宋体" charset="-122"/>
        </a:defRPr>
      </a:lvl3pPr>
      <a:lvl4pPr algn="l" defTabSz="963613" rtl="0" fontAlgn="base">
        <a:lnSpc>
          <a:spcPct val="90000"/>
        </a:lnSpc>
        <a:spcBef>
          <a:spcPct val="0"/>
        </a:spcBef>
        <a:spcAft>
          <a:spcPct val="0"/>
        </a:spcAft>
        <a:defRPr sz="4600">
          <a:solidFill>
            <a:schemeClr val="tx1"/>
          </a:solidFill>
          <a:latin typeface="Calibri Light"/>
          <a:ea typeface="宋体" charset="-122"/>
        </a:defRPr>
      </a:lvl4pPr>
      <a:lvl5pPr algn="l" defTabSz="963613" rtl="0" fontAlgn="base">
        <a:lnSpc>
          <a:spcPct val="90000"/>
        </a:lnSpc>
        <a:spcBef>
          <a:spcPct val="0"/>
        </a:spcBef>
        <a:spcAft>
          <a:spcPct val="0"/>
        </a:spcAft>
        <a:defRPr sz="4600">
          <a:solidFill>
            <a:schemeClr val="tx1"/>
          </a:solidFill>
          <a:latin typeface="Calibri Light"/>
          <a:ea typeface="宋体" charset="-122"/>
        </a:defRPr>
      </a:lvl5pPr>
      <a:lvl6pPr marL="457200" algn="l" defTabSz="963613" rtl="0" fontAlgn="base">
        <a:lnSpc>
          <a:spcPct val="90000"/>
        </a:lnSpc>
        <a:spcBef>
          <a:spcPct val="0"/>
        </a:spcBef>
        <a:spcAft>
          <a:spcPct val="0"/>
        </a:spcAft>
        <a:defRPr sz="4600">
          <a:solidFill>
            <a:schemeClr val="tx1"/>
          </a:solidFill>
          <a:latin typeface="Calibri Light"/>
          <a:ea typeface="宋体" charset="-122"/>
        </a:defRPr>
      </a:lvl6pPr>
      <a:lvl7pPr marL="914400" algn="l" defTabSz="963613" rtl="0" fontAlgn="base">
        <a:lnSpc>
          <a:spcPct val="90000"/>
        </a:lnSpc>
        <a:spcBef>
          <a:spcPct val="0"/>
        </a:spcBef>
        <a:spcAft>
          <a:spcPct val="0"/>
        </a:spcAft>
        <a:defRPr sz="4600">
          <a:solidFill>
            <a:schemeClr val="tx1"/>
          </a:solidFill>
          <a:latin typeface="Calibri Light"/>
          <a:ea typeface="宋体" charset="-122"/>
        </a:defRPr>
      </a:lvl7pPr>
      <a:lvl8pPr marL="1371600" algn="l" defTabSz="963613" rtl="0" fontAlgn="base">
        <a:lnSpc>
          <a:spcPct val="90000"/>
        </a:lnSpc>
        <a:spcBef>
          <a:spcPct val="0"/>
        </a:spcBef>
        <a:spcAft>
          <a:spcPct val="0"/>
        </a:spcAft>
        <a:defRPr sz="4600">
          <a:solidFill>
            <a:schemeClr val="tx1"/>
          </a:solidFill>
          <a:latin typeface="Calibri Light"/>
          <a:ea typeface="宋体" charset="-122"/>
        </a:defRPr>
      </a:lvl8pPr>
      <a:lvl9pPr marL="1828800" algn="l" defTabSz="963613" rtl="0" fontAlgn="base">
        <a:lnSpc>
          <a:spcPct val="90000"/>
        </a:lnSpc>
        <a:spcBef>
          <a:spcPct val="0"/>
        </a:spcBef>
        <a:spcAft>
          <a:spcPct val="0"/>
        </a:spcAft>
        <a:defRPr sz="4600">
          <a:solidFill>
            <a:schemeClr val="tx1"/>
          </a:solidFill>
          <a:latin typeface="Calibri Light"/>
          <a:ea typeface="宋体" charset="-122"/>
        </a:defRPr>
      </a:lvl9pPr>
    </p:titleStyle>
    <p:bodyStyle>
      <a:lvl1pPr marL="241300" indent="-241300" algn="l" defTabSz="963613" rtl="0" fontAlgn="base">
        <a:lnSpc>
          <a:spcPct val="90000"/>
        </a:lnSpc>
        <a:spcBef>
          <a:spcPts val="1050"/>
        </a:spcBef>
        <a:spcAft>
          <a:spcPct val="0"/>
        </a:spcAft>
        <a:buFont typeface="Arial" charset="0"/>
        <a:buChar char="•"/>
        <a:defRPr sz="2900" kern="1200">
          <a:solidFill>
            <a:schemeClr val="tx1"/>
          </a:solidFill>
          <a:latin typeface="+mn-lt"/>
          <a:ea typeface="+mn-ea"/>
          <a:cs typeface="+mn-cs"/>
        </a:defRPr>
      </a:lvl1pPr>
      <a:lvl2pPr marL="722313" indent="-241300" algn="l" defTabSz="963613" rtl="0" fontAlgn="base">
        <a:lnSpc>
          <a:spcPct val="90000"/>
        </a:lnSpc>
        <a:spcBef>
          <a:spcPts val="525"/>
        </a:spcBef>
        <a:spcAft>
          <a:spcPct val="0"/>
        </a:spcAft>
        <a:buFont typeface="Arial" charset="0"/>
        <a:buChar char="•"/>
        <a:defRPr sz="2500" kern="1200">
          <a:solidFill>
            <a:schemeClr val="tx1"/>
          </a:solidFill>
          <a:latin typeface="+mn-lt"/>
          <a:ea typeface="+mn-ea"/>
          <a:cs typeface="+mn-cs"/>
        </a:defRPr>
      </a:lvl2pPr>
      <a:lvl3pPr marL="1204913" indent="-241300" algn="l" defTabSz="963613" rtl="0" fontAlgn="base">
        <a:lnSpc>
          <a:spcPct val="90000"/>
        </a:lnSpc>
        <a:spcBef>
          <a:spcPts val="525"/>
        </a:spcBef>
        <a:spcAft>
          <a:spcPct val="0"/>
        </a:spcAft>
        <a:buFont typeface="Arial" charset="0"/>
        <a:buChar char="•"/>
        <a:defRPr sz="2100" kern="1200">
          <a:solidFill>
            <a:schemeClr val="tx1"/>
          </a:solidFill>
          <a:latin typeface="+mn-lt"/>
          <a:ea typeface="+mn-ea"/>
          <a:cs typeface="+mn-cs"/>
        </a:defRPr>
      </a:lvl3pPr>
      <a:lvl4pPr marL="1687513" indent="-241300" algn="l" defTabSz="963613" rtl="0" fontAlgn="base">
        <a:lnSpc>
          <a:spcPct val="90000"/>
        </a:lnSpc>
        <a:spcBef>
          <a:spcPts val="525"/>
        </a:spcBef>
        <a:spcAft>
          <a:spcPct val="0"/>
        </a:spcAft>
        <a:buFont typeface="Arial" charset="0"/>
        <a:buChar char="•"/>
        <a:defRPr sz="1900" kern="1200">
          <a:solidFill>
            <a:schemeClr val="tx1"/>
          </a:solidFill>
          <a:latin typeface="+mn-lt"/>
          <a:ea typeface="+mn-ea"/>
          <a:cs typeface="+mn-cs"/>
        </a:defRPr>
      </a:lvl4pPr>
      <a:lvl5pPr marL="2168525" indent="-241300" algn="l" defTabSz="963613" rtl="0" fontAlgn="base">
        <a:lnSpc>
          <a:spcPct val="90000"/>
        </a:lnSpc>
        <a:spcBef>
          <a:spcPts val="525"/>
        </a:spcBef>
        <a:spcAft>
          <a:spcPct val="0"/>
        </a:spcAft>
        <a:buFont typeface="Arial"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63930" rtl="0" eaLnBrk="1" latinLnBrk="0" hangingPunct="1">
        <a:defRPr sz="1900" kern="1200">
          <a:solidFill>
            <a:schemeClr val="tx1"/>
          </a:solidFill>
          <a:latin typeface="+mn-lt"/>
          <a:ea typeface="+mn-ea"/>
          <a:cs typeface="+mn-cs"/>
        </a:defRPr>
      </a:lvl1pPr>
      <a:lvl2pPr marL="481965" algn="l" defTabSz="963930" rtl="0" eaLnBrk="1" latinLnBrk="0" hangingPunct="1">
        <a:defRPr sz="1900" kern="1200">
          <a:solidFill>
            <a:schemeClr val="tx1"/>
          </a:solidFill>
          <a:latin typeface="+mn-lt"/>
          <a:ea typeface="+mn-ea"/>
          <a:cs typeface="+mn-cs"/>
        </a:defRPr>
      </a:lvl2pPr>
      <a:lvl3pPr marL="964565" algn="l" defTabSz="963930" rtl="0" eaLnBrk="1" latinLnBrk="0" hangingPunct="1">
        <a:defRPr sz="1900" kern="1200">
          <a:solidFill>
            <a:schemeClr val="tx1"/>
          </a:solidFill>
          <a:latin typeface="+mn-lt"/>
          <a:ea typeface="+mn-ea"/>
          <a:cs typeface="+mn-cs"/>
        </a:defRPr>
      </a:lvl3pPr>
      <a:lvl4pPr marL="1446530" algn="l" defTabSz="963930" rtl="0" eaLnBrk="1" latinLnBrk="0" hangingPunct="1">
        <a:defRPr sz="1900" kern="1200">
          <a:solidFill>
            <a:schemeClr val="tx1"/>
          </a:solidFill>
          <a:latin typeface="+mn-lt"/>
          <a:ea typeface="+mn-ea"/>
          <a:cs typeface="+mn-cs"/>
        </a:defRPr>
      </a:lvl4pPr>
      <a:lvl5pPr marL="1928495" algn="l" defTabSz="963930" rtl="0" eaLnBrk="1" latinLnBrk="0" hangingPunct="1">
        <a:defRPr sz="1900" kern="1200">
          <a:solidFill>
            <a:schemeClr val="tx1"/>
          </a:solidFill>
          <a:latin typeface="+mn-lt"/>
          <a:ea typeface="+mn-ea"/>
          <a:cs typeface="+mn-cs"/>
        </a:defRPr>
      </a:lvl5pPr>
      <a:lvl6pPr marL="2411095" algn="l" defTabSz="963930" rtl="0" eaLnBrk="1" latinLnBrk="0" hangingPunct="1">
        <a:defRPr sz="1900" kern="1200">
          <a:solidFill>
            <a:schemeClr val="tx1"/>
          </a:solidFill>
          <a:latin typeface="+mn-lt"/>
          <a:ea typeface="+mn-ea"/>
          <a:cs typeface="+mn-cs"/>
        </a:defRPr>
      </a:lvl6pPr>
      <a:lvl7pPr marL="2893060" algn="l" defTabSz="963930" rtl="0" eaLnBrk="1" latinLnBrk="0" hangingPunct="1">
        <a:defRPr sz="1900" kern="1200">
          <a:solidFill>
            <a:schemeClr val="tx1"/>
          </a:solidFill>
          <a:latin typeface="+mn-lt"/>
          <a:ea typeface="+mn-ea"/>
          <a:cs typeface="+mn-cs"/>
        </a:defRPr>
      </a:lvl7pPr>
      <a:lvl8pPr marL="3375025" algn="l" defTabSz="963930" rtl="0" eaLnBrk="1" latinLnBrk="0" hangingPunct="1">
        <a:defRPr sz="1900" kern="1200">
          <a:solidFill>
            <a:schemeClr val="tx1"/>
          </a:solidFill>
          <a:latin typeface="+mn-lt"/>
          <a:ea typeface="+mn-ea"/>
          <a:cs typeface="+mn-cs"/>
        </a:defRPr>
      </a:lvl8pPr>
      <a:lvl9pPr marL="3856990" algn="l" defTabSz="96393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audio" Target="../media/audio4.wav"/><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15.gif"/></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6.wav"/><Relationship Id="rId1" Type="http://schemas.openxmlformats.org/officeDocument/2006/relationships/slideLayout" Target="../slideLayouts/slideLayout3.xml"/><Relationship Id="rId5" Type="http://schemas.openxmlformats.org/officeDocument/2006/relationships/image" Target="../media/image17.gif"/><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audio" Target="../media/audio7.wav"/><Relationship Id="rId7"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20.gif"/><Relationship Id="rId5" Type="http://schemas.openxmlformats.org/officeDocument/2006/relationships/image" Target="../media/image19.jpe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tags" Target="../tags/tag38.xml"/><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notesSlide" Target="../notesSlides/notesSlide5.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slideLayout" Target="../slideLayouts/slideLayout3.xml"/><Relationship Id="rId5" Type="http://schemas.openxmlformats.org/officeDocument/2006/relationships/tags" Target="../tags/tag35.xml"/><Relationship Id="rId10" Type="http://schemas.openxmlformats.org/officeDocument/2006/relationships/tags" Target="../tags/tag40.xml"/><Relationship Id="rId4" Type="http://schemas.openxmlformats.org/officeDocument/2006/relationships/tags" Target="../tags/tag34.xml"/><Relationship Id="rId9" Type="http://schemas.openxmlformats.org/officeDocument/2006/relationships/tags" Target="../tags/tag39.xml"/></Relationships>
</file>

<file path=ppt/slides/_rels/slide21.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2.wav"/><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5.gif"/><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7.gif"/></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notesSlide" Target="../notesSlides/notesSlide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2.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30.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audio" Target="../media/audio8.wav"/><Relationship Id="rId1" Type="http://schemas.openxmlformats.org/officeDocument/2006/relationships/slideLayout" Target="../slideLayouts/slideLayout3.xml"/><Relationship Id="rId5" Type="http://schemas.openxmlformats.org/officeDocument/2006/relationships/image" Target="../media/image34.jpeg"/><Relationship Id="rId4" Type="http://schemas.openxmlformats.org/officeDocument/2006/relationships/image" Target="../media/image33.jpeg"/></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audio" Target="../media/audio4.wav"/><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notesSlide" Target="../notesSlides/notesSlide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slideLayout" Target="../slideLayouts/slideLayout2.xml"/><Relationship Id="rId5" Type="http://schemas.openxmlformats.org/officeDocument/2006/relationships/tags" Target="../tags/tag15.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s>
</file>

<file path=ppt/slides/_rels/slide40.xml.rels><?xml version="1.0" encoding="UTF-8" standalone="yes"?>
<Relationships xmlns="http://schemas.openxmlformats.org/package/2006/relationships"><Relationship Id="rId8" Type="http://schemas.openxmlformats.org/officeDocument/2006/relationships/tags" Target="../tags/tag48.xml"/><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notesSlide" Target="../notesSlides/notesSlide10.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slideLayout" Target="../slideLayouts/slideLayout2.xml"/><Relationship Id="rId5" Type="http://schemas.openxmlformats.org/officeDocument/2006/relationships/tags" Target="../tags/tag45.xml"/><Relationship Id="rId10" Type="http://schemas.openxmlformats.org/officeDocument/2006/relationships/tags" Target="../tags/tag50.xml"/><Relationship Id="rId4" Type="http://schemas.openxmlformats.org/officeDocument/2006/relationships/tags" Target="../tags/tag44.xml"/><Relationship Id="rId9" Type="http://schemas.openxmlformats.org/officeDocument/2006/relationships/tags" Target="../tags/tag49.xml"/></Relationships>
</file>

<file path=ppt/slides/_rels/slide41.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3.wav"/><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28.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notesSlide" Target="../notesSlides/notesSlide4.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slideLayout" Target="../slideLayouts/slideLayout2.xml"/><Relationship Id="rId5" Type="http://schemas.openxmlformats.org/officeDocument/2006/relationships/tags" Target="../tags/tag25.xml"/><Relationship Id="rId10" Type="http://schemas.openxmlformats.org/officeDocument/2006/relationships/tags" Target="../tags/tag30.xml"/><Relationship Id="rId4" Type="http://schemas.openxmlformats.org/officeDocument/2006/relationships/tags" Target="../tags/tag24.xml"/><Relationship Id="rId9" Type="http://schemas.openxmlformats.org/officeDocument/2006/relationships/tags" Target="../tags/tag29.xml"/></Relationships>
</file>

<file path=ppt/slides/_rels/slide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ChangeArrowheads="1"/>
          </p:cNvSpPr>
          <p:nvPr/>
        </p:nvSpPr>
        <p:spPr bwMode="auto">
          <a:xfrm>
            <a:off x="0" y="0"/>
            <a:ext cx="12858750" cy="7232650"/>
          </a:xfrm>
          <a:prstGeom prst="roundRect">
            <a:avLst>
              <a:gd name="adj" fmla="val 0"/>
            </a:avLst>
          </a:prstGeom>
          <a:blipFill dpi="0" rotWithShape="1">
            <a:blip r:embed="rId3"/>
            <a:srcRect/>
            <a:stretch>
              <a:fillRect/>
            </a:stretch>
          </a:blipFill>
          <a:ln w="9525">
            <a:noFill/>
            <a:round/>
            <a:headEnd/>
            <a:tailEnd/>
          </a:ln>
        </p:spPr>
        <p:txBody>
          <a:bodyPr wrap="none" anchor="ctr"/>
          <a:lstStyle/>
          <a:p>
            <a:endParaRPr lang="zh-CN" altLang="en-US"/>
          </a:p>
        </p:txBody>
      </p:sp>
      <p:sp>
        <p:nvSpPr>
          <p:cNvPr id="13" name="矩形 12"/>
          <p:cNvSpPr/>
          <p:nvPr/>
        </p:nvSpPr>
        <p:spPr>
          <a:xfrm>
            <a:off x="0" y="4065588"/>
            <a:ext cx="12858750" cy="2784475"/>
          </a:xfrm>
          <a:prstGeom prst="rect">
            <a:avLst/>
          </a:pr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259"/>
          <p:cNvSpPr>
            <a:spLocks noChangeArrowheads="1"/>
          </p:cNvSpPr>
          <p:nvPr/>
        </p:nvSpPr>
        <p:spPr bwMode="auto">
          <a:xfrm>
            <a:off x="4806950" y="4667250"/>
            <a:ext cx="7872413" cy="1016000"/>
          </a:xfrm>
          <a:prstGeom prst="rect">
            <a:avLst/>
          </a:prstGeom>
          <a:noFill/>
          <a:ln w="9525">
            <a:noFill/>
            <a:miter lim="800000"/>
            <a:headEnd/>
            <a:tailEnd/>
          </a:ln>
        </p:spPr>
        <p:txBody>
          <a:bodyPr lIns="0" tIns="0" rIns="0" bIns="0">
            <a:spAutoFit/>
          </a:bodyPr>
          <a:lstStyle/>
          <a:p>
            <a:pPr>
              <a:spcBef>
                <a:spcPct val="20000"/>
              </a:spcBef>
              <a:buFont typeface="Arial" charset="0"/>
              <a:buNone/>
            </a:pPr>
            <a:r>
              <a:rPr lang="zh-CN" altLang="en-US" sz="6600">
                <a:solidFill>
                  <a:schemeClr val="bg1"/>
                </a:solidFill>
                <a:latin typeface="微软雅黑" pitchFamily="34" charset="-122"/>
                <a:ea typeface="微软雅黑" pitchFamily="34" charset="-122"/>
                <a:cs typeface="Arial" charset="0"/>
                <a:sym typeface="Calibri" pitchFamily="34" charset="0"/>
              </a:rPr>
              <a:t>禁毒教育</a:t>
            </a:r>
            <a:r>
              <a:rPr lang="en-US" altLang="zh-CN" sz="4000" b="1">
                <a:solidFill>
                  <a:schemeClr val="bg1"/>
                </a:solidFill>
                <a:latin typeface="微软雅黑" pitchFamily="34" charset="-122"/>
                <a:ea typeface="微软雅黑" pitchFamily="34" charset="-122"/>
                <a:cs typeface="Arial" charset="0"/>
                <a:sym typeface="Calibri" pitchFamily="34" charset="0"/>
              </a:rPr>
              <a:t>POWERPOINT</a:t>
            </a:r>
            <a:endParaRPr lang="zh-CN" altLang="en-US" sz="4000" b="1">
              <a:solidFill>
                <a:schemeClr val="bg1"/>
              </a:solidFill>
              <a:latin typeface="微软雅黑" pitchFamily="34" charset="-122"/>
              <a:ea typeface="微软雅黑" pitchFamily="34" charset="-122"/>
              <a:cs typeface="Arial" charset="0"/>
              <a:sym typeface="Calibri" pitchFamily="34" charset="0"/>
            </a:endParaRPr>
          </a:p>
        </p:txBody>
      </p:sp>
      <p:sp>
        <p:nvSpPr>
          <p:cNvPr id="16" name="矩形 259"/>
          <p:cNvSpPr>
            <a:spLocks noChangeArrowheads="1"/>
          </p:cNvSpPr>
          <p:nvPr/>
        </p:nvSpPr>
        <p:spPr bwMode="auto">
          <a:xfrm>
            <a:off x="4806950" y="6216650"/>
            <a:ext cx="1873250" cy="387350"/>
          </a:xfrm>
          <a:prstGeom prst="rect">
            <a:avLst/>
          </a:prstGeom>
          <a:noFill/>
          <a:ln w="9525">
            <a:solidFill>
              <a:schemeClr val="bg1"/>
            </a:solidFill>
            <a:miter lim="800000"/>
            <a:headEnd/>
            <a:tailEnd/>
          </a:ln>
        </p:spPr>
        <p:txBody>
          <a:bodyPr lIns="36000" tIns="36000" rIns="36000" bIns="36000">
            <a:spAutoFit/>
          </a:bodyPr>
          <a:lstStyle/>
          <a:p>
            <a:pPr algn="ctr">
              <a:buFont typeface="Arial" charset="0"/>
              <a:buNone/>
            </a:pPr>
            <a:r>
              <a:rPr lang="zh-CN" altLang="en-US" sz="2000">
                <a:solidFill>
                  <a:schemeClr val="bg1"/>
                </a:solidFill>
                <a:latin typeface="Arial" charset="0"/>
                <a:ea typeface="微软雅黑" pitchFamily="34" charset="-122"/>
                <a:cs typeface="Arial" charset="0"/>
                <a:sym typeface="Arial" charset="0"/>
              </a:rPr>
              <a:t>陆城一中</a:t>
            </a:r>
          </a:p>
        </p:txBody>
      </p:sp>
      <p:sp>
        <p:nvSpPr>
          <p:cNvPr id="17" name="矩形 259"/>
          <p:cNvSpPr>
            <a:spLocks noChangeArrowheads="1"/>
          </p:cNvSpPr>
          <p:nvPr/>
        </p:nvSpPr>
        <p:spPr bwMode="auto">
          <a:xfrm>
            <a:off x="7747000" y="6215063"/>
            <a:ext cx="1998663" cy="387350"/>
          </a:xfrm>
          <a:prstGeom prst="rect">
            <a:avLst/>
          </a:prstGeom>
          <a:noFill/>
          <a:ln w="9525">
            <a:solidFill>
              <a:schemeClr val="bg1"/>
            </a:solidFill>
            <a:miter lim="800000"/>
            <a:headEnd/>
            <a:tailEnd/>
          </a:ln>
        </p:spPr>
        <p:txBody>
          <a:bodyPr lIns="36000" tIns="36000" rIns="36000" bIns="36000">
            <a:spAutoFit/>
          </a:bodyPr>
          <a:lstStyle/>
          <a:p>
            <a:pPr algn="ctr">
              <a:buFont typeface="Arial" charset="0"/>
              <a:buNone/>
            </a:pPr>
            <a:r>
              <a:rPr lang="zh-CN" altLang="en-US" sz="2000">
                <a:solidFill>
                  <a:schemeClr val="bg1"/>
                </a:solidFill>
                <a:latin typeface="Arial" charset="0"/>
                <a:ea typeface="微软雅黑" pitchFamily="34" charset="-122"/>
                <a:cs typeface="Arial" charset="0"/>
                <a:sym typeface="Arial" charset="0"/>
              </a:rPr>
              <a:t>周   可</a:t>
            </a:r>
          </a:p>
        </p:txBody>
      </p:sp>
      <p:sp>
        <p:nvSpPr>
          <p:cNvPr id="18" name="矩形 259"/>
          <p:cNvSpPr>
            <a:spLocks noChangeArrowheads="1"/>
          </p:cNvSpPr>
          <p:nvPr/>
        </p:nvSpPr>
        <p:spPr bwMode="auto">
          <a:xfrm>
            <a:off x="4806950" y="4338638"/>
            <a:ext cx="5476875" cy="431800"/>
          </a:xfrm>
          <a:prstGeom prst="rect">
            <a:avLst/>
          </a:prstGeom>
          <a:noFill/>
          <a:ln w="9525">
            <a:noFill/>
            <a:miter lim="800000"/>
            <a:headEnd/>
            <a:tailEnd/>
          </a:ln>
        </p:spPr>
        <p:txBody>
          <a:bodyPr lIns="0" tIns="0" rIns="0" bIns="0">
            <a:spAutoFit/>
          </a:bodyPr>
          <a:lstStyle/>
          <a:p>
            <a:pPr>
              <a:spcBef>
                <a:spcPct val="20000"/>
              </a:spcBef>
              <a:buFont typeface="Arial" charset="0"/>
              <a:buNone/>
            </a:pPr>
            <a:r>
              <a:rPr lang="en-US" altLang="zh-CN" sz="2800">
                <a:solidFill>
                  <a:schemeClr val="bg1"/>
                </a:solidFill>
                <a:latin typeface="微软雅黑" pitchFamily="34" charset="-122"/>
                <a:ea typeface="微软雅黑" pitchFamily="34" charset="-122"/>
                <a:cs typeface="Arial" charset="0"/>
                <a:sym typeface="Calibri" pitchFamily="34" charset="0"/>
              </a:rPr>
              <a:t>ANTI-DRUG EDUCATION PPT</a:t>
            </a:r>
            <a:endParaRPr lang="zh-CN" altLang="en-US" sz="2800">
              <a:solidFill>
                <a:schemeClr val="bg1"/>
              </a:solidFill>
              <a:latin typeface="微软雅黑" pitchFamily="34" charset="-122"/>
              <a:ea typeface="微软雅黑" pitchFamily="34" charset="-122"/>
              <a:cs typeface="Arial" charset="0"/>
              <a:sym typeface="Calibri" pitchFamily="34" charset="0"/>
            </a:endParaRPr>
          </a:p>
        </p:txBody>
      </p:sp>
      <p:pic>
        <p:nvPicPr>
          <p:cNvPr id="2" name="图片 1"/>
          <p:cNvPicPr>
            <a:picLocks noChangeAspect="1"/>
          </p:cNvPicPr>
          <p:nvPr/>
        </p:nvPicPr>
        <p:blipFill>
          <a:blip r:embed="rId4"/>
          <a:srcRect/>
          <a:stretch>
            <a:fillRect/>
          </a:stretch>
        </p:blipFill>
        <p:spPr bwMode="auto">
          <a:xfrm>
            <a:off x="452438" y="303213"/>
            <a:ext cx="1873250" cy="1873250"/>
          </a:xfrm>
          <a:prstGeom prst="rect">
            <a:avLst/>
          </a:prstGeom>
          <a:noFill/>
          <a:ln w="9525">
            <a:noFill/>
            <a:miter lim="800000"/>
            <a:headEnd/>
            <a:tailEnd/>
          </a:ln>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arn(inVertical)">
                                      <p:cBhvr>
                                        <p:cTn id="14" dur="500"/>
                                        <p:tgtEl>
                                          <p:spTgt spid="13"/>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8"/>
                                        </p:tgtEl>
                                        <p:attrNameLst>
                                          <p:attrName>ppt_y</p:attrName>
                                        </p:attrNameLst>
                                      </p:cBhvr>
                                      <p:tavLst>
                                        <p:tav tm="0">
                                          <p:val>
                                            <p:strVal val="#ppt_y"/>
                                          </p:val>
                                        </p:tav>
                                        <p:tav tm="100000">
                                          <p:val>
                                            <p:strVal val="#ppt_y"/>
                                          </p:val>
                                        </p:tav>
                                      </p:tavLst>
                                    </p:anim>
                                    <p:anim calcmode="lin" valueType="num">
                                      <p:cBhvr>
                                        <p:cTn id="2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8"/>
                                        </p:tgtEl>
                                      </p:cBhvr>
                                    </p:animEffect>
                                  </p:childTnLst>
                                </p:cTn>
                              </p:par>
                            </p:childTnLst>
                          </p:cTn>
                        </p:par>
                        <p:par>
                          <p:cTn id="23" fill="hold">
                            <p:stCondLst>
                              <p:cond delay="2099"/>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18"/>
                                        </p:tgtEl>
                                      </p:cBhvr>
                                    </p:animEffect>
                                    <p:animScale>
                                      <p:cBhvr>
                                        <p:cTn id="26" dur="250" autoRev="1" fill="hold"/>
                                        <p:tgtEl>
                                          <p:spTgt spid="18"/>
                                        </p:tgtEl>
                                      </p:cBhvr>
                                      <p:by x="105000" y="105000"/>
                                    </p:animScale>
                                  </p:childTnLst>
                                </p:cTn>
                              </p:par>
                            </p:childTnLst>
                          </p:cTn>
                        </p:par>
                        <p:par>
                          <p:cTn id="27" fill="hold">
                            <p:stCondLst>
                              <p:cond delay="2599"/>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5"/>
                                        </p:tgtEl>
                                        <p:attrNameLst>
                                          <p:attrName>ppt_y</p:attrName>
                                        </p:attrNameLst>
                                      </p:cBhvr>
                                      <p:tavLst>
                                        <p:tav tm="0">
                                          <p:val>
                                            <p:strVal val="#ppt_y"/>
                                          </p:val>
                                        </p:tav>
                                        <p:tav tm="100000">
                                          <p:val>
                                            <p:strVal val="#ppt_y"/>
                                          </p:val>
                                        </p:tav>
                                      </p:tavLst>
                                    </p:anim>
                                    <p:anim calcmode="lin" valueType="num">
                                      <p:cBhvr>
                                        <p:cTn id="3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5"/>
                                        </p:tgtEl>
                                      </p:cBhvr>
                                    </p:animEffect>
                                  </p:childTnLst>
                                </p:cTn>
                              </p:par>
                            </p:childTnLst>
                          </p:cTn>
                        </p:par>
                        <p:par>
                          <p:cTn id="35" fill="hold">
                            <p:stCondLst>
                              <p:cond delay="375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15"/>
                                        </p:tgtEl>
                                      </p:cBhvr>
                                    </p:animEffect>
                                    <p:animScale>
                                      <p:cBhvr>
                                        <p:cTn id="38" dur="250" autoRev="1" fill="hold"/>
                                        <p:tgtEl>
                                          <p:spTgt spid="15"/>
                                        </p:tgtEl>
                                      </p:cBhvr>
                                      <p:by x="105000" y="105000"/>
                                    </p:animScale>
                                  </p:childTnLst>
                                </p:cTn>
                              </p:par>
                            </p:childTnLst>
                          </p:cTn>
                        </p:par>
                        <p:par>
                          <p:cTn id="39" fill="hold">
                            <p:stCondLst>
                              <p:cond delay="4250"/>
                            </p:stCondLst>
                            <p:childTnLst>
                              <p:par>
                                <p:cTn id="40" presetID="53" presetClass="entr" presetSubtype="16"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par>
                          <p:cTn id="45" fill="hold">
                            <p:stCondLst>
                              <p:cond delay="4750"/>
                            </p:stCondLst>
                            <p:childTnLst>
                              <p:par>
                                <p:cTn id="46" presetID="53" presetClass="entr" presetSubtype="16"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1000"/>
                                        <p:tgtEl>
                                          <p:spTgt spid="2"/>
                                        </p:tgtEl>
                                      </p:cBhvr>
                                    </p:animEffect>
                                    <p:anim calcmode="lin" valueType="num">
                                      <p:cBhvr>
                                        <p:cTn id="56" dur="1000" fill="hold"/>
                                        <p:tgtEl>
                                          <p:spTgt spid="2"/>
                                        </p:tgtEl>
                                        <p:attrNameLst>
                                          <p:attrName>ppt_x</p:attrName>
                                        </p:attrNameLst>
                                      </p:cBhvr>
                                      <p:tavLst>
                                        <p:tav tm="0">
                                          <p:val>
                                            <p:strVal val="#ppt_x"/>
                                          </p:val>
                                        </p:tav>
                                        <p:tav tm="100000">
                                          <p:val>
                                            <p:strVal val="#ppt_x"/>
                                          </p:val>
                                        </p:tav>
                                      </p:tavLst>
                                    </p:anim>
                                    <p:anim calcmode="lin" valueType="num">
                                      <p:cBhvr>
                                        <p:cTn id="5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13" grpId="0" animBg="1"/>
      <p:bldP spid="15" grpId="0"/>
      <p:bldP spid="15" grpId="1"/>
      <p:bldP spid="16" grpId="0" bldLvl="0" animBg="1"/>
      <p:bldP spid="17" grpId="0" bldLvl="0" animBg="1"/>
      <p:bldP spid="18" grpId="0"/>
      <p:bldP spid="1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图片 7"/>
          <p:cNvPicPr>
            <a:picLocks noChangeAspect="1" noChangeArrowheads="1"/>
          </p:cNvPicPr>
          <p:nvPr/>
        </p:nvPicPr>
        <p:blipFill>
          <a:blip r:embed="rId2"/>
          <a:srcRect/>
          <a:stretch>
            <a:fillRect/>
          </a:stretch>
        </p:blipFill>
        <p:spPr bwMode="auto">
          <a:xfrm>
            <a:off x="-12700" y="0"/>
            <a:ext cx="12847638" cy="7231063"/>
          </a:xfrm>
          <a:prstGeom prst="rect">
            <a:avLst/>
          </a:prstGeom>
          <a:noFill/>
          <a:ln w="9525">
            <a:noFill/>
            <a:miter lim="800000"/>
            <a:headEnd/>
            <a:tailEnd/>
          </a:ln>
        </p:spPr>
      </p:pic>
      <p:sp>
        <p:nvSpPr>
          <p:cNvPr id="53251" name="圆角矩形 6"/>
          <p:cNvSpPr>
            <a:spLocks noChangeArrowheads="1"/>
          </p:cNvSpPr>
          <p:nvPr/>
        </p:nvSpPr>
        <p:spPr bwMode="auto">
          <a:xfrm>
            <a:off x="100013" y="1008063"/>
            <a:ext cx="4451350" cy="1019175"/>
          </a:xfrm>
          <a:prstGeom prst="roundRect">
            <a:avLst>
              <a:gd name="adj" fmla="val 16667"/>
            </a:avLst>
          </a:prstGeom>
          <a:solidFill>
            <a:schemeClr val="accent1"/>
          </a:solidFill>
          <a:ln w="12700">
            <a:solidFill>
              <a:srgbClr val="FFFFFF"/>
            </a:solidFill>
            <a:round/>
            <a:headEnd/>
            <a:tailEnd/>
          </a:ln>
        </p:spPr>
        <p:txBody>
          <a:bodyPr lIns="114803" tIns="57401" rIns="114803" bIns="57401" anchor="ctr"/>
          <a:lstStyle/>
          <a:p>
            <a:pPr algn="ctr" defTabSz="1147763">
              <a:buFont typeface="Arial" charset="0"/>
              <a:buNone/>
            </a:pPr>
            <a:r>
              <a:rPr lang="zh-CN" altLang="en-US" sz="4000" b="1">
                <a:solidFill>
                  <a:schemeClr val="bg1"/>
                </a:solidFill>
                <a:latin typeface="Arial" charset="0"/>
              </a:rPr>
              <a:t>一、毒品自述</a:t>
            </a:r>
          </a:p>
        </p:txBody>
      </p:sp>
      <p:sp>
        <p:nvSpPr>
          <p:cNvPr id="53252" name="Text Box 4"/>
          <p:cNvSpPr txBox="1">
            <a:spLocks noChangeArrowheads="1"/>
          </p:cNvSpPr>
          <p:nvPr/>
        </p:nvSpPr>
        <p:spPr bwMode="auto">
          <a:xfrm>
            <a:off x="6210300" y="3278188"/>
            <a:ext cx="438150" cy="676275"/>
          </a:xfrm>
          <a:prstGeom prst="rect">
            <a:avLst/>
          </a:prstGeom>
          <a:noFill/>
          <a:ln w="9525">
            <a:noFill/>
            <a:miter lim="800000"/>
            <a:headEnd/>
            <a:tailEnd/>
          </a:ln>
        </p:spPr>
        <p:txBody>
          <a:bodyPr wrap="none" lIns="114803" tIns="57401" rIns="114803" bIns="57401">
            <a:spAutoFit/>
          </a:bodyPr>
          <a:lstStyle/>
          <a:p>
            <a:pPr defTabSz="1147763">
              <a:buFont typeface="Arial" charset="0"/>
              <a:buNone/>
            </a:pPr>
            <a:endParaRPr lang="zh-CN" altLang="zh-CN" sz="2300">
              <a:latin typeface="Arial" charset="0"/>
            </a:endParaRPr>
          </a:p>
          <a:p>
            <a:pPr defTabSz="1147763">
              <a:buFont typeface="Arial" charset="0"/>
              <a:buNone/>
            </a:pPr>
            <a:endParaRPr lang="zh-CN" altLang="zh-CN" sz="2300">
              <a:latin typeface="Arial" charset="0"/>
            </a:endParaRPr>
          </a:p>
        </p:txBody>
      </p:sp>
      <p:sp>
        <p:nvSpPr>
          <p:cNvPr id="53253" name="Text Box 5"/>
          <p:cNvSpPr txBox="1">
            <a:spLocks noChangeArrowheads="1"/>
          </p:cNvSpPr>
          <p:nvPr/>
        </p:nvSpPr>
        <p:spPr bwMode="auto">
          <a:xfrm>
            <a:off x="868363" y="2705100"/>
            <a:ext cx="10255250" cy="3246438"/>
          </a:xfrm>
          <a:prstGeom prst="rect">
            <a:avLst/>
          </a:prstGeom>
          <a:noFill/>
          <a:ln w="9525">
            <a:noFill/>
            <a:miter lim="800000"/>
            <a:headEnd/>
            <a:tailEnd/>
          </a:ln>
          <a:effectLst/>
        </p:spPr>
        <p:txBody>
          <a:bodyPr lIns="114803" tIns="57401" rIns="114803" bIns="57401">
            <a:spAutoFit/>
          </a:bodyPr>
          <a:lstStyle/>
          <a:p>
            <a:pPr defTabSz="1147763">
              <a:buFont typeface="Arial" charset="0"/>
              <a:buNone/>
            </a:pPr>
            <a:r>
              <a:rPr lang="zh-CN" altLang="en-US" sz="3500">
                <a:latin typeface="Arial" charset="0"/>
              </a:rPr>
              <a:t>（一）、我的名字叫毒品</a:t>
            </a:r>
          </a:p>
          <a:p>
            <a:pPr defTabSz="1147763">
              <a:buFont typeface="Arial" charset="0"/>
              <a:buNone/>
            </a:pPr>
            <a:endParaRPr lang="zh-CN" altLang="en-US" sz="3500">
              <a:latin typeface="Arial" charset="0"/>
            </a:endParaRPr>
          </a:p>
          <a:p>
            <a:pPr defTabSz="1147763">
              <a:buFont typeface="Arial" charset="0"/>
              <a:buNone/>
            </a:pPr>
            <a:endParaRPr lang="zh-CN" altLang="en-US" sz="3500">
              <a:latin typeface="Arial" charset="0"/>
            </a:endParaRPr>
          </a:p>
          <a:p>
            <a:pPr defTabSz="1147763">
              <a:buFont typeface="Arial" charset="0"/>
              <a:buNone/>
            </a:pPr>
            <a:r>
              <a:rPr lang="zh-CN" altLang="en-US" sz="3500">
                <a:latin typeface="Arial" charset="0"/>
              </a:rPr>
              <a:t>      毒品是指鸦片、海洛因、吗啡、可卡因、大麻、冰毒、摇头丸以及国家规定管制的其他能够使人形成瘾癖的麻醉药品和精神药品。</a:t>
            </a:r>
          </a:p>
          <a:p>
            <a:pPr defTabSz="1147763">
              <a:buFont typeface="Arial" charset="0"/>
              <a:buNone/>
            </a:pPr>
            <a:r>
              <a:rPr lang="zh-CN" altLang="en-US" sz="3500">
                <a:latin typeface="Arial" charset="0"/>
              </a:rPr>
              <a:t>    （《中华人民共和国刑法》第357条）</a:t>
            </a:r>
          </a:p>
        </p:txBody>
      </p:sp>
      <p:pic>
        <p:nvPicPr>
          <p:cNvPr id="53254" name="Picture 6" descr="图33333"/>
          <p:cNvPicPr>
            <a:picLocks noChangeAspect="1" noChangeArrowheads="1"/>
          </p:cNvPicPr>
          <p:nvPr/>
        </p:nvPicPr>
        <p:blipFill>
          <a:blip r:embed="rId3"/>
          <a:srcRect/>
          <a:stretch>
            <a:fillRect/>
          </a:stretch>
        </p:blipFill>
        <p:spPr bwMode="auto">
          <a:xfrm>
            <a:off x="1230313" y="3052763"/>
            <a:ext cx="1406525" cy="1054100"/>
          </a:xfrm>
          <a:prstGeom prst="rect">
            <a:avLst/>
          </a:prstGeom>
          <a:noFill/>
          <a:ln w="9525">
            <a:noFill/>
            <a:miter lim="800000"/>
            <a:headEnd/>
            <a:tailEnd/>
          </a:ln>
          <a:effectLst/>
        </p:spPr>
      </p:pic>
      <p:pic>
        <p:nvPicPr>
          <p:cNvPr id="53255" name="Picture 7" descr="版面"/>
          <p:cNvPicPr>
            <a:picLocks noChangeAspect="1" noChangeArrowheads="1"/>
          </p:cNvPicPr>
          <p:nvPr/>
        </p:nvPicPr>
        <p:blipFill>
          <a:blip r:embed="rId4"/>
          <a:srcRect/>
          <a:stretch>
            <a:fillRect/>
          </a:stretch>
        </p:blipFill>
        <p:spPr bwMode="auto">
          <a:xfrm>
            <a:off x="9424988" y="622300"/>
            <a:ext cx="2514600" cy="205263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内容占位符 2"/>
          <p:cNvSpPr>
            <a:spLocks noGrp="1"/>
          </p:cNvSpPr>
          <p:nvPr>
            <p:ph idx="4294967295"/>
          </p:nvPr>
        </p:nvSpPr>
        <p:spPr bwMode="auto">
          <a:noFill/>
        </p:spPr>
        <p:txBody>
          <a:bodyPr wrap="square" lIns="114803" tIns="57401" rIns="114803" bIns="57401" numCol="1" anchor="t" anchorCtr="0" compatLnSpc="1">
            <a:prstTxWarp prst="textNoShape">
              <a:avLst/>
            </a:prstTxWarp>
          </a:bodyPr>
          <a:lstStyle/>
          <a:p>
            <a:r>
              <a:rPr lang="en-US" altLang="zh-CN" smtClean="0">
                <a:latin typeface="宋体" charset="-122"/>
              </a:rPr>
              <a:t>1</a:t>
            </a:r>
            <a:r>
              <a:rPr lang="zh-CN" altLang="en-US" smtClean="0">
                <a:latin typeface="宋体" charset="-122"/>
              </a:rPr>
              <a:t>、阿片类：阿片、吗啡、海诺因等</a:t>
            </a:r>
            <a:endParaRPr lang="en-US" altLang="zh-CN" smtClean="0">
              <a:latin typeface="宋体" charset="-122"/>
            </a:endParaRPr>
          </a:p>
          <a:p>
            <a:r>
              <a:rPr lang="en-US" altLang="zh-CN" smtClean="0">
                <a:latin typeface="宋体" charset="-122"/>
              </a:rPr>
              <a:t>2</a:t>
            </a:r>
            <a:r>
              <a:rPr lang="zh-CN" altLang="en-US" smtClean="0">
                <a:latin typeface="宋体" charset="-122"/>
              </a:rPr>
              <a:t>、古柯类：可卡因、克赖克等</a:t>
            </a:r>
            <a:endParaRPr lang="en-US" altLang="zh-CN" smtClean="0">
              <a:latin typeface="宋体" charset="-122"/>
            </a:endParaRPr>
          </a:p>
          <a:p>
            <a:r>
              <a:rPr lang="en-US" altLang="zh-CN" smtClean="0">
                <a:latin typeface="宋体" charset="-122"/>
              </a:rPr>
              <a:t>3</a:t>
            </a:r>
            <a:r>
              <a:rPr lang="zh-CN" altLang="en-US" smtClean="0">
                <a:latin typeface="宋体" charset="-122"/>
              </a:rPr>
              <a:t>、大麻类：大麻饼、大麻烟、大麻脂</a:t>
            </a:r>
            <a:endParaRPr lang="en-US" altLang="zh-CN" smtClean="0">
              <a:latin typeface="宋体" charset="-122"/>
            </a:endParaRPr>
          </a:p>
          <a:p>
            <a:r>
              <a:rPr lang="en-US" altLang="zh-CN" smtClean="0">
                <a:latin typeface="宋体" charset="-122"/>
              </a:rPr>
              <a:t>4</a:t>
            </a:r>
            <a:r>
              <a:rPr lang="zh-CN" altLang="en-US" smtClean="0">
                <a:latin typeface="宋体" charset="-122"/>
              </a:rPr>
              <a:t>、中枢兴奋剂：苯丙胺、甲基苯丙胺</a:t>
            </a:r>
            <a:endParaRPr lang="en-US" altLang="zh-CN" smtClean="0">
              <a:latin typeface="宋体" charset="-122"/>
            </a:endParaRPr>
          </a:p>
          <a:p>
            <a:r>
              <a:rPr lang="en-US" altLang="zh-CN" smtClean="0">
                <a:latin typeface="宋体" charset="-122"/>
              </a:rPr>
              <a:t>5</a:t>
            </a:r>
            <a:r>
              <a:rPr lang="zh-CN" altLang="en-US" smtClean="0">
                <a:latin typeface="宋体" charset="-122"/>
              </a:rPr>
              <a:t>、致幻剂：</a:t>
            </a:r>
            <a:r>
              <a:rPr lang="en-US" altLang="zh-CN" smtClean="0">
                <a:latin typeface="宋体" charset="-122"/>
              </a:rPr>
              <a:t>LSD  </a:t>
            </a:r>
            <a:r>
              <a:rPr lang="zh-CN" altLang="en-US" smtClean="0">
                <a:latin typeface="宋体" charset="-122"/>
              </a:rPr>
              <a:t>麦司卡林</a:t>
            </a:r>
            <a:endParaRPr lang="en-US" altLang="zh-CN" smtClean="0">
              <a:latin typeface="宋体" charset="-122"/>
            </a:endParaRPr>
          </a:p>
          <a:p>
            <a:r>
              <a:rPr lang="en-US" altLang="zh-CN" smtClean="0">
                <a:latin typeface="宋体" charset="-122"/>
              </a:rPr>
              <a:t>6</a:t>
            </a:r>
            <a:r>
              <a:rPr lang="zh-CN" altLang="en-US" smtClean="0">
                <a:latin typeface="宋体" charset="-122"/>
              </a:rPr>
              <a:t>、镇静催眠药和抗焦虑药：巴比妥类</a:t>
            </a:r>
            <a:endParaRPr lang="zh-CN" altLang="en-US" smtClean="0"/>
          </a:p>
        </p:txBody>
      </p:sp>
      <p:sp>
        <p:nvSpPr>
          <p:cNvPr id="4" name="日期占位符 3"/>
          <p:cNvSpPr txBox="1">
            <a:spLocks noGrp="1"/>
          </p:cNvSpPr>
          <p:nvPr/>
        </p:nvSpPr>
        <p:spPr bwMode="auto">
          <a:xfrm>
            <a:off x="642938" y="6704013"/>
            <a:ext cx="3000375" cy="384175"/>
          </a:xfrm>
          <a:prstGeom prst="rect">
            <a:avLst/>
          </a:prstGeom>
          <a:noFill/>
          <a:ln w="9525">
            <a:noFill/>
            <a:miter lim="800000"/>
            <a:headEnd/>
            <a:tailEnd/>
          </a:ln>
        </p:spPr>
        <p:txBody>
          <a:bodyPr lIns="114803" tIns="57401" rIns="114803" bIns="57401" anchor="ctr"/>
          <a:lstStyle/>
          <a:p>
            <a:pPr defTabSz="1147763">
              <a:buFont typeface="Arial" charset="0"/>
              <a:buNone/>
            </a:pPr>
            <a:fld id="{AE222386-05F2-410B-8885-26039B8B6ECF}" type="datetime1">
              <a:rPr lang="zh-CN" altLang="en-US" sz="1500">
                <a:solidFill>
                  <a:srgbClr val="898989"/>
                </a:solidFill>
                <a:latin typeface="Arial" charset="0"/>
                <a:ea typeface="微软雅黑" pitchFamily="34" charset="-122"/>
              </a:rPr>
              <a:pPr defTabSz="1147763">
                <a:buFont typeface="Arial" charset="0"/>
                <a:buNone/>
              </a:pPr>
              <a:t>2019-9-28</a:t>
            </a:fld>
            <a:endParaRPr lang="en-US" altLang="zh-CN" sz="2300">
              <a:latin typeface="Arial" charset="0"/>
            </a:endParaRPr>
          </a:p>
        </p:txBody>
      </p:sp>
      <p:sp>
        <p:nvSpPr>
          <p:cNvPr id="54276" name="圆角矩形 6"/>
          <p:cNvSpPr>
            <a:spLocks noGrp="1" noChangeArrowheads="1"/>
          </p:cNvSpPr>
          <p:nvPr>
            <p:ph type="title" idx="4294967295"/>
          </p:nvPr>
        </p:nvSpPr>
        <p:spPr bwMode="auto">
          <a:xfrm>
            <a:off x="428625" y="280988"/>
            <a:ext cx="4452938" cy="1111250"/>
          </a:xfrm>
          <a:prstGeom prst="roundRect">
            <a:avLst>
              <a:gd name="adj" fmla="val 16667"/>
            </a:avLst>
          </a:prstGeom>
          <a:solidFill>
            <a:schemeClr val="accent1"/>
          </a:solidFill>
          <a:ln w="12700" cap="flat">
            <a:solidFill>
              <a:srgbClr val="FFFFFF"/>
            </a:solidFill>
            <a:round/>
            <a:headEnd/>
            <a:tailEnd/>
          </a:ln>
        </p:spPr>
        <p:txBody>
          <a:bodyPr wrap="square" lIns="114803" tIns="57401" rIns="114803" bIns="57401" numCol="1" anchorCtr="0" compatLnSpc="1">
            <a:prstTxWarp prst="textNoShape">
              <a:avLst/>
            </a:prstTxWarp>
          </a:bodyPr>
          <a:lstStyle/>
          <a:p>
            <a:r>
              <a:rPr lang="zh-CN" altLang="en-US" sz="3300" b="1" smtClean="0">
                <a:solidFill>
                  <a:schemeClr val="bg1"/>
                </a:solidFill>
              </a:rPr>
              <a:t>二</a:t>
            </a:r>
            <a:r>
              <a:rPr lang="zh-CN" altLang="en-US" sz="3300" b="1" smtClean="0">
                <a:solidFill>
                  <a:schemeClr val="bg1"/>
                </a:solidFill>
                <a:latin typeface="宋体" charset="-122"/>
              </a:rPr>
              <a:t>、毒品的分类</a:t>
            </a:r>
            <a:endParaRPr lang="zh-CN" altLang="en-US" sz="3300" b="1" smtClean="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樱粟"/>
          <p:cNvPicPr>
            <a:picLocks noChangeAspect="1"/>
          </p:cNvPicPr>
          <p:nvPr/>
        </p:nvPicPr>
        <p:blipFill>
          <a:blip r:embed="rId4"/>
          <a:srcRect/>
          <a:stretch>
            <a:fillRect/>
          </a:stretch>
        </p:blipFill>
        <p:spPr bwMode="auto">
          <a:xfrm>
            <a:off x="2411413" y="176213"/>
            <a:ext cx="7151687" cy="5224462"/>
          </a:xfrm>
          <a:prstGeom prst="rect">
            <a:avLst/>
          </a:prstGeom>
          <a:noFill/>
          <a:ln w="9525">
            <a:noFill/>
            <a:miter lim="800000"/>
            <a:headEnd/>
            <a:tailEnd/>
          </a:ln>
        </p:spPr>
      </p:pic>
      <p:sp>
        <p:nvSpPr>
          <p:cNvPr id="30724" name="Text Box 4"/>
          <p:cNvSpPr txBox="1"/>
          <p:nvPr/>
        </p:nvSpPr>
        <p:spPr>
          <a:xfrm>
            <a:off x="3341688" y="5786438"/>
            <a:ext cx="6750050" cy="804862"/>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          罂粟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dissolve">
                                      <p:cBhvr>
                                        <p:cTn id="7" dur="500"/>
                                        <p:tgtEl>
                                          <p:spTgt spid="30722"/>
                                        </p:tgtEl>
                                      </p:cBhvr>
                                    </p:animEffect>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24"/>
                                        </p:tgtEl>
                                        <p:attrNameLst>
                                          <p:attrName>style.visibility</p:attrName>
                                        </p:attrNameLst>
                                      </p:cBhvr>
                                      <p:to>
                                        <p:strVal val="visible"/>
                                      </p:to>
                                    </p:set>
                                    <p:animEffect transition="in" filter="blinds(horizontal)">
                                      <p:cBhvr>
                                        <p:cTn id="12" dur="500"/>
                                        <p:tgtEl>
                                          <p:spTgt spid="30724"/>
                                        </p:tgtEl>
                                      </p:cBhvr>
                                    </p:animEffect>
                                  </p:childTnLst>
                                  <p:subTnLst>
                                    <p:audio>
                                      <p:cMediaNode>
                                        <p:cTn display="0" masterRel="sameClick">
                                          <p:stCondLst>
                                            <p:cond evt="begin" delay="0">
                                              <p:tn val="10"/>
                                            </p:cond>
                                          </p:stCondLst>
                                          <p:endCondLst>
                                            <p:cond evt="onStopAudio" delay="0">
                                              <p:tgtEl>
                                                <p:sldTgt/>
                                              </p:tgtEl>
                                            </p:cond>
                                          </p:endCondLst>
                                        </p:cTn>
                                        <p:tgtEl>
                                          <p:sndTgt r:embed="rId3" name="drumroll.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图片 7"/>
          <p:cNvPicPr>
            <a:picLocks noChangeAspect="1" noChangeArrowheads="1"/>
          </p:cNvPicPr>
          <p:nvPr/>
        </p:nvPicPr>
        <p:blipFill>
          <a:blip r:embed="rId3"/>
          <a:srcRect/>
          <a:stretch>
            <a:fillRect/>
          </a:stretch>
        </p:blipFill>
        <p:spPr bwMode="auto">
          <a:xfrm>
            <a:off x="42863" y="17463"/>
            <a:ext cx="12858750" cy="7232650"/>
          </a:xfrm>
          <a:prstGeom prst="rect">
            <a:avLst/>
          </a:prstGeom>
          <a:noFill/>
          <a:ln w="9525">
            <a:noFill/>
            <a:miter lim="800000"/>
            <a:headEnd/>
            <a:tailEnd/>
          </a:ln>
        </p:spPr>
      </p:pic>
      <p:sp>
        <p:nvSpPr>
          <p:cNvPr id="55299" name="圆角矩形 6"/>
          <p:cNvSpPr>
            <a:spLocks noChangeArrowheads="1"/>
          </p:cNvSpPr>
          <p:nvPr/>
        </p:nvSpPr>
        <p:spPr bwMode="auto">
          <a:xfrm>
            <a:off x="4024313" y="331788"/>
            <a:ext cx="4356100" cy="835025"/>
          </a:xfrm>
          <a:prstGeom prst="roundRect">
            <a:avLst>
              <a:gd name="adj" fmla="val 16667"/>
            </a:avLst>
          </a:prstGeom>
          <a:solidFill>
            <a:schemeClr val="accent1"/>
          </a:solidFill>
          <a:ln w="12700">
            <a:solidFill>
              <a:srgbClr val="FFFFFF"/>
            </a:solidFill>
            <a:round/>
            <a:headEnd/>
            <a:tailEnd/>
          </a:ln>
        </p:spPr>
        <p:txBody>
          <a:bodyPr lIns="114803" tIns="57401" rIns="114803" bIns="57401" anchor="ctr"/>
          <a:lstStyle/>
          <a:p>
            <a:pPr algn="ctr" defTabSz="1147763">
              <a:buFont typeface="Arial" charset="0"/>
              <a:buNone/>
            </a:pPr>
            <a:r>
              <a:rPr lang="zh-CN" altLang="en-US" sz="4500" b="1">
                <a:solidFill>
                  <a:schemeClr val="bg1"/>
                </a:solidFill>
                <a:latin typeface="Arial" charset="0"/>
              </a:rPr>
              <a:t>鸦片</a:t>
            </a:r>
          </a:p>
        </p:txBody>
      </p:sp>
      <p:pic>
        <p:nvPicPr>
          <p:cNvPr id="10244" name="Picture 4" descr="C:\WIN98\Desktop\毒品的种类\鸦片.files\af-1.jpg"/>
          <p:cNvPicPr>
            <a:picLocks noChangeAspect="1" noChangeArrowheads="1"/>
          </p:cNvPicPr>
          <p:nvPr/>
        </p:nvPicPr>
        <p:blipFill>
          <a:blip r:embed="rId4"/>
          <a:srcRect/>
          <a:stretch>
            <a:fillRect/>
          </a:stretch>
        </p:blipFill>
        <p:spPr bwMode="auto">
          <a:xfrm>
            <a:off x="754063" y="749300"/>
            <a:ext cx="2763837" cy="2090738"/>
          </a:xfrm>
          <a:prstGeom prst="rect">
            <a:avLst/>
          </a:prstGeom>
          <a:noFill/>
          <a:ln w="9525">
            <a:noFill/>
            <a:miter lim="800000"/>
            <a:headEnd/>
            <a:tailEnd/>
          </a:ln>
          <a:effectLst/>
        </p:spPr>
      </p:pic>
      <p:pic>
        <p:nvPicPr>
          <p:cNvPr id="10245" name="Picture 5" descr="C:\WIN98\Desktop\毒品的种类\鸦片.files\af-2.jpg"/>
          <p:cNvPicPr>
            <a:picLocks noChangeAspect="1" noChangeArrowheads="1"/>
          </p:cNvPicPr>
          <p:nvPr/>
        </p:nvPicPr>
        <p:blipFill>
          <a:blip r:embed="rId5"/>
          <a:srcRect/>
          <a:stretch>
            <a:fillRect/>
          </a:stretch>
        </p:blipFill>
        <p:spPr bwMode="auto">
          <a:xfrm>
            <a:off x="5100638" y="1216025"/>
            <a:ext cx="2266950" cy="1709738"/>
          </a:xfrm>
          <a:prstGeom prst="rect">
            <a:avLst/>
          </a:prstGeom>
          <a:noFill/>
          <a:ln w="9525">
            <a:noFill/>
            <a:miter lim="800000"/>
            <a:headEnd/>
            <a:tailEnd/>
          </a:ln>
          <a:effectLst/>
        </p:spPr>
      </p:pic>
      <p:pic>
        <p:nvPicPr>
          <p:cNvPr id="10246" name="Picture 6" descr="C:\WIN98\Desktop\毒品的种类\鸦片.files\af-3.jpg"/>
          <p:cNvPicPr>
            <a:picLocks noChangeAspect="1" noChangeArrowheads="1"/>
          </p:cNvPicPr>
          <p:nvPr/>
        </p:nvPicPr>
        <p:blipFill>
          <a:blip r:embed="rId6"/>
          <a:srcRect/>
          <a:stretch>
            <a:fillRect/>
          </a:stretch>
        </p:blipFill>
        <p:spPr bwMode="auto">
          <a:xfrm>
            <a:off x="8859838" y="685800"/>
            <a:ext cx="2767012" cy="2090738"/>
          </a:xfrm>
          <a:prstGeom prst="rect">
            <a:avLst/>
          </a:prstGeom>
          <a:noFill/>
          <a:ln w="9525">
            <a:noFill/>
            <a:miter lim="800000"/>
            <a:headEnd/>
            <a:tailEnd/>
          </a:ln>
          <a:effectLst/>
        </p:spPr>
      </p:pic>
      <p:sp>
        <p:nvSpPr>
          <p:cNvPr id="55303" name="Text Box 7"/>
          <p:cNvSpPr txBox="1">
            <a:spLocks noChangeArrowheads="1"/>
          </p:cNvSpPr>
          <p:nvPr/>
        </p:nvSpPr>
        <p:spPr bwMode="auto">
          <a:xfrm>
            <a:off x="1089025" y="3178175"/>
            <a:ext cx="10868025" cy="3278188"/>
          </a:xfrm>
          <a:prstGeom prst="rect">
            <a:avLst/>
          </a:prstGeom>
          <a:noFill/>
          <a:ln w="9525">
            <a:noFill/>
            <a:miter lim="800000"/>
            <a:headEnd/>
            <a:tailEnd/>
          </a:ln>
          <a:effectLst/>
        </p:spPr>
        <p:txBody>
          <a:bodyPr lIns="114803" tIns="57401" rIns="114803" bIns="57401">
            <a:spAutoFit/>
          </a:bodyPr>
          <a:lstStyle/>
          <a:p>
            <a:pPr defTabSz="1147763">
              <a:buFont typeface="Arial" charset="0"/>
              <a:buNone/>
            </a:pPr>
            <a:r>
              <a:rPr lang="zh-CN" altLang="en-US" sz="2300" b="1">
                <a:latin typeface="Arial" charset="0"/>
              </a:rPr>
              <a:t>现代医学的“阿片”，旧称、俗称叫“鸦片”。民间叫“大烟”、“烟土”、“鸦片烟”、“阿芙蓉”等。</a:t>
            </a:r>
          </a:p>
          <a:p>
            <a:pPr defTabSz="1147763" eaLnBrk="0" hangingPunct="0">
              <a:buFont typeface="Arial" charset="0"/>
              <a:buNone/>
            </a:pPr>
            <a:r>
              <a:rPr lang="zh-CN" altLang="en-US" sz="2300" b="1">
                <a:latin typeface="Arial" charset="0"/>
              </a:rPr>
              <a:t>　　商品名或常用名： </a:t>
            </a:r>
            <a:r>
              <a:rPr lang="zh-CN" altLang="zh-CN" sz="2300" b="1">
                <a:latin typeface="Arial" charset="0"/>
              </a:rPr>
              <a:t>Laudanum, Paregoric </a:t>
            </a:r>
            <a:r>
              <a:rPr lang="zh-CN" altLang="en-US" sz="2300" b="1">
                <a:latin typeface="Arial" charset="0"/>
              </a:rPr>
              <a:t>　　　　　　　　　　　　</a:t>
            </a:r>
          </a:p>
          <a:p>
            <a:pPr defTabSz="1147763" eaLnBrk="0" hangingPunct="0">
              <a:buFont typeface="Arial" charset="0"/>
              <a:buNone/>
            </a:pPr>
            <a:r>
              <a:rPr lang="zh-CN" altLang="en-US" sz="2300" b="1">
                <a:latin typeface="Arial" charset="0"/>
              </a:rPr>
              <a:t>　　俗称 ：　</a:t>
            </a:r>
            <a:r>
              <a:rPr lang="zh-CN" altLang="zh-CN" sz="2300" b="1">
                <a:latin typeface="Arial" charset="0"/>
              </a:rPr>
              <a:t>Opium </a:t>
            </a:r>
            <a:r>
              <a:rPr lang="zh-CN" altLang="en-US" sz="2300" b="1">
                <a:latin typeface="Arial" charset="0"/>
              </a:rPr>
              <a:t>　　　　　　　　　　</a:t>
            </a:r>
          </a:p>
          <a:p>
            <a:pPr defTabSz="1147763" eaLnBrk="0" hangingPunct="0">
              <a:buFont typeface="Arial" charset="0"/>
              <a:buNone/>
            </a:pPr>
            <a:r>
              <a:rPr lang="zh-CN" altLang="en-US" sz="2300" b="1">
                <a:latin typeface="Arial" charset="0"/>
              </a:rPr>
              <a:t>　　作用时间 ：　</a:t>
            </a:r>
            <a:r>
              <a:rPr lang="zh-CN" altLang="zh-CN" sz="2300" b="1">
                <a:latin typeface="Arial" charset="0"/>
              </a:rPr>
              <a:t>3-6 </a:t>
            </a:r>
            <a:r>
              <a:rPr lang="zh-CN" altLang="en-US" sz="2300" b="1">
                <a:latin typeface="Arial" charset="0"/>
              </a:rPr>
              <a:t>小时 　　　　　　　　　　</a:t>
            </a:r>
          </a:p>
          <a:p>
            <a:pPr defTabSz="1147763" eaLnBrk="0" hangingPunct="0">
              <a:buFont typeface="Arial" charset="0"/>
              <a:buNone/>
            </a:pPr>
            <a:r>
              <a:rPr lang="zh-CN" altLang="en-US" sz="2300" b="1">
                <a:latin typeface="Arial" charset="0"/>
              </a:rPr>
              <a:t>　　可能作用 ：欣快</a:t>
            </a:r>
            <a:r>
              <a:rPr lang="zh-CN" altLang="zh-CN" sz="2300" b="1">
                <a:latin typeface="Arial" charset="0"/>
              </a:rPr>
              <a:t>, </a:t>
            </a:r>
            <a:r>
              <a:rPr lang="zh-CN" altLang="en-US" sz="2300" b="1">
                <a:latin typeface="Arial" charset="0"/>
              </a:rPr>
              <a:t>昏睡</a:t>
            </a:r>
            <a:r>
              <a:rPr lang="zh-CN" altLang="zh-CN" sz="2300" b="1">
                <a:latin typeface="Arial" charset="0"/>
              </a:rPr>
              <a:t>, </a:t>
            </a:r>
            <a:r>
              <a:rPr lang="zh-CN" altLang="en-US" sz="2300" b="1">
                <a:latin typeface="Arial" charset="0"/>
              </a:rPr>
              <a:t>呼吸抑制</a:t>
            </a:r>
            <a:r>
              <a:rPr lang="zh-CN" altLang="zh-CN" sz="2300" b="1">
                <a:latin typeface="Arial" charset="0"/>
              </a:rPr>
              <a:t>, </a:t>
            </a:r>
            <a:r>
              <a:rPr lang="zh-CN" altLang="en-US" sz="2300" b="1">
                <a:latin typeface="Arial" charset="0"/>
              </a:rPr>
              <a:t>瞳孔缩小</a:t>
            </a:r>
            <a:r>
              <a:rPr lang="zh-CN" altLang="zh-CN" sz="2300" b="1">
                <a:latin typeface="Arial" charset="0"/>
              </a:rPr>
              <a:t>,</a:t>
            </a:r>
            <a:r>
              <a:rPr lang="zh-CN" altLang="en-US" sz="2300" b="1">
                <a:latin typeface="Arial" charset="0"/>
              </a:rPr>
              <a:t>恶心</a:t>
            </a:r>
            <a:r>
              <a:rPr lang="zh-CN" altLang="zh-CN" sz="2300" b="1">
                <a:latin typeface="Arial" charset="0"/>
              </a:rPr>
              <a:t>, </a:t>
            </a:r>
            <a:r>
              <a:rPr lang="zh-CN" altLang="en-US" sz="2300" b="1">
                <a:latin typeface="Arial" charset="0"/>
              </a:rPr>
              <a:t>皮肤刺痒</a:t>
            </a:r>
            <a:r>
              <a:rPr lang="zh-CN" altLang="zh-CN" sz="2300" b="1">
                <a:latin typeface="Arial" charset="0"/>
              </a:rPr>
              <a:t>, </a:t>
            </a:r>
            <a:r>
              <a:rPr lang="zh-CN" altLang="en-US" sz="2300" b="1">
                <a:latin typeface="Arial" charset="0"/>
              </a:rPr>
              <a:t>便秘。</a:t>
            </a:r>
          </a:p>
          <a:p>
            <a:pPr defTabSz="1147763" eaLnBrk="0" hangingPunct="0">
              <a:buFont typeface="Arial" charset="0"/>
              <a:buNone/>
            </a:pPr>
            <a:r>
              <a:rPr lang="zh-CN" altLang="en-US" sz="2300" b="1">
                <a:latin typeface="Arial" charset="0"/>
              </a:rPr>
              <a:t>　　用法 ：口服</a:t>
            </a:r>
            <a:r>
              <a:rPr lang="zh-CN" altLang="zh-CN" sz="2300" b="1">
                <a:latin typeface="Arial" charset="0"/>
              </a:rPr>
              <a:t>, </a:t>
            </a:r>
            <a:r>
              <a:rPr lang="zh-CN" altLang="en-US" sz="2300" b="1">
                <a:latin typeface="Arial" charset="0"/>
              </a:rPr>
              <a:t>吸烟 　　　　　　　　　　</a:t>
            </a:r>
          </a:p>
          <a:p>
            <a:pPr defTabSz="1147763" eaLnBrk="0" hangingPunct="0">
              <a:buFont typeface="Arial" charset="0"/>
              <a:buNone/>
            </a:pPr>
            <a:r>
              <a:rPr lang="zh-CN" altLang="en-US" sz="2300" b="1">
                <a:latin typeface="Arial" charset="0"/>
              </a:rPr>
              <a:t>　　过量效应 ：　呼吸浅慢</a:t>
            </a:r>
            <a:r>
              <a:rPr lang="zh-CN" altLang="zh-CN" sz="2300" b="1">
                <a:latin typeface="Arial" charset="0"/>
              </a:rPr>
              <a:t>, </a:t>
            </a:r>
            <a:r>
              <a:rPr lang="zh-CN" altLang="en-US" sz="2300" b="1">
                <a:latin typeface="Arial" charset="0"/>
              </a:rPr>
              <a:t>冷粘皮肤</a:t>
            </a:r>
            <a:r>
              <a:rPr lang="zh-CN" altLang="zh-CN" sz="2300" b="1">
                <a:latin typeface="Arial" charset="0"/>
              </a:rPr>
              <a:t>, </a:t>
            </a:r>
            <a:r>
              <a:rPr lang="zh-CN" altLang="en-US" sz="2300" b="1">
                <a:latin typeface="Arial" charset="0"/>
              </a:rPr>
              <a:t>痉挛</a:t>
            </a:r>
            <a:r>
              <a:rPr lang="zh-CN" altLang="zh-CN" sz="2300" b="1">
                <a:latin typeface="Arial" charset="0"/>
              </a:rPr>
              <a:t>, </a:t>
            </a:r>
            <a:r>
              <a:rPr lang="zh-CN" altLang="en-US" sz="2300" b="1">
                <a:latin typeface="Arial" charset="0"/>
              </a:rPr>
              <a:t>昏迷</a:t>
            </a:r>
            <a:r>
              <a:rPr lang="zh-CN" altLang="zh-CN" sz="2300" b="1">
                <a:latin typeface="Arial" charset="0"/>
              </a:rPr>
              <a:t>, </a:t>
            </a:r>
            <a:r>
              <a:rPr lang="zh-CN" altLang="en-US" sz="2300" b="1">
                <a:latin typeface="Arial" charset="0"/>
              </a:rPr>
              <a:t>可能致死。 　</a:t>
            </a:r>
          </a:p>
          <a:p>
            <a:pPr defTabSz="1147763" eaLnBrk="0" hangingPunct="0">
              <a:buFont typeface="Arial" charset="0"/>
              <a:buNone/>
            </a:pPr>
            <a:r>
              <a:rPr lang="zh-CN" altLang="en-US" sz="2300" b="1">
                <a:latin typeface="Arial" charset="0"/>
              </a:rPr>
              <a:t>　　戒断症状 ：水样眼</a:t>
            </a:r>
            <a:r>
              <a:rPr lang="zh-CN" altLang="zh-CN" sz="2300" b="1">
                <a:latin typeface="Arial" charset="0"/>
              </a:rPr>
              <a:t>, </a:t>
            </a:r>
            <a:r>
              <a:rPr lang="zh-CN" altLang="en-US" sz="2300" b="1">
                <a:latin typeface="Arial" charset="0"/>
              </a:rPr>
              <a:t>鼻涕横流</a:t>
            </a:r>
            <a:r>
              <a:rPr lang="zh-CN" altLang="zh-CN" sz="2300" b="1">
                <a:latin typeface="Arial" charset="0"/>
              </a:rPr>
              <a:t>, </a:t>
            </a:r>
            <a:r>
              <a:rPr lang="zh-CN" altLang="en-US" sz="2300" b="1">
                <a:latin typeface="Arial" charset="0"/>
              </a:rPr>
              <a:t>无食欲</a:t>
            </a:r>
            <a:r>
              <a:rPr lang="zh-CN" altLang="zh-CN" sz="2300" b="1">
                <a:latin typeface="Arial" charset="0"/>
              </a:rPr>
              <a:t>, </a:t>
            </a:r>
            <a:r>
              <a:rPr lang="zh-CN" altLang="en-US" sz="2300" b="1">
                <a:latin typeface="Arial" charset="0"/>
              </a:rPr>
              <a:t>哈欠</a:t>
            </a:r>
            <a:r>
              <a:rPr lang="zh-CN" altLang="zh-CN" sz="2300" b="1">
                <a:latin typeface="Arial" charset="0"/>
              </a:rPr>
              <a:t>, </a:t>
            </a:r>
            <a:r>
              <a:rPr lang="zh-CN" altLang="en-US" sz="2300" b="1">
                <a:latin typeface="Arial" charset="0"/>
              </a:rPr>
              <a:t>易怒， 颤抖</a:t>
            </a:r>
            <a:r>
              <a:rPr lang="zh-CN" altLang="zh-CN" sz="2300" b="1">
                <a:latin typeface="Arial" charset="0"/>
              </a:rPr>
              <a:t>, </a:t>
            </a:r>
            <a:r>
              <a:rPr lang="zh-CN" altLang="en-US" sz="2300" b="1">
                <a:latin typeface="Arial" charset="0"/>
              </a:rPr>
              <a:t>惊慌</a:t>
            </a:r>
            <a:r>
              <a:rPr lang="zh-CN" altLang="zh-CN" sz="2300" b="1">
                <a:latin typeface="Arial" charset="0"/>
              </a:rPr>
              <a:t>, </a:t>
            </a:r>
            <a:r>
              <a:rPr lang="zh-CN" altLang="en-US" sz="2300" b="1">
                <a:latin typeface="Arial" charset="0"/>
              </a:rPr>
              <a:t>忽冷忽热</a:t>
            </a:r>
            <a:r>
              <a:rPr lang="zh-CN" altLang="zh-CN" sz="2300" b="1">
                <a:latin typeface="Arial" charset="0"/>
              </a:rPr>
              <a:t>, </a:t>
            </a:r>
            <a:r>
              <a:rPr lang="zh-CN" altLang="en-US" sz="2300" b="1">
                <a:latin typeface="Arial" charset="0"/>
              </a:rPr>
              <a:t>腹部绞痛和恶心。</a:t>
            </a:r>
          </a:p>
          <a:p>
            <a:pPr defTabSz="1147763">
              <a:buFont typeface="Arial" charset="0"/>
              <a:buNone/>
            </a:pPr>
            <a:endParaRPr lang="zh-CN" altLang="zh-CN" sz="23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blinds(horizontal)">
                                      <p:cBhvr>
                                        <p:cTn id="7" dur="500"/>
                                        <p:tgtEl>
                                          <p:spTgt spid="10244"/>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245"/>
                                        </p:tgtEl>
                                        <p:attrNameLst>
                                          <p:attrName>style.visibility</p:attrName>
                                        </p:attrNameLst>
                                      </p:cBhvr>
                                      <p:to>
                                        <p:strVal val="visible"/>
                                      </p:to>
                                    </p:set>
                                    <p:animEffect transition="in" filter="blinds(horizontal)">
                                      <p:cBhvr>
                                        <p:cTn id="12" dur="500"/>
                                        <p:tgtEl>
                                          <p:spTgt spid="10245"/>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246"/>
                                        </p:tgtEl>
                                        <p:attrNameLst>
                                          <p:attrName>style.visibility</p:attrName>
                                        </p:attrNameLst>
                                      </p:cBhvr>
                                      <p:to>
                                        <p:strVal val="visible"/>
                                      </p:to>
                                    </p:set>
                                    <p:animEffect transition="in" filter="blinds(horizontal)">
                                      <p:cBhvr>
                                        <p:cTn id="17" dur="500"/>
                                        <p:tgtEl>
                                          <p:spTgt spid="10246"/>
                                        </p:tgtEl>
                                      </p:cBhvr>
                                    </p:animEffect>
                                  </p:childTnLst>
                                  <p:subTnLst>
                                    <p:audio>
                                      <p:cMediaNode>
                                        <p:cTn display="0" masterRel="sameClick">
                                          <p:stCondLst>
                                            <p:cond evt="begin" delay="0">
                                              <p:tn val="15"/>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图片 7"/>
          <p:cNvPicPr>
            <a:picLocks noChangeAspect="1" noChangeArrowheads="1"/>
          </p:cNvPicPr>
          <p:nvPr/>
        </p:nvPicPr>
        <p:blipFill>
          <a:blip r:embed="rId2"/>
          <a:srcRect/>
          <a:stretch>
            <a:fillRect/>
          </a:stretch>
        </p:blipFill>
        <p:spPr bwMode="auto">
          <a:xfrm>
            <a:off x="-12700" y="-7938"/>
            <a:ext cx="12844463" cy="7226301"/>
          </a:xfrm>
          <a:prstGeom prst="rect">
            <a:avLst/>
          </a:prstGeom>
          <a:noFill/>
          <a:ln w="9525">
            <a:noFill/>
            <a:miter lim="800000"/>
            <a:headEnd/>
            <a:tailEnd/>
          </a:ln>
        </p:spPr>
      </p:pic>
      <p:sp>
        <p:nvSpPr>
          <p:cNvPr id="56323" name="圆角矩形 6"/>
          <p:cNvSpPr>
            <a:spLocks noChangeArrowheads="1"/>
          </p:cNvSpPr>
          <p:nvPr/>
        </p:nvSpPr>
        <p:spPr bwMode="auto">
          <a:xfrm>
            <a:off x="4384675" y="357188"/>
            <a:ext cx="4000500" cy="557212"/>
          </a:xfrm>
          <a:prstGeom prst="roundRect">
            <a:avLst>
              <a:gd name="adj" fmla="val 16667"/>
            </a:avLst>
          </a:prstGeom>
          <a:solidFill>
            <a:schemeClr val="accent1"/>
          </a:solidFill>
          <a:ln w="12700">
            <a:solidFill>
              <a:srgbClr val="FFFFFF"/>
            </a:solidFill>
            <a:round/>
            <a:headEnd/>
            <a:tailEnd/>
          </a:ln>
        </p:spPr>
        <p:txBody>
          <a:bodyPr lIns="114803" tIns="57401" rIns="114803" bIns="57401" anchor="ctr"/>
          <a:lstStyle/>
          <a:p>
            <a:pPr algn="ctr" defTabSz="1147763">
              <a:buFont typeface="Arial" charset="0"/>
              <a:buNone/>
            </a:pPr>
            <a:r>
              <a:rPr lang="zh-CN" altLang="en-US" sz="4500" b="1">
                <a:solidFill>
                  <a:schemeClr val="bg1"/>
                </a:solidFill>
                <a:latin typeface="Arial" charset="0"/>
              </a:rPr>
              <a:t>海洛因</a:t>
            </a:r>
          </a:p>
        </p:txBody>
      </p:sp>
      <p:pic>
        <p:nvPicPr>
          <p:cNvPr id="56324" name="Picture 4" descr="pic_23344"/>
          <p:cNvPicPr>
            <a:picLocks noChangeAspect="1" noChangeArrowheads="1"/>
          </p:cNvPicPr>
          <p:nvPr/>
        </p:nvPicPr>
        <p:blipFill>
          <a:blip r:embed="rId3"/>
          <a:srcRect/>
          <a:stretch>
            <a:fillRect/>
          </a:stretch>
        </p:blipFill>
        <p:spPr bwMode="auto">
          <a:xfrm>
            <a:off x="1050925" y="542925"/>
            <a:ext cx="2855913" cy="1325563"/>
          </a:xfrm>
          <a:prstGeom prst="rect">
            <a:avLst/>
          </a:prstGeom>
          <a:noFill/>
          <a:ln w="9525">
            <a:noFill/>
            <a:miter lim="800000"/>
            <a:headEnd/>
            <a:tailEnd/>
          </a:ln>
        </p:spPr>
      </p:pic>
      <p:sp>
        <p:nvSpPr>
          <p:cNvPr id="56325" name="Text Box 5"/>
          <p:cNvSpPr txBox="1">
            <a:spLocks noChangeArrowheads="1"/>
          </p:cNvSpPr>
          <p:nvPr/>
        </p:nvSpPr>
        <p:spPr bwMode="auto">
          <a:xfrm>
            <a:off x="1290638" y="2200275"/>
            <a:ext cx="9621837" cy="4146550"/>
          </a:xfrm>
          <a:prstGeom prst="rect">
            <a:avLst/>
          </a:prstGeom>
          <a:noFill/>
          <a:ln w="9525">
            <a:noFill/>
            <a:miter lim="800000"/>
            <a:headEnd/>
            <a:tailEnd/>
          </a:ln>
          <a:effectLst/>
        </p:spPr>
        <p:txBody>
          <a:bodyPr lIns="114803" tIns="57401" rIns="114803" bIns="57401">
            <a:spAutoFit/>
          </a:bodyPr>
          <a:lstStyle/>
          <a:p>
            <a:pPr defTabSz="1147763">
              <a:buFont typeface="Arial" charset="0"/>
              <a:buNone/>
            </a:pPr>
            <a:r>
              <a:rPr lang="zh-CN" altLang="en-US" sz="2300" b="1">
                <a:latin typeface="Arial" charset="0"/>
              </a:rPr>
              <a:t>来源：源于鸦片，由吗啡经乙酰化改变构造而成。</a:t>
            </a:r>
          </a:p>
          <a:p>
            <a:pPr defTabSz="1147763">
              <a:buFont typeface="Arial" charset="0"/>
              <a:buNone/>
            </a:pPr>
            <a:r>
              <a:rPr lang="zh-CN" altLang="en-US" sz="2300" b="1">
                <a:latin typeface="Arial" charset="0"/>
              </a:rPr>
              <a:t>商品名或常用名： 二乙酰吗啡</a:t>
            </a:r>
          </a:p>
          <a:p>
            <a:pPr defTabSz="1147763">
              <a:buFont typeface="Arial" charset="0"/>
              <a:buNone/>
            </a:pPr>
            <a:r>
              <a:rPr lang="zh-CN" altLang="en-US" sz="2300" b="1">
                <a:latin typeface="Arial" charset="0"/>
              </a:rPr>
              <a:t>俗称： Horse, Smack, H, Stuff, Junk</a:t>
            </a:r>
          </a:p>
          <a:p>
            <a:pPr defTabSz="1147763">
              <a:buFont typeface="Arial" charset="0"/>
              <a:buNone/>
            </a:pPr>
            <a:r>
              <a:rPr lang="zh-CN" altLang="en-US" sz="2300" b="1">
                <a:latin typeface="Arial" charset="0"/>
              </a:rPr>
              <a:t>性状：白色结晶粉末，街头流行的品种纯度不一，有浅棕色之白色；亦有混杂奶粉、糖或葡萄糖等物质。以纯度不同而以一号、二号、三号、四号、海洛因区分。通常装入小纸如包药般包装或以封口槊胶带方式流通市面。</a:t>
            </a:r>
          </a:p>
          <a:p>
            <a:pPr defTabSz="1147763">
              <a:buFont typeface="Arial" charset="0"/>
              <a:buNone/>
            </a:pPr>
            <a:r>
              <a:rPr lang="zh-CN" altLang="en-US" sz="2300" b="1">
                <a:latin typeface="Arial" charset="0"/>
              </a:rPr>
              <a:t>滥用方式：口服、抽吸、鼻吸或注射。</a:t>
            </a:r>
          </a:p>
          <a:p>
            <a:pPr defTabSz="1147763">
              <a:buFont typeface="Arial" charset="0"/>
              <a:buNone/>
            </a:pPr>
            <a:r>
              <a:rPr lang="zh-CN" altLang="en-US" sz="2300" b="1">
                <a:latin typeface="Arial" charset="0"/>
              </a:rPr>
              <a:t>作用时间： 3-6 小时</a:t>
            </a:r>
          </a:p>
          <a:p>
            <a:pPr defTabSz="1147763">
              <a:buFont typeface="Arial" charset="0"/>
              <a:buNone/>
            </a:pPr>
            <a:r>
              <a:rPr lang="zh-CN" altLang="en-US" sz="2300" b="1">
                <a:latin typeface="Arial" charset="0"/>
              </a:rPr>
              <a:t>可能作用： 欣快, 昏睡, 呼吸抑制, 瞳孔缩小,恶心, 皮肤刺痒, 便秘。</a:t>
            </a:r>
          </a:p>
          <a:p>
            <a:pPr defTabSz="1147763">
              <a:buFont typeface="Arial" charset="0"/>
              <a:buNone/>
            </a:pPr>
            <a:r>
              <a:rPr lang="zh-CN" altLang="en-US" sz="2300" b="1">
                <a:latin typeface="Arial" charset="0"/>
              </a:rPr>
              <a:t>用法： 注射, 鼻嗅, 吸烟</a:t>
            </a:r>
          </a:p>
          <a:p>
            <a:pPr defTabSz="1147763">
              <a:buFont typeface="Arial" charset="0"/>
              <a:buNone/>
            </a:pPr>
            <a:r>
              <a:rPr lang="zh-CN" altLang="en-US" sz="2300" b="1">
                <a:latin typeface="Arial" charset="0"/>
              </a:rPr>
              <a:t>过量效应： 呼吸浅慢, 冷粘皮肤, 痉挛, 昏迷, 可能致死。</a:t>
            </a:r>
          </a:p>
          <a:p>
            <a:pPr defTabSz="1147763">
              <a:buFont typeface="Arial" charset="0"/>
              <a:buNone/>
            </a:pPr>
            <a:r>
              <a:rPr lang="zh-CN" altLang="en-US" sz="2300" b="1">
                <a:latin typeface="Arial" charset="0"/>
              </a:rPr>
              <a:t>戒断症状： 水样眼, 鼻涕横流, 无食欲, 哈欠, 易怒,颤抖, 惊慌, 忽冷忽热, 腹部绞痛和恶心。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图片 7"/>
          <p:cNvPicPr>
            <a:picLocks noChangeAspect="1" noChangeArrowheads="1"/>
          </p:cNvPicPr>
          <p:nvPr/>
        </p:nvPicPr>
        <p:blipFill>
          <a:blip r:embed="rId2"/>
          <a:srcRect/>
          <a:stretch>
            <a:fillRect/>
          </a:stretch>
        </p:blipFill>
        <p:spPr bwMode="auto">
          <a:xfrm>
            <a:off x="20638" y="47625"/>
            <a:ext cx="12855575" cy="7232650"/>
          </a:xfrm>
          <a:prstGeom prst="rect">
            <a:avLst/>
          </a:prstGeom>
          <a:noFill/>
          <a:ln w="9525">
            <a:noFill/>
            <a:miter lim="800000"/>
            <a:headEnd/>
            <a:tailEnd/>
          </a:ln>
        </p:spPr>
      </p:pic>
      <p:sp>
        <p:nvSpPr>
          <p:cNvPr id="57347" name="圆角矩形 6"/>
          <p:cNvSpPr>
            <a:spLocks noChangeArrowheads="1"/>
          </p:cNvSpPr>
          <p:nvPr/>
        </p:nvSpPr>
        <p:spPr bwMode="auto">
          <a:xfrm>
            <a:off x="4110038" y="847725"/>
            <a:ext cx="3998912" cy="557213"/>
          </a:xfrm>
          <a:prstGeom prst="roundRect">
            <a:avLst>
              <a:gd name="adj" fmla="val 16667"/>
            </a:avLst>
          </a:prstGeom>
          <a:solidFill>
            <a:schemeClr val="accent1"/>
          </a:solidFill>
          <a:ln w="12700">
            <a:solidFill>
              <a:srgbClr val="FFFFFF"/>
            </a:solidFill>
            <a:round/>
            <a:headEnd/>
            <a:tailEnd/>
          </a:ln>
        </p:spPr>
        <p:txBody>
          <a:bodyPr lIns="114803" tIns="57401" rIns="114803" bIns="57401" anchor="ctr"/>
          <a:lstStyle/>
          <a:p>
            <a:pPr algn="ctr" defTabSz="1147763">
              <a:buFont typeface="Arial" charset="0"/>
              <a:buNone/>
            </a:pPr>
            <a:r>
              <a:rPr lang="zh-CN" altLang="en-US" sz="4500" b="1">
                <a:solidFill>
                  <a:schemeClr val="bg1"/>
                </a:solidFill>
                <a:latin typeface="Arial" charset="0"/>
              </a:rPr>
              <a:t>吗  啡</a:t>
            </a:r>
          </a:p>
        </p:txBody>
      </p:sp>
      <p:sp>
        <p:nvSpPr>
          <p:cNvPr id="57348" name="Text Box 4"/>
          <p:cNvSpPr txBox="1">
            <a:spLocks noChangeArrowheads="1"/>
          </p:cNvSpPr>
          <p:nvPr/>
        </p:nvSpPr>
        <p:spPr bwMode="auto">
          <a:xfrm>
            <a:off x="287338" y="2168525"/>
            <a:ext cx="8362950" cy="3303588"/>
          </a:xfrm>
          <a:prstGeom prst="rect">
            <a:avLst/>
          </a:prstGeom>
          <a:noFill/>
          <a:ln w="9525">
            <a:noFill/>
            <a:miter lim="800000"/>
            <a:headEnd/>
            <a:tailEnd/>
          </a:ln>
          <a:effectLst/>
        </p:spPr>
        <p:txBody>
          <a:bodyPr lIns="114803" tIns="57401" rIns="114803" bIns="57401">
            <a:spAutoFit/>
          </a:bodyPr>
          <a:lstStyle/>
          <a:p>
            <a:pPr defTabSz="1147763">
              <a:lnSpc>
                <a:spcPct val="90000"/>
              </a:lnSpc>
              <a:buFont typeface="Arial" charset="0"/>
              <a:buNone/>
            </a:pPr>
            <a:r>
              <a:rPr lang="zh-CN" altLang="en-US" sz="2500">
                <a:latin typeface="Arial" charset="0"/>
              </a:rPr>
              <a:t>商品名或常用名：吗啡, Roxanol 　　　　　　　　　　　</a:t>
            </a:r>
          </a:p>
          <a:p>
            <a:pPr defTabSz="1147763">
              <a:lnSpc>
                <a:spcPct val="90000"/>
              </a:lnSpc>
              <a:buFont typeface="Arial" charset="0"/>
              <a:buNone/>
            </a:pPr>
            <a:r>
              <a:rPr lang="zh-CN" altLang="en-US" sz="2500">
                <a:latin typeface="Arial" charset="0"/>
              </a:rPr>
              <a:t>　　俗称： "M," White Stuff, Miss Emma, Monkey 　</a:t>
            </a:r>
          </a:p>
          <a:p>
            <a:pPr defTabSz="1147763">
              <a:lnSpc>
                <a:spcPct val="90000"/>
              </a:lnSpc>
              <a:buFont typeface="Arial" charset="0"/>
              <a:buNone/>
            </a:pPr>
            <a:r>
              <a:rPr lang="zh-CN" altLang="en-US" sz="2500">
                <a:latin typeface="Arial" charset="0"/>
              </a:rPr>
              <a:t>　　医疗用途： 镇痛, 止咳 作用时间： 3-6 小时 　　　　　　　　　　　</a:t>
            </a:r>
          </a:p>
          <a:p>
            <a:pPr defTabSz="1147763">
              <a:lnSpc>
                <a:spcPct val="90000"/>
              </a:lnSpc>
              <a:buFont typeface="Arial" charset="0"/>
              <a:buNone/>
            </a:pPr>
            <a:r>
              <a:rPr lang="zh-CN" altLang="en-US" sz="2500">
                <a:latin typeface="Arial" charset="0"/>
              </a:rPr>
              <a:t>　　可能作用： 欣快, 昏睡, 呼吸抑制, 瞳孔缩小，</a:t>
            </a:r>
          </a:p>
          <a:p>
            <a:pPr defTabSz="1147763">
              <a:lnSpc>
                <a:spcPct val="90000"/>
              </a:lnSpc>
              <a:buFont typeface="Arial" charset="0"/>
              <a:buNone/>
            </a:pPr>
            <a:r>
              <a:rPr lang="zh-CN" altLang="en-US" sz="2500">
                <a:latin typeface="Arial" charset="0"/>
              </a:rPr>
              <a:t>        恶心, 皮肤刺痒, 便秘。 　　　　　</a:t>
            </a:r>
          </a:p>
          <a:p>
            <a:pPr defTabSz="1147763">
              <a:lnSpc>
                <a:spcPct val="90000"/>
              </a:lnSpc>
              <a:buFont typeface="Arial" charset="0"/>
              <a:buNone/>
            </a:pPr>
            <a:r>
              <a:rPr lang="zh-CN" altLang="en-US" sz="2500">
                <a:latin typeface="Arial" charset="0"/>
              </a:rPr>
              <a:t>　　用法： 口服, 注射, 吸烟 　　　　　　　　　　　</a:t>
            </a:r>
          </a:p>
          <a:p>
            <a:pPr defTabSz="1147763">
              <a:lnSpc>
                <a:spcPct val="90000"/>
              </a:lnSpc>
              <a:buFont typeface="Arial" charset="0"/>
              <a:buNone/>
            </a:pPr>
            <a:r>
              <a:rPr lang="zh-CN" altLang="en-US" sz="2500">
                <a:latin typeface="Arial" charset="0"/>
              </a:rPr>
              <a:t>　　过量效应： 呼吸浅慢, 冷粘皮肤, 痉挛, 昏迷, </a:t>
            </a:r>
          </a:p>
          <a:p>
            <a:pPr defTabSz="1147763">
              <a:lnSpc>
                <a:spcPct val="90000"/>
              </a:lnSpc>
              <a:buFont typeface="Arial" charset="0"/>
              <a:buNone/>
            </a:pPr>
            <a:r>
              <a:rPr lang="zh-CN" altLang="en-US" sz="2500">
                <a:latin typeface="Arial" charset="0"/>
              </a:rPr>
              <a:t>        可能致死。 　　　　　　　　　　　</a:t>
            </a:r>
          </a:p>
          <a:p>
            <a:pPr defTabSz="1147763">
              <a:lnSpc>
                <a:spcPct val="90000"/>
              </a:lnSpc>
              <a:buFont typeface="Arial" charset="0"/>
              <a:buNone/>
            </a:pPr>
            <a:r>
              <a:rPr lang="zh-CN" altLang="en-US" sz="2500">
                <a:latin typeface="Arial" charset="0"/>
              </a:rPr>
              <a:t>　　戒断症状： 水样眼, 鼻涕横流, 无食欲, 哈欠, </a:t>
            </a:r>
          </a:p>
          <a:p>
            <a:pPr defTabSz="1147763">
              <a:lnSpc>
                <a:spcPct val="90000"/>
              </a:lnSpc>
              <a:buFont typeface="Arial" charset="0"/>
              <a:buNone/>
            </a:pPr>
            <a:r>
              <a:rPr lang="zh-CN" altLang="en-US" sz="2500">
                <a:latin typeface="Arial" charset="0"/>
              </a:rPr>
              <a:t>        易怒颤抖, 惊慌, 忽冷忽热, 腹部绞痛和恶心。</a:t>
            </a:r>
          </a:p>
          <a:p>
            <a:pPr defTabSz="1147763">
              <a:buFont typeface="Arial" charset="0"/>
              <a:buNone/>
            </a:pPr>
            <a:endParaRPr lang="zh-CN" altLang="en-US" sz="2500">
              <a:latin typeface="Arial" charset="0"/>
            </a:endParaRPr>
          </a:p>
        </p:txBody>
      </p:sp>
      <p:pic>
        <p:nvPicPr>
          <p:cNvPr id="57349" name="Picture 5" descr="00009808"/>
          <p:cNvPicPr>
            <a:picLocks noChangeAspect="1" noChangeArrowheads="1"/>
          </p:cNvPicPr>
          <p:nvPr/>
        </p:nvPicPr>
        <p:blipFill>
          <a:blip r:embed="rId3"/>
          <a:srcRect/>
          <a:stretch>
            <a:fillRect/>
          </a:stretch>
        </p:blipFill>
        <p:spPr bwMode="auto">
          <a:xfrm>
            <a:off x="8769350" y="1247775"/>
            <a:ext cx="3654425" cy="3073400"/>
          </a:xfrm>
          <a:prstGeom prst="rect">
            <a:avLst/>
          </a:prstGeom>
          <a:noFill/>
          <a:ln w="9525">
            <a:noFill/>
            <a:miter lim="800000"/>
            <a:headEnd/>
            <a:tailEnd/>
          </a:ln>
          <a:effectLst/>
        </p:spPr>
      </p:pic>
      <p:pic>
        <p:nvPicPr>
          <p:cNvPr id="57350" name="Picture 6" descr="D:\图片\素材\101582_2.gif"/>
          <p:cNvPicPr>
            <a:picLocks noChangeAspect="1" noChangeArrowheads="1"/>
          </p:cNvPicPr>
          <p:nvPr/>
        </p:nvPicPr>
        <p:blipFill>
          <a:blip r:embed="rId4"/>
          <a:srcRect/>
          <a:stretch>
            <a:fillRect/>
          </a:stretch>
        </p:blipFill>
        <p:spPr bwMode="auto">
          <a:xfrm>
            <a:off x="0" y="-638175"/>
            <a:ext cx="4886325" cy="2695575"/>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图片 7"/>
          <p:cNvPicPr>
            <a:picLocks noChangeAspect="1" noChangeArrowheads="1"/>
          </p:cNvPicPr>
          <p:nvPr/>
        </p:nvPicPr>
        <p:blipFill>
          <a:blip r:embed="rId3"/>
          <a:srcRect/>
          <a:stretch>
            <a:fillRect/>
          </a:stretch>
        </p:blipFill>
        <p:spPr bwMode="auto">
          <a:xfrm>
            <a:off x="20638" y="17463"/>
            <a:ext cx="12858750" cy="7232650"/>
          </a:xfrm>
          <a:prstGeom prst="rect">
            <a:avLst/>
          </a:prstGeom>
          <a:noFill/>
          <a:ln w="9525">
            <a:noFill/>
            <a:miter lim="800000"/>
            <a:headEnd/>
            <a:tailEnd/>
          </a:ln>
        </p:spPr>
      </p:pic>
      <p:sp>
        <p:nvSpPr>
          <p:cNvPr id="58371" name="圆角矩形 6"/>
          <p:cNvSpPr>
            <a:spLocks noChangeArrowheads="1"/>
          </p:cNvSpPr>
          <p:nvPr/>
        </p:nvSpPr>
        <p:spPr bwMode="auto">
          <a:xfrm>
            <a:off x="3644900" y="863600"/>
            <a:ext cx="3998913" cy="555625"/>
          </a:xfrm>
          <a:prstGeom prst="roundRect">
            <a:avLst>
              <a:gd name="adj" fmla="val 16667"/>
            </a:avLst>
          </a:prstGeom>
          <a:solidFill>
            <a:schemeClr val="accent1"/>
          </a:solidFill>
          <a:ln w="12700">
            <a:solidFill>
              <a:srgbClr val="FFFFFF"/>
            </a:solidFill>
            <a:round/>
            <a:headEnd/>
            <a:tailEnd/>
          </a:ln>
        </p:spPr>
        <p:txBody>
          <a:bodyPr lIns="114803" tIns="57401" rIns="114803" bIns="57401" anchor="ctr"/>
          <a:lstStyle/>
          <a:p>
            <a:pPr algn="ctr" defTabSz="1147763">
              <a:buFont typeface="Arial" charset="0"/>
              <a:buNone/>
            </a:pPr>
            <a:r>
              <a:rPr lang="zh-CN" altLang="en-US" sz="4500" b="1">
                <a:solidFill>
                  <a:schemeClr val="bg1"/>
                </a:solidFill>
                <a:latin typeface="Arial" charset="0"/>
              </a:rPr>
              <a:t>可卡因</a:t>
            </a:r>
          </a:p>
        </p:txBody>
      </p:sp>
      <p:pic>
        <p:nvPicPr>
          <p:cNvPr id="13316" name="Picture 4" descr="C:\WIN98\Desktop\毒品的种类\可卡因.files\kekayin-2.jpg"/>
          <p:cNvPicPr>
            <a:picLocks noChangeAspect="1" noChangeArrowheads="1"/>
          </p:cNvPicPr>
          <p:nvPr/>
        </p:nvPicPr>
        <p:blipFill>
          <a:blip r:embed="rId4"/>
          <a:srcRect/>
          <a:stretch>
            <a:fillRect/>
          </a:stretch>
        </p:blipFill>
        <p:spPr bwMode="auto">
          <a:xfrm>
            <a:off x="8251825" y="482600"/>
            <a:ext cx="3630613" cy="2022475"/>
          </a:xfrm>
          <a:prstGeom prst="rect">
            <a:avLst/>
          </a:prstGeom>
          <a:noFill/>
          <a:ln w="9525">
            <a:noFill/>
            <a:miter lim="800000"/>
            <a:headEnd/>
            <a:tailEnd/>
          </a:ln>
          <a:effectLst/>
        </p:spPr>
      </p:pic>
      <p:sp>
        <p:nvSpPr>
          <p:cNvPr id="58373" name="Text Box 5"/>
          <p:cNvSpPr txBox="1">
            <a:spLocks noChangeArrowheads="1"/>
          </p:cNvSpPr>
          <p:nvPr/>
        </p:nvSpPr>
        <p:spPr bwMode="auto">
          <a:xfrm>
            <a:off x="1352550" y="2120900"/>
            <a:ext cx="10680700" cy="4340225"/>
          </a:xfrm>
          <a:prstGeom prst="rect">
            <a:avLst/>
          </a:prstGeom>
          <a:noFill/>
          <a:ln w="9525">
            <a:noFill/>
            <a:miter lim="800000"/>
            <a:headEnd/>
            <a:tailEnd/>
          </a:ln>
          <a:effectLst/>
        </p:spPr>
        <p:txBody>
          <a:bodyPr lIns="114803" tIns="57401" rIns="114803" bIns="57401">
            <a:spAutoFit/>
          </a:bodyPr>
          <a:lstStyle/>
          <a:p>
            <a:pPr defTabSz="1147763">
              <a:buFont typeface="Arial" charset="0"/>
              <a:buNone/>
            </a:pPr>
            <a:r>
              <a:rPr lang="zh-CN" altLang="en-US" sz="3000">
                <a:latin typeface="Arial" charset="0"/>
              </a:rPr>
              <a:t>商品名： 可卡因 　　　　　　　　 　　　</a:t>
            </a:r>
          </a:p>
          <a:p>
            <a:pPr defTabSz="1147763">
              <a:buFont typeface="Arial" charset="0"/>
              <a:buNone/>
            </a:pPr>
            <a:r>
              <a:rPr lang="zh-CN" altLang="en-US" sz="3000">
                <a:latin typeface="Arial" charset="0"/>
              </a:rPr>
              <a:t>　　俗称： </a:t>
            </a:r>
            <a:r>
              <a:rPr lang="zh-CN" altLang="zh-CN" sz="3000">
                <a:latin typeface="Arial" charset="0"/>
              </a:rPr>
              <a:t>Bump, Coke, Flake, Snow, Candy </a:t>
            </a:r>
            <a:r>
              <a:rPr lang="zh-CN" altLang="en-US" sz="3000">
                <a:latin typeface="Arial" charset="0"/>
              </a:rPr>
              <a:t>　　</a:t>
            </a:r>
          </a:p>
          <a:p>
            <a:pPr defTabSz="1147763">
              <a:buFont typeface="Arial" charset="0"/>
              <a:buNone/>
            </a:pPr>
            <a:r>
              <a:rPr lang="zh-CN" altLang="en-US" sz="3000">
                <a:latin typeface="Arial" charset="0"/>
              </a:rPr>
              <a:t>　　医疗用途： 局部麻醉药</a:t>
            </a:r>
            <a:r>
              <a:rPr lang="zh-CN" altLang="zh-CN" sz="3000">
                <a:latin typeface="Arial" charset="0"/>
              </a:rPr>
              <a:t>, </a:t>
            </a:r>
            <a:r>
              <a:rPr lang="zh-CN" altLang="en-US" sz="3000">
                <a:latin typeface="Arial" charset="0"/>
              </a:rPr>
              <a:t>血管收缩剂 　　</a:t>
            </a:r>
          </a:p>
          <a:p>
            <a:pPr defTabSz="1147763">
              <a:buFont typeface="Arial" charset="0"/>
              <a:buNone/>
            </a:pPr>
            <a:r>
              <a:rPr lang="zh-CN" altLang="en-US" sz="3000">
                <a:latin typeface="Arial" charset="0"/>
              </a:rPr>
              <a:t>　　作用时间： </a:t>
            </a:r>
            <a:r>
              <a:rPr lang="zh-CN" altLang="zh-CN" sz="3000">
                <a:latin typeface="Arial" charset="0"/>
              </a:rPr>
              <a:t>1-2 </a:t>
            </a:r>
            <a:r>
              <a:rPr lang="zh-CN" altLang="en-US" sz="3000">
                <a:latin typeface="Arial" charset="0"/>
              </a:rPr>
              <a:t>小时 　　　　　　　　　　</a:t>
            </a:r>
          </a:p>
          <a:p>
            <a:pPr defTabSz="1147763">
              <a:buFont typeface="Arial" charset="0"/>
              <a:buNone/>
            </a:pPr>
            <a:r>
              <a:rPr lang="zh-CN" altLang="en-US" sz="3000">
                <a:latin typeface="Arial" charset="0"/>
              </a:rPr>
              <a:t>　　可能作用： 提高警觉</a:t>
            </a:r>
            <a:r>
              <a:rPr lang="zh-CN" altLang="zh-CN" sz="3000">
                <a:latin typeface="Arial" charset="0"/>
              </a:rPr>
              <a:t>, </a:t>
            </a:r>
            <a:r>
              <a:rPr lang="zh-CN" altLang="en-US" sz="3000">
                <a:latin typeface="Arial" charset="0"/>
              </a:rPr>
              <a:t>激动</a:t>
            </a:r>
            <a:r>
              <a:rPr lang="zh-CN" altLang="zh-CN" sz="3000">
                <a:latin typeface="Arial" charset="0"/>
              </a:rPr>
              <a:t>, </a:t>
            </a:r>
            <a:r>
              <a:rPr lang="zh-CN" altLang="en-US" sz="3000">
                <a:latin typeface="Arial" charset="0"/>
              </a:rPr>
              <a:t>欣快</a:t>
            </a:r>
            <a:r>
              <a:rPr lang="zh-CN" altLang="zh-CN" sz="3000">
                <a:latin typeface="Arial" charset="0"/>
              </a:rPr>
              <a:t>, </a:t>
            </a:r>
            <a:r>
              <a:rPr lang="zh-CN" altLang="en-US" sz="3000">
                <a:latin typeface="Arial" charset="0"/>
              </a:rPr>
              <a:t>心率加快 　　</a:t>
            </a:r>
          </a:p>
          <a:p>
            <a:pPr defTabSz="1147763">
              <a:buFont typeface="Arial" charset="0"/>
              <a:buNone/>
            </a:pPr>
            <a:r>
              <a:rPr lang="zh-CN" altLang="en-US" sz="3000">
                <a:latin typeface="Arial" charset="0"/>
              </a:rPr>
              <a:t>　　血压升高</a:t>
            </a:r>
            <a:r>
              <a:rPr lang="zh-CN" altLang="zh-CN" sz="3000">
                <a:latin typeface="Arial" charset="0"/>
              </a:rPr>
              <a:t>, </a:t>
            </a:r>
            <a:r>
              <a:rPr lang="zh-CN" altLang="en-US" sz="3000">
                <a:latin typeface="Arial" charset="0"/>
              </a:rPr>
              <a:t>失眠</a:t>
            </a:r>
            <a:r>
              <a:rPr lang="zh-CN" altLang="zh-CN" sz="3000">
                <a:latin typeface="Arial" charset="0"/>
              </a:rPr>
              <a:t>, </a:t>
            </a:r>
            <a:r>
              <a:rPr lang="zh-CN" altLang="en-US" sz="3000">
                <a:latin typeface="Arial" charset="0"/>
              </a:rPr>
              <a:t>食欲减退。 　　</a:t>
            </a:r>
          </a:p>
          <a:p>
            <a:pPr defTabSz="1147763">
              <a:buFont typeface="Arial" charset="0"/>
              <a:buNone/>
            </a:pPr>
            <a:r>
              <a:rPr lang="zh-CN" altLang="en-US" sz="3000">
                <a:latin typeface="Arial" charset="0"/>
              </a:rPr>
              <a:t>　　用法： 口服</a:t>
            </a:r>
            <a:r>
              <a:rPr lang="zh-CN" altLang="zh-CN" sz="3000">
                <a:latin typeface="Arial" charset="0"/>
              </a:rPr>
              <a:t>, </a:t>
            </a:r>
            <a:r>
              <a:rPr lang="zh-CN" altLang="en-US" sz="3000">
                <a:latin typeface="Arial" charset="0"/>
              </a:rPr>
              <a:t>注射</a:t>
            </a:r>
            <a:r>
              <a:rPr lang="zh-CN" altLang="zh-CN" sz="3000">
                <a:latin typeface="Arial" charset="0"/>
              </a:rPr>
              <a:t>, </a:t>
            </a:r>
            <a:r>
              <a:rPr lang="zh-CN" altLang="en-US" sz="3000">
                <a:latin typeface="Arial" charset="0"/>
              </a:rPr>
              <a:t>吸烟</a:t>
            </a:r>
            <a:r>
              <a:rPr lang="zh-CN" altLang="zh-CN" sz="3000">
                <a:latin typeface="Arial" charset="0"/>
              </a:rPr>
              <a:t>, </a:t>
            </a:r>
            <a:r>
              <a:rPr lang="zh-CN" altLang="en-US" sz="3000">
                <a:latin typeface="Arial" charset="0"/>
              </a:rPr>
              <a:t>鼻吸。 　</a:t>
            </a:r>
          </a:p>
          <a:p>
            <a:pPr defTabSz="1147763">
              <a:buFont typeface="Arial" charset="0"/>
              <a:buNone/>
            </a:pPr>
            <a:r>
              <a:rPr lang="zh-CN" altLang="en-US" sz="3000">
                <a:latin typeface="Arial" charset="0"/>
              </a:rPr>
              <a:t>过量效应： 冲动</a:t>
            </a:r>
            <a:r>
              <a:rPr lang="zh-CN" altLang="zh-CN" sz="3000">
                <a:latin typeface="Arial" charset="0"/>
              </a:rPr>
              <a:t>, </a:t>
            </a:r>
            <a:r>
              <a:rPr lang="zh-CN" altLang="en-US" sz="3000">
                <a:latin typeface="Arial" charset="0"/>
              </a:rPr>
              <a:t>体温升高</a:t>
            </a:r>
            <a:r>
              <a:rPr lang="zh-CN" altLang="zh-CN" sz="3000">
                <a:latin typeface="Arial" charset="0"/>
              </a:rPr>
              <a:t>, </a:t>
            </a:r>
            <a:r>
              <a:rPr lang="zh-CN" altLang="en-US" sz="3000">
                <a:latin typeface="Arial" charset="0"/>
              </a:rPr>
              <a:t>产生幻觉</a:t>
            </a:r>
            <a:r>
              <a:rPr lang="zh-CN" altLang="zh-CN" sz="3000">
                <a:latin typeface="Arial" charset="0"/>
              </a:rPr>
              <a:t>, </a:t>
            </a:r>
            <a:r>
              <a:rPr lang="zh-CN" altLang="en-US" sz="3000">
                <a:latin typeface="Arial" charset="0"/>
              </a:rPr>
              <a:t>痉挛可能致死</a:t>
            </a:r>
            <a:r>
              <a:rPr lang="zh-CN" altLang="zh-CN" sz="3000">
                <a:latin typeface="Arial" charset="0"/>
              </a:rPr>
              <a:t>, </a:t>
            </a:r>
            <a:r>
              <a:rPr lang="zh-CN" altLang="en-US" sz="3000">
                <a:latin typeface="Arial" charset="0"/>
              </a:rPr>
              <a:t>可能突发心脏病。　　　　　　　　</a:t>
            </a:r>
          </a:p>
          <a:p>
            <a:pPr defTabSz="1147763">
              <a:buFont typeface="Arial" charset="0"/>
              <a:buNone/>
            </a:pPr>
            <a:r>
              <a:rPr lang="zh-CN" altLang="en-US" sz="3000">
                <a:latin typeface="Arial" charset="0"/>
              </a:rPr>
              <a:t>　　戒断症状： 淡漠</a:t>
            </a:r>
            <a:r>
              <a:rPr lang="zh-CN" altLang="zh-CN" sz="3000">
                <a:latin typeface="Arial" charset="0"/>
              </a:rPr>
              <a:t>, </a:t>
            </a:r>
            <a:r>
              <a:rPr lang="zh-CN" altLang="en-US" sz="3000">
                <a:latin typeface="Arial" charset="0"/>
              </a:rPr>
              <a:t>长时间的睡眠</a:t>
            </a:r>
            <a:r>
              <a:rPr lang="zh-CN" altLang="zh-CN" sz="3000">
                <a:latin typeface="Arial" charset="0"/>
              </a:rPr>
              <a:t>, </a:t>
            </a:r>
            <a:r>
              <a:rPr lang="zh-CN" altLang="en-US" sz="3000">
                <a:latin typeface="Arial" charset="0"/>
              </a:rPr>
              <a:t>易怒</a:t>
            </a:r>
            <a:r>
              <a:rPr lang="zh-CN" altLang="zh-CN" sz="3000">
                <a:latin typeface="Arial" charset="0"/>
              </a:rPr>
              <a:t>, </a:t>
            </a:r>
            <a:r>
              <a:rPr lang="zh-CN" altLang="en-US" sz="3000">
                <a:latin typeface="Arial" charset="0"/>
              </a:rPr>
              <a:t>抑郁</a:t>
            </a:r>
            <a:r>
              <a:rPr lang="zh-CN" altLang="zh-CN" sz="3000">
                <a:latin typeface="Arial" charset="0"/>
              </a:rPr>
              <a:t>,</a:t>
            </a:r>
            <a:r>
              <a:rPr lang="zh-CN" altLang="en-US" sz="3000">
                <a:latin typeface="Arial" charset="0"/>
              </a:rPr>
              <a:t>对方向的知觉丧失，产生自杀的念头</a:t>
            </a:r>
            <a:r>
              <a:rPr lang="zh-CN" altLang="zh-CN" sz="3000">
                <a:latin typeface="Arial" charset="0"/>
              </a:rPr>
              <a:t>,</a:t>
            </a:r>
            <a:r>
              <a:rPr lang="zh-CN" altLang="en-US" sz="3000">
                <a:latin typeface="Arial" charset="0"/>
              </a:rPr>
              <a:t>鼻中隔受损</a:t>
            </a:r>
            <a:r>
              <a:rPr lang="zh-CN" altLang="zh-CN" sz="3000">
                <a:latin typeface="Arial" charset="0"/>
              </a:rPr>
              <a:t>, </a:t>
            </a:r>
            <a:r>
              <a:rPr lang="zh-CN" altLang="en-US" sz="3000">
                <a:latin typeface="Arial" charset="0"/>
              </a:rPr>
              <a:t>鼻涕横流。</a:t>
            </a:r>
          </a:p>
        </p:txBody>
      </p:sp>
      <p:pic>
        <p:nvPicPr>
          <p:cNvPr id="58374" name="Picture 6" descr="D:\图片\素材\%C0%CF%CD%B7.gif"/>
          <p:cNvPicPr>
            <a:picLocks noChangeAspect="1" noChangeArrowheads="1"/>
          </p:cNvPicPr>
          <p:nvPr/>
        </p:nvPicPr>
        <p:blipFill>
          <a:blip r:embed="rId5"/>
          <a:srcRect/>
          <a:stretch>
            <a:fillRect/>
          </a:stretch>
        </p:blipFill>
        <p:spPr bwMode="auto">
          <a:xfrm>
            <a:off x="0" y="5251450"/>
            <a:ext cx="2562225" cy="19288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ox(out)">
                                      <p:cBhvr>
                                        <p:cTn id="7" dur="500"/>
                                        <p:tgtEl>
                                          <p:spTgt spid="13316"/>
                                        </p:tgtEl>
                                      </p:cBhvr>
                                    </p:animEffect>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图片 7"/>
          <p:cNvPicPr>
            <a:picLocks noChangeAspect="1" noChangeArrowheads="1"/>
          </p:cNvPicPr>
          <p:nvPr/>
        </p:nvPicPr>
        <p:blipFill>
          <a:blip r:embed="rId4"/>
          <a:srcRect/>
          <a:stretch>
            <a:fillRect/>
          </a:stretch>
        </p:blipFill>
        <p:spPr bwMode="auto">
          <a:xfrm>
            <a:off x="-11113" y="-25400"/>
            <a:ext cx="12849226" cy="7226300"/>
          </a:xfrm>
          <a:prstGeom prst="rect">
            <a:avLst/>
          </a:prstGeom>
          <a:noFill/>
          <a:ln w="9525">
            <a:noFill/>
            <a:miter lim="800000"/>
            <a:headEnd/>
            <a:tailEnd/>
          </a:ln>
        </p:spPr>
      </p:pic>
      <p:sp>
        <p:nvSpPr>
          <p:cNvPr id="59395" name="圆角矩形 6"/>
          <p:cNvSpPr>
            <a:spLocks noChangeArrowheads="1"/>
          </p:cNvSpPr>
          <p:nvPr/>
        </p:nvSpPr>
        <p:spPr bwMode="auto">
          <a:xfrm>
            <a:off x="3922713" y="438150"/>
            <a:ext cx="4227512" cy="877888"/>
          </a:xfrm>
          <a:prstGeom prst="roundRect">
            <a:avLst>
              <a:gd name="adj" fmla="val 16667"/>
            </a:avLst>
          </a:prstGeom>
          <a:solidFill>
            <a:schemeClr val="accent1"/>
          </a:solidFill>
          <a:ln w="12700">
            <a:solidFill>
              <a:srgbClr val="FFFFFF"/>
            </a:solidFill>
            <a:round/>
            <a:headEnd/>
            <a:tailEnd/>
          </a:ln>
        </p:spPr>
        <p:txBody>
          <a:bodyPr lIns="114803" tIns="57401" rIns="114803" bIns="57401" anchor="ctr"/>
          <a:lstStyle/>
          <a:p>
            <a:pPr algn="ctr" defTabSz="1147763">
              <a:buFont typeface="Arial" charset="0"/>
              <a:buNone/>
            </a:pPr>
            <a:r>
              <a:rPr lang="zh-CN" altLang="en-US" sz="4500" b="1">
                <a:solidFill>
                  <a:schemeClr val="bg1"/>
                </a:solidFill>
                <a:latin typeface="Arial" charset="0"/>
              </a:rPr>
              <a:t>大  麻</a:t>
            </a:r>
          </a:p>
        </p:txBody>
      </p:sp>
      <p:pic>
        <p:nvPicPr>
          <p:cNvPr id="14340" name="Picture 4" descr="C:\WIN98\Desktop\毒品的种类\大麻.files\dama.jpg"/>
          <p:cNvPicPr>
            <a:picLocks noChangeAspect="1" noChangeArrowheads="1"/>
          </p:cNvPicPr>
          <p:nvPr/>
        </p:nvPicPr>
        <p:blipFill>
          <a:blip r:embed="rId5"/>
          <a:srcRect/>
          <a:stretch>
            <a:fillRect/>
          </a:stretch>
        </p:blipFill>
        <p:spPr bwMode="auto">
          <a:xfrm>
            <a:off x="8551863" y="908050"/>
            <a:ext cx="3692525" cy="1808163"/>
          </a:xfrm>
          <a:prstGeom prst="rect">
            <a:avLst/>
          </a:prstGeom>
          <a:noFill/>
          <a:ln w="9525">
            <a:noFill/>
            <a:miter lim="800000"/>
            <a:headEnd/>
            <a:tailEnd/>
          </a:ln>
          <a:effectLst/>
        </p:spPr>
      </p:pic>
      <p:sp>
        <p:nvSpPr>
          <p:cNvPr id="59397" name="Text Box 5"/>
          <p:cNvSpPr txBox="1">
            <a:spLocks noChangeArrowheads="1"/>
          </p:cNvSpPr>
          <p:nvPr/>
        </p:nvSpPr>
        <p:spPr bwMode="auto">
          <a:xfrm>
            <a:off x="595313" y="2641600"/>
            <a:ext cx="10636250" cy="4298950"/>
          </a:xfrm>
          <a:prstGeom prst="rect">
            <a:avLst/>
          </a:prstGeom>
          <a:noFill/>
          <a:ln w="9525">
            <a:noFill/>
            <a:miter lim="800000"/>
            <a:headEnd/>
            <a:tailEnd/>
          </a:ln>
          <a:effectLst/>
        </p:spPr>
        <p:txBody>
          <a:bodyPr lIns="114803" tIns="57401" rIns="114803" bIns="57401">
            <a:spAutoFit/>
          </a:bodyPr>
          <a:lstStyle/>
          <a:p>
            <a:pPr defTabSz="1147763">
              <a:lnSpc>
                <a:spcPct val="90000"/>
              </a:lnSpc>
              <a:buFont typeface="Arial" charset="0"/>
              <a:buNone/>
            </a:pPr>
            <a:r>
              <a:rPr lang="zh-CN" altLang="en-US" sz="3000">
                <a:latin typeface="Arial" charset="0"/>
              </a:rPr>
              <a:t>常用名： </a:t>
            </a:r>
            <a:r>
              <a:rPr lang="zh-CN" altLang="zh-CN" sz="3000">
                <a:latin typeface="Arial" charset="0"/>
              </a:rPr>
              <a:t>Acapulco Gold, Sensimilla </a:t>
            </a:r>
            <a:r>
              <a:rPr lang="zh-CN" altLang="en-US" sz="3000">
                <a:latin typeface="Arial" charset="0"/>
              </a:rPr>
              <a:t>　　　　　　　　　</a:t>
            </a:r>
          </a:p>
          <a:p>
            <a:pPr defTabSz="1147763">
              <a:lnSpc>
                <a:spcPct val="90000"/>
              </a:lnSpc>
              <a:buFont typeface="Arial" charset="0"/>
              <a:buNone/>
            </a:pPr>
            <a:r>
              <a:rPr lang="zh-CN" altLang="en-US" sz="3000">
                <a:latin typeface="Arial" charset="0"/>
              </a:rPr>
              <a:t>　　俗称： </a:t>
            </a:r>
            <a:r>
              <a:rPr lang="zh-CN" altLang="zh-CN" sz="3000">
                <a:latin typeface="Arial" charset="0"/>
              </a:rPr>
              <a:t>Pot, Grass Roach, Joint, Weed, Loco Weed </a:t>
            </a:r>
            <a:r>
              <a:rPr lang="zh-CN" altLang="en-US" sz="3000">
                <a:latin typeface="Arial" charset="0"/>
              </a:rPr>
              <a:t>　　　　　　　</a:t>
            </a:r>
          </a:p>
          <a:p>
            <a:pPr defTabSz="1147763">
              <a:lnSpc>
                <a:spcPct val="90000"/>
              </a:lnSpc>
              <a:buFont typeface="Arial" charset="0"/>
              <a:buNone/>
            </a:pPr>
            <a:r>
              <a:rPr lang="zh-CN" altLang="en-US" sz="3000">
                <a:latin typeface="Arial" charset="0"/>
              </a:rPr>
              <a:t>　　医疗用途： 正在研究 　　　　　　　</a:t>
            </a:r>
          </a:p>
          <a:p>
            <a:pPr defTabSz="1147763">
              <a:lnSpc>
                <a:spcPct val="90000"/>
              </a:lnSpc>
              <a:buFont typeface="Arial" charset="0"/>
              <a:buNone/>
            </a:pPr>
            <a:r>
              <a:rPr lang="zh-CN" altLang="en-US" sz="3000">
                <a:latin typeface="Arial" charset="0"/>
              </a:rPr>
              <a:t>　　作用时间： </a:t>
            </a:r>
            <a:r>
              <a:rPr lang="zh-CN" altLang="zh-CN" sz="3000">
                <a:latin typeface="Arial" charset="0"/>
              </a:rPr>
              <a:t>2-4 </a:t>
            </a:r>
            <a:r>
              <a:rPr lang="zh-CN" altLang="en-US" sz="3000">
                <a:latin typeface="Arial" charset="0"/>
              </a:rPr>
              <a:t>小时 　　　　　　　</a:t>
            </a:r>
          </a:p>
          <a:p>
            <a:pPr defTabSz="1147763">
              <a:lnSpc>
                <a:spcPct val="90000"/>
              </a:lnSpc>
              <a:buFont typeface="Arial" charset="0"/>
              <a:buNone/>
            </a:pPr>
            <a:r>
              <a:rPr lang="zh-CN" altLang="en-US" sz="3000">
                <a:latin typeface="Arial" charset="0"/>
              </a:rPr>
              <a:t>　　可能作用： 欣快</a:t>
            </a:r>
            <a:r>
              <a:rPr lang="zh-CN" altLang="zh-CN" sz="3000">
                <a:latin typeface="Arial" charset="0"/>
              </a:rPr>
              <a:t>, </a:t>
            </a:r>
            <a:r>
              <a:rPr lang="zh-CN" altLang="en-US" sz="3000">
                <a:latin typeface="Arial" charset="0"/>
              </a:rPr>
              <a:t>放松性抑制</a:t>
            </a:r>
            <a:r>
              <a:rPr lang="zh-CN" altLang="zh-CN" sz="3000">
                <a:latin typeface="Arial" charset="0"/>
              </a:rPr>
              <a:t>, </a:t>
            </a:r>
            <a:r>
              <a:rPr lang="zh-CN" altLang="en-US" sz="3000">
                <a:latin typeface="Arial" charset="0"/>
              </a:rPr>
              <a:t>食欲增加</a:t>
            </a:r>
            <a:r>
              <a:rPr lang="zh-CN" altLang="zh-CN" sz="3000">
                <a:latin typeface="Arial" charset="0"/>
              </a:rPr>
              <a:t>, </a:t>
            </a:r>
            <a:r>
              <a:rPr lang="zh-CN" altLang="en-US" sz="3000">
                <a:latin typeface="Arial" charset="0"/>
              </a:rPr>
              <a:t>行为辨不清方向， 反射协调能力改变</a:t>
            </a:r>
            <a:r>
              <a:rPr lang="zh-CN" altLang="zh-CN" sz="3000">
                <a:latin typeface="Arial" charset="0"/>
              </a:rPr>
              <a:t>, </a:t>
            </a:r>
            <a:r>
              <a:rPr lang="zh-CN" altLang="en-US" sz="3000">
                <a:latin typeface="Arial" charset="0"/>
              </a:rPr>
              <a:t>对时空的感知混乱 　　　　　　　　　</a:t>
            </a:r>
          </a:p>
          <a:p>
            <a:pPr defTabSz="1147763">
              <a:lnSpc>
                <a:spcPct val="90000"/>
              </a:lnSpc>
              <a:buFont typeface="Arial" charset="0"/>
              <a:buNone/>
            </a:pPr>
            <a:r>
              <a:rPr lang="zh-CN" altLang="en-US" sz="3000">
                <a:latin typeface="Arial" charset="0"/>
              </a:rPr>
              <a:t>　　用法： 吸烟</a:t>
            </a:r>
            <a:r>
              <a:rPr lang="zh-CN" altLang="zh-CN" sz="3000">
                <a:latin typeface="Arial" charset="0"/>
              </a:rPr>
              <a:t>, </a:t>
            </a:r>
            <a:r>
              <a:rPr lang="zh-CN" altLang="en-US" sz="3000">
                <a:latin typeface="Arial" charset="0"/>
              </a:rPr>
              <a:t>口服 过量效应 疲乏</a:t>
            </a:r>
            <a:r>
              <a:rPr lang="zh-CN" altLang="zh-CN" sz="3000">
                <a:latin typeface="Arial" charset="0"/>
              </a:rPr>
              <a:t>, </a:t>
            </a:r>
            <a:r>
              <a:rPr lang="zh-CN" altLang="en-US" sz="3000">
                <a:latin typeface="Arial" charset="0"/>
              </a:rPr>
              <a:t>偏执　可能产生精神错乱。</a:t>
            </a:r>
          </a:p>
          <a:p>
            <a:pPr defTabSz="1147763">
              <a:lnSpc>
                <a:spcPct val="90000"/>
              </a:lnSpc>
              <a:buFont typeface="Arial" charset="0"/>
              <a:buNone/>
            </a:pPr>
            <a:r>
              <a:rPr lang="zh-CN" altLang="en-US" sz="3000">
                <a:latin typeface="Arial" charset="0"/>
              </a:rPr>
              <a:t>　　戒断症状： 失眠</a:t>
            </a:r>
            <a:r>
              <a:rPr lang="zh-CN" altLang="zh-CN" sz="3000">
                <a:latin typeface="Arial" charset="0"/>
              </a:rPr>
              <a:t>, </a:t>
            </a:r>
            <a:r>
              <a:rPr lang="zh-CN" altLang="en-US" sz="3000">
                <a:latin typeface="Arial" charset="0"/>
              </a:rPr>
              <a:t>偶有出现活动增加和食欲减退的报告。</a:t>
            </a:r>
          </a:p>
          <a:p>
            <a:pPr defTabSz="1147763">
              <a:buFont typeface="Arial" charset="0"/>
              <a:buNone/>
            </a:pPr>
            <a:endParaRPr lang="zh-CN" altLang="zh-CN" sz="3000">
              <a:latin typeface="Arial" charset="0"/>
            </a:endParaRPr>
          </a:p>
        </p:txBody>
      </p:sp>
      <p:pic>
        <p:nvPicPr>
          <p:cNvPr id="59398" name="Picture 6" descr="D:\图片\素材\11.gif"/>
          <p:cNvPicPr>
            <a:picLocks noChangeAspect="1" noChangeArrowheads="1"/>
          </p:cNvPicPr>
          <p:nvPr/>
        </p:nvPicPr>
        <p:blipFill>
          <a:blip r:embed="rId6"/>
          <a:srcRect/>
          <a:stretch>
            <a:fillRect/>
          </a:stretch>
        </p:blipFill>
        <p:spPr bwMode="auto">
          <a:xfrm>
            <a:off x="11282363" y="5554663"/>
            <a:ext cx="915987" cy="1276350"/>
          </a:xfrm>
          <a:prstGeom prst="rect">
            <a:avLst/>
          </a:prstGeom>
          <a:noFill/>
          <a:ln w="9525">
            <a:noFill/>
            <a:miter lim="800000"/>
            <a:headEnd/>
            <a:tailEnd/>
          </a:ln>
          <a:effectLst/>
        </p:spPr>
      </p:pic>
      <p:graphicFrame>
        <p:nvGraphicFramePr>
          <p:cNvPr id="14343" name="Object 7"/>
          <p:cNvGraphicFramePr>
            <a:graphicFrameLocks noChangeAspect="1"/>
          </p:cNvGraphicFramePr>
          <p:nvPr/>
        </p:nvGraphicFramePr>
        <p:xfrm>
          <a:off x="4763" y="419100"/>
          <a:ext cx="3611562" cy="2084388"/>
        </p:xfrm>
        <a:graphic>
          <a:graphicData uri="http://schemas.openxmlformats.org/presentationml/2006/ole">
            <p:oleObj spid="_x0000_s59399" r:id="rId7" imgW="6438095" imgH="4888889" progId="Photoshop.Image.7">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additive="base">
                                        <p:cTn id="7" dur="500" fill="hold"/>
                                        <p:tgtEl>
                                          <p:spTgt spid="14340"/>
                                        </p:tgtEl>
                                        <p:attrNameLst>
                                          <p:attrName>ppt_x</p:attrName>
                                        </p:attrNameLst>
                                      </p:cBhvr>
                                      <p:tavLst>
                                        <p:tav tm="0">
                                          <p:val>
                                            <p:strVal val="0-#ppt_w/2"/>
                                          </p:val>
                                        </p:tav>
                                        <p:tav tm="100000">
                                          <p:val>
                                            <p:strVal val="#ppt_x"/>
                                          </p:val>
                                        </p:tav>
                                      </p:tavLst>
                                    </p:anim>
                                    <p:anim calcmode="lin" valueType="num">
                                      <p:cBhvr additive="base">
                                        <p:cTn id="8" dur="500" fill="hold"/>
                                        <p:tgtEl>
                                          <p:spTgt spid="1434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gunshot.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nodeType="clickEffect">
                                  <p:stCondLst>
                                    <p:cond delay="0"/>
                                  </p:stCondLst>
                                  <p:childTnLst>
                                    <p:set>
                                      <p:cBhvr>
                                        <p:cTn id="12" dur="1" fill="hold">
                                          <p:stCondLst>
                                            <p:cond delay="0"/>
                                          </p:stCondLst>
                                        </p:cTn>
                                        <p:tgtEl>
                                          <p:spTgt spid="14343"/>
                                        </p:tgtEl>
                                        <p:attrNameLst>
                                          <p:attrName>style.visibility</p:attrName>
                                        </p:attrNameLst>
                                      </p:cBhvr>
                                      <p:to>
                                        <p:strVal val="visible"/>
                                      </p:to>
                                    </p:set>
                                    <p:animEffect transition="in" filter="checkerboard(across)">
                                      <p:cBhvr>
                                        <p:cTn id="13" dur="500"/>
                                        <p:tgtEl>
                                          <p:spTgt spid="14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图片 7"/>
          <p:cNvPicPr>
            <a:picLocks noChangeAspect="1" noChangeArrowheads="1"/>
          </p:cNvPicPr>
          <p:nvPr/>
        </p:nvPicPr>
        <p:blipFill>
          <a:blip r:embed="rId2"/>
          <a:srcRect/>
          <a:stretch>
            <a:fillRect/>
          </a:stretch>
        </p:blipFill>
        <p:spPr bwMode="auto">
          <a:xfrm>
            <a:off x="0" y="-9525"/>
            <a:ext cx="12858750" cy="7227888"/>
          </a:xfrm>
          <a:prstGeom prst="rect">
            <a:avLst/>
          </a:prstGeom>
          <a:noFill/>
          <a:ln w="9525">
            <a:noFill/>
            <a:miter lim="800000"/>
            <a:headEnd/>
            <a:tailEnd/>
          </a:ln>
          <a:effectLst/>
        </p:spPr>
      </p:pic>
      <p:sp>
        <p:nvSpPr>
          <p:cNvPr id="60419" name="圆角矩形 6"/>
          <p:cNvSpPr>
            <a:spLocks noChangeArrowheads="1"/>
          </p:cNvSpPr>
          <p:nvPr/>
        </p:nvSpPr>
        <p:spPr bwMode="auto">
          <a:xfrm>
            <a:off x="3498850" y="625475"/>
            <a:ext cx="4662488" cy="558800"/>
          </a:xfrm>
          <a:prstGeom prst="roundRect">
            <a:avLst>
              <a:gd name="adj" fmla="val 16667"/>
            </a:avLst>
          </a:prstGeom>
          <a:solidFill>
            <a:schemeClr val="accent1"/>
          </a:solidFill>
          <a:ln w="12700">
            <a:solidFill>
              <a:srgbClr val="FFFFFF"/>
            </a:solidFill>
            <a:round/>
            <a:headEnd/>
            <a:tailEnd/>
          </a:ln>
        </p:spPr>
        <p:txBody>
          <a:bodyPr lIns="114803" tIns="57401" rIns="114803" bIns="57401" anchor="ctr"/>
          <a:lstStyle/>
          <a:p>
            <a:pPr algn="ctr" defTabSz="1147763">
              <a:buFont typeface="Arial" charset="0"/>
              <a:buNone/>
            </a:pPr>
            <a:r>
              <a:rPr lang="zh-CN" altLang="en-US" sz="4500" b="1">
                <a:solidFill>
                  <a:schemeClr val="bg1"/>
                </a:solidFill>
                <a:latin typeface="Arial" charset="0"/>
              </a:rPr>
              <a:t>冰毒</a:t>
            </a:r>
          </a:p>
        </p:txBody>
      </p:sp>
      <p:pic>
        <p:nvPicPr>
          <p:cNvPr id="15364" name="Picture 4" descr="冰毒"/>
          <p:cNvPicPr>
            <a:picLocks noChangeAspect="1" noChangeArrowheads="1"/>
          </p:cNvPicPr>
          <p:nvPr/>
        </p:nvPicPr>
        <p:blipFill>
          <a:blip r:embed="rId3"/>
          <a:srcRect/>
          <a:stretch>
            <a:fillRect/>
          </a:stretch>
        </p:blipFill>
        <p:spPr bwMode="auto">
          <a:xfrm>
            <a:off x="1196975" y="1541463"/>
            <a:ext cx="9853613" cy="2432050"/>
          </a:xfrm>
          <a:prstGeom prst="rect">
            <a:avLst/>
          </a:prstGeom>
          <a:noFill/>
          <a:ln w="9525">
            <a:noFill/>
            <a:miter lim="800000"/>
            <a:headEnd/>
            <a:tailEnd/>
          </a:ln>
          <a:effectLst/>
        </p:spPr>
      </p:pic>
      <p:sp>
        <p:nvSpPr>
          <p:cNvPr id="60421" name="Text Box 5"/>
          <p:cNvSpPr txBox="1">
            <a:spLocks noChangeArrowheads="1"/>
          </p:cNvSpPr>
          <p:nvPr/>
        </p:nvSpPr>
        <p:spPr bwMode="auto">
          <a:xfrm>
            <a:off x="965200" y="4400550"/>
            <a:ext cx="10444163" cy="1543050"/>
          </a:xfrm>
          <a:prstGeom prst="rect">
            <a:avLst/>
          </a:prstGeom>
          <a:noFill/>
          <a:ln w="9525">
            <a:noFill/>
            <a:miter lim="800000"/>
            <a:headEnd/>
            <a:tailEnd/>
          </a:ln>
          <a:effectLst/>
        </p:spPr>
        <p:txBody>
          <a:bodyPr lIns="114803" tIns="57401" rIns="114803" bIns="57401">
            <a:spAutoFit/>
          </a:bodyPr>
          <a:lstStyle/>
          <a:p>
            <a:pPr defTabSz="1147763">
              <a:buFont typeface="Arial" charset="0"/>
              <a:buNone/>
            </a:pPr>
            <a:r>
              <a:rPr lang="zh-CN" altLang="en-US" sz="2300" b="1">
                <a:latin typeface="Arial" charset="0"/>
              </a:rPr>
              <a:t>       冰毒 即“甲基苯丙胺”，外观为纯白结晶体，故被称为“冰”（Ice）。对人体中枢神经系统具有极强的刺激作用，且毒性强烈。冰毒的精神依赖性很强，吸食后会产生强烈的生理兴奋，大量消耗人的体力和降低免疫功能，严重损害心脏、大脑组织甚至导致死亡。还会造成精神障碍，表现出妄想、好斗、错觉，从而引发暴力行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dissolve">
                                      <p:cBhvr>
                                        <p:cTn id="7"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图片 7"/>
          <p:cNvPicPr>
            <a:picLocks noChangeAspect="1" noChangeArrowheads="1"/>
          </p:cNvPicPr>
          <p:nvPr/>
        </p:nvPicPr>
        <p:blipFill>
          <a:blip r:embed="rId2"/>
          <a:srcRect/>
          <a:stretch>
            <a:fillRect/>
          </a:stretch>
        </p:blipFill>
        <p:spPr bwMode="auto">
          <a:xfrm>
            <a:off x="-36513" y="14288"/>
            <a:ext cx="12850813" cy="7232650"/>
          </a:xfrm>
          <a:prstGeom prst="rect">
            <a:avLst/>
          </a:prstGeom>
          <a:noFill/>
          <a:ln w="9525">
            <a:noFill/>
            <a:miter lim="800000"/>
            <a:headEnd/>
            <a:tailEnd/>
          </a:ln>
          <a:effectLst/>
        </p:spPr>
      </p:pic>
      <p:sp>
        <p:nvSpPr>
          <p:cNvPr id="61443" name="圆角矩形 6"/>
          <p:cNvSpPr>
            <a:spLocks noChangeArrowheads="1"/>
          </p:cNvSpPr>
          <p:nvPr/>
        </p:nvSpPr>
        <p:spPr bwMode="auto">
          <a:xfrm>
            <a:off x="3795713" y="498475"/>
            <a:ext cx="5040312" cy="560388"/>
          </a:xfrm>
          <a:prstGeom prst="roundRect">
            <a:avLst>
              <a:gd name="adj" fmla="val 16667"/>
            </a:avLst>
          </a:prstGeom>
          <a:solidFill>
            <a:schemeClr val="accent1"/>
          </a:solidFill>
          <a:ln w="12700">
            <a:solidFill>
              <a:srgbClr val="FFFFFF"/>
            </a:solidFill>
            <a:round/>
            <a:headEnd/>
            <a:tailEnd/>
          </a:ln>
        </p:spPr>
        <p:txBody>
          <a:bodyPr lIns="114803" tIns="57401" rIns="114803" bIns="57401" anchor="ctr"/>
          <a:lstStyle/>
          <a:p>
            <a:pPr algn="ctr" defTabSz="1147763">
              <a:buFont typeface="Arial" charset="0"/>
              <a:buNone/>
            </a:pPr>
            <a:r>
              <a:rPr lang="zh-CN" altLang="en-US" sz="4500" b="1">
                <a:solidFill>
                  <a:schemeClr val="bg1"/>
                </a:solidFill>
                <a:latin typeface="Arial" charset="0"/>
              </a:rPr>
              <a:t>摇头丸</a:t>
            </a:r>
          </a:p>
        </p:txBody>
      </p:sp>
      <p:sp>
        <p:nvSpPr>
          <p:cNvPr id="61444" name="Text Box 4"/>
          <p:cNvSpPr txBox="1">
            <a:spLocks noChangeArrowheads="1"/>
          </p:cNvSpPr>
          <p:nvPr/>
        </p:nvSpPr>
        <p:spPr bwMode="auto">
          <a:xfrm>
            <a:off x="735013" y="4432300"/>
            <a:ext cx="11064875" cy="2409825"/>
          </a:xfrm>
          <a:prstGeom prst="rect">
            <a:avLst/>
          </a:prstGeom>
          <a:noFill/>
          <a:ln w="9525">
            <a:noFill/>
            <a:miter lim="800000"/>
            <a:headEnd/>
            <a:tailEnd/>
          </a:ln>
          <a:effectLst/>
        </p:spPr>
        <p:txBody>
          <a:bodyPr lIns="114803" tIns="57401" rIns="114803" bIns="57401">
            <a:spAutoFit/>
          </a:bodyPr>
          <a:lstStyle/>
          <a:p>
            <a:pPr defTabSz="1147763">
              <a:buFont typeface="Arial" charset="0"/>
              <a:buNone/>
            </a:pPr>
            <a:r>
              <a:rPr lang="zh-CN" altLang="en-US" sz="2300" b="1">
                <a:latin typeface="Arial" charset="0"/>
              </a:rPr>
              <a:t>       摇头丸的主要成分是冰毒，是冰毒的一种。冰毒的成分是甲基苯丙安，纯品很像冰糖，贩卖者为了便于吸食者使用，制作成各种规格的片剂、丸剂，就是“摇头丸”———人服食后为释放能量会不停手舞足蹈，摇头晃脑。冰毒是一种精神类毒品，吸食后透支人体的能量，对内脏器官伤害很大。吸食者有暴力攻击倾向，易引发暴力攻击、性侵害、抢劫等事件，成为社会治安隐患。有人曾诉说吸食冰毒后的感觉：“血液沸腾，敢干平时最不敢干的事。”有报章透露，冰毒吸食一次即可成瘾。冰毒对吸食者和社会的危害性，远甚于海洛因。</a:t>
            </a:r>
          </a:p>
        </p:txBody>
      </p:sp>
      <p:pic>
        <p:nvPicPr>
          <p:cNvPr id="61445" name="Picture 5" descr="yaotouwang"/>
          <p:cNvPicPr>
            <a:picLocks noChangeAspect="1" noChangeArrowheads="1"/>
          </p:cNvPicPr>
          <p:nvPr/>
        </p:nvPicPr>
        <p:blipFill>
          <a:blip r:embed="rId3"/>
          <a:srcRect/>
          <a:stretch>
            <a:fillRect/>
          </a:stretch>
        </p:blipFill>
        <p:spPr bwMode="auto">
          <a:xfrm>
            <a:off x="952500" y="1374775"/>
            <a:ext cx="10344150" cy="2779713"/>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3"/>
          <p:cNvSpPr>
            <a:spLocks noGrp="1" noChangeArrowheads="1"/>
          </p:cNvSpPr>
          <p:nvPr>
            <p:ph type="title" idx="4294967295"/>
          </p:nvPr>
        </p:nvSpPr>
        <p:spPr>
          <a:xfrm>
            <a:off x="2311400" y="5232400"/>
            <a:ext cx="8678863" cy="1204913"/>
          </a:xfrm>
        </p:spPr>
        <p:txBody>
          <a:bodyPr anchor="t"/>
          <a:lstStyle/>
          <a:p>
            <a:pPr algn="ctr" defTabSz="963930" fontAlgn="auto">
              <a:spcAft>
                <a:spcPts val="0"/>
              </a:spcAft>
              <a:defRPr/>
            </a:pPr>
            <a:r>
              <a:rPr lang="zh-CN" altLang="en-US" sz="3797"/>
              <a:t>吸毒的危害</a:t>
            </a:r>
          </a:p>
        </p:txBody>
      </p:sp>
      <p:pic>
        <p:nvPicPr>
          <p:cNvPr id="10242" name="图片 1" descr="1"/>
          <p:cNvPicPr>
            <a:picLocks noChangeAspect="1" noChangeArrowheads="1"/>
          </p:cNvPicPr>
          <p:nvPr/>
        </p:nvPicPr>
        <p:blipFill>
          <a:blip r:embed="rId2"/>
          <a:srcRect/>
          <a:stretch>
            <a:fillRect/>
          </a:stretch>
        </p:blipFill>
        <p:spPr bwMode="auto">
          <a:xfrm>
            <a:off x="2416175" y="985838"/>
            <a:ext cx="8281988" cy="4313237"/>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50" name="组合 1"/>
          <p:cNvGrpSpPr>
            <a:grpSpLocks/>
          </p:cNvGrpSpPr>
          <p:nvPr/>
        </p:nvGrpSpPr>
        <p:grpSpPr bwMode="auto">
          <a:xfrm flipH="1">
            <a:off x="1749425" y="2894013"/>
            <a:ext cx="11109325" cy="1416050"/>
            <a:chOff x="3536590" y="3256285"/>
            <a:chExt cx="5419547" cy="691455"/>
          </a:xfrm>
        </p:grpSpPr>
        <p:sp>
          <p:nvSpPr>
            <p:cNvPr id="8" name="MH_Other_1"/>
            <p:cNvSpPr/>
            <p:nvPr>
              <p:custDataLst>
                <p:tags r:id="rId7"/>
              </p:custDataLst>
            </p:nvPr>
          </p:nvSpPr>
          <p:spPr>
            <a:xfrm flipV="1">
              <a:off x="7617126" y="3840766"/>
              <a:ext cx="116941" cy="106974"/>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2"/>
            <p:cNvSpPr/>
            <p:nvPr>
              <p:custDataLst>
                <p:tags r:id="rId8"/>
              </p:custDataLst>
            </p:nvPr>
          </p:nvSpPr>
          <p:spPr>
            <a:xfrm>
              <a:off x="7617126" y="3256285"/>
              <a:ext cx="116941" cy="106974"/>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9"/>
            <p:cNvSpPr/>
            <p:nvPr>
              <p:custDataLst>
                <p:tags r:id="rId9"/>
              </p:custDataLst>
            </p:nvPr>
          </p:nvSpPr>
          <p:spPr>
            <a:xfrm>
              <a:off x="6732713" y="3256285"/>
              <a:ext cx="2223424" cy="691455"/>
            </a:xfrm>
            <a:prstGeom prst="rightArrow">
              <a:avLst>
                <a:gd name="adj1" fmla="val 72581"/>
                <a:gd name="adj2" fmla="val 46774"/>
              </a:avLst>
            </a:prstGeom>
            <a:solidFill>
              <a:srgbClr val="ECECEC"/>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3" name="MH_SubTitle_1"/>
            <p:cNvSpPr/>
            <p:nvPr>
              <p:custDataLst>
                <p:tags r:id="rId10"/>
              </p:custDataLst>
            </p:nvPr>
          </p:nvSpPr>
          <p:spPr>
            <a:xfrm>
              <a:off x="3536590" y="3256285"/>
              <a:ext cx="4080536" cy="691455"/>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11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文本框 11"/>
          <p:cNvSpPr txBox="1"/>
          <p:nvPr>
            <p:custDataLst>
              <p:tags r:id="rId2"/>
            </p:custDataLst>
          </p:nvPr>
        </p:nvSpPr>
        <p:spPr>
          <a:xfrm>
            <a:off x="5070475" y="3438525"/>
            <a:ext cx="920750" cy="649288"/>
          </a:xfrm>
          <a:prstGeom prst="rect">
            <a:avLst/>
          </a:prstGeom>
          <a:noFill/>
        </p:spPr>
        <p:txBody>
          <a:bodyPr wrap="none" lIns="0" tIns="0" rIns="0" bIns="0">
            <a:spAutoFit/>
          </a:bodyPr>
          <a:lstStyle/>
          <a:p>
            <a:pPr>
              <a:defRPr/>
            </a:pPr>
            <a:r>
              <a:rPr lang="en-US" altLang="zh-CN" sz="3375" dirty="0">
                <a:solidFill>
                  <a:schemeClr val="bg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dirty="0">
                <a:solidFill>
                  <a:schemeClr val="bg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5207000" y="3267075"/>
            <a:ext cx="646113" cy="341313"/>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215" dirty="0">
                <a:solidFill>
                  <a:schemeClr val="bg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6162675" y="2790825"/>
            <a:ext cx="1441450" cy="1557338"/>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en-US" altLang="zh-CN" sz="10125"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012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5"/>
            </p:custDataLst>
          </p:nvPr>
        </p:nvSpPr>
        <p:spPr>
          <a:xfrm>
            <a:off x="8220075" y="3217863"/>
            <a:ext cx="3686175" cy="554037"/>
          </a:xfrm>
          <a:prstGeom prst="rect">
            <a:avLst/>
          </a:prstGeom>
          <a:noFill/>
        </p:spPr>
        <p:txBody>
          <a:bodyPr lIns="0" tIns="0" rIns="0" bIns="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毒品危害</a:t>
            </a:r>
          </a:p>
        </p:txBody>
      </p:sp>
      <p:sp>
        <p:nvSpPr>
          <p:cNvPr id="7" name="文本占位符 6"/>
          <p:cNvSpPr txBox="1"/>
          <p:nvPr>
            <p:custDataLst>
              <p:tags r:id="rId6"/>
            </p:custDataLst>
          </p:nvPr>
        </p:nvSpPr>
        <p:spPr>
          <a:xfrm>
            <a:off x="8220075" y="3795713"/>
            <a:ext cx="3686175" cy="222250"/>
          </a:xfrm>
          <a:prstGeom prst="rect">
            <a:avLst/>
          </a:prstGeom>
          <a:noFill/>
        </p:spPr>
        <p:txBody>
          <a:bodyPr lIns="0" tIns="0" rIns="0" bIns="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custDataLst>
      <p:tags r:id="rId1"/>
    </p:custDataLst>
  </p:cSld>
  <p:clrMapOvr>
    <a:masterClrMapping/>
  </p:clrMapOvr>
  <p:transition spd="slow" advTm="0">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p:nvPr/>
        </p:nvSpPr>
        <p:spPr>
          <a:xfrm>
            <a:off x="379413" y="1125538"/>
            <a:ext cx="6831012" cy="804862"/>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小组讨论:</a:t>
            </a:r>
          </a:p>
        </p:txBody>
      </p:sp>
      <p:sp>
        <p:nvSpPr>
          <p:cNvPr id="10243" name="Text Box 3"/>
          <p:cNvSpPr txBox="1"/>
          <p:nvPr/>
        </p:nvSpPr>
        <p:spPr>
          <a:xfrm>
            <a:off x="6108700" y="2892425"/>
            <a:ext cx="309563" cy="804863"/>
          </a:xfrm>
          <a:prstGeom prst="rect">
            <a:avLst/>
          </a:prstGeom>
          <a:noFill/>
          <a:ln w="12700">
            <a:noFill/>
          </a:ln>
        </p:spPr>
        <p:txBody>
          <a:bodyPr wrap="none">
            <a:spAutoFit/>
          </a:bodyPr>
          <a:lstStyle/>
          <a:p>
            <a:pPr>
              <a:defRPr/>
            </a:pPr>
            <a:endParaRPr lang="zh-CN" altLang="en-US" sz="4640" dirty="0">
              <a:latin typeface="Times New Roman" panose="02020603050405020304" pitchFamily="18" charset="0"/>
              <a:ea typeface="宋体" panose="02010600030101010101" pitchFamily="2" charset="-122"/>
            </a:endParaRPr>
          </a:p>
        </p:txBody>
      </p:sp>
      <p:sp>
        <p:nvSpPr>
          <p:cNvPr id="31748" name="Text Box 4"/>
          <p:cNvSpPr txBox="1"/>
          <p:nvPr/>
        </p:nvSpPr>
        <p:spPr>
          <a:xfrm>
            <a:off x="3379788" y="2797175"/>
            <a:ext cx="7634287" cy="804863"/>
          </a:xfrm>
          <a:prstGeom prst="rect">
            <a:avLst/>
          </a:prstGeom>
          <a:noFill/>
          <a:ln w="12700">
            <a:noFill/>
          </a:ln>
        </p:spPr>
        <p:txBody>
          <a:bodyPr>
            <a:spAutoFit/>
          </a:bodyPr>
          <a:lstStyle/>
          <a:p>
            <a:pPr>
              <a:spcBef>
                <a:spcPct val="50000"/>
              </a:spcBef>
              <a:defRPr/>
            </a:pPr>
            <a:r>
              <a:rPr lang="zh-CN" altLang="en-US" sz="4640" b="1" dirty="0">
                <a:solidFill>
                  <a:srgbClr val="FF0000"/>
                </a:solidFill>
                <a:latin typeface="Times New Roman" panose="02020603050405020304" pitchFamily="18" charset="0"/>
                <a:ea typeface="宋体" panose="02010600030101010101" pitchFamily="2" charset="-122"/>
              </a:rPr>
              <a:t>吸毒有哪些危害？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ppt_x"/>
                                          </p:val>
                                        </p:tav>
                                        <p:tav tm="100000">
                                          <p:val>
                                            <p:strVal val="#ppt_x"/>
                                          </p:val>
                                        </p:tav>
                                      </p:tavLst>
                                    </p:anim>
                                    <p:anim calcmode="lin" valueType="num">
                                      <p:cBhvr additive="base">
                                        <p:cTn id="8" dur="500" fill="hold"/>
                                        <p:tgtEl>
                                          <p:spTgt spid="31746"/>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31748"/>
                                        </p:tgtEl>
                                        <p:attrNameLst>
                                          <p:attrName>style.visibility</p:attrName>
                                        </p:attrNameLst>
                                      </p:cBhvr>
                                      <p:to>
                                        <p:strVal val="visible"/>
                                      </p:to>
                                    </p:set>
                                    <p:animEffect transition="in" filter="randombar(horizontal)">
                                      <p:cBhvr>
                                        <p:cTn id="13" dur="500"/>
                                        <p:tgtEl>
                                          <p:spTgt spid="31748"/>
                                        </p:tgtEl>
                                      </p:cBhvr>
                                    </p:animEffect>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吸毒三步曲"/>
          <p:cNvPicPr>
            <a:picLocks noChangeAspect="1"/>
          </p:cNvPicPr>
          <p:nvPr/>
        </p:nvPicPr>
        <p:blipFill>
          <a:blip r:embed="rId3"/>
          <a:srcRect/>
          <a:stretch>
            <a:fillRect/>
          </a:stretch>
        </p:blipFill>
        <p:spPr bwMode="auto">
          <a:xfrm>
            <a:off x="2009775" y="803275"/>
            <a:ext cx="8356600" cy="61880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5355" name="Picture 59" descr="HAC00013">
            <a:hlinkClick r:id="rId3" action="ppaction://hlinksldjump"/>
          </p:cNvPr>
          <p:cNvPicPr>
            <a:picLocks noChangeAspect="1" noChangeArrowheads="1"/>
          </p:cNvPicPr>
          <p:nvPr/>
        </p:nvPicPr>
        <p:blipFill>
          <a:blip r:embed="rId4"/>
          <a:srcRect/>
          <a:stretch>
            <a:fillRect/>
          </a:stretch>
        </p:blipFill>
        <p:spPr bwMode="auto">
          <a:xfrm>
            <a:off x="6632575" y="3690938"/>
            <a:ext cx="1743075" cy="1416050"/>
          </a:xfrm>
          <a:prstGeom prst="rect">
            <a:avLst/>
          </a:prstGeom>
          <a:noFill/>
          <a:ln w="9525">
            <a:noFill/>
            <a:miter lim="800000"/>
            <a:headEnd/>
            <a:tailEnd/>
          </a:ln>
        </p:spPr>
      </p:pic>
      <p:sp>
        <p:nvSpPr>
          <p:cNvPr id="695303" name="Freeform 7"/>
          <p:cNvSpPr>
            <a:spLocks noEditPoints="1"/>
          </p:cNvSpPr>
          <p:nvPr/>
        </p:nvSpPr>
        <p:spPr bwMode="gray">
          <a:xfrm rot="-1358056">
            <a:off x="2127250" y="2917825"/>
            <a:ext cx="9872663" cy="3275013"/>
          </a:xfrm>
          <a:custGeom>
            <a:avLst/>
            <a:gdLst>
              <a:gd name="T0" fmla="*/ 2147483647 w 4040"/>
              <a:gd name="T1" fmla="*/ 2147483647 h 1888"/>
              <a:gd name="T2" fmla="*/ 2147483647 w 4040"/>
              <a:gd name="T3" fmla="*/ 2147483647 h 1888"/>
              <a:gd name="T4" fmla="*/ 2147483647 w 4040"/>
              <a:gd name="T5" fmla="*/ 2147483647 h 1888"/>
              <a:gd name="T6" fmla="*/ 2147483647 w 4040"/>
              <a:gd name="T7" fmla="*/ 2147483647 h 1888"/>
              <a:gd name="T8" fmla="*/ 2147483647 w 4040"/>
              <a:gd name="T9" fmla="*/ 2147483647 h 1888"/>
              <a:gd name="T10" fmla="*/ 2147483647 w 4040"/>
              <a:gd name="T11" fmla="*/ 2147483647 h 1888"/>
              <a:gd name="T12" fmla="*/ 0 w 4040"/>
              <a:gd name="T13" fmla="*/ 2147483647 h 1888"/>
              <a:gd name="T14" fmla="*/ 2147483647 w 4040"/>
              <a:gd name="T15" fmla="*/ 2147483647 h 1888"/>
              <a:gd name="T16" fmla="*/ 2147483647 w 4040"/>
              <a:gd name="T17" fmla="*/ 2147483647 h 1888"/>
              <a:gd name="T18" fmla="*/ 2147483647 w 4040"/>
              <a:gd name="T19" fmla="*/ 2147483647 h 1888"/>
              <a:gd name="T20" fmla="*/ 2147483647 w 4040"/>
              <a:gd name="T21" fmla="*/ 2147483647 h 1888"/>
              <a:gd name="T22" fmla="*/ 2147483647 w 4040"/>
              <a:gd name="T23" fmla="*/ 2147483647 h 1888"/>
              <a:gd name="T24" fmla="*/ 2147483647 w 4040"/>
              <a:gd name="T25" fmla="*/ 2147483647 h 1888"/>
              <a:gd name="T26" fmla="*/ 2147483647 w 4040"/>
              <a:gd name="T27" fmla="*/ 2147483647 h 1888"/>
              <a:gd name="T28" fmla="*/ 2147483647 w 4040"/>
              <a:gd name="T29" fmla="*/ 2147483647 h 1888"/>
              <a:gd name="T30" fmla="*/ 2147483647 w 4040"/>
              <a:gd name="T31" fmla="*/ 2147483647 h 1888"/>
              <a:gd name="T32" fmla="*/ 2147483647 w 4040"/>
              <a:gd name="T33" fmla="*/ 2147483647 h 1888"/>
              <a:gd name="T34" fmla="*/ 2147483647 w 4040"/>
              <a:gd name="T35" fmla="*/ 2147483647 h 1888"/>
              <a:gd name="T36" fmla="*/ 2147483647 w 4040"/>
              <a:gd name="T37" fmla="*/ 2147483647 h 1888"/>
              <a:gd name="T38" fmla="*/ 2147483647 w 4040"/>
              <a:gd name="T39" fmla="*/ 2147483647 h 1888"/>
              <a:gd name="T40" fmla="*/ 2147483647 w 4040"/>
              <a:gd name="T41" fmla="*/ 2147483647 h 1888"/>
              <a:gd name="T42" fmla="*/ 2147483647 w 4040"/>
              <a:gd name="T43" fmla="*/ 2147483647 h 1888"/>
              <a:gd name="T44" fmla="*/ 2147483647 w 4040"/>
              <a:gd name="T45" fmla="*/ 2147483647 h 1888"/>
              <a:gd name="T46" fmla="*/ 2147483647 w 4040"/>
              <a:gd name="T47" fmla="*/ 2147483647 h 1888"/>
              <a:gd name="T48" fmla="*/ 2147483647 w 4040"/>
              <a:gd name="T49" fmla="*/ 2147483647 h 1888"/>
              <a:gd name="T50" fmla="*/ 2147483647 w 4040"/>
              <a:gd name="T51" fmla="*/ 2147483647 h 1888"/>
              <a:gd name="T52" fmla="*/ 2147483647 w 4040"/>
              <a:gd name="T53" fmla="*/ 0 h 1888"/>
              <a:gd name="T54" fmla="*/ 2147483647 w 4040"/>
              <a:gd name="T55" fmla="*/ 2147483647 h 1888"/>
              <a:gd name="T56" fmla="*/ 2147483647 w 4040"/>
              <a:gd name="T57" fmla="*/ 2147483647 h 1888"/>
              <a:gd name="T58" fmla="*/ 2147483647 w 4040"/>
              <a:gd name="T59" fmla="*/ 2147483647 h 1888"/>
              <a:gd name="T60" fmla="*/ 2147483647 w 4040"/>
              <a:gd name="T61" fmla="*/ 2147483647 h 1888"/>
              <a:gd name="T62" fmla="*/ 2147483647 w 4040"/>
              <a:gd name="T63" fmla="*/ 2147483647 h 1888"/>
              <a:gd name="T64" fmla="*/ 2147483647 w 4040"/>
              <a:gd name="T65" fmla="*/ 2147483647 h 1888"/>
              <a:gd name="T66" fmla="*/ 2147483647 w 4040"/>
              <a:gd name="T67" fmla="*/ 2147483647 h 1888"/>
              <a:gd name="T68" fmla="*/ 2147483647 w 4040"/>
              <a:gd name="T69" fmla="*/ 2147483647 h 1888"/>
              <a:gd name="T70" fmla="*/ 2147483647 w 4040"/>
              <a:gd name="T71" fmla="*/ 2147483647 h 1888"/>
              <a:gd name="T72" fmla="*/ 2147483647 w 4040"/>
              <a:gd name="T73" fmla="*/ 2147483647 h 1888"/>
              <a:gd name="T74" fmla="*/ 2147483647 w 4040"/>
              <a:gd name="T75" fmla="*/ 2147483647 h 1888"/>
              <a:gd name="T76" fmla="*/ 2147483647 w 4040"/>
              <a:gd name="T77" fmla="*/ 2147483647 h 1888"/>
              <a:gd name="T78" fmla="*/ 2147483647 w 4040"/>
              <a:gd name="T79" fmla="*/ 2147483647 h 1888"/>
              <a:gd name="T80" fmla="*/ 2147483647 w 4040"/>
              <a:gd name="T81" fmla="*/ 2147483647 h 1888"/>
              <a:gd name="T82" fmla="*/ 2147483647 w 4040"/>
              <a:gd name="T83" fmla="*/ 2147483647 h 1888"/>
              <a:gd name="T84" fmla="*/ 2147483647 w 4040"/>
              <a:gd name="T85" fmla="*/ 2147483647 h 1888"/>
              <a:gd name="T86" fmla="*/ 2147483647 w 4040"/>
              <a:gd name="T87" fmla="*/ 2147483647 h 1888"/>
              <a:gd name="T88" fmla="*/ 2147483647 w 4040"/>
              <a:gd name="T89" fmla="*/ 2147483647 h 1888"/>
              <a:gd name="T90" fmla="*/ 2147483647 w 4040"/>
              <a:gd name="T91" fmla="*/ 2147483647 h 1888"/>
              <a:gd name="T92" fmla="*/ 2147483647 w 4040"/>
              <a:gd name="T93" fmla="*/ 2147483647 h 1888"/>
              <a:gd name="T94" fmla="*/ 2147483647 w 4040"/>
              <a:gd name="T95" fmla="*/ 2147483647 h 1888"/>
              <a:gd name="T96" fmla="*/ 2147483647 w 4040"/>
              <a:gd name="T97" fmla="*/ 2147483647 h 1888"/>
              <a:gd name="T98" fmla="*/ 2147483647 w 4040"/>
              <a:gd name="T99" fmla="*/ 2147483647 h 1888"/>
              <a:gd name="T100" fmla="*/ 2147483647 w 4040"/>
              <a:gd name="T101" fmla="*/ 2147483647 h 1888"/>
              <a:gd name="T102" fmla="*/ 2147483647 w 4040"/>
              <a:gd name="T103" fmla="*/ 2147483647 h 18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accent1"/>
              </a:gs>
              <a:gs pos="100000">
                <a:srgbClr val="CCCCFF"/>
              </a:gs>
            </a:gsLst>
            <a:lin ang="5400000" scaled="1"/>
          </a:gradFill>
          <a:ln w="0">
            <a:noFill/>
            <a:prstDash val="solid"/>
            <a:round/>
            <a:headEnd/>
            <a:tailEnd/>
          </a:ln>
        </p:spPr>
        <p:txBody>
          <a:bodyPr/>
          <a:lstStyle/>
          <a:p>
            <a:endParaRPr lang="zh-CN" altLang="en-US"/>
          </a:p>
        </p:txBody>
      </p:sp>
      <p:sp>
        <p:nvSpPr>
          <p:cNvPr id="695304" name="Freeform 8"/>
          <p:cNvSpPr>
            <a:spLocks/>
          </p:cNvSpPr>
          <p:nvPr/>
        </p:nvSpPr>
        <p:spPr bwMode="gray">
          <a:xfrm rot="2386521">
            <a:off x="1570038" y="2933700"/>
            <a:ext cx="5726112" cy="1138238"/>
          </a:xfrm>
          <a:custGeom>
            <a:avLst/>
            <a:gdLst>
              <a:gd name="T0" fmla="*/ 0 w 4371"/>
              <a:gd name="T1" fmla="*/ 2147483647 h 1066"/>
              <a:gd name="T2" fmla="*/ 2147483647 w 4371"/>
              <a:gd name="T3" fmla="*/ 2147483647 h 1066"/>
              <a:gd name="T4" fmla="*/ 2147483647 w 4371"/>
              <a:gd name="T5" fmla="*/ 2147483647 h 1066"/>
              <a:gd name="T6" fmla="*/ 2147483647 w 4371"/>
              <a:gd name="T7" fmla="*/ 2147483647 h 1066"/>
              <a:gd name="T8" fmla="*/ 2147483647 w 4371"/>
              <a:gd name="T9" fmla="*/ 2147483647 h 1066"/>
              <a:gd name="T10" fmla="*/ 2147483647 w 4371"/>
              <a:gd name="T11" fmla="*/ 2147483647 h 1066"/>
              <a:gd name="T12" fmla="*/ 2147483647 w 4371"/>
              <a:gd name="T13" fmla="*/ 0 h 1066"/>
              <a:gd name="T14" fmla="*/ 2147483647 w 4371"/>
              <a:gd name="T15" fmla="*/ 2147483647 h 1066"/>
              <a:gd name="T16" fmla="*/ 2147483647 w 4371"/>
              <a:gd name="T17" fmla="*/ 2147483647 h 1066"/>
              <a:gd name="T18" fmla="*/ 2147483647 w 4371"/>
              <a:gd name="T19" fmla="*/ 2147483647 h 1066"/>
              <a:gd name="T20" fmla="*/ 2147483647 w 4371"/>
              <a:gd name="T21" fmla="*/ 2147483647 h 1066"/>
              <a:gd name="T22" fmla="*/ 2147483647 w 4371"/>
              <a:gd name="T23" fmla="*/ 2147483647 h 1066"/>
              <a:gd name="T24" fmla="*/ 2147483647 w 4371"/>
              <a:gd name="T25" fmla="*/ 2147483647 h 1066"/>
              <a:gd name="T26" fmla="*/ 2147483647 w 4371"/>
              <a:gd name="T27" fmla="*/ 2147483647 h 1066"/>
              <a:gd name="T28" fmla="*/ 2147483647 w 4371"/>
              <a:gd name="T29" fmla="*/ 2147483647 h 1066"/>
              <a:gd name="T30" fmla="*/ 0 w 4371"/>
              <a:gd name="T31" fmla="*/ 2147483647 h 10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371" h="1066">
                <a:moveTo>
                  <a:pt x="0" y="845"/>
                </a:moveTo>
                <a:lnTo>
                  <a:pt x="1523" y="313"/>
                </a:lnTo>
                <a:lnTo>
                  <a:pt x="1610" y="617"/>
                </a:lnTo>
                <a:lnTo>
                  <a:pt x="2720" y="243"/>
                </a:lnTo>
                <a:lnTo>
                  <a:pt x="2784" y="538"/>
                </a:lnTo>
                <a:lnTo>
                  <a:pt x="3882" y="266"/>
                </a:lnTo>
                <a:lnTo>
                  <a:pt x="3795" y="0"/>
                </a:lnTo>
                <a:lnTo>
                  <a:pt x="4371" y="269"/>
                </a:lnTo>
                <a:lnTo>
                  <a:pt x="3961" y="832"/>
                </a:lnTo>
                <a:lnTo>
                  <a:pt x="3912" y="542"/>
                </a:lnTo>
                <a:lnTo>
                  <a:pt x="2594" y="921"/>
                </a:lnTo>
                <a:lnTo>
                  <a:pt x="2509" y="620"/>
                </a:lnTo>
                <a:lnTo>
                  <a:pt x="1344" y="968"/>
                </a:lnTo>
                <a:lnTo>
                  <a:pt x="1280" y="666"/>
                </a:lnTo>
                <a:lnTo>
                  <a:pt x="67" y="1066"/>
                </a:lnTo>
                <a:lnTo>
                  <a:pt x="0" y="845"/>
                </a:lnTo>
                <a:close/>
              </a:path>
            </a:pathLst>
          </a:custGeom>
          <a:gradFill rotWithShape="1">
            <a:gsLst>
              <a:gs pos="0">
                <a:srgbClr val="990000"/>
              </a:gs>
              <a:gs pos="100000">
                <a:srgbClr val="FF9933"/>
              </a:gs>
            </a:gsLst>
            <a:lin ang="0" scaled="1"/>
          </a:gradFill>
          <a:ln w="9525">
            <a:round/>
            <a:headEnd/>
            <a:tailEnd/>
          </a:ln>
          <a:effectLst/>
          <a:scene3d>
            <a:camera prst="legacyPerspectiveTopRight">
              <a:rot lat="600000" lon="20999994" rev="0"/>
            </a:camera>
            <a:lightRig rig="legacyFlat4" dir="b"/>
          </a:scene3d>
          <a:sp3d extrusionH="163500" prstMaterial="legacyMatte">
            <a:bevelT w="13500" h="13500" prst="angle"/>
            <a:bevelB w="13500" h="13500" prst="angle"/>
            <a:extrusionClr>
              <a:srgbClr val="FF9933"/>
            </a:extrusionClr>
          </a:sp3d>
        </p:spPr>
        <p:txBody>
          <a:bodyPr wrap="none" anchor="ctr">
            <a:flatTx/>
          </a:bodyPr>
          <a:lstStyle/>
          <a:p>
            <a:endParaRPr lang="zh-CN" altLang="en-US"/>
          </a:p>
        </p:txBody>
      </p:sp>
      <p:grpSp>
        <p:nvGrpSpPr>
          <p:cNvPr id="62469" name="Group 41"/>
          <p:cNvGrpSpPr>
            <a:grpSpLocks/>
          </p:cNvGrpSpPr>
          <p:nvPr/>
        </p:nvGrpSpPr>
        <p:grpSpPr bwMode="auto">
          <a:xfrm>
            <a:off x="11356975" y="6343650"/>
            <a:ext cx="1501775" cy="889000"/>
            <a:chOff x="1307" y="1048"/>
            <a:chExt cx="1088" cy="1088"/>
          </a:xfrm>
        </p:grpSpPr>
        <p:sp>
          <p:nvSpPr>
            <p:cNvPr id="695338" name="Oval 42"/>
            <p:cNvSpPr>
              <a:spLocks noChangeArrowheads="1"/>
            </p:cNvSpPr>
            <p:nvPr/>
          </p:nvSpPr>
          <p:spPr bwMode="auto">
            <a:xfrm>
              <a:off x="1307" y="1048"/>
              <a:ext cx="1088" cy="1088"/>
            </a:xfrm>
            <a:prstGeom prst="ellipse">
              <a:avLst/>
            </a:prstGeom>
            <a:noFill/>
            <a:ln w="76200" algn="ctr">
              <a:solidFill>
                <a:srgbClr val="C0C0C0">
                  <a:alpha val="50195"/>
                </a:srgbClr>
              </a:solidFill>
              <a:round/>
              <a:headEnd/>
              <a:tailEnd/>
            </a:ln>
            <a:effectLst/>
          </p:spPr>
          <p:txBody>
            <a:bodyPr wrap="none" lIns="114803" tIns="57401" rIns="114803" bIns="57401" anchor="ctr"/>
            <a:lstStyle/>
            <a:p>
              <a:pPr algn="just" defTabSz="1147763">
                <a:lnSpc>
                  <a:spcPct val="155000"/>
                </a:lnSpc>
                <a:spcBef>
                  <a:spcPct val="50000"/>
                </a:spcBef>
                <a:buFont typeface="Arial" charset="0"/>
                <a:buNone/>
              </a:pPr>
              <a:endParaRPr lang="zh-CN" altLang="en-US" sz="2300">
                <a:latin typeface="Arial" charset="0"/>
              </a:endParaRPr>
            </a:p>
          </p:txBody>
        </p:sp>
        <p:sp>
          <p:nvSpPr>
            <p:cNvPr id="62471" name="Oval 43"/>
            <p:cNvSpPr>
              <a:spLocks noChangeArrowheads="1"/>
            </p:cNvSpPr>
            <p:nvPr/>
          </p:nvSpPr>
          <p:spPr bwMode="auto">
            <a:xfrm>
              <a:off x="1422" y="1164"/>
              <a:ext cx="856" cy="856"/>
            </a:xfrm>
            <a:prstGeom prst="ellipse">
              <a:avLst/>
            </a:prstGeom>
            <a:noFill/>
            <a:ln w="117475" algn="ctr">
              <a:solidFill>
                <a:srgbClr val="C0C0C0">
                  <a:alpha val="50195"/>
                </a:srgbClr>
              </a:solidFill>
              <a:round/>
              <a:headEnd/>
              <a:tailEnd/>
            </a:ln>
            <a:effectLst/>
          </p:spPr>
          <p:txBody>
            <a:bodyPr wrap="none" lIns="114803" tIns="57401" rIns="114803" bIns="57401" anchor="ctr"/>
            <a:lstStyle/>
            <a:p>
              <a:pPr algn="just" defTabSz="1147763">
                <a:lnSpc>
                  <a:spcPct val="155000"/>
                </a:lnSpc>
                <a:spcBef>
                  <a:spcPct val="50000"/>
                </a:spcBef>
                <a:buFont typeface="Arial" charset="0"/>
                <a:buNone/>
              </a:pPr>
              <a:endParaRPr lang="zh-CN" altLang="en-US" sz="2300">
                <a:latin typeface="Arial" charset="0"/>
              </a:endParaRPr>
            </a:p>
          </p:txBody>
        </p:sp>
        <p:sp>
          <p:nvSpPr>
            <p:cNvPr id="62472" name="Oval 44"/>
            <p:cNvSpPr>
              <a:spLocks noChangeArrowheads="1"/>
            </p:cNvSpPr>
            <p:nvPr/>
          </p:nvSpPr>
          <p:spPr bwMode="auto">
            <a:xfrm>
              <a:off x="1596" y="1337"/>
              <a:ext cx="510" cy="510"/>
            </a:xfrm>
            <a:prstGeom prst="ellipse">
              <a:avLst/>
            </a:prstGeom>
            <a:noFill/>
            <a:ln w="177800" algn="ctr">
              <a:solidFill>
                <a:srgbClr val="C0C0C0">
                  <a:alpha val="50195"/>
                </a:srgbClr>
              </a:solidFill>
              <a:round/>
              <a:headEnd/>
              <a:tailEnd/>
            </a:ln>
            <a:effectLst/>
          </p:spPr>
          <p:txBody>
            <a:bodyPr wrap="none" lIns="114803" tIns="57401" rIns="114803" bIns="57401" anchor="ctr"/>
            <a:lstStyle/>
            <a:p>
              <a:pPr algn="just" defTabSz="1147763">
                <a:lnSpc>
                  <a:spcPct val="155000"/>
                </a:lnSpc>
                <a:spcBef>
                  <a:spcPct val="50000"/>
                </a:spcBef>
                <a:buFont typeface="Arial" charset="0"/>
                <a:buNone/>
              </a:pPr>
              <a:endParaRPr lang="zh-CN" altLang="en-US" sz="2300">
                <a:latin typeface="Arial" charset="0"/>
              </a:endParaRPr>
            </a:p>
          </p:txBody>
        </p:sp>
      </p:grpSp>
      <p:grpSp>
        <p:nvGrpSpPr>
          <p:cNvPr id="62473" name="Group 45"/>
          <p:cNvGrpSpPr>
            <a:grpSpLocks/>
          </p:cNvGrpSpPr>
          <p:nvPr/>
        </p:nvGrpSpPr>
        <p:grpSpPr bwMode="auto">
          <a:xfrm>
            <a:off x="11628438" y="6350000"/>
            <a:ext cx="1230312" cy="646113"/>
            <a:chOff x="1380" y="1216"/>
            <a:chExt cx="898" cy="1081"/>
          </a:xfrm>
        </p:grpSpPr>
        <p:sp>
          <p:nvSpPr>
            <p:cNvPr id="62474" name="Oval 46"/>
            <p:cNvSpPr>
              <a:spLocks noChangeArrowheads="1"/>
            </p:cNvSpPr>
            <p:nvPr/>
          </p:nvSpPr>
          <p:spPr bwMode="blackWhite">
            <a:xfrm rot="66259" flipH="1">
              <a:off x="1727" y="1216"/>
              <a:ext cx="234" cy="228"/>
            </a:xfrm>
            <a:prstGeom prst="ellipse">
              <a:avLst/>
            </a:prstGeom>
            <a:solidFill>
              <a:srgbClr val="FEE3AC"/>
            </a:solidFill>
            <a:ln w="9525">
              <a:round/>
              <a:headEnd/>
              <a:tailEnd/>
            </a:ln>
            <a:effectLst/>
            <a:scene3d>
              <a:camera prst="legacyPerspectiveFront">
                <a:rot lat="20099994" lon="1500000" rev="0"/>
              </a:camera>
              <a:lightRig rig="legacyFlat2" dir="t"/>
            </a:scene3d>
            <a:sp3d extrusionH="100000" prstMaterial="legacyMetal">
              <a:bevelT w="13500" h="13500" prst="angle"/>
              <a:bevelB w="13500" h="13500" prst="angle"/>
              <a:extrusionClr>
                <a:srgbClr val="FFB219"/>
              </a:extrusionClr>
            </a:sp3d>
          </p:spPr>
          <p:txBody>
            <a:bodyPr wrap="none" lIns="114803" tIns="57401" rIns="114803" bIns="57401" anchor="ctr">
              <a:flatTx/>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2475" name="Freeform 47"/>
            <p:cNvSpPr>
              <a:spLocks/>
            </p:cNvSpPr>
            <p:nvPr/>
          </p:nvSpPr>
          <p:spPr bwMode="blackWhite">
            <a:xfrm rot="66259" flipH="1">
              <a:off x="1380" y="1223"/>
              <a:ext cx="898" cy="1074"/>
            </a:xfrm>
            <a:custGeom>
              <a:avLst/>
              <a:gdLst>
                <a:gd name="T0" fmla="*/ 27 w 3312"/>
                <a:gd name="T1" fmla="*/ 14 h 3962"/>
                <a:gd name="T2" fmla="*/ 33 w 3312"/>
                <a:gd name="T3" fmla="*/ 18 h 3962"/>
                <a:gd name="T4" fmla="*/ 39 w 3312"/>
                <a:gd name="T5" fmla="*/ 14 h 3962"/>
                <a:gd name="T6" fmla="*/ 59 w 3312"/>
                <a:gd name="T7" fmla="*/ 1 h 3962"/>
                <a:gd name="T8" fmla="*/ 64 w 3312"/>
                <a:gd name="T9" fmla="*/ 2 h 3962"/>
                <a:gd name="T10" fmla="*/ 61 w 3312"/>
                <a:gd name="T11" fmla="*/ 9 h 3962"/>
                <a:gd name="T12" fmla="*/ 43 w 3312"/>
                <a:gd name="T13" fmla="*/ 21 h 3962"/>
                <a:gd name="T14" fmla="*/ 49 w 3312"/>
                <a:gd name="T15" fmla="*/ 47 h 3962"/>
                <a:gd name="T16" fmla="*/ 45 w 3312"/>
                <a:gd name="T17" fmla="*/ 49 h 3962"/>
                <a:gd name="T18" fmla="*/ 52 w 3312"/>
                <a:gd name="T19" fmla="*/ 72 h 3962"/>
                <a:gd name="T20" fmla="*/ 51 w 3312"/>
                <a:gd name="T21" fmla="*/ 78 h 3962"/>
                <a:gd name="T22" fmla="*/ 44 w 3312"/>
                <a:gd name="T23" fmla="*/ 73 h 3962"/>
                <a:gd name="T24" fmla="*/ 36 w 3312"/>
                <a:gd name="T25" fmla="*/ 50 h 3962"/>
                <a:gd name="T26" fmla="*/ 28 w 3312"/>
                <a:gd name="T27" fmla="*/ 50 h 3962"/>
                <a:gd name="T28" fmla="*/ 21 w 3312"/>
                <a:gd name="T29" fmla="*/ 73 h 3962"/>
                <a:gd name="T30" fmla="*/ 16 w 3312"/>
                <a:gd name="T31" fmla="*/ 78 h 3962"/>
                <a:gd name="T32" fmla="*/ 14 w 3312"/>
                <a:gd name="T33" fmla="*/ 71 h 3962"/>
                <a:gd name="T34" fmla="*/ 20 w 3312"/>
                <a:gd name="T35" fmla="*/ 49 h 3962"/>
                <a:gd name="T36" fmla="*/ 15 w 3312"/>
                <a:gd name="T37" fmla="*/ 48 h 3962"/>
                <a:gd name="T38" fmla="*/ 23 w 3312"/>
                <a:gd name="T39" fmla="*/ 21 h 3962"/>
                <a:gd name="T40" fmla="*/ 3 w 3312"/>
                <a:gd name="T41" fmla="*/ 10 h 3962"/>
                <a:gd name="T42" fmla="*/ 1 w 3312"/>
                <a:gd name="T43" fmla="*/ 4 h 3962"/>
                <a:gd name="T44" fmla="*/ 8 w 3312"/>
                <a:gd name="T45" fmla="*/ 3 h 3962"/>
                <a:gd name="T46" fmla="*/ 27 w 3312"/>
                <a:gd name="T47" fmla="*/ 14 h 39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312" h="3962">
                  <a:moveTo>
                    <a:pt x="1376" y="696"/>
                  </a:moveTo>
                  <a:cubicBezTo>
                    <a:pt x="1401" y="795"/>
                    <a:pt x="1489" y="920"/>
                    <a:pt x="1639" y="920"/>
                  </a:cubicBezTo>
                  <a:cubicBezTo>
                    <a:pt x="1801" y="920"/>
                    <a:pt x="1876" y="795"/>
                    <a:pt x="1926" y="708"/>
                  </a:cubicBezTo>
                  <a:lnTo>
                    <a:pt x="2940" y="66"/>
                  </a:lnTo>
                  <a:cubicBezTo>
                    <a:pt x="3042" y="0"/>
                    <a:pt x="3142" y="16"/>
                    <a:pt x="3204" y="78"/>
                  </a:cubicBezTo>
                  <a:cubicBezTo>
                    <a:pt x="3267" y="140"/>
                    <a:pt x="3312" y="264"/>
                    <a:pt x="3072" y="444"/>
                  </a:cubicBezTo>
                  <a:lnTo>
                    <a:pt x="2139" y="1081"/>
                  </a:lnTo>
                  <a:lnTo>
                    <a:pt x="2476" y="2372"/>
                  </a:lnTo>
                  <a:lnTo>
                    <a:pt x="2251" y="2435"/>
                  </a:lnTo>
                  <a:lnTo>
                    <a:pt x="2614" y="3589"/>
                  </a:lnTo>
                  <a:cubicBezTo>
                    <a:pt x="2651" y="3751"/>
                    <a:pt x="2639" y="3863"/>
                    <a:pt x="2539" y="3925"/>
                  </a:cubicBezTo>
                  <a:cubicBezTo>
                    <a:pt x="2401" y="3962"/>
                    <a:pt x="2289" y="3863"/>
                    <a:pt x="2226" y="3689"/>
                  </a:cubicBezTo>
                  <a:cubicBezTo>
                    <a:pt x="2101" y="3453"/>
                    <a:pt x="1876" y="2720"/>
                    <a:pt x="1789" y="2534"/>
                  </a:cubicBezTo>
                  <a:lnTo>
                    <a:pt x="1414" y="2534"/>
                  </a:lnTo>
                  <a:cubicBezTo>
                    <a:pt x="1339" y="2770"/>
                    <a:pt x="1151" y="3465"/>
                    <a:pt x="1051" y="3689"/>
                  </a:cubicBezTo>
                  <a:cubicBezTo>
                    <a:pt x="1001" y="3838"/>
                    <a:pt x="914" y="3950"/>
                    <a:pt x="789" y="3925"/>
                  </a:cubicBezTo>
                  <a:cubicBezTo>
                    <a:pt x="714" y="3875"/>
                    <a:pt x="614" y="3838"/>
                    <a:pt x="676" y="3577"/>
                  </a:cubicBezTo>
                  <a:lnTo>
                    <a:pt x="1001" y="2459"/>
                  </a:lnTo>
                  <a:lnTo>
                    <a:pt x="751" y="2397"/>
                  </a:lnTo>
                  <a:lnTo>
                    <a:pt x="1126" y="1081"/>
                  </a:lnTo>
                  <a:lnTo>
                    <a:pt x="139" y="497"/>
                  </a:lnTo>
                  <a:cubicBezTo>
                    <a:pt x="54" y="402"/>
                    <a:pt x="0" y="342"/>
                    <a:pt x="60" y="180"/>
                  </a:cubicBezTo>
                  <a:cubicBezTo>
                    <a:pt x="186" y="102"/>
                    <a:pt x="214" y="112"/>
                    <a:pt x="389" y="162"/>
                  </a:cubicBezTo>
                  <a:lnTo>
                    <a:pt x="1376" y="696"/>
                  </a:lnTo>
                  <a:close/>
                </a:path>
              </a:pathLst>
            </a:custGeom>
            <a:solidFill>
              <a:srgbClr val="FEE3AC"/>
            </a:solidFill>
            <a:ln w="9525">
              <a:round/>
              <a:headEnd/>
              <a:tailEnd/>
            </a:ln>
            <a:effectLst/>
            <a:scene3d>
              <a:camera prst="legacyPerspectiveFront">
                <a:rot lat="20099994" lon="1500000" rev="0"/>
              </a:camera>
              <a:lightRig rig="legacyFlat2" dir="t"/>
            </a:scene3d>
            <a:sp3d extrusionH="100000" prstMaterial="legacyMetal">
              <a:bevelT w="13500" h="13500" prst="angle"/>
              <a:bevelB w="13500" h="13500" prst="angle"/>
              <a:extrusionClr>
                <a:srgbClr val="FFB219"/>
              </a:extrusionClr>
            </a:sp3d>
          </p:spPr>
          <p:txBody>
            <a:bodyPr>
              <a:flatTx/>
            </a:bodyPr>
            <a:lstStyle/>
            <a:p>
              <a:endParaRPr lang="zh-CN" altLang="en-US"/>
            </a:p>
          </p:txBody>
        </p:sp>
      </p:grpSp>
      <p:pic>
        <p:nvPicPr>
          <p:cNvPr id="62476" name="Picture 53" descr="fybzhi"/>
          <p:cNvPicPr>
            <a:picLocks noChangeAspect="1" noChangeArrowheads="1" noCrop="1"/>
          </p:cNvPicPr>
          <p:nvPr/>
        </p:nvPicPr>
        <p:blipFill>
          <a:blip r:embed="rId5"/>
          <a:srcRect/>
          <a:stretch>
            <a:fillRect/>
          </a:stretch>
        </p:blipFill>
        <p:spPr bwMode="auto">
          <a:xfrm>
            <a:off x="11391900" y="0"/>
            <a:ext cx="1214438" cy="1109663"/>
          </a:xfrm>
          <a:prstGeom prst="rect">
            <a:avLst/>
          </a:prstGeom>
          <a:noFill/>
          <a:ln w="9525">
            <a:noFill/>
            <a:miter lim="800000"/>
            <a:headEnd/>
            <a:tailEnd/>
          </a:ln>
        </p:spPr>
      </p:pic>
      <p:sp>
        <p:nvSpPr>
          <p:cNvPr id="62477" name="Text Box 54"/>
          <p:cNvSpPr txBox="1">
            <a:spLocks noChangeArrowheads="1"/>
          </p:cNvSpPr>
          <p:nvPr/>
        </p:nvSpPr>
        <p:spPr bwMode="auto">
          <a:xfrm>
            <a:off x="2784475" y="427038"/>
            <a:ext cx="5786438" cy="868362"/>
          </a:xfrm>
          <a:prstGeom prst="rect">
            <a:avLst/>
          </a:prstGeom>
          <a:noFill/>
          <a:ln w="9525">
            <a:noFill/>
            <a:miter lim="800000"/>
            <a:headEnd/>
            <a:tailEnd/>
          </a:ln>
          <a:effectLst/>
        </p:spPr>
        <p:txBody>
          <a:bodyPr lIns="114803" tIns="57401" rIns="114803" bIns="57401">
            <a:spAutoFit/>
          </a:bodyPr>
          <a:lstStyle/>
          <a:p>
            <a:pPr defTabSz="1147763">
              <a:spcBef>
                <a:spcPct val="50000"/>
              </a:spcBef>
              <a:buFont typeface="Arial" charset="0"/>
              <a:buNone/>
            </a:pPr>
            <a:r>
              <a:rPr lang="zh-CN" altLang="en-US" sz="6000">
                <a:solidFill>
                  <a:srgbClr val="FF0000"/>
                </a:solidFill>
                <a:latin typeface="Arial" charset="0"/>
                <a:ea typeface="隶书" pitchFamily="49" charset="-122"/>
              </a:rPr>
              <a:t>毒品的特征</a:t>
            </a:r>
          </a:p>
        </p:txBody>
      </p:sp>
      <p:grpSp>
        <p:nvGrpSpPr>
          <p:cNvPr id="695356" name="Group 60"/>
          <p:cNvGrpSpPr>
            <a:grpSpLocks/>
          </p:cNvGrpSpPr>
          <p:nvPr/>
        </p:nvGrpSpPr>
        <p:grpSpPr bwMode="auto">
          <a:xfrm>
            <a:off x="1973263" y="2052638"/>
            <a:ext cx="9731375" cy="4751387"/>
            <a:chOff x="884" y="1226"/>
            <a:chExt cx="4359" cy="2838"/>
          </a:xfrm>
        </p:grpSpPr>
        <p:sp>
          <p:nvSpPr>
            <p:cNvPr id="62479" name="Oval 2"/>
            <p:cNvSpPr>
              <a:spLocks noChangeArrowheads="1"/>
            </p:cNvSpPr>
            <p:nvPr/>
          </p:nvSpPr>
          <p:spPr bwMode="ltGray">
            <a:xfrm rot="-1543677">
              <a:off x="1189" y="2958"/>
              <a:ext cx="655" cy="195"/>
            </a:xfrm>
            <a:prstGeom prst="ellipse">
              <a:avLst/>
            </a:prstGeom>
            <a:solidFill>
              <a:srgbClr val="000000">
                <a:alpha val="50195"/>
              </a:srgbClr>
            </a:solidFill>
            <a:ln w="9525">
              <a:noFill/>
              <a:round/>
              <a:headEnd/>
              <a:tailEnd/>
            </a:ln>
            <a:effectLst/>
          </p:spPr>
          <p:txBody>
            <a:bodyPr wrap="none" lIns="114803" tIns="57401" rIns="114803" bIns="57401" anchor="ctr"/>
            <a:lstStyle/>
            <a:p>
              <a:pPr algn="just" defTabSz="1147763">
                <a:lnSpc>
                  <a:spcPct val="155000"/>
                </a:lnSpc>
                <a:spcBef>
                  <a:spcPct val="50000"/>
                </a:spcBef>
                <a:buFont typeface="Arial" charset="0"/>
                <a:buNone/>
              </a:pPr>
              <a:endParaRPr lang="zh-CN" altLang="en-US" sz="2300">
                <a:latin typeface="Arial" charset="0"/>
              </a:endParaRPr>
            </a:p>
          </p:txBody>
        </p:sp>
        <p:sp>
          <p:nvSpPr>
            <p:cNvPr id="62480" name="Oval 4"/>
            <p:cNvSpPr>
              <a:spLocks noChangeArrowheads="1"/>
            </p:cNvSpPr>
            <p:nvPr/>
          </p:nvSpPr>
          <p:spPr bwMode="ltGray">
            <a:xfrm rot="-1543677">
              <a:off x="4406" y="1453"/>
              <a:ext cx="655" cy="195"/>
            </a:xfrm>
            <a:prstGeom prst="ellipse">
              <a:avLst/>
            </a:prstGeom>
            <a:solidFill>
              <a:srgbClr val="000000">
                <a:alpha val="50195"/>
              </a:srgbClr>
            </a:solidFill>
            <a:ln w="9525">
              <a:noFill/>
              <a:round/>
              <a:headEnd/>
              <a:tailEnd/>
            </a:ln>
            <a:effectLst/>
          </p:spPr>
          <p:txBody>
            <a:bodyPr wrap="none" lIns="114803" tIns="57401" rIns="114803" bIns="57401" anchor="ctr"/>
            <a:lstStyle/>
            <a:p>
              <a:pPr algn="just" defTabSz="1147763">
                <a:lnSpc>
                  <a:spcPct val="155000"/>
                </a:lnSpc>
                <a:spcBef>
                  <a:spcPct val="50000"/>
                </a:spcBef>
                <a:buFont typeface="Arial" charset="0"/>
                <a:buNone/>
              </a:pPr>
              <a:endParaRPr lang="zh-CN" altLang="en-US" sz="2300">
                <a:latin typeface="Arial" charset="0"/>
              </a:endParaRPr>
            </a:p>
          </p:txBody>
        </p:sp>
        <p:sp>
          <p:nvSpPr>
            <p:cNvPr id="62481" name="Oval 5"/>
            <p:cNvSpPr>
              <a:spLocks noChangeArrowheads="1"/>
            </p:cNvSpPr>
            <p:nvPr/>
          </p:nvSpPr>
          <p:spPr bwMode="ltGray">
            <a:xfrm rot="-1543677">
              <a:off x="2426" y="3793"/>
              <a:ext cx="655" cy="195"/>
            </a:xfrm>
            <a:prstGeom prst="ellipse">
              <a:avLst/>
            </a:prstGeom>
            <a:solidFill>
              <a:srgbClr val="000000">
                <a:alpha val="50195"/>
              </a:srgbClr>
            </a:solidFill>
            <a:ln w="9525">
              <a:noFill/>
              <a:round/>
              <a:headEnd/>
              <a:tailEnd/>
            </a:ln>
            <a:effectLst/>
          </p:spPr>
          <p:txBody>
            <a:bodyPr wrap="none" lIns="114803" tIns="57401" rIns="114803" bIns="57401" anchor="ctr"/>
            <a:lstStyle/>
            <a:p>
              <a:pPr algn="just" defTabSz="1147763">
                <a:lnSpc>
                  <a:spcPct val="155000"/>
                </a:lnSpc>
                <a:spcBef>
                  <a:spcPct val="50000"/>
                </a:spcBef>
                <a:buFont typeface="Arial" charset="0"/>
                <a:buNone/>
              </a:pPr>
              <a:endParaRPr lang="zh-CN" altLang="en-US" sz="2300">
                <a:latin typeface="Arial" charset="0"/>
              </a:endParaRPr>
            </a:p>
          </p:txBody>
        </p:sp>
        <p:sp>
          <p:nvSpPr>
            <p:cNvPr id="62482" name="Oval 6"/>
            <p:cNvSpPr>
              <a:spLocks noChangeArrowheads="1"/>
            </p:cNvSpPr>
            <p:nvPr/>
          </p:nvSpPr>
          <p:spPr bwMode="ltGray">
            <a:xfrm rot="-1543677">
              <a:off x="4588" y="3162"/>
              <a:ext cx="655" cy="195"/>
            </a:xfrm>
            <a:prstGeom prst="ellipse">
              <a:avLst/>
            </a:prstGeom>
            <a:solidFill>
              <a:srgbClr val="000000">
                <a:alpha val="50195"/>
              </a:srgbClr>
            </a:solidFill>
            <a:ln w="9525">
              <a:noFill/>
              <a:round/>
              <a:headEnd/>
              <a:tailEnd/>
            </a:ln>
            <a:effectLst/>
          </p:spPr>
          <p:txBody>
            <a:bodyPr wrap="none" lIns="114803" tIns="57401" rIns="114803" bIns="57401" anchor="ctr"/>
            <a:lstStyle/>
            <a:p>
              <a:pPr algn="just" defTabSz="1147763">
                <a:lnSpc>
                  <a:spcPct val="155000"/>
                </a:lnSpc>
                <a:spcBef>
                  <a:spcPct val="50000"/>
                </a:spcBef>
                <a:buFont typeface="Arial" charset="0"/>
                <a:buNone/>
              </a:pPr>
              <a:endParaRPr lang="zh-CN" altLang="en-US" sz="2300">
                <a:latin typeface="Arial" charset="0"/>
              </a:endParaRPr>
            </a:p>
          </p:txBody>
        </p:sp>
        <p:grpSp>
          <p:nvGrpSpPr>
            <p:cNvPr id="62483" name="Group 15"/>
            <p:cNvGrpSpPr>
              <a:grpSpLocks/>
            </p:cNvGrpSpPr>
            <p:nvPr/>
          </p:nvGrpSpPr>
          <p:grpSpPr bwMode="auto">
            <a:xfrm>
              <a:off x="3862" y="1226"/>
              <a:ext cx="810" cy="745"/>
              <a:chOff x="2200" y="1570"/>
              <a:chExt cx="1496" cy="1496"/>
            </a:xfrm>
          </p:grpSpPr>
          <p:sp>
            <p:nvSpPr>
              <p:cNvPr id="695312" name="Oval 16"/>
              <p:cNvSpPr>
                <a:spLocks noChangeArrowheads="1"/>
              </p:cNvSpPr>
              <p:nvPr/>
            </p:nvSpPr>
            <p:spPr bwMode="gray">
              <a:xfrm>
                <a:off x="2200" y="1570"/>
                <a:ext cx="1496" cy="1496"/>
              </a:xfrm>
              <a:prstGeom prst="ellipse">
                <a:avLst/>
              </a:prstGeom>
              <a:gradFill rotWithShape="1">
                <a:gsLst>
                  <a:gs pos="0">
                    <a:srgbClr val="FFFFFF"/>
                  </a:gs>
                  <a:gs pos="50000">
                    <a:schemeClr val="hlink"/>
                  </a:gs>
                  <a:gs pos="100000">
                    <a:srgbClr val="FFFFFF"/>
                  </a:gs>
                </a:gsLst>
                <a:lin ang="2700000" scaled="1"/>
              </a:gradFill>
              <a:ln w="38100">
                <a:noFill/>
                <a:round/>
                <a:headEnd/>
                <a:tailEnd/>
              </a:ln>
              <a:effectLst/>
            </p:spPr>
            <p:txBody>
              <a:bodyPr wrap="none"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13" name="Oval 17"/>
              <p:cNvSpPr>
                <a:spLocks noChangeArrowheads="1"/>
              </p:cNvSpPr>
              <p:nvPr/>
            </p:nvSpPr>
            <p:spPr bwMode="gray">
              <a:xfrm>
                <a:off x="2200" y="1570"/>
                <a:ext cx="1496" cy="1496"/>
              </a:xfrm>
              <a:prstGeom prst="ellipse">
                <a:avLst/>
              </a:prstGeom>
              <a:gradFill rotWithShape="1">
                <a:gsLst>
                  <a:gs pos="0">
                    <a:srgbClr val="4D4DFF"/>
                  </a:gs>
                  <a:gs pos="100000">
                    <a:schemeClr val="hlink"/>
                  </a:gs>
                </a:gsLst>
                <a:lin ang="2700000" scaled="1"/>
              </a:gradFill>
              <a:ln w="38100">
                <a:noFill/>
                <a:round/>
                <a:headEnd/>
                <a:tailEnd/>
              </a:ln>
              <a:effectLst/>
            </p:spPr>
            <p:txBody>
              <a:bodyPr wrap="none"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14" name="Oval 18"/>
              <p:cNvSpPr>
                <a:spLocks noChangeArrowheads="1"/>
              </p:cNvSpPr>
              <p:nvPr/>
            </p:nvSpPr>
            <p:spPr bwMode="gray">
              <a:xfrm>
                <a:off x="2298" y="1668"/>
                <a:ext cx="1300" cy="1299"/>
              </a:xfrm>
              <a:prstGeom prst="ellipse">
                <a:avLst/>
              </a:prstGeom>
              <a:gradFill rotWithShape="1">
                <a:gsLst>
                  <a:gs pos="0">
                    <a:srgbClr val="00008A"/>
                  </a:gs>
                  <a:gs pos="50000">
                    <a:schemeClr val="hlink"/>
                  </a:gs>
                  <a:gs pos="100000">
                    <a:srgbClr val="00008A"/>
                  </a:gs>
                </a:gsLst>
                <a:lin ang="189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15" name="Oval 19"/>
              <p:cNvSpPr>
                <a:spLocks noChangeArrowheads="1"/>
              </p:cNvSpPr>
              <p:nvPr/>
            </p:nvSpPr>
            <p:spPr bwMode="gray">
              <a:xfrm>
                <a:off x="2298" y="1668"/>
                <a:ext cx="1300" cy="1299"/>
              </a:xfrm>
              <a:prstGeom prst="ellipse">
                <a:avLst/>
              </a:prstGeom>
              <a:gradFill rotWithShape="1">
                <a:gsLst>
                  <a:gs pos="0">
                    <a:schemeClr val="hlink"/>
                  </a:gs>
                  <a:gs pos="100000">
                    <a:srgbClr val="00007C"/>
                  </a:gs>
                </a:gsLst>
                <a:lin ang="27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16" name="Oval 20"/>
              <p:cNvSpPr>
                <a:spLocks noChangeArrowheads="1"/>
              </p:cNvSpPr>
              <p:nvPr/>
            </p:nvSpPr>
            <p:spPr bwMode="gray">
              <a:xfrm>
                <a:off x="2363" y="1733"/>
                <a:ext cx="1171" cy="1171"/>
              </a:xfrm>
              <a:prstGeom prst="ellipse">
                <a:avLst/>
              </a:prstGeom>
              <a:gradFill rotWithShape="1">
                <a:gsLst>
                  <a:gs pos="0">
                    <a:srgbClr val="000076"/>
                  </a:gs>
                  <a:gs pos="100000">
                    <a:schemeClr val="hlink"/>
                  </a:gs>
                </a:gsLst>
                <a:lin ang="54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grpSp>
        <p:grpSp>
          <p:nvGrpSpPr>
            <p:cNvPr id="62489" name="Group 22"/>
            <p:cNvGrpSpPr>
              <a:grpSpLocks/>
            </p:cNvGrpSpPr>
            <p:nvPr/>
          </p:nvGrpSpPr>
          <p:grpSpPr bwMode="auto">
            <a:xfrm>
              <a:off x="4092" y="2746"/>
              <a:ext cx="814" cy="779"/>
              <a:chOff x="2200" y="1570"/>
              <a:chExt cx="1496" cy="1496"/>
            </a:xfrm>
          </p:grpSpPr>
          <p:sp>
            <p:nvSpPr>
              <p:cNvPr id="695319" name="Oval 23"/>
              <p:cNvSpPr>
                <a:spLocks noChangeArrowheads="1"/>
              </p:cNvSpPr>
              <p:nvPr/>
            </p:nvSpPr>
            <p:spPr bwMode="gray">
              <a:xfrm>
                <a:off x="2200" y="1570"/>
                <a:ext cx="1496" cy="1496"/>
              </a:xfrm>
              <a:prstGeom prst="ellipse">
                <a:avLst/>
              </a:prstGeom>
              <a:gradFill rotWithShape="1">
                <a:gsLst>
                  <a:gs pos="0">
                    <a:srgbClr val="FFFFFF"/>
                  </a:gs>
                  <a:gs pos="50000">
                    <a:schemeClr val="accent1"/>
                  </a:gs>
                  <a:gs pos="100000">
                    <a:srgbClr val="FFFFFF"/>
                  </a:gs>
                </a:gsLst>
                <a:lin ang="2700000" scaled="1"/>
              </a:gradFill>
              <a:ln w="38100">
                <a:noFill/>
                <a:round/>
                <a:headEnd/>
                <a:tailEnd/>
              </a:ln>
              <a:effectLst/>
            </p:spPr>
            <p:txBody>
              <a:bodyPr wrap="none"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20" name="Oval 24"/>
              <p:cNvSpPr>
                <a:spLocks noChangeArrowheads="1"/>
              </p:cNvSpPr>
              <p:nvPr/>
            </p:nvSpPr>
            <p:spPr bwMode="gray">
              <a:xfrm>
                <a:off x="2200" y="1570"/>
                <a:ext cx="1496" cy="1496"/>
              </a:xfrm>
              <a:prstGeom prst="ellipse">
                <a:avLst/>
              </a:prstGeom>
              <a:gradFill rotWithShape="1">
                <a:gsLst>
                  <a:gs pos="0">
                    <a:srgbClr val="9AB7D9"/>
                  </a:gs>
                  <a:gs pos="100000">
                    <a:schemeClr val="accent1"/>
                  </a:gs>
                </a:gsLst>
                <a:lin ang="2700000" scaled="1"/>
              </a:gradFill>
              <a:ln w="38100">
                <a:noFill/>
                <a:round/>
                <a:headEnd/>
                <a:tailEnd/>
              </a:ln>
              <a:effectLst/>
            </p:spPr>
            <p:txBody>
              <a:bodyPr wrap="none"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21" name="Oval 25"/>
              <p:cNvSpPr>
                <a:spLocks noChangeArrowheads="1"/>
              </p:cNvSpPr>
              <p:nvPr/>
            </p:nvSpPr>
            <p:spPr bwMode="gray">
              <a:xfrm>
                <a:off x="2297" y="1668"/>
                <a:ext cx="1301" cy="1300"/>
              </a:xfrm>
              <a:prstGeom prst="ellipse">
                <a:avLst/>
              </a:prstGeom>
              <a:gradFill rotWithShape="1">
                <a:gsLst>
                  <a:gs pos="0">
                    <a:srgbClr val="2B4666"/>
                  </a:gs>
                  <a:gs pos="50000">
                    <a:schemeClr val="accent1"/>
                  </a:gs>
                  <a:gs pos="100000">
                    <a:srgbClr val="2B4666"/>
                  </a:gs>
                </a:gsLst>
                <a:lin ang="189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22" name="Oval 26"/>
              <p:cNvSpPr>
                <a:spLocks noChangeArrowheads="1"/>
              </p:cNvSpPr>
              <p:nvPr/>
            </p:nvSpPr>
            <p:spPr bwMode="gray">
              <a:xfrm>
                <a:off x="2297" y="1668"/>
                <a:ext cx="1301" cy="1300"/>
              </a:xfrm>
              <a:prstGeom prst="ellipse">
                <a:avLst/>
              </a:prstGeom>
              <a:gradFill rotWithShape="1">
                <a:gsLst>
                  <a:gs pos="0">
                    <a:schemeClr val="accent1"/>
                  </a:gs>
                  <a:gs pos="100000">
                    <a:srgbClr val="263F5C"/>
                  </a:gs>
                </a:gsLst>
                <a:lin ang="27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23" name="Oval 27"/>
              <p:cNvSpPr>
                <a:spLocks noChangeArrowheads="1"/>
              </p:cNvSpPr>
              <p:nvPr/>
            </p:nvSpPr>
            <p:spPr bwMode="gray">
              <a:xfrm>
                <a:off x="2364" y="1733"/>
                <a:ext cx="1169" cy="1170"/>
              </a:xfrm>
              <a:prstGeom prst="ellipse">
                <a:avLst/>
              </a:prstGeom>
              <a:gradFill rotWithShape="1">
                <a:gsLst>
                  <a:gs pos="0">
                    <a:srgbClr val="253C57"/>
                  </a:gs>
                  <a:gs pos="100000">
                    <a:schemeClr val="accent1"/>
                  </a:gs>
                </a:gsLst>
                <a:lin ang="54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grpSp>
        <p:grpSp>
          <p:nvGrpSpPr>
            <p:cNvPr id="62495" name="Group 29"/>
            <p:cNvGrpSpPr>
              <a:grpSpLocks/>
            </p:cNvGrpSpPr>
            <p:nvPr/>
          </p:nvGrpSpPr>
          <p:grpSpPr bwMode="auto">
            <a:xfrm>
              <a:off x="915" y="2538"/>
              <a:ext cx="733" cy="708"/>
              <a:chOff x="2200" y="1570"/>
              <a:chExt cx="1496" cy="1496"/>
            </a:xfrm>
          </p:grpSpPr>
          <p:sp>
            <p:nvSpPr>
              <p:cNvPr id="695326" name="Oval 30"/>
              <p:cNvSpPr>
                <a:spLocks noChangeArrowheads="1"/>
              </p:cNvSpPr>
              <p:nvPr/>
            </p:nvSpPr>
            <p:spPr bwMode="gray">
              <a:xfrm>
                <a:off x="2200" y="1570"/>
                <a:ext cx="1496" cy="1496"/>
              </a:xfrm>
              <a:prstGeom prst="ellipse">
                <a:avLst/>
              </a:prstGeom>
              <a:gradFill rotWithShape="1">
                <a:gsLst>
                  <a:gs pos="0">
                    <a:srgbClr val="FFFFFF"/>
                  </a:gs>
                  <a:gs pos="50000">
                    <a:schemeClr val="folHlink"/>
                  </a:gs>
                  <a:gs pos="100000">
                    <a:srgbClr val="FFFFFF"/>
                  </a:gs>
                </a:gsLst>
                <a:lin ang="2700000" scaled="1"/>
              </a:gradFill>
              <a:ln w="38100">
                <a:noFill/>
                <a:round/>
                <a:headEnd/>
                <a:tailEnd/>
              </a:ln>
              <a:effectLst/>
            </p:spPr>
            <p:txBody>
              <a:bodyPr wrap="none"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27" name="Oval 31"/>
              <p:cNvSpPr>
                <a:spLocks noChangeArrowheads="1"/>
              </p:cNvSpPr>
              <p:nvPr/>
            </p:nvSpPr>
            <p:spPr bwMode="gray">
              <a:xfrm>
                <a:off x="2200" y="1570"/>
                <a:ext cx="1496" cy="1496"/>
              </a:xfrm>
              <a:prstGeom prst="ellipse">
                <a:avLst/>
              </a:prstGeom>
              <a:gradFill rotWithShape="1">
                <a:gsLst>
                  <a:gs pos="0">
                    <a:srgbClr val="AA55AA"/>
                  </a:gs>
                  <a:gs pos="100000">
                    <a:schemeClr val="folHlink"/>
                  </a:gs>
                </a:gsLst>
                <a:lin ang="2700000" scaled="1"/>
              </a:gradFill>
              <a:ln w="38100">
                <a:noFill/>
                <a:round/>
                <a:headEnd/>
                <a:tailEnd/>
              </a:ln>
              <a:effectLst/>
            </p:spPr>
            <p:txBody>
              <a:bodyPr wrap="none"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28" name="Oval 32"/>
              <p:cNvSpPr>
                <a:spLocks noChangeArrowheads="1"/>
              </p:cNvSpPr>
              <p:nvPr/>
            </p:nvSpPr>
            <p:spPr bwMode="gray">
              <a:xfrm>
                <a:off x="2298" y="1667"/>
                <a:ext cx="1300" cy="1302"/>
              </a:xfrm>
              <a:prstGeom prst="ellipse">
                <a:avLst/>
              </a:prstGeom>
              <a:gradFill rotWithShape="1">
                <a:gsLst>
                  <a:gs pos="0">
                    <a:srgbClr val="450045"/>
                  </a:gs>
                  <a:gs pos="50000">
                    <a:schemeClr val="folHlink"/>
                  </a:gs>
                  <a:gs pos="100000">
                    <a:srgbClr val="450045"/>
                  </a:gs>
                </a:gsLst>
                <a:lin ang="189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29" name="Oval 33"/>
              <p:cNvSpPr>
                <a:spLocks noChangeArrowheads="1"/>
              </p:cNvSpPr>
              <p:nvPr/>
            </p:nvSpPr>
            <p:spPr bwMode="gray">
              <a:xfrm>
                <a:off x="2298" y="1667"/>
                <a:ext cx="1300" cy="1302"/>
              </a:xfrm>
              <a:prstGeom prst="ellipse">
                <a:avLst/>
              </a:prstGeom>
              <a:gradFill rotWithShape="1">
                <a:gsLst>
                  <a:gs pos="0">
                    <a:schemeClr val="folHlink"/>
                  </a:gs>
                  <a:gs pos="100000">
                    <a:srgbClr val="3E003E"/>
                  </a:gs>
                </a:gsLst>
                <a:lin ang="27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30" name="Oval 34"/>
              <p:cNvSpPr>
                <a:spLocks noChangeArrowheads="1"/>
              </p:cNvSpPr>
              <p:nvPr/>
            </p:nvSpPr>
            <p:spPr bwMode="gray">
              <a:xfrm>
                <a:off x="2363" y="1733"/>
                <a:ext cx="1169" cy="1171"/>
              </a:xfrm>
              <a:prstGeom prst="ellipse">
                <a:avLst/>
              </a:prstGeom>
              <a:gradFill rotWithShape="1">
                <a:gsLst>
                  <a:gs pos="0">
                    <a:srgbClr val="3B003B"/>
                  </a:gs>
                  <a:gs pos="100000">
                    <a:schemeClr val="folHlink"/>
                  </a:gs>
                </a:gsLst>
                <a:lin ang="54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grpSp>
        <p:grpSp>
          <p:nvGrpSpPr>
            <p:cNvPr id="62501" name="Group 35"/>
            <p:cNvGrpSpPr>
              <a:grpSpLocks/>
            </p:cNvGrpSpPr>
            <p:nvPr/>
          </p:nvGrpSpPr>
          <p:grpSpPr bwMode="auto">
            <a:xfrm>
              <a:off x="2018" y="3298"/>
              <a:ext cx="848" cy="766"/>
              <a:chOff x="2200" y="1570"/>
              <a:chExt cx="1496" cy="1496"/>
            </a:xfrm>
          </p:grpSpPr>
          <p:sp>
            <p:nvSpPr>
              <p:cNvPr id="695332" name="Oval 36"/>
              <p:cNvSpPr>
                <a:spLocks noChangeArrowheads="1"/>
              </p:cNvSpPr>
              <p:nvPr/>
            </p:nvSpPr>
            <p:spPr bwMode="gray">
              <a:xfrm>
                <a:off x="2200" y="1570"/>
                <a:ext cx="1496" cy="1496"/>
              </a:xfrm>
              <a:prstGeom prst="ellipse">
                <a:avLst/>
              </a:prstGeom>
              <a:gradFill rotWithShape="1">
                <a:gsLst>
                  <a:gs pos="0">
                    <a:srgbClr val="FFFFFF"/>
                  </a:gs>
                  <a:gs pos="50000">
                    <a:schemeClr val="hlink"/>
                  </a:gs>
                  <a:gs pos="100000">
                    <a:srgbClr val="FFFFFF"/>
                  </a:gs>
                </a:gsLst>
                <a:lin ang="2700000" scaled="1"/>
              </a:gradFill>
              <a:ln w="38100">
                <a:noFill/>
                <a:round/>
                <a:headEnd/>
                <a:tailEnd/>
              </a:ln>
              <a:effectLst/>
            </p:spPr>
            <p:txBody>
              <a:bodyPr wrap="none"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33" name="Oval 37"/>
              <p:cNvSpPr>
                <a:spLocks noChangeArrowheads="1"/>
              </p:cNvSpPr>
              <p:nvPr/>
            </p:nvSpPr>
            <p:spPr bwMode="gray">
              <a:xfrm>
                <a:off x="2200" y="1570"/>
                <a:ext cx="1496" cy="1496"/>
              </a:xfrm>
              <a:prstGeom prst="ellipse">
                <a:avLst/>
              </a:prstGeom>
              <a:gradFill rotWithShape="1">
                <a:gsLst>
                  <a:gs pos="0">
                    <a:srgbClr val="4D4DFF"/>
                  </a:gs>
                  <a:gs pos="100000">
                    <a:schemeClr val="hlink"/>
                  </a:gs>
                </a:gsLst>
                <a:lin ang="2700000" scaled="1"/>
              </a:gradFill>
              <a:ln w="38100">
                <a:noFill/>
                <a:round/>
                <a:headEnd/>
                <a:tailEnd/>
              </a:ln>
              <a:effectLst/>
            </p:spPr>
            <p:txBody>
              <a:bodyPr wrap="none"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34" name="Oval 38"/>
              <p:cNvSpPr>
                <a:spLocks noChangeArrowheads="1"/>
              </p:cNvSpPr>
              <p:nvPr/>
            </p:nvSpPr>
            <p:spPr bwMode="gray">
              <a:xfrm>
                <a:off x="2299" y="1668"/>
                <a:ext cx="1298" cy="1301"/>
              </a:xfrm>
              <a:prstGeom prst="ellipse">
                <a:avLst/>
              </a:prstGeom>
              <a:gradFill rotWithShape="1">
                <a:gsLst>
                  <a:gs pos="0">
                    <a:srgbClr val="00008A"/>
                  </a:gs>
                  <a:gs pos="50000">
                    <a:schemeClr val="hlink"/>
                  </a:gs>
                  <a:gs pos="100000">
                    <a:srgbClr val="00008A"/>
                  </a:gs>
                </a:gsLst>
                <a:lin ang="189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35" name="Oval 39"/>
              <p:cNvSpPr>
                <a:spLocks noChangeArrowheads="1"/>
              </p:cNvSpPr>
              <p:nvPr/>
            </p:nvSpPr>
            <p:spPr bwMode="gray">
              <a:xfrm>
                <a:off x="2299" y="1668"/>
                <a:ext cx="1298" cy="1301"/>
              </a:xfrm>
              <a:prstGeom prst="ellipse">
                <a:avLst/>
              </a:prstGeom>
              <a:gradFill rotWithShape="1">
                <a:gsLst>
                  <a:gs pos="0">
                    <a:schemeClr val="hlink"/>
                  </a:gs>
                  <a:gs pos="100000">
                    <a:srgbClr val="00007C"/>
                  </a:gs>
                </a:gsLst>
                <a:lin ang="27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sp>
            <p:nvSpPr>
              <p:cNvPr id="695336" name="Oval 40"/>
              <p:cNvSpPr>
                <a:spLocks noChangeArrowheads="1"/>
              </p:cNvSpPr>
              <p:nvPr/>
            </p:nvSpPr>
            <p:spPr bwMode="gray">
              <a:xfrm>
                <a:off x="2362" y="1732"/>
                <a:ext cx="1171" cy="1172"/>
              </a:xfrm>
              <a:prstGeom prst="ellipse">
                <a:avLst/>
              </a:prstGeom>
              <a:gradFill rotWithShape="1">
                <a:gsLst>
                  <a:gs pos="0">
                    <a:srgbClr val="000076"/>
                  </a:gs>
                  <a:gs pos="100000">
                    <a:schemeClr val="hlink"/>
                  </a:gs>
                </a:gsLst>
                <a:lin ang="5400000" scaled="1"/>
              </a:gradFill>
              <a:ln w="38100">
                <a:noFill/>
                <a:round/>
                <a:headEnd/>
                <a:tailEnd/>
              </a:ln>
              <a:effectLst/>
            </p:spPr>
            <p:txBody>
              <a:bodyPr lIns="114803" tIns="57401" rIns="114803" bIns="57401" anchor="ctr">
                <a:spAutoFit/>
              </a:bodyPr>
              <a:lstStyle/>
              <a:p>
                <a:pPr algn="just" defTabSz="1147763">
                  <a:lnSpc>
                    <a:spcPct val="155000"/>
                  </a:lnSpc>
                  <a:spcBef>
                    <a:spcPct val="50000"/>
                  </a:spcBef>
                  <a:buFont typeface="Arial" charset="0"/>
                  <a:buNone/>
                </a:pPr>
                <a:endParaRPr lang="zh-CN" altLang="en-US" sz="2300">
                  <a:latin typeface="Arial" charset="0"/>
                </a:endParaRPr>
              </a:p>
            </p:txBody>
          </p:sp>
        </p:grpSp>
        <p:sp>
          <p:nvSpPr>
            <p:cNvPr id="62507" name="Text Box 55"/>
            <p:cNvSpPr txBox="1">
              <a:spLocks noChangeArrowheads="1"/>
            </p:cNvSpPr>
            <p:nvPr/>
          </p:nvSpPr>
          <p:spPr bwMode="gray">
            <a:xfrm>
              <a:off x="3862" y="1272"/>
              <a:ext cx="1270" cy="475"/>
            </a:xfrm>
            <a:prstGeom prst="rect">
              <a:avLst/>
            </a:prstGeom>
            <a:noFill/>
            <a:ln w="9525" algn="ctr">
              <a:noFill/>
              <a:miter lim="800000"/>
              <a:headEnd/>
              <a:tailEnd/>
            </a:ln>
            <a:effectLst/>
          </p:spPr>
          <p:txBody>
            <a:bodyPr lIns="114803" tIns="57401" rIns="114803" bIns="57401">
              <a:spAutoFit/>
            </a:bodyPr>
            <a:lstStyle/>
            <a:p>
              <a:pPr algn="just" defTabSz="1147763">
                <a:lnSpc>
                  <a:spcPct val="155000"/>
                </a:lnSpc>
                <a:spcBef>
                  <a:spcPct val="50000"/>
                </a:spcBef>
                <a:buFont typeface="Arial" charset="0"/>
                <a:buNone/>
              </a:pPr>
              <a:r>
                <a:rPr lang="zh-CN" altLang="en-US" sz="3500" b="1">
                  <a:latin typeface="隶书" pitchFamily="49" charset="-122"/>
                  <a:ea typeface="隶书" pitchFamily="49" charset="-122"/>
                </a:rPr>
                <a:t>非法性</a:t>
              </a:r>
            </a:p>
          </p:txBody>
        </p:sp>
        <p:sp>
          <p:nvSpPr>
            <p:cNvPr id="62508" name="Rectangle 56"/>
            <p:cNvSpPr>
              <a:spLocks noChangeArrowheads="1"/>
            </p:cNvSpPr>
            <p:nvPr/>
          </p:nvSpPr>
          <p:spPr bwMode="gray">
            <a:xfrm>
              <a:off x="4089" y="2820"/>
              <a:ext cx="791" cy="475"/>
            </a:xfrm>
            <a:prstGeom prst="rect">
              <a:avLst/>
            </a:prstGeom>
            <a:noFill/>
            <a:ln w="9525" algn="ctr">
              <a:noFill/>
              <a:miter lim="800000"/>
              <a:headEnd/>
              <a:tailEnd/>
            </a:ln>
            <a:effectLst/>
          </p:spPr>
          <p:txBody>
            <a:bodyPr wrap="none" lIns="114803" tIns="57401" rIns="114803" bIns="57401">
              <a:spAutoFit/>
            </a:bodyPr>
            <a:lstStyle/>
            <a:p>
              <a:pPr algn="just" defTabSz="1147763">
                <a:lnSpc>
                  <a:spcPct val="155000"/>
                </a:lnSpc>
                <a:spcBef>
                  <a:spcPct val="50000"/>
                </a:spcBef>
                <a:buFont typeface="Arial" charset="0"/>
                <a:buNone/>
              </a:pPr>
              <a:r>
                <a:rPr lang="zh-CN" altLang="en-US" sz="3500" b="1">
                  <a:latin typeface="Arial" charset="0"/>
                </a:rPr>
                <a:t>危害性</a:t>
              </a:r>
            </a:p>
          </p:txBody>
        </p:sp>
        <p:sp>
          <p:nvSpPr>
            <p:cNvPr id="62509" name="Rectangle 57"/>
            <p:cNvSpPr>
              <a:spLocks noChangeArrowheads="1"/>
            </p:cNvSpPr>
            <p:nvPr/>
          </p:nvSpPr>
          <p:spPr bwMode="gray">
            <a:xfrm>
              <a:off x="2093" y="3343"/>
              <a:ext cx="791" cy="475"/>
            </a:xfrm>
            <a:prstGeom prst="rect">
              <a:avLst/>
            </a:prstGeom>
            <a:noFill/>
            <a:ln w="9525" algn="ctr">
              <a:noFill/>
              <a:miter lim="800000"/>
              <a:headEnd/>
              <a:tailEnd/>
            </a:ln>
            <a:effectLst/>
          </p:spPr>
          <p:txBody>
            <a:bodyPr wrap="none" lIns="114803" tIns="57401" rIns="114803" bIns="57401">
              <a:spAutoFit/>
            </a:bodyPr>
            <a:lstStyle/>
            <a:p>
              <a:pPr algn="just" defTabSz="1147763">
                <a:lnSpc>
                  <a:spcPct val="155000"/>
                </a:lnSpc>
                <a:spcBef>
                  <a:spcPct val="50000"/>
                </a:spcBef>
                <a:buFont typeface="Arial" charset="0"/>
                <a:buNone/>
              </a:pPr>
              <a:r>
                <a:rPr lang="zh-CN" altLang="en-US" sz="3500" b="1">
                  <a:latin typeface="Arial" charset="0"/>
                </a:rPr>
                <a:t>耐受性</a:t>
              </a:r>
            </a:p>
          </p:txBody>
        </p:sp>
        <p:sp>
          <p:nvSpPr>
            <p:cNvPr id="62510" name="Rectangle 58"/>
            <p:cNvSpPr>
              <a:spLocks noChangeArrowheads="1"/>
            </p:cNvSpPr>
            <p:nvPr/>
          </p:nvSpPr>
          <p:spPr bwMode="gray">
            <a:xfrm>
              <a:off x="884" y="2568"/>
              <a:ext cx="791" cy="475"/>
            </a:xfrm>
            <a:prstGeom prst="rect">
              <a:avLst/>
            </a:prstGeom>
            <a:noFill/>
            <a:ln w="9525" algn="ctr">
              <a:noFill/>
              <a:miter lim="800000"/>
              <a:headEnd/>
              <a:tailEnd/>
            </a:ln>
            <a:effectLst/>
          </p:spPr>
          <p:txBody>
            <a:bodyPr wrap="none" lIns="114803" tIns="57401" rIns="114803" bIns="57401">
              <a:spAutoFit/>
            </a:bodyPr>
            <a:lstStyle/>
            <a:p>
              <a:pPr algn="just" defTabSz="1147763">
                <a:lnSpc>
                  <a:spcPct val="155000"/>
                </a:lnSpc>
                <a:spcBef>
                  <a:spcPct val="50000"/>
                </a:spcBef>
                <a:buFont typeface="Arial" charset="0"/>
                <a:buNone/>
              </a:pPr>
              <a:r>
                <a:rPr lang="zh-CN" altLang="en-US" sz="3500" b="1">
                  <a:latin typeface="Arial" charset="0"/>
                </a:rPr>
                <a:t>依赖性</a:t>
              </a:r>
            </a:p>
          </p:txBody>
        </p:sp>
      </p:grpSp>
      <p:sp>
        <p:nvSpPr>
          <p:cNvPr id="62511" name="Text Box 61"/>
          <p:cNvSpPr txBox="1">
            <a:spLocks noChangeArrowheads="1"/>
          </p:cNvSpPr>
          <p:nvPr/>
        </p:nvSpPr>
        <p:spPr bwMode="gray">
          <a:xfrm>
            <a:off x="6397625" y="6735763"/>
            <a:ext cx="860425" cy="434975"/>
          </a:xfrm>
          <a:prstGeom prst="rect">
            <a:avLst/>
          </a:prstGeom>
          <a:noFill/>
          <a:ln w="9525" algn="ctr">
            <a:noFill/>
            <a:miter lim="800000"/>
            <a:headEnd/>
            <a:tailEnd/>
          </a:ln>
          <a:effectLst/>
        </p:spPr>
        <p:txBody>
          <a:bodyPr lIns="114803" tIns="57401" rIns="114803" bIns="57401">
            <a:spAutoFit/>
          </a:bodyPr>
          <a:lstStyle/>
          <a:p>
            <a:pPr algn="just" defTabSz="1147763">
              <a:lnSpc>
                <a:spcPct val="155000"/>
              </a:lnSpc>
              <a:spcBef>
                <a:spcPct val="50000"/>
              </a:spcBef>
              <a:buFont typeface="Arial" charset="0"/>
              <a:buNone/>
            </a:pPr>
            <a:r>
              <a:rPr lang="en-US" altLang="zh-CN" sz="2000">
                <a:latin typeface="隶书" pitchFamily="49" charset="-122"/>
                <a:ea typeface="隶书" pitchFamily="49" charset="-122"/>
              </a:rPr>
              <a:t>12</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95304"/>
                                        </p:tgtEl>
                                        <p:attrNameLst>
                                          <p:attrName>style.visibility</p:attrName>
                                        </p:attrNameLst>
                                      </p:cBhvr>
                                      <p:to>
                                        <p:strVal val="visible"/>
                                      </p:to>
                                    </p:set>
                                    <p:animEffect transition="in" filter="wipe(left)">
                                      <p:cBhvr>
                                        <p:cTn id="7" dur="1000"/>
                                        <p:tgtEl>
                                          <p:spTgt spid="695304"/>
                                        </p:tgtEl>
                                      </p:cBhvr>
                                    </p:animEffect>
                                  </p:childTnLst>
                                </p:cTn>
                              </p:par>
                              <p:par>
                                <p:cTn id="8" presetID="23" presetClass="entr" presetSubtype="16" fill="hold" nodeType="withEffect">
                                  <p:stCondLst>
                                    <p:cond delay="0"/>
                                  </p:stCondLst>
                                  <p:childTnLst>
                                    <p:set>
                                      <p:cBhvr>
                                        <p:cTn id="9" dur="1" fill="hold">
                                          <p:stCondLst>
                                            <p:cond delay="0"/>
                                          </p:stCondLst>
                                        </p:cTn>
                                        <p:tgtEl>
                                          <p:spTgt spid="695355"/>
                                        </p:tgtEl>
                                        <p:attrNameLst>
                                          <p:attrName>style.visibility</p:attrName>
                                        </p:attrNameLst>
                                      </p:cBhvr>
                                      <p:to>
                                        <p:strVal val="visible"/>
                                      </p:to>
                                    </p:set>
                                    <p:anim calcmode="lin" valueType="num">
                                      <p:cBhvr>
                                        <p:cTn id="10" dur="1000" fill="hold"/>
                                        <p:tgtEl>
                                          <p:spTgt spid="695355"/>
                                        </p:tgtEl>
                                        <p:attrNameLst>
                                          <p:attrName>ppt_w</p:attrName>
                                        </p:attrNameLst>
                                      </p:cBhvr>
                                      <p:tavLst>
                                        <p:tav tm="0">
                                          <p:val>
                                            <p:fltVal val="0"/>
                                          </p:val>
                                        </p:tav>
                                        <p:tav tm="100000">
                                          <p:val>
                                            <p:strVal val="#ppt_w"/>
                                          </p:val>
                                        </p:tav>
                                      </p:tavLst>
                                    </p:anim>
                                    <p:anim calcmode="lin" valueType="num">
                                      <p:cBhvr>
                                        <p:cTn id="11" dur="1000" fill="hold"/>
                                        <p:tgtEl>
                                          <p:spTgt spid="695355"/>
                                        </p:tgtEl>
                                        <p:attrNameLst>
                                          <p:attrName>ppt_h</p:attrName>
                                        </p:attrNameLst>
                                      </p:cBhvr>
                                      <p:tavLst>
                                        <p:tav tm="0">
                                          <p:val>
                                            <p:fltVal val="0"/>
                                          </p:val>
                                        </p:tav>
                                        <p:tav tm="100000">
                                          <p:val>
                                            <p:strVal val="#ppt_h"/>
                                          </p:val>
                                        </p:tav>
                                      </p:tavLst>
                                    </p:anim>
                                  </p:childTnLst>
                                </p:cTn>
                              </p:par>
                              <p:par>
                                <p:cTn id="12" presetID="23" presetClass="entr" presetSubtype="528" fill="hold" grpId="0" nodeType="withEffect">
                                  <p:stCondLst>
                                    <p:cond delay="0"/>
                                  </p:stCondLst>
                                  <p:childTnLst>
                                    <p:set>
                                      <p:cBhvr>
                                        <p:cTn id="13" dur="1" fill="hold">
                                          <p:stCondLst>
                                            <p:cond delay="0"/>
                                          </p:stCondLst>
                                        </p:cTn>
                                        <p:tgtEl>
                                          <p:spTgt spid="695303"/>
                                        </p:tgtEl>
                                        <p:attrNameLst>
                                          <p:attrName>style.visibility</p:attrName>
                                        </p:attrNameLst>
                                      </p:cBhvr>
                                      <p:to>
                                        <p:strVal val="visible"/>
                                      </p:to>
                                    </p:set>
                                    <p:anim calcmode="lin" valueType="num">
                                      <p:cBhvr>
                                        <p:cTn id="14" dur="1000" fill="hold"/>
                                        <p:tgtEl>
                                          <p:spTgt spid="695303"/>
                                        </p:tgtEl>
                                        <p:attrNameLst>
                                          <p:attrName>ppt_w</p:attrName>
                                        </p:attrNameLst>
                                      </p:cBhvr>
                                      <p:tavLst>
                                        <p:tav tm="0">
                                          <p:val>
                                            <p:fltVal val="0"/>
                                          </p:val>
                                        </p:tav>
                                        <p:tav tm="100000">
                                          <p:val>
                                            <p:strVal val="#ppt_w"/>
                                          </p:val>
                                        </p:tav>
                                      </p:tavLst>
                                    </p:anim>
                                    <p:anim calcmode="lin" valueType="num">
                                      <p:cBhvr>
                                        <p:cTn id="15" dur="1000" fill="hold"/>
                                        <p:tgtEl>
                                          <p:spTgt spid="695303"/>
                                        </p:tgtEl>
                                        <p:attrNameLst>
                                          <p:attrName>ppt_h</p:attrName>
                                        </p:attrNameLst>
                                      </p:cBhvr>
                                      <p:tavLst>
                                        <p:tav tm="0">
                                          <p:val>
                                            <p:fltVal val="0"/>
                                          </p:val>
                                        </p:tav>
                                        <p:tav tm="100000">
                                          <p:val>
                                            <p:strVal val="#ppt_h"/>
                                          </p:val>
                                        </p:tav>
                                      </p:tavLst>
                                    </p:anim>
                                    <p:anim calcmode="lin" valueType="num">
                                      <p:cBhvr>
                                        <p:cTn id="16" dur="1000" fill="hold"/>
                                        <p:tgtEl>
                                          <p:spTgt spid="695303"/>
                                        </p:tgtEl>
                                        <p:attrNameLst>
                                          <p:attrName>ppt_x</p:attrName>
                                        </p:attrNameLst>
                                      </p:cBhvr>
                                      <p:tavLst>
                                        <p:tav tm="0">
                                          <p:val>
                                            <p:fltVal val="0.5"/>
                                          </p:val>
                                        </p:tav>
                                        <p:tav tm="100000">
                                          <p:val>
                                            <p:strVal val="#ppt_x"/>
                                          </p:val>
                                        </p:tav>
                                      </p:tavLst>
                                    </p:anim>
                                    <p:anim calcmode="lin" valueType="num">
                                      <p:cBhvr>
                                        <p:cTn id="17" dur="1000" fill="hold"/>
                                        <p:tgtEl>
                                          <p:spTgt spid="695303"/>
                                        </p:tgtEl>
                                        <p:attrNameLst>
                                          <p:attrName>ppt_y</p:attrName>
                                        </p:attrNameLst>
                                      </p:cBhvr>
                                      <p:tavLst>
                                        <p:tav tm="0">
                                          <p:val>
                                            <p:fltVal val="0.5"/>
                                          </p:val>
                                        </p:tav>
                                        <p:tav tm="100000">
                                          <p:val>
                                            <p:strVal val="#ppt_y"/>
                                          </p:val>
                                        </p:tav>
                                      </p:tavLst>
                                    </p:anim>
                                  </p:childTnLst>
                                </p:cTn>
                              </p:par>
                              <p:par>
                                <p:cTn id="18" presetID="23" presetClass="entr" presetSubtype="32" fill="hold" nodeType="withEffect">
                                  <p:stCondLst>
                                    <p:cond delay="0"/>
                                  </p:stCondLst>
                                  <p:childTnLst>
                                    <p:set>
                                      <p:cBhvr>
                                        <p:cTn id="19" dur="1" fill="hold">
                                          <p:stCondLst>
                                            <p:cond delay="0"/>
                                          </p:stCondLst>
                                        </p:cTn>
                                        <p:tgtEl>
                                          <p:spTgt spid="695356"/>
                                        </p:tgtEl>
                                        <p:attrNameLst>
                                          <p:attrName>style.visibility</p:attrName>
                                        </p:attrNameLst>
                                      </p:cBhvr>
                                      <p:to>
                                        <p:strVal val="visible"/>
                                      </p:to>
                                    </p:set>
                                    <p:anim calcmode="lin" valueType="num">
                                      <p:cBhvr>
                                        <p:cTn id="20" dur="1000" fill="hold"/>
                                        <p:tgtEl>
                                          <p:spTgt spid="695356"/>
                                        </p:tgtEl>
                                        <p:attrNameLst>
                                          <p:attrName>ppt_w</p:attrName>
                                        </p:attrNameLst>
                                      </p:cBhvr>
                                      <p:tavLst>
                                        <p:tav tm="0">
                                          <p:val>
                                            <p:strVal val="4*#ppt_w"/>
                                          </p:val>
                                        </p:tav>
                                        <p:tav tm="100000">
                                          <p:val>
                                            <p:strVal val="#ppt_w"/>
                                          </p:val>
                                        </p:tav>
                                      </p:tavLst>
                                    </p:anim>
                                    <p:anim calcmode="lin" valueType="num">
                                      <p:cBhvr>
                                        <p:cTn id="21" dur="1000" fill="hold"/>
                                        <p:tgtEl>
                                          <p:spTgt spid="69535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5303" grpId="0" animBg="1"/>
      <p:bldP spid="695304"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body" idx="4294967295"/>
          </p:nvPr>
        </p:nvSpPr>
        <p:spPr bwMode="auto">
          <a:xfrm>
            <a:off x="455613" y="2020888"/>
            <a:ext cx="11572875" cy="4098925"/>
          </a:xfrm>
          <a:noFill/>
        </p:spPr>
        <p:txBody>
          <a:bodyPr wrap="square" lIns="114803" tIns="57401" rIns="114803" bIns="57401" numCol="1" anchor="t" anchorCtr="0" compatLnSpc="1">
            <a:prstTxWarp prst="textNoShape">
              <a:avLst/>
            </a:prstTxWarp>
          </a:bodyPr>
          <a:lstStyle/>
          <a:p>
            <a:pPr algn="just"/>
            <a:endParaRPr lang="zh-CN" altLang="en-US" b="1" smtClean="0">
              <a:latin typeface="Times New Roman" pitchFamily="18" charset="0"/>
            </a:endParaRPr>
          </a:p>
          <a:p>
            <a:pPr algn="just"/>
            <a:r>
              <a:rPr lang="zh-CN" altLang="en-US" sz="3300" b="1" smtClean="0">
                <a:solidFill>
                  <a:srgbClr val="FF3300"/>
                </a:solidFill>
                <a:latin typeface="Times New Roman" pitchFamily="18" charset="0"/>
                <a:ea typeface="隶书" pitchFamily="49" charset="-122"/>
              </a:rPr>
              <a:t>非法性：</a:t>
            </a:r>
            <a:r>
              <a:rPr lang="zh-CN" altLang="en-US" sz="1900" b="1" smtClean="0">
                <a:latin typeface="Times New Roman" pitchFamily="18" charset="0"/>
              </a:rPr>
              <a:t>非法性是毒品的法律特征。我国</a:t>
            </a:r>
            <a:r>
              <a:rPr lang="en-US" altLang="zh-CN" sz="1900" b="1" smtClean="0">
                <a:latin typeface="Times New Roman" pitchFamily="18" charset="0"/>
              </a:rPr>
              <a:t>《</a:t>
            </a:r>
            <a:r>
              <a:rPr lang="zh-CN" altLang="en-US" sz="1900" b="1" smtClean="0">
                <a:latin typeface="Times New Roman" pitchFamily="18" charset="0"/>
              </a:rPr>
              <a:t>刑法</a:t>
            </a:r>
            <a:r>
              <a:rPr lang="en-US" altLang="zh-CN" sz="1900" b="1" smtClean="0">
                <a:latin typeface="Times New Roman" pitchFamily="18" charset="0"/>
              </a:rPr>
              <a:t>》</a:t>
            </a:r>
            <a:r>
              <a:rPr lang="zh-CN" altLang="en-US" sz="1900" b="1" smtClean="0">
                <a:latin typeface="Times New Roman" pitchFamily="18" charset="0"/>
              </a:rPr>
              <a:t>规定：走私、贩卖、运输毒品，非法种植毒品原植物，制造毒品，非法持有毒品，引诱、教唆、欺骗、强迫他人吸食、注射毒品以及非法提供毒品的行为都是犯罪行为，必须予以严惩。</a:t>
            </a:r>
          </a:p>
        </p:txBody>
      </p:sp>
      <p:sp>
        <p:nvSpPr>
          <p:cNvPr id="64515" name="Oval 88" descr="u=1300232516,202733491&amp;gp=-6"/>
          <p:cNvSpPr>
            <a:spLocks noChangeArrowheads="1"/>
          </p:cNvSpPr>
          <p:nvPr/>
        </p:nvSpPr>
        <p:spPr bwMode="auto">
          <a:xfrm>
            <a:off x="0" y="0"/>
            <a:ext cx="3141663" cy="2173288"/>
          </a:xfrm>
          <a:prstGeom prst="ellipse">
            <a:avLst/>
          </a:prstGeom>
          <a:blipFill dpi="0" rotWithShape="1">
            <a:blip r:embed="rId3"/>
            <a:srcRect/>
            <a:stretch>
              <a:fillRect/>
            </a:stretch>
          </a:blipFill>
          <a:ln w="28575" algn="ctr">
            <a:solidFill>
              <a:srgbClr val="FF99CC"/>
            </a:solidFill>
            <a:round/>
            <a:headEnd/>
            <a:tailEnd/>
          </a:ln>
        </p:spPr>
        <p:txBody>
          <a:bodyPr wrap="none" lIns="114803" tIns="57401" rIns="114803" bIns="57401"/>
          <a:lstStyle/>
          <a:p>
            <a:pPr defTabSz="1147763">
              <a:buFont typeface="Arial" charset="0"/>
              <a:buNone/>
            </a:pPr>
            <a:endParaRPr kumimoji="1" lang="zh-CN" altLang="en-US" sz="3000">
              <a:latin typeface="Times New Roman" pitchFamily="18" charset="0"/>
            </a:endParaRPr>
          </a:p>
        </p:txBody>
      </p:sp>
      <p:pic>
        <p:nvPicPr>
          <p:cNvPr id="64516" name="Picture 8" descr="j0283753[1]"/>
          <p:cNvPicPr>
            <a:picLocks noChangeAspect="1" noChangeArrowheads="1" noCrop="1"/>
          </p:cNvPicPr>
          <p:nvPr/>
        </p:nvPicPr>
        <p:blipFill>
          <a:blip r:embed="rId4"/>
          <a:srcRect/>
          <a:stretch>
            <a:fillRect/>
          </a:stretch>
        </p:blipFill>
        <p:spPr bwMode="auto">
          <a:xfrm>
            <a:off x="7643813" y="3616325"/>
            <a:ext cx="2944812" cy="3389313"/>
          </a:xfrm>
          <a:prstGeom prst="rect">
            <a:avLst/>
          </a:prstGeom>
          <a:noFill/>
          <a:ln w="9525">
            <a:noFill/>
            <a:miter lim="800000"/>
            <a:headEnd/>
            <a:tailEnd/>
          </a:ln>
        </p:spPr>
      </p:pic>
      <p:sp>
        <p:nvSpPr>
          <p:cNvPr id="64517" name="Text Box 9"/>
          <p:cNvSpPr txBox="1">
            <a:spLocks noChangeArrowheads="1"/>
          </p:cNvSpPr>
          <p:nvPr/>
        </p:nvSpPr>
        <p:spPr bwMode="gray">
          <a:xfrm>
            <a:off x="6329363" y="6735763"/>
            <a:ext cx="858837" cy="434975"/>
          </a:xfrm>
          <a:prstGeom prst="rect">
            <a:avLst/>
          </a:prstGeom>
          <a:noFill/>
          <a:ln w="9525" algn="ctr">
            <a:noFill/>
            <a:miter lim="800000"/>
            <a:headEnd/>
            <a:tailEnd/>
          </a:ln>
          <a:effectLst/>
        </p:spPr>
        <p:txBody>
          <a:bodyPr lIns="114803" tIns="57401" rIns="114803" bIns="57401">
            <a:spAutoFit/>
          </a:bodyPr>
          <a:lstStyle/>
          <a:p>
            <a:pPr algn="just" defTabSz="1147763">
              <a:lnSpc>
                <a:spcPct val="155000"/>
              </a:lnSpc>
              <a:spcBef>
                <a:spcPct val="50000"/>
              </a:spcBef>
              <a:buFont typeface="Arial" charset="0"/>
              <a:buNone/>
            </a:pPr>
            <a:r>
              <a:rPr lang="en-US" altLang="zh-CN" sz="2000">
                <a:latin typeface="隶书" pitchFamily="49" charset="-122"/>
                <a:ea typeface="隶书" pitchFamily="49" charset="-122"/>
              </a:rPr>
              <a:t>13</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4514">
                                            <p:txEl>
                                              <p:pRg st="1" end="1"/>
                                            </p:txEl>
                                          </p:spTgt>
                                        </p:tgtEl>
                                        <p:attrNameLst>
                                          <p:attrName>style.visibility</p:attrName>
                                        </p:attrNameLst>
                                      </p:cBhvr>
                                      <p:to>
                                        <p:strVal val="visible"/>
                                      </p:to>
                                    </p:set>
                                    <p:animEffect transition="in" filter="dissolve">
                                      <p:cBhvr>
                                        <p:cTn id="7" dur="500"/>
                                        <p:tgtEl>
                                          <p:spTgt spid="645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艾滋病伴你行"/>
          <p:cNvPicPr>
            <a:picLocks noChangeAspect="1" noChangeArrowheads="1"/>
          </p:cNvPicPr>
          <p:nvPr/>
        </p:nvPicPr>
        <p:blipFill>
          <a:blip r:embed="rId2"/>
          <a:srcRect/>
          <a:stretch>
            <a:fillRect/>
          </a:stretch>
        </p:blipFill>
        <p:spPr bwMode="auto">
          <a:xfrm>
            <a:off x="7138988" y="2667000"/>
            <a:ext cx="5719762" cy="4283075"/>
          </a:xfrm>
          <a:prstGeom prst="rect">
            <a:avLst/>
          </a:prstGeom>
          <a:noFill/>
          <a:ln w="9525">
            <a:noFill/>
            <a:miter lim="800000"/>
            <a:headEnd/>
            <a:tailEnd/>
          </a:ln>
        </p:spPr>
      </p:pic>
      <p:sp>
        <p:nvSpPr>
          <p:cNvPr id="66563" name="Rectangle 3"/>
          <p:cNvSpPr>
            <a:spLocks noGrp="1" noChangeArrowheads="1"/>
          </p:cNvSpPr>
          <p:nvPr>
            <p:ph type="body" idx="4294967295"/>
          </p:nvPr>
        </p:nvSpPr>
        <p:spPr bwMode="auto">
          <a:xfrm>
            <a:off x="252413" y="957263"/>
            <a:ext cx="12606337" cy="6578600"/>
          </a:xfrm>
          <a:noFill/>
        </p:spPr>
        <p:txBody>
          <a:bodyPr wrap="square" lIns="114803" tIns="57401" rIns="114803" bIns="57401" numCol="1" anchor="t" anchorCtr="0" compatLnSpc="1">
            <a:prstTxWarp prst="textNoShape">
              <a:avLst/>
            </a:prstTxWarp>
          </a:bodyPr>
          <a:lstStyle/>
          <a:p>
            <a:pPr>
              <a:buFont typeface="Wingdings" pitchFamily="2" charset="2"/>
              <a:buNone/>
            </a:pPr>
            <a:endParaRPr lang="zh-CN" altLang="en-US" sz="3300" b="1" smtClean="0">
              <a:solidFill>
                <a:srgbClr val="FF3300"/>
              </a:solidFill>
              <a:latin typeface="Times New Roman" pitchFamily="18" charset="0"/>
            </a:endParaRPr>
          </a:p>
          <a:p>
            <a:pPr>
              <a:buFont typeface="Wingdings" pitchFamily="2" charset="2"/>
              <a:buNone/>
            </a:pPr>
            <a:r>
              <a:rPr lang="en-US" altLang="zh-CN" sz="1900" smtClean="0">
                <a:latin typeface="华文行楷" pitchFamily="2" charset="-122"/>
                <a:ea typeface="华文行楷" pitchFamily="2" charset="-122"/>
              </a:rPr>
              <a:t>1</a:t>
            </a:r>
            <a:r>
              <a:rPr lang="zh-CN" altLang="en-US" sz="1900" smtClean="0">
                <a:latin typeface="华文行楷" pitchFamily="2" charset="-122"/>
                <a:ea typeface="华文行楷" pitchFamily="2" charset="-122"/>
              </a:rPr>
              <a:t>、毁灭自己</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1</a:t>
            </a:r>
            <a:r>
              <a:rPr lang="zh-CN" altLang="en-US" sz="1900" smtClean="0">
                <a:latin typeface="华文行楷" pitchFamily="2" charset="-122"/>
                <a:ea typeface="华文行楷" pitchFamily="2" charset="-122"/>
              </a:rPr>
              <a:t>）破坏人体的正常生理机能（神经系统、呼吸系统、消化系统、免疫系统等）</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2</a:t>
            </a:r>
            <a:r>
              <a:rPr lang="zh-CN" altLang="en-US" sz="1900" smtClean="0">
                <a:latin typeface="华文行楷" pitchFamily="2" charset="-122"/>
                <a:ea typeface="华文行楷" pitchFamily="2" charset="-122"/>
              </a:rPr>
              <a:t>）肉体上的超常痛苦（戒断症状）</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3</a:t>
            </a:r>
            <a:r>
              <a:rPr lang="zh-CN" altLang="en-US" sz="1900" smtClean="0">
                <a:latin typeface="华文行楷" pitchFamily="2" charset="-122"/>
                <a:ea typeface="华文行楷" pitchFamily="2" charset="-122"/>
              </a:rPr>
              <a:t>）神经系统疾病、诱发自残</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4</a:t>
            </a:r>
            <a:r>
              <a:rPr lang="zh-CN" altLang="en-US" sz="1900" smtClean="0">
                <a:latin typeface="华文行楷" pitchFamily="2" charset="-122"/>
                <a:ea typeface="华文行楷" pitchFamily="2" charset="-122"/>
              </a:rPr>
              <a:t>）人格变态、道德沦丧</a:t>
            </a:r>
          </a:p>
          <a:p>
            <a:pPr>
              <a:buFont typeface="Wingdings" pitchFamily="2" charset="2"/>
              <a:buNone/>
            </a:pPr>
            <a:r>
              <a:rPr lang="en-US" altLang="zh-CN" sz="1900" smtClean="0">
                <a:latin typeface="华文行楷" pitchFamily="2" charset="-122"/>
                <a:ea typeface="华文行楷" pitchFamily="2" charset="-122"/>
              </a:rPr>
              <a:t>2</a:t>
            </a:r>
            <a:r>
              <a:rPr lang="zh-CN" altLang="en-US" sz="1900" smtClean="0">
                <a:latin typeface="华文行楷" pitchFamily="2" charset="-122"/>
                <a:ea typeface="华文行楷" pitchFamily="2" charset="-122"/>
              </a:rPr>
              <a:t>、祸及家庭</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1</a:t>
            </a:r>
            <a:r>
              <a:rPr lang="zh-CN" altLang="en-US" sz="1900" smtClean="0">
                <a:latin typeface="华文行楷" pitchFamily="2" charset="-122"/>
                <a:ea typeface="华文行楷" pitchFamily="2" charset="-122"/>
              </a:rPr>
              <a:t>）倾家荡产</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2</a:t>
            </a:r>
            <a:r>
              <a:rPr lang="zh-CN" altLang="en-US" sz="1900" smtClean="0">
                <a:latin typeface="华文行楷" pitchFamily="2" charset="-122"/>
                <a:ea typeface="华文行楷" pitchFamily="2" charset="-122"/>
              </a:rPr>
              <a:t>）拆散、毁灭幸福家庭</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3</a:t>
            </a:r>
            <a:r>
              <a:rPr lang="zh-CN" altLang="en-US" sz="1900" smtClean="0">
                <a:latin typeface="华文行楷" pitchFamily="2" charset="-122"/>
                <a:ea typeface="华文行楷" pitchFamily="2" charset="-122"/>
              </a:rPr>
              <a:t>）伤害父母、贻害后代</a:t>
            </a:r>
          </a:p>
          <a:p>
            <a:pPr>
              <a:buFont typeface="Wingdings" pitchFamily="2" charset="2"/>
              <a:buNone/>
            </a:pPr>
            <a:r>
              <a:rPr lang="en-US" altLang="zh-CN" sz="1900" smtClean="0">
                <a:latin typeface="华文行楷" pitchFamily="2" charset="-122"/>
                <a:ea typeface="华文行楷" pitchFamily="2" charset="-122"/>
              </a:rPr>
              <a:t>3</a:t>
            </a:r>
            <a:r>
              <a:rPr lang="zh-CN" altLang="en-US" sz="1900" smtClean="0">
                <a:latin typeface="华文行楷" pitchFamily="2" charset="-122"/>
                <a:ea typeface="华文行楷" pitchFamily="2" charset="-122"/>
              </a:rPr>
              <a:t>、危害社会</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1</a:t>
            </a:r>
            <a:r>
              <a:rPr lang="zh-CN" altLang="en-US" sz="1900" smtClean="0">
                <a:latin typeface="华文行楷" pitchFamily="2" charset="-122"/>
                <a:ea typeface="华文行楷" pitchFamily="2" charset="-122"/>
              </a:rPr>
              <a:t>）诱发犯罪、影响社会安定</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2</a:t>
            </a:r>
            <a:r>
              <a:rPr lang="zh-CN" altLang="en-US" sz="1900" smtClean="0">
                <a:latin typeface="华文行楷" pitchFamily="2" charset="-122"/>
                <a:ea typeface="华文行楷" pitchFamily="2" charset="-122"/>
              </a:rPr>
              <a:t>）败坏社会风气、吞噬社会财富</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3</a:t>
            </a:r>
            <a:r>
              <a:rPr lang="zh-CN" altLang="en-US" sz="1900" smtClean="0">
                <a:latin typeface="华文行楷" pitchFamily="2" charset="-122"/>
                <a:ea typeface="华文行楷" pitchFamily="2" charset="-122"/>
              </a:rPr>
              <a:t>）影响国民素质、破坏生产力</a:t>
            </a:r>
          </a:p>
          <a:p>
            <a:pPr>
              <a:buFont typeface="Wingdings" pitchFamily="2" charset="2"/>
              <a:buNone/>
            </a:pPr>
            <a:r>
              <a:rPr lang="zh-CN" altLang="en-US" sz="1900" smtClean="0">
                <a:latin typeface="华文行楷" pitchFamily="2" charset="-122"/>
                <a:ea typeface="华文行楷" pitchFamily="2" charset="-122"/>
              </a:rPr>
              <a:t>（</a:t>
            </a:r>
            <a:r>
              <a:rPr lang="en-US" altLang="zh-CN" sz="1900" smtClean="0">
                <a:latin typeface="华文行楷" pitchFamily="2" charset="-122"/>
                <a:ea typeface="华文行楷" pitchFamily="2" charset="-122"/>
              </a:rPr>
              <a:t>4</a:t>
            </a:r>
            <a:r>
              <a:rPr lang="zh-CN" altLang="en-US" sz="1900" smtClean="0">
                <a:latin typeface="华文行楷" pitchFamily="2" charset="-122"/>
                <a:ea typeface="华文行楷" pitchFamily="2" charset="-122"/>
              </a:rPr>
              <a:t>）导致艾滋病、性病等传染病泛滥</a:t>
            </a:r>
          </a:p>
          <a:p>
            <a:pPr>
              <a:buFont typeface="Wingdings" pitchFamily="2" charset="2"/>
              <a:buNone/>
            </a:pPr>
            <a:endParaRPr lang="zh-CN" altLang="en-US" sz="1900" smtClean="0">
              <a:latin typeface="华文行楷" pitchFamily="2" charset="-122"/>
              <a:ea typeface="华文行楷" pitchFamily="2" charset="-122"/>
            </a:endParaRPr>
          </a:p>
          <a:p>
            <a:pPr>
              <a:buFont typeface="Wingdings" pitchFamily="2" charset="2"/>
              <a:buNone/>
            </a:pPr>
            <a:endParaRPr lang="zh-CN" altLang="en-US" sz="1900" smtClean="0">
              <a:latin typeface="华文行楷" pitchFamily="2" charset="-122"/>
              <a:ea typeface="华文行楷" pitchFamily="2" charset="-122"/>
            </a:endParaRPr>
          </a:p>
          <a:p>
            <a:pPr>
              <a:buFont typeface="Wingdings" pitchFamily="2" charset="2"/>
              <a:buNone/>
            </a:pPr>
            <a:endParaRPr lang="zh-CN" altLang="en-US" sz="1900" smtClean="0">
              <a:latin typeface="华文行楷" pitchFamily="2" charset="-122"/>
              <a:ea typeface="华文行楷" pitchFamily="2" charset="-122"/>
            </a:endParaRPr>
          </a:p>
          <a:p>
            <a:pPr>
              <a:buFont typeface="Wingdings" pitchFamily="2" charset="2"/>
              <a:buNone/>
            </a:pPr>
            <a:endParaRPr lang="zh-CN" altLang="en-US" sz="1900" smtClean="0">
              <a:latin typeface="华文行楷" pitchFamily="2" charset="-122"/>
              <a:ea typeface="华文行楷" pitchFamily="2" charset="-122"/>
            </a:endParaRPr>
          </a:p>
        </p:txBody>
      </p:sp>
      <p:sp>
        <p:nvSpPr>
          <p:cNvPr id="66564" name="Rectangle 4"/>
          <p:cNvSpPr>
            <a:spLocks noChangeArrowheads="1"/>
          </p:cNvSpPr>
          <p:nvPr/>
        </p:nvSpPr>
        <p:spPr bwMode="auto">
          <a:xfrm>
            <a:off x="252413" y="350838"/>
            <a:ext cx="7694612" cy="1206500"/>
          </a:xfrm>
          <a:prstGeom prst="rect">
            <a:avLst/>
          </a:prstGeom>
          <a:noFill/>
          <a:ln w="9525">
            <a:noFill/>
            <a:miter lim="800000"/>
            <a:headEnd/>
            <a:tailEnd/>
          </a:ln>
          <a:effectLst/>
        </p:spPr>
        <p:txBody>
          <a:bodyPr lIns="114803" tIns="57401" rIns="114803" bIns="57401" anchor="ctr"/>
          <a:lstStyle/>
          <a:p>
            <a:pPr algn="ctr" defTabSz="1147763">
              <a:buFont typeface="Arial" charset="0"/>
              <a:buNone/>
            </a:pPr>
            <a:r>
              <a:rPr lang="zh-CN" altLang="en-US" sz="2300" b="1">
                <a:solidFill>
                  <a:srgbClr val="FF3300"/>
                </a:solidFill>
                <a:latin typeface="Arial" charset="0"/>
              </a:rPr>
              <a:t>危害性</a:t>
            </a:r>
          </a:p>
        </p:txBody>
      </p:sp>
      <p:sp>
        <p:nvSpPr>
          <p:cNvPr id="66565" name="Text Box 5"/>
          <p:cNvSpPr txBox="1">
            <a:spLocks noChangeArrowheads="1"/>
          </p:cNvSpPr>
          <p:nvPr/>
        </p:nvSpPr>
        <p:spPr bwMode="gray">
          <a:xfrm>
            <a:off x="5922963" y="6735763"/>
            <a:ext cx="858837" cy="434975"/>
          </a:xfrm>
          <a:prstGeom prst="rect">
            <a:avLst/>
          </a:prstGeom>
          <a:noFill/>
          <a:ln w="9525" algn="ctr">
            <a:noFill/>
            <a:miter lim="800000"/>
            <a:headEnd/>
            <a:tailEnd/>
          </a:ln>
          <a:effectLst/>
        </p:spPr>
        <p:txBody>
          <a:bodyPr lIns="114803" tIns="57401" rIns="114803" bIns="57401">
            <a:spAutoFit/>
          </a:bodyPr>
          <a:lstStyle/>
          <a:p>
            <a:pPr algn="just" defTabSz="1147763">
              <a:lnSpc>
                <a:spcPct val="155000"/>
              </a:lnSpc>
              <a:spcBef>
                <a:spcPct val="50000"/>
              </a:spcBef>
              <a:buFont typeface="Arial" charset="0"/>
              <a:buNone/>
            </a:pPr>
            <a:r>
              <a:rPr lang="en-US" altLang="zh-CN" sz="2000">
                <a:latin typeface="隶书" pitchFamily="49" charset="-122"/>
                <a:ea typeface="隶书" pitchFamily="49" charset="-122"/>
              </a:rPr>
              <a:t>14</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6563">
                                            <p:txEl>
                                              <p:pRg st="1" end="1"/>
                                            </p:txEl>
                                          </p:spTgt>
                                        </p:tgtEl>
                                        <p:attrNameLst>
                                          <p:attrName>style.visibility</p:attrName>
                                        </p:attrNameLst>
                                      </p:cBhvr>
                                      <p:to>
                                        <p:strVal val="visible"/>
                                      </p:to>
                                    </p:set>
                                    <p:anim calcmode="lin" valueType="num">
                                      <p:cBhvr>
                                        <p:cTn id="7" dur="500" fill="hold"/>
                                        <p:tgtEl>
                                          <p:spTgt spid="6656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56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6656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56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563">
                                            <p:txEl>
                                              <p:pRg st="1" end="1"/>
                                            </p:txEl>
                                          </p:spTgt>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66563">
                                            <p:txEl>
                                              <p:pRg st="2" end="2"/>
                                            </p:txEl>
                                          </p:spTgt>
                                        </p:tgtEl>
                                        <p:attrNameLst>
                                          <p:attrName>style.visibility</p:attrName>
                                        </p:attrNameLst>
                                      </p:cBhvr>
                                      <p:to>
                                        <p:strVal val="visible"/>
                                      </p:to>
                                    </p:set>
                                    <p:anim calcmode="lin" valueType="num">
                                      <p:cBhvr>
                                        <p:cTn id="14" dur="500" fill="hold"/>
                                        <p:tgtEl>
                                          <p:spTgt spid="6656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66563">
                                            <p:txEl>
                                              <p:pRg st="2" end="2"/>
                                            </p:txEl>
                                          </p:spTgt>
                                        </p:tgtEl>
                                        <p:attrNameLst>
                                          <p:attrName>ppt_y</p:attrName>
                                        </p:attrNameLst>
                                      </p:cBhvr>
                                      <p:tavLst>
                                        <p:tav tm="0">
                                          <p:val>
                                            <p:strVal val="#ppt_y"/>
                                          </p:val>
                                        </p:tav>
                                        <p:tav tm="100000">
                                          <p:val>
                                            <p:strVal val="#ppt_y"/>
                                          </p:val>
                                        </p:tav>
                                      </p:tavLst>
                                    </p:anim>
                                    <p:anim calcmode="lin" valueType="num">
                                      <p:cBhvr>
                                        <p:cTn id="16" dur="500" fill="hold"/>
                                        <p:tgtEl>
                                          <p:spTgt spid="6656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6656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66563">
                                            <p:txEl>
                                              <p:pRg st="2" end="2"/>
                                            </p:txEl>
                                          </p:spTgt>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66563">
                                            <p:txEl>
                                              <p:pRg st="3" end="3"/>
                                            </p:txEl>
                                          </p:spTgt>
                                        </p:tgtEl>
                                        <p:attrNameLst>
                                          <p:attrName>style.visibility</p:attrName>
                                        </p:attrNameLst>
                                      </p:cBhvr>
                                      <p:to>
                                        <p:strVal val="visible"/>
                                      </p:to>
                                    </p:set>
                                    <p:anim calcmode="lin" valueType="num">
                                      <p:cBhvr>
                                        <p:cTn id="21" dur="500" fill="hold"/>
                                        <p:tgtEl>
                                          <p:spTgt spid="6656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66563">
                                            <p:txEl>
                                              <p:pRg st="3" end="3"/>
                                            </p:txEl>
                                          </p:spTgt>
                                        </p:tgtEl>
                                        <p:attrNameLst>
                                          <p:attrName>ppt_y</p:attrName>
                                        </p:attrNameLst>
                                      </p:cBhvr>
                                      <p:tavLst>
                                        <p:tav tm="0">
                                          <p:val>
                                            <p:strVal val="#ppt_y"/>
                                          </p:val>
                                        </p:tav>
                                        <p:tav tm="100000">
                                          <p:val>
                                            <p:strVal val="#ppt_y"/>
                                          </p:val>
                                        </p:tav>
                                      </p:tavLst>
                                    </p:anim>
                                    <p:anim calcmode="lin" valueType="num">
                                      <p:cBhvr>
                                        <p:cTn id="23" dur="500" fill="hold"/>
                                        <p:tgtEl>
                                          <p:spTgt spid="6656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6656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66563">
                                            <p:txEl>
                                              <p:pRg st="3" end="3"/>
                                            </p:txEl>
                                          </p:spTgt>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66563">
                                            <p:txEl>
                                              <p:pRg st="4" end="4"/>
                                            </p:txEl>
                                          </p:spTgt>
                                        </p:tgtEl>
                                        <p:attrNameLst>
                                          <p:attrName>style.visibility</p:attrName>
                                        </p:attrNameLst>
                                      </p:cBhvr>
                                      <p:to>
                                        <p:strVal val="visible"/>
                                      </p:to>
                                    </p:set>
                                    <p:anim calcmode="lin" valueType="num">
                                      <p:cBhvr>
                                        <p:cTn id="28" dur="500" fill="hold"/>
                                        <p:tgtEl>
                                          <p:spTgt spid="6656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6563">
                                            <p:txEl>
                                              <p:pRg st="4" end="4"/>
                                            </p:txEl>
                                          </p:spTgt>
                                        </p:tgtEl>
                                        <p:attrNameLst>
                                          <p:attrName>ppt_y</p:attrName>
                                        </p:attrNameLst>
                                      </p:cBhvr>
                                      <p:tavLst>
                                        <p:tav tm="0">
                                          <p:val>
                                            <p:strVal val="#ppt_y"/>
                                          </p:val>
                                        </p:tav>
                                        <p:tav tm="100000">
                                          <p:val>
                                            <p:strVal val="#ppt_y"/>
                                          </p:val>
                                        </p:tav>
                                      </p:tavLst>
                                    </p:anim>
                                    <p:anim calcmode="lin" valueType="num">
                                      <p:cBhvr>
                                        <p:cTn id="30" dur="500" fill="hold"/>
                                        <p:tgtEl>
                                          <p:spTgt spid="6656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656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6563">
                                            <p:txEl>
                                              <p:pRg st="4" end="4"/>
                                            </p:txEl>
                                          </p:spTgt>
                                        </p:tgtEl>
                                      </p:cBhvr>
                                    </p:animEffect>
                                  </p:childTnLst>
                                </p:cTn>
                              </p:par>
                              <p:par>
                                <p:cTn id="33" presetID="41" presetClass="entr" presetSubtype="0" fill="hold" grpId="0" nodeType="withEffect">
                                  <p:stCondLst>
                                    <p:cond delay="0"/>
                                  </p:stCondLst>
                                  <p:iterate type="lt">
                                    <p:tmPct val="10000"/>
                                  </p:iterate>
                                  <p:childTnLst>
                                    <p:set>
                                      <p:cBhvr>
                                        <p:cTn id="34" dur="1" fill="hold">
                                          <p:stCondLst>
                                            <p:cond delay="0"/>
                                          </p:stCondLst>
                                        </p:cTn>
                                        <p:tgtEl>
                                          <p:spTgt spid="66563">
                                            <p:txEl>
                                              <p:pRg st="5" end="5"/>
                                            </p:txEl>
                                          </p:spTgt>
                                        </p:tgtEl>
                                        <p:attrNameLst>
                                          <p:attrName>style.visibility</p:attrName>
                                        </p:attrNameLst>
                                      </p:cBhvr>
                                      <p:to>
                                        <p:strVal val="visible"/>
                                      </p:to>
                                    </p:set>
                                    <p:anim calcmode="lin" valueType="num">
                                      <p:cBhvr>
                                        <p:cTn id="35" dur="500" fill="hold"/>
                                        <p:tgtEl>
                                          <p:spTgt spid="6656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66563">
                                            <p:txEl>
                                              <p:pRg st="5" end="5"/>
                                            </p:txEl>
                                          </p:spTgt>
                                        </p:tgtEl>
                                        <p:attrNameLst>
                                          <p:attrName>ppt_y</p:attrName>
                                        </p:attrNameLst>
                                      </p:cBhvr>
                                      <p:tavLst>
                                        <p:tav tm="0">
                                          <p:val>
                                            <p:strVal val="#ppt_y"/>
                                          </p:val>
                                        </p:tav>
                                        <p:tav tm="100000">
                                          <p:val>
                                            <p:strVal val="#ppt_y"/>
                                          </p:val>
                                        </p:tav>
                                      </p:tavLst>
                                    </p:anim>
                                    <p:anim calcmode="lin" valueType="num">
                                      <p:cBhvr>
                                        <p:cTn id="37" dur="500" fill="hold"/>
                                        <p:tgtEl>
                                          <p:spTgt spid="6656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6656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66563">
                                            <p:txEl>
                                              <p:pRg st="5" end="5"/>
                                            </p:txEl>
                                          </p:spTgt>
                                        </p:tgtEl>
                                      </p:cBhvr>
                                    </p:animEffect>
                                  </p:childTnLst>
                                </p:cTn>
                              </p:par>
                              <p:par>
                                <p:cTn id="40" presetID="41" presetClass="entr" presetSubtype="0" fill="hold" grpId="0" nodeType="withEffect">
                                  <p:stCondLst>
                                    <p:cond delay="0"/>
                                  </p:stCondLst>
                                  <p:iterate type="lt">
                                    <p:tmPct val="10000"/>
                                  </p:iterate>
                                  <p:childTnLst>
                                    <p:set>
                                      <p:cBhvr>
                                        <p:cTn id="41" dur="1" fill="hold">
                                          <p:stCondLst>
                                            <p:cond delay="0"/>
                                          </p:stCondLst>
                                        </p:cTn>
                                        <p:tgtEl>
                                          <p:spTgt spid="66563">
                                            <p:txEl>
                                              <p:pRg st="6" end="6"/>
                                            </p:txEl>
                                          </p:spTgt>
                                        </p:tgtEl>
                                        <p:attrNameLst>
                                          <p:attrName>style.visibility</p:attrName>
                                        </p:attrNameLst>
                                      </p:cBhvr>
                                      <p:to>
                                        <p:strVal val="visible"/>
                                      </p:to>
                                    </p:set>
                                    <p:anim calcmode="lin" valueType="num">
                                      <p:cBhvr>
                                        <p:cTn id="42" dur="500" fill="hold"/>
                                        <p:tgtEl>
                                          <p:spTgt spid="6656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66563">
                                            <p:txEl>
                                              <p:pRg st="6" end="6"/>
                                            </p:txEl>
                                          </p:spTgt>
                                        </p:tgtEl>
                                        <p:attrNameLst>
                                          <p:attrName>ppt_y</p:attrName>
                                        </p:attrNameLst>
                                      </p:cBhvr>
                                      <p:tavLst>
                                        <p:tav tm="0">
                                          <p:val>
                                            <p:strVal val="#ppt_y"/>
                                          </p:val>
                                        </p:tav>
                                        <p:tav tm="100000">
                                          <p:val>
                                            <p:strVal val="#ppt_y"/>
                                          </p:val>
                                        </p:tav>
                                      </p:tavLst>
                                    </p:anim>
                                    <p:anim calcmode="lin" valueType="num">
                                      <p:cBhvr>
                                        <p:cTn id="44" dur="500" fill="hold"/>
                                        <p:tgtEl>
                                          <p:spTgt spid="6656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6656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66563">
                                            <p:txEl>
                                              <p:pRg st="6" end="6"/>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41" presetClass="entr" presetSubtype="0" fill="hold" grpId="0" nodeType="clickEffect">
                                  <p:stCondLst>
                                    <p:cond delay="0"/>
                                  </p:stCondLst>
                                  <p:iterate type="lt">
                                    <p:tmPct val="10000"/>
                                  </p:iterate>
                                  <p:childTnLst>
                                    <p:set>
                                      <p:cBhvr>
                                        <p:cTn id="50" dur="1" fill="hold">
                                          <p:stCondLst>
                                            <p:cond delay="0"/>
                                          </p:stCondLst>
                                        </p:cTn>
                                        <p:tgtEl>
                                          <p:spTgt spid="66563">
                                            <p:txEl>
                                              <p:pRg st="7" end="7"/>
                                            </p:txEl>
                                          </p:spTgt>
                                        </p:tgtEl>
                                        <p:attrNameLst>
                                          <p:attrName>style.visibility</p:attrName>
                                        </p:attrNameLst>
                                      </p:cBhvr>
                                      <p:to>
                                        <p:strVal val="visible"/>
                                      </p:to>
                                    </p:set>
                                    <p:anim calcmode="lin" valueType="num">
                                      <p:cBhvr>
                                        <p:cTn id="51" dur="500" fill="hold"/>
                                        <p:tgtEl>
                                          <p:spTgt spid="66563">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66563">
                                            <p:txEl>
                                              <p:pRg st="7" end="7"/>
                                            </p:txEl>
                                          </p:spTgt>
                                        </p:tgtEl>
                                        <p:attrNameLst>
                                          <p:attrName>ppt_y</p:attrName>
                                        </p:attrNameLst>
                                      </p:cBhvr>
                                      <p:tavLst>
                                        <p:tav tm="0">
                                          <p:val>
                                            <p:strVal val="#ppt_y"/>
                                          </p:val>
                                        </p:tav>
                                        <p:tav tm="100000">
                                          <p:val>
                                            <p:strVal val="#ppt_y"/>
                                          </p:val>
                                        </p:tav>
                                      </p:tavLst>
                                    </p:anim>
                                    <p:anim calcmode="lin" valueType="num">
                                      <p:cBhvr>
                                        <p:cTn id="53" dur="500" fill="hold"/>
                                        <p:tgtEl>
                                          <p:spTgt spid="66563">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66563">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66563">
                                            <p:txEl>
                                              <p:pRg st="7" end="7"/>
                                            </p:txEl>
                                          </p:spTgt>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66563">
                                            <p:txEl>
                                              <p:pRg st="8" end="8"/>
                                            </p:txEl>
                                          </p:spTgt>
                                        </p:tgtEl>
                                        <p:attrNameLst>
                                          <p:attrName>style.visibility</p:attrName>
                                        </p:attrNameLst>
                                      </p:cBhvr>
                                      <p:to>
                                        <p:strVal val="visible"/>
                                      </p:to>
                                    </p:set>
                                    <p:anim calcmode="lin" valueType="num">
                                      <p:cBhvr>
                                        <p:cTn id="58" dur="500" fill="hold"/>
                                        <p:tgtEl>
                                          <p:spTgt spid="66563">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66563">
                                            <p:txEl>
                                              <p:pRg st="8" end="8"/>
                                            </p:txEl>
                                          </p:spTgt>
                                        </p:tgtEl>
                                        <p:attrNameLst>
                                          <p:attrName>ppt_y</p:attrName>
                                        </p:attrNameLst>
                                      </p:cBhvr>
                                      <p:tavLst>
                                        <p:tav tm="0">
                                          <p:val>
                                            <p:strVal val="#ppt_y"/>
                                          </p:val>
                                        </p:tav>
                                        <p:tav tm="100000">
                                          <p:val>
                                            <p:strVal val="#ppt_y"/>
                                          </p:val>
                                        </p:tav>
                                      </p:tavLst>
                                    </p:anim>
                                    <p:anim calcmode="lin" valueType="num">
                                      <p:cBhvr>
                                        <p:cTn id="60" dur="500" fill="hold"/>
                                        <p:tgtEl>
                                          <p:spTgt spid="66563">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66563">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66563">
                                            <p:txEl>
                                              <p:pRg st="8" end="8"/>
                                            </p:txEl>
                                          </p:spTgt>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66563">
                                            <p:txEl>
                                              <p:pRg st="9" end="9"/>
                                            </p:txEl>
                                          </p:spTgt>
                                        </p:tgtEl>
                                        <p:attrNameLst>
                                          <p:attrName>style.visibility</p:attrName>
                                        </p:attrNameLst>
                                      </p:cBhvr>
                                      <p:to>
                                        <p:strVal val="visible"/>
                                      </p:to>
                                    </p:set>
                                    <p:anim calcmode="lin" valueType="num">
                                      <p:cBhvr>
                                        <p:cTn id="65" dur="500" fill="hold"/>
                                        <p:tgtEl>
                                          <p:spTgt spid="66563">
                                            <p:txEl>
                                              <p:pRg st="9" end="9"/>
                                            </p:txEl>
                                          </p:spTgt>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66563">
                                            <p:txEl>
                                              <p:pRg st="9" end="9"/>
                                            </p:txEl>
                                          </p:spTgt>
                                        </p:tgtEl>
                                        <p:attrNameLst>
                                          <p:attrName>ppt_y</p:attrName>
                                        </p:attrNameLst>
                                      </p:cBhvr>
                                      <p:tavLst>
                                        <p:tav tm="0">
                                          <p:val>
                                            <p:strVal val="#ppt_y"/>
                                          </p:val>
                                        </p:tav>
                                        <p:tav tm="100000">
                                          <p:val>
                                            <p:strVal val="#ppt_y"/>
                                          </p:val>
                                        </p:tav>
                                      </p:tavLst>
                                    </p:anim>
                                    <p:anim calcmode="lin" valueType="num">
                                      <p:cBhvr>
                                        <p:cTn id="67" dur="500" fill="hold"/>
                                        <p:tgtEl>
                                          <p:spTgt spid="66563">
                                            <p:txEl>
                                              <p:pRg st="9" end="9"/>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66563">
                                            <p:txEl>
                                              <p:pRg st="9" end="9"/>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66563">
                                            <p:txEl>
                                              <p:pRg st="9" end="9"/>
                                            </p:txEl>
                                          </p:spTgt>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66563">
                                            <p:txEl>
                                              <p:pRg st="10" end="10"/>
                                            </p:txEl>
                                          </p:spTgt>
                                        </p:tgtEl>
                                        <p:attrNameLst>
                                          <p:attrName>style.visibility</p:attrName>
                                        </p:attrNameLst>
                                      </p:cBhvr>
                                      <p:to>
                                        <p:strVal val="visible"/>
                                      </p:to>
                                    </p:set>
                                    <p:anim calcmode="lin" valueType="num">
                                      <p:cBhvr>
                                        <p:cTn id="72" dur="500" fill="hold"/>
                                        <p:tgtEl>
                                          <p:spTgt spid="66563">
                                            <p:txEl>
                                              <p:pRg st="10" end="1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66563">
                                            <p:txEl>
                                              <p:pRg st="10" end="10"/>
                                            </p:txEl>
                                          </p:spTgt>
                                        </p:tgtEl>
                                        <p:attrNameLst>
                                          <p:attrName>ppt_y</p:attrName>
                                        </p:attrNameLst>
                                      </p:cBhvr>
                                      <p:tavLst>
                                        <p:tav tm="0">
                                          <p:val>
                                            <p:strVal val="#ppt_y"/>
                                          </p:val>
                                        </p:tav>
                                        <p:tav tm="100000">
                                          <p:val>
                                            <p:strVal val="#ppt_y"/>
                                          </p:val>
                                        </p:tav>
                                      </p:tavLst>
                                    </p:anim>
                                    <p:anim calcmode="lin" valueType="num">
                                      <p:cBhvr>
                                        <p:cTn id="74" dur="500" fill="hold"/>
                                        <p:tgtEl>
                                          <p:spTgt spid="66563">
                                            <p:txEl>
                                              <p:pRg st="10" end="1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66563">
                                            <p:txEl>
                                              <p:pRg st="10" end="1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66563">
                                            <p:txEl>
                                              <p:pRg st="10" end="10"/>
                                            </p:txEl>
                                          </p:spTgt>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66563">
                                            <p:txEl>
                                              <p:pRg st="11" end="11"/>
                                            </p:txEl>
                                          </p:spTgt>
                                        </p:tgtEl>
                                        <p:attrNameLst>
                                          <p:attrName>style.visibility</p:attrName>
                                        </p:attrNameLst>
                                      </p:cBhvr>
                                      <p:to>
                                        <p:strVal val="visible"/>
                                      </p:to>
                                    </p:set>
                                    <p:anim calcmode="lin" valueType="num">
                                      <p:cBhvr>
                                        <p:cTn id="79" dur="500" fill="hold"/>
                                        <p:tgtEl>
                                          <p:spTgt spid="66563">
                                            <p:txEl>
                                              <p:pRg st="11" end="1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66563">
                                            <p:txEl>
                                              <p:pRg st="11" end="11"/>
                                            </p:txEl>
                                          </p:spTgt>
                                        </p:tgtEl>
                                        <p:attrNameLst>
                                          <p:attrName>ppt_y</p:attrName>
                                        </p:attrNameLst>
                                      </p:cBhvr>
                                      <p:tavLst>
                                        <p:tav tm="0">
                                          <p:val>
                                            <p:strVal val="#ppt_y"/>
                                          </p:val>
                                        </p:tav>
                                        <p:tav tm="100000">
                                          <p:val>
                                            <p:strVal val="#ppt_y"/>
                                          </p:val>
                                        </p:tav>
                                      </p:tavLst>
                                    </p:anim>
                                    <p:anim calcmode="lin" valueType="num">
                                      <p:cBhvr>
                                        <p:cTn id="81" dur="500" fill="hold"/>
                                        <p:tgtEl>
                                          <p:spTgt spid="66563">
                                            <p:txEl>
                                              <p:pRg st="11" end="1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66563">
                                            <p:txEl>
                                              <p:pRg st="11" end="1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66563">
                                            <p:txEl>
                                              <p:pRg st="11" end="11"/>
                                            </p:txEl>
                                          </p:spTgt>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66563">
                                            <p:txEl>
                                              <p:pRg st="12" end="12"/>
                                            </p:txEl>
                                          </p:spTgt>
                                        </p:tgtEl>
                                        <p:attrNameLst>
                                          <p:attrName>style.visibility</p:attrName>
                                        </p:attrNameLst>
                                      </p:cBhvr>
                                      <p:to>
                                        <p:strVal val="visible"/>
                                      </p:to>
                                    </p:set>
                                    <p:anim calcmode="lin" valueType="num">
                                      <p:cBhvr>
                                        <p:cTn id="86" dur="500" fill="hold"/>
                                        <p:tgtEl>
                                          <p:spTgt spid="66563">
                                            <p:txEl>
                                              <p:pRg st="12" end="12"/>
                                            </p:txEl>
                                          </p:spTgt>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66563">
                                            <p:txEl>
                                              <p:pRg st="12" end="12"/>
                                            </p:txEl>
                                          </p:spTgt>
                                        </p:tgtEl>
                                        <p:attrNameLst>
                                          <p:attrName>ppt_y</p:attrName>
                                        </p:attrNameLst>
                                      </p:cBhvr>
                                      <p:tavLst>
                                        <p:tav tm="0">
                                          <p:val>
                                            <p:strVal val="#ppt_y"/>
                                          </p:val>
                                        </p:tav>
                                        <p:tav tm="100000">
                                          <p:val>
                                            <p:strVal val="#ppt_y"/>
                                          </p:val>
                                        </p:tav>
                                      </p:tavLst>
                                    </p:anim>
                                    <p:anim calcmode="lin" valueType="num">
                                      <p:cBhvr>
                                        <p:cTn id="88" dur="500" fill="hold"/>
                                        <p:tgtEl>
                                          <p:spTgt spid="66563">
                                            <p:txEl>
                                              <p:pRg st="12" end="1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66563">
                                            <p:txEl>
                                              <p:pRg st="12" end="1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66563">
                                            <p:txEl>
                                              <p:pRg st="12" end="12"/>
                                            </p:txEl>
                                          </p:spTgt>
                                        </p:tgtEl>
                                      </p:cBhvr>
                                    </p:animEffect>
                                  </p:childTnLst>
                                </p:cTn>
                              </p:par>
                              <p:par>
                                <p:cTn id="91" presetID="41" presetClass="entr" presetSubtype="0" fill="hold" grpId="0" nodeType="withEffect">
                                  <p:stCondLst>
                                    <p:cond delay="0"/>
                                  </p:stCondLst>
                                  <p:iterate type="lt">
                                    <p:tmPct val="10000"/>
                                  </p:iterate>
                                  <p:childTnLst>
                                    <p:set>
                                      <p:cBhvr>
                                        <p:cTn id="92" dur="1" fill="hold">
                                          <p:stCondLst>
                                            <p:cond delay="0"/>
                                          </p:stCondLst>
                                        </p:cTn>
                                        <p:tgtEl>
                                          <p:spTgt spid="66563">
                                            <p:txEl>
                                              <p:pRg st="13" end="13"/>
                                            </p:txEl>
                                          </p:spTgt>
                                        </p:tgtEl>
                                        <p:attrNameLst>
                                          <p:attrName>style.visibility</p:attrName>
                                        </p:attrNameLst>
                                      </p:cBhvr>
                                      <p:to>
                                        <p:strVal val="visible"/>
                                      </p:to>
                                    </p:set>
                                    <p:anim calcmode="lin" valueType="num">
                                      <p:cBhvr>
                                        <p:cTn id="93" dur="500" fill="hold"/>
                                        <p:tgtEl>
                                          <p:spTgt spid="66563">
                                            <p:txEl>
                                              <p:pRg st="13" end="13"/>
                                            </p:txEl>
                                          </p:spTgt>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66563">
                                            <p:txEl>
                                              <p:pRg st="13" end="13"/>
                                            </p:txEl>
                                          </p:spTgt>
                                        </p:tgtEl>
                                        <p:attrNameLst>
                                          <p:attrName>ppt_y</p:attrName>
                                        </p:attrNameLst>
                                      </p:cBhvr>
                                      <p:tavLst>
                                        <p:tav tm="0">
                                          <p:val>
                                            <p:strVal val="#ppt_y"/>
                                          </p:val>
                                        </p:tav>
                                        <p:tav tm="100000">
                                          <p:val>
                                            <p:strVal val="#ppt_y"/>
                                          </p:val>
                                        </p:tav>
                                      </p:tavLst>
                                    </p:anim>
                                    <p:anim calcmode="lin" valueType="num">
                                      <p:cBhvr>
                                        <p:cTn id="95" dur="500" fill="hold"/>
                                        <p:tgtEl>
                                          <p:spTgt spid="66563">
                                            <p:txEl>
                                              <p:pRg st="13" end="1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66563">
                                            <p:txEl>
                                              <p:pRg st="13" end="1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66563">
                                            <p:txEl>
                                              <p:pRg st="13" end="13"/>
                                            </p:txEl>
                                          </p:spTgt>
                                        </p:tgtEl>
                                      </p:cBhvr>
                                    </p:animEffect>
                                  </p:childTnLst>
                                </p:cTn>
                              </p:par>
                              <p:par>
                                <p:cTn id="98" presetID="41" presetClass="entr" presetSubtype="0" fill="hold" grpId="0" nodeType="withEffect">
                                  <p:stCondLst>
                                    <p:cond delay="0"/>
                                  </p:stCondLst>
                                  <p:iterate type="lt">
                                    <p:tmPct val="10000"/>
                                  </p:iterate>
                                  <p:childTnLst>
                                    <p:set>
                                      <p:cBhvr>
                                        <p:cTn id="99" dur="1" fill="hold">
                                          <p:stCondLst>
                                            <p:cond delay="0"/>
                                          </p:stCondLst>
                                        </p:cTn>
                                        <p:tgtEl>
                                          <p:spTgt spid="66563">
                                            <p:txEl>
                                              <p:pRg st="14" end="14"/>
                                            </p:txEl>
                                          </p:spTgt>
                                        </p:tgtEl>
                                        <p:attrNameLst>
                                          <p:attrName>style.visibility</p:attrName>
                                        </p:attrNameLst>
                                      </p:cBhvr>
                                      <p:to>
                                        <p:strVal val="visible"/>
                                      </p:to>
                                    </p:set>
                                    <p:anim calcmode="lin" valueType="num">
                                      <p:cBhvr>
                                        <p:cTn id="100" dur="500" fill="hold"/>
                                        <p:tgtEl>
                                          <p:spTgt spid="66563">
                                            <p:txEl>
                                              <p:pRg st="14" end="14"/>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66563">
                                            <p:txEl>
                                              <p:pRg st="14" end="14"/>
                                            </p:txEl>
                                          </p:spTgt>
                                        </p:tgtEl>
                                        <p:attrNameLst>
                                          <p:attrName>ppt_y</p:attrName>
                                        </p:attrNameLst>
                                      </p:cBhvr>
                                      <p:tavLst>
                                        <p:tav tm="0">
                                          <p:val>
                                            <p:strVal val="#ppt_y"/>
                                          </p:val>
                                        </p:tav>
                                        <p:tav tm="100000">
                                          <p:val>
                                            <p:strVal val="#ppt_y"/>
                                          </p:val>
                                        </p:tav>
                                      </p:tavLst>
                                    </p:anim>
                                    <p:anim calcmode="lin" valueType="num">
                                      <p:cBhvr>
                                        <p:cTn id="102" dur="500" fill="hold"/>
                                        <p:tgtEl>
                                          <p:spTgt spid="66563">
                                            <p:txEl>
                                              <p:pRg st="14" end="1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66563">
                                            <p:txEl>
                                              <p:pRg st="14" end="1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6656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4294967295"/>
          </p:nvPr>
        </p:nvSpPr>
        <p:spPr bwMode="auto">
          <a:xfrm>
            <a:off x="555625" y="3463925"/>
            <a:ext cx="11544300" cy="4319588"/>
          </a:xfrm>
          <a:noFill/>
        </p:spPr>
        <p:txBody>
          <a:bodyPr wrap="square" lIns="114803" tIns="57401" rIns="114803" bIns="57401" numCol="1" anchor="t" anchorCtr="0" compatLnSpc="1">
            <a:prstTxWarp prst="textNoShape">
              <a:avLst/>
            </a:prstTxWarp>
          </a:bodyPr>
          <a:lstStyle/>
          <a:p>
            <a:pPr>
              <a:lnSpc>
                <a:spcPct val="120000"/>
              </a:lnSpc>
            </a:pPr>
            <a:r>
              <a:rPr lang="zh-CN" altLang="en-US" sz="1700" b="1" smtClean="0"/>
              <a:t>耐受性：</a:t>
            </a:r>
            <a:r>
              <a:rPr lang="zh-CN" altLang="en-US" sz="1700" b="1" smtClean="0">
                <a:latin typeface="宋体" charset="-122"/>
              </a:rPr>
              <a:t>不断的使用同一种或同一类毒品后，毒品产生的效果会出现退化现象，机体对该毒品的反应迟钝、变弱，必须不断增加剂量才能达到原来的效果。</a:t>
            </a:r>
          </a:p>
          <a:p>
            <a:pPr>
              <a:lnSpc>
                <a:spcPct val="120000"/>
              </a:lnSpc>
            </a:pPr>
            <a:r>
              <a:rPr lang="zh-CN" altLang="en-US" sz="1700" b="1" smtClean="0"/>
              <a:t>交叉耐受性：指对一种药物产生耐受性后，应用同一类药物（即使是第一次使用）时也会出现耐受性。如吗啡与海洛因之间。</a:t>
            </a:r>
            <a:r>
              <a:rPr lang="zh-CN" altLang="en-US" sz="1700" b="1" smtClean="0">
                <a:latin typeface="宋体" charset="-122"/>
              </a:rPr>
              <a:t>但在阿片类药物和镇静催眠药、酒精之间并不产生交叉耐受性</a:t>
            </a:r>
            <a:r>
              <a:rPr lang="zh-CN" altLang="en-US" sz="1700" b="1" smtClean="0"/>
              <a:t> </a:t>
            </a:r>
          </a:p>
        </p:txBody>
      </p:sp>
      <p:sp>
        <p:nvSpPr>
          <p:cNvPr id="67587" name="Rectangle 3"/>
          <p:cNvSpPr>
            <a:spLocks noChangeArrowheads="1"/>
          </p:cNvSpPr>
          <p:nvPr/>
        </p:nvSpPr>
        <p:spPr bwMode="auto">
          <a:xfrm>
            <a:off x="858838" y="1870075"/>
            <a:ext cx="2617787" cy="803275"/>
          </a:xfrm>
          <a:prstGeom prst="rect">
            <a:avLst/>
          </a:prstGeom>
          <a:noFill/>
          <a:ln w="9525">
            <a:noFill/>
            <a:miter lim="800000"/>
            <a:headEnd/>
            <a:tailEnd/>
          </a:ln>
          <a:effectLst/>
        </p:spPr>
        <p:txBody>
          <a:bodyPr wrap="none" lIns="114803" tIns="57401" rIns="114803" bIns="57401">
            <a:spAutoFit/>
          </a:bodyPr>
          <a:lstStyle/>
          <a:p>
            <a:pPr defTabSz="1147763">
              <a:spcBef>
                <a:spcPct val="50000"/>
              </a:spcBef>
              <a:buFont typeface="Arial" charset="0"/>
              <a:buNone/>
            </a:pPr>
            <a:r>
              <a:rPr lang="zh-CN" altLang="en-US" sz="5500">
                <a:solidFill>
                  <a:srgbClr val="FF0000"/>
                </a:solidFill>
                <a:latin typeface="Arial" charset="0"/>
              </a:rPr>
              <a:t>耐受性</a:t>
            </a:r>
          </a:p>
        </p:txBody>
      </p:sp>
      <p:pic>
        <p:nvPicPr>
          <p:cNvPr id="67588" name="图片 25" descr="06.jpg"/>
          <p:cNvPicPr>
            <a:picLocks noChangeAspect="1"/>
          </p:cNvPicPr>
          <p:nvPr/>
        </p:nvPicPr>
        <p:blipFill>
          <a:blip r:embed="rId3"/>
          <a:srcRect/>
          <a:stretch>
            <a:fillRect/>
          </a:stretch>
        </p:blipFill>
        <p:spPr bwMode="auto">
          <a:xfrm>
            <a:off x="8961438" y="0"/>
            <a:ext cx="3897312" cy="2687638"/>
          </a:xfrm>
          <a:prstGeom prst="rect">
            <a:avLst/>
          </a:prstGeom>
          <a:noFill/>
          <a:ln w="9525">
            <a:noFill/>
            <a:miter lim="800000"/>
            <a:headEnd/>
            <a:tailEnd/>
          </a:ln>
        </p:spPr>
      </p:pic>
      <p:pic>
        <p:nvPicPr>
          <p:cNvPr id="67589" name="Picture 6" descr="针筒"/>
          <p:cNvPicPr>
            <a:picLocks noChangeAspect="1" noChangeArrowheads="1"/>
          </p:cNvPicPr>
          <p:nvPr/>
        </p:nvPicPr>
        <p:blipFill>
          <a:blip r:embed="rId4"/>
          <a:srcRect/>
          <a:stretch>
            <a:fillRect/>
          </a:stretch>
        </p:blipFill>
        <p:spPr bwMode="auto">
          <a:xfrm>
            <a:off x="6732588" y="5514975"/>
            <a:ext cx="2659062" cy="1354138"/>
          </a:xfrm>
          <a:prstGeom prst="rect">
            <a:avLst/>
          </a:prstGeom>
          <a:noFill/>
          <a:ln w="9525">
            <a:noFill/>
            <a:miter lim="800000"/>
            <a:headEnd/>
            <a:tailEnd/>
          </a:ln>
        </p:spPr>
      </p:pic>
      <p:sp>
        <p:nvSpPr>
          <p:cNvPr id="67590" name="Text Box 7"/>
          <p:cNvSpPr txBox="1">
            <a:spLocks noChangeArrowheads="1"/>
          </p:cNvSpPr>
          <p:nvPr/>
        </p:nvSpPr>
        <p:spPr bwMode="gray">
          <a:xfrm>
            <a:off x="5922963" y="6735763"/>
            <a:ext cx="858837" cy="434975"/>
          </a:xfrm>
          <a:prstGeom prst="rect">
            <a:avLst/>
          </a:prstGeom>
          <a:noFill/>
          <a:ln w="9525" algn="ctr">
            <a:noFill/>
            <a:miter lim="800000"/>
            <a:headEnd/>
            <a:tailEnd/>
          </a:ln>
          <a:effectLst/>
        </p:spPr>
        <p:txBody>
          <a:bodyPr lIns="114803" tIns="57401" rIns="114803" bIns="57401">
            <a:spAutoFit/>
          </a:bodyPr>
          <a:lstStyle/>
          <a:p>
            <a:pPr algn="just" defTabSz="1147763">
              <a:lnSpc>
                <a:spcPct val="155000"/>
              </a:lnSpc>
              <a:spcBef>
                <a:spcPct val="50000"/>
              </a:spcBef>
              <a:buFont typeface="Arial" charset="0"/>
              <a:buNone/>
            </a:pPr>
            <a:r>
              <a:rPr lang="en-US" altLang="zh-CN" sz="2000">
                <a:latin typeface="隶书" pitchFamily="49" charset="-122"/>
                <a:ea typeface="隶书" pitchFamily="49" charset="-122"/>
              </a:rPr>
              <a:t>15</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67586">
                                            <p:txEl>
                                              <p:pRg st="0" end="0"/>
                                            </p:txEl>
                                          </p:spTgt>
                                        </p:tgtEl>
                                        <p:attrNameLst>
                                          <p:attrName>style.visibility</p:attrName>
                                        </p:attrNameLst>
                                      </p:cBhvr>
                                      <p:to>
                                        <p:strVal val="visible"/>
                                      </p:to>
                                    </p:set>
                                    <p:animEffect transition="in" filter="wedge">
                                      <p:cBhvr>
                                        <p:cTn id="7" dur="2000"/>
                                        <p:tgtEl>
                                          <p:spTgt spid="6758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67586">
                                            <p:txEl>
                                              <p:pRg st="1" end="1"/>
                                            </p:txEl>
                                          </p:spTgt>
                                        </p:tgtEl>
                                        <p:attrNameLst>
                                          <p:attrName>style.visibility</p:attrName>
                                        </p:attrNameLst>
                                      </p:cBhvr>
                                      <p:to>
                                        <p:strVal val="visible"/>
                                      </p:to>
                                    </p:set>
                                    <p:animEffect transition="in" filter="wedge">
                                      <p:cBhvr>
                                        <p:cTn id="12" dur="2000"/>
                                        <p:tgtEl>
                                          <p:spTgt spid="675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4294967295"/>
          </p:nvPr>
        </p:nvSpPr>
        <p:spPr bwMode="auto">
          <a:xfrm>
            <a:off x="0" y="3768725"/>
            <a:ext cx="12253913" cy="4579938"/>
          </a:xfrm>
          <a:noFill/>
        </p:spPr>
        <p:txBody>
          <a:bodyPr wrap="square" lIns="114803" tIns="57401" rIns="114803" bIns="57401" numCol="1" anchor="t" anchorCtr="0" compatLnSpc="1">
            <a:prstTxWarp prst="textNoShape">
              <a:avLst/>
            </a:prstTxWarp>
          </a:bodyPr>
          <a:lstStyle/>
          <a:p>
            <a:pPr>
              <a:lnSpc>
                <a:spcPct val="120000"/>
              </a:lnSpc>
            </a:pPr>
            <a:endParaRPr lang="zh-CN" altLang="en-US" sz="1700" b="1" smtClean="0"/>
          </a:p>
          <a:p>
            <a:pPr>
              <a:lnSpc>
                <a:spcPct val="120000"/>
              </a:lnSpc>
            </a:pPr>
            <a:r>
              <a:rPr lang="zh-CN" altLang="en-US" sz="1700" b="1" smtClean="0"/>
              <a:t>身体依赖性（生理依赖性）：指长期反复使用毒品，建立了机体内毒品存在下的平衡，使机体处于适应状态。一旦停药可出现严重的生理功能紊乱，即戒断症状。</a:t>
            </a:r>
          </a:p>
          <a:p>
            <a:pPr>
              <a:lnSpc>
                <a:spcPct val="120000"/>
              </a:lnSpc>
            </a:pPr>
            <a:r>
              <a:rPr lang="zh-CN" altLang="en-US" sz="1700" b="1" smtClean="0"/>
              <a:t>精神依赖性</a:t>
            </a:r>
            <a:r>
              <a:rPr lang="zh-CN" altLang="en-US" sz="1700" b="1" smtClean="0">
                <a:latin typeface="Times New Roman" pitchFamily="18" charset="0"/>
              </a:rPr>
              <a:t>（心</a:t>
            </a:r>
            <a:r>
              <a:rPr lang="zh-CN" altLang="en-US" sz="1700" b="1" smtClean="0"/>
              <a:t>理依赖性</a:t>
            </a:r>
            <a:r>
              <a:rPr lang="zh-CN" altLang="en-US" sz="1700" b="1" smtClean="0">
                <a:latin typeface="Times New Roman" pitchFamily="18" charset="0"/>
              </a:rPr>
              <a:t>）</a:t>
            </a:r>
            <a:r>
              <a:rPr lang="zh-CN" altLang="en-US" sz="1700" b="1" smtClean="0"/>
              <a:t>：通常人们也称其为</a:t>
            </a:r>
            <a:r>
              <a:rPr lang="zh-CN" altLang="en-US" sz="1700" b="1" smtClean="0">
                <a:latin typeface="Tahoma" pitchFamily="34" charset="0"/>
              </a:rPr>
              <a:t>“</a:t>
            </a:r>
            <a:r>
              <a:rPr lang="zh-CN" altLang="en-US" sz="1700" b="1" smtClean="0"/>
              <a:t>心瘾</a:t>
            </a:r>
            <a:r>
              <a:rPr lang="zh-CN" altLang="en-US" sz="1700" b="1" smtClean="0">
                <a:latin typeface="Tahoma" pitchFamily="34" charset="0"/>
              </a:rPr>
              <a:t>”</a:t>
            </a:r>
            <a:r>
              <a:rPr lang="zh-CN" altLang="en-US" sz="1700" b="1" smtClean="0"/>
              <a:t>，指用药后产生愉快满足的感觉，使用药者在精神上渴望周期性或连续用药，出现强迫性用药行为，以便获得舒适感（欣快感）。</a:t>
            </a:r>
          </a:p>
          <a:p>
            <a:pPr>
              <a:lnSpc>
                <a:spcPct val="120000"/>
              </a:lnSpc>
            </a:pPr>
            <a:endParaRPr lang="zh-CN" altLang="en-US" sz="1700" b="1" smtClean="0"/>
          </a:p>
        </p:txBody>
      </p:sp>
      <p:sp>
        <p:nvSpPr>
          <p:cNvPr id="402436" name="Rectangle 4"/>
          <p:cNvSpPr>
            <a:spLocks noChangeArrowheads="1"/>
          </p:cNvSpPr>
          <p:nvPr/>
        </p:nvSpPr>
        <p:spPr bwMode="auto">
          <a:xfrm>
            <a:off x="428625" y="5667375"/>
            <a:ext cx="12430125" cy="1973263"/>
          </a:xfrm>
          <a:prstGeom prst="rect">
            <a:avLst/>
          </a:prstGeom>
          <a:noFill/>
          <a:ln w="9525">
            <a:noFill/>
            <a:miter lim="800000"/>
            <a:headEnd/>
            <a:tailEnd/>
          </a:ln>
          <a:effectLst/>
        </p:spPr>
        <p:txBody>
          <a:bodyPr lIns="114803" tIns="57401" rIns="114803" bIns="57401" anchor="ctr"/>
          <a:lstStyle/>
          <a:p>
            <a:pPr algn="ctr" defTabSz="1147763">
              <a:buFont typeface="Arial" charset="0"/>
              <a:buNone/>
            </a:pPr>
            <a:r>
              <a:rPr lang="zh-CN" altLang="en-US" sz="2000" b="1">
                <a:solidFill>
                  <a:srgbClr val="FF0000"/>
                </a:solidFill>
                <a:latin typeface="Arial" charset="0"/>
                <a:ea typeface="楷体_GB2312" pitchFamily="49" charset="-122"/>
              </a:rPr>
              <a:t>毒品之“毒”就表现在它能使吸食它的人，在不知不觉中上瘾，形成对它的身体依赖和心理依赖。</a:t>
            </a:r>
            <a:br>
              <a:rPr lang="zh-CN" altLang="en-US" sz="2000" b="1">
                <a:solidFill>
                  <a:srgbClr val="FF0000"/>
                </a:solidFill>
                <a:latin typeface="Arial" charset="0"/>
                <a:ea typeface="楷体_GB2312" pitchFamily="49" charset="-122"/>
              </a:rPr>
            </a:br>
            <a:r>
              <a:rPr lang="zh-CN" altLang="en-US" sz="2000" b="1">
                <a:solidFill>
                  <a:srgbClr val="FF0000"/>
                </a:solidFill>
                <a:latin typeface="Arial" charset="0"/>
                <a:ea typeface="楷体_GB2312" pitchFamily="49" charset="-122"/>
              </a:rPr>
              <a:t/>
            </a:r>
            <a:br>
              <a:rPr lang="zh-CN" altLang="en-US" sz="2000" b="1">
                <a:solidFill>
                  <a:srgbClr val="FF0000"/>
                </a:solidFill>
                <a:latin typeface="Arial" charset="0"/>
                <a:ea typeface="楷体_GB2312" pitchFamily="49" charset="-122"/>
              </a:rPr>
            </a:br>
            <a:r>
              <a:rPr lang="zh-CN" altLang="en-US" sz="2000" b="1">
                <a:solidFill>
                  <a:srgbClr val="FF0000"/>
                </a:solidFill>
                <a:latin typeface="Arial" charset="0"/>
                <a:ea typeface="楷体_GB2312" pitchFamily="49" charset="-122"/>
              </a:rPr>
              <a:t>一日吸毒，十年戒毒，终身想毒</a:t>
            </a:r>
            <a:endParaRPr lang="zh-CN" altLang="en-US" sz="2000" b="1">
              <a:solidFill>
                <a:schemeClr val="bg1"/>
              </a:solidFill>
              <a:latin typeface="Arial" charset="0"/>
            </a:endParaRPr>
          </a:p>
        </p:txBody>
      </p:sp>
      <p:pic>
        <p:nvPicPr>
          <p:cNvPr id="69636" name="Picture 5" descr="吸毒成瘾画"/>
          <p:cNvPicPr>
            <a:picLocks noChangeAspect="1" noChangeArrowheads="1"/>
          </p:cNvPicPr>
          <p:nvPr/>
        </p:nvPicPr>
        <p:blipFill>
          <a:blip r:embed="rId3"/>
          <a:srcRect/>
          <a:stretch>
            <a:fillRect/>
          </a:stretch>
        </p:blipFill>
        <p:spPr bwMode="auto">
          <a:xfrm>
            <a:off x="0" y="0"/>
            <a:ext cx="12858750" cy="3616325"/>
          </a:xfrm>
          <a:prstGeom prst="rect">
            <a:avLst/>
          </a:prstGeom>
          <a:noFill/>
          <a:ln w="9525">
            <a:noFill/>
            <a:miter lim="800000"/>
            <a:headEnd/>
            <a:tailEnd/>
          </a:ln>
        </p:spPr>
      </p:pic>
      <p:sp>
        <p:nvSpPr>
          <p:cNvPr id="69637" name="Rectangle 3"/>
          <p:cNvSpPr>
            <a:spLocks noChangeArrowheads="1"/>
          </p:cNvSpPr>
          <p:nvPr/>
        </p:nvSpPr>
        <p:spPr bwMode="auto">
          <a:xfrm>
            <a:off x="555625" y="2855913"/>
            <a:ext cx="2409825" cy="739775"/>
          </a:xfrm>
          <a:prstGeom prst="rect">
            <a:avLst/>
          </a:prstGeom>
          <a:noFill/>
          <a:ln w="9525">
            <a:noFill/>
            <a:miter lim="800000"/>
            <a:headEnd/>
            <a:tailEnd/>
          </a:ln>
          <a:effectLst/>
        </p:spPr>
        <p:txBody>
          <a:bodyPr wrap="none" lIns="114803" tIns="57401" rIns="114803" bIns="57401">
            <a:spAutoFit/>
          </a:bodyPr>
          <a:lstStyle/>
          <a:p>
            <a:pPr defTabSz="1147763">
              <a:buFont typeface="Arial" charset="0"/>
              <a:buNone/>
            </a:pPr>
            <a:r>
              <a:rPr lang="zh-CN" altLang="en-US" sz="5000" b="1">
                <a:solidFill>
                  <a:srgbClr val="FF0000"/>
                </a:solidFill>
                <a:latin typeface="Arial" charset="0"/>
              </a:rPr>
              <a:t>依赖性</a:t>
            </a:r>
          </a:p>
        </p:txBody>
      </p:sp>
      <p:sp>
        <p:nvSpPr>
          <p:cNvPr id="69638" name="Text Box 6"/>
          <p:cNvSpPr txBox="1">
            <a:spLocks noChangeArrowheads="1"/>
          </p:cNvSpPr>
          <p:nvPr/>
        </p:nvSpPr>
        <p:spPr bwMode="gray">
          <a:xfrm>
            <a:off x="6213475" y="6797675"/>
            <a:ext cx="860425" cy="434975"/>
          </a:xfrm>
          <a:prstGeom prst="rect">
            <a:avLst/>
          </a:prstGeom>
          <a:noFill/>
          <a:ln w="9525" algn="ctr">
            <a:noFill/>
            <a:miter lim="800000"/>
            <a:headEnd/>
            <a:tailEnd/>
          </a:ln>
          <a:effectLst/>
        </p:spPr>
        <p:txBody>
          <a:bodyPr lIns="114803" tIns="57401" rIns="114803" bIns="57401">
            <a:spAutoFit/>
          </a:bodyPr>
          <a:lstStyle/>
          <a:p>
            <a:pPr algn="just" defTabSz="1147763">
              <a:lnSpc>
                <a:spcPct val="155000"/>
              </a:lnSpc>
              <a:spcBef>
                <a:spcPct val="50000"/>
              </a:spcBef>
              <a:buFont typeface="Arial" charset="0"/>
              <a:buNone/>
            </a:pPr>
            <a:r>
              <a:rPr lang="en-US" altLang="zh-CN" sz="2000">
                <a:latin typeface="隶书" pitchFamily="49" charset="-122"/>
                <a:ea typeface="隶书" pitchFamily="49" charset="-122"/>
              </a:rPr>
              <a:t>16</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69634">
                                            <p:txEl>
                                              <p:pRg st="1" end="1"/>
                                            </p:txEl>
                                          </p:spTgt>
                                        </p:tgtEl>
                                        <p:attrNameLst>
                                          <p:attrName>style.visibility</p:attrName>
                                        </p:attrNameLst>
                                      </p:cBhvr>
                                      <p:to>
                                        <p:strVal val="visible"/>
                                      </p:to>
                                    </p:set>
                                    <p:anim calcmode="lin" valueType="num">
                                      <p:cBhvr>
                                        <p:cTn id="7" dur="500" fill="hold"/>
                                        <p:tgtEl>
                                          <p:spTgt spid="69634">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69634">
                                            <p:txEl>
                                              <p:pRg st="1" end="1"/>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69634">
                                            <p:txEl>
                                              <p:pRg st="2" end="2"/>
                                            </p:txEl>
                                          </p:spTgt>
                                        </p:tgtEl>
                                        <p:attrNameLst>
                                          <p:attrName>style.visibility</p:attrName>
                                        </p:attrNameLst>
                                      </p:cBhvr>
                                      <p:to>
                                        <p:strVal val="visible"/>
                                      </p:to>
                                    </p:set>
                                    <p:anim calcmode="lin" valueType="num">
                                      <p:cBhvr>
                                        <p:cTn id="11" dur="500" fill="hold"/>
                                        <p:tgtEl>
                                          <p:spTgt spid="69634">
                                            <p:txEl>
                                              <p:pRg st="2" end="2"/>
                                            </p:txEl>
                                          </p:spTgt>
                                        </p:tgtEl>
                                        <p:attrNameLst>
                                          <p:attrName>ppt_w</p:attrName>
                                        </p:attrNameLst>
                                      </p:cBhvr>
                                      <p:tavLst>
                                        <p:tav tm="0">
                                          <p:val>
                                            <p:fltVal val="0"/>
                                          </p:val>
                                        </p:tav>
                                        <p:tav tm="100000">
                                          <p:val>
                                            <p:strVal val="#ppt_w"/>
                                          </p:val>
                                        </p:tav>
                                      </p:tavLst>
                                    </p:anim>
                                    <p:anim calcmode="lin" valueType="num">
                                      <p:cBhvr>
                                        <p:cTn id="12" dur="500" fill="hold"/>
                                        <p:tgtEl>
                                          <p:spTgt spid="69634">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2" fill="hold" grpId="0" nodeType="clickEffect">
                                  <p:stCondLst>
                                    <p:cond delay="0"/>
                                  </p:stCondLst>
                                  <p:childTnLst>
                                    <p:set>
                                      <p:cBhvr>
                                        <p:cTn id="16" dur="1" fill="hold">
                                          <p:stCondLst>
                                            <p:cond delay="0"/>
                                          </p:stCondLst>
                                        </p:cTn>
                                        <p:tgtEl>
                                          <p:spTgt spid="402436"/>
                                        </p:tgtEl>
                                        <p:attrNameLst>
                                          <p:attrName>style.visibility</p:attrName>
                                        </p:attrNameLst>
                                      </p:cBhvr>
                                      <p:to>
                                        <p:strVal val="visible"/>
                                      </p:to>
                                    </p:set>
                                    <p:animEffect transition="in" filter="slide(fromRight)">
                                      <p:cBhvr>
                                        <p:cTn id="17" dur="2000"/>
                                        <p:tgtEl>
                                          <p:spTgt spid="402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3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内容占位符 1"/>
          <p:cNvSpPr>
            <a:spLocks noGrp="1" noChangeArrowheads="1"/>
          </p:cNvSpPr>
          <p:nvPr>
            <p:ph idx="1"/>
          </p:nvPr>
        </p:nvSpPr>
        <p:spPr>
          <a:xfrm>
            <a:off x="2249488" y="1011238"/>
            <a:ext cx="8361362" cy="4746625"/>
          </a:xfrm>
        </p:spPr>
        <p:txBody>
          <a:bodyPr/>
          <a:lstStyle/>
          <a:p>
            <a:pPr defTabSz="963930" fontAlgn="auto">
              <a:spcBef>
                <a:spcPts val="1055"/>
              </a:spcBef>
              <a:spcAft>
                <a:spcPts val="0"/>
              </a:spcAft>
              <a:buFont typeface="Arial" panose="020B0604020202020204" pitchFamily="34" charset="0"/>
              <a:buChar char="•"/>
              <a:defRPr/>
            </a:pPr>
            <a:r>
              <a:rPr lang="zh-CN" altLang="en-US" sz="2531"/>
              <a:t>（一）吸毒对个人的危害——图片出示吸毒者脑部病变图小结：</a:t>
            </a:r>
          </a:p>
          <a:p>
            <a:pPr defTabSz="963930" fontAlgn="auto">
              <a:spcBef>
                <a:spcPts val="1055"/>
              </a:spcBef>
              <a:spcAft>
                <a:spcPts val="0"/>
              </a:spcAft>
              <a:buFont typeface="Arial" panose="020B0604020202020204" pitchFamily="34" charset="0"/>
              <a:buChar char="•"/>
              <a:defRPr/>
            </a:pPr>
            <a:r>
              <a:rPr lang="zh-CN" altLang="en-US" sz="2531"/>
              <a:t>1、吸毒严重摧残人的身体：吸毒破坏人体正常生理机能和新陈代谢并导致多种疾病，如果吸毒过量还会造成突然死亡。</a:t>
            </a:r>
          </a:p>
          <a:p>
            <a:pPr defTabSz="963930" fontAlgn="auto">
              <a:spcBef>
                <a:spcPts val="1055"/>
              </a:spcBef>
              <a:spcAft>
                <a:spcPts val="0"/>
              </a:spcAft>
              <a:buFont typeface="Arial" panose="020B0604020202020204" pitchFamily="34" charset="0"/>
              <a:buChar char="•"/>
              <a:defRPr/>
            </a:pPr>
            <a:r>
              <a:rPr lang="zh-CN" altLang="en-US" sz="2531"/>
              <a:t>2、吸毒扭曲人格，自毁前程：吸毒者毒瘾发作时，大都会不顾廉耻，丧失自尊，无法进行正常的生活、学习和工作，他们普遍丧失正常的人生观、价值观，人格扭曲，难以自拔，即使是有才华的人，一旦吸毒就掉进了死神和魔鬼的陷井，都不可避免走向堕落的深渊，从而毁掉自己的生活和前途。</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内容占位符 1" descr="2"/>
          <p:cNvPicPr>
            <a:picLocks noGrp="1" noChangeAspect="1" noChangeArrowheads="1"/>
          </p:cNvPicPr>
          <p:nvPr>
            <p:ph idx="1"/>
          </p:nvPr>
        </p:nvPicPr>
        <p:blipFill>
          <a:blip r:embed="rId2"/>
          <a:srcRect/>
          <a:stretch>
            <a:fillRect/>
          </a:stretch>
        </p:blipFill>
        <p:spPr bwMode="auto">
          <a:xfrm>
            <a:off x="2457450" y="998538"/>
            <a:ext cx="7708900" cy="5570537"/>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0" y="0"/>
            <a:ext cx="8070850" cy="4597400"/>
          </a:xfrm>
          <a:custGeom>
            <a:avLst/>
            <a:gdLst>
              <a:gd name="T0" fmla="*/ 8071119 w 10000"/>
              <a:gd name="T1" fmla="*/ 0 h 13164"/>
              <a:gd name="T2" fmla="*/ 0 w 10000"/>
              <a:gd name="T3" fmla="*/ 0 h 13164"/>
              <a:gd name="T4" fmla="*/ 12914 w 10000"/>
              <a:gd name="T5" fmla="*/ 4596697 h 13164"/>
              <a:gd name="T6" fmla="*/ 8071119 w 10000"/>
              <a:gd name="T7" fmla="*/ 0 h 131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00" h="13164">
                <a:moveTo>
                  <a:pt x="10000" y="0"/>
                </a:moveTo>
                <a:lnTo>
                  <a:pt x="0" y="0"/>
                </a:lnTo>
                <a:cubicBezTo>
                  <a:pt x="5" y="4388"/>
                  <a:pt x="11" y="8776"/>
                  <a:pt x="16" y="13164"/>
                </a:cubicBezTo>
                <a:lnTo>
                  <a:pt x="10000" y="0"/>
                </a:lnTo>
                <a:close/>
              </a:path>
            </a:pathLst>
          </a:custGeom>
          <a:solidFill>
            <a:schemeClr val="accent1"/>
          </a:solidFill>
          <a:ln w="9525">
            <a:noFill/>
            <a:round/>
            <a:headEnd/>
            <a:tailEnd/>
          </a:ln>
        </p:spPr>
        <p:txBody>
          <a:bodyPr lIns="128573" tIns="64286" rIns="128573" bIns="64286"/>
          <a:lstStyle/>
          <a:p>
            <a:endParaRPr lang="zh-CN" altLang="en-US"/>
          </a:p>
        </p:txBody>
      </p:sp>
      <p:sp>
        <p:nvSpPr>
          <p:cNvPr id="10" name="任意多边形 9"/>
          <p:cNvSpPr>
            <a:spLocks/>
          </p:cNvSpPr>
          <p:nvPr/>
        </p:nvSpPr>
        <p:spPr bwMode="auto">
          <a:xfrm>
            <a:off x="0" y="0"/>
            <a:ext cx="6303963" cy="7232650"/>
          </a:xfrm>
          <a:custGeom>
            <a:avLst/>
            <a:gdLst>
              <a:gd name="T0" fmla="*/ 0 w 6303578"/>
              <a:gd name="T1" fmla="*/ 5939796 h 7232650"/>
              <a:gd name="T2" fmla="*/ 707825 w 6303578"/>
              <a:gd name="T3" fmla="*/ 7232253 h 7232650"/>
              <a:gd name="T4" fmla="*/ 0 w 6303578"/>
              <a:gd name="T5" fmla="*/ 7232253 h 7232650"/>
              <a:gd name="T6" fmla="*/ 0 w 6303578"/>
              <a:gd name="T7" fmla="*/ 0 h 7232650"/>
              <a:gd name="T8" fmla="*/ 2087638 w 6303578"/>
              <a:gd name="T9" fmla="*/ 0 h 7232650"/>
              <a:gd name="T10" fmla="*/ 6303232 w 6303578"/>
              <a:gd name="T11" fmla="*/ 7232253 h 7232650"/>
              <a:gd name="T12" fmla="*/ 707826 w 6303578"/>
              <a:gd name="T13" fmla="*/ 7232253 h 7232650"/>
              <a:gd name="T14" fmla="*/ 0 w 6303578"/>
              <a:gd name="T15" fmla="*/ 5939796 h 723265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w="9525">
            <a:noFill/>
            <a:round/>
            <a:headEnd/>
            <a:tailEnd/>
          </a:ln>
        </p:spPr>
        <p:txBody>
          <a:bodyPr lIns="128573" tIns="64286" rIns="128573" bIns="64286"/>
          <a:lstStyle/>
          <a:p>
            <a:endParaRPr lang="zh-CN" altLang="en-US"/>
          </a:p>
        </p:txBody>
      </p:sp>
      <p:sp>
        <p:nvSpPr>
          <p:cNvPr id="11" name="MH_Number_1"/>
          <p:cNvSpPr/>
          <p:nvPr>
            <p:custDataLst>
              <p:tags r:id="rId1"/>
            </p:custDataLst>
          </p:nvPr>
        </p:nvSpPr>
        <p:spPr>
          <a:xfrm>
            <a:off x="6573838" y="2279650"/>
            <a:ext cx="379412" cy="379413"/>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1375" y="2219325"/>
            <a:ext cx="2251075" cy="57308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学习目标</a:t>
            </a:r>
          </a:p>
          <a:p>
            <a:pPr>
              <a:defRPr/>
            </a:pPr>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838" y="3173413"/>
            <a:ext cx="379412" cy="379412"/>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1375" y="3113088"/>
            <a:ext cx="2251075" cy="5730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认识毒品</a:t>
            </a:r>
          </a:p>
          <a:p>
            <a:pPr>
              <a:defRPr/>
            </a:pPr>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838" y="4065588"/>
            <a:ext cx="379412" cy="381000"/>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1375" y="4006850"/>
            <a:ext cx="2251075" cy="57308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毒品危害</a:t>
            </a:r>
          </a:p>
          <a:p>
            <a:pPr>
              <a:defRPr/>
            </a:pPr>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6573838" y="4959350"/>
            <a:ext cx="379412" cy="379413"/>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191375" y="4899025"/>
            <a:ext cx="3189288" cy="57308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生命如花，珍爱生命</a:t>
            </a:r>
          </a:p>
          <a:p>
            <a:pPr>
              <a:defRPr/>
            </a:pPr>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a:spLocks noChangeArrowheads="1"/>
          </p:cNvSpPr>
          <p:nvPr>
            <p:custDataLst>
              <p:tags r:id="rId9"/>
            </p:custDataLst>
          </p:nvPr>
        </p:nvSpPr>
        <p:spPr bwMode="auto">
          <a:xfrm>
            <a:off x="1241425" y="2432050"/>
            <a:ext cx="2625725" cy="1108075"/>
          </a:xfrm>
          <a:prstGeom prst="rect">
            <a:avLst/>
          </a:prstGeom>
          <a:noFill/>
          <a:ln w="9525">
            <a:noFill/>
            <a:miter lim="800000"/>
            <a:headEnd/>
            <a:tailEnd/>
          </a:ln>
        </p:spPr>
        <p:txBody>
          <a:bodyPr lIns="0" tIns="0" rIns="0" bIns="0" anchor="ctr">
            <a:spAutoFit/>
          </a:bodyPr>
          <a:lstStyle/>
          <a:p>
            <a:pPr algn="ctr"/>
            <a:r>
              <a:rPr lang="zh-CN" altLang="en-US" sz="7200" b="1">
                <a:solidFill>
                  <a:schemeClr val="bg1"/>
                </a:solidFill>
                <a:latin typeface="Arial" charset="0"/>
                <a:ea typeface="微软雅黑" pitchFamily="34" charset="-122"/>
                <a:sym typeface="Arial" charset="0"/>
              </a:rPr>
              <a:t>目 录</a:t>
            </a:r>
          </a:p>
        </p:txBody>
      </p:sp>
      <p:sp>
        <p:nvSpPr>
          <p:cNvPr id="20" name="MH_Others_2"/>
          <p:cNvSpPr txBox="1">
            <a:spLocks noChangeArrowheads="1"/>
          </p:cNvSpPr>
          <p:nvPr>
            <p:custDataLst>
              <p:tags r:id="rId10"/>
            </p:custDataLst>
          </p:nvPr>
        </p:nvSpPr>
        <p:spPr bwMode="auto">
          <a:xfrm>
            <a:off x="1389063" y="3609975"/>
            <a:ext cx="2330450" cy="492125"/>
          </a:xfrm>
          <a:prstGeom prst="rect">
            <a:avLst/>
          </a:prstGeom>
          <a:noFill/>
          <a:ln w="9525">
            <a:noFill/>
            <a:miter lim="800000"/>
            <a:headEnd/>
            <a:tailEnd/>
          </a:ln>
        </p:spPr>
        <p:txBody>
          <a:bodyPr lIns="0" tIns="0" rIns="0" bIns="0">
            <a:spAutoFit/>
          </a:bodyPr>
          <a:lstStyle/>
          <a:p>
            <a:pPr algn="ctr"/>
            <a:r>
              <a:rPr lang="en-US" altLang="zh-CN" sz="3200" b="1">
                <a:solidFill>
                  <a:schemeClr val="bg1"/>
                </a:solidFill>
                <a:latin typeface="Arial" charset="0"/>
                <a:ea typeface="微软雅黑" pitchFamily="34" charset="-122"/>
                <a:sym typeface="Arial" charset="0"/>
              </a:rPr>
              <a:t>CONTENTS</a:t>
            </a:r>
            <a:endParaRPr lang="zh-CN" altLang="en-US" sz="3200" b="1">
              <a:solidFill>
                <a:schemeClr val="bg1"/>
              </a:solidFill>
              <a:latin typeface="Arial" charset="0"/>
              <a:ea typeface="微软雅黑" pitchFamily="34" charset="-122"/>
              <a:sym typeface="Arial"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down)">
                                      <p:cBhvr>
                                        <p:cTn id="53" dur="500"/>
                                        <p:tgtEl>
                                          <p:spTgt spid="12"/>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down)">
                                      <p:cBhvr>
                                        <p:cTn id="56" dur="500"/>
                                        <p:tgtEl>
                                          <p:spTgt spid="1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down)">
                                      <p:cBhvr>
                                        <p:cTn id="59" dur="500"/>
                                        <p:tgtEl>
                                          <p:spTgt spid="16"/>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bldLvl="0" animBg="1"/>
      <p:bldP spid="13" grpId="0" animBg="1"/>
      <p:bldP spid="14" grpId="0" bldLvl="0" animBg="1"/>
      <p:bldP spid="15" grpId="0" animBg="1"/>
      <p:bldP spid="16" grpId="0" bldLvl="0" animBg="1"/>
      <p:bldP spid="17" grpId="0" animBg="1"/>
      <p:bldP spid="18" grpId="0" bldLvl="0" animBg="1"/>
      <p:bldP spid="19" grpId="0"/>
      <p:bldP spid="2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吸毒的演员"/>
          <p:cNvPicPr>
            <a:picLocks noChangeAspect="1"/>
          </p:cNvPicPr>
          <p:nvPr/>
        </p:nvPicPr>
        <p:blipFill>
          <a:blip r:embed="rId4"/>
          <a:srcRect/>
          <a:stretch>
            <a:fillRect/>
          </a:stretch>
        </p:blipFill>
        <p:spPr bwMode="auto">
          <a:xfrm>
            <a:off x="2798763" y="214313"/>
            <a:ext cx="4208462" cy="4902200"/>
          </a:xfrm>
          <a:prstGeom prst="rect">
            <a:avLst/>
          </a:prstGeom>
          <a:noFill/>
          <a:ln w="9525">
            <a:noFill/>
            <a:miter lim="800000"/>
            <a:headEnd/>
            <a:tailEnd/>
          </a:ln>
        </p:spPr>
      </p:pic>
      <p:pic>
        <p:nvPicPr>
          <p:cNvPr id="34819" name="Picture 3" descr="吸毒演员死亡"/>
          <p:cNvPicPr>
            <a:picLocks noChangeAspect="1"/>
          </p:cNvPicPr>
          <p:nvPr/>
        </p:nvPicPr>
        <p:blipFill>
          <a:blip r:embed="rId5"/>
          <a:srcRect/>
          <a:stretch>
            <a:fillRect/>
          </a:stretch>
        </p:blipFill>
        <p:spPr bwMode="auto">
          <a:xfrm>
            <a:off x="7218363" y="214313"/>
            <a:ext cx="3967162" cy="4902200"/>
          </a:xfrm>
          <a:prstGeom prst="rect">
            <a:avLst/>
          </a:prstGeom>
          <a:noFill/>
          <a:ln w="9525">
            <a:noFill/>
            <a:miter lim="800000"/>
            <a:headEnd/>
            <a:tailEnd/>
          </a:ln>
        </p:spPr>
      </p:pic>
      <p:sp>
        <p:nvSpPr>
          <p:cNvPr id="12292" name="Text Box 4"/>
          <p:cNvSpPr txBox="1"/>
          <p:nvPr/>
        </p:nvSpPr>
        <p:spPr>
          <a:xfrm>
            <a:off x="2411413" y="5865813"/>
            <a:ext cx="4338637" cy="804862"/>
          </a:xfrm>
          <a:prstGeom prst="rect">
            <a:avLst/>
          </a:prstGeom>
          <a:noFill/>
          <a:ln w="12700">
            <a:noFill/>
          </a:ln>
        </p:spPr>
        <p:txBody>
          <a:bodyPr>
            <a:spAutoFit/>
          </a:bodyPr>
          <a:lstStyle/>
          <a:p>
            <a:pPr>
              <a:spcBef>
                <a:spcPct val="50000"/>
              </a:spcBef>
              <a:defRPr/>
            </a:pPr>
            <a:endParaRPr lang="zh-CN" altLang="en-US" sz="4640" dirty="0">
              <a:latin typeface="Times New Roman" panose="02020603050405020304" pitchFamily="18" charset="0"/>
              <a:ea typeface="宋体" panose="02010600030101010101" pitchFamily="2" charset="-122"/>
            </a:endParaRPr>
          </a:p>
        </p:txBody>
      </p:sp>
      <p:sp>
        <p:nvSpPr>
          <p:cNvPr id="34821" name="Text Box 5"/>
          <p:cNvSpPr txBox="1"/>
          <p:nvPr/>
        </p:nvSpPr>
        <p:spPr>
          <a:xfrm>
            <a:off x="5237163" y="6211888"/>
            <a:ext cx="4419600" cy="804862"/>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吸毒演员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projctor.wav"/>
                                        </p:tgtEl>
                                      </p:cMediaNode>
                                    </p:audio>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34819"/>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3" name="ricochet.wav"/>
                                        </p:tgtEl>
                                      </p:cMediaNode>
                                    </p:audio>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821"/>
                                        </p:tgtEl>
                                        <p:attrNameLst>
                                          <p:attrName>style.visibility</p:attrName>
                                        </p:attrNameLst>
                                      </p:cBhvr>
                                      <p:to>
                                        <p:strVal val="visible"/>
                                      </p:to>
                                    </p:set>
                                    <p:animEffect transition="in" filter="blinds(horizontal)">
                                      <p:cBhvr>
                                        <p:cTn id="17" dur="500"/>
                                        <p:tgtEl>
                                          <p:spTgt spid="34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内容占位符 1" descr="3"/>
          <p:cNvPicPr>
            <a:picLocks noGrp="1" noChangeAspect="1" noChangeArrowheads="1"/>
          </p:cNvPicPr>
          <p:nvPr>
            <p:ph idx="1"/>
          </p:nvPr>
        </p:nvPicPr>
        <p:blipFill>
          <a:blip r:embed="rId2"/>
          <a:srcRect/>
          <a:stretch>
            <a:fillRect/>
          </a:stretch>
        </p:blipFill>
        <p:spPr bwMode="auto">
          <a:xfrm>
            <a:off x="3157538" y="1068388"/>
            <a:ext cx="6330950" cy="5416550"/>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吸毒家破人亡命徒"/>
          <p:cNvPicPr>
            <a:picLocks noChangeAspect="1"/>
          </p:cNvPicPr>
          <p:nvPr/>
        </p:nvPicPr>
        <p:blipFill>
          <a:blip r:embed="rId2"/>
          <a:srcRect/>
          <a:stretch>
            <a:fillRect/>
          </a:stretch>
        </p:blipFill>
        <p:spPr bwMode="auto">
          <a:xfrm>
            <a:off x="2330450" y="561975"/>
            <a:ext cx="7821613" cy="4768850"/>
          </a:xfrm>
          <a:prstGeom prst="rect">
            <a:avLst/>
          </a:prstGeom>
          <a:noFill/>
          <a:ln w="9525">
            <a:noFill/>
            <a:miter lim="800000"/>
            <a:headEnd/>
            <a:tailEnd/>
          </a:ln>
        </p:spPr>
      </p:pic>
      <p:sp>
        <p:nvSpPr>
          <p:cNvPr id="35843" name="Text Box 3"/>
          <p:cNvSpPr txBox="1"/>
          <p:nvPr/>
        </p:nvSpPr>
        <p:spPr>
          <a:xfrm>
            <a:off x="2571750" y="6027738"/>
            <a:ext cx="6991350" cy="803275"/>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     吸毒家破人亡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arn(inHorizontal)">
                                      <p:cBhvr>
                                        <p:cTn id="7" dur="500"/>
                                        <p:tgtEl>
                                          <p:spTgt spid="3584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5843"/>
                                        </p:tgtEl>
                                        <p:attrNameLst>
                                          <p:attrName>style.visibility</p:attrName>
                                        </p:attrNameLst>
                                      </p:cBhvr>
                                      <p:to>
                                        <p:strVal val="visible"/>
                                      </p:to>
                                    </p:set>
                                    <p:anim calcmode="lin" valueType="num">
                                      <p:cBhvr additive="base">
                                        <p:cTn id="12" dur="500" fill="hold"/>
                                        <p:tgtEl>
                                          <p:spTgt spid="35843"/>
                                        </p:tgtEl>
                                        <p:attrNameLst>
                                          <p:attrName>ppt_x</p:attrName>
                                        </p:attrNameLst>
                                      </p:cBhvr>
                                      <p:tavLst>
                                        <p:tav tm="0">
                                          <p:val>
                                            <p:strVal val="0-#ppt_w/2"/>
                                          </p:val>
                                        </p:tav>
                                        <p:tav tm="100000">
                                          <p:val>
                                            <p:strVal val="#ppt_x"/>
                                          </p:val>
                                        </p:tav>
                                      </p:tavLst>
                                    </p:anim>
                                    <p:anim calcmode="lin" valueType="num">
                                      <p:cBhvr additive="base">
                                        <p:cTn id="13" dur="500" fill="hold"/>
                                        <p:tgtEl>
                                          <p:spTgt spid="358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吸毒母亲生下残疾儿"/>
          <p:cNvPicPr>
            <a:picLocks noChangeAspect="1"/>
          </p:cNvPicPr>
          <p:nvPr/>
        </p:nvPicPr>
        <p:blipFill>
          <a:blip r:embed="rId3"/>
          <a:srcRect/>
          <a:stretch>
            <a:fillRect/>
          </a:stretch>
        </p:blipFill>
        <p:spPr bwMode="auto">
          <a:xfrm>
            <a:off x="2170113" y="320675"/>
            <a:ext cx="6991350" cy="5357813"/>
          </a:xfrm>
          <a:prstGeom prst="rect">
            <a:avLst/>
          </a:prstGeom>
          <a:noFill/>
          <a:ln w="9525">
            <a:noFill/>
            <a:miter lim="800000"/>
            <a:headEnd/>
            <a:tailEnd/>
          </a:ln>
        </p:spPr>
      </p:pic>
      <p:sp>
        <p:nvSpPr>
          <p:cNvPr id="36867" name="Text Box 3"/>
          <p:cNvSpPr txBox="1"/>
          <p:nvPr/>
        </p:nvSpPr>
        <p:spPr>
          <a:xfrm>
            <a:off x="2492375" y="6269038"/>
            <a:ext cx="6186488" cy="803275"/>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吸毒母亲生下残疾儿</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0-#ppt_w/2"/>
                                          </p:val>
                                        </p:tav>
                                        <p:tav tm="100000">
                                          <p:val>
                                            <p:strVal val="#ppt_x"/>
                                          </p:val>
                                        </p:tav>
                                      </p:tavLst>
                                    </p:anim>
                                    <p:anim calcmode="lin" valueType="num">
                                      <p:cBhvr additive="base">
                                        <p:cTn id="8" dur="500" fill="hold"/>
                                        <p:tgtEl>
                                          <p:spTgt spid="368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6867"/>
                                        </p:tgtEl>
                                        <p:attrNameLst>
                                          <p:attrName>style.visibility</p:attrName>
                                        </p:attrNameLst>
                                      </p:cBhvr>
                                      <p:to>
                                        <p:strVal val="visible"/>
                                      </p:to>
                                    </p:set>
                                    <p:animEffect transition="in" filter="blinds(horizontal)">
                                      <p:cBhvr>
                                        <p:cTn id="13" dur="500"/>
                                        <p:tgtEl>
                                          <p:spTgt spid="36867"/>
                                        </p:tgtEl>
                                      </p:cBhvr>
                                    </p:animEffect>
                                  </p:childTnLst>
                                  <p:subTnLst>
                                    <p:audio>
                                      <p:cMediaNode>
                                        <p:cTn display="0" masterRel="sameClick">
                                          <p:stCondLst>
                                            <p:cond evt="begin" delay="0">
                                              <p:tn val="11"/>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p:nvPr/>
        </p:nvSpPr>
        <p:spPr>
          <a:xfrm>
            <a:off x="2571750" y="1044575"/>
            <a:ext cx="7473950" cy="2944813"/>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吸毒使免疫力迅速下降。      </a:t>
            </a:r>
          </a:p>
          <a:p>
            <a:pPr>
              <a:spcBef>
                <a:spcPct val="50000"/>
              </a:spcBef>
              <a:defRPr/>
            </a:pPr>
            <a:r>
              <a:rPr lang="zh-CN" altLang="en-US" sz="4640" dirty="0">
                <a:latin typeface="Times New Roman" panose="02020603050405020304" pitchFamily="18" charset="0"/>
                <a:ea typeface="宋体" panose="02010600030101010101" pitchFamily="2" charset="-122"/>
              </a:rPr>
              <a:t>        </a:t>
            </a:r>
          </a:p>
          <a:p>
            <a:pPr>
              <a:spcBef>
                <a:spcPct val="50000"/>
              </a:spcBef>
              <a:defRPr/>
            </a:pPr>
            <a:endParaRPr lang="zh-CN" altLang="en-US" sz="4640" dirty="0">
              <a:latin typeface="Times New Roman" panose="02020603050405020304" pitchFamily="18" charset="0"/>
              <a:ea typeface="宋体" panose="02010600030101010101" pitchFamily="2" charset="-122"/>
            </a:endParaRPr>
          </a:p>
        </p:txBody>
      </p:sp>
      <p:sp>
        <p:nvSpPr>
          <p:cNvPr id="37891" name="Text Box 3"/>
          <p:cNvSpPr txBox="1"/>
          <p:nvPr/>
        </p:nvSpPr>
        <p:spPr>
          <a:xfrm>
            <a:off x="2732088" y="2411413"/>
            <a:ext cx="5626100" cy="1517650"/>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影响神经系统的调节功能，严重损伤大脑。</a:t>
            </a:r>
          </a:p>
        </p:txBody>
      </p:sp>
      <p:sp>
        <p:nvSpPr>
          <p:cNvPr id="37892" name="Text Box 4"/>
          <p:cNvSpPr txBox="1"/>
          <p:nvPr/>
        </p:nvSpPr>
        <p:spPr>
          <a:xfrm>
            <a:off x="2813050" y="4419600"/>
            <a:ext cx="6027738" cy="1519238"/>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影响循环系统，呼吸系统功能，生殖能力。</a:t>
            </a:r>
          </a:p>
        </p:txBody>
      </p:sp>
      <p:sp>
        <p:nvSpPr>
          <p:cNvPr id="37893" name="Text Box 5"/>
          <p:cNvSpPr txBox="1"/>
          <p:nvPr/>
        </p:nvSpPr>
        <p:spPr>
          <a:xfrm>
            <a:off x="2732088" y="6027738"/>
            <a:ext cx="6108700" cy="803275"/>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感染疾病，甚至犯罪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500" fill="hold"/>
                                        <p:tgtEl>
                                          <p:spTgt spid="37890"/>
                                        </p:tgtEl>
                                        <p:attrNameLst>
                                          <p:attrName>ppt_x</p:attrName>
                                        </p:attrNameLst>
                                      </p:cBhvr>
                                      <p:tavLst>
                                        <p:tav tm="0">
                                          <p:val>
                                            <p:strVal val="0-#ppt_w/2"/>
                                          </p:val>
                                        </p:tav>
                                        <p:tav tm="100000">
                                          <p:val>
                                            <p:strVal val="#ppt_x"/>
                                          </p:val>
                                        </p:tav>
                                      </p:tavLst>
                                    </p:anim>
                                    <p:anim calcmode="lin" valueType="num">
                                      <p:cBhvr additive="base">
                                        <p:cTn id="8" dur="500" fill="hold"/>
                                        <p:tgtEl>
                                          <p:spTgt spid="378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gtEl>
                                        <p:attrNameLst>
                                          <p:attrName>style.visibility</p:attrName>
                                        </p:attrNameLst>
                                      </p:cBhvr>
                                      <p:to>
                                        <p:strVal val="visible"/>
                                      </p:to>
                                    </p:set>
                                    <p:anim calcmode="lin" valueType="num">
                                      <p:cBhvr additive="base">
                                        <p:cTn id="13" dur="500" fill="hold"/>
                                        <p:tgtEl>
                                          <p:spTgt spid="37891"/>
                                        </p:tgtEl>
                                        <p:attrNameLst>
                                          <p:attrName>ppt_x</p:attrName>
                                        </p:attrNameLst>
                                      </p:cBhvr>
                                      <p:tavLst>
                                        <p:tav tm="0">
                                          <p:val>
                                            <p:strVal val="0-#ppt_w/2"/>
                                          </p:val>
                                        </p:tav>
                                        <p:tav tm="100000">
                                          <p:val>
                                            <p:strVal val="#ppt_x"/>
                                          </p:val>
                                        </p:tav>
                                      </p:tavLst>
                                    </p:anim>
                                    <p:anim calcmode="lin" valueType="num">
                                      <p:cBhvr additive="base">
                                        <p:cTn id="14" dur="500" fill="hold"/>
                                        <p:tgtEl>
                                          <p:spTgt spid="378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892"/>
                                        </p:tgtEl>
                                        <p:attrNameLst>
                                          <p:attrName>style.visibility</p:attrName>
                                        </p:attrNameLst>
                                      </p:cBhvr>
                                      <p:to>
                                        <p:strVal val="visible"/>
                                      </p:to>
                                    </p:set>
                                    <p:anim calcmode="lin" valueType="num">
                                      <p:cBhvr additive="base">
                                        <p:cTn id="19" dur="500" fill="hold"/>
                                        <p:tgtEl>
                                          <p:spTgt spid="37892"/>
                                        </p:tgtEl>
                                        <p:attrNameLst>
                                          <p:attrName>ppt_x</p:attrName>
                                        </p:attrNameLst>
                                      </p:cBhvr>
                                      <p:tavLst>
                                        <p:tav tm="0">
                                          <p:val>
                                            <p:strVal val="#ppt_x"/>
                                          </p:val>
                                        </p:tav>
                                        <p:tav tm="100000">
                                          <p:val>
                                            <p:strVal val="#ppt_x"/>
                                          </p:val>
                                        </p:tav>
                                      </p:tavLst>
                                    </p:anim>
                                    <p:anim calcmode="lin" valueType="num">
                                      <p:cBhvr additive="base">
                                        <p:cTn id="20" dur="500" fill="hold"/>
                                        <p:tgtEl>
                                          <p:spTgt spid="3789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7893"/>
                                        </p:tgtEl>
                                        <p:attrNameLst>
                                          <p:attrName>style.visibility</p:attrName>
                                        </p:attrNameLst>
                                      </p:cBhvr>
                                      <p:to>
                                        <p:strVal val="visible"/>
                                      </p:to>
                                    </p:set>
                                    <p:anim calcmode="lin" valueType="num">
                                      <p:cBhvr additive="base">
                                        <p:cTn id="25" dur="500" fill="hold"/>
                                        <p:tgtEl>
                                          <p:spTgt spid="37893"/>
                                        </p:tgtEl>
                                        <p:attrNameLst>
                                          <p:attrName>ppt_x</p:attrName>
                                        </p:attrNameLst>
                                      </p:cBhvr>
                                      <p:tavLst>
                                        <p:tav tm="0">
                                          <p:val>
                                            <p:strVal val="#ppt_x"/>
                                          </p:val>
                                        </p:tav>
                                        <p:tav tm="100000">
                                          <p:val>
                                            <p:strVal val="#ppt_x"/>
                                          </p:val>
                                        </p:tav>
                                      </p:tavLst>
                                    </p:anim>
                                    <p:anim calcmode="lin" valueType="num">
                                      <p:cBhvr additive="base">
                                        <p:cTn id="26" dur="500" fill="hold"/>
                                        <p:tgtEl>
                                          <p:spTgt spid="378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p:bldP spid="37892" grpId="0"/>
      <p:bldP spid="3789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内容占位符 1"/>
          <p:cNvSpPr>
            <a:spLocks noGrp="1" noChangeArrowheads="1"/>
          </p:cNvSpPr>
          <p:nvPr>
            <p:ph idx="1"/>
          </p:nvPr>
        </p:nvSpPr>
        <p:spPr>
          <a:xfrm>
            <a:off x="2014538" y="1395413"/>
            <a:ext cx="8362950" cy="4745037"/>
          </a:xfrm>
        </p:spPr>
        <p:txBody>
          <a:bodyPr/>
          <a:lstStyle/>
          <a:p>
            <a:pPr defTabSz="963930" fontAlgn="auto">
              <a:spcBef>
                <a:spcPts val="1055"/>
              </a:spcBef>
              <a:spcAft>
                <a:spcPts val="0"/>
              </a:spcAft>
              <a:buFont typeface="Arial" panose="020B0604020202020204" pitchFamily="34" charset="0"/>
              <a:buChar char="•"/>
              <a:defRPr/>
            </a:pPr>
            <a:endParaRPr lang="zh-CN" altLang="en-US" sz="2531"/>
          </a:p>
          <a:p>
            <a:pPr defTabSz="963930" fontAlgn="auto">
              <a:spcBef>
                <a:spcPts val="1055"/>
              </a:spcBef>
              <a:spcAft>
                <a:spcPts val="0"/>
              </a:spcAft>
              <a:buFont typeface="Arial" panose="020B0604020202020204" pitchFamily="34" charset="0"/>
              <a:buChar char="•"/>
              <a:defRPr/>
            </a:pPr>
            <a:endParaRPr lang="zh-CN" altLang="en-US" sz="2531"/>
          </a:p>
          <a:p>
            <a:pPr defTabSz="963930" fontAlgn="auto">
              <a:spcBef>
                <a:spcPts val="1055"/>
              </a:spcBef>
              <a:spcAft>
                <a:spcPts val="0"/>
              </a:spcAft>
              <a:buFont typeface="Arial" panose="020B0604020202020204" pitchFamily="34" charset="0"/>
              <a:buChar char="•"/>
              <a:defRPr/>
            </a:pPr>
            <a:r>
              <a:rPr lang="zh-CN" altLang="en-US" sz="2531"/>
              <a:t>3、吸毒引发自伤、自残、自杀等行为；</a:t>
            </a:r>
          </a:p>
          <a:p>
            <a:pPr defTabSz="963930" fontAlgn="auto">
              <a:spcBef>
                <a:spcPts val="1055"/>
              </a:spcBef>
              <a:spcAft>
                <a:spcPts val="0"/>
              </a:spcAft>
              <a:buFont typeface="Arial" panose="020B0604020202020204" pitchFamily="34" charset="0"/>
              <a:buChar char="•"/>
              <a:defRPr/>
            </a:pPr>
            <a:r>
              <a:rPr lang="zh-CN" altLang="en-US" sz="2531"/>
              <a:t>4、吸毒容易感染爱滋病等传染性疾病：吸毒会导致人的免疫功能下降，使人容易患上肝炎、皮肤病等，特别是共用注射器、静脉注射毒品的危险行为，极易导致爱滋病的交叉感染，据统计，在我国现有爱滋病毒感染者中，有超过63.7%的患者是通过静脉注射毒品感染的。</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内容占位符 3" descr="4"/>
          <p:cNvPicPr>
            <a:picLocks noGrp="1" noChangeAspect="1" noChangeArrowheads="1"/>
          </p:cNvPicPr>
          <p:nvPr>
            <p:ph idx="1"/>
          </p:nvPr>
        </p:nvPicPr>
        <p:blipFill>
          <a:blip r:embed="rId2"/>
          <a:srcRect/>
          <a:stretch>
            <a:fillRect/>
          </a:stretch>
        </p:blipFill>
        <p:spPr bwMode="auto">
          <a:xfrm>
            <a:off x="3006725" y="1935163"/>
            <a:ext cx="6429375" cy="4229100"/>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1"/>
          <p:cNvSpPr>
            <a:spLocks noGrp="1" noChangeArrowheads="1"/>
          </p:cNvSpPr>
          <p:nvPr>
            <p:ph type="title"/>
          </p:nvPr>
        </p:nvSpPr>
        <p:spPr/>
        <p:txBody>
          <a:bodyPr/>
          <a:lstStyle/>
          <a:p>
            <a:pPr defTabSz="963930" fontAlgn="auto">
              <a:spcAft>
                <a:spcPts val="0"/>
              </a:spcAft>
              <a:defRPr/>
            </a:pPr>
            <a:r>
              <a:rPr lang="zh-CN" altLang="en-US" sz="4640" smtClean="0"/>
              <a:t>（二）吸毒对家庭的危害</a:t>
            </a:r>
          </a:p>
        </p:txBody>
      </p:sp>
      <p:sp>
        <p:nvSpPr>
          <p:cNvPr id="12290" name="内容占位符 2"/>
          <p:cNvSpPr>
            <a:spLocks noGrp="1" noChangeArrowheads="1"/>
          </p:cNvSpPr>
          <p:nvPr>
            <p:ph idx="1"/>
          </p:nvPr>
        </p:nvSpPr>
        <p:spPr/>
        <p:txBody>
          <a:bodyPr/>
          <a:lstStyle/>
          <a:p>
            <a:pPr defTabSz="963930" fontAlgn="auto">
              <a:spcBef>
                <a:spcPts val="1055"/>
              </a:spcBef>
              <a:spcAft>
                <a:spcPts val="0"/>
              </a:spcAft>
              <a:buFont typeface="Arial" panose="020B0604020202020204" pitchFamily="34" charset="0"/>
              <a:buChar char="•"/>
              <a:defRPr/>
            </a:pPr>
            <a:r>
              <a:rPr lang="zh-CN" altLang="en-US" sz="2531"/>
              <a:t>1、吸毒对家庭成员的精神摧残：家庭中只要有一人吸毒，这个家庭就会失去往日的宁静、和谐、幸福和快乐，吸毒导致家庭内部关系恶化，破坏周围邻里的和睦关系，给家庭生活及家庭成员心理造成很大影响。</a:t>
            </a:r>
          </a:p>
          <a:p>
            <a:pPr defTabSz="963930" fontAlgn="auto">
              <a:spcBef>
                <a:spcPts val="1055"/>
              </a:spcBef>
              <a:spcAft>
                <a:spcPts val="0"/>
              </a:spcAft>
              <a:buFont typeface="Arial" panose="020B0604020202020204" pitchFamily="34" charset="0"/>
              <a:buChar char="•"/>
              <a:defRPr/>
            </a:pPr>
            <a:r>
              <a:rPr lang="zh-CN" altLang="en-US" sz="2531"/>
              <a:t>2、吸毒导致倾家荡产，家破人亡、众叛亲离。</a:t>
            </a:r>
          </a:p>
          <a:p>
            <a:pPr defTabSz="963930" fontAlgn="auto">
              <a:spcBef>
                <a:spcPts val="1055"/>
              </a:spcBef>
              <a:spcAft>
                <a:spcPts val="0"/>
              </a:spcAft>
              <a:buFont typeface="Arial" panose="020B0604020202020204" pitchFamily="34" charset="0"/>
              <a:buChar char="•"/>
              <a:defRPr/>
            </a:pPr>
            <a:r>
              <a:rPr lang="zh-CN" altLang="en-US" sz="2531"/>
              <a:t>3、吸毒贻害后代：吸毒不仅危害自身的健康，还影响人类的生育能力，父母吸毒对胎儿和儿童生长将造成严重损害。许多先天性呆痴、残疾的婴儿就是由父母吸毒而引起的。</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
          <p:cNvSpPr>
            <a:spLocks noGrp="1" noChangeArrowheads="1"/>
          </p:cNvSpPr>
          <p:nvPr>
            <p:ph type="title"/>
          </p:nvPr>
        </p:nvSpPr>
        <p:spPr/>
        <p:txBody>
          <a:bodyPr/>
          <a:lstStyle/>
          <a:p>
            <a:pPr defTabSz="963930" fontAlgn="auto">
              <a:spcAft>
                <a:spcPts val="0"/>
              </a:spcAft>
              <a:defRPr/>
            </a:pPr>
            <a:r>
              <a:rPr lang="zh-CN" altLang="en-US" sz="4640" smtClean="0"/>
              <a:t>（三）吸毒对社会的危害。</a:t>
            </a:r>
          </a:p>
        </p:txBody>
      </p:sp>
      <p:sp>
        <p:nvSpPr>
          <p:cNvPr id="13314" name="内容占位符 2"/>
          <p:cNvSpPr>
            <a:spLocks noGrp="1" noChangeArrowheads="1"/>
          </p:cNvSpPr>
          <p:nvPr>
            <p:ph idx="1"/>
          </p:nvPr>
        </p:nvSpPr>
        <p:spPr/>
        <p:txBody>
          <a:bodyPr/>
          <a:lstStyle/>
          <a:p>
            <a:pPr defTabSz="963930" fontAlgn="auto">
              <a:spcBef>
                <a:spcPts val="1055"/>
              </a:spcBef>
              <a:spcAft>
                <a:spcPts val="0"/>
              </a:spcAft>
              <a:buFont typeface="Arial" panose="020B0604020202020204" pitchFamily="34" charset="0"/>
              <a:buChar char="•"/>
              <a:defRPr/>
            </a:pPr>
            <a:r>
              <a:rPr lang="zh-CN" altLang="en-US" sz="2531"/>
              <a:t>吸毒已经成为影响社会稳定、威胁人类生存与发展的消极因素。</a:t>
            </a:r>
          </a:p>
          <a:p>
            <a:pPr defTabSz="963930" fontAlgn="auto">
              <a:spcBef>
                <a:spcPts val="1055"/>
              </a:spcBef>
              <a:spcAft>
                <a:spcPts val="0"/>
              </a:spcAft>
              <a:buFont typeface="Arial" panose="020B0604020202020204" pitchFamily="34" charset="0"/>
              <a:buChar char="•"/>
              <a:defRPr/>
            </a:pPr>
            <a:r>
              <a:rPr lang="zh-CN" altLang="en-US" sz="2531"/>
              <a:t>1、吸毒诱发犯罪，影响社会稳定：吸毒与犯罪是一对孪生兄弟，吸毒者在耗尽个人和家庭钱财后，为了维持吸毒，往往就会铤而走险，走上犯罪道路。据统计，在一些地区抓获的犯罪嫌疑人中，有60%-70%与吸毒有关。</a:t>
            </a:r>
          </a:p>
          <a:p>
            <a:pPr defTabSz="963930" fontAlgn="auto">
              <a:spcBef>
                <a:spcPts val="1055"/>
              </a:spcBef>
              <a:spcAft>
                <a:spcPts val="0"/>
              </a:spcAft>
              <a:buFont typeface="Arial" panose="020B0604020202020204" pitchFamily="34" charset="0"/>
              <a:buChar char="•"/>
              <a:defRPr/>
            </a:pPr>
            <a:r>
              <a:rPr lang="zh-CN" altLang="en-US" sz="2531"/>
              <a:t>2、吸毒吞噬社会巨额财富：吸毒不仅不会创造任何意义上的社会财富，而且严重损耗社会财富，纯粹是一种恶性消费。据调查，全国因年吸毒耗资上百亿。</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内容占位符 2"/>
          <p:cNvSpPr>
            <a:spLocks noGrp="1" noChangeArrowheads="1"/>
          </p:cNvSpPr>
          <p:nvPr>
            <p:ph idx="1"/>
          </p:nvPr>
        </p:nvSpPr>
        <p:spPr/>
        <p:txBody>
          <a:bodyPr/>
          <a:lstStyle/>
          <a:p>
            <a:pPr defTabSz="963930" fontAlgn="auto">
              <a:spcBef>
                <a:spcPts val="1055"/>
              </a:spcBef>
              <a:spcAft>
                <a:spcPts val="0"/>
              </a:spcAft>
              <a:buFont typeface="Arial" panose="020B0604020202020204" pitchFamily="34" charset="0"/>
              <a:buChar char="•"/>
              <a:defRPr/>
            </a:pPr>
            <a:endParaRPr lang="zh-CN" altLang="en-US" sz="2531"/>
          </a:p>
          <a:p>
            <a:pPr defTabSz="963930" fontAlgn="auto">
              <a:spcBef>
                <a:spcPts val="1055"/>
              </a:spcBef>
              <a:spcAft>
                <a:spcPts val="0"/>
              </a:spcAft>
              <a:buFont typeface="Arial" panose="020B0604020202020204" pitchFamily="34" charset="0"/>
              <a:buChar char="•"/>
              <a:defRPr/>
            </a:pPr>
            <a:endParaRPr lang="zh-CN" altLang="en-US" sz="2531"/>
          </a:p>
          <a:p>
            <a:pPr defTabSz="963930" fontAlgn="auto">
              <a:spcBef>
                <a:spcPts val="1055"/>
              </a:spcBef>
              <a:spcAft>
                <a:spcPts val="0"/>
              </a:spcAft>
              <a:buFont typeface="Arial" panose="020B0604020202020204" pitchFamily="34" charset="0"/>
              <a:buChar char="•"/>
              <a:defRPr/>
            </a:pPr>
            <a:endParaRPr lang="zh-CN" altLang="en-US" sz="2531"/>
          </a:p>
          <a:p>
            <a:pPr defTabSz="963930" fontAlgn="auto">
              <a:spcBef>
                <a:spcPts val="1055"/>
              </a:spcBef>
              <a:spcAft>
                <a:spcPts val="0"/>
              </a:spcAft>
              <a:buFont typeface="Arial" panose="020B0604020202020204" pitchFamily="34" charset="0"/>
              <a:buChar char="•"/>
              <a:defRPr/>
            </a:pPr>
            <a:r>
              <a:rPr lang="zh-CN" altLang="en-US" sz="2531"/>
              <a:t>3、吸毒影响国民素质：吸毒者在吸毒成瘾后，身体消瘦，体力和智力水平下降，使得吸毒者不能进行有益于社会的活动，不能为社会创造财富，成为社会废人。</a:t>
            </a:r>
          </a:p>
          <a:p>
            <a:pPr defTabSz="963930" fontAlgn="auto">
              <a:spcBef>
                <a:spcPts val="1055"/>
              </a:spcBef>
              <a:spcAft>
                <a:spcPts val="0"/>
              </a:spcAft>
              <a:buFont typeface="Arial" panose="020B0604020202020204" pitchFamily="34" charset="0"/>
              <a:buChar char="•"/>
              <a:defRPr/>
            </a:pPr>
            <a:endParaRPr lang="zh-CN" altLang="en-US" sz="2955"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2" name="组合 1"/>
          <p:cNvGrpSpPr>
            <a:grpSpLocks/>
          </p:cNvGrpSpPr>
          <p:nvPr/>
        </p:nvGrpSpPr>
        <p:grpSpPr bwMode="auto">
          <a:xfrm flipH="1">
            <a:off x="1749425" y="2894013"/>
            <a:ext cx="11109325" cy="1416050"/>
            <a:chOff x="3536590" y="3256285"/>
            <a:chExt cx="5419547" cy="691455"/>
          </a:xfrm>
        </p:grpSpPr>
        <p:sp>
          <p:nvSpPr>
            <p:cNvPr id="8" name="MH_Other_1"/>
            <p:cNvSpPr/>
            <p:nvPr>
              <p:custDataLst>
                <p:tags r:id="rId7"/>
              </p:custDataLst>
            </p:nvPr>
          </p:nvSpPr>
          <p:spPr>
            <a:xfrm flipV="1">
              <a:off x="7617126" y="3840766"/>
              <a:ext cx="116941" cy="106974"/>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2"/>
            <p:cNvSpPr/>
            <p:nvPr>
              <p:custDataLst>
                <p:tags r:id="rId8"/>
              </p:custDataLst>
            </p:nvPr>
          </p:nvSpPr>
          <p:spPr>
            <a:xfrm>
              <a:off x="7617126" y="3256285"/>
              <a:ext cx="116941" cy="106974"/>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9"/>
            <p:cNvSpPr/>
            <p:nvPr>
              <p:custDataLst>
                <p:tags r:id="rId9"/>
              </p:custDataLst>
            </p:nvPr>
          </p:nvSpPr>
          <p:spPr>
            <a:xfrm>
              <a:off x="6732713" y="3256285"/>
              <a:ext cx="2223424" cy="691455"/>
            </a:xfrm>
            <a:prstGeom prst="rightArrow">
              <a:avLst>
                <a:gd name="adj1" fmla="val 72581"/>
                <a:gd name="adj2" fmla="val 46774"/>
              </a:avLst>
            </a:prstGeom>
            <a:solidFill>
              <a:srgbClr val="ECECEC"/>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3" name="MH_SubTitle_1"/>
            <p:cNvSpPr/>
            <p:nvPr>
              <p:custDataLst>
                <p:tags r:id="rId10"/>
              </p:custDataLst>
            </p:nvPr>
          </p:nvSpPr>
          <p:spPr>
            <a:xfrm>
              <a:off x="3536590" y="3256285"/>
              <a:ext cx="4080536" cy="691455"/>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11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文本框 11"/>
          <p:cNvSpPr txBox="1"/>
          <p:nvPr>
            <p:custDataLst>
              <p:tags r:id="rId2"/>
            </p:custDataLst>
          </p:nvPr>
        </p:nvSpPr>
        <p:spPr>
          <a:xfrm>
            <a:off x="5070475" y="3438525"/>
            <a:ext cx="920750" cy="649288"/>
          </a:xfrm>
          <a:prstGeom prst="rect">
            <a:avLst/>
          </a:prstGeom>
          <a:noFill/>
        </p:spPr>
        <p:txBody>
          <a:bodyPr wrap="none" lIns="0" tIns="0" rIns="0" bIns="0">
            <a:spAutoFit/>
          </a:bodyPr>
          <a:lstStyle/>
          <a:p>
            <a:pPr>
              <a:defRPr/>
            </a:pPr>
            <a:r>
              <a:rPr lang="en-US" altLang="zh-CN" sz="3375" dirty="0">
                <a:solidFill>
                  <a:schemeClr val="bg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dirty="0">
                <a:solidFill>
                  <a:schemeClr val="bg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5207000" y="3267075"/>
            <a:ext cx="646113" cy="341313"/>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215" dirty="0">
                <a:solidFill>
                  <a:schemeClr val="bg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6162675" y="2790825"/>
            <a:ext cx="1441450" cy="1557338"/>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en-US" altLang="zh-CN" sz="10125"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5"/>
            </p:custDataLst>
          </p:nvPr>
        </p:nvSpPr>
        <p:spPr>
          <a:xfrm>
            <a:off x="8220075" y="3217863"/>
            <a:ext cx="3686175" cy="554037"/>
          </a:xfrm>
          <a:prstGeom prst="rect">
            <a:avLst/>
          </a:prstGeom>
          <a:noFill/>
        </p:spPr>
        <p:txBody>
          <a:bodyPr lIns="0" tIns="0" rIns="0" bIns="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学习目标</a:t>
            </a:r>
          </a:p>
        </p:txBody>
      </p:sp>
      <p:sp>
        <p:nvSpPr>
          <p:cNvPr id="7" name="文本占位符 6"/>
          <p:cNvSpPr txBox="1"/>
          <p:nvPr>
            <p:custDataLst>
              <p:tags r:id="rId6"/>
            </p:custDataLst>
          </p:nvPr>
        </p:nvSpPr>
        <p:spPr>
          <a:xfrm>
            <a:off x="8220075" y="3795713"/>
            <a:ext cx="3686175" cy="222250"/>
          </a:xfrm>
          <a:prstGeom prst="rect">
            <a:avLst/>
          </a:prstGeom>
          <a:noFill/>
        </p:spPr>
        <p:txBody>
          <a:bodyPr lIns="0" tIns="0" rIns="0" bIns="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custDataLst>
      <p:tags r:id="rId1"/>
    </p:custDataLst>
  </p:cSld>
  <p:clrMapOvr>
    <a:masterClrMapping/>
  </p:clrMapOvr>
  <p:transition spd="slow" advTm="0">
    <p:push/>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09" name="组合 1"/>
          <p:cNvGrpSpPr>
            <a:grpSpLocks/>
          </p:cNvGrpSpPr>
          <p:nvPr/>
        </p:nvGrpSpPr>
        <p:grpSpPr bwMode="auto">
          <a:xfrm flipH="1">
            <a:off x="1749425" y="2894013"/>
            <a:ext cx="11109325" cy="1416050"/>
            <a:chOff x="3536590" y="3256285"/>
            <a:chExt cx="5419547" cy="691455"/>
          </a:xfrm>
        </p:grpSpPr>
        <p:sp>
          <p:nvSpPr>
            <p:cNvPr id="8" name="MH_Other_1"/>
            <p:cNvSpPr/>
            <p:nvPr>
              <p:custDataLst>
                <p:tags r:id="rId7"/>
              </p:custDataLst>
            </p:nvPr>
          </p:nvSpPr>
          <p:spPr>
            <a:xfrm flipV="1">
              <a:off x="7617126" y="3840766"/>
              <a:ext cx="116941" cy="106974"/>
            </a:xfrm>
            <a:prstGeom prst="rtTriangle">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2"/>
            <p:cNvSpPr/>
            <p:nvPr>
              <p:custDataLst>
                <p:tags r:id="rId8"/>
              </p:custDataLst>
            </p:nvPr>
          </p:nvSpPr>
          <p:spPr>
            <a:xfrm>
              <a:off x="7617126" y="3256285"/>
              <a:ext cx="116941" cy="106974"/>
            </a:xfrm>
            <a:prstGeom prst="rtTriangle">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9"/>
            <p:cNvSpPr/>
            <p:nvPr>
              <p:custDataLst>
                <p:tags r:id="rId9"/>
              </p:custDataLst>
            </p:nvPr>
          </p:nvSpPr>
          <p:spPr>
            <a:xfrm>
              <a:off x="6732713" y="3256285"/>
              <a:ext cx="2223424" cy="691455"/>
            </a:xfrm>
            <a:prstGeom prst="rightArrow">
              <a:avLst>
                <a:gd name="adj1" fmla="val 72581"/>
                <a:gd name="adj2" fmla="val 46774"/>
              </a:avLst>
            </a:prstGeom>
            <a:solidFill>
              <a:srgbClr val="ECECEC"/>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3" name="MH_SubTitle_1"/>
            <p:cNvSpPr/>
            <p:nvPr>
              <p:custDataLst>
                <p:tags r:id="rId10"/>
              </p:custDataLst>
            </p:nvPr>
          </p:nvSpPr>
          <p:spPr>
            <a:xfrm>
              <a:off x="3536590" y="3256285"/>
              <a:ext cx="4080536" cy="691455"/>
            </a:xfrm>
            <a:prstGeom prst="rect">
              <a:avLst/>
            </a:prstGeom>
            <a:solidFill>
              <a:schemeClr val="accent2"/>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11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文本框 11"/>
          <p:cNvSpPr txBox="1"/>
          <p:nvPr>
            <p:custDataLst>
              <p:tags r:id="rId2"/>
            </p:custDataLst>
          </p:nvPr>
        </p:nvSpPr>
        <p:spPr>
          <a:xfrm>
            <a:off x="5070475" y="3438525"/>
            <a:ext cx="920750" cy="649288"/>
          </a:xfrm>
          <a:prstGeom prst="rect">
            <a:avLst/>
          </a:prstGeom>
          <a:noFill/>
        </p:spPr>
        <p:txBody>
          <a:bodyPr wrap="none" lIns="0" tIns="0" rIns="0" bIns="0">
            <a:spAutoFit/>
          </a:bodyPr>
          <a:lstStyle/>
          <a:p>
            <a:pPr>
              <a:defRPr/>
            </a:pPr>
            <a:r>
              <a:rPr lang="en-US" altLang="zh-CN" sz="3375" dirty="0">
                <a:solidFill>
                  <a:schemeClr val="bg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dirty="0">
                <a:solidFill>
                  <a:schemeClr val="bg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5207000" y="3267075"/>
            <a:ext cx="646113" cy="341313"/>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215" dirty="0">
                <a:solidFill>
                  <a:schemeClr val="bg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6162675" y="2790825"/>
            <a:ext cx="1441450" cy="1557338"/>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en-US" altLang="zh-CN" sz="10125"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012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5"/>
            </p:custDataLst>
          </p:nvPr>
        </p:nvSpPr>
        <p:spPr>
          <a:xfrm>
            <a:off x="7969250" y="3241675"/>
            <a:ext cx="4772025" cy="554038"/>
          </a:xfrm>
          <a:prstGeom prst="rect">
            <a:avLst/>
          </a:prstGeom>
          <a:noFill/>
        </p:spPr>
        <p:txBody>
          <a:bodyPr lIns="0" tIns="0" rIns="0" bIns="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生命如花，远离毒品</a:t>
            </a:r>
          </a:p>
        </p:txBody>
      </p:sp>
      <p:sp>
        <p:nvSpPr>
          <p:cNvPr id="7" name="文本占位符 6"/>
          <p:cNvSpPr txBox="1"/>
          <p:nvPr>
            <p:custDataLst>
              <p:tags r:id="rId6"/>
            </p:custDataLst>
          </p:nvPr>
        </p:nvSpPr>
        <p:spPr>
          <a:xfrm>
            <a:off x="8220075" y="3795713"/>
            <a:ext cx="3686175" cy="222250"/>
          </a:xfrm>
          <a:prstGeom prst="rect">
            <a:avLst/>
          </a:prstGeom>
          <a:noFill/>
        </p:spPr>
        <p:txBody>
          <a:bodyPr lIns="0" tIns="0" rIns="0" bIns="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custDataLst>
      <p:tags r:id="rId1"/>
    </p:custDataLst>
  </p:cSld>
  <p:clrMapOvr>
    <a:masterClrMapping/>
  </p:clrMapOvr>
  <p:transition spd="slow" advTm="0">
    <p:pu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p:nvPr/>
        </p:nvSpPr>
        <p:spPr>
          <a:xfrm>
            <a:off x="371475" y="563563"/>
            <a:ext cx="8518525" cy="804862"/>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小组讨论：</a:t>
            </a:r>
          </a:p>
        </p:txBody>
      </p:sp>
      <p:sp>
        <p:nvSpPr>
          <p:cNvPr id="39939" name="Text Box 3"/>
          <p:cNvSpPr txBox="1"/>
          <p:nvPr/>
        </p:nvSpPr>
        <p:spPr>
          <a:xfrm>
            <a:off x="1527175" y="1535113"/>
            <a:ext cx="10769600" cy="804862"/>
          </a:xfrm>
          <a:prstGeom prst="rect">
            <a:avLst/>
          </a:prstGeom>
          <a:noFill/>
          <a:ln w="12700">
            <a:noFill/>
          </a:ln>
        </p:spPr>
        <p:txBody>
          <a:bodyPr>
            <a:spAutoFit/>
          </a:bodyPr>
          <a:lstStyle/>
          <a:p>
            <a:pPr>
              <a:spcBef>
                <a:spcPct val="50000"/>
              </a:spcBef>
              <a:defRPr/>
            </a:pPr>
            <a:r>
              <a:rPr lang="zh-CN" altLang="en-US" sz="4640" b="1" dirty="0">
                <a:solidFill>
                  <a:srgbClr val="FF0000"/>
                </a:solidFill>
                <a:latin typeface="Times New Roman" panose="02020603050405020304" pitchFamily="18" charset="0"/>
                <a:ea typeface="宋体" panose="02010600030101010101" pitchFamily="2" charset="-122"/>
              </a:rPr>
              <a:t>面对毒品的危害，我们中学生该如何做？</a:t>
            </a:r>
          </a:p>
        </p:txBody>
      </p:sp>
      <p:sp>
        <p:nvSpPr>
          <p:cNvPr id="16388" name="Text Box 4"/>
          <p:cNvSpPr txBox="1"/>
          <p:nvPr/>
        </p:nvSpPr>
        <p:spPr>
          <a:xfrm>
            <a:off x="4822825" y="4098925"/>
            <a:ext cx="193675" cy="804863"/>
          </a:xfrm>
          <a:prstGeom prst="rect">
            <a:avLst/>
          </a:prstGeom>
          <a:noFill/>
          <a:ln w="12700">
            <a:noFill/>
          </a:ln>
        </p:spPr>
        <p:txBody>
          <a:bodyPr>
            <a:spAutoFit/>
          </a:bodyPr>
          <a:lstStyle/>
          <a:p>
            <a:pPr>
              <a:spcBef>
                <a:spcPct val="50000"/>
              </a:spcBef>
              <a:defRPr/>
            </a:pPr>
            <a:endParaRPr lang="zh-CN" altLang="en-US" sz="4640" dirty="0">
              <a:latin typeface="Times New Roman" panose="02020603050405020304" pitchFamily="18" charset="0"/>
              <a:ea typeface="宋体" panose="02010600030101010101" pitchFamily="2" charset="-122"/>
            </a:endParaRPr>
          </a:p>
        </p:txBody>
      </p:sp>
      <p:sp>
        <p:nvSpPr>
          <p:cNvPr id="39941" name="Text Box 5"/>
          <p:cNvSpPr txBox="1"/>
          <p:nvPr/>
        </p:nvSpPr>
        <p:spPr>
          <a:xfrm>
            <a:off x="1389063" y="2824163"/>
            <a:ext cx="7473950" cy="793750"/>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积极宣传毒品的危害。</a:t>
            </a:r>
          </a:p>
        </p:txBody>
      </p:sp>
      <p:sp>
        <p:nvSpPr>
          <p:cNvPr id="39942" name="Text Box 6"/>
          <p:cNvSpPr txBox="1"/>
          <p:nvPr/>
        </p:nvSpPr>
        <p:spPr>
          <a:xfrm>
            <a:off x="1316038" y="3832225"/>
            <a:ext cx="8277225" cy="793750"/>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自觉的与吸毒贩毒分子作斗争。</a:t>
            </a:r>
          </a:p>
        </p:txBody>
      </p:sp>
      <p:sp>
        <p:nvSpPr>
          <p:cNvPr id="45062" name="Text Box 8"/>
          <p:cNvSpPr txBox="1">
            <a:spLocks noChangeArrowheads="1"/>
          </p:cNvSpPr>
          <p:nvPr/>
        </p:nvSpPr>
        <p:spPr bwMode="auto">
          <a:xfrm>
            <a:off x="1460500" y="4821238"/>
            <a:ext cx="10369550" cy="793750"/>
          </a:xfrm>
          <a:prstGeom prst="rect">
            <a:avLst/>
          </a:prstGeom>
          <a:noFill/>
          <a:ln w="12700">
            <a:noFill/>
            <a:miter lim="800000"/>
            <a:headEnd/>
            <a:tailEnd/>
          </a:ln>
        </p:spPr>
        <p:txBody>
          <a:bodyPr>
            <a:spAutoFit/>
          </a:bodyPr>
          <a:lstStyle/>
          <a:p>
            <a:pPr>
              <a:spcBef>
                <a:spcPct val="50000"/>
              </a:spcBef>
            </a:pPr>
            <a:r>
              <a:rPr lang="zh-CN" altLang="en-US" sz="4600">
                <a:latin typeface="Times New Roman" pitchFamily="18" charset="0"/>
              </a:rPr>
              <a:t>珍爱生命，终生远离毒品，拒绝毒品。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ppt_x"/>
                                          </p:val>
                                        </p:tav>
                                        <p:tav tm="100000">
                                          <p:val>
                                            <p:strVal val="#ppt_x"/>
                                          </p:val>
                                        </p:tav>
                                      </p:tavLst>
                                    </p:anim>
                                    <p:anim calcmode="lin" valueType="num">
                                      <p:cBhvr additive="base">
                                        <p:cTn id="8" dur="500" fill="hold"/>
                                        <p:tgtEl>
                                          <p:spTgt spid="3993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39"/>
                                        </p:tgtEl>
                                        <p:attrNameLst>
                                          <p:attrName>style.visibility</p:attrName>
                                        </p:attrNameLst>
                                      </p:cBhvr>
                                      <p:to>
                                        <p:strVal val="visible"/>
                                      </p:to>
                                    </p:set>
                                    <p:anim calcmode="lin" valueType="num">
                                      <p:cBhvr additive="base">
                                        <p:cTn id="13" dur="500" fill="hold"/>
                                        <p:tgtEl>
                                          <p:spTgt spid="39939"/>
                                        </p:tgtEl>
                                        <p:attrNameLst>
                                          <p:attrName>ppt_x</p:attrName>
                                        </p:attrNameLst>
                                      </p:cBhvr>
                                      <p:tavLst>
                                        <p:tav tm="0">
                                          <p:val>
                                            <p:strVal val="0-#ppt_w/2"/>
                                          </p:val>
                                        </p:tav>
                                        <p:tav tm="100000">
                                          <p:val>
                                            <p:strVal val="#ppt_x"/>
                                          </p:val>
                                        </p:tav>
                                      </p:tavLst>
                                    </p:anim>
                                    <p:anim calcmode="lin" valueType="num">
                                      <p:cBhvr additive="base">
                                        <p:cTn id="14" dur="500" fill="hold"/>
                                        <p:tgtEl>
                                          <p:spTgt spid="3993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941"/>
                                        </p:tgtEl>
                                        <p:attrNameLst>
                                          <p:attrName>style.visibility</p:attrName>
                                        </p:attrNameLst>
                                      </p:cBhvr>
                                      <p:to>
                                        <p:strVal val="visible"/>
                                      </p:to>
                                    </p:set>
                                    <p:anim calcmode="lin" valueType="num">
                                      <p:cBhvr additive="base">
                                        <p:cTn id="19" dur="500" fill="hold"/>
                                        <p:tgtEl>
                                          <p:spTgt spid="39941"/>
                                        </p:tgtEl>
                                        <p:attrNameLst>
                                          <p:attrName>ppt_x</p:attrName>
                                        </p:attrNameLst>
                                      </p:cBhvr>
                                      <p:tavLst>
                                        <p:tav tm="0">
                                          <p:val>
                                            <p:strVal val="0-#ppt_w/2"/>
                                          </p:val>
                                        </p:tav>
                                        <p:tav tm="100000">
                                          <p:val>
                                            <p:strVal val="#ppt_x"/>
                                          </p:val>
                                        </p:tav>
                                      </p:tavLst>
                                    </p:anim>
                                    <p:anim calcmode="lin" valueType="num">
                                      <p:cBhvr additive="base">
                                        <p:cTn id="20" dur="500" fill="hold"/>
                                        <p:tgtEl>
                                          <p:spTgt spid="3994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carbrake.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942"/>
                                        </p:tgtEl>
                                        <p:attrNameLst>
                                          <p:attrName>style.visibility</p:attrName>
                                        </p:attrNameLst>
                                      </p:cBhvr>
                                      <p:to>
                                        <p:strVal val="visible"/>
                                      </p:to>
                                    </p:set>
                                    <p:anim calcmode="lin" valueType="num">
                                      <p:cBhvr additive="base">
                                        <p:cTn id="25" dur="500" fill="hold"/>
                                        <p:tgtEl>
                                          <p:spTgt spid="39942"/>
                                        </p:tgtEl>
                                        <p:attrNameLst>
                                          <p:attrName>ppt_x</p:attrName>
                                        </p:attrNameLst>
                                      </p:cBhvr>
                                      <p:tavLst>
                                        <p:tav tm="0">
                                          <p:val>
                                            <p:strVal val="0-#ppt_w/2"/>
                                          </p:val>
                                        </p:tav>
                                        <p:tav tm="100000">
                                          <p:val>
                                            <p:strVal val="#ppt_x"/>
                                          </p:val>
                                        </p:tav>
                                      </p:tavLst>
                                    </p:anim>
                                    <p:anim calcmode="lin" valueType="num">
                                      <p:cBhvr additive="base">
                                        <p:cTn id="26" dur="500" fill="hold"/>
                                        <p:tgtEl>
                                          <p:spTgt spid="399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chimes.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5062"/>
                                        </p:tgtEl>
                                        <p:attrNameLst>
                                          <p:attrName>style.visibility</p:attrName>
                                        </p:attrNameLst>
                                      </p:cBhvr>
                                      <p:to>
                                        <p:strVal val="visible"/>
                                      </p:to>
                                    </p:set>
                                    <p:anim calcmode="lin" valueType="num">
                                      <p:cBhvr additive="base">
                                        <p:cTn id="31" dur="500" fill="hold"/>
                                        <p:tgtEl>
                                          <p:spTgt spid="45062"/>
                                        </p:tgtEl>
                                        <p:attrNameLst>
                                          <p:attrName>ppt_x</p:attrName>
                                        </p:attrNameLst>
                                      </p:cBhvr>
                                      <p:tavLst>
                                        <p:tav tm="0">
                                          <p:val>
                                            <p:strVal val="#ppt_x"/>
                                          </p:val>
                                        </p:tav>
                                        <p:tav tm="100000">
                                          <p:val>
                                            <p:strVal val="#ppt_x"/>
                                          </p:val>
                                        </p:tav>
                                      </p:tavLst>
                                    </p:anim>
                                    <p:anim calcmode="lin" valueType="num">
                                      <p:cBhvr additive="base">
                                        <p:cTn id="32" dur="500" fill="hold"/>
                                        <p:tgtEl>
                                          <p:spTgt spid="45062"/>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p:bldP spid="39941" grpId="0"/>
      <p:bldP spid="39942" grpId="0"/>
      <p:bldP spid="4506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noChangeArrowheads="1"/>
          </p:cNvSpPr>
          <p:nvPr>
            <p:ph type="ctrTitle"/>
          </p:nvPr>
        </p:nvSpPr>
        <p:spPr>
          <a:xfrm>
            <a:off x="1965325" y="1168400"/>
            <a:ext cx="8280400" cy="863600"/>
          </a:xfrm>
        </p:spPr>
        <p:txBody>
          <a:bodyPr/>
          <a:lstStyle/>
          <a:p>
            <a:pPr defTabSz="963930" fontAlgn="auto">
              <a:spcAft>
                <a:spcPts val="0"/>
              </a:spcAft>
              <a:defRPr/>
            </a:pPr>
            <a:r>
              <a:rPr lang="zh-CN" altLang="en-US" smtClean="0"/>
              <a:t>请大家珍爱生命，远离毒品</a:t>
            </a:r>
          </a:p>
        </p:txBody>
      </p:sp>
      <p:sp>
        <p:nvSpPr>
          <p:cNvPr id="15362" name="副标题 2"/>
          <p:cNvSpPr>
            <a:spLocks noGrp="1" noChangeArrowheads="1"/>
          </p:cNvSpPr>
          <p:nvPr>
            <p:ph type="subTitle" idx="1"/>
          </p:nvPr>
        </p:nvSpPr>
        <p:spPr>
          <a:xfrm>
            <a:off x="2813050" y="2630488"/>
            <a:ext cx="7232650" cy="2914650"/>
          </a:xfrm>
        </p:spPr>
        <p:txBody>
          <a:bodyPr/>
          <a:lstStyle/>
          <a:p>
            <a:pPr defTabSz="963930" fontAlgn="auto">
              <a:spcBef>
                <a:spcPts val="1055"/>
              </a:spcBef>
              <a:spcAft>
                <a:spcPts val="0"/>
              </a:spcAft>
              <a:buFont typeface="Arial" panose="020B0604020202020204" pitchFamily="34" charset="0"/>
              <a:buNone/>
              <a:defRPr/>
            </a:pPr>
            <a:endParaRPr lang="zh-CN" altLang="en-US" smtClean="0"/>
          </a:p>
        </p:txBody>
      </p:sp>
      <p:pic>
        <p:nvPicPr>
          <p:cNvPr id="46083" name="图片 3" descr="5"/>
          <p:cNvPicPr>
            <a:picLocks noChangeAspect="1" noChangeArrowheads="1"/>
          </p:cNvPicPr>
          <p:nvPr/>
        </p:nvPicPr>
        <p:blipFill>
          <a:blip r:embed="rId2"/>
          <a:srcRect/>
          <a:stretch>
            <a:fillRect/>
          </a:stretch>
        </p:blipFill>
        <p:spPr bwMode="auto">
          <a:xfrm>
            <a:off x="2597150" y="2544763"/>
            <a:ext cx="7448550" cy="3540125"/>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ChangeArrowheads="1"/>
          </p:cNvSpPr>
          <p:nvPr/>
        </p:nvSpPr>
        <p:spPr bwMode="auto">
          <a:xfrm>
            <a:off x="0" y="0"/>
            <a:ext cx="12858750" cy="7232650"/>
          </a:xfrm>
          <a:prstGeom prst="roundRect">
            <a:avLst>
              <a:gd name="adj" fmla="val 0"/>
            </a:avLst>
          </a:prstGeom>
          <a:blipFill dpi="0" rotWithShape="1">
            <a:blip r:embed="rId3"/>
            <a:srcRect/>
            <a:stretch>
              <a:fillRect/>
            </a:stretch>
          </a:blipFill>
          <a:ln w="9525">
            <a:noFill/>
            <a:round/>
            <a:headEnd/>
            <a:tailEnd/>
          </a:ln>
        </p:spPr>
        <p:txBody>
          <a:bodyPr wrap="none" anchor="ctr"/>
          <a:lstStyle/>
          <a:p>
            <a:endParaRPr lang="zh-CN" altLang="en-US"/>
          </a:p>
        </p:txBody>
      </p:sp>
      <p:sp>
        <p:nvSpPr>
          <p:cNvPr id="13" name="矩形 12"/>
          <p:cNvSpPr/>
          <p:nvPr/>
        </p:nvSpPr>
        <p:spPr>
          <a:xfrm>
            <a:off x="0" y="4065588"/>
            <a:ext cx="12858750" cy="2784475"/>
          </a:xfrm>
          <a:prstGeom prst="rect">
            <a:avLst/>
          </a:pr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259"/>
          <p:cNvSpPr>
            <a:spLocks noChangeArrowheads="1"/>
          </p:cNvSpPr>
          <p:nvPr/>
        </p:nvSpPr>
        <p:spPr bwMode="auto">
          <a:xfrm>
            <a:off x="4806950" y="4667250"/>
            <a:ext cx="7872413" cy="1354138"/>
          </a:xfrm>
          <a:prstGeom prst="rect">
            <a:avLst/>
          </a:prstGeom>
          <a:noFill/>
          <a:ln w="9525">
            <a:noFill/>
            <a:miter lim="800000"/>
            <a:headEnd/>
            <a:tailEnd/>
          </a:ln>
        </p:spPr>
        <p:txBody>
          <a:bodyPr lIns="0" tIns="0" rIns="0" bIns="0">
            <a:spAutoFit/>
          </a:bodyPr>
          <a:lstStyle/>
          <a:p>
            <a:pPr>
              <a:spcBef>
                <a:spcPct val="20000"/>
              </a:spcBef>
              <a:buFont typeface="Arial" charset="0"/>
              <a:buNone/>
            </a:pPr>
            <a:r>
              <a:rPr lang="en-US" altLang="zh-CN" sz="8800">
                <a:solidFill>
                  <a:schemeClr val="bg1"/>
                </a:solidFill>
                <a:latin typeface="微软雅黑" pitchFamily="34" charset="-122"/>
                <a:ea typeface="微软雅黑" pitchFamily="34" charset="-122"/>
                <a:cs typeface="Arial" charset="0"/>
                <a:sym typeface="Calibri" pitchFamily="34" charset="0"/>
              </a:rPr>
              <a:t>THANK YOU</a:t>
            </a:r>
            <a:endParaRPr lang="zh-CN" altLang="en-US" sz="5400" b="1">
              <a:solidFill>
                <a:schemeClr val="bg1"/>
              </a:solidFill>
              <a:latin typeface="微软雅黑" pitchFamily="34" charset="-122"/>
              <a:ea typeface="微软雅黑" pitchFamily="34" charset="-122"/>
              <a:cs typeface="Arial" charset="0"/>
              <a:sym typeface="Calibri" pitchFamily="34" charset="0"/>
            </a:endParaRPr>
          </a:p>
        </p:txBody>
      </p:sp>
      <p:sp>
        <p:nvSpPr>
          <p:cNvPr id="18" name="矩形 259"/>
          <p:cNvSpPr>
            <a:spLocks noChangeArrowheads="1"/>
          </p:cNvSpPr>
          <p:nvPr/>
        </p:nvSpPr>
        <p:spPr bwMode="auto">
          <a:xfrm>
            <a:off x="4806950" y="4338638"/>
            <a:ext cx="5476875" cy="431800"/>
          </a:xfrm>
          <a:prstGeom prst="rect">
            <a:avLst/>
          </a:prstGeom>
          <a:noFill/>
          <a:ln w="9525">
            <a:noFill/>
            <a:miter lim="800000"/>
            <a:headEnd/>
            <a:tailEnd/>
          </a:ln>
        </p:spPr>
        <p:txBody>
          <a:bodyPr lIns="0" tIns="0" rIns="0" bIns="0">
            <a:spAutoFit/>
          </a:bodyPr>
          <a:lstStyle/>
          <a:p>
            <a:pPr>
              <a:spcBef>
                <a:spcPct val="20000"/>
              </a:spcBef>
              <a:buFont typeface="Arial" charset="0"/>
              <a:buNone/>
            </a:pPr>
            <a:r>
              <a:rPr lang="zh-CN" altLang="en-US" sz="2800">
                <a:solidFill>
                  <a:schemeClr val="bg1"/>
                </a:solidFill>
                <a:latin typeface="微软雅黑" pitchFamily="34" charset="-122"/>
                <a:ea typeface="微软雅黑" pitchFamily="34" charset="-122"/>
                <a:cs typeface="Arial" charset="0"/>
                <a:sym typeface="Calibri" pitchFamily="34" charset="0"/>
              </a:rPr>
              <a:t>感谢聆听，批评指导</a:t>
            </a:r>
          </a:p>
        </p:txBody>
      </p:sp>
      <p:pic>
        <p:nvPicPr>
          <p:cNvPr id="2" name="图片 1"/>
          <p:cNvPicPr>
            <a:picLocks noChangeAspect="1"/>
          </p:cNvPicPr>
          <p:nvPr/>
        </p:nvPicPr>
        <p:blipFill>
          <a:blip r:embed="rId4"/>
          <a:srcRect/>
          <a:stretch>
            <a:fillRect/>
          </a:stretch>
        </p:blipFill>
        <p:spPr bwMode="auto">
          <a:xfrm>
            <a:off x="452438" y="303213"/>
            <a:ext cx="1873250" cy="1873250"/>
          </a:xfrm>
          <a:prstGeom prst="rect">
            <a:avLst/>
          </a:prstGeom>
          <a:noFill/>
          <a:ln w="9525">
            <a:noFill/>
            <a:miter lim="800000"/>
            <a:headEnd/>
            <a:tailEnd/>
          </a:ln>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arn(inVertical)">
                                      <p:cBhvr>
                                        <p:cTn id="14" dur="500"/>
                                        <p:tgtEl>
                                          <p:spTgt spid="13"/>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8"/>
                                        </p:tgtEl>
                                        <p:attrNameLst>
                                          <p:attrName>ppt_y</p:attrName>
                                        </p:attrNameLst>
                                      </p:cBhvr>
                                      <p:tavLst>
                                        <p:tav tm="0">
                                          <p:val>
                                            <p:strVal val="#ppt_y"/>
                                          </p:val>
                                        </p:tav>
                                        <p:tav tm="100000">
                                          <p:val>
                                            <p:strVal val="#ppt_y"/>
                                          </p:val>
                                        </p:tav>
                                      </p:tavLst>
                                    </p:anim>
                                    <p:anim calcmode="lin" valueType="num">
                                      <p:cBhvr>
                                        <p:cTn id="2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8"/>
                                        </p:tgtEl>
                                      </p:cBhvr>
                                    </p:animEffect>
                                  </p:childTnLst>
                                </p:cTn>
                              </p:par>
                            </p:childTnLst>
                          </p:cTn>
                        </p:par>
                        <p:par>
                          <p:cTn id="23" fill="hold">
                            <p:stCondLst>
                              <p:cond delay="1399"/>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18"/>
                                        </p:tgtEl>
                                      </p:cBhvr>
                                    </p:animEffect>
                                    <p:animScale>
                                      <p:cBhvr>
                                        <p:cTn id="26" dur="250" autoRev="1" fill="hold"/>
                                        <p:tgtEl>
                                          <p:spTgt spid="18"/>
                                        </p:tgtEl>
                                      </p:cBhvr>
                                      <p:by x="105000" y="105000"/>
                                    </p:animScale>
                                  </p:childTnLst>
                                </p:cTn>
                              </p:par>
                            </p:childTnLst>
                          </p:cTn>
                        </p:par>
                        <p:par>
                          <p:cTn id="27" fill="hold">
                            <p:stCondLst>
                              <p:cond delay="1899"/>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5"/>
                                        </p:tgtEl>
                                        <p:attrNameLst>
                                          <p:attrName>ppt_y</p:attrName>
                                        </p:attrNameLst>
                                      </p:cBhvr>
                                      <p:tavLst>
                                        <p:tav tm="0">
                                          <p:val>
                                            <p:strVal val="#ppt_y"/>
                                          </p:val>
                                        </p:tav>
                                        <p:tav tm="100000">
                                          <p:val>
                                            <p:strVal val="#ppt_y"/>
                                          </p:val>
                                        </p:tav>
                                      </p:tavLst>
                                    </p:anim>
                                    <p:anim calcmode="lin" valueType="num">
                                      <p:cBhvr>
                                        <p:cTn id="3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5"/>
                                        </p:tgtEl>
                                      </p:cBhvr>
                                    </p:animEffect>
                                  </p:childTnLst>
                                </p:cTn>
                              </p:par>
                            </p:childTnLst>
                          </p:cTn>
                        </p:par>
                        <p:par>
                          <p:cTn id="35" fill="hold">
                            <p:stCondLst>
                              <p:cond delay="2799"/>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15"/>
                                        </p:tgtEl>
                                      </p:cBhvr>
                                    </p:animEffect>
                                    <p:animScale>
                                      <p:cBhvr>
                                        <p:cTn id="38" dur="250" autoRev="1" fill="hold"/>
                                        <p:tgtEl>
                                          <p:spTgt spid="15"/>
                                        </p:tgtEl>
                                      </p:cBhvr>
                                      <p:by x="105000" y="105000"/>
                                    </p:animScale>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nimBg="1"/>
      <p:bldP spid="13" grpId="0" bldLvl="0" animBg="1"/>
      <p:bldP spid="15" grpId="0"/>
      <p:bldP spid="15" grpId="1"/>
      <p:bldP spid="18" grpId="0"/>
      <p:bldP spid="18"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标题 4"/>
          <p:cNvSpPr>
            <a:spLocks noGrp="1" noChangeArrowheads="1"/>
          </p:cNvSpPr>
          <p:nvPr>
            <p:ph type="title"/>
          </p:nvPr>
        </p:nvSpPr>
        <p:spPr/>
        <p:txBody>
          <a:bodyPr/>
          <a:lstStyle/>
          <a:p>
            <a:pPr defTabSz="963930" fontAlgn="auto">
              <a:spcAft>
                <a:spcPts val="0"/>
              </a:spcAft>
              <a:defRPr/>
            </a:pPr>
            <a:r>
              <a:rPr lang="zh-CN" altLang="en-US" sz="4640" smtClean="0"/>
              <a:t>教学目标</a:t>
            </a:r>
          </a:p>
        </p:txBody>
      </p:sp>
      <p:sp>
        <p:nvSpPr>
          <p:cNvPr id="6146" name="内容占位符 2"/>
          <p:cNvSpPr>
            <a:spLocks noGrp="1" noChangeArrowheads="1"/>
          </p:cNvSpPr>
          <p:nvPr>
            <p:ph idx="1"/>
          </p:nvPr>
        </p:nvSpPr>
        <p:spPr/>
        <p:txBody>
          <a:bodyPr/>
          <a:lstStyle/>
          <a:p>
            <a:pPr defTabSz="963930" fontAlgn="auto">
              <a:spcBef>
                <a:spcPct val="0"/>
              </a:spcBef>
              <a:spcAft>
                <a:spcPts val="1266"/>
              </a:spcAft>
              <a:buFont typeface="Wingdings" panose="05000000000000000000" pitchFamily="2" charset="2"/>
              <a:buChar char="n"/>
              <a:defRPr/>
            </a:pPr>
            <a:endParaRPr lang="zh-CN" altLang="en-US" sz="2531">
              <a:latin typeface="微软雅黑" panose="020B0503020204020204" pitchFamily="34" charset="-122"/>
              <a:ea typeface="微软雅黑" panose="020B0503020204020204" pitchFamily="34" charset="-122"/>
            </a:endParaRPr>
          </a:p>
          <a:p>
            <a:pPr defTabSz="963930" fontAlgn="auto">
              <a:spcBef>
                <a:spcPct val="0"/>
              </a:spcBef>
              <a:spcAft>
                <a:spcPts val="1266"/>
              </a:spcAft>
              <a:buFont typeface="Wingdings" panose="05000000000000000000" pitchFamily="2" charset="2"/>
              <a:buChar char="n"/>
              <a:defRPr/>
            </a:pPr>
            <a:r>
              <a:rPr lang="en-US" altLang="zh-CN" sz="2531">
                <a:latin typeface="微软雅黑" panose="020B0503020204020204" pitchFamily="34" charset="-122"/>
                <a:ea typeface="微软雅黑" panose="020B0503020204020204" pitchFamily="34" charset="-122"/>
              </a:rPr>
              <a:t>1</a:t>
            </a:r>
            <a:r>
              <a:rPr lang="zh-CN" altLang="en-US" sz="2531">
                <a:latin typeface="微软雅黑" panose="020B0503020204020204" pitchFamily="34" charset="-122"/>
                <a:ea typeface="微软雅黑" panose="020B0503020204020204" pitchFamily="34" charset="-122"/>
              </a:rPr>
              <a:t>、知识目标：知道吸毒对个人、家庭和社会的危害；知道吸毒是违法行为。 </a:t>
            </a:r>
          </a:p>
          <a:p>
            <a:pPr defTabSz="963930" fontAlgn="auto">
              <a:spcBef>
                <a:spcPct val="0"/>
              </a:spcBef>
              <a:spcAft>
                <a:spcPts val="1266"/>
              </a:spcAft>
              <a:buFont typeface="Wingdings" panose="05000000000000000000" pitchFamily="2" charset="2"/>
              <a:buChar char="n"/>
              <a:defRPr/>
            </a:pPr>
            <a:r>
              <a:rPr lang="en-US" altLang="zh-CN" sz="2531">
                <a:latin typeface="微软雅黑" panose="020B0503020204020204" pitchFamily="34" charset="-122"/>
                <a:ea typeface="微软雅黑" panose="020B0503020204020204" pitchFamily="34" charset="-122"/>
              </a:rPr>
              <a:t>2</a:t>
            </a:r>
            <a:r>
              <a:rPr lang="zh-CN" altLang="en-US" sz="2531">
                <a:latin typeface="微软雅黑" panose="020B0503020204020204" pitchFamily="34" charset="-122"/>
                <a:ea typeface="微软雅黑" panose="020B0503020204020204" pitchFamily="34" charset="-122"/>
              </a:rPr>
              <a:t>、能力目标：学会远离毒品，保护自己不受毒品侵害。 </a:t>
            </a:r>
          </a:p>
          <a:p>
            <a:pPr defTabSz="963930" fontAlgn="auto">
              <a:spcBef>
                <a:spcPct val="0"/>
              </a:spcBef>
              <a:spcAft>
                <a:spcPts val="1266"/>
              </a:spcAft>
              <a:buFont typeface="Wingdings" panose="05000000000000000000" pitchFamily="2" charset="2"/>
              <a:buChar char="n"/>
              <a:defRPr/>
            </a:pPr>
            <a:r>
              <a:rPr lang="en-US" altLang="zh-CN" sz="2531">
                <a:latin typeface="微软雅黑" panose="020B0503020204020204" pitchFamily="34" charset="-122"/>
                <a:ea typeface="微软雅黑" panose="020B0503020204020204" pitchFamily="34" charset="-122"/>
              </a:rPr>
              <a:t>3</a:t>
            </a:r>
            <a:r>
              <a:rPr lang="zh-CN" altLang="en-US" sz="2531">
                <a:latin typeface="微软雅黑" panose="020B0503020204020204" pitchFamily="34" charset="-122"/>
                <a:ea typeface="微软雅黑" panose="020B0503020204020204" pitchFamily="34" charset="-122"/>
              </a:rPr>
              <a:t>、情感、态度、价值观：知道生命的可贵、尊重生命、珍爱生命。</a:t>
            </a:r>
          </a:p>
          <a:p>
            <a:pPr defTabSz="963930" fontAlgn="auto">
              <a:spcBef>
                <a:spcPct val="0"/>
              </a:spcBef>
              <a:spcAft>
                <a:spcPts val="1266"/>
              </a:spcAft>
              <a:buFont typeface="Wingdings" panose="05000000000000000000" pitchFamily="2" charset="2"/>
              <a:buChar char="n"/>
              <a:defRPr/>
            </a:pPr>
            <a:endParaRPr lang="zh-CN" altLang="en-US" sz="1898" b="1">
              <a:latin typeface="微软雅黑" panose="020B0503020204020204" pitchFamily="34" charset="-122"/>
              <a:ea typeface="微软雅黑" panose="020B0503020204020204" pitchFamily="34" charset="-122"/>
            </a:endParaRPr>
          </a:p>
          <a:p>
            <a:pPr defTabSz="963930" fontAlgn="auto">
              <a:spcBef>
                <a:spcPct val="0"/>
              </a:spcBef>
              <a:spcAft>
                <a:spcPts val="1266"/>
              </a:spcAft>
              <a:buFont typeface="Wingdings" panose="05000000000000000000" pitchFamily="2" charset="2"/>
              <a:buChar char="n"/>
              <a:defRPr/>
            </a:pPr>
            <a:endParaRPr lang="zh-CN" altLang="en-US" sz="1898" b="1">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图片 7"/>
          <p:cNvPicPr>
            <a:picLocks noChangeAspect="1" noChangeArrowheads="1"/>
          </p:cNvPicPr>
          <p:nvPr/>
        </p:nvPicPr>
        <p:blipFill>
          <a:blip r:embed="rId2"/>
          <a:srcRect/>
          <a:stretch>
            <a:fillRect/>
          </a:stretch>
        </p:blipFill>
        <p:spPr bwMode="auto">
          <a:xfrm>
            <a:off x="0" y="0"/>
            <a:ext cx="12858750" cy="7232650"/>
          </a:xfrm>
          <a:prstGeom prst="rect">
            <a:avLst/>
          </a:prstGeom>
          <a:noFill/>
          <a:ln w="9525">
            <a:noFill/>
            <a:miter lim="800000"/>
            <a:headEnd/>
            <a:tailEnd/>
          </a:ln>
        </p:spPr>
      </p:pic>
      <p:sp>
        <p:nvSpPr>
          <p:cNvPr id="52227" name="圆角矩形 6"/>
          <p:cNvSpPr>
            <a:spLocks noChangeArrowheads="1"/>
          </p:cNvSpPr>
          <p:nvPr/>
        </p:nvSpPr>
        <p:spPr bwMode="auto">
          <a:xfrm>
            <a:off x="58738" y="1138238"/>
            <a:ext cx="4000500" cy="1093787"/>
          </a:xfrm>
          <a:prstGeom prst="roundRect">
            <a:avLst>
              <a:gd name="adj" fmla="val 16667"/>
            </a:avLst>
          </a:prstGeom>
          <a:solidFill>
            <a:schemeClr val="accent1"/>
          </a:solidFill>
          <a:ln w="12700">
            <a:solidFill>
              <a:srgbClr val="FFFFFF"/>
            </a:solidFill>
            <a:round/>
            <a:headEnd/>
            <a:tailEnd/>
          </a:ln>
        </p:spPr>
        <p:txBody>
          <a:bodyPr lIns="114803" tIns="57401" rIns="114803" bIns="57401" anchor="ctr"/>
          <a:lstStyle/>
          <a:p>
            <a:pPr algn="ctr" defTabSz="1147763">
              <a:buFont typeface="Arial" charset="0"/>
              <a:buNone/>
            </a:pPr>
            <a:r>
              <a:rPr lang="zh-CN" altLang="en-US" sz="4000" b="1">
                <a:solidFill>
                  <a:schemeClr val="bg1"/>
                </a:solidFill>
                <a:latin typeface="Arial" charset="0"/>
              </a:rPr>
              <a:t>快速联想：</a:t>
            </a:r>
          </a:p>
        </p:txBody>
      </p:sp>
      <p:pic>
        <p:nvPicPr>
          <p:cNvPr id="52228" name="Picture 4" descr="版面"/>
          <p:cNvPicPr>
            <a:picLocks noChangeAspect="1" noChangeArrowheads="1"/>
          </p:cNvPicPr>
          <p:nvPr/>
        </p:nvPicPr>
        <p:blipFill>
          <a:blip r:embed="rId3"/>
          <a:srcRect/>
          <a:stretch>
            <a:fillRect/>
          </a:stretch>
        </p:blipFill>
        <p:spPr bwMode="auto">
          <a:xfrm>
            <a:off x="9699625" y="400050"/>
            <a:ext cx="2514600" cy="2054225"/>
          </a:xfrm>
          <a:prstGeom prst="rect">
            <a:avLst/>
          </a:prstGeom>
          <a:noFill/>
          <a:ln w="9525">
            <a:noFill/>
            <a:miter lim="800000"/>
            <a:headEnd/>
            <a:tailEnd/>
          </a:ln>
          <a:effectLst/>
        </p:spPr>
      </p:pic>
      <p:sp>
        <p:nvSpPr>
          <p:cNvPr id="52229" name="Text Box 5"/>
          <p:cNvSpPr txBox="1">
            <a:spLocks noChangeArrowheads="1"/>
          </p:cNvSpPr>
          <p:nvPr/>
        </p:nvSpPr>
        <p:spPr bwMode="auto">
          <a:xfrm>
            <a:off x="900113" y="3354388"/>
            <a:ext cx="10552112" cy="996950"/>
          </a:xfrm>
          <a:prstGeom prst="rect">
            <a:avLst/>
          </a:prstGeom>
          <a:noFill/>
          <a:ln w="9525">
            <a:noFill/>
            <a:miter lim="800000"/>
            <a:headEnd/>
            <a:tailEnd/>
          </a:ln>
          <a:effectLst/>
        </p:spPr>
        <p:txBody>
          <a:bodyPr lIns="114803" tIns="57401" rIns="114803" bIns="57401">
            <a:spAutoFit/>
          </a:bodyPr>
          <a:lstStyle/>
          <a:p>
            <a:pPr defTabSz="1147763">
              <a:buFont typeface="Arial" charset="0"/>
              <a:buNone/>
            </a:pPr>
            <a:r>
              <a:rPr lang="zh-CN" altLang="en-US" sz="3500">
                <a:latin typeface="Arial" charset="0"/>
              </a:rPr>
              <a:t>当听到“毒品”时，你想到了什么？</a:t>
            </a:r>
          </a:p>
          <a:p>
            <a:pPr defTabSz="1147763">
              <a:buFont typeface="Arial" charset="0"/>
              <a:buNone/>
            </a:pPr>
            <a:endParaRPr lang="zh-CN" altLang="zh-CN" sz="3500">
              <a:latin typeface="Arial" charset="0"/>
            </a:endParaRPr>
          </a:p>
        </p:txBody>
      </p:sp>
      <p:pic>
        <p:nvPicPr>
          <p:cNvPr id="52230" name="Picture 6" descr="未命名"/>
          <p:cNvPicPr>
            <a:picLocks noChangeAspect="1" noChangeArrowheads="1"/>
          </p:cNvPicPr>
          <p:nvPr/>
        </p:nvPicPr>
        <p:blipFill>
          <a:blip r:embed="rId4"/>
          <a:srcRect/>
          <a:stretch>
            <a:fillRect/>
          </a:stretch>
        </p:blipFill>
        <p:spPr bwMode="auto">
          <a:xfrm>
            <a:off x="3971925" y="4662488"/>
            <a:ext cx="2357438" cy="1768475"/>
          </a:xfrm>
          <a:prstGeom prst="rect">
            <a:avLst/>
          </a:prstGeom>
          <a:noFill/>
          <a:ln w="9525">
            <a:noFill/>
            <a:miter lim="800000"/>
            <a:headEnd/>
            <a:tailEnd/>
          </a:ln>
          <a:effectLst/>
        </p:spPr>
      </p:pic>
      <p:sp>
        <p:nvSpPr>
          <p:cNvPr id="52231" name="AutoShape 7"/>
          <p:cNvSpPr>
            <a:spLocks noChangeArrowheads="1"/>
          </p:cNvSpPr>
          <p:nvPr/>
        </p:nvSpPr>
        <p:spPr bwMode="auto">
          <a:xfrm>
            <a:off x="6456363" y="3862388"/>
            <a:ext cx="2035175" cy="992187"/>
          </a:xfrm>
          <a:prstGeom prst="cloudCallout">
            <a:avLst>
              <a:gd name="adj1" fmla="val -48685"/>
              <a:gd name="adj2" fmla="val 59093"/>
            </a:avLst>
          </a:prstGeom>
          <a:solidFill>
            <a:schemeClr val="bg1"/>
          </a:solidFill>
          <a:ln w="9525">
            <a:solidFill>
              <a:schemeClr val="tx1"/>
            </a:solidFill>
            <a:round/>
            <a:headEnd/>
            <a:tailEnd/>
          </a:ln>
          <a:effectLst/>
        </p:spPr>
        <p:txBody>
          <a:bodyPr lIns="114803" tIns="57401" rIns="114803" bIns="57401"/>
          <a:lstStyle/>
          <a:p>
            <a:pPr algn="ctr" defTabSz="1147763">
              <a:buFont typeface="Arial" charset="0"/>
              <a:buNone/>
            </a:pPr>
            <a:r>
              <a:rPr lang="zh-CN" altLang="en-US" sz="2000">
                <a:latin typeface="Arial" charset="0"/>
              </a:rPr>
              <a:t>我想到</a:t>
            </a:r>
            <a:r>
              <a:rPr lang="zh-CN" altLang="zh-CN" sz="2000">
                <a:latin typeface="Arial"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idx="4294967295"/>
          </p:nvPr>
        </p:nvSpPr>
        <p:spPr bwMode="auto">
          <a:xfrm>
            <a:off x="1328738" y="2241550"/>
            <a:ext cx="8678862" cy="1204913"/>
          </a:xfrm>
          <a:noFill/>
        </p:spPr>
        <p:txBody>
          <a:bodyPr wrap="square" lIns="96435" tIns="48217" rIns="96435" bIns="48217" numCol="1" anchorCtr="0" compatLnSpc="1">
            <a:prstTxWarp prst="textNoShape">
              <a:avLst/>
            </a:prstTxWarp>
          </a:bodyPr>
          <a:lstStyle/>
          <a:p>
            <a:r>
              <a:rPr lang="zh-CN" altLang="en-US" b="1" smtClean="0"/>
              <a:t>林则徐</a:t>
            </a:r>
          </a:p>
        </p:txBody>
      </p:sp>
      <p:pic>
        <p:nvPicPr>
          <p:cNvPr id="74755" name="Picture 4" descr="lzx001"/>
          <p:cNvPicPr>
            <a:picLocks noChangeAspect="1"/>
          </p:cNvPicPr>
          <p:nvPr/>
        </p:nvPicPr>
        <p:blipFill>
          <a:blip r:embed="rId3"/>
          <a:srcRect/>
          <a:stretch>
            <a:fillRect/>
          </a:stretch>
        </p:blipFill>
        <p:spPr bwMode="auto">
          <a:xfrm>
            <a:off x="5953125" y="288925"/>
            <a:ext cx="6303963" cy="6226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4754"/>
                                        </p:tgtEl>
                                        <p:attrNameLst>
                                          <p:attrName>style.visibility</p:attrName>
                                        </p:attrNameLst>
                                      </p:cBhvr>
                                      <p:to>
                                        <p:strVal val="visible"/>
                                      </p:to>
                                    </p:set>
                                    <p:anim calcmode="lin" valueType="num">
                                      <p:cBhvr additive="base">
                                        <p:cTn id="7" dur="500" fill="hold"/>
                                        <p:tgtEl>
                                          <p:spTgt spid="74754"/>
                                        </p:tgtEl>
                                        <p:attrNameLst>
                                          <p:attrName>ppt_x</p:attrName>
                                        </p:attrNameLst>
                                      </p:cBhvr>
                                      <p:tavLst>
                                        <p:tav tm="0">
                                          <p:val>
                                            <p:strVal val="#ppt_x"/>
                                          </p:val>
                                        </p:tav>
                                        <p:tav tm="100000">
                                          <p:val>
                                            <p:strVal val="#ppt_x"/>
                                          </p:val>
                                        </p:tav>
                                      </p:tavLst>
                                    </p:anim>
                                    <p:anim calcmode="lin" valueType="num">
                                      <p:cBhvr additive="base">
                                        <p:cTn id="8" dur="500" fill="hold"/>
                                        <p:tgtEl>
                                          <p:spTgt spid="7475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778" name="组合 1"/>
          <p:cNvGrpSpPr>
            <a:grpSpLocks/>
          </p:cNvGrpSpPr>
          <p:nvPr/>
        </p:nvGrpSpPr>
        <p:grpSpPr bwMode="auto">
          <a:xfrm flipH="1">
            <a:off x="1749425" y="2894013"/>
            <a:ext cx="11109325" cy="1416050"/>
            <a:chOff x="3536590" y="3256285"/>
            <a:chExt cx="5419547" cy="691455"/>
          </a:xfrm>
        </p:grpSpPr>
        <p:sp>
          <p:nvSpPr>
            <p:cNvPr id="8" name="MH_Other_1"/>
            <p:cNvSpPr/>
            <p:nvPr>
              <p:custDataLst>
                <p:tags r:id="rId7"/>
              </p:custDataLst>
            </p:nvPr>
          </p:nvSpPr>
          <p:spPr>
            <a:xfrm flipV="1">
              <a:off x="7617126" y="3840766"/>
              <a:ext cx="116941" cy="106974"/>
            </a:xfrm>
            <a:prstGeom prst="rtTriangle">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2"/>
            <p:cNvSpPr/>
            <p:nvPr>
              <p:custDataLst>
                <p:tags r:id="rId8"/>
              </p:custDataLst>
            </p:nvPr>
          </p:nvSpPr>
          <p:spPr>
            <a:xfrm>
              <a:off x="7617126" y="3256285"/>
              <a:ext cx="116941" cy="106974"/>
            </a:xfrm>
            <a:prstGeom prst="rtTriangle">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9"/>
            <p:cNvSpPr/>
            <p:nvPr>
              <p:custDataLst>
                <p:tags r:id="rId9"/>
              </p:custDataLst>
            </p:nvPr>
          </p:nvSpPr>
          <p:spPr>
            <a:xfrm>
              <a:off x="6732713" y="3256285"/>
              <a:ext cx="2223424" cy="691455"/>
            </a:xfrm>
            <a:prstGeom prst="rightArrow">
              <a:avLst>
                <a:gd name="adj1" fmla="val 72581"/>
                <a:gd name="adj2" fmla="val 46774"/>
              </a:avLst>
            </a:prstGeom>
            <a:solidFill>
              <a:srgbClr val="ECECEC"/>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3" name="MH_SubTitle_1"/>
            <p:cNvSpPr/>
            <p:nvPr>
              <p:custDataLst>
                <p:tags r:id="rId10"/>
              </p:custDataLst>
            </p:nvPr>
          </p:nvSpPr>
          <p:spPr>
            <a:xfrm>
              <a:off x="3536590" y="3256285"/>
              <a:ext cx="4080536" cy="691455"/>
            </a:xfrm>
            <a:prstGeom prst="rect">
              <a:avLst/>
            </a:prstGeom>
            <a:solidFill>
              <a:schemeClr val="accent2"/>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11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文本框 11"/>
          <p:cNvSpPr txBox="1"/>
          <p:nvPr>
            <p:custDataLst>
              <p:tags r:id="rId2"/>
            </p:custDataLst>
          </p:nvPr>
        </p:nvSpPr>
        <p:spPr>
          <a:xfrm>
            <a:off x="5070475" y="3438525"/>
            <a:ext cx="920750" cy="649288"/>
          </a:xfrm>
          <a:prstGeom prst="rect">
            <a:avLst/>
          </a:prstGeom>
          <a:noFill/>
        </p:spPr>
        <p:txBody>
          <a:bodyPr wrap="none" lIns="0" tIns="0" rIns="0" bIns="0">
            <a:spAutoFit/>
          </a:bodyPr>
          <a:lstStyle/>
          <a:p>
            <a:pPr>
              <a:defRPr/>
            </a:pPr>
            <a:r>
              <a:rPr lang="en-US" altLang="zh-CN" sz="3375" dirty="0">
                <a:solidFill>
                  <a:schemeClr val="bg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dirty="0">
                <a:solidFill>
                  <a:schemeClr val="bg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5207000" y="3267075"/>
            <a:ext cx="646113" cy="341313"/>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215" dirty="0">
                <a:solidFill>
                  <a:schemeClr val="bg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6162675" y="2790825"/>
            <a:ext cx="1441450" cy="1557338"/>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en-US" altLang="zh-CN" sz="10125"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012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5"/>
            </p:custDataLst>
          </p:nvPr>
        </p:nvSpPr>
        <p:spPr>
          <a:xfrm>
            <a:off x="8220075" y="3217863"/>
            <a:ext cx="3686175" cy="554037"/>
          </a:xfrm>
          <a:prstGeom prst="rect">
            <a:avLst/>
          </a:prstGeom>
          <a:noFill/>
        </p:spPr>
        <p:txBody>
          <a:bodyPr lIns="0" tIns="0" rIns="0" bIns="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认识毒品</a:t>
            </a:r>
          </a:p>
        </p:txBody>
      </p:sp>
      <p:sp>
        <p:nvSpPr>
          <p:cNvPr id="7" name="文本占位符 6"/>
          <p:cNvSpPr txBox="1"/>
          <p:nvPr>
            <p:custDataLst>
              <p:tags r:id="rId6"/>
            </p:custDataLst>
          </p:nvPr>
        </p:nvSpPr>
        <p:spPr>
          <a:xfrm>
            <a:off x="8220075" y="3795713"/>
            <a:ext cx="3686175" cy="222250"/>
          </a:xfrm>
          <a:prstGeom prst="rect">
            <a:avLst/>
          </a:prstGeom>
          <a:noFill/>
        </p:spPr>
        <p:txBody>
          <a:bodyPr lIns="0" tIns="0" rIns="0" bIns="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custDataLst>
      <p:tags r:id="rId1"/>
    </p:custDataLst>
  </p:cSld>
  <p:clrMapOvr>
    <a:masterClrMapping/>
  </p:clrMapOvr>
  <p:transition spd="slow" advTm="0">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p:nvPr/>
        </p:nvSpPr>
        <p:spPr>
          <a:xfrm>
            <a:off x="2411413" y="1125538"/>
            <a:ext cx="8358187" cy="804862"/>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阅读思考：</a:t>
            </a:r>
          </a:p>
        </p:txBody>
      </p:sp>
      <p:sp>
        <p:nvSpPr>
          <p:cNvPr id="24579" name="Text Box 3"/>
          <p:cNvSpPr txBox="1"/>
          <p:nvPr/>
        </p:nvSpPr>
        <p:spPr>
          <a:xfrm>
            <a:off x="2089150" y="3054350"/>
            <a:ext cx="8197850" cy="1517650"/>
          </a:xfrm>
          <a:prstGeom prst="rect">
            <a:avLst/>
          </a:prstGeom>
          <a:noFill/>
          <a:ln w="12700">
            <a:noFill/>
          </a:ln>
        </p:spPr>
        <p:txBody>
          <a:bodyPr>
            <a:spAutoFit/>
          </a:bodyPr>
          <a:lstStyle/>
          <a:p>
            <a:pPr>
              <a:spcBef>
                <a:spcPct val="50000"/>
              </a:spcBef>
              <a:defRPr/>
            </a:pPr>
            <a:r>
              <a:rPr lang="zh-CN" altLang="en-US" sz="4640" dirty="0">
                <a:latin typeface="Times New Roman" panose="02020603050405020304" pitchFamily="18" charset="0"/>
                <a:ea typeface="宋体" panose="02010600030101010101" pitchFamily="2" charset="-122"/>
              </a:rPr>
              <a:t>常见的毒品有哪些？他有哪些危害？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1+#ppt_w/2"/>
                                          </p:val>
                                        </p:tav>
                                        <p:tav tm="100000">
                                          <p:val>
                                            <p:strVal val="#ppt_x"/>
                                          </p:val>
                                        </p:tav>
                                      </p:tavLst>
                                    </p:anim>
                                    <p:anim calcmode="lin" valueType="num">
                                      <p:cBhvr additive="base">
                                        <p:cTn id="8" dur="500" fill="hold"/>
                                        <p:tgtEl>
                                          <p:spTgt spid="2457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4578"/>
                                        </p:tgtEl>
                                        <p:attrNameLst>
                                          <p:attrName>style.visibility</p:attrName>
                                        </p:attrNameLst>
                                      </p:cBhvr>
                                      <p:to>
                                        <p:strVal val="visible"/>
                                      </p:to>
                                    </p:set>
                                    <p:anim calcmode="lin" valueType="num">
                                      <p:cBhvr additive="base">
                                        <p:cTn id="13" dur="500" fill="hold"/>
                                        <p:tgtEl>
                                          <p:spTgt spid="24578"/>
                                        </p:tgtEl>
                                        <p:attrNameLst>
                                          <p:attrName>ppt_x</p:attrName>
                                        </p:attrNameLst>
                                      </p:cBhvr>
                                      <p:tavLst>
                                        <p:tav tm="0">
                                          <p:val>
                                            <p:strVal val="#ppt_x"/>
                                          </p:val>
                                        </p:tav>
                                        <p:tav tm="100000">
                                          <p:val>
                                            <p:strVal val="#ppt_x"/>
                                          </p:val>
                                        </p:tav>
                                      </p:tavLst>
                                    </p:anim>
                                    <p:anim calcmode="lin" valueType="num">
                                      <p:cBhvr additive="base">
                                        <p:cTn id="14" dur="500" fill="hold"/>
                                        <p:tgtEl>
                                          <p:spTgt spid="2457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1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1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7.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9"/>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7.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9"/>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SubTitle"/>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3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3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3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3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7.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2"/>
</p:tagLst>
</file>

<file path=ppt/tags/tag39.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9"/>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SubTitle"/>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4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4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4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4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4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47.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2"/>
</p:tagLst>
</file>

<file path=ppt/tags/tag49.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9"/>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50.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534">
      <a:dk1>
        <a:sysClr val="windowText" lastClr="000000"/>
      </a:dk1>
      <a:lt1>
        <a:sysClr val="window" lastClr="FFFFFF"/>
      </a:lt1>
      <a:dk2>
        <a:srgbClr val="FFC000"/>
      </a:dk2>
      <a:lt2>
        <a:srgbClr val="E7E6E6"/>
      </a:lt2>
      <a:accent1>
        <a:srgbClr val="F89171"/>
      </a:accent1>
      <a:accent2>
        <a:srgbClr val="FFC000"/>
      </a:accent2>
      <a:accent3>
        <a:srgbClr val="F89171"/>
      </a:accent3>
      <a:accent4>
        <a:srgbClr val="FFC000"/>
      </a:accent4>
      <a:accent5>
        <a:srgbClr val="F89171"/>
      </a:accent5>
      <a:accent6>
        <a:srgbClr val="FFC000"/>
      </a:accent6>
      <a:hlink>
        <a:srgbClr val="F89171"/>
      </a:hlink>
      <a:folHlink>
        <a:srgbClr val="FFC000"/>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TotalTime>
  <Words>3603</Words>
  <Application>Microsoft Office PowerPoint</Application>
  <PresentationFormat>自定义</PresentationFormat>
  <Paragraphs>209</Paragraphs>
  <Slides>43</Slides>
  <Notes>11</Notes>
  <HiddenSlides>0</HiddenSlides>
  <MMClips>0</MMClips>
  <ScaleCrop>false</ScaleCrop>
  <HeadingPairs>
    <vt:vector size="8" baseType="variant">
      <vt:variant>
        <vt:lpstr>已用的字体</vt:lpstr>
      </vt:variant>
      <vt:variant>
        <vt:i4>11</vt:i4>
      </vt:variant>
      <vt:variant>
        <vt:lpstr>演示文稿设计模板</vt:lpstr>
      </vt:variant>
      <vt:variant>
        <vt:i4>4</vt:i4>
      </vt:variant>
      <vt:variant>
        <vt:lpstr>嵌入 OLE 服务器</vt:lpstr>
      </vt:variant>
      <vt:variant>
        <vt:i4>1</vt:i4>
      </vt:variant>
      <vt:variant>
        <vt:lpstr>幻灯片标题</vt:lpstr>
      </vt:variant>
      <vt:variant>
        <vt:i4>43</vt:i4>
      </vt:variant>
    </vt:vector>
  </HeadingPairs>
  <TitlesOfParts>
    <vt:vector size="59" baseType="lpstr">
      <vt:lpstr>Calibri</vt:lpstr>
      <vt:lpstr>宋体</vt:lpstr>
      <vt:lpstr>Arial</vt:lpstr>
      <vt:lpstr>Calibri Light</vt:lpstr>
      <vt:lpstr>微软雅黑</vt:lpstr>
      <vt:lpstr>Times New Roman</vt:lpstr>
      <vt:lpstr>Wingdings</vt:lpstr>
      <vt:lpstr>隶书</vt:lpstr>
      <vt:lpstr>华文行楷</vt:lpstr>
      <vt:lpstr>Tahoma</vt:lpstr>
      <vt:lpstr>楷体_GB2312</vt:lpstr>
      <vt:lpstr>第一PPT，www.1ppt.com</vt:lpstr>
      <vt:lpstr>第一PPT，www.1ppt.com</vt:lpstr>
      <vt:lpstr>第一PPT，www.1ppt.com</vt:lpstr>
      <vt:lpstr>第一PPT，www.1ppt.com</vt:lpstr>
      <vt:lpstr>Photoshop.Image.7</vt:lpstr>
      <vt:lpstr>幻灯片 1</vt:lpstr>
      <vt:lpstr>吸毒的危害</vt:lpstr>
      <vt:lpstr>幻灯片 3</vt:lpstr>
      <vt:lpstr>幻灯片 4</vt:lpstr>
      <vt:lpstr>教学目标</vt:lpstr>
      <vt:lpstr>幻灯片 6</vt:lpstr>
      <vt:lpstr>林则徐</vt:lpstr>
      <vt:lpstr>幻灯片 8</vt:lpstr>
      <vt:lpstr>幻灯片 9</vt:lpstr>
      <vt:lpstr>幻灯片 10</vt:lpstr>
      <vt:lpstr>二、毒品的分类</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（二）吸毒对家庭的危害</vt:lpstr>
      <vt:lpstr>（三）吸毒对社会的危害。</vt:lpstr>
      <vt:lpstr>幻灯片 39</vt:lpstr>
      <vt:lpstr>幻灯片 40</vt:lpstr>
      <vt:lpstr>幻灯片 41</vt:lpstr>
      <vt:lpstr>请大家珍爱生命，远离毒品</vt:lpstr>
      <vt:lpstr>幻灯片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
  <cp:lastModifiedBy/>
  <cp:revision>8</cp:revision>
  <dcterms:created xsi:type="dcterms:W3CDTF">2017-01-18T14:26:00Z</dcterms:created>
  <dcterms:modified xsi:type="dcterms:W3CDTF">2019-09-28T14:30:05Z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