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78" r:id="rId3"/>
    <p:sldId id="273" r:id="rId4"/>
    <p:sldId id="257" r:id="rId5"/>
    <p:sldId id="281" r:id="rId6"/>
    <p:sldId id="280" r:id="rId7"/>
    <p:sldId id="282" r:id="rId8"/>
    <p:sldId id="283" r:id="rId9"/>
    <p:sldId id="284" r:id="rId10"/>
    <p:sldId id="285" r:id="rId11"/>
    <p:sldId id="288" r:id="rId12"/>
    <p:sldId id="287" r:id="rId13"/>
    <p:sldId id="286" r:id="rId14"/>
    <p:sldId id="289" r:id="rId15"/>
    <p:sldId id="297" r:id="rId16"/>
    <p:sldId id="298" r:id="rId17"/>
    <p:sldId id="299" r:id="rId18"/>
    <p:sldId id="290" r:id="rId19"/>
    <p:sldId id="304" r:id="rId20"/>
    <p:sldId id="305" r:id="rId21"/>
    <p:sldId id="277" r:id="rId22"/>
    <p:sldId id="275" r:id="rId23"/>
    <p:sldId id="292" r:id="rId24"/>
    <p:sldId id="294" r:id="rId25"/>
    <p:sldId id="293" r:id="rId26"/>
    <p:sldId id="295" r:id="rId27"/>
    <p:sldId id="296" r:id="rId28"/>
    <p:sldId id="301" r:id="rId29"/>
    <p:sldId id="291" r:id="rId30"/>
    <p:sldId id="302" r:id="rId31"/>
    <p:sldId id="306" r:id="rId32"/>
    <p:sldId id="307" r:id="rId33"/>
    <p:sldId id="303" r:id="rId34"/>
    <p:sldId id="274" r:id="rId35"/>
    <p:sldId id="265" r:id="rId3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66FF"/>
    <a:srgbClr val="3B2D32"/>
    <a:srgbClr val="E2832C"/>
    <a:srgbClr val="C51A25"/>
    <a:srgbClr val="835231"/>
    <a:srgbClr val="CC0000"/>
    <a:srgbClr val="FEC665"/>
    <a:srgbClr val="FF4C38"/>
    <a:srgbClr val="9363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5633" autoAdjust="0"/>
  </p:normalViewPr>
  <p:slideViewPr>
    <p:cSldViewPr>
      <p:cViewPr varScale="1">
        <p:scale>
          <a:sx n="67" d="100"/>
          <a:sy n="67" d="100"/>
        </p:scale>
        <p:origin x="-9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A88A3A7-4977-406E-ABCC-D9E3EAADBE0B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ABBB2F1-D250-423C-ADC3-A87E6E3CA2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5AA7B-13C8-4521-9C78-1383DAE3E519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D89E1-FA56-4989-9057-49BF461CDD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46D4-D3A2-49E4-A47E-53B1BE29EAF5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3BEED-AE97-4C80-BD5F-48AC379AEB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C2465-9FCA-4386-B974-B6F18019A477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5F21-AA39-457F-8700-47FE759E36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1355B-785B-4B17-8BBD-25C20D9041D2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721DB-6BF6-4D6E-94B5-10613F5160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9BA22-5E8E-4EE7-9D4F-8FA5CCCBC88A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32792-D5AC-46CC-9AC0-1AEB8CBA83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B9909-ED61-4EC6-9B76-84E022C22B4D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84974-5D67-47DF-B2A4-31D91C0508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3D5B4-667E-4B1E-B706-F861F2DE77F2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61015-B40D-4913-A130-ABA637FE79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EAA64-588C-4EAF-9049-DBA4AA8E3E5D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270BB-C856-4336-8D85-774C6E54F0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18DDF-3AAF-4C2B-BA69-4F9CA6FCBF4C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40799-1318-4301-8185-7DD592C665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159FE-ADAE-48F7-93CC-1BCB7F8FDB6D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9A61F-EF42-4B0D-9C75-C5037A8303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C818C-6DF2-4412-AEBE-54488E694086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B58CA-3998-4DF8-BF92-073D98D47C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7070312-D999-482E-95A1-328C0DC89EA1}" type="datetimeFigureOut">
              <a:rPr lang="zh-CN" altLang="en-US"/>
              <a:pPr>
                <a:defRPr/>
              </a:pPr>
              <a:t>2019/10/19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768E84B-CA4C-48B9-8971-B652D21F1E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26421;&#25289;\&#32508;&#21512;&#32032;&#36136;&#35780;&#20215;2019&#24180;1&#26376;1&#26085;--6&#26376;30&#26085;\2019&#24180;5&#26376;&#24405;&#21046;&#31105;&#27602;&#20043;&#27468;\&#8220;&#21809;&#21709;&#23452;&#26124;%20&#20840;&#27665;&#31105;&#27602;&#8220;&#27963;&#21160;&#21442;&#36187;&#27468;&#26354;&#12298;&#31105;&#27602;&#20043;&#27468;&#12299;&#65288;&#23452;&#26124;&#24066;&#31532;16&#20013;&#23398;&#65289;%20%20.mp4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9"/>
          <p:cNvSpPr>
            <a:spLocks noChangeArrowheads="1"/>
          </p:cNvSpPr>
          <p:nvPr/>
        </p:nvSpPr>
        <p:spPr bwMode="auto">
          <a:xfrm rot="-5400000">
            <a:off x="-507" y="2600908"/>
            <a:ext cx="6192688" cy="1656183"/>
          </a:xfrm>
          <a:prstGeom prst="rect">
            <a:avLst/>
          </a:prstGeom>
          <a:solidFill>
            <a:srgbClr val="E2832C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zh-CN" altLang="en-US" b="1">
              <a:solidFill>
                <a:srgbClr val="E36C09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052" name="组合 15"/>
          <p:cNvGrpSpPr>
            <a:grpSpLocks/>
          </p:cNvGrpSpPr>
          <p:nvPr/>
        </p:nvGrpSpPr>
        <p:grpSpPr bwMode="auto">
          <a:xfrm rot="5400000">
            <a:off x="431999" y="1880369"/>
            <a:ext cx="2519362" cy="720080"/>
            <a:chOff x="1811867" y="3185013"/>
            <a:chExt cx="4035239" cy="416455"/>
          </a:xfrm>
        </p:grpSpPr>
        <p:sp>
          <p:nvSpPr>
            <p:cNvPr id="15" name="圆角矩形 14"/>
            <p:cNvSpPr/>
            <p:nvPr/>
          </p:nvSpPr>
          <p:spPr bwMode="auto">
            <a:xfrm>
              <a:off x="1835696" y="3213522"/>
              <a:ext cx="4011410" cy="387946"/>
            </a:xfrm>
            <a:prstGeom prst="roundRect">
              <a:avLst>
                <a:gd name="adj" fmla="val 4227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innerShdw blurRad="635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3" name="组合 106"/>
            <p:cNvGrpSpPr/>
            <p:nvPr/>
          </p:nvGrpSpPr>
          <p:grpSpPr bwMode="auto">
            <a:xfrm>
              <a:off x="1811867" y="3185013"/>
              <a:ext cx="559645" cy="416455"/>
              <a:chOff x="899592" y="2377261"/>
              <a:chExt cx="720079" cy="57461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圆角矩形 16"/>
              <p:cNvSpPr/>
              <p:nvPr/>
            </p:nvSpPr>
            <p:spPr>
              <a:xfrm>
                <a:off x="899592" y="2377261"/>
                <a:ext cx="720079" cy="574619"/>
              </a:xfrm>
              <a:prstGeom prst="roundRect">
                <a:avLst>
                  <a:gd name="adj" fmla="val 42270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C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920239" y="2418360"/>
                <a:ext cx="681256" cy="533517"/>
              </a:xfrm>
              <a:prstGeom prst="roundRect">
                <a:avLst>
                  <a:gd name="adj" fmla="val 42270"/>
                </a:avLst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C00000"/>
                  </a:solidFill>
                  <a:ea typeface="微软雅黑" pitchFamily="34" charset="-122"/>
                </a:endParaRPr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2648545" y="620688"/>
            <a:ext cx="923330" cy="5904655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>
              <a:defRPr/>
            </a:pPr>
            <a:r>
              <a:rPr lang="zh-CN" altLang="en-US" sz="48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圆简&lt;" pitchFamily="49" charset="-122"/>
                <a:ea typeface="汉仪中圆简&lt;" pitchFamily="49" charset="-122"/>
              </a:rPr>
              <a:t>珍爱生命，远离毒品</a:t>
            </a:r>
            <a:endParaRPr lang="zh-CN" altLang="en-US" sz="4800" dirty="0">
              <a:solidFill>
                <a:schemeClr val="bg1"/>
              </a:solidFill>
              <a:latin typeface="汉仪中圆简&lt;" pitchFamily="49" charset="-122"/>
              <a:ea typeface="汉仪中圆简&lt;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30596" y="1484784"/>
            <a:ext cx="677108" cy="288032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>
              <a:defRPr/>
            </a:pPr>
            <a:r>
              <a:rPr kumimoji="1" lang="zh-CN" altLang="en-US" sz="20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授课人：黄小娟</a:t>
            </a:r>
            <a:endParaRPr kumimoji="1" lang="zh-CN" altLang="en-US" sz="20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  <a:p>
            <a:pPr>
              <a:defRPr/>
            </a:pP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5" name="TextBox 35"/>
          <p:cNvSpPr txBox="1">
            <a:spLocks noChangeArrowheads="1"/>
          </p:cNvSpPr>
          <p:nvPr/>
        </p:nvSpPr>
        <p:spPr bwMode="auto">
          <a:xfrm flipH="1">
            <a:off x="1331640" y="3645024"/>
            <a:ext cx="70788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</a:rPr>
              <a:t>宜昌市第十六中学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认识毒品</a:t>
            </a:r>
            <a:endParaRPr lang="zh-CN" altLang="en-US" dirty="0"/>
          </a:p>
        </p:txBody>
      </p:sp>
      <p:pic>
        <p:nvPicPr>
          <p:cNvPr id="12" name="内容占位符 11" descr="d8bb93bd6bec0975f565e227 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9144000" cy="55172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认识毒品</a:t>
            </a:r>
            <a:endParaRPr lang="zh-CN" altLang="en-US" dirty="0"/>
          </a:p>
        </p:txBody>
      </p:sp>
      <p:pic>
        <p:nvPicPr>
          <p:cNvPr id="10" name="内容占位符 9" descr="d8bb93bd6bec0975f565e227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认识毒品</a:t>
            </a:r>
            <a:endParaRPr lang="zh-CN" altLang="en-US" dirty="0"/>
          </a:p>
        </p:txBody>
      </p:sp>
      <p:pic>
        <p:nvPicPr>
          <p:cNvPr id="8" name="内容占位符 7" descr="d8bb93bd6bec0975f565e227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认识毒品</a:t>
            </a:r>
            <a:endParaRPr lang="zh-CN" altLang="en-US" dirty="0"/>
          </a:p>
        </p:txBody>
      </p:sp>
      <p:pic>
        <p:nvPicPr>
          <p:cNvPr id="5" name="内容占位符 4" descr="d8bb93bd6bec0975f565e227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认识毒品</a:t>
            </a:r>
            <a:endParaRPr lang="zh-CN" altLang="en-US" dirty="0"/>
          </a:p>
        </p:txBody>
      </p:sp>
      <p:pic>
        <p:nvPicPr>
          <p:cNvPr id="6" name="内容占位符 5" descr="伪装的毒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丑陋的吸毒者</a:t>
            </a:r>
            <a:endParaRPr lang="zh-CN" altLang="en-US" dirty="0"/>
          </a:p>
        </p:txBody>
      </p:sp>
      <p:pic>
        <p:nvPicPr>
          <p:cNvPr id="5" name="内容占位符 4" descr="v2-0118176cc79f5d93102a301c5f0d0ffa_h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4572000" cy="2520280"/>
          </a:xfrm>
        </p:spPr>
      </p:pic>
      <p:pic>
        <p:nvPicPr>
          <p:cNvPr id="7" name="图片 6" descr="v2-576c007d4f3d21bd9165688ee2193c66_h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861047"/>
            <a:ext cx="4499992" cy="2996953"/>
          </a:xfrm>
          <a:prstGeom prst="rect">
            <a:avLst/>
          </a:prstGeom>
        </p:spPr>
      </p:pic>
      <p:pic>
        <p:nvPicPr>
          <p:cNvPr id="8" name="图片 7" descr="v2-e83c4a3ef6ed6809fd3e660c662d9eed_h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61048"/>
            <a:ext cx="4572000" cy="2996952"/>
          </a:xfrm>
          <a:prstGeom prst="rect">
            <a:avLst/>
          </a:prstGeom>
        </p:spPr>
      </p:pic>
      <p:pic>
        <p:nvPicPr>
          <p:cNvPr id="9" name="图片 8" descr="v2-3d198f70da024bcbdc2279a716a34fc6_h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1196752"/>
            <a:ext cx="4427984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丑陋的吸毒者</a:t>
            </a:r>
            <a:endParaRPr lang="zh-CN" altLang="en-US" dirty="0"/>
          </a:p>
        </p:txBody>
      </p:sp>
      <p:pic>
        <p:nvPicPr>
          <p:cNvPr id="5" name="内容占位符 4" descr="吸毒者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7" y="1196752"/>
            <a:ext cx="8820473" cy="56612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毒品危害后代</a:t>
            </a:r>
            <a:endParaRPr lang="zh-CN" altLang="en-US" dirty="0"/>
          </a:p>
        </p:txBody>
      </p:sp>
      <p:pic>
        <p:nvPicPr>
          <p:cNvPr id="5" name="内容占位符 4" descr="吸毒者后代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600200"/>
            <a:ext cx="7416823" cy="49971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endParaRPr lang="en-US" altLang="zh-CN" sz="2800" b="1" dirty="0" smtClean="0"/>
          </a:p>
          <a:p>
            <a:pPr algn="ctr">
              <a:buNone/>
            </a:pPr>
            <a:r>
              <a:rPr lang="zh-CN" altLang="en-US" sz="2800" b="1" dirty="0" smtClean="0"/>
              <a:t>  </a:t>
            </a:r>
            <a:endParaRPr lang="en-US" altLang="zh-CN" sz="2800" b="1" dirty="0" smtClean="0"/>
          </a:p>
          <a:p>
            <a:pPr algn="ctr">
              <a:buNone/>
            </a:pPr>
            <a:r>
              <a:rPr lang="zh-CN" altLang="en-US" sz="2800" b="1" dirty="0" smtClean="0"/>
              <a:t> 毒品传播方式：</a:t>
            </a:r>
            <a:endParaRPr lang="en-US" altLang="zh-CN" sz="2800" b="1" dirty="0" smtClean="0"/>
          </a:p>
          <a:p>
            <a:pPr algn="ctr">
              <a:buNone/>
            </a:pPr>
            <a:r>
              <a:rPr lang="zh-CN" altLang="en-US" sz="2800" b="1" dirty="0" smtClean="0"/>
              <a:t>一是夜店等场所，二是身边的朋友，三是其他因素。</a:t>
            </a:r>
            <a:endParaRPr lang="en-US" altLang="zh-CN" sz="2800" b="1" dirty="0" smtClean="0"/>
          </a:p>
          <a:p>
            <a:pPr algn="ctr">
              <a:buNone/>
            </a:pPr>
            <a:endParaRPr lang="en-US" altLang="zh-CN" sz="2800" b="1" dirty="0" smtClean="0"/>
          </a:p>
          <a:p>
            <a:pPr algn="ctr">
              <a:buNone/>
            </a:pPr>
            <a:r>
              <a:rPr lang="zh-CN" altLang="en-US" sz="2800" b="1" dirty="0" smtClean="0"/>
              <a:t>吸毒成瘾原因：</a:t>
            </a:r>
            <a:endParaRPr lang="en-US" altLang="zh-CN" sz="2800" b="1" dirty="0" smtClean="0"/>
          </a:p>
          <a:p>
            <a:pPr algn="ctr">
              <a:buNone/>
            </a:pPr>
            <a:r>
              <a:rPr lang="zh-CN" altLang="en-US" sz="2800" b="1" dirty="0" smtClean="0"/>
              <a:t>生理</a:t>
            </a:r>
            <a:r>
              <a:rPr lang="zh-CN" altLang="en-US" sz="2800" b="1" dirty="0" smtClean="0"/>
              <a:t>因素、心理因素、社会因素。</a:t>
            </a:r>
            <a:endParaRPr lang="en-US" altLang="zh-CN" sz="2800" b="1" dirty="0" smtClean="0"/>
          </a:p>
          <a:p>
            <a:pPr>
              <a:buNone/>
            </a:pPr>
            <a:endParaRPr lang="zh-CN" altLang="en-US" dirty="0"/>
          </a:p>
        </p:txBody>
      </p:sp>
      <p:pic>
        <p:nvPicPr>
          <p:cNvPr id="7" name="图片 6" descr="a3ef756af66d4c5d94b0651a1afd478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21088"/>
            <a:ext cx="4499992" cy="2636912"/>
          </a:xfrm>
          <a:prstGeom prst="rect">
            <a:avLst/>
          </a:prstGeom>
        </p:spPr>
      </p:pic>
      <p:pic>
        <p:nvPicPr>
          <p:cNvPr id="8" name="图片 7" descr="c2af7032c4b04016b8a548ae1c2d464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221088"/>
            <a:ext cx="4499992" cy="2636912"/>
          </a:xfrm>
          <a:prstGeom prst="rect">
            <a:avLst/>
          </a:prstGeom>
        </p:spPr>
      </p:pic>
      <p:sp>
        <p:nvSpPr>
          <p:cNvPr id="1026" name="PubHalfFrame"/>
          <p:cNvSpPr>
            <a:spLocks noEditPoints="1" noChangeArrowheads="1"/>
          </p:cNvSpPr>
          <p:nvPr/>
        </p:nvSpPr>
        <p:spPr bwMode="auto">
          <a:xfrm>
            <a:off x="0" y="0"/>
            <a:ext cx="2051720" cy="1828800"/>
          </a:xfrm>
          <a:custGeom>
            <a:avLst/>
            <a:gdLst>
              <a:gd name="G0" fmla="+- 0 0 0"/>
              <a:gd name="G1" fmla="+- 7200 0 0"/>
              <a:gd name="G2" fmla="+- 21600 0 7200"/>
              <a:gd name="G3" fmla="*/ 7200 1 2"/>
              <a:gd name="G4" fmla="+- 21600 0 G3"/>
              <a:gd name="G5" fmla="+- 7200 0 0"/>
              <a:gd name="G6" fmla="+- 21600 0 7200"/>
              <a:gd name="G7" fmla="*/ 7200 1 2"/>
              <a:gd name="G8" fmla="+- 21600 0 G7"/>
              <a:gd name="T0" fmla="*/ 10800 w 21600"/>
              <a:gd name="T1" fmla="*/ 0 h 21600"/>
              <a:gd name="T2" fmla="*/ 0 w 21600"/>
              <a:gd name="T3" fmla="*/ 10800 h 21600"/>
              <a:gd name="T4" fmla="*/ 3600 w 21600"/>
              <a:gd name="T5" fmla="*/ 18000 h 21600"/>
              <a:gd name="T6" fmla="*/ 18000 w 21600"/>
              <a:gd name="T7" fmla="*/ 3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G2 w 21600"/>
              <a:gd name="T15" fmla="*/ G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7200" y="14400"/>
                </a:lnTo>
                <a:lnTo>
                  <a:pt x="7200" y="7200"/>
                </a:lnTo>
                <a:lnTo>
                  <a:pt x="14400" y="72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6948264" cy="1844824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zh-CN" altLang="en-US" dirty="0" smtClean="0"/>
              <a:t>我国的禁毒方针法规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5013176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zh-CN" altLang="en-US" dirty="0" smtClean="0"/>
              <a:t>走私、贩卖、运输、制造鸦片一千克以上海洛因或者 苯丙胺五十克以上，</a:t>
            </a:r>
            <a:r>
              <a:rPr lang="en-US" altLang="zh-CN" b="1" dirty="0" smtClean="0"/>
              <a:t>《</a:t>
            </a:r>
            <a:r>
              <a:rPr lang="zh-CN" altLang="en-US" b="1" dirty="0" smtClean="0"/>
              <a:t>刑法</a:t>
            </a:r>
            <a:r>
              <a:rPr lang="en-US" altLang="zh-CN" b="1" dirty="0" smtClean="0"/>
              <a:t>》</a:t>
            </a:r>
            <a:r>
              <a:rPr lang="zh-CN" altLang="en-US" b="1" dirty="0" smtClean="0"/>
              <a:t>规定怎样处罚？</a:t>
            </a:r>
          </a:p>
          <a:p>
            <a:pPr>
              <a:buNone/>
            </a:pPr>
            <a:r>
              <a:rPr lang="zh-CN" altLang="en-US" dirty="0" smtClean="0"/>
              <a:t>           可处十五年有期徒刑、无期徒刑或者死刑，并没收财产。</a:t>
            </a:r>
            <a:endParaRPr lang="en-US" altLang="zh-CN" dirty="0" smtClean="0"/>
          </a:p>
          <a:p>
            <a:r>
              <a:rPr lang="zh-CN" altLang="en-US" b="1" dirty="0" smtClean="0"/>
              <a:t>我国的禁毒方针是什么？</a:t>
            </a:r>
          </a:p>
          <a:p>
            <a:pPr>
              <a:buNone/>
            </a:pPr>
            <a:r>
              <a:rPr lang="zh-CN" altLang="en-US" dirty="0" smtClean="0"/>
              <a:t>           禁吸、禁种、禁贩、禁制四禁并举、堵源截流、严格执法，标本兼治。</a:t>
            </a:r>
          </a:p>
          <a:p>
            <a:endParaRPr lang="zh-CN" altLang="en-US" dirty="0"/>
          </a:p>
        </p:txBody>
      </p:sp>
      <p:pic>
        <p:nvPicPr>
          <p:cNvPr id="5" name="图片 4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3720" y="0"/>
            <a:ext cx="2520280" cy="184482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8062664" cy="1728191"/>
          </a:xfrm>
          <a:solidFill>
            <a:srgbClr val="FF9900"/>
          </a:solidFill>
          <a:ln w="76200">
            <a:solidFill>
              <a:schemeClr val="accent2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zh-CN" altLang="en-US" sz="4000" dirty="0" smtClean="0"/>
              <a:t>观看禁毒宣传片</a:t>
            </a:r>
            <a:endParaRPr lang="zh-CN" altLang="en-US" sz="4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3284984"/>
            <a:ext cx="8208912" cy="2353816"/>
          </a:xfrm>
        </p:spPr>
        <p:txBody>
          <a:bodyPr/>
          <a:lstStyle/>
          <a:p>
            <a:pPr algn="l"/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          </a:t>
            </a:r>
            <a:r>
              <a:rPr lang="zh-CN" altLang="zh-CN" sz="2800" dirty="0" smtClean="0">
                <a:solidFill>
                  <a:schemeClr val="accent2">
                    <a:lumMod val="75000"/>
                  </a:schemeClr>
                </a:solidFill>
              </a:rPr>
              <a:t>吸毒成本＝一个健康的人＋一个幸福家庭＋几</a:t>
            </a:r>
            <a:endParaRPr lang="en-US" altLang="zh-CN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zh-CN" altLang="zh-CN" sz="2800" dirty="0" smtClean="0">
                <a:solidFill>
                  <a:schemeClr val="accent2">
                    <a:lumMod val="75000"/>
                  </a:schemeClr>
                </a:solidFill>
              </a:rPr>
              <a:t>名缉毒警察的生命＋牺牲的缉毒警察的幸福家庭＋</a:t>
            </a:r>
            <a:endParaRPr lang="en-US" altLang="zh-CN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zh-CN" altLang="zh-CN" sz="2800" dirty="0" smtClean="0">
                <a:solidFill>
                  <a:schemeClr val="accent2">
                    <a:lumMod val="75000"/>
                  </a:schemeClr>
                </a:solidFill>
              </a:rPr>
              <a:t>几条缉毒犬＋牺牲的缉毒犬的培养人＋买毒品钱</a:t>
            </a:r>
            <a:endParaRPr lang="zh-CN" altLang="zh-CN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图片 3" descr="罂粟花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13176"/>
            <a:ext cx="2771800" cy="1844824"/>
          </a:xfrm>
          <a:prstGeom prst="rect">
            <a:avLst/>
          </a:prstGeom>
        </p:spPr>
      </p:pic>
      <p:pic>
        <p:nvPicPr>
          <p:cNvPr id="5" name="图片 4" descr="罂粟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5013176"/>
            <a:ext cx="6372200" cy="1844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c2bfc32c83c4bb4cf7ecd1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6858000"/>
          </a:xfrm>
          <a:solidFill>
            <a:schemeClr val="accent6">
              <a:lumMod val="60000"/>
              <a:lumOff val="4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341632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青少年如何防止吸毒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27584" y="908720"/>
            <a:ext cx="7632848" cy="4852987"/>
            <a:chOff x="1912729" y="1458758"/>
            <a:chExt cx="3510756" cy="5187394"/>
          </a:xfrm>
        </p:grpSpPr>
        <p:grpSp>
          <p:nvGrpSpPr>
            <p:cNvPr id="7176" name="Group 4"/>
            <p:cNvGrpSpPr>
              <a:grpSpLocks/>
            </p:cNvGrpSpPr>
            <p:nvPr/>
          </p:nvGrpSpPr>
          <p:grpSpPr bwMode="auto">
            <a:xfrm>
              <a:off x="1972119" y="1458758"/>
              <a:ext cx="291856" cy="5187394"/>
              <a:chOff x="1374644" y="1213680"/>
              <a:chExt cx="274090" cy="5187394"/>
            </a:xfrm>
          </p:grpSpPr>
          <p:sp>
            <p:nvSpPr>
              <p:cNvPr id="26" name="Pentagon 21"/>
              <p:cNvSpPr/>
              <p:nvPr/>
            </p:nvSpPr>
            <p:spPr>
              <a:xfrm rot="5400000">
                <a:off x="1103639" y="5857572"/>
                <a:ext cx="814507" cy="272496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ectangle 5"/>
              <p:cNvSpPr/>
              <p:nvPr/>
            </p:nvSpPr>
            <p:spPr>
              <a:xfrm>
                <a:off x="1374644" y="2007825"/>
                <a:ext cx="274090" cy="3777278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Rectangle 23"/>
              <p:cNvSpPr/>
              <p:nvPr/>
            </p:nvSpPr>
            <p:spPr>
              <a:xfrm>
                <a:off x="1374644" y="1417307"/>
                <a:ext cx="272496" cy="59051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Rectangle 24"/>
              <p:cNvSpPr/>
              <p:nvPr/>
            </p:nvSpPr>
            <p:spPr>
              <a:xfrm>
                <a:off x="1404920" y="1213680"/>
                <a:ext cx="211942" cy="20362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5"/>
              <p:cNvSpPr/>
              <p:nvPr/>
            </p:nvSpPr>
            <p:spPr>
              <a:xfrm rot="5400000">
                <a:off x="1396352" y="6250679"/>
                <a:ext cx="229080" cy="71710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31" name="Straight Connector 26"/>
              <p:cNvCxnSpPr/>
              <p:nvPr/>
            </p:nvCxnSpPr>
            <p:spPr>
              <a:xfrm>
                <a:off x="1374644" y="1486879"/>
                <a:ext cx="27409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27"/>
              <p:cNvCxnSpPr/>
              <p:nvPr/>
            </p:nvCxnSpPr>
            <p:spPr>
              <a:xfrm>
                <a:off x="1374644" y="1563239"/>
                <a:ext cx="27409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28"/>
              <p:cNvCxnSpPr/>
              <p:nvPr/>
            </p:nvCxnSpPr>
            <p:spPr>
              <a:xfrm>
                <a:off x="1374644" y="1637903"/>
                <a:ext cx="27409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29"/>
              <p:cNvCxnSpPr/>
              <p:nvPr/>
            </p:nvCxnSpPr>
            <p:spPr>
              <a:xfrm>
                <a:off x="1374644" y="1714262"/>
                <a:ext cx="27409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0"/>
              <p:cNvCxnSpPr/>
              <p:nvPr/>
            </p:nvCxnSpPr>
            <p:spPr>
              <a:xfrm>
                <a:off x="1374644" y="1788925"/>
                <a:ext cx="27409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1"/>
              <p:cNvCxnSpPr/>
              <p:nvPr/>
            </p:nvCxnSpPr>
            <p:spPr>
              <a:xfrm>
                <a:off x="1374644" y="1865286"/>
                <a:ext cx="27409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2"/>
              <p:cNvCxnSpPr/>
              <p:nvPr/>
            </p:nvCxnSpPr>
            <p:spPr>
              <a:xfrm>
                <a:off x="1374644" y="1941646"/>
                <a:ext cx="27409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rapezoid 5"/>
            <p:cNvSpPr/>
            <p:nvPr/>
          </p:nvSpPr>
          <p:spPr>
            <a:xfrm rot="16200000">
              <a:off x="1594561" y="5342092"/>
              <a:ext cx="695725" cy="59390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Trapezoid 6"/>
            <p:cNvSpPr/>
            <p:nvPr/>
          </p:nvSpPr>
          <p:spPr>
            <a:xfrm rot="16200000">
              <a:off x="1594561" y="4439346"/>
              <a:ext cx="695725" cy="59390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rapezoid 7"/>
            <p:cNvSpPr/>
            <p:nvPr/>
          </p:nvSpPr>
          <p:spPr>
            <a:xfrm rot="16200000">
              <a:off x="1595410" y="3537449"/>
              <a:ext cx="694028" cy="59390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rapezoid 8"/>
            <p:cNvSpPr/>
            <p:nvPr/>
          </p:nvSpPr>
          <p:spPr>
            <a:xfrm rot="16200000">
              <a:off x="1594561" y="2635552"/>
              <a:ext cx="695725" cy="59390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Pentagon 9"/>
            <p:cNvSpPr/>
            <p:nvPr/>
          </p:nvSpPr>
          <p:spPr>
            <a:xfrm>
              <a:off x="1912729" y="2074517"/>
              <a:ext cx="3510756" cy="615759"/>
            </a:xfrm>
            <a:prstGeom prst="homePlate">
              <a:avLst>
                <a:gd name="adj" fmla="val 36274"/>
              </a:avLst>
            </a:prstGeom>
            <a:solidFill>
              <a:srgbClr val="E283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Pentagon 10"/>
            <p:cNvSpPr/>
            <p:nvPr/>
          </p:nvSpPr>
          <p:spPr>
            <a:xfrm>
              <a:off x="1912729" y="2998156"/>
              <a:ext cx="3510756" cy="538789"/>
            </a:xfrm>
            <a:prstGeom prst="homePlate">
              <a:avLst>
                <a:gd name="adj" fmla="val 36274"/>
              </a:avLst>
            </a:prstGeom>
            <a:solidFill>
              <a:srgbClr val="3B2D3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Pentagon 11"/>
            <p:cNvSpPr/>
            <p:nvPr/>
          </p:nvSpPr>
          <p:spPr>
            <a:xfrm>
              <a:off x="1912729" y="3921794"/>
              <a:ext cx="3510756" cy="692729"/>
            </a:xfrm>
            <a:prstGeom prst="homePlate">
              <a:avLst>
                <a:gd name="adj" fmla="val 36274"/>
              </a:avLst>
            </a:prstGeom>
            <a:solidFill>
              <a:srgbClr val="E2832C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Pentagon 12"/>
            <p:cNvSpPr/>
            <p:nvPr/>
          </p:nvSpPr>
          <p:spPr>
            <a:xfrm>
              <a:off x="1912729" y="4845433"/>
              <a:ext cx="3510756" cy="538789"/>
            </a:xfrm>
            <a:prstGeom prst="homePlate">
              <a:avLst>
                <a:gd name="adj" fmla="val 36274"/>
              </a:avLst>
            </a:prstGeom>
            <a:solidFill>
              <a:srgbClr val="3B2D3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33"/>
            <p:cNvSpPr/>
            <p:nvPr/>
          </p:nvSpPr>
          <p:spPr>
            <a:xfrm>
              <a:off x="2256921" y="2304578"/>
              <a:ext cx="2731024" cy="418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dirty="0" smtClean="0"/>
                <a:t>拒绝毒品</a:t>
              </a:r>
              <a:r>
                <a:rPr lang="zh-CN" altLang="zh-CN" dirty="0" smtClean="0"/>
                <a:t>牢记</a:t>
              </a:r>
              <a:r>
                <a:rPr lang="en-US" altLang="zh-CN" dirty="0" smtClean="0"/>
                <a:t>"</a:t>
              </a:r>
              <a:r>
                <a:rPr lang="zh-CN" altLang="zh-CN" dirty="0" smtClean="0"/>
                <a:t>四知道</a:t>
              </a:r>
              <a:r>
                <a:rPr lang="en-US" altLang="zh-CN" dirty="0" smtClean="0"/>
                <a:t>"</a:t>
              </a:r>
              <a:r>
                <a:rPr lang="en-GB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38"/>
            <p:cNvSpPr txBox="1"/>
            <p:nvPr/>
          </p:nvSpPr>
          <p:spPr>
            <a:xfrm>
              <a:off x="1944969" y="2305428"/>
              <a:ext cx="303733" cy="375042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20" name="TextBox 191"/>
            <p:cNvSpPr txBox="1"/>
            <p:nvPr/>
          </p:nvSpPr>
          <p:spPr>
            <a:xfrm>
              <a:off x="1944969" y="3229066"/>
              <a:ext cx="303733" cy="375042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21" name="TextBox 192"/>
            <p:cNvSpPr txBox="1"/>
            <p:nvPr/>
          </p:nvSpPr>
          <p:spPr>
            <a:xfrm>
              <a:off x="1944969" y="3998765"/>
              <a:ext cx="303733" cy="375042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2" name="TextBox 193"/>
            <p:cNvSpPr txBox="1"/>
            <p:nvPr/>
          </p:nvSpPr>
          <p:spPr>
            <a:xfrm>
              <a:off x="1944969" y="4922404"/>
              <a:ext cx="303733" cy="375042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23" name="Rectangle 38"/>
            <p:cNvSpPr/>
            <p:nvPr/>
          </p:nvSpPr>
          <p:spPr>
            <a:xfrm>
              <a:off x="2256921" y="3151247"/>
              <a:ext cx="2329758" cy="418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en-US" altLang="zh-CN" sz="1400" dirty="0" smtClean="0"/>
                <a:t>.</a:t>
              </a:r>
              <a:r>
                <a:rPr lang="zh-CN" altLang="zh-CN" dirty="0" smtClean="0">
                  <a:solidFill>
                    <a:schemeClr val="bg1"/>
                  </a:solidFill>
                </a:rPr>
                <a:t>树立正确的人生观，不盲追求目享受</a:t>
              </a:r>
              <a:endParaRPr lang="en-GB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9"/>
            <p:cNvSpPr/>
            <p:nvPr/>
          </p:nvSpPr>
          <p:spPr>
            <a:xfrm>
              <a:off x="2222501" y="3921794"/>
              <a:ext cx="3200983" cy="8093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zh-CN" dirty="0" smtClean="0"/>
                <a:t>不听信毒品能治病，毒品能解脱烦恼和痛苦，毒品能带来快乐等各种花言巧语。</a:t>
              </a:r>
              <a:endParaRPr lang="en-GB" dirty="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40"/>
            <p:cNvSpPr/>
            <p:nvPr/>
          </p:nvSpPr>
          <p:spPr>
            <a:xfrm>
              <a:off x="2256921" y="4921554"/>
              <a:ext cx="2329758" cy="418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zh-CN" dirty="0" smtClean="0">
                  <a:solidFill>
                    <a:schemeClr val="bg1"/>
                  </a:solidFill>
                </a:rPr>
                <a:t>不结交有吸毒贩毒行为的人。</a:t>
              </a:r>
              <a:r>
                <a:rPr lang="en-GB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827584" y="4797152"/>
            <a:ext cx="7632848" cy="646331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5         </a:t>
            </a:r>
            <a:r>
              <a:rPr lang="zh-CN" altLang="zh-CN" dirty="0" smtClean="0"/>
              <a:t>养成良好的行为习惯，杜绝吸烟饮酒等不良嗜好，不涉足青少年不宜进入的不良场所</a:t>
            </a:r>
            <a:endParaRPr lang="zh-CN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3284984"/>
          </a:xfrm>
          <a:prstGeom prst="rect">
            <a:avLst/>
          </a:prstGeom>
          <a:solidFill>
            <a:srgbClr val="E283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15"/>
          <p:cNvSpPr>
            <a:spLocks noChangeArrowheads="1"/>
          </p:cNvSpPr>
          <p:nvPr/>
        </p:nvSpPr>
        <p:spPr bwMode="auto">
          <a:xfrm>
            <a:off x="395536" y="260648"/>
            <a:ext cx="835292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/>
              <a:t>   </a:t>
            </a:r>
            <a:r>
              <a:rPr lang="zh-CN" altLang="en-US" sz="3200" dirty="0" smtClean="0"/>
              <a:t>拒绝毒品</a:t>
            </a:r>
            <a:r>
              <a:rPr lang="zh-CN" altLang="zh-CN" sz="3200" dirty="0" smtClean="0"/>
              <a:t>牢记</a:t>
            </a:r>
            <a:r>
              <a:rPr lang="en-US" altLang="zh-CN" sz="3200" dirty="0" smtClean="0"/>
              <a:t>"</a:t>
            </a:r>
            <a:r>
              <a:rPr lang="zh-CN" altLang="zh-CN" sz="3200" dirty="0" smtClean="0"/>
              <a:t>四知道</a:t>
            </a:r>
            <a:r>
              <a:rPr lang="en-US" altLang="zh-CN" sz="3200" dirty="0" smtClean="0"/>
              <a:t>"</a:t>
            </a:r>
            <a:r>
              <a:rPr lang="zh-CN" altLang="zh-CN" sz="3200" dirty="0" smtClean="0"/>
              <a:t>：</a:t>
            </a:r>
            <a:endParaRPr lang="en-US" altLang="zh-CN" sz="3200" dirty="0" smtClean="0"/>
          </a:p>
          <a:p>
            <a:r>
              <a:rPr lang="zh-CN" altLang="zh-CN" sz="3200" dirty="0" smtClean="0"/>
              <a:t>知道</a:t>
            </a:r>
            <a:r>
              <a:rPr lang="zh-CN" altLang="zh-CN" sz="3200" dirty="0" smtClean="0"/>
              <a:t>什么是毒品</a:t>
            </a:r>
            <a:r>
              <a:rPr lang="zh-CN" altLang="zh-CN" sz="3200" dirty="0" smtClean="0"/>
              <a:t>；</a:t>
            </a:r>
            <a:endParaRPr lang="en-US" altLang="zh-CN" sz="3200" dirty="0" smtClean="0"/>
          </a:p>
          <a:p>
            <a:r>
              <a:rPr lang="zh-CN" altLang="zh-CN" sz="3200" dirty="0" smtClean="0"/>
              <a:t>知道</a:t>
            </a:r>
            <a:r>
              <a:rPr lang="zh-CN" altLang="zh-CN" sz="3200" dirty="0" smtClean="0"/>
              <a:t>吸毒极易成瘾，难以戒断</a:t>
            </a:r>
            <a:r>
              <a:rPr lang="zh-CN" altLang="zh-CN" sz="3200" dirty="0" smtClean="0"/>
              <a:t>；</a:t>
            </a:r>
            <a:endParaRPr lang="en-US" altLang="zh-CN" sz="3200" dirty="0" smtClean="0"/>
          </a:p>
          <a:p>
            <a:r>
              <a:rPr lang="zh-CN" altLang="zh-CN" sz="3200" dirty="0" smtClean="0"/>
              <a:t>知道</a:t>
            </a:r>
            <a:r>
              <a:rPr lang="zh-CN" altLang="zh-CN" sz="3200" dirty="0" smtClean="0"/>
              <a:t>毒品的危害</a:t>
            </a:r>
            <a:r>
              <a:rPr lang="zh-CN" altLang="zh-CN" sz="3200" dirty="0" smtClean="0"/>
              <a:t>；</a:t>
            </a:r>
            <a:endParaRPr lang="en-US" altLang="zh-CN" sz="3200" dirty="0" smtClean="0"/>
          </a:p>
          <a:p>
            <a:r>
              <a:rPr lang="zh-CN" altLang="zh-CN" sz="3200" dirty="0" smtClean="0"/>
              <a:t>知道</a:t>
            </a:r>
            <a:r>
              <a:rPr lang="zh-CN" altLang="zh-CN" sz="3200" dirty="0" smtClean="0"/>
              <a:t>毒品违法犯罪要受到法律制裁。</a:t>
            </a:r>
            <a:endParaRPr lang="zh-CN" altLang="en-US" sz="3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图片 14" descr="0356fa4527d3240c8447ef46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84984"/>
            <a:ext cx="9144000" cy="3573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3059832" cy="6858000"/>
          </a:xfrm>
          <a:prstGeom prst="rect">
            <a:avLst/>
          </a:prstGeom>
          <a:solidFill>
            <a:srgbClr val="E283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15"/>
          <p:cNvSpPr>
            <a:spLocks noChangeArrowheads="1"/>
          </p:cNvSpPr>
          <p:nvPr/>
        </p:nvSpPr>
        <p:spPr bwMode="auto">
          <a:xfrm>
            <a:off x="467544" y="764704"/>
            <a:ext cx="22322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    </a:t>
            </a:r>
            <a:r>
              <a:rPr lang="zh-CN" altLang="zh-CN" sz="2800" dirty="0" smtClean="0"/>
              <a:t>树立正确的人生观，不盲追求享受，不以好奇心为由侥幸尝试，不受不良诱惑的</a:t>
            </a:r>
            <a:r>
              <a:rPr lang="zh-CN" altLang="zh-CN" sz="2800" dirty="0" smtClean="0"/>
              <a:t>影响</a:t>
            </a:r>
            <a:r>
              <a:rPr lang="zh-CN" altLang="en-US" sz="2800" dirty="0" smtClean="0"/>
              <a:t>，拒绝陌生人的馈赠</a:t>
            </a:r>
            <a:r>
              <a:rPr lang="zh-CN" altLang="zh-CN" sz="2800" dirty="0" smtClean="0"/>
              <a:t>。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" name="图片 13" descr="0356fa4527d3240c8447ef46 (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0"/>
            <a:ext cx="608416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2627784" cy="6858000"/>
          </a:xfrm>
          <a:prstGeom prst="rect">
            <a:avLst/>
          </a:prstGeom>
          <a:solidFill>
            <a:srgbClr val="E283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15"/>
          <p:cNvSpPr>
            <a:spLocks noChangeArrowheads="1"/>
          </p:cNvSpPr>
          <p:nvPr/>
        </p:nvSpPr>
        <p:spPr bwMode="auto">
          <a:xfrm>
            <a:off x="323528" y="764704"/>
            <a:ext cx="216024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    </a:t>
            </a:r>
            <a:r>
              <a:rPr lang="zh-CN" altLang="en-US" sz="2800" dirty="0" smtClean="0"/>
              <a:t>不要轻信他人，不听信毒品能治病、减肥，毒品能带来快乐等花言巧语</a:t>
            </a:r>
            <a:r>
              <a:rPr lang="zh-CN" altLang="zh-CN" sz="2800" dirty="0" smtClean="0"/>
              <a:t>。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 descr="0356fa4527d3240c8447ef46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0"/>
            <a:ext cx="673224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2627784" cy="6858000"/>
          </a:xfrm>
          <a:prstGeom prst="rect">
            <a:avLst/>
          </a:prstGeom>
          <a:solidFill>
            <a:srgbClr val="E283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15"/>
          <p:cNvSpPr>
            <a:spLocks noChangeArrowheads="1"/>
          </p:cNvSpPr>
          <p:nvPr/>
        </p:nvSpPr>
        <p:spPr bwMode="auto">
          <a:xfrm>
            <a:off x="467544" y="764704"/>
            <a:ext cx="22322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    </a:t>
            </a:r>
            <a:r>
              <a:rPr lang="zh-CN" altLang="en-US" sz="2800" dirty="0" smtClean="0"/>
              <a:t>慎重交友，不结交有吸毒贩毒行为的人，如发现亲朋好友有吸毒贩毒行为，一要劝阻，二要远离，三要报警</a:t>
            </a:r>
            <a:r>
              <a:rPr lang="zh-CN" altLang="zh-CN" sz="2800" dirty="0" smtClean="0"/>
              <a:t>。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 descr="0356fa4527d3240c8447ef46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0"/>
            <a:ext cx="658822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2627784" cy="6858000"/>
          </a:xfrm>
          <a:prstGeom prst="rect">
            <a:avLst/>
          </a:prstGeom>
          <a:solidFill>
            <a:srgbClr val="E283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15"/>
          <p:cNvSpPr>
            <a:spLocks noChangeArrowheads="1"/>
          </p:cNvSpPr>
          <p:nvPr/>
        </p:nvSpPr>
        <p:spPr bwMode="auto">
          <a:xfrm>
            <a:off x="467544" y="764704"/>
            <a:ext cx="208823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    </a:t>
            </a:r>
            <a:r>
              <a:rPr lang="zh-CN" altLang="zh-CN" sz="2800" dirty="0" smtClean="0"/>
              <a:t>养成良好的行为习惯，杜绝吸烟饮酒等不良嗜好，不涉足青少年不宜进入的不良场所</a:t>
            </a:r>
            <a:r>
              <a:rPr lang="zh-CN" altLang="en-US" sz="2800" dirty="0" smtClean="0"/>
              <a:t>。</a:t>
            </a:r>
          </a:p>
          <a:p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 descr="0356fa4527d3240c8447ef46 (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0"/>
            <a:ext cx="65162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2627784" cy="6858000"/>
          </a:xfrm>
          <a:prstGeom prst="rect">
            <a:avLst/>
          </a:prstGeom>
          <a:solidFill>
            <a:srgbClr val="E283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15"/>
          <p:cNvSpPr>
            <a:spLocks noChangeArrowheads="1"/>
          </p:cNvSpPr>
          <p:nvPr/>
        </p:nvSpPr>
        <p:spPr bwMode="auto">
          <a:xfrm>
            <a:off x="467544" y="764704"/>
            <a:ext cx="172819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    </a:t>
            </a:r>
            <a:r>
              <a:rPr lang="zh-CN" altLang="en-US" sz="2800" dirty="0" smtClean="0"/>
              <a:t>及时反映，求助师长、警察</a:t>
            </a:r>
            <a:r>
              <a:rPr lang="zh-CN" altLang="zh-CN" sz="2800" dirty="0" smtClean="0"/>
              <a:t>。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 descr="0356fa4527d3240c8447ef46 (1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0"/>
            <a:ext cx="673224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 descr="201109287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PubHalfFrame"/>
          <p:cNvSpPr>
            <a:spLocks noEditPoints="1" noChangeArrowheads="1"/>
          </p:cNvSpPr>
          <p:nvPr/>
        </p:nvSpPr>
        <p:spPr bwMode="auto">
          <a:xfrm>
            <a:off x="0" y="0"/>
            <a:ext cx="2771800" cy="2204864"/>
          </a:xfrm>
          <a:custGeom>
            <a:avLst/>
            <a:gdLst>
              <a:gd name="G0" fmla="+- 0 0 0"/>
              <a:gd name="G1" fmla="+- 7200 0 0"/>
              <a:gd name="G2" fmla="+- 21600 0 7200"/>
              <a:gd name="G3" fmla="*/ 7200 1 2"/>
              <a:gd name="G4" fmla="+- 21600 0 G3"/>
              <a:gd name="G5" fmla="+- 7200 0 0"/>
              <a:gd name="G6" fmla="+- 21600 0 7200"/>
              <a:gd name="G7" fmla="*/ 7200 1 2"/>
              <a:gd name="G8" fmla="+- 21600 0 G7"/>
              <a:gd name="T0" fmla="*/ 10800 w 21600"/>
              <a:gd name="T1" fmla="*/ 0 h 21600"/>
              <a:gd name="T2" fmla="*/ 0 w 21600"/>
              <a:gd name="T3" fmla="*/ 10800 h 21600"/>
              <a:gd name="T4" fmla="*/ 3600 w 21600"/>
              <a:gd name="T5" fmla="*/ 18000 h 21600"/>
              <a:gd name="T6" fmla="*/ 18000 w 21600"/>
              <a:gd name="T7" fmla="*/ 3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G2 w 21600"/>
              <a:gd name="T15" fmla="*/ G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7200" y="14400"/>
                </a:lnTo>
                <a:lnTo>
                  <a:pt x="7200" y="7200"/>
                </a:lnTo>
                <a:lnTo>
                  <a:pt x="14400" y="72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357188" y="285750"/>
            <a:ext cx="4134465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名人吸毒自称是为了醒酒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2" name="矩形 15"/>
          <p:cNvSpPr>
            <a:spLocks noChangeArrowheads="1"/>
          </p:cNvSpPr>
          <p:nvPr/>
        </p:nvSpPr>
        <p:spPr bwMode="auto">
          <a:xfrm>
            <a:off x="2916238" y="3213100"/>
            <a:ext cx="20158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传统毒品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 l="25693" r="31145"/>
          <a:stretch>
            <a:fillRect/>
          </a:stretch>
        </p:blipFill>
        <p:spPr bwMode="auto">
          <a:xfrm>
            <a:off x="5292080" y="1916832"/>
            <a:ext cx="1717675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" name="图片 13" descr="尹相杰自称吸毒是为了醒酒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980728"/>
            <a:ext cx="3240360" cy="4464496"/>
          </a:xfrm>
          <a:prstGeom prst="rect">
            <a:avLst/>
          </a:prstGeom>
        </p:spPr>
      </p:pic>
      <p:pic>
        <p:nvPicPr>
          <p:cNvPr id="15" name="图片 14" descr="尹相杰自称吸毒是为了醒酒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836712"/>
            <a:ext cx="4752528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pic>
        <p:nvPicPr>
          <p:cNvPr id="19" name="图片 18" descr="0356fa4527d3240c8447ef46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 descr="858bbb5dbe23482fb4da4c5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 descr="timg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94802"/>
            <a:ext cx="9144000" cy="60631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海洛因，俗称</a:t>
            </a:r>
            <a:r>
              <a:rPr lang="en-US" altLang="zh-CN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( b )</a:t>
            </a:r>
            <a:r>
              <a:rPr lang="zh-CN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、白海洛因，俗称</a:t>
            </a:r>
            <a:r>
              <a:rPr lang="en-US" altLang="zh-CN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( b )</a:t>
            </a:r>
            <a:r>
              <a:rPr lang="zh-CN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、白面</a:t>
            </a:r>
            <a:r>
              <a:rPr lang="zh-CN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。面</a:t>
            </a:r>
            <a:r>
              <a:rPr lang="zh-CN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。  </a:t>
            </a:r>
            <a:r>
              <a:rPr lang="en-US" altLang="zh-CN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</a:t>
            </a:r>
            <a:r>
              <a:rPr lang="zh-CN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、大烟 </a:t>
            </a:r>
            <a:endParaRPr lang="zh-CN" altLang="en-US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鸦片</a:t>
            </a:r>
            <a:r>
              <a:rPr lang="zh-CN" altLang="en-US" dirty="0" smtClean="0"/>
              <a:t>是一种无色、无味的物质</a:t>
            </a:r>
            <a:r>
              <a:rPr lang="zh-CN" altLang="en-US" dirty="0" smtClean="0"/>
              <a:t>。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（）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        A</a:t>
            </a:r>
            <a:r>
              <a:rPr lang="en-US" altLang="zh-CN" dirty="0" smtClean="0"/>
              <a:t>.</a:t>
            </a:r>
            <a:r>
              <a:rPr lang="zh-CN" altLang="en-US" dirty="0" smtClean="0"/>
              <a:t>正确    </a:t>
            </a:r>
            <a:r>
              <a:rPr lang="en-US" altLang="zh-CN" dirty="0" smtClean="0"/>
              <a:t>B</a:t>
            </a:r>
            <a:r>
              <a:rPr lang="en-US" altLang="zh-CN" dirty="0" smtClean="0"/>
              <a:t>.</a:t>
            </a:r>
            <a:r>
              <a:rPr lang="zh-CN" altLang="en-US" dirty="0" smtClean="0"/>
              <a:t>错误</a:t>
            </a:r>
            <a:endParaRPr lang="en-US" altLang="zh-CN" dirty="0" smtClean="0"/>
          </a:p>
          <a:p>
            <a:pPr marL="342900" indent="-342900"/>
            <a:endParaRPr lang="en-US" altLang="zh-CN" dirty="0" smtClean="0"/>
          </a:p>
          <a:p>
            <a:pPr marL="342900" indent="-342900"/>
            <a:endParaRPr lang="zh-CN" altLang="en-US" dirty="0" smtClean="0"/>
          </a:p>
          <a:p>
            <a:r>
              <a:rPr lang="en-US" altLang="zh-CN" dirty="0" smtClean="0"/>
              <a:t>2. “</a:t>
            </a:r>
            <a:r>
              <a:rPr lang="zh-CN" altLang="en-US" dirty="0" smtClean="0"/>
              <a:t>国际</a:t>
            </a:r>
            <a:r>
              <a:rPr lang="zh-CN" altLang="en-US" dirty="0" smtClean="0"/>
              <a:t>禁毒</a:t>
            </a:r>
            <a:r>
              <a:rPr lang="zh-CN" altLang="en-US" dirty="0" smtClean="0"/>
              <a:t>日</a:t>
            </a:r>
            <a:r>
              <a:rPr lang="en-US" altLang="zh-CN" dirty="0" smtClean="0"/>
              <a:t>”</a:t>
            </a:r>
            <a:r>
              <a:rPr lang="zh-CN" altLang="en-US" dirty="0" smtClean="0"/>
              <a:t>是每年（）。</a:t>
            </a:r>
            <a:endParaRPr lang="en-US" altLang="zh-CN" dirty="0" smtClean="0"/>
          </a:p>
          <a:p>
            <a:r>
              <a:rPr lang="en-US" altLang="zh-CN" dirty="0" smtClean="0"/>
              <a:t>  A.7</a:t>
            </a:r>
            <a:r>
              <a:rPr lang="zh-CN" altLang="en-US" dirty="0" smtClean="0"/>
              <a:t>月</a:t>
            </a:r>
            <a:r>
              <a:rPr lang="en-US" altLang="zh-CN" dirty="0" smtClean="0"/>
              <a:t>9</a:t>
            </a:r>
            <a:r>
              <a:rPr lang="zh-CN" altLang="en-US" dirty="0" smtClean="0"/>
              <a:t>日    </a:t>
            </a:r>
            <a:r>
              <a:rPr lang="en-US" altLang="zh-CN" dirty="0" smtClean="0"/>
              <a:t>B.6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26</a:t>
            </a:r>
            <a:r>
              <a:rPr lang="zh-CN" altLang="en-US" dirty="0" smtClean="0"/>
              <a:t>日    </a:t>
            </a:r>
            <a:r>
              <a:rPr lang="en-US" altLang="zh-CN" dirty="0" smtClean="0"/>
              <a:t>C.12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</a:t>
            </a:r>
            <a:r>
              <a:rPr lang="zh-CN" altLang="en-US" dirty="0" smtClean="0"/>
              <a:t>日    </a:t>
            </a:r>
            <a:r>
              <a:rPr lang="en-US" altLang="zh-CN" dirty="0" smtClean="0"/>
              <a:t>D.5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17</a:t>
            </a:r>
            <a:r>
              <a:rPr lang="zh-CN" altLang="en-US" dirty="0" smtClean="0"/>
              <a:t>日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marL="342900" indent="-342900"/>
            <a:r>
              <a:rPr lang="en-US" altLang="zh-CN" dirty="0" smtClean="0"/>
              <a:t>3. "</a:t>
            </a:r>
            <a:r>
              <a:rPr lang="zh-CN" altLang="zh-CN" dirty="0" smtClean="0"/>
              <a:t>金三角</a:t>
            </a:r>
            <a:r>
              <a:rPr lang="en-US" altLang="zh-CN" dirty="0" smtClean="0"/>
              <a:t>"</a:t>
            </a:r>
            <a:r>
              <a:rPr lang="zh-CN" altLang="zh-CN" dirty="0" smtClean="0"/>
              <a:t>是指泰国、缅甸、（）</a:t>
            </a:r>
            <a:r>
              <a:rPr lang="zh-CN" altLang="zh-CN" dirty="0" smtClean="0"/>
              <a:t>。</a:t>
            </a:r>
            <a:endParaRPr lang="zh-CN" altLang="en-US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/>
            <a:r>
              <a:rPr lang="en-US" altLang="zh-CN" dirty="0" smtClean="0"/>
              <a:t>        A.</a:t>
            </a:r>
            <a:r>
              <a:rPr lang="zh-CN" altLang="zh-CN" dirty="0" smtClean="0"/>
              <a:t>老挝</a:t>
            </a:r>
            <a:r>
              <a:rPr lang="en-US" altLang="zh-CN" dirty="0" smtClean="0"/>
              <a:t>    B.</a:t>
            </a:r>
            <a:r>
              <a:rPr lang="zh-CN" altLang="zh-CN" dirty="0" smtClean="0"/>
              <a:t>越南</a:t>
            </a:r>
            <a:r>
              <a:rPr lang="en-US" altLang="zh-CN" dirty="0" smtClean="0"/>
              <a:t>    C.</a:t>
            </a:r>
            <a:r>
              <a:rPr lang="zh-CN" altLang="zh-CN" dirty="0" smtClean="0"/>
              <a:t>柬埔寨</a:t>
            </a:r>
            <a:r>
              <a:rPr lang="en-US" altLang="zh-CN" dirty="0" smtClean="0"/>
              <a:t>    D.</a:t>
            </a:r>
            <a:r>
              <a:rPr lang="zh-CN" altLang="zh-CN" dirty="0" smtClean="0"/>
              <a:t>印度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4.</a:t>
            </a:r>
            <a:r>
              <a:rPr lang="zh-CN" altLang="zh-CN" dirty="0" smtClean="0"/>
              <a:t>《禁毒法》</a:t>
            </a:r>
            <a:r>
              <a:rPr lang="zh-CN" altLang="zh-CN" dirty="0" smtClean="0"/>
              <a:t>规定，国家采取各种措施帮助吸毒人员戒除</a:t>
            </a:r>
            <a:r>
              <a:rPr lang="zh-CN" altLang="zh-CN" dirty="0" smtClean="0"/>
              <a:t>毒瘾</a:t>
            </a:r>
            <a:r>
              <a:rPr lang="zh-CN" altLang="en-US" dirty="0" smtClean="0"/>
              <a:t>，</a:t>
            </a:r>
            <a:r>
              <a:rPr lang="zh-CN" altLang="zh-CN" dirty="0" smtClean="0"/>
              <a:t>（）</a:t>
            </a:r>
            <a:r>
              <a:rPr lang="zh-CN" altLang="zh-CN" dirty="0" smtClean="0"/>
              <a:t>吸毒人员。 吸毒成瘾人员应当进行戒毒治疗</a:t>
            </a:r>
            <a:r>
              <a:rPr lang="zh-CN" altLang="zh-CN" dirty="0" smtClean="0"/>
              <a:t>。</a:t>
            </a:r>
            <a:endParaRPr lang="zh-CN" altLang="zh-CN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en-US" altLang="zh-CN" dirty="0" smtClean="0"/>
              <a:t>        A</a:t>
            </a:r>
            <a:r>
              <a:rPr lang="en-US" altLang="zh-CN" dirty="0" smtClean="0"/>
              <a:t>.</a:t>
            </a:r>
            <a:r>
              <a:rPr lang="zh-CN" altLang="zh-CN" dirty="0" smtClean="0"/>
              <a:t>打击</a:t>
            </a:r>
            <a:r>
              <a:rPr lang="zh-CN" altLang="zh-CN" dirty="0" smtClean="0"/>
              <a:t>处理</a:t>
            </a:r>
            <a:r>
              <a:rPr lang="en-US" altLang="zh-CN" dirty="0" smtClean="0"/>
              <a:t>    B</a:t>
            </a:r>
            <a:r>
              <a:rPr lang="en-US" altLang="zh-CN" dirty="0" smtClean="0"/>
              <a:t>.</a:t>
            </a:r>
            <a:r>
              <a:rPr lang="zh-CN" altLang="zh-CN" dirty="0" smtClean="0"/>
              <a:t>依法</a:t>
            </a:r>
            <a:r>
              <a:rPr lang="zh-CN" altLang="zh-CN" dirty="0" smtClean="0"/>
              <a:t>惩治</a:t>
            </a:r>
            <a:r>
              <a:rPr lang="en-US" altLang="zh-CN" dirty="0" smtClean="0"/>
              <a:t>    C</a:t>
            </a:r>
            <a:r>
              <a:rPr lang="en-US" altLang="zh-CN" dirty="0" smtClean="0"/>
              <a:t>.</a:t>
            </a:r>
            <a:r>
              <a:rPr lang="zh-CN" altLang="zh-CN" dirty="0" smtClean="0"/>
              <a:t>教育和</a:t>
            </a:r>
            <a:r>
              <a:rPr lang="zh-CN" altLang="zh-CN" dirty="0" smtClean="0"/>
              <a:t>挽救</a:t>
            </a:r>
            <a:r>
              <a:rPr lang="en-US" altLang="zh-CN" dirty="0" smtClean="0"/>
              <a:t>    D</a:t>
            </a:r>
            <a:r>
              <a:rPr lang="en-US" altLang="zh-CN" dirty="0" smtClean="0"/>
              <a:t>.</a:t>
            </a:r>
            <a:r>
              <a:rPr lang="zh-CN" altLang="zh-CN" dirty="0" smtClean="0"/>
              <a:t>收容看管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 smtClean="0"/>
          </a:p>
          <a:p>
            <a:endParaRPr lang="zh-CN" alt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83968" y="980729"/>
            <a:ext cx="1008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（</a:t>
            </a:r>
            <a:r>
              <a:rPr lang="en-US" altLang="zh-CN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</a:t>
            </a:r>
            <a:r>
              <a:rPr lang="zh-CN" altLang="en-US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）</a:t>
            </a:r>
            <a:endParaRPr lang="zh-CN" altLang="en-US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59832" y="1916832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（</a:t>
            </a:r>
            <a:r>
              <a:rPr lang="en-US" altLang="zh-CN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</a:t>
            </a:r>
            <a:r>
              <a:rPr lang="zh-CN" alt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）</a:t>
            </a:r>
            <a:endParaRPr lang="zh-CN" alt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3635896" y="3140968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（</a:t>
            </a:r>
            <a:r>
              <a:rPr lang="en-US" altLang="zh-CN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</a:t>
            </a:r>
            <a:r>
              <a:rPr lang="zh-CN" alt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）</a:t>
            </a:r>
            <a:endParaRPr lang="zh-CN" alt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2627784" y="4797152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（</a:t>
            </a:r>
            <a:r>
              <a:rPr lang="en-US" altLang="zh-CN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</a:t>
            </a:r>
            <a:r>
              <a:rPr lang="zh-CN" alt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）</a:t>
            </a:r>
            <a:endParaRPr lang="zh-CN" altLang="en-US" sz="3200" dirty="0"/>
          </a:p>
        </p:txBody>
      </p:sp>
      <p:sp>
        <p:nvSpPr>
          <p:cNvPr id="21" name="矩形 20"/>
          <p:cNvSpPr/>
          <p:nvPr/>
        </p:nvSpPr>
        <p:spPr>
          <a:xfrm>
            <a:off x="2634871" y="0"/>
            <a:ext cx="379302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你 知 道 吗？</a:t>
            </a:r>
            <a:endParaRPr lang="zh-CN" altLang="en-US" sz="4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8" grpId="0"/>
      <p:bldP spid="19" grpId="0"/>
      <p:bldP spid="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6386513" y="3213100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合成毒品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" name="图片 11" descr="2011092778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4" name="PubHalfFrame"/>
          <p:cNvSpPr>
            <a:spLocks noEditPoints="1" noChangeArrowheads="1"/>
          </p:cNvSpPr>
          <p:nvPr/>
        </p:nvSpPr>
        <p:spPr bwMode="auto">
          <a:xfrm>
            <a:off x="0" y="0"/>
            <a:ext cx="2051720" cy="1700808"/>
          </a:xfrm>
          <a:custGeom>
            <a:avLst/>
            <a:gdLst>
              <a:gd name="G0" fmla="+- 0 0 0"/>
              <a:gd name="G1" fmla="+- 7200 0 0"/>
              <a:gd name="G2" fmla="+- 21600 0 7200"/>
              <a:gd name="G3" fmla="*/ 7200 1 2"/>
              <a:gd name="G4" fmla="+- 21600 0 G3"/>
              <a:gd name="G5" fmla="+- 7200 0 0"/>
              <a:gd name="G6" fmla="+- 21600 0 7200"/>
              <a:gd name="G7" fmla="*/ 7200 1 2"/>
              <a:gd name="G8" fmla="+- 21600 0 G7"/>
              <a:gd name="T0" fmla="*/ 10800 w 21600"/>
              <a:gd name="T1" fmla="*/ 0 h 21600"/>
              <a:gd name="T2" fmla="*/ 0 w 21600"/>
              <a:gd name="T3" fmla="*/ 10800 h 21600"/>
              <a:gd name="T4" fmla="*/ 3600 w 21600"/>
              <a:gd name="T5" fmla="*/ 18000 h 21600"/>
              <a:gd name="T6" fmla="*/ 18000 w 21600"/>
              <a:gd name="T7" fmla="*/ 3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G2 w 21600"/>
              <a:gd name="T15" fmla="*/ G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7200" y="14400"/>
                </a:lnTo>
                <a:lnTo>
                  <a:pt x="7200" y="7200"/>
                </a:lnTo>
                <a:lnTo>
                  <a:pt x="14400" y="72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 bwMode="auto">
          <a:xfrm>
            <a:off x="0" y="0"/>
            <a:ext cx="9144000" cy="9087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2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15"/>
          <p:cNvSpPr>
            <a:spLocks noChangeArrowheads="1"/>
          </p:cNvSpPr>
          <p:nvPr/>
        </p:nvSpPr>
        <p:spPr bwMode="auto">
          <a:xfrm>
            <a:off x="7020272" y="3140968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13" name="“唱响宜昌 全民禁毒“活动参赛歌曲《禁毒之歌》（宜昌市第16中学）  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202159" y="188640"/>
            <a:ext cx="839204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我们心中的禁毒</a:t>
            </a:r>
            <a:r>
              <a:rPr lang="zh-CN" alt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之歌</a:t>
            </a:r>
            <a:endParaRPr lang="zh-CN" altLang="en-US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Freeform 27"/>
          <p:cNvSpPr>
            <a:spLocks noEditPoints="1"/>
          </p:cNvSpPr>
          <p:nvPr/>
        </p:nvSpPr>
        <p:spPr bwMode="auto">
          <a:xfrm>
            <a:off x="7542213" y="1831975"/>
            <a:ext cx="627062" cy="447675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E2832C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  <a:latin typeface="Arial" charset="0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7" name="矩形 12"/>
          <p:cNvSpPr>
            <a:spLocks noChangeArrowheads="1"/>
          </p:cNvSpPr>
          <p:nvPr/>
        </p:nvSpPr>
        <p:spPr bwMode="auto">
          <a:xfrm>
            <a:off x="2857500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8" name="矩形 13"/>
          <p:cNvSpPr>
            <a:spLocks noChangeArrowheads="1"/>
          </p:cNvSpPr>
          <p:nvPr/>
        </p:nvSpPr>
        <p:spPr bwMode="auto">
          <a:xfrm>
            <a:off x="6000750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9" name="矩形 14"/>
          <p:cNvSpPr>
            <a:spLocks noChangeArrowheads="1"/>
          </p:cNvSpPr>
          <p:nvPr/>
        </p:nvSpPr>
        <p:spPr bwMode="auto">
          <a:xfrm>
            <a:off x="4429125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70" name="矩形 15"/>
          <p:cNvSpPr>
            <a:spLocks noChangeArrowheads="1"/>
          </p:cNvSpPr>
          <p:nvPr/>
        </p:nvSpPr>
        <p:spPr bwMode="auto">
          <a:xfrm>
            <a:off x="1285875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" name="Rectangle 1"/>
          <p:cNvSpPr/>
          <p:nvPr/>
        </p:nvSpPr>
        <p:spPr>
          <a:xfrm>
            <a:off x="0" y="3703638"/>
            <a:ext cx="9153525" cy="2462212"/>
          </a:xfrm>
          <a:prstGeom prst="rect">
            <a:avLst/>
          </a:prstGeom>
          <a:solidFill>
            <a:srgbClr val="3B2D3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cxnSp>
        <p:nvCxnSpPr>
          <p:cNvPr id="15372" name="Straight Connector 32"/>
          <p:cNvCxnSpPr>
            <a:cxnSpLocks noChangeShapeType="1"/>
          </p:cNvCxnSpPr>
          <p:nvPr/>
        </p:nvCxnSpPr>
        <p:spPr bwMode="auto">
          <a:xfrm>
            <a:off x="773113" y="5264150"/>
            <a:ext cx="1177925" cy="0"/>
          </a:xfrm>
          <a:prstGeom prst="line">
            <a:avLst/>
          </a:prstGeom>
          <a:noFill/>
          <a:ln w="19050" algn="ctr">
            <a:solidFill>
              <a:srgbClr val="FFFFFF"/>
            </a:solidFill>
            <a:miter lim="800000"/>
            <a:headEnd type="oval" w="med" len="med"/>
            <a:tailEnd type="oval" w="med" len="med"/>
          </a:ln>
        </p:spPr>
      </p:cxnSp>
      <p:cxnSp>
        <p:nvCxnSpPr>
          <p:cNvPr id="15373" name="Straight Connector 32"/>
          <p:cNvCxnSpPr>
            <a:cxnSpLocks noChangeShapeType="1"/>
          </p:cNvCxnSpPr>
          <p:nvPr/>
        </p:nvCxnSpPr>
        <p:spPr bwMode="auto">
          <a:xfrm>
            <a:off x="2838450" y="5264150"/>
            <a:ext cx="1176338" cy="0"/>
          </a:xfrm>
          <a:prstGeom prst="line">
            <a:avLst/>
          </a:prstGeom>
          <a:noFill/>
          <a:ln w="19050" algn="ctr">
            <a:solidFill>
              <a:srgbClr val="FFFFFF"/>
            </a:solidFill>
            <a:miter lim="800000"/>
            <a:headEnd type="oval" w="med" len="med"/>
            <a:tailEnd type="oval" w="med" len="med"/>
          </a:ln>
        </p:spPr>
      </p:cxnSp>
      <p:cxnSp>
        <p:nvCxnSpPr>
          <p:cNvPr id="15374" name="Straight Connector 32"/>
          <p:cNvCxnSpPr>
            <a:cxnSpLocks noChangeShapeType="1"/>
          </p:cNvCxnSpPr>
          <p:nvPr/>
        </p:nvCxnSpPr>
        <p:spPr bwMode="auto">
          <a:xfrm>
            <a:off x="4962525" y="5264150"/>
            <a:ext cx="1177925" cy="0"/>
          </a:xfrm>
          <a:prstGeom prst="line">
            <a:avLst/>
          </a:prstGeom>
          <a:noFill/>
          <a:ln w="19050" algn="ctr">
            <a:solidFill>
              <a:srgbClr val="FFFFFF"/>
            </a:solidFill>
            <a:miter lim="800000"/>
            <a:headEnd type="oval" w="med" len="med"/>
            <a:tailEnd type="oval" w="med" len="med"/>
          </a:ln>
        </p:spPr>
      </p:cxnSp>
      <p:cxnSp>
        <p:nvCxnSpPr>
          <p:cNvPr id="15375" name="Straight Connector 32"/>
          <p:cNvCxnSpPr>
            <a:cxnSpLocks noChangeShapeType="1"/>
          </p:cNvCxnSpPr>
          <p:nvPr/>
        </p:nvCxnSpPr>
        <p:spPr bwMode="auto">
          <a:xfrm>
            <a:off x="7027863" y="5264150"/>
            <a:ext cx="1177925" cy="0"/>
          </a:xfrm>
          <a:prstGeom prst="line">
            <a:avLst/>
          </a:prstGeom>
          <a:noFill/>
          <a:ln w="19050" algn="ctr">
            <a:solidFill>
              <a:srgbClr val="FFFFFF"/>
            </a:solidFill>
            <a:miter lim="800000"/>
            <a:headEnd type="oval" w="med" len="med"/>
            <a:tailEnd type="oval" w="med" len="med"/>
          </a:ln>
        </p:spPr>
      </p:cxnSp>
      <p:sp>
        <p:nvSpPr>
          <p:cNvPr id="26" name="Rectangle 4"/>
          <p:cNvSpPr/>
          <p:nvPr/>
        </p:nvSpPr>
        <p:spPr>
          <a:xfrm flipH="1">
            <a:off x="611560" y="692696"/>
            <a:ext cx="7715250" cy="3514080"/>
          </a:xfrm>
          <a:prstGeom prst="rect">
            <a:avLst/>
          </a:prstGeom>
          <a:solidFill>
            <a:srgbClr val="E283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15377" name="矩形 15"/>
          <p:cNvSpPr>
            <a:spLocks noChangeArrowheads="1"/>
          </p:cNvSpPr>
          <p:nvPr/>
        </p:nvSpPr>
        <p:spPr bwMode="auto">
          <a:xfrm>
            <a:off x="1475656" y="1700808"/>
            <a:ext cx="56886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谢      谢！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宜昌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市第十六中学         黄小娟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7"/>
          <p:cNvGrpSpPr>
            <a:grpSpLocks/>
          </p:cNvGrpSpPr>
          <p:nvPr/>
        </p:nvGrpSpPr>
        <p:grpSpPr bwMode="auto">
          <a:xfrm>
            <a:off x="827584" y="1412776"/>
            <a:ext cx="7776863" cy="4032448"/>
            <a:chOff x="2483768" y="1898452"/>
            <a:chExt cx="4433887" cy="1508125"/>
          </a:xfrm>
        </p:grpSpPr>
        <p:sp>
          <p:nvSpPr>
            <p:cNvPr id="3084" name="椭圆 8"/>
            <p:cNvSpPr>
              <a:spLocks noChangeArrowheads="1"/>
            </p:cNvSpPr>
            <p:nvPr/>
          </p:nvSpPr>
          <p:spPr bwMode="auto">
            <a:xfrm>
              <a:off x="2483768" y="1966714"/>
              <a:ext cx="215900" cy="215900"/>
            </a:xfrm>
            <a:prstGeom prst="ellipse">
              <a:avLst/>
            </a:prstGeom>
            <a:solidFill>
              <a:srgbClr val="3B2D3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5" name="矩形 9"/>
            <p:cNvSpPr>
              <a:spLocks noChangeArrowheads="1"/>
            </p:cNvSpPr>
            <p:nvPr/>
          </p:nvSpPr>
          <p:spPr bwMode="auto">
            <a:xfrm>
              <a:off x="2885405" y="1898452"/>
              <a:ext cx="4032250" cy="354012"/>
            </a:xfrm>
            <a:prstGeom prst="rect">
              <a:avLst/>
            </a:prstGeom>
            <a:solidFill>
              <a:srgbClr val="E2832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b="1" dirty="0">
                <a:solidFill>
                  <a:srgbClr val="E36C09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6" name="椭圆 10"/>
            <p:cNvSpPr>
              <a:spLocks noChangeArrowheads="1"/>
            </p:cNvSpPr>
            <p:nvPr/>
          </p:nvSpPr>
          <p:spPr bwMode="auto">
            <a:xfrm>
              <a:off x="2483768" y="2558852"/>
              <a:ext cx="215900" cy="215900"/>
            </a:xfrm>
            <a:prstGeom prst="ellipse">
              <a:avLst/>
            </a:prstGeom>
            <a:solidFill>
              <a:srgbClr val="3B2D3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7" name="矩形 11"/>
            <p:cNvSpPr>
              <a:spLocks noChangeArrowheads="1"/>
            </p:cNvSpPr>
            <p:nvPr/>
          </p:nvSpPr>
          <p:spPr bwMode="auto">
            <a:xfrm>
              <a:off x="2885405" y="2489002"/>
              <a:ext cx="4032250" cy="355600"/>
            </a:xfrm>
            <a:prstGeom prst="rect">
              <a:avLst/>
            </a:prstGeom>
            <a:solidFill>
              <a:srgbClr val="E2832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b="1">
                <a:solidFill>
                  <a:srgbClr val="E36C09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8" name="椭圆 12"/>
            <p:cNvSpPr>
              <a:spLocks noChangeArrowheads="1"/>
            </p:cNvSpPr>
            <p:nvPr/>
          </p:nvSpPr>
          <p:spPr bwMode="auto">
            <a:xfrm>
              <a:off x="2483768" y="3120827"/>
              <a:ext cx="215900" cy="215900"/>
            </a:xfrm>
            <a:prstGeom prst="ellipse">
              <a:avLst/>
            </a:prstGeom>
            <a:solidFill>
              <a:srgbClr val="3B2D3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9" name="矩形 13"/>
            <p:cNvSpPr>
              <a:spLocks noChangeArrowheads="1"/>
            </p:cNvSpPr>
            <p:nvPr/>
          </p:nvSpPr>
          <p:spPr bwMode="auto">
            <a:xfrm>
              <a:off x="2885405" y="3052564"/>
              <a:ext cx="4032250" cy="354013"/>
            </a:xfrm>
            <a:prstGeom prst="rect">
              <a:avLst/>
            </a:prstGeom>
            <a:solidFill>
              <a:srgbClr val="E2832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b="1">
                <a:solidFill>
                  <a:srgbClr val="E36C09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20"/>
          <p:cNvSpPr>
            <a:spLocks noChangeArrowheads="1"/>
          </p:cNvSpPr>
          <p:nvPr/>
        </p:nvSpPr>
        <p:spPr bwMode="auto">
          <a:xfrm>
            <a:off x="1547665" y="3140968"/>
            <a:ext cx="69127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对家庭的危害：</a:t>
            </a:r>
            <a:r>
              <a:rPr lang="zh-CN" altLang="zh-CN" sz="2400" dirty="0" smtClean="0"/>
              <a:t>倾家荡产、妻离子散、家破人亡、贻害后代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1" name="矩形 21"/>
          <p:cNvSpPr>
            <a:spLocks noChangeArrowheads="1"/>
          </p:cNvSpPr>
          <p:nvPr/>
        </p:nvSpPr>
        <p:spPr bwMode="auto">
          <a:xfrm>
            <a:off x="1547664" y="4742299"/>
            <a:ext cx="705678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对社会的危害：</a:t>
            </a:r>
            <a:r>
              <a:rPr lang="zh-CN" altLang="zh-CN" sz="2400" dirty="0" smtClean="0"/>
              <a:t>诱发刑事犯罪</a:t>
            </a:r>
            <a:r>
              <a:rPr lang="zh-CN" altLang="en-US" sz="2400" dirty="0" smtClean="0"/>
              <a:t>、</a:t>
            </a:r>
            <a:r>
              <a:rPr lang="zh-CN" altLang="zh-CN" sz="2400" dirty="0" smtClean="0"/>
              <a:t>败坏社会风气</a:t>
            </a:r>
            <a:r>
              <a:rPr lang="en-US" altLang="zh-CN" dirty="0" smtClean="0"/>
              <a:t> </a:t>
            </a:r>
            <a:endParaRPr lang="zh-CN" altLang="zh-CN" dirty="0" smtClean="0"/>
          </a:p>
          <a:p>
            <a:r>
              <a:rPr lang="en-US" altLang="zh-CN" dirty="0" smtClean="0"/>
              <a:t> </a:t>
            </a:r>
            <a:endParaRPr lang="zh-CN" altLang="zh-CN" dirty="0"/>
          </a:p>
        </p:txBody>
      </p:sp>
      <p:sp>
        <p:nvSpPr>
          <p:cNvPr id="3082" name="矩形 22"/>
          <p:cNvSpPr>
            <a:spLocks noChangeArrowheads="1"/>
          </p:cNvSpPr>
          <p:nvPr/>
        </p:nvSpPr>
        <p:spPr bwMode="auto">
          <a:xfrm>
            <a:off x="1619673" y="1772816"/>
            <a:ext cx="69127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dirty="0" smtClean="0"/>
              <a:t>对身体的危害</a:t>
            </a:r>
            <a:r>
              <a:rPr lang="zh-CN" altLang="en-US" sz="2400" dirty="0" smtClean="0"/>
              <a:t>：</a:t>
            </a:r>
            <a:r>
              <a:rPr lang="zh-CN" altLang="zh-CN" sz="2400" dirty="0" smtClean="0"/>
              <a:t>自伤、自杀、自残</a:t>
            </a:r>
            <a:r>
              <a:rPr lang="zh-CN" altLang="en-US" sz="2400" dirty="0" smtClean="0"/>
              <a:t>、</a:t>
            </a:r>
            <a:r>
              <a:rPr lang="zh-CN" altLang="zh-CN" sz="2400" dirty="0" smtClean="0"/>
              <a:t>加速死亡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67544" y="476672"/>
            <a:ext cx="6048672" cy="5847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毒品的危害，一念天堂一念地狱。</a:t>
            </a:r>
            <a:endParaRPr lang="zh-CN" alt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  <p:bldP spid="30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7"/>
          <p:cNvGrpSpPr>
            <a:grpSpLocks/>
          </p:cNvGrpSpPr>
          <p:nvPr/>
        </p:nvGrpSpPr>
        <p:grpSpPr bwMode="auto">
          <a:xfrm>
            <a:off x="467543" y="1412777"/>
            <a:ext cx="8136904" cy="4536503"/>
            <a:chOff x="2278495" y="1898452"/>
            <a:chExt cx="4639160" cy="1794996"/>
          </a:xfrm>
        </p:grpSpPr>
        <p:sp>
          <p:nvSpPr>
            <p:cNvPr id="3085" name="矩形 9"/>
            <p:cNvSpPr>
              <a:spLocks noChangeArrowheads="1"/>
            </p:cNvSpPr>
            <p:nvPr/>
          </p:nvSpPr>
          <p:spPr bwMode="auto">
            <a:xfrm>
              <a:off x="2278495" y="1898452"/>
              <a:ext cx="4639160" cy="354012"/>
            </a:xfrm>
            <a:prstGeom prst="rect">
              <a:avLst/>
            </a:prstGeom>
            <a:solidFill>
              <a:srgbClr val="E2832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b="1" dirty="0">
                <a:solidFill>
                  <a:srgbClr val="E36C09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7" name="矩形 11"/>
            <p:cNvSpPr>
              <a:spLocks noChangeArrowheads="1"/>
            </p:cNvSpPr>
            <p:nvPr/>
          </p:nvSpPr>
          <p:spPr bwMode="auto">
            <a:xfrm>
              <a:off x="2278496" y="2356276"/>
              <a:ext cx="4639159" cy="355600"/>
            </a:xfrm>
            <a:prstGeom prst="rect">
              <a:avLst/>
            </a:prstGeom>
            <a:solidFill>
              <a:srgbClr val="E2832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b="1">
                <a:solidFill>
                  <a:srgbClr val="E36C09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9" name="矩形 13"/>
            <p:cNvSpPr>
              <a:spLocks noChangeArrowheads="1"/>
            </p:cNvSpPr>
            <p:nvPr/>
          </p:nvSpPr>
          <p:spPr bwMode="auto">
            <a:xfrm>
              <a:off x="2278496" y="2867960"/>
              <a:ext cx="4598105" cy="825488"/>
            </a:xfrm>
            <a:prstGeom prst="rect">
              <a:avLst/>
            </a:prstGeom>
            <a:solidFill>
              <a:srgbClr val="E2832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b="1">
                <a:solidFill>
                  <a:srgbClr val="E36C09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21"/>
          <p:cNvSpPr>
            <a:spLocks noChangeArrowheads="1"/>
          </p:cNvSpPr>
          <p:nvPr/>
        </p:nvSpPr>
        <p:spPr bwMode="auto">
          <a:xfrm>
            <a:off x="539552" y="4005064"/>
            <a:ext cx="813690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毒品的分类：</a:t>
            </a:r>
            <a:endParaRPr lang="en-US" altLang="zh-CN" sz="2400" dirty="0" smtClean="0"/>
          </a:p>
          <a:p>
            <a:r>
              <a:rPr lang="en-US" altLang="zh-CN" dirty="0" smtClean="0"/>
              <a:t>(1)</a:t>
            </a:r>
            <a:r>
              <a:rPr lang="zh-CN" altLang="zh-CN" dirty="0" smtClean="0"/>
              <a:t>根据国际公约的有关规定，可将毒品分为</a:t>
            </a:r>
            <a:r>
              <a:rPr lang="zh-CN" altLang="zh-CN" b="1" dirty="0" smtClean="0"/>
              <a:t>麻醉药品和精神药品</a:t>
            </a:r>
            <a:r>
              <a:rPr lang="zh-CN" altLang="zh-CN" dirty="0" smtClean="0"/>
              <a:t>。</a:t>
            </a:r>
          </a:p>
          <a:p>
            <a:r>
              <a:rPr lang="en-US" altLang="zh-CN" dirty="0" smtClean="0"/>
              <a:t>(2)</a:t>
            </a:r>
            <a:r>
              <a:rPr lang="zh-CN" altLang="zh-CN" dirty="0" smtClean="0"/>
              <a:t>根据毒品来源和生产方法不同，可分为</a:t>
            </a:r>
            <a:r>
              <a:rPr lang="zh-CN" altLang="zh-CN" b="1" dirty="0" smtClean="0"/>
              <a:t>天然毒品和合成毒品</a:t>
            </a:r>
            <a:r>
              <a:rPr lang="zh-CN" altLang="zh-CN" dirty="0" smtClean="0"/>
              <a:t>。</a:t>
            </a:r>
          </a:p>
          <a:p>
            <a:r>
              <a:rPr lang="en-US" altLang="zh-CN" dirty="0" smtClean="0"/>
              <a:t>(3)</a:t>
            </a:r>
            <a:r>
              <a:rPr lang="zh-CN" altLang="zh-CN" dirty="0" smtClean="0"/>
              <a:t>根据毒品对人体的作用</a:t>
            </a:r>
            <a:r>
              <a:rPr lang="en-US" altLang="zh-CN" dirty="0" smtClean="0"/>
              <a:t>,</a:t>
            </a:r>
            <a:r>
              <a:rPr lang="zh-CN" altLang="zh-CN" dirty="0" smtClean="0"/>
              <a:t>可分为</a:t>
            </a:r>
            <a:r>
              <a:rPr lang="zh-CN" altLang="zh-CN" b="1" dirty="0" smtClean="0"/>
              <a:t>麻醉剂、抑制剂、兴奋剂、镇静剂和致幻剂</a:t>
            </a:r>
            <a:r>
              <a:rPr lang="zh-CN" altLang="zh-CN" dirty="0" smtClean="0"/>
              <a:t>。</a:t>
            </a:r>
          </a:p>
          <a:p>
            <a:r>
              <a:rPr lang="en-US" altLang="zh-CN" dirty="0" smtClean="0"/>
              <a:t>(4)</a:t>
            </a:r>
            <a:r>
              <a:rPr lang="zh-CN" altLang="zh-CN" dirty="0" smtClean="0"/>
              <a:t>根据毒品对人的危害程度，分为</a:t>
            </a:r>
            <a:r>
              <a:rPr lang="zh-CN" altLang="zh-CN" b="1" dirty="0" smtClean="0"/>
              <a:t>软性毒品和硬性毒品</a:t>
            </a:r>
            <a:r>
              <a:rPr lang="zh-CN" altLang="zh-CN" dirty="0" smtClean="0"/>
              <a:t>。</a:t>
            </a:r>
          </a:p>
          <a:p>
            <a:endParaRPr lang="zh-CN" altLang="zh-CN" dirty="0" smtClean="0"/>
          </a:p>
          <a:p>
            <a:r>
              <a:rPr lang="en-US" altLang="zh-CN" dirty="0" smtClean="0"/>
              <a:t> </a:t>
            </a:r>
            <a:endParaRPr lang="zh-CN" altLang="zh-CN" dirty="0"/>
          </a:p>
        </p:txBody>
      </p:sp>
      <p:sp>
        <p:nvSpPr>
          <p:cNvPr id="21" name="矩形 20"/>
          <p:cNvSpPr/>
          <p:nvPr/>
        </p:nvSpPr>
        <p:spPr>
          <a:xfrm>
            <a:off x="467544" y="476672"/>
            <a:ext cx="2664296" cy="5847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什么是毒品？</a:t>
            </a:r>
            <a:endParaRPr lang="zh-CN" alt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67544" y="148478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 smtClean="0"/>
              <a:t>指</a:t>
            </a:r>
            <a:r>
              <a:rPr lang="zh-CN" altLang="zh-CN" b="1" dirty="0" smtClean="0"/>
              <a:t>鸦片、海洛因、甲基苯丙胺（冰毒）、吗啡、大麻、可卡因</a:t>
            </a:r>
            <a:r>
              <a:rPr lang="zh-CN" altLang="zh-CN" dirty="0" smtClean="0"/>
              <a:t>以及国家规定管制的其它能够使人形成瘾癖的麻醉药品和精神药品。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67544" y="2780928"/>
            <a:ext cx="8064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特征：</a:t>
            </a:r>
            <a:r>
              <a:rPr lang="zh-CN" altLang="zh-CN" dirty="0" smtClean="0"/>
              <a:t>具有</a:t>
            </a:r>
            <a:r>
              <a:rPr lang="zh-CN" altLang="zh-CN" b="1" dirty="0" smtClean="0"/>
              <a:t>依赖性</a:t>
            </a:r>
            <a:r>
              <a:rPr lang="zh-CN" altLang="zh-CN" dirty="0" smtClean="0"/>
              <a:t>；具有</a:t>
            </a:r>
            <a:r>
              <a:rPr lang="zh-CN" altLang="zh-CN" b="1" dirty="0" smtClean="0"/>
              <a:t>非法性</a:t>
            </a:r>
            <a:r>
              <a:rPr lang="zh-CN" altLang="zh-CN" dirty="0" smtClean="0"/>
              <a:t>；具有</a:t>
            </a:r>
            <a:r>
              <a:rPr lang="zh-CN" altLang="zh-CN" b="1" dirty="0" smtClean="0"/>
              <a:t>危害性</a:t>
            </a:r>
            <a:r>
              <a:rPr lang="zh-CN" altLang="zh-CN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认识毒品</a:t>
            </a:r>
            <a:endParaRPr lang="zh-CN" altLang="en-US" dirty="0"/>
          </a:p>
        </p:txBody>
      </p:sp>
      <p:pic>
        <p:nvPicPr>
          <p:cNvPr id="5" name="内容占位符 4" descr="0356fa4527d3240c8447ef46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认识毒品</a:t>
            </a:r>
            <a:endParaRPr lang="zh-CN" altLang="en-US" dirty="0"/>
          </a:p>
        </p:txBody>
      </p:sp>
      <p:pic>
        <p:nvPicPr>
          <p:cNvPr id="6" name="内容占位符 5" descr="0356fa4527d3240c8447ef46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认识毒品</a:t>
            </a:r>
            <a:endParaRPr lang="zh-CN" altLang="en-US" dirty="0"/>
          </a:p>
        </p:txBody>
      </p:sp>
      <p:pic>
        <p:nvPicPr>
          <p:cNvPr id="5" name="内容占位符 4" descr="0356fa4527d3240c8447ef46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认识毒品</a:t>
            </a:r>
            <a:endParaRPr lang="zh-CN" altLang="en-US" dirty="0"/>
          </a:p>
        </p:txBody>
      </p:sp>
      <p:pic>
        <p:nvPicPr>
          <p:cNvPr id="6" name="内容占位符 5" descr="0356fa4527d3240c8447ef46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6965</TotalTime>
  <Words>855</Words>
  <Application>Microsoft Office PowerPoint</Application>
  <PresentationFormat>全屏显示(4:3)</PresentationFormat>
  <Paragraphs>186</Paragraphs>
  <Slides>35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6" baseType="lpstr">
      <vt:lpstr>Office 主题</vt:lpstr>
      <vt:lpstr>幻灯片 1</vt:lpstr>
      <vt:lpstr>观看禁毒宣传片</vt:lpstr>
      <vt:lpstr>幻灯片 3</vt:lpstr>
      <vt:lpstr>幻灯片 4</vt:lpstr>
      <vt:lpstr>幻灯片 5</vt:lpstr>
      <vt:lpstr>认识毒品</vt:lpstr>
      <vt:lpstr>认识毒品</vt:lpstr>
      <vt:lpstr>认识毒品</vt:lpstr>
      <vt:lpstr>认识毒品</vt:lpstr>
      <vt:lpstr>认识毒品</vt:lpstr>
      <vt:lpstr>认识毒品</vt:lpstr>
      <vt:lpstr>认识毒品</vt:lpstr>
      <vt:lpstr>认识毒品</vt:lpstr>
      <vt:lpstr>认识毒品</vt:lpstr>
      <vt:lpstr>丑陋的吸毒者</vt:lpstr>
      <vt:lpstr>丑陋的吸毒者</vt:lpstr>
      <vt:lpstr>毒品危害后代</vt:lpstr>
      <vt:lpstr>幻灯片 18</vt:lpstr>
      <vt:lpstr>我国的禁毒方针法规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China</cp:lastModifiedBy>
  <cp:revision>415</cp:revision>
  <dcterms:created xsi:type="dcterms:W3CDTF">2013-10-30T09:04:50Z</dcterms:created>
  <dcterms:modified xsi:type="dcterms:W3CDTF">2019-10-20T09:21:34Z</dcterms:modified>
</cp:coreProperties>
</file>