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951" r:id="rId3"/>
    <p:sldId id="1134" r:id="rId5"/>
    <p:sldId id="1135" r:id="rId6"/>
    <p:sldId id="1155" r:id="rId7"/>
    <p:sldId id="1156" r:id="rId8"/>
    <p:sldId id="1157" r:id="rId9"/>
    <p:sldId id="1136" r:id="rId10"/>
    <p:sldId id="1137" r:id="rId11"/>
    <p:sldId id="1138" r:id="rId12"/>
    <p:sldId id="1139" r:id="rId13"/>
    <p:sldId id="1140" r:id="rId14"/>
    <p:sldId id="1141" r:id="rId15"/>
    <p:sldId id="1142" r:id="rId16"/>
    <p:sldId id="1143" r:id="rId17"/>
    <p:sldId id="1144" r:id="rId18"/>
    <p:sldId id="1145" r:id="rId19"/>
    <p:sldId id="1146" r:id="rId20"/>
    <p:sldId id="1147" r:id="rId21"/>
    <p:sldId id="1148" r:id="rId22"/>
    <p:sldId id="1149" r:id="rId23"/>
    <p:sldId id="1150" r:id="rId24"/>
    <p:sldId id="1151" r:id="rId25"/>
    <p:sldId id="1152" r:id="rId26"/>
    <p:sldId id="1153" r:id="rId27"/>
    <p:sldId id="1158" r:id="rId28"/>
    <p:sldId id="1159" r:id="rId29"/>
    <p:sldId id="1009" r:id="rId30"/>
    <p:sldId id="950" r:id="rId31"/>
  </p:sldIdLst>
  <p:sldSz cx="12192000" cy="6858000"/>
  <p:notesSz cx="6858000" cy="9144000"/>
  <p:defaultTex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新课标第一网" initials="新" lastIdx="8" clrIdx="0"/>
  <p:cmAuthor id="2" name="Administrator"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E3007F"/>
    <a:srgbClr val="009AA0"/>
    <a:srgbClr val="5EB530"/>
    <a:srgbClr val="1791D1"/>
    <a:srgbClr val="5CACE0"/>
    <a:srgbClr val="E5085C"/>
    <a:srgbClr val="06812D"/>
    <a:srgbClr val="63B82B"/>
    <a:srgbClr val="3DBDED"/>
    <a:srgbClr val="87BD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62289" autoAdjust="0"/>
  </p:normalViewPr>
  <p:slideViewPr>
    <p:cSldViewPr>
      <p:cViewPr varScale="1">
        <p:scale>
          <a:sx n="65" d="100"/>
          <a:sy n="65" d="100"/>
        </p:scale>
        <p:origin x="1836" y="48"/>
      </p:cViewPr>
      <p:guideLst>
        <p:guide orient="horz" pos="2102"/>
        <p:guide pos="3744"/>
      </p:guideLst>
    </p:cSldViewPr>
  </p:slideViewPr>
  <p:notesTextViewPr>
    <p:cViewPr>
      <p:scale>
        <a:sx n="150" d="100"/>
        <a:sy n="15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5" Type="http://schemas.openxmlformats.org/officeDocument/2006/relationships/commentAuthors" Target="commentAuthors.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D96D07-341D-4D88-BBFE-B431BFA0419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2A0F9D-3357-4A94-85C8-3B842B870DC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1218565" rtl="0" eaLnBrk="1" latinLnBrk="0" hangingPunct="1">
      <a:defRPr sz="1600" kern="1200">
        <a:solidFill>
          <a:schemeClr val="tx1"/>
        </a:solidFill>
        <a:latin typeface="+mn-lt"/>
        <a:ea typeface="+mn-ea"/>
        <a:cs typeface="+mn-cs"/>
      </a:defRPr>
    </a:lvl1pPr>
    <a:lvl2pPr marL="609600" algn="l" defTabSz="1218565" rtl="0" eaLnBrk="1" latinLnBrk="0" hangingPunct="1">
      <a:defRPr sz="1600" kern="1200">
        <a:solidFill>
          <a:schemeClr val="tx1"/>
        </a:solidFill>
        <a:latin typeface="+mn-lt"/>
        <a:ea typeface="+mn-ea"/>
        <a:cs typeface="+mn-cs"/>
      </a:defRPr>
    </a:lvl2pPr>
    <a:lvl3pPr marL="1219200" algn="l" defTabSz="1218565" rtl="0" eaLnBrk="1" latinLnBrk="0" hangingPunct="1">
      <a:defRPr sz="1600" kern="1200">
        <a:solidFill>
          <a:schemeClr val="tx1"/>
        </a:solidFill>
        <a:latin typeface="+mn-lt"/>
        <a:ea typeface="+mn-ea"/>
        <a:cs typeface="+mn-cs"/>
      </a:defRPr>
    </a:lvl3pPr>
    <a:lvl4pPr marL="1828800" algn="l" defTabSz="1218565" rtl="0" eaLnBrk="1" latinLnBrk="0" hangingPunct="1">
      <a:defRPr sz="1600" kern="1200">
        <a:solidFill>
          <a:schemeClr val="tx1"/>
        </a:solidFill>
        <a:latin typeface="+mn-lt"/>
        <a:ea typeface="+mn-ea"/>
        <a:cs typeface="+mn-cs"/>
      </a:defRPr>
    </a:lvl4pPr>
    <a:lvl5pPr marL="2438400" algn="l" defTabSz="1218565" rtl="0" eaLnBrk="1" latinLnBrk="0" hangingPunct="1">
      <a:defRPr sz="1600" kern="1200">
        <a:solidFill>
          <a:schemeClr val="tx1"/>
        </a:solidFill>
        <a:latin typeface="+mn-lt"/>
        <a:ea typeface="+mn-ea"/>
        <a:cs typeface="+mn-cs"/>
      </a:defRPr>
    </a:lvl5pPr>
    <a:lvl6pPr marL="3048000" algn="l" defTabSz="1218565" rtl="0" eaLnBrk="1" latinLnBrk="0" hangingPunct="1">
      <a:defRPr sz="1600" kern="1200">
        <a:solidFill>
          <a:schemeClr val="tx1"/>
        </a:solidFill>
        <a:latin typeface="+mn-lt"/>
        <a:ea typeface="+mn-ea"/>
        <a:cs typeface="+mn-cs"/>
      </a:defRPr>
    </a:lvl6pPr>
    <a:lvl7pPr marL="3657600" algn="l" defTabSz="1218565" rtl="0" eaLnBrk="1" latinLnBrk="0" hangingPunct="1">
      <a:defRPr sz="1600" kern="1200">
        <a:solidFill>
          <a:schemeClr val="tx1"/>
        </a:solidFill>
        <a:latin typeface="+mn-lt"/>
        <a:ea typeface="+mn-ea"/>
        <a:cs typeface="+mn-cs"/>
      </a:defRPr>
    </a:lvl7pPr>
    <a:lvl8pPr marL="4267200" algn="l" defTabSz="1218565" rtl="0" eaLnBrk="1" latinLnBrk="0" hangingPunct="1">
      <a:defRPr sz="1600" kern="1200">
        <a:solidFill>
          <a:schemeClr val="tx1"/>
        </a:solidFill>
        <a:latin typeface="+mn-lt"/>
        <a:ea typeface="+mn-ea"/>
        <a:cs typeface="+mn-cs"/>
      </a:defRPr>
    </a:lvl8pPr>
    <a:lvl9pPr marL="4876800" algn="l" defTabSz="1218565"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mtClean="0"/>
              <a:t>方正静蕾简体</a:t>
            </a:r>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B2A0F9D-3357-4A94-85C8-3B842B870DC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4.png"/><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a:prstGeom prst="rect">
            <a:avLst/>
          </a:prstGeom>
        </p:spPr>
        <p:txBody>
          <a:bodyPr anchor="b"/>
          <a:lstStyle>
            <a:lvl1pPr algn="l">
              <a:defRPr sz="2665"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4265"/>
            </a:lvl1pPr>
            <a:lvl2pPr marL="609600" indent="0">
              <a:buNone/>
              <a:defRPr sz="3735"/>
            </a:lvl2pPr>
            <a:lvl3pPr marL="1219200" indent="0">
              <a:buNone/>
              <a:defRPr sz="3200"/>
            </a:lvl3pPr>
            <a:lvl4pPr marL="1828800" indent="0">
              <a:buNone/>
              <a:defRPr sz="2665"/>
            </a:lvl4pPr>
            <a:lvl5pPr marL="2438400" indent="0">
              <a:buNone/>
              <a:defRPr sz="2665"/>
            </a:lvl5pPr>
            <a:lvl6pPr marL="3048000" indent="0">
              <a:buNone/>
              <a:defRPr sz="2665"/>
            </a:lvl6pPr>
            <a:lvl7pPr marL="3657600" indent="0">
              <a:buNone/>
              <a:defRPr sz="2665"/>
            </a:lvl7pPr>
            <a:lvl8pPr marL="4267200" indent="0">
              <a:buNone/>
              <a:defRPr sz="2665"/>
            </a:lvl8pPr>
            <a:lvl9pPr marL="4876800" indent="0">
              <a:buNone/>
              <a:defRPr sz="2665"/>
            </a:lvl9pPr>
          </a:lstStyle>
          <a:p>
            <a:endParaRPr lang="zh-CN" altLang="en-US"/>
          </a:p>
        </p:txBody>
      </p:sp>
      <p:sp>
        <p:nvSpPr>
          <p:cNvPr id="4" name="文本占位符 3"/>
          <p:cNvSpPr>
            <a:spLocks noGrp="1"/>
          </p:cNvSpPr>
          <p:nvPr>
            <p:ph type="body" sz="half" idx="2"/>
          </p:nvPr>
        </p:nvSpPr>
        <p:spPr>
          <a:xfrm>
            <a:off x="2389717" y="5367338"/>
            <a:ext cx="7315200" cy="804863"/>
          </a:xfrm>
          <a:prstGeom prst="rect">
            <a:avLst/>
          </a:prstGeo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6375"/>
            <a:ext cx="2743200" cy="438785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6375"/>
            <a:ext cx="8026400" cy="4387851"/>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274638"/>
            <a:ext cx="10972800" cy="11430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838200" y="1825625"/>
            <a:ext cx="5181600" cy="2098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quarter" idx="2"/>
          </p:nvPr>
        </p:nvSpPr>
        <p:spPr>
          <a:xfrm>
            <a:off x="6172200" y="1825625"/>
            <a:ext cx="5181600" cy="2098675"/>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内容占位符 4"/>
          <p:cNvSpPr>
            <a:spLocks noGrp="1"/>
          </p:cNvSpPr>
          <p:nvPr>
            <p:ph sz="quarter" idx="3"/>
          </p:nvPr>
        </p:nvSpPr>
        <p:spPr>
          <a:xfrm>
            <a:off x="838200" y="4076700"/>
            <a:ext cx="5181600" cy="21002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6" name="内容占位符 5"/>
          <p:cNvSpPr>
            <a:spLocks noGrp="1"/>
          </p:cNvSpPr>
          <p:nvPr>
            <p:ph sz="quarter" idx="4"/>
          </p:nvPr>
        </p:nvSpPr>
        <p:spPr>
          <a:xfrm>
            <a:off x="6172200" y="4076700"/>
            <a:ext cx="5181600" cy="2100263"/>
          </a:xfrm>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1027"/>
          <p:cNvSpPr>
            <a:spLocks noGrp="1"/>
          </p:cNvSpPr>
          <p:nvPr>
            <p:ph type="dt" sz="half" idx="10"/>
          </p:nvPr>
        </p:nvSpPr>
        <p:spPr>
          <a:xfrm>
            <a:off x="609600" y="6356350"/>
            <a:ext cx="2844800" cy="365125"/>
          </a:xfrm>
        </p:spPr>
        <p:txBody>
          <a:bodyPr/>
          <a:lstStyle>
            <a:lvl1pPr>
              <a:defRPr/>
            </a:lvl1pPr>
          </a:lstStyle>
          <a:p>
            <a:endParaRPr lang="zh-CN" altLang="en-US"/>
          </a:p>
        </p:txBody>
      </p:sp>
      <p:sp>
        <p:nvSpPr>
          <p:cNvPr id="8" name="页脚占位符 1028"/>
          <p:cNvSpPr>
            <a:spLocks noGrp="1"/>
          </p:cNvSpPr>
          <p:nvPr>
            <p:ph type="ftr" sz="quarter" idx="11"/>
          </p:nvPr>
        </p:nvSpPr>
        <p:spPr>
          <a:xfrm>
            <a:off x="4165600" y="6356350"/>
            <a:ext cx="3860800" cy="365125"/>
          </a:xfrm>
        </p:spPr>
        <p:txBody>
          <a:bodyPr/>
          <a:lstStyle>
            <a:lvl1pPr>
              <a:defRPr/>
            </a:lvl1pPr>
          </a:lstStyle>
          <a:p>
            <a:endParaRPr lang="zh-CN"/>
          </a:p>
        </p:txBody>
      </p:sp>
      <p:sp>
        <p:nvSpPr>
          <p:cNvPr id="9" name="灯片编号占位符 1029"/>
          <p:cNvSpPr>
            <a:spLocks noGrp="1"/>
          </p:cNvSpPr>
          <p:nvPr>
            <p:ph type="sldNum" sz="quarter" idx="12"/>
          </p:nvPr>
        </p:nvSpPr>
        <p:spPr>
          <a:xfrm>
            <a:off x="8737600" y="6356350"/>
            <a:ext cx="2844800" cy="365125"/>
          </a:xfrm>
        </p:spPr>
        <p:txBody>
          <a:bodyPr/>
          <a:lstStyle>
            <a:lvl1pPr>
              <a:defRPr/>
            </a:lvl1pPr>
          </a:lstStyle>
          <a:p>
            <a:fld id="{46FAD8B8-9FBB-4E90-9FA3-A51BE217A53D}" type="slidenum">
              <a:rPr lang="zh-CN" altLang="en-US"/>
            </a:fld>
            <a:endParaRPr lang="zh-CN" altLang="en-US"/>
          </a:p>
        </p:txBody>
      </p:sp>
    </p:spTree>
  </p:cSld>
  <p:clrMapOvr>
    <a:masterClrMapping/>
  </p:clrMapOvr>
  <p:transition spd="slow">
    <p:sndAc>
      <p:stSnd>
        <p:snd r:embed="rId2" name="chimes.wav"/>
      </p:stSnd>
    </p:sndAc>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09600" y="274638"/>
            <a:ext cx="10972800" cy="5851525"/>
          </a:xfrm>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zh-CN" altLang="en-US" strike="noStrike" noProof="1"/>
          </a:p>
        </p:txBody>
      </p:sp>
      <p:sp>
        <p:nvSpPr>
          <p:cNvPr id="3" name="日期占位符 2"/>
          <p:cNvSpPr>
            <a:spLocks noGrp="1"/>
          </p:cNvSpPr>
          <p:nvPr>
            <p:ph type="dt" sz="half" idx="10"/>
          </p:nvPr>
        </p:nvSpPr>
        <p:spPr>
          <a:xfrm>
            <a:off x="609600" y="6245225"/>
            <a:ext cx="2844800" cy="476250"/>
          </a:xfrm>
        </p:spPr>
        <p:txBody>
          <a:bodyPr/>
          <a:p>
            <a:pPr lvl="0" fontAlgn="base"/>
            <a:endParaRPr lang="zh-CN" altLang="en-US" strike="noStrike" noProof="1" dirty="0">
              <a:latin typeface="Arial" panose="020B0604020202020204" pitchFamily="34" charset="0"/>
              <a:ea typeface="宋体" panose="02010600030101010101" pitchFamily="2" charset="-122"/>
            </a:endParaRPr>
          </a:p>
        </p:txBody>
      </p:sp>
      <p:sp>
        <p:nvSpPr>
          <p:cNvPr id="4" name="页脚占位符 3"/>
          <p:cNvSpPr>
            <a:spLocks noGrp="1"/>
          </p:cNvSpPr>
          <p:nvPr>
            <p:ph type="ftr" sz="quarter" idx="11"/>
          </p:nvPr>
        </p:nvSpPr>
        <p:spPr>
          <a:xfrm>
            <a:off x="4165600" y="6245225"/>
            <a:ext cx="3860800" cy="476250"/>
          </a:xfrm>
        </p:spPr>
        <p:txBody>
          <a:bodyPr/>
          <a:p>
            <a:pPr lvl="0" fontAlgn="base"/>
            <a:endParaRPr lang="zh-CN" altLang="en-US" strike="noStrike" noProof="1" dirty="0">
              <a:latin typeface="Arial" panose="020B0604020202020204" pitchFamily="34" charset="0"/>
              <a:ea typeface="宋体" panose="02010600030101010101" pitchFamily="2" charset="-122"/>
            </a:endParaRPr>
          </a:p>
        </p:txBody>
      </p:sp>
      <p:sp>
        <p:nvSpPr>
          <p:cNvPr id="5" name="灯片编号占位符 4"/>
          <p:cNvSpPr>
            <a:spLocks noGrp="1"/>
          </p:cNvSpPr>
          <p:nvPr>
            <p:ph type="sldNum" sz="quarter" idx="12"/>
          </p:nvPr>
        </p:nvSpPr>
        <p:spPr>
          <a:xfrm>
            <a:off x="8737600" y="6245225"/>
            <a:ext cx="2844800" cy="476250"/>
          </a:xfrm>
        </p:spPr>
        <p:txBody>
          <a:bodyPr/>
          <a:p>
            <a:pPr lvl="0"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fld>
            <a:endParaRPr lang="zh-CN" altLang="en-US" strike="noStrike" noProof="1" dirty="0">
              <a:latin typeface="Arial" panose="020B0604020202020204" pitchFamily="34" charset="0"/>
              <a:ea typeface="宋体" panose="02010600030101010101" pitchFamily="2" charset="-122"/>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a:srcRect t="6098" b="7932"/>
          <a:stretch>
            <a:fillRect/>
          </a:stretch>
        </p:blipFill>
        <p:spPr>
          <a:xfrm>
            <a:off x="-1" y="0"/>
            <a:ext cx="12192001" cy="68580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6" name="组合 5"/>
          <p:cNvGrpSpPr/>
          <p:nvPr userDrawn="1"/>
        </p:nvGrpSpPr>
        <p:grpSpPr>
          <a:xfrm>
            <a:off x="190707" y="81588"/>
            <a:ext cx="1159527" cy="1286315"/>
            <a:chOff x="1403545" y="777923"/>
            <a:chExt cx="4429198" cy="4913506"/>
          </a:xfrm>
        </p:grpSpPr>
        <p:pic>
          <p:nvPicPr>
            <p:cNvPr id="4" name="图片 3"/>
            <p:cNvPicPr>
              <a:picLocks noChangeAspect="1"/>
            </p:cNvPicPr>
            <p:nvPr userDrawn="1"/>
          </p:nvPicPr>
          <p:blipFill>
            <a:blip r:embed="rId2"/>
            <a:stretch>
              <a:fillRect/>
            </a:stretch>
          </p:blipFill>
          <p:spPr>
            <a:xfrm>
              <a:off x="1991848" y="777923"/>
              <a:ext cx="3840895" cy="4913506"/>
            </a:xfrm>
            <a:prstGeom prst="rect">
              <a:avLst/>
            </a:prstGeom>
          </p:spPr>
        </p:pic>
        <p:pic>
          <p:nvPicPr>
            <p:cNvPr id="5" name="图片 4"/>
            <p:cNvPicPr>
              <a:picLocks noChangeAspect="1"/>
            </p:cNvPicPr>
            <p:nvPr userDrawn="1"/>
          </p:nvPicPr>
          <p:blipFill>
            <a:blip r:embed="rId3"/>
            <a:stretch>
              <a:fillRect/>
            </a:stretch>
          </p:blipFill>
          <p:spPr>
            <a:xfrm>
              <a:off x="1403545" y="1300506"/>
              <a:ext cx="2508750" cy="517500"/>
            </a:xfrm>
            <a:prstGeom prst="rect">
              <a:avLst/>
            </a:prstGeom>
          </p:spPr>
        </p:pic>
      </p:grpSp>
      <p:pic>
        <p:nvPicPr>
          <p:cNvPr id="2" name="图片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58677" y="27354"/>
            <a:ext cx="1028634" cy="1348783"/>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5335"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665">
                <a:solidFill>
                  <a:schemeClr val="tx1">
                    <a:tint val="75000"/>
                  </a:schemeClr>
                </a:solidFill>
              </a:defRPr>
            </a:lvl1pPr>
            <a:lvl2pPr marL="609600" indent="0">
              <a:buNone/>
              <a:defRPr sz="2400">
                <a:solidFill>
                  <a:schemeClr val="tx1">
                    <a:tint val="75000"/>
                  </a:schemeClr>
                </a:solidFill>
              </a:defRPr>
            </a:lvl2pPr>
            <a:lvl3pPr marL="1219200" indent="0">
              <a:buNone/>
              <a:defRPr sz="2135">
                <a:solidFill>
                  <a:schemeClr val="tx1">
                    <a:tint val="75000"/>
                  </a:schemeClr>
                </a:solidFill>
              </a:defRPr>
            </a:lvl3pPr>
            <a:lvl4pPr marL="1828800" indent="0">
              <a:buNone/>
              <a:defRPr sz="1865">
                <a:solidFill>
                  <a:schemeClr val="tx1">
                    <a:tint val="75000"/>
                  </a:schemeClr>
                </a:solidFill>
              </a:defRPr>
            </a:lvl4pPr>
            <a:lvl5pPr marL="2438400" indent="0">
              <a:buNone/>
              <a:defRPr sz="1865">
                <a:solidFill>
                  <a:schemeClr val="tx1">
                    <a:tint val="75000"/>
                  </a:schemeClr>
                </a:solidFill>
              </a:defRPr>
            </a:lvl5pPr>
            <a:lvl6pPr marL="3048000" indent="0">
              <a:buNone/>
              <a:defRPr sz="1865">
                <a:solidFill>
                  <a:schemeClr val="tx1">
                    <a:tint val="75000"/>
                  </a:schemeClr>
                </a:solidFill>
              </a:defRPr>
            </a:lvl6pPr>
            <a:lvl7pPr marL="3657600" indent="0">
              <a:buNone/>
              <a:defRPr sz="1865">
                <a:solidFill>
                  <a:schemeClr val="tx1">
                    <a:tint val="75000"/>
                  </a:schemeClr>
                </a:solidFill>
              </a:defRPr>
            </a:lvl7pPr>
            <a:lvl8pPr marL="4267200" indent="0">
              <a:buNone/>
              <a:defRPr sz="1865">
                <a:solidFill>
                  <a:schemeClr val="tx1">
                    <a:tint val="75000"/>
                  </a:schemeClr>
                </a:solidFill>
              </a:defRPr>
            </a:lvl8pPr>
            <a:lvl9pPr marL="4876800" indent="0">
              <a:buNone/>
              <a:defRPr sz="1865">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200151"/>
            <a:ext cx="5384800" cy="3394075"/>
          </a:xfrm>
          <a:prstGeom prst="rect">
            <a:avLst/>
          </a:prstGeo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97600" y="1200151"/>
            <a:ext cx="5384800" cy="3394075"/>
          </a:xfrm>
          <a:prstGeom prst="rect">
            <a:avLst/>
          </a:prstGeom>
        </p:spPr>
        <p:txBody>
          <a:bodyPr/>
          <a:lstStyle>
            <a:lvl1pPr>
              <a:defRPr sz="3735"/>
            </a:lvl1pPr>
            <a:lvl2pPr>
              <a:defRPr sz="3200"/>
            </a:lvl2pPr>
            <a:lvl3pPr>
              <a:defRPr sz="2665"/>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3"/>
          </a:xfrm>
          <a:prstGeom prst="rect">
            <a:avLst/>
          </a:prstGeo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3"/>
          </a:xfrm>
          <a:prstGeom prst="rect">
            <a:avLst/>
          </a:prstGeom>
        </p:spPr>
        <p:txBody>
          <a:bodyPr anchor="b"/>
          <a:lstStyle>
            <a:lvl1pPr marL="0" indent="0">
              <a:buNone/>
              <a:defRPr sz="3200" b="1"/>
            </a:lvl1pPr>
            <a:lvl2pPr marL="609600" indent="0">
              <a:buNone/>
              <a:defRPr sz="2665" b="1"/>
            </a:lvl2pPr>
            <a:lvl3pPr marL="1219200" indent="0">
              <a:buNone/>
              <a:defRPr sz="2400" b="1"/>
            </a:lvl3pPr>
            <a:lvl4pPr marL="1828800" indent="0">
              <a:buNone/>
              <a:defRPr sz="2135" b="1"/>
            </a:lvl4pPr>
            <a:lvl5pPr marL="2438400" indent="0">
              <a:buNone/>
              <a:defRPr sz="2135" b="1"/>
            </a:lvl5pPr>
            <a:lvl6pPr marL="3048000" indent="0">
              <a:buNone/>
              <a:defRPr sz="2135" b="1"/>
            </a:lvl6pPr>
            <a:lvl7pPr marL="3657600" indent="0">
              <a:buNone/>
              <a:defRPr sz="2135" b="1"/>
            </a:lvl7pPr>
            <a:lvl8pPr marL="4267200" indent="0">
              <a:buNone/>
              <a:defRPr sz="2135" b="1"/>
            </a:lvl8pPr>
            <a:lvl9pPr marL="4876800" indent="0">
              <a:buNone/>
              <a:defRPr sz="2135"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93369" y="2174875"/>
            <a:ext cx="5389033" cy="3951288"/>
          </a:xfrm>
          <a:prstGeom prst="rect">
            <a:avLst/>
          </a:prstGeom>
        </p:spPr>
        <p:txBody>
          <a:bodyPr/>
          <a:lstStyle>
            <a:lvl1pPr>
              <a:defRPr sz="3200"/>
            </a:lvl1pPr>
            <a:lvl2pPr>
              <a:defRPr sz="2665"/>
            </a:lvl2pPr>
            <a:lvl3pPr>
              <a:defRPr sz="2400"/>
            </a:lvl3pPr>
            <a:lvl4pPr>
              <a:defRPr sz="2135"/>
            </a:lvl4pPr>
            <a:lvl5pPr>
              <a:defRPr sz="2135"/>
            </a:lvl5pPr>
            <a:lvl6pPr>
              <a:defRPr sz="2135"/>
            </a:lvl6pPr>
            <a:lvl7pPr>
              <a:defRPr sz="2135"/>
            </a:lvl7pPr>
            <a:lvl8pPr>
              <a:defRPr sz="2135"/>
            </a:lvl8pPr>
            <a:lvl9pPr>
              <a:defRPr sz="213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8" name="页脚占位符 7"/>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7"/>
            <a:ext cx="109728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49"/>
            <a:ext cx="4011084" cy="1162051"/>
          </a:xfrm>
          <a:prstGeom prst="rect">
            <a:avLst/>
          </a:prstGeom>
        </p:spPr>
        <p:txBody>
          <a:bodyPr anchor="b"/>
          <a:lstStyle>
            <a:lvl1pPr algn="l">
              <a:defRPr sz="2665"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a:prstGeom prst="rect">
            <a:avLst/>
          </a:prstGeom>
        </p:spPr>
        <p:txBody>
          <a:bodyPr/>
          <a:lstStyle>
            <a:lvl1pPr>
              <a:defRPr sz="4265"/>
            </a:lvl1pPr>
            <a:lvl2pPr>
              <a:defRPr sz="3735"/>
            </a:lvl2pPr>
            <a:lvl3pPr>
              <a:defRPr sz="3200"/>
            </a:lvl3pPr>
            <a:lvl4pPr>
              <a:defRPr sz="2665"/>
            </a:lvl4pPr>
            <a:lvl5pPr>
              <a:defRPr sz="2665"/>
            </a:lvl5pPr>
            <a:lvl6pPr>
              <a:defRPr sz="2665"/>
            </a:lvl6pPr>
            <a:lvl7pPr>
              <a:defRPr sz="2665"/>
            </a:lvl7pPr>
            <a:lvl8pPr>
              <a:defRPr sz="2665"/>
            </a:lvl8pPr>
            <a:lvl9pPr>
              <a:defRPr sz="2665"/>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a:prstGeom prst="rect">
            <a:avLst/>
          </a:prstGeom>
        </p:spPr>
        <p:txBody>
          <a:bodyPr/>
          <a:lstStyle>
            <a:lvl1pPr marL="0" indent="0">
              <a:buNone/>
              <a:defRPr sz="1865"/>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B44CCEC7-3A54-47D1-BB25-17A0FDA63797}" type="datetimeFigureOut">
              <a:rPr lang="zh-CN" altLang="en-US" smtClean="0"/>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65495661-81B6-46E9-A91E-889569155CC2}"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5.jpe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15">
            <a:extLst>
              <a:ext uri="{28A0092B-C50C-407E-A947-70E740481C1C}">
                <a14:useLocalDpi xmlns:a14="http://schemas.microsoft.com/office/drawing/2010/main" val="0"/>
              </a:ext>
            </a:extLst>
          </a:blip>
          <a:srcRect l="166"/>
          <a:stretch>
            <a:fillRect/>
          </a:stretch>
        </p:blipFill>
        <p:spPr>
          <a:xfrm>
            <a:off x="0" y="3045"/>
            <a:ext cx="12184782" cy="685190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txStyles>
    <p:titleStyle>
      <a:lvl1pPr algn="ctr" defTabSz="1218565" rtl="0" eaLnBrk="1" latinLnBrk="0" hangingPunct="1">
        <a:spcBef>
          <a:spcPct val="0"/>
        </a:spcBef>
        <a:buNone/>
        <a:defRPr sz="5865" kern="1200">
          <a:solidFill>
            <a:schemeClr val="tx1"/>
          </a:solidFill>
          <a:latin typeface="+mj-lt"/>
          <a:ea typeface="+mj-ea"/>
          <a:cs typeface="+mj-cs"/>
        </a:defRPr>
      </a:lvl1pPr>
    </p:titleStyle>
    <p:bodyStyle>
      <a:lvl1pPr marL="457200" indent="-457200" algn="l" defTabSz="1218565" rtl="0" eaLnBrk="1" latinLnBrk="0" hangingPunct="1">
        <a:spcBef>
          <a:spcPct val="20000"/>
        </a:spcBef>
        <a:buFont typeface="Arial" panose="020B0604020202020204" pitchFamily="34" charset="0"/>
        <a:buChar char="•"/>
        <a:defRPr sz="4265" kern="1200">
          <a:solidFill>
            <a:schemeClr val="tx1"/>
          </a:solidFill>
          <a:latin typeface="+mn-lt"/>
          <a:ea typeface="+mn-ea"/>
          <a:cs typeface="+mn-cs"/>
        </a:defRPr>
      </a:lvl1pPr>
      <a:lvl2pPr marL="990600" indent="-381000" algn="l" defTabSz="1218565"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85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8565"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4.emf"/><Relationship Id="rId8" Type="http://schemas.openxmlformats.org/officeDocument/2006/relationships/image" Target="../media/image13.emf"/><Relationship Id="rId7" Type="http://schemas.openxmlformats.org/officeDocument/2006/relationships/image" Target="../media/image12.emf"/><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1" Type="http://schemas.openxmlformats.org/officeDocument/2006/relationships/notesSlide" Target="../notesSlides/notesSlide1.xml"/><Relationship Id="rId10" Type="http://schemas.openxmlformats.org/officeDocument/2006/relationships/slideLayout" Target="../slideLayouts/slideLayout2.xml"/><Relationship Id="rId1" Type="http://schemas.openxmlformats.org/officeDocument/2006/relationships/image" Target="../media/image6.emf"/></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4.jpeg"/><Relationship Id="rId1" Type="http://schemas.openxmlformats.org/officeDocument/2006/relationships/image" Target="../media/image23.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29.jpeg"/><Relationship Id="rId1" Type="http://schemas.openxmlformats.org/officeDocument/2006/relationships/image" Target="../media/image28.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30.jpeg"/></Relationships>
</file>

<file path=ppt/slides/_rels/slide14.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8.xml"/><Relationship Id="rId3" Type="http://schemas.openxmlformats.org/officeDocument/2006/relationships/image" Target="../media/image32.png"/><Relationship Id="rId2" Type="http://schemas.openxmlformats.org/officeDocument/2006/relationships/oleObject" Target="../embeddings/oleObject1.bin"/><Relationship Id="rId1"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34.jpeg"/><Relationship Id="rId1" Type="http://schemas.openxmlformats.org/officeDocument/2006/relationships/image" Target="../media/image33.jpe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3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42.jpeg"/><Relationship Id="rId4" Type="http://schemas.openxmlformats.org/officeDocument/2006/relationships/image" Target="../media/image41.jpeg"/><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44.jpeg"/><Relationship Id="rId1" Type="http://schemas.openxmlformats.org/officeDocument/2006/relationships/image" Target="../media/image43.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image" Target="../media/image46.jpeg"/><Relationship Id="rId1" Type="http://schemas.openxmlformats.org/officeDocument/2006/relationships/image" Target="../media/image4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50.jpeg"/><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image" Target="../media/image47.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5.xml"/><Relationship Id="rId2" Type="http://schemas.openxmlformats.org/officeDocument/2006/relationships/image" Target="../media/image52.png"/><Relationship Id="rId1" Type="http://schemas.openxmlformats.org/officeDocument/2006/relationships/image" Target="../media/image51.png"/></Relationships>
</file>

<file path=ppt/slides/_rels/slide28.xml.rels><?xml version="1.0" encoding="UTF-8" standalone="yes"?>
<Relationships xmlns="http://schemas.openxmlformats.org/package/2006/relationships"><Relationship Id="rId9" Type="http://schemas.openxmlformats.org/officeDocument/2006/relationships/image" Target="../media/image12.emf"/><Relationship Id="rId8" Type="http://schemas.openxmlformats.org/officeDocument/2006/relationships/image" Target="../media/image54.emf"/><Relationship Id="rId7" Type="http://schemas.openxmlformats.org/officeDocument/2006/relationships/image" Target="../media/image11.emf"/><Relationship Id="rId6" Type="http://schemas.openxmlformats.org/officeDocument/2006/relationships/image" Target="../media/image53.emf"/><Relationship Id="rId5" Type="http://schemas.openxmlformats.org/officeDocument/2006/relationships/image" Target="../media/image10.emf"/><Relationship Id="rId4" Type="http://schemas.openxmlformats.org/officeDocument/2006/relationships/image" Target="../media/image9.emf"/><Relationship Id="rId3" Type="http://schemas.openxmlformats.org/officeDocument/2006/relationships/image" Target="../media/image8.emf"/><Relationship Id="rId2" Type="http://schemas.openxmlformats.org/officeDocument/2006/relationships/image" Target="../media/image7.emf"/><Relationship Id="rId13" Type="http://schemas.openxmlformats.org/officeDocument/2006/relationships/notesSlide" Target="../notesSlides/notesSlide3.xml"/><Relationship Id="rId12" Type="http://schemas.openxmlformats.org/officeDocument/2006/relationships/slideLayout" Target="../slideLayouts/slideLayout2.xml"/><Relationship Id="rId11" Type="http://schemas.openxmlformats.org/officeDocument/2006/relationships/image" Target="../media/image14.emf"/><Relationship Id="rId10" Type="http://schemas.openxmlformats.org/officeDocument/2006/relationships/image" Target="../media/image13.emf"/><Relationship Id="rId1" Type="http://schemas.openxmlformats.org/officeDocument/2006/relationships/image" Target="../media/image6.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7.jpeg"/><Relationship Id="rId1" Type="http://schemas.openxmlformats.org/officeDocument/2006/relationships/image" Target="../media/image1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19.jpeg"/><Relationship Id="rId1" Type="http://schemas.openxmlformats.org/officeDocument/2006/relationships/image" Target="../media/image18.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图片 160"/>
          <p:cNvPicPr>
            <a:picLocks noChangeAspect="1"/>
          </p:cNvPicPr>
          <p:nvPr/>
        </p:nvPicPr>
        <p:blipFill>
          <a:blip r:embed="rId1"/>
          <a:stretch>
            <a:fillRect/>
          </a:stretch>
        </p:blipFill>
        <p:spPr>
          <a:xfrm>
            <a:off x="-1" y="5790400"/>
            <a:ext cx="12327384" cy="563871"/>
          </a:xfrm>
          <a:prstGeom prst="rect">
            <a:avLst/>
          </a:prstGeom>
        </p:spPr>
      </p:pic>
      <p:pic>
        <p:nvPicPr>
          <p:cNvPr id="44" name="图片 43"/>
          <p:cNvPicPr>
            <a:picLocks noChangeAspect="1"/>
          </p:cNvPicPr>
          <p:nvPr/>
        </p:nvPicPr>
        <p:blipFill>
          <a:blip r:embed="rId2"/>
          <a:stretch>
            <a:fillRect/>
          </a:stretch>
        </p:blipFill>
        <p:spPr>
          <a:xfrm>
            <a:off x="8599605" y="1852389"/>
            <a:ext cx="2477184" cy="3413009"/>
          </a:xfrm>
          <a:prstGeom prst="rect">
            <a:avLst/>
          </a:prstGeom>
        </p:spPr>
      </p:pic>
      <p:pic>
        <p:nvPicPr>
          <p:cNvPr id="45" name="图片 44"/>
          <p:cNvPicPr>
            <a:picLocks noChangeAspect="1"/>
          </p:cNvPicPr>
          <p:nvPr/>
        </p:nvPicPr>
        <p:blipFill>
          <a:blip r:embed="rId3"/>
          <a:stretch>
            <a:fillRect/>
          </a:stretch>
        </p:blipFill>
        <p:spPr>
          <a:xfrm>
            <a:off x="9018666" y="2658593"/>
            <a:ext cx="2194392" cy="2691107"/>
          </a:xfrm>
          <a:prstGeom prst="rect">
            <a:avLst/>
          </a:prstGeom>
        </p:spPr>
      </p:pic>
      <p:pic>
        <p:nvPicPr>
          <p:cNvPr id="35" name="图片 34"/>
          <p:cNvPicPr>
            <a:picLocks noChangeAspect="1"/>
          </p:cNvPicPr>
          <p:nvPr/>
        </p:nvPicPr>
        <p:blipFill>
          <a:blip r:embed="rId4"/>
          <a:stretch>
            <a:fillRect/>
          </a:stretch>
        </p:blipFill>
        <p:spPr>
          <a:xfrm>
            <a:off x="850157" y="3350041"/>
            <a:ext cx="2936604" cy="2503011"/>
          </a:xfrm>
          <a:prstGeom prst="rect">
            <a:avLst/>
          </a:prstGeom>
        </p:spPr>
      </p:pic>
      <p:pic>
        <p:nvPicPr>
          <p:cNvPr id="36" name="图片 35"/>
          <p:cNvPicPr>
            <a:picLocks noChangeAspect="1"/>
          </p:cNvPicPr>
          <p:nvPr/>
        </p:nvPicPr>
        <p:blipFill>
          <a:blip r:embed="rId5"/>
          <a:stretch>
            <a:fillRect/>
          </a:stretch>
        </p:blipFill>
        <p:spPr>
          <a:xfrm>
            <a:off x="1810264" y="1493403"/>
            <a:ext cx="8561367" cy="4261121"/>
          </a:xfrm>
          <a:prstGeom prst="rect">
            <a:avLst/>
          </a:prstGeom>
        </p:spPr>
      </p:pic>
      <p:pic>
        <p:nvPicPr>
          <p:cNvPr id="38" name="图片 37"/>
          <p:cNvPicPr>
            <a:picLocks noChangeAspect="1"/>
          </p:cNvPicPr>
          <p:nvPr/>
        </p:nvPicPr>
        <p:blipFill>
          <a:blip r:embed="rId6"/>
          <a:stretch>
            <a:fillRect/>
          </a:stretch>
        </p:blipFill>
        <p:spPr>
          <a:xfrm>
            <a:off x="859317" y="4034912"/>
            <a:ext cx="1901895" cy="1921603"/>
          </a:xfrm>
          <a:prstGeom prst="rect">
            <a:avLst/>
          </a:prstGeom>
        </p:spPr>
      </p:pic>
      <p:pic>
        <p:nvPicPr>
          <p:cNvPr id="40" name="图片 39"/>
          <p:cNvPicPr>
            <a:picLocks noChangeAspect="1"/>
          </p:cNvPicPr>
          <p:nvPr/>
        </p:nvPicPr>
        <p:blipFill>
          <a:blip r:embed="rId7"/>
          <a:stretch>
            <a:fillRect/>
          </a:stretch>
        </p:blipFill>
        <p:spPr>
          <a:xfrm>
            <a:off x="3516985" y="2020608"/>
            <a:ext cx="4946352" cy="3162012"/>
          </a:xfrm>
          <a:prstGeom prst="rect">
            <a:avLst/>
          </a:prstGeom>
        </p:spPr>
      </p:pic>
      <p:pic>
        <p:nvPicPr>
          <p:cNvPr id="41" name="图片 40"/>
          <p:cNvPicPr>
            <a:picLocks noChangeAspect="1"/>
          </p:cNvPicPr>
          <p:nvPr/>
        </p:nvPicPr>
        <p:blipFill>
          <a:blip r:embed="rId8"/>
          <a:stretch>
            <a:fillRect/>
          </a:stretch>
        </p:blipFill>
        <p:spPr>
          <a:xfrm>
            <a:off x="2556514" y="3359547"/>
            <a:ext cx="1688309" cy="2507944"/>
          </a:xfrm>
          <a:prstGeom prst="rect">
            <a:avLst/>
          </a:prstGeom>
        </p:spPr>
      </p:pic>
      <p:pic>
        <p:nvPicPr>
          <p:cNvPr id="42" name="图片 41"/>
          <p:cNvPicPr>
            <a:picLocks noChangeAspect="1"/>
          </p:cNvPicPr>
          <p:nvPr/>
        </p:nvPicPr>
        <p:blipFill>
          <a:blip r:embed="rId9"/>
          <a:stretch>
            <a:fillRect/>
          </a:stretch>
        </p:blipFill>
        <p:spPr>
          <a:xfrm>
            <a:off x="8512806" y="3232638"/>
            <a:ext cx="1572669" cy="2606947"/>
          </a:xfrm>
          <a:prstGeom prst="rect">
            <a:avLst/>
          </a:prstGeom>
        </p:spPr>
      </p:pic>
      <p:sp>
        <p:nvSpPr>
          <p:cNvPr id="51" name="文本框 50"/>
          <p:cNvSpPr txBox="1"/>
          <p:nvPr/>
        </p:nvSpPr>
        <p:spPr>
          <a:xfrm>
            <a:off x="2555875" y="2427605"/>
            <a:ext cx="6636385" cy="1906905"/>
          </a:xfrm>
          <a:prstGeom prst="rect">
            <a:avLst/>
          </a:prstGeom>
          <a:noFill/>
        </p:spPr>
        <p:txBody>
          <a:bodyPr wrap="square" rtlCol="0">
            <a:spAutoFit/>
          </a:bodyPr>
          <a:lstStyle/>
          <a:p>
            <a:pPr algn="ctr"/>
            <a:r>
              <a:rPr lang="zh-CN" altLang="zh-CN" sz="5400" b="1" dirty="0">
                <a:solidFill>
                  <a:srgbClr val="87BD0F"/>
                </a:solidFill>
                <a:latin typeface="方正静蕾简体" panose="02000000000000000000" pitchFamily="2" charset="-122"/>
                <a:ea typeface="方正静蕾简体" panose="02000000000000000000" pitchFamily="2" charset="-122"/>
              </a:rPr>
              <a:t>珍爱生命 拒绝毒品</a:t>
            </a:r>
            <a:endParaRPr lang="zh-CN" altLang="zh-CN" sz="5400" b="1" dirty="0">
              <a:solidFill>
                <a:srgbClr val="87BD0F"/>
              </a:solidFill>
              <a:latin typeface="方正静蕾简体" panose="02000000000000000000" pitchFamily="2" charset="-122"/>
              <a:ea typeface="方正静蕾简体" panose="02000000000000000000" pitchFamily="2" charset="-122"/>
            </a:endParaRPr>
          </a:p>
          <a:p>
            <a:pPr algn="ctr"/>
            <a:endParaRPr lang="zh-CN" altLang="zh-CN" b="1" dirty="0">
              <a:solidFill>
                <a:schemeClr val="tx1"/>
              </a:solidFill>
              <a:latin typeface="方正静蕾简体" panose="02000000000000000000" pitchFamily="2" charset="-122"/>
              <a:ea typeface="方正静蕾简体" panose="02000000000000000000" pitchFamily="2" charset="-122"/>
            </a:endParaRPr>
          </a:p>
          <a:p>
            <a:pPr algn="ctr"/>
            <a:endParaRPr lang="zh-CN" altLang="zh-CN" b="1" dirty="0">
              <a:solidFill>
                <a:schemeClr val="tx1"/>
              </a:solidFill>
              <a:latin typeface="方正静蕾简体" panose="02000000000000000000" pitchFamily="2" charset="-122"/>
              <a:ea typeface="方正静蕾简体" panose="02000000000000000000" pitchFamily="2" charset="-122"/>
            </a:endParaRPr>
          </a:p>
          <a:p>
            <a:pPr algn="ctr"/>
            <a:r>
              <a:rPr lang="zh-CN" altLang="zh-CN" sz="1600" b="1" dirty="0">
                <a:solidFill>
                  <a:schemeClr val="tx1"/>
                </a:solidFill>
                <a:latin typeface="方正静蕾简体" panose="02000000000000000000" pitchFamily="2" charset="-122"/>
                <a:ea typeface="方正静蕾简体" panose="02000000000000000000" pitchFamily="2" charset="-122"/>
              </a:rPr>
              <a:t>朋兴乡中心小学  张朝霞</a:t>
            </a:r>
            <a:endParaRPr lang="zh-CN" altLang="zh-CN" sz="1600" b="1" dirty="0">
              <a:solidFill>
                <a:schemeClr val="tx1"/>
              </a:solidFill>
              <a:latin typeface="方正静蕾简体" panose="02000000000000000000" pitchFamily="2" charset="-122"/>
              <a:ea typeface="方正静蕾简体" panose="02000000000000000000"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3000" fill="hold"/>
                                        <p:tgtEl>
                                          <p:spTgt spid="36"/>
                                        </p:tgtEl>
                                        <p:attrNameLst>
                                          <p:attrName>ppt_w</p:attrName>
                                        </p:attrNameLst>
                                      </p:cBhvr>
                                      <p:tavLst>
                                        <p:tav tm="0" fmla="#ppt_w*sin(2.5*pi*$)">
                                          <p:val>
                                            <p:fltVal val="0"/>
                                          </p:val>
                                        </p:tav>
                                        <p:tav tm="100000">
                                          <p:val>
                                            <p:fltVal val="1"/>
                                          </p:val>
                                        </p:tav>
                                      </p:tavLst>
                                    </p:anim>
                                    <p:anim calcmode="lin" valueType="num">
                                      <p:cBhvr>
                                        <p:cTn id="8" dur="3000" fill="hold"/>
                                        <p:tgtEl>
                                          <p:spTgt spid="36"/>
                                        </p:tgtEl>
                                        <p:attrNameLst>
                                          <p:attrName>ppt_h</p:attrName>
                                        </p:attrNameLst>
                                      </p:cBhvr>
                                      <p:tavLst>
                                        <p:tav tm="0">
                                          <p:val>
                                            <p:strVal val="#ppt_h"/>
                                          </p:val>
                                        </p:tav>
                                        <p:tav tm="100000">
                                          <p:val>
                                            <p:strVal val="#ppt_h"/>
                                          </p:val>
                                        </p:tav>
                                      </p:tavLst>
                                    </p:anim>
                                  </p:childTnLst>
                                </p:cTn>
                              </p:par>
                              <p:par>
                                <p:cTn id="9" presetID="22" presetClass="entr" presetSubtype="8" fill="hold" nodeType="withEffect">
                                  <p:stCondLst>
                                    <p:cond delay="0"/>
                                  </p:stCondLst>
                                  <p:childTnLst>
                                    <p:set>
                                      <p:cBhvr>
                                        <p:cTn id="10" dur="1" fill="hold">
                                          <p:stCondLst>
                                            <p:cond delay="0"/>
                                          </p:stCondLst>
                                        </p:cTn>
                                        <p:tgtEl>
                                          <p:spTgt spid="161"/>
                                        </p:tgtEl>
                                        <p:attrNameLst>
                                          <p:attrName>style.visibility</p:attrName>
                                        </p:attrNameLst>
                                      </p:cBhvr>
                                      <p:to>
                                        <p:strVal val="visible"/>
                                      </p:to>
                                    </p:set>
                                    <p:animEffect transition="in" filter="wipe(left)">
                                      <p:cBhvr>
                                        <p:cTn id="11" dur="3000"/>
                                        <p:tgtEl>
                                          <p:spTgt spid="161"/>
                                        </p:tgtEl>
                                      </p:cBhvr>
                                    </p:animEffect>
                                  </p:childTnLst>
                                </p:cTn>
                              </p:par>
                              <p:par>
                                <p:cTn id="12" presetID="53" presetClass="entr" presetSubtype="16" fill="hold" nodeType="with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p:cTn id="14" dur="500" fill="hold"/>
                                        <p:tgtEl>
                                          <p:spTgt spid="38"/>
                                        </p:tgtEl>
                                        <p:attrNameLst>
                                          <p:attrName>ppt_w</p:attrName>
                                        </p:attrNameLst>
                                      </p:cBhvr>
                                      <p:tavLst>
                                        <p:tav tm="0">
                                          <p:val>
                                            <p:fltVal val="0"/>
                                          </p:val>
                                        </p:tav>
                                        <p:tav tm="100000">
                                          <p:val>
                                            <p:strVal val="#ppt_w"/>
                                          </p:val>
                                        </p:tav>
                                      </p:tavLst>
                                    </p:anim>
                                    <p:anim calcmode="lin" valueType="num">
                                      <p:cBhvr>
                                        <p:cTn id="15" dur="500" fill="hold"/>
                                        <p:tgtEl>
                                          <p:spTgt spid="38"/>
                                        </p:tgtEl>
                                        <p:attrNameLst>
                                          <p:attrName>ppt_h</p:attrName>
                                        </p:attrNameLst>
                                      </p:cBhvr>
                                      <p:tavLst>
                                        <p:tav tm="0">
                                          <p:val>
                                            <p:fltVal val="0"/>
                                          </p:val>
                                        </p:tav>
                                        <p:tav tm="100000">
                                          <p:val>
                                            <p:strVal val="#ppt_h"/>
                                          </p:val>
                                        </p:tav>
                                      </p:tavLst>
                                    </p:anim>
                                    <p:animEffect transition="in" filter="fade">
                                      <p:cBhvr>
                                        <p:cTn id="16" dur="500"/>
                                        <p:tgtEl>
                                          <p:spTgt spid="38"/>
                                        </p:tgtEl>
                                      </p:cBhvr>
                                    </p:animEffect>
                                  </p:childTnLst>
                                </p:cTn>
                              </p:par>
                              <p:par>
                                <p:cTn id="17" presetID="53" presetClass="entr" presetSubtype="16" fill="hold" nodeType="withEffect">
                                  <p:stCondLst>
                                    <p:cond delay="10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ppt_w</p:attrName>
                                        </p:attrNameLst>
                                      </p:cBhvr>
                                      <p:tavLst>
                                        <p:tav tm="0">
                                          <p:val>
                                            <p:fltVal val="0"/>
                                          </p:val>
                                        </p:tav>
                                        <p:tav tm="100000">
                                          <p:val>
                                            <p:strVal val="#ppt_w"/>
                                          </p:val>
                                        </p:tav>
                                      </p:tavLst>
                                    </p:anim>
                                    <p:anim calcmode="lin" valueType="num">
                                      <p:cBhvr>
                                        <p:cTn id="20" dur="500" fill="hold"/>
                                        <p:tgtEl>
                                          <p:spTgt spid="35"/>
                                        </p:tgtEl>
                                        <p:attrNameLst>
                                          <p:attrName>ppt_h</p:attrName>
                                        </p:attrNameLst>
                                      </p:cBhvr>
                                      <p:tavLst>
                                        <p:tav tm="0">
                                          <p:val>
                                            <p:fltVal val="0"/>
                                          </p:val>
                                        </p:tav>
                                        <p:tav tm="100000">
                                          <p:val>
                                            <p:strVal val="#ppt_h"/>
                                          </p:val>
                                        </p:tav>
                                      </p:tavLst>
                                    </p:anim>
                                    <p:animEffect transition="in" filter="fade">
                                      <p:cBhvr>
                                        <p:cTn id="21" dur="500"/>
                                        <p:tgtEl>
                                          <p:spTgt spid="35"/>
                                        </p:tgtEl>
                                      </p:cBhvr>
                                    </p:animEffect>
                                  </p:childTnLst>
                                </p:cTn>
                              </p:par>
                              <p:par>
                                <p:cTn id="22" presetID="53" presetClass="entr" presetSubtype="16" fill="hold" nodeType="withEffect">
                                  <p:stCondLst>
                                    <p:cond delay="30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par>
                                <p:cTn id="27" presetID="53" presetClass="entr" presetSubtype="16" fill="hold" nodeType="withEffect">
                                  <p:stCondLst>
                                    <p:cond delay="400"/>
                                  </p:stCondLst>
                                  <p:childTnLst>
                                    <p:set>
                                      <p:cBhvr>
                                        <p:cTn id="28" dur="1" fill="hold">
                                          <p:stCondLst>
                                            <p:cond delay="0"/>
                                          </p:stCondLst>
                                        </p:cTn>
                                        <p:tgtEl>
                                          <p:spTgt spid="44"/>
                                        </p:tgtEl>
                                        <p:attrNameLst>
                                          <p:attrName>style.visibility</p:attrName>
                                        </p:attrNameLst>
                                      </p:cBhvr>
                                      <p:to>
                                        <p:strVal val="visible"/>
                                      </p:to>
                                    </p:set>
                                    <p:anim calcmode="lin" valueType="num">
                                      <p:cBhvr>
                                        <p:cTn id="29" dur="500" fill="hold"/>
                                        <p:tgtEl>
                                          <p:spTgt spid="44"/>
                                        </p:tgtEl>
                                        <p:attrNameLst>
                                          <p:attrName>ppt_w</p:attrName>
                                        </p:attrNameLst>
                                      </p:cBhvr>
                                      <p:tavLst>
                                        <p:tav tm="0">
                                          <p:val>
                                            <p:fltVal val="0"/>
                                          </p:val>
                                        </p:tav>
                                        <p:tav tm="100000">
                                          <p:val>
                                            <p:strVal val="#ppt_w"/>
                                          </p:val>
                                        </p:tav>
                                      </p:tavLst>
                                    </p:anim>
                                    <p:anim calcmode="lin" valueType="num">
                                      <p:cBhvr>
                                        <p:cTn id="30" dur="500" fill="hold"/>
                                        <p:tgtEl>
                                          <p:spTgt spid="44"/>
                                        </p:tgtEl>
                                        <p:attrNameLst>
                                          <p:attrName>ppt_h</p:attrName>
                                        </p:attrNameLst>
                                      </p:cBhvr>
                                      <p:tavLst>
                                        <p:tav tm="0">
                                          <p:val>
                                            <p:fltVal val="0"/>
                                          </p:val>
                                        </p:tav>
                                        <p:tav tm="100000">
                                          <p:val>
                                            <p:strVal val="#ppt_h"/>
                                          </p:val>
                                        </p:tav>
                                      </p:tavLst>
                                    </p:anim>
                                    <p:animEffect transition="in" filter="fade">
                                      <p:cBhvr>
                                        <p:cTn id="31" dur="500"/>
                                        <p:tgtEl>
                                          <p:spTgt spid="44"/>
                                        </p:tgtEl>
                                      </p:cBhvr>
                                    </p:animEffect>
                                  </p:childTnLst>
                                </p:cTn>
                              </p:par>
                            </p:childTnLst>
                          </p:cTn>
                        </p:par>
                        <p:par>
                          <p:cTn id="32" fill="hold">
                            <p:stCondLst>
                              <p:cond delay="3000"/>
                            </p:stCondLst>
                            <p:childTnLst>
                              <p:par>
                                <p:cTn id="33" presetID="16" presetClass="entr" presetSubtype="21" fill="hold" nodeType="after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barn(inVertical)">
                                      <p:cBhvr>
                                        <p:cTn id="35" dur="500"/>
                                        <p:tgtEl>
                                          <p:spTgt spid="40"/>
                                        </p:tgtEl>
                                      </p:cBhvr>
                                    </p:animEffect>
                                  </p:childTnLst>
                                </p:cTn>
                              </p:par>
                            </p:childTnLst>
                          </p:cTn>
                        </p:par>
                        <p:par>
                          <p:cTn id="36" fill="hold">
                            <p:stCondLst>
                              <p:cond delay="3500"/>
                            </p:stCondLst>
                            <p:childTnLst>
                              <p:par>
                                <p:cTn id="37" presetID="31" presetClass="entr" presetSubtype="0"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1000" fill="hold"/>
                                        <p:tgtEl>
                                          <p:spTgt spid="51"/>
                                        </p:tgtEl>
                                        <p:attrNameLst>
                                          <p:attrName>ppt_w</p:attrName>
                                        </p:attrNameLst>
                                      </p:cBhvr>
                                      <p:tavLst>
                                        <p:tav tm="0">
                                          <p:val>
                                            <p:fltVal val="0"/>
                                          </p:val>
                                        </p:tav>
                                        <p:tav tm="100000">
                                          <p:val>
                                            <p:strVal val="#ppt_w"/>
                                          </p:val>
                                        </p:tav>
                                      </p:tavLst>
                                    </p:anim>
                                    <p:anim calcmode="lin" valueType="num">
                                      <p:cBhvr>
                                        <p:cTn id="40" dur="1000" fill="hold"/>
                                        <p:tgtEl>
                                          <p:spTgt spid="51"/>
                                        </p:tgtEl>
                                        <p:attrNameLst>
                                          <p:attrName>ppt_h</p:attrName>
                                        </p:attrNameLst>
                                      </p:cBhvr>
                                      <p:tavLst>
                                        <p:tav tm="0">
                                          <p:val>
                                            <p:fltVal val="0"/>
                                          </p:val>
                                        </p:tav>
                                        <p:tav tm="100000">
                                          <p:val>
                                            <p:strVal val="#ppt_h"/>
                                          </p:val>
                                        </p:tav>
                                      </p:tavLst>
                                    </p:anim>
                                    <p:anim calcmode="lin" valueType="num">
                                      <p:cBhvr>
                                        <p:cTn id="41" dur="1000" fill="hold"/>
                                        <p:tgtEl>
                                          <p:spTgt spid="51"/>
                                        </p:tgtEl>
                                        <p:attrNameLst>
                                          <p:attrName>style.rotation</p:attrName>
                                        </p:attrNameLst>
                                      </p:cBhvr>
                                      <p:tavLst>
                                        <p:tav tm="0">
                                          <p:val>
                                            <p:fltVal val="90"/>
                                          </p:val>
                                        </p:tav>
                                        <p:tav tm="100000">
                                          <p:val>
                                            <p:fltVal val="0"/>
                                          </p:val>
                                        </p:tav>
                                      </p:tavLst>
                                    </p:anim>
                                    <p:animEffect transition="in" filter="fade">
                                      <p:cBhvr>
                                        <p:cTn id="42" dur="1000"/>
                                        <p:tgtEl>
                                          <p:spTgt spid="51"/>
                                        </p:tgtEl>
                                      </p:cBhvr>
                                    </p:animEffect>
                                  </p:childTnLst>
                                </p:cTn>
                              </p:par>
                              <p:par>
                                <p:cTn id="43" presetID="42" presetClass="entr" presetSubtype="0"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1000"/>
                                        <p:tgtEl>
                                          <p:spTgt spid="42"/>
                                        </p:tgtEl>
                                      </p:cBhvr>
                                    </p:animEffect>
                                    <p:anim calcmode="lin" valueType="num">
                                      <p:cBhvr>
                                        <p:cTn id="51" dur="1000" fill="hold"/>
                                        <p:tgtEl>
                                          <p:spTgt spid="42"/>
                                        </p:tgtEl>
                                        <p:attrNameLst>
                                          <p:attrName>ppt_x</p:attrName>
                                        </p:attrNameLst>
                                      </p:cBhvr>
                                      <p:tavLst>
                                        <p:tav tm="0">
                                          <p:val>
                                            <p:strVal val="#ppt_x"/>
                                          </p:val>
                                        </p:tav>
                                        <p:tav tm="100000">
                                          <p:val>
                                            <p:strVal val="#ppt_x"/>
                                          </p:val>
                                        </p:tav>
                                      </p:tavLst>
                                    </p:anim>
                                    <p:anim calcmode="lin" valueType="num">
                                      <p:cBhvr>
                                        <p:cTn id="52"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00353"/>
          <p:cNvSpPr>
            <a:spLocks noGrp="1"/>
          </p:cNvSpPr>
          <p:nvPr>
            <p:ph type="title"/>
          </p:nvPr>
        </p:nvSpPr>
        <p:spPr>
          <a:xfrm>
            <a:off x="396875" y="152400"/>
            <a:ext cx="5725795" cy="714375"/>
          </a:xfrm>
        </p:spPr>
        <p:txBody>
          <a:bodyPr anchor="ctr"/>
          <a:p>
            <a:pPr algn="l"/>
            <a:r>
              <a:rPr lang="en-US" altLang="zh-CN" dirty="0">
                <a:solidFill>
                  <a:srgbClr val="FF0000"/>
                </a:solidFill>
              </a:rPr>
              <a:t>    </a:t>
            </a:r>
            <a:r>
              <a:rPr lang="zh-CN" altLang="en-US" sz="3600" b="1" dirty="0">
                <a:solidFill>
                  <a:srgbClr val="FF0000"/>
                </a:solidFill>
                <a:latin typeface="楷体_GB2312" pitchFamily="49" charset="-122"/>
                <a:ea typeface="楷体_GB2312" pitchFamily="49" charset="-122"/>
              </a:rPr>
              <a:t>（</a:t>
            </a:r>
            <a:r>
              <a:rPr lang="en-US" altLang="zh-CN" sz="3600" b="1" dirty="0">
                <a:solidFill>
                  <a:srgbClr val="FF0000"/>
                </a:solidFill>
                <a:latin typeface="楷体_GB2312" pitchFamily="49" charset="-122"/>
                <a:ea typeface="楷体_GB2312" pitchFamily="49" charset="-122"/>
              </a:rPr>
              <a:t>1</a:t>
            </a:r>
            <a:r>
              <a:rPr lang="zh-CN" altLang="en-US" sz="3600" b="1" dirty="0">
                <a:solidFill>
                  <a:srgbClr val="FF0000"/>
                </a:solidFill>
                <a:latin typeface="楷体_GB2312" pitchFamily="49" charset="-122"/>
                <a:ea typeface="楷体_GB2312" pitchFamily="49" charset="-122"/>
              </a:rPr>
              <a:t>）鸦片</a:t>
            </a:r>
            <a:endParaRPr lang="zh-CN" altLang="en-US" sz="3600" b="1" dirty="0">
              <a:solidFill>
                <a:srgbClr val="FF0000"/>
              </a:solidFill>
              <a:latin typeface="楷体_GB2312" pitchFamily="49" charset="-122"/>
              <a:ea typeface="楷体_GB2312" pitchFamily="49" charset="-122"/>
            </a:endParaRPr>
          </a:p>
        </p:txBody>
      </p:sp>
      <p:sp>
        <p:nvSpPr>
          <p:cNvPr id="100355" name="内容占位符 100354"/>
          <p:cNvSpPr>
            <a:spLocks noGrp="1"/>
          </p:cNvSpPr>
          <p:nvPr>
            <p:ph idx="1"/>
          </p:nvPr>
        </p:nvSpPr>
        <p:spPr>
          <a:xfrm>
            <a:off x="1905000" y="1143000"/>
            <a:ext cx="4267200" cy="5486400"/>
          </a:xfrm>
        </p:spPr>
        <p:txBody>
          <a:bodyPr anchor="t"/>
          <a:p>
            <a:r>
              <a:rPr lang="zh-CN" altLang="en-US" sz="2800" dirty="0">
                <a:solidFill>
                  <a:srgbClr val="FF0000"/>
                </a:solidFill>
              </a:rPr>
              <a:t>俗称大烟，</a:t>
            </a:r>
            <a:r>
              <a:rPr lang="zh-CN" altLang="en-US" sz="2800" dirty="0">
                <a:solidFill>
                  <a:srgbClr val="0000FF"/>
                </a:solidFill>
              </a:rPr>
              <a:t>是从罂粟未成熟的罂粟果中流出的浆汁，风干后成深棕色的膏状物。因产地不同而呈黑色或褐色，味苦。生鸦片经过烧煮和发酵，可制成精制鸦片，吸食时有一种强烈的香甜气味。吸食者初吸时会感到头晕目眩、恶心或头痛，多次吸食就会上瘾。</a:t>
            </a:r>
            <a:endParaRPr lang="zh-CN" altLang="en-US" sz="2800" dirty="0">
              <a:solidFill>
                <a:srgbClr val="0000FF"/>
              </a:solidFill>
            </a:endParaRPr>
          </a:p>
          <a:p>
            <a:endParaRPr lang="zh-CN" altLang="en-US" dirty="0"/>
          </a:p>
        </p:txBody>
      </p:sp>
      <p:pic>
        <p:nvPicPr>
          <p:cNvPr id="100358" name="图片 100357" descr="200483171927797"/>
          <p:cNvPicPr>
            <a:picLocks noChangeAspect="1"/>
          </p:cNvPicPr>
          <p:nvPr/>
        </p:nvPicPr>
        <p:blipFill>
          <a:blip r:embed="rId1"/>
          <a:stretch>
            <a:fillRect/>
          </a:stretch>
        </p:blipFill>
        <p:spPr>
          <a:xfrm>
            <a:off x="7010400" y="381000"/>
            <a:ext cx="2800350" cy="3505200"/>
          </a:xfrm>
          <a:prstGeom prst="rect">
            <a:avLst/>
          </a:prstGeom>
          <a:noFill/>
          <a:ln w="9525">
            <a:noFill/>
          </a:ln>
        </p:spPr>
      </p:pic>
      <p:pic>
        <p:nvPicPr>
          <p:cNvPr id="100359" name="图片 100358" descr="2004831725301"/>
          <p:cNvPicPr>
            <a:picLocks noChangeAspect="1"/>
          </p:cNvPicPr>
          <p:nvPr/>
        </p:nvPicPr>
        <p:blipFill>
          <a:blip r:embed="rId2"/>
          <a:stretch>
            <a:fillRect/>
          </a:stretch>
        </p:blipFill>
        <p:spPr>
          <a:xfrm>
            <a:off x="6553200" y="4114800"/>
            <a:ext cx="3886200" cy="2608263"/>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5">
                                            <p:txEl>
                                              <p:charRg st="0" end="114"/>
                                            </p:txEl>
                                          </p:spTgt>
                                        </p:tgtEl>
                                        <p:attrNameLst>
                                          <p:attrName>style.visibility</p:attrName>
                                        </p:attrNameLst>
                                      </p:cBhvr>
                                      <p:to>
                                        <p:strVal val="visible"/>
                                      </p:to>
                                    </p:set>
                                    <p:anim calcmode="lin" valueType="num">
                                      <p:cBhvr additive="base">
                                        <p:cTn id="7" dur="2000" fill="hold"/>
                                        <p:tgtEl>
                                          <p:spTgt spid="100355">
                                            <p:txEl>
                                              <p:charRg st="0" end="114"/>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00355">
                                            <p:txEl>
                                              <p:charRg st="0" end="11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0358"/>
                                        </p:tgtEl>
                                        <p:attrNameLst>
                                          <p:attrName>style.visibility</p:attrName>
                                        </p:attrNameLst>
                                      </p:cBhvr>
                                      <p:to>
                                        <p:strVal val="visible"/>
                                      </p:to>
                                    </p:set>
                                    <p:anim calcmode="lin" valueType="num">
                                      <p:cBhvr additive="base">
                                        <p:cTn id="13" dur="500" fill="hold"/>
                                        <p:tgtEl>
                                          <p:spTgt spid="100358"/>
                                        </p:tgtEl>
                                        <p:attrNameLst>
                                          <p:attrName>ppt_x</p:attrName>
                                        </p:attrNameLst>
                                      </p:cBhvr>
                                      <p:tavLst>
                                        <p:tav tm="0">
                                          <p:val>
                                            <p:strVal val="#ppt_x"/>
                                          </p:val>
                                        </p:tav>
                                        <p:tav tm="100000">
                                          <p:val>
                                            <p:strVal val="#ppt_x"/>
                                          </p:val>
                                        </p:tav>
                                      </p:tavLst>
                                    </p:anim>
                                    <p:anim calcmode="lin" valueType="num">
                                      <p:cBhvr additive="base">
                                        <p:cTn id="14" dur="500" fill="hold"/>
                                        <p:tgtEl>
                                          <p:spTgt spid="10035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0359"/>
                                        </p:tgtEl>
                                        <p:attrNameLst>
                                          <p:attrName>style.visibility</p:attrName>
                                        </p:attrNameLst>
                                      </p:cBhvr>
                                      <p:to>
                                        <p:strVal val="visible"/>
                                      </p:to>
                                    </p:set>
                                    <p:anim calcmode="lin" valueType="num">
                                      <p:cBhvr additive="base">
                                        <p:cTn id="19" dur="500" fill="hold"/>
                                        <p:tgtEl>
                                          <p:spTgt spid="100359"/>
                                        </p:tgtEl>
                                        <p:attrNameLst>
                                          <p:attrName>ppt_x</p:attrName>
                                        </p:attrNameLst>
                                      </p:cBhvr>
                                      <p:tavLst>
                                        <p:tav tm="0">
                                          <p:val>
                                            <p:strVal val="#ppt_x"/>
                                          </p:val>
                                        </p:tav>
                                        <p:tav tm="100000">
                                          <p:val>
                                            <p:strVal val="#ppt_x"/>
                                          </p:val>
                                        </p:tav>
                                      </p:tavLst>
                                    </p:anim>
                                    <p:anim calcmode="lin" valueType="num">
                                      <p:cBhvr additive="base">
                                        <p:cTn id="20"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99329"/>
          <p:cNvSpPr>
            <a:spLocks noGrp="1"/>
          </p:cNvSpPr>
          <p:nvPr>
            <p:ph type="title" idx="4294967295"/>
          </p:nvPr>
        </p:nvSpPr>
        <p:spPr>
          <a:xfrm>
            <a:off x="492125" y="274955"/>
            <a:ext cx="4901565" cy="762000"/>
          </a:xfrm>
        </p:spPr>
        <p:txBody>
          <a:bodyPr anchor="ctr"/>
          <a:p>
            <a:r>
              <a:rPr lang="zh-CN" altLang="en-US" sz="3600" b="1" dirty="0">
                <a:solidFill>
                  <a:srgbClr val="FF0000"/>
                </a:solidFill>
              </a:rPr>
              <a:t>（</a:t>
            </a:r>
            <a:r>
              <a:rPr lang="en-US" altLang="zh-CN" sz="3600" b="1" dirty="0">
                <a:solidFill>
                  <a:srgbClr val="FF0000"/>
                </a:solidFill>
              </a:rPr>
              <a:t>2</a:t>
            </a:r>
            <a:r>
              <a:rPr lang="zh-CN" altLang="en-US" sz="3600" b="1" dirty="0">
                <a:solidFill>
                  <a:srgbClr val="FF0000"/>
                </a:solidFill>
              </a:rPr>
              <a:t>）吗啡</a:t>
            </a:r>
            <a:endParaRPr lang="zh-CN" altLang="en-US" sz="3600" b="1" dirty="0">
              <a:solidFill>
                <a:srgbClr val="FF0000"/>
              </a:solidFill>
            </a:endParaRPr>
          </a:p>
        </p:txBody>
      </p:sp>
      <p:sp>
        <p:nvSpPr>
          <p:cNvPr id="99331" name="文本占位符 99330"/>
          <p:cNvSpPr>
            <a:spLocks noGrp="1"/>
          </p:cNvSpPr>
          <p:nvPr>
            <p:ph type="body" idx="4294967295"/>
          </p:nvPr>
        </p:nvSpPr>
        <p:spPr>
          <a:xfrm>
            <a:off x="1524000" y="1143000"/>
            <a:ext cx="8534400" cy="1600200"/>
          </a:xfrm>
        </p:spPr>
        <p:txBody>
          <a:bodyPr anchor="t"/>
          <a:p>
            <a:r>
              <a:rPr lang="zh-CN" altLang="en-US" dirty="0">
                <a:solidFill>
                  <a:srgbClr val="0000FF"/>
                </a:solidFill>
              </a:rPr>
              <a:t>吗啡：是由鸦片制成的，其麻醉药力是鸦片的</a:t>
            </a:r>
            <a:r>
              <a:rPr lang="en-US" altLang="zh-CN" dirty="0">
                <a:solidFill>
                  <a:srgbClr val="0000FF"/>
                </a:solidFill>
              </a:rPr>
              <a:t>10-20</a:t>
            </a:r>
            <a:r>
              <a:rPr lang="zh-CN" altLang="en-US" dirty="0">
                <a:solidFill>
                  <a:srgbClr val="0000FF"/>
                </a:solidFill>
              </a:rPr>
              <a:t>倍，能对大脑皮层其抑制作用导致毒瘾。</a:t>
            </a:r>
            <a:endParaRPr lang="zh-CN" altLang="en-US" dirty="0">
              <a:solidFill>
                <a:srgbClr val="0000FF"/>
              </a:solidFill>
            </a:endParaRPr>
          </a:p>
          <a:p>
            <a:endParaRPr lang="zh-CN" altLang="en-US" sz="3600" dirty="0">
              <a:solidFill>
                <a:srgbClr val="0000FF"/>
              </a:solidFill>
            </a:endParaRPr>
          </a:p>
        </p:txBody>
      </p:sp>
      <p:pic>
        <p:nvPicPr>
          <p:cNvPr id="99334" name="图片 99333" descr="201112201006493064"/>
          <p:cNvPicPr>
            <a:picLocks noChangeAspect="1"/>
          </p:cNvPicPr>
          <p:nvPr/>
        </p:nvPicPr>
        <p:blipFill>
          <a:blip r:embed="rId1"/>
          <a:stretch>
            <a:fillRect/>
          </a:stretch>
        </p:blipFill>
        <p:spPr>
          <a:xfrm>
            <a:off x="8229600" y="3200400"/>
            <a:ext cx="2298700" cy="2757488"/>
          </a:xfrm>
          <a:prstGeom prst="rect">
            <a:avLst/>
          </a:prstGeom>
          <a:noFill/>
          <a:ln w="9525">
            <a:noFill/>
          </a:ln>
        </p:spPr>
      </p:pic>
      <p:pic>
        <p:nvPicPr>
          <p:cNvPr id="99335" name="图片 99334" descr="0021974129fd0f6e42220f"/>
          <p:cNvPicPr>
            <a:picLocks noChangeAspect="1"/>
          </p:cNvPicPr>
          <p:nvPr/>
        </p:nvPicPr>
        <p:blipFill>
          <a:blip r:embed="rId2"/>
          <a:stretch>
            <a:fillRect/>
          </a:stretch>
        </p:blipFill>
        <p:spPr>
          <a:xfrm>
            <a:off x="4724400" y="3200400"/>
            <a:ext cx="3200400" cy="2298700"/>
          </a:xfrm>
          <a:prstGeom prst="rect">
            <a:avLst/>
          </a:prstGeom>
          <a:noFill/>
          <a:ln w="9525">
            <a:noFill/>
          </a:ln>
        </p:spPr>
      </p:pic>
      <p:pic>
        <p:nvPicPr>
          <p:cNvPr id="99336" name="图片 99335" descr="01300000820304127296733024021"/>
          <p:cNvPicPr>
            <a:picLocks noChangeAspect="1"/>
          </p:cNvPicPr>
          <p:nvPr/>
        </p:nvPicPr>
        <p:blipFill>
          <a:blip r:embed="rId3"/>
          <a:stretch>
            <a:fillRect/>
          </a:stretch>
        </p:blipFill>
        <p:spPr>
          <a:xfrm>
            <a:off x="1752600" y="3429000"/>
            <a:ext cx="2779713" cy="28956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31">
                                            <p:txEl>
                                              <p:charRg st="0" end="44"/>
                                            </p:txEl>
                                          </p:spTgt>
                                        </p:tgtEl>
                                        <p:attrNameLst>
                                          <p:attrName>style.visibility</p:attrName>
                                        </p:attrNameLst>
                                      </p:cBhvr>
                                      <p:to>
                                        <p:strVal val="visible"/>
                                      </p:to>
                                    </p:set>
                                    <p:anim calcmode="lin" valueType="num">
                                      <p:cBhvr additive="base">
                                        <p:cTn id="7" dur="2000" fill="hold"/>
                                        <p:tgtEl>
                                          <p:spTgt spid="99331">
                                            <p:txEl>
                                              <p:charRg st="0" end="44"/>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99331">
                                            <p:txEl>
                                              <p:charRg st="0" end="4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9336"/>
                                        </p:tgtEl>
                                        <p:attrNameLst>
                                          <p:attrName>style.visibility</p:attrName>
                                        </p:attrNameLst>
                                      </p:cBhvr>
                                      <p:to>
                                        <p:strVal val="visible"/>
                                      </p:to>
                                    </p:set>
                                    <p:anim calcmode="lin" valueType="num">
                                      <p:cBhvr additive="base">
                                        <p:cTn id="13" dur="2000" fill="hold"/>
                                        <p:tgtEl>
                                          <p:spTgt spid="99336"/>
                                        </p:tgtEl>
                                        <p:attrNameLst>
                                          <p:attrName>ppt_x</p:attrName>
                                        </p:attrNameLst>
                                      </p:cBhvr>
                                      <p:tavLst>
                                        <p:tav tm="0">
                                          <p:val>
                                            <p:strVal val="#ppt_x"/>
                                          </p:val>
                                        </p:tav>
                                        <p:tav tm="100000">
                                          <p:val>
                                            <p:strVal val="#ppt_x"/>
                                          </p:val>
                                        </p:tav>
                                      </p:tavLst>
                                    </p:anim>
                                    <p:anim calcmode="lin" valueType="num">
                                      <p:cBhvr additive="base">
                                        <p:cTn id="14" dur="2000" fill="hold"/>
                                        <p:tgtEl>
                                          <p:spTgt spid="9933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9335"/>
                                        </p:tgtEl>
                                        <p:attrNameLst>
                                          <p:attrName>style.visibility</p:attrName>
                                        </p:attrNameLst>
                                      </p:cBhvr>
                                      <p:to>
                                        <p:strVal val="visible"/>
                                      </p:to>
                                    </p:set>
                                    <p:anim calcmode="lin" valueType="num">
                                      <p:cBhvr additive="base">
                                        <p:cTn id="19" dur="2000" fill="hold"/>
                                        <p:tgtEl>
                                          <p:spTgt spid="99335"/>
                                        </p:tgtEl>
                                        <p:attrNameLst>
                                          <p:attrName>ppt_x</p:attrName>
                                        </p:attrNameLst>
                                      </p:cBhvr>
                                      <p:tavLst>
                                        <p:tav tm="0">
                                          <p:val>
                                            <p:strVal val="#ppt_x"/>
                                          </p:val>
                                        </p:tav>
                                        <p:tav tm="100000">
                                          <p:val>
                                            <p:strVal val="#ppt_x"/>
                                          </p:val>
                                        </p:tav>
                                      </p:tavLst>
                                    </p:anim>
                                    <p:anim calcmode="lin" valueType="num">
                                      <p:cBhvr additive="base">
                                        <p:cTn id="20" dur="2000" fill="hold"/>
                                        <p:tgtEl>
                                          <p:spTgt spid="9933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9334"/>
                                        </p:tgtEl>
                                        <p:attrNameLst>
                                          <p:attrName>style.visibility</p:attrName>
                                        </p:attrNameLst>
                                      </p:cBhvr>
                                      <p:to>
                                        <p:strVal val="visible"/>
                                      </p:to>
                                    </p:set>
                                    <p:anim calcmode="lin" valueType="num">
                                      <p:cBhvr additive="base">
                                        <p:cTn id="25" dur="2000" fill="hold"/>
                                        <p:tgtEl>
                                          <p:spTgt spid="99334"/>
                                        </p:tgtEl>
                                        <p:attrNameLst>
                                          <p:attrName>ppt_x</p:attrName>
                                        </p:attrNameLst>
                                      </p:cBhvr>
                                      <p:tavLst>
                                        <p:tav tm="0">
                                          <p:val>
                                            <p:strVal val="#ppt_x"/>
                                          </p:val>
                                        </p:tav>
                                        <p:tav tm="100000">
                                          <p:val>
                                            <p:strVal val="#ppt_x"/>
                                          </p:val>
                                        </p:tav>
                                      </p:tavLst>
                                    </p:anim>
                                    <p:anim calcmode="lin" valueType="num">
                                      <p:cBhvr additive="base">
                                        <p:cTn id="26" dur="2000" fill="hold"/>
                                        <p:tgtEl>
                                          <p:spTgt spid="993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33121"/>
          <p:cNvSpPr>
            <a:spLocks noGrp="1"/>
          </p:cNvSpPr>
          <p:nvPr>
            <p:ph type="title" idx="4294967295"/>
          </p:nvPr>
        </p:nvSpPr>
        <p:spPr>
          <a:xfrm>
            <a:off x="1189990" y="274955"/>
            <a:ext cx="4263390" cy="587375"/>
          </a:xfrm>
        </p:spPr>
        <p:txBody>
          <a:bodyPr anchor="ctr"/>
          <a:p>
            <a:r>
              <a:rPr lang="zh-CN" altLang="en-US" sz="3600" b="1" dirty="0">
                <a:solidFill>
                  <a:srgbClr val="FF0000"/>
                </a:solidFill>
              </a:rPr>
              <a:t>（</a:t>
            </a:r>
            <a:r>
              <a:rPr lang="en-US" altLang="zh-CN" sz="3600" b="1" dirty="0">
                <a:solidFill>
                  <a:srgbClr val="FF0000"/>
                </a:solidFill>
              </a:rPr>
              <a:t>3</a:t>
            </a:r>
            <a:r>
              <a:rPr lang="zh-CN" altLang="en-US" sz="3600" b="1" dirty="0">
                <a:solidFill>
                  <a:srgbClr val="FF0000"/>
                </a:solidFill>
              </a:rPr>
              <a:t>）海洛因</a:t>
            </a:r>
            <a:endParaRPr lang="zh-CN" altLang="en-US" sz="3600" b="1" dirty="0">
              <a:solidFill>
                <a:srgbClr val="FF0000"/>
              </a:solidFill>
            </a:endParaRPr>
          </a:p>
        </p:txBody>
      </p:sp>
      <p:sp>
        <p:nvSpPr>
          <p:cNvPr id="133123" name="文本占位符 133122"/>
          <p:cNvSpPr>
            <a:spLocks noGrp="1"/>
          </p:cNvSpPr>
          <p:nvPr>
            <p:ph type="body" idx="4294967295"/>
          </p:nvPr>
        </p:nvSpPr>
        <p:spPr>
          <a:xfrm>
            <a:off x="1752600" y="1143000"/>
            <a:ext cx="8382000" cy="1752600"/>
          </a:xfrm>
        </p:spPr>
        <p:txBody>
          <a:bodyPr anchor="t"/>
          <a:p>
            <a:r>
              <a:rPr lang="zh-CN" altLang="en-US" sz="2800" dirty="0">
                <a:solidFill>
                  <a:srgbClr val="0000FF"/>
                </a:solidFill>
              </a:rPr>
              <a:t>海洛因：俗称白粉，是在吗啡中加入化学品制成。海洛因的成瘾性和毒性都比吗啡强</a:t>
            </a:r>
            <a:r>
              <a:rPr lang="en-US" altLang="zh-CN" sz="2800" dirty="0">
                <a:solidFill>
                  <a:srgbClr val="0000FF"/>
                </a:solidFill>
              </a:rPr>
              <a:t>4-5</a:t>
            </a:r>
            <a:r>
              <a:rPr lang="zh-CN" altLang="en-US" sz="2800" dirty="0">
                <a:solidFill>
                  <a:srgbClr val="0000FF"/>
                </a:solidFill>
              </a:rPr>
              <a:t>倍。长期吸食、注射海洛因，将导致多种严重疾病，甚至死亡。</a:t>
            </a:r>
            <a:endParaRPr lang="zh-CN" altLang="en-US" sz="2800" dirty="0">
              <a:solidFill>
                <a:srgbClr val="0000FF"/>
              </a:solidFill>
            </a:endParaRPr>
          </a:p>
          <a:p>
            <a:endParaRPr lang="zh-CN" altLang="en-US" sz="2800" dirty="0">
              <a:solidFill>
                <a:srgbClr val="0000FF"/>
              </a:solidFill>
            </a:endParaRPr>
          </a:p>
          <a:p>
            <a:endParaRPr lang="zh-CN" altLang="en-US" dirty="0">
              <a:solidFill>
                <a:srgbClr val="0000FF"/>
              </a:solidFill>
            </a:endParaRPr>
          </a:p>
        </p:txBody>
      </p:sp>
      <p:pic>
        <p:nvPicPr>
          <p:cNvPr id="133127" name="图片 133126" descr="01300000181322121358583572573"/>
          <p:cNvPicPr>
            <a:picLocks noChangeAspect="1"/>
          </p:cNvPicPr>
          <p:nvPr/>
        </p:nvPicPr>
        <p:blipFill>
          <a:blip r:embed="rId1"/>
          <a:stretch>
            <a:fillRect/>
          </a:stretch>
        </p:blipFill>
        <p:spPr>
          <a:xfrm>
            <a:off x="2057400" y="2895600"/>
            <a:ext cx="4876800" cy="3241675"/>
          </a:xfrm>
          <a:prstGeom prst="rect">
            <a:avLst/>
          </a:prstGeom>
          <a:noFill/>
          <a:ln w="9525">
            <a:noFill/>
          </a:ln>
        </p:spPr>
      </p:pic>
      <p:pic>
        <p:nvPicPr>
          <p:cNvPr id="133128" name="图片 133127" descr="01300000181322121358579816753"/>
          <p:cNvPicPr>
            <a:picLocks noChangeAspect="1"/>
          </p:cNvPicPr>
          <p:nvPr/>
        </p:nvPicPr>
        <p:blipFill>
          <a:blip r:embed="rId2"/>
          <a:stretch>
            <a:fillRect/>
          </a:stretch>
        </p:blipFill>
        <p:spPr>
          <a:xfrm>
            <a:off x="7162800" y="3810000"/>
            <a:ext cx="3098800" cy="2324100"/>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23">
                                            <p:txEl>
                                              <p:charRg st="0" end="69"/>
                                            </p:txEl>
                                          </p:spTgt>
                                        </p:tgtEl>
                                        <p:attrNameLst>
                                          <p:attrName>style.visibility</p:attrName>
                                        </p:attrNameLst>
                                      </p:cBhvr>
                                      <p:to>
                                        <p:strVal val="visible"/>
                                      </p:to>
                                    </p:set>
                                    <p:anim calcmode="lin" valueType="num">
                                      <p:cBhvr additive="base">
                                        <p:cTn id="7" dur="2000" fill="hold"/>
                                        <p:tgtEl>
                                          <p:spTgt spid="133123">
                                            <p:txEl>
                                              <p:charRg st="0" end="69"/>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3123">
                                            <p:txEl>
                                              <p:charRg st="0" end="69"/>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3127"/>
                                        </p:tgtEl>
                                        <p:attrNameLst>
                                          <p:attrName>style.visibility</p:attrName>
                                        </p:attrNameLst>
                                      </p:cBhvr>
                                      <p:to>
                                        <p:strVal val="visible"/>
                                      </p:to>
                                    </p:set>
                                    <p:anim calcmode="lin" valueType="num">
                                      <p:cBhvr additive="base">
                                        <p:cTn id="13" dur="2000" fill="hold"/>
                                        <p:tgtEl>
                                          <p:spTgt spid="133127"/>
                                        </p:tgtEl>
                                        <p:attrNameLst>
                                          <p:attrName>ppt_x</p:attrName>
                                        </p:attrNameLst>
                                      </p:cBhvr>
                                      <p:tavLst>
                                        <p:tav tm="0">
                                          <p:val>
                                            <p:strVal val="0-#ppt_w/2"/>
                                          </p:val>
                                        </p:tav>
                                        <p:tav tm="100000">
                                          <p:val>
                                            <p:strVal val="#ppt_x"/>
                                          </p:val>
                                        </p:tav>
                                      </p:tavLst>
                                    </p:anim>
                                    <p:anim calcmode="lin" valueType="num">
                                      <p:cBhvr additive="base">
                                        <p:cTn id="14" dur="2000" fill="hold"/>
                                        <p:tgtEl>
                                          <p:spTgt spid="13312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33128"/>
                                        </p:tgtEl>
                                        <p:attrNameLst>
                                          <p:attrName>style.visibility</p:attrName>
                                        </p:attrNameLst>
                                      </p:cBhvr>
                                      <p:to>
                                        <p:strVal val="visible"/>
                                      </p:to>
                                    </p:set>
                                    <p:anim calcmode="lin" valueType="num">
                                      <p:cBhvr additive="base">
                                        <p:cTn id="19" dur="500" fill="hold"/>
                                        <p:tgtEl>
                                          <p:spTgt spid="133128"/>
                                        </p:tgtEl>
                                        <p:attrNameLst>
                                          <p:attrName>ppt_x</p:attrName>
                                        </p:attrNameLst>
                                      </p:cBhvr>
                                      <p:tavLst>
                                        <p:tav tm="0">
                                          <p:val>
                                            <p:strVal val="#ppt_x"/>
                                          </p:val>
                                        </p:tav>
                                        <p:tav tm="100000">
                                          <p:val>
                                            <p:strVal val="#ppt_x"/>
                                          </p:val>
                                        </p:tav>
                                      </p:tavLst>
                                    </p:anim>
                                    <p:anim calcmode="lin" valueType="num">
                                      <p:cBhvr additive="base">
                                        <p:cTn id="20" dur="500" fill="hold"/>
                                        <p:tgtEl>
                                          <p:spTgt spid="1331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35169"/>
          <p:cNvSpPr>
            <a:spLocks noGrp="1"/>
          </p:cNvSpPr>
          <p:nvPr>
            <p:ph type="title" idx="4294967295"/>
          </p:nvPr>
        </p:nvSpPr>
        <p:spPr>
          <a:xfrm>
            <a:off x="856615" y="228600"/>
            <a:ext cx="4156075" cy="822325"/>
          </a:xfrm>
        </p:spPr>
        <p:txBody>
          <a:bodyPr anchor="b"/>
          <a:p>
            <a:r>
              <a:rPr lang="zh-CN" altLang="en-US" sz="3600" b="1" dirty="0">
                <a:solidFill>
                  <a:srgbClr val="FF0000"/>
                </a:solidFill>
              </a:rPr>
              <a:t>（</a:t>
            </a:r>
            <a:r>
              <a:rPr lang="en-US" altLang="zh-CN" sz="3600" b="1" dirty="0">
                <a:solidFill>
                  <a:srgbClr val="FF0000"/>
                </a:solidFill>
              </a:rPr>
              <a:t>4</a:t>
            </a:r>
            <a:r>
              <a:rPr lang="zh-CN" altLang="en-US" sz="3600" b="1" dirty="0">
                <a:solidFill>
                  <a:srgbClr val="FF0000"/>
                </a:solidFill>
              </a:rPr>
              <a:t>）冰毒</a:t>
            </a:r>
            <a:endParaRPr lang="zh-CN" altLang="en-US" sz="3600" b="1" dirty="0">
              <a:solidFill>
                <a:srgbClr val="FF0000"/>
              </a:solidFill>
            </a:endParaRPr>
          </a:p>
        </p:txBody>
      </p:sp>
      <p:sp>
        <p:nvSpPr>
          <p:cNvPr id="135171" name="文本占位符 135170"/>
          <p:cNvSpPr>
            <a:spLocks noGrp="1"/>
          </p:cNvSpPr>
          <p:nvPr>
            <p:ph type="body" idx="4294967295"/>
          </p:nvPr>
        </p:nvSpPr>
        <p:spPr>
          <a:xfrm>
            <a:off x="1524000" y="1143000"/>
            <a:ext cx="8534400" cy="1600200"/>
          </a:xfrm>
        </p:spPr>
        <p:txBody>
          <a:bodyPr anchor="t"/>
          <a:p>
            <a:r>
              <a:rPr lang="zh-CN" altLang="en-US" sz="2800" dirty="0">
                <a:solidFill>
                  <a:srgbClr val="0000FF"/>
                </a:solidFill>
              </a:rPr>
              <a:t>冰毒：无味、透明的结晶体，学名是甲基苯丙胺。有极强的中枢神经兴奋作用、毒性剧烈。能使人精神偏执、行为失控，严重损害人体功能。</a:t>
            </a:r>
            <a:endParaRPr lang="zh-CN" altLang="en-US" sz="2800" dirty="0">
              <a:solidFill>
                <a:srgbClr val="0000FF"/>
              </a:solidFill>
            </a:endParaRPr>
          </a:p>
          <a:p>
            <a:endParaRPr lang="zh-CN" altLang="en-US" sz="2800" dirty="0">
              <a:solidFill>
                <a:srgbClr val="0000FF"/>
              </a:solidFill>
            </a:endParaRPr>
          </a:p>
          <a:p>
            <a:endParaRPr lang="zh-CN" altLang="en-US" dirty="0">
              <a:solidFill>
                <a:srgbClr val="0000FF"/>
              </a:solidFill>
            </a:endParaRPr>
          </a:p>
        </p:txBody>
      </p:sp>
      <p:pic>
        <p:nvPicPr>
          <p:cNvPr id="135174" name="图片 135173" descr="20091130144640187"/>
          <p:cNvPicPr>
            <a:picLocks noChangeAspect="1"/>
          </p:cNvPicPr>
          <p:nvPr/>
        </p:nvPicPr>
        <p:blipFill>
          <a:blip r:embed="rId1"/>
          <a:stretch>
            <a:fillRect/>
          </a:stretch>
        </p:blipFill>
        <p:spPr>
          <a:xfrm>
            <a:off x="3048000" y="2743200"/>
            <a:ext cx="5740400" cy="3671888"/>
          </a:xfrm>
          <a:prstGeom prst="rect">
            <a:avLst/>
          </a:prstGeom>
          <a:noFill/>
          <a:ln w="9525">
            <a:noFill/>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171">
                                            <p:txEl>
                                              <p:charRg st="0" end="63"/>
                                            </p:txEl>
                                          </p:spTgt>
                                        </p:tgtEl>
                                        <p:attrNameLst>
                                          <p:attrName>style.visibility</p:attrName>
                                        </p:attrNameLst>
                                      </p:cBhvr>
                                      <p:to>
                                        <p:strVal val="visible"/>
                                      </p:to>
                                    </p:set>
                                    <p:anim calcmode="lin" valueType="num">
                                      <p:cBhvr additive="base">
                                        <p:cTn id="7" dur="2000" fill="hold"/>
                                        <p:tgtEl>
                                          <p:spTgt spid="135171">
                                            <p:txEl>
                                              <p:charRg st="0" end="63"/>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5171">
                                            <p:txEl>
                                              <p:charRg st="0" end="6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35174"/>
                                        </p:tgtEl>
                                        <p:attrNameLst>
                                          <p:attrName>style.visibility</p:attrName>
                                        </p:attrNameLst>
                                      </p:cBhvr>
                                      <p:to>
                                        <p:strVal val="visible"/>
                                      </p:to>
                                    </p:set>
                                    <p:anim calcmode="lin" valueType="num">
                                      <p:cBhvr>
                                        <p:cTn id="13" dur="500" fill="hold"/>
                                        <p:tgtEl>
                                          <p:spTgt spid="135174"/>
                                        </p:tgtEl>
                                        <p:attrNameLst>
                                          <p:attrName>ppt_w</p:attrName>
                                        </p:attrNameLst>
                                      </p:cBhvr>
                                      <p:tavLst>
                                        <p:tav tm="0">
                                          <p:val>
                                            <p:fltVal val="0.000000"/>
                                          </p:val>
                                        </p:tav>
                                        <p:tav tm="100000">
                                          <p:val>
                                            <p:strVal val="#ppt_w"/>
                                          </p:val>
                                        </p:tav>
                                      </p:tavLst>
                                    </p:anim>
                                    <p:anim calcmode="lin" valueType="num">
                                      <p:cBhvr>
                                        <p:cTn id="14" dur="500" fill="hold"/>
                                        <p:tgtEl>
                                          <p:spTgt spid="1351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1"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36193"/>
          <p:cNvSpPr>
            <a:spLocks noGrp="1"/>
          </p:cNvSpPr>
          <p:nvPr>
            <p:ph type="title" idx="4294967295"/>
          </p:nvPr>
        </p:nvSpPr>
        <p:spPr>
          <a:xfrm>
            <a:off x="1079500" y="381000"/>
            <a:ext cx="5076825" cy="542925"/>
          </a:xfrm>
        </p:spPr>
        <p:txBody>
          <a:bodyPr anchor="ctr"/>
          <a:p>
            <a:r>
              <a:rPr lang="zh-CN" altLang="en-US" sz="3600" b="1" dirty="0">
                <a:solidFill>
                  <a:srgbClr val="FF0000"/>
                </a:solidFill>
              </a:rPr>
              <a:t>（</a:t>
            </a:r>
            <a:r>
              <a:rPr lang="en-US" altLang="zh-CN" sz="3600" b="1" dirty="0">
                <a:solidFill>
                  <a:srgbClr val="FF0000"/>
                </a:solidFill>
              </a:rPr>
              <a:t>5</a:t>
            </a:r>
            <a:r>
              <a:rPr lang="zh-CN" altLang="en-US" sz="3600" b="1" dirty="0">
                <a:solidFill>
                  <a:srgbClr val="FF0000"/>
                </a:solidFill>
              </a:rPr>
              <a:t>）各种摇头丸</a:t>
            </a:r>
            <a:endParaRPr lang="zh-CN" altLang="en-US" sz="3600" b="1" dirty="0">
              <a:solidFill>
                <a:srgbClr val="FF0000"/>
              </a:solidFill>
            </a:endParaRPr>
          </a:p>
        </p:txBody>
      </p:sp>
      <p:sp>
        <p:nvSpPr>
          <p:cNvPr id="136195" name="文本占位符 136194"/>
          <p:cNvSpPr>
            <a:spLocks noGrp="1"/>
          </p:cNvSpPr>
          <p:nvPr>
            <p:ph type="body" idx="4294967295"/>
          </p:nvPr>
        </p:nvSpPr>
        <p:spPr>
          <a:xfrm>
            <a:off x="1524000" y="1143000"/>
            <a:ext cx="8534400" cy="1600200"/>
          </a:xfrm>
        </p:spPr>
        <p:txBody>
          <a:bodyPr anchor="t"/>
          <a:p>
            <a:r>
              <a:rPr lang="zh-CN" altLang="en-US" dirty="0">
                <a:solidFill>
                  <a:srgbClr val="0000FF"/>
                </a:solidFill>
              </a:rPr>
              <a:t>摇头丸：有致幻作用，导致意志丧失、任人摆布，行为失控冲动，听曲即跳，甚至摇断脖子。</a:t>
            </a:r>
            <a:endParaRPr lang="zh-CN" altLang="en-US" dirty="0">
              <a:solidFill>
                <a:srgbClr val="0000FF"/>
              </a:solidFill>
            </a:endParaRPr>
          </a:p>
          <a:p>
            <a:endParaRPr lang="zh-CN" altLang="en-US" sz="3600" dirty="0">
              <a:solidFill>
                <a:srgbClr val="0000FF"/>
              </a:solidFill>
            </a:endParaRPr>
          </a:p>
        </p:txBody>
      </p:sp>
      <p:pic>
        <p:nvPicPr>
          <p:cNvPr id="136197" name="图片 136196" descr="72f082025aafa40fdbfa9a73ab64034f78f0195b"/>
          <p:cNvPicPr>
            <a:picLocks noChangeAspect="1"/>
          </p:cNvPicPr>
          <p:nvPr/>
        </p:nvPicPr>
        <p:blipFill>
          <a:blip r:embed="rId1"/>
          <a:stretch>
            <a:fillRect/>
          </a:stretch>
        </p:blipFill>
        <p:spPr>
          <a:xfrm>
            <a:off x="1905000" y="2895600"/>
            <a:ext cx="4038600" cy="2473325"/>
          </a:xfrm>
          <a:prstGeom prst="rect">
            <a:avLst/>
          </a:prstGeom>
          <a:noFill/>
          <a:ln w="9525">
            <a:noFill/>
          </a:ln>
        </p:spPr>
      </p:pic>
      <p:graphicFrame>
        <p:nvGraphicFramePr>
          <p:cNvPr id="136198" name="对象 136197"/>
          <p:cNvGraphicFramePr/>
          <p:nvPr/>
        </p:nvGraphicFramePr>
        <p:xfrm>
          <a:off x="6248400" y="3048000"/>
          <a:ext cx="3817938" cy="3268663"/>
        </p:xfrm>
        <a:graphic>
          <a:graphicData uri="http://schemas.openxmlformats.org/presentationml/2006/ole">
            <mc:AlternateContent xmlns:mc="http://schemas.openxmlformats.org/markup-compatibility/2006">
              <mc:Choice xmlns:v="urn:schemas-microsoft-com:vml" Requires="v">
                <p:oleObj spid="_x0000_s3076" name="" r:id="rId2" imgW="8477250" imgH="3971925" progId="Paint.Picture">
                  <p:embed/>
                </p:oleObj>
              </mc:Choice>
              <mc:Fallback>
                <p:oleObj name="" r:id="rId2" imgW="8477250" imgH="3971925" progId="Paint.Picture">
                  <p:embed/>
                  <p:pic>
                    <p:nvPicPr>
                      <p:cNvPr id="0" name="图片 3075"/>
                      <p:cNvPicPr/>
                      <p:nvPr/>
                    </p:nvPicPr>
                    <p:blipFill>
                      <a:blip r:embed="rId3"/>
                      <a:stretch>
                        <a:fillRect/>
                      </a:stretch>
                    </p:blipFill>
                    <p:spPr>
                      <a:xfrm>
                        <a:off x="6248400" y="3048000"/>
                        <a:ext cx="3817938" cy="3268663"/>
                      </a:xfrm>
                      <a:prstGeom prst="rect">
                        <a:avLst/>
                      </a:prstGeom>
                      <a:noFill/>
                      <a:ln w="38100">
                        <a:noFill/>
                        <a:miter/>
                      </a:ln>
                    </p:spPr>
                  </p:pic>
                </p:oleObj>
              </mc:Fallback>
            </mc:AlternateContent>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6195">
                                            <p:txEl>
                                              <p:charRg st="0" end="42"/>
                                            </p:txEl>
                                          </p:spTgt>
                                        </p:tgtEl>
                                        <p:attrNameLst>
                                          <p:attrName>style.visibility</p:attrName>
                                        </p:attrNameLst>
                                      </p:cBhvr>
                                      <p:to>
                                        <p:strVal val="visible"/>
                                      </p:to>
                                    </p:set>
                                    <p:anim calcmode="lin" valueType="num">
                                      <p:cBhvr additive="base">
                                        <p:cTn id="7" dur="2000" fill="hold"/>
                                        <p:tgtEl>
                                          <p:spTgt spid="136195">
                                            <p:txEl>
                                              <p:charRg st="0" end="42"/>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6195">
                                            <p:txEl>
                                              <p:charRg st="0" end="4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36197"/>
                                        </p:tgtEl>
                                        <p:attrNameLst>
                                          <p:attrName>style.visibility</p:attrName>
                                        </p:attrNameLst>
                                      </p:cBhvr>
                                      <p:to>
                                        <p:strVal val="visible"/>
                                      </p:to>
                                    </p:set>
                                    <p:anim calcmode="lin" valueType="num">
                                      <p:cBhvr additive="base">
                                        <p:cTn id="13" dur="2000" fill="hold"/>
                                        <p:tgtEl>
                                          <p:spTgt spid="136197"/>
                                        </p:tgtEl>
                                        <p:attrNameLst>
                                          <p:attrName>ppt_x</p:attrName>
                                        </p:attrNameLst>
                                      </p:cBhvr>
                                      <p:tavLst>
                                        <p:tav tm="0">
                                          <p:val>
                                            <p:strVal val="0-#ppt_w/2"/>
                                          </p:val>
                                        </p:tav>
                                        <p:tav tm="100000">
                                          <p:val>
                                            <p:strVal val="#ppt_x"/>
                                          </p:val>
                                        </p:tav>
                                      </p:tavLst>
                                    </p:anim>
                                    <p:anim calcmode="lin" valueType="num">
                                      <p:cBhvr additive="base">
                                        <p:cTn id="14" dur="2000" fill="hold"/>
                                        <p:tgtEl>
                                          <p:spTgt spid="13619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36198"/>
                                        </p:tgtEl>
                                        <p:attrNameLst>
                                          <p:attrName>style.visibility</p:attrName>
                                        </p:attrNameLst>
                                      </p:cBhvr>
                                      <p:to>
                                        <p:strVal val="visible"/>
                                      </p:to>
                                    </p:set>
                                    <p:anim calcmode="lin" valueType="num">
                                      <p:cBhvr additive="base">
                                        <p:cTn id="19" dur="2000" fill="hold"/>
                                        <p:tgtEl>
                                          <p:spTgt spid="136198"/>
                                        </p:tgtEl>
                                        <p:attrNameLst>
                                          <p:attrName>ppt_x</p:attrName>
                                        </p:attrNameLst>
                                      </p:cBhvr>
                                      <p:tavLst>
                                        <p:tav tm="0">
                                          <p:val>
                                            <p:strVal val="1+#ppt_w/2"/>
                                          </p:val>
                                        </p:tav>
                                        <p:tav tm="100000">
                                          <p:val>
                                            <p:strVal val="#ppt_x"/>
                                          </p:val>
                                        </p:tav>
                                      </p:tavLst>
                                    </p:anim>
                                    <p:anim calcmode="lin" valueType="num">
                                      <p:cBhvr additive="base">
                                        <p:cTn id="20" dur="2000" fill="hold"/>
                                        <p:tgtEl>
                                          <p:spTgt spid="1361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37217"/>
          <p:cNvSpPr>
            <a:spLocks noGrp="1"/>
          </p:cNvSpPr>
          <p:nvPr>
            <p:ph type="title"/>
          </p:nvPr>
        </p:nvSpPr>
        <p:spPr>
          <a:xfrm>
            <a:off x="120015" y="152400"/>
            <a:ext cx="6870700" cy="685800"/>
          </a:xfrm>
        </p:spPr>
        <p:txBody>
          <a:bodyPr anchor="ctr"/>
          <a:p>
            <a:r>
              <a:rPr lang="zh-CN" altLang="en-US" sz="4000" dirty="0">
                <a:solidFill>
                  <a:srgbClr val="FF0000"/>
                </a:solidFill>
                <a:ea typeface="华文新魏" pitchFamily="2" charset="-122"/>
              </a:rPr>
              <a:t>四、毒品的危害</a:t>
            </a:r>
            <a:endParaRPr lang="zh-CN" altLang="en-US" sz="4000" dirty="0">
              <a:solidFill>
                <a:srgbClr val="FF0000"/>
              </a:solidFill>
              <a:ea typeface="华文新魏" pitchFamily="2" charset="-122"/>
            </a:endParaRPr>
          </a:p>
        </p:txBody>
      </p:sp>
      <p:sp>
        <p:nvSpPr>
          <p:cNvPr id="137224" name="文本框 137223"/>
          <p:cNvSpPr txBox="1"/>
          <p:nvPr/>
        </p:nvSpPr>
        <p:spPr>
          <a:xfrm>
            <a:off x="1828800" y="838200"/>
            <a:ext cx="4191000" cy="5812155"/>
          </a:xfrm>
          <a:prstGeom prst="rect">
            <a:avLst/>
          </a:prstGeom>
          <a:noFill/>
          <a:ln w="9525">
            <a:noFill/>
          </a:ln>
        </p:spPr>
        <p:txBody>
          <a:bodyPr anchor="t">
            <a:spAutoFit/>
          </a:bodyPr>
          <a:p>
            <a:pPr algn="just">
              <a:lnSpc>
                <a:spcPct val="90000"/>
              </a:lnSpc>
              <a:spcBef>
                <a:spcPct val="20000"/>
              </a:spcBef>
              <a:buClr>
                <a:srgbClr val="FFFF00"/>
              </a:buClr>
              <a:buSzPct val="80000"/>
              <a:buFont typeface="Wingdings" panose="05000000000000000000" pitchFamily="2" charset="2"/>
              <a:buChar char="®"/>
            </a:pPr>
            <a:r>
              <a:rPr lang="zh-CN" altLang="en-US" sz="3200" dirty="0">
                <a:solidFill>
                  <a:srgbClr val="FF0000"/>
                </a:solidFill>
                <a:latin typeface="Times New Roman" panose="02020603050405020304" pitchFamily="18" charset="0"/>
                <a:ea typeface="宋体" panose="02010600030101010101" pitchFamily="2" charset="-122"/>
              </a:rPr>
              <a:t>案例一：</a:t>
            </a:r>
            <a:endParaRPr lang="zh-CN" altLang="en-US" sz="3200" dirty="0">
              <a:solidFill>
                <a:srgbClr val="FF0000"/>
              </a:solidFill>
              <a:latin typeface="Times New Roman" panose="02020603050405020304" pitchFamily="18" charset="0"/>
              <a:ea typeface="宋体" panose="02010600030101010101" pitchFamily="2" charset="-122"/>
            </a:endParaRPr>
          </a:p>
          <a:p>
            <a:pPr algn="just">
              <a:lnSpc>
                <a:spcPct val="90000"/>
              </a:lnSpc>
              <a:spcBef>
                <a:spcPct val="20000"/>
              </a:spcBef>
              <a:buClr>
                <a:srgbClr val="FFFF00"/>
              </a:buClr>
              <a:buSzPct val="80000"/>
              <a:buFont typeface="Wingdings" panose="05000000000000000000" pitchFamily="2" charset="2"/>
            </a:pPr>
            <a:r>
              <a:rPr lang="en-US" altLang="zh-CN" b="0" dirty="0">
                <a:solidFill>
                  <a:srgbClr val="0000FF"/>
                </a:solidFill>
                <a:latin typeface="黑体" panose="02010609060101010101" pitchFamily="2" charset="-122"/>
                <a:ea typeface="黑体" panose="02010609060101010101" pitchFamily="2" charset="-122"/>
              </a:rPr>
              <a:t>2015</a:t>
            </a:r>
            <a:r>
              <a:rPr lang="zh-CN" altLang="en-US" b="0" dirty="0">
                <a:solidFill>
                  <a:srgbClr val="0000FF"/>
                </a:solidFill>
                <a:latin typeface="黑体" panose="02010609060101010101" pitchFamily="2" charset="-122"/>
                <a:ea typeface="黑体" panose="02010609060101010101" pitchFamily="2" charset="-122"/>
              </a:rPr>
              <a:t>年</a:t>
            </a:r>
            <a:r>
              <a:rPr lang="en-US" altLang="zh-CN" b="0" dirty="0">
                <a:solidFill>
                  <a:srgbClr val="0000FF"/>
                </a:solidFill>
                <a:latin typeface="黑体" panose="02010609060101010101" pitchFamily="2" charset="-122"/>
                <a:ea typeface="黑体" panose="02010609060101010101" pitchFamily="2" charset="-122"/>
              </a:rPr>
              <a:t>5</a:t>
            </a:r>
            <a:r>
              <a:rPr lang="zh-CN" altLang="en-US" b="0" dirty="0">
                <a:solidFill>
                  <a:srgbClr val="0000FF"/>
                </a:solidFill>
                <a:latin typeface="黑体" panose="02010609060101010101" pitchFamily="2" charset="-122"/>
                <a:ea typeface="黑体" panose="02010609060101010101" pitchFamily="2" charset="-122"/>
              </a:rPr>
              <a:t>月</a:t>
            </a:r>
            <a:r>
              <a:rPr lang="en-US" altLang="zh-CN" b="0" dirty="0">
                <a:solidFill>
                  <a:srgbClr val="0000FF"/>
                </a:solidFill>
                <a:latin typeface="黑体" panose="02010609060101010101" pitchFamily="2" charset="-122"/>
                <a:ea typeface="黑体" panose="02010609060101010101" pitchFamily="2" charset="-122"/>
              </a:rPr>
              <a:t>5</a:t>
            </a:r>
            <a:r>
              <a:rPr lang="zh-CN" altLang="en-US" b="0" dirty="0">
                <a:solidFill>
                  <a:srgbClr val="0000FF"/>
                </a:solidFill>
                <a:latin typeface="黑体" panose="02010609060101010101" pitchFamily="2" charset="-122"/>
                <a:ea typeface="黑体" panose="02010609060101010101" pitchFamily="2" charset="-122"/>
              </a:rPr>
              <a:t>日凌晨，小伟接到念某的电话，让他到平潭县澳前镇一家夜总会“送货”，当场被警方抓获。被抓后，小伟主动交代自己曾帮念某送过</a:t>
            </a:r>
            <a:r>
              <a:rPr lang="en-US" altLang="zh-CN" b="0" dirty="0">
                <a:solidFill>
                  <a:srgbClr val="0000FF"/>
                </a:solidFill>
                <a:latin typeface="黑体" panose="02010609060101010101" pitchFamily="2" charset="-122"/>
                <a:ea typeface="黑体" panose="02010609060101010101" pitchFamily="2" charset="-122"/>
              </a:rPr>
              <a:t>4</a:t>
            </a:r>
            <a:r>
              <a:rPr lang="zh-CN" altLang="en-US" b="0" dirty="0">
                <a:solidFill>
                  <a:srgbClr val="0000FF"/>
                </a:solidFill>
                <a:latin typeface="黑体" panose="02010609060101010101" pitchFamily="2" charset="-122"/>
                <a:ea typeface="黑体" panose="02010609060101010101" pitchFamily="2" charset="-122"/>
              </a:rPr>
              <a:t>次货。今年</a:t>
            </a:r>
            <a:r>
              <a:rPr lang="en-US" altLang="zh-CN" b="0" dirty="0">
                <a:solidFill>
                  <a:srgbClr val="0000FF"/>
                </a:solidFill>
                <a:latin typeface="黑体" panose="02010609060101010101" pitchFamily="2" charset="-122"/>
                <a:ea typeface="黑体" panose="02010609060101010101" pitchFamily="2" charset="-122"/>
              </a:rPr>
              <a:t>16</a:t>
            </a:r>
            <a:r>
              <a:rPr lang="zh-CN" altLang="en-US" b="0" dirty="0">
                <a:solidFill>
                  <a:srgbClr val="0000FF"/>
                </a:solidFill>
                <a:latin typeface="黑体" panose="02010609060101010101" pitchFamily="2" charset="-122"/>
                <a:ea typeface="黑体" panose="02010609060101010101" pitchFamily="2" charset="-122"/>
              </a:rPr>
              <a:t>岁的少年小伟，花一样年纪的他本应在父母的呵护下快乐生活，在社会、学校的关爱下健康成长。然而，染上毒瘾并贩毒的小伟却只能在看守所内，透过铁窗看看头顶的那一小块蓝天。</a:t>
            </a:r>
            <a:r>
              <a:rPr lang="en-US" altLang="zh-CN" b="0" dirty="0">
                <a:solidFill>
                  <a:srgbClr val="0000FF"/>
                </a:solidFill>
                <a:latin typeface="黑体" panose="02010609060101010101" pitchFamily="2" charset="-122"/>
                <a:ea typeface="黑体" panose="02010609060101010101" pitchFamily="2" charset="-122"/>
              </a:rPr>
              <a:t>11</a:t>
            </a:r>
            <a:r>
              <a:rPr lang="zh-CN" altLang="en-US" b="0" dirty="0">
                <a:solidFill>
                  <a:srgbClr val="0000FF"/>
                </a:solidFill>
                <a:latin typeface="黑体" panose="02010609060101010101" pitchFamily="2" charset="-122"/>
                <a:ea typeface="黑体" panose="02010609060101010101" pitchFamily="2" charset="-122"/>
              </a:rPr>
              <a:t>日，平潭县检察院以贩毒罪对小伟提起公诉。</a:t>
            </a:r>
            <a:r>
              <a:rPr lang="zh-CN" altLang="en-US" dirty="0">
                <a:latin typeface="黑体" panose="02010609060101010101" pitchFamily="2" charset="-122"/>
                <a:ea typeface="黑体" panose="02010609060101010101" pitchFamily="2" charset="-122"/>
              </a:rPr>
              <a:t>  </a:t>
            </a:r>
            <a:endParaRPr lang="zh-CN" altLang="en-US" sz="3200" b="0" dirty="0">
              <a:solidFill>
                <a:srgbClr val="0000FF"/>
              </a:solidFill>
              <a:latin typeface="Arial" panose="020B0604020202020204" pitchFamily="34" charset="0"/>
              <a:ea typeface="宋体" panose="02010600030101010101" pitchFamily="2" charset="-122"/>
            </a:endParaRPr>
          </a:p>
          <a:p>
            <a:pPr>
              <a:spcBef>
                <a:spcPct val="50000"/>
              </a:spcBef>
            </a:pPr>
            <a:endParaRPr lang="zh-CN" altLang="en-US" b="0">
              <a:solidFill>
                <a:srgbClr val="0000FF"/>
              </a:solidFill>
              <a:latin typeface="Arial Narrow" panose="020B0606020202030204" pitchFamily="34" charset="0"/>
              <a:ea typeface="宋体" panose="02010600030101010101" pitchFamily="2" charset="-122"/>
            </a:endParaRPr>
          </a:p>
        </p:txBody>
      </p:sp>
      <p:pic>
        <p:nvPicPr>
          <p:cNvPr id="137227" name="图片 137226" descr="f43e6124ee8810fafad526"/>
          <p:cNvPicPr>
            <a:picLocks noChangeAspect="1"/>
          </p:cNvPicPr>
          <p:nvPr/>
        </p:nvPicPr>
        <p:blipFill>
          <a:blip r:embed="rId1"/>
          <a:stretch>
            <a:fillRect/>
          </a:stretch>
        </p:blipFill>
        <p:spPr>
          <a:xfrm>
            <a:off x="6858000" y="3962400"/>
            <a:ext cx="3429000" cy="2508250"/>
          </a:xfrm>
          <a:prstGeom prst="rect">
            <a:avLst/>
          </a:prstGeom>
          <a:noFill/>
          <a:ln w="9525">
            <a:noFill/>
          </a:ln>
        </p:spPr>
      </p:pic>
      <p:pic>
        <p:nvPicPr>
          <p:cNvPr id="137228" name="图片 137227" descr="20130320062707528347"/>
          <p:cNvPicPr>
            <a:picLocks noChangeAspect="1"/>
          </p:cNvPicPr>
          <p:nvPr/>
        </p:nvPicPr>
        <p:blipFill>
          <a:blip r:embed="rId2"/>
          <a:stretch>
            <a:fillRect/>
          </a:stretch>
        </p:blipFill>
        <p:spPr>
          <a:xfrm>
            <a:off x="6324600" y="1143000"/>
            <a:ext cx="3479800" cy="480060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7224"/>
                                        </p:tgtEl>
                                        <p:attrNameLst>
                                          <p:attrName>style.visibility</p:attrName>
                                        </p:attrNameLst>
                                      </p:cBhvr>
                                      <p:to>
                                        <p:strVal val="visible"/>
                                      </p:to>
                                    </p:set>
                                    <p:anim calcmode="lin" valueType="num">
                                      <p:cBhvr additive="base">
                                        <p:cTn id="7" dur="2000" fill="hold"/>
                                        <p:tgtEl>
                                          <p:spTgt spid="137224"/>
                                        </p:tgtEl>
                                        <p:attrNameLst>
                                          <p:attrName>ppt_x</p:attrName>
                                        </p:attrNameLst>
                                      </p:cBhvr>
                                      <p:tavLst>
                                        <p:tav tm="0">
                                          <p:val>
                                            <p:strVal val="0-#ppt_w/2"/>
                                          </p:val>
                                        </p:tav>
                                        <p:tav tm="100000">
                                          <p:val>
                                            <p:strVal val="#ppt_x"/>
                                          </p:val>
                                        </p:tav>
                                      </p:tavLst>
                                    </p:anim>
                                    <p:anim calcmode="lin" valueType="num">
                                      <p:cBhvr additive="base">
                                        <p:cTn id="8" dur="2000" fill="hold"/>
                                        <p:tgtEl>
                                          <p:spTgt spid="13722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7227"/>
                                        </p:tgtEl>
                                        <p:attrNameLst>
                                          <p:attrName>style.visibility</p:attrName>
                                        </p:attrNameLst>
                                      </p:cBhvr>
                                      <p:to>
                                        <p:strVal val="visible"/>
                                      </p:to>
                                    </p:set>
                                    <p:anim calcmode="lin" valueType="num">
                                      <p:cBhvr additive="base">
                                        <p:cTn id="13" dur="2000" fill="hold"/>
                                        <p:tgtEl>
                                          <p:spTgt spid="137227"/>
                                        </p:tgtEl>
                                        <p:attrNameLst>
                                          <p:attrName>ppt_x</p:attrName>
                                        </p:attrNameLst>
                                      </p:cBhvr>
                                      <p:tavLst>
                                        <p:tav tm="0">
                                          <p:val>
                                            <p:strVal val="#ppt_x"/>
                                          </p:val>
                                        </p:tav>
                                        <p:tav tm="100000">
                                          <p:val>
                                            <p:strVal val="#ppt_x"/>
                                          </p:val>
                                        </p:tav>
                                      </p:tavLst>
                                    </p:anim>
                                    <p:anim calcmode="lin" valueType="num">
                                      <p:cBhvr additive="base">
                                        <p:cTn id="14" dur="2000" fill="hold"/>
                                        <p:tgtEl>
                                          <p:spTgt spid="13722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37228"/>
                                        </p:tgtEl>
                                        <p:attrNameLst>
                                          <p:attrName>style.visibility</p:attrName>
                                        </p:attrNameLst>
                                      </p:cBhvr>
                                      <p:to>
                                        <p:strVal val="visible"/>
                                      </p:to>
                                    </p:set>
                                    <p:anim calcmode="lin" valueType="num">
                                      <p:cBhvr additive="base">
                                        <p:cTn id="19" dur="2000" fill="hold"/>
                                        <p:tgtEl>
                                          <p:spTgt spid="137228"/>
                                        </p:tgtEl>
                                        <p:attrNameLst>
                                          <p:attrName>ppt_x</p:attrName>
                                        </p:attrNameLst>
                                      </p:cBhvr>
                                      <p:tavLst>
                                        <p:tav tm="0">
                                          <p:val>
                                            <p:strVal val="1+#ppt_w/2"/>
                                          </p:val>
                                        </p:tav>
                                        <p:tav tm="100000">
                                          <p:val>
                                            <p:strVal val="#ppt_x"/>
                                          </p:val>
                                        </p:tav>
                                      </p:tavLst>
                                    </p:anim>
                                    <p:anim calcmode="lin" valueType="num">
                                      <p:cBhvr additive="base">
                                        <p:cTn id="20" dur="2000" fill="hold"/>
                                        <p:tgtEl>
                                          <p:spTgt spid="137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38246"/>
          <p:cNvSpPr>
            <a:spLocks noGrp="1" noRot="1"/>
          </p:cNvSpPr>
          <p:nvPr>
            <p:ph type="title"/>
          </p:nvPr>
        </p:nvSpPr>
        <p:spPr>
          <a:xfrm>
            <a:off x="1396365" y="274955"/>
            <a:ext cx="5066030" cy="914400"/>
          </a:xfrm>
        </p:spPr>
        <p:txBody>
          <a:bodyPr anchor="ctr"/>
          <a:p>
            <a:r>
              <a:rPr lang="zh-CN" altLang="en-US" sz="4000" dirty="0">
                <a:solidFill>
                  <a:srgbClr val="FF0000"/>
                </a:solidFill>
                <a:ea typeface="华文新魏" pitchFamily="2" charset="-122"/>
              </a:rPr>
              <a:t>四、毒品的危害</a:t>
            </a:r>
            <a:endParaRPr lang="zh-CN" altLang="en-US" sz="4000" dirty="0">
              <a:solidFill>
                <a:srgbClr val="FF0000"/>
              </a:solidFill>
              <a:ea typeface="华文新魏" pitchFamily="2" charset="-122"/>
            </a:endParaRPr>
          </a:p>
        </p:txBody>
      </p:sp>
      <p:sp>
        <p:nvSpPr>
          <p:cNvPr id="138248" name="文本框 138247"/>
          <p:cNvSpPr txBox="1"/>
          <p:nvPr/>
        </p:nvSpPr>
        <p:spPr>
          <a:xfrm>
            <a:off x="2057400" y="990600"/>
            <a:ext cx="2590800" cy="3876040"/>
          </a:xfrm>
          <a:prstGeom prst="rect">
            <a:avLst/>
          </a:prstGeom>
          <a:noFill/>
          <a:ln w="9525">
            <a:noFill/>
          </a:ln>
        </p:spPr>
        <p:txBody>
          <a:bodyPr anchor="t">
            <a:spAutoFit/>
          </a:bodyPr>
          <a:p>
            <a:pPr algn="just">
              <a:lnSpc>
                <a:spcPct val="90000"/>
              </a:lnSpc>
              <a:spcBef>
                <a:spcPct val="20000"/>
              </a:spcBef>
              <a:buClr>
                <a:srgbClr val="FFFF00"/>
              </a:buClr>
              <a:buSzPct val="80000"/>
              <a:buFont typeface="Wingdings" panose="05000000000000000000" pitchFamily="2" charset="2"/>
              <a:buChar char="®"/>
            </a:pPr>
            <a:r>
              <a:rPr lang="zh-CN" altLang="en-US" sz="3200" dirty="0">
                <a:solidFill>
                  <a:srgbClr val="0000FF"/>
                </a:solidFill>
                <a:latin typeface="Times New Roman" panose="02020603050405020304" pitchFamily="18" charset="0"/>
                <a:ea typeface="宋体" panose="02010600030101010101" pitchFamily="2" charset="-122"/>
              </a:rPr>
              <a:t>案例二：</a:t>
            </a:r>
            <a:endParaRPr lang="zh-CN" altLang="en-US" sz="3200" dirty="0">
              <a:solidFill>
                <a:srgbClr val="0000FF"/>
              </a:solidFill>
              <a:latin typeface="Times New Roman" panose="02020603050405020304" pitchFamily="18" charset="0"/>
              <a:ea typeface="宋体" panose="02010600030101010101" pitchFamily="2" charset="-122"/>
            </a:endParaRPr>
          </a:p>
          <a:p>
            <a:pPr algn="just">
              <a:lnSpc>
                <a:spcPct val="90000"/>
              </a:lnSpc>
              <a:spcBef>
                <a:spcPct val="20000"/>
              </a:spcBef>
              <a:buClr>
                <a:srgbClr val="FFFF00"/>
              </a:buClr>
              <a:buSzPct val="80000"/>
              <a:buFont typeface="Wingdings" panose="05000000000000000000" pitchFamily="2" charset="2"/>
            </a:pPr>
            <a:endParaRPr lang="zh-CN" altLang="en-US" sz="1200" dirty="0">
              <a:latin typeface="Times New Roman" panose="02020603050405020304" pitchFamily="18" charset="0"/>
              <a:ea typeface="宋体" panose="02010600030101010101" pitchFamily="2" charset="-122"/>
            </a:endParaRPr>
          </a:p>
          <a:p>
            <a:r>
              <a:rPr lang="zh-CN" altLang="en-US" b="0" dirty="0">
                <a:solidFill>
                  <a:srgbClr val="0000FF"/>
                </a:solidFill>
                <a:latin typeface="华文新魏" pitchFamily="2" charset="-122"/>
                <a:ea typeface="华文新魏" pitchFamily="2" charset="-122"/>
              </a:rPr>
              <a:t>梁蓓丽，</a:t>
            </a:r>
            <a:r>
              <a:rPr lang="en-US" altLang="zh-CN" b="0" dirty="0">
                <a:solidFill>
                  <a:srgbClr val="0000FF"/>
                </a:solidFill>
                <a:latin typeface="华文新魏" pitchFamily="2" charset="-122"/>
                <a:ea typeface="华文新魏" pitchFamily="2" charset="-122"/>
              </a:rPr>
              <a:t>21</a:t>
            </a:r>
            <a:r>
              <a:rPr lang="zh-CN" altLang="en-US" b="0" dirty="0">
                <a:solidFill>
                  <a:srgbClr val="0000FF"/>
                </a:solidFill>
                <a:latin typeface="华文新魏" pitchFamily="2" charset="-122"/>
                <a:ea typeface="华文新魏" pitchFamily="2" charset="-122"/>
              </a:rPr>
              <a:t>岁，贵州人，一个聪慧、漂亮的女孩，染上毒瘾后，靠吸毒维持生活，因注射毒品过量死于南宁市街头。 </a:t>
            </a:r>
            <a:endParaRPr lang="zh-CN" altLang="en-US" b="0" dirty="0">
              <a:solidFill>
                <a:srgbClr val="0000FF"/>
              </a:solidFill>
              <a:latin typeface="华文新魏" pitchFamily="2" charset="-122"/>
              <a:ea typeface="华文新魏" pitchFamily="2" charset="-122"/>
            </a:endParaRPr>
          </a:p>
          <a:p>
            <a:pPr>
              <a:spcBef>
                <a:spcPct val="50000"/>
              </a:spcBef>
            </a:pPr>
            <a:endParaRPr lang="zh-CN" altLang="en-US" b="0">
              <a:solidFill>
                <a:srgbClr val="0000FF"/>
              </a:solidFill>
              <a:latin typeface="华文新魏" pitchFamily="2" charset="-122"/>
              <a:ea typeface="华文新魏" pitchFamily="2" charset="-122"/>
            </a:endParaRPr>
          </a:p>
        </p:txBody>
      </p:sp>
      <p:pic>
        <p:nvPicPr>
          <p:cNvPr id="138249" name="图片 138248" descr="梁蓓丽，21岁，贵州人，一个聪慧、漂亮的女孩，染上毒瘾后，靠卖淫维持吸毒，因注射毒品过量死于南宁市街头。"/>
          <p:cNvPicPr>
            <a:picLocks noChangeAspect="1"/>
          </p:cNvPicPr>
          <p:nvPr/>
        </p:nvPicPr>
        <p:blipFill>
          <a:blip r:embed="rId1"/>
          <a:stretch>
            <a:fillRect/>
          </a:stretch>
        </p:blipFill>
        <p:spPr>
          <a:xfrm>
            <a:off x="4876800" y="1371600"/>
            <a:ext cx="2036763" cy="2736850"/>
          </a:xfrm>
          <a:prstGeom prst="rect">
            <a:avLst/>
          </a:prstGeom>
          <a:noFill/>
          <a:ln w="9525">
            <a:noFill/>
          </a:ln>
        </p:spPr>
      </p:pic>
      <p:pic>
        <p:nvPicPr>
          <p:cNvPr id="138250" name="图片 138249" descr="梁蓓丽死于南宁市街头"/>
          <p:cNvPicPr>
            <a:picLocks noChangeAspect="1"/>
          </p:cNvPicPr>
          <p:nvPr/>
        </p:nvPicPr>
        <p:blipFill>
          <a:blip r:embed="rId2"/>
          <a:stretch>
            <a:fillRect/>
          </a:stretch>
        </p:blipFill>
        <p:spPr>
          <a:xfrm>
            <a:off x="7543800" y="1447800"/>
            <a:ext cx="2743200" cy="2030413"/>
          </a:xfrm>
          <a:prstGeom prst="rect">
            <a:avLst/>
          </a:prstGeom>
          <a:noFill/>
          <a:ln w="9525">
            <a:noFill/>
          </a:ln>
        </p:spPr>
      </p:pic>
      <p:sp>
        <p:nvSpPr>
          <p:cNvPr id="138251" name="矩形 138250"/>
          <p:cNvSpPr/>
          <p:nvPr/>
        </p:nvSpPr>
        <p:spPr>
          <a:xfrm>
            <a:off x="1981200" y="4871562"/>
            <a:ext cx="4094480" cy="1383665"/>
          </a:xfrm>
          <a:prstGeom prst="rect">
            <a:avLst/>
          </a:prstGeom>
          <a:noFill/>
          <a:ln w="9525">
            <a:noFill/>
          </a:ln>
        </p:spPr>
        <p:txBody>
          <a:bodyPr wrap="none" anchor="ctr">
            <a:spAutoFit/>
          </a:bodyPr>
          <a:p>
            <a:r>
              <a:rPr lang="en-US" altLang="zh-CN">
                <a:latin typeface="黑体" panose="02010609060101010101" pitchFamily="2" charset="-122"/>
                <a:ea typeface="黑体" panose="02010609060101010101" pitchFamily="2" charset="-122"/>
              </a:rPr>
              <a:t>   </a:t>
            </a:r>
            <a:r>
              <a:rPr lang="zh-CN" altLang="en-US" sz="2800">
                <a:solidFill>
                  <a:srgbClr val="FF0000"/>
                </a:solidFill>
                <a:latin typeface="黑体" panose="02010609060101010101" pitchFamily="2" charset="-122"/>
                <a:ea typeface="黑体" panose="02010609060101010101" pitchFamily="2" charset="-122"/>
              </a:rPr>
              <a:t>中央戏剧学院毕业的</a:t>
            </a:r>
            <a:endParaRPr lang="zh-CN" altLang="en-US" sz="2800">
              <a:solidFill>
                <a:srgbClr val="FF0000"/>
              </a:solidFill>
              <a:latin typeface="黑体" panose="02010609060101010101" pitchFamily="2" charset="-122"/>
              <a:ea typeface="黑体" panose="02010609060101010101" pitchFamily="2" charset="-122"/>
            </a:endParaRPr>
          </a:p>
          <a:p>
            <a:r>
              <a:rPr lang="zh-CN" altLang="en-US" sz="2800">
                <a:solidFill>
                  <a:srgbClr val="FF0000"/>
                </a:solidFill>
                <a:latin typeface="黑体" panose="02010609060101010101" pitchFamily="2" charset="-122"/>
                <a:ea typeface="黑体" panose="02010609060101010101" pitchFamily="2" charset="-122"/>
              </a:rPr>
              <a:t>电影演员朱洁</a:t>
            </a:r>
            <a:r>
              <a:rPr lang="en-US" altLang="zh-CN" sz="2800">
                <a:solidFill>
                  <a:srgbClr val="FF0000"/>
                </a:solidFill>
                <a:latin typeface="黑体" panose="02010609060101010101" pitchFamily="2" charset="-122"/>
                <a:ea typeface="黑体" panose="02010609060101010101" pitchFamily="2" charset="-122"/>
              </a:rPr>
              <a:t>1997</a:t>
            </a:r>
            <a:r>
              <a:rPr lang="zh-CN" altLang="en-US" sz="2800">
                <a:solidFill>
                  <a:srgbClr val="FF0000"/>
                </a:solidFill>
                <a:latin typeface="黑体" panose="02010609060101010101" pitchFamily="2" charset="-122"/>
                <a:ea typeface="黑体" panose="02010609060101010101" pitchFamily="2" charset="-122"/>
              </a:rPr>
              <a:t>年因吸</a:t>
            </a:r>
            <a:endParaRPr lang="zh-CN" altLang="en-US" sz="2800">
              <a:solidFill>
                <a:srgbClr val="FF0000"/>
              </a:solidFill>
              <a:latin typeface="黑体" panose="02010609060101010101" pitchFamily="2" charset="-122"/>
              <a:ea typeface="黑体" panose="02010609060101010101" pitchFamily="2" charset="-122"/>
            </a:endParaRPr>
          </a:p>
          <a:p>
            <a:r>
              <a:rPr lang="zh-CN" altLang="en-US" sz="2800">
                <a:solidFill>
                  <a:srgbClr val="FF0000"/>
                </a:solidFill>
                <a:latin typeface="黑体" panose="02010609060101010101" pitchFamily="2" charset="-122"/>
                <a:ea typeface="黑体" panose="02010609060101010101" pitchFamily="2" charset="-122"/>
              </a:rPr>
              <a:t>毒过量死亡，年仅</a:t>
            </a:r>
            <a:r>
              <a:rPr lang="en-US" altLang="zh-CN" sz="2800">
                <a:solidFill>
                  <a:srgbClr val="FF0000"/>
                </a:solidFill>
                <a:latin typeface="黑体" panose="02010609060101010101" pitchFamily="2" charset="-122"/>
                <a:ea typeface="黑体" panose="02010609060101010101" pitchFamily="2" charset="-122"/>
              </a:rPr>
              <a:t>28</a:t>
            </a:r>
            <a:r>
              <a:rPr lang="zh-CN" altLang="en-US" sz="2800">
                <a:solidFill>
                  <a:srgbClr val="FF0000"/>
                </a:solidFill>
                <a:latin typeface="黑体" panose="02010609060101010101" pitchFamily="2" charset="-122"/>
                <a:ea typeface="黑体" panose="02010609060101010101" pitchFamily="2" charset="-122"/>
              </a:rPr>
              <a:t>岁</a:t>
            </a:r>
            <a:r>
              <a:rPr lang="zh-CN" altLang="en-US" sz="2800">
                <a:latin typeface="黑体" panose="02010609060101010101" pitchFamily="2" charset="-122"/>
                <a:ea typeface="黑体" panose="02010609060101010101" pitchFamily="2" charset="-122"/>
              </a:rPr>
              <a:t>。</a:t>
            </a:r>
            <a:r>
              <a:rPr lang="zh-CN" altLang="en-US" sz="2000">
                <a:latin typeface="黑体" panose="02010609060101010101" pitchFamily="2" charset="-122"/>
                <a:ea typeface="黑体" panose="02010609060101010101" pitchFamily="2" charset="-122"/>
              </a:rPr>
              <a:t> </a:t>
            </a:r>
            <a:endParaRPr lang="zh-CN" altLang="en-US" sz="2000">
              <a:latin typeface="黑体" panose="02010609060101010101" pitchFamily="2" charset="-122"/>
              <a:ea typeface="黑体" panose="02010609060101010101" pitchFamily="2" charset="-122"/>
            </a:endParaRPr>
          </a:p>
        </p:txBody>
      </p:sp>
      <p:pic>
        <p:nvPicPr>
          <p:cNvPr id="138252" name="图片 138251" descr="中央戏剧学院毕业的电影演员朱洁1997年因吸毒过量死亡，年仅28岁。"/>
          <p:cNvPicPr>
            <a:picLocks noChangeAspect="1"/>
          </p:cNvPicPr>
          <p:nvPr/>
        </p:nvPicPr>
        <p:blipFill>
          <a:blip r:embed="rId3"/>
          <a:stretch>
            <a:fillRect/>
          </a:stretch>
        </p:blipFill>
        <p:spPr>
          <a:xfrm>
            <a:off x="6705600" y="4343400"/>
            <a:ext cx="2700338" cy="222726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8248"/>
                                        </p:tgtEl>
                                        <p:attrNameLst>
                                          <p:attrName>style.visibility</p:attrName>
                                        </p:attrNameLst>
                                      </p:cBhvr>
                                      <p:to>
                                        <p:strVal val="visible"/>
                                      </p:to>
                                    </p:set>
                                    <p:anim calcmode="lin" valueType="num">
                                      <p:cBhvr additive="base">
                                        <p:cTn id="7" dur="2000" fill="hold"/>
                                        <p:tgtEl>
                                          <p:spTgt spid="138248"/>
                                        </p:tgtEl>
                                        <p:attrNameLst>
                                          <p:attrName>ppt_x</p:attrName>
                                        </p:attrNameLst>
                                      </p:cBhvr>
                                      <p:tavLst>
                                        <p:tav tm="0">
                                          <p:val>
                                            <p:strVal val="0-#ppt_w/2"/>
                                          </p:val>
                                        </p:tav>
                                        <p:tav tm="100000">
                                          <p:val>
                                            <p:strVal val="#ppt_x"/>
                                          </p:val>
                                        </p:tav>
                                      </p:tavLst>
                                    </p:anim>
                                    <p:anim calcmode="lin" valueType="num">
                                      <p:cBhvr additive="base">
                                        <p:cTn id="8" dur="2000" fill="hold"/>
                                        <p:tgtEl>
                                          <p:spTgt spid="1382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138249"/>
                                        </p:tgtEl>
                                        <p:attrNameLst>
                                          <p:attrName>style.visibility</p:attrName>
                                        </p:attrNameLst>
                                      </p:cBhvr>
                                      <p:to>
                                        <p:strVal val="visible"/>
                                      </p:to>
                                    </p:set>
                                    <p:anim calcmode="lin" valueType="num">
                                      <p:cBhvr>
                                        <p:cTn id="13" dur="1" fill="hold"/>
                                        <p:tgtEl>
                                          <p:spTgt spid="138249"/>
                                        </p:tgtEl>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0"/>
                                          </p:stCondLst>
                                        </p:cTn>
                                        <p:tgtEl>
                                          <p:spTgt spid="138250"/>
                                        </p:tgtEl>
                                        <p:attrNameLst>
                                          <p:attrName>style.visibility</p:attrName>
                                        </p:attrNameLst>
                                      </p:cBhvr>
                                      <p:to>
                                        <p:strVal val="visible"/>
                                      </p:to>
                                    </p:set>
                                    <p:anim calcmode="lin" valueType="num">
                                      <p:cBhvr>
                                        <p:cTn id="18" dur="1" fill="hold"/>
                                        <p:tgtEl>
                                          <p:spTgt spid="138250"/>
                                        </p:tgtEl>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0"/>
                                          </p:stCondLst>
                                        </p:cTn>
                                        <p:tgtEl>
                                          <p:spTgt spid="138251"/>
                                        </p:tgtEl>
                                        <p:attrNameLst>
                                          <p:attrName>style.visibility</p:attrName>
                                        </p:attrNameLst>
                                      </p:cBhvr>
                                      <p:to>
                                        <p:strVal val="visible"/>
                                      </p:to>
                                    </p:set>
                                    <p:anim calcmode="lin" valueType="num">
                                      <p:cBhvr>
                                        <p:cTn id="23" dur="1" fill="hold"/>
                                        <p:tgtEl>
                                          <p:spTgt spid="138251"/>
                                        </p:tgtEl>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nodeType="clickEffect">
                                  <p:stCondLst>
                                    <p:cond delay="0"/>
                                  </p:stCondLst>
                                  <p:childTnLst>
                                    <p:set>
                                      <p:cBhvr>
                                        <p:cTn id="27" dur="1" fill="hold">
                                          <p:stCondLst>
                                            <p:cond delay="0"/>
                                          </p:stCondLst>
                                        </p:cTn>
                                        <p:tgtEl>
                                          <p:spTgt spid="138252"/>
                                        </p:tgtEl>
                                        <p:attrNameLst>
                                          <p:attrName>style.visibility</p:attrName>
                                        </p:attrNameLst>
                                      </p:cBhvr>
                                      <p:to>
                                        <p:strVal val="visible"/>
                                      </p:to>
                                    </p:set>
                                    <p:anim calcmode="lin" valueType="num">
                                      <p:cBhvr>
                                        <p:cTn id="28" dur="1" fill="hold"/>
                                        <p:tgtEl>
                                          <p:spTgt spid="13825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248" grpId="0"/>
      <p:bldP spid="13825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42337"/>
          <p:cNvSpPr>
            <a:spLocks noGrp="1" noRot="1"/>
          </p:cNvSpPr>
          <p:nvPr>
            <p:ph type="title"/>
          </p:nvPr>
        </p:nvSpPr>
        <p:spPr>
          <a:xfrm>
            <a:off x="1144588" y="228600"/>
            <a:ext cx="5527675" cy="838200"/>
          </a:xfrm>
        </p:spPr>
        <p:txBody>
          <a:bodyPr anchor="ctr"/>
          <a:p>
            <a:r>
              <a:rPr lang="zh-CN" altLang="en-US" sz="4000" dirty="0">
                <a:solidFill>
                  <a:srgbClr val="FF0000"/>
                </a:solidFill>
                <a:ea typeface="华文新魏" pitchFamily="2" charset="-122"/>
              </a:rPr>
              <a:t>四、毒品的危害</a:t>
            </a:r>
            <a:endParaRPr lang="zh-CN" altLang="en-US" sz="4000" dirty="0">
              <a:solidFill>
                <a:srgbClr val="FF0000"/>
              </a:solidFill>
              <a:ea typeface="华文新魏" pitchFamily="2" charset="-122"/>
            </a:endParaRPr>
          </a:p>
        </p:txBody>
      </p:sp>
      <p:sp>
        <p:nvSpPr>
          <p:cNvPr id="142339" name="文本框 142338"/>
          <p:cNvSpPr txBox="1"/>
          <p:nvPr/>
        </p:nvSpPr>
        <p:spPr>
          <a:xfrm>
            <a:off x="2057400" y="990600"/>
            <a:ext cx="8001000" cy="5723255"/>
          </a:xfrm>
          <a:prstGeom prst="rect">
            <a:avLst/>
          </a:prstGeom>
          <a:noFill/>
          <a:ln w="9525">
            <a:noFill/>
          </a:ln>
        </p:spPr>
        <p:txBody>
          <a:bodyPr anchor="t">
            <a:spAutoFit/>
          </a:bodyPr>
          <a:p>
            <a:pPr algn="just">
              <a:lnSpc>
                <a:spcPct val="90000"/>
              </a:lnSpc>
              <a:spcBef>
                <a:spcPct val="20000"/>
              </a:spcBef>
              <a:buClr>
                <a:srgbClr val="FFFF00"/>
              </a:buClr>
              <a:buSzPct val="80000"/>
              <a:buFont typeface="Wingdings" panose="05000000000000000000" pitchFamily="2" charset="2"/>
              <a:buChar char="®"/>
            </a:pPr>
            <a:r>
              <a:rPr lang="zh-CN" altLang="en-US" sz="3200" dirty="0">
                <a:solidFill>
                  <a:schemeClr val="tx2"/>
                </a:solidFill>
                <a:latin typeface="Times New Roman" panose="02020603050405020304" pitchFamily="18" charset="0"/>
                <a:ea typeface="宋体" panose="02010600030101010101" pitchFamily="2" charset="-122"/>
              </a:rPr>
              <a:t>案例三：</a:t>
            </a:r>
            <a:endParaRPr lang="zh-CN" altLang="en-US" sz="3200" dirty="0">
              <a:solidFill>
                <a:schemeClr val="tx2"/>
              </a:solidFill>
              <a:latin typeface="Times New Roman" panose="02020603050405020304" pitchFamily="18" charset="0"/>
              <a:ea typeface="宋体" panose="02010600030101010101" pitchFamily="2" charset="-122"/>
            </a:endParaRPr>
          </a:p>
          <a:p>
            <a:pPr algn="just">
              <a:lnSpc>
                <a:spcPct val="90000"/>
              </a:lnSpc>
              <a:spcBef>
                <a:spcPct val="20000"/>
              </a:spcBef>
              <a:buClr>
                <a:srgbClr val="FFFF00"/>
              </a:buClr>
              <a:buSzPct val="80000"/>
              <a:buFont typeface="Wingdings" panose="05000000000000000000" pitchFamily="2" charset="2"/>
            </a:pPr>
            <a:endParaRPr lang="zh-CN" altLang="en-US" sz="1200" dirty="0">
              <a:latin typeface="Times New Roman" panose="02020603050405020304" pitchFamily="18" charset="0"/>
              <a:ea typeface="宋体" panose="02010600030101010101" pitchFamily="2" charset="-122"/>
            </a:endParaRPr>
          </a:p>
          <a:p>
            <a:r>
              <a:rPr lang="zh-CN" altLang="en-US" b="0" dirty="0">
                <a:solidFill>
                  <a:srgbClr val="0000FF"/>
                </a:solidFill>
                <a:latin typeface="楷体_GB2312" pitchFamily="49" charset="-122"/>
                <a:ea typeface="楷体_GB2312" pitchFamily="49" charset="-122"/>
              </a:rPr>
              <a:t>来自国家禁毒委员会办公室的数字表明，我国最近几年青少年吸毒的比例始终在吸毒人口中占</a:t>
            </a:r>
            <a:r>
              <a:rPr lang="en-US" altLang="zh-CN" b="0" dirty="0">
                <a:solidFill>
                  <a:srgbClr val="0000FF"/>
                </a:solidFill>
                <a:latin typeface="楷体_GB2312" pitchFamily="49" charset="-122"/>
                <a:ea typeface="楷体_GB2312" pitchFamily="49" charset="-122"/>
              </a:rPr>
              <a:t>80</a:t>
            </a:r>
            <a:r>
              <a:rPr lang="zh-CN" altLang="en-US" b="0" dirty="0">
                <a:solidFill>
                  <a:srgbClr val="0000FF"/>
                </a:solidFill>
                <a:latin typeface="楷体_GB2312" pitchFamily="49" charset="-122"/>
                <a:ea typeface="楷体_GB2312" pitchFamily="49" charset="-122"/>
              </a:rPr>
              <a:t>％左右。截至去年底，我国公安机关登记在册的吸毒人数为</a:t>
            </a:r>
            <a:r>
              <a:rPr lang="en-US" altLang="zh-CN" b="0" dirty="0">
                <a:solidFill>
                  <a:srgbClr val="0000FF"/>
                </a:solidFill>
                <a:latin typeface="楷体_GB2312" pitchFamily="49" charset="-122"/>
                <a:ea typeface="楷体_GB2312" pitchFamily="49" charset="-122"/>
              </a:rPr>
              <a:t>90</a:t>
            </a:r>
            <a:r>
              <a:rPr lang="zh-CN" altLang="en-US" b="0" dirty="0">
                <a:solidFill>
                  <a:srgbClr val="0000FF"/>
                </a:solidFill>
                <a:latin typeface="楷体_GB2312" pitchFamily="49" charset="-122"/>
                <a:ea typeface="楷体_GB2312" pitchFamily="49" charset="-122"/>
              </a:rPr>
              <a:t>万，其中</a:t>
            </a:r>
            <a:r>
              <a:rPr lang="en-US" altLang="zh-CN" b="0" dirty="0">
                <a:solidFill>
                  <a:srgbClr val="0000FF"/>
                </a:solidFill>
                <a:latin typeface="楷体_GB2312" pitchFamily="49" charset="-122"/>
                <a:ea typeface="楷体_GB2312" pitchFamily="49" charset="-122"/>
              </a:rPr>
              <a:t>35</a:t>
            </a:r>
            <a:r>
              <a:rPr lang="zh-CN" altLang="en-US" b="0" dirty="0">
                <a:solidFill>
                  <a:srgbClr val="0000FF"/>
                </a:solidFill>
                <a:latin typeface="楷体_GB2312" pitchFamily="49" charset="-122"/>
                <a:ea typeface="楷体_GB2312" pitchFamily="49" charset="-122"/>
              </a:rPr>
              <a:t>岁以下的青少年占了</a:t>
            </a:r>
            <a:r>
              <a:rPr lang="en-US" altLang="zh-CN" b="0" dirty="0">
                <a:solidFill>
                  <a:srgbClr val="0000FF"/>
                </a:solidFill>
                <a:latin typeface="楷体_GB2312" pitchFamily="49" charset="-122"/>
                <a:ea typeface="楷体_GB2312" pitchFamily="49" charset="-122"/>
              </a:rPr>
              <a:t>77</a:t>
            </a:r>
            <a:r>
              <a:rPr lang="zh-CN" altLang="en-US" b="0" dirty="0">
                <a:solidFill>
                  <a:srgbClr val="0000FF"/>
                </a:solidFill>
                <a:latin typeface="楷体_GB2312" pitchFamily="49" charset="-122"/>
                <a:ea typeface="楷体_GB2312" pitchFamily="49" charset="-122"/>
              </a:rPr>
              <a:t>％，据不完全统计，</a:t>
            </a:r>
            <a:r>
              <a:rPr lang="en-US" altLang="zh-CN" b="0" dirty="0">
                <a:solidFill>
                  <a:srgbClr val="0000FF"/>
                </a:solidFill>
                <a:latin typeface="楷体_GB2312" pitchFamily="49" charset="-122"/>
                <a:ea typeface="楷体_GB2312" pitchFamily="49" charset="-122"/>
              </a:rPr>
              <a:t>16</a:t>
            </a:r>
            <a:r>
              <a:rPr lang="zh-CN" altLang="en-US" b="0" dirty="0">
                <a:solidFill>
                  <a:srgbClr val="0000FF"/>
                </a:solidFill>
                <a:latin typeface="楷体_GB2312" pitchFamily="49" charset="-122"/>
                <a:ea typeface="楷体_GB2312" pitchFamily="49" charset="-122"/>
              </a:rPr>
              <a:t>岁以下的少年吸毒人数比去年又有所增加，初次吸毒者中甚至已经出现了六七岁的儿童。此外，许多青少年对冰毒、“摇头丸”等苯丙胺类毒品的成瘾性和严重后果缺乏了解，导致吸食冰毒、“摇头丸”等苯丙胺类毒品人员数量明显上升。在盗窃、抢劫、抢夺等多发性刑事治安案件中，由吸毒引起的已经占到</a:t>
            </a:r>
            <a:r>
              <a:rPr lang="en-US" altLang="zh-CN" b="0" dirty="0">
                <a:solidFill>
                  <a:srgbClr val="0000FF"/>
                </a:solidFill>
                <a:latin typeface="楷体_GB2312" pitchFamily="49" charset="-122"/>
                <a:ea typeface="楷体_GB2312" pitchFamily="49" charset="-122"/>
              </a:rPr>
              <a:t>30</a:t>
            </a:r>
            <a:r>
              <a:rPr lang="zh-CN" altLang="en-US" b="0" dirty="0">
                <a:solidFill>
                  <a:srgbClr val="0000FF"/>
                </a:solidFill>
                <a:latin typeface="楷体_GB2312" pitchFamily="49" charset="-122"/>
                <a:ea typeface="楷体_GB2312" pitchFamily="49" charset="-122"/>
              </a:rPr>
              <a:t>％左右，地区，毫无疑问，青少年已成为最易受到毒品侵害的“高危人群”，我国青少年禁毒的形势十分严峻</a:t>
            </a:r>
            <a:r>
              <a:rPr lang="zh-CN" altLang="en-US" b="0" dirty="0">
                <a:latin typeface="楷体_GB2312" pitchFamily="49" charset="-122"/>
                <a:ea typeface="楷体_GB2312" pitchFamily="49" charset="-122"/>
              </a:rPr>
              <a:t>。</a:t>
            </a:r>
            <a:endParaRPr lang="zh-CN" altLang="en-US" b="0" dirty="0">
              <a:solidFill>
                <a:srgbClr val="00CC00"/>
              </a:solidFill>
              <a:latin typeface="楷体_GB2312" pitchFamily="49" charset="-122"/>
              <a:ea typeface="楷体_GB2312" pitchFamily="49" charset="-122"/>
            </a:endParaRPr>
          </a:p>
          <a:p>
            <a:pPr>
              <a:spcBef>
                <a:spcPct val="50000"/>
              </a:spcBef>
            </a:pPr>
            <a:endParaRPr lang="zh-CN" altLang="en-US" b="0">
              <a:solidFill>
                <a:srgbClr val="00CC00"/>
              </a:solidFill>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42339"/>
                                        </p:tgtEl>
                                        <p:attrNameLst>
                                          <p:attrName>style.visibility</p:attrName>
                                        </p:attrNameLst>
                                      </p:cBhvr>
                                      <p:to>
                                        <p:strVal val="visible"/>
                                      </p:to>
                                    </p:set>
                                    <p:animEffect transition="in" filter="circle(in)">
                                      <p:cBhvr>
                                        <p:cTn id="7" dur="3000"/>
                                        <p:tgtEl>
                                          <p:spTgt spid="142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64" name="文本框 143363"/>
          <p:cNvSpPr txBox="1"/>
          <p:nvPr/>
        </p:nvSpPr>
        <p:spPr>
          <a:xfrm>
            <a:off x="1752600" y="1066800"/>
            <a:ext cx="5105400" cy="583565"/>
          </a:xfrm>
          <a:prstGeom prst="rect">
            <a:avLst/>
          </a:prstGeom>
          <a:noFill/>
          <a:ln w="9525">
            <a:noFill/>
          </a:ln>
        </p:spPr>
        <p:txBody>
          <a:bodyPr wrap="square" anchor="t">
            <a:spAutoFit/>
          </a:bodyPr>
          <a:p>
            <a:r>
              <a:rPr lang="zh-CN" altLang="en-US" sz="3200" dirty="0">
                <a:solidFill>
                  <a:srgbClr val="002060"/>
                </a:solidFill>
                <a:latin typeface="黑体" panose="02010609060101010101" pitchFamily="2" charset="-122"/>
                <a:ea typeface="黑体" panose="02010609060101010101" pitchFamily="2" charset="-122"/>
              </a:rPr>
              <a:t>（一）、吸毒对身体的危害</a:t>
            </a:r>
            <a:endParaRPr lang="zh-CN" altLang="en-US" sz="3200" dirty="0">
              <a:solidFill>
                <a:srgbClr val="002060"/>
              </a:solidFill>
              <a:latin typeface="黑体" panose="02010609060101010101" pitchFamily="2" charset="-122"/>
              <a:ea typeface="黑体" panose="02010609060101010101" pitchFamily="2" charset="-122"/>
            </a:endParaRPr>
          </a:p>
        </p:txBody>
      </p:sp>
      <p:pic>
        <p:nvPicPr>
          <p:cNvPr id="143367" name="内容占位符 143366" descr="大脑病变"/>
          <p:cNvPicPr>
            <a:picLocks noGrp="1" noChangeAspect="1"/>
          </p:cNvPicPr>
          <p:nvPr>
            <p:ph sz="half" idx="2"/>
          </p:nvPr>
        </p:nvPicPr>
        <p:blipFill>
          <a:blip r:embed="rId1"/>
          <a:stretch>
            <a:fillRect/>
          </a:stretch>
        </p:blipFill>
        <p:spPr>
          <a:xfrm>
            <a:off x="2424113" y="2519363"/>
            <a:ext cx="1433512" cy="1912937"/>
          </a:xfrm>
        </p:spPr>
      </p:pic>
      <p:sp>
        <p:nvSpPr>
          <p:cNvPr id="27651" name="矩形 143367"/>
          <p:cNvSpPr/>
          <p:nvPr/>
        </p:nvSpPr>
        <p:spPr>
          <a:xfrm>
            <a:off x="228600" y="1447800"/>
            <a:ext cx="9144000" cy="0"/>
          </a:xfrm>
          <a:prstGeom prst="rect">
            <a:avLst/>
          </a:prstGeom>
          <a:noFill/>
          <a:ln w="9525">
            <a:noFill/>
          </a:ln>
        </p:spPr>
        <p:txBody>
          <a:bodyPr anchor="t"/>
          <a:p>
            <a:endParaRPr lang="zh-CN" altLang="en-US">
              <a:latin typeface="黑体" panose="02010609060101010101" pitchFamily="2" charset="-122"/>
              <a:ea typeface="黑体" panose="02010609060101010101" pitchFamily="2" charset="-122"/>
            </a:endParaRPr>
          </a:p>
        </p:txBody>
      </p:sp>
      <p:pic>
        <p:nvPicPr>
          <p:cNvPr id="143369" name="图片 143368" descr="心脏病变"/>
          <p:cNvPicPr>
            <a:picLocks noChangeAspect="1"/>
          </p:cNvPicPr>
          <p:nvPr/>
        </p:nvPicPr>
        <p:blipFill>
          <a:blip r:embed="rId2"/>
          <a:stretch>
            <a:fillRect/>
          </a:stretch>
        </p:blipFill>
        <p:spPr>
          <a:xfrm>
            <a:off x="7848600" y="990600"/>
            <a:ext cx="2447925" cy="1884363"/>
          </a:xfrm>
          <a:prstGeom prst="rect">
            <a:avLst/>
          </a:prstGeom>
          <a:noFill/>
          <a:ln w="9525">
            <a:noFill/>
          </a:ln>
        </p:spPr>
      </p:pic>
      <p:sp>
        <p:nvSpPr>
          <p:cNvPr id="143370" name="矩形 143369"/>
          <p:cNvSpPr/>
          <p:nvPr/>
        </p:nvSpPr>
        <p:spPr>
          <a:xfrm>
            <a:off x="6858000" y="1370013"/>
            <a:ext cx="2209800" cy="460375"/>
          </a:xfrm>
          <a:prstGeom prst="rect">
            <a:avLst/>
          </a:prstGeom>
          <a:noFill/>
          <a:ln w="9525">
            <a:noFill/>
          </a:ln>
        </p:spPr>
        <p:txBody>
          <a:bodyPr anchor="ctr">
            <a:spAutoFit/>
          </a:bodyPr>
          <a:p>
            <a:r>
              <a:rPr lang="en-US" altLang="zh-CN">
                <a:latin typeface="黑体" panose="02010609060101010101" pitchFamily="2" charset="-122"/>
                <a:ea typeface="黑体" panose="02010609060101010101" pitchFamily="2" charset="-122"/>
              </a:rPr>
              <a:t>2</a:t>
            </a:r>
            <a:r>
              <a:rPr lang="zh-CN" altLang="en-US">
                <a:latin typeface="黑体" panose="02010609060101010101" pitchFamily="2" charset="-122"/>
                <a:ea typeface="黑体" panose="02010609060101010101" pitchFamily="2" charset="-122"/>
              </a:rPr>
              <a:t>、</a:t>
            </a:r>
            <a:r>
              <a:rPr lang="zh-CN" altLang="en-US" dirty="0">
                <a:solidFill>
                  <a:srgbClr val="FF0000"/>
                </a:solidFill>
                <a:latin typeface="黑体" panose="02010609060101010101" pitchFamily="2" charset="-122"/>
                <a:ea typeface="黑体" panose="02010609060101010101" pitchFamily="2" charset="-122"/>
              </a:rPr>
              <a:t>心脏病变</a:t>
            </a:r>
            <a:endParaRPr lang="zh-CN" altLang="en-US">
              <a:solidFill>
                <a:srgbClr val="FF0000"/>
              </a:solidFill>
              <a:latin typeface="黑体" panose="02010609060101010101" pitchFamily="2" charset="-122"/>
              <a:ea typeface="黑体" panose="02010609060101010101" pitchFamily="2" charset="-122"/>
            </a:endParaRPr>
          </a:p>
        </p:txBody>
      </p:sp>
      <p:sp>
        <p:nvSpPr>
          <p:cNvPr id="27654" name="矩形 143371"/>
          <p:cNvSpPr>
            <a:spLocks noRot="1"/>
          </p:cNvSpPr>
          <p:nvPr/>
        </p:nvSpPr>
        <p:spPr>
          <a:xfrm>
            <a:off x="859790" y="152400"/>
            <a:ext cx="5328285" cy="914400"/>
          </a:xfrm>
          <a:prstGeom prst="rect">
            <a:avLst/>
          </a:prstGeom>
          <a:noFill/>
          <a:ln w="9525">
            <a:noFill/>
          </a:ln>
        </p:spPr>
        <p:txBody>
          <a:bodyPr anchor="ctr"/>
          <a:p>
            <a:pPr algn="ctr"/>
            <a:r>
              <a:rPr lang="zh-CN" altLang="en-US" sz="4000" b="0" dirty="0">
                <a:solidFill>
                  <a:srgbClr val="FF0000"/>
                </a:solidFill>
                <a:latin typeface="Arial" panose="020B0604020202020204" pitchFamily="34" charset="0"/>
                <a:ea typeface="华文新魏" pitchFamily="2" charset="-122"/>
              </a:rPr>
              <a:t>四、毒品的危害</a:t>
            </a:r>
            <a:endParaRPr lang="zh-CN" altLang="en-US" sz="4000" b="0" dirty="0">
              <a:solidFill>
                <a:srgbClr val="FF0000"/>
              </a:solidFill>
              <a:latin typeface="Arial" panose="020B0604020202020204" pitchFamily="34" charset="0"/>
              <a:ea typeface="华文新魏" pitchFamily="2" charset="-122"/>
            </a:endParaRPr>
          </a:p>
        </p:txBody>
      </p:sp>
      <p:sp>
        <p:nvSpPr>
          <p:cNvPr id="143366" name="文本框 143365"/>
          <p:cNvSpPr txBox="1"/>
          <p:nvPr/>
        </p:nvSpPr>
        <p:spPr>
          <a:xfrm>
            <a:off x="1524000" y="2209800"/>
            <a:ext cx="2057400" cy="460375"/>
          </a:xfrm>
          <a:prstGeom prst="rect">
            <a:avLst/>
          </a:prstGeom>
          <a:noFill/>
          <a:ln w="9525">
            <a:noFill/>
          </a:ln>
        </p:spPr>
        <p:txBody>
          <a:bodyPr anchor="t">
            <a:spAutoFit/>
          </a:bodyPr>
          <a:p>
            <a:r>
              <a:rPr lang="en-US" altLang="zh-CN">
                <a:latin typeface="黑体" panose="02010609060101010101" pitchFamily="2" charset="-122"/>
                <a:ea typeface="黑体" panose="02010609060101010101" pitchFamily="2" charset="-122"/>
              </a:rPr>
              <a:t>1</a:t>
            </a:r>
            <a:r>
              <a:rPr lang="zh-CN" altLang="en-US">
                <a:latin typeface="黑体" panose="02010609060101010101" pitchFamily="2" charset="-122"/>
                <a:ea typeface="黑体" panose="02010609060101010101" pitchFamily="2" charset="-122"/>
              </a:rPr>
              <a:t>、</a:t>
            </a:r>
            <a:r>
              <a:rPr lang="zh-CN" altLang="en-US" dirty="0">
                <a:solidFill>
                  <a:srgbClr val="FF0000"/>
                </a:solidFill>
                <a:latin typeface="黑体" panose="02010609060101010101" pitchFamily="2" charset="-122"/>
                <a:ea typeface="黑体" panose="02010609060101010101" pitchFamily="2" charset="-122"/>
              </a:rPr>
              <a:t>大脑病变</a:t>
            </a:r>
            <a:endParaRPr lang="zh-CN" altLang="en-US">
              <a:solidFill>
                <a:srgbClr val="FF0000"/>
              </a:solidFill>
              <a:latin typeface="黑体" panose="02010609060101010101" pitchFamily="2" charset="-122"/>
              <a:ea typeface="黑体" panose="02010609060101010101" pitchFamily="2" charset="-122"/>
            </a:endParaRPr>
          </a:p>
        </p:txBody>
      </p:sp>
      <p:pic>
        <p:nvPicPr>
          <p:cNvPr id="143376" name="内容占位符 143375" descr="瘦弱不堪"/>
          <p:cNvPicPr>
            <a:picLocks noGrp="1" noChangeAspect="1"/>
          </p:cNvPicPr>
          <p:nvPr>
            <p:ph sz="half" idx="1"/>
          </p:nvPr>
        </p:nvPicPr>
        <p:blipFill>
          <a:blip r:embed="rId3"/>
          <a:stretch>
            <a:fillRect/>
          </a:stretch>
        </p:blipFill>
        <p:spPr>
          <a:xfrm>
            <a:off x="4995863" y="2165350"/>
            <a:ext cx="2151062" cy="1560513"/>
          </a:xfrm>
        </p:spPr>
      </p:pic>
      <p:sp>
        <p:nvSpPr>
          <p:cNvPr id="143373" name="矩形 143372"/>
          <p:cNvSpPr/>
          <p:nvPr/>
        </p:nvSpPr>
        <p:spPr>
          <a:xfrm>
            <a:off x="4114800" y="2436813"/>
            <a:ext cx="2209800" cy="460375"/>
          </a:xfrm>
          <a:prstGeom prst="rect">
            <a:avLst/>
          </a:prstGeom>
          <a:noFill/>
          <a:ln w="9525">
            <a:noFill/>
          </a:ln>
        </p:spPr>
        <p:txBody>
          <a:bodyPr anchor="ctr">
            <a:spAutoFit/>
          </a:bodyPr>
          <a:p>
            <a:r>
              <a:rPr lang="en-US" altLang="zh-CN">
                <a:latin typeface="黑体" panose="02010609060101010101" pitchFamily="2" charset="-122"/>
                <a:ea typeface="黑体" panose="02010609060101010101" pitchFamily="2" charset="-122"/>
              </a:rPr>
              <a:t>3</a:t>
            </a:r>
            <a:r>
              <a:rPr lang="zh-CN" altLang="en-US">
                <a:latin typeface="黑体" panose="02010609060101010101" pitchFamily="2" charset="-122"/>
                <a:ea typeface="黑体" panose="02010609060101010101" pitchFamily="2" charset="-122"/>
              </a:rPr>
              <a:t>、</a:t>
            </a:r>
            <a:r>
              <a:rPr lang="zh-CN" altLang="en-US" dirty="0">
                <a:solidFill>
                  <a:srgbClr val="FF0000"/>
                </a:solidFill>
                <a:latin typeface="黑体" panose="02010609060101010101" pitchFamily="2" charset="-122"/>
                <a:ea typeface="黑体" panose="02010609060101010101" pitchFamily="2" charset="-122"/>
              </a:rPr>
              <a:t>瘦弱不堪</a:t>
            </a:r>
            <a:endParaRPr lang="zh-CN" altLang="en-US">
              <a:solidFill>
                <a:srgbClr val="FF0000"/>
              </a:solidFill>
              <a:latin typeface="黑体" panose="02010609060101010101" pitchFamily="2" charset="-122"/>
              <a:ea typeface="黑体" panose="02010609060101010101" pitchFamily="2" charset="-122"/>
            </a:endParaRPr>
          </a:p>
        </p:txBody>
      </p:sp>
      <p:pic>
        <p:nvPicPr>
          <p:cNvPr id="143377" name="图片 143376" descr="传染疾病"/>
          <p:cNvPicPr>
            <a:picLocks noChangeAspect="1"/>
          </p:cNvPicPr>
          <p:nvPr/>
        </p:nvPicPr>
        <p:blipFill>
          <a:blip r:embed="rId4"/>
          <a:stretch>
            <a:fillRect/>
          </a:stretch>
        </p:blipFill>
        <p:spPr>
          <a:xfrm>
            <a:off x="3962400" y="4800600"/>
            <a:ext cx="2316163" cy="1497013"/>
          </a:xfrm>
          <a:prstGeom prst="rect">
            <a:avLst/>
          </a:prstGeom>
          <a:noFill/>
          <a:ln w="9525">
            <a:noFill/>
          </a:ln>
        </p:spPr>
      </p:pic>
      <p:sp>
        <p:nvSpPr>
          <p:cNvPr id="143374" name="文本框 143373"/>
          <p:cNvSpPr txBox="1"/>
          <p:nvPr/>
        </p:nvSpPr>
        <p:spPr>
          <a:xfrm>
            <a:off x="2438400" y="5029200"/>
            <a:ext cx="2057400" cy="460375"/>
          </a:xfrm>
          <a:prstGeom prst="rect">
            <a:avLst/>
          </a:prstGeom>
          <a:noFill/>
          <a:ln w="9525">
            <a:noFill/>
          </a:ln>
        </p:spPr>
        <p:txBody>
          <a:bodyPr anchor="t">
            <a:spAutoFit/>
          </a:bodyPr>
          <a:p>
            <a:r>
              <a:rPr lang="en-US" altLang="zh-CN">
                <a:latin typeface="黑体" panose="02010609060101010101" pitchFamily="2" charset="-122"/>
                <a:ea typeface="黑体" panose="02010609060101010101" pitchFamily="2" charset="-122"/>
              </a:rPr>
              <a:t>4</a:t>
            </a:r>
            <a:r>
              <a:rPr lang="zh-CN" altLang="en-US">
                <a:latin typeface="黑体" panose="02010609060101010101" pitchFamily="2" charset="-122"/>
                <a:ea typeface="黑体" panose="02010609060101010101" pitchFamily="2" charset="-122"/>
              </a:rPr>
              <a:t>、</a:t>
            </a:r>
            <a:r>
              <a:rPr lang="zh-CN" altLang="en-US" dirty="0">
                <a:solidFill>
                  <a:srgbClr val="FF0000"/>
                </a:solidFill>
                <a:latin typeface="黑体" panose="02010609060101010101" pitchFamily="2" charset="-122"/>
                <a:ea typeface="黑体" panose="02010609060101010101" pitchFamily="2" charset="-122"/>
              </a:rPr>
              <a:t>传染疾病</a:t>
            </a:r>
            <a:endParaRPr lang="zh-CN" altLang="en-US" sz="1800" b="0">
              <a:solidFill>
                <a:srgbClr val="FF0000"/>
              </a:solidFill>
              <a:latin typeface="Arial" panose="020B0604020202020204" pitchFamily="34" charset="0"/>
              <a:ea typeface="宋体" panose="02010600030101010101" pitchFamily="2" charset="-122"/>
            </a:endParaRPr>
          </a:p>
        </p:txBody>
      </p:sp>
      <p:pic>
        <p:nvPicPr>
          <p:cNvPr id="143378" name="图片 143377" descr="传播艾滋病"/>
          <p:cNvPicPr>
            <a:picLocks noChangeAspect="1"/>
          </p:cNvPicPr>
          <p:nvPr/>
        </p:nvPicPr>
        <p:blipFill>
          <a:blip r:embed="rId5"/>
          <a:stretch>
            <a:fillRect/>
          </a:stretch>
        </p:blipFill>
        <p:spPr>
          <a:xfrm>
            <a:off x="8458200" y="3429000"/>
            <a:ext cx="1614488" cy="2735263"/>
          </a:xfrm>
          <a:prstGeom prst="rect">
            <a:avLst/>
          </a:prstGeom>
          <a:noFill/>
          <a:ln w="9525">
            <a:noFill/>
          </a:ln>
        </p:spPr>
      </p:pic>
      <p:sp>
        <p:nvSpPr>
          <p:cNvPr id="143375" name="文本框 143374"/>
          <p:cNvSpPr txBox="1"/>
          <p:nvPr/>
        </p:nvSpPr>
        <p:spPr>
          <a:xfrm>
            <a:off x="6858000" y="4419600"/>
            <a:ext cx="2362200" cy="460375"/>
          </a:xfrm>
          <a:prstGeom prst="rect">
            <a:avLst/>
          </a:prstGeom>
          <a:noFill/>
          <a:ln w="9525">
            <a:noFill/>
          </a:ln>
        </p:spPr>
        <p:txBody>
          <a:bodyPr anchor="t">
            <a:spAutoFit/>
          </a:bodyPr>
          <a:p>
            <a:r>
              <a:rPr lang="en-US" altLang="zh-CN">
                <a:latin typeface="黑体" panose="02010609060101010101" pitchFamily="2" charset="-122"/>
                <a:ea typeface="黑体" panose="02010609060101010101" pitchFamily="2" charset="-122"/>
              </a:rPr>
              <a:t>5</a:t>
            </a:r>
            <a:r>
              <a:rPr lang="zh-CN" altLang="en-US">
                <a:latin typeface="黑体" panose="02010609060101010101" pitchFamily="2" charset="-122"/>
                <a:ea typeface="黑体" panose="02010609060101010101" pitchFamily="2" charset="-122"/>
              </a:rPr>
              <a:t>、</a:t>
            </a:r>
            <a:r>
              <a:rPr lang="zh-CN" altLang="en-US" dirty="0">
                <a:solidFill>
                  <a:srgbClr val="FF0000"/>
                </a:solidFill>
                <a:latin typeface="黑体" panose="02010609060101010101" pitchFamily="2" charset="-122"/>
                <a:ea typeface="黑体" panose="02010609060101010101" pitchFamily="2" charset="-122"/>
              </a:rPr>
              <a:t>传播艾滋病</a:t>
            </a:r>
            <a:endParaRPr lang="zh-CN" altLang="en-US">
              <a:solidFill>
                <a:srgbClr val="FF0000"/>
              </a:solidFill>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3364">
                                            <p:txEl>
                                              <p:charRg st="0" end="12"/>
                                            </p:txEl>
                                          </p:spTgt>
                                        </p:tgtEl>
                                        <p:attrNameLst>
                                          <p:attrName>style.visibility</p:attrName>
                                        </p:attrNameLst>
                                      </p:cBhvr>
                                      <p:to>
                                        <p:strVal val="visible"/>
                                      </p:to>
                                    </p:set>
                                    <p:anim calcmode="lin" valueType="num">
                                      <p:cBhvr additive="base">
                                        <p:cTn id="7" dur="3000" fill="hold"/>
                                        <p:tgtEl>
                                          <p:spTgt spid="143364">
                                            <p:txEl>
                                              <p:charRg st="0" end="12"/>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143364">
                                            <p:txEl>
                                              <p:charRg st="0" end="12"/>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43366">
                                            <p:txEl>
                                              <p:charRg st="0" end="7"/>
                                            </p:txEl>
                                          </p:spTgt>
                                        </p:tgtEl>
                                        <p:attrNameLst>
                                          <p:attrName>style.visibility</p:attrName>
                                        </p:attrNameLst>
                                      </p:cBhvr>
                                      <p:to>
                                        <p:strVal val="visible"/>
                                      </p:to>
                                    </p:set>
                                    <p:animEffect transition="in" filter="blinds(horizontal)">
                                      <p:cBhvr>
                                        <p:cTn id="13" dur="2000"/>
                                        <p:tgtEl>
                                          <p:spTgt spid="143366">
                                            <p:txEl>
                                              <p:charRg st="0" end="7"/>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43367"/>
                                        </p:tgtEl>
                                        <p:attrNameLst>
                                          <p:attrName>style.visibility</p:attrName>
                                        </p:attrNameLst>
                                      </p:cBhvr>
                                      <p:to>
                                        <p:strVal val="visible"/>
                                      </p:to>
                                    </p:set>
                                    <p:anim calcmode="lin" valueType="num">
                                      <p:cBhvr additive="base">
                                        <p:cTn id="18" dur="2000" fill="hold"/>
                                        <p:tgtEl>
                                          <p:spTgt spid="143367"/>
                                        </p:tgtEl>
                                        <p:attrNameLst>
                                          <p:attrName>ppt_x</p:attrName>
                                        </p:attrNameLst>
                                      </p:cBhvr>
                                      <p:tavLst>
                                        <p:tav tm="0">
                                          <p:val>
                                            <p:strVal val="#ppt_x"/>
                                          </p:val>
                                        </p:tav>
                                        <p:tav tm="100000">
                                          <p:val>
                                            <p:strVal val="#ppt_x"/>
                                          </p:val>
                                        </p:tav>
                                      </p:tavLst>
                                    </p:anim>
                                    <p:anim calcmode="lin" valueType="num">
                                      <p:cBhvr additive="base">
                                        <p:cTn id="19" dur="2000" fill="hold"/>
                                        <p:tgtEl>
                                          <p:spTgt spid="14336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143370">
                                            <p:txEl>
                                              <p:charRg st="0" end="7"/>
                                            </p:txEl>
                                          </p:spTgt>
                                        </p:tgtEl>
                                        <p:attrNameLst>
                                          <p:attrName>style.visibility</p:attrName>
                                        </p:attrNameLst>
                                      </p:cBhvr>
                                      <p:to>
                                        <p:strVal val="visible"/>
                                      </p:to>
                                    </p:set>
                                    <p:animEffect transition="in" filter="blinds(horizontal)">
                                      <p:cBhvr>
                                        <p:cTn id="24" dur="2000"/>
                                        <p:tgtEl>
                                          <p:spTgt spid="143370">
                                            <p:txEl>
                                              <p:charRg st="0" end="7"/>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43369"/>
                                        </p:tgtEl>
                                        <p:attrNameLst>
                                          <p:attrName>style.visibility</p:attrName>
                                        </p:attrNameLst>
                                      </p:cBhvr>
                                      <p:to>
                                        <p:strVal val="visible"/>
                                      </p:to>
                                    </p:set>
                                    <p:anim calcmode="lin" valueType="num">
                                      <p:cBhvr additive="base">
                                        <p:cTn id="29" dur="1000" fill="hold"/>
                                        <p:tgtEl>
                                          <p:spTgt spid="143369"/>
                                        </p:tgtEl>
                                        <p:attrNameLst>
                                          <p:attrName>ppt_x</p:attrName>
                                        </p:attrNameLst>
                                      </p:cBhvr>
                                      <p:tavLst>
                                        <p:tav tm="0">
                                          <p:val>
                                            <p:strVal val="#ppt_x"/>
                                          </p:val>
                                        </p:tav>
                                        <p:tav tm="100000">
                                          <p:val>
                                            <p:strVal val="#ppt_x"/>
                                          </p:val>
                                        </p:tav>
                                      </p:tavLst>
                                    </p:anim>
                                    <p:anim calcmode="lin" valueType="num">
                                      <p:cBhvr additive="base">
                                        <p:cTn id="30" dur="1000" fill="hold"/>
                                        <p:tgtEl>
                                          <p:spTgt spid="14336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43373"/>
                                        </p:tgtEl>
                                        <p:attrNameLst>
                                          <p:attrName>style.visibility</p:attrName>
                                        </p:attrNameLst>
                                      </p:cBhvr>
                                      <p:to>
                                        <p:strVal val="visible"/>
                                      </p:to>
                                    </p:set>
                                    <p:animEffect transition="in" filter="blinds(horizontal)">
                                      <p:cBhvr>
                                        <p:cTn id="35" dur="1000"/>
                                        <p:tgtEl>
                                          <p:spTgt spid="143373"/>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143376"/>
                                        </p:tgtEl>
                                        <p:attrNameLst>
                                          <p:attrName>style.visibility</p:attrName>
                                        </p:attrNameLst>
                                      </p:cBhvr>
                                      <p:to>
                                        <p:strVal val="visible"/>
                                      </p:to>
                                    </p:set>
                                    <p:anim calcmode="lin" valueType="num">
                                      <p:cBhvr additive="base">
                                        <p:cTn id="40" dur="1000" fill="hold"/>
                                        <p:tgtEl>
                                          <p:spTgt spid="143376"/>
                                        </p:tgtEl>
                                        <p:attrNameLst>
                                          <p:attrName>ppt_x</p:attrName>
                                        </p:attrNameLst>
                                      </p:cBhvr>
                                      <p:tavLst>
                                        <p:tav tm="0">
                                          <p:val>
                                            <p:strVal val="#ppt_x"/>
                                          </p:val>
                                        </p:tav>
                                        <p:tav tm="100000">
                                          <p:val>
                                            <p:strVal val="#ppt_x"/>
                                          </p:val>
                                        </p:tav>
                                      </p:tavLst>
                                    </p:anim>
                                    <p:anim calcmode="lin" valueType="num">
                                      <p:cBhvr additive="base">
                                        <p:cTn id="41" dur="1000" fill="hold"/>
                                        <p:tgtEl>
                                          <p:spTgt spid="143376"/>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grpId="0" nodeType="clickEffect">
                                  <p:stCondLst>
                                    <p:cond delay="0"/>
                                  </p:stCondLst>
                                  <p:childTnLst>
                                    <p:set>
                                      <p:cBhvr>
                                        <p:cTn id="45" dur="1" fill="hold">
                                          <p:stCondLst>
                                            <p:cond delay="0"/>
                                          </p:stCondLst>
                                        </p:cTn>
                                        <p:tgtEl>
                                          <p:spTgt spid="143374"/>
                                        </p:tgtEl>
                                        <p:attrNameLst>
                                          <p:attrName>style.visibility</p:attrName>
                                        </p:attrNameLst>
                                      </p:cBhvr>
                                      <p:to>
                                        <p:strVal val="visible"/>
                                      </p:to>
                                    </p:set>
                                    <p:animEffect transition="in" filter="blinds(horizontal)">
                                      <p:cBhvr>
                                        <p:cTn id="46" dur="1000"/>
                                        <p:tgtEl>
                                          <p:spTgt spid="143374"/>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43377"/>
                                        </p:tgtEl>
                                        <p:attrNameLst>
                                          <p:attrName>style.visibility</p:attrName>
                                        </p:attrNameLst>
                                      </p:cBhvr>
                                      <p:to>
                                        <p:strVal val="visible"/>
                                      </p:to>
                                    </p:set>
                                    <p:anim calcmode="lin" valueType="num">
                                      <p:cBhvr additive="base">
                                        <p:cTn id="51" dur="500" fill="hold"/>
                                        <p:tgtEl>
                                          <p:spTgt spid="143377"/>
                                        </p:tgtEl>
                                        <p:attrNameLst>
                                          <p:attrName>ppt_x</p:attrName>
                                        </p:attrNameLst>
                                      </p:cBhvr>
                                      <p:tavLst>
                                        <p:tav tm="0">
                                          <p:val>
                                            <p:strVal val="#ppt_x"/>
                                          </p:val>
                                        </p:tav>
                                        <p:tav tm="100000">
                                          <p:val>
                                            <p:strVal val="#ppt_x"/>
                                          </p:val>
                                        </p:tav>
                                      </p:tavLst>
                                    </p:anim>
                                    <p:anim calcmode="lin" valueType="num">
                                      <p:cBhvr additive="base">
                                        <p:cTn id="52" dur="500" fill="hold"/>
                                        <p:tgtEl>
                                          <p:spTgt spid="14337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143375"/>
                                        </p:tgtEl>
                                        <p:attrNameLst>
                                          <p:attrName>style.visibility</p:attrName>
                                        </p:attrNameLst>
                                      </p:cBhvr>
                                      <p:to>
                                        <p:strVal val="visible"/>
                                      </p:to>
                                    </p:set>
                                    <p:animEffect transition="in" filter="blinds(horizontal)">
                                      <p:cBhvr>
                                        <p:cTn id="57" dur="500"/>
                                        <p:tgtEl>
                                          <p:spTgt spid="143375"/>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143378"/>
                                        </p:tgtEl>
                                        <p:attrNameLst>
                                          <p:attrName>style.visibility</p:attrName>
                                        </p:attrNameLst>
                                      </p:cBhvr>
                                      <p:to>
                                        <p:strVal val="visible"/>
                                      </p:to>
                                    </p:set>
                                    <p:anim calcmode="lin" valueType="num">
                                      <p:cBhvr additive="base">
                                        <p:cTn id="62" dur="500" fill="hold"/>
                                        <p:tgtEl>
                                          <p:spTgt spid="143378"/>
                                        </p:tgtEl>
                                        <p:attrNameLst>
                                          <p:attrName>ppt_x</p:attrName>
                                        </p:attrNameLst>
                                      </p:cBhvr>
                                      <p:tavLst>
                                        <p:tav tm="0">
                                          <p:val>
                                            <p:strVal val="#ppt_x"/>
                                          </p:val>
                                        </p:tav>
                                        <p:tav tm="100000">
                                          <p:val>
                                            <p:strVal val="#ppt_x"/>
                                          </p:val>
                                        </p:tav>
                                      </p:tavLst>
                                    </p:anim>
                                    <p:anim calcmode="lin" valueType="num">
                                      <p:cBhvr additive="base">
                                        <p:cTn id="63" dur="500" fill="hold"/>
                                        <p:tgtEl>
                                          <p:spTgt spid="1433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3" grpId="0"/>
      <p:bldP spid="143374" grpId="0"/>
      <p:bldP spid="14337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矩形 145412"/>
          <p:cNvSpPr/>
          <p:nvPr/>
        </p:nvSpPr>
        <p:spPr>
          <a:xfrm>
            <a:off x="2855913" y="2492375"/>
            <a:ext cx="309880" cy="368300"/>
          </a:xfrm>
          <a:prstGeom prst="rect">
            <a:avLst/>
          </a:prstGeom>
          <a:noFill/>
          <a:ln w="9525">
            <a:noFill/>
          </a:ln>
        </p:spPr>
        <p:txBody>
          <a:bodyPr wrap="none" anchor="t">
            <a:spAutoFit/>
          </a:bodyPr>
          <a:p>
            <a:endParaRPr lang="zh-CN" sz="1800" b="0" dirty="0">
              <a:solidFill>
                <a:schemeClr val="tx2"/>
              </a:solidFill>
              <a:latin typeface="Arial" panose="020B0604020202020204" pitchFamily="34" charset="0"/>
              <a:ea typeface="宋体" panose="02010600030101010101" pitchFamily="2" charset="-122"/>
            </a:endParaRPr>
          </a:p>
        </p:txBody>
      </p:sp>
      <p:sp>
        <p:nvSpPr>
          <p:cNvPr id="145414" name="矩形 145413"/>
          <p:cNvSpPr/>
          <p:nvPr/>
        </p:nvSpPr>
        <p:spPr>
          <a:xfrm>
            <a:off x="1752600" y="838200"/>
            <a:ext cx="4829810" cy="583565"/>
          </a:xfrm>
          <a:prstGeom prst="rect">
            <a:avLst/>
          </a:prstGeom>
          <a:noFill/>
          <a:ln w="9525">
            <a:noFill/>
          </a:ln>
        </p:spPr>
        <p:txBody>
          <a:bodyPr wrap="square" anchor="t">
            <a:spAutoFit/>
          </a:bodyPr>
          <a:p>
            <a:r>
              <a:rPr lang="zh-CN" altLang="en-US" sz="3200">
                <a:solidFill>
                  <a:srgbClr val="FF0000"/>
                </a:solidFill>
                <a:latin typeface="Arial" panose="020B0604020202020204" pitchFamily="34" charset="0"/>
                <a:ea typeface="黑体" panose="02010609060101010101" pitchFamily="2" charset="-122"/>
              </a:rPr>
              <a:t>（二）、吸毒毁灭家庭</a:t>
            </a:r>
            <a:endParaRPr lang="zh-CN" altLang="en-US" sz="3200">
              <a:solidFill>
                <a:srgbClr val="FF0000"/>
              </a:solidFill>
              <a:latin typeface="Arial" panose="020B0604020202020204" pitchFamily="34" charset="0"/>
              <a:ea typeface="黑体" panose="02010609060101010101" pitchFamily="2" charset="-122"/>
            </a:endParaRPr>
          </a:p>
        </p:txBody>
      </p:sp>
      <p:sp>
        <p:nvSpPr>
          <p:cNvPr id="145416" name="矩形 145415"/>
          <p:cNvSpPr/>
          <p:nvPr/>
        </p:nvSpPr>
        <p:spPr>
          <a:xfrm>
            <a:off x="2057400" y="4793615"/>
            <a:ext cx="3352800" cy="1630045"/>
          </a:xfrm>
          <a:prstGeom prst="rect">
            <a:avLst/>
          </a:prstGeom>
          <a:noFill/>
          <a:ln w="9525">
            <a:noFill/>
          </a:ln>
        </p:spPr>
        <p:txBody>
          <a:bodyPr anchor="ctr">
            <a:spAutoFit/>
          </a:bodyPr>
          <a:p>
            <a:r>
              <a:rPr lang="en-US" altLang="zh-CN" sz="1800">
                <a:solidFill>
                  <a:schemeClr val="tx2"/>
                </a:solidFill>
                <a:latin typeface="Arial" panose="020B0604020202020204" pitchFamily="34" charset="0"/>
                <a:ea typeface="宋体" panose="02010600030101010101" pitchFamily="2" charset="-122"/>
              </a:rPr>
              <a:t>       </a:t>
            </a:r>
            <a:r>
              <a:rPr lang="zh-CN" altLang="en-US" sz="2000" dirty="0">
                <a:solidFill>
                  <a:srgbClr val="FF0000"/>
                </a:solidFill>
                <a:latin typeface="Arial" panose="020B0604020202020204" pitchFamily="34" charset="0"/>
                <a:ea typeface="宋体" panose="02010600030101010101" pitchFamily="2" charset="-122"/>
              </a:rPr>
              <a:t>西宁市吸毒人员马某某夫妇二人因吸毒先后死亡，家中财产全被吸</a:t>
            </a:r>
            <a:r>
              <a:rPr lang="zh-CN" altLang="en-US" sz="2000">
                <a:solidFill>
                  <a:srgbClr val="FF0000"/>
                </a:solidFill>
                <a:latin typeface="Arial" panose="020B0604020202020204" pitchFamily="34" charset="0"/>
                <a:ea typeface="宋体" panose="02010600030101010101" pitchFamily="2" charset="-122"/>
              </a:rPr>
              <a:t>光，留下两个不满十岁的小孩和年迈的母亲，生活苦不堪言。</a:t>
            </a:r>
            <a:r>
              <a:rPr lang="zh-CN" altLang="en-US" sz="2000" b="0">
                <a:latin typeface="Arial" panose="020B0604020202020204" pitchFamily="34" charset="0"/>
                <a:ea typeface="宋体" panose="02010600030101010101" pitchFamily="2" charset="-122"/>
              </a:rPr>
              <a:t> </a:t>
            </a:r>
            <a:endParaRPr lang="zh-CN" altLang="en-US" sz="2000" b="0">
              <a:latin typeface="Arial" panose="020B0604020202020204" pitchFamily="34" charset="0"/>
              <a:ea typeface="宋体" panose="02010600030101010101" pitchFamily="2" charset="-122"/>
            </a:endParaRPr>
          </a:p>
        </p:txBody>
      </p:sp>
      <p:pic>
        <p:nvPicPr>
          <p:cNvPr id="145417" name="内容占位符 145416" descr="倾家荡产"/>
          <p:cNvPicPr>
            <a:picLocks noGrp="1" noChangeAspect="1"/>
          </p:cNvPicPr>
          <p:nvPr>
            <p:ph sz="half" idx="2"/>
          </p:nvPr>
        </p:nvPicPr>
        <p:blipFill>
          <a:blip r:embed="rId1"/>
          <a:stretch>
            <a:fillRect/>
          </a:stretch>
        </p:blipFill>
        <p:spPr>
          <a:xfrm>
            <a:off x="2278063" y="2673350"/>
            <a:ext cx="2789237" cy="2205038"/>
          </a:xfrm>
        </p:spPr>
      </p:pic>
      <p:sp>
        <p:nvSpPr>
          <p:cNvPr id="28677" name="矩形 145417"/>
          <p:cNvSpPr>
            <a:spLocks noRot="1"/>
          </p:cNvSpPr>
          <p:nvPr/>
        </p:nvSpPr>
        <p:spPr>
          <a:xfrm>
            <a:off x="652780" y="0"/>
            <a:ext cx="5929630" cy="914400"/>
          </a:xfrm>
          <a:prstGeom prst="rect">
            <a:avLst/>
          </a:prstGeom>
          <a:noFill/>
          <a:ln w="9525">
            <a:noFill/>
          </a:ln>
        </p:spPr>
        <p:txBody>
          <a:bodyPr anchor="ctr"/>
          <a:p>
            <a:pPr algn="ctr"/>
            <a:r>
              <a:rPr lang="zh-CN" altLang="en-US" sz="4000" b="0" dirty="0">
                <a:solidFill>
                  <a:srgbClr val="0000FF"/>
                </a:solidFill>
                <a:latin typeface="Arial" panose="020B0604020202020204" pitchFamily="34" charset="0"/>
                <a:ea typeface="华文新魏" pitchFamily="2" charset="-122"/>
              </a:rPr>
              <a:t>四、毒品的危害</a:t>
            </a:r>
            <a:endParaRPr lang="zh-CN" altLang="en-US" sz="4000" b="0" dirty="0">
              <a:solidFill>
                <a:srgbClr val="0000FF"/>
              </a:solidFill>
              <a:latin typeface="Arial" panose="020B0604020202020204" pitchFamily="34" charset="0"/>
              <a:ea typeface="华文新魏" pitchFamily="2" charset="-122"/>
            </a:endParaRPr>
          </a:p>
        </p:txBody>
      </p:sp>
      <p:pic>
        <p:nvPicPr>
          <p:cNvPr id="145421" name="图片 145420" descr="吸毒对家庭的危害画"/>
          <p:cNvPicPr>
            <a:picLocks noChangeAspect="1"/>
          </p:cNvPicPr>
          <p:nvPr/>
        </p:nvPicPr>
        <p:blipFill>
          <a:blip r:embed="rId2"/>
          <a:stretch>
            <a:fillRect/>
          </a:stretch>
        </p:blipFill>
        <p:spPr>
          <a:xfrm>
            <a:off x="4495800" y="2209800"/>
            <a:ext cx="6018213" cy="4308475"/>
          </a:xfrm>
          <a:prstGeom prst="rect">
            <a:avLst/>
          </a:prstGeom>
          <a:noFill/>
          <a:ln w="9525">
            <a:noFill/>
          </a:ln>
        </p:spPr>
      </p:pic>
      <p:sp>
        <p:nvSpPr>
          <p:cNvPr id="145424" name="圆角矩形标注 145423"/>
          <p:cNvSpPr/>
          <p:nvPr/>
        </p:nvSpPr>
        <p:spPr>
          <a:xfrm>
            <a:off x="8153400" y="838200"/>
            <a:ext cx="2209800" cy="1219200"/>
          </a:xfrm>
          <a:prstGeom prst="wedgeRoundRectCallout">
            <a:avLst>
              <a:gd name="adj1" fmla="val -99856"/>
              <a:gd name="adj2" fmla="val 59245"/>
              <a:gd name="adj3" fmla="val 16667"/>
            </a:avLst>
          </a:prstGeom>
          <a:noFill/>
          <a:ln w="57150" cap="flat" cmpd="thinThick">
            <a:solidFill>
              <a:srgbClr val="FFFF00"/>
            </a:solidFill>
            <a:prstDash val="solid"/>
            <a:miter/>
            <a:headEnd type="none" w="med" len="med"/>
            <a:tailEnd type="none" w="med" len="med"/>
          </a:ln>
        </p:spPr>
        <p:txBody>
          <a:bodyPr anchor="t"/>
          <a:p>
            <a:pPr algn="ctr"/>
            <a:r>
              <a:rPr lang="zh-CN" altLang="en-US" dirty="0">
                <a:solidFill>
                  <a:srgbClr val="0000FF"/>
                </a:solidFill>
                <a:latin typeface="黑体" panose="02010609060101010101" pitchFamily="2" charset="-122"/>
                <a:ea typeface="黑体" panose="02010609060101010101" pitchFamily="2" charset="-122"/>
              </a:rPr>
              <a:t>妻离子散、家破人亡</a:t>
            </a:r>
            <a:endParaRPr lang="zh-CN" altLang="en-US" dirty="0">
              <a:solidFill>
                <a:srgbClr val="0000FF"/>
              </a:solidFill>
              <a:latin typeface="黑体" panose="02010609060101010101" pitchFamily="2" charset="-122"/>
              <a:ea typeface="黑体" panose="02010609060101010101" pitchFamily="2" charset="-122"/>
            </a:endParaRPr>
          </a:p>
        </p:txBody>
      </p:sp>
      <p:sp>
        <p:nvSpPr>
          <p:cNvPr id="145425" name="圆角矩形标注 145424"/>
          <p:cNvSpPr/>
          <p:nvPr/>
        </p:nvSpPr>
        <p:spPr>
          <a:xfrm>
            <a:off x="1676400" y="1524000"/>
            <a:ext cx="2209800" cy="533400"/>
          </a:xfrm>
          <a:prstGeom prst="wedgeRoundRectCallout">
            <a:avLst>
              <a:gd name="adj1" fmla="val 50431"/>
              <a:gd name="adj2" fmla="val 145236"/>
              <a:gd name="adj3" fmla="val 16667"/>
            </a:avLst>
          </a:prstGeom>
          <a:noFill/>
          <a:ln w="57150" cap="flat" cmpd="thinThick">
            <a:solidFill>
              <a:srgbClr val="FFFF00"/>
            </a:solidFill>
            <a:prstDash val="solid"/>
            <a:miter/>
            <a:headEnd type="none" w="med" len="med"/>
            <a:tailEnd type="none" w="med" len="med"/>
          </a:ln>
        </p:spPr>
        <p:txBody>
          <a:bodyPr anchor="t"/>
          <a:p>
            <a:pPr algn="ctr"/>
            <a:r>
              <a:rPr lang="zh-CN" altLang="en-US" dirty="0">
                <a:solidFill>
                  <a:srgbClr val="0000FF"/>
                </a:solidFill>
                <a:latin typeface="黑体" panose="02010609060101010101" pitchFamily="2" charset="-122"/>
                <a:ea typeface="黑体" panose="02010609060101010101" pitchFamily="2" charset="-122"/>
              </a:rPr>
              <a:t>倾家荡产</a:t>
            </a:r>
            <a:endParaRPr lang="zh-CN" altLang="en-US" dirty="0">
              <a:solidFill>
                <a:srgbClr val="0000FF"/>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5414"/>
                                        </p:tgtEl>
                                        <p:attrNameLst>
                                          <p:attrName>style.visibility</p:attrName>
                                        </p:attrNameLst>
                                      </p:cBhvr>
                                      <p:to>
                                        <p:strVal val="visible"/>
                                      </p:to>
                                    </p:set>
                                    <p:anim calcmode="lin" valueType="num">
                                      <p:cBhvr additive="base">
                                        <p:cTn id="7" dur="3000" fill="hold"/>
                                        <p:tgtEl>
                                          <p:spTgt spid="145414"/>
                                        </p:tgtEl>
                                        <p:attrNameLst>
                                          <p:attrName>ppt_x</p:attrName>
                                        </p:attrNameLst>
                                      </p:cBhvr>
                                      <p:tavLst>
                                        <p:tav tm="0">
                                          <p:val>
                                            <p:strVal val="0-#ppt_w/2"/>
                                          </p:val>
                                        </p:tav>
                                        <p:tav tm="100000">
                                          <p:val>
                                            <p:strVal val="#ppt_x"/>
                                          </p:val>
                                        </p:tav>
                                      </p:tavLst>
                                    </p:anim>
                                    <p:anim calcmode="lin" valueType="num">
                                      <p:cBhvr additive="base">
                                        <p:cTn id="8" dur="3000" fill="hold"/>
                                        <p:tgtEl>
                                          <p:spTgt spid="1454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5425"/>
                                        </p:tgtEl>
                                        <p:attrNameLst>
                                          <p:attrName>style.visibility</p:attrName>
                                        </p:attrNameLst>
                                      </p:cBhvr>
                                      <p:to>
                                        <p:strVal val="visible"/>
                                      </p:to>
                                    </p:set>
                                    <p:animEffect transition="in" filter="blinds(horizontal)">
                                      <p:cBhvr>
                                        <p:cTn id="13" dur="1000"/>
                                        <p:tgtEl>
                                          <p:spTgt spid="14542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45417"/>
                                        </p:tgtEl>
                                        <p:attrNameLst>
                                          <p:attrName>style.visibility</p:attrName>
                                        </p:attrNameLst>
                                      </p:cBhvr>
                                      <p:to>
                                        <p:strVal val="visible"/>
                                      </p:to>
                                    </p:set>
                                    <p:anim calcmode="lin" valueType="num">
                                      <p:cBhvr additive="base">
                                        <p:cTn id="18" dur="1000" fill="hold"/>
                                        <p:tgtEl>
                                          <p:spTgt spid="145417"/>
                                        </p:tgtEl>
                                        <p:attrNameLst>
                                          <p:attrName>ppt_x</p:attrName>
                                        </p:attrNameLst>
                                      </p:cBhvr>
                                      <p:tavLst>
                                        <p:tav tm="0">
                                          <p:val>
                                            <p:strVal val="#ppt_x"/>
                                          </p:val>
                                        </p:tav>
                                        <p:tav tm="100000">
                                          <p:val>
                                            <p:strVal val="#ppt_x"/>
                                          </p:val>
                                        </p:tav>
                                      </p:tavLst>
                                    </p:anim>
                                    <p:anim calcmode="lin" valueType="num">
                                      <p:cBhvr additive="base">
                                        <p:cTn id="19" dur="1000" fill="hold"/>
                                        <p:tgtEl>
                                          <p:spTgt spid="145417"/>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5416"/>
                                        </p:tgtEl>
                                        <p:attrNameLst>
                                          <p:attrName>style.visibility</p:attrName>
                                        </p:attrNameLst>
                                      </p:cBhvr>
                                      <p:to>
                                        <p:strVal val="visible"/>
                                      </p:to>
                                    </p:set>
                                    <p:anim calcmode="lin" valueType="num">
                                      <p:cBhvr additive="base">
                                        <p:cTn id="24" dur="2000" fill="hold"/>
                                        <p:tgtEl>
                                          <p:spTgt spid="145416"/>
                                        </p:tgtEl>
                                        <p:attrNameLst>
                                          <p:attrName>ppt_x</p:attrName>
                                        </p:attrNameLst>
                                      </p:cBhvr>
                                      <p:tavLst>
                                        <p:tav tm="0">
                                          <p:val>
                                            <p:strVal val="#ppt_x"/>
                                          </p:val>
                                        </p:tav>
                                        <p:tav tm="100000">
                                          <p:val>
                                            <p:strVal val="#ppt_x"/>
                                          </p:val>
                                        </p:tav>
                                      </p:tavLst>
                                    </p:anim>
                                    <p:anim calcmode="lin" valueType="num">
                                      <p:cBhvr additive="base">
                                        <p:cTn id="25" dur="2000" fill="hold"/>
                                        <p:tgtEl>
                                          <p:spTgt spid="14541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145424"/>
                                        </p:tgtEl>
                                        <p:attrNameLst>
                                          <p:attrName>style.visibility</p:attrName>
                                        </p:attrNameLst>
                                      </p:cBhvr>
                                      <p:to>
                                        <p:strVal val="visible"/>
                                      </p:to>
                                    </p:set>
                                    <p:animEffect transition="in" filter="blinds(horizontal)">
                                      <p:cBhvr>
                                        <p:cTn id="30" dur="500"/>
                                        <p:tgtEl>
                                          <p:spTgt spid="145424"/>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45421"/>
                                        </p:tgtEl>
                                        <p:attrNameLst>
                                          <p:attrName>style.visibility</p:attrName>
                                        </p:attrNameLst>
                                      </p:cBhvr>
                                      <p:to>
                                        <p:strVal val="visible"/>
                                      </p:to>
                                    </p:set>
                                    <p:anim calcmode="lin" valueType="num">
                                      <p:cBhvr additive="base">
                                        <p:cTn id="35" dur="1000" fill="hold"/>
                                        <p:tgtEl>
                                          <p:spTgt spid="145421"/>
                                        </p:tgtEl>
                                        <p:attrNameLst>
                                          <p:attrName>ppt_x</p:attrName>
                                        </p:attrNameLst>
                                      </p:cBhvr>
                                      <p:tavLst>
                                        <p:tav tm="0">
                                          <p:val>
                                            <p:strVal val="#ppt_x"/>
                                          </p:val>
                                        </p:tav>
                                        <p:tav tm="100000">
                                          <p:val>
                                            <p:strVal val="#ppt_x"/>
                                          </p:val>
                                        </p:tav>
                                      </p:tavLst>
                                    </p:anim>
                                    <p:anim calcmode="lin" valueType="num">
                                      <p:cBhvr additive="base">
                                        <p:cTn id="36" dur="1000" fill="hold"/>
                                        <p:tgtEl>
                                          <p:spTgt spid="1454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4" grpId="0"/>
      <p:bldP spid="145416" grpId="0"/>
      <p:bldP spid="145424" grpId="0" bldLvl="0" animBg="1"/>
      <p:bldP spid="14542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00" name="图片 4099" descr="2054866_142935036000_2"/>
          <p:cNvPicPr>
            <a:picLocks noChangeAspect="1"/>
          </p:cNvPicPr>
          <p:nvPr/>
        </p:nvPicPr>
        <p:blipFill>
          <a:blip r:embed="rId1"/>
          <a:srcRect b="5168"/>
          <a:stretch>
            <a:fillRect/>
          </a:stretch>
        </p:blipFill>
        <p:spPr>
          <a:xfrm>
            <a:off x="2209800" y="1524000"/>
            <a:ext cx="7924800" cy="4789170"/>
          </a:xfrm>
          <a:prstGeom prst="rect">
            <a:avLst/>
          </a:prstGeom>
          <a:noFill/>
          <a:ln w="9525">
            <a:noFill/>
          </a:ln>
        </p:spPr>
      </p:pic>
      <p:sp>
        <p:nvSpPr>
          <p:cNvPr id="4101" name="文本框 4100"/>
          <p:cNvSpPr txBox="1"/>
          <p:nvPr/>
        </p:nvSpPr>
        <p:spPr>
          <a:xfrm>
            <a:off x="2209800" y="990600"/>
            <a:ext cx="6400800" cy="583565"/>
          </a:xfrm>
          <a:prstGeom prst="rect">
            <a:avLst/>
          </a:prstGeom>
          <a:noFill/>
          <a:ln w="9525">
            <a:noFill/>
          </a:ln>
        </p:spPr>
        <p:txBody>
          <a:bodyPr anchor="t">
            <a:spAutoFit/>
          </a:bodyPr>
          <a:p>
            <a:pPr>
              <a:spcBef>
                <a:spcPct val="50000"/>
              </a:spcBef>
            </a:pPr>
            <a:r>
              <a:rPr lang="en-US" altLang="zh-CN" sz="3200" b="0" dirty="0">
                <a:solidFill>
                  <a:srgbClr val="0066FF"/>
                </a:solidFill>
                <a:latin typeface="Arial" panose="020B0604020202020204" pitchFamily="34" charset="0"/>
                <a:ea typeface="华文新魏" pitchFamily="2" charset="-122"/>
              </a:rPr>
              <a:t>1</a:t>
            </a:r>
            <a:r>
              <a:rPr lang="zh-CN" altLang="en-US" sz="3200" b="0" dirty="0">
                <a:solidFill>
                  <a:srgbClr val="0066FF"/>
                </a:solidFill>
                <a:latin typeface="Arial" panose="020B0604020202020204" pitchFamily="34" charset="0"/>
                <a:ea typeface="华文新魏" pitchFamily="2" charset="-122"/>
              </a:rPr>
              <a:t>、认识这美丽的花吗？它是</a:t>
            </a:r>
            <a:r>
              <a:rPr lang="en-US" altLang="zh-CN" sz="3200" b="0">
                <a:solidFill>
                  <a:srgbClr val="0066FF"/>
                </a:solidFill>
                <a:latin typeface="Arial" panose="020B0604020202020204" pitchFamily="34" charset="0"/>
                <a:ea typeface="华文新魏" pitchFamily="2" charset="-122"/>
              </a:rPr>
              <a:t>……</a:t>
            </a:r>
            <a:endParaRPr lang="en-US" altLang="zh-CN" sz="3200" b="0">
              <a:solidFill>
                <a:srgbClr val="0066FF"/>
              </a:solidFill>
              <a:latin typeface="Arial" panose="020B0604020202020204" pitchFamily="34" charset="0"/>
              <a:ea typeface="华文新魏" pitchFamily="2" charset="-122"/>
            </a:endParaRPr>
          </a:p>
        </p:txBody>
      </p:sp>
      <p:sp>
        <p:nvSpPr>
          <p:cNvPr id="14339" name="文本框 4102"/>
          <p:cNvSpPr txBox="1"/>
          <p:nvPr/>
        </p:nvSpPr>
        <p:spPr>
          <a:xfrm>
            <a:off x="1397635" y="152400"/>
            <a:ext cx="3733800" cy="706755"/>
          </a:xfrm>
          <a:prstGeom prst="rect">
            <a:avLst/>
          </a:prstGeom>
          <a:noFill/>
          <a:ln w="9525">
            <a:noFill/>
          </a:ln>
        </p:spPr>
        <p:txBody>
          <a:bodyPr anchor="t">
            <a:spAutoFit/>
          </a:bodyPr>
          <a:p>
            <a:pPr>
              <a:spcBef>
                <a:spcPct val="50000"/>
              </a:spcBef>
            </a:pPr>
            <a:r>
              <a:rPr lang="zh-CN" altLang="en-US" sz="4000" dirty="0">
                <a:solidFill>
                  <a:srgbClr val="FF0000"/>
                </a:solidFill>
                <a:latin typeface="Arial" panose="020B0604020202020204" pitchFamily="34" charset="0"/>
                <a:ea typeface="华文新魏" pitchFamily="2" charset="-122"/>
              </a:rPr>
              <a:t>一、引入新课</a:t>
            </a:r>
            <a:endParaRPr lang="zh-CN" altLang="en-US" sz="4000" dirty="0">
              <a:solidFill>
                <a:srgbClr val="FF0000"/>
              </a:solidFill>
              <a:latin typeface="Arial" panose="020B0604020202020204" pitchFamily="34" charset="0"/>
              <a:ea typeface="华文新魏"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plus(in)">
                                      <p:cBhvr>
                                        <p:cTn id="7" dur="3000"/>
                                        <p:tgtEl>
                                          <p:spTgt spid="4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101"/>
                                        </p:tgtEl>
                                        <p:attrNameLst>
                                          <p:attrName>style.visibility</p:attrName>
                                        </p:attrNameLst>
                                      </p:cBhvr>
                                      <p:to>
                                        <p:strVal val="visible"/>
                                      </p:to>
                                    </p:set>
                                    <p:anim calcmode="lin" valueType="num">
                                      <p:cBhvr additive="base">
                                        <p:cTn id="12" dur="2000" fill="hold"/>
                                        <p:tgtEl>
                                          <p:spTgt spid="4101"/>
                                        </p:tgtEl>
                                        <p:attrNameLst>
                                          <p:attrName>ppt_x</p:attrName>
                                        </p:attrNameLst>
                                      </p:cBhvr>
                                      <p:tavLst>
                                        <p:tav tm="0">
                                          <p:val>
                                            <p:strVal val="0-#ppt_w/2"/>
                                          </p:val>
                                        </p:tav>
                                        <p:tav tm="100000">
                                          <p:val>
                                            <p:strVal val="#ppt_x"/>
                                          </p:val>
                                        </p:tav>
                                      </p:tavLst>
                                    </p:anim>
                                    <p:anim calcmode="lin" valueType="num">
                                      <p:cBhvr additive="base">
                                        <p:cTn id="13" dur="2000" fill="hold"/>
                                        <p:tgtEl>
                                          <p:spTgt spid="41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矩形 146434"/>
          <p:cNvSpPr/>
          <p:nvPr/>
        </p:nvSpPr>
        <p:spPr>
          <a:xfrm>
            <a:off x="2855913" y="2492375"/>
            <a:ext cx="309880" cy="368300"/>
          </a:xfrm>
          <a:prstGeom prst="rect">
            <a:avLst/>
          </a:prstGeom>
          <a:noFill/>
          <a:ln w="9525">
            <a:noFill/>
          </a:ln>
        </p:spPr>
        <p:txBody>
          <a:bodyPr wrap="none" anchor="t">
            <a:spAutoFit/>
          </a:bodyPr>
          <a:p>
            <a:endParaRPr lang="zh-CN" sz="1800" b="0" dirty="0">
              <a:solidFill>
                <a:schemeClr val="tx2"/>
              </a:solidFill>
              <a:latin typeface="Arial" panose="020B0604020202020204" pitchFamily="34" charset="0"/>
              <a:ea typeface="宋体" panose="02010600030101010101" pitchFamily="2" charset="-122"/>
            </a:endParaRPr>
          </a:p>
        </p:txBody>
      </p:sp>
      <p:sp>
        <p:nvSpPr>
          <p:cNvPr id="29698" name="矩形 146438"/>
          <p:cNvSpPr>
            <a:spLocks noRot="1"/>
          </p:cNvSpPr>
          <p:nvPr/>
        </p:nvSpPr>
        <p:spPr>
          <a:xfrm>
            <a:off x="70485" y="0"/>
            <a:ext cx="6870700" cy="914400"/>
          </a:xfrm>
          <a:prstGeom prst="rect">
            <a:avLst/>
          </a:prstGeom>
          <a:noFill/>
          <a:ln w="9525">
            <a:noFill/>
          </a:ln>
        </p:spPr>
        <p:txBody>
          <a:bodyPr anchor="ctr"/>
          <a:p>
            <a:pPr algn="ctr"/>
            <a:r>
              <a:rPr lang="zh-CN" altLang="en-US" sz="4000" b="0" dirty="0">
                <a:solidFill>
                  <a:srgbClr val="0000FF"/>
                </a:solidFill>
                <a:latin typeface="Arial" panose="020B0604020202020204" pitchFamily="34" charset="0"/>
                <a:ea typeface="华文新魏" pitchFamily="2" charset="-122"/>
              </a:rPr>
              <a:t>四、毒品的危害</a:t>
            </a:r>
            <a:endParaRPr lang="zh-CN" altLang="en-US" sz="4000" b="0" dirty="0">
              <a:solidFill>
                <a:srgbClr val="0000FF"/>
              </a:solidFill>
              <a:latin typeface="Arial" panose="020B0604020202020204" pitchFamily="34" charset="0"/>
              <a:ea typeface="华文新魏" pitchFamily="2" charset="-122"/>
            </a:endParaRPr>
          </a:p>
        </p:txBody>
      </p:sp>
      <p:pic>
        <p:nvPicPr>
          <p:cNvPr id="146445" name="图片 146444" descr="吸毒社会危害画2"/>
          <p:cNvPicPr>
            <a:picLocks noChangeAspect="1"/>
          </p:cNvPicPr>
          <p:nvPr/>
        </p:nvPicPr>
        <p:blipFill>
          <a:blip r:embed="rId1"/>
          <a:stretch>
            <a:fillRect/>
          </a:stretch>
        </p:blipFill>
        <p:spPr>
          <a:xfrm>
            <a:off x="5410200" y="1066800"/>
            <a:ext cx="5257800" cy="4335463"/>
          </a:xfrm>
          <a:prstGeom prst="rect">
            <a:avLst/>
          </a:prstGeom>
          <a:noFill/>
          <a:ln w="9525">
            <a:noFill/>
          </a:ln>
        </p:spPr>
      </p:pic>
      <p:sp>
        <p:nvSpPr>
          <p:cNvPr id="146436" name="矩形 146435"/>
          <p:cNvSpPr/>
          <p:nvPr/>
        </p:nvSpPr>
        <p:spPr>
          <a:xfrm>
            <a:off x="1752600" y="838200"/>
            <a:ext cx="4561205" cy="583565"/>
          </a:xfrm>
          <a:prstGeom prst="rect">
            <a:avLst/>
          </a:prstGeom>
          <a:noFill/>
          <a:ln w="9525">
            <a:noFill/>
          </a:ln>
        </p:spPr>
        <p:txBody>
          <a:bodyPr wrap="square" anchor="t">
            <a:spAutoFit/>
          </a:bodyPr>
          <a:p>
            <a:r>
              <a:rPr lang="zh-CN" altLang="en-US" sz="3200" dirty="0">
                <a:solidFill>
                  <a:srgbClr val="FF0000"/>
                </a:solidFill>
                <a:latin typeface="Arial" panose="020B0604020202020204" pitchFamily="34" charset="0"/>
                <a:ea typeface="黑体" panose="02010609060101010101" pitchFamily="2" charset="-122"/>
              </a:rPr>
              <a:t>（三）、吸毒危害社会</a:t>
            </a:r>
            <a:endParaRPr lang="zh-CN" altLang="en-US" sz="3200">
              <a:solidFill>
                <a:srgbClr val="FF0000"/>
              </a:solidFill>
              <a:latin typeface="Arial" panose="020B0604020202020204" pitchFamily="34" charset="0"/>
              <a:ea typeface="黑体" panose="02010609060101010101" pitchFamily="2" charset="-122"/>
            </a:endParaRPr>
          </a:p>
        </p:txBody>
      </p:sp>
      <p:sp>
        <p:nvSpPr>
          <p:cNvPr id="146447" name="矩形 146446"/>
          <p:cNvSpPr/>
          <p:nvPr/>
        </p:nvSpPr>
        <p:spPr>
          <a:xfrm>
            <a:off x="4267200" y="1519873"/>
            <a:ext cx="6400800" cy="1014730"/>
          </a:xfrm>
          <a:prstGeom prst="rect">
            <a:avLst/>
          </a:prstGeom>
          <a:noFill/>
          <a:ln w="9525">
            <a:noFill/>
          </a:ln>
        </p:spPr>
        <p:txBody>
          <a:bodyPr anchor="ctr">
            <a:spAutoFit/>
          </a:bodyPr>
          <a:p>
            <a:r>
              <a:rPr lang="zh-CN" altLang="en-US" sz="2000" dirty="0">
                <a:solidFill>
                  <a:srgbClr val="FF3300"/>
                </a:solidFill>
                <a:latin typeface="黑体" panose="02010609060101010101" pitchFamily="2" charset="-122"/>
                <a:ea typeface="黑体" panose="02010609060101010101" pitchFamily="2" charset="-122"/>
              </a:rPr>
              <a:t>诱发刑事犯罪：</a:t>
            </a:r>
            <a:r>
              <a:rPr lang="zh-CN" altLang="en-US" sz="2000" dirty="0">
                <a:solidFill>
                  <a:srgbClr val="0000FF"/>
                </a:solidFill>
                <a:latin typeface="黑体" panose="02010609060101010101" pitchFamily="2" charset="-122"/>
                <a:ea typeface="黑体" panose="02010609060101010101" pitchFamily="2" charset="-122"/>
              </a:rPr>
              <a:t>吸毒者在耗尽个人和家庭钱财后就会铤而走险，走上违法犯罪的道路，进行以贩并吸、贪污、诈骗、盗窃、抢劫、凶杀等犯罪活动。</a:t>
            </a:r>
            <a:endParaRPr lang="zh-CN" altLang="en-US" sz="2000">
              <a:solidFill>
                <a:srgbClr val="0000FF"/>
              </a:solidFill>
              <a:latin typeface="黑体" panose="02010609060101010101" pitchFamily="2" charset="-122"/>
              <a:ea typeface="黑体" panose="02010609060101010101" pitchFamily="2" charset="-122"/>
            </a:endParaRPr>
          </a:p>
        </p:txBody>
      </p:sp>
      <p:pic>
        <p:nvPicPr>
          <p:cNvPr id="146446" name="图片 146445" descr="吸毒对社会的危害画"/>
          <p:cNvPicPr>
            <a:picLocks noChangeAspect="1"/>
          </p:cNvPicPr>
          <p:nvPr/>
        </p:nvPicPr>
        <p:blipFill>
          <a:blip r:embed="rId2"/>
          <a:stretch>
            <a:fillRect/>
          </a:stretch>
        </p:blipFill>
        <p:spPr>
          <a:xfrm>
            <a:off x="1676400" y="1905000"/>
            <a:ext cx="4876800" cy="4800600"/>
          </a:xfrm>
          <a:prstGeom prst="rect">
            <a:avLst/>
          </a:prstGeom>
          <a:noFill/>
          <a:ln w="9525">
            <a:noFill/>
          </a:ln>
        </p:spPr>
      </p:pic>
      <p:sp>
        <p:nvSpPr>
          <p:cNvPr id="146448" name="矩形 146447"/>
          <p:cNvSpPr/>
          <p:nvPr/>
        </p:nvSpPr>
        <p:spPr>
          <a:xfrm>
            <a:off x="2158048" y="5636260"/>
            <a:ext cx="7802880" cy="706755"/>
          </a:xfrm>
          <a:prstGeom prst="rect">
            <a:avLst/>
          </a:prstGeom>
          <a:noFill/>
          <a:ln w="9525">
            <a:noFill/>
          </a:ln>
        </p:spPr>
        <p:txBody>
          <a:bodyPr wrap="none" anchor="ctr">
            <a:spAutoFit/>
          </a:bodyPr>
          <a:p>
            <a:pPr algn="ctr"/>
            <a:r>
              <a:rPr lang="zh-CN" altLang="en-US" sz="2000" dirty="0">
                <a:solidFill>
                  <a:srgbClr val="FF3300"/>
                </a:solidFill>
                <a:latin typeface="黑体" panose="02010609060101010101" pitchFamily="2" charset="-122"/>
                <a:ea typeface="黑体" panose="02010609060101010101" pitchFamily="2" charset="-122"/>
              </a:rPr>
              <a:t>败坏社会风气：</a:t>
            </a:r>
            <a:r>
              <a:rPr lang="zh-CN" altLang="en-US" sz="2000" dirty="0">
                <a:solidFill>
                  <a:srgbClr val="0000FF"/>
                </a:solidFill>
                <a:latin typeface="Arial" panose="020B0604020202020204" pitchFamily="34" charset="0"/>
                <a:ea typeface="宋体" panose="02010600030101010101" pitchFamily="2" charset="-122"/>
              </a:rPr>
              <a:t>吸毒败坏社会风气，腐蚀人的灵魂，摧毁民族精神，</a:t>
            </a:r>
            <a:endParaRPr lang="zh-CN" altLang="en-US" sz="2000" dirty="0">
              <a:solidFill>
                <a:srgbClr val="0000FF"/>
              </a:solidFill>
              <a:latin typeface="Arial" panose="020B0604020202020204" pitchFamily="34" charset="0"/>
              <a:ea typeface="宋体" panose="02010600030101010101" pitchFamily="2" charset="-122"/>
            </a:endParaRPr>
          </a:p>
          <a:p>
            <a:pPr algn="ctr"/>
            <a:r>
              <a:rPr lang="zh-CN" altLang="en-US" sz="2000" dirty="0">
                <a:solidFill>
                  <a:srgbClr val="0000FF"/>
                </a:solidFill>
                <a:latin typeface="Arial" panose="020B0604020202020204" pitchFamily="34" charset="0"/>
                <a:ea typeface="宋体" panose="02010600030101010101" pitchFamily="2" charset="-122"/>
              </a:rPr>
              <a:t>这已成为全世界普遍的问题。</a:t>
            </a:r>
            <a:endParaRPr lang="zh-CN" altLang="en-US" sz="2000">
              <a:solidFill>
                <a:srgbClr val="0000FF"/>
              </a:solidFill>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6436">
                                            <p:txEl>
                                              <p:charRg st="0" end="9"/>
                                            </p:txEl>
                                          </p:spTgt>
                                        </p:tgtEl>
                                        <p:attrNameLst>
                                          <p:attrName>style.visibility</p:attrName>
                                        </p:attrNameLst>
                                      </p:cBhvr>
                                      <p:to>
                                        <p:strVal val="visible"/>
                                      </p:to>
                                    </p:set>
                                    <p:anim calcmode="lin" valueType="num">
                                      <p:cBhvr additive="base">
                                        <p:cTn id="7" dur="3000" fill="hold"/>
                                        <p:tgtEl>
                                          <p:spTgt spid="146436">
                                            <p:txEl>
                                              <p:charRg st="0" end="9"/>
                                            </p:txEl>
                                          </p:spTgt>
                                        </p:tgtEl>
                                        <p:attrNameLst>
                                          <p:attrName>ppt_x</p:attrName>
                                        </p:attrNameLst>
                                      </p:cBhvr>
                                      <p:tavLst>
                                        <p:tav tm="0">
                                          <p:val>
                                            <p:strVal val="0-#ppt_w/2"/>
                                          </p:val>
                                        </p:tav>
                                        <p:tav tm="100000">
                                          <p:val>
                                            <p:strVal val="#ppt_x"/>
                                          </p:val>
                                        </p:tav>
                                      </p:tavLst>
                                    </p:anim>
                                    <p:anim calcmode="lin" valueType="num">
                                      <p:cBhvr additive="base">
                                        <p:cTn id="8" dur="3000" fill="hold"/>
                                        <p:tgtEl>
                                          <p:spTgt spid="146436">
                                            <p:txEl>
                                              <p:charRg st="0" end="9"/>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46447"/>
                                        </p:tgtEl>
                                        <p:attrNameLst>
                                          <p:attrName>style.visibility</p:attrName>
                                        </p:attrNameLst>
                                      </p:cBhvr>
                                      <p:to>
                                        <p:strVal val="visible"/>
                                      </p:to>
                                    </p:set>
                                    <p:animEffect transition="in" filter="blinds(horizontal)">
                                      <p:cBhvr>
                                        <p:cTn id="13" dur="2000"/>
                                        <p:tgtEl>
                                          <p:spTgt spid="146447"/>
                                        </p:tgtEl>
                                      </p:cBhvr>
                                    </p:animEffect>
                                  </p:childTnLst>
                                </p:cTn>
                              </p:par>
                            </p:childTnLst>
                          </p:cTn>
                        </p:par>
                      </p:childTnLst>
                    </p:cTn>
                  </p:par>
                  <p:par>
                    <p:cTn id="14" fill="hold">
                      <p:stCondLst>
                        <p:cond delay="indefinite"/>
                      </p:stCondLst>
                      <p:childTnLst>
                        <p:par>
                          <p:cTn id="15" fill="hold">
                            <p:stCondLst>
                              <p:cond delay="0"/>
                            </p:stCondLst>
                            <p:childTnLst>
                              <p:par>
                                <p:cTn id="16" presetID="7" presetClass="entr" presetSubtype="4" fill="hold" nodeType="clickEffect">
                                  <p:stCondLst>
                                    <p:cond delay="0"/>
                                  </p:stCondLst>
                                  <p:childTnLst>
                                    <p:set>
                                      <p:cBhvr>
                                        <p:cTn id="17" dur="1" fill="hold">
                                          <p:stCondLst>
                                            <p:cond delay="0"/>
                                          </p:stCondLst>
                                        </p:cTn>
                                        <p:tgtEl>
                                          <p:spTgt spid="146445"/>
                                        </p:tgtEl>
                                        <p:attrNameLst>
                                          <p:attrName>style.visibility</p:attrName>
                                        </p:attrNameLst>
                                      </p:cBhvr>
                                      <p:to>
                                        <p:strVal val="visible"/>
                                      </p:to>
                                    </p:set>
                                    <p:anim calcmode="lin" valueType="num">
                                      <p:cBhvr additive="base">
                                        <p:cTn id="18" dur="5000" fill="hold"/>
                                        <p:tgtEl>
                                          <p:spTgt spid="146445"/>
                                        </p:tgtEl>
                                        <p:attrNameLst>
                                          <p:attrName>ppt_x</p:attrName>
                                        </p:attrNameLst>
                                      </p:cBhvr>
                                      <p:tavLst>
                                        <p:tav tm="0">
                                          <p:val>
                                            <p:strVal val="#ppt_x"/>
                                          </p:val>
                                        </p:tav>
                                        <p:tav tm="100000">
                                          <p:val>
                                            <p:strVal val="#ppt_x"/>
                                          </p:val>
                                        </p:tav>
                                      </p:tavLst>
                                    </p:anim>
                                    <p:anim calcmode="lin" valueType="num">
                                      <p:cBhvr additive="base">
                                        <p:cTn id="19" dur="5000" fill="hold"/>
                                        <p:tgtEl>
                                          <p:spTgt spid="14644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4" presetClass="entr" presetSubtype="0" fill="hold" grpId="0" nodeType="clickEffect">
                                  <p:stCondLst>
                                    <p:cond delay="0"/>
                                  </p:stCondLst>
                                  <p:childTnLst>
                                    <p:set>
                                      <p:cBhvr>
                                        <p:cTn id="23" dur="1" fill="hold">
                                          <p:stCondLst>
                                            <p:cond delay="0"/>
                                          </p:stCondLst>
                                        </p:cTn>
                                        <p:tgtEl>
                                          <p:spTgt spid="146448"/>
                                        </p:tgtEl>
                                        <p:attrNameLst>
                                          <p:attrName>style.visibility</p:attrName>
                                        </p:attrNameLst>
                                      </p:cBhvr>
                                      <p:to>
                                        <p:strVal val="visible"/>
                                      </p:to>
                                    </p:set>
                                    <p:anim calcmode="lin" valueType="num">
                                      <p:cBhvr>
                                        <p:cTn id="24" dur="1" fill="hold"/>
                                        <p:tgtEl>
                                          <p:spTgt spid="146448"/>
                                        </p:tgtEl>
                                      </p:cBhvr>
                                    </p:anim>
                                  </p:childTnLst>
                                </p:cTn>
                              </p:par>
                            </p:childTnLst>
                          </p:cTn>
                        </p:par>
                      </p:childTnLst>
                    </p:cTn>
                  </p:par>
                  <p:par>
                    <p:cTn id="25" fill="hold">
                      <p:stCondLst>
                        <p:cond delay="indefinite"/>
                      </p:stCondLst>
                      <p:childTnLst>
                        <p:par>
                          <p:cTn id="26" fill="hold">
                            <p:stCondLst>
                              <p:cond delay="0"/>
                            </p:stCondLst>
                            <p:childTnLst>
                              <p:par>
                                <p:cTn id="27" presetID="13" presetClass="entr" presetSubtype="16" fill="hold" nodeType="clickEffect">
                                  <p:stCondLst>
                                    <p:cond delay="0"/>
                                  </p:stCondLst>
                                  <p:childTnLst>
                                    <p:set>
                                      <p:cBhvr>
                                        <p:cTn id="28" dur="1" fill="hold">
                                          <p:stCondLst>
                                            <p:cond delay="0"/>
                                          </p:stCondLst>
                                        </p:cTn>
                                        <p:tgtEl>
                                          <p:spTgt spid="146446"/>
                                        </p:tgtEl>
                                        <p:attrNameLst>
                                          <p:attrName>style.visibility</p:attrName>
                                        </p:attrNameLst>
                                      </p:cBhvr>
                                      <p:to>
                                        <p:strVal val="visible"/>
                                      </p:to>
                                    </p:set>
                                    <p:animEffect transition="in" filter="plus(in)">
                                      <p:cBhvr>
                                        <p:cTn id="29" dur="3000"/>
                                        <p:tgtEl>
                                          <p:spTgt spid="1464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47" grpId="0"/>
      <p:bldP spid="14644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1265"/>
          <p:cNvSpPr>
            <a:spLocks noGrp="1"/>
          </p:cNvSpPr>
          <p:nvPr>
            <p:ph type="title"/>
          </p:nvPr>
        </p:nvSpPr>
        <p:spPr>
          <a:xfrm>
            <a:off x="494030" y="228600"/>
            <a:ext cx="6272530" cy="990600"/>
          </a:xfrm>
        </p:spPr>
        <p:txBody>
          <a:bodyPr anchor="b"/>
          <a:p>
            <a:r>
              <a:rPr lang="zh-CN" altLang="en-US" sz="4000" dirty="0">
                <a:solidFill>
                  <a:srgbClr val="0000FF"/>
                </a:solidFill>
                <a:ea typeface="华文新魏" pitchFamily="2" charset="-122"/>
              </a:rPr>
              <a:t>四、毒品的危害</a:t>
            </a:r>
            <a:endParaRPr lang="zh-CN" altLang="en-US" sz="4000" dirty="0">
              <a:solidFill>
                <a:srgbClr val="0000FF"/>
              </a:solidFill>
              <a:ea typeface="华文新魏" pitchFamily="2" charset="-122"/>
            </a:endParaRPr>
          </a:p>
        </p:txBody>
      </p:sp>
      <p:sp>
        <p:nvSpPr>
          <p:cNvPr id="11267" name="内容占位符 11266"/>
          <p:cNvSpPr>
            <a:spLocks noGrp="1"/>
          </p:cNvSpPr>
          <p:nvPr>
            <p:ph idx="1"/>
          </p:nvPr>
        </p:nvSpPr>
        <p:spPr>
          <a:xfrm>
            <a:off x="1757680" y="1873250"/>
            <a:ext cx="10405110" cy="3462655"/>
          </a:xfrm>
        </p:spPr>
        <p:txBody>
          <a:bodyPr anchor="t"/>
          <a:p>
            <a:r>
              <a:rPr lang="zh-CN" altLang="en-US" sz="3600" b="1" dirty="0">
                <a:solidFill>
                  <a:srgbClr val="FF0000"/>
                </a:solidFill>
              </a:rPr>
              <a:t>（一）、 </a:t>
            </a:r>
            <a:r>
              <a:rPr lang="zh-CN" altLang="en-US" sz="3600" dirty="0">
                <a:solidFill>
                  <a:srgbClr val="FF0000"/>
                </a:solidFill>
              </a:rPr>
              <a:t>毒品毁人毁健康；</a:t>
            </a:r>
            <a:endParaRPr lang="zh-CN" altLang="en-US" sz="3600" dirty="0">
              <a:solidFill>
                <a:srgbClr val="FF0000"/>
              </a:solidFill>
            </a:endParaRPr>
          </a:p>
          <a:p>
            <a:pPr>
              <a:buNone/>
            </a:pPr>
            <a:endParaRPr lang="zh-CN" altLang="en-US" sz="3600" b="1" dirty="0">
              <a:solidFill>
                <a:srgbClr val="0000FF"/>
              </a:solidFill>
            </a:endParaRPr>
          </a:p>
          <a:p>
            <a:r>
              <a:rPr lang="zh-CN" altLang="en-US" sz="3600" b="1" dirty="0">
                <a:solidFill>
                  <a:srgbClr val="0000FF"/>
                </a:solidFill>
              </a:rPr>
              <a:t>（二）、</a:t>
            </a:r>
            <a:r>
              <a:rPr lang="zh-CN" altLang="en-US" sz="3600" dirty="0">
                <a:solidFill>
                  <a:srgbClr val="0000FF"/>
                </a:solidFill>
              </a:rPr>
              <a:t>毒品令人倾家荡产、家破人亡；</a:t>
            </a:r>
            <a:endParaRPr lang="zh-CN" altLang="en-US" sz="3600" dirty="0">
              <a:solidFill>
                <a:srgbClr val="0000FF"/>
              </a:solidFill>
            </a:endParaRPr>
          </a:p>
          <a:p>
            <a:pPr>
              <a:buNone/>
            </a:pPr>
            <a:endParaRPr lang="zh-CN" altLang="en-US" sz="3600" b="1" dirty="0">
              <a:solidFill>
                <a:srgbClr val="0000FF"/>
              </a:solidFill>
            </a:endParaRPr>
          </a:p>
          <a:p>
            <a:r>
              <a:rPr lang="zh-CN" altLang="en-US" sz="3600" b="1" dirty="0">
                <a:solidFill>
                  <a:srgbClr val="0000FF"/>
                </a:solidFill>
              </a:rPr>
              <a:t>（三）、</a:t>
            </a:r>
            <a:r>
              <a:rPr lang="zh-CN" altLang="en-US" sz="3600" dirty="0">
                <a:solidFill>
                  <a:srgbClr val="0000FF"/>
                </a:solidFill>
              </a:rPr>
              <a:t>吸毒走上犯罪道路，危害社会。</a:t>
            </a:r>
            <a:endParaRPr lang="zh-CN" altLang="en-US" sz="3600" dirty="0">
              <a:solidFill>
                <a:srgbClr val="0000FF"/>
              </a:solidFill>
            </a:endParaRPr>
          </a:p>
        </p:txBody>
      </p:sp>
      <p:sp>
        <p:nvSpPr>
          <p:cNvPr id="30723" name="文本框 11267"/>
          <p:cNvSpPr txBox="1"/>
          <p:nvPr/>
        </p:nvSpPr>
        <p:spPr>
          <a:xfrm>
            <a:off x="2514600" y="1219200"/>
            <a:ext cx="2057400" cy="521970"/>
          </a:xfrm>
          <a:prstGeom prst="rect">
            <a:avLst/>
          </a:prstGeom>
          <a:noFill/>
          <a:ln w="9525">
            <a:noFill/>
          </a:ln>
        </p:spPr>
        <p:txBody>
          <a:bodyPr anchor="t">
            <a:spAutoFit/>
          </a:bodyPr>
          <a:p>
            <a:pPr>
              <a:spcBef>
                <a:spcPct val="50000"/>
              </a:spcBef>
            </a:pPr>
            <a:r>
              <a:rPr lang="zh-CN" altLang="en-US" sz="2800" dirty="0">
                <a:solidFill>
                  <a:srgbClr val="FF0000"/>
                </a:solidFill>
                <a:latin typeface="黑体" panose="02010609060101010101" pitchFamily="2" charset="-122"/>
                <a:ea typeface="黑体" panose="02010609060101010101" pitchFamily="2" charset="-122"/>
              </a:rPr>
              <a:t>总结归纳</a:t>
            </a:r>
            <a:endParaRPr lang="zh-CN" altLang="en-US" sz="2800" dirty="0">
              <a:solidFill>
                <a:srgbClr val="FF0000"/>
              </a:solidFill>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11266"/>
                                        </p:tgtEl>
                                        <p:attrNameLst>
                                          <p:attrName>style.visibility</p:attrName>
                                        </p:attrNameLst>
                                      </p:cBhvr>
                                      <p:to>
                                        <p:strVal val="visible"/>
                                      </p:to>
                                    </p:set>
                                    <p:animEffect transition="in" filter="fade">
                                      <p:cBhvr>
                                        <p:cTn id="7" dur="1000">
                                          <p:stCondLst>
                                            <p:cond delay="0"/>
                                          </p:stCondLst>
                                        </p:cTn>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11267">
                                            <p:txEl>
                                              <p:charRg st="0" end="12"/>
                                            </p:txEl>
                                          </p:spTgt>
                                        </p:tgtEl>
                                        <p:attrNameLst>
                                          <p:attrName>style.visibility</p:attrName>
                                        </p:attrNameLst>
                                      </p:cBhvr>
                                      <p:to>
                                        <p:strVal val="visible"/>
                                      </p:to>
                                    </p:set>
                                    <p:animEffect transition="in" filter="fade">
                                      <p:cBhvr>
                                        <p:cTn id="12" dur="500">
                                          <p:stCondLst>
                                            <p:cond delay="0"/>
                                          </p:stCondLst>
                                        </p:cTn>
                                        <p:tgtEl>
                                          <p:spTgt spid="11267">
                                            <p:txEl>
                                              <p:charRg st="0" end="1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11267">
                                            <p:txEl>
                                              <p:charRg st="13" end="30"/>
                                            </p:txEl>
                                          </p:spTgt>
                                        </p:tgtEl>
                                        <p:attrNameLst>
                                          <p:attrName>style.visibility</p:attrName>
                                        </p:attrNameLst>
                                      </p:cBhvr>
                                      <p:to>
                                        <p:strVal val="visible"/>
                                      </p:to>
                                    </p:set>
                                    <p:animEffect transition="in" filter="fade">
                                      <p:cBhvr>
                                        <p:cTn id="17" dur="500">
                                          <p:stCondLst>
                                            <p:cond delay="0"/>
                                          </p:stCondLst>
                                        </p:cTn>
                                        <p:tgtEl>
                                          <p:spTgt spid="11267">
                                            <p:txEl>
                                              <p:charRg st="13" end="3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11267">
                                            <p:txEl>
                                              <p:charRg st="31" end="48"/>
                                            </p:txEl>
                                          </p:spTgt>
                                        </p:tgtEl>
                                        <p:attrNameLst>
                                          <p:attrName>style.visibility</p:attrName>
                                        </p:attrNameLst>
                                      </p:cBhvr>
                                      <p:to>
                                        <p:strVal val="visible"/>
                                      </p:to>
                                    </p:set>
                                    <p:animEffect transition="in" filter="fade">
                                      <p:cBhvr>
                                        <p:cTn id="22" dur="500">
                                          <p:stCondLst>
                                            <p:cond delay="0"/>
                                          </p:stCondLst>
                                        </p:cTn>
                                        <p:tgtEl>
                                          <p:spTgt spid="11267">
                                            <p:txEl>
                                              <p:charRg st="31" end="4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p:bldP spid="11267"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标题 14337"/>
          <p:cNvSpPr>
            <a:spLocks noGrp="1"/>
          </p:cNvSpPr>
          <p:nvPr>
            <p:ph type="title"/>
          </p:nvPr>
        </p:nvSpPr>
        <p:spPr>
          <a:xfrm>
            <a:off x="1015365" y="381000"/>
            <a:ext cx="7522845" cy="838200"/>
          </a:xfrm>
        </p:spPr>
        <p:txBody>
          <a:bodyPr anchor="b"/>
          <a:p>
            <a:r>
              <a:rPr lang="zh-CN" altLang="en-US" sz="4000" b="1" dirty="0">
                <a:solidFill>
                  <a:srgbClr val="FF0000"/>
                </a:solidFill>
                <a:ea typeface="楷体_GB2312" pitchFamily="49" charset="-122"/>
              </a:rPr>
              <a:t>五、珍爱生命，预防毒品</a:t>
            </a:r>
            <a:endParaRPr lang="zh-CN" altLang="en-US" sz="4000" b="1" dirty="0">
              <a:solidFill>
                <a:srgbClr val="FF0000"/>
              </a:solidFill>
              <a:ea typeface="楷体_GB2312" pitchFamily="49" charset="-122"/>
            </a:endParaRPr>
          </a:p>
        </p:txBody>
      </p:sp>
      <p:sp>
        <p:nvSpPr>
          <p:cNvPr id="14341" name="文本框 14340"/>
          <p:cNvSpPr txBox="1"/>
          <p:nvPr/>
        </p:nvSpPr>
        <p:spPr>
          <a:xfrm>
            <a:off x="2286000" y="2667000"/>
            <a:ext cx="7620000" cy="1076325"/>
          </a:xfrm>
          <a:prstGeom prst="rect">
            <a:avLst/>
          </a:prstGeom>
          <a:noFill/>
          <a:ln w="9525">
            <a:noFill/>
          </a:ln>
        </p:spPr>
        <p:txBody>
          <a:bodyPr anchor="t">
            <a:spAutoFit/>
          </a:bodyPr>
          <a:p>
            <a:pPr>
              <a:spcBef>
                <a:spcPct val="50000"/>
              </a:spcBef>
            </a:pPr>
            <a:r>
              <a:rPr lang="en-US" altLang="zh-CN" sz="3200" dirty="0">
                <a:solidFill>
                  <a:srgbClr val="0000FF"/>
                </a:solidFill>
                <a:latin typeface="黑体" panose="02010609060101010101" pitchFamily="2" charset="-122"/>
                <a:ea typeface="黑体" panose="02010609060101010101" pitchFamily="2" charset="-122"/>
              </a:rPr>
              <a:t>1</a:t>
            </a:r>
            <a:r>
              <a:rPr lang="zh-CN" altLang="en-US" sz="3200" dirty="0">
                <a:solidFill>
                  <a:srgbClr val="0000FF"/>
                </a:solidFill>
                <a:latin typeface="黑体" panose="02010609060101010101" pitchFamily="2" charset="-122"/>
                <a:ea typeface="黑体" panose="02010609060101010101" pitchFamily="2" charset="-122"/>
              </a:rPr>
              <a:t>、想一想：当有人向你提供毒品是，你会怎么做？</a:t>
            </a:r>
            <a:endParaRPr lang="zh-CN" altLang="en-US" sz="3200" dirty="0">
              <a:solidFill>
                <a:srgbClr val="0000FF"/>
              </a:solidFill>
              <a:latin typeface="黑体" panose="02010609060101010101" pitchFamily="2" charset="-122"/>
              <a:ea typeface="黑体" panose="02010609060101010101" pitchFamily="2" charset="-122"/>
            </a:endParaRPr>
          </a:p>
        </p:txBody>
      </p:sp>
      <p:sp>
        <p:nvSpPr>
          <p:cNvPr id="14342" name="文本框 14341"/>
          <p:cNvSpPr txBox="1"/>
          <p:nvPr/>
        </p:nvSpPr>
        <p:spPr>
          <a:xfrm>
            <a:off x="2362200" y="4572000"/>
            <a:ext cx="6477000" cy="583565"/>
          </a:xfrm>
          <a:prstGeom prst="rect">
            <a:avLst/>
          </a:prstGeom>
          <a:noFill/>
          <a:ln w="9525">
            <a:noFill/>
          </a:ln>
        </p:spPr>
        <p:txBody>
          <a:bodyPr anchor="t">
            <a:spAutoFit/>
          </a:bodyPr>
          <a:p>
            <a:pPr>
              <a:spcBef>
                <a:spcPct val="50000"/>
              </a:spcBef>
            </a:pPr>
            <a:r>
              <a:rPr lang="en-US" altLang="zh-CN" sz="3200" dirty="0">
                <a:solidFill>
                  <a:srgbClr val="0000FF"/>
                </a:solidFill>
                <a:latin typeface="黑体" panose="02010609060101010101" pitchFamily="2" charset="-122"/>
                <a:ea typeface="黑体" panose="02010609060101010101" pitchFamily="2" charset="-122"/>
              </a:rPr>
              <a:t>2</a:t>
            </a:r>
            <a:r>
              <a:rPr lang="zh-CN" altLang="en-US" sz="3200" dirty="0">
                <a:solidFill>
                  <a:srgbClr val="0000FF"/>
                </a:solidFill>
                <a:latin typeface="黑体" panose="02010609060101010101" pitchFamily="2" charset="-122"/>
                <a:ea typeface="黑体" panose="02010609060101010101" pitchFamily="2" charset="-122"/>
              </a:rPr>
              <a:t>、谈一谈：你如何防止吸毒？</a:t>
            </a:r>
            <a:endParaRPr lang="zh-CN" altLang="en-US" sz="3200" dirty="0">
              <a:solidFill>
                <a:srgbClr val="0000FF"/>
              </a:solidFill>
              <a:latin typeface="黑体" panose="02010609060101010101" pitchFamily="2" charset="-122"/>
              <a:ea typeface="黑体" panose="02010609060101010101" pitchFamily="2" charset="-122"/>
            </a:endParaRPr>
          </a:p>
        </p:txBody>
      </p:sp>
      <p:sp>
        <p:nvSpPr>
          <p:cNvPr id="14343" name="文本框 14342"/>
          <p:cNvSpPr txBox="1"/>
          <p:nvPr/>
        </p:nvSpPr>
        <p:spPr>
          <a:xfrm>
            <a:off x="1905000" y="1524000"/>
            <a:ext cx="2819400" cy="706755"/>
          </a:xfrm>
          <a:prstGeom prst="rect">
            <a:avLst/>
          </a:prstGeom>
          <a:noFill/>
          <a:ln w="9525">
            <a:noFill/>
          </a:ln>
        </p:spPr>
        <p:txBody>
          <a:bodyPr anchor="t">
            <a:spAutoFit/>
          </a:bodyPr>
          <a:p>
            <a:pPr>
              <a:spcBef>
                <a:spcPct val="50000"/>
              </a:spcBef>
            </a:pPr>
            <a:r>
              <a:rPr lang="zh-CN" altLang="en-US" sz="4000" dirty="0">
                <a:solidFill>
                  <a:schemeClr val="folHlink"/>
                </a:solidFill>
                <a:latin typeface="黑体" panose="02010609060101010101" pitchFamily="2" charset="-122"/>
                <a:ea typeface="黑体" panose="02010609060101010101" pitchFamily="2" charset="-122"/>
              </a:rPr>
              <a:t>讨论、交流</a:t>
            </a:r>
            <a:endParaRPr lang="zh-CN" altLang="en-US" sz="4000" dirty="0">
              <a:solidFill>
                <a:schemeClr val="folHlink"/>
              </a:solidFill>
              <a:latin typeface="黑体" panose="02010609060101010101" pitchFamily="2" charset="-122"/>
              <a:ea typeface="黑体" panose="0201060906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43"/>
                                        </p:tgtEl>
                                        <p:attrNameLst>
                                          <p:attrName>style.visibility</p:attrName>
                                        </p:attrNameLst>
                                      </p:cBhvr>
                                      <p:to>
                                        <p:strVal val="visible"/>
                                      </p:to>
                                    </p:set>
                                    <p:anim calcmode="lin" valueType="num">
                                      <p:cBhvr additive="base">
                                        <p:cTn id="7" dur="2000" fill="hold"/>
                                        <p:tgtEl>
                                          <p:spTgt spid="14343"/>
                                        </p:tgtEl>
                                        <p:attrNameLst>
                                          <p:attrName>ppt_x</p:attrName>
                                        </p:attrNameLst>
                                      </p:cBhvr>
                                      <p:tavLst>
                                        <p:tav tm="0">
                                          <p:val>
                                            <p:strVal val="0-#ppt_w/2"/>
                                          </p:val>
                                        </p:tav>
                                        <p:tav tm="100000">
                                          <p:val>
                                            <p:strVal val="#ppt_x"/>
                                          </p:val>
                                        </p:tav>
                                      </p:tavLst>
                                    </p:anim>
                                    <p:anim calcmode="lin" valueType="num">
                                      <p:cBhvr additive="base">
                                        <p:cTn id="8" dur="2000" fill="hold"/>
                                        <p:tgtEl>
                                          <p:spTgt spid="1434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41"/>
                                        </p:tgtEl>
                                        <p:attrNameLst>
                                          <p:attrName>style.visibility</p:attrName>
                                        </p:attrNameLst>
                                      </p:cBhvr>
                                      <p:to>
                                        <p:strVal val="visible"/>
                                      </p:to>
                                    </p:set>
                                    <p:anim calcmode="lin" valueType="num">
                                      <p:cBhvr additive="base">
                                        <p:cTn id="13" dur="2000" fill="hold"/>
                                        <p:tgtEl>
                                          <p:spTgt spid="14341"/>
                                        </p:tgtEl>
                                        <p:attrNameLst>
                                          <p:attrName>ppt_x</p:attrName>
                                        </p:attrNameLst>
                                      </p:cBhvr>
                                      <p:tavLst>
                                        <p:tav tm="0">
                                          <p:val>
                                            <p:strVal val="#ppt_x"/>
                                          </p:val>
                                        </p:tav>
                                        <p:tav tm="100000">
                                          <p:val>
                                            <p:strVal val="#ppt_x"/>
                                          </p:val>
                                        </p:tav>
                                      </p:tavLst>
                                    </p:anim>
                                    <p:anim calcmode="lin" valueType="num">
                                      <p:cBhvr additive="base">
                                        <p:cTn id="14" dur="2000" fill="hold"/>
                                        <p:tgtEl>
                                          <p:spTgt spid="1434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4342"/>
                                        </p:tgtEl>
                                        <p:attrNameLst>
                                          <p:attrName>style.visibility</p:attrName>
                                        </p:attrNameLst>
                                      </p:cBhvr>
                                      <p:to>
                                        <p:strVal val="visible"/>
                                      </p:to>
                                    </p:set>
                                    <p:anim calcmode="lin" valueType="num">
                                      <p:cBhvr additive="base">
                                        <p:cTn id="19" dur="2000" fill="hold"/>
                                        <p:tgtEl>
                                          <p:spTgt spid="14342"/>
                                        </p:tgtEl>
                                        <p:attrNameLst>
                                          <p:attrName>ppt_x</p:attrName>
                                        </p:attrNameLst>
                                      </p:cBhvr>
                                      <p:tavLst>
                                        <p:tav tm="0">
                                          <p:val>
                                            <p:strVal val="1+#ppt_w/2"/>
                                          </p:val>
                                        </p:tav>
                                        <p:tav tm="100000">
                                          <p:val>
                                            <p:strVal val="#ppt_x"/>
                                          </p:val>
                                        </p:tav>
                                      </p:tavLst>
                                    </p:anim>
                                    <p:anim calcmode="lin" valueType="num">
                                      <p:cBhvr additive="base">
                                        <p:cTn id="20" dur="2000" fill="hold"/>
                                        <p:tgtEl>
                                          <p:spTgt spid="143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P spid="14342" grpId="0"/>
      <p:bldP spid="1434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9747" name="矩形 159746"/>
          <p:cNvSpPr/>
          <p:nvPr/>
        </p:nvSpPr>
        <p:spPr>
          <a:xfrm>
            <a:off x="1828800" y="914400"/>
            <a:ext cx="4495800" cy="460375"/>
          </a:xfrm>
          <a:prstGeom prst="rect">
            <a:avLst/>
          </a:prstGeom>
          <a:noFill/>
          <a:ln w="9525">
            <a:noFill/>
          </a:ln>
        </p:spPr>
        <p:txBody>
          <a:bodyPr anchor="t">
            <a:spAutoFit/>
          </a:bodyPr>
          <a:p>
            <a:r>
              <a:rPr lang="zh-CN" altLang="en-US" dirty="0">
                <a:solidFill>
                  <a:srgbClr val="0000FF"/>
                </a:solidFill>
                <a:latin typeface="黑体" panose="02010609060101010101" pitchFamily="2" charset="-122"/>
                <a:ea typeface="黑体" panose="02010609060101010101" pitchFamily="2" charset="-122"/>
              </a:rPr>
              <a:t>（一）导致青少年吸毒的原因</a:t>
            </a:r>
            <a:endParaRPr lang="zh-CN" altLang="en-US">
              <a:solidFill>
                <a:srgbClr val="0000FF"/>
              </a:solidFill>
              <a:latin typeface="黑体" panose="02010609060101010101" pitchFamily="2" charset="-122"/>
              <a:ea typeface="黑体" panose="02010609060101010101" pitchFamily="2" charset="-122"/>
            </a:endParaRPr>
          </a:p>
        </p:txBody>
      </p:sp>
      <p:sp>
        <p:nvSpPr>
          <p:cNvPr id="32770" name="矩形 159752"/>
          <p:cNvSpPr/>
          <p:nvPr/>
        </p:nvSpPr>
        <p:spPr>
          <a:xfrm>
            <a:off x="648970" y="152400"/>
            <a:ext cx="6870700" cy="685800"/>
          </a:xfrm>
          <a:prstGeom prst="rect">
            <a:avLst/>
          </a:prstGeom>
          <a:noFill/>
          <a:ln w="9525">
            <a:noFill/>
          </a:ln>
        </p:spPr>
        <p:txBody>
          <a:bodyPr anchor="b"/>
          <a:p>
            <a:pPr algn="ctr"/>
            <a:r>
              <a:rPr lang="zh-CN" altLang="en-US" sz="4000" dirty="0">
                <a:solidFill>
                  <a:srgbClr val="FF0000"/>
                </a:solidFill>
                <a:latin typeface="Arial" panose="020B0604020202020204" pitchFamily="34" charset="0"/>
                <a:ea typeface="楷体_GB2312" pitchFamily="49" charset="-122"/>
              </a:rPr>
              <a:t>五、珍爱生命，预防毒品</a:t>
            </a:r>
            <a:endParaRPr lang="zh-CN" altLang="en-US" sz="4000" dirty="0">
              <a:solidFill>
                <a:srgbClr val="FF0000"/>
              </a:solidFill>
              <a:latin typeface="Arial" panose="020B0604020202020204" pitchFamily="34" charset="0"/>
              <a:ea typeface="楷体_GB2312" pitchFamily="49" charset="-122"/>
            </a:endParaRPr>
          </a:p>
        </p:txBody>
      </p:sp>
      <p:pic>
        <p:nvPicPr>
          <p:cNvPr id="159754" name="图片 159753" descr="第一次吸毒画"/>
          <p:cNvPicPr>
            <a:picLocks noChangeAspect="1"/>
          </p:cNvPicPr>
          <p:nvPr/>
        </p:nvPicPr>
        <p:blipFill>
          <a:blip r:embed="rId1"/>
          <a:stretch>
            <a:fillRect/>
          </a:stretch>
        </p:blipFill>
        <p:spPr>
          <a:xfrm>
            <a:off x="3657600" y="1600200"/>
            <a:ext cx="1925638" cy="2286000"/>
          </a:xfrm>
          <a:prstGeom prst="rect">
            <a:avLst/>
          </a:prstGeom>
          <a:noFill/>
          <a:ln w="9525">
            <a:noFill/>
          </a:ln>
        </p:spPr>
      </p:pic>
      <p:pic>
        <p:nvPicPr>
          <p:cNvPr id="159755" name="图片 159754" descr="青少年如何防止吸毒1"/>
          <p:cNvPicPr>
            <a:picLocks noChangeAspect="1"/>
          </p:cNvPicPr>
          <p:nvPr/>
        </p:nvPicPr>
        <p:blipFill>
          <a:blip r:embed="rId2"/>
          <a:stretch>
            <a:fillRect/>
          </a:stretch>
        </p:blipFill>
        <p:spPr>
          <a:xfrm>
            <a:off x="6858000" y="1236663"/>
            <a:ext cx="3429000" cy="2540000"/>
          </a:xfrm>
          <a:prstGeom prst="rect">
            <a:avLst/>
          </a:prstGeom>
          <a:noFill/>
          <a:ln w="9525">
            <a:noFill/>
          </a:ln>
        </p:spPr>
      </p:pic>
      <p:sp>
        <p:nvSpPr>
          <p:cNvPr id="159750" name="矩形 159749"/>
          <p:cNvSpPr/>
          <p:nvPr/>
        </p:nvSpPr>
        <p:spPr>
          <a:xfrm>
            <a:off x="7924800" y="1065213"/>
            <a:ext cx="2438400" cy="460375"/>
          </a:xfrm>
          <a:prstGeom prst="rect">
            <a:avLst/>
          </a:prstGeom>
          <a:noFill/>
          <a:ln w="9525">
            <a:noFill/>
          </a:ln>
        </p:spPr>
        <p:txBody>
          <a:bodyPr anchor="ctr">
            <a:spAutoFit/>
          </a:bodyPr>
          <a:p>
            <a:r>
              <a:rPr lang="zh-CN" altLang="en-US">
                <a:latin typeface="黑体" panose="02010609060101010101" pitchFamily="2" charset="-122"/>
                <a:ea typeface="黑体" panose="02010609060101010101" pitchFamily="2" charset="-122"/>
              </a:rPr>
              <a:t>（</a:t>
            </a:r>
            <a:r>
              <a:rPr lang="en-US" altLang="zh-CN">
                <a:latin typeface="黑体" panose="02010609060101010101" pitchFamily="2" charset="-122"/>
                <a:ea typeface="黑体" panose="02010609060101010101" pitchFamily="2" charset="-122"/>
              </a:rPr>
              <a:t>2</a:t>
            </a:r>
            <a:r>
              <a:rPr lang="zh-CN" altLang="en-US">
                <a:latin typeface="黑体" panose="02010609060101010101" pitchFamily="2" charset="-122"/>
                <a:ea typeface="黑体" panose="02010609060101010101" pitchFamily="2" charset="-122"/>
              </a:rPr>
              <a:t>）</a:t>
            </a:r>
            <a:r>
              <a:rPr lang="zh-CN" altLang="en-US" sz="2000" b="0">
                <a:latin typeface="黑体" panose="02010609060101010101" pitchFamily="2" charset="-122"/>
                <a:ea typeface="黑体" panose="02010609060101010101" pitchFamily="2" charset="-122"/>
              </a:rPr>
              <a:t> </a:t>
            </a:r>
            <a:r>
              <a:rPr lang="zh-CN" altLang="en-US" dirty="0">
                <a:solidFill>
                  <a:srgbClr val="FF3300"/>
                </a:solidFill>
                <a:latin typeface="黑体" panose="02010609060101010101" pitchFamily="2" charset="-122"/>
                <a:ea typeface="黑体" panose="02010609060101010101" pitchFamily="2" charset="-122"/>
              </a:rPr>
              <a:t>寻找刺激</a:t>
            </a:r>
            <a:endParaRPr lang="zh-CN" altLang="en-US">
              <a:latin typeface="黑体" panose="02010609060101010101" pitchFamily="2" charset="-122"/>
              <a:ea typeface="黑体" panose="02010609060101010101" pitchFamily="2" charset="-122"/>
            </a:endParaRPr>
          </a:p>
        </p:txBody>
      </p:sp>
      <p:pic>
        <p:nvPicPr>
          <p:cNvPr id="159756" name="图片 159755" descr="毒贩子"/>
          <p:cNvPicPr>
            <a:picLocks noChangeAspect="1"/>
          </p:cNvPicPr>
          <p:nvPr/>
        </p:nvPicPr>
        <p:blipFill>
          <a:blip r:embed="rId3"/>
          <a:srcRect l="8611" t="14615" r="6900" b="9714"/>
          <a:stretch>
            <a:fillRect/>
          </a:stretch>
        </p:blipFill>
        <p:spPr>
          <a:xfrm>
            <a:off x="6172200" y="4229100"/>
            <a:ext cx="3505200" cy="2628900"/>
          </a:xfrm>
          <a:prstGeom prst="rect">
            <a:avLst/>
          </a:prstGeom>
          <a:noFill/>
          <a:ln w="9525">
            <a:noFill/>
          </a:ln>
        </p:spPr>
      </p:pic>
      <p:pic>
        <p:nvPicPr>
          <p:cNvPr id="159757" name="图片 159756" descr="挫折和困难"/>
          <p:cNvPicPr>
            <a:picLocks noChangeAspect="1"/>
          </p:cNvPicPr>
          <p:nvPr/>
        </p:nvPicPr>
        <p:blipFill>
          <a:blip r:embed="rId4"/>
          <a:srcRect l="15347" t="16208" r="3542"/>
          <a:stretch>
            <a:fillRect/>
          </a:stretch>
        </p:blipFill>
        <p:spPr>
          <a:xfrm>
            <a:off x="2438400" y="4038600"/>
            <a:ext cx="3200400" cy="2400300"/>
          </a:xfrm>
          <a:prstGeom prst="rect">
            <a:avLst/>
          </a:prstGeom>
          <a:noFill/>
          <a:ln w="9525">
            <a:noFill/>
          </a:ln>
        </p:spPr>
      </p:pic>
      <p:sp>
        <p:nvSpPr>
          <p:cNvPr id="159748" name="矩形 159747"/>
          <p:cNvSpPr/>
          <p:nvPr/>
        </p:nvSpPr>
        <p:spPr>
          <a:xfrm>
            <a:off x="1676400" y="1751013"/>
            <a:ext cx="3048000" cy="460375"/>
          </a:xfrm>
          <a:prstGeom prst="rect">
            <a:avLst/>
          </a:prstGeom>
          <a:noFill/>
          <a:ln w="9525">
            <a:noFill/>
          </a:ln>
        </p:spPr>
        <p:txBody>
          <a:bodyPr anchor="ctr">
            <a:spAutoFit/>
          </a:bodyPr>
          <a:p>
            <a:pPr indent="266700"/>
            <a:r>
              <a:rPr lang="zh-CN" altLang="en-US">
                <a:latin typeface="黑体" panose="02010609060101010101" pitchFamily="2" charset="-122"/>
                <a:ea typeface="黑体" panose="02010609060101010101" pitchFamily="2" charset="-122"/>
              </a:rPr>
              <a:t>（</a:t>
            </a:r>
            <a:r>
              <a:rPr lang="en-US" altLang="zh-CN">
                <a:latin typeface="黑体" panose="02010609060101010101" pitchFamily="2" charset="-122"/>
                <a:ea typeface="黑体" panose="02010609060101010101" pitchFamily="2" charset="-122"/>
              </a:rPr>
              <a:t>1</a:t>
            </a:r>
            <a:r>
              <a:rPr lang="zh-CN" altLang="en-US">
                <a:latin typeface="黑体" panose="02010609060101010101" pitchFamily="2" charset="-122"/>
                <a:ea typeface="黑体" panose="02010609060101010101" pitchFamily="2" charset="-122"/>
              </a:rPr>
              <a:t>） </a:t>
            </a:r>
            <a:r>
              <a:rPr lang="zh-CN" altLang="en-US" dirty="0">
                <a:solidFill>
                  <a:srgbClr val="FF3300"/>
                </a:solidFill>
                <a:latin typeface="黑体" panose="02010609060101010101" pitchFamily="2" charset="-122"/>
                <a:ea typeface="黑体" panose="02010609060101010101" pitchFamily="2" charset="-122"/>
              </a:rPr>
              <a:t>好奇心驱使</a:t>
            </a:r>
            <a:endParaRPr lang="zh-CN" altLang="en-US">
              <a:latin typeface="黑体" panose="02010609060101010101" pitchFamily="2" charset="-122"/>
              <a:ea typeface="黑体" panose="02010609060101010101" pitchFamily="2" charset="-122"/>
            </a:endParaRPr>
          </a:p>
        </p:txBody>
      </p:sp>
      <p:sp>
        <p:nvSpPr>
          <p:cNvPr id="159751" name="矩形 159750"/>
          <p:cNvSpPr/>
          <p:nvPr/>
        </p:nvSpPr>
        <p:spPr>
          <a:xfrm>
            <a:off x="1524000" y="4037013"/>
            <a:ext cx="2590800" cy="460375"/>
          </a:xfrm>
          <a:prstGeom prst="rect">
            <a:avLst/>
          </a:prstGeom>
          <a:noFill/>
          <a:ln w="9525">
            <a:noFill/>
          </a:ln>
        </p:spPr>
        <p:txBody>
          <a:bodyPr anchor="ctr">
            <a:spAutoFit/>
          </a:bodyPr>
          <a:p>
            <a:r>
              <a:rPr lang="en-US" altLang="zh-CN" sz="1800">
                <a:latin typeface="Arial" panose="020B0604020202020204" pitchFamily="34" charset="0"/>
                <a:ea typeface="宋体" panose="02010600030101010101" pitchFamily="2" charset="-122"/>
              </a:rPr>
              <a:t> </a:t>
            </a:r>
            <a:r>
              <a:rPr lang="zh-CN" altLang="en-US">
                <a:latin typeface="黑体" panose="02010609060101010101" pitchFamily="2" charset="-122"/>
                <a:ea typeface="黑体" panose="02010609060101010101" pitchFamily="2" charset="-122"/>
              </a:rPr>
              <a:t>（</a:t>
            </a:r>
            <a:r>
              <a:rPr lang="en-US" altLang="zh-CN">
                <a:latin typeface="黑体" panose="02010609060101010101" pitchFamily="2" charset="-122"/>
                <a:ea typeface="黑体" panose="02010609060101010101" pitchFamily="2" charset="-122"/>
              </a:rPr>
              <a:t>3</a:t>
            </a:r>
            <a:r>
              <a:rPr lang="zh-CN" altLang="en-US">
                <a:latin typeface="黑体" panose="02010609060101010101" pitchFamily="2" charset="-122"/>
                <a:ea typeface="黑体" panose="02010609060101010101" pitchFamily="2" charset="-122"/>
              </a:rPr>
              <a:t>） </a:t>
            </a:r>
            <a:r>
              <a:rPr lang="zh-CN" altLang="en-US" dirty="0">
                <a:solidFill>
                  <a:srgbClr val="FF3300"/>
                </a:solidFill>
                <a:latin typeface="黑体" panose="02010609060101010101" pitchFamily="2" charset="-122"/>
                <a:ea typeface="黑体" panose="02010609060101010101" pitchFamily="2" charset="-122"/>
              </a:rPr>
              <a:t>逆反心理</a:t>
            </a:r>
            <a:endParaRPr lang="zh-CN" altLang="en-US">
              <a:latin typeface="黑体" panose="02010609060101010101" pitchFamily="2" charset="-122"/>
              <a:ea typeface="黑体" panose="02010609060101010101" pitchFamily="2" charset="-122"/>
            </a:endParaRPr>
          </a:p>
        </p:txBody>
      </p:sp>
      <p:sp>
        <p:nvSpPr>
          <p:cNvPr id="159752" name="矩形 159751"/>
          <p:cNvSpPr/>
          <p:nvPr/>
        </p:nvSpPr>
        <p:spPr>
          <a:xfrm>
            <a:off x="7543800" y="3884613"/>
            <a:ext cx="2971800" cy="460375"/>
          </a:xfrm>
          <a:prstGeom prst="rect">
            <a:avLst/>
          </a:prstGeom>
          <a:noFill/>
          <a:ln w="9525">
            <a:noFill/>
          </a:ln>
        </p:spPr>
        <p:txBody>
          <a:bodyPr anchor="ctr">
            <a:spAutoFit/>
          </a:bodyPr>
          <a:p>
            <a:r>
              <a:rPr lang="zh-CN" altLang="en-US">
                <a:latin typeface="黑体" panose="02010609060101010101" pitchFamily="2" charset="-122"/>
                <a:ea typeface="黑体" panose="02010609060101010101" pitchFamily="2" charset="-122"/>
              </a:rPr>
              <a:t>（</a:t>
            </a:r>
            <a:r>
              <a:rPr lang="en-US" altLang="zh-CN">
                <a:latin typeface="黑体" panose="02010609060101010101" pitchFamily="2" charset="-122"/>
                <a:ea typeface="黑体" panose="02010609060101010101" pitchFamily="2" charset="-122"/>
              </a:rPr>
              <a:t>4</a:t>
            </a:r>
            <a:r>
              <a:rPr lang="zh-CN" altLang="en-US">
                <a:latin typeface="黑体" panose="02010609060101010101" pitchFamily="2" charset="-122"/>
                <a:ea typeface="黑体" panose="02010609060101010101" pitchFamily="2" charset="-122"/>
              </a:rPr>
              <a:t>） </a:t>
            </a:r>
            <a:r>
              <a:rPr lang="zh-CN" altLang="en-US" dirty="0">
                <a:solidFill>
                  <a:srgbClr val="FF3300"/>
                </a:solidFill>
                <a:latin typeface="黑体" panose="02010609060101010101" pitchFamily="2" charset="-122"/>
                <a:ea typeface="黑体" panose="02010609060101010101" pitchFamily="2" charset="-122"/>
              </a:rPr>
              <a:t>被欺骗、引诱</a:t>
            </a:r>
            <a:endParaRPr lang="zh-CN" altLang="en-US">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9747"/>
                                        </p:tgtEl>
                                        <p:attrNameLst>
                                          <p:attrName>style.visibility</p:attrName>
                                        </p:attrNameLst>
                                      </p:cBhvr>
                                      <p:to>
                                        <p:strVal val="visible"/>
                                      </p:to>
                                    </p:set>
                                    <p:anim calcmode="lin" valueType="num">
                                      <p:cBhvr additive="base">
                                        <p:cTn id="7" dur="3000" fill="hold"/>
                                        <p:tgtEl>
                                          <p:spTgt spid="159747"/>
                                        </p:tgtEl>
                                        <p:attrNameLst>
                                          <p:attrName>ppt_x</p:attrName>
                                        </p:attrNameLst>
                                      </p:cBhvr>
                                      <p:tavLst>
                                        <p:tav tm="0">
                                          <p:val>
                                            <p:strVal val="0-#ppt_w/2"/>
                                          </p:val>
                                        </p:tav>
                                        <p:tav tm="100000">
                                          <p:val>
                                            <p:strVal val="#ppt_x"/>
                                          </p:val>
                                        </p:tav>
                                      </p:tavLst>
                                    </p:anim>
                                    <p:anim calcmode="lin" valueType="num">
                                      <p:cBhvr additive="base">
                                        <p:cTn id="8" dur="3000" fill="hold"/>
                                        <p:tgtEl>
                                          <p:spTgt spid="15974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9748"/>
                                        </p:tgtEl>
                                        <p:attrNameLst>
                                          <p:attrName>style.visibility</p:attrName>
                                        </p:attrNameLst>
                                      </p:cBhvr>
                                      <p:to>
                                        <p:strVal val="visible"/>
                                      </p:to>
                                    </p:set>
                                    <p:anim calcmode="lin" valueType="num">
                                      <p:cBhvr additive="base">
                                        <p:cTn id="13" dur="2000" fill="hold"/>
                                        <p:tgtEl>
                                          <p:spTgt spid="159748"/>
                                        </p:tgtEl>
                                        <p:attrNameLst>
                                          <p:attrName>ppt_x</p:attrName>
                                        </p:attrNameLst>
                                      </p:cBhvr>
                                      <p:tavLst>
                                        <p:tav tm="0">
                                          <p:val>
                                            <p:strVal val="0-#ppt_w/2"/>
                                          </p:val>
                                        </p:tav>
                                        <p:tav tm="100000">
                                          <p:val>
                                            <p:strVal val="#ppt_x"/>
                                          </p:val>
                                        </p:tav>
                                      </p:tavLst>
                                    </p:anim>
                                    <p:anim calcmode="lin" valueType="num">
                                      <p:cBhvr additive="base">
                                        <p:cTn id="14" dur="2000" fill="hold"/>
                                        <p:tgtEl>
                                          <p:spTgt spid="15974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59754"/>
                                        </p:tgtEl>
                                        <p:attrNameLst>
                                          <p:attrName>style.visibility</p:attrName>
                                        </p:attrNameLst>
                                      </p:cBhvr>
                                      <p:to>
                                        <p:strVal val="visible"/>
                                      </p:to>
                                    </p:set>
                                    <p:anim calcmode="lin" valueType="num">
                                      <p:cBhvr additive="base">
                                        <p:cTn id="19" dur="2000" fill="hold"/>
                                        <p:tgtEl>
                                          <p:spTgt spid="159754"/>
                                        </p:tgtEl>
                                        <p:attrNameLst>
                                          <p:attrName>ppt_x</p:attrName>
                                        </p:attrNameLst>
                                      </p:cBhvr>
                                      <p:tavLst>
                                        <p:tav tm="0">
                                          <p:val>
                                            <p:strVal val="0-#ppt_w/2"/>
                                          </p:val>
                                        </p:tav>
                                        <p:tav tm="100000">
                                          <p:val>
                                            <p:strVal val="#ppt_x"/>
                                          </p:val>
                                        </p:tav>
                                      </p:tavLst>
                                    </p:anim>
                                    <p:anim calcmode="lin" valueType="num">
                                      <p:cBhvr additive="base">
                                        <p:cTn id="20" dur="2000" fill="hold"/>
                                        <p:tgtEl>
                                          <p:spTgt spid="15975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59750"/>
                                        </p:tgtEl>
                                        <p:attrNameLst>
                                          <p:attrName>style.visibility</p:attrName>
                                        </p:attrNameLst>
                                      </p:cBhvr>
                                      <p:to>
                                        <p:strVal val="visible"/>
                                      </p:to>
                                    </p:set>
                                    <p:anim calcmode="lin" valueType="num">
                                      <p:cBhvr additive="base">
                                        <p:cTn id="25" dur="2000" fill="hold"/>
                                        <p:tgtEl>
                                          <p:spTgt spid="159750"/>
                                        </p:tgtEl>
                                        <p:attrNameLst>
                                          <p:attrName>ppt_x</p:attrName>
                                        </p:attrNameLst>
                                      </p:cBhvr>
                                      <p:tavLst>
                                        <p:tav tm="0">
                                          <p:val>
                                            <p:strVal val="1+#ppt_w/2"/>
                                          </p:val>
                                        </p:tav>
                                        <p:tav tm="100000">
                                          <p:val>
                                            <p:strVal val="#ppt_x"/>
                                          </p:val>
                                        </p:tav>
                                      </p:tavLst>
                                    </p:anim>
                                    <p:anim calcmode="lin" valueType="num">
                                      <p:cBhvr additive="base">
                                        <p:cTn id="26" dur="2000" fill="hold"/>
                                        <p:tgtEl>
                                          <p:spTgt spid="15975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59755"/>
                                        </p:tgtEl>
                                        <p:attrNameLst>
                                          <p:attrName>style.visibility</p:attrName>
                                        </p:attrNameLst>
                                      </p:cBhvr>
                                      <p:to>
                                        <p:strVal val="visible"/>
                                      </p:to>
                                    </p:set>
                                    <p:anim calcmode="lin" valueType="num">
                                      <p:cBhvr additive="base">
                                        <p:cTn id="31" dur="2000" fill="hold"/>
                                        <p:tgtEl>
                                          <p:spTgt spid="159755"/>
                                        </p:tgtEl>
                                        <p:attrNameLst>
                                          <p:attrName>ppt_x</p:attrName>
                                        </p:attrNameLst>
                                      </p:cBhvr>
                                      <p:tavLst>
                                        <p:tav tm="0">
                                          <p:val>
                                            <p:strVal val="1+#ppt_w/2"/>
                                          </p:val>
                                        </p:tav>
                                        <p:tav tm="100000">
                                          <p:val>
                                            <p:strVal val="#ppt_x"/>
                                          </p:val>
                                        </p:tav>
                                      </p:tavLst>
                                    </p:anim>
                                    <p:anim calcmode="lin" valueType="num">
                                      <p:cBhvr additive="base">
                                        <p:cTn id="32" dur="2000" fill="hold"/>
                                        <p:tgtEl>
                                          <p:spTgt spid="159755"/>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9751">
                                            <p:txEl>
                                              <p:charRg st="0" end="10"/>
                                            </p:txEl>
                                          </p:spTgt>
                                        </p:tgtEl>
                                        <p:attrNameLst>
                                          <p:attrName>style.visibility</p:attrName>
                                        </p:attrNameLst>
                                      </p:cBhvr>
                                      <p:to>
                                        <p:strVal val="visible"/>
                                      </p:to>
                                    </p:set>
                                    <p:anim calcmode="lin" valueType="num">
                                      <p:cBhvr additive="base">
                                        <p:cTn id="37" dur="2000" fill="hold"/>
                                        <p:tgtEl>
                                          <p:spTgt spid="159751">
                                            <p:txEl>
                                              <p:charRg st="0" end="10"/>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159751">
                                            <p:txEl>
                                              <p:charRg st="0" end="1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59757"/>
                                        </p:tgtEl>
                                        <p:attrNameLst>
                                          <p:attrName>style.visibility</p:attrName>
                                        </p:attrNameLst>
                                      </p:cBhvr>
                                      <p:to>
                                        <p:strVal val="visible"/>
                                      </p:to>
                                    </p:set>
                                    <p:anim calcmode="lin" valueType="num">
                                      <p:cBhvr additive="base">
                                        <p:cTn id="43" dur="2000" fill="hold"/>
                                        <p:tgtEl>
                                          <p:spTgt spid="159757"/>
                                        </p:tgtEl>
                                        <p:attrNameLst>
                                          <p:attrName>ppt_x</p:attrName>
                                        </p:attrNameLst>
                                      </p:cBhvr>
                                      <p:tavLst>
                                        <p:tav tm="0">
                                          <p:val>
                                            <p:strVal val="#ppt_x"/>
                                          </p:val>
                                        </p:tav>
                                        <p:tav tm="100000">
                                          <p:val>
                                            <p:strVal val="#ppt_x"/>
                                          </p:val>
                                        </p:tav>
                                      </p:tavLst>
                                    </p:anim>
                                    <p:anim calcmode="lin" valueType="num">
                                      <p:cBhvr additive="base">
                                        <p:cTn id="44" dur="2000" fill="hold"/>
                                        <p:tgtEl>
                                          <p:spTgt spid="15975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7" presetClass="entr" presetSubtype="4" fill="hold" nodeType="clickEffect">
                                  <p:stCondLst>
                                    <p:cond delay="0"/>
                                  </p:stCondLst>
                                  <p:childTnLst>
                                    <p:set>
                                      <p:cBhvr>
                                        <p:cTn id="48" dur="1" fill="hold">
                                          <p:stCondLst>
                                            <p:cond delay="0"/>
                                          </p:stCondLst>
                                        </p:cTn>
                                        <p:tgtEl>
                                          <p:spTgt spid="159752">
                                            <p:txEl>
                                              <p:charRg st="0" end="11"/>
                                            </p:txEl>
                                          </p:spTgt>
                                        </p:tgtEl>
                                        <p:attrNameLst>
                                          <p:attrName>style.visibility</p:attrName>
                                        </p:attrNameLst>
                                      </p:cBhvr>
                                      <p:to>
                                        <p:strVal val="visible"/>
                                      </p:to>
                                    </p:set>
                                    <p:anim calcmode="lin" valueType="num">
                                      <p:cBhvr additive="base">
                                        <p:cTn id="49" dur="2000" fill="hold"/>
                                        <p:tgtEl>
                                          <p:spTgt spid="159752">
                                            <p:txEl>
                                              <p:charRg st="0" end="11"/>
                                            </p:txEl>
                                          </p:spTgt>
                                        </p:tgtEl>
                                        <p:attrNameLst>
                                          <p:attrName>ppt_x</p:attrName>
                                        </p:attrNameLst>
                                      </p:cBhvr>
                                      <p:tavLst>
                                        <p:tav tm="0">
                                          <p:val>
                                            <p:strVal val="#ppt_x"/>
                                          </p:val>
                                        </p:tav>
                                        <p:tav tm="100000">
                                          <p:val>
                                            <p:strVal val="#ppt_x"/>
                                          </p:val>
                                        </p:tav>
                                      </p:tavLst>
                                    </p:anim>
                                    <p:anim calcmode="lin" valueType="num">
                                      <p:cBhvr additive="base">
                                        <p:cTn id="50" dur="2000" fill="hold"/>
                                        <p:tgtEl>
                                          <p:spTgt spid="159752">
                                            <p:txEl>
                                              <p:charRg st="0" end="1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59756"/>
                                        </p:tgtEl>
                                        <p:attrNameLst>
                                          <p:attrName>style.visibility</p:attrName>
                                        </p:attrNameLst>
                                      </p:cBhvr>
                                      <p:to>
                                        <p:strVal val="visible"/>
                                      </p:to>
                                    </p:set>
                                    <p:anim calcmode="lin" valueType="num">
                                      <p:cBhvr additive="base">
                                        <p:cTn id="55" dur="2000" fill="hold"/>
                                        <p:tgtEl>
                                          <p:spTgt spid="159756"/>
                                        </p:tgtEl>
                                        <p:attrNameLst>
                                          <p:attrName>ppt_x</p:attrName>
                                        </p:attrNameLst>
                                      </p:cBhvr>
                                      <p:tavLst>
                                        <p:tav tm="0">
                                          <p:val>
                                            <p:strVal val="1+#ppt_w/2"/>
                                          </p:val>
                                        </p:tav>
                                        <p:tav tm="100000">
                                          <p:val>
                                            <p:strVal val="#ppt_x"/>
                                          </p:val>
                                        </p:tav>
                                      </p:tavLst>
                                    </p:anim>
                                    <p:anim calcmode="lin" valueType="num">
                                      <p:cBhvr additive="base">
                                        <p:cTn id="56" dur="2000" fill="hold"/>
                                        <p:tgtEl>
                                          <p:spTgt spid="1597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7" grpId="0"/>
      <p:bldP spid="159750" grpId="0"/>
      <p:bldP spid="15974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160775"/>
          <p:cNvSpPr/>
          <p:nvPr/>
        </p:nvSpPr>
        <p:spPr>
          <a:xfrm>
            <a:off x="572770" y="152400"/>
            <a:ext cx="6870700" cy="838200"/>
          </a:xfrm>
          <a:prstGeom prst="rect">
            <a:avLst/>
          </a:prstGeom>
          <a:noFill/>
          <a:ln w="9525">
            <a:noFill/>
          </a:ln>
        </p:spPr>
        <p:txBody>
          <a:bodyPr anchor="b"/>
          <a:p>
            <a:pPr algn="ctr"/>
            <a:r>
              <a:rPr lang="zh-CN" altLang="en-US" sz="4000" dirty="0">
                <a:solidFill>
                  <a:srgbClr val="FF0000"/>
                </a:solidFill>
                <a:latin typeface="Comic Sans MS" panose="030F0702030302020204" pitchFamily="66" charset="0"/>
                <a:ea typeface="楷体_GB2312" pitchFamily="49" charset="-122"/>
              </a:rPr>
              <a:t>五、珍爱生命，预防毒品</a:t>
            </a:r>
            <a:endParaRPr lang="zh-CN" altLang="en-US" sz="4000" dirty="0">
              <a:solidFill>
                <a:srgbClr val="FF0000"/>
              </a:solidFill>
              <a:latin typeface="Comic Sans MS" panose="030F0702030302020204" pitchFamily="66" charset="0"/>
              <a:ea typeface="楷体_GB2312" pitchFamily="49" charset="-122"/>
            </a:endParaRPr>
          </a:p>
        </p:txBody>
      </p:sp>
      <p:sp>
        <p:nvSpPr>
          <p:cNvPr id="160777" name="矩形 160776"/>
          <p:cNvSpPr/>
          <p:nvPr/>
        </p:nvSpPr>
        <p:spPr>
          <a:xfrm>
            <a:off x="1828800" y="1143000"/>
            <a:ext cx="4114800" cy="460375"/>
          </a:xfrm>
          <a:prstGeom prst="rect">
            <a:avLst/>
          </a:prstGeom>
          <a:noFill/>
          <a:ln w="9525">
            <a:noFill/>
          </a:ln>
        </p:spPr>
        <p:txBody>
          <a:bodyPr anchor="t">
            <a:spAutoFit/>
          </a:bodyPr>
          <a:p>
            <a:r>
              <a:rPr lang="zh-CN" altLang="en-US" dirty="0">
                <a:solidFill>
                  <a:srgbClr val="0000FF"/>
                </a:solidFill>
                <a:latin typeface="黑体" panose="02010609060101010101" pitchFamily="2" charset="-122"/>
                <a:ea typeface="黑体" panose="02010609060101010101" pitchFamily="2" charset="-122"/>
              </a:rPr>
              <a:t>（二）青少年如何防止吸毒</a:t>
            </a:r>
            <a:endParaRPr lang="zh-CN" altLang="en-US">
              <a:solidFill>
                <a:srgbClr val="0000FF"/>
              </a:solidFill>
              <a:latin typeface="黑体" panose="02010609060101010101" pitchFamily="2" charset="-122"/>
              <a:ea typeface="黑体" panose="02010609060101010101" pitchFamily="2" charset="-122"/>
            </a:endParaRPr>
          </a:p>
        </p:txBody>
      </p:sp>
      <p:sp>
        <p:nvSpPr>
          <p:cNvPr id="160778" name="文本框 160777"/>
          <p:cNvSpPr txBox="1"/>
          <p:nvPr/>
        </p:nvSpPr>
        <p:spPr>
          <a:xfrm>
            <a:off x="2209800" y="1752600"/>
            <a:ext cx="6324600" cy="460375"/>
          </a:xfrm>
          <a:prstGeom prst="rect">
            <a:avLst/>
          </a:prstGeom>
          <a:noFill/>
          <a:ln w="9525">
            <a:noFill/>
          </a:ln>
        </p:spPr>
        <p:txBody>
          <a:bodyPr anchor="t">
            <a:spAutoFit/>
          </a:bodyPr>
          <a:p>
            <a:pPr>
              <a:spcBef>
                <a:spcPct val="50000"/>
              </a:spcBef>
            </a:pPr>
            <a:r>
              <a:rPr lang="en-US" altLang="zh-CN" dirty="0">
                <a:latin typeface="黑体" panose="02010609060101010101" pitchFamily="2" charset="-122"/>
                <a:ea typeface="黑体" panose="02010609060101010101" pitchFamily="2" charset="-122"/>
              </a:rPr>
              <a:t>1</a:t>
            </a:r>
            <a:r>
              <a:rPr lang="zh-CN" altLang="en-US" dirty="0">
                <a:latin typeface="黑体" panose="02010609060101010101" pitchFamily="2" charset="-122"/>
                <a:ea typeface="黑体" panose="02010609060101010101" pitchFamily="2" charset="-122"/>
              </a:rPr>
              <a:t>、树立正确的人生观，正确把握好奇心。</a:t>
            </a:r>
            <a:endParaRPr lang="zh-CN" altLang="en-US" dirty="0">
              <a:latin typeface="黑体" panose="02010609060101010101" pitchFamily="2" charset="-122"/>
              <a:ea typeface="黑体" panose="02010609060101010101" pitchFamily="2" charset="-122"/>
            </a:endParaRPr>
          </a:p>
        </p:txBody>
      </p:sp>
      <p:sp>
        <p:nvSpPr>
          <p:cNvPr id="160782" name="文本框 160781"/>
          <p:cNvSpPr txBox="1"/>
          <p:nvPr/>
        </p:nvSpPr>
        <p:spPr>
          <a:xfrm>
            <a:off x="2209800" y="2617470"/>
            <a:ext cx="7772400" cy="829945"/>
          </a:xfrm>
          <a:prstGeom prst="rect">
            <a:avLst/>
          </a:prstGeom>
          <a:noFill/>
          <a:ln w="9525">
            <a:noFill/>
          </a:ln>
        </p:spPr>
        <p:txBody>
          <a:bodyPr anchor="t">
            <a:spAutoFit/>
          </a:bodyPr>
          <a:p>
            <a:pPr>
              <a:spcBef>
                <a:spcPct val="50000"/>
              </a:spcBef>
            </a:pPr>
            <a:r>
              <a:rPr lang="en-US" altLang="zh-CN" dirty="0">
                <a:latin typeface="黑体" panose="02010609060101010101" pitchFamily="2" charset="-122"/>
                <a:ea typeface="黑体" panose="02010609060101010101" pitchFamily="2" charset="-122"/>
              </a:rPr>
              <a:t>2</a:t>
            </a:r>
            <a:r>
              <a:rPr lang="zh-CN" altLang="en-US" dirty="0">
                <a:latin typeface="黑体" panose="02010609060101010101" pitchFamily="2" charset="-122"/>
                <a:ea typeface="黑体" panose="02010609060101010101" pitchFamily="2" charset="-122"/>
              </a:rPr>
              <a:t>、青少年要洁身自好，严于律己。养成良好的行为习惯，远离毒品场所。</a:t>
            </a:r>
            <a:endParaRPr lang="zh-CN" altLang="en-US" dirty="0">
              <a:latin typeface="黑体" panose="02010609060101010101" pitchFamily="2" charset="-122"/>
              <a:ea typeface="黑体" panose="02010609060101010101" pitchFamily="2" charset="-122"/>
            </a:endParaRPr>
          </a:p>
        </p:txBody>
      </p:sp>
      <p:sp>
        <p:nvSpPr>
          <p:cNvPr id="160783" name="文本框 160782"/>
          <p:cNvSpPr txBox="1"/>
          <p:nvPr/>
        </p:nvSpPr>
        <p:spPr>
          <a:xfrm>
            <a:off x="2209800" y="3751580"/>
            <a:ext cx="7772400" cy="460375"/>
          </a:xfrm>
          <a:prstGeom prst="rect">
            <a:avLst/>
          </a:prstGeom>
          <a:noFill/>
          <a:ln w="9525">
            <a:noFill/>
          </a:ln>
        </p:spPr>
        <p:txBody>
          <a:bodyPr anchor="t">
            <a:spAutoFit/>
          </a:bodyPr>
          <a:p>
            <a:pPr>
              <a:spcBef>
                <a:spcPct val="50000"/>
              </a:spcBef>
            </a:pPr>
            <a:r>
              <a:rPr lang="en-US" altLang="zh-CN" dirty="0">
                <a:latin typeface="黑体" panose="02010609060101010101" pitchFamily="2" charset="-122"/>
                <a:ea typeface="黑体" panose="02010609060101010101" pitchFamily="2" charset="-122"/>
              </a:rPr>
              <a:t>3</a:t>
            </a:r>
            <a:r>
              <a:rPr lang="zh-CN" altLang="en-US" dirty="0">
                <a:latin typeface="黑体" panose="02010609060101010101" pitchFamily="2" charset="-122"/>
                <a:ea typeface="黑体" panose="02010609060101010101" pitchFamily="2" charset="-122"/>
              </a:rPr>
              <a:t>、正确对待困难和挫折，形成正确的人生观和价值观。</a:t>
            </a:r>
            <a:endParaRPr lang="zh-CN" altLang="en-US" dirty="0">
              <a:latin typeface="黑体" panose="02010609060101010101" pitchFamily="2" charset="-122"/>
              <a:ea typeface="黑体" panose="02010609060101010101" pitchFamily="2" charset="-122"/>
            </a:endParaRPr>
          </a:p>
        </p:txBody>
      </p:sp>
      <p:sp>
        <p:nvSpPr>
          <p:cNvPr id="160784" name="文本框 160783"/>
          <p:cNvSpPr txBox="1"/>
          <p:nvPr/>
        </p:nvSpPr>
        <p:spPr>
          <a:xfrm>
            <a:off x="2209800" y="4648200"/>
            <a:ext cx="7772400" cy="829945"/>
          </a:xfrm>
          <a:prstGeom prst="rect">
            <a:avLst/>
          </a:prstGeom>
          <a:noFill/>
          <a:ln w="9525">
            <a:noFill/>
          </a:ln>
        </p:spPr>
        <p:txBody>
          <a:bodyPr anchor="t">
            <a:spAutoFit/>
          </a:bodyPr>
          <a:p>
            <a:pPr>
              <a:spcBef>
                <a:spcPct val="50000"/>
              </a:spcBef>
            </a:pPr>
            <a:r>
              <a:rPr lang="en-US" altLang="zh-CN" dirty="0">
                <a:latin typeface="黑体" panose="02010609060101010101" pitchFamily="2" charset="-122"/>
                <a:ea typeface="黑体" panose="02010609060101010101" pitchFamily="2" charset="-122"/>
              </a:rPr>
              <a:t>4</a:t>
            </a:r>
            <a:r>
              <a:rPr lang="zh-CN" altLang="en-US" dirty="0">
                <a:latin typeface="黑体" panose="02010609060101010101" pitchFamily="2" charset="-122"/>
                <a:ea typeface="黑体" panose="02010609060101010101" pitchFamily="2" charset="-122"/>
              </a:rPr>
              <a:t>、即使自己在不知情的情况下，被引诱、欺骗吸毒一次，也要珍惜自己的生命，坚决不再吸第二次。</a:t>
            </a:r>
            <a:endParaRPr lang="zh-CN" altLang="en-US" dirty="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0777">
                                            <p:txEl>
                                              <p:charRg st="0" end="13"/>
                                            </p:txEl>
                                          </p:spTgt>
                                        </p:tgtEl>
                                        <p:attrNameLst>
                                          <p:attrName>style.visibility</p:attrName>
                                        </p:attrNameLst>
                                      </p:cBhvr>
                                      <p:to>
                                        <p:strVal val="visible"/>
                                      </p:to>
                                    </p:set>
                                    <p:anim calcmode="lin" valueType="num">
                                      <p:cBhvr additive="base">
                                        <p:cTn id="7" dur="2000" fill="hold"/>
                                        <p:tgtEl>
                                          <p:spTgt spid="160777">
                                            <p:txEl>
                                              <p:charRg st="0" end="13"/>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160777">
                                            <p:txEl>
                                              <p:charRg st="0" end="1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0778">
                                            <p:txEl>
                                              <p:charRg st="0" end="20"/>
                                            </p:txEl>
                                          </p:spTgt>
                                        </p:tgtEl>
                                        <p:attrNameLst>
                                          <p:attrName>style.visibility</p:attrName>
                                        </p:attrNameLst>
                                      </p:cBhvr>
                                      <p:to>
                                        <p:strVal val="visible"/>
                                      </p:to>
                                    </p:set>
                                    <p:anim calcmode="lin" valueType="num">
                                      <p:cBhvr additive="base">
                                        <p:cTn id="13" dur="1000" fill="hold"/>
                                        <p:tgtEl>
                                          <p:spTgt spid="160778">
                                            <p:txEl>
                                              <p:charRg st="0" end="2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160778">
                                            <p:txEl>
                                              <p:charRg st="0" end="2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0782">
                                            <p:txEl>
                                              <p:charRg st="0" end="34"/>
                                            </p:txEl>
                                          </p:spTgt>
                                        </p:tgtEl>
                                        <p:attrNameLst>
                                          <p:attrName>style.visibility</p:attrName>
                                        </p:attrNameLst>
                                      </p:cBhvr>
                                      <p:to>
                                        <p:strVal val="visible"/>
                                      </p:to>
                                    </p:set>
                                    <p:anim calcmode="lin" valueType="num">
                                      <p:cBhvr additive="base">
                                        <p:cTn id="19" dur="1000" fill="hold"/>
                                        <p:tgtEl>
                                          <p:spTgt spid="160782">
                                            <p:txEl>
                                              <p:charRg st="0" end="34"/>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160782">
                                            <p:txEl>
                                              <p:charRg st="0" end="3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60783"/>
                                        </p:tgtEl>
                                        <p:attrNameLst>
                                          <p:attrName>style.visibility</p:attrName>
                                        </p:attrNameLst>
                                      </p:cBhvr>
                                      <p:to>
                                        <p:strVal val="visible"/>
                                      </p:to>
                                    </p:set>
                                    <p:anim calcmode="lin" valueType="num">
                                      <p:cBhvr additive="base">
                                        <p:cTn id="25" dur="1000" fill="hold"/>
                                        <p:tgtEl>
                                          <p:spTgt spid="160783"/>
                                        </p:tgtEl>
                                        <p:attrNameLst>
                                          <p:attrName>ppt_x</p:attrName>
                                        </p:attrNameLst>
                                      </p:cBhvr>
                                      <p:tavLst>
                                        <p:tav tm="0">
                                          <p:val>
                                            <p:strVal val="1+#ppt_w/2"/>
                                          </p:val>
                                        </p:tav>
                                        <p:tav tm="100000">
                                          <p:val>
                                            <p:strVal val="#ppt_x"/>
                                          </p:val>
                                        </p:tav>
                                      </p:tavLst>
                                    </p:anim>
                                    <p:anim calcmode="lin" valueType="num">
                                      <p:cBhvr additive="base">
                                        <p:cTn id="26" dur="1000" fill="hold"/>
                                        <p:tgtEl>
                                          <p:spTgt spid="16078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60784">
                                            <p:txEl>
                                              <p:charRg st="0" end="46"/>
                                            </p:txEl>
                                          </p:spTgt>
                                        </p:tgtEl>
                                        <p:attrNameLst>
                                          <p:attrName>style.visibility</p:attrName>
                                        </p:attrNameLst>
                                      </p:cBhvr>
                                      <p:to>
                                        <p:strVal val="visible"/>
                                      </p:to>
                                    </p:set>
                                    <p:anim calcmode="lin" valueType="num">
                                      <p:cBhvr additive="base">
                                        <p:cTn id="31" dur="1000" fill="hold"/>
                                        <p:tgtEl>
                                          <p:spTgt spid="160784">
                                            <p:txEl>
                                              <p:charRg st="0" end="46"/>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160784">
                                            <p:txEl>
                                              <p:charRg st="0" end="4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8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160775"/>
          <p:cNvSpPr/>
          <p:nvPr/>
        </p:nvSpPr>
        <p:spPr>
          <a:xfrm>
            <a:off x="572770" y="152400"/>
            <a:ext cx="6870700" cy="838200"/>
          </a:xfrm>
          <a:prstGeom prst="rect">
            <a:avLst/>
          </a:prstGeom>
          <a:noFill/>
          <a:ln w="9525">
            <a:noFill/>
          </a:ln>
        </p:spPr>
        <p:txBody>
          <a:bodyPr anchor="b"/>
          <a:p>
            <a:pPr algn="ctr"/>
            <a:r>
              <a:rPr lang="zh-CN" altLang="en-US" sz="4000" dirty="0">
                <a:solidFill>
                  <a:srgbClr val="FF0000"/>
                </a:solidFill>
                <a:latin typeface="Comic Sans MS" panose="030F0702030302020204" pitchFamily="66" charset="0"/>
                <a:ea typeface="楷体_GB2312" pitchFamily="49" charset="-122"/>
              </a:rPr>
              <a:t>五、珍爱生命，预防毒品</a:t>
            </a:r>
            <a:endParaRPr lang="zh-CN" altLang="en-US" sz="4000" dirty="0">
              <a:solidFill>
                <a:srgbClr val="FF0000"/>
              </a:solidFill>
              <a:latin typeface="Comic Sans MS" panose="030F0702030302020204" pitchFamily="66" charset="0"/>
              <a:ea typeface="楷体_GB2312" pitchFamily="49" charset="-122"/>
            </a:endParaRPr>
          </a:p>
        </p:txBody>
      </p:sp>
      <p:sp>
        <p:nvSpPr>
          <p:cNvPr id="160777" name="矩形 160776"/>
          <p:cNvSpPr/>
          <p:nvPr/>
        </p:nvSpPr>
        <p:spPr>
          <a:xfrm>
            <a:off x="1828800" y="1143000"/>
            <a:ext cx="4114800" cy="460375"/>
          </a:xfrm>
          <a:prstGeom prst="rect">
            <a:avLst/>
          </a:prstGeom>
          <a:noFill/>
          <a:ln w="9525">
            <a:noFill/>
          </a:ln>
        </p:spPr>
        <p:txBody>
          <a:bodyPr anchor="t">
            <a:spAutoFit/>
          </a:bodyPr>
          <a:p>
            <a:r>
              <a:rPr lang="zh-CN" altLang="en-US" dirty="0">
                <a:solidFill>
                  <a:srgbClr val="0000FF"/>
                </a:solidFill>
                <a:latin typeface="黑体" panose="02010609060101010101" pitchFamily="2" charset="-122"/>
                <a:ea typeface="黑体" panose="02010609060101010101" pitchFamily="2" charset="-122"/>
              </a:rPr>
              <a:t>（三）防范毒品小绝招</a:t>
            </a:r>
            <a:endParaRPr lang="zh-CN" altLang="en-US">
              <a:solidFill>
                <a:srgbClr val="0000FF"/>
              </a:solidFill>
              <a:latin typeface="黑体" panose="02010609060101010101" pitchFamily="2" charset="-122"/>
              <a:ea typeface="黑体" panose="02010609060101010101" pitchFamily="2" charset="-122"/>
            </a:endParaRPr>
          </a:p>
        </p:txBody>
      </p:sp>
      <p:sp>
        <p:nvSpPr>
          <p:cNvPr id="160778" name="文本框 160777"/>
          <p:cNvSpPr txBox="1"/>
          <p:nvPr/>
        </p:nvSpPr>
        <p:spPr>
          <a:xfrm>
            <a:off x="2209800" y="1752600"/>
            <a:ext cx="6324600" cy="4523105"/>
          </a:xfrm>
          <a:prstGeom prst="rect">
            <a:avLst/>
          </a:prstGeom>
          <a:noFill/>
          <a:ln w="9525">
            <a:noFill/>
          </a:ln>
        </p:spPr>
        <p:txBody>
          <a:bodyPr anchor="t">
            <a:spAutoFit/>
          </a:bodyPr>
          <a:p>
            <a:pPr>
              <a:spcBef>
                <a:spcPct val="50000"/>
              </a:spcBef>
            </a:pPr>
            <a:r>
              <a:rPr lang="zh-CN" altLang="en-US" dirty="0">
                <a:latin typeface="黑体" panose="02010609060101010101" pitchFamily="2" charset="-122"/>
                <a:ea typeface="黑体" panose="02010609060101010101" pitchFamily="2" charset="-122"/>
              </a:rPr>
              <a:t>⑴直截了当法——坚定直接地拒绝引诱。</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⑵金蝉脱壳法——根据不同情况找借口委婉拒绝。</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⑶及时报告法——立刻提出反建议。</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⑷主动出击法——寻找机会偷偷告诉你依赖的人，或者秘密拨打110报警，民警叔叔会迅速给予你帮助。</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⑸秘密报案法——当毒贩毒友逼你吸毒并威胁你时，一定不要被他们威吓住，要在第一时间告诉你的师长。</a:t>
            </a:r>
            <a:endParaRPr lang="zh-CN" altLang="en-US" dirty="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0777">
                                            <p:txEl>
                                              <p:charRg st="0" end="13"/>
                                            </p:txEl>
                                          </p:spTgt>
                                        </p:tgtEl>
                                        <p:attrNameLst>
                                          <p:attrName>style.visibility</p:attrName>
                                        </p:attrNameLst>
                                      </p:cBhvr>
                                      <p:to>
                                        <p:strVal val="visible"/>
                                      </p:to>
                                    </p:set>
                                    <p:anim calcmode="lin" valueType="num">
                                      <p:cBhvr additive="base">
                                        <p:cTn id="7" dur="2000" fill="hold"/>
                                        <p:tgtEl>
                                          <p:spTgt spid="160777">
                                            <p:txEl>
                                              <p:charRg st="0" end="13"/>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160777">
                                            <p:txEl>
                                              <p:charRg st="0" end="1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0778">
                                            <p:txEl>
                                              <p:charRg st="0" end="20"/>
                                            </p:txEl>
                                          </p:spTgt>
                                        </p:tgtEl>
                                        <p:attrNameLst>
                                          <p:attrName>style.visibility</p:attrName>
                                        </p:attrNameLst>
                                      </p:cBhvr>
                                      <p:to>
                                        <p:strVal val="visible"/>
                                      </p:to>
                                    </p:set>
                                    <p:anim calcmode="lin" valueType="num">
                                      <p:cBhvr additive="base">
                                        <p:cTn id="13" dur="1000" fill="hold"/>
                                        <p:tgtEl>
                                          <p:spTgt spid="160778">
                                            <p:txEl>
                                              <p:charRg st="0" end="2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160778">
                                            <p:txEl>
                                              <p:charRg st="0" end="2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0778">
                                            <p:txEl>
                                              <p:charRg st="1" end="1"/>
                                            </p:txEl>
                                          </p:spTgt>
                                        </p:tgtEl>
                                        <p:attrNameLst>
                                          <p:attrName>style.visibility</p:attrName>
                                        </p:attrNameLst>
                                      </p:cBhvr>
                                      <p:to>
                                        <p:strVal val="visible"/>
                                      </p:to>
                                    </p:set>
                                    <p:anim calcmode="lin" valueType="num">
                                      <p:cBhvr additive="base">
                                        <p:cTn id="19" dur="1000" fill="hold"/>
                                        <p:tgtEl>
                                          <p:spTgt spid="160778">
                                            <p:txEl>
                                              <p:char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160778">
                                            <p:txEl>
                                              <p:char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60778">
                                            <p:txEl>
                                              <p:charRg st="2" end="2"/>
                                            </p:txEl>
                                          </p:spTgt>
                                        </p:tgtEl>
                                        <p:attrNameLst>
                                          <p:attrName>style.visibility</p:attrName>
                                        </p:attrNameLst>
                                      </p:cBhvr>
                                      <p:to>
                                        <p:strVal val="visible"/>
                                      </p:to>
                                    </p:set>
                                    <p:anim calcmode="lin" valueType="num">
                                      <p:cBhvr additive="base">
                                        <p:cTn id="25" dur="1000" fill="hold"/>
                                        <p:tgtEl>
                                          <p:spTgt spid="160778">
                                            <p:txEl>
                                              <p:char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60778">
                                            <p:txEl>
                                              <p:char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60778">
                                            <p:txEl>
                                              <p:charRg st="3" end="3"/>
                                            </p:txEl>
                                          </p:spTgt>
                                        </p:tgtEl>
                                        <p:attrNameLst>
                                          <p:attrName>style.visibility</p:attrName>
                                        </p:attrNameLst>
                                      </p:cBhvr>
                                      <p:to>
                                        <p:strVal val="visible"/>
                                      </p:to>
                                    </p:set>
                                    <p:anim calcmode="lin" valueType="num">
                                      <p:cBhvr additive="base">
                                        <p:cTn id="31" dur="1000" fill="hold"/>
                                        <p:tgtEl>
                                          <p:spTgt spid="160778">
                                            <p:txEl>
                                              <p:charRg st="3" end="3"/>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160778">
                                            <p:txEl>
                                              <p:char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60778">
                                            <p:txEl>
                                              <p:charRg st="4" end="4"/>
                                            </p:txEl>
                                          </p:spTgt>
                                        </p:tgtEl>
                                        <p:attrNameLst>
                                          <p:attrName>style.visibility</p:attrName>
                                        </p:attrNameLst>
                                      </p:cBhvr>
                                      <p:to>
                                        <p:strVal val="visible"/>
                                      </p:to>
                                    </p:set>
                                    <p:anim calcmode="lin" valueType="num">
                                      <p:cBhvr additive="base">
                                        <p:cTn id="37" dur="1000" fill="hold"/>
                                        <p:tgtEl>
                                          <p:spTgt spid="160778">
                                            <p:txEl>
                                              <p:charRg st="4" end="4"/>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160778">
                                            <p:txEl>
                                              <p:char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矩形 160775"/>
          <p:cNvSpPr/>
          <p:nvPr/>
        </p:nvSpPr>
        <p:spPr>
          <a:xfrm>
            <a:off x="572770" y="152400"/>
            <a:ext cx="6870700" cy="838200"/>
          </a:xfrm>
          <a:prstGeom prst="rect">
            <a:avLst/>
          </a:prstGeom>
          <a:noFill/>
          <a:ln w="9525">
            <a:noFill/>
          </a:ln>
        </p:spPr>
        <p:txBody>
          <a:bodyPr anchor="b"/>
          <a:p>
            <a:pPr algn="ctr"/>
            <a:r>
              <a:rPr lang="zh-CN" altLang="en-US" sz="4000" dirty="0">
                <a:solidFill>
                  <a:srgbClr val="FF0000"/>
                </a:solidFill>
                <a:latin typeface="Comic Sans MS" panose="030F0702030302020204" pitchFamily="66" charset="0"/>
                <a:ea typeface="楷体_GB2312" pitchFamily="49" charset="-122"/>
              </a:rPr>
              <a:t>五、珍爱生命，预防毒品</a:t>
            </a:r>
            <a:endParaRPr lang="zh-CN" altLang="en-US" sz="4000" dirty="0">
              <a:solidFill>
                <a:srgbClr val="FF0000"/>
              </a:solidFill>
              <a:latin typeface="Comic Sans MS" panose="030F0702030302020204" pitchFamily="66" charset="0"/>
              <a:ea typeface="楷体_GB2312" pitchFamily="49" charset="-122"/>
            </a:endParaRPr>
          </a:p>
        </p:txBody>
      </p:sp>
      <p:sp>
        <p:nvSpPr>
          <p:cNvPr id="160777" name="矩形 160776"/>
          <p:cNvSpPr/>
          <p:nvPr/>
        </p:nvSpPr>
        <p:spPr>
          <a:xfrm>
            <a:off x="1828800" y="1143000"/>
            <a:ext cx="8554720" cy="460375"/>
          </a:xfrm>
          <a:prstGeom prst="rect">
            <a:avLst/>
          </a:prstGeom>
          <a:noFill/>
          <a:ln w="9525">
            <a:noFill/>
          </a:ln>
        </p:spPr>
        <p:txBody>
          <a:bodyPr wrap="square" anchor="t">
            <a:spAutoFit/>
          </a:bodyPr>
          <a:p>
            <a:r>
              <a:rPr lang="zh-CN" altLang="en-US" dirty="0">
                <a:solidFill>
                  <a:srgbClr val="0000FF"/>
                </a:solidFill>
                <a:latin typeface="黑体" panose="02010609060101010101" pitchFamily="2" charset="-122"/>
                <a:ea typeface="黑体" panose="02010609060101010101" pitchFamily="2" charset="-122"/>
              </a:rPr>
              <a:t>（四）（显示警示语）齐诵小快板：珍爱生命，远离毒品</a:t>
            </a:r>
            <a:endParaRPr lang="zh-CN" altLang="en-US" dirty="0">
              <a:solidFill>
                <a:srgbClr val="0000FF"/>
              </a:solidFill>
              <a:latin typeface="黑体" panose="02010609060101010101" pitchFamily="2" charset="-122"/>
              <a:ea typeface="黑体" panose="02010609060101010101" pitchFamily="2" charset="-122"/>
            </a:endParaRPr>
          </a:p>
        </p:txBody>
      </p:sp>
      <p:sp>
        <p:nvSpPr>
          <p:cNvPr id="160778" name="文本框 160777"/>
          <p:cNvSpPr txBox="1"/>
          <p:nvPr/>
        </p:nvSpPr>
        <p:spPr>
          <a:xfrm>
            <a:off x="2209800" y="1609090"/>
            <a:ext cx="7540625" cy="5262245"/>
          </a:xfrm>
          <a:prstGeom prst="rect">
            <a:avLst/>
          </a:prstGeom>
          <a:noFill/>
          <a:ln w="9525">
            <a:noFill/>
          </a:ln>
        </p:spPr>
        <p:txBody>
          <a:bodyPr wrap="square" anchor="t">
            <a:spAutoFit/>
          </a:bodyPr>
          <a:p>
            <a:pPr>
              <a:spcBef>
                <a:spcPct val="50000"/>
              </a:spcBef>
            </a:pPr>
            <a:r>
              <a:rPr lang="zh-CN" altLang="en-US" dirty="0">
                <a:latin typeface="黑体" panose="02010609060101010101" pitchFamily="2" charset="-122"/>
                <a:ea typeface="黑体" panose="02010609060101010101" pitchFamily="2" charset="-122"/>
              </a:rPr>
              <a:t>远离毒品意识树心中，树---心---中</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毒品的面目要认清，要---认---清</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“摇头丸”呀，海洛因，统统都是害人精</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魔鬼摇身来，鬼怪缠上来</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请你喝，骗你抽，呸---呸---呸</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遇上坏蛋要智斗，保护自己摆第一</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主动出击，转话题；金蝉脱壳，走为上：走---为---上---</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远离毒品人人讲，拒绝毒品时时抓。</a:t>
            </a:r>
            <a:endParaRPr lang="zh-CN" altLang="en-US" dirty="0">
              <a:latin typeface="黑体" panose="02010609060101010101" pitchFamily="2" charset="-122"/>
              <a:ea typeface="黑体" panose="02010609060101010101" pitchFamily="2" charset="-122"/>
            </a:endParaRPr>
          </a:p>
          <a:p>
            <a:pPr>
              <a:spcBef>
                <a:spcPct val="50000"/>
              </a:spcBef>
            </a:pPr>
            <a:r>
              <a:rPr lang="zh-CN" altLang="en-US" dirty="0">
                <a:latin typeface="黑体" panose="02010609060101010101" pitchFamily="2" charset="-122"/>
                <a:ea typeface="黑体" panose="02010609060101010101" pitchFamily="2" charset="-122"/>
              </a:rPr>
              <a:t>珍爱生命最重要，远离毒品不能忘，不——能——忘！</a:t>
            </a:r>
            <a:endParaRPr lang="zh-CN" altLang="en-US" dirty="0">
              <a:latin typeface="黑体" panose="02010609060101010101" pitchFamily="2" charset="-122"/>
              <a:ea typeface="黑体" panose="0201060906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0777">
                                            <p:txEl>
                                              <p:charRg st="0" end="13"/>
                                            </p:txEl>
                                          </p:spTgt>
                                        </p:tgtEl>
                                        <p:attrNameLst>
                                          <p:attrName>style.visibility</p:attrName>
                                        </p:attrNameLst>
                                      </p:cBhvr>
                                      <p:to>
                                        <p:strVal val="visible"/>
                                      </p:to>
                                    </p:set>
                                    <p:anim calcmode="lin" valueType="num">
                                      <p:cBhvr additive="base">
                                        <p:cTn id="7" dur="2000" fill="hold"/>
                                        <p:tgtEl>
                                          <p:spTgt spid="160777">
                                            <p:txEl>
                                              <p:charRg st="0" end="13"/>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160777">
                                            <p:txEl>
                                              <p:charRg st="0" end="1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60778">
                                            <p:txEl>
                                              <p:charRg st="0" end="20"/>
                                            </p:txEl>
                                          </p:spTgt>
                                        </p:tgtEl>
                                        <p:attrNameLst>
                                          <p:attrName>style.visibility</p:attrName>
                                        </p:attrNameLst>
                                      </p:cBhvr>
                                      <p:to>
                                        <p:strVal val="visible"/>
                                      </p:to>
                                    </p:set>
                                    <p:anim calcmode="lin" valueType="num">
                                      <p:cBhvr additive="base">
                                        <p:cTn id="13" dur="1000" fill="hold"/>
                                        <p:tgtEl>
                                          <p:spTgt spid="160778">
                                            <p:txEl>
                                              <p:charRg st="0" end="2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160778">
                                            <p:txEl>
                                              <p:charRg st="0" end="2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60778">
                                            <p:txEl>
                                              <p:charRg st="1" end="1"/>
                                            </p:txEl>
                                          </p:spTgt>
                                        </p:tgtEl>
                                        <p:attrNameLst>
                                          <p:attrName>style.visibility</p:attrName>
                                        </p:attrNameLst>
                                      </p:cBhvr>
                                      <p:to>
                                        <p:strVal val="visible"/>
                                      </p:to>
                                    </p:set>
                                    <p:anim calcmode="lin" valueType="num">
                                      <p:cBhvr additive="base">
                                        <p:cTn id="19" dur="1000" fill="hold"/>
                                        <p:tgtEl>
                                          <p:spTgt spid="160778">
                                            <p:txEl>
                                              <p:charRg st="1" end="1"/>
                                            </p:txEl>
                                          </p:spTgt>
                                        </p:tgtEl>
                                        <p:attrNameLst>
                                          <p:attrName>ppt_x</p:attrName>
                                        </p:attrNameLst>
                                      </p:cBhvr>
                                      <p:tavLst>
                                        <p:tav tm="0">
                                          <p:val>
                                            <p:strVal val="0-#ppt_w/2"/>
                                          </p:val>
                                        </p:tav>
                                        <p:tav tm="100000">
                                          <p:val>
                                            <p:strVal val="#ppt_x"/>
                                          </p:val>
                                        </p:tav>
                                      </p:tavLst>
                                    </p:anim>
                                    <p:anim calcmode="lin" valueType="num">
                                      <p:cBhvr additive="base">
                                        <p:cTn id="20" dur="1000" fill="hold"/>
                                        <p:tgtEl>
                                          <p:spTgt spid="160778">
                                            <p:txEl>
                                              <p:char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60778">
                                            <p:txEl>
                                              <p:charRg st="2" end="2"/>
                                            </p:txEl>
                                          </p:spTgt>
                                        </p:tgtEl>
                                        <p:attrNameLst>
                                          <p:attrName>style.visibility</p:attrName>
                                        </p:attrNameLst>
                                      </p:cBhvr>
                                      <p:to>
                                        <p:strVal val="visible"/>
                                      </p:to>
                                    </p:set>
                                    <p:anim calcmode="lin" valueType="num">
                                      <p:cBhvr additive="base">
                                        <p:cTn id="25" dur="1000" fill="hold"/>
                                        <p:tgtEl>
                                          <p:spTgt spid="160778">
                                            <p:txEl>
                                              <p:charRg st="2" end="2"/>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160778">
                                            <p:txEl>
                                              <p:char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60778">
                                            <p:txEl>
                                              <p:charRg st="3" end="3"/>
                                            </p:txEl>
                                          </p:spTgt>
                                        </p:tgtEl>
                                        <p:attrNameLst>
                                          <p:attrName>style.visibility</p:attrName>
                                        </p:attrNameLst>
                                      </p:cBhvr>
                                      <p:to>
                                        <p:strVal val="visible"/>
                                      </p:to>
                                    </p:set>
                                    <p:anim calcmode="lin" valueType="num">
                                      <p:cBhvr additive="base">
                                        <p:cTn id="31" dur="1000" fill="hold"/>
                                        <p:tgtEl>
                                          <p:spTgt spid="160778">
                                            <p:txEl>
                                              <p:charRg st="3" end="3"/>
                                            </p:txEl>
                                          </p:spTgt>
                                        </p:tgtEl>
                                        <p:attrNameLst>
                                          <p:attrName>ppt_x</p:attrName>
                                        </p:attrNameLst>
                                      </p:cBhvr>
                                      <p:tavLst>
                                        <p:tav tm="0">
                                          <p:val>
                                            <p:strVal val="0-#ppt_w/2"/>
                                          </p:val>
                                        </p:tav>
                                        <p:tav tm="100000">
                                          <p:val>
                                            <p:strVal val="#ppt_x"/>
                                          </p:val>
                                        </p:tav>
                                      </p:tavLst>
                                    </p:anim>
                                    <p:anim calcmode="lin" valueType="num">
                                      <p:cBhvr additive="base">
                                        <p:cTn id="32" dur="1000" fill="hold"/>
                                        <p:tgtEl>
                                          <p:spTgt spid="160778">
                                            <p:txEl>
                                              <p:char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160778">
                                            <p:txEl>
                                              <p:charRg st="4" end="4"/>
                                            </p:txEl>
                                          </p:spTgt>
                                        </p:tgtEl>
                                        <p:attrNameLst>
                                          <p:attrName>style.visibility</p:attrName>
                                        </p:attrNameLst>
                                      </p:cBhvr>
                                      <p:to>
                                        <p:strVal val="visible"/>
                                      </p:to>
                                    </p:set>
                                    <p:anim calcmode="lin" valueType="num">
                                      <p:cBhvr additive="base">
                                        <p:cTn id="37" dur="1000" fill="hold"/>
                                        <p:tgtEl>
                                          <p:spTgt spid="160778">
                                            <p:txEl>
                                              <p:charRg st="4" end="4"/>
                                            </p:txEl>
                                          </p:spTgt>
                                        </p:tgtEl>
                                        <p:attrNameLst>
                                          <p:attrName>ppt_x</p:attrName>
                                        </p:attrNameLst>
                                      </p:cBhvr>
                                      <p:tavLst>
                                        <p:tav tm="0">
                                          <p:val>
                                            <p:strVal val="0-#ppt_w/2"/>
                                          </p:val>
                                        </p:tav>
                                        <p:tav tm="100000">
                                          <p:val>
                                            <p:strVal val="#ppt_x"/>
                                          </p:val>
                                        </p:tav>
                                      </p:tavLst>
                                    </p:anim>
                                    <p:anim calcmode="lin" valueType="num">
                                      <p:cBhvr additive="base">
                                        <p:cTn id="38" dur="1000" fill="hold"/>
                                        <p:tgtEl>
                                          <p:spTgt spid="160778">
                                            <p:txEl>
                                              <p:charRg st="4" end="4"/>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60778">
                                            <p:txEl>
                                              <p:charRg st="5" end="5"/>
                                            </p:txEl>
                                          </p:spTgt>
                                        </p:tgtEl>
                                        <p:attrNameLst>
                                          <p:attrName>style.visibility</p:attrName>
                                        </p:attrNameLst>
                                      </p:cBhvr>
                                      <p:to>
                                        <p:strVal val="visible"/>
                                      </p:to>
                                    </p:set>
                                    <p:anim calcmode="lin" valueType="num">
                                      <p:cBhvr additive="base">
                                        <p:cTn id="43" dur="1000" fill="hold"/>
                                        <p:tgtEl>
                                          <p:spTgt spid="160778">
                                            <p:txEl>
                                              <p:charRg st="5" end="5"/>
                                            </p:txEl>
                                          </p:spTgt>
                                        </p:tgtEl>
                                        <p:attrNameLst>
                                          <p:attrName>ppt_x</p:attrName>
                                        </p:attrNameLst>
                                      </p:cBhvr>
                                      <p:tavLst>
                                        <p:tav tm="0">
                                          <p:val>
                                            <p:strVal val="0-#ppt_w/2"/>
                                          </p:val>
                                        </p:tav>
                                        <p:tav tm="100000">
                                          <p:val>
                                            <p:strVal val="#ppt_x"/>
                                          </p:val>
                                        </p:tav>
                                      </p:tavLst>
                                    </p:anim>
                                    <p:anim calcmode="lin" valueType="num">
                                      <p:cBhvr additive="base">
                                        <p:cTn id="44" dur="1000" fill="hold"/>
                                        <p:tgtEl>
                                          <p:spTgt spid="160778">
                                            <p:txEl>
                                              <p:charRg st="5" end="5"/>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160778">
                                            <p:txEl>
                                              <p:charRg st="6" end="6"/>
                                            </p:txEl>
                                          </p:spTgt>
                                        </p:tgtEl>
                                        <p:attrNameLst>
                                          <p:attrName>style.visibility</p:attrName>
                                        </p:attrNameLst>
                                      </p:cBhvr>
                                      <p:to>
                                        <p:strVal val="visible"/>
                                      </p:to>
                                    </p:set>
                                    <p:anim calcmode="lin" valueType="num">
                                      <p:cBhvr additive="base">
                                        <p:cTn id="49" dur="1000" fill="hold"/>
                                        <p:tgtEl>
                                          <p:spTgt spid="160778">
                                            <p:txEl>
                                              <p:charRg st="6" end="6"/>
                                            </p:txEl>
                                          </p:spTgt>
                                        </p:tgtEl>
                                        <p:attrNameLst>
                                          <p:attrName>ppt_x</p:attrName>
                                        </p:attrNameLst>
                                      </p:cBhvr>
                                      <p:tavLst>
                                        <p:tav tm="0">
                                          <p:val>
                                            <p:strVal val="0-#ppt_w/2"/>
                                          </p:val>
                                        </p:tav>
                                        <p:tav tm="100000">
                                          <p:val>
                                            <p:strVal val="#ppt_x"/>
                                          </p:val>
                                        </p:tav>
                                      </p:tavLst>
                                    </p:anim>
                                    <p:anim calcmode="lin" valueType="num">
                                      <p:cBhvr additive="base">
                                        <p:cTn id="50" dur="1000" fill="hold"/>
                                        <p:tgtEl>
                                          <p:spTgt spid="160778">
                                            <p:txEl>
                                              <p:charRg st="6" end="6"/>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60778">
                                            <p:txEl>
                                              <p:charRg st="7" end="7"/>
                                            </p:txEl>
                                          </p:spTgt>
                                        </p:tgtEl>
                                        <p:attrNameLst>
                                          <p:attrName>style.visibility</p:attrName>
                                        </p:attrNameLst>
                                      </p:cBhvr>
                                      <p:to>
                                        <p:strVal val="visible"/>
                                      </p:to>
                                    </p:set>
                                    <p:anim calcmode="lin" valueType="num">
                                      <p:cBhvr additive="base">
                                        <p:cTn id="55" dur="1000" fill="hold"/>
                                        <p:tgtEl>
                                          <p:spTgt spid="160778">
                                            <p:txEl>
                                              <p:charRg st="7" end="7"/>
                                            </p:txEl>
                                          </p:spTgt>
                                        </p:tgtEl>
                                        <p:attrNameLst>
                                          <p:attrName>ppt_x</p:attrName>
                                        </p:attrNameLst>
                                      </p:cBhvr>
                                      <p:tavLst>
                                        <p:tav tm="0">
                                          <p:val>
                                            <p:strVal val="0-#ppt_w/2"/>
                                          </p:val>
                                        </p:tav>
                                        <p:tav tm="100000">
                                          <p:val>
                                            <p:strVal val="#ppt_x"/>
                                          </p:val>
                                        </p:tav>
                                      </p:tavLst>
                                    </p:anim>
                                    <p:anim calcmode="lin" valueType="num">
                                      <p:cBhvr additive="base">
                                        <p:cTn id="56" dur="1000" fill="hold"/>
                                        <p:tgtEl>
                                          <p:spTgt spid="160778">
                                            <p:txEl>
                                              <p:charRg st="7" end="7"/>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nodeType="clickEffect">
                                  <p:stCondLst>
                                    <p:cond delay="0"/>
                                  </p:stCondLst>
                                  <p:childTnLst>
                                    <p:set>
                                      <p:cBhvr>
                                        <p:cTn id="60" dur="1" fill="hold">
                                          <p:stCondLst>
                                            <p:cond delay="0"/>
                                          </p:stCondLst>
                                        </p:cTn>
                                        <p:tgtEl>
                                          <p:spTgt spid="160778">
                                            <p:txEl>
                                              <p:charRg st="8" end="8"/>
                                            </p:txEl>
                                          </p:spTgt>
                                        </p:tgtEl>
                                        <p:attrNameLst>
                                          <p:attrName>style.visibility</p:attrName>
                                        </p:attrNameLst>
                                      </p:cBhvr>
                                      <p:to>
                                        <p:strVal val="visible"/>
                                      </p:to>
                                    </p:set>
                                    <p:anim calcmode="lin" valueType="num">
                                      <p:cBhvr additive="base">
                                        <p:cTn id="61" dur="1000" fill="hold"/>
                                        <p:tgtEl>
                                          <p:spTgt spid="160778">
                                            <p:txEl>
                                              <p:charRg st="8" end="8"/>
                                            </p:txEl>
                                          </p:spTgt>
                                        </p:tgtEl>
                                        <p:attrNameLst>
                                          <p:attrName>ppt_x</p:attrName>
                                        </p:attrNameLst>
                                      </p:cBhvr>
                                      <p:tavLst>
                                        <p:tav tm="0">
                                          <p:val>
                                            <p:strVal val="0-#ppt_w/2"/>
                                          </p:val>
                                        </p:tav>
                                        <p:tav tm="100000">
                                          <p:val>
                                            <p:strVal val="#ppt_x"/>
                                          </p:val>
                                        </p:tav>
                                      </p:tavLst>
                                    </p:anim>
                                    <p:anim calcmode="lin" valueType="num">
                                      <p:cBhvr additive="base">
                                        <p:cTn id="62" dur="1000" fill="hold"/>
                                        <p:tgtEl>
                                          <p:spTgt spid="160778">
                                            <p:txEl>
                                              <p:charRg st="8" end="8"/>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60778">
                                            <p:txEl>
                                              <p:charRg st="1" end="1"/>
                                            </p:txEl>
                                          </p:spTgt>
                                        </p:tgtEl>
                                        <p:attrNameLst>
                                          <p:attrName>style.visibility</p:attrName>
                                        </p:attrNameLst>
                                      </p:cBhvr>
                                      <p:to>
                                        <p:strVal val="visible"/>
                                      </p:to>
                                    </p:set>
                                    <p:anim calcmode="lin" valueType="num">
                                      <p:cBhvr additive="base">
                                        <p:cTn id="67" dur="1000" fill="hold"/>
                                        <p:tgtEl>
                                          <p:spTgt spid="160778">
                                            <p:txEl>
                                              <p:charRg st="1" end="1"/>
                                            </p:txEl>
                                          </p:spTgt>
                                        </p:tgtEl>
                                        <p:attrNameLst>
                                          <p:attrName>ppt_x</p:attrName>
                                        </p:attrNameLst>
                                      </p:cBhvr>
                                      <p:tavLst>
                                        <p:tav tm="0">
                                          <p:val>
                                            <p:strVal val="0-#ppt_w/2"/>
                                          </p:val>
                                        </p:tav>
                                        <p:tav tm="100000">
                                          <p:val>
                                            <p:strVal val="#ppt_x"/>
                                          </p:val>
                                        </p:tav>
                                      </p:tavLst>
                                    </p:anim>
                                    <p:anim calcmode="lin" valueType="num">
                                      <p:cBhvr additive="base">
                                        <p:cTn id="68" dur="1000" fill="hold"/>
                                        <p:tgtEl>
                                          <p:spTgt spid="160778">
                                            <p:txEl>
                                              <p:charRg st="1" end="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nodeType="clickEffect">
                                  <p:stCondLst>
                                    <p:cond delay="0"/>
                                  </p:stCondLst>
                                  <p:childTnLst>
                                    <p:set>
                                      <p:cBhvr>
                                        <p:cTn id="72" dur="1" fill="hold">
                                          <p:stCondLst>
                                            <p:cond delay="0"/>
                                          </p:stCondLst>
                                        </p:cTn>
                                        <p:tgtEl>
                                          <p:spTgt spid="160778">
                                            <p:txEl>
                                              <p:charRg st="2" end="2"/>
                                            </p:txEl>
                                          </p:spTgt>
                                        </p:tgtEl>
                                        <p:attrNameLst>
                                          <p:attrName>style.visibility</p:attrName>
                                        </p:attrNameLst>
                                      </p:cBhvr>
                                      <p:to>
                                        <p:strVal val="visible"/>
                                      </p:to>
                                    </p:set>
                                    <p:anim calcmode="lin" valueType="num">
                                      <p:cBhvr additive="base">
                                        <p:cTn id="73" dur="1000" fill="hold"/>
                                        <p:tgtEl>
                                          <p:spTgt spid="160778">
                                            <p:txEl>
                                              <p:charRg st="2" end="2"/>
                                            </p:txEl>
                                          </p:spTgt>
                                        </p:tgtEl>
                                        <p:attrNameLst>
                                          <p:attrName>ppt_x</p:attrName>
                                        </p:attrNameLst>
                                      </p:cBhvr>
                                      <p:tavLst>
                                        <p:tav tm="0">
                                          <p:val>
                                            <p:strVal val="0-#ppt_w/2"/>
                                          </p:val>
                                        </p:tav>
                                        <p:tav tm="100000">
                                          <p:val>
                                            <p:strVal val="#ppt_x"/>
                                          </p:val>
                                        </p:tav>
                                      </p:tavLst>
                                    </p:anim>
                                    <p:anim calcmode="lin" valueType="num">
                                      <p:cBhvr additive="base">
                                        <p:cTn id="74" dur="1000" fill="hold"/>
                                        <p:tgtEl>
                                          <p:spTgt spid="160778">
                                            <p:txEl>
                                              <p:charRg st="2" end="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nodeType="clickEffect">
                                  <p:stCondLst>
                                    <p:cond delay="0"/>
                                  </p:stCondLst>
                                  <p:childTnLst>
                                    <p:set>
                                      <p:cBhvr>
                                        <p:cTn id="78" dur="1" fill="hold">
                                          <p:stCondLst>
                                            <p:cond delay="0"/>
                                          </p:stCondLst>
                                        </p:cTn>
                                        <p:tgtEl>
                                          <p:spTgt spid="160778">
                                            <p:txEl>
                                              <p:charRg st="3" end="3"/>
                                            </p:txEl>
                                          </p:spTgt>
                                        </p:tgtEl>
                                        <p:attrNameLst>
                                          <p:attrName>style.visibility</p:attrName>
                                        </p:attrNameLst>
                                      </p:cBhvr>
                                      <p:to>
                                        <p:strVal val="visible"/>
                                      </p:to>
                                    </p:set>
                                    <p:anim calcmode="lin" valueType="num">
                                      <p:cBhvr additive="base">
                                        <p:cTn id="79" dur="1000" fill="hold"/>
                                        <p:tgtEl>
                                          <p:spTgt spid="160778">
                                            <p:txEl>
                                              <p:charRg st="3" end="3"/>
                                            </p:txEl>
                                          </p:spTgt>
                                        </p:tgtEl>
                                        <p:attrNameLst>
                                          <p:attrName>ppt_x</p:attrName>
                                        </p:attrNameLst>
                                      </p:cBhvr>
                                      <p:tavLst>
                                        <p:tav tm="0">
                                          <p:val>
                                            <p:strVal val="0-#ppt_w/2"/>
                                          </p:val>
                                        </p:tav>
                                        <p:tav tm="100000">
                                          <p:val>
                                            <p:strVal val="#ppt_x"/>
                                          </p:val>
                                        </p:tav>
                                      </p:tavLst>
                                    </p:anim>
                                    <p:anim calcmode="lin" valueType="num">
                                      <p:cBhvr additive="base">
                                        <p:cTn id="80" dur="1000" fill="hold"/>
                                        <p:tgtEl>
                                          <p:spTgt spid="160778">
                                            <p:txEl>
                                              <p:charRg st="3" end="3"/>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nodeType="clickEffect">
                                  <p:stCondLst>
                                    <p:cond delay="0"/>
                                  </p:stCondLst>
                                  <p:childTnLst>
                                    <p:set>
                                      <p:cBhvr>
                                        <p:cTn id="84" dur="1" fill="hold">
                                          <p:stCondLst>
                                            <p:cond delay="0"/>
                                          </p:stCondLst>
                                        </p:cTn>
                                        <p:tgtEl>
                                          <p:spTgt spid="160778">
                                            <p:txEl>
                                              <p:charRg st="4" end="4"/>
                                            </p:txEl>
                                          </p:spTgt>
                                        </p:tgtEl>
                                        <p:attrNameLst>
                                          <p:attrName>style.visibility</p:attrName>
                                        </p:attrNameLst>
                                      </p:cBhvr>
                                      <p:to>
                                        <p:strVal val="visible"/>
                                      </p:to>
                                    </p:set>
                                    <p:anim calcmode="lin" valueType="num">
                                      <p:cBhvr additive="base">
                                        <p:cTn id="85" dur="1000" fill="hold"/>
                                        <p:tgtEl>
                                          <p:spTgt spid="160778">
                                            <p:txEl>
                                              <p:charRg st="4" end="4"/>
                                            </p:txEl>
                                          </p:spTgt>
                                        </p:tgtEl>
                                        <p:attrNameLst>
                                          <p:attrName>ppt_x</p:attrName>
                                        </p:attrNameLst>
                                      </p:cBhvr>
                                      <p:tavLst>
                                        <p:tav tm="0">
                                          <p:val>
                                            <p:strVal val="0-#ppt_w/2"/>
                                          </p:val>
                                        </p:tav>
                                        <p:tav tm="100000">
                                          <p:val>
                                            <p:strVal val="#ppt_x"/>
                                          </p:val>
                                        </p:tav>
                                      </p:tavLst>
                                    </p:anim>
                                    <p:anim calcmode="lin" valueType="num">
                                      <p:cBhvr additive="base">
                                        <p:cTn id="86" dur="1000" fill="hold"/>
                                        <p:tgtEl>
                                          <p:spTgt spid="160778">
                                            <p:txEl>
                                              <p:char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995170" y="1365250"/>
            <a:ext cx="8059420" cy="4152900"/>
            <a:chOff x="2556109" y="1538524"/>
            <a:chExt cx="6911261" cy="3633873"/>
          </a:xfrm>
        </p:grpSpPr>
        <p:sp>
          <p:nvSpPr>
            <p:cNvPr id="41" name="椭圆 31"/>
            <p:cNvSpPr/>
            <p:nvPr/>
          </p:nvSpPr>
          <p:spPr>
            <a:xfrm rot="5400000">
              <a:off x="4301035" y="6062"/>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 name="connsiteX0-783" fmla="*/ 84755 w 673460"/>
                <a:gd name="connsiteY0-784" fmla="*/ 13918 h 568883"/>
                <a:gd name="connsiteX1-785" fmla="*/ 672364 w 673460"/>
                <a:gd name="connsiteY1-786" fmla="*/ 14845 h 568883"/>
                <a:gd name="connsiteX2-787" fmla="*/ 673460 w 673460"/>
                <a:gd name="connsiteY2-788" fmla="*/ 540528 h 568883"/>
                <a:gd name="connsiteX3-789" fmla="*/ 43142 w 673460"/>
                <a:gd name="connsiteY3-790" fmla="*/ 525832 h 568883"/>
                <a:gd name="connsiteX4-791" fmla="*/ 84755 w 673460"/>
                <a:gd name="connsiteY4-792" fmla="*/ 13918 h 568883"/>
                <a:gd name="connsiteX0-793" fmla="*/ 84755 w 673460"/>
                <a:gd name="connsiteY0-794" fmla="*/ 13918 h 559604"/>
                <a:gd name="connsiteX1-795" fmla="*/ 672364 w 673460"/>
                <a:gd name="connsiteY1-796" fmla="*/ 14845 h 559604"/>
                <a:gd name="connsiteX2-797" fmla="*/ 673460 w 673460"/>
                <a:gd name="connsiteY2-798" fmla="*/ 540528 h 559604"/>
                <a:gd name="connsiteX3-799" fmla="*/ 43142 w 673460"/>
                <a:gd name="connsiteY3-800" fmla="*/ 525832 h 559604"/>
                <a:gd name="connsiteX4-801" fmla="*/ 84755 w 673460"/>
                <a:gd name="connsiteY4-802" fmla="*/ 13918 h 559604"/>
                <a:gd name="connsiteX0-803" fmla="*/ 84755 w 675575"/>
                <a:gd name="connsiteY0-804" fmla="*/ 13918 h 562548"/>
                <a:gd name="connsiteX1-805" fmla="*/ 672364 w 675575"/>
                <a:gd name="connsiteY1-806" fmla="*/ 14845 h 562548"/>
                <a:gd name="connsiteX2-807" fmla="*/ 675575 w 675575"/>
                <a:gd name="connsiteY2-808" fmla="*/ 545971 h 562548"/>
                <a:gd name="connsiteX3-809" fmla="*/ 43142 w 675575"/>
                <a:gd name="connsiteY3-810" fmla="*/ 525832 h 562548"/>
                <a:gd name="connsiteX4-811" fmla="*/ 84755 w 675575"/>
                <a:gd name="connsiteY4-812" fmla="*/ 13918 h 562548"/>
                <a:gd name="connsiteX0-813" fmla="*/ 84755 w 680821"/>
                <a:gd name="connsiteY0-814" fmla="*/ 13918 h 562548"/>
                <a:gd name="connsiteX1-815" fmla="*/ 680821 w 680821"/>
                <a:gd name="connsiteY1-816" fmla="*/ 14845 h 562548"/>
                <a:gd name="connsiteX2-817" fmla="*/ 675575 w 680821"/>
                <a:gd name="connsiteY2-818" fmla="*/ 545971 h 562548"/>
                <a:gd name="connsiteX3-819" fmla="*/ 43142 w 680821"/>
                <a:gd name="connsiteY3-820" fmla="*/ 525832 h 562548"/>
                <a:gd name="connsiteX4-821" fmla="*/ 84755 w 680821"/>
                <a:gd name="connsiteY4-822" fmla="*/ 13918 h 562548"/>
                <a:gd name="connsiteX0-823" fmla="*/ 72868 w 690076"/>
                <a:gd name="connsiteY0-824" fmla="*/ 20358 h 559916"/>
                <a:gd name="connsiteX1-825" fmla="*/ 690076 w 690076"/>
                <a:gd name="connsiteY1-826" fmla="*/ 12213 h 559916"/>
                <a:gd name="connsiteX2-827" fmla="*/ 684830 w 690076"/>
                <a:gd name="connsiteY2-828" fmla="*/ 543339 h 559916"/>
                <a:gd name="connsiteX3-829" fmla="*/ 52397 w 690076"/>
                <a:gd name="connsiteY3-830" fmla="*/ 523200 h 559916"/>
                <a:gd name="connsiteX4-831" fmla="*/ 72868 w 690076"/>
                <a:gd name="connsiteY4-832" fmla="*/ 20358 h 559916"/>
                <a:gd name="connsiteX0-833" fmla="*/ 72868 w 690076"/>
                <a:gd name="connsiteY0-834" fmla="*/ 22718 h 562276"/>
                <a:gd name="connsiteX1-835" fmla="*/ 690076 w 690076"/>
                <a:gd name="connsiteY1-836" fmla="*/ 14573 h 562276"/>
                <a:gd name="connsiteX2-837" fmla="*/ 684830 w 690076"/>
                <a:gd name="connsiteY2-838" fmla="*/ 545699 h 562276"/>
                <a:gd name="connsiteX3-839" fmla="*/ 52397 w 690076"/>
                <a:gd name="connsiteY3-840" fmla="*/ 525560 h 562276"/>
                <a:gd name="connsiteX4-841" fmla="*/ 72868 w 690076"/>
                <a:gd name="connsiteY4-842" fmla="*/ 22718 h 562276"/>
                <a:gd name="connsiteX0-843" fmla="*/ 59152 w 676360"/>
                <a:gd name="connsiteY0-844" fmla="*/ 22718 h 562276"/>
                <a:gd name="connsiteX1-845" fmla="*/ 676360 w 676360"/>
                <a:gd name="connsiteY1-846" fmla="*/ 14573 h 562276"/>
                <a:gd name="connsiteX2-847" fmla="*/ 671114 w 676360"/>
                <a:gd name="connsiteY2-848" fmla="*/ 545699 h 562276"/>
                <a:gd name="connsiteX3-849" fmla="*/ 38681 w 676360"/>
                <a:gd name="connsiteY3-850" fmla="*/ 525560 h 562276"/>
                <a:gd name="connsiteX4-851" fmla="*/ 103808 w 676360"/>
                <a:gd name="connsiteY4-852" fmla="*/ 279153 h 562276"/>
                <a:gd name="connsiteX5-853" fmla="*/ 59152 w 676360"/>
                <a:gd name="connsiteY5-854" fmla="*/ 22718 h 562276"/>
                <a:gd name="connsiteX0-855" fmla="*/ 41341 w 658549"/>
                <a:gd name="connsiteY0-856" fmla="*/ 22718 h 562276"/>
                <a:gd name="connsiteX1-857" fmla="*/ 658549 w 658549"/>
                <a:gd name="connsiteY1-858" fmla="*/ 14573 h 562276"/>
                <a:gd name="connsiteX2-859" fmla="*/ 653303 w 658549"/>
                <a:gd name="connsiteY2-860" fmla="*/ 545699 h 562276"/>
                <a:gd name="connsiteX3-861" fmla="*/ 20870 w 658549"/>
                <a:gd name="connsiteY3-862" fmla="*/ 525560 h 562276"/>
                <a:gd name="connsiteX4-863" fmla="*/ 85997 w 658549"/>
                <a:gd name="connsiteY4-864" fmla="*/ 279153 h 562276"/>
                <a:gd name="connsiteX5-865" fmla="*/ 41341 w 658549"/>
                <a:gd name="connsiteY5-866" fmla="*/ 22718 h 562276"/>
                <a:gd name="connsiteX0-867" fmla="*/ 23542 w 640750"/>
                <a:gd name="connsiteY0-868" fmla="*/ 22718 h 562276"/>
                <a:gd name="connsiteX1-869" fmla="*/ 640750 w 640750"/>
                <a:gd name="connsiteY1-870" fmla="*/ 14573 h 562276"/>
                <a:gd name="connsiteX2-871" fmla="*/ 635504 w 640750"/>
                <a:gd name="connsiteY2-872" fmla="*/ 545699 h 562276"/>
                <a:gd name="connsiteX3-873" fmla="*/ 3071 w 640750"/>
                <a:gd name="connsiteY3-874" fmla="*/ 525560 h 562276"/>
                <a:gd name="connsiteX4-875" fmla="*/ 68198 w 640750"/>
                <a:gd name="connsiteY4-876" fmla="*/ 279153 h 562276"/>
                <a:gd name="connsiteX5-877" fmla="*/ 23542 w 640750"/>
                <a:gd name="connsiteY5-878" fmla="*/ 22718 h 562276"/>
                <a:gd name="connsiteX0-879" fmla="*/ 24044 w 641252"/>
                <a:gd name="connsiteY0-880" fmla="*/ 22718 h 562276"/>
                <a:gd name="connsiteX1-881" fmla="*/ 641252 w 641252"/>
                <a:gd name="connsiteY1-882" fmla="*/ 14573 h 562276"/>
                <a:gd name="connsiteX2-883" fmla="*/ 636006 w 641252"/>
                <a:gd name="connsiteY2-884" fmla="*/ 545699 h 562276"/>
                <a:gd name="connsiteX3-885" fmla="*/ 3573 w 641252"/>
                <a:gd name="connsiteY3-886" fmla="*/ 525560 h 562276"/>
                <a:gd name="connsiteX4-887" fmla="*/ 68700 w 641252"/>
                <a:gd name="connsiteY4-888" fmla="*/ 279153 h 562276"/>
                <a:gd name="connsiteX5-889" fmla="*/ 24044 w 641252"/>
                <a:gd name="connsiteY5-890" fmla="*/ 22718 h 562276"/>
                <a:gd name="connsiteX0-891" fmla="*/ 31476 w 648684"/>
                <a:gd name="connsiteY0-892" fmla="*/ 22718 h 562276"/>
                <a:gd name="connsiteX1-893" fmla="*/ 648684 w 648684"/>
                <a:gd name="connsiteY1-894" fmla="*/ 14573 h 562276"/>
                <a:gd name="connsiteX2-895" fmla="*/ 643438 w 648684"/>
                <a:gd name="connsiteY2-896" fmla="*/ 545699 h 562276"/>
                <a:gd name="connsiteX3-897" fmla="*/ 11005 w 648684"/>
                <a:gd name="connsiteY3-898" fmla="*/ 525560 h 562276"/>
                <a:gd name="connsiteX4-899" fmla="*/ 76132 w 648684"/>
                <a:gd name="connsiteY4-900" fmla="*/ 279153 h 562276"/>
                <a:gd name="connsiteX5-901" fmla="*/ 31476 w 648684"/>
                <a:gd name="connsiteY5-902" fmla="*/ 22718 h 562276"/>
              </a:gdLst>
              <a:ahLst/>
              <a:cxnLst>
                <a:cxn ang="0">
                  <a:pos x="connsiteX0-891" y="connsiteY0-892"/>
                </a:cxn>
                <a:cxn ang="0">
                  <a:pos x="connsiteX1-893" y="connsiteY1-894"/>
                </a:cxn>
                <a:cxn ang="0">
                  <a:pos x="connsiteX2-895" y="connsiteY2-896"/>
                </a:cxn>
                <a:cxn ang="0">
                  <a:pos x="connsiteX3-897" y="connsiteY3-898"/>
                </a:cxn>
                <a:cxn ang="0">
                  <a:pos x="connsiteX4-899" y="connsiteY4-900"/>
                </a:cxn>
                <a:cxn ang="0">
                  <a:pos x="connsiteX5-901" y="connsiteY5-902"/>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solidFill>
              <a:srgbClr val="9DC3E6"/>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endParaRPr>
            </a:p>
          </p:txBody>
        </p:sp>
        <p:sp>
          <p:nvSpPr>
            <p:cNvPr id="42" name="椭圆 31"/>
            <p:cNvSpPr/>
            <p:nvPr/>
          </p:nvSpPr>
          <p:spPr>
            <a:xfrm rot="16200000" flipH="1">
              <a:off x="5844131" y="1566383"/>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Lst>
              <a:ahLst/>
              <a:cxnLst>
                <a:cxn ang="0">
                  <a:pos x="connsiteX0-763" y="connsiteY0-764"/>
                </a:cxn>
                <a:cxn ang="0">
                  <a:pos x="connsiteX1-765" y="connsiteY1-766"/>
                </a:cxn>
                <a:cxn ang="0">
                  <a:pos x="connsiteX2-767" y="connsiteY2-768"/>
                </a:cxn>
                <a:cxn ang="0">
                  <a:pos x="connsiteX3-769" y="connsiteY3-770"/>
                </a:cxn>
                <a:cxn ang="0">
                  <a:pos x="connsiteX4-771" y="connsiteY4-772"/>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endParaRPr>
            </a:p>
          </p:txBody>
        </p:sp>
        <p:sp>
          <p:nvSpPr>
            <p:cNvPr id="43" name="椭圆 31"/>
            <p:cNvSpPr/>
            <p:nvPr/>
          </p:nvSpPr>
          <p:spPr>
            <a:xfrm rot="5400000">
              <a:off x="2661848" y="1595608"/>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Lst>
              <a:ahLst/>
              <a:cxnLst>
                <a:cxn ang="0">
                  <a:pos x="connsiteX0-773" y="connsiteY0-774"/>
                </a:cxn>
                <a:cxn ang="0">
                  <a:pos x="connsiteX1-775" y="connsiteY1-776"/>
                </a:cxn>
                <a:cxn ang="0">
                  <a:pos x="connsiteX2-777" y="connsiteY2-778"/>
                </a:cxn>
                <a:cxn ang="0">
                  <a:pos x="connsiteX3-779" y="connsiteY3-780"/>
                </a:cxn>
                <a:cxn ang="0">
                  <a:pos x="connsiteX4-781" y="connsiteY4-782"/>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chemeClr val="bg1"/>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endParaRPr>
            </a:p>
          </p:txBody>
        </p:sp>
        <p:sp>
          <p:nvSpPr>
            <p:cNvPr id="45" name="文本框 44"/>
            <p:cNvSpPr txBox="1"/>
            <p:nvPr/>
          </p:nvSpPr>
          <p:spPr>
            <a:xfrm>
              <a:off x="2977084" y="2188368"/>
              <a:ext cx="2655570" cy="1210735"/>
            </a:xfrm>
            <a:prstGeom prst="rect">
              <a:avLst/>
            </a:prstGeom>
            <a:noFill/>
          </p:spPr>
          <p:txBody>
            <a:bodyPr wrap="squar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algn="l" eaLnBrk="0" fontAlgn="auto" hangingPunct="0">
                <a:lnSpc>
                  <a:spcPct val="150000"/>
                </a:lnSpc>
                <a:spcBef>
                  <a:spcPts val="0"/>
                </a:spcBef>
              </a:pPr>
              <a:r>
                <a:rPr lang="en-US" altLang="zh-CN" dirty="0">
                  <a:latin typeface="黑体" panose="02010609060101010101" pitchFamily="2" charset="-122"/>
                  <a:ea typeface="黑体" panose="02010609060101010101" pitchFamily="2" charset="-122"/>
                  <a:sym typeface="+mn-ea"/>
                </a:rPr>
                <a:t>1</a:t>
              </a:r>
              <a:r>
                <a:rPr lang="zh-CN" altLang="en-US" dirty="0">
                  <a:solidFill>
                    <a:srgbClr val="0000FF"/>
                  </a:solidFill>
                  <a:latin typeface="黑体" panose="02010609060101010101" pitchFamily="2" charset="-122"/>
                  <a:ea typeface="黑体" panose="02010609060101010101" pitchFamily="2" charset="-122"/>
                  <a:sym typeface="+mn-ea"/>
                </a:rPr>
                <a:t>、写一篇感想：我眼中的毒品和烟酒。</a:t>
              </a:r>
              <a:endParaRPr lang="zh-CN" altLang="en-US" b="1" spc="0" dirty="0">
                <a:solidFill>
                  <a:schemeClr val="tx1"/>
                </a:solidFill>
                <a:latin typeface="方正静蕾简体" panose="02000000000000000000" pitchFamily="2" charset="-122"/>
                <a:ea typeface="方正静蕾简体" panose="02000000000000000000" pitchFamily="2" charset="-122"/>
              </a:endParaRPr>
            </a:p>
          </p:txBody>
        </p:sp>
        <p:sp>
          <p:nvSpPr>
            <p:cNvPr id="47" name="文本框 46"/>
            <p:cNvSpPr txBox="1"/>
            <p:nvPr/>
          </p:nvSpPr>
          <p:spPr>
            <a:xfrm>
              <a:off x="6484854" y="1978579"/>
              <a:ext cx="2400935" cy="2342014"/>
            </a:xfrm>
            <a:prstGeom prst="rect">
              <a:avLst/>
            </a:prstGeom>
            <a:noFill/>
          </p:spPr>
          <p:txBody>
            <a:bodyPr wrap="squar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algn="l" fontAlgn="auto">
                <a:lnSpc>
                  <a:spcPct val="150000"/>
                </a:lnSpc>
              </a:pPr>
              <a:r>
                <a:rPr lang="en-US" altLang="zh-CN" dirty="0">
                  <a:latin typeface="黑体" panose="02010609060101010101" pitchFamily="2" charset="-122"/>
                  <a:ea typeface="黑体" panose="02010609060101010101" pitchFamily="2" charset="-122"/>
                  <a:sym typeface="+mn-ea"/>
                </a:rPr>
                <a:t>2</a:t>
              </a:r>
              <a:r>
                <a:rPr lang="zh-CN" altLang="en-US" dirty="0">
                  <a:latin typeface="黑体" panose="02010609060101010101" pitchFamily="2" charset="-122"/>
                  <a:ea typeface="黑体" panose="02010609060101010101" pitchFamily="2" charset="-122"/>
                  <a:sym typeface="+mn-ea"/>
                </a:rPr>
                <a:t>、</a:t>
              </a:r>
              <a:r>
                <a:rPr lang="zh-CN" altLang="en-US" dirty="0">
                  <a:solidFill>
                    <a:srgbClr val="0000FF"/>
                  </a:solidFill>
                  <a:latin typeface="黑体" panose="02010609060101010101" pitchFamily="2" charset="-122"/>
                  <a:ea typeface="黑体" panose="02010609060101010101" pitchFamily="2" charset="-122"/>
                  <a:sym typeface="+mn-ea"/>
                </a:rPr>
                <a:t>设计制作一份以“珍爱生命、远离毒品”为主题的手抄报</a:t>
              </a:r>
              <a:endParaRPr lang="zh-CN" altLang="en-US" b="1" spc="0" dirty="0">
                <a:solidFill>
                  <a:schemeClr val="tx1"/>
                </a:solidFill>
                <a:latin typeface="方正静蕾简体" panose="02000000000000000000" pitchFamily="2" charset="-122"/>
                <a:ea typeface="方正静蕾简体" panose="02000000000000000000" pitchFamily="2" charset="-122"/>
              </a:endParaRPr>
            </a:p>
          </p:txBody>
        </p:sp>
      </p:grpSp>
      <p:pic>
        <p:nvPicPr>
          <p:cNvPr id="147" name="图片 146"/>
          <p:cNvPicPr>
            <a:picLocks noChangeAspect="1"/>
          </p:cNvPicPr>
          <p:nvPr/>
        </p:nvPicPr>
        <p:blipFill rotWithShape="1">
          <a:blip r:embed="rId1">
            <a:extLst>
              <a:ext uri="{28A0092B-C50C-407E-A947-70E740481C1C}">
                <a14:useLocalDpi xmlns:a14="http://schemas.microsoft.com/office/drawing/2010/main" val="0"/>
              </a:ext>
            </a:extLst>
          </a:blip>
          <a:srcRect t="27264" r="89267" b="42954"/>
          <a:stretch>
            <a:fillRect/>
          </a:stretch>
        </p:blipFill>
        <p:spPr>
          <a:xfrm>
            <a:off x="2317959" y="5373216"/>
            <a:ext cx="681698" cy="432048"/>
          </a:xfrm>
          <a:prstGeom prst="rect">
            <a:avLst/>
          </a:prstGeom>
        </p:spPr>
      </p:pic>
      <p:pic>
        <p:nvPicPr>
          <p:cNvPr id="148" name="图片 147"/>
          <p:cNvPicPr>
            <a:picLocks noChangeAspect="1"/>
          </p:cNvPicPr>
          <p:nvPr/>
        </p:nvPicPr>
        <p:blipFill rotWithShape="1">
          <a:blip r:embed="rId1">
            <a:extLst>
              <a:ext uri="{28A0092B-C50C-407E-A947-70E740481C1C}">
                <a14:useLocalDpi xmlns:a14="http://schemas.microsoft.com/office/drawing/2010/main" val="0"/>
              </a:ext>
            </a:extLst>
          </a:blip>
          <a:srcRect l="37053" r="44448" b="55326"/>
          <a:stretch>
            <a:fillRect/>
          </a:stretch>
        </p:blipFill>
        <p:spPr>
          <a:xfrm>
            <a:off x="5497094" y="5157192"/>
            <a:ext cx="1174970" cy="648072"/>
          </a:xfrm>
          <a:prstGeom prst="rect">
            <a:avLst/>
          </a:prstGeom>
        </p:spPr>
      </p:pic>
      <p:pic>
        <p:nvPicPr>
          <p:cNvPr id="149" name="图片 148"/>
          <p:cNvPicPr>
            <a:picLocks noChangeAspect="1"/>
          </p:cNvPicPr>
          <p:nvPr/>
        </p:nvPicPr>
        <p:blipFill rotWithShape="1">
          <a:blip r:embed="rId1">
            <a:extLst>
              <a:ext uri="{28A0092B-C50C-407E-A947-70E740481C1C}">
                <a14:useLocalDpi xmlns:a14="http://schemas.microsoft.com/office/drawing/2010/main" val="0"/>
              </a:ext>
            </a:extLst>
          </a:blip>
          <a:srcRect l="87829" t="59565" r="-901" b="-4239"/>
          <a:stretch>
            <a:fillRect/>
          </a:stretch>
        </p:blipFill>
        <p:spPr>
          <a:xfrm>
            <a:off x="8653246" y="5157192"/>
            <a:ext cx="830252" cy="648072"/>
          </a:xfrm>
          <a:prstGeom prst="rect">
            <a:avLst/>
          </a:prstGeom>
        </p:spPr>
      </p:pic>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1813" y="4500581"/>
            <a:ext cx="3327233" cy="2317355"/>
          </a:xfrm>
          <a:prstGeom prst="rect">
            <a:avLst/>
          </a:prstGeom>
        </p:spPr>
      </p:pic>
      <p:sp>
        <p:nvSpPr>
          <p:cNvPr id="3" name="文本框 2"/>
          <p:cNvSpPr txBox="1"/>
          <p:nvPr/>
        </p:nvSpPr>
        <p:spPr>
          <a:xfrm>
            <a:off x="676910" y="467995"/>
            <a:ext cx="3762375" cy="768350"/>
          </a:xfrm>
          <a:prstGeom prst="rect">
            <a:avLst/>
          </a:prstGeom>
          <a:noFill/>
        </p:spPr>
        <p:txBody>
          <a:bodyPr wrap="square" rtlCol="0">
            <a:spAutoFit/>
          </a:bodyPr>
          <a:p>
            <a:r>
              <a:rPr lang="zh-CN" altLang="en-US" sz="4400" dirty="0">
                <a:solidFill>
                  <a:srgbClr val="FF0000"/>
                </a:solidFill>
                <a:latin typeface="Comic Sans MS" panose="030F0702030302020204" pitchFamily="66" charset="0"/>
                <a:ea typeface="楷体_GB2312" pitchFamily="49" charset="-122"/>
              </a:rPr>
              <a:t>六、课后作业</a:t>
            </a:r>
            <a:endParaRPr lang="zh-CN" altLang="en-US" sz="4400" dirty="0">
              <a:solidFill>
                <a:srgbClr val="FF0000"/>
              </a:solidFill>
              <a:latin typeface="Comic Sans MS" panose="030F0702030302020204" pitchFamily="66" charset="0"/>
              <a:ea typeface="楷体_GB2312"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47"/>
                                        </p:tgtEl>
                                        <p:attrNameLst>
                                          <p:attrName>style.visibility</p:attrName>
                                        </p:attrNameLst>
                                      </p:cBhvr>
                                      <p:to>
                                        <p:strVal val="visible"/>
                                      </p:to>
                                    </p:set>
                                    <p:animEffect transition="in" filter="randombar(horizontal)">
                                      <p:cBhvr>
                                        <p:cTn id="13" dur="500"/>
                                        <p:tgtEl>
                                          <p:spTgt spid="147"/>
                                        </p:tgtEl>
                                      </p:cBhvr>
                                    </p:animEffect>
                                  </p:childTnLst>
                                </p:cTn>
                              </p:par>
                              <p:par>
                                <p:cTn id="14" presetID="14" presetClass="entr" presetSubtype="10" fill="hold" nodeType="withEffect">
                                  <p:stCondLst>
                                    <p:cond delay="0"/>
                                  </p:stCondLst>
                                  <p:childTnLst>
                                    <p:set>
                                      <p:cBhvr>
                                        <p:cTn id="15" dur="1" fill="hold">
                                          <p:stCondLst>
                                            <p:cond delay="0"/>
                                          </p:stCondLst>
                                        </p:cTn>
                                        <p:tgtEl>
                                          <p:spTgt spid="148"/>
                                        </p:tgtEl>
                                        <p:attrNameLst>
                                          <p:attrName>style.visibility</p:attrName>
                                        </p:attrNameLst>
                                      </p:cBhvr>
                                      <p:to>
                                        <p:strVal val="visible"/>
                                      </p:to>
                                    </p:set>
                                    <p:animEffect transition="in" filter="randombar(horizontal)">
                                      <p:cBhvr>
                                        <p:cTn id="16" dur="500"/>
                                        <p:tgtEl>
                                          <p:spTgt spid="148"/>
                                        </p:tgtEl>
                                      </p:cBhvr>
                                    </p:animEffect>
                                  </p:childTnLst>
                                </p:cTn>
                              </p:par>
                              <p:par>
                                <p:cTn id="17" presetID="14" presetClass="entr" presetSubtype="10" fill="hold" nodeType="withEffect">
                                  <p:stCondLst>
                                    <p:cond delay="0"/>
                                  </p:stCondLst>
                                  <p:childTnLst>
                                    <p:set>
                                      <p:cBhvr>
                                        <p:cTn id="18" dur="1" fill="hold">
                                          <p:stCondLst>
                                            <p:cond delay="0"/>
                                          </p:stCondLst>
                                        </p:cTn>
                                        <p:tgtEl>
                                          <p:spTgt spid="149"/>
                                        </p:tgtEl>
                                        <p:attrNameLst>
                                          <p:attrName>style.visibility</p:attrName>
                                        </p:attrNameLst>
                                      </p:cBhvr>
                                      <p:to>
                                        <p:strVal val="visible"/>
                                      </p:to>
                                    </p:set>
                                    <p:animEffect transition="in" filter="randombar(horizontal)">
                                      <p:cBhvr>
                                        <p:cTn id="19" dur="500"/>
                                        <p:tgtEl>
                                          <p:spTgt spid="149"/>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down)">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1" name="图片 160"/>
          <p:cNvPicPr>
            <a:picLocks noChangeAspect="1"/>
          </p:cNvPicPr>
          <p:nvPr/>
        </p:nvPicPr>
        <p:blipFill>
          <a:blip r:embed="rId1"/>
          <a:stretch>
            <a:fillRect/>
          </a:stretch>
        </p:blipFill>
        <p:spPr>
          <a:xfrm>
            <a:off x="-1" y="5790400"/>
            <a:ext cx="12327384" cy="563871"/>
          </a:xfrm>
          <a:prstGeom prst="rect">
            <a:avLst/>
          </a:prstGeom>
        </p:spPr>
      </p:pic>
      <p:pic>
        <p:nvPicPr>
          <p:cNvPr id="44" name="图片 43"/>
          <p:cNvPicPr>
            <a:picLocks noChangeAspect="1"/>
          </p:cNvPicPr>
          <p:nvPr/>
        </p:nvPicPr>
        <p:blipFill>
          <a:blip r:embed="rId2"/>
          <a:stretch>
            <a:fillRect/>
          </a:stretch>
        </p:blipFill>
        <p:spPr>
          <a:xfrm>
            <a:off x="8599605" y="1852389"/>
            <a:ext cx="2477184" cy="3413009"/>
          </a:xfrm>
          <a:prstGeom prst="rect">
            <a:avLst/>
          </a:prstGeom>
        </p:spPr>
      </p:pic>
      <p:pic>
        <p:nvPicPr>
          <p:cNvPr id="45" name="图片 44"/>
          <p:cNvPicPr>
            <a:picLocks noChangeAspect="1"/>
          </p:cNvPicPr>
          <p:nvPr/>
        </p:nvPicPr>
        <p:blipFill>
          <a:blip r:embed="rId3"/>
          <a:stretch>
            <a:fillRect/>
          </a:stretch>
        </p:blipFill>
        <p:spPr>
          <a:xfrm>
            <a:off x="9018666" y="2658593"/>
            <a:ext cx="2194392" cy="2691107"/>
          </a:xfrm>
          <a:prstGeom prst="rect">
            <a:avLst/>
          </a:prstGeom>
        </p:spPr>
      </p:pic>
      <p:pic>
        <p:nvPicPr>
          <p:cNvPr id="35" name="图片 34"/>
          <p:cNvPicPr>
            <a:picLocks noChangeAspect="1"/>
          </p:cNvPicPr>
          <p:nvPr/>
        </p:nvPicPr>
        <p:blipFill>
          <a:blip r:embed="rId4"/>
          <a:stretch>
            <a:fillRect/>
          </a:stretch>
        </p:blipFill>
        <p:spPr>
          <a:xfrm>
            <a:off x="850157" y="3350041"/>
            <a:ext cx="2936604" cy="2503011"/>
          </a:xfrm>
          <a:prstGeom prst="rect">
            <a:avLst/>
          </a:prstGeom>
        </p:spPr>
      </p:pic>
      <p:pic>
        <p:nvPicPr>
          <p:cNvPr id="36" name="图片 35"/>
          <p:cNvPicPr>
            <a:picLocks noChangeAspect="1"/>
          </p:cNvPicPr>
          <p:nvPr/>
        </p:nvPicPr>
        <p:blipFill>
          <a:blip r:embed="rId5"/>
          <a:stretch>
            <a:fillRect/>
          </a:stretch>
        </p:blipFill>
        <p:spPr>
          <a:xfrm>
            <a:off x="1810264" y="1493403"/>
            <a:ext cx="8561367" cy="4261121"/>
          </a:xfrm>
          <a:prstGeom prst="rect">
            <a:avLst/>
          </a:prstGeom>
        </p:spPr>
      </p:pic>
      <p:pic>
        <p:nvPicPr>
          <p:cNvPr id="37" name="图片 36"/>
          <p:cNvPicPr>
            <a:picLocks noChangeAspect="1"/>
          </p:cNvPicPr>
          <p:nvPr/>
        </p:nvPicPr>
        <p:blipFill>
          <a:blip r:embed="rId6"/>
          <a:stretch>
            <a:fillRect/>
          </a:stretch>
        </p:blipFill>
        <p:spPr>
          <a:xfrm>
            <a:off x="1105106" y="2451273"/>
            <a:ext cx="1184629" cy="1644239"/>
          </a:xfrm>
          <a:prstGeom prst="rect">
            <a:avLst/>
          </a:prstGeom>
        </p:spPr>
      </p:pic>
      <p:pic>
        <p:nvPicPr>
          <p:cNvPr id="38" name="图片 37"/>
          <p:cNvPicPr>
            <a:picLocks noChangeAspect="1"/>
          </p:cNvPicPr>
          <p:nvPr/>
        </p:nvPicPr>
        <p:blipFill>
          <a:blip r:embed="rId7"/>
          <a:stretch>
            <a:fillRect/>
          </a:stretch>
        </p:blipFill>
        <p:spPr>
          <a:xfrm>
            <a:off x="859317" y="4034912"/>
            <a:ext cx="1901895" cy="1921603"/>
          </a:xfrm>
          <a:prstGeom prst="rect">
            <a:avLst/>
          </a:prstGeom>
        </p:spPr>
      </p:pic>
      <p:pic>
        <p:nvPicPr>
          <p:cNvPr id="39" name="图片 38"/>
          <p:cNvPicPr>
            <a:picLocks noChangeAspect="1"/>
          </p:cNvPicPr>
          <p:nvPr/>
        </p:nvPicPr>
        <p:blipFill>
          <a:blip r:embed="rId8"/>
          <a:stretch>
            <a:fillRect/>
          </a:stretch>
        </p:blipFill>
        <p:spPr>
          <a:xfrm>
            <a:off x="3038516" y="581293"/>
            <a:ext cx="5937494" cy="1339948"/>
          </a:xfrm>
          <a:prstGeom prst="rect">
            <a:avLst/>
          </a:prstGeom>
        </p:spPr>
      </p:pic>
      <p:pic>
        <p:nvPicPr>
          <p:cNvPr id="40" name="图片 39"/>
          <p:cNvPicPr>
            <a:picLocks noChangeAspect="1"/>
          </p:cNvPicPr>
          <p:nvPr/>
        </p:nvPicPr>
        <p:blipFill>
          <a:blip r:embed="rId9"/>
          <a:stretch>
            <a:fillRect/>
          </a:stretch>
        </p:blipFill>
        <p:spPr>
          <a:xfrm>
            <a:off x="3516985" y="2020608"/>
            <a:ext cx="4946352" cy="3162012"/>
          </a:xfrm>
          <a:prstGeom prst="rect">
            <a:avLst/>
          </a:prstGeom>
        </p:spPr>
      </p:pic>
      <p:pic>
        <p:nvPicPr>
          <p:cNvPr id="41" name="图片 40"/>
          <p:cNvPicPr>
            <a:picLocks noChangeAspect="1"/>
          </p:cNvPicPr>
          <p:nvPr/>
        </p:nvPicPr>
        <p:blipFill>
          <a:blip r:embed="rId10"/>
          <a:stretch>
            <a:fillRect/>
          </a:stretch>
        </p:blipFill>
        <p:spPr>
          <a:xfrm>
            <a:off x="2556514" y="3359547"/>
            <a:ext cx="1688309" cy="2507944"/>
          </a:xfrm>
          <a:prstGeom prst="rect">
            <a:avLst/>
          </a:prstGeom>
        </p:spPr>
      </p:pic>
      <p:pic>
        <p:nvPicPr>
          <p:cNvPr id="42" name="图片 41"/>
          <p:cNvPicPr>
            <a:picLocks noChangeAspect="1"/>
          </p:cNvPicPr>
          <p:nvPr/>
        </p:nvPicPr>
        <p:blipFill>
          <a:blip r:embed="rId11"/>
          <a:stretch>
            <a:fillRect/>
          </a:stretch>
        </p:blipFill>
        <p:spPr>
          <a:xfrm>
            <a:off x="8512806" y="3232638"/>
            <a:ext cx="1572669" cy="2606947"/>
          </a:xfrm>
          <a:prstGeom prst="rect">
            <a:avLst/>
          </a:prstGeom>
        </p:spPr>
      </p:pic>
      <p:sp>
        <p:nvSpPr>
          <p:cNvPr id="50" name="文本框 49"/>
          <p:cNvSpPr txBox="1"/>
          <p:nvPr/>
        </p:nvSpPr>
        <p:spPr>
          <a:xfrm>
            <a:off x="2872056" y="2226230"/>
            <a:ext cx="6320070" cy="1200329"/>
          </a:xfrm>
          <a:prstGeom prst="rect">
            <a:avLst/>
          </a:prstGeom>
          <a:noFill/>
        </p:spPr>
        <p:txBody>
          <a:bodyPr wrap="square" rtlCol="0">
            <a:spAutoFit/>
          </a:bodyPr>
          <a:lstStyle/>
          <a:p>
            <a:pPr algn="ctr"/>
            <a:r>
              <a:rPr lang="en-US" altLang="zh-CN" sz="7200" b="1" dirty="0" smtClean="0">
                <a:solidFill>
                  <a:srgbClr val="5DB62D"/>
                </a:solidFill>
                <a:latin typeface="方正静蕾简体" panose="02000000000000000000" pitchFamily="2" charset="-122"/>
                <a:ea typeface="方正静蕾简体" panose="02000000000000000000" pitchFamily="2" charset="-122"/>
              </a:rPr>
              <a:t>Thanks</a:t>
            </a:r>
            <a:r>
              <a:rPr lang="en-US" altLang="zh-CN" sz="7200" b="1" dirty="0" smtClean="0">
                <a:solidFill>
                  <a:srgbClr val="FFA100"/>
                </a:solidFill>
                <a:latin typeface="方正静蕾简体" panose="02000000000000000000" pitchFamily="2" charset="-122"/>
                <a:ea typeface="方正静蕾简体" panose="02000000000000000000" pitchFamily="2" charset="-122"/>
              </a:rPr>
              <a:t> </a:t>
            </a:r>
            <a:r>
              <a:rPr lang="en-US" altLang="zh-CN" sz="7200" b="1" dirty="0" smtClean="0">
                <a:solidFill>
                  <a:srgbClr val="E3007F"/>
                </a:solidFill>
                <a:latin typeface="方正静蕾简体" panose="02000000000000000000" pitchFamily="2" charset="-122"/>
                <a:ea typeface="方正静蕾简体" panose="02000000000000000000" pitchFamily="2" charset="-122"/>
              </a:rPr>
              <a:t>for</a:t>
            </a:r>
            <a:r>
              <a:rPr lang="en-US" altLang="zh-CN" sz="7200" b="1" dirty="0" smtClean="0">
                <a:solidFill>
                  <a:srgbClr val="FFA100"/>
                </a:solidFill>
                <a:latin typeface="方正静蕾简体" panose="02000000000000000000" pitchFamily="2" charset="-122"/>
                <a:ea typeface="方正静蕾简体" panose="02000000000000000000" pitchFamily="2" charset="-122"/>
              </a:rPr>
              <a:t> </a:t>
            </a:r>
            <a:r>
              <a:rPr lang="en-US" altLang="zh-CN" sz="7200" b="1" dirty="0" smtClean="0">
                <a:solidFill>
                  <a:srgbClr val="00B0F0"/>
                </a:solidFill>
                <a:latin typeface="方正静蕾简体" panose="02000000000000000000" pitchFamily="2" charset="-122"/>
                <a:ea typeface="方正静蕾简体" panose="02000000000000000000" pitchFamily="2" charset="-122"/>
              </a:rPr>
              <a:t>Watching</a:t>
            </a:r>
            <a:endParaRPr lang="zh-CN" altLang="en-US" sz="7200" b="1" dirty="0">
              <a:solidFill>
                <a:srgbClr val="00B0F0"/>
              </a:solidFill>
              <a:latin typeface="方正静蕾简体" panose="02000000000000000000" pitchFamily="2" charset="-122"/>
              <a:ea typeface="方正静蕾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3000" fill="hold"/>
                                        <p:tgtEl>
                                          <p:spTgt spid="36"/>
                                        </p:tgtEl>
                                        <p:attrNameLst>
                                          <p:attrName>ppt_w</p:attrName>
                                        </p:attrNameLst>
                                      </p:cBhvr>
                                      <p:tavLst>
                                        <p:tav tm="0" fmla="#ppt_w*sin(2.5*pi*$)">
                                          <p:val>
                                            <p:fltVal val="0"/>
                                          </p:val>
                                        </p:tav>
                                        <p:tav tm="100000">
                                          <p:val>
                                            <p:fltVal val="1"/>
                                          </p:val>
                                        </p:tav>
                                      </p:tavLst>
                                    </p:anim>
                                    <p:anim calcmode="lin" valueType="num">
                                      <p:cBhvr>
                                        <p:cTn id="8" dur="3000" fill="hold"/>
                                        <p:tgtEl>
                                          <p:spTgt spid="36"/>
                                        </p:tgtEl>
                                        <p:attrNameLst>
                                          <p:attrName>ppt_h</p:attrName>
                                        </p:attrNameLst>
                                      </p:cBhvr>
                                      <p:tavLst>
                                        <p:tav tm="0">
                                          <p:val>
                                            <p:strVal val="#ppt_h"/>
                                          </p:val>
                                        </p:tav>
                                        <p:tav tm="100000">
                                          <p:val>
                                            <p:strVal val="#ppt_h"/>
                                          </p:val>
                                        </p:tav>
                                      </p:tavLst>
                                    </p:anim>
                                  </p:childTnLst>
                                </p:cTn>
                              </p:par>
                              <p:par>
                                <p:cTn id="9" presetID="22" presetClass="entr" presetSubtype="8" fill="hold" nodeType="withEffect">
                                  <p:stCondLst>
                                    <p:cond delay="0"/>
                                  </p:stCondLst>
                                  <p:childTnLst>
                                    <p:set>
                                      <p:cBhvr>
                                        <p:cTn id="10" dur="1" fill="hold">
                                          <p:stCondLst>
                                            <p:cond delay="0"/>
                                          </p:stCondLst>
                                        </p:cTn>
                                        <p:tgtEl>
                                          <p:spTgt spid="161"/>
                                        </p:tgtEl>
                                        <p:attrNameLst>
                                          <p:attrName>style.visibility</p:attrName>
                                        </p:attrNameLst>
                                      </p:cBhvr>
                                      <p:to>
                                        <p:strVal val="visible"/>
                                      </p:to>
                                    </p:set>
                                    <p:animEffect transition="in" filter="wipe(left)">
                                      <p:cBhvr>
                                        <p:cTn id="11" dur="3000"/>
                                        <p:tgtEl>
                                          <p:spTgt spid="161"/>
                                        </p:tgtEl>
                                      </p:cBhvr>
                                    </p:animEffect>
                                  </p:childTnLst>
                                </p:cTn>
                              </p:par>
                            </p:childTnLst>
                          </p:cTn>
                        </p:par>
                        <p:par>
                          <p:cTn id="12" fill="hold">
                            <p:stCondLst>
                              <p:cond delay="3000"/>
                            </p:stCondLst>
                            <p:childTnLst>
                              <p:par>
                                <p:cTn id="13" presetID="47" presetClass="entr" presetSubtype="0"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1000"/>
                                        <p:tgtEl>
                                          <p:spTgt spid="39"/>
                                        </p:tgtEl>
                                      </p:cBhvr>
                                    </p:animEffect>
                                    <p:anim calcmode="lin" valueType="num">
                                      <p:cBhvr>
                                        <p:cTn id="16" dur="1000" fill="hold"/>
                                        <p:tgtEl>
                                          <p:spTgt spid="39"/>
                                        </p:tgtEl>
                                        <p:attrNameLst>
                                          <p:attrName>ppt_x</p:attrName>
                                        </p:attrNameLst>
                                      </p:cBhvr>
                                      <p:tavLst>
                                        <p:tav tm="0">
                                          <p:val>
                                            <p:strVal val="#ppt_x"/>
                                          </p:val>
                                        </p:tav>
                                        <p:tav tm="100000">
                                          <p:val>
                                            <p:strVal val="#ppt_x"/>
                                          </p:val>
                                        </p:tav>
                                      </p:tavLst>
                                    </p:anim>
                                    <p:anim calcmode="lin" valueType="num">
                                      <p:cBhvr>
                                        <p:cTn id="17" dur="1000" fill="hold"/>
                                        <p:tgtEl>
                                          <p:spTgt spid="39"/>
                                        </p:tgtEl>
                                        <p:attrNameLst>
                                          <p:attrName>ppt_y</p:attrName>
                                        </p:attrNameLst>
                                      </p:cBhvr>
                                      <p:tavLst>
                                        <p:tav tm="0">
                                          <p:val>
                                            <p:strVal val="#ppt_y-.1"/>
                                          </p:val>
                                        </p:tav>
                                        <p:tav tm="100000">
                                          <p:val>
                                            <p:strVal val="#ppt_y"/>
                                          </p:val>
                                        </p:tav>
                                      </p:tavLst>
                                    </p:anim>
                                  </p:childTnLst>
                                </p:cTn>
                              </p:par>
                              <p:par>
                                <p:cTn id="18" presetID="53" presetClass="entr" presetSubtype="16" fill="hold" nodeType="with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p:cTn id="20" dur="500" fill="hold"/>
                                        <p:tgtEl>
                                          <p:spTgt spid="38"/>
                                        </p:tgtEl>
                                        <p:attrNameLst>
                                          <p:attrName>ppt_w</p:attrName>
                                        </p:attrNameLst>
                                      </p:cBhvr>
                                      <p:tavLst>
                                        <p:tav tm="0">
                                          <p:val>
                                            <p:fltVal val="0"/>
                                          </p:val>
                                        </p:tav>
                                        <p:tav tm="100000">
                                          <p:val>
                                            <p:strVal val="#ppt_w"/>
                                          </p:val>
                                        </p:tav>
                                      </p:tavLst>
                                    </p:anim>
                                    <p:anim calcmode="lin" valueType="num">
                                      <p:cBhvr>
                                        <p:cTn id="21" dur="500" fill="hold"/>
                                        <p:tgtEl>
                                          <p:spTgt spid="38"/>
                                        </p:tgtEl>
                                        <p:attrNameLst>
                                          <p:attrName>ppt_h</p:attrName>
                                        </p:attrNameLst>
                                      </p:cBhvr>
                                      <p:tavLst>
                                        <p:tav tm="0">
                                          <p:val>
                                            <p:fltVal val="0"/>
                                          </p:val>
                                        </p:tav>
                                        <p:tav tm="100000">
                                          <p:val>
                                            <p:strVal val="#ppt_h"/>
                                          </p:val>
                                        </p:tav>
                                      </p:tavLst>
                                    </p:anim>
                                    <p:animEffect transition="in" filter="fade">
                                      <p:cBhvr>
                                        <p:cTn id="22" dur="500"/>
                                        <p:tgtEl>
                                          <p:spTgt spid="38"/>
                                        </p:tgtEl>
                                      </p:cBhvr>
                                    </p:animEffect>
                                  </p:childTnLst>
                                </p:cTn>
                              </p:par>
                              <p:par>
                                <p:cTn id="23" presetID="53" presetClass="entr" presetSubtype="16" fill="hold" nodeType="withEffect">
                                  <p:stCondLst>
                                    <p:cond delay="10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par>
                                <p:cTn id="28" presetID="53" presetClass="entr" presetSubtype="16" fill="hold" nodeType="withEffect">
                                  <p:stCondLst>
                                    <p:cond delay="200"/>
                                  </p:stCondLst>
                                  <p:childTnLst>
                                    <p:set>
                                      <p:cBhvr>
                                        <p:cTn id="29" dur="1" fill="hold">
                                          <p:stCondLst>
                                            <p:cond delay="0"/>
                                          </p:stCondLst>
                                        </p:cTn>
                                        <p:tgtEl>
                                          <p:spTgt spid="37"/>
                                        </p:tgtEl>
                                        <p:attrNameLst>
                                          <p:attrName>style.visibility</p:attrName>
                                        </p:attrNameLst>
                                      </p:cBhvr>
                                      <p:to>
                                        <p:strVal val="visible"/>
                                      </p:to>
                                    </p:set>
                                    <p:anim calcmode="lin" valueType="num">
                                      <p:cBhvr>
                                        <p:cTn id="30" dur="500" fill="hold"/>
                                        <p:tgtEl>
                                          <p:spTgt spid="37"/>
                                        </p:tgtEl>
                                        <p:attrNameLst>
                                          <p:attrName>ppt_w</p:attrName>
                                        </p:attrNameLst>
                                      </p:cBhvr>
                                      <p:tavLst>
                                        <p:tav tm="0">
                                          <p:val>
                                            <p:fltVal val="0"/>
                                          </p:val>
                                        </p:tav>
                                        <p:tav tm="100000">
                                          <p:val>
                                            <p:strVal val="#ppt_w"/>
                                          </p:val>
                                        </p:tav>
                                      </p:tavLst>
                                    </p:anim>
                                    <p:anim calcmode="lin" valueType="num">
                                      <p:cBhvr>
                                        <p:cTn id="31" dur="500" fill="hold"/>
                                        <p:tgtEl>
                                          <p:spTgt spid="37"/>
                                        </p:tgtEl>
                                        <p:attrNameLst>
                                          <p:attrName>ppt_h</p:attrName>
                                        </p:attrNameLst>
                                      </p:cBhvr>
                                      <p:tavLst>
                                        <p:tav tm="0">
                                          <p:val>
                                            <p:fltVal val="0"/>
                                          </p:val>
                                        </p:tav>
                                        <p:tav tm="100000">
                                          <p:val>
                                            <p:strVal val="#ppt_h"/>
                                          </p:val>
                                        </p:tav>
                                      </p:tavLst>
                                    </p:anim>
                                    <p:animEffect transition="in" filter="fade">
                                      <p:cBhvr>
                                        <p:cTn id="32" dur="500"/>
                                        <p:tgtEl>
                                          <p:spTgt spid="37"/>
                                        </p:tgtEl>
                                      </p:cBhvr>
                                    </p:animEffect>
                                  </p:childTnLst>
                                </p:cTn>
                              </p:par>
                              <p:par>
                                <p:cTn id="33" presetID="53" presetClass="entr" presetSubtype="16" fill="hold" nodeType="withEffect">
                                  <p:stCondLst>
                                    <p:cond delay="30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par>
                                <p:cTn id="38" presetID="53" presetClass="entr" presetSubtype="16" fill="hold" nodeType="withEffect">
                                  <p:stCondLst>
                                    <p:cond delay="40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par>
                          <p:cTn id="43" fill="hold">
                            <p:stCondLst>
                              <p:cond delay="4000"/>
                            </p:stCondLst>
                            <p:childTnLst>
                              <p:par>
                                <p:cTn id="44" presetID="16" presetClass="entr" presetSubtype="21"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Effect transition="in" filter="barn(inVertical)">
                                      <p:cBhvr>
                                        <p:cTn id="46" dur="500"/>
                                        <p:tgtEl>
                                          <p:spTgt spid="40"/>
                                        </p:tgtEl>
                                      </p:cBhvr>
                                    </p:animEffect>
                                  </p:childTnLst>
                                </p:cTn>
                              </p:par>
                            </p:childTnLst>
                          </p:cTn>
                        </p:par>
                        <p:par>
                          <p:cTn id="47" fill="hold">
                            <p:stCondLst>
                              <p:cond delay="4500"/>
                            </p:stCondLst>
                            <p:childTnLst>
                              <p:par>
                                <p:cTn id="48" presetID="31" presetClass="entr" presetSubtype="0" fill="hold" grpId="0" nodeType="afterEffect">
                                  <p:stCondLst>
                                    <p:cond delay="0"/>
                                  </p:stCondLst>
                                  <p:iterate type="lt">
                                    <p:tmPct val="5000"/>
                                  </p:iterate>
                                  <p:childTnLst>
                                    <p:set>
                                      <p:cBhvr>
                                        <p:cTn id="49" dur="1" fill="hold">
                                          <p:stCondLst>
                                            <p:cond delay="0"/>
                                          </p:stCondLst>
                                        </p:cTn>
                                        <p:tgtEl>
                                          <p:spTgt spid="50"/>
                                        </p:tgtEl>
                                        <p:attrNameLst>
                                          <p:attrName>style.visibility</p:attrName>
                                        </p:attrNameLst>
                                      </p:cBhvr>
                                      <p:to>
                                        <p:strVal val="visible"/>
                                      </p:to>
                                    </p:set>
                                    <p:anim calcmode="lin" valueType="num">
                                      <p:cBhvr>
                                        <p:cTn id="50" dur="1000" fill="hold"/>
                                        <p:tgtEl>
                                          <p:spTgt spid="50"/>
                                        </p:tgtEl>
                                        <p:attrNameLst>
                                          <p:attrName>ppt_w</p:attrName>
                                        </p:attrNameLst>
                                      </p:cBhvr>
                                      <p:tavLst>
                                        <p:tav tm="0">
                                          <p:val>
                                            <p:fltVal val="0"/>
                                          </p:val>
                                        </p:tav>
                                        <p:tav tm="100000">
                                          <p:val>
                                            <p:strVal val="#ppt_w"/>
                                          </p:val>
                                        </p:tav>
                                      </p:tavLst>
                                    </p:anim>
                                    <p:anim calcmode="lin" valueType="num">
                                      <p:cBhvr>
                                        <p:cTn id="51" dur="1000" fill="hold"/>
                                        <p:tgtEl>
                                          <p:spTgt spid="50"/>
                                        </p:tgtEl>
                                        <p:attrNameLst>
                                          <p:attrName>ppt_h</p:attrName>
                                        </p:attrNameLst>
                                      </p:cBhvr>
                                      <p:tavLst>
                                        <p:tav tm="0">
                                          <p:val>
                                            <p:fltVal val="0"/>
                                          </p:val>
                                        </p:tav>
                                        <p:tav tm="100000">
                                          <p:val>
                                            <p:strVal val="#ppt_h"/>
                                          </p:val>
                                        </p:tav>
                                      </p:tavLst>
                                    </p:anim>
                                    <p:anim calcmode="lin" valueType="num">
                                      <p:cBhvr>
                                        <p:cTn id="52" dur="1000" fill="hold"/>
                                        <p:tgtEl>
                                          <p:spTgt spid="50"/>
                                        </p:tgtEl>
                                        <p:attrNameLst>
                                          <p:attrName>style.rotation</p:attrName>
                                        </p:attrNameLst>
                                      </p:cBhvr>
                                      <p:tavLst>
                                        <p:tav tm="0">
                                          <p:val>
                                            <p:fltVal val="90"/>
                                          </p:val>
                                        </p:tav>
                                        <p:tav tm="100000">
                                          <p:val>
                                            <p:fltVal val="0"/>
                                          </p:val>
                                        </p:tav>
                                      </p:tavLst>
                                    </p:anim>
                                    <p:animEffect transition="in" filter="fade">
                                      <p:cBhvr>
                                        <p:cTn id="53" dur="1000"/>
                                        <p:tgtEl>
                                          <p:spTgt spid="50"/>
                                        </p:tgtEl>
                                      </p:cBhvr>
                                    </p:animEffect>
                                  </p:childTnLst>
                                </p:cTn>
                              </p:par>
                              <p:par>
                                <p:cTn id="54" presetID="42" presetClass="entr" presetSubtype="0"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内容占位符 5121"/>
          <p:cNvSpPr>
            <a:spLocks noGrp="1"/>
          </p:cNvSpPr>
          <p:nvPr>
            <p:ph idx="4294967295"/>
          </p:nvPr>
        </p:nvSpPr>
        <p:spPr>
          <a:xfrm>
            <a:off x="1752600" y="914400"/>
            <a:ext cx="8610600" cy="3581400"/>
          </a:xfrm>
        </p:spPr>
        <p:txBody>
          <a:bodyPr anchor="t"/>
          <a:p>
            <a:pPr algn="ctr">
              <a:buNone/>
            </a:pPr>
            <a:endParaRPr lang="en-US" altLang="zh-CN" b="1" dirty="0"/>
          </a:p>
          <a:p>
            <a:pPr algn="ctr">
              <a:buNone/>
            </a:pPr>
            <a:endParaRPr lang="en-US" altLang="zh-CN" b="1" dirty="0">
              <a:solidFill>
                <a:srgbClr val="00FFFF"/>
              </a:solidFill>
              <a:latin typeface="Times New Roman" panose="02020603050405020304" pitchFamily="18" charset="0"/>
            </a:endParaRPr>
          </a:p>
          <a:p>
            <a:pPr algn="ctr">
              <a:buNone/>
            </a:pPr>
            <a:endParaRPr lang="en-US" altLang="zh-CN" b="1" dirty="0">
              <a:solidFill>
                <a:srgbClr val="00FFFF"/>
              </a:solidFill>
              <a:latin typeface="Times New Roman" panose="02020603050405020304" pitchFamily="18" charset="0"/>
            </a:endParaRPr>
          </a:p>
          <a:p>
            <a:pPr algn="ctr">
              <a:buNone/>
            </a:pPr>
            <a:endParaRPr lang="en-US" altLang="zh-CN" b="1" dirty="0">
              <a:solidFill>
                <a:srgbClr val="00FFFF"/>
              </a:solidFill>
              <a:latin typeface="Times New Roman" panose="02020603050405020304" pitchFamily="18" charset="0"/>
            </a:endParaRPr>
          </a:p>
          <a:p>
            <a:pPr algn="ctr">
              <a:buNone/>
            </a:pPr>
            <a:endParaRPr lang="en-US" altLang="zh-CN" b="1" dirty="0">
              <a:solidFill>
                <a:srgbClr val="00FFFF"/>
              </a:solidFill>
              <a:latin typeface="Times New Roman" panose="02020603050405020304" pitchFamily="18" charset="0"/>
            </a:endParaRPr>
          </a:p>
          <a:p>
            <a:pPr algn="ctr">
              <a:buNone/>
            </a:pPr>
            <a:endParaRPr lang="en-US" altLang="zh-CN" b="1" dirty="0">
              <a:solidFill>
                <a:srgbClr val="00FFFF"/>
              </a:solidFill>
              <a:latin typeface="Times New Roman" panose="02020603050405020304" pitchFamily="18" charset="0"/>
            </a:endParaRPr>
          </a:p>
          <a:p>
            <a:pPr algn="ctr">
              <a:buNone/>
            </a:pPr>
            <a:endParaRPr lang="en-US" altLang="zh-CN" b="1" dirty="0">
              <a:solidFill>
                <a:srgbClr val="00FFFF"/>
              </a:solidFill>
              <a:latin typeface="Times New Roman" panose="02020603050405020304" pitchFamily="18" charset="0"/>
            </a:endParaRPr>
          </a:p>
          <a:p>
            <a:pPr algn="ctr">
              <a:buNone/>
            </a:pPr>
            <a:r>
              <a:rPr lang="en-US" altLang="zh-CN" b="1" dirty="0">
                <a:solidFill>
                  <a:srgbClr val="00FFFF"/>
                </a:solidFill>
                <a:latin typeface="Times New Roman" panose="02020603050405020304" pitchFamily="18" charset="0"/>
              </a:rPr>
              <a:t>                                  </a:t>
            </a:r>
            <a:endParaRPr lang="en-US" altLang="zh-CN" b="1" dirty="0">
              <a:solidFill>
                <a:srgbClr val="FF3300"/>
              </a:solidFill>
              <a:latin typeface="Times New Roman" panose="02020603050405020304" pitchFamily="18" charset="0"/>
            </a:endParaRPr>
          </a:p>
          <a:p>
            <a:pPr algn="ctr">
              <a:buNone/>
            </a:pPr>
            <a:r>
              <a:rPr lang="en-US" altLang="zh-CN" b="1" dirty="0">
                <a:latin typeface="宋体" panose="02010600030101010101" pitchFamily="2" charset="-122"/>
              </a:rPr>
              <a:t>    </a:t>
            </a:r>
            <a:endParaRPr lang="en-US" altLang="zh-CN" sz="6600">
              <a:solidFill>
                <a:srgbClr val="00FFFF"/>
              </a:solidFill>
              <a:ea typeface="文鼎广告体繁" pitchFamily="49" charset="-122"/>
            </a:endParaRPr>
          </a:p>
        </p:txBody>
      </p:sp>
      <p:sp>
        <p:nvSpPr>
          <p:cNvPr id="15362" name="文本框 5122"/>
          <p:cNvSpPr txBox="1"/>
          <p:nvPr/>
        </p:nvSpPr>
        <p:spPr>
          <a:xfrm>
            <a:off x="5715000" y="4343400"/>
            <a:ext cx="4191000" cy="583565"/>
          </a:xfrm>
          <a:prstGeom prst="rect">
            <a:avLst/>
          </a:prstGeom>
          <a:noFill/>
          <a:ln w="9525">
            <a:noFill/>
          </a:ln>
        </p:spPr>
        <p:txBody>
          <a:bodyPr anchor="t">
            <a:spAutoFit/>
          </a:bodyPr>
          <a:p>
            <a:pPr>
              <a:spcBef>
                <a:spcPct val="50000"/>
              </a:spcBef>
            </a:pPr>
            <a:r>
              <a:rPr lang="en-US" altLang="zh-CN" sz="3200" dirty="0">
                <a:solidFill>
                  <a:schemeClr val="tx2"/>
                </a:solidFill>
                <a:latin typeface="Times New Roman" panose="02020603050405020304" pitchFamily="18" charset="0"/>
                <a:ea typeface="汉仪粗宋简" pitchFamily="49" charset="-122"/>
              </a:rPr>
              <a:t>       </a:t>
            </a:r>
            <a:endParaRPr lang="en-US" altLang="zh-CN" sz="3200">
              <a:solidFill>
                <a:srgbClr val="CE1231"/>
              </a:solidFill>
              <a:latin typeface="Times New Roman" panose="02020603050405020304" pitchFamily="18" charset="0"/>
              <a:ea typeface="汉仪粗宋简" pitchFamily="49" charset="-122"/>
            </a:endParaRPr>
          </a:p>
        </p:txBody>
      </p:sp>
      <p:sp>
        <p:nvSpPr>
          <p:cNvPr id="15363" name="标题 5123"/>
          <p:cNvSpPr>
            <a:spLocks noGrp="1"/>
          </p:cNvSpPr>
          <p:nvPr>
            <p:ph type="title" idx="4294967295"/>
          </p:nvPr>
        </p:nvSpPr>
        <p:spPr>
          <a:xfrm>
            <a:off x="1981200" y="228600"/>
            <a:ext cx="8305800" cy="3962400"/>
          </a:xfrm>
        </p:spPr>
        <p:txBody>
          <a:bodyPr anchor="ctr"/>
          <a:p>
            <a:br>
              <a:rPr lang="en-US" altLang="zh-CN" sz="8800">
                <a:ea typeface="华文彩云" pitchFamily="2" charset="-122"/>
              </a:rPr>
            </a:br>
            <a:endParaRPr lang="en-US" altLang="zh-CN" sz="8800">
              <a:ea typeface="华文彩云" pitchFamily="2" charset="-122"/>
            </a:endParaRPr>
          </a:p>
        </p:txBody>
      </p:sp>
      <p:pic>
        <p:nvPicPr>
          <p:cNvPr id="5125" name="图片 5124" descr="罂粟花蕾"/>
          <p:cNvPicPr>
            <a:picLocks noChangeAspect="1"/>
          </p:cNvPicPr>
          <p:nvPr/>
        </p:nvPicPr>
        <p:blipFill>
          <a:blip r:embed="rId1"/>
          <a:stretch>
            <a:fillRect/>
          </a:stretch>
        </p:blipFill>
        <p:spPr>
          <a:xfrm>
            <a:off x="1524000" y="0"/>
            <a:ext cx="9144000" cy="6858000"/>
          </a:xfrm>
          <a:prstGeom prst="rect">
            <a:avLst/>
          </a:prstGeom>
          <a:noFill/>
          <a:ln w="9525">
            <a:noFill/>
          </a:ln>
        </p:spPr>
      </p:pic>
      <p:sp>
        <p:nvSpPr>
          <p:cNvPr id="15365" name="文本框 5125"/>
          <p:cNvSpPr txBox="1"/>
          <p:nvPr/>
        </p:nvSpPr>
        <p:spPr>
          <a:xfrm>
            <a:off x="4656138" y="5562600"/>
            <a:ext cx="5543550" cy="583565"/>
          </a:xfrm>
          <a:prstGeom prst="rect">
            <a:avLst/>
          </a:prstGeom>
          <a:noFill/>
          <a:ln w="9525">
            <a:noFill/>
          </a:ln>
        </p:spPr>
        <p:txBody>
          <a:bodyPr anchor="t">
            <a:spAutoFit/>
          </a:bodyPr>
          <a:p>
            <a:pPr>
              <a:spcBef>
                <a:spcPct val="50000"/>
              </a:spcBef>
            </a:pPr>
            <a:r>
              <a:rPr lang="en-US" altLang="zh-CN" sz="3200" b="0" dirty="0">
                <a:solidFill>
                  <a:srgbClr val="FF3300"/>
                </a:solidFill>
                <a:latin typeface="Arial" panose="020B0604020202020204" pitchFamily="34" charset="0"/>
                <a:ea typeface="宋体" panose="02010600030101010101" pitchFamily="2" charset="-122"/>
              </a:rPr>
              <a:t>          </a:t>
            </a:r>
            <a:endParaRPr lang="en-US" altLang="zh-CN" sz="3200" dirty="0">
              <a:solidFill>
                <a:srgbClr val="FF3300"/>
              </a:solidFill>
              <a:latin typeface="Arial" panose="020B0604020202020204" pitchFamily="34" charset="0"/>
              <a:ea typeface="宋体" panose="02010600030101010101" pitchFamily="2" charset="-122"/>
            </a:endParaRPr>
          </a:p>
        </p:txBody>
      </p:sp>
      <p:sp>
        <p:nvSpPr>
          <p:cNvPr id="15366" name="文本框 5126"/>
          <p:cNvSpPr txBox="1"/>
          <p:nvPr/>
        </p:nvSpPr>
        <p:spPr>
          <a:xfrm>
            <a:off x="2743200" y="1828800"/>
            <a:ext cx="7086600" cy="583565"/>
          </a:xfrm>
          <a:prstGeom prst="rect">
            <a:avLst/>
          </a:prstGeom>
          <a:noFill/>
          <a:ln w="9525">
            <a:noFill/>
          </a:ln>
        </p:spPr>
        <p:txBody>
          <a:bodyPr anchor="t">
            <a:spAutoFit/>
          </a:bodyPr>
          <a:p>
            <a:pPr>
              <a:spcBef>
                <a:spcPct val="50000"/>
              </a:spcBef>
            </a:pPr>
            <a:endParaRPr lang="zh-CN" sz="3200" b="0" dirty="0">
              <a:latin typeface="Arial" panose="020B0604020202020204" pitchFamily="34" charset="0"/>
              <a:ea typeface="宋体" panose="02010600030101010101" pitchFamily="2" charset="-122"/>
            </a:endParaRPr>
          </a:p>
        </p:txBody>
      </p:sp>
      <p:pic>
        <p:nvPicPr>
          <p:cNvPr id="5130" name="图片 5129" descr="01300000375382124193139200517"/>
          <p:cNvPicPr>
            <a:picLocks noChangeAspect="1"/>
          </p:cNvPicPr>
          <p:nvPr/>
        </p:nvPicPr>
        <p:blipFill>
          <a:blip r:embed="rId2"/>
          <a:stretch>
            <a:fillRect/>
          </a:stretch>
        </p:blipFill>
        <p:spPr>
          <a:xfrm>
            <a:off x="6019800" y="304800"/>
            <a:ext cx="4419600" cy="6248400"/>
          </a:xfrm>
          <a:prstGeom prst="rect">
            <a:avLst/>
          </a:prstGeom>
          <a:noFill/>
          <a:ln w="9525">
            <a:noFill/>
          </a:ln>
        </p:spPr>
      </p:pic>
    </p:spTree>
  </p:cSld>
  <p:clrMapOvr>
    <a:masterClrMapping/>
  </p:clrMapOvr>
  <p:transition spd="med">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additive="base">
                                        <p:cTn id="7" dur="2000" fill="hold"/>
                                        <p:tgtEl>
                                          <p:spTgt spid="5130"/>
                                        </p:tgtEl>
                                        <p:attrNameLst>
                                          <p:attrName>ppt_x</p:attrName>
                                        </p:attrNameLst>
                                      </p:cBhvr>
                                      <p:tavLst>
                                        <p:tav tm="0">
                                          <p:val>
                                            <p:strVal val="#ppt_x"/>
                                          </p:val>
                                        </p:tav>
                                        <p:tav tm="100000">
                                          <p:val>
                                            <p:strVal val="#ppt_x"/>
                                          </p:val>
                                        </p:tav>
                                      </p:tavLst>
                                    </p:anim>
                                    <p:anim calcmode="lin" valueType="num">
                                      <p:cBhvr additive="base">
                                        <p:cTn id="8" dur="2000" fill="hold"/>
                                        <p:tgtEl>
                                          <p:spTgt spid="51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nodeType="clickEffect">
                                  <p:stCondLst>
                                    <p:cond delay="0"/>
                                  </p:stCondLst>
                                  <p:childTnLst>
                                    <p:animScale>
                                      <p:cBhvr>
                                        <p:cTn id="12" dur="2000" fill="hold"/>
                                        <p:tgtEl>
                                          <p:spTgt spid="5130"/>
                                        </p:tgtEl>
                                      </p:cBhvr>
                                      <p:by x="150000" y="150000"/>
                                    </p:animScale>
                                  </p:childTnLst>
                                </p:cTn>
                              </p:par>
                            </p:childTnLst>
                          </p:cTn>
                        </p:par>
                      </p:childTnLst>
                    </p:cTn>
                  </p:par>
                  <p:par>
                    <p:cTn id="13" fill="hold">
                      <p:stCondLst>
                        <p:cond delay="indefinite"/>
                      </p:stCondLst>
                      <p:childTnLst>
                        <p:par>
                          <p:cTn id="14" fill="hold">
                            <p:stCondLst>
                              <p:cond delay="0"/>
                            </p:stCondLst>
                            <p:childTnLst>
                              <p:par>
                                <p:cTn id="15" presetID="6" presetClass="emph" presetSubtype="0" fill="hold" nodeType="clickEffect">
                                  <p:stCondLst>
                                    <p:cond delay="0"/>
                                  </p:stCondLst>
                                  <p:childTnLst>
                                    <p:animScale>
                                      <p:cBhvr>
                                        <p:cTn id="16" dur="2000" fill="hold"/>
                                        <p:tgtEl>
                                          <p:spTgt spid="5125"/>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p:cNvSpPr>
          <p:nvPr>
            <p:ph type="title"/>
          </p:nvPr>
        </p:nvSpPr>
        <p:spPr>
          <a:xfrm>
            <a:off x="1694180" y="1925320"/>
            <a:ext cx="9232900" cy="1143000"/>
          </a:xfrm>
        </p:spPr>
        <p:txBody>
          <a:bodyPr vert="horz" wrap="square" lIns="91440" tIns="45720" rIns="91440" bIns="45720" anchor="ctr"/>
          <a:p>
            <a:pPr eaLnBrk="1" hangingPunct="1"/>
            <a:r>
              <a:rPr lang="zh-CN" altLang="en-US" sz="4000" dirty="0">
                <a:solidFill>
                  <a:srgbClr val="FF0000"/>
                </a:solidFill>
              </a:rPr>
              <a:t>说到毒品，还得从鸦片战争说起</a:t>
            </a:r>
            <a:r>
              <a:rPr lang="en-US" altLang="zh-CN" sz="4000" dirty="0">
                <a:solidFill>
                  <a:srgbClr val="FF0000"/>
                </a:solidFill>
              </a:rPr>
              <a:t>…</a:t>
            </a:r>
            <a:endParaRPr lang="en-US" altLang="zh-CN" sz="4000" dirty="0">
              <a:solidFill>
                <a:srgbClr val="FF0000"/>
              </a:solidFill>
            </a:endParaRPr>
          </a:p>
        </p:txBody>
      </p:sp>
      <p:sp>
        <p:nvSpPr>
          <p:cNvPr id="3075" name="Rectangle 3"/>
          <p:cNvSpPr>
            <a:spLocks noGrp="1"/>
          </p:cNvSpPr>
          <p:nvPr>
            <p:ph idx="1"/>
          </p:nvPr>
        </p:nvSpPr>
        <p:spPr>
          <a:xfrm>
            <a:off x="1981200" y="2991485"/>
            <a:ext cx="8818245" cy="3827780"/>
          </a:xfrm>
        </p:spPr>
        <p:txBody>
          <a:bodyPr vert="horz" wrap="square" lIns="91440" tIns="45720" rIns="91440" bIns="45720" anchor="t"/>
          <a:p>
            <a:pPr eaLnBrk="1" hangingPunct="1"/>
            <a:r>
              <a:rPr lang="zh-CN" altLang="en-US" sz="2800" dirty="0"/>
              <a:t>十九世纪上半期，西方资本主义迅速发展，英国成为世界上最强大的工业国。为了自身的利益，竟然把毒品</a:t>
            </a:r>
            <a:r>
              <a:rPr lang="en-US" altLang="zh-CN" sz="2800" dirty="0"/>
              <a:t>——</a:t>
            </a:r>
            <a:r>
              <a:rPr lang="zh-CN" altLang="en-US" sz="2800" dirty="0"/>
              <a:t>鸦片输入中国，以谋取暴利。 </a:t>
            </a:r>
            <a:endParaRPr lang="zh-CN" altLang="en-US" sz="2800" dirty="0"/>
          </a:p>
          <a:p>
            <a:pPr eaLnBrk="1" hangingPunct="1"/>
            <a:r>
              <a:rPr lang="zh-CN" altLang="en-US" sz="2800" dirty="0"/>
              <a:t>中国上自官僚，下至百姓，乃至士兵都有吸食鸦片者，使清朝政治更加腐败。</a:t>
            </a:r>
            <a:endParaRPr lang="zh-CN" altLang="en-US" sz="2800" dirty="0"/>
          </a:p>
          <a:p>
            <a:pPr eaLnBrk="1" hangingPunct="1"/>
            <a:r>
              <a:rPr lang="zh-CN" altLang="en-US" sz="2800" dirty="0"/>
              <a:t>这时，出现了一个人物，挽回了这种局面，他是谁呢？ 做了什么事呢？ </a:t>
            </a:r>
            <a:r>
              <a:rPr lang="zh-CN" altLang="en-US" sz="3600" dirty="0"/>
              <a:t>                    </a:t>
            </a:r>
            <a:r>
              <a:rPr lang="zh-CN" altLang="en-US" dirty="0"/>
              <a:t>                      </a:t>
            </a:r>
            <a:endParaRPr lang="zh-CN" altLang="en-US" dirty="0"/>
          </a:p>
        </p:txBody>
      </p:sp>
      <p:sp>
        <p:nvSpPr>
          <p:cNvPr id="2" name="文本框 1"/>
          <p:cNvSpPr txBox="1"/>
          <p:nvPr/>
        </p:nvSpPr>
        <p:spPr>
          <a:xfrm>
            <a:off x="1382395" y="593725"/>
            <a:ext cx="4056380" cy="706755"/>
          </a:xfrm>
          <a:prstGeom prst="rect">
            <a:avLst/>
          </a:prstGeom>
          <a:noFill/>
        </p:spPr>
        <p:txBody>
          <a:bodyPr wrap="square" rtlCol="0">
            <a:spAutoFit/>
          </a:bodyPr>
          <a:p>
            <a:r>
              <a:rPr lang="zh-CN" altLang="en-US" sz="4000" dirty="0">
                <a:solidFill>
                  <a:srgbClr val="FF0000"/>
                </a:solidFill>
                <a:latin typeface="Arial" panose="020B0604020202020204" pitchFamily="34" charset="0"/>
                <a:ea typeface="华文新魏" pitchFamily="2" charset="-122"/>
              </a:rPr>
              <a:t>二、毒品历史</a:t>
            </a:r>
            <a:endParaRPr lang="zh-CN" altLang="en-US" sz="4000" dirty="0">
              <a:solidFill>
                <a:srgbClr val="FF0000"/>
              </a:solidFill>
              <a:latin typeface="Arial" panose="020B0604020202020204" pitchFamily="34" charset="0"/>
              <a:ea typeface="华文新魏"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p:cNvSpPr>
          <p:nvPr>
            <p:ph type="title"/>
          </p:nvPr>
        </p:nvSpPr>
        <p:spPr>
          <a:xfrm>
            <a:off x="1981200" y="274638"/>
            <a:ext cx="8229600" cy="1143000"/>
          </a:xfrm>
        </p:spPr>
        <p:txBody>
          <a:bodyPr vert="horz" wrap="square" lIns="91440" tIns="45720" rIns="91440" bIns="45720" anchor="ctr"/>
          <a:p>
            <a:pPr eaLnBrk="1" hangingPunct="1"/>
            <a:r>
              <a:rPr lang="zh-CN" altLang="en-US" sz="6800" dirty="0">
                <a:solidFill>
                  <a:srgbClr val="FF0000"/>
                </a:solidFill>
              </a:rPr>
              <a:t>禁烟</a:t>
            </a:r>
            <a:endParaRPr lang="zh-CN" altLang="en-US" sz="6800" dirty="0">
              <a:solidFill>
                <a:srgbClr val="FF0000"/>
              </a:solidFill>
            </a:endParaRPr>
          </a:p>
        </p:txBody>
      </p:sp>
      <p:sp>
        <p:nvSpPr>
          <p:cNvPr id="4099" name="Rectangle 3"/>
          <p:cNvSpPr>
            <a:spLocks noGrp="1"/>
          </p:cNvSpPr>
          <p:nvPr>
            <p:ph idx="1"/>
          </p:nvPr>
        </p:nvSpPr>
        <p:spPr>
          <a:xfrm>
            <a:off x="1981200" y="1600200"/>
            <a:ext cx="8229600" cy="4525963"/>
          </a:xfrm>
        </p:spPr>
        <p:txBody>
          <a:bodyPr vert="horz" wrap="square" lIns="91440" tIns="45720" rIns="91440" bIns="45720" anchor="t"/>
          <a:p>
            <a:pPr eaLnBrk="1" hangingPunct="1"/>
            <a:r>
              <a:rPr lang="zh-CN" altLang="en-US" dirty="0"/>
              <a:t>林则徐           </a:t>
            </a:r>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marL="0" indent="0" eaLnBrk="1" hangingPunct="1">
              <a:buNone/>
            </a:pPr>
            <a:endParaRPr lang="zh-CN" altLang="en-US" dirty="0"/>
          </a:p>
        </p:txBody>
      </p:sp>
      <p:pic>
        <p:nvPicPr>
          <p:cNvPr id="4100" name="Picture 4" descr="u=177722221,3717591612&amp;fm=51&amp;gp=0"/>
          <p:cNvPicPr>
            <a:picLocks noChangeAspect="1"/>
          </p:cNvPicPr>
          <p:nvPr/>
        </p:nvPicPr>
        <p:blipFill>
          <a:blip r:embed="rId1"/>
          <a:stretch>
            <a:fillRect/>
          </a:stretch>
        </p:blipFill>
        <p:spPr>
          <a:xfrm>
            <a:off x="1992313" y="2276475"/>
            <a:ext cx="3382962" cy="3457575"/>
          </a:xfrm>
          <a:prstGeom prst="rect">
            <a:avLst/>
          </a:prstGeom>
          <a:noFill/>
          <a:ln w="9525">
            <a:noFill/>
          </a:ln>
        </p:spPr>
      </p:pic>
      <p:pic>
        <p:nvPicPr>
          <p:cNvPr id="4101" name="Picture 5" descr="u=3226066068,2303271149&amp;fm=52&amp;gp=0"/>
          <p:cNvPicPr>
            <a:picLocks noChangeAspect="1"/>
          </p:cNvPicPr>
          <p:nvPr/>
        </p:nvPicPr>
        <p:blipFill>
          <a:blip r:embed="rId2"/>
          <a:stretch>
            <a:fillRect/>
          </a:stretch>
        </p:blipFill>
        <p:spPr>
          <a:xfrm>
            <a:off x="5232400" y="260350"/>
            <a:ext cx="5111750" cy="3960813"/>
          </a:xfrm>
          <a:prstGeom prst="rect">
            <a:avLst/>
          </a:prstGeom>
          <a:noFill/>
          <a:ln w="9525">
            <a:noFill/>
          </a:ln>
        </p:spPr>
      </p:pic>
      <p:sp>
        <p:nvSpPr>
          <p:cNvPr id="2" name="文本框 1"/>
          <p:cNvSpPr txBox="1"/>
          <p:nvPr/>
        </p:nvSpPr>
        <p:spPr>
          <a:xfrm>
            <a:off x="6358890" y="4495165"/>
            <a:ext cx="2616835" cy="583565"/>
          </a:xfrm>
          <a:prstGeom prst="rect">
            <a:avLst/>
          </a:prstGeom>
          <a:noFill/>
        </p:spPr>
        <p:txBody>
          <a:bodyPr wrap="square" rtlCol="0">
            <a:spAutoFit/>
          </a:bodyPr>
          <a:p>
            <a:r>
              <a:rPr lang="zh-CN" altLang="en-US" sz="3200">
                <a:latin typeface="Times New Roman" panose="02020603050405020304" pitchFamily="18" charset="0"/>
                <a:cs typeface="Times New Roman" panose="02020603050405020304" pitchFamily="18" charset="0"/>
              </a:rPr>
              <a:t>虎门销烟</a:t>
            </a:r>
            <a:endParaRPr lang="zh-CN" altLang="en-US" sz="320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Rectangle 2"/>
          <p:cNvSpPr>
            <a:spLocks noGrp="1"/>
          </p:cNvSpPr>
          <p:nvPr>
            <p:ph type="ctrTitle"/>
          </p:nvPr>
        </p:nvSpPr>
        <p:spPr>
          <a:xfrm>
            <a:off x="2495550" y="620078"/>
            <a:ext cx="6477000" cy="1143000"/>
          </a:xfrm>
        </p:spPr>
        <p:txBody>
          <a:bodyPr vert="horz" wrap="square" lIns="91440" tIns="45720" rIns="91440" bIns="45720" anchor="ctr"/>
          <a:p>
            <a:pPr eaLnBrk="1" hangingPunct="1">
              <a:buClrTx/>
              <a:buSzTx/>
              <a:buFontTx/>
            </a:pPr>
            <a:r>
              <a:rPr lang="zh-CN" altLang="en-US" sz="4000" b="1" dirty="0">
                <a:solidFill>
                  <a:srgbClr val="3366FF"/>
                </a:solidFill>
                <a:ea typeface="华文隶书" pitchFamily="2" charset="-122"/>
              </a:rPr>
              <a:t>国际禁毒日</a:t>
            </a:r>
            <a:br>
              <a:rPr lang="zh-CN" altLang="en-US" sz="5400" b="1" dirty="0">
                <a:solidFill>
                  <a:srgbClr val="3366FF"/>
                </a:solidFill>
                <a:ea typeface="华文隶书" pitchFamily="2" charset="-122"/>
              </a:rPr>
            </a:br>
            <a:endParaRPr lang="zh-CN" altLang="en-US" sz="5400" b="1" dirty="0">
              <a:solidFill>
                <a:srgbClr val="3366FF"/>
              </a:solidFill>
              <a:ea typeface="华文隶书" pitchFamily="2" charset="-122"/>
            </a:endParaRPr>
          </a:p>
        </p:txBody>
      </p:sp>
      <p:sp>
        <p:nvSpPr>
          <p:cNvPr id="5123" name="Rectangle 3"/>
          <p:cNvSpPr>
            <a:spLocks noGrp="1"/>
          </p:cNvSpPr>
          <p:nvPr>
            <p:ph type="subTitle" idx="1"/>
          </p:nvPr>
        </p:nvSpPr>
        <p:spPr>
          <a:xfrm>
            <a:off x="5591175" y="1844675"/>
            <a:ext cx="4724400" cy="1676400"/>
          </a:xfrm>
        </p:spPr>
        <p:txBody>
          <a:bodyPr vert="horz" wrap="square" lIns="91440" tIns="45720" rIns="91440" bIns="45720" anchor="t"/>
          <a:p>
            <a:pPr algn="l" eaLnBrk="1" hangingPunct="1">
              <a:lnSpc>
                <a:spcPct val="80000"/>
              </a:lnSpc>
              <a:buClrTx/>
              <a:buSzTx/>
              <a:buFontTx/>
            </a:pPr>
            <a:r>
              <a:rPr lang="en-US" altLang="zh-CN" sz="2800" dirty="0">
                <a:solidFill>
                  <a:srgbClr val="FF3300"/>
                </a:solidFill>
                <a:latin typeface="黑体" panose="02010609060101010101" pitchFamily="2" charset="-122"/>
                <a:ea typeface="黑体" panose="02010609060101010101" pitchFamily="2" charset="-122"/>
                <a:cs typeface="+mn-cs"/>
              </a:rPr>
              <a:t>1987</a:t>
            </a:r>
            <a:r>
              <a:rPr lang="zh-CN" altLang="en-US" sz="2800" dirty="0">
                <a:solidFill>
                  <a:srgbClr val="FF3300"/>
                </a:solidFill>
                <a:latin typeface="黑体" panose="02010609060101010101" pitchFamily="2" charset="-122"/>
                <a:ea typeface="黑体" panose="02010609060101010101" pitchFamily="2" charset="-122"/>
                <a:cs typeface="+mn-cs"/>
              </a:rPr>
              <a:t>年</a:t>
            </a:r>
            <a:r>
              <a:rPr lang="en-US" altLang="zh-CN" sz="2800" dirty="0">
                <a:solidFill>
                  <a:srgbClr val="FF3300"/>
                </a:solidFill>
                <a:latin typeface="黑体" panose="02010609060101010101" pitchFamily="2" charset="-122"/>
                <a:ea typeface="黑体" panose="02010609060101010101" pitchFamily="2" charset="-122"/>
                <a:cs typeface="+mn-cs"/>
              </a:rPr>
              <a:t>6</a:t>
            </a:r>
            <a:r>
              <a:rPr lang="zh-CN" altLang="en-US" sz="2800" dirty="0">
                <a:solidFill>
                  <a:srgbClr val="FF3300"/>
                </a:solidFill>
                <a:latin typeface="黑体" panose="02010609060101010101" pitchFamily="2" charset="-122"/>
                <a:ea typeface="黑体" panose="02010609060101010101" pitchFamily="2" charset="-122"/>
                <a:cs typeface="+mn-cs"/>
              </a:rPr>
              <a:t>月，联合国在奥地利维也纳召开关于麻醉品滥用和非法贩运问题的部长级会议。会议提出</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爱生命、不吸毒</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的口号，并建议将每年的</a:t>
            </a:r>
            <a:r>
              <a:rPr lang="en-US" altLang="zh-CN" sz="2800" dirty="0">
                <a:solidFill>
                  <a:srgbClr val="FF3300"/>
                </a:solidFill>
                <a:latin typeface="黑体" panose="02010609060101010101" pitchFamily="2" charset="-122"/>
                <a:ea typeface="黑体" panose="02010609060101010101" pitchFamily="2" charset="-122"/>
                <a:cs typeface="+mn-cs"/>
              </a:rPr>
              <a:t>6</a:t>
            </a:r>
            <a:r>
              <a:rPr lang="zh-CN" altLang="en-US" sz="2800" dirty="0">
                <a:solidFill>
                  <a:srgbClr val="FF3300"/>
                </a:solidFill>
                <a:latin typeface="黑体" panose="02010609060101010101" pitchFamily="2" charset="-122"/>
                <a:ea typeface="黑体" panose="02010609060101010101" pitchFamily="2" charset="-122"/>
                <a:cs typeface="+mn-cs"/>
              </a:rPr>
              <a:t>月</a:t>
            </a:r>
            <a:r>
              <a:rPr lang="en-US" altLang="zh-CN" sz="2800" dirty="0">
                <a:solidFill>
                  <a:srgbClr val="FF3300"/>
                </a:solidFill>
                <a:latin typeface="黑体" panose="02010609060101010101" pitchFamily="2" charset="-122"/>
                <a:ea typeface="黑体" panose="02010609060101010101" pitchFamily="2" charset="-122"/>
                <a:cs typeface="+mn-cs"/>
              </a:rPr>
              <a:t>26</a:t>
            </a:r>
            <a:r>
              <a:rPr lang="zh-CN" altLang="en-US" sz="2800" dirty="0">
                <a:solidFill>
                  <a:srgbClr val="FF3300"/>
                </a:solidFill>
                <a:latin typeface="黑体" panose="02010609060101010101" pitchFamily="2" charset="-122"/>
                <a:ea typeface="黑体" panose="02010609060101010101" pitchFamily="2" charset="-122"/>
                <a:cs typeface="+mn-cs"/>
              </a:rPr>
              <a:t>日定为</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国际禁毒日</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，以引起世界各国对毒品问题的重视，共同抵御毒品的危害。同年</a:t>
            </a:r>
            <a:r>
              <a:rPr lang="en-US" altLang="zh-CN" sz="2800" dirty="0">
                <a:solidFill>
                  <a:srgbClr val="FF3300"/>
                </a:solidFill>
                <a:latin typeface="黑体" panose="02010609060101010101" pitchFamily="2" charset="-122"/>
                <a:ea typeface="黑体" panose="02010609060101010101" pitchFamily="2" charset="-122"/>
                <a:cs typeface="+mn-cs"/>
              </a:rPr>
              <a:t>12</a:t>
            </a:r>
            <a:r>
              <a:rPr lang="zh-CN" altLang="en-US" sz="2800" dirty="0">
                <a:solidFill>
                  <a:srgbClr val="FF3300"/>
                </a:solidFill>
                <a:latin typeface="黑体" panose="02010609060101010101" pitchFamily="2" charset="-122"/>
                <a:ea typeface="黑体" panose="02010609060101010101" pitchFamily="2" charset="-122"/>
                <a:cs typeface="+mn-cs"/>
              </a:rPr>
              <a:t>月，第</a:t>
            </a:r>
            <a:r>
              <a:rPr lang="en-US" altLang="zh-CN" sz="2800" dirty="0">
                <a:solidFill>
                  <a:srgbClr val="FF3300"/>
                </a:solidFill>
                <a:latin typeface="黑体" panose="02010609060101010101" pitchFamily="2" charset="-122"/>
                <a:ea typeface="黑体" panose="02010609060101010101" pitchFamily="2" charset="-122"/>
                <a:cs typeface="+mn-cs"/>
              </a:rPr>
              <a:t>42</a:t>
            </a:r>
            <a:r>
              <a:rPr lang="zh-CN" altLang="en-US" sz="2800" dirty="0">
                <a:solidFill>
                  <a:srgbClr val="FF3300"/>
                </a:solidFill>
                <a:latin typeface="黑体" panose="02010609060101010101" pitchFamily="2" charset="-122"/>
                <a:ea typeface="黑体" panose="02010609060101010101" pitchFamily="2" charset="-122"/>
                <a:cs typeface="+mn-cs"/>
              </a:rPr>
              <a:t>届联合国大会通过决议，正式将每年</a:t>
            </a:r>
            <a:r>
              <a:rPr lang="en-US" altLang="zh-CN" sz="2800" dirty="0">
                <a:solidFill>
                  <a:srgbClr val="FF3300"/>
                </a:solidFill>
                <a:latin typeface="黑体" panose="02010609060101010101" pitchFamily="2" charset="-122"/>
                <a:ea typeface="黑体" panose="02010609060101010101" pitchFamily="2" charset="-122"/>
                <a:cs typeface="+mn-cs"/>
              </a:rPr>
              <a:t>6</a:t>
            </a:r>
            <a:r>
              <a:rPr lang="zh-CN" altLang="en-US" sz="2800" dirty="0">
                <a:solidFill>
                  <a:srgbClr val="FF3300"/>
                </a:solidFill>
                <a:latin typeface="黑体" panose="02010609060101010101" pitchFamily="2" charset="-122"/>
                <a:ea typeface="黑体" panose="02010609060101010101" pitchFamily="2" charset="-122"/>
                <a:cs typeface="+mn-cs"/>
              </a:rPr>
              <a:t>月</a:t>
            </a:r>
            <a:r>
              <a:rPr lang="en-US" altLang="zh-CN" sz="2800" dirty="0">
                <a:solidFill>
                  <a:srgbClr val="FF3300"/>
                </a:solidFill>
                <a:latin typeface="黑体" panose="02010609060101010101" pitchFamily="2" charset="-122"/>
                <a:ea typeface="黑体" panose="02010609060101010101" pitchFamily="2" charset="-122"/>
                <a:cs typeface="+mn-cs"/>
              </a:rPr>
              <a:t>26</a:t>
            </a:r>
            <a:r>
              <a:rPr lang="zh-CN" altLang="en-US" sz="2800" dirty="0">
                <a:solidFill>
                  <a:srgbClr val="FF3300"/>
                </a:solidFill>
                <a:latin typeface="黑体" panose="02010609060101010101" pitchFamily="2" charset="-122"/>
                <a:ea typeface="黑体" panose="02010609060101010101" pitchFamily="2" charset="-122"/>
                <a:cs typeface="+mn-cs"/>
              </a:rPr>
              <a:t>日确定为</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国际禁毒日</a:t>
            </a:r>
            <a:r>
              <a:rPr lang="zh-CN" altLang="en-US" sz="2800" dirty="0">
                <a:solidFill>
                  <a:srgbClr val="FF3300"/>
                </a:solidFill>
                <a:latin typeface="+mn-lt"/>
                <a:ea typeface="黑体" panose="02010609060101010101" pitchFamily="2" charset="-122"/>
                <a:cs typeface="+mn-cs"/>
              </a:rPr>
              <a:t>”</a:t>
            </a:r>
            <a:r>
              <a:rPr lang="zh-CN" altLang="en-US" sz="2800" dirty="0">
                <a:solidFill>
                  <a:srgbClr val="FF3300"/>
                </a:solidFill>
                <a:latin typeface="黑体" panose="02010609060101010101" pitchFamily="2" charset="-122"/>
                <a:ea typeface="黑体" panose="02010609060101010101" pitchFamily="2" charset="-122"/>
                <a:cs typeface="+mn-cs"/>
              </a:rPr>
              <a:t>。</a:t>
            </a:r>
            <a:endParaRPr lang="zh-CN" altLang="en-US" sz="2800" dirty="0">
              <a:solidFill>
                <a:srgbClr val="FF3300"/>
              </a:solidFill>
              <a:latin typeface="黑体" panose="02010609060101010101" pitchFamily="2" charset="-122"/>
              <a:ea typeface="黑体" panose="02010609060101010101" pitchFamily="2" charset="-122"/>
              <a:cs typeface="+mn-cs"/>
            </a:endParaRPr>
          </a:p>
        </p:txBody>
      </p:sp>
      <p:pic>
        <p:nvPicPr>
          <p:cNvPr id="5124" name="Picture 4" descr="3c2c4bfbb7b15f286d22ebad"/>
          <p:cNvPicPr>
            <a:picLocks noChangeAspect="1"/>
          </p:cNvPicPr>
          <p:nvPr/>
        </p:nvPicPr>
        <p:blipFill>
          <a:blip r:embed="rId1"/>
          <a:stretch>
            <a:fillRect/>
          </a:stretch>
        </p:blipFill>
        <p:spPr>
          <a:xfrm>
            <a:off x="1919288" y="1989138"/>
            <a:ext cx="3505200" cy="2501900"/>
          </a:xfrm>
          <a:prstGeom prst="rect">
            <a:avLst/>
          </a:prstGeom>
          <a:noFill/>
          <a:ln w="9525">
            <a:noFill/>
          </a:ln>
        </p:spPr>
      </p:pic>
    </p:spTree>
  </p:cSld>
  <p:clrMapOvr>
    <a:masterClrMapping/>
  </p:clrMapOvr>
  <p:transition spd="slow">
    <p:wheel spokes="8"/>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2289"/>
          <p:cNvSpPr>
            <a:spLocks noGrp="1"/>
          </p:cNvSpPr>
          <p:nvPr>
            <p:ph type="title"/>
          </p:nvPr>
        </p:nvSpPr>
        <p:spPr>
          <a:xfrm>
            <a:off x="-95250" y="304800"/>
            <a:ext cx="6870700" cy="914400"/>
          </a:xfrm>
        </p:spPr>
        <p:txBody>
          <a:bodyPr anchor="b"/>
          <a:p>
            <a:r>
              <a:rPr lang="zh-CN" altLang="en-US" sz="4000" dirty="0">
                <a:solidFill>
                  <a:srgbClr val="FF0000"/>
                </a:solidFill>
                <a:ea typeface="华文新魏" pitchFamily="2" charset="-122"/>
              </a:rPr>
              <a:t>三、认知毒品</a:t>
            </a:r>
            <a:endParaRPr lang="zh-CN" altLang="en-US" sz="4000" dirty="0">
              <a:solidFill>
                <a:srgbClr val="FF0000"/>
              </a:solidFill>
              <a:ea typeface="华文新魏" pitchFamily="2" charset="-122"/>
            </a:endParaRPr>
          </a:p>
        </p:txBody>
      </p:sp>
      <p:sp>
        <p:nvSpPr>
          <p:cNvPr id="12291" name="内容占位符 12290"/>
          <p:cNvSpPr>
            <a:spLocks noGrp="1"/>
          </p:cNvSpPr>
          <p:nvPr>
            <p:ph idx="1"/>
          </p:nvPr>
        </p:nvSpPr>
        <p:spPr>
          <a:xfrm>
            <a:off x="1981200" y="1524000"/>
            <a:ext cx="7696200" cy="1295400"/>
          </a:xfrm>
        </p:spPr>
        <p:txBody>
          <a:bodyPr anchor="t"/>
          <a:p>
            <a:pPr>
              <a:lnSpc>
                <a:spcPct val="80000"/>
              </a:lnSpc>
            </a:pPr>
            <a:r>
              <a:rPr lang="en-US" altLang="zh-CN" sz="3600" dirty="0"/>
              <a:t>1</a:t>
            </a:r>
            <a:r>
              <a:rPr lang="zh-CN" altLang="en-US" sz="3600" dirty="0"/>
              <a:t>、毒品的定义</a:t>
            </a:r>
            <a:endParaRPr lang="zh-CN" altLang="en-US" sz="3600" dirty="0"/>
          </a:p>
          <a:p>
            <a:pPr>
              <a:lnSpc>
                <a:spcPct val="80000"/>
              </a:lnSpc>
            </a:pPr>
            <a:endParaRPr lang="zh-CN" altLang="en-US" sz="3600" dirty="0"/>
          </a:p>
          <a:p>
            <a:pPr>
              <a:lnSpc>
                <a:spcPct val="80000"/>
              </a:lnSpc>
            </a:pPr>
            <a:r>
              <a:rPr lang="en-US" altLang="zh-CN" sz="3600" dirty="0"/>
              <a:t>2</a:t>
            </a:r>
            <a:r>
              <a:rPr lang="zh-CN" altLang="en-US" sz="3600" dirty="0"/>
              <a:t>、毒品的种类</a:t>
            </a:r>
            <a:endParaRPr lang="zh-CN" altLang="en-US" sz="3600" dirty="0"/>
          </a:p>
          <a:p>
            <a:pPr>
              <a:lnSpc>
                <a:spcPct val="80000"/>
              </a:lnSpc>
            </a:pPr>
            <a:endParaRPr lang="zh-CN" altLang="en-US" sz="3600" dirty="0"/>
          </a:p>
        </p:txBody>
      </p:sp>
      <p:pic>
        <p:nvPicPr>
          <p:cNvPr id="16387" name="图片 12291" descr="乐清市禁毒形象"/>
          <p:cNvPicPr>
            <a:picLocks noChangeAspect="1"/>
          </p:cNvPicPr>
          <p:nvPr/>
        </p:nvPicPr>
        <p:blipFill>
          <a:blip r:embed="rId1"/>
          <a:stretch>
            <a:fillRect/>
          </a:stretch>
        </p:blipFill>
        <p:spPr>
          <a:xfrm>
            <a:off x="6477000" y="3048000"/>
            <a:ext cx="2965450" cy="3294063"/>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1">
                                            <p:txEl>
                                              <p:charRg st="0" end="8"/>
                                            </p:txEl>
                                          </p:spTgt>
                                        </p:tgtEl>
                                        <p:attrNameLst>
                                          <p:attrName>style.visibility</p:attrName>
                                        </p:attrNameLst>
                                      </p:cBhvr>
                                      <p:to>
                                        <p:strVal val="visible"/>
                                      </p:to>
                                    </p:set>
                                    <p:animEffect transition="in" filter="blinds(horizontal)">
                                      <p:cBhvr>
                                        <p:cTn id="7" dur="2000"/>
                                        <p:tgtEl>
                                          <p:spTgt spid="12291">
                                            <p:txEl>
                                              <p:charRg st="0" end="8"/>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charRg st="9" end="17"/>
                                            </p:txEl>
                                          </p:spTgt>
                                        </p:tgtEl>
                                        <p:attrNameLst>
                                          <p:attrName>style.visibility</p:attrName>
                                        </p:attrNameLst>
                                      </p:cBhvr>
                                      <p:to>
                                        <p:strVal val="visible"/>
                                      </p:to>
                                    </p:set>
                                    <p:animEffect transition="in" filter="blinds(horizontal)">
                                      <p:cBhvr>
                                        <p:cTn id="12" dur="2000"/>
                                        <p:tgtEl>
                                          <p:spTgt spid="12291">
                                            <p:txEl>
                                              <p:charRg st="9"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3313"/>
          <p:cNvSpPr>
            <a:spLocks noGrp="1"/>
          </p:cNvSpPr>
          <p:nvPr>
            <p:ph type="title"/>
          </p:nvPr>
        </p:nvSpPr>
        <p:spPr>
          <a:xfrm>
            <a:off x="833120" y="304800"/>
            <a:ext cx="5473700" cy="762000"/>
          </a:xfrm>
        </p:spPr>
        <p:txBody>
          <a:bodyPr anchor="b"/>
          <a:p>
            <a:r>
              <a:rPr lang="en-US" altLang="zh-CN" sz="3600" b="1" dirty="0">
                <a:solidFill>
                  <a:srgbClr val="0000FF"/>
                </a:solidFill>
                <a:latin typeface="楷体_GB2312" pitchFamily="49" charset="-122"/>
                <a:ea typeface="楷体_GB2312" pitchFamily="49" charset="-122"/>
              </a:rPr>
              <a:t>1</a:t>
            </a:r>
            <a:r>
              <a:rPr lang="zh-CN" altLang="en-US" sz="3600" b="1" dirty="0">
                <a:solidFill>
                  <a:srgbClr val="0000FF"/>
                </a:solidFill>
                <a:latin typeface="楷体_GB2312" pitchFamily="49" charset="-122"/>
                <a:ea typeface="楷体_GB2312" pitchFamily="49" charset="-122"/>
              </a:rPr>
              <a:t>、毒品的定义</a:t>
            </a:r>
            <a:endParaRPr lang="zh-CN" altLang="en-US" sz="3600" b="1" dirty="0">
              <a:solidFill>
                <a:srgbClr val="0000FF"/>
              </a:solidFill>
              <a:latin typeface="楷体_GB2312" pitchFamily="49" charset="-122"/>
              <a:ea typeface="楷体_GB2312" pitchFamily="49" charset="-122"/>
            </a:endParaRPr>
          </a:p>
        </p:txBody>
      </p:sp>
      <p:sp>
        <p:nvSpPr>
          <p:cNvPr id="13315" name="内容占位符 13314"/>
          <p:cNvSpPr>
            <a:spLocks noGrp="1"/>
          </p:cNvSpPr>
          <p:nvPr>
            <p:ph idx="1"/>
          </p:nvPr>
        </p:nvSpPr>
        <p:spPr>
          <a:xfrm>
            <a:off x="2057400" y="1371600"/>
            <a:ext cx="7848600" cy="4267200"/>
          </a:xfrm>
        </p:spPr>
        <p:txBody>
          <a:bodyPr anchor="t"/>
          <a:p>
            <a:r>
              <a:rPr lang="en-US" altLang="zh-CN" sz="2800" dirty="0">
                <a:solidFill>
                  <a:schemeClr val="tx2"/>
                </a:solidFill>
              </a:rPr>
              <a:t>《</a:t>
            </a:r>
            <a:r>
              <a:rPr lang="zh-CN" altLang="en-US" sz="2800" dirty="0">
                <a:solidFill>
                  <a:schemeClr val="tx2"/>
                </a:solidFill>
              </a:rPr>
              <a:t>中华人民共和国刑法</a:t>
            </a:r>
            <a:r>
              <a:rPr lang="en-US" altLang="zh-CN" sz="2800" dirty="0">
                <a:solidFill>
                  <a:schemeClr val="tx2"/>
                </a:solidFill>
              </a:rPr>
              <a:t>》</a:t>
            </a:r>
            <a:r>
              <a:rPr lang="zh-CN" altLang="en-US" sz="2800" dirty="0">
                <a:solidFill>
                  <a:schemeClr val="tx2"/>
                </a:solidFill>
              </a:rPr>
              <a:t>第</a:t>
            </a:r>
            <a:r>
              <a:rPr lang="en-US" altLang="zh-CN" sz="2800" dirty="0">
                <a:solidFill>
                  <a:schemeClr val="tx2"/>
                </a:solidFill>
              </a:rPr>
              <a:t>357</a:t>
            </a:r>
            <a:r>
              <a:rPr lang="zh-CN" altLang="en-US" sz="2800" dirty="0">
                <a:solidFill>
                  <a:schemeClr val="tx2"/>
                </a:solidFill>
              </a:rPr>
              <a:t>条是规定。</a:t>
            </a:r>
            <a:r>
              <a:rPr lang="zh-CN" altLang="en-US" sz="2800" dirty="0">
                <a:solidFill>
                  <a:srgbClr val="0000FF"/>
                </a:solidFill>
              </a:rPr>
              <a:t>毒品是指鸦片、海洛因、甲基苯丙胺（冰毒）、吗啡、大麻、可卡因以及国家规定管制的其他能够使人形成瘾癖的麻醉药品和精神药品。</a:t>
            </a:r>
            <a:endParaRPr lang="zh-CN" altLang="en-US" sz="2800" dirty="0">
              <a:solidFill>
                <a:srgbClr val="0000FF"/>
              </a:solidFill>
            </a:endParaRPr>
          </a:p>
          <a:p>
            <a:r>
              <a:rPr lang="zh-CN" altLang="en-US" sz="2800" dirty="0">
                <a:solidFill>
                  <a:schemeClr val="tx2"/>
                </a:solidFill>
              </a:rPr>
              <a:t>从“毒品”这一法律定义看，有三个特性：</a:t>
            </a:r>
            <a:endParaRPr lang="zh-CN" altLang="en-US" sz="2800" dirty="0">
              <a:solidFill>
                <a:schemeClr val="tx2"/>
              </a:solidFill>
            </a:endParaRPr>
          </a:p>
          <a:p>
            <a:r>
              <a:rPr lang="zh-CN" altLang="en-US" sz="2800" dirty="0"/>
              <a:t>（</a:t>
            </a:r>
            <a:r>
              <a:rPr lang="en-US" altLang="zh-CN" sz="2800" dirty="0"/>
              <a:t>1</a:t>
            </a:r>
            <a:r>
              <a:rPr lang="zh-CN" altLang="en-US" sz="2800" dirty="0"/>
              <a:t>）药用性</a:t>
            </a:r>
            <a:endParaRPr lang="zh-CN" altLang="en-US" sz="2800" dirty="0"/>
          </a:p>
          <a:p>
            <a:r>
              <a:rPr lang="zh-CN" altLang="en-US" sz="2800" dirty="0"/>
              <a:t>（</a:t>
            </a:r>
            <a:r>
              <a:rPr lang="en-US" altLang="zh-CN" sz="2800" dirty="0"/>
              <a:t>2</a:t>
            </a:r>
            <a:r>
              <a:rPr lang="zh-CN" altLang="en-US" sz="2800" dirty="0"/>
              <a:t>）成瘾性（依赖性）</a:t>
            </a:r>
            <a:endParaRPr lang="zh-CN" altLang="en-US" sz="2800" dirty="0"/>
          </a:p>
          <a:p>
            <a:r>
              <a:rPr lang="zh-CN" altLang="en-US" sz="2800" dirty="0"/>
              <a:t>（</a:t>
            </a:r>
            <a:r>
              <a:rPr lang="en-US" altLang="zh-CN" sz="2800" dirty="0"/>
              <a:t>3</a:t>
            </a:r>
            <a:r>
              <a:rPr lang="zh-CN" altLang="en-US" sz="2800" dirty="0"/>
              <a:t>）规定管制性（非法性）</a:t>
            </a:r>
            <a:endParaRPr lang="zh-CN" altLang="en-US" sz="2800"/>
          </a:p>
          <a:p>
            <a:endParaRPr lang="zh-CN" altLang="en-US" sz="2800" dirty="0"/>
          </a:p>
        </p:txBody>
      </p:sp>
      <p:sp>
        <p:nvSpPr>
          <p:cNvPr id="17411" name="动作按钮: 自定义 13315"/>
          <p:cNvSpPr/>
          <p:nvPr/>
        </p:nvSpPr>
        <p:spPr>
          <a:xfrm>
            <a:off x="9409113" y="6021388"/>
            <a:ext cx="574675" cy="503237"/>
          </a:xfrm>
          <a:prstGeom prst="actionButtonBlank">
            <a:avLst/>
          </a:prstGeom>
          <a:solidFill>
            <a:schemeClr val="accent1"/>
          </a:solidFill>
          <a:ln w="9525">
            <a:noFill/>
          </a:ln>
        </p:spPr>
        <p:txBody>
          <a:bodyPr wrap="none" anchor="ctr"/>
          <a:p>
            <a:pPr algn="ctr"/>
            <a:endParaRPr lang="zh-CN" sz="1800" b="0" dirty="0">
              <a:latin typeface="Arial" panose="020B0604020202020204" pitchFamily="34" charset="0"/>
              <a:ea typeface="宋体" panose="02010600030101010101" pitchFamily="2" charset="-122"/>
            </a:endParaRPr>
          </a:p>
        </p:txBody>
      </p:sp>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5">
                                            <p:txEl>
                                              <p:charRg st="0" end="81"/>
                                            </p:txEl>
                                          </p:spTgt>
                                        </p:tgtEl>
                                        <p:attrNameLst>
                                          <p:attrName>style.visibility</p:attrName>
                                        </p:attrNameLst>
                                      </p:cBhvr>
                                      <p:to>
                                        <p:strVal val="visible"/>
                                      </p:to>
                                    </p:set>
                                    <p:anim calcmode="lin" valueType="num">
                                      <p:cBhvr additive="base">
                                        <p:cTn id="7" dur="2000" fill="hold"/>
                                        <p:tgtEl>
                                          <p:spTgt spid="13315">
                                            <p:txEl>
                                              <p:charRg st="0" end="81"/>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315">
                                            <p:txEl>
                                              <p:charRg st="0" end="8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5">
                                            <p:txEl>
                                              <p:charRg st="81" end="101"/>
                                            </p:txEl>
                                          </p:spTgt>
                                        </p:tgtEl>
                                        <p:attrNameLst>
                                          <p:attrName>style.visibility</p:attrName>
                                        </p:attrNameLst>
                                      </p:cBhvr>
                                      <p:to>
                                        <p:strVal val="visible"/>
                                      </p:to>
                                    </p:set>
                                    <p:anim calcmode="lin" valueType="num">
                                      <p:cBhvr additive="base">
                                        <p:cTn id="13" dur="2000" fill="hold"/>
                                        <p:tgtEl>
                                          <p:spTgt spid="13315">
                                            <p:txEl>
                                              <p:charRg st="81" end="10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3315">
                                            <p:txEl>
                                              <p:charRg st="81" end="10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13315">
                                            <p:txEl>
                                              <p:charRg st="101" end="108"/>
                                            </p:txEl>
                                          </p:spTgt>
                                        </p:tgtEl>
                                        <p:attrNameLst>
                                          <p:attrName>style.visibility</p:attrName>
                                        </p:attrNameLst>
                                      </p:cBhvr>
                                      <p:to>
                                        <p:strVal val="visible"/>
                                      </p:to>
                                    </p:set>
                                    <p:anim calcmode="lin" valueType="num">
                                      <p:cBhvr additive="base">
                                        <p:cTn id="18" dur="2000" fill="hold"/>
                                        <p:tgtEl>
                                          <p:spTgt spid="13315">
                                            <p:txEl>
                                              <p:charRg st="101" end="108"/>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13315">
                                            <p:txEl>
                                              <p:charRg st="101" end="108"/>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13315">
                                            <p:txEl>
                                              <p:charRg st="108" end="120"/>
                                            </p:txEl>
                                          </p:spTgt>
                                        </p:tgtEl>
                                        <p:attrNameLst>
                                          <p:attrName>style.visibility</p:attrName>
                                        </p:attrNameLst>
                                      </p:cBhvr>
                                      <p:to>
                                        <p:strVal val="visible"/>
                                      </p:to>
                                    </p:set>
                                    <p:anim calcmode="lin" valueType="num">
                                      <p:cBhvr additive="base">
                                        <p:cTn id="22" dur="2000" fill="hold"/>
                                        <p:tgtEl>
                                          <p:spTgt spid="13315">
                                            <p:txEl>
                                              <p:charRg st="108" end="120"/>
                                            </p:txEl>
                                          </p:spTgt>
                                        </p:tgtEl>
                                        <p:attrNameLst>
                                          <p:attrName>ppt_x</p:attrName>
                                        </p:attrNameLst>
                                      </p:cBhvr>
                                      <p:tavLst>
                                        <p:tav tm="0">
                                          <p:val>
                                            <p:strVal val="#ppt_x"/>
                                          </p:val>
                                        </p:tav>
                                        <p:tav tm="100000">
                                          <p:val>
                                            <p:strVal val="#ppt_x"/>
                                          </p:val>
                                        </p:tav>
                                      </p:tavLst>
                                    </p:anim>
                                    <p:anim calcmode="lin" valueType="num">
                                      <p:cBhvr additive="base">
                                        <p:cTn id="23" dur="2000" fill="hold"/>
                                        <p:tgtEl>
                                          <p:spTgt spid="13315">
                                            <p:txEl>
                                              <p:charRg st="108" end="120"/>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13315">
                                            <p:txEl>
                                              <p:charRg st="120" end="134"/>
                                            </p:txEl>
                                          </p:spTgt>
                                        </p:tgtEl>
                                        <p:attrNameLst>
                                          <p:attrName>style.visibility</p:attrName>
                                        </p:attrNameLst>
                                      </p:cBhvr>
                                      <p:to>
                                        <p:strVal val="visible"/>
                                      </p:to>
                                    </p:set>
                                    <p:anim calcmode="lin" valueType="num">
                                      <p:cBhvr additive="base">
                                        <p:cTn id="26" dur="2000" fill="hold"/>
                                        <p:tgtEl>
                                          <p:spTgt spid="13315">
                                            <p:txEl>
                                              <p:charRg st="120" end="134"/>
                                            </p:txEl>
                                          </p:spTgt>
                                        </p:tgtEl>
                                        <p:attrNameLst>
                                          <p:attrName>ppt_x</p:attrName>
                                        </p:attrNameLst>
                                      </p:cBhvr>
                                      <p:tavLst>
                                        <p:tav tm="0">
                                          <p:val>
                                            <p:strVal val="#ppt_x"/>
                                          </p:val>
                                        </p:tav>
                                        <p:tav tm="100000">
                                          <p:val>
                                            <p:strVal val="#ppt_x"/>
                                          </p:val>
                                        </p:tav>
                                      </p:tavLst>
                                    </p:anim>
                                    <p:anim calcmode="lin" valueType="num">
                                      <p:cBhvr additive="base">
                                        <p:cTn id="27" dur="2000" fill="hold"/>
                                        <p:tgtEl>
                                          <p:spTgt spid="13315">
                                            <p:txEl>
                                              <p:charRg st="120" end="13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98305"/>
          <p:cNvSpPr>
            <a:spLocks noGrp="1"/>
          </p:cNvSpPr>
          <p:nvPr>
            <p:ph type="title"/>
          </p:nvPr>
        </p:nvSpPr>
        <p:spPr>
          <a:xfrm>
            <a:off x="1550670" y="228600"/>
            <a:ext cx="5334000" cy="719138"/>
          </a:xfrm>
        </p:spPr>
        <p:txBody>
          <a:bodyPr anchor="b"/>
          <a:p>
            <a:r>
              <a:rPr lang="en-US" altLang="zh-CN" sz="3600" b="1" dirty="0"/>
              <a:t>2</a:t>
            </a:r>
            <a:r>
              <a:rPr lang="zh-CN" altLang="en-US" sz="3600" b="1" dirty="0"/>
              <a:t>、毒品的种类</a:t>
            </a:r>
            <a:endParaRPr lang="zh-CN" altLang="en-US" sz="3600" b="1" dirty="0"/>
          </a:p>
        </p:txBody>
      </p:sp>
      <p:sp>
        <p:nvSpPr>
          <p:cNvPr id="18434" name="动作按钮: 自定义 98307"/>
          <p:cNvSpPr/>
          <p:nvPr/>
        </p:nvSpPr>
        <p:spPr>
          <a:xfrm>
            <a:off x="9409113" y="6021388"/>
            <a:ext cx="574675" cy="503237"/>
          </a:xfrm>
          <a:prstGeom prst="actionButtonBlank">
            <a:avLst/>
          </a:prstGeom>
          <a:solidFill>
            <a:schemeClr val="accent1"/>
          </a:solidFill>
          <a:ln w="9525">
            <a:noFill/>
          </a:ln>
        </p:spPr>
        <p:txBody>
          <a:bodyPr wrap="none" anchor="ctr"/>
          <a:p>
            <a:pPr algn="ctr"/>
            <a:endParaRPr lang="zh-CN" sz="1800" b="0" dirty="0">
              <a:latin typeface="Arial" panose="020B0604020202020204" pitchFamily="34" charset="0"/>
              <a:ea typeface="宋体" panose="02010600030101010101" pitchFamily="2" charset="-122"/>
            </a:endParaRPr>
          </a:p>
        </p:txBody>
      </p:sp>
      <p:sp>
        <p:nvSpPr>
          <p:cNvPr id="98309" name="矩形 98308"/>
          <p:cNvSpPr/>
          <p:nvPr/>
        </p:nvSpPr>
        <p:spPr>
          <a:xfrm>
            <a:off x="2286000" y="1066800"/>
            <a:ext cx="7239000" cy="1066800"/>
          </a:xfrm>
          <a:prstGeom prst="rect">
            <a:avLst/>
          </a:prstGeom>
          <a:noFill/>
          <a:ln w="9525">
            <a:noFill/>
          </a:ln>
        </p:spPr>
        <p:txBody>
          <a:bodyPr anchor="t"/>
          <a:p>
            <a:pPr marL="342900" indent="-342900">
              <a:spcBef>
                <a:spcPct val="20000"/>
              </a:spcBef>
              <a:buChar char="•"/>
            </a:pPr>
            <a:r>
              <a:rPr lang="zh-CN" altLang="en-US" sz="2800" b="0" dirty="0">
                <a:solidFill>
                  <a:srgbClr val="0000FF"/>
                </a:solidFill>
                <a:latin typeface="Comic Sans MS" panose="030F0702030302020204" pitchFamily="66" charset="0"/>
                <a:ea typeface="宋体" panose="02010600030101010101" pitchFamily="2" charset="-122"/>
              </a:rPr>
              <a:t>毒品种类很多，范围很广，分类方法也不尽相同。</a:t>
            </a:r>
            <a:r>
              <a:rPr lang="zh-CN" altLang="en-US" sz="2800" b="0" dirty="0">
                <a:latin typeface="Comic Sans MS" panose="030F0702030302020204" pitchFamily="66" charset="0"/>
                <a:ea typeface="宋体" panose="02010600030101010101" pitchFamily="2" charset="-122"/>
              </a:rPr>
              <a:t> 　</a:t>
            </a:r>
            <a:endParaRPr lang="zh-CN" altLang="en-US" sz="2800" b="0" dirty="0">
              <a:latin typeface="Comic Sans MS" panose="030F0702030302020204" pitchFamily="66" charset="0"/>
              <a:ea typeface="宋体" panose="02010600030101010101" pitchFamily="2" charset="-122"/>
            </a:endParaRPr>
          </a:p>
        </p:txBody>
      </p:sp>
      <p:pic>
        <p:nvPicPr>
          <p:cNvPr id="98311" name="图片 98310" descr="imagesCompact_20040625_203055_7730"/>
          <p:cNvPicPr>
            <a:picLocks noChangeAspect="1"/>
          </p:cNvPicPr>
          <p:nvPr/>
        </p:nvPicPr>
        <p:blipFill>
          <a:blip r:embed="rId1"/>
          <a:stretch>
            <a:fillRect/>
          </a:stretch>
        </p:blipFill>
        <p:spPr>
          <a:xfrm>
            <a:off x="2590800" y="2057400"/>
            <a:ext cx="7239000" cy="3962400"/>
          </a:xfrm>
          <a:prstGeom prst="rect">
            <a:avLst/>
          </a:prstGeom>
          <a:noFill/>
          <a:ln w="9525">
            <a:noFill/>
          </a:ln>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8309"/>
                                        </p:tgtEl>
                                        <p:attrNameLst>
                                          <p:attrName>style.visibility</p:attrName>
                                        </p:attrNameLst>
                                      </p:cBhvr>
                                      <p:to>
                                        <p:strVal val="visible"/>
                                      </p:to>
                                    </p:set>
                                    <p:anim calcmode="lin" valueType="num">
                                      <p:cBhvr additive="base">
                                        <p:cTn id="7" dur="2000" fill="hold"/>
                                        <p:tgtEl>
                                          <p:spTgt spid="98309"/>
                                        </p:tgtEl>
                                        <p:attrNameLst>
                                          <p:attrName>ppt_x</p:attrName>
                                        </p:attrNameLst>
                                      </p:cBhvr>
                                      <p:tavLst>
                                        <p:tav tm="0">
                                          <p:val>
                                            <p:strVal val="#ppt_x"/>
                                          </p:val>
                                        </p:tav>
                                        <p:tav tm="100000">
                                          <p:val>
                                            <p:strVal val="#ppt_x"/>
                                          </p:val>
                                        </p:tav>
                                      </p:tavLst>
                                    </p:anim>
                                    <p:anim calcmode="lin" valueType="num">
                                      <p:cBhvr additive="base">
                                        <p:cTn id="8" dur="2000" fill="hold"/>
                                        <p:tgtEl>
                                          <p:spTgt spid="9830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32" fill="hold" nodeType="clickEffect">
                                  <p:stCondLst>
                                    <p:cond delay="0"/>
                                  </p:stCondLst>
                                  <p:childTnLst>
                                    <p:set>
                                      <p:cBhvr>
                                        <p:cTn id="12" dur="1" fill="hold">
                                          <p:stCondLst>
                                            <p:cond delay="0"/>
                                          </p:stCondLst>
                                        </p:cTn>
                                        <p:tgtEl>
                                          <p:spTgt spid="98311"/>
                                        </p:tgtEl>
                                        <p:attrNameLst>
                                          <p:attrName>style.visibility</p:attrName>
                                        </p:attrNameLst>
                                      </p:cBhvr>
                                      <p:to>
                                        <p:strVal val="visible"/>
                                      </p:to>
                                    </p:set>
                                    <p:animEffect transition="in" filter="box(out)">
                                      <p:cBhvr>
                                        <p:cTn id="13" dur="2000"/>
                                        <p:tgtEl>
                                          <p:spTgt spid="983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9" grpId="0"/>
    </p:bldLst>
  </p:timing>
</p:sld>
</file>

<file path=ppt/theme/theme1.xml><?xml version="1.0" encoding="utf-8"?>
<a:theme xmlns:a="http://schemas.openxmlformats.org/drawingml/2006/main" name="Office 主题​​">
  <a:themeElements>
    <a:clrScheme name="黄绿色">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方正静蕾简体">
      <a:majorFont>
        <a:latin typeface="方正静蕾简体"/>
        <a:ea typeface="方正静蕾简体"/>
        <a:cs typeface=""/>
      </a:majorFont>
      <a:minorFont>
        <a:latin typeface="方正静蕾简体"/>
        <a:ea typeface="方正静蕾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2634</Words>
  <Application>WPS 演示</Application>
  <PresentationFormat>宽屏</PresentationFormat>
  <Paragraphs>225</Paragraphs>
  <Slides>28</Slides>
  <Notes>32</Notes>
  <HiddenSlides>0</HiddenSlides>
  <MMClips>1</MMClips>
  <ScaleCrop>false</ScaleCrop>
  <HeadingPairs>
    <vt:vector size="8" baseType="variant">
      <vt:variant>
        <vt:lpstr>已用的字体</vt:lpstr>
      </vt:variant>
      <vt:variant>
        <vt:i4>27</vt:i4>
      </vt:variant>
      <vt:variant>
        <vt:lpstr>主题</vt:lpstr>
      </vt:variant>
      <vt:variant>
        <vt:i4>1</vt:i4>
      </vt:variant>
      <vt:variant>
        <vt:lpstr>嵌入 OLE 服务器</vt:lpstr>
      </vt:variant>
      <vt:variant>
        <vt:i4>1</vt:i4>
      </vt:variant>
      <vt:variant>
        <vt:lpstr>幻灯片标题</vt:lpstr>
      </vt:variant>
      <vt:variant>
        <vt:i4>28</vt:i4>
      </vt:variant>
    </vt:vector>
  </HeadingPairs>
  <TitlesOfParts>
    <vt:vector size="57" baseType="lpstr">
      <vt:lpstr>Arial</vt:lpstr>
      <vt:lpstr>宋体</vt:lpstr>
      <vt:lpstr>Wingdings</vt:lpstr>
      <vt:lpstr>方正静蕾简体</vt:lpstr>
      <vt:lpstr>Times New Roman</vt:lpstr>
      <vt:lpstr>华文仿宋</vt:lpstr>
      <vt:lpstr>仿宋</vt:lpstr>
      <vt:lpstr>方正卡通简体</vt:lpstr>
      <vt:lpstr>黑体</vt:lpstr>
      <vt:lpstr>华康布丁体W12</vt:lpstr>
      <vt:lpstr>Verdana</vt:lpstr>
      <vt:lpstr>新蒂下午茶基本版</vt:lpstr>
      <vt:lpstr>微软雅黑</vt:lpstr>
      <vt:lpstr>Arial Unicode MS</vt:lpstr>
      <vt:lpstr>Calibri</vt:lpstr>
      <vt:lpstr>仿宋_GB2312</vt:lpstr>
      <vt:lpstr>华文新魏</vt:lpstr>
      <vt:lpstr>文鼎广告体繁</vt:lpstr>
      <vt:lpstr>汉仪粗宋简</vt:lpstr>
      <vt:lpstr>华文彩云</vt:lpstr>
      <vt:lpstr>楷体_GB2312</vt:lpstr>
      <vt:lpstr>新宋体</vt:lpstr>
      <vt:lpstr>Comic Sans MS</vt:lpstr>
      <vt:lpstr>Arial Narrow</vt:lpstr>
      <vt:lpstr>方正静蕾简体</vt:lpstr>
      <vt:lpstr>Segoe Print</vt:lpstr>
      <vt:lpstr>华文隶书</vt:lpstr>
      <vt:lpstr>Office 主题​​</vt:lpstr>
      <vt:lpstr>Paint.Picture</vt:lpstr>
      <vt:lpstr>PowerPoint 演示文稿</vt:lpstr>
      <vt:lpstr>PowerPoint 演示文稿</vt:lpstr>
      <vt:lpstr> </vt:lpstr>
      <vt:lpstr>说到毒品，还得从鸦片战争说起…</vt:lpstr>
      <vt:lpstr>禁烟</vt:lpstr>
      <vt:lpstr>国际禁毒日 </vt:lpstr>
      <vt:lpstr>二、认知毒品</vt:lpstr>
      <vt:lpstr>1、毒品的定义</vt:lpstr>
      <vt:lpstr>2、毒品的种类</vt:lpstr>
      <vt:lpstr>    （1）鸦片</vt:lpstr>
      <vt:lpstr>（2）吗啡</vt:lpstr>
      <vt:lpstr>（3）海洛因</vt:lpstr>
      <vt:lpstr>（4）冰毒</vt:lpstr>
      <vt:lpstr>（5）各种摇头丸</vt:lpstr>
      <vt:lpstr>三、毒品的危害</vt:lpstr>
      <vt:lpstr>三、毒品的危害</vt:lpstr>
      <vt:lpstr>三、毒品的危害</vt:lpstr>
      <vt:lpstr>PowerPoint 演示文稿</vt:lpstr>
      <vt:lpstr>PowerPoint 演示文稿</vt:lpstr>
      <vt:lpstr>PowerPoint 演示文稿</vt:lpstr>
      <vt:lpstr>三、毒品的危害</vt:lpstr>
      <vt:lpstr>四、珍爱生命，预防毒品</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春秋视觉</dc:creator>
  <cp:lastModifiedBy>朋兴中心小学</cp:lastModifiedBy>
  <cp:revision>2103</cp:revision>
  <dcterms:created xsi:type="dcterms:W3CDTF">2014-06-06T07:22:00Z</dcterms:created>
  <dcterms:modified xsi:type="dcterms:W3CDTF">2019-10-23T07:11:52Z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