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98" r:id="rId4"/>
    <p:sldId id="257" r:id="rId5"/>
    <p:sldId id="258" r:id="rId6"/>
    <p:sldId id="259" r:id="rId7"/>
    <p:sldId id="260" r:id="rId8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91" r:id="rId20"/>
    <p:sldId id="271" r:id="rId21"/>
    <p:sldId id="292" r:id="rId22"/>
    <p:sldId id="272" r:id="rId23"/>
    <p:sldId id="293" r:id="rId24"/>
    <p:sldId id="290" r:id="rId25"/>
    <p:sldId id="294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96" r:id="rId35"/>
    <p:sldId id="297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2208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53FF0-9747-4C0A-91E5-2A53219412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6958-1D59-48FE-91C2-40046616EC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D6958-1D59-48FE-91C2-40046616EC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D6958-1D59-48FE-91C2-40046616EC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hyperlink" Target="05-&#27602;&#21697;&#30340;&#20998;&#31867;%20&#39640;&#28165;(480P).qlv" TargetMode="External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jpeg"/><Relationship Id="rId8" Type="http://schemas.openxmlformats.org/officeDocument/2006/relationships/slide" Target="slide27.xml"/><Relationship Id="rId7" Type="http://schemas.openxmlformats.org/officeDocument/2006/relationships/image" Target="../media/image34.jpeg"/><Relationship Id="rId6" Type="http://schemas.openxmlformats.org/officeDocument/2006/relationships/slide" Target="slide26.xml"/><Relationship Id="rId5" Type="http://schemas.openxmlformats.org/officeDocument/2006/relationships/image" Target="../media/image33.jpeg"/><Relationship Id="rId4" Type="http://schemas.openxmlformats.org/officeDocument/2006/relationships/slide" Target="slide25.xml"/><Relationship Id="rId3" Type="http://schemas.openxmlformats.org/officeDocument/2006/relationships/image" Target="../media/image32.jpeg"/><Relationship Id="rId2" Type="http://schemas.openxmlformats.org/officeDocument/2006/relationships/slide" Target="slide24.x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38.jpeg"/><Relationship Id="rId14" Type="http://schemas.openxmlformats.org/officeDocument/2006/relationships/slide" Target="slide23.xml"/><Relationship Id="rId13" Type="http://schemas.openxmlformats.org/officeDocument/2006/relationships/image" Target="../media/image37.jpeg"/><Relationship Id="rId12" Type="http://schemas.openxmlformats.org/officeDocument/2006/relationships/slide" Target="slide30.xml"/><Relationship Id="rId11" Type="http://schemas.openxmlformats.org/officeDocument/2006/relationships/image" Target="../media/image36.jpeg"/><Relationship Id="rId10" Type="http://schemas.openxmlformats.org/officeDocument/2006/relationships/slide" Target="slide28.xml"/><Relationship Id="rId1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jpeg"/><Relationship Id="rId2" Type="http://schemas.openxmlformats.org/officeDocument/2006/relationships/slide" Target="slide22.xml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jpeg"/><Relationship Id="rId2" Type="http://schemas.openxmlformats.org/officeDocument/2006/relationships/slide" Target="slide22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jpeg"/><Relationship Id="rId2" Type="http://schemas.openxmlformats.org/officeDocument/2006/relationships/slide" Target="slide22.xml"/><Relationship Id="rId1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jpeg"/><Relationship Id="rId2" Type="http://schemas.openxmlformats.org/officeDocument/2006/relationships/slide" Target="slide22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jpeg"/><Relationship Id="rId2" Type="http://schemas.openxmlformats.org/officeDocument/2006/relationships/slide" Target="slide22.xml"/><Relationship Id="rId1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6.jpeg"/><Relationship Id="rId2" Type="http://schemas.openxmlformats.org/officeDocument/2006/relationships/slide" Target="slide22.xml"/><Relationship Id="rId1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7.jpeg"/><Relationship Id="rId2" Type="http://schemas.openxmlformats.org/officeDocument/2006/relationships/slide" Target="slide22.xml"/><Relationship Id="rId1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GIF"/><Relationship Id="rId1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8fe0b0abe4fd18650f627c0cc3b4fd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0" y="836712"/>
            <a:ext cx="9324528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/>
              <a:t> </a:t>
            </a:r>
            <a:r>
              <a:rPr lang="zh-CN" altLang="en-US" sz="8000" b="1" dirty="0" smtClean="0">
                <a:solidFill>
                  <a:srgbClr val="C00000"/>
                </a:solidFill>
                <a:latin typeface="华文新魏" pitchFamily="2" charset="-122"/>
              </a:rPr>
              <a:t>珍爱生命 远离毒品</a:t>
            </a:r>
            <a:endParaRPr lang="zh-CN" altLang="en-US" sz="8000" b="1" dirty="0">
              <a:solidFill>
                <a:srgbClr val="C00000"/>
              </a:solidFill>
              <a:latin typeface="华文新魏" pitchFamily="2" charset="-122"/>
            </a:endParaRPr>
          </a:p>
        </p:txBody>
      </p:sp>
      <p:pic>
        <p:nvPicPr>
          <p:cNvPr id="3" name="图片 2" descr="e51d2b91edc044e1a4dc1b1cbf99aa4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852936"/>
            <a:ext cx="280831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  <p:pic>
        <p:nvPicPr>
          <p:cNvPr id="4" name="图片 3" descr="bc34afc3acc14f06bcd0c0eae034864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924944"/>
            <a:ext cx="2592288" cy="21839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HeroicExtremeLeftFacing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图片 6" descr="t01028afa0d571321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68960"/>
            <a:ext cx="3286486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ContrastingRightFacing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771800" y="5805264"/>
            <a:ext cx="4084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远安县栖凤小学        徐萍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s2012011410372017.gif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16567" y="1804362"/>
            <a:ext cx="5173053" cy="286232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zh-CN" sz="6000" b="1" dirty="0" smtClean="0">
                <a:solidFill>
                  <a:srgbClr val="C00000"/>
                </a:solidFill>
              </a:rPr>
              <a:t>珍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惜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生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命</a:t>
            </a:r>
            <a:endParaRPr lang="en-US" altLang="zh-CN" sz="6000" b="1" dirty="0" smtClean="0">
              <a:solidFill>
                <a:srgbClr val="C00000"/>
              </a:solidFill>
            </a:endParaRPr>
          </a:p>
          <a:p>
            <a:endParaRPr lang="en-US" altLang="zh-CN" sz="6000" b="1" dirty="0" smtClean="0">
              <a:solidFill>
                <a:srgbClr val="C00000"/>
              </a:solidFill>
            </a:endParaRPr>
          </a:p>
          <a:p>
            <a:r>
              <a:rPr lang="zh-CN" altLang="zh-CN" sz="6000" b="1" dirty="0" smtClean="0">
                <a:solidFill>
                  <a:srgbClr val="C00000"/>
                </a:solidFill>
              </a:rPr>
              <a:t>远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离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毒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品</a:t>
            </a:r>
            <a:endParaRPr lang="zh-CN" altLang="en-US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00676943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608" y="2204864"/>
            <a:ext cx="911339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b="1" dirty="0" smtClean="0"/>
              <a:t>          </a:t>
            </a:r>
            <a:r>
              <a:rPr lang="zh-CN" altLang="zh-CN" sz="3800" b="1" dirty="0" smtClean="0"/>
              <a:t>毒品的危害如此之大，有些青少年是</a:t>
            </a:r>
            <a:endParaRPr lang="en-US" altLang="zh-CN" sz="3800" b="1" dirty="0" smtClean="0"/>
          </a:p>
          <a:p>
            <a:r>
              <a:rPr lang="zh-CN" altLang="zh-CN" sz="3800" b="1" dirty="0" smtClean="0"/>
              <a:t>怎样走上吸食毒品的危害之路的？我们来</a:t>
            </a:r>
            <a:endParaRPr lang="en-US" altLang="zh-CN" sz="3800" b="1" dirty="0" smtClean="0"/>
          </a:p>
          <a:p>
            <a:r>
              <a:rPr lang="zh-CN" altLang="zh-CN" sz="3800" b="1" dirty="0" smtClean="0"/>
              <a:t>看下面两则资料，分析一下原因，并说说</a:t>
            </a:r>
            <a:endParaRPr lang="en-US" altLang="zh-CN" sz="3800" b="1" dirty="0" smtClean="0"/>
          </a:p>
          <a:p>
            <a:r>
              <a:rPr lang="zh-CN" altLang="zh-CN" sz="3800" b="1" dirty="0" smtClean="0"/>
              <a:t>你从中感悟到什么？</a:t>
            </a:r>
            <a:endParaRPr lang="zh-CN" altLang="en-US" sz="3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4664"/>
            <a:ext cx="405110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00" b="1" dirty="0" smtClean="0"/>
              <a:t>小组合作学习</a:t>
            </a:r>
            <a:endParaRPr lang="zh-CN" altLang="en-US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889248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000" b="1" dirty="0" smtClean="0"/>
              <a:t>资料一：</a:t>
            </a:r>
            <a:r>
              <a:rPr lang="en-US" altLang="zh-CN" sz="3000" b="1" dirty="0" smtClean="0"/>
              <a:t>                     </a:t>
            </a:r>
            <a:r>
              <a:rPr lang="zh-CN" altLang="zh-CN" sz="2800" b="1" dirty="0" smtClean="0"/>
              <a:t>危险的好奇</a:t>
            </a:r>
            <a:endParaRPr lang="zh-CN" altLang="zh-CN" sz="2800" b="1" dirty="0" smtClean="0"/>
          </a:p>
          <a:p>
            <a:r>
              <a:rPr lang="en-US" altLang="zh-CN" sz="2800" b="1" dirty="0" smtClean="0"/>
              <a:t>         </a:t>
            </a:r>
            <a:r>
              <a:rPr lang="zh-CN" altLang="zh-CN" sz="2800" b="1" dirty="0" smtClean="0"/>
              <a:t>有一天，我发现同路回家的小赵有点奇怪。出校门的时候， 他还是蔫头耷脑的。到附近小卖部买瓶饮料后，他从口袋里拿出一颗药片泡了喝。没过多久，他就亢奋起来，开始摇头晃脑。我很好奇</a:t>
            </a:r>
            <a:r>
              <a:rPr lang="en-US" altLang="zh-CN" sz="2800" b="1" dirty="0" smtClean="0"/>
              <a:t>:</a:t>
            </a:r>
            <a:r>
              <a:rPr lang="zh-CN" altLang="zh-CN" sz="2800" b="1" dirty="0" smtClean="0"/>
              <a:t>什么药片这么神奇</a:t>
            </a:r>
            <a:r>
              <a:rPr lang="en-US" altLang="zh-CN" sz="2800" b="1" dirty="0" smtClean="0"/>
              <a:t>?</a:t>
            </a:r>
            <a:r>
              <a:rPr lang="zh-CN" altLang="zh-CN" sz="2800" b="1" dirty="0" smtClean="0"/>
              <a:t>他从哪里买的</a:t>
            </a:r>
            <a:r>
              <a:rPr lang="en-US" altLang="zh-CN" sz="2800" b="1" dirty="0" smtClean="0"/>
              <a:t>?</a:t>
            </a:r>
            <a:r>
              <a:rPr lang="zh-CN" altLang="zh-CN" sz="2800" b="1" dirty="0" smtClean="0"/>
              <a:t>为什么他很神秘地对我说那是“提神保健品”</a:t>
            </a:r>
            <a:r>
              <a:rPr lang="en-US" altLang="zh-CN" sz="2800" b="1" dirty="0" smtClean="0"/>
              <a:t>?</a:t>
            </a:r>
            <a:r>
              <a:rPr lang="zh-CN" altLang="zh-CN" sz="2800" b="1" dirty="0" smtClean="0"/>
              <a:t>既然是保健品，为什么又不让我告诉别人呢</a:t>
            </a:r>
            <a:r>
              <a:rPr lang="en-US" altLang="zh-CN" sz="2800" b="1" dirty="0" smtClean="0"/>
              <a:t>?</a:t>
            </a:r>
            <a:r>
              <a:rPr lang="zh-CN" altLang="zh-CN" sz="2800" b="1" dirty="0" smtClean="0"/>
              <a:t>他越是神秘，我就越是好奇。带着这份好奇，我打算哪天放学时跟他要一颗，我也泡瓶饮料试试看。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         </a:t>
            </a:r>
            <a:r>
              <a:rPr lang="zh-CN" altLang="zh-CN" sz="2800" b="1" dirty="0" smtClean="0"/>
              <a:t>可是，上了今天这堂课，我终于明白所谓“提神保健品”就是毒品。我被自己的好奇吓出一身冷汗，真是危险的好奇啊</a:t>
            </a:r>
            <a:r>
              <a:rPr lang="en-US" altLang="zh-CN" sz="2800" b="1" dirty="0" smtClean="0"/>
              <a:t>!</a:t>
            </a:r>
            <a:r>
              <a:rPr lang="zh-CN" altLang="zh-CN" sz="2800" b="1" dirty="0" smtClean="0"/>
              <a:t>我为他的行为感到担忧，必须想办法阻止他。</a:t>
            </a:r>
            <a:endParaRPr lang="zh-CN" altLang="zh-CN" sz="2800" b="1" dirty="0" smtClean="0"/>
          </a:p>
          <a:p>
            <a:r>
              <a:rPr lang="en-US" altLang="zh-CN" sz="2800" b="1" dirty="0" smtClean="0"/>
              <a:t>         </a:t>
            </a:r>
            <a:r>
              <a:rPr lang="zh-CN" altLang="zh-CN" sz="2800" b="1" dirty="0" smtClean="0">
                <a:solidFill>
                  <a:srgbClr val="C00000"/>
                </a:solidFill>
              </a:rPr>
              <a:t>点拨提问</a:t>
            </a:r>
            <a:r>
              <a:rPr lang="zh-CN" altLang="zh-CN" sz="2800" b="1" dirty="0" smtClean="0"/>
              <a:t>：好奇心有助于我们探索未知的领城，可故事中的“我”为什么把自己的好奇称为“危险的好奇”呢</a:t>
            </a:r>
            <a:r>
              <a:rPr lang="en-US" altLang="zh-CN" sz="2800" b="1" dirty="0" smtClean="0"/>
              <a:t>?</a:t>
            </a:r>
            <a:endParaRPr lang="zh-CN" altLang="zh-CN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896448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000" b="1" dirty="0" smtClean="0"/>
              <a:t>资料二：</a:t>
            </a:r>
            <a:endParaRPr lang="zh-CN" altLang="zh-CN" sz="3000" b="1" dirty="0" smtClean="0"/>
          </a:p>
          <a:p>
            <a:r>
              <a:rPr lang="en-US" altLang="zh-CN" sz="3000" b="1" dirty="0" smtClean="0"/>
              <a:t>                             </a:t>
            </a:r>
            <a:r>
              <a:rPr lang="zh-CN" altLang="zh-CN" sz="3000" b="1" dirty="0" smtClean="0"/>
              <a:t>花季少年的噩梦</a:t>
            </a:r>
            <a:endParaRPr lang="zh-CN" altLang="zh-CN" sz="3000" b="1" dirty="0" smtClean="0"/>
          </a:p>
          <a:p>
            <a:r>
              <a:rPr lang="en-US" altLang="zh-CN" sz="3000" b="1" dirty="0" smtClean="0"/>
              <a:t>         </a:t>
            </a:r>
            <a:r>
              <a:rPr lang="zh-CN" altLang="zh-CN" sz="3000" b="1" dirty="0" smtClean="0"/>
              <a:t>阿辉经常和社会青年一起玩，在好奇心的驱使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和社会青年的劝说下，他很快成了一个“瘾君子”，陷入毒品的泥沼中无法自拔。得知他偷钱去吸毒后，父亲狠狠地骂他、打他，母亲被气得卧床不起。不久，他因偷窃而入狱。</a:t>
            </a:r>
            <a:endParaRPr lang="zh-CN" altLang="zh-CN" sz="3000" b="1" dirty="0" smtClean="0"/>
          </a:p>
          <a:p>
            <a:r>
              <a:rPr lang="en-US" altLang="zh-CN" sz="3000" b="1" dirty="0" smtClean="0"/>
              <a:t>         </a:t>
            </a:r>
            <a:r>
              <a:rPr lang="zh-CN" altLang="zh-CN" sz="3000" b="1" dirty="0" smtClean="0"/>
              <a:t>后来，阿辉被送去强制戒毒。期满后，他说</a:t>
            </a:r>
            <a:r>
              <a:rPr lang="en-US" altLang="zh-CN" sz="3000" b="1" dirty="0" smtClean="0"/>
              <a:t>: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“我不愿回家，我怕再见那帮‘朋友’。” 据戒毒所民警介绍，戒毒者离开戒毒所后的复吸率很高</a:t>
            </a:r>
            <a:r>
              <a:rPr lang="zh-CN" altLang="en-US" sz="3000" b="1" dirty="0" smtClean="0"/>
              <a:t>。</a:t>
            </a:r>
            <a:r>
              <a:rPr lang="zh-CN" altLang="zh-CN" sz="3000" b="1" dirty="0" smtClean="0"/>
              <a:t>因为一回到以前的环境，很难摆脱其他吸毒者的影响。</a:t>
            </a:r>
            <a:endParaRPr lang="zh-CN" altLang="zh-CN" sz="3000" b="1" dirty="0" smtClean="0"/>
          </a:p>
          <a:p>
            <a:endParaRPr lang="en-US" altLang="zh-CN" sz="3000" b="1" dirty="0" smtClean="0"/>
          </a:p>
          <a:p>
            <a:r>
              <a:rPr lang="en-US" altLang="zh-CN" sz="3000" b="1" dirty="0" smtClean="0"/>
              <a:t>       </a:t>
            </a:r>
            <a:r>
              <a:rPr lang="zh-CN" altLang="zh-CN" sz="3000" b="1" dirty="0" smtClean="0">
                <a:solidFill>
                  <a:srgbClr val="C00000"/>
                </a:solidFill>
              </a:rPr>
              <a:t>点拨提问</a:t>
            </a:r>
            <a:r>
              <a:rPr lang="zh-CN" altLang="zh-CN" sz="3000" b="1" dirty="0" smtClean="0"/>
              <a:t>：阿辉是怎样走上吸毒之路的？</a:t>
            </a:r>
            <a:endParaRPr lang="zh-CN" altLang="zh-CN" sz="30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7ed659ef0539fe89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56792"/>
            <a:ext cx="9236824" cy="3093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00" b="1" dirty="0" smtClean="0">
                <a:solidFill>
                  <a:srgbClr val="C00000"/>
                </a:solidFill>
              </a:rPr>
              <a:t>         </a:t>
            </a:r>
            <a:r>
              <a:rPr lang="zh-CN" altLang="zh-CN" sz="3900" b="1" dirty="0" smtClean="0">
                <a:solidFill>
                  <a:srgbClr val="C00000"/>
                </a:solidFill>
              </a:rPr>
              <a:t>我们年龄尚小，知识不足，自制力不</a:t>
            </a:r>
            <a:endParaRPr lang="en-US" altLang="zh-CN" sz="3900" b="1" dirty="0" smtClean="0">
              <a:solidFill>
                <a:srgbClr val="C00000"/>
              </a:solidFill>
            </a:endParaRPr>
          </a:p>
          <a:p>
            <a:r>
              <a:rPr lang="zh-CN" altLang="zh-CN" sz="3900" b="1" dirty="0" smtClean="0">
                <a:solidFill>
                  <a:srgbClr val="C00000"/>
                </a:solidFill>
              </a:rPr>
              <a:t>强，生活经验欠缺，这些会影响我们辩别</a:t>
            </a:r>
            <a:endParaRPr lang="en-US" altLang="zh-CN" sz="3900" b="1" dirty="0" smtClean="0">
              <a:solidFill>
                <a:srgbClr val="C00000"/>
              </a:solidFill>
            </a:endParaRPr>
          </a:p>
          <a:p>
            <a:r>
              <a:rPr lang="zh-CN" altLang="zh-CN" sz="3900" b="1" dirty="0" smtClean="0">
                <a:solidFill>
                  <a:srgbClr val="C00000"/>
                </a:solidFill>
              </a:rPr>
              <a:t>是非的能力。对于沾染不良嗜好的人，我</a:t>
            </a:r>
            <a:endParaRPr lang="en-US" altLang="zh-CN" sz="3900" b="1" dirty="0" smtClean="0">
              <a:solidFill>
                <a:srgbClr val="C00000"/>
              </a:solidFill>
            </a:endParaRPr>
          </a:p>
          <a:p>
            <a:r>
              <a:rPr lang="zh-CN" altLang="zh-CN" sz="3900" b="1" dirty="0" smtClean="0">
                <a:solidFill>
                  <a:srgbClr val="C00000"/>
                </a:solidFill>
              </a:rPr>
              <a:t>们不能受他们的怂恿和影响，应该坚决抵</a:t>
            </a:r>
            <a:endParaRPr lang="en-US" altLang="zh-CN" sz="3900" b="1" dirty="0" smtClean="0">
              <a:solidFill>
                <a:srgbClr val="C00000"/>
              </a:solidFill>
            </a:endParaRPr>
          </a:p>
          <a:p>
            <a:r>
              <a:rPr lang="zh-CN" altLang="zh-CN" sz="3900" b="1" dirty="0" smtClean="0">
                <a:solidFill>
                  <a:srgbClr val="C00000"/>
                </a:solidFill>
              </a:rPr>
              <a:t>制“吸毒时尚”等错误观念。</a:t>
            </a:r>
            <a:endParaRPr lang="zh-CN" altLang="zh-CN" sz="39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9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980728"/>
            <a:ext cx="7632848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b="1" dirty="0" smtClean="0"/>
              <a:t>                </a:t>
            </a:r>
            <a:r>
              <a:rPr lang="zh-CN" altLang="en-US" sz="4500" b="1" dirty="0" smtClean="0"/>
              <a:t>毒品的 种类</a:t>
            </a:r>
            <a:endParaRPr lang="en-US" altLang="zh-CN" sz="4500" b="1" dirty="0" smtClean="0"/>
          </a:p>
          <a:p>
            <a:r>
              <a:rPr lang="zh-CN" altLang="zh-CN" sz="3800" b="1" dirty="0" smtClean="0"/>
              <a:t>●</a:t>
            </a:r>
            <a:r>
              <a:rPr lang="zh-CN" altLang="zh-CN" sz="3000" b="1" dirty="0" smtClean="0"/>
              <a:t>从毒品的来源看，可分为天然毒品</a:t>
            </a:r>
            <a:r>
              <a:rPr lang="zh-CN" altLang="en-US" sz="3000" b="1" dirty="0" smtClean="0"/>
              <a:t>、        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</a:t>
            </a:r>
            <a:r>
              <a:rPr lang="zh-CN" altLang="zh-CN" sz="3000" b="1" dirty="0" smtClean="0"/>
              <a:t>半合成毒品和合成毒品三大类。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● 从毒品对人中枢神经的作用看，可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</a:t>
            </a:r>
            <a:r>
              <a:rPr lang="zh-CN" altLang="zh-CN" sz="3000" b="1" dirty="0" smtClean="0"/>
              <a:t>分为抑制剂、兴奋剂和致幻剂等。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● 从毒品的自然属性看，可分为麻醉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 </a:t>
            </a:r>
            <a:r>
              <a:rPr lang="zh-CN" altLang="zh-CN" sz="3000" b="1" dirty="0" smtClean="0"/>
              <a:t>药品和精神药品。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● 从毒品流行的时间顺序看，可分为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 </a:t>
            </a:r>
            <a:r>
              <a:rPr lang="zh-CN" altLang="zh-CN" sz="3000" b="1" dirty="0" smtClean="0"/>
              <a:t>传统</a:t>
            </a:r>
            <a:r>
              <a:rPr lang="zh-CN" altLang="zh-CN" sz="3000" b="1" dirty="0" smtClean="0">
                <a:hlinkClick r:id="rId2" action="ppaction://hlinkfile"/>
              </a:rPr>
              <a:t>毒品</a:t>
            </a:r>
            <a:r>
              <a:rPr lang="zh-CN" altLang="zh-CN" sz="3000" b="1" dirty="0" smtClean="0"/>
              <a:t>和新型毒品</a:t>
            </a:r>
            <a:r>
              <a:rPr lang="zh-CN" altLang="zh-CN" sz="3800" b="1" dirty="0" smtClean="0"/>
              <a:t>。</a:t>
            </a:r>
            <a:endParaRPr lang="zh-CN" altLang="zh-CN" sz="3800" b="1" dirty="0" smtClean="0"/>
          </a:p>
          <a:p>
            <a:r>
              <a:rPr lang="en-US" altLang="zh-CN" sz="3800" b="1" dirty="0" smtClean="0"/>
              <a:t> </a:t>
            </a:r>
            <a:endParaRPr lang="zh-CN" altLang="zh-CN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021612077152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1340768"/>
            <a:ext cx="669674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b="1" dirty="0" smtClean="0"/>
              <a:t>         </a:t>
            </a:r>
            <a:r>
              <a:rPr lang="zh-CN" altLang="zh-CN" sz="3800" b="1" dirty="0" smtClean="0"/>
              <a:t>我们深入了解毒品的危害，青少年走上吸食毒品之路的原因</a:t>
            </a:r>
            <a:r>
              <a:rPr lang="zh-CN" altLang="en-US" sz="3800" b="1" dirty="0" smtClean="0"/>
              <a:t>和</a:t>
            </a:r>
            <a:r>
              <a:rPr lang="zh-CN" altLang="zh-CN" sz="3800" b="1" dirty="0" smtClean="0"/>
              <a:t>毒品的种类有关知识，那么，我们怎样拒绝毒品呢？</a:t>
            </a:r>
            <a:endParaRPr lang="zh-CN" altLang="zh-CN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00676943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76672"/>
            <a:ext cx="8690199" cy="5401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 smtClean="0"/>
              <a:t>                          </a:t>
            </a:r>
            <a:r>
              <a:rPr lang="zh-CN" altLang="en-US" sz="4500" b="1" dirty="0" smtClean="0"/>
              <a:t>拒绝危害有办法：</a:t>
            </a:r>
            <a:endParaRPr lang="en-US" altLang="zh-CN" sz="4500" b="1" dirty="0" smtClean="0"/>
          </a:p>
          <a:p>
            <a:endParaRPr lang="en-US" altLang="zh-CN" sz="3000" b="1" dirty="0" smtClean="0"/>
          </a:p>
          <a:p>
            <a:r>
              <a:rPr lang="zh-CN" altLang="en-US" sz="3000" b="1" dirty="0" smtClean="0"/>
              <a:t>一、提高防范意识，坚决抵制危险的好奇心和不良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         的诱惑；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二、对于沾染不良嗜好的人，我们不能受他们的怂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         恿和影响，应该坚决抵制“吸毒时尚”等错误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    </a:t>
            </a:r>
            <a:r>
              <a:rPr lang="zh-CN" altLang="en-US" sz="3000" b="1" dirty="0" smtClean="0"/>
              <a:t>观念。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三、当有人劝说吸毒时，要勇敢坚决地说“不”；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四、对危险判断不清时，要及时寻求家长或老师的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         帮助；</a:t>
            </a:r>
            <a:endParaRPr lang="en-US" altLang="zh-CN" sz="3000" b="1" dirty="0" smtClean="0"/>
          </a:p>
          <a:p>
            <a:r>
              <a:rPr lang="zh-CN" altLang="en-US" sz="3000" b="1" dirty="0" smtClean="0"/>
              <a:t>五、坚决不去不适宜未成年人出入的场所。</a:t>
            </a:r>
            <a:endParaRPr lang="zh-CN" alt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-130223205J444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6e5a792b2ab946cd9a54c5b45b6e0ddc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5616624" cy="48965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331640" y="5445224"/>
            <a:ext cx="7128875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500" b="1" dirty="0" smtClean="0">
                <a:solidFill>
                  <a:srgbClr val="C00000"/>
                </a:solidFill>
              </a:rPr>
              <a:t>它是含有大麻成分的饼干！</a:t>
            </a:r>
            <a:endParaRPr lang="zh-CN" altLang="en-US" sz="4500" b="1" dirty="0" smtClean="0">
              <a:solidFill>
                <a:srgbClr val="C0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8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132856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smtClean="0"/>
              <a:t>         7</a:t>
            </a:r>
            <a:r>
              <a:rPr lang="zh-CN" altLang="zh-CN" sz="3000" b="1" dirty="0" smtClean="0"/>
              <a:t>月</a:t>
            </a:r>
            <a:r>
              <a:rPr lang="en-US" altLang="zh-CN" sz="3000" b="1" dirty="0" smtClean="0"/>
              <a:t>3</a:t>
            </a:r>
            <a:r>
              <a:rPr lang="zh-CN" altLang="zh-CN" sz="3000" b="1" dirty="0" smtClean="0"/>
              <a:t>日，广州海关所属广州邮局海关关员进行监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管时，发现一票寄递进境的邮件存在异常，邮件内仅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有少量食品，且与申报品名的</a:t>
            </a:r>
            <a:r>
              <a:rPr lang="en-US" altLang="zh-CN" sz="3000" b="1" dirty="0" smtClean="0"/>
              <a:t>“</a:t>
            </a:r>
            <a:r>
              <a:rPr lang="zh-CN" altLang="zh-CN" sz="3000" b="1" dirty="0" smtClean="0"/>
              <a:t>衣服、帽子</a:t>
            </a:r>
            <a:r>
              <a:rPr lang="en-US" altLang="zh-CN" sz="3000" b="1" dirty="0" smtClean="0"/>
              <a:t>”</a:t>
            </a:r>
            <a:r>
              <a:rPr lang="zh-CN" altLang="zh-CN" sz="3000" b="1" dirty="0" smtClean="0"/>
              <a:t>严重不符。</a:t>
            </a:r>
            <a:endParaRPr lang="en-US" altLang="zh-CN" sz="3000" b="1" dirty="0" smtClean="0"/>
          </a:p>
          <a:p>
            <a:r>
              <a:rPr lang="en-US" altLang="zh-CN" sz="3000" b="1" dirty="0" smtClean="0"/>
              <a:t>         </a:t>
            </a:r>
            <a:r>
              <a:rPr lang="zh-CN" altLang="zh-CN" sz="3000" b="1" dirty="0" smtClean="0"/>
              <a:t>经查验，邮件内有巧克力夹心饼干</a:t>
            </a:r>
            <a:r>
              <a:rPr lang="en-US" altLang="zh-CN" sz="3000" b="1" dirty="0" smtClean="0"/>
              <a:t>4</a:t>
            </a:r>
            <a:r>
              <a:rPr lang="zh-CN" altLang="zh-CN" sz="3000" b="1" dirty="0" smtClean="0"/>
              <a:t>包、糖果</a:t>
            </a:r>
            <a:r>
              <a:rPr lang="en-US" altLang="zh-CN" sz="3000" b="1" dirty="0" smtClean="0"/>
              <a:t>1</a:t>
            </a:r>
            <a:r>
              <a:rPr lang="zh-CN" altLang="zh-CN" sz="3000" b="1" dirty="0" smtClean="0"/>
              <a:t>盒、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电子烟弹</a:t>
            </a:r>
            <a:r>
              <a:rPr lang="en-US" altLang="zh-CN" sz="3000" b="1" dirty="0" smtClean="0"/>
              <a:t>3</a:t>
            </a:r>
            <a:r>
              <a:rPr lang="zh-CN" altLang="zh-CN" sz="3000" b="1" dirty="0" smtClean="0"/>
              <a:t>盒、草莓味糖浆</a:t>
            </a:r>
            <a:r>
              <a:rPr lang="en-US" altLang="zh-CN" sz="3000" b="1" dirty="0" smtClean="0"/>
              <a:t>1</a:t>
            </a:r>
            <a:r>
              <a:rPr lang="zh-CN" altLang="zh-CN" sz="3000" b="1" dirty="0" smtClean="0"/>
              <a:t>瓶，包装较鲜艳。乍看之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下，与普通食品并没什么区别。</a:t>
            </a:r>
            <a:endParaRPr lang="en-US" altLang="zh-CN" sz="3000" b="1" dirty="0" smtClean="0"/>
          </a:p>
          <a:p>
            <a:endParaRPr lang="en-US" altLang="zh-CN" sz="3000" b="1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1103703_121235651210_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2708920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dirty="0" smtClean="0"/>
              <a:t>看图思考：吸毒对个人、家庭和社会有哪些危害？</a:t>
            </a:r>
            <a:endParaRPr lang="zh-CN" altLang="en-US" sz="45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-130223205J4447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图片 2" descr="http://5b0988e595225.cdn.sohucs.com/images/20190731/57c343f72dbe42ea8d5bd403b02b5c0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324036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图片 3" descr="http://5b0988e595225.cdn.sohucs.com/images/20190731/4a2d200841a04ea58a5e0f52a16a5d0e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3024336" cy="29523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图片 4" descr="http://5b0988e595225.cdn.sohucs.com/images/20190731/2c4e46ac011a4232925a3bc80154e0f9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687143"/>
            <a:ext cx="6336704" cy="2766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_170803133118_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</p:spPr>
      </p:pic>
      <p:pic>
        <p:nvPicPr>
          <p:cNvPr id="4" name="图片 3" descr="3f384ee10f65051e07def55b9884931c5fc53936c7b9-KJWMwI_fw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548680"/>
            <a:ext cx="9253259" cy="47089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经现场初步鉴定，这些饼干、糖果均含大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麻成分。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广州邮局海关随即开展延伸查缉，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7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Microsoft Yahei" charset="0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月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7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日</a:t>
            </a:r>
            <a:r>
              <a:rPr lang="zh-CN" altLang="en-US" sz="3000" b="1" dirty="0" smtClean="0">
                <a:solidFill>
                  <a:srgbClr val="434343"/>
                </a:solidFill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9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日分两次查获含大麻成分的饼干、糖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果及精油。这些大麻制品外形均与正常同类物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品无异，具有很强的迷惑性。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   大麻目前是联合国禁毒公约规定的严格管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制品，在绝大多数国家携带、吸食大麻仍属违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法。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中华人民共和国刑法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明确规定，大麻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属于毒品，在中国境内非法种植、持有和使用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大麻是违法行为</a:t>
            </a:r>
            <a:r>
              <a:rPr lang="zh-CN" altLang="en-US" sz="3000" dirty="0" smtClean="0">
                <a:solidFill>
                  <a:srgbClr val="434343"/>
                </a:solidFill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altLang="en-US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b25612a81ebc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eb92fc78de214800adeecf819d74a44f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44827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图片 2" descr="http://5b0988e595225.cdn.sohucs.com/images/20190731/a83e029b5fa043eb94c83b79f5be6aeb.jpeg">
            <a:hlinkClick r:id="rId4" action="ppaction://hlinksldjump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60648"/>
            <a:ext cx="2016224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 descr="http://5b0988e595225.cdn.sohucs.com/images/20190731/cd044d654f184af690e3bbaded24cbc7.jpeg">
            <a:hlinkClick r:id="rId6" action="ppaction://hlinksldjump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645024"/>
            <a:ext cx="2520280" cy="30015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 descr="http://5b0988e595225.cdn.sohucs.com/images/20190731/9348b2dc8aa34b87b9bc22f17ec0639a.jpeg">
            <a:hlinkClick r:id="rId8" action="ppaction://hlinksldjump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2564904"/>
            <a:ext cx="2232248" cy="20162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图片 5" descr="http://5b0988e595225.cdn.sohucs.com/images/20190731/939244ad5a5a4bc28626866c12fcf011.jpeg">
            <a:hlinkClick r:id="rId10" action="ppaction://hlinksldjump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84168" y="0"/>
            <a:ext cx="258586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图片 6" descr="http://5b0988e595225.cdn.sohucs.com/images/20190731/f76ae0f73e274cd7b947ea9233ba3aa1.jpeg">
            <a:hlinkClick r:id="rId12" action="ppaction://hlinksldjump"/>
          </p:cNvPr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88360" y="3717032"/>
            <a:ext cx="2855640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图片 7" descr="http://5b0988e595225.cdn.sohucs.com/images/20190731/1242a8d61dda4328bedbda57ff1e780f.jpeg">
            <a:hlinkClick r:id="rId14" action="ppaction://hlinksldjump"/>
          </p:cNvPr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75856" y="4809753"/>
            <a:ext cx="2736305" cy="2048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860032" y="953144"/>
            <a:ext cx="3978865" cy="47089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 charset="0"/>
                <a:cs typeface="宋体" panose="02010600030101010101" pitchFamily="2" charset="-122"/>
              </a:rPr>
              <a:t>“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可乐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 charset="0"/>
                <a:cs typeface="宋体" panose="02010600030101010101" pitchFamily="2" charset="-122"/>
              </a:rPr>
              <a:t>”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是一种由冰毒、摇头丸、氯胺酮等毒品混合而成的新型毒品。外包装跟普通可乐没区别，喝完就会产生幻觉，全身高热发狂。比冰毒的危害更大，也比冰毒贵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10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倍。吸食方法不同。对人体危害也更大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 descr="http://5b0988e595225.cdn.sohucs.com/images/20190731/1242a8d61dda4328bedbda57ff1e780f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3960440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d8fe0b0abe4fd18650f627c0cc3b4fd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eb92fc78de214800adeecf819d74a44f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0"/>
            <a:ext cx="6096000" cy="36004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51520" y="3861048"/>
            <a:ext cx="8852103" cy="24006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这类毒品的外形与真正的奶茶极度相似，遇水即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溶，与各种饮品混合后，口味都不会发生改变，甚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至香味都十分相似。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此类新型毒品迷惑性很强，毒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品效果持续时间较长，主要成分是氯胺酮等，作用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与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K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粉、冰毒相似，服用后极度亢奋，容易上瘾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a83e029b5fa043eb94c83b79f5be6aeb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0"/>
            <a:ext cx="4133850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23528" y="4581128"/>
            <a:ext cx="8844088" cy="163121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这种</a:t>
            </a:r>
            <a:r>
              <a:rPr kumimoji="0" lang="zh-CN" altLang="en-US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 charset="0"/>
                <a:cs typeface="宋体" panose="02010600030101010101" pitchFamily="2" charset="-122"/>
              </a:rPr>
              <a:t>“</a:t>
            </a:r>
            <a:r>
              <a:rPr kumimoji="0" lang="zh-CN" altLang="en-US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糖果</a:t>
            </a:r>
            <a:r>
              <a:rPr kumimoji="0" lang="zh-CN" altLang="en-US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 charset="0"/>
                <a:cs typeface="宋体" panose="02010600030101010101" pitchFamily="2" charset="-122"/>
              </a:rPr>
              <a:t>”</a:t>
            </a:r>
            <a:r>
              <a:rPr kumimoji="0" lang="zh-CN" altLang="en-US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，色彩鲜艳、包</a:t>
            </a:r>
            <a:endParaRPr kumimoji="0" lang="en-US" altLang="zh-CN" sz="5000" b="1" i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lang="zh-CN" altLang="en-US" sz="5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装花哨的外表下却是摇头丸。</a:t>
            </a:r>
            <a:endParaRPr kumimoji="0" lang="zh-CN" altLang="en-US" sz="50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8fe0b0abe4fd18650f627c0cc3b4fd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cd044d654f184af690e3bbaded24cbc7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3528392" cy="4320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427984" y="476672"/>
            <a:ext cx="4232890" cy="56323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kumimoji="0" 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曾经风靡一时的零食跳跳糖是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80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90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甚至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00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后的童年回忆。不过，这种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“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跳跳糖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”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可不是零食，而是毒性极大的毒品！毒品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“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跳跳糖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”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遇水即溶、即冲即饮，口味与各种饮品混合后都不会发生变化，甚至香味都相似，且后劲很强，喝一次大脑连续两天都会处在兴奋当</a:t>
            </a:r>
            <a:r>
              <a:rPr kumimoji="0" lang="zh-CN" altLang="en-US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中。</a:t>
            </a:r>
            <a:endParaRPr kumimoji="0" lang="zh-CN" altLang="en-US" sz="3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_180225123111_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9348b2dc8aa34b87b9bc22f17ec0639a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2592288" cy="39604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491880" y="404664"/>
            <a:ext cx="4752528" cy="56323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000" b="1" dirty="0" smtClean="0">
                <a:solidFill>
                  <a:srgbClr val="434343"/>
                </a:solidFill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    “巧克力”。</a:t>
            </a:r>
            <a:r>
              <a:rPr kumimoji="0" lang="zh-CN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包装粗糙简陋，包装带上没有任何品牌，但这可不是普通的巧克力，而是犯罪分子用大麻熬成的油参制成的巧克力。这种</a:t>
            </a:r>
            <a:r>
              <a:rPr kumimoji="0" lang="zh-CN" altLang="en-US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“</a:t>
            </a:r>
            <a:r>
              <a:rPr kumimoji="0" lang="zh-CN" altLang="en-US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巧克力</a:t>
            </a:r>
            <a:r>
              <a:rPr kumimoji="0" lang="zh-CN" altLang="en-US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”</a:t>
            </a:r>
            <a:r>
              <a:rPr kumimoji="0" lang="zh-CN" altLang="en-US" sz="3000" b="1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中含有大麻酚成分，吸食大麻过量会损伤身体手脚颤抖、心跳加快、头脑昏觉、反应迟钝、短期失忆。如果长期吸食，后果更加严重！</a:t>
            </a:r>
            <a:endParaRPr kumimoji="0" lang="zh-CN" altLang="en-US" sz="3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939244ad5a5a4bc28626866c12fcf011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0"/>
            <a:ext cx="597666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75253" y="4005064"/>
            <a:ext cx="8768747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小树枝中含有我国管制的</a:t>
            </a:r>
            <a:r>
              <a:rPr kumimoji="0" lang="en-US" altLang="zh-CN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MDMB-CHMICA</a:t>
            </a:r>
            <a:endParaRPr kumimoji="0" lang="en-US" altLang="zh-CN" sz="3600" b="1" i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Times New Roman" panose="02020603050405020304" pitchFamily="18" charset="0"/>
              <a:ea typeface="Microsoft Yahei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成分，</a:t>
            </a:r>
            <a:r>
              <a:rPr kumimoji="0" lang="en-US" altLang="zh-CN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1</a:t>
            </a:r>
            <a:r>
              <a:rPr kumimoji="0" lang="zh-CN" altLang="en-US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克这种成分依赖潜力就相当于</a:t>
            </a:r>
            <a:r>
              <a:rPr kumimoji="0" lang="en-US" altLang="zh-CN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anose="02020603050405020304" pitchFamily="18" charset="0"/>
                <a:ea typeface="Microsoft Yahei"/>
                <a:cs typeface="宋体" panose="02010600030101010101" pitchFamily="2" charset="-122"/>
              </a:rPr>
              <a:t>10.5</a:t>
            </a:r>
            <a:endParaRPr kumimoji="0" lang="en-US" altLang="zh-CN" sz="3600" b="1" i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Times New Roman" panose="02020603050405020304" pitchFamily="18" charset="0"/>
              <a:ea typeface="Microsoft Yahei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36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克海洛因，滥用致幻！</a:t>
            </a:r>
            <a:endParaRPr kumimoji="0" lang="zh-CN" altLang="en-US" sz="36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8fe0b0abe4fd18650f627c0cc3b4fd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d5e493f7b4e74e569f25099c151f50fc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20688"/>
            <a:ext cx="5029200" cy="3390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1043608" y="4437112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b="1" dirty="0" smtClean="0"/>
              <a:t>         </a:t>
            </a:r>
            <a:r>
              <a:rPr lang="zh-CN" altLang="zh-CN" sz="3000" b="1" dirty="0" smtClean="0"/>
              <a:t>新型毒品</a:t>
            </a:r>
            <a:r>
              <a:rPr lang="en-US" altLang="zh-CN" sz="3000" b="1" dirty="0" smtClean="0"/>
              <a:t>“</a:t>
            </a:r>
            <a:r>
              <a:rPr lang="zh-CN" altLang="zh-CN" sz="3000" b="1" dirty="0" smtClean="0"/>
              <a:t>小熊饼干</a:t>
            </a:r>
            <a:r>
              <a:rPr lang="en-US" altLang="zh-CN" sz="3000" b="1" dirty="0" smtClean="0"/>
              <a:t>”</a:t>
            </a:r>
            <a:r>
              <a:rPr lang="zh-CN" altLang="zh-CN" sz="3000" b="1" dirty="0" smtClean="0"/>
              <a:t>，犯罪分子将毒品混在烘焙原料中制成可爱的曲奇饼干模样，以此躲避公安盘查，方便运输、售卖，让人防不胜防。</a:t>
            </a:r>
            <a:endParaRPr lang="zh-CN" alt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u40a20ksfh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s://p0.ssl.qhimg.com/t019c1c1274d1c9e17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576064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3528" y="4941168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000" b="1" dirty="0" smtClean="0"/>
              <a:t>不同的毒品有着不同的副作用，直接损害我们的健康，吸毒时间长的人一般都会形销骨立，严重时会导致死亡。</a:t>
            </a:r>
            <a:endParaRPr lang="zh-CN" altLang="zh-CN" sz="30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://5b0988e595225.cdn.sohucs.com/images/20190731/f76ae0f73e274cd7b947ea9233ba3aa1.jpeg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20688"/>
            <a:ext cx="6096000" cy="2790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4077072"/>
            <a:ext cx="8297464" cy="14773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毒品</a:t>
            </a: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“</a:t>
            </a: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邮票</a:t>
            </a: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Arial" panose="020B0604020202020204"/>
                <a:ea typeface="Microsoft Yahei"/>
                <a:cs typeface="宋体" panose="02010600030101010101" pitchFamily="2" charset="-122"/>
              </a:rPr>
              <a:t>”</a:t>
            </a: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就是贩毒人员将它喷在小画片上，</a:t>
            </a:r>
            <a:endParaRPr kumimoji="0" lang="en-US" altLang="zh-CN" sz="3000" b="1" i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或者将小画片浸泡在其溶液中制成的，使用时，</a:t>
            </a:r>
            <a:endParaRPr kumimoji="0" lang="en-US" altLang="zh-CN" sz="3000" b="1" i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3000" b="1" i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/>
                <a:ea typeface="宋体" panose="02010600030101010101" pitchFamily="2" charset="-122"/>
                <a:cs typeface="宋体" panose="02010600030101010101" pitchFamily="2" charset="-122"/>
              </a:rPr>
              <a:t>将小画片放在舌头下，人体便能吸收。</a:t>
            </a:r>
            <a:endParaRPr kumimoji="0" lang="zh-CN" altLang="en-US" sz="30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_180126154034_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31141"/>
            <a:ext cx="9322104" cy="48320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kumimoji="0" lang="zh-CN" sz="38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如何防范新型合成毒品的侵害</a:t>
            </a:r>
            <a:r>
              <a:rPr kumimoji="0" lang="zh-CN" altLang="en-US" sz="38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kumimoji="0" lang="zh-CN" sz="3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1.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要有警觉戒备意识，不轻易和陌生人搭讪，不接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受陌生人提供的香烟和饮料。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2.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生活中遇到困难和挫折，要设法寻找正确的途径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去解决，决不能借毒解愁。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3.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娱乐、狂欢、宣泄要有节制，不要因一时兴起而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追悔莫及。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4.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不要盲目追求刺激、与他人攀比，不要把吸毒与</a:t>
            </a:r>
            <a:endParaRPr kumimoji="0" lang="en-US" altLang="zh-CN" sz="3000" b="1" u="none" strike="noStrike" cap="none" normalizeH="0" dirty="0" smtClean="0">
              <a:ln>
                <a:noFill/>
              </a:ln>
              <a:solidFill>
                <a:srgbClr val="434343"/>
              </a:solidFill>
              <a:effectLst/>
              <a:latin typeface="Microsoft Yahei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   享受划等号。</a:t>
            </a:r>
            <a:endParaRPr kumimoji="0" lang="zh-CN" altLang="en-US" sz="3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5.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尽量少进入</a:t>
            </a:r>
            <a:r>
              <a:rPr kumimoji="0" lang="en-US" altLang="zh-CN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Microsoft Yahei" charset="0"/>
                <a:cs typeface="宋体" panose="02010600030101010101" pitchFamily="2" charset="-122"/>
              </a:rPr>
              <a:t>KTV</a:t>
            </a:r>
            <a:r>
              <a:rPr kumimoji="0" lang="zh-CN" altLang="en-US" sz="3000" b="1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、酒吧、迪厅等治安复杂的场所</a:t>
            </a:r>
            <a:r>
              <a:rPr kumimoji="0" lang="zh-CN" altLang="en-US" sz="3000" b="0" i="0" u="none" strike="noStrike" cap="none" normalizeH="0" dirty="0" smtClean="0">
                <a:ln>
                  <a:noFill/>
                </a:ln>
                <a:solidFill>
                  <a:srgbClr val="434343"/>
                </a:solidFill>
                <a:effectLst/>
                <a:latin typeface="Microsoft Yahei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altLang="en-US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s2012011410372017.gif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1844824"/>
            <a:ext cx="5173053" cy="286232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zh-CN" sz="6000" b="1" dirty="0" smtClean="0">
                <a:solidFill>
                  <a:srgbClr val="C00000"/>
                </a:solidFill>
              </a:rPr>
              <a:t>珍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惜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生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命</a:t>
            </a:r>
            <a:endParaRPr lang="en-US" altLang="zh-CN" sz="6000" b="1" dirty="0" smtClean="0">
              <a:solidFill>
                <a:srgbClr val="C00000"/>
              </a:solidFill>
            </a:endParaRPr>
          </a:p>
          <a:p>
            <a:endParaRPr lang="en-US" altLang="zh-CN" sz="6000" b="1" dirty="0" smtClean="0">
              <a:solidFill>
                <a:srgbClr val="C00000"/>
              </a:solidFill>
            </a:endParaRPr>
          </a:p>
          <a:p>
            <a:r>
              <a:rPr lang="zh-CN" altLang="zh-CN" sz="6000" b="1" dirty="0" smtClean="0">
                <a:solidFill>
                  <a:srgbClr val="C00000"/>
                </a:solidFill>
              </a:rPr>
              <a:t>远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离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毒</a:t>
            </a:r>
            <a:r>
              <a:rPr lang="en-US" altLang="zh-CN" sz="6000" b="1" dirty="0" smtClean="0">
                <a:solidFill>
                  <a:srgbClr val="C00000"/>
                </a:solidFill>
              </a:rPr>
              <a:t>    </a:t>
            </a:r>
            <a:r>
              <a:rPr lang="zh-CN" altLang="zh-CN" sz="6000" b="1" dirty="0" smtClean="0">
                <a:solidFill>
                  <a:srgbClr val="C00000"/>
                </a:solidFill>
              </a:rPr>
              <a:t>品</a:t>
            </a:r>
            <a:endParaRPr lang="zh-CN" altLang="en-US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021612077152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图片 2" descr="c581d97b3abb4e719c03dab5f89a20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124744"/>
            <a:ext cx="4949527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ff41f2d88a4a7310f08149ee87b48d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s://p0.ssl.qhimg.com/t01e154f19ebc2c46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24936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4869160"/>
            <a:ext cx="829746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000" b="1" dirty="0" smtClean="0"/>
              <a:t>毒品容易成瘾。吸食毒品会让人产生一种快感，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容易让我们从生理和心理对毒品产生一种依赖，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让我们成为毒品的奴隶。</a:t>
            </a:r>
            <a:endParaRPr lang="zh-CN" altLang="zh-CN" sz="30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8fe0b0abe4fd18650f627c0cc3b4fd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s://p0.ssl.qhimg.com/t015d6831be992f673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554461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4581128"/>
            <a:ext cx="79111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000" b="1" dirty="0" smtClean="0"/>
              <a:t>毒品祸害家庭。一旦家庭中一人吸毒成瘾，为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了购买毒品会耗费大量钱财，可能会变卖家产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甚至借取高利贷，全家的生活都会不得安宁。</a:t>
            </a:r>
            <a:endParaRPr lang="zh-CN" altLang="zh-CN" sz="30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4d9e68bfff4de21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图片 6" descr="fff41f2d88a4a7310f08149ee87b48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s://p0.ssl.qhimg.com/t01c2ab66899bbbae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48680"/>
            <a:ext cx="63367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460213" y="3933056"/>
            <a:ext cx="868378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000" b="1" dirty="0" smtClean="0"/>
              <a:t>毒品容易传播疾病。吸毒成瘾后，吸毒者一般就会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失去工作、生活的兴趣和能力，为了获得毒品不顾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一切。很多吸毒者都是通过静脉注射的方式吸毒，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而且吸毒者私生活一般比较乱，这些都很容易传播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艾滋病</a:t>
            </a:r>
            <a:r>
              <a:rPr lang="zh-CN" altLang="en-US" sz="3000" b="1" dirty="0" smtClean="0"/>
              <a:t>。</a:t>
            </a:r>
            <a:endParaRPr lang="zh-CN" alt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45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1" descr="https://p0.ssl.qhimg.com/t0158c11b5a909d06b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56886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4365104"/>
            <a:ext cx="675216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000" b="1" dirty="0" smtClean="0"/>
              <a:t>吸毒容易导致犯罪。吸毒成瘾后，为了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获取钱财购买毒品，吸毒者往往铤而走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险，从事违法犯罪的勾当，危害他人安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全和社会的治安。</a:t>
            </a:r>
            <a:endParaRPr lang="zh-CN" altLang="zh-CN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_170313145948_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484784"/>
            <a:ext cx="8513869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800" b="1" dirty="0" smtClean="0"/>
              <a:t>         </a:t>
            </a:r>
            <a:r>
              <a:rPr lang="zh-CN" altLang="zh-CN" sz="3800" b="1" dirty="0" smtClean="0"/>
              <a:t>看了以上画面，同学们讨论：吸毒</a:t>
            </a:r>
            <a:endParaRPr lang="en-US" altLang="zh-CN" sz="3800" b="1" dirty="0" smtClean="0"/>
          </a:p>
          <a:p>
            <a:r>
              <a:rPr lang="zh-CN" altLang="zh-CN" sz="3800" b="1" dirty="0" smtClean="0"/>
              <a:t>对个人、家庭和社会有哪些危害？</a:t>
            </a:r>
            <a:endParaRPr lang="zh-CN" altLang="zh-CN" sz="3800" b="1" dirty="0" smtClean="0"/>
          </a:p>
          <a:p>
            <a:endParaRPr lang="zh-CN" alt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645024"/>
            <a:ext cx="79111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000" b="1" dirty="0" smtClean="0"/>
              <a:t>毒品犹如毒蛇，是人类共同的敌人。吸毒会摧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毁一个人的身体和意志，破坏家庭的幸福，危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害他人的人身和财产安全，败坏社会风气，甚</a:t>
            </a:r>
            <a:endParaRPr lang="en-US" altLang="zh-CN" sz="3000" b="1" dirty="0" smtClean="0"/>
          </a:p>
          <a:p>
            <a:r>
              <a:rPr lang="zh-CN" altLang="zh-CN" sz="3000" b="1" dirty="0" smtClean="0"/>
              <a:t>至威胁国家和民族的未来。</a:t>
            </a:r>
            <a:endParaRPr lang="zh-CN" altLang="en-US" sz="3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0140602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691825"/>
            <a:ext cx="9144000" cy="52629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zh-CN" sz="28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资料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根据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中华人民共和国预防未成年人犯罪法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第三十四条，本法所称“严重不良行为”包括吸食、注射毒品等</a:t>
            </a: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九类严重危害社会，尚不够刑事处罚的违法行为。</a:t>
            </a:r>
            <a:endParaRPr kumimoji="0" lang="zh-CN" altLang="en-US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资料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《</a:t>
            </a: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中华人民共和国禁毒法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第十八条规定</a:t>
            </a:r>
            <a:r>
              <a:rPr kumimoji="0" lang="en-US" altLang="zh-CN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未成年人的父母或者其他监护人应当对未成年人进行毒品危害的教</a:t>
            </a:r>
            <a:endParaRPr kumimoji="0" lang="en-US" altLang="zh-CN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育，防止其吸食、注射毒品或者进行其他毒品违法犯罪活动。</a:t>
            </a:r>
            <a:endParaRPr kumimoji="0" lang="zh-CN" altLang="en-US" sz="28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95736" y="548680"/>
            <a:ext cx="59766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0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毒品的危害如此之大，国家针对它有专门的法律条款。</a:t>
            </a:r>
            <a:endParaRPr lang="zh-CN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3172</Words>
  <Application>WPS 演示</Application>
  <PresentationFormat>全屏显示(4:3)</PresentationFormat>
  <Paragraphs>174</Paragraphs>
  <Slides>33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华文新魏</vt:lpstr>
      <vt:lpstr>Times New Roman</vt:lpstr>
      <vt:lpstr>Calibri</vt:lpstr>
      <vt:lpstr>微软雅黑</vt:lpstr>
      <vt:lpstr>Arial Unicode MS</vt:lpstr>
      <vt:lpstr>Microsoft Yahei</vt:lpstr>
      <vt:lpstr>Arial</vt:lpstr>
      <vt:lpstr>Microsoft Yahei</vt:lpstr>
      <vt:lpstr>Courier New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75</cp:revision>
  <dcterms:created xsi:type="dcterms:W3CDTF">2019-10-25T01:15:00Z</dcterms:created>
  <dcterms:modified xsi:type="dcterms:W3CDTF">2019-10-30T03:09:02Z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