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4.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handoutMasterIdLst>
    <p:handoutMasterId r:id="rId29"/>
  </p:handoutMasterIdLst>
  <p:sldIdLst>
    <p:sldId id="435" r:id="rId2"/>
    <p:sldId id="403" r:id="rId3"/>
    <p:sldId id="393" r:id="rId4"/>
    <p:sldId id="500" r:id="rId5"/>
    <p:sldId id="436" r:id="rId6"/>
    <p:sldId id="462" r:id="rId7"/>
    <p:sldId id="437" r:id="rId8"/>
    <p:sldId id="438" r:id="rId9"/>
    <p:sldId id="439" r:id="rId10"/>
    <p:sldId id="441" r:id="rId11"/>
    <p:sldId id="443" r:id="rId12"/>
    <p:sldId id="447" r:id="rId13"/>
    <p:sldId id="408" r:id="rId14"/>
    <p:sldId id="461" r:id="rId15"/>
    <p:sldId id="405" r:id="rId16"/>
    <p:sldId id="479" r:id="rId17"/>
    <p:sldId id="480" r:id="rId18"/>
    <p:sldId id="488" r:id="rId19"/>
    <p:sldId id="450" r:id="rId20"/>
    <p:sldId id="446" r:id="rId21"/>
    <p:sldId id="407" r:id="rId22"/>
    <p:sldId id="451" r:id="rId23"/>
    <p:sldId id="496" r:id="rId24"/>
    <p:sldId id="452" r:id="rId25"/>
    <p:sldId id="465" r:id="rId26"/>
    <p:sldId id="454" r:id="rId27"/>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B5FD1"/>
    <a:srgbClr val="FF6C0D"/>
    <a:srgbClr val="D43E01"/>
    <a:srgbClr val="080808"/>
    <a:srgbClr val="333333"/>
    <a:srgbClr val="1C1C1C"/>
    <a:srgbClr val="5F5F5F"/>
    <a:srgbClr val="FCFCFC"/>
    <a:srgbClr val="CCD0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1471" autoAdjust="0"/>
    <p:restoredTop sz="94660"/>
  </p:normalViewPr>
  <p:slideViewPr>
    <p:cSldViewPr>
      <p:cViewPr>
        <p:scale>
          <a:sx n="50" d="100"/>
          <a:sy n="50" d="100"/>
        </p:scale>
        <p:origin x="-1944" y="-1104"/>
      </p:cViewPr>
      <p:guideLst>
        <p:guide orient="horz" pos="1734"/>
        <p:guide pos="2883"/>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2019/10/14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41653169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dirty="0">
                <a:ea typeface="微软雅黑" panose="020B0503020204020204" pitchFamily="34"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ea typeface="微软雅黑" panose="020B0503020204020204" pitchFamily="34" charset="-122"/>
              </a:defRPr>
            </a:lvl1pPr>
          </a:lstStyle>
          <a:p>
            <a:pPr>
              <a:defRPr/>
            </a:pPr>
            <a:fld id="{32D70672-8580-402C-88AE-C656E61D2BCC}" type="datetimeFigureOut">
              <a:rPr lang="zh-CN" altLang="en-US"/>
              <a:t>2019/10/14</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dirty="0">
                <a:ea typeface="微软雅黑" panose="020B0503020204020204" pitchFamily="34"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ea typeface="微软雅黑" panose="020B0503020204020204" pitchFamily="34" charset="-122"/>
              </a:defRPr>
            </a:lvl1pPr>
          </a:lstStyle>
          <a:p>
            <a:pPr>
              <a:defRPr/>
            </a:pPr>
            <a:fld id="{482624FE-C2E7-4886-BEE8-EAF5DDC06821}" type="slidenum">
              <a:rPr lang="zh-CN" altLang="en-US"/>
              <a:t>‹#›</a:t>
            </a:fld>
            <a:endParaRPr lang="zh-CN" altLang="en-US" dirty="0"/>
          </a:p>
        </p:txBody>
      </p:sp>
    </p:spTree>
    <p:extLst>
      <p:ext uri="{BB962C8B-B14F-4D97-AF65-F5344CB8AC3E}">
        <p14:creationId xmlns:p14="http://schemas.microsoft.com/office/powerpoint/2010/main" val="30775190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微软雅黑" panose="020B0503020204020204" pitchFamily="34" charset="-122"/>
        <a:cs typeface="+mn-cs"/>
      </a:defRPr>
    </a:lvl1pPr>
    <a:lvl2pPr marL="457200" algn="l" rtl="0" fontAlgn="base">
      <a:spcBef>
        <a:spcPct val="30000"/>
      </a:spcBef>
      <a:spcAft>
        <a:spcPct val="0"/>
      </a:spcAft>
      <a:defRPr sz="1200" kern="1200">
        <a:solidFill>
          <a:schemeClr val="tx1"/>
        </a:solidFill>
        <a:latin typeface="+mn-lt"/>
        <a:ea typeface="微软雅黑" panose="020B0503020204020204" pitchFamily="34" charset="-122"/>
        <a:cs typeface="+mn-cs"/>
      </a:defRPr>
    </a:lvl2pPr>
    <a:lvl3pPr marL="914400" algn="l" rtl="0" fontAlgn="base">
      <a:spcBef>
        <a:spcPct val="30000"/>
      </a:spcBef>
      <a:spcAft>
        <a:spcPct val="0"/>
      </a:spcAft>
      <a:defRPr sz="1200" kern="1200">
        <a:solidFill>
          <a:schemeClr val="tx1"/>
        </a:solidFill>
        <a:latin typeface="+mn-lt"/>
        <a:ea typeface="微软雅黑" panose="020B0503020204020204" pitchFamily="34" charset="-122"/>
        <a:cs typeface="+mn-cs"/>
      </a:defRPr>
    </a:lvl3pPr>
    <a:lvl4pPr marL="1371600" algn="l" rtl="0" fontAlgn="base">
      <a:spcBef>
        <a:spcPct val="30000"/>
      </a:spcBef>
      <a:spcAft>
        <a:spcPct val="0"/>
      </a:spcAft>
      <a:defRPr sz="1200" kern="1200">
        <a:solidFill>
          <a:schemeClr val="tx1"/>
        </a:solidFill>
        <a:latin typeface="+mn-lt"/>
        <a:ea typeface="微软雅黑" panose="020B0503020204020204" pitchFamily="34" charset="-122"/>
        <a:cs typeface="+mn-cs"/>
      </a:defRPr>
    </a:lvl4pPr>
    <a:lvl5pPr marL="1828800" algn="l" rtl="0" fontAlgn="base">
      <a:spcBef>
        <a:spcPct val="30000"/>
      </a:spcBef>
      <a:spcAft>
        <a:spcPct val="0"/>
      </a:spcAft>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p:cNvSpPr>
          <p:nvPr>
            <p:ph type="sldImg"/>
          </p:nvPr>
        </p:nvSpPr>
        <p:spPr bwMode="auto">
          <a:noFill/>
          <a:ln>
            <a:solidFill>
              <a:srgbClr val="000000"/>
            </a:solidFill>
            <a:miter lim="800000"/>
          </a:ln>
        </p:spPr>
      </p:sp>
      <p:sp>
        <p:nvSpPr>
          <p:cNvPr id="717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7171" name="灯片编号占位符 3"/>
          <p:cNvSpPr>
            <a:spLocks noGrp="1"/>
          </p:cNvSpPr>
          <p:nvPr>
            <p:ph type="sldNum" sz="quarter" idx="5"/>
          </p:nvPr>
        </p:nvSpPr>
        <p:spPr bwMode="auto">
          <a:noFill/>
          <a:ln>
            <a:miter lim="800000"/>
          </a:ln>
        </p:spPr>
        <p:txBody>
          <a:bodyPr wrap="square" numCol="1" anchorCtr="0" compatLnSpc="1"/>
          <a:lstStyle/>
          <a:p>
            <a:fld id="{43B21E15-FA90-4F7E-BB63-C11105C229B3}" type="slidenum">
              <a:rPr lang="zh-CN" altLang="en-US"/>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p:cNvSpPr>
          <p:nvPr>
            <p:ph type="sldImg"/>
          </p:nvPr>
        </p:nvSpPr>
        <p:spPr bwMode="auto">
          <a:noFill/>
          <a:ln>
            <a:solidFill>
              <a:srgbClr val="000000"/>
            </a:solidFill>
            <a:miter lim="800000"/>
          </a:ln>
        </p:spPr>
      </p:sp>
      <p:sp>
        <p:nvSpPr>
          <p:cNvPr id="25602"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25603" name="灯片编号占位符 3"/>
          <p:cNvSpPr>
            <a:spLocks noGrp="1"/>
          </p:cNvSpPr>
          <p:nvPr>
            <p:ph type="sldNum" sz="quarter" idx="5"/>
          </p:nvPr>
        </p:nvSpPr>
        <p:spPr bwMode="auto">
          <a:noFill/>
          <a:ln>
            <a:miter lim="800000"/>
          </a:ln>
        </p:spPr>
        <p:txBody>
          <a:bodyPr wrap="square" numCol="1" anchorCtr="0" compatLnSpc="1"/>
          <a:lstStyle/>
          <a:p>
            <a:fld id="{6D33E89E-FD46-4DA4-BE72-A1C6EE4BF108}" type="slidenum">
              <a:rPr lang="zh-CN" altLang="en-US"/>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bwMode="auto">
          <a:noFill/>
          <a:ln>
            <a:solidFill>
              <a:srgbClr val="000000"/>
            </a:solidFill>
            <a:miter lim="800000"/>
          </a:ln>
        </p:spPr>
      </p:sp>
      <p:sp>
        <p:nvSpPr>
          <p:cNvPr id="2765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27651" name="灯片编号占位符 3"/>
          <p:cNvSpPr>
            <a:spLocks noGrp="1"/>
          </p:cNvSpPr>
          <p:nvPr>
            <p:ph type="sldNum" sz="quarter" idx="5"/>
          </p:nvPr>
        </p:nvSpPr>
        <p:spPr bwMode="auto">
          <a:noFill/>
          <a:ln>
            <a:miter lim="800000"/>
          </a:ln>
        </p:spPr>
        <p:txBody>
          <a:bodyPr wrap="square" numCol="1" anchorCtr="0" compatLnSpc="1"/>
          <a:lstStyle/>
          <a:p>
            <a:fld id="{8CB710FC-1276-4561-83DE-09073D44D2CB}" type="slidenum">
              <a:rPr lang="zh-CN" altLang="en-US"/>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bwMode="auto">
          <a:noFill/>
          <a:ln>
            <a:solidFill>
              <a:srgbClr val="000000"/>
            </a:solidFill>
            <a:miter lim="800000"/>
          </a:ln>
        </p:spPr>
      </p:sp>
      <p:sp>
        <p:nvSpPr>
          <p:cNvPr id="29698"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29699" name="灯片编号占位符 3"/>
          <p:cNvSpPr>
            <a:spLocks noGrp="1"/>
          </p:cNvSpPr>
          <p:nvPr>
            <p:ph type="sldNum" sz="quarter" idx="5"/>
          </p:nvPr>
        </p:nvSpPr>
        <p:spPr bwMode="auto">
          <a:noFill/>
          <a:ln>
            <a:miter lim="800000"/>
          </a:ln>
        </p:spPr>
        <p:txBody>
          <a:bodyPr wrap="square" numCol="1" anchorCtr="0" compatLnSpc="1"/>
          <a:lstStyle/>
          <a:p>
            <a:fld id="{CCC575B4-AE64-45FC-8664-E2E86609DCE7}" type="slidenum">
              <a:rPr lang="zh-CN" altLang="en-US"/>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p:cNvSpPr>
          <p:nvPr>
            <p:ph type="sldImg"/>
          </p:nvPr>
        </p:nvSpPr>
        <p:spPr bwMode="auto">
          <a:noFill/>
          <a:ln>
            <a:solidFill>
              <a:srgbClr val="000000"/>
            </a:solidFill>
            <a:miter lim="800000"/>
          </a:ln>
        </p:spPr>
      </p:sp>
      <p:sp>
        <p:nvSpPr>
          <p:cNvPr id="31746"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31747" name="灯片编号占位符 3"/>
          <p:cNvSpPr>
            <a:spLocks noGrp="1"/>
          </p:cNvSpPr>
          <p:nvPr>
            <p:ph type="sldNum" sz="quarter" idx="5"/>
          </p:nvPr>
        </p:nvSpPr>
        <p:spPr bwMode="auto">
          <a:noFill/>
          <a:ln>
            <a:miter lim="800000"/>
          </a:ln>
        </p:spPr>
        <p:txBody>
          <a:bodyPr wrap="square" numCol="1" anchorCtr="0" compatLnSpc="1"/>
          <a:lstStyle/>
          <a:p>
            <a:fld id="{13289F05-F1E6-464B-843C-1C0F0BE6C9C3}" type="slidenum">
              <a:rPr lang="zh-CN" altLang="en-US"/>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p:cNvSpPr>
          <p:nvPr>
            <p:ph type="sldImg"/>
          </p:nvPr>
        </p:nvSpPr>
        <p:spPr bwMode="auto">
          <a:noFill/>
          <a:ln>
            <a:solidFill>
              <a:srgbClr val="000000"/>
            </a:solidFill>
            <a:miter lim="800000"/>
          </a:ln>
        </p:spPr>
      </p:sp>
      <p:sp>
        <p:nvSpPr>
          <p:cNvPr id="33794"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33795" name="灯片编号占位符 3"/>
          <p:cNvSpPr>
            <a:spLocks noGrp="1"/>
          </p:cNvSpPr>
          <p:nvPr>
            <p:ph type="sldNum" sz="quarter" idx="5"/>
          </p:nvPr>
        </p:nvSpPr>
        <p:spPr bwMode="auto">
          <a:noFill/>
          <a:ln>
            <a:miter lim="800000"/>
          </a:ln>
        </p:spPr>
        <p:txBody>
          <a:bodyPr wrap="square" numCol="1" anchorCtr="0" compatLnSpc="1"/>
          <a:lstStyle/>
          <a:p>
            <a:fld id="{A75CF3BD-22E2-4D25-84D5-5999C5CC5149}" type="slidenum">
              <a:rPr lang="zh-CN" altLang="en-US"/>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p:cNvSpPr>
          <p:nvPr>
            <p:ph type="sldImg"/>
          </p:nvPr>
        </p:nvSpPr>
        <p:spPr bwMode="auto">
          <a:noFill/>
          <a:ln>
            <a:solidFill>
              <a:srgbClr val="000000"/>
            </a:solidFill>
            <a:miter lim="800000"/>
          </a:ln>
        </p:spPr>
      </p:sp>
      <p:sp>
        <p:nvSpPr>
          <p:cNvPr id="35842"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35843" name="灯片编号占位符 3"/>
          <p:cNvSpPr>
            <a:spLocks noGrp="1"/>
          </p:cNvSpPr>
          <p:nvPr>
            <p:ph type="sldNum" sz="quarter" idx="5"/>
          </p:nvPr>
        </p:nvSpPr>
        <p:spPr bwMode="auto">
          <a:noFill/>
          <a:ln>
            <a:miter lim="800000"/>
          </a:ln>
        </p:spPr>
        <p:txBody>
          <a:bodyPr wrap="square" numCol="1" anchorCtr="0" compatLnSpc="1"/>
          <a:lstStyle/>
          <a:p>
            <a:fld id="{1994BB8F-2CB3-4A3E-826E-019561253409}" type="slidenum">
              <a:rPr lang="zh-CN" altLang="en-US"/>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p:cNvSpPr>
          <p:nvPr>
            <p:ph type="sldImg"/>
          </p:nvPr>
        </p:nvSpPr>
        <p:spPr bwMode="auto">
          <a:noFill/>
          <a:ln>
            <a:solidFill>
              <a:srgbClr val="000000"/>
            </a:solidFill>
            <a:miter lim="800000"/>
          </a:ln>
        </p:spPr>
      </p:sp>
      <p:sp>
        <p:nvSpPr>
          <p:cNvPr id="378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37891" name="灯片编号占位符 3"/>
          <p:cNvSpPr>
            <a:spLocks noGrp="1"/>
          </p:cNvSpPr>
          <p:nvPr>
            <p:ph type="sldNum" sz="quarter" idx="5"/>
          </p:nvPr>
        </p:nvSpPr>
        <p:spPr bwMode="auto">
          <a:noFill/>
          <a:ln>
            <a:miter lim="800000"/>
          </a:ln>
        </p:spPr>
        <p:txBody>
          <a:bodyPr wrap="square" numCol="1" anchorCtr="0" compatLnSpc="1"/>
          <a:lstStyle/>
          <a:p>
            <a:fld id="{2AB0EA08-8D26-4FC8-961E-69ECD3E8F39F}" type="slidenum">
              <a:rPr lang="zh-CN" altLang="en-US"/>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p:cNvSpPr>
          <p:nvPr>
            <p:ph type="sldImg"/>
          </p:nvPr>
        </p:nvSpPr>
        <p:spPr bwMode="auto">
          <a:noFill/>
          <a:ln>
            <a:solidFill>
              <a:srgbClr val="000000"/>
            </a:solidFill>
            <a:miter lim="800000"/>
          </a:ln>
        </p:spPr>
      </p:sp>
      <p:sp>
        <p:nvSpPr>
          <p:cNvPr id="39938"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39939" name="灯片编号占位符 3"/>
          <p:cNvSpPr>
            <a:spLocks noGrp="1"/>
          </p:cNvSpPr>
          <p:nvPr>
            <p:ph type="sldNum" sz="quarter" idx="5"/>
          </p:nvPr>
        </p:nvSpPr>
        <p:spPr bwMode="auto">
          <a:noFill/>
          <a:ln>
            <a:miter lim="800000"/>
          </a:ln>
        </p:spPr>
        <p:txBody>
          <a:bodyPr wrap="square" numCol="1" anchorCtr="0" compatLnSpc="1"/>
          <a:lstStyle/>
          <a:p>
            <a:fld id="{52B49228-2BD0-4577-8C4D-0D2A926EA35E}" type="slidenum">
              <a:rPr lang="zh-CN" altLang="en-US"/>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p:cNvSpPr>
          <p:nvPr>
            <p:ph type="sldImg"/>
          </p:nvPr>
        </p:nvSpPr>
        <p:spPr bwMode="auto">
          <a:noFill/>
          <a:ln>
            <a:solidFill>
              <a:srgbClr val="000000"/>
            </a:solidFill>
            <a:miter lim="800000"/>
          </a:ln>
        </p:spPr>
      </p:sp>
      <p:sp>
        <p:nvSpPr>
          <p:cNvPr id="41986"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41987" name="灯片编号占位符 3"/>
          <p:cNvSpPr>
            <a:spLocks noGrp="1"/>
          </p:cNvSpPr>
          <p:nvPr>
            <p:ph type="sldNum" sz="quarter" idx="5"/>
          </p:nvPr>
        </p:nvSpPr>
        <p:spPr bwMode="auto">
          <a:noFill/>
          <a:ln>
            <a:miter lim="800000"/>
          </a:ln>
        </p:spPr>
        <p:txBody>
          <a:bodyPr wrap="square" numCol="1" anchorCtr="0" compatLnSpc="1"/>
          <a:lstStyle/>
          <a:p>
            <a:fld id="{8286ADF8-C614-4759-A41B-DE2809A5BFAA}" type="slidenum">
              <a:rPr lang="zh-CN" altLang="en-US"/>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p:cNvSpPr>
          <p:nvPr>
            <p:ph type="sldImg"/>
          </p:nvPr>
        </p:nvSpPr>
        <p:spPr bwMode="auto">
          <a:noFill/>
          <a:ln>
            <a:solidFill>
              <a:srgbClr val="000000"/>
            </a:solidFill>
            <a:miter lim="800000"/>
          </a:ln>
        </p:spPr>
      </p:sp>
      <p:sp>
        <p:nvSpPr>
          <p:cNvPr id="44034"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44035" name="灯片编号占位符 3"/>
          <p:cNvSpPr>
            <a:spLocks noGrp="1"/>
          </p:cNvSpPr>
          <p:nvPr>
            <p:ph type="sldNum" sz="quarter" idx="5"/>
          </p:nvPr>
        </p:nvSpPr>
        <p:spPr bwMode="auto">
          <a:noFill/>
          <a:ln>
            <a:miter lim="800000"/>
          </a:ln>
        </p:spPr>
        <p:txBody>
          <a:bodyPr wrap="square" numCol="1" anchorCtr="0" compatLnSpc="1"/>
          <a:lstStyle/>
          <a:p>
            <a:fld id="{73934416-8CF7-4F5A-84B1-87BD57F902EE}" type="slidenum">
              <a:rPr lang="zh-CN" altLang="en-US"/>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p:cNvSpPr>
          <p:nvPr>
            <p:ph type="sldImg"/>
          </p:nvPr>
        </p:nvSpPr>
        <p:spPr bwMode="auto">
          <a:noFill/>
          <a:ln>
            <a:solidFill>
              <a:srgbClr val="000000"/>
            </a:solidFill>
            <a:miter lim="800000"/>
          </a:ln>
        </p:spPr>
      </p:sp>
      <p:sp>
        <p:nvSpPr>
          <p:cNvPr id="11266"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11267" name="灯片编号占位符 3"/>
          <p:cNvSpPr>
            <a:spLocks noGrp="1"/>
          </p:cNvSpPr>
          <p:nvPr>
            <p:ph type="sldNum" sz="quarter" idx="5"/>
          </p:nvPr>
        </p:nvSpPr>
        <p:spPr bwMode="auto">
          <a:noFill/>
          <a:ln>
            <a:miter lim="800000"/>
          </a:ln>
        </p:spPr>
        <p:txBody>
          <a:bodyPr wrap="square" numCol="1" anchorCtr="0" compatLnSpc="1"/>
          <a:lstStyle/>
          <a:p>
            <a:fld id="{FE74EBEC-58C1-4815-B23C-32563BC36DA5}" type="slidenum">
              <a:rPr lang="zh-CN" altLang="en-US"/>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bwMode="auto">
          <a:noFill/>
          <a:ln>
            <a:solidFill>
              <a:srgbClr val="000000"/>
            </a:solidFill>
            <a:miter lim="800000"/>
          </a:ln>
        </p:spPr>
      </p:sp>
      <p:sp>
        <p:nvSpPr>
          <p:cNvPr id="46082" name="备注占位符 2"/>
          <p:cNvSpPr>
            <a:spLocks noGrp="1"/>
          </p:cNvSpPr>
          <p:nvPr>
            <p:ph type="body" idx="1"/>
          </p:nvPr>
        </p:nvSpPr>
        <p:spPr bwMode="auto">
          <a:noFill/>
        </p:spPr>
        <p:txBody>
          <a:bodyPr wrap="square" numCol="1" anchor="t" anchorCtr="0" compatLnSpc="1"/>
          <a:lstStyle/>
          <a:p>
            <a:pPr>
              <a:spcBef>
                <a:spcPct val="0"/>
              </a:spcBef>
            </a:pPr>
            <a:r>
              <a:rPr lang="en-US" altLang="zh-CN" smtClean="0"/>
              <a:t>%</a:t>
            </a:r>
          </a:p>
        </p:txBody>
      </p:sp>
      <p:sp>
        <p:nvSpPr>
          <p:cNvPr id="46083" name="灯片编号占位符 3"/>
          <p:cNvSpPr>
            <a:spLocks noGrp="1"/>
          </p:cNvSpPr>
          <p:nvPr>
            <p:ph type="sldNum" sz="quarter" idx="5"/>
          </p:nvPr>
        </p:nvSpPr>
        <p:spPr bwMode="auto">
          <a:noFill/>
          <a:ln>
            <a:miter lim="800000"/>
          </a:ln>
        </p:spPr>
        <p:txBody>
          <a:bodyPr wrap="square" numCol="1" anchorCtr="0" compatLnSpc="1"/>
          <a:lstStyle/>
          <a:p>
            <a:fld id="{24CE5D5F-5078-460C-B789-CCD1D229FBF7}" type="slidenum">
              <a:rPr lang="zh-CN" altLang="en-US"/>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p:cNvSpPr>
          <p:nvPr>
            <p:ph type="sldImg"/>
          </p:nvPr>
        </p:nvSpPr>
        <p:spPr bwMode="auto">
          <a:noFill/>
          <a:ln>
            <a:solidFill>
              <a:srgbClr val="000000"/>
            </a:solidFill>
            <a:miter lim="800000"/>
          </a:ln>
        </p:spPr>
      </p:sp>
      <p:sp>
        <p:nvSpPr>
          <p:cNvPr id="4813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48131" name="灯片编号占位符 3"/>
          <p:cNvSpPr>
            <a:spLocks noGrp="1"/>
          </p:cNvSpPr>
          <p:nvPr>
            <p:ph type="sldNum" sz="quarter" idx="5"/>
          </p:nvPr>
        </p:nvSpPr>
        <p:spPr bwMode="auto">
          <a:noFill/>
          <a:ln>
            <a:miter lim="800000"/>
          </a:ln>
        </p:spPr>
        <p:txBody>
          <a:bodyPr wrap="square" numCol="1" anchorCtr="0" compatLnSpc="1"/>
          <a:lstStyle/>
          <a:p>
            <a:fld id="{B46D6A21-3AEF-4752-AF7F-9C005F84151C}" type="slidenum">
              <a:rPr lang="zh-CN" altLang="en-US"/>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p:cNvSpPr>
          <p:nvPr>
            <p:ph type="sldImg"/>
          </p:nvPr>
        </p:nvSpPr>
        <p:spPr bwMode="auto">
          <a:noFill/>
          <a:ln>
            <a:solidFill>
              <a:srgbClr val="000000"/>
            </a:solidFill>
            <a:miter lim="800000"/>
          </a:ln>
        </p:spPr>
      </p:sp>
      <p:sp>
        <p:nvSpPr>
          <p:cNvPr id="50178"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50179" name="灯片编号占位符 3"/>
          <p:cNvSpPr>
            <a:spLocks noGrp="1"/>
          </p:cNvSpPr>
          <p:nvPr>
            <p:ph type="sldNum" sz="quarter" idx="5"/>
          </p:nvPr>
        </p:nvSpPr>
        <p:spPr bwMode="auto">
          <a:noFill/>
          <a:ln>
            <a:miter lim="800000"/>
          </a:ln>
        </p:spPr>
        <p:txBody>
          <a:bodyPr wrap="square" numCol="1" anchorCtr="0" compatLnSpc="1"/>
          <a:lstStyle/>
          <a:p>
            <a:fld id="{067E6E56-30D2-4520-B54A-4575A2B0CE6D}" type="slidenum">
              <a:rPr lang="zh-CN" altLang="en-US"/>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bwMode="auto">
          <a:noFill/>
          <a:ln>
            <a:solidFill>
              <a:srgbClr val="000000"/>
            </a:solidFill>
            <a:miter lim="800000"/>
          </a:ln>
        </p:spPr>
      </p:sp>
      <p:sp>
        <p:nvSpPr>
          <p:cNvPr id="46082"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46083" name="灯片编号占位符 3"/>
          <p:cNvSpPr>
            <a:spLocks noGrp="1"/>
          </p:cNvSpPr>
          <p:nvPr>
            <p:ph type="sldNum" sz="quarter" idx="5"/>
          </p:nvPr>
        </p:nvSpPr>
        <p:spPr bwMode="auto">
          <a:noFill/>
          <a:ln>
            <a:miter lim="800000"/>
          </a:ln>
        </p:spPr>
        <p:txBody>
          <a:bodyPr wrap="square" numCol="1" anchorCtr="0" compatLnSpc="1"/>
          <a:lstStyle/>
          <a:p>
            <a:fld id="{24CE5D5F-5078-460C-B789-CCD1D229FBF7}" type="slidenum">
              <a:rPr lang="zh-CN" altLang="en-US"/>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p:cNvSpPr>
          <p:nvPr>
            <p:ph type="sldImg"/>
          </p:nvPr>
        </p:nvSpPr>
        <p:spPr bwMode="auto">
          <a:noFill/>
          <a:ln>
            <a:solidFill>
              <a:srgbClr val="000000"/>
            </a:solidFill>
            <a:miter lim="800000"/>
          </a:ln>
        </p:spPr>
      </p:sp>
      <p:sp>
        <p:nvSpPr>
          <p:cNvPr id="52226"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52227" name="灯片编号占位符 3"/>
          <p:cNvSpPr>
            <a:spLocks noGrp="1"/>
          </p:cNvSpPr>
          <p:nvPr>
            <p:ph type="sldNum" sz="quarter" idx="5"/>
          </p:nvPr>
        </p:nvSpPr>
        <p:spPr bwMode="auto">
          <a:noFill/>
          <a:ln>
            <a:miter lim="800000"/>
          </a:ln>
        </p:spPr>
        <p:txBody>
          <a:bodyPr wrap="square" numCol="1" anchorCtr="0" compatLnSpc="1"/>
          <a:lstStyle/>
          <a:p>
            <a:fld id="{E4D75AFD-1775-4AF9-9318-DFBE1E1F4305}" type="slidenum">
              <a:rPr lang="zh-CN" altLang="en-US"/>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幻灯片图像占位符 1"/>
          <p:cNvSpPr>
            <a:spLocks noGrp="1" noRot="1" noChangeAspect="1"/>
          </p:cNvSpPr>
          <p:nvPr>
            <p:ph type="sldImg"/>
          </p:nvPr>
        </p:nvSpPr>
        <p:spPr bwMode="auto">
          <a:noFill/>
          <a:ln>
            <a:solidFill>
              <a:srgbClr val="000000"/>
            </a:solidFill>
            <a:miter lim="800000"/>
          </a:ln>
        </p:spPr>
      </p:sp>
      <p:sp>
        <p:nvSpPr>
          <p:cNvPr id="54274"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54275" name="灯片编号占位符 3"/>
          <p:cNvSpPr>
            <a:spLocks noGrp="1"/>
          </p:cNvSpPr>
          <p:nvPr>
            <p:ph type="sldNum" sz="quarter" idx="5"/>
          </p:nvPr>
        </p:nvSpPr>
        <p:spPr bwMode="auto">
          <a:noFill/>
          <a:ln>
            <a:miter lim="800000"/>
          </a:ln>
        </p:spPr>
        <p:txBody>
          <a:bodyPr wrap="square" numCol="1" anchorCtr="0" compatLnSpc="1"/>
          <a:lstStyle/>
          <a:p>
            <a:fld id="{A07549AC-D8F6-45F0-845B-84FC714E61F7}" type="slidenum">
              <a:rPr lang="zh-CN" altLang="en-US"/>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幻灯片图像占位符 1"/>
          <p:cNvSpPr>
            <a:spLocks noGrp="1" noRot="1" noChangeAspect="1"/>
          </p:cNvSpPr>
          <p:nvPr>
            <p:ph type="sldImg"/>
          </p:nvPr>
        </p:nvSpPr>
        <p:spPr bwMode="auto">
          <a:noFill/>
          <a:ln>
            <a:solidFill>
              <a:srgbClr val="000000"/>
            </a:solidFill>
            <a:miter lim="800000"/>
          </a:ln>
        </p:spPr>
      </p:sp>
      <p:sp>
        <p:nvSpPr>
          <p:cNvPr id="56322"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56323" name="灯片编号占位符 3"/>
          <p:cNvSpPr>
            <a:spLocks noGrp="1"/>
          </p:cNvSpPr>
          <p:nvPr>
            <p:ph type="sldNum" sz="quarter" idx="5"/>
          </p:nvPr>
        </p:nvSpPr>
        <p:spPr bwMode="auto">
          <a:noFill/>
          <a:ln>
            <a:miter lim="800000"/>
          </a:ln>
        </p:spPr>
        <p:txBody>
          <a:bodyPr wrap="square" numCol="1" anchorCtr="0" compatLnSpc="1"/>
          <a:lstStyle/>
          <a:p>
            <a:fld id="{471A015A-6A0B-407E-A2AD-AAB565EAEBA2}" type="slidenum">
              <a:rPr lang="zh-CN" altLang="en-US"/>
              <a:t>26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p:cNvSpPr>
          <p:nvPr>
            <p:ph type="sldImg"/>
          </p:nvPr>
        </p:nvSpPr>
        <p:spPr bwMode="auto">
          <a:noFill/>
          <a:ln>
            <a:solidFill>
              <a:srgbClr val="000000"/>
            </a:solidFill>
            <a:miter lim="800000"/>
          </a:ln>
        </p:spPr>
      </p:sp>
      <p:sp>
        <p:nvSpPr>
          <p:cNvPr id="13314"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13315" name="灯片编号占位符 3"/>
          <p:cNvSpPr>
            <a:spLocks noGrp="1"/>
          </p:cNvSpPr>
          <p:nvPr>
            <p:ph type="sldNum" sz="quarter" idx="5"/>
          </p:nvPr>
        </p:nvSpPr>
        <p:spPr bwMode="auto">
          <a:noFill/>
          <a:ln>
            <a:miter lim="800000"/>
          </a:ln>
        </p:spPr>
        <p:txBody>
          <a:bodyPr wrap="square" numCol="1" anchorCtr="0" compatLnSpc="1"/>
          <a:lstStyle/>
          <a:p>
            <a:fld id="{373B426A-8401-4F24-A1F2-E06FD9871819}" type="slidenum">
              <a:rPr lang="zh-CN" altLang="en-US"/>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857AF-B1D5-4054-BD0E-5FDEF6C3278C}"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ln>
        </p:spPr>
      </p:sp>
      <p:sp>
        <p:nvSpPr>
          <p:cNvPr id="15362"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15363" name="灯片编号占位符 3"/>
          <p:cNvSpPr>
            <a:spLocks noGrp="1"/>
          </p:cNvSpPr>
          <p:nvPr>
            <p:ph type="sldNum" sz="quarter" idx="5"/>
          </p:nvPr>
        </p:nvSpPr>
        <p:spPr bwMode="auto">
          <a:noFill/>
          <a:ln>
            <a:miter lim="800000"/>
          </a:ln>
        </p:spPr>
        <p:txBody>
          <a:bodyPr wrap="square" numCol="1" anchorCtr="0" compatLnSpc="1"/>
          <a:lstStyle/>
          <a:p>
            <a:fld id="{29205E44-49ED-4840-BF10-415AA50123E4}" type="slidenum">
              <a:rPr lang="zh-CN" altLang="en-US"/>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p:cNvSpPr>
          <p:nvPr>
            <p:ph type="sldImg"/>
          </p:nvPr>
        </p:nvSpPr>
        <p:spPr bwMode="auto">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17411" name="灯片编号占位符 3"/>
          <p:cNvSpPr>
            <a:spLocks noGrp="1"/>
          </p:cNvSpPr>
          <p:nvPr>
            <p:ph type="sldNum" sz="quarter" idx="5"/>
          </p:nvPr>
        </p:nvSpPr>
        <p:spPr bwMode="auto">
          <a:noFill/>
          <a:ln>
            <a:miter lim="800000"/>
          </a:ln>
        </p:spPr>
        <p:txBody>
          <a:bodyPr wrap="square" numCol="1" anchorCtr="0" compatLnSpc="1"/>
          <a:lstStyle/>
          <a:p>
            <a:fld id="{124B101C-144E-4A21-89EA-7F79C0824CB6}" type="slidenum">
              <a:rPr lang="zh-CN" altLang="en-US"/>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bwMode="auto">
          <a:noFill/>
          <a:ln>
            <a:solidFill>
              <a:srgbClr val="000000"/>
            </a:solidFill>
            <a:miter lim="800000"/>
          </a:ln>
        </p:spPr>
      </p:sp>
      <p:sp>
        <p:nvSpPr>
          <p:cNvPr id="19458"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19459" name="灯片编号占位符 3"/>
          <p:cNvSpPr>
            <a:spLocks noGrp="1"/>
          </p:cNvSpPr>
          <p:nvPr>
            <p:ph type="sldNum" sz="quarter" idx="5"/>
          </p:nvPr>
        </p:nvSpPr>
        <p:spPr bwMode="auto">
          <a:noFill/>
          <a:ln>
            <a:miter lim="800000"/>
          </a:ln>
        </p:spPr>
        <p:txBody>
          <a:bodyPr wrap="square" numCol="1" anchorCtr="0" compatLnSpc="1"/>
          <a:lstStyle/>
          <a:p>
            <a:fld id="{4265BD42-7FFD-4590-925F-7747FFE77537}" type="slidenum">
              <a:rPr lang="zh-CN" altLang="en-US"/>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bwMode="auto">
          <a:noFill/>
          <a:ln>
            <a:solidFill>
              <a:srgbClr val="000000"/>
            </a:solidFill>
            <a:miter lim="800000"/>
          </a:ln>
        </p:spPr>
      </p:sp>
      <p:sp>
        <p:nvSpPr>
          <p:cNvPr id="21506"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21507" name="灯片编号占位符 3"/>
          <p:cNvSpPr>
            <a:spLocks noGrp="1"/>
          </p:cNvSpPr>
          <p:nvPr>
            <p:ph type="sldNum" sz="quarter" idx="5"/>
          </p:nvPr>
        </p:nvSpPr>
        <p:spPr bwMode="auto">
          <a:noFill/>
          <a:ln>
            <a:miter lim="800000"/>
          </a:ln>
        </p:spPr>
        <p:txBody>
          <a:bodyPr wrap="square" numCol="1" anchorCtr="0" compatLnSpc="1"/>
          <a:lstStyle/>
          <a:p>
            <a:fld id="{5EF7C752-2A6E-4822-A80F-FC6390EA2C36}" type="slidenum">
              <a:rPr lang="zh-CN" altLang="en-US"/>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p:cNvSpPr>
          <p:nvPr>
            <p:ph type="sldImg"/>
          </p:nvPr>
        </p:nvSpPr>
        <p:spPr bwMode="auto">
          <a:noFill/>
          <a:ln>
            <a:solidFill>
              <a:srgbClr val="000000"/>
            </a:solidFill>
            <a:miter lim="800000"/>
          </a:ln>
        </p:spPr>
      </p:sp>
      <p:sp>
        <p:nvSpPr>
          <p:cNvPr id="23554"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23555" name="灯片编号占位符 3"/>
          <p:cNvSpPr>
            <a:spLocks noGrp="1"/>
          </p:cNvSpPr>
          <p:nvPr>
            <p:ph type="sldNum" sz="quarter" idx="5"/>
          </p:nvPr>
        </p:nvSpPr>
        <p:spPr bwMode="auto">
          <a:noFill/>
          <a:ln>
            <a:miter lim="800000"/>
          </a:ln>
        </p:spPr>
        <p:txBody>
          <a:bodyPr wrap="square" numCol="1" anchorCtr="0" compatLnSpc="1"/>
          <a:lstStyle/>
          <a:p>
            <a:fld id="{D21A4A5F-1886-408E-B5F2-7B4544AF59E8}" type="slidenum">
              <a:rPr lang="zh-CN" altLang="en-US"/>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advClick="0" advTm="2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advClick="0" advTm="2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标题和内容">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4767263"/>
            <a:ext cx="2057400" cy="274637"/>
          </a:xfrm>
          <a:prstGeom prst="rect">
            <a:avLst/>
          </a:prstGeom>
        </p:spPr>
        <p:txBody>
          <a:bodyPr/>
          <a:lstStyle>
            <a:lvl1pPr>
              <a:defRPr>
                <a:ea typeface="宋体" panose="02010600030101010101" pitchFamily="2" charset="-122"/>
              </a:defRPr>
            </a:lvl1pPr>
          </a:lstStyle>
          <a:p>
            <a:pPr>
              <a:defRPr/>
            </a:pPr>
            <a:fld id="{E7822374-796C-48B7-AE04-E977D3B0C110}" type="datetimeFigureOut">
              <a:rPr lang="zh-CN" altLang="en-US"/>
              <a:t>2019/10/14</a:t>
            </a:fld>
            <a:endParaRPr lang="zh-CN" altLang="en-US"/>
          </a:p>
        </p:txBody>
      </p:sp>
      <p:sp>
        <p:nvSpPr>
          <p:cNvPr id="5" name="Footer Placeholder 4"/>
          <p:cNvSpPr>
            <a:spLocks noGrp="1"/>
          </p:cNvSpPr>
          <p:nvPr>
            <p:ph type="ftr" sz="quarter" idx="11"/>
          </p:nvPr>
        </p:nvSpPr>
        <p:spPr>
          <a:xfrm>
            <a:off x="3028950" y="4767263"/>
            <a:ext cx="3086100" cy="274637"/>
          </a:xfrm>
          <a:prstGeom prst="rect">
            <a:avLst/>
          </a:prstGeom>
        </p:spPr>
        <p:txBody>
          <a:bodyPr/>
          <a:lstStyle>
            <a:lvl1pPr>
              <a:defRPr>
                <a:ea typeface="宋体" panose="02010600030101010101" pitchFamily="2" charset="-122"/>
              </a:defRPr>
            </a:lvl1pPr>
          </a:lstStyle>
          <a:p>
            <a:pPr>
              <a:defRPr/>
            </a:pPr>
            <a:endParaRPr lang="zh-CN" altLang="en-US"/>
          </a:p>
        </p:txBody>
      </p:sp>
      <p:sp>
        <p:nvSpPr>
          <p:cNvPr id="6" name="Slide Number Placeholder 5"/>
          <p:cNvSpPr>
            <a:spLocks noGrp="1"/>
          </p:cNvSpPr>
          <p:nvPr>
            <p:ph type="sldNum" sz="quarter" idx="12"/>
          </p:nvPr>
        </p:nvSpPr>
        <p:spPr>
          <a:xfrm>
            <a:off x="6457950" y="4767263"/>
            <a:ext cx="2057400" cy="274637"/>
          </a:xfrm>
          <a:prstGeom prst="rect">
            <a:avLst/>
          </a:prstGeom>
        </p:spPr>
        <p:txBody>
          <a:bodyPr/>
          <a:lstStyle>
            <a:lvl1pPr>
              <a:defRPr>
                <a:ea typeface="宋体" panose="02010600030101010101" pitchFamily="2" charset="-122"/>
              </a:defRPr>
            </a:lvl1pPr>
          </a:lstStyle>
          <a:p>
            <a:pPr>
              <a:defRPr/>
            </a:pPr>
            <a:fld id="{5B4229EC-8C3D-4567-B842-62005A964E24}" type="slidenum">
              <a:rPr lang="zh-CN" altLang="en-US"/>
              <a:t>‹#›</a:t>
            </a:fld>
            <a:endParaRPr lang="zh-CN" altLang="en-US"/>
          </a:p>
        </p:txBody>
      </p:sp>
    </p:spTree>
  </p:cSld>
  <p:clrMapOvr>
    <a:masterClrMapping/>
  </p:clrMapOvr>
  <p:transition spd="slow" advClick="0" advTm="2000">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30" name="图片 1"/>
          <p:cNvPicPr>
            <a:picLocks noChangeAspect="1"/>
          </p:cNvPicPr>
          <p:nvPr userDrawn="1"/>
        </p:nvPicPr>
        <p:blipFill>
          <a:blip r:embed="rId5"/>
          <a:srcRect/>
          <a:stretch>
            <a:fillRect/>
          </a:stretch>
        </p:blipFill>
        <p:spPr bwMode="auto">
          <a:xfrm>
            <a:off x="340678" y="42228"/>
            <a:ext cx="766762" cy="798512"/>
          </a:xfrm>
          <a:prstGeom prst="rect">
            <a:avLst/>
          </a:prstGeom>
          <a:noFill/>
          <a:ln w="9525">
            <a:noFill/>
            <a:miter lim="800000"/>
            <a:headEnd/>
            <a:tailEnd/>
          </a:ln>
        </p:spPr>
      </p:pic>
      <p:grpSp>
        <p:nvGrpSpPr>
          <p:cNvPr id="6" name="组合 5"/>
          <p:cNvGrpSpPr/>
          <p:nvPr userDrawn="1"/>
        </p:nvGrpSpPr>
        <p:grpSpPr>
          <a:xfrm>
            <a:off x="-14605" y="-35560"/>
            <a:ext cx="9175750" cy="5191760"/>
            <a:chOff x="-23" y="-56"/>
            <a:chExt cx="14450" cy="8176"/>
          </a:xfrm>
        </p:grpSpPr>
        <p:pic>
          <p:nvPicPr>
            <p:cNvPr id="3" name="图片 2" descr="QQ截图20191013234802"/>
            <p:cNvPicPr>
              <a:picLocks noChangeAspect="1"/>
            </p:cNvPicPr>
            <p:nvPr userDrawn="1"/>
          </p:nvPicPr>
          <p:blipFill>
            <a:blip r:embed="rId6"/>
            <a:stretch>
              <a:fillRect/>
            </a:stretch>
          </p:blipFill>
          <p:spPr>
            <a:xfrm>
              <a:off x="-23" y="1970"/>
              <a:ext cx="14451" cy="6150"/>
            </a:xfrm>
            <a:prstGeom prst="rect">
              <a:avLst/>
            </a:prstGeom>
          </p:spPr>
        </p:pic>
        <p:pic>
          <p:nvPicPr>
            <p:cNvPr id="2" name="图片 1" descr="ppt5380"/>
            <p:cNvPicPr>
              <a:picLocks noChangeAspect="1"/>
            </p:cNvPicPr>
            <p:nvPr userDrawn="1"/>
          </p:nvPicPr>
          <p:blipFill>
            <a:blip r:embed="rId7"/>
            <a:stretch>
              <a:fillRect/>
            </a:stretch>
          </p:blipFill>
          <p:spPr>
            <a:xfrm rot="10800000">
              <a:off x="-23" y="-56"/>
              <a:ext cx="14451" cy="5384"/>
            </a:xfrm>
            <a:prstGeom prst="rect">
              <a:avLst/>
            </a:prstGeom>
          </p:spPr>
        </p:pic>
      </p:grpSp>
      <p:pic>
        <p:nvPicPr>
          <p:cNvPr id="4" name="图片 3" descr="11111111"/>
          <p:cNvPicPr>
            <a:picLocks noChangeAspect="1"/>
          </p:cNvPicPr>
          <p:nvPr userDrawn="1"/>
        </p:nvPicPr>
        <p:blipFill>
          <a:blip r:embed="rId5"/>
          <a:stretch>
            <a:fillRect/>
          </a:stretch>
        </p:blipFill>
        <p:spPr>
          <a:xfrm>
            <a:off x="200660" y="106680"/>
            <a:ext cx="807720" cy="840740"/>
          </a:xfrm>
          <a:prstGeom prst="rect">
            <a:avLst/>
          </a:prstGeom>
        </p:spPr>
      </p:pic>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2000">
    <p:random/>
  </p:transition>
  <p:txStyles>
    <p:titleStyle>
      <a:lvl1pPr algn="ctr" rtl="0" eaLnBrk="0" fontAlgn="base" hangingPunct="0">
        <a:spcBef>
          <a:spcPct val="0"/>
        </a:spcBef>
        <a:spcAft>
          <a:spcPct val="0"/>
        </a:spcAft>
        <a:defRPr sz="4400" kern="1200">
          <a:solidFill>
            <a:schemeClr val="tx1"/>
          </a:solidFill>
          <a:latin typeface="+mj-lt"/>
          <a:ea typeface="微软雅黑" panose="020B0503020204020204" pitchFamily="34"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png"/><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 Id="rId9"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40.jpe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3.xml"/><Relationship Id="rId7" Type="http://schemas.openxmlformats.org/officeDocument/2006/relationships/image" Target="../media/image10.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9.png"/><Relationship Id="rId5" Type="http://schemas.openxmlformats.org/officeDocument/2006/relationships/notesSlide" Target="../notesSlides/notesSlide4.xml"/><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14444"/>
          <p:cNvPicPr>
            <a:picLocks noChangeAspect="1"/>
          </p:cNvPicPr>
          <p:nvPr/>
        </p:nvPicPr>
        <p:blipFill>
          <a:blip r:embed="rId3"/>
          <a:stretch>
            <a:fillRect/>
          </a:stretch>
        </p:blipFill>
        <p:spPr>
          <a:xfrm>
            <a:off x="-18415" y="-25400"/>
            <a:ext cx="9180830" cy="5193665"/>
          </a:xfrm>
          <a:prstGeom prst="rect">
            <a:avLst/>
          </a:prstGeom>
        </p:spPr>
      </p:pic>
      <p:pic>
        <p:nvPicPr>
          <p:cNvPr id="7" name="图片 6"/>
          <p:cNvPicPr>
            <a:picLocks noChangeAspect="1"/>
          </p:cNvPicPr>
          <p:nvPr/>
        </p:nvPicPr>
        <p:blipFill>
          <a:blip r:embed="rId4"/>
          <a:srcRect/>
          <a:stretch>
            <a:fillRect/>
          </a:stretch>
        </p:blipFill>
        <p:spPr bwMode="auto">
          <a:xfrm>
            <a:off x="2331720" y="133350"/>
            <a:ext cx="4545013" cy="3500438"/>
          </a:xfrm>
          <a:prstGeom prst="rect">
            <a:avLst/>
          </a:prstGeom>
          <a:noFill/>
          <a:ln w="9525">
            <a:noFill/>
            <a:miter lim="800000"/>
            <a:headEnd/>
            <a:tailEnd/>
          </a:ln>
        </p:spPr>
      </p:pic>
      <p:grpSp>
        <p:nvGrpSpPr>
          <p:cNvPr id="2" name="组合 1"/>
          <p:cNvGrpSpPr/>
          <p:nvPr/>
        </p:nvGrpSpPr>
        <p:grpSpPr bwMode="auto">
          <a:xfrm>
            <a:off x="6877050" y="2816225"/>
            <a:ext cx="2247900" cy="2419350"/>
            <a:chOff x="10462" y="4435"/>
            <a:chExt cx="3542" cy="3811"/>
          </a:xfrm>
        </p:grpSpPr>
        <p:pic>
          <p:nvPicPr>
            <p:cNvPr id="6148" name="图片 8"/>
            <p:cNvPicPr>
              <a:picLocks noChangeAspect="1"/>
            </p:cNvPicPr>
            <p:nvPr/>
          </p:nvPicPr>
          <p:blipFill>
            <a:blip r:embed="rId5"/>
            <a:srcRect/>
            <a:stretch>
              <a:fillRect/>
            </a:stretch>
          </p:blipFill>
          <p:spPr bwMode="auto">
            <a:xfrm>
              <a:off x="10462" y="4435"/>
              <a:ext cx="3542" cy="3811"/>
            </a:xfrm>
            <a:prstGeom prst="rect">
              <a:avLst/>
            </a:prstGeom>
            <a:noFill/>
            <a:ln w="9525">
              <a:noFill/>
              <a:miter lim="800000"/>
              <a:headEnd/>
              <a:tailEnd/>
            </a:ln>
          </p:spPr>
        </p:pic>
        <p:pic>
          <p:nvPicPr>
            <p:cNvPr id="6149" name="图片 1"/>
            <p:cNvPicPr>
              <a:picLocks noChangeAspect="1"/>
            </p:cNvPicPr>
            <p:nvPr/>
          </p:nvPicPr>
          <p:blipFill>
            <a:blip r:embed="rId6"/>
            <a:srcRect/>
            <a:stretch>
              <a:fillRect/>
            </a:stretch>
          </p:blipFill>
          <p:spPr bwMode="auto">
            <a:xfrm>
              <a:off x="10827" y="4435"/>
              <a:ext cx="2398" cy="2345"/>
            </a:xfrm>
            <a:prstGeom prst="rect">
              <a:avLst/>
            </a:prstGeom>
            <a:noFill/>
            <a:ln w="9525">
              <a:noFill/>
              <a:miter lim="800000"/>
              <a:headEnd/>
              <a:tailEnd/>
            </a:ln>
          </p:spPr>
        </p:pic>
      </p:grpSp>
      <p:sp>
        <p:nvSpPr>
          <p:cNvPr id="6151" name="Text Box 7"/>
          <p:cNvSpPr txBox="1">
            <a:spLocks noChangeArrowheads="1"/>
          </p:cNvSpPr>
          <p:nvPr/>
        </p:nvSpPr>
        <p:spPr bwMode="auto">
          <a:xfrm>
            <a:off x="2744629" y="3842703"/>
            <a:ext cx="3857625" cy="953135"/>
          </a:xfrm>
          <a:prstGeom prst="rect">
            <a:avLst/>
          </a:prstGeom>
          <a:noFill/>
          <a:ln w="9525">
            <a:noFill/>
            <a:miter lim="800000"/>
          </a:ln>
          <a:effectLst/>
        </p:spPr>
        <p:txBody>
          <a:bodyPr wrap="none">
            <a:spAutoFit/>
          </a:bodyPr>
          <a:lstStyle/>
          <a:p>
            <a:pPr algn="ctr"/>
            <a:r>
              <a:rPr lang="zh-CN" altLang="en-US" sz="3200" b="1"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rPr>
              <a:t>宜都市职业教育中心</a:t>
            </a:r>
          </a:p>
          <a:p>
            <a:pPr algn="ctr"/>
            <a:r>
              <a:rPr lang="zh-CN" altLang="en-US" sz="2400" b="1" dirty="0" smtClean="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rPr>
              <a:t>覃运梅 黄</a:t>
            </a:r>
            <a:r>
              <a:rPr lang="zh-CN" altLang="en-US" sz="2400" b="1"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rPr>
              <a:t>卫平</a:t>
            </a:r>
            <a:endParaRPr lang="zh-CN" altLang="en-US" sz="2400" b="1"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000"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21" presetClass="entr" presetSubtype="1" fill="hold" nodeType="afterEffect">
                                  <p:stCondLst>
                                    <p:cond delay="0"/>
                                  </p:stCondLst>
                                  <p:childTnLst>
                                    <p:set>
                                      <p:cBhvr>
                                        <p:cTn id="13" dur="500" fill="hold">
                                          <p:stCondLst>
                                            <p:cond delay="0"/>
                                          </p:stCondLst>
                                        </p:cTn>
                                        <p:tgtEl>
                                          <p:spTgt spid="2"/>
                                        </p:tgtEl>
                                        <p:attrNameLst>
                                          <p:attrName>style.visibility</p:attrName>
                                        </p:attrNameLst>
                                      </p:cBhvr>
                                      <p:to>
                                        <p:strVal val="visible"/>
                                      </p:to>
                                    </p:set>
                                    <p:animEffect transition="in" filter="wheel(1)">
                                      <p:cBhvr>
                                        <p:cTn id="14" dur="500"/>
                                        <p:tgtEl>
                                          <p:spTgt spid="2"/>
                                        </p:tgtEl>
                                      </p:cBhvr>
                                    </p:animEffect>
                                  </p:childTnLst>
                                </p:cTn>
                              </p:par>
                            </p:childTnLst>
                          </p:cTn>
                        </p:par>
                        <p:par>
                          <p:cTn id="15" fill="hold">
                            <p:stCondLst>
                              <p:cond delay="1500"/>
                            </p:stCondLst>
                            <p:childTnLst>
                              <p:par>
                                <p:cTn id="16" presetID="1" presetClass="entr" presetSubtype="0" fill="hold" grpId="0" nodeType="afterEffect">
                                  <p:stCondLst>
                                    <p:cond delay="0"/>
                                  </p:stCondLst>
                                  <p:childTnLst>
                                    <p:set>
                                      <p:cBhvr>
                                        <p:cTn id="17" dur="1" fill="hold">
                                          <p:stCondLst>
                                            <p:cond delay="0"/>
                                          </p:stCondLst>
                                        </p:cTn>
                                        <p:tgtEl>
                                          <p:spTgt spid="61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 Box 18"/>
          <p:cNvSpPr txBox="1">
            <a:spLocks noChangeArrowheads="1"/>
          </p:cNvSpPr>
          <p:nvPr/>
        </p:nvSpPr>
        <p:spPr bwMode="gray">
          <a:xfrm>
            <a:off x="1186815" y="268288"/>
            <a:ext cx="2136775" cy="460375"/>
          </a:xfrm>
          <a:prstGeom prst="rect">
            <a:avLst/>
          </a:prstGeom>
          <a:noFill/>
          <a:ln w="9525">
            <a:noFill/>
            <a:miter lim="800000"/>
          </a:ln>
        </p:spPr>
        <p:txBody>
          <a:bodyPr>
            <a:spAutoFit/>
          </a:bodyPr>
          <a:lstStyle/>
          <a:p>
            <a:pPr algn="ctr" eaLnBrk="0" hangingPunct="0"/>
            <a:r>
              <a:rPr lang="zh-CN" altLang="en-US" sz="2400" b="1">
                <a:ln w="10160">
                  <a:solidFill>
                    <a:schemeClr val="accent5"/>
                  </a:solidFill>
                  <a:prstDash val="solid"/>
                </a:ln>
                <a:solidFill>
                  <a:srgbClr val="FF0000"/>
                </a:solidFill>
                <a:effectLst/>
                <a:latin typeface="微软雅黑" panose="020B0503020204020204" pitchFamily="34" charset="-122"/>
                <a:ea typeface="微软雅黑" panose="020B0503020204020204" pitchFamily="34" charset="-122"/>
                <a:sym typeface="+mn-ea"/>
              </a:rPr>
              <a:t>常见毒品介绍</a:t>
            </a:r>
          </a:p>
        </p:txBody>
      </p:sp>
      <p:sp>
        <p:nvSpPr>
          <p:cNvPr id="15" name="文本框 24"/>
          <p:cNvSpPr txBox="1"/>
          <p:nvPr/>
        </p:nvSpPr>
        <p:spPr>
          <a:xfrm>
            <a:off x="971550" y="1050925"/>
            <a:ext cx="7899400" cy="1476375"/>
          </a:xfrm>
          <a:prstGeom prst="rect">
            <a:avLst/>
          </a:prstGeom>
          <a:noFill/>
        </p:spPr>
        <p:txBody>
          <a:bodyPr>
            <a:spAutoFit/>
          </a:bodyPr>
          <a:lstStyle/>
          <a:p>
            <a:pPr fontAlgn="auto">
              <a:lnSpc>
                <a:spcPts val="2700"/>
              </a:lnSpc>
              <a:spcBef>
                <a:spcPts val="0"/>
              </a:spcBef>
              <a:spcAft>
                <a:spcPts val="0"/>
              </a:spcAft>
              <a:defRPr/>
            </a:pPr>
            <a:r>
              <a:rPr kumimoji="1" lang="en-US" altLang="zh-CN" sz="16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16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海洛因，系列吗啡类毒品总称，是以吗啡生物碱作为合成起点得到的半合成毒品，俗称几号、白粉、白面。是阿片毒品系列中的精制品。一般包括海洛因碱（二乙酰吗啡）、海洛因盐和海洛因盐水合物。海洛因对人类的身心健康危害极大，长期吸食、注射海洛因可使人格解体、心理变态和寿命缩减，尤其对神经系统伤害最为明显。</a:t>
            </a:r>
          </a:p>
        </p:txBody>
      </p:sp>
      <p:sp>
        <p:nvSpPr>
          <p:cNvPr id="16" name="文本框 26"/>
          <p:cNvSpPr txBox="1"/>
          <p:nvPr/>
        </p:nvSpPr>
        <p:spPr>
          <a:xfrm>
            <a:off x="539750" y="1058863"/>
            <a:ext cx="503238" cy="1201737"/>
          </a:xfrm>
          <a:prstGeom prst="rect">
            <a:avLst/>
          </a:prstGeom>
          <a:noFill/>
        </p:spPr>
        <p:txBody>
          <a:bodyPr>
            <a:spAutoFit/>
          </a:bodyPr>
          <a:lstStyle/>
          <a:p>
            <a:pPr>
              <a:defRPr/>
            </a:pPr>
            <a:r>
              <a:rPr kumimoji="1" lang="zh-CN" altLang="en-US" sz="2400" b="1" spc="730" dirty="0">
                <a:solidFill>
                  <a:srgbClr val="C00000"/>
                </a:solidFill>
                <a:latin typeface="微软雅黑" panose="020B0503020204020204" pitchFamily="34" charset="-122"/>
                <a:ea typeface="微软雅黑" panose="020B0503020204020204" pitchFamily="34" charset="-122"/>
              </a:rPr>
              <a:t>海洛因</a:t>
            </a:r>
          </a:p>
        </p:txBody>
      </p:sp>
      <p:pic>
        <p:nvPicPr>
          <p:cNvPr id="17" name="图片 16" descr="C:\Users\Administrator\Desktop\图片5.png图片5"/>
          <p:cNvPicPr>
            <a:picLocks noChangeAspect="1" noChangeArrowheads="1"/>
          </p:cNvPicPr>
          <p:nvPr/>
        </p:nvPicPr>
        <p:blipFill>
          <a:blip r:embed="rId3"/>
          <a:srcRect/>
          <a:stretch>
            <a:fillRect/>
          </a:stretch>
        </p:blipFill>
        <p:spPr bwMode="auto">
          <a:xfrm rot="369378">
            <a:off x="1470025" y="2888615"/>
            <a:ext cx="2668905" cy="1660525"/>
          </a:xfrm>
          <a:prstGeom prst="rect">
            <a:avLst/>
          </a:prstGeom>
          <a:solidFill>
            <a:srgbClr val="FFFFFF">
              <a:shade val="85000"/>
            </a:srgbClr>
          </a:solidFill>
          <a:ln w="5715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 name="图片 1" descr="C:\Users\Administrator\Desktop\44.jpg44"/>
          <p:cNvPicPr>
            <a:picLocks noChangeAspect="1"/>
          </p:cNvPicPr>
          <p:nvPr/>
        </p:nvPicPr>
        <p:blipFill>
          <a:blip r:embed="rId4"/>
          <a:srcRect/>
          <a:stretch>
            <a:fillRect/>
          </a:stretch>
        </p:blipFill>
        <p:spPr bwMode="auto">
          <a:xfrm>
            <a:off x="4951413" y="2849563"/>
            <a:ext cx="2898775" cy="1928812"/>
          </a:xfrm>
          <a:prstGeom prst="rect">
            <a:avLst/>
          </a:prstGeom>
          <a:noFill/>
          <a:ln w="57150">
            <a:solidFill>
              <a:schemeClr val="tx1"/>
            </a:solidFill>
            <a:miter lim="800000"/>
            <a:headEnd/>
            <a:tailEnd/>
          </a:ln>
        </p:spPr>
      </p:pic>
      <p:pic>
        <p:nvPicPr>
          <p:cNvPr id="22534" name="图片 7"/>
          <p:cNvPicPr>
            <a:picLocks noChangeAspect="1"/>
          </p:cNvPicPr>
          <p:nvPr/>
        </p:nvPicPr>
        <p:blipFill>
          <a:blip r:embed="rId5"/>
          <a:srcRect/>
          <a:stretch>
            <a:fillRect/>
          </a:stretch>
        </p:blipFill>
        <p:spPr bwMode="auto">
          <a:xfrm>
            <a:off x="7711123" y="4180523"/>
            <a:ext cx="1293812" cy="876300"/>
          </a:xfrm>
          <a:prstGeom prst="rect">
            <a:avLst/>
          </a:prstGeom>
          <a:noFill/>
          <a:ln w="9525">
            <a:noFill/>
            <a:miter lim="800000"/>
            <a:headEnd/>
            <a:tailEnd/>
          </a:ln>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 presetClass="entr" presetSubtype="2" fill="hold" grpId="0" nodeType="afterEffect">
                                  <p:stCondLst>
                                    <p:cond delay="0"/>
                                  </p:stCondLst>
                                  <p:iterate type="lt">
                                    <p:tmPct val="10000"/>
                                  </p:iterate>
                                  <p:childTnLst>
                                    <p:set>
                                      <p:cBhvr>
                                        <p:cTn id="10" dur="1" fill="hold">
                                          <p:stCondLst>
                                            <p:cond delay="0"/>
                                          </p:stCondLst>
                                        </p:cTn>
                                        <p:tgtEl>
                                          <p:spTgt spid="24577"/>
                                        </p:tgtEl>
                                        <p:attrNameLst>
                                          <p:attrName>style.visibility</p:attrName>
                                        </p:attrNameLst>
                                      </p:cBhvr>
                                      <p:to>
                                        <p:strVal val="visible"/>
                                      </p:to>
                                    </p:set>
                                    <p:anim calcmode="lin" valueType="num">
                                      <p:cBhvr additive="base">
                                        <p:cTn id="11" dur="500" fill="hold"/>
                                        <p:tgtEl>
                                          <p:spTgt spid="24577"/>
                                        </p:tgtEl>
                                        <p:attrNameLst>
                                          <p:attrName>ppt_x</p:attrName>
                                        </p:attrNameLst>
                                      </p:cBhvr>
                                      <p:tavLst>
                                        <p:tav tm="0">
                                          <p:val>
                                            <p:strVal val="1+#ppt_w/2"/>
                                          </p:val>
                                        </p:tav>
                                        <p:tav tm="100000">
                                          <p:val>
                                            <p:strVal val="#ppt_x"/>
                                          </p:val>
                                        </p:tav>
                                      </p:tavLst>
                                    </p:anim>
                                    <p:anim calcmode="lin" valueType="num">
                                      <p:cBhvr additive="base">
                                        <p:cTn id="12" dur="500" fill="hold"/>
                                        <p:tgtEl>
                                          <p:spTgt spid="24577"/>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250"/>
                            </p:stCondLst>
                            <p:childTnLst>
                              <p:par>
                                <p:cTn id="18" presetID="42"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par>
                          <p:cTn id="23" fill="hold">
                            <p:stCondLst>
                              <p:cond delay="2250"/>
                            </p:stCondLst>
                            <p:childTnLst>
                              <p:par>
                                <p:cTn id="24" presetID="42"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 Box 18"/>
          <p:cNvSpPr txBox="1">
            <a:spLocks noChangeArrowheads="1"/>
          </p:cNvSpPr>
          <p:nvPr/>
        </p:nvSpPr>
        <p:spPr bwMode="gray">
          <a:xfrm>
            <a:off x="1186815" y="268288"/>
            <a:ext cx="2136775" cy="460375"/>
          </a:xfrm>
          <a:prstGeom prst="rect">
            <a:avLst/>
          </a:prstGeom>
          <a:noFill/>
          <a:ln w="9525">
            <a:noFill/>
            <a:miter lim="800000"/>
          </a:ln>
        </p:spPr>
        <p:txBody>
          <a:bodyPr>
            <a:spAutoFit/>
          </a:bodyPr>
          <a:lstStyle/>
          <a:p>
            <a:pPr algn="ctr" eaLnBrk="0" hangingPunct="0"/>
            <a:r>
              <a:rPr lang="zh-CN" altLang="en-US" sz="2400" b="1">
                <a:ln w="10160">
                  <a:solidFill>
                    <a:schemeClr val="accent5"/>
                  </a:solidFill>
                  <a:prstDash val="solid"/>
                </a:ln>
                <a:solidFill>
                  <a:srgbClr val="FF0000"/>
                </a:solidFill>
                <a:effectLst/>
                <a:latin typeface="微软雅黑" panose="020B0503020204020204" pitchFamily="34" charset="-122"/>
                <a:ea typeface="微软雅黑" panose="020B0503020204020204" pitchFamily="34" charset="-122"/>
                <a:sym typeface="+mn-ea"/>
              </a:rPr>
              <a:t>常见毒品介绍</a:t>
            </a:r>
          </a:p>
        </p:txBody>
      </p:sp>
      <p:sp>
        <p:nvSpPr>
          <p:cNvPr id="15" name="文本框 24"/>
          <p:cNvSpPr txBox="1"/>
          <p:nvPr/>
        </p:nvSpPr>
        <p:spPr>
          <a:xfrm>
            <a:off x="1187450" y="922338"/>
            <a:ext cx="7488238" cy="1822450"/>
          </a:xfrm>
          <a:prstGeom prst="rect">
            <a:avLst/>
          </a:prstGeom>
          <a:noFill/>
        </p:spPr>
        <p:txBody>
          <a:bodyPr>
            <a:spAutoFit/>
          </a:bodyPr>
          <a:lstStyle/>
          <a:p>
            <a:pPr fontAlgn="auto">
              <a:lnSpc>
                <a:spcPts val="2700"/>
              </a:lnSpc>
              <a:spcBef>
                <a:spcPts val="0"/>
              </a:spcBef>
              <a:spcAft>
                <a:spcPts val="0"/>
              </a:spcAft>
              <a:defRPr/>
            </a:pPr>
            <a:r>
              <a:rPr kumimoji="1" lang="en-US" altLang="zh-CN" sz="16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16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原名为“供赛马使用的一种鸦片麻醉混合剂”。由于运动员为提高成绩而最早服用的药物大多属于兴奋剂药物刺激剂类，所以尽管后来被禁用的其他类型药物并不都具有兴奋性（如利尿剂），甚至有的还具有抑制性（如</a:t>
            </a:r>
            <a:r>
              <a:rPr kumimoji="1" lang="en-US" altLang="zh-CN" sz="16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b-</a:t>
            </a:r>
            <a:r>
              <a:rPr kumimoji="1" lang="zh-CN" altLang="en-US" sz="16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阻剂），国际上对禁用药物仍习惯沿用兴奋剂的称谓。因此，如今通常所说的兴奋剂不再是单指那些起兴奋作用的药物，而实际上是对禁用药物的统称。</a:t>
            </a:r>
          </a:p>
        </p:txBody>
      </p:sp>
      <p:sp>
        <p:nvSpPr>
          <p:cNvPr id="16" name="文本框 26"/>
          <p:cNvSpPr txBox="1"/>
          <p:nvPr/>
        </p:nvSpPr>
        <p:spPr>
          <a:xfrm>
            <a:off x="539750" y="1058863"/>
            <a:ext cx="503238" cy="1201737"/>
          </a:xfrm>
          <a:prstGeom prst="rect">
            <a:avLst/>
          </a:prstGeom>
          <a:noFill/>
        </p:spPr>
        <p:txBody>
          <a:bodyPr>
            <a:spAutoFit/>
          </a:bodyPr>
          <a:lstStyle/>
          <a:p>
            <a:pPr>
              <a:defRPr/>
            </a:pPr>
            <a:r>
              <a:rPr kumimoji="1" lang="zh-CN" altLang="en-US" sz="2400" b="1" spc="730" dirty="0">
                <a:solidFill>
                  <a:srgbClr val="C00000"/>
                </a:solidFill>
                <a:latin typeface="微软雅黑" panose="020B0503020204020204" pitchFamily="34" charset="-122"/>
                <a:ea typeface="微软雅黑" panose="020B0503020204020204" pitchFamily="34" charset="-122"/>
              </a:rPr>
              <a:t>兴奋剂</a:t>
            </a:r>
          </a:p>
        </p:txBody>
      </p:sp>
      <p:pic>
        <p:nvPicPr>
          <p:cNvPr id="17" name="图片 16" descr="C:\Users\Administrator\Desktop\55.jpg55"/>
          <p:cNvPicPr>
            <a:picLocks noChangeAspect="1" noChangeArrowheads="1"/>
          </p:cNvPicPr>
          <p:nvPr/>
        </p:nvPicPr>
        <p:blipFill>
          <a:blip r:embed="rId3"/>
          <a:srcRect/>
          <a:stretch>
            <a:fillRect/>
          </a:stretch>
        </p:blipFill>
        <p:spPr bwMode="auto">
          <a:xfrm rot="369378">
            <a:off x="1858645" y="2924810"/>
            <a:ext cx="2364105" cy="1771015"/>
          </a:xfrm>
          <a:prstGeom prst="rect">
            <a:avLst/>
          </a:prstGeom>
          <a:solidFill>
            <a:srgbClr val="FFFFFF">
              <a:shade val="85000"/>
            </a:srgbClr>
          </a:solidFill>
          <a:ln w="5715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8" name="图片 17" descr="C:\Users\Administrator\Desktop\66.jpg66"/>
          <p:cNvPicPr>
            <a:picLocks noChangeAspect="1" noChangeArrowheads="1"/>
          </p:cNvPicPr>
          <p:nvPr/>
        </p:nvPicPr>
        <p:blipFill>
          <a:blip r:embed="rId4"/>
          <a:srcRect/>
          <a:stretch>
            <a:fillRect/>
          </a:stretch>
        </p:blipFill>
        <p:spPr bwMode="auto">
          <a:xfrm>
            <a:off x="5220335" y="2883535"/>
            <a:ext cx="2594610" cy="1721485"/>
          </a:xfrm>
          <a:prstGeom prst="rect">
            <a:avLst/>
          </a:prstGeom>
          <a:ln w="5715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22534" name="图片 7"/>
          <p:cNvPicPr>
            <a:picLocks noChangeAspect="1"/>
          </p:cNvPicPr>
          <p:nvPr/>
        </p:nvPicPr>
        <p:blipFill>
          <a:blip r:embed="rId5"/>
          <a:srcRect/>
          <a:stretch>
            <a:fillRect/>
          </a:stretch>
        </p:blipFill>
        <p:spPr bwMode="auto">
          <a:xfrm>
            <a:off x="7711123" y="4180523"/>
            <a:ext cx="1293812" cy="876300"/>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 presetClass="entr" presetSubtype="2" fill="hold" grpId="0" nodeType="afterEffect">
                                  <p:stCondLst>
                                    <p:cond delay="0"/>
                                  </p:stCondLst>
                                  <p:iterate type="lt">
                                    <p:tmPct val="10000"/>
                                  </p:iterate>
                                  <p:childTnLst>
                                    <p:set>
                                      <p:cBhvr>
                                        <p:cTn id="10" dur="1" fill="hold">
                                          <p:stCondLst>
                                            <p:cond delay="0"/>
                                          </p:stCondLst>
                                        </p:cTn>
                                        <p:tgtEl>
                                          <p:spTgt spid="26625"/>
                                        </p:tgtEl>
                                        <p:attrNameLst>
                                          <p:attrName>style.visibility</p:attrName>
                                        </p:attrNameLst>
                                      </p:cBhvr>
                                      <p:to>
                                        <p:strVal val="visible"/>
                                      </p:to>
                                    </p:set>
                                    <p:anim calcmode="lin" valueType="num">
                                      <p:cBhvr additive="base">
                                        <p:cTn id="11" dur="500" fill="hold"/>
                                        <p:tgtEl>
                                          <p:spTgt spid="26625"/>
                                        </p:tgtEl>
                                        <p:attrNameLst>
                                          <p:attrName>ppt_x</p:attrName>
                                        </p:attrNameLst>
                                      </p:cBhvr>
                                      <p:tavLst>
                                        <p:tav tm="0">
                                          <p:val>
                                            <p:strVal val="1+#ppt_w/2"/>
                                          </p:val>
                                        </p:tav>
                                        <p:tav tm="100000">
                                          <p:val>
                                            <p:strVal val="#ppt_x"/>
                                          </p:val>
                                        </p:tav>
                                      </p:tavLst>
                                    </p:anim>
                                    <p:anim calcmode="lin" valueType="num">
                                      <p:cBhvr additive="base">
                                        <p:cTn id="12" dur="500" fill="hold"/>
                                        <p:tgtEl>
                                          <p:spTgt spid="26625"/>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250"/>
                            </p:stCondLst>
                            <p:childTnLst>
                              <p:par>
                                <p:cTn id="18" presetID="42"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par>
                          <p:cTn id="23" fill="hold">
                            <p:stCondLst>
                              <p:cond delay="2250"/>
                            </p:stCondLst>
                            <p:childTnLst>
                              <p:par>
                                <p:cTn id="24" presetID="42"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5"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4286568" y="2070100"/>
            <a:ext cx="2493962" cy="646113"/>
          </a:xfrm>
          <a:prstGeom prst="rect">
            <a:avLst/>
          </a:prstGeom>
          <a:noFill/>
        </p:spPr>
        <p:txBody>
          <a:bodyPr wrap="none">
            <a:spAutoFit/>
          </a:bodyPr>
          <a:lstStyle/>
          <a:p>
            <a:pPr marL="0" lvl="1" algn="ctr">
              <a:defRPr/>
            </a:pPr>
            <a:r>
              <a:rPr lang="zh-CN" altLang="en-US" sz="3600" b="1" dirty="0">
                <a:solidFill>
                  <a:srgbClr val="C00000"/>
                </a:solidFill>
                <a:latin typeface="+mj-ea"/>
                <a:ea typeface="+mj-ea"/>
              </a:rPr>
              <a:t>毒品的危害</a:t>
            </a:r>
            <a:endParaRPr lang="en-US" altLang="zh-CN" sz="3600" b="1" dirty="0">
              <a:solidFill>
                <a:srgbClr val="C00000"/>
              </a:solidFill>
              <a:latin typeface="+mj-ea"/>
              <a:ea typeface="+mj-ea"/>
            </a:endParaRPr>
          </a:p>
        </p:txBody>
      </p:sp>
      <p:grpSp>
        <p:nvGrpSpPr>
          <p:cNvPr id="35" name="组合 34"/>
          <p:cNvGrpSpPr/>
          <p:nvPr/>
        </p:nvGrpSpPr>
        <p:grpSpPr bwMode="auto">
          <a:xfrm>
            <a:off x="2484438" y="1717675"/>
            <a:ext cx="1601787" cy="1360488"/>
            <a:chOff x="1881842" y="2656049"/>
            <a:chExt cx="2397222" cy="2093640"/>
          </a:xfrm>
        </p:grpSpPr>
        <p:grpSp>
          <p:nvGrpSpPr>
            <p:cNvPr id="36" name="组合 35"/>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3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noFill/>
              <a:ln w="7938" cap="flat">
                <a:noFill/>
                <a:prstDash val="solid"/>
                <a:miter lim="800000"/>
              </a:ln>
              <a:effectLst/>
            </p:spPr>
            <p:txBody>
              <a:bodyPr/>
              <a:lstStyle/>
              <a:p>
                <a:pPr>
                  <a:defRPr/>
                </a:pPr>
                <a:endParaRPr lang="zh-CN" altLang="en-US">
                  <a:latin typeface="+mj-ea"/>
                  <a:ea typeface="+mj-ea"/>
                </a:endParaRPr>
              </a:p>
            </p:txBody>
          </p:sp>
          <p:sp>
            <p:nvSpPr>
              <p:cNvPr id="40"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tx1"/>
              </a:solidFill>
              <a:ln w="7938" cap="flat">
                <a:noFill/>
                <a:prstDash val="solid"/>
                <a:miter lim="800000"/>
              </a:ln>
              <a:effectLst/>
            </p:spPr>
            <p:txBody>
              <a:bodyPr/>
              <a:lstStyle/>
              <a:p>
                <a:pPr>
                  <a:defRPr/>
                </a:pPr>
                <a:endParaRPr lang="zh-CN" altLang="en-US">
                  <a:latin typeface="+mj-ea"/>
                  <a:ea typeface="+mj-ea"/>
                </a:endParaRPr>
              </a:p>
            </p:txBody>
          </p:sp>
        </p:grpSp>
        <p:sp>
          <p:nvSpPr>
            <p:cNvPr id="37" name="Freeform 7"/>
            <p:cNvSpPr/>
            <p:nvPr/>
          </p:nvSpPr>
          <p:spPr bwMode="auto">
            <a:xfrm>
              <a:off x="2193076" y="2932107"/>
              <a:ext cx="1774753" cy="154152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0"/>
            </a:solidFill>
            <a:ln w="7938" cap="flat">
              <a:noFill/>
              <a:prstDash val="solid"/>
              <a:miter lim="800000"/>
            </a:ln>
            <a:effectLst/>
          </p:spPr>
          <p:txBody>
            <a:bodyPr/>
            <a:lstStyle/>
            <a:p>
              <a:pPr>
                <a:defRPr/>
              </a:pPr>
              <a:endParaRPr lang="zh-CN" altLang="en-US">
                <a:latin typeface="+mj-ea"/>
                <a:ea typeface="+mj-ea"/>
              </a:endParaRPr>
            </a:p>
          </p:txBody>
        </p:sp>
        <p:sp>
          <p:nvSpPr>
            <p:cNvPr id="38" name="TextBox 93"/>
            <p:cNvSpPr txBox="1"/>
            <p:nvPr/>
          </p:nvSpPr>
          <p:spPr>
            <a:xfrm>
              <a:off x="2468674" y="3249695"/>
              <a:ext cx="1249692" cy="1089572"/>
            </a:xfrm>
            <a:prstGeom prst="rect">
              <a:avLst/>
            </a:prstGeom>
            <a:noFill/>
          </p:spPr>
          <p:txBody>
            <a:bodyPr>
              <a:spAutoFit/>
            </a:bodyPr>
            <a:lstStyle/>
            <a:p>
              <a:pPr>
                <a:defRPr/>
              </a:pPr>
              <a:r>
                <a:rPr lang="en-US" altLang="zh-CN" sz="4000" b="1" dirty="0">
                  <a:latin typeface="+mj-ea"/>
                  <a:ea typeface="+mj-ea"/>
                </a:rPr>
                <a:t>02</a:t>
              </a:r>
            </a:p>
          </p:txBody>
        </p:sp>
      </p:gr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500"/>
                                  </p:stCondLst>
                                  <p:childTnLst>
                                    <p:set>
                                      <p:cBhvr>
                                        <p:cTn id="6" dur="1000" fill="hold">
                                          <p:stCondLst>
                                            <p:cond delay="0"/>
                                          </p:stCondLst>
                                        </p:cTn>
                                        <p:tgtEl>
                                          <p:spTgt spid="34"/>
                                        </p:tgtEl>
                                        <p:attrNameLst>
                                          <p:attrName>style.visibility</p:attrName>
                                        </p:attrNameLst>
                                      </p:cBhvr>
                                      <p:to>
                                        <p:strVal val="visible"/>
                                      </p:to>
                                    </p:set>
                                    <p:anim calcmode="lin" valueType="num">
                                      <p:cBhvr additive="base">
                                        <p:cTn id="7" dur="1000"/>
                                        <p:tgtEl>
                                          <p:spTgt spid="34"/>
                                        </p:tgtEl>
                                        <p:attrNameLst>
                                          <p:attrName>ppt_x</p:attrName>
                                        </p:attrNameLst>
                                      </p:cBhvr>
                                      <p:tavLst>
                                        <p:tav tm="0">
                                          <p:val>
                                            <p:strVal val="#ppt_x-#ppt_w*1.125000"/>
                                          </p:val>
                                        </p:tav>
                                        <p:tav tm="100000">
                                          <p:val>
                                            <p:strVal val="#ppt_x"/>
                                          </p:val>
                                        </p:tav>
                                      </p:tavLst>
                                    </p:anim>
                                    <p:animEffect transition="in" filter="wipe(right)">
                                      <p:cBhvr>
                                        <p:cTn id="8" dur="1000"/>
                                        <p:tgtEl>
                                          <p:spTgt spid="34"/>
                                        </p:tgtEl>
                                      </p:cBhvr>
                                    </p:animEffect>
                                  </p:childTnLst>
                                </p:cTn>
                              </p:par>
                              <p:par>
                                <p:cTn id="9" presetID="2" presetClass="entr" presetSubtype="3" accel="52000" fill="hold" nodeType="withEffect">
                                  <p:stCondLst>
                                    <p:cond delay="250"/>
                                  </p:stCondLst>
                                  <p:childTnLst>
                                    <p:set>
                                      <p:cBhvr>
                                        <p:cTn id="10" dur="500"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1+#ppt_w/2"/>
                                          </p:val>
                                        </p:tav>
                                        <p:tav tm="100000">
                                          <p:val>
                                            <p:strVal val="#ppt_x"/>
                                          </p:val>
                                        </p:tav>
                                      </p:tavLst>
                                    </p:anim>
                                    <p:anim calcmode="lin" valueType="num">
                                      <p:cBhvr additive="base">
                                        <p:cTn id="12"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1" descr="C:\Users\Administrator\Desktop\图片\E.jpgE"/>
          <p:cNvPicPr>
            <a:picLocks noChangeAspect="1"/>
          </p:cNvPicPr>
          <p:nvPr/>
        </p:nvPicPr>
        <p:blipFill>
          <a:blip r:embed="rId3"/>
          <a:srcRect/>
          <a:stretch>
            <a:fillRect/>
          </a:stretch>
        </p:blipFill>
        <p:spPr>
          <a:xfrm>
            <a:off x="4281170" y="1118870"/>
            <a:ext cx="1139825" cy="1265555"/>
          </a:xfrm>
          <a:prstGeom prst="ellipse">
            <a:avLst/>
          </a:prstGeom>
          <a:solidFill>
            <a:schemeClr val="accent5"/>
          </a:solidFill>
          <a:ln w="57150">
            <a:solidFill>
              <a:schemeClr val="tx1"/>
            </a:solidFill>
          </a:ln>
          <a:effectLst>
            <a:outerShdw blurRad="228600" dist="114300" dir="6840000" sx="99000" sy="99000" algn="tl" rotWithShape="0">
              <a:prstClr val="black">
                <a:alpha val="40000"/>
              </a:prstClr>
            </a:outerShdw>
          </a:effectLst>
        </p:spPr>
      </p:pic>
      <p:pic>
        <p:nvPicPr>
          <p:cNvPr id="5" name="图片占位符 29" descr="C:\Users\Administrator\Desktop\图片\F.jpgF"/>
          <p:cNvPicPr>
            <a:picLocks noChangeAspect="1"/>
          </p:cNvPicPr>
          <p:nvPr/>
        </p:nvPicPr>
        <p:blipFill>
          <a:blip r:embed="rId4"/>
          <a:srcRect/>
          <a:stretch>
            <a:fillRect/>
          </a:stretch>
        </p:blipFill>
        <p:spPr>
          <a:xfrm>
            <a:off x="6497745" y="1399278"/>
            <a:ext cx="1766888" cy="1162050"/>
          </a:xfrm>
          <a:prstGeom prst="ellipse">
            <a:avLst/>
          </a:prstGeom>
          <a:solidFill>
            <a:schemeClr val="accent5"/>
          </a:solidFill>
          <a:ln w="57150">
            <a:solidFill>
              <a:schemeClr val="tx1"/>
            </a:solidFill>
          </a:ln>
          <a:effectLst>
            <a:outerShdw blurRad="228600" dist="114300" dir="6840000" sx="99000" sy="99000" algn="tl" rotWithShape="0">
              <a:prstClr val="black">
                <a:alpha val="40000"/>
              </a:prstClr>
            </a:outerShdw>
          </a:effectLst>
        </p:spPr>
      </p:pic>
      <p:pic>
        <p:nvPicPr>
          <p:cNvPr id="6" name="图片占位符 26" descr="C:\Users\Administrator\Desktop\图片\Q.jpgQ"/>
          <p:cNvPicPr>
            <a:picLocks noChangeAspect="1"/>
          </p:cNvPicPr>
          <p:nvPr/>
        </p:nvPicPr>
        <p:blipFill>
          <a:blip r:embed="rId5"/>
          <a:srcRect/>
          <a:stretch>
            <a:fillRect/>
          </a:stretch>
        </p:blipFill>
        <p:spPr>
          <a:xfrm>
            <a:off x="5551412" y="3216181"/>
            <a:ext cx="1393825" cy="1411603"/>
          </a:xfrm>
          <a:prstGeom prst="ellipse">
            <a:avLst/>
          </a:prstGeom>
          <a:solidFill>
            <a:schemeClr val="accent5"/>
          </a:solidFill>
          <a:ln w="57150">
            <a:solidFill>
              <a:schemeClr val="tx1"/>
            </a:solidFill>
          </a:ln>
          <a:effectLst>
            <a:outerShdw blurRad="228600" dist="114300" dir="6840000" sx="99000" sy="99000" algn="tl" rotWithShape="0">
              <a:prstClr val="black">
                <a:alpha val="40000"/>
              </a:prstClr>
            </a:outerShdw>
          </a:effectLst>
        </p:spPr>
      </p:pic>
      <p:pic>
        <p:nvPicPr>
          <p:cNvPr id="7" name="图片占位符 1" descr="C:\Users\Administrator\Desktop\图片\C.JPEGC"/>
          <p:cNvPicPr>
            <a:picLocks noChangeAspect="1"/>
          </p:cNvPicPr>
          <p:nvPr/>
        </p:nvPicPr>
        <p:blipFill>
          <a:blip r:embed="rId6"/>
          <a:srcRect/>
          <a:stretch>
            <a:fillRect/>
          </a:stretch>
        </p:blipFill>
        <p:spPr>
          <a:xfrm>
            <a:off x="987812" y="1648239"/>
            <a:ext cx="1070610" cy="1177813"/>
          </a:xfrm>
          <a:prstGeom prst="ellipse">
            <a:avLst/>
          </a:prstGeom>
          <a:blipFill>
            <a:blip r:embed="rId7" cstate="print"/>
            <a:stretch>
              <a:fillRect/>
            </a:stretch>
          </a:blipFill>
          <a:ln w="57150">
            <a:solidFill>
              <a:schemeClr val="tx1"/>
            </a:solidFill>
          </a:ln>
          <a:effectLst>
            <a:outerShdw blurRad="228600" dist="114300" dir="6840000" sx="99000" sy="99000" algn="tl" rotWithShape="0">
              <a:prstClr val="black">
                <a:alpha val="40000"/>
              </a:prstClr>
            </a:outerShdw>
          </a:effectLst>
        </p:spPr>
      </p:pic>
      <p:pic>
        <p:nvPicPr>
          <p:cNvPr id="8" name="图片占位符 2" descr="C:\Users\Administrator\Desktop\图片\a.jpga"/>
          <p:cNvPicPr>
            <a:picLocks noChangeAspect="1"/>
          </p:cNvPicPr>
          <p:nvPr/>
        </p:nvPicPr>
        <p:blipFill>
          <a:blip r:embed="rId8"/>
          <a:srcRect/>
          <a:stretch>
            <a:fillRect/>
          </a:stretch>
        </p:blipFill>
        <p:spPr>
          <a:xfrm>
            <a:off x="2630194" y="3055040"/>
            <a:ext cx="1762067" cy="1021715"/>
          </a:xfrm>
          <a:prstGeom prst="ellipse">
            <a:avLst/>
          </a:prstGeom>
          <a:solidFill>
            <a:schemeClr val="accent5"/>
          </a:solidFill>
          <a:ln w="57150">
            <a:solidFill>
              <a:schemeClr val="tx1"/>
            </a:solidFill>
          </a:ln>
          <a:effectLst>
            <a:outerShdw blurRad="228600" dist="114300" dir="6840000" sx="99000" sy="99000" algn="tl" rotWithShape="0">
              <a:prstClr val="black">
                <a:alpha val="40000"/>
              </a:prstClr>
            </a:outerShdw>
          </a:effectLst>
        </p:spPr>
      </p:pic>
      <p:sp>
        <p:nvSpPr>
          <p:cNvPr id="9" name="Rounded Rectangle 36"/>
          <p:cNvSpPr/>
          <p:nvPr/>
        </p:nvSpPr>
        <p:spPr>
          <a:xfrm>
            <a:off x="7594600" y="1093788"/>
            <a:ext cx="1370013" cy="304800"/>
          </a:xfrm>
          <a:prstGeom prst="roundRect">
            <a:avLst>
              <a:gd name="adj" fmla="val 50000"/>
            </a:avLst>
          </a:pr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lIns="91420" tIns="0" rIns="0" bIns="45710"/>
          <a:lstStyle/>
          <a:p>
            <a:pPr>
              <a:defRPr/>
            </a:pPr>
            <a:r>
              <a:rPr lang="zh-CN" altLang="en-US" sz="1600" b="1" dirty="0">
                <a:solidFill>
                  <a:schemeClr val="tx1"/>
                </a:solidFill>
                <a:latin typeface="+mj-ea"/>
                <a:ea typeface="+mj-ea"/>
                <a:cs typeface="Arial" panose="020B0604020202020204" pitchFamily="34" charset="0"/>
              </a:rPr>
              <a:t>   </a:t>
            </a:r>
            <a:r>
              <a:rPr lang="en-US" altLang="zh-CN" sz="1600" b="1" dirty="0">
                <a:solidFill>
                  <a:schemeClr val="tx1"/>
                </a:solidFill>
                <a:latin typeface="+mj-ea"/>
                <a:ea typeface="+mj-ea"/>
                <a:cs typeface="Arial" panose="020B0604020202020204" pitchFamily="34" charset="0"/>
              </a:rPr>
              <a:t>5.</a:t>
            </a:r>
            <a:r>
              <a:rPr lang="zh-CN" altLang="en-US" sz="1600" b="1" dirty="0">
                <a:solidFill>
                  <a:schemeClr val="tx1"/>
                </a:solidFill>
                <a:latin typeface="+mj-ea"/>
                <a:ea typeface="+mj-ea"/>
                <a:cs typeface="Arial" panose="020B0604020202020204" pitchFamily="34" charset="0"/>
              </a:rPr>
              <a:t>加速死亡</a:t>
            </a:r>
          </a:p>
        </p:txBody>
      </p:sp>
      <p:sp>
        <p:nvSpPr>
          <p:cNvPr id="10" name="Rounded Rectangle 33"/>
          <p:cNvSpPr/>
          <p:nvPr/>
        </p:nvSpPr>
        <p:spPr>
          <a:xfrm>
            <a:off x="3962400" y="2825750"/>
            <a:ext cx="1401763" cy="322263"/>
          </a:xfrm>
          <a:prstGeom prst="roundRect">
            <a:avLst>
              <a:gd name="adj" fmla="val 50000"/>
            </a:avLst>
          </a:pr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lIns="91420" tIns="0" rIns="0" bIns="45710"/>
          <a:lstStyle/>
          <a:p>
            <a:pPr>
              <a:defRPr/>
            </a:pPr>
            <a:r>
              <a:rPr lang="zh-CN" altLang="en-US" sz="1600" b="1" dirty="0">
                <a:solidFill>
                  <a:schemeClr val="tx1"/>
                </a:solidFill>
                <a:latin typeface="+mj-ea"/>
                <a:ea typeface="+mj-ea"/>
                <a:cs typeface="Arial" panose="020B0604020202020204" pitchFamily="34" charset="0"/>
              </a:rPr>
              <a:t>   </a:t>
            </a:r>
            <a:r>
              <a:rPr lang="en-US" altLang="zh-CN" sz="1600" b="1" dirty="0">
                <a:solidFill>
                  <a:schemeClr val="tx1"/>
                </a:solidFill>
                <a:latin typeface="+mj-ea"/>
                <a:ea typeface="+mj-ea"/>
                <a:cs typeface="Arial" panose="020B0604020202020204" pitchFamily="34" charset="0"/>
              </a:rPr>
              <a:t>2.</a:t>
            </a:r>
            <a:r>
              <a:rPr lang="zh-CN" altLang="en-US" sz="1600" b="1" dirty="0">
                <a:solidFill>
                  <a:schemeClr val="tx1"/>
                </a:solidFill>
                <a:latin typeface="+mj-ea"/>
                <a:ea typeface="+mj-ea"/>
                <a:cs typeface="Arial" panose="020B0604020202020204" pitchFamily="34" charset="0"/>
              </a:rPr>
              <a:t>精神失常</a:t>
            </a:r>
          </a:p>
        </p:txBody>
      </p:sp>
      <p:sp>
        <p:nvSpPr>
          <p:cNvPr id="11" name="Rounded Rectangle 32"/>
          <p:cNvSpPr/>
          <p:nvPr/>
        </p:nvSpPr>
        <p:spPr>
          <a:xfrm>
            <a:off x="1598613" y="1354138"/>
            <a:ext cx="1390650" cy="320675"/>
          </a:xfrm>
          <a:prstGeom prst="roundRect">
            <a:avLst>
              <a:gd name="adj" fmla="val 50000"/>
            </a:avLst>
          </a:pr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lIns="91420" tIns="0" rIns="0" bIns="45710"/>
          <a:lstStyle/>
          <a:p>
            <a:pPr>
              <a:defRPr/>
            </a:pPr>
            <a:r>
              <a:rPr lang="zh-CN" altLang="en-US" sz="1600" b="1" dirty="0">
                <a:solidFill>
                  <a:schemeClr val="tx1"/>
                </a:solidFill>
                <a:latin typeface="+mj-ea"/>
                <a:ea typeface="+mj-ea"/>
                <a:cs typeface="Arial" panose="020B0604020202020204" pitchFamily="34" charset="0"/>
              </a:rPr>
              <a:t>   </a:t>
            </a:r>
            <a:r>
              <a:rPr lang="en-US" altLang="zh-CN" sz="1600" b="1" dirty="0">
                <a:solidFill>
                  <a:schemeClr val="tx1"/>
                </a:solidFill>
                <a:latin typeface="+mj-ea"/>
                <a:ea typeface="+mj-ea"/>
                <a:cs typeface="Arial" panose="020B0604020202020204" pitchFamily="34" charset="0"/>
              </a:rPr>
              <a:t>1.</a:t>
            </a:r>
            <a:r>
              <a:rPr lang="zh-CN" altLang="en-US" sz="1600" b="1" dirty="0">
                <a:solidFill>
                  <a:schemeClr val="tx1"/>
                </a:solidFill>
                <a:latin typeface="+mj-ea"/>
                <a:ea typeface="+mj-ea"/>
                <a:cs typeface="Arial" panose="020B0604020202020204" pitchFamily="34" charset="0"/>
              </a:rPr>
              <a:t>摧毁健康</a:t>
            </a:r>
          </a:p>
        </p:txBody>
      </p:sp>
      <p:sp>
        <p:nvSpPr>
          <p:cNvPr id="12" name="Rounded Rectangle 34"/>
          <p:cNvSpPr/>
          <p:nvPr/>
        </p:nvSpPr>
        <p:spPr>
          <a:xfrm>
            <a:off x="5086350" y="915988"/>
            <a:ext cx="1411288" cy="320675"/>
          </a:xfrm>
          <a:prstGeom prst="roundRect">
            <a:avLst>
              <a:gd name="adj" fmla="val 50000"/>
            </a:avLst>
          </a:pr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lIns="91420" tIns="0" rIns="0" bIns="45710"/>
          <a:lstStyle/>
          <a:p>
            <a:pPr>
              <a:defRPr/>
            </a:pPr>
            <a:r>
              <a:rPr lang="zh-CN" altLang="en-US" sz="1600" b="1" dirty="0">
                <a:solidFill>
                  <a:schemeClr val="tx1"/>
                </a:solidFill>
                <a:latin typeface="+mj-ea"/>
                <a:ea typeface="+mj-ea"/>
                <a:cs typeface="Arial" panose="020B0604020202020204" pitchFamily="34" charset="0"/>
              </a:rPr>
              <a:t>   </a:t>
            </a:r>
            <a:r>
              <a:rPr lang="en-US" altLang="zh-CN" sz="1600" b="1" dirty="0">
                <a:solidFill>
                  <a:schemeClr val="tx1"/>
                </a:solidFill>
                <a:latin typeface="+mj-ea"/>
                <a:ea typeface="+mj-ea"/>
                <a:cs typeface="Arial" panose="020B0604020202020204" pitchFamily="34" charset="0"/>
              </a:rPr>
              <a:t>3.</a:t>
            </a:r>
            <a:r>
              <a:rPr lang="zh-CN" altLang="en-US" sz="1600" b="1" dirty="0">
                <a:solidFill>
                  <a:schemeClr val="tx1"/>
                </a:solidFill>
                <a:latin typeface="+mj-ea"/>
                <a:ea typeface="+mj-ea"/>
                <a:cs typeface="Arial" panose="020B0604020202020204" pitchFamily="34" charset="0"/>
              </a:rPr>
              <a:t>心理变态</a:t>
            </a:r>
          </a:p>
        </p:txBody>
      </p:sp>
      <p:sp>
        <p:nvSpPr>
          <p:cNvPr id="13" name="Rounded Rectangle 35"/>
          <p:cNvSpPr/>
          <p:nvPr/>
        </p:nvSpPr>
        <p:spPr>
          <a:xfrm>
            <a:off x="6618288" y="3049588"/>
            <a:ext cx="1409700" cy="352425"/>
          </a:xfrm>
          <a:prstGeom prst="roundRect">
            <a:avLst>
              <a:gd name="adj" fmla="val 50000"/>
            </a:avLst>
          </a:pr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lIns="91420" tIns="0" rIns="0" bIns="45710"/>
          <a:lstStyle/>
          <a:p>
            <a:pPr>
              <a:defRPr/>
            </a:pPr>
            <a:r>
              <a:rPr lang="zh-CN" altLang="en-US" sz="1600" b="1" dirty="0">
                <a:solidFill>
                  <a:schemeClr val="tx1"/>
                </a:solidFill>
                <a:latin typeface="+mj-ea"/>
                <a:ea typeface="+mj-ea"/>
                <a:cs typeface="Arial" panose="020B0604020202020204" pitchFamily="34" charset="0"/>
              </a:rPr>
              <a:t>   </a:t>
            </a:r>
            <a:r>
              <a:rPr lang="en-US" altLang="zh-CN" sz="1600" b="1" dirty="0">
                <a:solidFill>
                  <a:schemeClr val="tx1"/>
                </a:solidFill>
                <a:latin typeface="+mj-ea"/>
                <a:ea typeface="+mj-ea"/>
                <a:cs typeface="Arial" panose="020B0604020202020204" pitchFamily="34" charset="0"/>
              </a:rPr>
              <a:t>4.</a:t>
            </a:r>
            <a:r>
              <a:rPr lang="zh-CN" altLang="en-US" sz="1600" b="1" dirty="0">
                <a:solidFill>
                  <a:schemeClr val="tx1"/>
                </a:solidFill>
                <a:latin typeface="+mj-ea"/>
                <a:ea typeface="+mj-ea"/>
                <a:cs typeface="Arial" panose="020B0604020202020204" pitchFamily="34" charset="0"/>
              </a:rPr>
              <a:t>备受歧视</a:t>
            </a:r>
          </a:p>
        </p:txBody>
      </p:sp>
      <p:sp>
        <p:nvSpPr>
          <p:cNvPr id="30731" name="Text Box 18"/>
          <p:cNvSpPr txBox="1">
            <a:spLocks noChangeArrowheads="1"/>
          </p:cNvSpPr>
          <p:nvPr/>
        </p:nvSpPr>
        <p:spPr bwMode="gray">
          <a:xfrm>
            <a:off x="1016635" y="268288"/>
            <a:ext cx="3132138" cy="460375"/>
          </a:xfrm>
          <a:prstGeom prst="rect">
            <a:avLst/>
          </a:prstGeom>
          <a:noFill/>
          <a:ln w="9525">
            <a:noFill/>
            <a:miter lim="800000"/>
          </a:ln>
        </p:spPr>
        <p:txBody>
          <a:bodyPr>
            <a:spAutoFit/>
          </a:bodyPr>
          <a:lstStyle/>
          <a:p>
            <a:pPr algn="ctr" eaLnBrk="0" hangingPunct="0"/>
            <a:r>
              <a:rPr lang="zh-CN" altLang="en-US" sz="2400">
                <a:solidFill>
                  <a:srgbClr val="C00000"/>
                </a:solidFill>
                <a:latin typeface="微软雅黑" panose="020B0503020204020204" pitchFamily="34" charset="-122"/>
                <a:ea typeface="微软雅黑" panose="020B0503020204020204" pitchFamily="34" charset="-122"/>
              </a:rPr>
              <a:t>吸毒对个人的危害</a:t>
            </a:r>
          </a:p>
        </p:txBody>
      </p:sp>
      <p:pic>
        <p:nvPicPr>
          <p:cNvPr id="30732" name="图片 16"/>
          <p:cNvPicPr>
            <a:picLocks noChangeAspect="1"/>
          </p:cNvPicPr>
          <p:nvPr/>
        </p:nvPicPr>
        <p:blipFill>
          <a:blip r:embed="rId9"/>
          <a:srcRect/>
          <a:stretch>
            <a:fillRect/>
          </a:stretch>
        </p:blipFill>
        <p:spPr bwMode="auto">
          <a:xfrm>
            <a:off x="7826375" y="4394200"/>
            <a:ext cx="1138238" cy="769938"/>
          </a:xfrm>
          <a:prstGeom prst="rect">
            <a:avLst/>
          </a:prstGeom>
          <a:noFill/>
          <a:ln w="9525">
            <a:noFill/>
            <a:miter lim="800000"/>
            <a:headEnd/>
            <a:tailEnd/>
          </a:ln>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 fill="hold">
                                          <p:stCondLst>
                                            <p:cond delay="0"/>
                                          </p:stCondLst>
                                        </p:cTn>
                                        <p:tgtEl>
                                          <p:spTgt spid="30731"/>
                                        </p:tgtEl>
                                        <p:attrNameLst>
                                          <p:attrName>style.visibility</p:attrName>
                                        </p:attrNameLst>
                                      </p:cBhvr>
                                      <p:to>
                                        <p:strVal val="visible"/>
                                      </p:to>
                                    </p:set>
                                    <p:anim calcmode="lin" valueType="num">
                                      <p:cBhvr additive="base">
                                        <p:cTn id="7" dur="500" fill="hold"/>
                                        <p:tgtEl>
                                          <p:spTgt spid="30731"/>
                                        </p:tgtEl>
                                        <p:attrNameLst>
                                          <p:attrName>ppt_x</p:attrName>
                                        </p:attrNameLst>
                                      </p:cBhvr>
                                      <p:tavLst>
                                        <p:tav tm="0">
                                          <p:val>
                                            <p:strVal val="1+#ppt_w/2"/>
                                          </p:val>
                                        </p:tav>
                                        <p:tav tm="100000">
                                          <p:val>
                                            <p:strVal val="#ppt_x"/>
                                          </p:val>
                                        </p:tav>
                                      </p:tavLst>
                                    </p:anim>
                                    <p:anim calcmode="lin" valueType="num">
                                      <p:cBhvr additive="base">
                                        <p:cTn id="8" dur="500" fill="hold"/>
                                        <p:tgtEl>
                                          <p:spTgt spid="30731"/>
                                        </p:tgtEl>
                                        <p:attrNameLst>
                                          <p:attrName>ppt_y</p:attrName>
                                        </p:attrNameLst>
                                      </p:cBhvr>
                                      <p:tavLst>
                                        <p:tav tm="0">
                                          <p:val>
                                            <p:strVal val="#ppt_y"/>
                                          </p:val>
                                        </p:tav>
                                        <p:tav tm="100000">
                                          <p:val>
                                            <p:strVal val="#ppt_y"/>
                                          </p:val>
                                        </p:tav>
                                      </p:tavLst>
                                    </p:anim>
                                  </p:childTnLst>
                                </p:cTn>
                              </p:par>
                            </p:childTnLst>
                          </p:cTn>
                        </p:par>
                        <p:par>
                          <p:cTn id="9" fill="hold">
                            <p:stCondLst>
                              <p:cond delay="850"/>
                            </p:stCondLst>
                            <p:childTnLst>
                              <p:par>
                                <p:cTn id="10" presetID="2" presetClass="entr" presetSubtype="9" accel="65000" fill="hold" nodeType="afterEffect">
                                  <p:stCondLst>
                                    <p:cond delay="0"/>
                                  </p:stCondLst>
                                  <p:childTnLst>
                                    <p:set>
                                      <p:cBhvr>
                                        <p:cTn id="11" dur="1000" fill="hold">
                                          <p:stCondLst>
                                            <p:cond delay="0"/>
                                          </p:stCondLst>
                                        </p:cTn>
                                        <p:tgtEl>
                                          <p:spTgt spid="7"/>
                                        </p:tgtEl>
                                        <p:attrNameLst>
                                          <p:attrName>style.visibility</p:attrName>
                                        </p:attrNameLst>
                                      </p:cBhvr>
                                      <p:to>
                                        <p:strVal val="visible"/>
                                      </p:to>
                                    </p:set>
                                    <p:anim calcmode="lin" valueType="num">
                                      <p:cBhvr additive="base">
                                        <p:cTn id="12" dur="1000" fill="hold"/>
                                        <p:tgtEl>
                                          <p:spTgt spid="7"/>
                                        </p:tgtEl>
                                        <p:attrNameLst>
                                          <p:attrName>ppt_x</p:attrName>
                                        </p:attrNameLst>
                                      </p:cBhvr>
                                      <p:tavLst>
                                        <p:tav tm="0">
                                          <p:val>
                                            <p:strVal val="0-#ppt_w/2"/>
                                          </p:val>
                                        </p:tav>
                                        <p:tav tm="100000">
                                          <p:val>
                                            <p:strVal val="#ppt_x"/>
                                          </p:val>
                                        </p:tav>
                                      </p:tavLst>
                                    </p:anim>
                                    <p:anim calcmode="lin" valueType="num">
                                      <p:cBhvr additive="base">
                                        <p:cTn id="13" dur="1000" fill="hold"/>
                                        <p:tgtEl>
                                          <p:spTgt spid="7"/>
                                        </p:tgtEl>
                                        <p:attrNameLst>
                                          <p:attrName>ppt_y</p:attrName>
                                        </p:attrNameLst>
                                      </p:cBhvr>
                                      <p:tavLst>
                                        <p:tav tm="0">
                                          <p:val>
                                            <p:strVal val="0-#ppt_h/2"/>
                                          </p:val>
                                        </p:tav>
                                        <p:tav tm="100000">
                                          <p:val>
                                            <p:strVal val="#ppt_y"/>
                                          </p:val>
                                        </p:tav>
                                      </p:tavLst>
                                    </p:anim>
                                  </p:childTnLst>
                                </p:cTn>
                              </p:par>
                              <p:par>
                                <p:cTn id="14" presetID="2" presetClass="entr" presetSubtype="1" accel="65000" fill="hold" nodeType="withEffect">
                                  <p:stCondLst>
                                    <p:cond delay="0"/>
                                  </p:stCondLst>
                                  <p:childTnLst>
                                    <p:set>
                                      <p:cBhvr>
                                        <p:cTn id="15" dur="1000" fill="hold">
                                          <p:stCondLst>
                                            <p:cond delay="0"/>
                                          </p:stCondLst>
                                        </p:cTn>
                                        <p:tgtEl>
                                          <p:spTgt spid="8"/>
                                        </p:tgtEl>
                                        <p:attrNameLst>
                                          <p:attrName>style.visibility</p:attrName>
                                        </p:attrNameLst>
                                      </p:cBhvr>
                                      <p:to>
                                        <p:strVal val="visible"/>
                                      </p:to>
                                    </p:set>
                                    <p:anim calcmode="lin" valueType="num">
                                      <p:cBhvr additive="base">
                                        <p:cTn id="16" dur="1000" fill="hold"/>
                                        <p:tgtEl>
                                          <p:spTgt spid="8"/>
                                        </p:tgtEl>
                                        <p:attrNameLst>
                                          <p:attrName>ppt_x</p:attrName>
                                        </p:attrNameLst>
                                      </p:cBhvr>
                                      <p:tavLst>
                                        <p:tav tm="0">
                                          <p:val>
                                            <p:strVal val="#ppt_x"/>
                                          </p:val>
                                        </p:tav>
                                        <p:tav tm="100000">
                                          <p:val>
                                            <p:strVal val="#ppt_x"/>
                                          </p:val>
                                        </p:tav>
                                      </p:tavLst>
                                    </p:anim>
                                    <p:anim calcmode="lin" valueType="num">
                                      <p:cBhvr additive="base">
                                        <p:cTn id="17" dur="1000" fill="hold"/>
                                        <p:tgtEl>
                                          <p:spTgt spid="8"/>
                                        </p:tgtEl>
                                        <p:attrNameLst>
                                          <p:attrName>ppt_y</p:attrName>
                                        </p:attrNameLst>
                                      </p:cBhvr>
                                      <p:tavLst>
                                        <p:tav tm="0">
                                          <p:val>
                                            <p:strVal val="0-#ppt_h/2"/>
                                          </p:val>
                                        </p:tav>
                                        <p:tav tm="100000">
                                          <p:val>
                                            <p:strVal val="#ppt_y"/>
                                          </p:val>
                                        </p:tav>
                                      </p:tavLst>
                                    </p:anim>
                                  </p:childTnLst>
                                </p:cTn>
                              </p:par>
                              <p:par>
                                <p:cTn id="18" presetID="2" presetClass="entr" presetSubtype="3" accel="65000" fill="hold" nodeType="withEffect">
                                  <p:stCondLst>
                                    <p:cond delay="0"/>
                                  </p:stCondLst>
                                  <p:childTnLst>
                                    <p:set>
                                      <p:cBhvr>
                                        <p:cTn id="19" dur="1000" fill="hold">
                                          <p:stCondLst>
                                            <p:cond delay="0"/>
                                          </p:stCondLst>
                                        </p:cTn>
                                        <p:tgtEl>
                                          <p:spTgt spid="4"/>
                                        </p:tgtEl>
                                        <p:attrNameLst>
                                          <p:attrName>style.visibility</p:attrName>
                                        </p:attrNameLst>
                                      </p:cBhvr>
                                      <p:to>
                                        <p:strVal val="visible"/>
                                      </p:to>
                                    </p:set>
                                    <p:anim calcmode="lin" valueType="num">
                                      <p:cBhvr additive="base">
                                        <p:cTn id="20" dur="1000" fill="hold"/>
                                        <p:tgtEl>
                                          <p:spTgt spid="4"/>
                                        </p:tgtEl>
                                        <p:attrNameLst>
                                          <p:attrName>ppt_x</p:attrName>
                                        </p:attrNameLst>
                                      </p:cBhvr>
                                      <p:tavLst>
                                        <p:tav tm="0">
                                          <p:val>
                                            <p:strVal val="1+#ppt_w/2"/>
                                          </p:val>
                                        </p:tav>
                                        <p:tav tm="100000">
                                          <p:val>
                                            <p:strVal val="#ppt_x"/>
                                          </p:val>
                                        </p:tav>
                                      </p:tavLst>
                                    </p:anim>
                                    <p:anim calcmode="lin" valueType="num">
                                      <p:cBhvr additive="base">
                                        <p:cTn id="21" dur="1000" fill="hold"/>
                                        <p:tgtEl>
                                          <p:spTgt spid="4"/>
                                        </p:tgtEl>
                                        <p:attrNameLst>
                                          <p:attrName>ppt_y</p:attrName>
                                        </p:attrNameLst>
                                      </p:cBhvr>
                                      <p:tavLst>
                                        <p:tav tm="0">
                                          <p:val>
                                            <p:strVal val="0-#ppt_h/2"/>
                                          </p:val>
                                        </p:tav>
                                        <p:tav tm="100000">
                                          <p:val>
                                            <p:strVal val="#ppt_y"/>
                                          </p:val>
                                        </p:tav>
                                      </p:tavLst>
                                    </p:anim>
                                  </p:childTnLst>
                                </p:cTn>
                              </p:par>
                              <p:par>
                                <p:cTn id="22" presetID="2" presetClass="entr" presetSubtype="12" accel="65000" fill="hold" nodeType="withEffect">
                                  <p:stCondLst>
                                    <p:cond delay="0"/>
                                  </p:stCondLst>
                                  <p:childTnLst>
                                    <p:set>
                                      <p:cBhvr>
                                        <p:cTn id="23" dur="1000" fill="hold">
                                          <p:stCondLst>
                                            <p:cond delay="0"/>
                                          </p:stCondLst>
                                        </p:cTn>
                                        <p:tgtEl>
                                          <p:spTgt spid="6"/>
                                        </p:tgtEl>
                                        <p:attrNameLst>
                                          <p:attrName>style.visibility</p:attrName>
                                        </p:attrNameLst>
                                      </p:cBhvr>
                                      <p:to>
                                        <p:strVal val="visible"/>
                                      </p:to>
                                    </p:set>
                                    <p:anim calcmode="lin" valueType="num">
                                      <p:cBhvr additive="base">
                                        <p:cTn id="24" dur="1000" fill="hold"/>
                                        <p:tgtEl>
                                          <p:spTgt spid="6"/>
                                        </p:tgtEl>
                                        <p:attrNameLst>
                                          <p:attrName>ppt_x</p:attrName>
                                        </p:attrNameLst>
                                      </p:cBhvr>
                                      <p:tavLst>
                                        <p:tav tm="0">
                                          <p:val>
                                            <p:strVal val="0-#ppt_w/2"/>
                                          </p:val>
                                        </p:tav>
                                        <p:tav tm="100000">
                                          <p:val>
                                            <p:strVal val="#ppt_x"/>
                                          </p:val>
                                        </p:tav>
                                      </p:tavLst>
                                    </p:anim>
                                    <p:anim calcmode="lin" valueType="num">
                                      <p:cBhvr additive="base">
                                        <p:cTn id="25" dur="1000" fill="hold"/>
                                        <p:tgtEl>
                                          <p:spTgt spid="6"/>
                                        </p:tgtEl>
                                        <p:attrNameLst>
                                          <p:attrName>ppt_y</p:attrName>
                                        </p:attrNameLst>
                                      </p:cBhvr>
                                      <p:tavLst>
                                        <p:tav tm="0">
                                          <p:val>
                                            <p:strVal val="1+#ppt_h/2"/>
                                          </p:val>
                                        </p:tav>
                                        <p:tav tm="100000">
                                          <p:val>
                                            <p:strVal val="#ppt_y"/>
                                          </p:val>
                                        </p:tav>
                                      </p:tavLst>
                                    </p:anim>
                                  </p:childTnLst>
                                </p:cTn>
                              </p:par>
                              <p:par>
                                <p:cTn id="26" presetID="2" presetClass="entr" presetSubtype="6" accel="65000" fill="hold" nodeType="withEffect">
                                  <p:stCondLst>
                                    <p:cond delay="0"/>
                                  </p:stCondLst>
                                  <p:childTnLst>
                                    <p:set>
                                      <p:cBhvr>
                                        <p:cTn id="27" dur="1000" fill="hold">
                                          <p:stCondLst>
                                            <p:cond delay="0"/>
                                          </p:stCondLst>
                                        </p:cTn>
                                        <p:tgtEl>
                                          <p:spTgt spid="5"/>
                                        </p:tgtEl>
                                        <p:attrNameLst>
                                          <p:attrName>style.visibility</p:attrName>
                                        </p:attrNameLst>
                                      </p:cBhvr>
                                      <p:to>
                                        <p:strVal val="visible"/>
                                      </p:to>
                                    </p:set>
                                    <p:anim calcmode="lin" valueType="num">
                                      <p:cBhvr additive="base">
                                        <p:cTn id="28" dur="1000" fill="hold"/>
                                        <p:tgtEl>
                                          <p:spTgt spid="5"/>
                                        </p:tgtEl>
                                        <p:attrNameLst>
                                          <p:attrName>ppt_x</p:attrName>
                                        </p:attrNameLst>
                                      </p:cBhvr>
                                      <p:tavLst>
                                        <p:tav tm="0">
                                          <p:val>
                                            <p:strVal val="1+#ppt_w/2"/>
                                          </p:val>
                                        </p:tav>
                                        <p:tav tm="100000">
                                          <p:val>
                                            <p:strVal val="#ppt_x"/>
                                          </p:val>
                                        </p:tav>
                                      </p:tavLst>
                                    </p:anim>
                                    <p:anim calcmode="lin" valueType="num">
                                      <p:cBhvr additive="base">
                                        <p:cTn id="29" dur="10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1850"/>
                            </p:stCondLst>
                            <p:childTnLst>
                              <p:par>
                                <p:cTn id="31" presetID="53" presetClass="entr" presetSubtype="16"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2350"/>
                            </p:stCondLst>
                            <p:childTnLst>
                              <p:par>
                                <p:cTn id="37" presetID="53" presetClass="entr" presetSubtype="16"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par>
                          <p:cTn id="42" fill="hold">
                            <p:stCondLst>
                              <p:cond delay="285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3350"/>
                            </p:stCondLst>
                            <p:childTnLst>
                              <p:par>
                                <p:cTn id="49" presetID="53" presetClass="entr" presetSubtype="16"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3850"/>
                            </p:stCondLst>
                            <p:childTnLst>
                              <p:par>
                                <p:cTn id="55" presetID="53" presetClass="entr" presetSubtype="16"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13" grpId="0" bldLvl="0" animBg="1"/>
      <p:bldP spid="307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C:\Users\Administrator\Desktop\图片\b.jpegb"/>
          <p:cNvPicPr>
            <a:picLocks noChangeAspect="1"/>
          </p:cNvPicPr>
          <p:nvPr/>
        </p:nvPicPr>
        <p:blipFill>
          <a:blip r:embed="rId3"/>
          <a:srcRect/>
          <a:stretch>
            <a:fillRect/>
          </a:stretch>
        </p:blipFill>
        <p:spPr bwMode="auto">
          <a:xfrm>
            <a:off x="4856163" y="928688"/>
            <a:ext cx="4154487" cy="3097212"/>
          </a:xfrm>
          <a:prstGeom prst="rect">
            <a:avLst/>
          </a:prstGeom>
          <a:noFill/>
          <a:ln w="9525">
            <a:noFill/>
            <a:miter lim="800000"/>
            <a:headEnd/>
            <a:tailEnd/>
          </a:ln>
        </p:spPr>
      </p:pic>
      <p:sp>
        <p:nvSpPr>
          <p:cNvPr id="25" name="Pentagon 25"/>
          <p:cNvSpPr/>
          <p:nvPr/>
        </p:nvSpPr>
        <p:spPr>
          <a:xfrm>
            <a:off x="539750" y="1255713"/>
            <a:ext cx="455613" cy="273050"/>
          </a:xfrm>
          <a:prstGeom prst="homePlate">
            <a:avLst/>
          </a:prstGeom>
          <a:solidFill>
            <a:srgbClr val="C00000"/>
          </a:solidFill>
          <a:ln w="28575">
            <a:solidFill>
              <a:srgbClr val="C00000"/>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9" rIns="68576" bIns="34289" anchor="ctr"/>
          <a:lstStyle/>
          <a:p>
            <a:pPr algn="ctr">
              <a:defRPr/>
            </a:pPr>
            <a:r>
              <a:rPr lang="en-US" sz="1600" b="1" dirty="0">
                <a:solidFill>
                  <a:schemeClr val="tx1"/>
                </a:solidFill>
                <a:latin typeface="+mj-ea"/>
                <a:ea typeface="+mj-ea"/>
                <a:cs typeface="+mn-ea"/>
                <a:sym typeface="+mn-lt"/>
              </a:rPr>
              <a:t>01</a:t>
            </a:r>
          </a:p>
        </p:txBody>
      </p:sp>
      <p:sp>
        <p:nvSpPr>
          <p:cNvPr id="26" name="Rectangle 26"/>
          <p:cNvSpPr/>
          <p:nvPr/>
        </p:nvSpPr>
        <p:spPr>
          <a:xfrm>
            <a:off x="1116013" y="1196975"/>
            <a:ext cx="2960687" cy="436563"/>
          </a:xfrm>
          <a:prstGeom prst="rect">
            <a:avLst/>
          </a:prstGeom>
        </p:spPr>
        <p:txBody>
          <a:bodyPr lIns="68576" tIns="34289" rIns="68576" bIns="34289">
            <a:spAutoFit/>
          </a:bodyPr>
          <a:lstStyle/>
          <a:p>
            <a:pPr>
              <a:lnSpc>
                <a:spcPct val="150000"/>
              </a:lnSpc>
              <a:defRPr/>
            </a:pPr>
            <a:r>
              <a:rPr lang="zh-CN" altLang="en-US" sz="1600" b="1" dirty="0">
                <a:solidFill>
                  <a:schemeClr val="bg1">
                    <a:lumMod val="85000"/>
                    <a:lumOff val="15000"/>
                  </a:schemeClr>
                </a:solidFill>
                <a:latin typeface="+mj-ea"/>
                <a:ea typeface="+mj-ea"/>
                <a:cs typeface="+mn-ea"/>
                <a:sym typeface="+mn-ea"/>
              </a:rPr>
              <a:t>吸毒贻害后代</a:t>
            </a:r>
          </a:p>
        </p:txBody>
      </p:sp>
      <p:sp>
        <p:nvSpPr>
          <p:cNvPr id="27" name="Pentagon 33"/>
          <p:cNvSpPr/>
          <p:nvPr/>
        </p:nvSpPr>
        <p:spPr>
          <a:xfrm>
            <a:off x="539750" y="2270125"/>
            <a:ext cx="455613" cy="273050"/>
          </a:xfrm>
          <a:prstGeom prst="homePlate">
            <a:avLst/>
          </a:prstGeom>
          <a:solidFill>
            <a:srgbClr val="C00000"/>
          </a:solidFill>
          <a:ln w="28575">
            <a:solidFill>
              <a:srgbClr val="C00000"/>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9" rIns="68576" bIns="34289" anchor="ctr"/>
          <a:lstStyle/>
          <a:p>
            <a:pPr algn="ctr">
              <a:defRPr/>
            </a:pPr>
            <a:r>
              <a:rPr lang="en-US" sz="1600" b="1" dirty="0">
                <a:solidFill>
                  <a:schemeClr val="tx1"/>
                </a:solidFill>
                <a:latin typeface="+mj-ea"/>
                <a:ea typeface="+mj-ea"/>
                <a:cs typeface="+mn-ea"/>
                <a:sym typeface="+mn-lt"/>
              </a:rPr>
              <a:t>02</a:t>
            </a:r>
          </a:p>
        </p:txBody>
      </p:sp>
      <p:sp>
        <p:nvSpPr>
          <p:cNvPr id="28" name="Rectangle 34"/>
          <p:cNvSpPr/>
          <p:nvPr/>
        </p:nvSpPr>
        <p:spPr>
          <a:xfrm>
            <a:off x="1168400" y="2233613"/>
            <a:ext cx="2466975" cy="436562"/>
          </a:xfrm>
          <a:prstGeom prst="rect">
            <a:avLst/>
          </a:prstGeom>
        </p:spPr>
        <p:txBody>
          <a:bodyPr lIns="68576" tIns="34289" rIns="68576" bIns="34289">
            <a:spAutoFit/>
          </a:bodyPr>
          <a:lstStyle/>
          <a:p>
            <a:pPr>
              <a:lnSpc>
                <a:spcPct val="150000"/>
              </a:lnSpc>
              <a:defRPr/>
            </a:pPr>
            <a:r>
              <a:rPr lang="zh-CN" altLang="en-US" sz="1600" b="1" dirty="0">
                <a:solidFill>
                  <a:schemeClr val="bg1">
                    <a:lumMod val="85000"/>
                    <a:lumOff val="15000"/>
                  </a:schemeClr>
                </a:solidFill>
                <a:latin typeface="+mj-ea"/>
                <a:ea typeface="+mj-ea"/>
                <a:cs typeface="+mn-ea"/>
                <a:sym typeface="+mn-lt"/>
              </a:rPr>
              <a:t>耗费大量钱财</a:t>
            </a:r>
          </a:p>
        </p:txBody>
      </p:sp>
      <p:sp>
        <p:nvSpPr>
          <p:cNvPr id="29" name="Pentagon 36"/>
          <p:cNvSpPr/>
          <p:nvPr/>
        </p:nvSpPr>
        <p:spPr>
          <a:xfrm>
            <a:off x="539750" y="3252788"/>
            <a:ext cx="455613" cy="273050"/>
          </a:xfrm>
          <a:prstGeom prst="homePlate">
            <a:avLst/>
          </a:prstGeom>
          <a:solidFill>
            <a:srgbClr val="C00000"/>
          </a:solidFill>
          <a:ln w="28575">
            <a:solidFill>
              <a:srgbClr val="C00000"/>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9" rIns="68576" bIns="34289" anchor="ctr"/>
          <a:lstStyle/>
          <a:p>
            <a:pPr algn="ctr">
              <a:defRPr/>
            </a:pPr>
            <a:r>
              <a:rPr lang="en-US" sz="1600" b="1" dirty="0">
                <a:solidFill>
                  <a:schemeClr val="tx1"/>
                </a:solidFill>
                <a:latin typeface="+mj-ea"/>
                <a:ea typeface="+mj-ea"/>
                <a:cs typeface="+mn-ea"/>
                <a:sym typeface="+mn-lt"/>
              </a:rPr>
              <a:t>03</a:t>
            </a:r>
          </a:p>
        </p:txBody>
      </p:sp>
      <p:sp>
        <p:nvSpPr>
          <p:cNvPr id="30" name="Rectangle 37"/>
          <p:cNvSpPr/>
          <p:nvPr/>
        </p:nvSpPr>
        <p:spPr>
          <a:xfrm>
            <a:off x="1168400" y="3146425"/>
            <a:ext cx="2351088" cy="436563"/>
          </a:xfrm>
          <a:prstGeom prst="rect">
            <a:avLst/>
          </a:prstGeom>
        </p:spPr>
        <p:txBody>
          <a:bodyPr lIns="68576" tIns="34289" rIns="68576" bIns="34289">
            <a:spAutoFit/>
          </a:bodyPr>
          <a:lstStyle/>
          <a:p>
            <a:pPr>
              <a:lnSpc>
                <a:spcPct val="150000"/>
              </a:lnSpc>
              <a:defRPr/>
            </a:pPr>
            <a:r>
              <a:rPr lang="zh-CN" altLang="en-US" sz="1600" b="1" dirty="0">
                <a:solidFill>
                  <a:schemeClr val="bg1">
                    <a:lumMod val="85000"/>
                    <a:lumOff val="15000"/>
                  </a:schemeClr>
                </a:solidFill>
                <a:latin typeface="+mj-ea"/>
                <a:ea typeface="+mj-ea"/>
                <a:cs typeface="+mn-ea"/>
                <a:sym typeface="+mn-ea"/>
              </a:rPr>
              <a:t>家破人亡、众叛亲离</a:t>
            </a:r>
          </a:p>
        </p:txBody>
      </p:sp>
      <p:sp>
        <p:nvSpPr>
          <p:cNvPr id="32776" name="Text Box 18"/>
          <p:cNvSpPr txBox="1">
            <a:spLocks noChangeArrowheads="1"/>
          </p:cNvSpPr>
          <p:nvPr/>
        </p:nvSpPr>
        <p:spPr bwMode="gray">
          <a:xfrm>
            <a:off x="1231265" y="268288"/>
            <a:ext cx="2689225" cy="460375"/>
          </a:xfrm>
          <a:prstGeom prst="rect">
            <a:avLst/>
          </a:prstGeom>
          <a:noFill/>
          <a:ln w="9525">
            <a:noFill/>
            <a:miter lim="800000"/>
          </a:ln>
        </p:spPr>
        <p:txBody>
          <a:bodyPr>
            <a:spAutoFit/>
          </a:bodyPr>
          <a:lstStyle/>
          <a:p>
            <a:pPr algn="ctr" eaLnBrk="0" hangingPunct="0"/>
            <a:r>
              <a:rPr lang="zh-CN" altLang="en-US" sz="2400">
                <a:solidFill>
                  <a:srgbClr val="C00000"/>
                </a:solidFill>
                <a:latin typeface="微软雅黑" panose="020B0503020204020204" pitchFamily="34" charset="-122"/>
                <a:ea typeface="微软雅黑" panose="020B0503020204020204" pitchFamily="34" charset="-122"/>
                <a:sym typeface="+mn-ea"/>
              </a:rPr>
              <a:t>吸毒对家庭的危害</a:t>
            </a:r>
          </a:p>
        </p:txBody>
      </p:sp>
      <p:sp>
        <p:nvSpPr>
          <p:cNvPr id="7" name="文本框 6"/>
          <p:cNvSpPr txBox="1">
            <a:spLocks noChangeArrowheads="1"/>
          </p:cNvSpPr>
          <p:nvPr/>
        </p:nvSpPr>
        <p:spPr bwMode="auto">
          <a:xfrm>
            <a:off x="738188" y="1733550"/>
            <a:ext cx="4049712" cy="431800"/>
          </a:xfrm>
          <a:prstGeom prst="rect">
            <a:avLst/>
          </a:prstGeom>
          <a:noFill/>
          <a:ln w="9525">
            <a:noFill/>
            <a:miter lim="800000"/>
          </a:ln>
        </p:spPr>
        <p:txBody>
          <a:bodyPr wrap="none" lIns="0" tIns="0" rIns="0" bIns="0">
            <a:spAutoFit/>
          </a:bodyPr>
          <a:lstStyle/>
          <a:p>
            <a:r>
              <a:rPr lang="en-US" altLang="zh-CN" sz="1400">
                <a:solidFill>
                  <a:schemeClr val="bg1"/>
                </a:solidFill>
                <a:latin typeface="微软雅黑" panose="020B0503020204020204" pitchFamily="34" charset="-122"/>
                <a:ea typeface="微软雅黑" panose="020B0503020204020204" pitchFamily="34" charset="-122"/>
                <a:sym typeface="+mn-ea"/>
              </a:rPr>
              <a:t>      </a:t>
            </a:r>
            <a:r>
              <a:rPr lang="zh-CN" altLang="en-US" sz="1400">
                <a:solidFill>
                  <a:schemeClr val="bg1"/>
                </a:solidFill>
                <a:latin typeface="微软雅黑" panose="020B0503020204020204" pitchFamily="34" charset="-122"/>
                <a:ea typeface="微软雅黑" panose="020B0503020204020204" pitchFamily="34" charset="-122"/>
                <a:sym typeface="+mn-ea"/>
              </a:rPr>
              <a:t>父母吸毒对胎儿和儿童生长将造成严重损害。许</a:t>
            </a:r>
          </a:p>
          <a:p>
            <a:r>
              <a:rPr lang="zh-CN" altLang="en-US" sz="1400">
                <a:solidFill>
                  <a:schemeClr val="bg1"/>
                </a:solidFill>
                <a:latin typeface="微软雅黑" panose="020B0503020204020204" pitchFamily="34" charset="-122"/>
                <a:ea typeface="微软雅黑" panose="020B0503020204020204" pitchFamily="34" charset="-122"/>
                <a:sym typeface="+mn-ea"/>
              </a:rPr>
              <a:t>多先天性呆痴、残疾的婴儿就是由父母吸毒引起的</a:t>
            </a:r>
            <a:r>
              <a:rPr lang="en-US" altLang="zh-CN" sz="1400">
                <a:solidFill>
                  <a:schemeClr val="bg1"/>
                </a:solidFill>
                <a:latin typeface="微软雅黑" panose="020B0503020204020204" pitchFamily="34" charset="-122"/>
                <a:ea typeface="微软雅黑" panose="020B0503020204020204" pitchFamily="34" charset="-122"/>
                <a:sym typeface="+mn-ea"/>
              </a:rPr>
              <a:t>.</a:t>
            </a:r>
            <a:endParaRPr lang="en-US" altLang="zh-CN" sz="1400" b="1">
              <a:solidFill>
                <a:schemeClr val="bg1"/>
              </a:solidFill>
              <a:latin typeface="微软雅黑" panose="020B0503020204020204" pitchFamily="34" charset="-122"/>
              <a:ea typeface="微软雅黑" panose="020B0503020204020204" pitchFamily="34" charset="-122"/>
              <a:sym typeface="+mn-ea"/>
            </a:endParaRPr>
          </a:p>
        </p:txBody>
      </p:sp>
      <p:sp>
        <p:nvSpPr>
          <p:cNvPr id="8" name="文本框 7"/>
          <p:cNvSpPr txBox="1">
            <a:spLocks noChangeArrowheads="1"/>
          </p:cNvSpPr>
          <p:nvPr/>
        </p:nvSpPr>
        <p:spPr bwMode="auto">
          <a:xfrm>
            <a:off x="1330325" y="2754313"/>
            <a:ext cx="2817813" cy="215900"/>
          </a:xfrm>
          <a:prstGeom prst="rect">
            <a:avLst/>
          </a:prstGeom>
          <a:noFill/>
          <a:ln w="9525">
            <a:noFill/>
            <a:miter lim="800000"/>
          </a:ln>
        </p:spPr>
        <p:txBody>
          <a:bodyPr lIns="0" tIns="0" rIns="0" bIns="0">
            <a:spAutoFit/>
          </a:bodyPr>
          <a:lstStyle/>
          <a:p>
            <a:r>
              <a:rPr lang="zh-CN" altLang="en-US" sz="1400">
                <a:solidFill>
                  <a:schemeClr val="bg1"/>
                </a:solidFill>
                <a:latin typeface="微软雅黑" panose="020B0503020204020204" pitchFamily="34" charset="-122"/>
                <a:ea typeface="微软雅黑" panose="020B0503020204020204" pitchFamily="34" charset="-122"/>
                <a:sym typeface="Impact" panose="020B0806030902050204" pitchFamily="34" charset="0"/>
              </a:rPr>
              <a:t>吸毒的高额支出，致使家徒四壁。</a:t>
            </a:r>
            <a:endParaRPr lang="zh-CN" altLang="en-US" sz="1400" b="1">
              <a:solidFill>
                <a:schemeClr val="bg1"/>
              </a:solidFill>
              <a:latin typeface="微软雅黑" panose="020B0503020204020204" pitchFamily="34" charset="-122"/>
              <a:ea typeface="微软雅黑" panose="020B0503020204020204" pitchFamily="34" charset="-122"/>
              <a:sym typeface="Impact" panose="020B0806030902050204" pitchFamily="34" charset="0"/>
            </a:endParaRPr>
          </a:p>
        </p:txBody>
      </p:sp>
      <p:sp>
        <p:nvSpPr>
          <p:cNvPr id="9" name="文本框 8"/>
          <p:cNvSpPr txBox="1">
            <a:spLocks noChangeArrowheads="1"/>
          </p:cNvSpPr>
          <p:nvPr/>
        </p:nvSpPr>
        <p:spPr bwMode="auto">
          <a:xfrm>
            <a:off x="900113" y="3727450"/>
            <a:ext cx="3944937" cy="430213"/>
          </a:xfrm>
          <a:prstGeom prst="rect">
            <a:avLst/>
          </a:prstGeom>
          <a:noFill/>
          <a:ln w="9525">
            <a:noFill/>
            <a:miter lim="800000"/>
          </a:ln>
        </p:spPr>
        <p:txBody>
          <a:bodyPr wrap="none" lIns="0" tIns="0" rIns="0" bIns="0">
            <a:spAutoFit/>
          </a:bodyPr>
          <a:lstStyle/>
          <a:p>
            <a:r>
              <a:rPr lang="en-US" altLang="zh-CN" sz="1400">
                <a:solidFill>
                  <a:schemeClr val="bg1"/>
                </a:solidFill>
                <a:latin typeface="微软雅黑" panose="020B0503020204020204" pitchFamily="34" charset="-122"/>
                <a:ea typeface="微软雅黑" panose="020B0503020204020204" pitchFamily="34" charset="-122"/>
                <a:sym typeface="Impact" panose="020B0806030902050204" pitchFamily="34" charset="0"/>
              </a:rPr>
              <a:t>    </a:t>
            </a:r>
            <a:r>
              <a:rPr lang="zh-CN" altLang="en-US" sz="1400">
                <a:solidFill>
                  <a:schemeClr val="bg1"/>
                </a:solidFill>
                <a:latin typeface="微软雅黑" panose="020B0503020204020204" pitchFamily="34" charset="-122"/>
                <a:ea typeface="微软雅黑" panose="020B0503020204020204" pitchFamily="34" charset="-122"/>
                <a:sym typeface="Impact" panose="020B0806030902050204" pitchFamily="34" charset="0"/>
              </a:rPr>
              <a:t>吸毒成瘾后，吸毒者会变得十分自私且不诚实，</a:t>
            </a:r>
          </a:p>
          <a:p>
            <a:r>
              <a:rPr lang="zh-CN" altLang="en-US" sz="1400">
                <a:solidFill>
                  <a:schemeClr val="bg1"/>
                </a:solidFill>
                <a:latin typeface="微软雅黑" panose="020B0503020204020204" pitchFamily="34" charset="-122"/>
                <a:ea typeface="微软雅黑" panose="020B0503020204020204" pitchFamily="34" charset="-122"/>
                <a:sym typeface="Impact" panose="020B0806030902050204" pitchFamily="34" charset="0"/>
              </a:rPr>
              <a:t>性格变得烦躁易怒，容易导致幸福美满家庭的破裂</a:t>
            </a:r>
            <a:endParaRPr lang="zh-CN" altLang="en-US" sz="1400" b="1">
              <a:solidFill>
                <a:schemeClr val="bg1"/>
              </a:solidFill>
              <a:latin typeface="微软雅黑" panose="020B0503020204020204" pitchFamily="34" charset="-122"/>
              <a:ea typeface="微软雅黑" panose="020B0503020204020204" pitchFamily="34" charset="-122"/>
              <a:sym typeface="Impact" panose="020B0806030902050204" pitchFamily="34" charset="0"/>
            </a:endParaRPr>
          </a:p>
        </p:txBody>
      </p:sp>
      <p:pic>
        <p:nvPicPr>
          <p:cNvPr id="22534" name="图片 7"/>
          <p:cNvPicPr>
            <a:picLocks noChangeAspect="1"/>
          </p:cNvPicPr>
          <p:nvPr/>
        </p:nvPicPr>
        <p:blipFill>
          <a:blip r:embed="rId4"/>
          <a:srcRect/>
          <a:stretch>
            <a:fillRect/>
          </a:stretch>
        </p:blipFill>
        <p:spPr bwMode="auto">
          <a:xfrm>
            <a:off x="7711123" y="4180523"/>
            <a:ext cx="1293812" cy="876300"/>
          </a:xfrm>
          <a:prstGeom prst="rect">
            <a:avLst/>
          </a:prstGeom>
          <a:noFill/>
          <a:ln w="9525">
            <a:noFill/>
            <a:miter lim="800000"/>
            <a:headEnd/>
            <a:tailEnd/>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 fill="hold">
                                          <p:stCondLst>
                                            <p:cond delay="0"/>
                                          </p:stCondLst>
                                        </p:cTn>
                                        <p:tgtEl>
                                          <p:spTgt spid="32776"/>
                                        </p:tgtEl>
                                        <p:attrNameLst>
                                          <p:attrName>style.visibility</p:attrName>
                                        </p:attrNameLst>
                                      </p:cBhvr>
                                      <p:to>
                                        <p:strVal val="visible"/>
                                      </p:to>
                                    </p:set>
                                    <p:anim calcmode="lin" valueType="num">
                                      <p:cBhvr additive="base">
                                        <p:cTn id="7" dur="500" fill="hold"/>
                                        <p:tgtEl>
                                          <p:spTgt spid="32776"/>
                                        </p:tgtEl>
                                        <p:attrNameLst>
                                          <p:attrName>ppt_x</p:attrName>
                                        </p:attrNameLst>
                                      </p:cBhvr>
                                      <p:tavLst>
                                        <p:tav tm="0">
                                          <p:val>
                                            <p:strVal val="1+#ppt_w/2"/>
                                          </p:val>
                                        </p:tav>
                                        <p:tav tm="100000">
                                          <p:val>
                                            <p:strVal val="#ppt_x"/>
                                          </p:val>
                                        </p:tav>
                                      </p:tavLst>
                                    </p:anim>
                                    <p:anim calcmode="lin" valueType="num">
                                      <p:cBhvr additive="base">
                                        <p:cTn id="8" dur="500" fill="hold"/>
                                        <p:tgtEl>
                                          <p:spTgt spid="32776"/>
                                        </p:tgtEl>
                                        <p:attrNameLst>
                                          <p:attrName>ppt_y</p:attrName>
                                        </p:attrNameLst>
                                      </p:cBhvr>
                                      <p:tavLst>
                                        <p:tav tm="0">
                                          <p:val>
                                            <p:strVal val="#ppt_y"/>
                                          </p:val>
                                        </p:tav>
                                        <p:tav tm="100000">
                                          <p:val>
                                            <p:strVal val="#ppt_y"/>
                                          </p:val>
                                        </p:tav>
                                      </p:tavLst>
                                    </p:anim>
                                  </p:childTnLst>
                                </p:cTn>
                              </p:par>
                            </p:childTnLst>
                          </p:cTn>
                        </p:par>
                        <p:par>
                          <p:cTn id="9" fill="hold">
                            <p:stCondLst>
                              <p:cond delay="850"/>
                            </p:stCondLst>
                            <p:childTnLst>
                              <p:par>
                                <p:cTn id="10" presetID="2" presetClass="entr" presetSubtype="8"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0-#ppt_w/2"/>
                                          </p:val>
                                        </p:tav>
                                        <p:tav tm="100000">
                                          <p:val>
                                            <p:strVal val="#ppt_x"/>
                                          </p:val>
                                        </p:tav>
                                      </p:tavLst>
                                    </p:anim>
                                    <p:anim calcmode="lin" valueType="num">
                                      <p:cBhvr additive="base">
                                        <p:cTn id="13" dur="500" fill="hold"/>
                                        <p:tgtEl>
                                          <p:spTgt spid="25"/>
                                        </p:tgtEl>
                                        <p:attrNameLst>
                                          <p:attrName>ppt_y</p:attrName>
                                        </p:attrNameLst>
                                      </p:cBhvr>
                                      <p:tavLst>
                                        <p:tav tm="0">
                                          <p:val>
                                            <p:strVal val="#ppt_y"/>
                                          </p:val>
                                        </p:tav>
                                        <p:tav tm="100000">
                                          <p:val>
                                            <p:strVal val="#ppt_y"/>
                                          </p:val>
                                        </p:tav>
                                      </p:tavLst>
                                    </p:anim>
                                  </p:childTnLst>
                                </p:cTn>
                              </p:par>
                            </p:childTnLst>
                          </p:cTn>
                        </p:par>
                        <p:par>
                          <p:cTn id="14" fill="hold">
                            <p:stCondLst>
                              <p:cond delay="1350"/>
                            </p:stCondLst>
                            <p:childTnLst>
                              <p:par>
                                <p:cTn id="15" presetID="10"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par>
                          <p:cTn id="18" fill="hold">
                            <p:stCondLst>
                              <p:cond delay="1850"/>
                            </p:stCondLst>
                            <p:childTnLst>
                              <p:par>
                                <p:cTn id="19" presetID="10" presetClass="entr" presetSubtype="0" fill="hold" grpId="0" nodeType="afterEffect">
                                  <p:stCondLst>
                                    <p:cond delay="0"/>
                                  </p:stCondLst>
                                  <p:childTnLst>
                                    <p:set>
                                      <p:cBhvr>
                                        <p:cTn id="20" dur="500"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350"/>
                            </p:stCondLst>
                            <p:childTnLst>
                              <p:par>
                                <p:cTn id="23" presetID="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0-#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childTnLst>
                          </p:cTn>
                        </p:par>
                        <p:par>
                          <p:cTn id="27" fill="hold">
                            <p:stCondLst>
                              <p:cond delay="2850"/>
                            </p:stCondLst>
                            <p:childTnLst>
                              <p:par>
                                <p:cTn id="28" presetID="10"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par>
                          <p:cTn id="31" fill="hold">
                            <p:stCondLst>
                              <p:cond delay="3350"/>
                            </p:stCondLst>
                            <p:childTnLst>
                              <p:par>
                                <p:cTn id="32" presetID="1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3850"/>
                            </p:stCondLst>
                            <p:childTnLst>
                              <p:par>
                                <p:cTn id="36" presetID="2" presetClass="entr" presetSubtype="8"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0-#ppt_w/2"/>
                                          </p:val>
                                        </p:tav>
                                        <p:tav tm="100000">
                                          <p:val>
                                            <p:strVal val="#ppt_x"/>
                                          </p:val>
                                        </p:tav>
                                      </p:tavLst>
                                    </p:anim>
                                    <p:anim calcmode="lin" valueType="num">
                                      <p:cBhvr additive="base">
                                        <p:cTn id="39" dur="500" fill="hold"/>
                                        <p:tgtEl>
                                          <p:spTgt spid="29"/>
                                        </p:tgtEl>
                                        <p:attrNameLst>
                                          <p:attrName>ppt_y</p:attrName>
                                        </p:attrNameLst>
                                      </p:cBhvr>
                                      <p:tavLst>
                                        <p:tav tm="0">
                                          <p:val>
                                            <p:strVal val="#ppt_y"/>
                                          </p:val>
                                        </p:tav>
                                        <p:tav tm="100000">
                                          <p:val>
                                            <p:strVal val="#ppt_y"/>
                                          </p:val>
                                        </p:tav>
                                      </p:tavLst>
                                    </p:anim>
                                  </p:childTnLst>
                                </p:cTn>
                              </p:par>
                            </p:childTnLst>
                          </p:cTn>
                        </p:par>
                        <p:par>
                          <p:cTn id="40" fill="hold">
                            <p:stCondLst>
                              <p:cond delay="4350"/>
                            </p:stCondLst>
                            <p:childTnLst>
                              <p:par>
                                <p:cTn id="41" presetID="10"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par>
                          <p:cTn id="44" fill="hold">
                            <p:stCondLst>
                              <p:cond delay="485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par>
                          <p:cTn id="48" fill="hold">
                            <p:stCondLst>
                              <p:cond delay="5350"/>
                            </p:stCondLst>
                            <p:childTnLst>
                              <p:par>
                                <p:cTn id="49" presetID="14" presetClass="entr" presetSubtype="10"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randombar(horizontal)">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bldLvl="0" animBg="1"/>
      <p:bldP spid="28" grpId="0"/>
      <p:bldP spid="29" grpId="0" bldLvl="0" animBg="1"/>
      <p:bldP spid="30" grpId="0"/>
      <p:bldP spid="32776" grpId="0"/>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18"/>
          <p:cNvSpPr txBox="1">
            <a:spLocks noChangeArrowheads="1"/>
          </p:cNvSpPr>
          <p:nvPr/>
        </p:nvSpPr>
        <p:spPr bwMode="gray">
          <a:xfrm>
            <a:off x="1169035" y="268288"/>
            <a:ext cx="2819400" cy="460375"/>
          </a:xfrm>
          <a:prstGeom prst="rect">
            <a:avLst/>
          </a:prstGeom>
          <a:noFill/>
          <a:ln w="9525">
            <a:noFill/>
            <a:miter lim="800000"/>
          </a:ln>
        </p:spPr>
        <p:txBody>
          <a:bodyPr>
            <a:spAutoFit/>
          </a:bodyPr>
          <a:lstStyle/>
          <a:p>
            <a:pPr algn="ctr" eaLnBrk="0" hangingPunct="0"/>
            <a:r>
              <a:rPr lang="zh-CN" altLang="en-US" sz="2400">
                <a:solidFill>
                  <a:srgbClr val="C00000"/>
                </a:solidFill>
                <a:latin typeface="微软雅黑" panose="020B0503020204020204" pitchFamily="34" charset="-122"/>
                <a:ea typeface="微软雅黑" panose="020B0503020204020204" pitchFamily="34" charset="-122"/>
                <a:sym typeface="+mn-ea"/>
              </a:rPr>
              <a:t>吸毒对社会的危害</a:t>
            </a:r>
          </a:p>
        </p:txBody>
      </p:sp>
      <p:sp>
        <p:nvSpPr>
          <p:cNvPr id="34" name="椭圆 33"/>
          <p:cNvSpPr/>
          <p:nvPr/>
        </p:nvSpPr>
        <p:spPr>
          <a:xfrm>
            <a:off x="971550" y="1762125"/>
            <a:ext cx="1423988" cy="1423988"/>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mj-ea"/>
              <a:ea typeface="+mj-ea"/>
            </a:endParaRPr>
          </a:p>
        </p:txBody>
      </p:sp>
      <p:grpSp>
        <p:nvGrpSpPr>
          <p:cNvPr id="2" name="组合 1"/>
          <p:cNvGrpSpPr/>
          <p:nvPr/>
        </p:nvGrpSpPr>
        <p:grpSpPr>
          <a:xfrm>
            <a:off x="2868930" y="1195070"/>
            <a:ext cx="2846070" cy="2802890"/>
            <a:chOff x="4518" y="1882"/>
            <a:chExt cx="4482" cy="4414"/>
          </a:xfrm>
        </p:grpSpPr>
        <p:sp>
          <p:nvSpPr>
            <p:cNvPr id="36" name="同心圆 35"/>
            <p:cNvSpPr/>
            <p:nvPr/>
          </p:nvSpPr>
          <p:spPr>
            <a:xfrm>
              <a:off x="4518" y="1882"/>
              <a:ext cx="4482" cy="4415"/>
            </a:xfrm>
            <a:prstGeom prst="donut">
              <a:avLst>
                <a:gd name="adj" fmla="val 4879"/>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mj-ea"/>
                <a:ea typeface="+mj-ea"/>
              </a:endParaRPr>
            </a:p>
          </p:txBody>
        </p:sp>
        <p:sp>
          <p:nvSpPr>
            <p:cNvPr id="37" name="椭圆 36"/>
            <p:cNvSpPr/>
            <p:nvPr/>
          </p:nvSpPr>
          <p:spPr>
            <a:xfrm>
              <a:off x="4654" y="1988"/>
              <a:ext cx="4287" cy="4098"/>
            </a:xfrm>
            <a:prstGeom prst="ellipse">
              <a:avLst/>
            </a:prstGeom>
            <a:blipFill dpi="0" rotWithShape="1">
              <a:blip r:embed="rId3" cstate="print"/>
              <a:srcRect/>
              <a:stretch>
                <a:fillRect/>
              </a:stretch>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j-ea"/>
                <a:ea typeface="+mj-ea"/>
              </a:endParaRPr>
            </a:p>
          </p:txBody>
        </p:sp>
      </p:grpSp>
      <p:grpSp>
        <p:nvGrpSpPr>
          <p:cNvPr id="38" name="组合 37"/>
          <p:cNvGrpSpPr/>
          <p:nvPr/>
        </p:nvGrpSpPr>
        <p:grpSpPr>
          <a:xfrm>
            <a:off x="4866635" y="1006968"/>
            <a:ext cx="623903" cy="623903"/>
            <a:chOff x="304800" y="673100"/>
            <a:chExt cx="4000500" cy="4000500"/>
          </a:xfrm>
          <a:solidFill>
            <a:srgbClr val="C00000"/>
          </a:solidFill>
          <a:effectLst>
            <a:outerShdw blurRad="317500" dist="1905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500" b="1">
                <a:solidFill>
                  <a:schemeClr val="tx1"/>
                </a:solidFill>
                <a:latin typeface="+mj-ea"/>
                <a:ea typeface="+mj-ea"/>
              </a:endParaRPr>
            </a:p>
          </p:txBody>
        </p:sp>
        <p:sp>
          <p:nvSpPr>
            <p:cNvPr id="40" name="椭圆 39"/>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500" b="1" dirty="0">
                  <a:solidFill>
                    <a:schemeClr val="tx1"/>
                  </a:solidFill>
                  <a:latin typeface="+mj-ea"/>
                  <a:ea typeface="+mj-ea"/>
                </a:rPr>
                <a:t>1</a:t>
              </a:r>
              <a:endParaRPr lang="zh-CN" altLang="en-US" sz="2500" b="1" dirty="0">
                <a:solidFill>
                  <a:schemeClr val="tx1"/>
                </a:solidFill>
                <a:latin typeface="+mj-ea"/>
                <a:ea typeface="+mj-ea"/>
              </a:endParaRPr>
            </a:p>
          </p:txBody>
        </p:sp>
      </p:grpSp>
      <p:grpSp>
        <p:nvGrpSpPr>
          <p:cNvPr id="41" name="组合 40"/>
          <p:cNvGrpSpPr/>
          <p:nvPr/>
        </p:nvGrpSpPr>
        <p:grpSpPr>
          <a:xfrm>
            <a:off x="5477088" y="2162428"/>
            <a:ext cx="623903" cy="623903"/>
            <a:chOff x="304800" y="673100"/>
            <a:chExt cx="4000500" cy="4000500"/>
          </a:xfrm>
          <a:solidFill>
            <a:srgbClr val="C00000"/>
          </a:solidFill>
          <a:effectLst>
            <a:outerShdw blurRad="317500" dist="1905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500" b="1">
                <a:solidFill>
                  <a:schemeClr val="tx1"/>
                </a:solidFill>
                <a:latin typeface="+mj-ea"/>
                <a:ea typeface="+mj-ea"/>
              </a:endParaRPr>
            </a:p>
          </p:txBody>
        </p:sp>
        <p:sp>
          <p:nvSpPr>
            <p:cNvPr id="43" name="椭圆 42"/>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500" b="1" dirty="0">
                  <a:solidFill>
                    <a:schemeClr val="tx1"/>
                  </a:solidFill>
                  <a:latin typeface="+mj-ea"/>
                  <a:ea typeface="+mj-ea"/>
                </a:rPr>
                <a:t>2</a:t>
              </a:r>
              <a:endParaRPr lang="zh-CN" altLang="en-US" sz="2500" b="1" dirty="0">
                <a:solidFill>
                  <a:schemeClr val="tx1"/>
                </a:solidFill>
                <a:latin typeface="+mj-ea"/>
                <a:ea typeface="+mj-ea"/>
              </a:endParaRPr>
            </a:p>
          </p:txBody>
        </p:sp>
      </p:grpSp>
      <p:grpSp>
        <p:nvGrpSpPr>
          <p:cNvPr id="44" name="组合 43"/>
          <p:cNvGrpSpPr/>
          <p:nvPr/>
        </p:nvGrpSpPr>
        <p:grpSpPr>
          <a:xfrm>
            <a:off x="4932040" y="3253876"/>
            <a:ext cx="623903" cy="623903"/>
            <a:chOff x="304800" y="673100"/>
            <a:chExt cx="4000500" cy="4000500"/>
          </a:xfrm>
          <a:solidFill>
            <a:srgbClr val="C00000"/>
          </a:solidFill>
          <a:effectLst>
            <a:outerShdw blurRad="317500" dist="1905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500" b="1">
                <a:solidFill>
                  <a:schemeClr val="tx1"/>
                </a:solidFill>
                <a:latin typeface="+mj-ea"/>
                <a:ea typeface="+mj-ea"/>
              </a:endParaRPr>
            </a:p>
          </p:txBody>
        </p:sp>
        <p:sp>
          <p:nvSpPr>
            <p:cNvPr id="46" name="椭圆 45"/>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500" b="1" dirty="0">
                  <a:solidFill>
                    <a:schemeClr val="tx1"/>
                  </a:solidFill>
                  <a:latin typeface="+mj-ea"/>
                  <a:ea typeface="+mj-ea"/>
                </a:rPr>
                <a:t>3</a:t>
              </a:r>
              <a:endParaRPr lang="zh-CN" altLang="en-US" sz="2500" b="1" dirty="0">
                <a:solidFill>
                  <a:schemeClr val="tx1"/>
                </a:solidFill>
                <a:latin typeface="+mj-ea"/>
                <a:ea typeface="+mj-ea"/>
              </a:endParaRPr>
            </a:p>
          </p:txBody>
        </p:sp>
      </p:grpSp>
      <p:sp>
        <p:nvSpPr>
          <p:cNvPr id="47" name="TextBox 15"/>
          <p:cNvSpPr txBox="1"/>
          <p:nvPr/>
        </p:nvSpPr>
        <p:spPr>
          <a:xfrm>
            <a:off x="1073150" y="2316163"/>
            <a:ext cx="1219200" cy="368300"/>
          </a:xfrm>
          <a:prstGeom prst="rect">
            <a:avLst/>
          </a:prstGeom>
          <a:noFill/>
        </p:spPr>
        <p:txBody>
          <a:bodyPr wrap="none" lIns="0" tIns="0" rIns="0" bIns="0">
            <a:spAutoFit/>
          </a:bodyPr>
          <a:lstStyle/>
          <a:p>
            <a:pPr algn="ctr">
              <a:defRPr/>
            </a:pPr>
            <a:r>
              <a:rPr lang="zh-CN" altLang="en-US" sz="2400" b="1" dirty="0">
                <a:latin typeface="+mj-ea"/>
                <a:ea typeface="+mj-ea"/>
              </a:rPr>
              <a:t>害人害已</a:t>
            </a:r>
          </a:p>
        </p:txBody>
      </p:sp>
      <p:sp>
        <p:nvSpPr>
          <p:cNvPr id="48" name="TextBox 16"/>
          <p:cNvSpPr txBox="1">
            <a:spLocks noChangeArrowheads="1"/>
          </p:cNvSpPr>
          <p:nvPr/>
        </p:nvSpPr>
        <p:spPr bwMode="auto">
          <a:xfrm>
            <a:off x="5827713" y="1222375"/>
            <a:ext cx="2509837" cy="192088"/>
          </a:xfrm>
          <a:prstGeom prst="rect">
            <a:avLst/>
          </a:prstGeom>
          <a:noFill/>
          <a:ln w="9525">
            <a:noFill/>
            <a:miter lim="800000"/>
          </a:ln>
        </p:spPr>
        <p:txBody>
          <a:bodyPr lIns="0" tIns="0" rIns="0" bIns="0">
            <a:spAutoFit/>
          </a:bodyPr>
          <a:lstStyle/>
          <a:p>
            <a:pPr algn="just">
              <a:lnSpc>
                <a:spcPts val="1500"/>
              </a:lnSpc>
            </a:pPr>
            <a:r>
              <a:rPr lang="zh-CN" altLang="en-US" sz="1600">
                <a:solidFill>
                  <a:schemeClr val="bg1"/>
                </a:solidFill>
                <a:latin typeface="微软雅黑" panose="020B0503020204020204" pitchFamily="34" charset="-122"/>
                <a:ea typeface="微软雅黑" panose="020B0503020204020204" pitchFamily="34" charset="-122"/>
                <a:sym typeface="+mn-ea"/>
              </a:rPr>
              <a:t>吸毒诱发犯罪,影响社会稳定</a:t>
            </a:r>
          </a:p>
        </p:txBody>
      </p:sp>
      <p:sp>
        <p:nvSpPr>
          <p:cNvPr id="49" name="TextBox 17"/>
          <p:cNvSpPr txBox="1">
            <a:spLocks noChangeArrowheads="1"/>
          </p:cNvSpPr>
          <p:nvPr/>
        </p:nvSpPr>
        <p:spPr bwMode="auto">
          <a:xfrm>
            <a:off x="6259513" y="2333625"/>
            <a:ext cx="2200275" cy="192088"/>
          </a:xfrm>
          <a:prstGeom prst="rect">
            <a:avLst/>
          </a:prstGeom>
          <a:noFill/>
          <a:ln w="9525">
            <a:noFill/>
            <a:miter lim="800000"/>
          </a:ln>
        </p:spPr>
        <p:txBody>
          <a:bodyPr lIns="0" tIns="0" rIns="0" bIns="0">
            <a:spAutoFit/>
          </a:bodyPr>
          <a:lstStyle/>
          <a:p>
            <a:pPr algn="just">
              <a:lnSpc>
                <a:spcPts val="1500"/>
              </a:lnSpc>
            </a:pPr>
            <a:r>
              <a:rPr lang="zh-CN" altLang="en-US" sz="1600">
                <a:solidFill>
                  <a:schemeClr val="bg1"/>
                </a:solidFill>
                <a:latin typeface="微软雅黑" panose="020B0503020204020204" pitchFamily="34" charset="-122"/>
                <a:ea typeface="微软雅黑" panose="020B0503020204020204" pitchFamily="34" charset="-122"/>
                <a:sym typeface="+mn-ea"/>
              </a:rPr>
              <a:t>吸毒吞噬社会巨额财富</a:t>
            </a:r>
          </a:p>
        </p:txBody>
      </p:sp>
      <p:sp>
        <p:nvSpPr>
          <p:cNvPr id="50" name="TextBox 18"/>
          <p:cNvSpPr txBox="1">
            <a:spLocks noChangeArrowheads="1"/>
          </p:cNvSpPr>
          <p:nvPr/>
        </p:nvSpPr>
        <p:spPr bwMode="auto">
          <a:xfrm>
            <a:off x="5773738" y="3435350"/>
            <a:ext cx="2201862" cy="190500"/>
          </a:xfrm>
          <a:prstGeom prst="rect">
            <a:avLst/>
          </a:prstGeom>
          <a:noFill/>
          <a:ln w="9525">
            <a:noFill/>
            <a:miter lim="800000"/>
          </a:ln>
        </p:spPr>
        <p:txBody>
          <a:bodyPr lIns="0" tIns="0" rIns="0" bIns="0">
            <a:spAutoFit/>
          </a:bodyPr>
          <a:lstStyle/>
          <a:p>
            <a:pPr algn="just">
              <a:lnSpc>
                <a:spcPts val="1500"/>
              </a:lnSpc>
            </a:pPr>
            <a:r>
              <a:rPr lang="zh-CN" altLang="en-US" sz="1600">
                <a:solidFill>
                  <a:schemeClr val="bg1"/>
                </a:solidFill>
                <a:latin typeface="微软雅黑" panose="020B0503020204020204" pitchFamily="34" charset="-122"/>
                <a:ea typeface="微软雅黑" panose="020B0503020204020204" pitchFamily="34" charset="-122"/>
                <a:sym typeface="+mn-ea"/>
              </a:rPr>
              <a:t>吸毒影响国民素质</a:t>
            </a:r>
          </a:p>
        </p:txBody>
      </p:sp>
      <p:sp>
        <p:nvSpPr>
          <p:cNvPr id="52" name="Half Frame 12"/>
          <p:cNvSpPr/>
          <p:nvPr/>
        </p:nvSpPr>
        <p:spPr>
          <a:xfrm rot="8097294">
            <a:off x="2356644" y="2280444"/>
            <a:ext cx="360363" cy="396875"/>
          </a:xfrm>
          <a:prstGeom prst="halfFrame">
            <a:avLst/>
          </a:prstGeom>
          <a:solidFill>
            <a:srgbClr val="C00000"/>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pic>
        <p:nvPicPr>
          <p:cNvPr id="22534" name="图片 7"/>
          <p:cNvPicPr>
            <a:picLocks noChangeAspect="1"/>
          </p:cNvPicPr>
          <p:nvPr/>
        </p:nvPicPr>
        <p:blipFill>
          <a:blip r:embed="rId4"/>
          <a:srcRect/>
          <a:stretch>
            <a:fillRect/>
          </a:stretch>
        </p:blipFill>
        <p:spPr bwMode="auto">
          <a:xfrm>
            <a:off x="7711123" y="4180523"/>
            <a:ext cx="1293812" cy="876300"/>
          </a:xfrm>
          <a:prstGeom prst="rect">
            <a:avLst/>
          </a:prstGeom>
          <a:noFill/>
          <a:ln w="9525">
            <a:noFill/>
            <a:miter lim="800000"/>
            <a:headEnd/>
            <a:tailEnd/>
          </a:ln>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 fill="hold">
                                          <p:stCondLst>
                                            <p:cond delay="0"/>
                                          </p:stCondLst>
                                        </p:cTn>
                                        <p:tgtEl>
                                          <p:spTgt spid="34817"/>
                                        </p:tgtEl>
                                        <p:attrNameLst>
                                          <p:attrName>style.visibility</p:attrName>
                                        </p:attrNameLst>
                                      </p:cBhvr>
                                      <p:to>
                                        <p:strVal val="visible"/>
                                      </p:to>
                                    </p:set>
                                    <p:anim calcmode="lin" valueType="num">
                                      <p:cBhvr additive="base">
                                        <p:cTn id="7" dur="500" fill="hold"/>
                                        <p:tgtEl>
                                          <p:spTgt spid="34817"/>
                                        </p:tgtEl>
                                        <p:attrNameLst>
                                          <p:attrName>ppt_x</p:attrName>
                                        </p:attrNameLst>
                                      </p:cBhvr>
                                      <p:tavLst>
                                        <p:tav tm="0">
                                          <p:val>
                                            <p:strVal val="1+#ppt_w/2"/>
                                          </p:val>
                                        </p:tav>
                                        <p:tav tm="100000">
                                          <p:val>
                                            <p:strVal val="#ppt_x"/>
                                          </p:val>
                                        </p:tav>
                                      </p:tavLst>
                                    </p:anim>
                                    <p:anim calcmode="lin" valueType="num">
                                      <p:cBhvr additive="base">
                                        <p:cTn id="8" dur="500" fill="hold"/>
                                        <p:tgtEl>
                                          <p:spTgt spid="34817"/>
                                        </p:tgtEl>
                                        <p:attrNameLst>
                                          <p:attrName>ppt_y</p:attrName>
                                        </p:attrNameLst>
                                      </p:cBhvr>
                                      <p:tavLst>
                                        <p:tav tm="0">
                                          <p:val>
                                            <p:strVal val="#ppt_y"/>
                                          </p:val>
                                        </p:tav>
                                        <p:tav tm="100000">
                                          <p:val>
                                            <p:strVal val="#ppt_y"/>
                                          </p:val>
                                        </p:tav>
                                      </p:tavLst>
                                    </p:anim>
                                  </p:childTnLst>
                                </p:cTn>
                              </p:par>
                            </p:childTnLst>
                          </p:cTn>
                        </p:par>
                        <p:par>
                          <p:cTn id="9" fill="hold">
                            <p:stCondLst>
                              <p:cond delay="850"/>
                            </p:stCondLst>
                            <p:childTnLst>
                              <p:par>
                                <p:cTn id="10" presetID="2" presetClass="entr" presetSubtype="8" accel="42000" fill="hold" grpId="0" nodeType="afterEffect">
                                  <p:stCondLst>
                                    <p:cond delay="0"/>
                                  </p:stCondLst>
                                  <p:childTnLst>
                                    <p:set>
                                      <p:cBhvr>
                                        <p:cTn id="11" dur="500"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0-#ppt_w/2"/>
                                          </p:val>
                                        </p:tav>
                                        <p:tav tm="100000">
                                          <p:val>
                                            <p:strVal val="#ppt_x"/>
                                          </p:val>
                                        </p:tav>
                                      </p:tavLst>
                                    </p:anim>
                                    <p:anim calcmode="lin" valueType="num">
                                      <p:cBhvr additive="base">
                                        <p:cTn id="13" dur="500" fill="hold"/>
                                        <p:tgtEl>
                                          <p:spTgt spid="34"/>
                                        </p:tgtEl>
                                        <p:attrNameLst>
                                          <p:attrName>ppt_y</p:attrName>
                                        </p:attrNameLst>
                                      </p:cBhvr>
                                      <p:tavLst>
                                        <p:tav tm="0">
                                          <p:val>
                                            <p:strVal val="#ppt_y"/>
                                          </p:val>
                                        </p:tav>
                                        <p:tav tm="100000">
                                          <p:val>
                                            <p:strVal val="#ppt_y"/>
                                          </p:val>
                                        </p:tav>
                                      </p:tavLst>
                                    </p:anim>
                                  </p:childTnLst>
                                </p:cTn>
                              </p:par>
                            </p:childTnLst>
                          </p:cTn>
                        </p:par>
                        <p:par>
                          <p:cTn id="14" fill="hold">
                            <p:stCondLst>
                              <p:cond delay="1350"/>
                            </p:stCondLst>
                            <p:childTnLst>
                              <p:par>
                                <p:cTn id="15" presetID="53" presetClass="entr" presetSubtype="16"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fill="hold"/>
                                        <p:tgtEl>
                                          <p:spTgt spid="47"/>
                                        </p:tgtEl>
                                        <p:attrNameLst>
                                          <p:attrName>ppt_w</p:attrName>
                                        </p:attrNameLst>
                                      </p:cBhvr>
                                      <p:tavLst>
                                        <p:tav tm="0">
                                          <p:val>
                                            <p:fltVal val="0"/>
                                          </p:val>
                                        </p:tav>
                                        <p:tav tm="100000">
                                          <p:val>
                                            <p:strVal val="#ppt_w"/>
                                          </p:val>
                                        </p:tav>
                                      </p:tavLst>
                                    </p:anim>
                                    <p:anim calcmode="lin" valueType="num">
                                      <p:cBhvr>
                                        <p:cTn id="18" dur="500" fill="hold"/>
                                        <p:tgtEl>
                                          <p:spTgt spid="47"/>
                                        </p:tgtEl>
                                        <p:attrNameLst>
                                          <p:attrName>ppt_h</p:attrName>
                                        </p:attrNameLst>
                                      </p:cBhvr>
                                      <p:tavLst>
                                        <p:tav tm="0">
                                          <p:val>
                                            <p:fltVal val="0"/>
                                          </p:val>
                                        </p:tav>
                                        <p:tav tm="100000">
                                          <p:val>
                                            <p:strVal val="#ppt_h"/>
                                          </p:val>
                                        </p:tav>
                                      </p:tavLst>
                                    </p:anim>
                                    <p:animEffect transition="in" filter="fade">
                                      <p:cBhvr>
                                        <p:cTn id="19" dur="500"/>
                                        <p:tgtEl>
                                          <p:spTgt spid="47"/>
                                        </p:tgtEl>
                                      </p:cBhvr>
                                    </p:animEffect>
                                  </p:childTnLst>
                                </p:cTn>
                              </p:par>
                            </p:childTnLst>
                          </p:cTn>
                        </p:par>
                        <p:par>
                          <p:cTn id="20" fill="hold">
                            <p:stCondLst>
                              <p:cond delay="1850"/>
                            </p:stCondLst>
                            <p:childTnLst>
                              <p:par>
                                <p:cTn id="21" presetID="22" presetClass="entr" presetSubtype="8"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par>
                          <p:cTn id="28" fill="hold">
                            <p:stCondLst>
                              <p:cond delay="2850"/>
                            </p:stCondLst>
                            <p:childTnLst>
                              <p:par>
                                <p:cTn id="29" presetID="2" presetClass="entr" presetSubtype="3" accel="52000" fill="hold" nodeType="afterEffect">
                                  <p:stCondLst>
                                    <p:cond delay="0"/>
                                  </p:stCondLst>
                                  <p:childTnLst>
                                    <p:set>
                                      <p:cBhvr>
                                        <p:cTn id="30" dur="1000" fill="hold">
                                          <p:stCondLst>
                                            <p:cond delay="0"/>
                                          </p:stCondLst>
                                        </p:cTn>
                                        <p:tgtEl>
                                          <p:spTgt spid="38"/>
                                        </p:tgtEl>
                                        <p:attrNameLst>
                                          <p:attrName>style.visibility</p:attrName>
                                        </p:attrNameLst>
                                      </p:cBhvr>
                                      <p:to>
                                        <p:strVal val="visible"/>
                                      </p:to>
                                    </p:set>
                                    <p:anim calcmode="lin" valueType="num">
                                      <p:cBhvr additive="base">
                                        <p:cTn id="31" dur="1000" fill="hold"/>
                                        <p:tgtEl>
                                          <p:spTgt spid="38"/>
                                        </p:tgtEl>
                                        <p:attrNameLst>
                                          <p:attrName>ppt_x</p:attrName>
                                        </p:attrNameLst>
                                      </p:cBhvr>
                                      <p:tavLst>
                                        <p:tav tm="0">
                                          <p:val>
                                            <p:strVal val="1+#ppt_w/2"/>
                                          </p:val>
                                        </p:tav>
                                        <p:tav tm="100000">
                                          <p:val>
                                            <p:strVal val="#ppt_x"/>
                                          </p:val>
                                        </p:tav>
                                      </p:tavLst>
                                    </p:anim>
                                    <p:anim calcmode="lin" valueType="num">
                                      <p:cBhvr additive="base">
                                        <p:cTn id="32" dur="1000" fill="hold"/>
                                        <p:tgtEl>
                                          <p:spTgt spid="38"/>
                                        </p:tgtEl>
                                        <p:attrNameLst>
                                          <p:attrName>ppt_y</p:attrName>
                                        </p:attrNameLst>
                                      </p:cBhvr>
                                      <p:tavLst>
                                        <p:tav tm="0">
                                          <p:val>
                                            <p:strVal val="0-#ppt_h/2"/>
                                          </p:val>
                                        </p:tav>
                                        <p:tav tm="100000">
                                          <p:val>
                                            <p:strVal val="#ppt_y"/>
                                          </p:val>
                                        </p:tav>
                                      </p:tavLst>
                                    </p:anim>
                                  </p:childTnLst>
                                </p:cTn>
                              </p:par>
                            </p:childTnLst>
                          </p:cTn>
                        </p:par>
                        <p:par>
                          <p:cTn id="33" fill="hold">
                            <p:stCondLst>
                              <p:cond delay="3850"/>
                            </p:stCondLst>
                            <p:childTnLst>
                              <p:par>
                                <p:cTn id="34" presetID="22" presetClass="entr" presetSubtype="8"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par>
                                <p:cTn id="37" presetID="2" presetClass="entr" presetSubtype="2" accel="52000" fill="hold" nodeType="withEffect">
                                  <p:stCondLst>
                                    <p:cond delay="0"/>
                                  </p:stCondLst>
                                  <p:childTnLst>
                                    <p:set>
                                      <p:cBhvr>
                                        <p:cTn id="38" dur="1000" fill="hold">
                                          <p:stCondLst>
                                            <p:cond delay="0"/>
                                          </p:stCondLst>
                                        </p:cTn>
                                        <p:tgtEl>
                                          <p:spTgt spid="41"/>
                                        </p:tgtEl>
                                        <p:attrNameLst>
                                          <p:attrName>style.visibility</p:attrName>
                                        </p:attrNameLst>
                                      </p:cBhvr>
                                      <p:to>
                                        <p:strVal val="visible"/>
                                      </p:to>
                                    </p:set>
                                    <p:anim calcmode="lin" valueType="num">
                                      <p:cBhvr additive="base">
                                        <p:cTn id="39" dur="1000" fill="hold"/>
                                        <p:tgtEl>
                                          <p:spTgt spid="41"/>
                                        </p:tgtEl>
                                        <p:attrNameLst>
                                          <p:attrName>ppt_x</p:attrName>
                                        </p:attrNameLst>
                                      </p:cBhvr>
                                      <p:tavLst>
                                        <p:tav tm="0">
                                          <p:val>
                                            <p:strVal val="1+#ppt_w/2"/>
                                          </p:val>
                                        </p:tav>
                                        <p:tav tm="100000">
                                          <p:val>
                                            <p:strVal val="#ppt_x"/>
                                          </p:val>
                                        </p:tav>
                                      </p:tavLst>
                                    </p:anim>
                                    <p:anim calcmode="lin" valueType="num">
                                      <p:cBhvr additive="base">
                                        <p:cTn id="40" dur="1000" fill="hold"/>
                                        <p:tgtEl>
                                          <p:spTgt spid="41"/>
                                        </p:tgtEl>
                                        <p:attrNameLst>
                                          <p:attrName>ppt_y</p:attrName>
                                        </p:attrNameLst>
                                      </p:cBhvr>
                                      <p:tavLst>
                                        <p:tav tm="0">
                                          <p:val>
                                            <p:strVal val="#ppt_y"/>
                                          </p:val>
                                        </p:tav>
                                        <p:tav tm="100000">
                                          <p:val>
                                            <p:strVal val="#ppt_y"/>
                                          </p:val>
                                        </p:tav>
                                      </p:tavLst>
                                    </p:anim>
                                  </p:childTnLst>
                                </p:cTn>
                              </p:par>
                            </p:childTnLst>
                          </p:cTn>
                        </p:par>
                        <p:par>
                          <p:cTn id="41" fill="hold">
                            <p:stCondLst>
                              <p:cond delay="4350"/>
                            </p:stCondLst>
                            <p:childTnLst>
                              <p:par>
                                <p:cTn id="42" presetID="22" presetClass="entr" presetSubtype="8" fill="hold" grpId="0" nodeType="afterEffect">
                                  <p:stCondLst>
                                    <p:cond delay="200"/>
                                  </p:stCondLst>
                                  <p:childTnLst>
                                    <p:set>
                                      <p:cBhvr>
                                        <p:cTn id="43" dur="1" fill="hold">
                                          <p:stCondLst>
                                            <p:cond delay="0"/>
                                          </p:stCondLst>
                                        </p:cTn>
                                        <p:tgtEl>
                                          <p:spTgt spid="49"/>
                                        </p:tgtEl>
                                        <p:attrNameLst>
                                          <p:attrName>style.visibility</p:attrName>
                                        </p:attrNameLst>
                                      </p:cBhvr>
                                      <p:to>
                                        <p:strVal val="visible"/>
                                      </p:to>
                                    </p:set>
                                    <p:animEffect transition="in" filter="wipe(left)">
                                      <p:cBhvr>
                                        <p:cTn id="44" dur="500"/>
                                        <p:tgtEl>
                                          <p:spTgt spid="49"/>
                                        </p:tgtEl>
                                      </p:cBhvr>
                                    </p:animEffect>
                                  </p:childTnLst>
                                </p:cTn>
                              </p:par>
                              <p:par>
                                <p:cTn id="45" presetID="2" presetClass="entr" presetSubtype="6" accel="52000" fill="hold" nodeType="withEffect">
                                  <p:stCondLst>
                                    <p:cond delay="0"/>
                                  </p:stCondLst>
                                  <p:childTnLst>
                                    <p:set>
                                      <p:cBhvr>
                                        <p:cTn id="46" dur="1000" fill="hold">
                                          <p:stCondLst>
                                            <p:cond delay="0"/>
                                          </p:stCondLst>
                                        </p:cTn>
                                        <p:tgtEl>
                                          <p:spTgt spid="44"/>
                                        </p:tgtEl>
                                        <p:attrNameLst>
                                          <p:attrName>style.visibility</p:attrName>
                                        </p:attrNameLst>
                                      </p:cBhvr>
                                      <p:to>
                                        <p:strVal val="visible"/>
                                      </p:to>
                                    </p:set>
                                    <p:anim calcmode="lin" valueType="num">
                                      <p:cBhvr additive="base">
                                        <p:cTn id="47" dur="1000" fill="hold"/>
                                        <p:tgtEl>
                                          <p:spTgt spid="44"/>
                                        </p:tgtEl>
                                        <p:attrNameLst>
                                          <p:attrName>ppt_x</p:attrName>
                                        </p:attrNameLst>
                                      </p:cBhvr>
                                      <p:tavLst>
                                        <p:tav tm="0">
                                          <p:val>
                                            <p:strVal val="1+#ppt_w/2"/>
                                          </p:val>
                                        </p:tav>
                                        <p:tav tm="100000">
                                          <p:val>
                                            <p:strVal val="#ppt_x"/>
                                          </p:val>
                                        </p:tav>
                                      </p:tavLst>
                                    </p:anim>
                                    <p:anim calcmode="lin" valueType="num">
                                      <p:cBhvr additive="base">
                                        <p:cTn id="48" dur="1000" fill="hold"/>
                                        <p:tgtEl>
                                          <p:spTgt spid="44"/>
                                        </p:tgtEl>
                                        <p:attrNameLst>
                                          <p:attrName>ppt_y</p:attrName>
                                        </p:attrNameLst>
                                      </p:cBhvr>
                                      <p:tavLst>
                                        <p:tav tm="0">
                                          <p:val>
                                            <p:strVal val="1+#ppt_h/2"/>
                                          </p:val>
                                        </p:tav>
                                        <p:tav tm="100000">
                                          <p:val>
                                            <p:strVal val="#ppt_y"/>
                                          </p:val>
                                        </p:tav>
                                      </p:tavLst>
                                    </p:anim>
                                  </p:childTnLst>
                                </p:cTn>
                              </p:par>
                            </p:childTnLst>
                          </p:cTn>
                        </p:par>
                        <p:par>
                          <p:cTn id="49" fill="hold">
                            <p:stCondLst>
                              <p:cond delay="5050"/>
                            </p:stCondLst>
                            <p:childTnLst>
                              <p:par>
                                <p:cTn id="50" presetID="22" presetClass="entr" presetSubtype="8" fill="hold" grpId="0" nodeType="afterEffect">
                                  <p:stCondLst>
                                    <p:cond delay="400"/>
                                  </p:stCondLst>
                                  <p:childTnLst>
                                    <p:set>
                                      <p:cBhvr>
                                        <p:cTn id="51" dur="1" fill="hold">
                                          <p:stCondLst>
                                            <p:cond delay="0"/>
                                          </p:stCondLst>
                                        </p:cTn>
                                        <p:tgtEl>
                                          <p:spTgt spid="50"/>
                                        </p:tgtEl>
                                        <p:attrNameLst>
                                          <p:attrName>style.visibility</p:attrName>
                                        </p:attrNameLst>
                                      </p:cBhvr>
                                      <p:to>
                                        <p:strVal val="visible"/>
                                      </p:to>
                                    </p:set>
                                    <p:animEffect transition="in" filter="wipe(left)">
                                      <p:cBhvr>
                                        <p:cTn id="5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7" grpId="0"/>
      <p:bldP spid="34" grpId="0" animBg="1"/>
      <p:bldP spid="47" grpId="0"/>
      <p:bldP spid="48" grpId="0"/>
      <p:bldP spid="49" grpId="0"/>
      <p:bldP spid="5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16"/>
          <p:cNvPicPr>
            <a:picLocks noChangeAspect="1"/>
          </p:cNvPicPr>
          <p:nvPr/>
        </p:nvPicPr>
        <p:blipFill>
          <a:blip r:embed="rId3"/>
          <a:srcRect/>
          <a:stretch>
            <a:fillRect/>
          </a:stretch>
        </p:blipFill>
        <p:spPr bwMode="auto">
          <a:xfrm>
            <a:off x="7826375" y="4394200"/>
            <a:ext cx="1138238" cy="769938"/>
          </a:xfrm>
          <a:prstGeom prst="rect">
            <a:avLst/>
          </a:prstGeom>
          <a:noFill/>
          <a:ln w="9525">
            <a:noFill/>
            <a:miter lim="800000"/>
            <a:headEnd/>
            <a:tailEnd/>
          </a:ln>
        </p:spPr>
      </p:pic>
      <p:pic>
        <p:nvPicPr>
          <p:cNvPr id="2" name="图片 1" descr="C:\Users\Administrator\Desktop\图片\32.jpg32"/>
          <p:cNvPicPr>
            <a:picLocks noChangeAspect="1"/>
          </p:cNvPicPr>
          <p:nvPr/>
        </p:nvPicPr>
        <p:blipFill>
          <a:blip r:embed="rId4"/>
          <a:srcRect/>
          <a:stretch>
            <a:fillRect/>
          </a:stretch>
        </p:blipFill>
        <p:spPr bwMode="auto">
          <a:xfrm rot="-300000">
            <a:off x="5803900" y="455930"/>
            <a:ext cx="3081655" cy="4627880"/>
          </a:xfrm>
          <a:prstGeom prst="rect">
            <a:avLst/>
          </a:prstGeom>
          <a:noFill/>
          <a:ln w="9525">
            <a:noFill/>
            <a:miter lim="800000"/>
            <a:headEnd/>
            <a:tailEnd/>
          </a:ln>
        </p:spPr>
      </p:pic>
      <p:pic>
        <p:nvPicPr>
          <p:cNvPr id="3" name="图片 2" descr="21"/>
          <p:cNvPicPr>
            <a:picLocks noChangeAspect="1"/>
          </p:cNvPicPr>
          <p:nvPr/>
        </p:nvPicPr>
        <p:blipFill>
          <a:blip r:embed="rId5"/>
          <a:srcRect/>
          <a:stretch>
            <a:fillRect/>
          </a:stretch>
        </p:blipFill>
        <p:spPr bwMode="auto">
          <a:xfrm rot="780000">
            <a:off x="2841625" y="347663"/>
            <a:ext cx="3195638" cy="4579937"/>
          </a:xfrm>
          <a:prstGeom prst="rect">
            <a:avLst/>
          </a:prstGeom>
          <a:noFill/>
          <a:ln w="9525">
            <a:noFill/>
            <a:miter lim="800000"/>
            <a:headEnd/>
            <a:tailEnd/>
          </a:ln>
        </p:spPr>
      </p:pic>
      <p:pic>
        <p:nvPicPr>
          <p:cNvPr id="15" name="图片 14" descr="25"/>
          <p:cNvPicPr>
            <a:picLocks noChangeAspect="1"/>
          </p:cNvPicPr>
          <p:nvPr/>
        </p:nvPicPr>
        <p:blipFill>
          <a:blip r:embed="rId6"/>
          <a:srcRect/>
          <a:stretch>
            <a:fillRect/>
          </a:stretch>
        </p:blipFill>
        <p:spPr bwMode="auto">
          <a:xfrm>
            <a:off x="-95250" y="1360488"/>
            <a:ext cx="2982913" cy="3727450"/>
          </a:xfrm>
          <a:prstGeom prst="rect">
            <a:avLst/>
          </a:prstGeom>
          <a:noFill/>
          <a:ln w="9525">
            <a:noFill/>
            <a:miter lim="800000"/>
            <a:headEnd/>
            <a:tailEnd/>
          </a:ln>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000"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par>
                          <p:cTn id="12" fill="hold">
                            <p:stCondLst>
                              <p:cond delay="1500"/>
                            </p:stCondLst>
                            <p:childTnLst>
                              <p:par>
                                <p:cTn id="13" presetID="1"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图片 16"/>
          <p:cNvPicPr>
            <a:picLocks noChangeAspect="1"/>
          </p:cNvPicPr>
          <p:nvPr/>
        </p:nvPicPr>
        <p:blipFill>
          <a:blip r:embed="rId3"/>
          <a:srcRect/>
          <a:stretch>
            <a:fillRect/>
          </a:stretch>
        </p:blipFill>
        <p:spPr bwMode="auto">
          <a:xfrm>
            <a:off x="7826375" y="4394200"/>
            <a:ext cx="1138238" cy="769938"/>
          </a:xfrm>
          <a:prstGeom prst="rect">
            <a:avLst/>
          </a:prstGeom>
          <a:noFill/>
          <a:ln w="9525">
            <a:noFill/>
            <a:miter lim="800000"/>
            <a:headEnd/>
            <a:tailEnd/>
          </a:ln>
        </p:spPr>
      </p:pic>
      <p:pic>
        <p:nvPicPr>
          <p:cNvPr id="4" name="图片 3" descr="C:\Users\Administrator\Desktop\图片\G.jpgG"/>
          <p:cNvPicPr>
            <a:picLocks noChangeAspect="1"/>
          </p:cNvPicPr>
          <p:nvPr/>
        </p:nvPicPr>
        <p:blipFill>
          <a:blip r:embed="rId4"/>
          <a:srcRect/>
          <a:stretch>
            <a:fillRect/>
          </a:stretch>
        </p:blipFill>
        <p:spPr bwMode="auto">
          <a:xfrm rot="300000">
            <a:off x="104140" y="1687513"/>
            <a:ext cx="4092575" cy="3109912"/>
          </a:xfrm>
          <a:prstGeom prst="rect">
            <a:avLst/>
          </a:prstGeom>
          <a:noFill/>
          <a:ln w="9525">
            <a:noFill/>
            <a:miter lim="800000"/>
            <a:headEnd/>
            <a:tailEnd/>
          </a:ln>
        </p:spPr>
      </p:pic>
      <p:pic>
        <p:nvPicPr>
          <p:cNvPr id="6" name="图片 5" descr="27"/>
          <p:cNvPicPr>
            <a:picLocks noChangeAspect="1"/>
          </p:cNvPicPr>
          <p:nvPr/>
        </p:nvPicPr>
        <p:blipFill>
          <a:blip r:embed="rId5"/>
          <a:srcRect/>
          <a:stretch>
            <a:fillRect/>
          </a:stretch>
        </p:blipFill>
        <p:spPr bwMode="auto">
          <a:xfrm rot="840000">
            <a:off x="3648075" y="580708"/>
            <a:ext cx="5103813" cy="3840162"/>
          </a:xfrm>
          <a:prstGeom prst="rect">
            <a:avLst/>
          </a:prstGeom>
          <a:noFill/>
          <a:ln w="9525">
            <a:noFill/>
            <a:miter lim="800000"/>
            <a:headEnd/>
            <a:tailEnd/>
          </a:ln>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ox(in)">
                                      <p:cBhvr>
                                        <p:cTn id="7" dur="1000"/>
                                        <p:tgtEl>
                                          <p:spTgt spid="4"/>
                                        </p:tgtEl>
                                      </p:cBhvr>
                                    </p:animEffect>
                                  </p:childTnLst>
                                </p:cTn>
                              </p:par>
                            </p:childTnLst>
                          </p:cTn>
                        </p:par>
                        <p:par>
                          <p:cTn id="8" fill="hold">
                            <p:stCondLst>
                              <p:cond delay="1000"/>
                            </p:stCondLst>
                            <p:childTnLst>
                              <p:par>
                                <p:cTn id="9" presetID="8" presetClass="entr" presetSubtype="16" fill="hold" nodeType="afterEffect">
                                  <p:stCondLst>
                                    <p:cond delay="0"/>
                                  </p:stCondLst>
                                  <p:childTnLst>
                                    <p:set>
                                      <p:cBhvr>
                                        <p:cTn id="10" dur="1000" fill="hold">
                                          <p:stCondLst>
                                            <p:cond delay="0"/>
                                          </p:stCondLst>
                                        </p:cTn>
                                        <p:tgtEl>
                                          <p:spTgt spid="6"/>
                                        </p:tgtEl>
                                        <p:attrNameLst>
                                          <p:attrName>style.visibility</p:attrName>
                                        </p:attrNameLst>
                                      </p:cBhvr>
                                      <p:to>
                                        <p:strVal val="visible"/>
                                      </p:to>
                                    </p:set>
                                    <p:animEffect transition="in" filter="diamond(in)">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44"/>
          <p:cNvPicPr>
            <a:picLocks noChangeAspect="1"/>
          </p:cNvPicPr>
          <p:nvPr/>
        </p:nvPicPr>
        <p:blipFill>
          <a:blip r:embed="rId4"/>
          <a:srcRect/>
          <a:stretch>
            <a:fillRect/>
          </a:stretch>
        </p:blipFill>
        <p:spPr bwMode="auto">
          <a:xfrm>
            <a:off x="2088198" y="-30480"/>
            <a:ext cx="3376612" cy="3340100"/>
          </a:xfrm>
          <a:prstGeom prst="rect">
            <a:avLst/>
          </a:prstGeom>
          <a:noFill/>
          <a:ln w="9525">
            <a:noFill/>
            <a:miter lim="800000"/>
            <a:headEnd/>
            <a:tailEnd/>
          </a:ln>
        </p:spPr>
      </p:pic>
      <p:pic>
        <p:nvPicPr>
          <p:cNvPr id="2" name="图片 1" descr="23"/>
          <p:cNvPicPr>
            <a:picLocks noChangeAspect="1"/>
          </p:cNvPicPr>
          <p:nvPr/>
        </p:nvPicPr>
        <p:blipFill>
          <a:blip r:embed="rId5"/>
          <a:srcRect/>
          <a:stretch>
            <a:fillRect/>
          </a:stretch>
        </p:blipFill>
        <p:spPr bwMode="auto">
          <a:xfrm>
            <a:off x="5464493" y="-20638"/>
            <a:ext cx="3700462" cy="5251451"/>
          </a:xfrm>
          <a:prstGeom prst="rect">
            <a:avLst/>
          </a:prstGeom>
          <a:noFill/>
          <a:ln w="9525">
            <a:noFill/>
            <a:miter lim="800000"/>
            <a:headEnd/>
            <a:tailEnd/>
          </a:ln>
        </p:spPr>
      </p:pic>
      <p:sp>
        <p:nvSpPr>
          <p:cNvPr id="3" name="文本框 2"/>
          <p:cNvSpPr txBox="1"/>
          <p:nvPr>
            <p:custDataLst>
              <p:tags r:id="rId1"/>
            </p:custDataLst>
          </p:nvPr>
        </p:nvSpPr>
        <p:spPr>
          <a:xfrm>
            <a:off x="869633" y="3670935"/>
            <a:ext cx="4995862" cy="553720"/>
          </a:xfrm>
          <a:prstGeom prst="rect">
            <a:avLst/>
          </a:prstGeom>
          <a:noFill/>
        </p:spPr>
        <p:txBody>
          <a:bodyPr lIns="0" tIns="0" rIns="0" bIns="0">
            <a:spAutoFit/>
          </a:bodyPr>
          <a:lstStyle/>
          <a:p>
            <a:pPr>
              <a:defRPr/>
            </a:pPr>
            <a:r>
              <a:rPr lang="en-US" altLang="zh-CN" sz="1800" b="1" kern="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1800" b="1" kern="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贩毒就是谋财害命,吸毒就是自杀身亡。</a:t>
            </a:r>
          </a:p>
          <a:p>
            <a:pPr>
              <a:defRPr/>
            </a:pPr>
            <a:r>
              <a:rPr lang="zh-CN" altLang="en-US" sz="1800" b="1" kern="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每年的</a:t>
            </a:r>
            <a:r>
              <a:rPr lang="en-US" altLang="zh-CN" sz="1800" b="1" kern="16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a:t>
            </a:r>
            <a:r>
              <a:rPr lang="zh-CN" altLang="en-US" sz="1800" b="1" kern="16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月</a:t>
            </a:r>
            <a:r>
              <a:rPr lang="en-US" altLang="zh-CN" sz="1800" b="1" kern="16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26</a:t>
            </a:r>
            <a:r>
              <a:rPr lang="zh-CN" altLang="en-US" sz="1800" b="1" kern="16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日</a:t>
            </a:r>
            <a:r>
              <a:rPr lang="zh-CN" altLang="en-US" sz="1800" b="1" kern="1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是联合国确定的</a:t>
            </a:r>
            <a:r>
              <a:rPr lang="zh-CN" altLang="en-US" sz="1800" b="1" kern="16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国际禁毒日</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diamond(out)">
                                      <p:cBhvr>
                                        <p:cTn id="7" dur="500"/>
                                        <p:tgtEl>
                                          <p:spTgt spid="2"/>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500" fill="hold">
                                          <p:stCondLst>
                                            <p:cond delay="0"/>
                                          </p:stCondLst>
                                        </p:cTn>
                                        <p:tgtEl>
                                          <p:spTgt spid="4"/>
                                        </p:tgtEl>
                                        <p:attrNameLst>
                                          <p:attrName>style.visibility</p:attrName>
                                        </p:attrNameLst>
                                      </p:cBhvr>
                                      <p:to>
                                        <p:strVal val="visible"/>
                                      </p:to>
                                    </p:set>
                                    <p:animEffect transition="in" filter="box(out)">
                                      <p:cBhvr>
                                        <p:cTn id="11" dur="500"/>
                                        <p:tgtEl>
                                          <p:spTgt spid="4"/>
                                        </p:tgtEl>
                                      </p:cBhvr>
                                    </p:animEffect>
                                  </p:childTnLst>
                                </p:cTn>
                              </p:par>
                            </p:childTnLst>
                          </p:cTn>
                        </p:par>
                        <p:par>
                          <p:cTn id="12" fill="hold">
                            <p:stCondLst>
                              <p:cond delay="1000"/>
                            </p:stCondLst>
                            <p:childTnLst>
                              <p:par>
                                <p:cTn id="13" presetID="2" presetClass="entr" presetSubtype="2"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430713" y="2141538"/>
            <a:ext cx="2493962" cy="646112"/>
          </a:xfrm>
          <a:prstGeom prst="rect">
            <a:avLst/>
          </a:prstGeom>
          <a:noFill/>
        </p:spPr>
        <p:txBody>
          <a:bodyPr wrap="none">
            <a:spAutoFit/>
          </a:bodyPr>
          <a:lstStyle/>
          <a:p>
            <a:pPr marL="0" lvl="1" algn="ctr">
              <a:defRPr/>
            </a:pPr>
            <a:r>
              <a:rPr lang="zh-CN" altLang="en-US" sz="3600" b="1" dirty="0">
                <a:solidFill>
                  <a:srgbClr val="C00000"/>
                </a:solidFill>
                <a:latin typeface="+mj-ea"/>
                <a:ea typeface="+mj-ea"/>
              </a:rPr>
              <a:t>毒品的防范</a:t>
            </a:r>
            <a:endParaRPr lang="en-US" altLang="zh-CN" sz="3600" b="1" dirty="0">
              <a:solidFill>
                <a:srgbClr val="C00000"/>
              </a:solidFill>
              <a:latin typeface="+mj-ea"/>
              <a:ea typeface="+mj-ea"/>
            </a:endParaRPr>
          </a:p>
        </p:txBody>
      </p:sp>
      <p:grpSp>
        <p:nvGrpSpPr>
          <p:cNvPr id="14" name="组合 13"/>
          <p:cNvGrpSpPr/>
          <p:nvPr/>
        </p:nvGrpSpPr>
        <p:grpSpPr bwMode="auto">
          <a:xfrm>
            <a:off x="2628583" y="1862138"/>
            <a:ext cx="1601787" cy="1358900"/>
            <a:chOff x="1881842" y="2656049"/>
            <a:chExt cx="2397222" cy="2093640"/>
          </a:xfrm>
        </p:grpSpPr>
        <p:grpSp>
          <p:nvGrpSpPr>
            <p:cNvPr id="15" name="组合 14"/>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1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noFill/>
              <a:ln w="7938" cap="flat">
                <a:noFill/>
                <a:prstDash val="solid"/>
                <a:miter lim="800000"/>
              </a:ln>
              <a:effectLst/>
            </p:spPr>
            <p:txBody>
              <a:bodyPr/>
              <a:lstStyle/>
              <a:p>
                <a:pPr>
                  <a:defRPr/>
                </a:pPr>
                <a:endParaRPr lang="zh-CN" altLang="en-US">
                  <a:latin typeface="+mj-ea"/>
                  <a:ea typeface="+mj-ea"/>
                </a:endParaRPr>
              </a:p>
            </p:txBody>
          </p:sp>
          <p:sp>
            <p:nvSpPr>
              <p:cNvPr id="25"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tx1"/>
              </a:solidFill>
              <a:ln w="7938" cap="flat">
                <a:noFill/>
                <a:prstDash val="solid"/>
                <a:miter lim="800000"/>
              </a:ln>
              <a:effectLst/>
            </p:spPr>
            <p:txBody>
              <a:bodyPr/>
              <a:lstStyle/>
              <a:p>
                <a:pPr>
                  <a:defRPr/>
                </a:pPr>
                <a:endParaRPr lang="zh-CN" altLang="en-US">
                  <a:latin typeface="+mj-ea"/>
                  <a:ea typeface="+mj-ea"/>
                </a:endParaRPr>
              </a:p>
            </p:txBody>
          </p:sp>
        </p:grpSp>
        <p:sp>
          <p:nvSpPr>
            <p:cNvPr id="16" name="Freeform 7"/>
            <p:cNvSpPr/>
            <p:nvPr/>
          </p:nvSpPr>
          <p:spPr bwMode="auto">
            <a:xfrm>
              <a:off x="2193076" y="2932428"/>
              <a:ext cx="1774753" cy="1540880"/>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0"/>
            </a:solidFill>
            <a:ln w="7938" cap="flat">
              <a:noFill/>
              <a:prstDash val="solid"/>
              <a:miter lim="800000"/>
            </a:ln>
            <a:effectLst/>
          </p:spPr>
          <p:txBody>
            <a:bodyPr/>
            <a:lstStyle/>
            <a:p>
              <a:pPr>
                <a:defRPr/>
              </a:pPr>
              <a:endParaRPr lang="zh-CN" altLang="en-US">
                <a:latin typeface="+mj-ea"/>
                <a:ea typeface="+mj-ea"/>
              </a:endParaRPr>
            </a:p>
          </p:txBody>
        </p:sp>
        <p:sp>
          <p:nvSpPr>
            <p:cNvPr id="18" name="TextBox 93"/>
            <p:cNvSpPr txBox="1"/>
            <p:nvPr/>
          </p:nvSpPr>
          <p:spPr>
            <a:xfrm>
              <a:off x="2468674" y="3140326"/>
              <a:ext cx="1249692" cy="1088399"/>
            </a:xfrm>
            <a:prstGeom prst="rect">
              <a:avLst/>
            </a:prstGeom>
            <a:noFill/>
          </p:spPr>
          <p:txBody>
            <a:bodyPr>
              <a:spAutoFit/>
            </a:bodyPr>
            <a:lstStyle/>
            <a:p>
              <a:pPr>
                <a:defRPr/>
              </a:pPr>
              <a:r>
                <a:rPr lang="en-US" altLang="zh-CN" sz="4000" b="1" dirty="0">
                  <a:latin typeface="+mj-ea"/>
                  <a:ea typeface="+mj-ea"/>
                </a:rPr>
                <a:t>03</a:t>
              </a:r>
            </a:p>
          </p:txBody>
        </p:sp>
      </p:gr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500"/>
                                  </p:stCondLst>
                                  <p:childTnLst>
                                    <p:set>
                                      <p:cBhvr>
                                        <p:cTn id="6" dur="1000" fill="hold">
                                          <p:stCondLst>
                                            <p:cond delay="0"/>
                                          </p:stCondLst>
                                        </p:cTn>
                                        <p:tgtEl>
                                          <p:spTgt spid="13"/>
                                        </p:tgtEl>
                                        <p:attrNameLst>
                                          <p:attrName>style.visibility</p:attrName>
                                        </p:attrNameLst>
                                      </p:cBhvr>
                                      <p:to>
                                        <p:strVal val="visible"/>
                                      </p:to>
                                    </p:set>
                                    <p:anim calcmode="lin" valueType="num">
                                      <p:cBhvr additive="base">
                                        <p:cTn id="7" dur="1000"/>
                                        <p:tgtEl>
                                          <p:spTgt spid="13"/>
                                        </p:tgtEl>
                                        <p:attrNameLst>
                                          <p:attrName>ppt_x</p:attrName>
                                        </p:attrNameLst>
                                      </p:cBhvr>
                                      <p:tavLst>
                                        <p:tav tm="0">
                                          <p:val>
                                            <p:strVal val="#ppt_x-#ppt_w*1.125000"/>
                                          </p:val>
                                        </p:tav>
                                        <p:tav tm="100000">
                                          <p:val>
                                            <p:strVal val="#ppt_x"/>
                                          </p:val>
                                        </p:tav>
                                      </p:tavLst>
                                    </p:anim>
                                    <p:animEffect transition="in" filter="wipe(right)">
                                      <p:cBhvr>
                                        <p:cTn id="8" dur="1000"/>
                                        <p:tgtEl>
                                          <p:spTgt spid="13"/>
                                        </p:tgtEl>
                                      </p:cBhvr>
                                    </p:animEffect>
                                  </p:childTnLst>
                                </p:cTn>
                              </p:par>
                              <p:par>
                                <p:cTn id="9" presetID="2" presetClass="entr" presetSubtype="3" accel="52000" fill="hold" nodeType="withEffect">
                                  <p:stCondLst>
                                    <p:cond delay="250"/>
                                  </p:stCondLst>
                                  <p:childTnLst>
                                    <p:set>
                                      <p:cBhvr>
                                        <p:cTn id="10" dur="500"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3563938" y="414338"/>
            <a:ext cx="2259012" cy="922337"/>
          </a:xfrm>
          <a:prstGeom prst="rect">
            <a:avLst/>
          </a:prstGeom>
        </p:spPr>
        <p:txBody>
          <a:bodyPr>
            <a:spAutoFit/>
          </a:bodyPr>
          <a:lstStyle/>
          <a:p>
            <a:pPr algn="ctr" defTabSz="934085" fontAlgn="auto">
              <a:spcBef>
                <a:spcPts val="0"/>
              </a:spcBef>
              <a:spcAft>
                <a:spcPts val="0"/>
              </a:spcAft>
              <a:defRPr/>
            </a:pPr>
            <a:r>
              <a:rPr lang="zh-CN" altLang="en-US" sz="5400" b="1" kern="0" dirty="0">
                <a:solidFill>
                  <a:srgbClr val="D43E01"/>
                </a:solidFill>
                <a:latin typeface="+mj-ea"/>
                <a:ea typeface="+mj-ea"/>
              </a:rPr>
              <a:t>目 录</a:t>
            </a:r>
          </a:p>
        </p:txBody>
      </p:sp>
      <p:grpSp>
        <p:nvGrpSpPr>
          <p:cNvPr id="45" name="组合 44"/>
          <p:cNvGrpSpPr/>
          <p:nvPr/>
        </p:nvGrpSpPr>
        <p:grpSpPr bwMode="auto">
          <a:xfrm>
            <a:off x="1692275" y="1835150"/>
            <a:ext cx="1676400" cy="2630488"/>
            <a:chOff x="778084" y="1038958"/>
            <a:chExt cx="1850186" cy="2900945"/>
          </a:xfrm>
        </p:grpSpPr>
        <p:sp>
          <p:nvSpPr>
            <p:cNvPr id="46" name="圆角矩形 45"/>
            <p:cNvSpPr/>
            <p:nvPr/>
          </p:nvSpPr>
          <p:spPr>
            <a:xfrm>
              <a:off x="886712" y="1038958"/>
              <a:ext cx="1632929" cy="1502118"/>
            </a:xfrm>
            <a:prstGeom prst="roundRect">
              <a:avLst>
                <a:gd name="adj" fmla="val 9350"/>
              </a:avLst>
            </a:prstGeom>
            <a:solidFill>
              <a:srgbClr val="0F2963"/>
            </a:solidFill>
            <a:ln w="12700" cap="flat" cmpd="sng" algn="ctr">
              <a:noFill/>
              <a:prstDash val="solid"/>
              <a:miter lim="800000"/>
            </a:ln>
            <a:effectLst/>
          </p:spPr>
          <p:txBody>
            <a:bodyPr lIns="68580" tIns="34290" rIns="68580" bIns="34290" anchor="ctr"/>
            <a:lstStyle/>
            <a:p>
              <a:pPr algn="ctr" defTabSz="685800" fontAlgn="auto">
                <a:spcBef>
                  <a:spcPts val="0"/>
                </a:spcBef>
                <a:spcAft>
                  <a:spcPts val="0"/>
                </a:spcAft>
                <a:defRPr/>
              </a:pPr>
              <a:endParaRPr lang="zh-HK" altLang="en-US" sz="1350" b="1" kern="0">
                <a:solidFill>
                  <a:prstClr val="white"/>
                </a:solidFill>
                <a:latin typeface="+mj-ea"/>
                <a:ea typeface="+mj-ea"/>
              </a:endParaRPr>
            </a:p>
          </p:txBody>
        </p:sp>
        <p:sp>
          <p:nvSpPr>
            <p:cNvPr id="47" name="任意多边形 46"/>
            <p:cNvSpPr/>
            <p:nvPr/>
          </p:nvSpPr>
          <p:spPr>
            <a:xfrm>
              <a:off x="778084" y="1947583"/>
              <a:ext cx="1850186" cy="199232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tx1"/>
            </a:solidFill>
            <a:ln w="3175" cap="flat" cmpd="sng" algn="ctr">
              <a:solidFill>
                <a:srgbClr val="0F2963"/>
              </a:solidFill>
              <a:prstDash val="solid"/>
              <a:miter lim="800000"/>
            </a:ln>
            <a:effectLst/>
          </p:spPr>
          <p:txBody>
            <a:bodyPr lIns="68580" tIns="34290" rIns="68580" bIns="34290" anchor="ctr"/>
            <a:lstStyle/>
            <a:p>
              <a:pPr algn="ctr" defTabSz="685800" fontAlgn="auto">
                <a:spcBef>
                  <a:spcPts val="0"/>
                </a:spcBef>
                <a:spcAft>
                  <a:spcPts val="0"/>
                </a:spcAft>
                <a:defRPr/>
              </a:pPr>
              <a:endParaRPr lang="zh-HK" altLang="en-US" sz="1350" b="1" kern="0">
                <a:solidFill>
                  <a:prstClr val="white"/>
                </a:solidFill>
                <a:latin typeface="+mj-ea"/>
                <a:ea typeface="+mj-ea"/>
              </a:endParaRPr>
            </a:p>
          </p:txBody>
        </p:sp>
        <p:sp>
          <p:nvSpPr>
            <p:cNvPr id="48" name="椭圆 47"/>
            <p:cNvSpPr/>
            <p:nvPr/>
          </p:nvSpPr>
          <p:spPr>
            <a:xfrm>
              <a:off x="1403574" y="1648209"/>
              <a:ext cx="599208" cy="600498"/>
            </a:xfrm>
            <a:prstGeom prst="ellipse">
              <a:avLst/>
            </a:prstGeom>
            <a:solidFill>
              <a:srgbClr val="0F2963"/>
            </a:solidFill>
            <a:ln w="12700" cap="flat" cmpd="sng" algn="ctr">
              <a:noFill/>
              <a:prstDash val="solid"/>
              <a:miter lim="800000"/>
            </a:ln>
            <a:effectLst/>
          </p:spPr>
          <p:txBody>
            <a:bodyPr lIns="68580" tIns="34290" rIns="68580" bIns="34290" anchor="ctr"/>
            <a:lstStyle/>
            <a:p>
              <a:pPr algn="ctr" defTabSz="685800" fontAlgn="auto">
                <a:spcBef>
                  <a:spcPts val="0"/>
                </a:spcBef>
                <a:spcAft>
                  <a:spcPts val="0"/>
                </a:spcAft>
                <a:defRPr/>
              </a:pPr>
              <a:endParaRPr lang="zh-HK" altLang="en-US" sz="1350" b="1" kern="0">
                <a:solidFill>
                  <a:prstClr val="white"/>
                </a:solidFill>
                <a:latin typeface="+mj-ea"/>
                <a:ea typeface="+mj-ea"/>
              </a:endParaRPr>
            </a:p>
          </p:txBody>
        </p:sp>
        <p:sp>
          <p:nvSpPr>
            <p:cNvPr id="49" name="文本框 11"/>
            <p:cNvSpPr txBox="1"/>
            <p:nvPr/>
          </p:nvSpPr>
          <p:spPr>
            <a:xfrm>
              <a:off x="1305458" y="1222784"/>
              <a:ext cx="839241" cy="686283"/>
            </a:xfrm>
            <a:prstGeom prst="rect">
              <a:avLst/>
            </a:prstGeom>
            <a:noFill/>
          </p:spPr>
          <p:txBody>
            <a:bodyPr lIns="68580" tIns="34290" rIns="68580" bIns="34290">
              <a:spAutoFit/>
            </a:bodyPr>
            <a:lstStyle/>
            <a:p>
              <a:pPr algn="ctr" defTabSz="685800" fontAlgn="auto">
                <a:spcBef>
                  <a:spcPts val="0"/>
                </a:spcBef>
                <a:spcAft>
                  <a:spcPts val="0"/>
                </a:spcAft>
                <a:defRPr/>
              </a:pPr>
              <a:r>
                <a:rPr lang="en-US" altLang="zh-HK" sz="3600" b="1" kern="0" dirty="0">
                  <a:solidFill>
                    <a:prstClr val="white"/>
                  </a:solidFill>
                  <a:latin typeface="+mj-ea"/>
                  <a:ea typeface="+mj-ea"/>
                </a:rPr>
                <a:t>01</a:t>
              </a:r>
            </a:p>
          </p:txBody>
        </p:sp>
        <p:sp>
          <p:nvSpPr>
            <p:cNvPr id="50" name="文本框 64"/>
            <p:cNvSpPr txBox="1"/>
            <p:nvPr/>
          </p:nvSpPr>
          <p:spPr>
            <a:xfrm>
              <a:off x="951539" y="2645419"/>
              <a:ext cx="1601392" cy="889366"/>
            </a:xfrm>
            <a:prstGeom prst="rect">
              <a:avLst/>
            </a:prstGeom>
            <a:noFill/>
          </p:spPr>
          <p:txBody>
            <a:bodyPr lIns="68580" tIns="34290" rIns="68580" bIns="34290">
              <a:spAutoFit/>
            </a:bodyPr>
            <a:lstStyle/>
            <a:p>
              <a:pPr algn="ctr" defTabSz="685800" fontAlgn="auto">
                <a:spcBef>
                  <a:spcPts val="0"/>
                </a:spcBef>
                <a:spcAft>
                  <a:spcPts val="0"/>
                </a:spcAft>
                <a:defRPr/>
              </a:pPr>
              <a:r>
                <a:rPr lang="zh-CN" altLang="en-US" sz="2400" b="1" kern="0" dirty="0">
                  <a:solidFill>
                    <a:schemeClr val="bg1">
                      <a:lumMod val="85000"/>
                      <a:lumOff val="15000"/>
                    </a:schemeClr>
                  </a:solidFill>
                  <a:latin typeface="+mj-ea"/>
                  <a:ea typeface="+mj-ea"/>
                  <a:sym typeface="+mn-ea"/>
                </a:rPr>
                <a:t>毒品及其相关概念</a:t>
              </a:r>
              <a:endParaRPr lang="zh-CN" altLang="en-US" sz="2400" b="1" kern="0" dirty="0">
                <a:solidFill>
                  <a:schemeClr val="bg1">
                    <a:lumMod val="85000"/>
                    <a:lumOff val="15000"/>
                  </a:schemeClr>
                </a:solidFill>
                <a:latin typeface="+mj-ea"/>
                <a:ea typeface="+mj-ea"/>
              </a:endParaRPr>
            </a:p>
          </p:txBody>
        </p:sp>
      </p:grpSp>
      <p:grpSp>
        <p:nvGrpSpPr>
          <p:cNvPr id="52" name="组合 51"/>
          <p:cNvGrpSpPr/>
          <p:nvPr/>
        </p:nvGrpSpPr>
        <p:grpSpPr bwMode="auto">
          <a:xfrm>
            <a:off x="3711575" y="1884363"/>
            <a:ext cx="1674813" cy="2630487"/>
            <a:chOff x="2690633" y="1038958"/>
            <a:chExt cx="1850186" cy="2900945"/>
          </a:xfrm>
        </p:grpSpPr>
        <p:sp>
          <p:nvSpPr>
            <p:cNvPr id="53" name="圆角矩形 52"/>
            <p:cNvSpPr/>
            <p:nvPr/>
          </p:nvSpPr>
          <p:spPr>
            <a:xfrm>
              <a:off x="2799364" y="1038958"/>
              <a:ext cx="1632723" cy="1502119"/>
            </a:xfrm>
            <a:prstGeom prst="roundRect">
              <a:avLst>
                <a:gd name="adj" fmla="val 9350"/>
              </a:avLst>
            </a:prstGeom>
            <a:solidFill>
              <a:srgbClr val="B10C1A"/>
            </a:solidFill>
            <a:ln w="12700" cap="flat" cmpd="sng" algn="ctr">
              <a:noFill/>
              <a:prstDash val="solid"/>
              <a:miter lim="800000"/>
            </a:ln>
            <a:effectLst/>
          </p:spPr>
          <p:txBody>
            <a:bodyPr lIns="68580" tIns="34290" rIns="68580" bIns="34290" anchor="ctr"/>
            <a:lstStyle/>
            <a:p>
              <a:pPr algn="ctr" defTabSz="685800" fontAlgn="auto">
                <a:spcBef>
                  <a:spcPts val="0"/>
                </a:spcBef>
                <a:spcAft>
                  <a:spcPts val="0"/>
                </a:spcAft>
                <a:defRPr/>
              </a:pPr>
              <a:endParaRPr lang="zh-HK" altLang="en-US" sz="1350" b="1" kern="0">
                <a:solidFill>
                  <a:prstClr val="white"/>
                </a:solidFill>
                <a:latin typeface="+mj-ea"/>
                <a:ea typeface="+mj-ea"/>
              </a:endParaRPr>
            </a:p>
          </p:txBody>
        </p:sp>
        <p:sp>
          <p:nvSpPr>
            <p:cNvPr id="54" name="任意多边形 53"/>
            <p:cNvSpPr/>
            <p:nvPr/>
          </p:nvSpPr>
          <p:spPr>
            <a:xfrm>
              <a:off x="2690633"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tx1"/>
            </a:solidFill>
            <a:ln w="3175" cap="flat" cmpd="sng" algn="ctr">
              <a:solidFill>
                <a:srgbClr val="B10C1A"/>
              </a:solidFill>
              <a:prstDash val="solid"/>
              <a:miter lim="800000"/>
            </a:ln>
            <a:effectLst/>
          </p:spPr>
          <p:txBody>
            <a:bodyPr lIns="68580" tIns="34290" rIns="68580" bIns="34290" anchor="ctr"/>
            <a:lstStyle/>
            <a:p>
              <a:pPr algn="ctr" defTabSz="685800" fontAlgn="auto">
                <a:spcBef>
                  <a:spcPts val="0"/>
                </a:spcBef>
                <a:spcAft>
                  <a:spcPts val="0"/>
                </a:spcAft>
                <a:defRPr/>
              </a:pPr>
              <a:endParaRPr lang="zh-HK" altLang="en-US" sz="1350" b="1" kern="0">
                <a:solidFill>
                  <a:prstClr val="white"/>
                </a:solidFill>
                <a:latin typeface="+mj-ea"/>
                <a:ea typeface="+mj-ea"/>
              </a:endParaRPr>
            </a:p>
          </p:txBody>
        </p:sp>
        <p:sp>
          <p:nvSpPr>
            <p:cNvPr id="55" name="椭圆 54"/>
            <p:cNvSpPr/>
            <p:nvPr/>
          </p:nvSpPr>
          <p:spPr>
            <a:xfrm>
              <a:off x="3314961" y="1648209"/>
              <a:ext cx="601530" cy="600497"/>
            </a:xfrm>
            <a:prstGeom prst="ellipse">
              <a:avLst/>
            </a:prstGeom>
            <a:solidFill>
              <a:srgbClr val="B10C1A"/>
            </a:solidFill>
            <a:ln w="12700" cap="flat" cmpd="sng" algn="ctr">
              <a:noFill/>
              <a:prstDash val="solid"/>
              <a:miter lim="800000"/>
            </a:ln>
            <a:effectLst/>
          </p:spPr>
          <p:txBody>
            <a:bodyPr lIns="68580" tIns="34290" rIns="68580" bIns="34290" anchor="ctr"/>
            <a:lstStyle/>
            <a:p>
              <a:pPr algn="ctr" defTabSz="685800" fontAlgn="auto">
                <a:spcBef>
                  <a:spcPts val="0"/>
                </a:spcBef>
                <a:spcAft>
                  <a:spcPts val="0"/>
                </a:spcAft>
                <a:defRPr/>
              </a:pPr>
              <a:endParaRPr lang="zh-HK" altLang="en-US" sz="1350" b="1" kern="0">
                <a:solidFill>
                  <a:prstClr val="white"/>
                </a:solidFill>
                <a:latin typeface="+mj-ea"/>
                <a:ea typeface="+mj-ea"/>
              </a:endParaRPr>
            </a:p>
          </p:txBody>
        </p:sp>
        <p:sp>
          <p:nvSpPr>
            <p:cNvPr id="56" name="文本框 48"/>
            <p:cNvSpPr txBox="1"/>
            <p:nvPr/>
          </p:nvSpPr>
          <p:spPr>
            <a:xfrm>
              <a:off x="3185185" y="1222783"/>
              <a:ext cx="894402" cy="686283"/>
            </a:xfrm>
            <a:prstGeom prst="rect">
              <a:avLst/>
            </a:prstGeom>
            <a:noFill/>
          </p:spPr>
          <p:txBody>
            <a:bodyPr lIns="68580" tIns="34290" rIns="68580" bIns="34290">
              <a:spAutoFit/>
            </a:bodyPr>
            <a:lstStyle/>
            <a:p>
              <a:pPr algn="ctr" defTabSz="685800" fontAlgn="auto">
                <a:spcBef>
                  <a:spcPts val="0"/>
                </a:spcBef>
                <a:spcAft>
                  <a:spcPts val="0"/>
                </a:spcAft>
                <a:defRPr/>
              </a:pPr>
              <a:r>
                <a:rPr lang="en-US" altLang="zh-HK" sz="3600" b="1" kern="0" dirty="0">
                  <a:solidFill>
                    <a:prstClr val="white"/>
                  </a:solidFill>
                  <a:latin typeface="+mj-ea"/>
                  <a:ea typeface="+mj-ea"/>
                </a:rPr>
                <a:t>02</a:t>
              </a:r>
            </a:p>
          </p:txBody>
        </p:sp>
        <p:sp>
          <p:nvSpPr>
            <p:cNvPr id="57" name="文本框 66"/>
            <p:cNvSpPr txBox="1"/>
            <p:nvPr/>
          </p:nvSpPr>
          <p:spPr>
            <a:xfrm>
              <a:off x="2925633" y="2590097"/>
              <a:ext cx="1371417" cy="891117"/>
            </a:xfrm>
            <a:prstGeom prst="rect">
              <a:avLst/>
            </a:prstGeom>
            <a:noFill/>
          </p:spPr>
          <p:txBody>
            <a:bodyPr lIns="68580" tIns="34290" rIns="68580" bIns="34290">
              <a:spAutoFit/>
            </a:bodyPr>
            <a:lstStyle/>
            <a:p>
              <a:pPr algn="ctr" defTabSz="685800" fontAlgn="auto">
                <a:spcBef>
                  <a:spcPts val="0"/>
                </a:spcBef>
                <a:spcAft>
                  <a:spcPts val="0"/>
                </a:spcAft>
                <a:defRPr/>
              </a:pPr>
              <a:r>
                <a:rPr lang="zh-CN" altLang="en-US" sz="2400" b="1" kern="0" dirty="0">
                  <a:solidFill>
                    <a:srgbClr val="B10C1A"/>
                  </a:solidFill>
                  <a:latin typeface="+mj-ea"/>
                  <a:ea typeface="+mj-ea"/>
                </a:rPr>
                <a:t>毒品的危害</a:t>
              </a:r>
              <a:endParaRPr lang="zh-HK" altLang="en-US" sz="2400" b="1" kern="0" dirty="0">
                <a:solidFill>
                  <a:srgbClr val="B10C1A"/>
                </a:solidFill>
                <a:latin typeface="+mj-ea"/>
                <a:ea typeface="+mj-ea"/>
              </a:endParaRPr>
            </a:p>
          </p:txBody>
        </p:sp>
      </p:grpSp>
      <p:grpSp>
        <p:nvGrpSpPr>
          <p:cNvPr id="59" name="组合 58"/>
          <p:cNvGrpSpPr/>
          <p:nvPr/>
        </p:nvGrpSpPr>
        <p:grpSpPr bwMode="auto">
          <a:xfrm>
            <a:off x="5722938" y="1884363"/>
            <a:ext cx="1676400" cy="2630487"/>
            <a:chOff x="4603182" y="1038958"/>
            <a:chExt cx="1850186" cy="2900945"/>
          </a:xfrm>
        </p:grpSpPr>
        <p:sp>
          <p:nvSpPr>
            <p:cNvPr id="60" name="圆角矩形 59"/>
            <p:cNvSpPr/>
            <p:nvPr/>
          </p:nvSpPr>
          <p:spPr>
            <a:xfrm>
              <a:off x="4711810" y="1038958"/>
              <a:ext cx="1632929" cy="1502119"/>
            </a:xfrm>
            <a:prstGeom prst="roundRect">
              <a:avLst>
                <a:gd name="adj" fmla="val 9350"/>
              </a:avLst>
            </a:prstGeom>
            <a:solidFill>
              <a:srgbClr val="0F2963"/>
            </a:solidFill>
            <a:ln w="12700" cap="flat" cmpd="sng" algn="ctr">
              <a:noFill/>
              <a:prstDash val="solid"/>
              <a:miter lim="800000"/>
            </a:ln>
            <a:effectLst/>
          </p:spPr>
          <p:txBody>
            <a:bodyPr lIns="68580" tIns="34290" rIns="68580" bIns="34290" anchor="ctr"/>
            <a:lstStyle/>
            <a:p>
              <a:pPr algn="ctr" defTabSz="685800" fontAlgn="auto">
                <a:spcBef>
                  <a:spcPts val="0"/>
                </a:spcBef>
                <a:spcAft>
                  <a:spcPts val="0"/>
                </a:spcAft>
                <a:defRPr/>
              </a:pPr>
              <a:endParaRPr lang="zh-HK" altLang="en-US" sz="1350" b="1" kern="0">
                <a:solidFill>
                  <a:prstClr val="white"/>
                </a:solidFill>
                <a:latin typeface="+mj-ea"/>
                <a:ea typeface="+mj-ea"/>
              </a:endParaRPr>
            </a:p>
          </p:txBody>
        </p:sp>
        <p:sp>
          <p:nvSpPr>
            <p:cNvPr id="61" name="任意多边形 60"/>
            <p:cNvSpPr/>
            <p:nvPr/>
          </p:nvSpPr>
          <p:spPr>
            <a:xfrm>
              <a:off x="4603182"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tx1"/>
            </a:solidFill>
            <a:ln w="3175" cap="flat" cmpd="sng" algn="ctr">
              <a:solidFill>
                <a:srgbClr val="0F2963"/>
              </a:solidFill>
              <a:prstDash val="solid"/>
              <a:miter lim="800000"/>
            </a:ln>
            <a:effectLst/>
          </p:spPr>
          <p:txBody>
            <a:bodyPr lIns="68580" tIns="34290" rIns="68580" bIns="34290" anchor="ctr"/>
            <a:lstStyle/>
            <a:p>
              <a:pPr algn="ctr" defTabSz="685800" fontAlgn="auto">
                <a:spcBef>
                  <a:spcPts val="0"/>
                </a:spcBef>
                <a:spcAft>
                  <a:spcPts val="0"/>
                </a:spcAft>
                <a:defRPr/>
              </a:pPr>
              <a:endParaRPr lang="zh-HK" altLang="en-US" sz="1350" b="1" kern="0">
                <a:solidFill>
                  <a:prstClr val="white"/>
                </a:solidFill>
                <a:latin typeface="+mj-ea"/>
                <a:ea typeface="+mj-ea"/>
              </a:endParaRPr>
            </a:p>
          </p:txBody>
        </p:sp>
        <p:sp>
          <p:nvSpPr>
            <p:cNvPr id="62" name="椭圆 61"/>
            <p:cNvSpPr/>
            <p:nvPr/>
          </p:nvSpPr>
          <p:spPr>
            <a:xfrm>
              <a:off x="5228670" y="1648209"/>
              <a:ext cx="599208" cy="600497"/>
            </a:xfrm>
            <a:prstGeom prst="ellipse">
              <a:avLst/>
            </a:prstGeom>
            <a:solidFill>
              <a:srgbClr val="0F2963"/>
            </a:solidFill>
            <a:ln w="12700" cap="flat" cmpd="sng" algn="ctr">
              <a:noFill/>
              <a:prstDash val="solid"/>
              <a:miter lim="800000"/>
            </a:ln>
            <a:effectLst/>
          </p:spPr>
          <p:txBody>
            <a:bodyPr lIns="68580" tIns="34290" rIns="68580" bIns="34290" anchor="ctr"/>
            <a:lstStyle/>
            <a:p>
              <a:pPr algn="ctr" defTabSz="685800" fontAlgn="auto">
                <a:spcBef>
                  <a:spcPts val="0"/>
                </a:spcBef>
                <a:spcAft>
                  <a:spcPts val="0"/>
                </a:spcAft>
                <a:defRPr/>
              </a:pPr>
              <a:endParaRPr lang="zh-HK" altLang="en-US" sz="1350" b="1" kern="0">
                <a:solidFill>
                  <a:prstClr val="white"/>
                </a:solidFill>
                <a:latin typeface="+mj-ea"/>
                <a:ea typeface="+mj-ea"/>
              </a:endParaRPr>
            </a:p>
          </p:txBody>
        </p:sp>
        <p:sp>
          <p:nvSpPr>
            <p:cNvPr id="63" name="文本框 54"/>
            <p:cNvSpPr txBox="1"/>
            <p:nvPr/>
          </p:nvSpPr>
          <p:spPr>
            <a:xfrm>
              <a:off x="5044704" y="1222783"/>
              <a:ext cx="977655" cy="686283"/>
            </a:xfrm>
            <a:prstGeom prst="rect">
              <a:avLst/>
            </a:prstGeom>
            <a:noFill/>
          </p:spPr>
          <p:txBody>
            <a:bodyPr lIns="68580" tIns="34290" rIns="68580" bIns="34290">
              <a:spAutoFit/>
            </a:bodyPr>
            <a:lstStyle/>
            <a:p>
              <a:pPr algn="ctr" defTabSz="685800" fontAlgn="auto">
                <a:spcBef>
                  <a:spcPts val="0"/>
                </a:spcBef>
                <a:spcAft>
                  <a:spcPts val="0"/>
                </a:spcAft>
                <a:defRPr/>
              </a:pPr>
              <a:r>
                <a:rPr lang="en-US" altLang="zh-HK" sz="3600" b="1" kern="0" dirty="0">
                  <a:solidFill>
                    <a:prstClr val="white"/>
                  </a:solidFill>
                  <a:latin typeface="+mj-ea"/>
                  <a:ea typeface="+mj-ea"/>
                </a:rPr>
                <a:t>03</a:t>
              </a:r>
            </a:p>
          </p:txBody>
        </p:sp>
        <p:sp>
          <p:nvSpPr>
            <p:cNvPr id="64" name="文本框 68"/>
            <p:cNvSpPr txBox="1"/>
            <p:nvPr/>
          </p:nvSpPr>
          <p:spPr>
            <a:xfrm>
              <a:off x="4841464" y="2590097"/>
              <a:ext cx="1371870" cy="891117"/>
            </a:xfrm>
            <a:prstGeom prst="rect">
              <a:avLst/>
            </a:prstGeom>
            <a:noFill/>
          </p:spPr>
          <p:txBody>
            <a:bodyPr lIns="68580" tIns="34290" rIns="68580" bIns="34290">
              <a:spAutoFit/>
            </a:bodyPr>
            <a:lstStyle/>
            <a:p>
              <a:pPr algn="ctr" defTabSz="685800" fontAlgn="auto">
                <a:spcBef>
                  <a:spcPts val="0"/>
                </a:spcBef>
                <a:spcAft>
                  <a:spcPts val="0"/>
                </a:spcAft>
                <a:defRPr/>
              </a:pPr>
              <a:r>
                <a:rPr lang="zh-CN" altLang="en-US" sz="2400" b="1" kern="0" dirty="0">
                  <a:solidFill>
                    <a:schemeClr val="bg1">
                      <a:lumMod val="85000"/>
                      <a:lumOff val="15000"/>
                    </a:schemeClr>
                  </a:solidFill>
                  <a:latin typeface="+mj-ea"/>
                  <a:ea typeface="+mj-ea"/>
                </a:rPr>
                <a:t>毒品的防范</a:t>
              </a:r>
              <a:endParaRPr lang="zh-HK" altLang="en-US" sz="2400" b="1" kern="0" dirty="0">
                <a:solidFill>
                  <a:schemeClr val="bg1">
                    <a:lumMod val="85000"/>
                    <a:lumOff val="15000"/>
                  </a:schemeClr>
                </a:solidFill>
                <a:latin typeface="+mj-ea"/>
                <a:ea typeface="+mj-ea"/>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52"/>
                                        </p:tgtEl>
                                        <p:attrNameLst>
                                          <p:attrName>style.visibility</p:attrName>
                                        </p:attrNameLst>
                                      </p:cBhvr>
                                      <p:to>
                                        <p:strVal val="visible"/>
                                      </p:to>
                                    </p:set>
                                    <p:anim calcmode="lin" valueType="num">
                                      <p:cBhvr additive="base">
                                        <p:cTn id="16" dur="500" fill="hold"/>
                                        <p:tgtEl>
                                          <p:spTgt spid="52"/>
                                        </p:tgtEl>
                                        <p:attrNameLst>
                                          <p:attrName>ppt_x</p:attrName>
                                        </p:attrNameLst>
                                      </p:cBhvr>
                                      <p:tavLst>
                                        <p:tav tm="0">
                                          <p:val>
                                            <p:strVal val="#ppt_x"/>
                                          </p:val>
                                        </p:tav>
                                        <p:tav tm="100000">
                                          <p:val>
                                            <p:strVal val="#ppt_x"/>
                                          </p:val>
                                        </p:tav>
                                      </p:tavLst>
                                    </p:anim>
                                    <p:anim calcmode="lin" valueType="num">
                                      <p:cBhvr additive="base">
                                        <p:cTn id="17" dur="500" fill="hold"/>
                                        <p:tgtEl>
                                          <p:spTgt spid="5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fill="hold"/>
                                        <p:tgtEl>
                                          <p:spTgt spid="59"/>
                                        </p:tgtEl>
                                        <p:attrNameLst>
                                          <p:attrName>ppt_x</p:attrName>
                                        </p:attrNameLst>
                                      </p:cBhvr>
                                      <p:tavLst>
                                        <p:tav tm="0">
                                          <p:val>
                                            <p:strVal val="#ppt_x"/>
                                          </p:val>
                                        </p:tav>
                                        <p:tav tm="100000">
                                          <p:val>
                                            <p:strVal val="#ppt_x"/>
                                          </p:val>
                                        </p:tav>
                                      </p:tavLst>
                                    </p:anim>
                                    <p:anim calcmode="lin" valueType="num">
                                      <p:cBhvr additive="base">
                                        <p:cTn id="22"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Pentagon 25"/>
          <p:cNvSpPr/>
          <p:nvPr/>
        </p:nvSpPr>
        <p:spPr>
          <a:xfrm>
            <a:off x="673100" y="1236028"/>
            <a:ext cx="455613" cy="273050"/>
          </a:xfrm>
          <a:prstGeom prst="homePlate">
            <a:avLst/>
          </a:prstGeom>
          <a:solidFill>
            <a:srgbClr val="C00000"/>
          </a:solidFill>
          <a:ln w="28575">
            <a:solidFill>
              <a:srgbClr val="C00000"/>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9" rIns="68576" bIns="34289" anchor="ctr"/>
          <a:lstStyle/>
          <a:p>
            <a:pPr algn="ctr">
              <a:defRPr/>
            </a:pPr>
            <a:r>
              <a:rPr lang="en-US" sz="1600" b="1" dirty="0">
                <a:solidFill>
                  <a:schemeClr val="tx1"/>
                </a:solidFill>
                <a:latin typeface="+mj-ea"/>
                <a:ea typeface="+mj-ea"/>
                <a:cs typeface="+mn-ea"/>
                <a:sym typeface="+mn-lt"/>
              </a:rPr>
              <a:t>01</a:t>
            </a:r>
          </a:p>
        </p:txBody>
      </p:sp>
      <p:sp>
        <p:nvSpPr>
          <p:cNvPr id="26" name="Rectangle 26"/>
          <p:cNvSpPr>
            <a:spLocks noChangeArrowheads="1"/>
          </p:cNvSpPr>
          <p:nvPr/>
        </p:nvSpPr>
        <p:spPr bwMode="auto">
          <a:xfrm>
            <a:off x="1260475" y="1125220"/>
            <a:ext cx="4592320" cy="759460"/>
          </a:xfrm>
          <a:prstGeom prst="rect">
            <a:avLst/>
          </a:prstGeom>
          <a:noFill/>
          <a:ln w="9525">
            <a:noFill/>
            <a:miter lim="800000"/>
          </a:ln>
        </p:spPr>
        <p:txBody>
          <a:bodyPr wrap="square" lIns="68576" tIns="34289" rIns="68576" bIns="34289">
            <a:spAutoFit/>
          </a:bodyPr>
          <a:lstStyle/>
          <a:p>
            <a:pPr>
              <a:lnSpc>
                <a:spcPts val="2700"/>
              </a:lnSpc>
            </a:pPr>
            <a:r>
              <a:rPr lang="zh-CN" altLang="en-US" sz="1600">
                <a:solidFill>
                  <a:schemeClr val="bg1"/>
                </a:solidFill>
                <a:latin typeface="微软雅黑" panose="020B0503020204020204" pitchFamily="34" charset="-122"/>
                <a:ea typeface="微软雅黑" panose="020B0503020204020204" pitchFamily="34" charset="-122"/>
                <a:cs typeface="Segoe Print" panose="02000600000000000000" charset="0"/>
                <a:sym typeface="Times New Roman" panose="02020603050405020304" pitchFamily="18" charset="0"/>
              </a:rPr>
              <a:t>在现实工作和生活中，吸毒青少年在整个吸毒人</a:t>
            </a:r>
          </a:p>
          <a:p>
            <a:pPr>
              <a:lnSpc>
                <a:spcPts val="2700"/>
              </a:lnSpc>
            </a:pPr>
            <a:r>
              <a:rPr lang="zh-CN" altLang="en-US" sz="1600">
                <a:solidFill>
                  <a:schemeClr val="bg1"/>
                </a:solidFill>
                <a:latin typeface="微软雅黑" panose="020B0503020204020204" pitchFamily="34" charset="-122"/>
                <a:ea typeface="微软雅黑" panose="020B0503020204020204" pitchFamily="34" charset="-122"/>
                <a:cs typeface="Segoe Print" panose="02000600000000000000" charset="0"/>
                <a:sym typeface="Times New Roman" panose="02020603050405020304" pitchFamily="18" charset="0"/>
              </a:rPr>
              <a:t>群中所占比重一直居高不下。</a:t>
            </a:r>
          </a:p>
        </p:txBody>
      </p:sp>
      <p:sp>
        <p:nvSpPr>
          <p:cNvPr id="27" name="Pentagon 33"/>
          <p:cNvSpPr/>
          <p:nvPr/>
        </p:nvSpPr>
        <p:spPr>
          <a:xfrm>
            <a:off x="673100" y="2210435"/>
            <a:ext cx="455613" cy="273050"/>
          </a:xfrm>
          <a:prstGeom prst="homePlate">
            <a:avLst/>
          </a:prstGeom>
          <a:solidFill>
            <a:srgbClr val="C00000"/>
          </a:solidFill>
          <a:ln w="28575">
            <a:solidFill>
              <a:srgbClr val="C00000"/>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9" rIns="68576" bIns="34289" anchor="ctr"/>
          <a:lstStyle/>
          <a:p>
            <a:pPr algn="ctr">
              <a:defRPr/>
            </a:pPr>
            <a:r>
              <a:rPr lang="en-US" sz="1600" b="1" dirty="0">
                <a:solidFill>
                  <a:schemeClr val="tx1"/>
                </a:solidFill>
                <a:latin typeface="+mj-ea"/>
                <a:ea typeface="+mj-ea"/>
                <a:cs typeface="+mn-ea"/>
                <a:sym typeface="+mn-lt"/>
              </a:rPr>
              <a:t>02</a:t>
            </a:r>
          </a:p>
        </p:txBody>
      </p:sp>
      <p:sp>
        <p:nvSpPr>
          <p:cNvPr id="28" name="Rectangle 34"/>
          <p:cNvSpPr>
            <a:spLocks noChangeArrowheads="1"/>
          </p:cNvSpPr>
          <p:nvPr/>
        </p:nvSpPr>
        <p:spPr bwMode="auto">
          <a:xfrm>
            <a:off x="1258888" y="2127885"/>
            <a:ext cx="5545137" cy="436563"/>
          </a:xfrm>
          <a:prstGeom prst="rect">
            <a:avLst/>
          </a:prstGeom>
          <a:noFill/>
          <a:ln w="9525">
            <a:noFill/>
            <a:miter lim="800000"/>
          </a:ln>
        </p:spPr>
        <p:txBody>
          <a:bodyPr lIns="68576" tIns="34289" rIns="68576" bIns="34289">
            <a:spAutoFit/>
          </a:bodyPr>
          <a:lstStyle/>
          <a:p>
            <a:pPr>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Segoe Print" panose="02000600000000000000" charset="0"/>
                <a:sym typeface="Times New Roman" panose="02020603050405020304" pitchFamily="18" charset="0"/>
              </a:rPr>
              <a:t>相当一部分青少年对毒品危害无知，对毒品好奇</a:t>
            </a:r>
          </a:p>
        </p:txBody>
      </p:sp>
      <p:sp>
        <p:nvSpPr>
          <p:cNvPr id="29" name="Pentagon 36"/>
          <p:cNvSpPr/>
          <p:nvPr/>
        </p:nvSpPr>
        <p:spPr>
          <a:xfrm>
            <a:off x="673100" y="3180080"/>
            <a:ext cx="455930" cy="273050"/>
          </a:xfrm>
          <a:prstGeom prst="homePlate">
            <a:avLst/>
          </a:prstGeom>
          <a:solidFill>
            <a:srgbClr val="C00000"/>
          </a:solidFill>
          <a:ln w="28575">
            <a:solidFill>
              <a:srgbClr val="C00000"/>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9" rIns="68576" bIns="34289" anchor="ctr"/>
          <a:lstStyle/>
          <a:p>
            <a:pPr algn="ctr">
              <a:defRPr/>
            </a:pPr>
            <a:r>
              <a:rPr lang="en-US" sz="1600" b="1" dirty="0">
                <a:solidFill>
                  <a:schemeClr val="tx1"/>
                </a:solidFill>
                <a:latin typeface="+mj-ea"/>
                <a:ea typeface="+mj-ea"/>
                <a:cs typeface="+mn-ea"/>
                <a:sym typeface="+mn-lt"/>
              </a:rPr>
              <a:t>03</a:t>
            </a:r>
          </a:p>
        </p:txBody>
      </p:sp>
      <p:sp>
        <p:nvSpPr>
          <p:cNvPr id="30" name="Rectangle 37"/>
          <p:cNvSpPr>
            <a:spLocks noChangeArrowheads="1"/>
          </p:cNvSpPr>
          <p:nvPr/>
        </p:nvSpPr>
        <p:spPr bwMode="auto">
          <a:xfrm>
            <a:off x="1258888" y="2959418"/>
            <a:ext cx="7416800" cy="1452245"/>
          </a:xfrm>
          <a:prstGeom prst="rect">
            <a:avLst/>
          </a:prstGeom>
          <a:noFill/>
          <a:ln w="9525">
            <a:noFill/>
            <a:miter lim="800000"/>
          </a:ln>
        </p:spPr>
        <p:txBody>
          <a:bodyPr lIns="68576" tIns="34289" rIns="68576" bIns="34289">
            <a:spAutoFit/>
          </a:bodyPr>
          <a:lstStyle/>
          <a:p>
            <a:pPr>
              <a:lnSpc>
                <a:spcPts val="2700"/>
              </a:lnSpc>
            </a:pPr>
            <a:r>
              <a:rPr lang="zh-CN" altLang="en-US" sz="1600">
                <a:solidFill>
                  <a:schemeClr val="bg1"/>
                </a:solidFill>
                <a:latin typeface="微软雅黑" panose="020B0503020204020204" pitchFamily="34" charset="-122"/>
                <a:ea typeface="微软雅黑" panose="020B0503020204020204" pitchFamily="34" charset="-122"/>
                <a:cs typeface="Segoe Print" panose="02000600000000000000" charset="0"/>
                <a:sym typeface="Times New Roman" panose="02020603050405020304" pitchFamily="18" charset="0"/>
              </a:rPr>
              <a:t>青少年阶段是人生成长的关键时期，在这个时</a:t>
            </a:r>
          </a:p>
          <a:p>
            <a:pPr>
              <a:lnSpc>
                <a:spcPts val="2700"/>
              </a:lnSpc>
            </a:pPr>
            <a:r>
              <a:rPr lang="zh-CN" altLang="en-US" sz="1600">
                <a:solidFill>
                  <a:schemeClr val="bg1"/>
                </a:solidFill>
                <a:latin typeface="微软雅黑" panose="020B0503020204020204" pitchFamily="34" charset="-122"/>
                <a:ea typeface="微软雅黑" panose="020B0503020204020204" pitchFamily="34" charset="-122"/>
                <a:cs typeface="Segoe Print" panose="02000600000000000000" charset="0"/>
                <a:sym typeface="Times New Roman" panose="02020603050405020304" pitchFamily="18" charset="0"/>
              </a:rPr>
              <a:t>期教育培养他们形成科学的世界观、人生观、</a:t>
            </a:r>
          </a:p>
          <a:p>
            <a:pPr>
              <a:lnSpc>
                <a:spcPts val="2700"/>
              </a:lnSpc>
            </a:pPr>
            <a:r>
              <a:rPr lang="zh-CN" altLang="en-US" sz="1600">
                <a:solidFill>
                  <a:schemeClr val="bg1"/>
                </a:solidFill>
                <a:latin typeface="微软雅黑" panose="020B0503020204020204" pitchFamily="34" charset="-122"/>
                <a:ea typeface="微软雅黑" panose="020B0503020204020204" pitchFamily="34" charset="-122"/>
                <a:cs typeface="Segoe Print" panose="02000600000000000000" charset="0"/>
                <a:sym typeface="Times New Roman" panose="02020603050405020304" pitchFamily="18" charset="0"/>
              </a:rPr>
              <a:t>价值观，自觉养成远离毒品，积极向上的良好</a:t>
            </a:r>
          </a:p>
          <a:p>
            <a:pPr>
              <a:lnSpc>
                <a:spcPts val="2700"/>
              </a:lnSpc>
            </a:pPr>
            <a:r>
              <a:rPr lang="zh-CN" altLang="en-US" sz="1600">
                <a:solidFill>
                  <a:schemeClr val="bg1"/>
                </a:solidFill>
                <a:latin typeface="微软雅黑" panose="020B0503020204020204" pitchFamily="34" charset="-122"/>
                <a:ea typeface="微软雅黑" panose="020B0503020204020204" pitchFamily="34" charset="-122"/>
                <a:cs typeface="Segoe Print" panose="02000600000000000000" charset="0"/>
                <a:sym typeface="Times New Roman" panose="02020603050405020304" pitchFamily="18" charset="0"/>
              </a:rPr>
              <a:t>生活习惯，是至关重要的。</a:t>
            </a:r>
          </a:p>
        </p:txBody>
      </p:sp>
      <p:sp>
        <p:nvSpPr>
          <p:cNvPr id="45063" name="Text Box 18"/>
          <p:cNvSpPr txBox="1">
            <a:spLocks noChangeArrowheads="1"/>
          </p:cNvSpPr>
          <p:nvPr/>
        </p:nvSpPr>
        <p:spPr bwMode="gray">
          <a:xfrm>
            <a:off x="1160463" y="268288"/>
            <a:ext cx="5516562" cy="460375"/>
          </a:xfrm>
          <a:prstGeom prst="rect">
            <a:avLst/>
          </a:prstGeom>
          <a:noFill/>
          <a:ln w="9525">
            <a:noFill/>
            <a:miter lim="800000"/>
          </a:ln>
        </p:spPr>
        <p:txBody>
          <a:bodyPr>
            <a:spAutoFit/>
          </a:bodyPr>
          <a:lstStyle/>
          <a:p>
            <a:pPr eaLnBrk="0" hangingPunct="0"/>
            <a:r>
              <a:rPr lang="zh-CN" altLang="en-US" sz="2400">
                <a:solidFill>
                  <a:srgbClr val="C00000"/>
                </a:solidFill>
                <a:latin typeface="微软雅黑" panose="020B0503020204020204" pitchFamily="34" charset="-122"/>
                <a:ea typeface="微软雅黑" panose="020B0503020204020204" pitchFamily="34" charset="-122"/>
              </a:rPr>
              <a:t>毒品预防教育为什么要以青少年为重点</a:t>
            </a:r>
            <a:r>
              <a:rPr lang="en-US" altLang="zh-CN" sz="2400">
                <a:solidFill>
                  <a:srgbClr val="C00000"/>
                </a:solidFill>
                <a:latin typeface="微软雅黑" panose="020B0503020204020204" pitchFamily="34" charset="-122"/>
                <a:ea typeface="微软雅黑" panose="020B0503020204020204" pitchFamily="34" charset="-122"/>
              </a:rPr>
              <a:t>?</a:t>
            </a:r>
          </a:p>
        </p:txBody>
      </p:sp>
      <p:pic>
        <p:nvPicPr>
          <p:cNvPr id="16" name="图片 15" descr="H:\图片\QQ截图20191013103653.pngQQ截图20191013103653"/>
          <p:cNvPicPr>
            <a:picLocks noChangeAspect="1"/>
          </p:cNvPicPr>
          <p:nvPr/>
        </p:nvPicPr>
        <p:blipFill>
          <a:blip r:embed="rId3"/>
          <a:srcRect/>
          <a:stretch>
            <a:fillRect/>
          </a:stretch>
        </p:blipFill>
        <p:spPr bwMode="auto">
          <a:xfrm>
            <a:off x="6093460" y="836295"/>
            <a:ext cx="3052445" cy="1728470"/>
          </a:xfrm>
          <a:prstGeom prst="rect">
            <a:avLst/>
          </a:prstGeom>
          <a:noFill/>
          <a:ln w="9525">
            <a:noFill/>
            <a:miter lim="800000"/>
            <a:headEnd/>
            <a:tailEnd/>
          </a:ln>
        </p:spPr>
      </p:pic>
      <p:grpSp>
        <p:nvGrpSpPr>
          <p:cNvPr id="4" name="组合 3"/>
          <p:cNvGrpSpPr/>
          <p:nvPr/>
        </p:nvGrpSpPr>
        <p:grpSpPr>
          <a:xfrm>
            <a:off x="5852795" y="2887980"/>
            <a:ext cx="3183890" cy="2072640"/>
            <a:chOff x="7523" y="4590"/>
            <a:chExt cx="5014" cy="3264"/>
          </a:xfrm>
        </p:grpSpPr>
        <p:pic>
          <p:nvPicPr>
            <p:cNvPr id="17" name="图片 16" descr="C:\Users\Administrator\Desktop\图片\MM.jpegMM"/>
            <p:cNvPicPr>
              <a:picLocks noChangeAspect="1"/>
            </p:cNvPicPr>
            <p:nvPr/>
          </p:nvPicPr>
          <p:blipFill>
            <a:blip r:embed="rId4"/>
            <a:srcRect/>
            <a:stretch>
              <a:fillRect/>
            </a:stretch>
          </p:blipFill>
          <p:spPr bwMode="auto">
            <a:xfrm>
              <a:off x="7523" y="4590"/>
              <a:ext cx="5015" cy="3215"/>
            </a:xfrm>
            <a:prstGeom prst="rect">
              <a:avLst/>
            </a:prstGeom>
            <a:noFill/>
            <a:ln w="9525">
              <a:noFill/>
              <a:miter lim="800000"/>
              <a:headEnd/>
              <a:tailEnd/>
            </a:ln>
          </p:spPr>
        </p:pic>
        <p:sp>
          <p:nvSpPr>
            <p:cNvPr id="2" name="文本框 1"/>
            <p:cNvSpPr txBox="1"/>
            <p:nvPr/>
          </p:nvSpPr>
          <p:spPr>
            <a:xfrm>
              <a:off x="8998" y="7466"/>
              <a:ext cx="2067" cy="388"/>
            </a:xfrm>
            <a:prstGeom prst="rect">
              <a:avLst/>
            </a:prstGeom>
            <a:noFill/>
          </p:spPr>
          <p:txBody>
            <a:bodyPr wrap="none" lIns="0" tIns="0" rIns="0" bIns="0">
              <a:spAutoFit/>
            </a:bodyPr>
            <a:lstStyle/>
            <a:p>
              <a:pPr>
                <a:defRPr/>
              </a:pPr>
              <a:r>
                <a:rPr lang="zh-CN" altLang="en-US" sz="1600" b="1" dirty="0">
                  <a:solidFill>
                    <a:schemeClr val="bg1"/>
                  </a:solidFill>
                  <a:latin typeface="微软雅黑" panose="020B0503020204020204" pitchFamily="34" charset="-122"/>
                  <a:ea typeface="微软雅黑" panose="020B0503020204020204" pitchFamily="34" charset="-122"/>
                </a:rPr>
                <a:t>截至2017年底</a:t>
              </a:r>
            </a:p>
          </p:txBody>
        </p:sp>
      </p:gr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 fill="hold">
                                          <p:stCondLst>
                                            <p:cond delay="0"/>
                                          </p:stCondLst>
                                        </p:cTn>
                                        <p:tgtEl>
                                          <p:spTgt spid="45063"/>
                                        </p:tgtEl>
                                        <p:attrNameLst>
                                          <p:attrName>style.visibility</p:attrName>
                                        </p:attrNameLst>
                                      </p:cBhvr>
                                      <p:to>
                                        <p:strVal val="visible"/>
                                      </p:to>
                                    </p:set>
                                    <p:anim calcmode="lin" valueType="num">
                                      <p:cBhvr additive="base">
                                        <p:cTn id="7" dur="500" fill="hold"/>
                                        <p:tgtEl>
                                          <p:spTgt spid="45063"/>
                                        </p:tgtEl>
                                        <p:attrNameLst>
                                          <p:attrName>ppt_x</p:attrName>
                                        </p:attrNameLst>
                                      </p:cBhvr>
                                      <p:tavLst>
                                        <p:tav tm="0">
                                          <p:val>
                                            <p:strVal val="1+#ppt_w/2"/>
                                          </p:val>
                                        </p:tav>
                                        <p:tav tm="100000">
                                          <p:val>
                                            <p:strVal val="#ppt_x"/>
                                          </p:val>
                                        </p:tav>
                                      </p:tavLst>
                                    </p:anim>
                                    <p:anim calcmode="lin" valueType="num">
                                      <p:cBhvr additive="base">
                                        <p:cTn id="8" dur="500" fill="hold"/>
                                        <p:tgtEl>
                                          <p:spTgt spid="45063"/>
                                        </p:tgtEl>
                                        <p:attrNameLst>
                                          <p:attrName>ppt_y</p:attrName>
                                        </p:attrNameLst>
                                      </p:cBhvr>
                                      <p:tavLst>
                                        <p:tav tm="0">
                                          <p:val>
                                            <p:strVal val="#ppt_y"/>
                                          </p:val>
                                        </p:tav>
                                        <p:tav tm="100000">
                                          <p:val>
                                            <p:strVal val="#ppt_y"/>
                                          </p:val>
                                        </p:tav>
                                      </p:tavLst>
                                    </p:anim>
                                  </p:childTnLst>
                                </p:cTn>
                              </p:par>
                            </p:childTnLst>
                          </p:cTn>
                        </p:par>
                        <p:par>
                          <p:cTn id="9" fill="hold">
                            <p:stCondLst>
                              <p:cond delay="1350"/>
                            </p:stCondLst>
                            <p:childTnLst>
                              <p:par>
                                <p:cTn id="10" presetID="2" presetClass="entr" presetSubtype="8" fill="hold" grpId="0" nodeType="afterEffect">
                                  <p:stCondLst>
                                    <p:cond delay="0"/>
                                  </p:stCondLst>
                                  <p:childTnLst>
                                    <p:set>
                                      <p:cBhvr>
                                        <p:cTn id="11" dur="500"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0-#ppt_w/2"/>
                                          </p:val>
                                        </p:tav>
                                        <p:tav tm="100000">
                                          <p:val>
                                            <p:strVal val="#ppt_x"/>
                                          </p:val>
                                        </p:tav>
                                      </p:tavLst>
                                    </p:anim>
                                    <p:anim calcmode="lin" valueType="num">
                                      <p:cBhvr additive="base">
                                        <p:cTn id="13" dur="500" fill="hold"/>
                                        <p:tgtEl>
                                          <p:spTgt spid="25"/>
                                        </p:tgtEl>
                                        <p:attrNameLst>
                                          <p:attrName>ppt_y</p:attrName>
                                        </p:attrNameLst>
                                      </p:cBhvr>
                                      <p:tavLst>
                                        <p:tav tm="0">
                                          <p:val>
                                            <p:strVal val="#ppt_y"/>
                                          </p:val>
                                        </p:tav>
                                        <p:tav tm="100000">
                                          <p:val>
                                            <p:strVal val="#ppt_y"/>
                                          </p:val>
                                        </p:tav>
                                      </p:tavLst>
                                    </p:anim>
                                  </p:childTnLst>
                                </p:cTn>
                              </p:par>
                            </p:childTnLst>
                          </p:cTn>
                        </p:par>
                        <p:par>
                          <p:cTn id="14" fill="hold">
                            <p:stCondLst>
                              <p:cond delay="1850"/>
                            </p:stCondLst>
                            <p:childTnLst>
                              <p:par>
                                <p:cTn id="15" presetID="10" presetClass="entr" presetSubtype="0" fill="hold" grpId="0" nodeType="afterEffect">
                                  <p:stCondLst>
                                    <p:cond delay="0"/>
                                  </p:stCondLst>
                                  <p:childTnLst>
                                    <p:set>
                                      <p:cBhvr>
                                        <p:cTn id="16" dur="1000"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childTnLst>
                                </p:cTn>
                              </p:par>
                              <p:par>
                                <p:cTn id="18" presetID="2" presetClass="entr" presetSubtype="8" fill="hold" grpId="0" nodeType="withEffect">
                                  <p:stCondLst>
                                    <p:cond delay="0"/>
                                  </p:stCondLst>
                                  <p:childTnLst>
                                    <p:set>
                                      <p:cBhvr>
                                        <p:cTn id="19" dur="500"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0-#ppt_w/2"/>
                                          </p:val>
                                        </p:tav>
                                        <p:tav tm="100000">
                                          <p:val>
                                            <p:strVal val="#ppt_x"/>
                                          </p:val>
                                        </p:tav>
                                      </p:tavLst>
                                    </p:anim>
                                    <p:anim calcmode="lin" valueType="num">
                                      <p:cBhvr additive="base">
                                        <p:cTn id="21" dur="500" fill="hold"/>
                                        <p:tgtEl>
                                          <p:spTgt spid="27"/>
                                        </p:tgtEl>
                                        <p:attrNameLst>
                                          <p:attrName>ppt_y</p:attrName>
                                        </p:attrNameLst>
                                      </p:cBhvr>
                                      <p:tavLst>
                                        <p:tav tm="0">
                                          <p:val>
                                            <p:strVal val="#ppt_y"/>
                                          </p:val>
                                        </p:tav>
                                        <p:tav tm="100000">
                                          <p:val>
                                            <p:strVal val="#ppt_y"/>
                                          </p:val>
                                        </p:tav>
                                      </p:tavLst>
                                    </p:anim>
                                  </p:childTnLst>
                                </p:cTn>
                              </p:par>
                            </p:childTnLst>
                          </p:cTn>
                        </p:par>
                        <p:par>
                          <p:cTn id="22" fill="hold">
                            <p:stCondLst>
                              <p:cond delay="2850"/>
                            </p:stCondLst>
                            <p:childTnLst>
                              <p:par>
                                <p:cTn id="23" presetID="10" presetClass="entr" presetSubtype="0" fill="hold" grpId="0" nodeType="afterEffect">
                                  <p:stCondLst>
                                    <p:cond delay="0"/>
                                  </p:stCondLst>
                                  <p:childTnLst>
                                    <p:set>
                                      <p:cBhvr>
                                        <p:cTn id="24" dur="1000"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childTnLst>
                                </p:cTn>
                              </p:par>
                              <p:par>
                                <p:cTn id="26" presetID="2" presetClass="entr" presetSubtype="8" fill="hold" grpId="0" nodeType="withEffect">
                                  <p:stCondLst>
                                    <p:cond delay="0"/>
                                  </p:stCondLst>
                                  <p:childTnLst>
                                    <p:set>
                                      <p:cBhvr>
                                        <p:cTn id="27" dur="500"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0-#ppt_w/2"/>
                                          </p:val>
                                        </p:tav>
                                        <p:tav tm="100000">
                                          <p:val>
                                            <p:strVal val="#ppt_x"/>
                                          </p:val>
                                        </p:tav>
                                      </p:tavLst>
                                    </p:anim>
                                    <p:anim calcmode="lin" valueType="num">
                                      <p:cBhvr additive="base">
                                        <p:cTn id="29" dur="500" fill="hold"/>
                                        <p:tgtEl>
                                          <p:spTgt spid="29"/>
                                        </p:tgtEl>
                                        <p:attrNameLst>
                                          <p:attrName>ppt_y</p:attrName>
                                        </p:attrNameLst>
                                      </p:cBhvr>
                                      <p:tavLst>
                                        <p:tav tm="0">
                                          <p:val>
                                            <p:strVal val="#ppt_y"/>
                                          </p:val>
                                        </p:tav>
                                        <p:tav tm="100000">
                                          <p:val>
                                            <p:strVal val="#ppt_y"/>
                                          </p:val>
                                        </p:tav>
                                      </p:tavLst>
                                    </p:anim>
                                  </p:childTnLst>
                                </p:cTn>
                              </p:par>
                            </p:childTnLst>
                          </p:cTn>
                        </p:par>
                        <p:par>
                          <p:cTn id="30" fill="hold">
                            <p:stCondLst>
                              <p:cond delay="3850"/>
                            </p:stCondLst>
                            <p:childTnLst>
                              <p:par>
                                <p:cTn id="31" presetID="10" presetClass="entr" presetSubtype="0" fill="hold" grpId="0" nodeType="afterEffect">
                                  <p:stCondLst>
                                    <p:cond delay="0"/>
                                  </p:stCondLst>
                                  <p:childTnLst>
                                    <p:set>
                                      <p:cBhvr>
                                        <p:cTn id="32" dur="1000"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childTnLst>
                                </p:cTn>
                              </p:par>
                            </p:childTnLst>
                          </p:cTn>
                        </p:par>
                        <p:par>
                          <p:cTn id="34" fill="hold">
                            <p:stCondLst>
                              <p:cond delay="4850"/>
                            </p:stCondLst>
                            <p:childTnLst>
                              <p:par>
                                <p:cTn id="35" presetID="10" presetClass="entr" presetSubtype="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par>
                          <p:cTn id="38" fill="hold">
                            <p:stCondLst>
                              <p:cond delay="5350"/>
                            </p:stCondLst>
                            <p:childTnLst>
                              <p:par>
                                <p:cTn id="39" presetID="10" presetClass="entr" presetSubtype="0"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bldLvl="0" animBg="1"/>
      <p:bldP spid="28" grpId="0"/>
      <p:bldP spid="29" grpId="0" bldLvl="0" animBg="1"/>
      <p:bldP spid="30" grpId="0"/>
      <p:bldP spid="4506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Freeform 7"/>
          <p:cNvSpPr/>
          <p:nvPr/>
        </p:nvSpPr>
        <p:spPr>
          <a:xfrm>
            <a:off x="0" y="1773555"/>
            <a:ext cx="6324600" cy="1225550"/>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anchor="ctr"/>
          <a:lstStyle/>
          <a:p>
            <a:pPr algn="ctr">
              <a:defRPr/>
            </a:pPr>
            <a:endParaRPr lang="en-US" dirty="0">
              <a:latin typeface="+mj-ea"/>
              <a:ea typeface="+mj-ea"/>
            </a:endParaRPr>
          </a:p>
        </p:txBody>
      </p:sp>
      <p:grpSp>
        <p:nvGrpSpPr>
          <p:cNvPr id="64" name="组合 63"/>
          <p:cNvGrpSpPr/>
          <p:nvPr/>
        </p:nvGrpSpPr>
        <p:grpSpPr>
          <a:xfrm>
            <a:off x="6341456" y="2264972"/>
            <a:ext cx="849821" cy="635481"/>
            <a:chOff x="6054436" y="2405136"/>
            <a:chExt cx="849821" cy="635481"/>
          </a:xfrm>
          <a:effectLst>
            <a:outerShdw blurRad="50800" dist="38100" dir="5400000" algn="t" rotWithShape="0">
              <a:prstClr val="black">
                <a:alpha val="40000"/>
              </a:prstClr>
            </a:outerShdw>
          </a:effectLst>
        </p:grpSpPr>
        <p:sp>
          <p:nvSpPr>
            <p:cNvPr id="65"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p:spPr>
          <p:txBody>
            <a:bodyPr/>
            <a:lstStyle/>
            <a:p>
              <a:pPr>
                <a:defRPr/>
              </a:pPr>
              <a:endParaRPr lang="en-US" dirty="0">
                <a:latin typeface="+mj-ea"/>
                <a:ea typeface="+mj-ea"/>
              </a:endParaRPr>
            </a:p>
          </p:txBody>
        </p:sp>
        <p:sp>
          <p:nvSpPr>
            <p:cNvPr id="66"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p:spPr>
          <p:txBody>
            <a:bodyPr/>
            <a:lstStyle/>
            <a:p>
              <a:pPr>
                <a:defRPr/>
              </a:pPr>
              <a:endParaRPr lang="en-US" dirty="0">
                <a:latin typeface="+mj-ea"/>
                <a:ea typeface="+mj-ea"/>
              </a:endParaRPr>
            </a:p>
          </p:txBody>
        </p:sp>
        <p:sp>
          <p:nvSpPr>
            <p:cNvPr id="67"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p:spPr>
          <p:txBody>
            <a:bodyPr/>
            <a:lstStyle/>
            <a:p>
              <a:pPr>
                <a:defRPr/>
              </a:pPr>
              <a:endParaRPr lang="en-US" dirty="0">
                <a:latin typeface="+mj-ea"/>
                <a:ea typeface="+mj-ea"/>
              </a:endParaRPr>
            </a:p>
          </p:txBody>
        </p:sp>
        <p:sp>
          <p:nvSpPr>
            <p:cNvPr id="68"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C00000">
                <a:alpha val="73000"/>
              </a:srgbClr>
            </a:solidFill>
            <a:ln>
              <a:noFill/>
            </a:ln>
          </p:spPr>
          <p:txBody>
            <a:bodyPr/>
            <a:lstStyle/>
            <a:p>
              <a:pPr>
                <a:defRPr/>
              </a:pPr>
              <a:endParaRPr lang="en-US" dirty="0">
                <a:latin typeface="+mj-ea"/>
                <a:ea typeface="+mj-ea"/>
              </a:endParaRPr>
            </a:p>
          </p:txBody>
        </p:sp>
        <p:sp>
          <p:nvSpPr>
            <p:cNvPr id="69"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C00000">
                <a:alpha val="73000"/>
              </a:srgbClr>
            </a:solidFill>
            <a:ln>
              <a:noFill/>
            </a:ln>
          </p:spPr>
          <p:txBody>
            <a:bodyPr/>
            <a:lstStyle/>
            <a:p>
              <a:pPr>
                <a:defRPr/>
              </a:pPr>
              <a:endParaRPr lang="en-US" dirty="0">
                <a:latin typeface="+mj-ea"/>
                <a:ea typeface="+mj-ea"/>
              </a:endParaRPr>
            </a:p>
          </p:txBody>
        </p:sp>
        <p:sp>
          <p:nvSpPr>
            <p:cNvPr id="70"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C00000"/>
            </a:solidFill>
            <a:ln>
              <a:noFill/>
            </a:ln>
          </p:spPr>
          <p:txBody>
            <a:bodyPr/>
            <a:lstStyle/>
            <a:p>
              <a:pPr>
                <a:defRPr/>
              </a:pPr>
              <a:endParaRPr lang="en-US" dirty="0">
                <a:latin typeface="+mj-ea"/>
                <a:ea typeface="+mj-ea"/>
              </a:endParaRPr>
            </a:p>
          </p:txBody>
        </p:sp>
        <p:sp>
          <p:nvSpPr>
            <p:cNvPr id="71"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a:defRPr/>
              </a:pPr>
              <a:endParaRPr lang="en-US" dirty="0">
                <a:latin typeface="+mj-ea"/>
                <a:ea typeface="+mj-ea"/>
              </a:endParaRPr>
            </a:p>
          </p:txBody>
        </p:sp>
        <p:sp>
          <p:nvSpPr>
            <p:cNvPr id="72"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a:defRPr/>
              </a:pPr>
              <a:endParaRPr lang="en-US" dirty="0">
                <a:latin typeface="+mj-ea"/>
                <a:ea typeface="+mj-ea"/>
              </a:endParaRPr>
            </a:p>
          </p:txBody>
        </p:sp>
        <p:sp>
          <p:nvSpPr>
            <p:cNvPr id="73"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a:defRPr/>
              </a:pPr>
              <a:endParaRPr lang="en-US" dirty="0">
                <a:latin typeface="+mj-ea"/>
                <a:ea typeface="+mj-ea"/>
              </a:endParaRPr>
            </a:p>
          </p:txBody>
        </p:sp>
        <p:sp>
          <p:nvSpPr>
            <p:cNvPr id="74"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en-US" dirty="0">
                <a:latin typeface="+mj-ea"/>
                <a:ea typeface="+mj-ea"/>
              </a:endParaRPr>
            </a:p>
          </p:txBody>
        </p:sp>
      </p:grpSp>
      <p:grpSp>
        <p:nvGrpSpPr>
          <p:cNvPr id="75" name="组合 74"/>
          <p:cNvGrpSpPr/>
          <p:nvPr/>
        </p:nvGrpSpPr>
        <p:grpSpPr>
          <a:xfrm>
            <a:off x="2652395" y="1296670"/>
            <a:ext cx="1248410" cy="1248410"/>
            <a:chOff x="304800" y="673100"/>
            <a:chExt cx="4000500" cy="4000500"/>
          </a:xfrm>
          <a:solidFill>
            <a:srgbClr val="C00000"/>
          </a:solidFill>
          <a:effectLst>
            <a:outerShdw blurRad="444500" dist="254000" dir="8100000" algn="tr" rotWithShape="0">
              <a:prstClr val="black">
                <a:alpha val="50000"/>
              </a:prstClr>
            </a:outerShdw>
          </a:effectLst>
        </p:grpSpPr>
        <p:sp>
          <p:nvSpPr>
            <p:cNvPr id="76" name="心形 75"/>
            <p:cNvSpPr/>
            <p:nvPr/>
          </p:nvSpPr>
          <p:spPr>
            <a:xfrm>
              <a:off x="304800" y="673100"/>
              <a:ext cx="4000500" cy="4000500"/>
            </a:xfrm>
            <a:prstGeom prst="heart">
              <a:avLst/>
            </a:prstGeom>
            <a:grp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Text" lastClr="000000"/>
                </a:solidFill>
                <a:latin typeface="+mj-ea"/>
                <a:ea typeface="+mj-ea"/>
              </a:endParaRPr>
            </a:p>
          </p:txBody>
        </p:sp>
        <p:sp>
          <p:nvSpPr>
            <p:cNvPr id="77" name="心形 76"/>
            <p:cNvSpPr/>
            <p:nvPr/>
          </p:nvSpPr>
          <p:spPr>
            <a:xfrm>
              <a:off x="392112" y="760412"/>
              <a:ext cx="3825874" cy="3825874"/>
            </a:xfrm>
            <a:prstGeom prst="heart">
              <a:avLst/>
            </a:prstGeom>
            <a:grp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mj-ea"/>
                <a:ea typeface="+mj-ea"/>
              </a:endParaRPr>
            </a:p>
          </p:txBody>
        </p:sp>
      </p:grpSp>
      <p:sp>
        <p:nvSpPr>
          <p:cNvPr id="78" name="TextBox 26"/>
          <p:cNvSpPr txBox="1"/>
          <p:nvPr/>
        </p:nvSpPr>
        <p:spPr>
          <a:xfrm>
            <a:off x="301625" y="2528888"/>
            <a:ext cx="1606550" cy="1027112"/>
          </a:xfrm>
          <a:prstGeom prst="rect">
            <a:avLst/>
          </a:prstGeom>
          <a:noFill/>
        </p:spPr>
        <p:txBody>
          <a:bodyPr lIns="68598" tIns="34299" rIns="68598" bIns="34299">
            <a:spAutoFit/>
          </a:bodyPr>
          <a:lstStyle/>
          <a:p>
            <a:pPr fontAlgn="auto">
              <a:lnSpc>
                <a:spcPct val="130000"/>
              </a:lnSpc>
              <a:spcBef>
                <a:spcPts val="0"/>
              </a:spcBef>
              <a:spcAft>
                <a:spcPts val="0"/>
              </a:spcAft>
              <a:defRPr/>
            </a:pPr>
            <a:r>
              <a:rPr lang="zh-CN" altLang="en-US" sz="1200" kern="0" dirty="0">
                <a:solidFill>
                  <a:schemeClr val="bg1"/>
                </a:solidFill>
                <a:latin typeface="+mj-ea"/>
                <a:ea typeface="+mj-ea"/>
              </a:rPr>
              <a:t>体会感觉，抽着玩玩，试一试，尝新鲜。这些念头往往就是走上吸毒不归路的开端</a:t>
            </a:r>
          </a:p>
        </p:txBody>
      </p:sp>
      <p:sp>
        <p:nvSpPr>
          <p:cNvPr id="79" name="TextBox 27"/>
          <p:cNvSpPr txBox="1"/>
          <p:nvPr/>
        </p:nvSpPr>
        <p:spPr>
          <a:xfrm>
            <a:off x="2549525" y="2686050"/>
            <a:ext cx="1411288" cy="787400"/>
          </a:xfrm>
          <a:prstGeom prst="rect">
            <a:avLst/>
          </a:prstGeom>
          <a:noFill/>
        </p:spPr>
        <p:txBody>
          <a:bodyPr lIns="68598" tIns="34299" rIns="68598" bIns="34299">
            <a:spAutoFit/>
          </a:bodyPr>
          <a:lstStyle/>
          <a:p>
            <a:pPr fontAlgn="auto">
              <a:lnSpc>
                <a:spcPct val="130000"/>
              </a:lnSpc>
              <a:spcBef>
                <a:spcPts val="0"/>
              </a:spcBef>
              <a:spcAft>
                <a:spcPts val="0"/>
              </a:spcAft>
              <a:defRPr/>
            </a:pPr>
            <a:r>
              <a:rPr lang="zh-CN" altLang="en-US" sz="1200" kern="0" dirty="0">
                <a:solidFill>
                  <a:schemeClr val="bg1"/>
                </a:solidFill>
                <a:latin typeface="+mj-ea"/>
                <a:ea typeface="+mj-ea"/>
              </a:rPr>
              <a:t>认为吸毒时髦，气派。误认为毒品能减肥，美容</a:t>
            </a:r>
          </a:p>
        </p:txBody>
      </p:sp>
      <p:sp>
        <p:nvSpPr>
          <p:cNvPr id="80" name="TextBox 28"/>
          <p:cNvSpPr txBox="1"/>
          <p:nvPr/>
        </p:nvSpPr>
        <p:spPr>
          <a:xfrm>
            <a:off x="4024313" y="3322638"/>
            <a:ext cx="1916112" cy="1027112"/>
          </a:xfrm>
          <a:prstGeom prst="rect">
            <a:avLst/>
          </a:prstGeom>
          <a:noFill/>
        </p:spPr>
        <p:txBody>
          <a:bodyPr lIns="68598" tIns="34299" rIns="68598" bIns="34299">
            <a:spAutoFit/>
          </a:bodyPr>
          <a:lstStyle/>
          <a:p>
            <a:pPr fontAlgn="auto">
              <a:lnSpc>
                <a:spcPct val="130000"/>
              </a:lnSpc>
              <a:spcBef>
                <a:spcPts val="0"/>
              </a:spcBef>
              <a:spcAft>
                <a:spcPts val="0"/>
              </a:spcAft>
              <a:defRPr/>
            </a:pPr>
            <a:r>
              <a:rPr lang="zh-CN" altLang="en-US" sz="1200" kern="0" dirty="0">
                <a:solidFill>
                  <a:schemeClr val="bg1"/>
                </a:solidFill>
                <a:latin typeface="+mj-ea"/>
                <a:ea typeface="+mj-ea"/>
              </a:rPr>
              <a:t>被激将而吸毒，导致吸毒后戒不了，特别是个性极强的人往往容易被“面子”所害</a:t>
            </a:r>
          </a:p>
        </p:txBody>
      </p:sp>
      <p:sp>
        <p:nvSpPr>
          <p:cNvPr id="81" name="TextBox 29"/>
          <p:cNvSpPr txBox="1"/>
          <p:nvPr/>
        </p:nvSpPr>
        <p:spPr>
          <a:xfrm>
            <a:off x="6702425" y="2949258"/>
            <a:ext cx="2325688" cy="1027112"/>
          </a:xfrm>
          <a:prstGeom prst="rect">
            <a:avLst/>
          </a:prstGeom>
          <a:noFill/>
        </p:spPr>
        <p:txBody>
          <a:bodyPr lIns="68598" tIns="34299" rIns="68598" bIns="34299">
            <a:spAutoFit/>
          </a:bodyPr>
          <a:lstStyle/>
          <a:p>
            <a:pPr fontAlgn="auto">
              <a:lnSpc>
                <a:spcPct val="130000"/>
              </a:lnSpc>
              <a:spcBef>
                <a:spcPts val="0"/>
              </a:spcBef>
              <a:spcAft>
                <a:spcPts val="0"/>
              </a:spcAft>
              <a:defRPr/>
            </a:pPr>
            <a:r>
              <a:rPr lang="zh-CN" altLang="en-US" sz="1200" kern="0" dirty="0">
                <a:solidFill>
                  <a:schemeClr val="bg1"/>
                </a:solidFill>
                <a:latin typeface="+mj-ea"/>
                <a:ea typeface="+mj-ea"/>
              </a:rPr>
              <a:t>不少吸毒者是在毫不知情的情况下被欺骗吸毒，几次后无法自拔。不少毒贩为扩大毒网，经常利用青年学生的无知多方引诱。</a:t>
            </a:r>
          </a:p>
        </p:txBody>
      </p:sp>
      <p:grpSp>
        <p:nvGrpSpPr>
          <p:cNvPr id="82" name="组合 81"/>
          <p:cNvGrpSpPr/>
          <p:nvPr/>
        </p:nvGrpSpPr>
        <p:grpSpPr>
          <a:xfrm>
            <a:off x="4678045" y="2195830"/>
            <a:ext cx="1163955" cy="970280"/>
            <a:chOff x="4677858" y="2649672"/>
            <a:chExt cx="809336" cy="809336"/>
          </a:xfrm>
          <a:solidFill>
            <a:schemeClr val="accent6">
              <a:lumMod val="60000"/>
              <a:lumOff val="40000"/>
            </a:schemeClr>
          </a:solidFill>
        </p:grpSpPr>
        <p:sp>
          <p:nvSpPr>
            <p:cNvPr id="83" name="云形 82"/>
            <p:cNvSpPr/>
            <p:nvPr/>
          </p:nvSpPr>
          <p:spPr>
            <a:xfrm>
              <a:off x="4677858" y="2649672"/>
              <a:ext cx="809336" cy="809336"/>
            </a:xfrm>
            <a:prstGeom prst="cloud">
              <a:avLst/>
            </a:prstGeom>
            <a:grpFill/>
            <a:ln w="25400" cap="flat" cmpd="sng" algn="ctr">
              <a:solidFill>
                <a:schemeClr val="tx1">
                  <a:lumMod val="95000"/>
                </a:schemeClr>
              </a:solidFill>
              <a:prstDash val="solid"/>
            </a:ln>
            <a:effectLst>
              <a:outerShdw blurRad="444500" dist="254000" dir="8100000" algn="tr" rotWithShape="0">
                <a:prstClr val="black">
                  <a:alpha val="50000"/>
                </a:prstClr>
              </a:outerShdw>
            </a:effectLst>
          </p:spPr>
          <p:txBody>
            <a:bodyPr anchor="ctr"/>
            <a:lstStyle/>
            <a:p>
              <a:pPr algn="ctr" fontAlgn="auto">
                <a:spcBef>
                  <a:spcPts val="0"/>
                </a:spcBef>
                <a:spcAft>
                  <a:spcPts val="0"/>
                </a:spcAft>
                <a:defRPr/>
              </a:pPr>
              <a:endParaRPr lang="zh-CN" altLang="en-US" kern="0">
                <a:solidFill>
                  <a:sysClr val="window" lastClr="FFFFFF"/>
                </a:solidFill>
                <a:latin typeface="+mj-ea"/>
                <a:ea typeface="+mj-ea"/>
              </a:endParaRPr>
            </a:p>
          </p:txBody>
        </p:sp>
        <p:sp>
          <p:nvSpPr>
            <p:cNvPr id="84" name="云形 83"/>
            <p:cNvSpPr/>
            <p:nvPr/>
          </p:nvSpPr>
          <p:spPr>
            <a:xfrm>
              <a:off x="4719132" y="2696247"/>
              <a:ext cx="726788" cy="726784"/>
            </a:xfrm>
            <a:prstGeom prst="cloud">
              <a:avLst/>
            </a:prstGeom>
            <a:grpFill/>
            <a:ln>
              <a:solidFill>
                <a:schemeClr val="tx1">
                  <a:lumMod val="95000"/>
                </a:schemeClr>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mj-ea"/>
                <a:ea typeface="+mj-ea"/>
              </a:endParaRPr>
            </a:p>
          </p:txBody>
        </p:sp>
      </p:grpSp>
      <p:grpSp>
        <p:nvGrpSpPr>
          <p:cNvPr id="85" name="组合 84"/>
          <p:cNvGrpSpPr/>
          <p:nvPr/>
        </p:nvGrpSpPr>
        <p:grpSpPr>
          <a:xfrm>
            <a:off x="431800" y="1222375"/>
            <a:ext cx="1237615" cy="1094740"/>
            <a:chOff x="4677858" y="2649672"/>
            <a:chExt cx="809336" cy="809336"/>
          </a:xfrm>
          <a:solidFill>
            <a:srgbClr val="7030A0"/>
          </a:solidFill>
        </p:grpSpPr>
        <p:sp>
          <p:nvSpPr>
            <p:cNvPr id="86" name="七角星 85"/>
            <p:cNvSpPr/>
            <p:nvPr/>
          </p:nvSpPr>
          <p:spPr>
            <a:xfrm>
              <a:off x="4677858" y="2649672"/>
              <a:ext cx="809336" cy="809336"/>
            </a:xfrm>
            <a:prstGeom prst="star7">
              <a:avLst/>
            </a:prstGeom>
            <a:grpFill/>
            <a:ln w="25400" cap="flat" cmpd="sng" algn="ctr">
              <a:solidFill>
                <a:srgbClr val="7030A0"/>
              </a:solidFill>
              <a:prstDash val="solid"/>
            </a:ln>
            <a:effectLst>
              <a:outerShdw blurRad="444500" dist="254000" dir="8100000" algn="tr" rotWithShape="0">
                <a:prstClr val="black">
                  <a:alpha val="50000"/>
                </a:prstClr>
              </a:outerShdw>
            </a:effectLst>
          </p:spPr>
          <p:txBody>
            <a:bodyPr anchor="ctr"/>
            <a:lstStyle/>
            <a:p>
              <a:pPr algn="ctr" fontAlgn="auto">
                <a:spcBef>
                  <a:spcPts val="0"/>
                </a:spcBef>
                <a:spcAft>
                  <a:spcPts val="0"/>
                </a:spcAft>
                <a:defRPr/>
              </a:pPr>
              <a:endParaRPr lang="zh-CN" altLang="en-US" kern="0">
                <a:solidFill>
                  <a:sysClr val="window" lastClr="FFFFFF"/>
                </a:solidFill>
                <a:latin typeface="+mj-ea"/>
                <a:ea typeface="+mj-ea"/>
              </a:endParaRPr>
            </a:p>
          </p:txBody>
        </p:sp>
        <p:sp>
          <p:nvSpPr>
            <p:cNvPr id="87" name="七角星 86"/>
            <p:cNvSpPr/>
            <p:nvPr/>
          </p:nvSpPr>
          <p:spPr>
            <a:xfrm>
              <a:off x="4719132" y="2696247"/>
              <a:ext cx="726788" cy="726784"/>
            </a:xfrm>
            <a:prstGeom prst="star7">
              <a:avLst/>
            </a:prstGeom>
            <a:grpFill/>
            <a:ln>
              <a:solidFill>
                <a:srgbClr val="7030A0"/>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j-ea"/>
                <a:ea typeface="+mj-ea"/>
              </a:endParaRPr>
            </a:p>
          </p:txBody>
        </p:sp>
      </p:grpSp>
      <p:pic>
        <p:nvPicPr>
          <p:cNvPr id="88" name="Picture 3" descr="C:\Users\Administrator\Desktop\图片\图片188888.png图片188888"/>
          <p:cNvPicPr>
            <a:picLocks noChangeAspect="1" noChangeArrowheads="1"/>
          </p:cNvPicPr>
          <p:nvPr/>
        </p:nvPicPr>
        <p:blipFill>
          <a:blip r:embed="rId3"/>
          <a:srcRect/>
          <a:stretch>
            <a:fillRect/>
          </a:stretch>
        </p:blipFill>
        <p:spPr bwMode="auto">
          <a:xfrm>
            <a:off x="6884035" y="1222058"/>
            <a:ext cx="2028825" cy="1778635"/>
          </a:xfrm>
          <a:prstGeom prst="rect">
            <a:avLst/>
          </a:prstGeom>
          <a:noFill/>
          <a:effectLst>
            <a:outerShdw blurRad="292100" dist="177800" dir="2460000" sx="99000" sy="99000" algn="l" rotWithShape="0">
              <a:prstClr val="black">
                <a:alpha val="39000"/>
              </a:prstClr>
            </a:outerShdw>
          </a:effectLst>
        </p:spPr>
      </p:pic>
      <p:sp>
        <p:nvSpPr>
          <p:cNvPr id="89" name="Text Box 18"/>
          <p:cNvSpPr txBox="1">
            <a:spLocks noChangeArrowheads="1"/>
          </p:cNvSpPr>
          <p:nvPr/>
        </p:nvSpPr>
        <p:spPr bwMode="gray">
          <a:xfrm>
            <a:off x="1304290" y="268288"/>
            <a:ext cx="2581275" cy="460375"/>
          </a:xfrm>
          <a:prstGeom prst="rect">
            <a:avLst/>
          </a:prstGeom>
          <a:noFill/>
          <a:ln w="9525">
            <a:noFill/>
            <a:miter lim="800000"/>
          </a:ln>
        </p:spPr>
        <p:txBody>
          <a:bodyPr>
            <a:spAutoFit/>
          </a:bodyPr>
          <a:lstStyle/>
          <a:p>
            <a:pPr eaLnBrk="0" hangingPunct="0"/>
            <a:r>
              <a:rPr lang="zh-CN" altLang="en-US" sz="2400">
                <a:solidFill>
                  <a:srgbClr val="C00000"/>
                </a:solidFill>
                <a:latin typeface="微软雅黑" panose="020B0503020204020204" pitchFamily="34" charset="-122"/>
                <a:ea typeface="微软雅黑" panose="020B0503020204020204" pitchFamily="34" charset="-122"/>
              </a:rPr>
              <a:t>吸毒的主要原因</a:t>
            </a:r>
          </a:p>
        </p:txBody>
      </p:sp>
      <p:sp>
        <p:nvSpPr>
          <p:cNvPr id="90" name="Text Placeholder 2"/>
          <p:cNvSpPr txBox="1">
            <a:spLocks noChangeArrowheads="1"/>
          </p:cNvSpPr>
          <p:nvPr/>
        </p:nvSpPr>
        <p:spPr bwMode="auto">
          <a:xfrm>
            <a:off x="573088" y="1704975"/>
            <a:ext cx="974725" cy="276225"/>
          </a:xfrm>
          <a:prstGeom prst="rect">
            <a:avLst/>
          </a:prstGeom>
          <a:noFill/>
          <a:ln w="9525">
            <a:noFill/>
            <a:miter lim="800000"/>
          </a:ln>
        </p:spPr>
        <p:txBody>
          <a:bodyPr lIns="96435" tIns="48218" rIns="96435" bIns="48218" anchor="ctr"/>
          <a:lstStyle/>
          <a:p>
            <a:pPr algn="ctr"/>
            <a:r>
              <a:rPr lang="zh-CN" altLang="en-US" sz="1600" b="1">
                <a:latin typeface="微软雅黑" panose="020B0503020204020204" pitchFamily="34" charset="-122"/>
                <a:ea typeface="微软雅黑" panose="020B0503020204020204" pitchFamily="34" charset="-122"/>
                <a:cs typeface="Segoe Print" panose="02000600000000000000" charset="0"/>
                <a:sym typeface="Times New Roman" panose="02020603050405020304" pitchFamily="18" charset="0"/>
              </a:rPr>
              <a:t>好奇心</a:t>
            </a:r>
            <a:endParaRPr lang="en-US" altLang="zh-CN" sz="1600" b="1">
              <a:latin typeface="微软雅黑" panose="020B0503020204020204" pitchFamily="34" charset="-122"/>
              <a:ea typeface="微软雅黑" panose="020B0503020204020204" pitchFamily="34" charset="-122"/>
              <a:cs typeface="Segoe Print" panose="02000600000000000000" charset="0"/>
              <a:sym typeface="Times New Roman" panose="02020603050405020304" pitchFamily="18" charset="0"/>
            </a:endParaRPr>
          </a:p>
          <a:p>
            <a:pPr algn="ctr"/>
            <a:r>
              <a:rPr lang="zh-CN" altLang="en-US" sz="1600" b="1">
                <a:latin typeface="微软雅黑" panose="020B0503020204020204" pitchFamily="34" charset="-122"/>
                <a:ea typeface="微软雅黑" panose="020B0503020204020204" pitchFamily="34" charset="-122"/>
                <a:cs typeface="Segoe Print" panose="02000600000000000000" charset="0"/>
                <a:sym typeface="Times New Roman" panose="02020603050405020304" pitchFamily="18" charset="0"/>
              </a:rPr>
              <a:t>作崇</a:t>
            </a:r>
          </a:p>
        </p:txBody>
      </p:sp>
      <p:sp>
        <p:nvSpPr>
          <p:cNvPr id="91" name="Text Placeholder 2"/>
          <p:cNvSpPr txBox="1">
            <a:spLocks noChangeArrowheads="1"/>
          </p:cNvSpPr>
          <p:nvPr/>
        </p:nvSpPr>
        <p:spPr bwMode="auto">
          <a:xfrm>
            <a:off x="5003165" y="2541270"/>
            <a:ext cx="830263" cy="276225"/>
          </a:xfrm>
          <a:prstGeom prst="rect">
            <a:avLst/>
          </a:prstGeom>
          <a:noFill/>
          <a:ln w="9525">
            <a:noFill/>
            <a:miter lim="800000"/>
          </a:ln>
        </p:spPr>
        <p:txBody>
          <a:bodyPr lIns="96435" tIns="48218" rIns="96435" bIns="48218" anchor="ctr"/>
          <a:lstStyle/>
          <a:p>
            <a:r>
              <a:rPr lang="zh-CN" altLang="en-US" sz="1600" b="1">
                <a:latin typeface="微软雅黑" panose="020B0503020204020204" pitchFamily="34" charset="-122"/>
                <a:ea typeface="微软雅黑" panose="020B0503020204020204" pitchFamily="34" charset="-122"/>
                <a:cs typeface="Segoe Print" panose="02000600000000000000" charset="0"/>
                <a:sym typeface="Times New Roman" panose="02020603050405020304" pitchFamily="18" charset="0"/>
              </a:rPr>
              <a:t>死爱</a:t>
            </a:r>
            <a:endParaRPr lang="en-US" altLang="zh-CN" sz="1600" b="1">
              <a:latin typeface="微软雅黑" panose="020B0503020204020204" pitchFamily="34" charset="-122"/>
              <a:ea typeface="微软雅黑" panose="020B0503020204020204" pitchFamily="34" charset="-122"/>
              <a:cs typeface="Segoe Print" panose="02000600000000000000" charset="0"/>
              <a:sym typeface="Times New Roman" panose="02020603050405020304" pitchFamily="18" charset="0"/>
            </a:endParaRPr>
          </a:p>
          <a:p>
            <a:r>
              <a:rPr lang="zh-CN" altLang="en-US" sz="1600" b="1">
                <a:latin typeface="微软雅黑" panose="020B0503020204020204" pitchFamily="34" charset="-122"/>
                <a:ea typeface="微软雅黑" panose="020B0503020204020204" pitchFamily="34" charset="-122"/>
                <a:cs typeface="Segoe Print" panose="02000600000000000000" charset="0"/>
                <a:sym typeface="Times New Roman" panose="02020603050405020304" pitchFamily="18" charset="0"/>
              </a:rPr>
              <a:t>面子</a:t>
            </a:r>
          </a:p>
        </p:txBody>
      </p:sp>
      <p:sp>
        <p:nvSpPr>
          <p:cNvPr id="92" name="Text Placeholder 2"/>
          <p:cNvSpPr txBox="1"/>
          <p:nvPr/>
        </p:nvSpPr>
        <p:spPr>
          <a:xfrm>
            <a:off x="7352665" y="1719580"/>
            <a:ext cx="1185863" cy="311150"/>
          </a:xfrm>
          <a:prstGeom prst="rect">
            <a:avLst/>
          </a:prstGeom>
          <a:noFill/>
        </p:spPr>
        <p:txBody>
          <a:bodyPr lIns="96435" tIns="48218" rIns="96435" bIns="48218"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600" b="1" dirty="0">
                <a:solidFill>
                  <a:schemeClr val="tx1"/>
                </a:solidFill>
                <a:effectLst/>
                <a:latin typeface="微软雅黑" panose="020B0503020204020204" pitchFamily="34" charset="-122"/>
                <a:cs typeface="Segoe Print" panose="02000600000000000000" charset="0"/>
                <a:sym typeface="Times New Roman" panose="02020603050405020304" pitchFamily="18" charset="0"/>
              </a:rPr>
              <a:t>被欺骗</a:t>
            </a:r>
            <a:endParaRPr lang="en-US" altLang="zh-CN" sz="1600" b="1" dirty="0">
              <a:solidFill>
                <a:schemeClr val="tx1"/>
              </a:solidFill>
              <a:effectLst/>
              <a:latin typeface="微软雅黑" panose="020B0503020204020204" pitchFamily="34" charset="-122"/>
              <a:cs typeface="Segoe Print" panose="02000600000000000000" charset="0"/>
              <a:sym typeface="Times New Roman" panose="02020603050405020304" pitchFamily="18" charset="0"/>
            </a:endParaRPr>
          </a:p>
          <a:p>
            <a:pPr>
              <a:defRPr/>
            </a:pPr>
            <a:r>
              <a:rPr lang="zh-CN" altLang="en-US" sz="1600" b="1" dirty="0">
                <a:solidFill>
                  <a:schemeClr val="tx1"/>
                </a:solidFill>
                <a:effectLst/>
                <a:latin typeface="微软雅黑" panose="020B0503020204020204" pitchFamily="34" charset="-122"/>
                <a:cs typeface="Segoe Print" panose="02000600000000000000" charset="0"/>
                <a:sym typeface="Times New Roman" panose="02020603050405020304" pitchFamily="18" charset="0"/>
              </a:rPr>
              <a:t>引诱</a:t>
            </a:r>
          </a:p>
        </p:txBody>
      </p:sp>
      <p:sp>
        <p:nvSpPr>
          <p:cNvPr id="93" name="Text Placeholder 2"/>
          <p:cNvSpPr txBox="1"/>
          <p:nvPr/>
        </p:nvSpPr>
        <p:spPr>
          <a:xfrm>
            <a:off x="1836738" y="1765300"/>
            <a:ext cx="2879725" cy="311150"/>
          </a:xfrm>
          <a:prstGeom prst="rect">
            <a:avLst/>
          </a:prstGeom>
          <a:noFill/>
        </p:spPr>
        <p:txBody>
          <a:bodyPr lIns="96435" tIns="48218" rIns="96435" bIns="48218"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600" b="1" dirty="0">
                <a:solidFill>
                  <a:schemeClr val="tx1"/>
                </a:solidFill>
                <a:latin typeface="微软雅黑" panose="020B0503020204020204" pitchFamily="34" charset="-122"/>
                <a:cs typeface="Segoe Print" panose="02000600000000000000" charset="0"/>
                <a:sym typeface="Times New Roman" panose="02020603050405020304" pitchFamily="18" charset="0"/>
              </a:rPr>
              <a:t>寻找刺激</a:t>
            </a:r>
            <a:endParaRPr lang="en-US" altLang="zh-CN" sz="1600" b="1" dirty="0">
              <a:solidFill>
                <a:schemeClr val="tx1"/>
              </a:solidFill>
              <a:latin typeface="微软雅黑" panose="020B0503020204020204" pitchFamily="34" charset="-122"/>
              <a:cs typeface="Segoe Print" panose="02000600000000000000" charset="0"/>
              <a:sym typeface="Times New Roman" panose="02020603050405020304" pitchFamily="18" charset="0"/>
            </a:endParaRPr>
          </a:p>
          <a:p>
            <a:pPr>
              <a:defRPr/>
            </a:pPr>
            <a:r>
              <a:rPr lang="zh-CN" altLang="en-US" sz="1600" b="1" dirty="0">
                <a:solidFill>
                  <a:schemeClr val="tx1"/>
                </a:solidFill>
                <a:latin typeface="微软雅黑" panose="020B0503020204020204" pitchFamily="34" charset="-122"/>
                <a:cs typeface="Segoe Print" panose="02000600000000000000" charset="0"/>
                <a:sym typeface="Times New Roman" panose="02020603050405020304" pitchFamily="18" charset="0"/>
              </a:rPr>
              <a:t>和对毒品</a:t>
            </a:r>
            <a:endParaRPr lang="en-US" altLang="zh-CN" sz="1600" b="1" dirty="0">
              <a:solidFill>
                <a:schemeClr val="tx1"/>
              </a:solidFill>
              <a:latin typeface="微软雅黑" panose="020B0503020204020204" pitchFamily="34" charset="-122"/>
              <a:cs typeface="Segoe Print" panose="02000600000000000000" charset="0"/>
              <a:sym typeface="Times New Roman" panose="02020603050405020304" pitchFamily="18" charset="0"/>
            </a:endParaRPr>
          </a:p>
          <a:p>
            <a:pPr>
              <a:defRPr/>
            </a:pPr>
            <a:r>
              <a:rPr lang="zh-CN" altLang="en-US" sz="1600" b="1" dirty="0">
                <a:solidFill>
                  <a:schemeClr val="tx1"/>
                </a:solidFill>
                <a:latin typeface="微软雅黑" panose="020B0503020204020204" pitchFamily="34" charset="-122"/>
                <a:cs typeface="Segoe Print" panose="02000600000000000000" charset="0"/>
                <a:sym typeface="Times New Roman" panose="02020603050405020304" pitchFamily="18" charset="0"/>
              </a:rPr>
              <a:t>无知</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fill="hold"/>
                                        <p:tgtEl>
                                          <p:spTgt spid="89"/>
                                        </p:tgtEl>
                                        <p:attrNameLst>
                                          <p:attrName>ppt_x</p:attrName>
                                        </p:attrNameLst>
                                      </p:cBhvr>
                                      <p:tavLst>
                                        <p:tav tm="0">
                                          <p:val>
                                            <p:strVal val="1+#ppt_w/2"/>
                                          </p:val>
                                        </p:tav>
                                        <p:tav tm="100000">
                                          <p:val>
                                            <p:strVal val="#ppt_x"/>
                                          </p:val>
                                        </p:tav>
                                      </p:tavLst>
                                    </p:anim>
                                    <p:anim calcmode="lin" valueType="num">
                                      <p:cBhvr additive="base">
                                        <p:cTn id="8" dur="500" fill="hold"/>
                                        <p:tgtEl>
                                          <p:spTgt spid="89"/>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500" fill="hold">
                                          <p:stCondLst>
                                            <p:cond delay="0"/>
                                          </p:stCondLst>
                                        </p:cTn>
                                        <p:tgtEl>
                                          <p:spTgt spid="63"/>
                                        </p:tgtEl>
                                        <p:attrNameLst>
                                          <p:attrName>style.visibility</p:attrName>
                                        </p:attrNameLst>
                                      </p:cBhvr>
                                      <p:to>
                                        <p:strVal val="visible"/>
                                      </p:to>
                                    </p:set>
                                    <p:animEffect transition="in" filter="fade">
                                      <p:cBhvr>
                                        <p:cTn id="11" dur="500"/>
                                        <p:tgtEl>
                                          <p:spTgt spid="63"/>
                                        </p:tgtEl>
                                      </p:cBhvr>
                                    </p:animEffect>
                                    <p:anim calcmode="lin" valueType="num">
                                      <p:cBhvr>
                                        <p:cTn id="12" dur="500" fill="hold"/>
                                        <p:tgtEl>
                                          <p:spTgt spid="63"/>
                                        </p:tgtEl>
                                        <p:attrNameLst>
                                          <p:attrName>ppt_x</p:attrName>
                                        </p:attrNameLst>
                                      </p:cBhvr>
                                      <p:tavLst>
                                        <p:tav tm="0">
                                          <p:val>
                                            <p:strVal val="#ppt_x"/>
                                          </p:val>
                                        </p:tav>
                                        <p:tav tm="100000">
                                          <p:val>
                                            <p:strVal val="#ppt_x"/>
                                          </p:val>
                                        </p:tav>
                                      </p:tavLst>
                                    </p:anim>
                                    <p:anim calcmode="lin" valueType="num">
                                      <p:cBhvr>
                                        <p:cTn id="13" dur="500" fill="hold"/>
                                        <p:tgtEl>
                                          <p:spTgt spid="63"/>
                                        </p:tgtEl>
                                        <p:attrNameLst>
                                          <p:attrName>ppt_y</p:attrName>
                                        </p:attrNameLst>
                                      </p:cBhvr>
                                      <p:tavLst>
                                        <p:tav tm="0">
                                          <p:val>
                                            <p:strVal val="#ppt_y+.1"/>
                                          </p:val>
                                        </p:tav>
                                        <p:tav tm="100000">
                                          <p:val>
                                            <p:strVal val="#ppt_y"/>
                                          </p:val>
                                        </p:tav>
                                      </p:tavLst>
                                    </p:anim>
                                  </p:childTnLst>
                                </p:cTn>
                              </p:par>
                              <p:par>
                                <p:cTn id="14" presetID="22" presetClass="entr" presetSubtype="4" fill="hold" nodeType="withEffect">
                                  <p:stCondLst>
                                    <p:cond delay="250"/>
                                  </p:stCondLst>
                                  <p:childTnLst>
                                    <p:set>
                                      <p:cBhvr>
                                        <p:cTn id="15" dur="1" fill="hold">
                                          <p:stCondLst>
                                            <p:cond delay="0"/>
                                          </p:stCondLst>
                                        </p:cTn>
                                        <p:tgtEl>
                                          <p:spTgt spid="64"/>
                                        </p:tgtEl>
                                        <p:attrNameLst>
                                          <p:attrName>style.visibility</p:attrName>
                                        </p:attrNameLst>
                                      </p:cBhvr>
                                      <p:to>
                                        <p:strVal val="visible"/>
                                      </p:to>
                                    </p:set>
                                    <p:animEffect transition="in" filter="wipe(down)">
                                      <p:cBhvr>
                                        <p:cTn id="16" dur="500"/>
                                        <p:tgtEl>
                                          <p:spTgt spid="64"/>
                                        </p:tgtEl>
                                      </p:cBhvr>
                                    </p:animEffect>
                                  </p:childTnLst>
                                </p:cTn>
                              </p:par>
                              <p:par>
                                <p:cTn id="17" presetID="42" presetClass="entr" presetSubtype="0" fill="hold" nodeType="withEffect">
                                  <p:stCondLst>
                                    <p:cond delay="500"/>
                                  </p:stCondLst>
                                  <p:childTnLst>
                                    <p:set>
                                      <p:cBhvr>
                                        <p:cTn id="18" dur="500"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anim calcmode="lin" valueType="num">
                                      <p:cBhvr>
                                        <p:cTn id="20" dur="500" fill="hold"/>
                                        <p:tgtEl>
                                          <p:spTgt spid="85"/>
                                        </p:tgtEl>
                                        <p:attrNameLst>
                                          <p:attrName>ppt_x</p:attrName>
                                        </p:attrNameLst>
                                      </p:cBhvr>
                                      <p:tavLst>
                                        <p:tav tm="0">
                                          <p:val>
                                            <p:strVal val="#ppt_x"/>
                                          </p:val>
                                        </p:tav>
                                        <p:tav tm="100000">
                                          <p:val>
                                            <p:strVal val="#ppt_x"/>
                                          </p:val>
                                        </p:tav>
                                      </p:tavLst>
                                    </p:anim>
                                    <p:anim calcmode="lin" valueType="num">
                                      <p:cBhvr>
                                        <p:cTn id="21" dur="500" fill="hold"/>
                                        <p:tgtEl>
                                          <p:spTgt spid="85"/>
                                        </p:tgtEl>
                                        <p:attrNameLst>
                                          <p:attrName>ppt_y</p:attrName>
                                        </p:attrNameLst>
                                      </p:cBhvr>
                                      <p:tavLst>
                                        <p:tav tm="0">
                                          <p:val>
                                            <p:strVal val="#ppt_y+.1"/>
                                          </p:val>
                                        </p:tav>
                                        <p:tav tm="100000">
                                          <p:val>
                                            <p:strVal val="#ppt_y"/>
                                          </p:val>
                                        </p:tav>
                                      </p:tavLst>
                                    </p:anim>
                                  </p:childTnLst>
                                </p:cTn>
                              </p:par>
                              <p:par>
                                <p:cTn id="22" presetID="14" presetClass="entr" presetSubtype="10" fill="hold" grpId="0" nodeType="withEffect">
                                  <p:stCondLst>
                                    <p:cond delay="750"/>
                                  </p:stCondLst>
                                  <p:childTnLst>
                                    <p:set>
                                      <p:cBhvr>
                                        <p:cTn id="23" dur="1" fill="hold">
                                          <p:stCondLst>
                                            <p:cond delay="0"/>
                                          </p:stCondLst>
                                        </p:cTn>
                                        <p:tgtEl>
                                          <p:spTgt spid="90"/>
                                        </p:tgtEl>
                                        <p:attrNameLst>
                                          <p:attrName>style.visibility</p:attrName>
                                        </p:attrNameLst>
                                      </p:cBhvr>
                                      <p:to>
                                        <p:strVal val="visible"/>
                                      </p:to>
                                    </p:set>
                                    <p:animEffect transition="in" filter="randombar(horizontal)">
                                      <p:cBhvr>
                                        <p:cTn id="24" dur="500"/>
                                        <p:tgtEl>
                                          <p:spTgt spid="90"/>
                                        </p:tgtEl>
                                      </p:cBhvr>
                                    </p:animEffect>
                                  </p:childTnLst>
                                </p:cTn>
                              </p:par>
                              <p:par>
                                <p:cTn id="25" presetID="21" presetClass="entr" presetSubtype="1" fill="hold" grpId="0" nodeType="withEffect">
                                  <p:stCondLst>
                                    <p:cond delay="1000"/>
                                  </p:stCondLst>
                                  <p:childTnLst>
                                    <p:set>
                                      <p:cBhvr>
                                        <p:cTn id="26" dur="1000" fill="hold">
                                          <p:stCondLst>
                                            <p:cond delay="0"/>
                                          </p:stCondLst>
                                        </p:cTn>
                                        <p:tgtEl>
                                          <p:spTgt spid="78"/>
                                        </p:tgtEl>
                                        <p:attrNameLst>
                                          <p:attrName>style.visibility</p:attrName>
                                        </p:attrNameLst>
                                      </p:cBhvr>
                                      <p:to>
                                        <p:strVal val="visible"/>
                                      </p:to>
                                    </p:set>
                                    <p:animEffect transition="in" filter="wheel(1)">
                                      <p:cBhvr>
                                        <p:cTn id="27" dur="1000"/>
                                        <p:tgtEl>
                                          <p:spTgt spid="78"/>
                                        </p:tgtEl>
                                      </p:cBhvr>
                                    </p:animEffect>
                                  </p:childTnLst>
                                </p:cTn>
                              </p:par>
                              <p:par>
                                <p:cTn id="28" presetID="42" presetClass="entr" presetSubtype="0" fill="hold" nodeType="withEffect">
                                  <p:stCondLst>
                                    <p:cond delay="1250"/>
                                  </p:stCondLst>
                                  <p:childTnLst>
                                    <p:set>
                                      <p:cBhvr>
                                        <p:cTn id="29" dur="500" fill="hold">
                                          <p:stCondLst>
                                            <p:cond delay="0"/>
                                          </p:stCondLst>
                                        </p:cTn>
                                        <p:tgtEl>
                                          <p:spTgt spid="75"/>
                                        </p:tgtEl>
                                        <p:attrNameLst>
                                          <p:attrName>style.visibility</p:attrName>
                                        </p:attrNameLst>
                                      </p:cBhvr>
                                      <p:to>
                                        <p:strVal val="visible"/>
                                      </p:to>
                                    </p:set>
                                    <p:animEffect transition="in" filter="fade">
                                      <p:cBhvr>
                                        <p:cTn id="30" dur="500"/>
                                        <p:tgtEl>
                                          <p:spTgt spid="75"/>
                                        </p:tgtEl>
                                      </p:cBhvr>
                                    </p:animEffect>
                                    <p:anim calcmode="lin" valueType="num">
                                      <p:cBhvr>
                                        <p:cTn id="31" dur="500" fill="hold"/>
                                        <p:tgtEl>
                                          <p:spTgt spid="75"/>
                                        </p:tgtEl>
                                        <p:attrNameLst>
                                          <p:attrName>ppt_x</p:attrName>
                                        </p:attrNameLst>
                                      </p:cBhvr>
                                      <p:tavLst>
                                        <p:tav tm="0">
                                          <p:val>
                                            <p:strVal val="#ppt_x"/>
                                          </p:val>
                                        </p:tav>
                                        <p:tav tm="100000">
                                          <p:val>
                                            <p:strVal val="#ppt_x"/>
                                          </p:val>
                                        </p:tav>
                                      </p:tavLst>
                                    </p:anim>
                                    <p:anim calcmode="lin" valueType="num">
                                      <p:cBhvr>
                                        <p:cTn id="32" dur="500" fill="hold"/>
                                        <p:tgtEl>
                                          <p:spTgt spid="75"/>
                                        </p:tgtEl>
                                        <p:attrNameLst>
                                          <p:attrName>ppt_y</p:attrName>
                                        </p:attrNameLst>
                                      </p:cBhvr>
                                      <p:tavLst>
                                        <p:tav tm="0">
                                          <p:val>
                                            <p:strVal val="#ppt_y+.1"/>
                                          </p:val>
                                        </p:tav>
                                        <p:tav tm="100000">
                                          <p:val>
                                            <p:strVal val="#ppt_y"/>
                                          </p:val>
                                        </p:tav>
                                      </p:tavLst>
                                    </p:anim>
                                  </p:childTnLst>
                                </p:cTn>
                              </p:par>
                              <p:par>
                                <p:cTn id="33" presetID="14" presetClass="entr" presetSubtype="10" fill="hold" grpId="0" nodeType="withEffect">
                                  <p:stCondLst>
                                    <p:cond delay="1500"/>
                                  </p:stCondLst>
                                  <p:childTnLst>
                                    <p:set>
                                      <p:cBhvr>
                                        <p:cTn id="34" dur="1" fill="hold">
                                          <p:stCondLst>
                                            <p:cond delay="0"/>
                                          </p:stCondLst>
                                        </p:cTn>
                                        <p:tgtEl>
                                          <p:spTgt spid="93"/>
                                        </p:tgtEl>
                                        <p:attrNameLst>
                                          <p:attrName>style.visibility</p:attrName>
                                        </p:attrNameLst>
                                      </p:cBhvr>
                                      <p:to>
                                        <p:strVal val="visible"/>
                                      </p:to>
                                    </p:set>
                                    <p:animEffect transition="in" filter="randombar(horizontal)">
                                      <p:cBhvr>
                                        <p:cTn id="35" dur="500"/>
                                        <p:tgtEl>
                                          <p:spTgt spid="93"/>
                                        </p:tgtEl>
                                      </p:cBhvr>
                                    </p:animEffect>
                                  </p:childTnLst>
                                </p:cTn>
                              </p:par>
                              <p:par>
                                <p:cTn id="36" presetID="21" presetClass="entr" presetSubtype="1" fill="hold" grpId="0" nodeType="withEffect">
                                  <p:stCondLst>
                                    <p:cond delay="1750"/>
                                  </p:stCondLst>
                                  <p:childTnLst>
                                    <p:set>
                                      <p:cBhvr>
                                        <p:cTn id="37" dur="1" fill="hold">
                                          <p:stCondLst>
                                            <p:cond delay="0"/>
                                          </p:stCondLst>
                                        </p:cTn>
                                        <p:tgtEl>
                                          <p:spTgt spid="79"/>
                                        </p:tgtEl>
                                        <p:attrNameLst>
                                          <p:attrName>style.visibility</p:attrName>
                                        </p:attrNameLst>
                                      </p:cBhvr>
                                      <p:to>
                                        <p:strVal val="visible"/>
                                      </p:to>
                                    </p:set>
                                    <p:animEffect transition="in" filter="wheel(1)">
                                      <p:cBhvr>
                                        <p:cTn id="38" dur="2000"/>
                                        <p:tgtEl>
                                          <p:spTgt spid="79"/>
                                        </p:tgtEl>
                                      </p:cBhvr>
                                    </p:animEffect>
                                  </p:childTnLst>
                                </p:cTn>
                              </p:par>
                              <p:par>
                                <p:cTn id="39" presetID="42" presetClass="entr" presetSubtype="0" fill="hold" nodeType="withEffect">
                                  <p:stCondLst>
                                    <p:cond delay="2000"/>
                                  </p:stCondLst>
                                  <p:childTnLst>
                                    <p:set>
                                      <p:cBhvr>
                                        <p:cTn id="40" dur="1" fill="hold">
                                          <p:stCondLst>
                                            <p:cond delay="0"/>
                                          </p:stCondLst>
                                        </p:cTn>
                                        <p:tgtEl>
                                          <p:spTgt spid="82"/>
                                        </p:tgtEl>
                                        <p:attrNameLst>
                                          <p:attrName>style.visibility</p:attrName>
                                        </p:attrNameLst>
                                      </p:cBhvr>
                                      <p:to>
                                        <p:strVal val="visible"/>
                                      </p:to>
                                    </p:set>
                                    <p:animEffect transition="in" filter="fade">
                                      <p:cBhvr>
                                        <p:cTn id="41" dur="1000"/>
                                        <p:tgtEl>
                                          <p:spTgt spid="82"/>
                                        </p:tgtEl>
                                      </p:cBhvr>
                                    </p:animEffect>
                                    <p:anim calcmode="lin" valueType="num">
                                      <p:cBhvr>
                                        <p:cTn id="42" dur="1000" fill="hold"/>
                                        <p:tgtEl>
                                          <p:spTgt spid="82"/>
                                        </p:tgtEl>
                                        <p:attrNameLst>
                                          <p:attrName>ppt_x</p:attrName>
                                        </p:attrNameLst>
                                      </p:cBhvr>
                                      <p:tavLst>
                                        <p:tav tm="0">
                                          <p:val>
                                            <p:strVal val="#ppt_x"/>
                                          </p:val>
                                        </p:tav>
                                        <p:tav tm="100000">
                                          <p:val>
                                            <p:strVal val="#ppt_x"/>
                                          </p:val>
                                        </p:tav>
                                      </p:tavLst>
                                    </p:anim>
                                    <p:anim calcmode="lin" valueType="num">
                                      <p:cBhvr>
                                        <p:cTn id="43" dur="1000" fill="hold"/>
                                        <p:tgtEl>
                                          <p:spTgt spid="82"/>
                                        </p:tgtEl>
                                        <p:attrNameLst>
                                          <p:attrName>ppt_y</p:attrName>
                                        </p:attrNameLst>
                                      </p:cBhvr>
                                      <p:tavLst>
                                        <p:tav tm="0">
                                          <p:val>
                                            <p:strVal val="#ppt_y+.1"/>
                                          </p:val>
                                        </p:tav>
                                        <p:tav tm="100000">
                                          <p:val>
                                            <p:strVal val="#ppt_y"/>
                                          </p:val>
                                        </p:tav>
                                      </p:tavLst>
                                    </p:anim>
                                  </p:childTnLst>
                                </p:cTn>
                              </p:par>
                              <p:par>
                                <p:cTn id="44" presetID="14" presetClass="entr" presetSubtype="10" fill="hold" grpId="0" nodeType="withEffect">
                                  <p:stCondLst>
                                    <p:cond delay="2250"/>
                                  </p:stCondLst>
                                  <p:childTnLst>
                                    <p:set>
                                      <p:cBhvr>
                                        <p:cTn id="45" dur="1" fill="hold">
                                          <p:stCondLst>
                                            <p:cond delay="0"/>
                                          </p:stCondLst>
                                        </p:cTn>
                                        <p:tgtEl>
                                          <p:spTgt spid="91"/>
                                        </p:tgtEl>
                                        <p:attrNameLst>
                                          <p:attrName>style.visibility</p:attrName>
                                        </p:attrNameLst>
                                      </p:cBhvr>
                                      <p:to>
                                        <p:strVal val="visible"/>
                                      </p:to>
                                    </p:set>
                                    <p:animEffect transition="in" filter="randombar(horizontal)">
                                      <p:cBhvr>
                                        <p:cTn id="46" dur="500"/>
                                        <p:tgtEl>
                                          <p:spTgt spid="91"/>
                                        </p:tgtEl>
                                      </p:cBhvr>
                                    </p:animEffect>
                                  </p:childTnLst>
                                </p:cTn>
                              </p:par>
                              <p:par>
                                <p:cTn id="47" presetID="21" presetClass="entr" presetSubtype="1" fill="hold" grpId="0" nodeType="withEffect">
                                  <p:stCondLst>
                                    <p:cond delay="2500"/>
                                  </p:stCondLst>
                                  <p:childTnLst>
                                    <p:set>
                                      <p:cBhvr>
                                        <p:cTn id="48" dur="500" fill="hold">
                                          <p:stCondLst>
                                            <p:cond delay="0"/>
                                          </p:stCondLst>
                                        </p:cTn>
                                        <p:tgtEl>
                                          <p:spTgt spid="80"/>
                                        </p:tgtEl>
                                        <p:attrNameLst>
                                          <p:attrName>style.visibility</p:attrName>
                                        </p:attrNameLst>
                                      </p:cBhvr>
                                      <p:to>
                                        <p:strVal val="visible"/>
                                      </p:to>
                                    </p:set>
                                    <p:animEffect transition="in" filter="wheel(1)">
                                      <p:cBhvr>
                                        <p:cTn id="49" dur="500"/>
                                        <p:tgtEl>
                                          <p:spTgt spid="80"/>
                                        </p:tgtEl>
                                      </p:cBhvr>
                                    </p:animEffect>
                                  </p:childTnLst>
                                </p:cTn>
                              </p:par>
                              <p:par>
                                <p:cTn id="50" presetID="42" presetClass="entr" presetSubtype="0" fill="hold" nodeType="withEffect">
                                  <p:stCondLst>
                                    <p:cond delay="2750"/>
                                  </p:stCondLst>
                                  <p:childTnLst>
                                    <p:set>
                                      <p:cBhvr>
                                        <p:cTn id="51" dur="500" fill="hold">
                                          <p:stCondLst>
                                            <p:cond delay="0"/>
                                          </p:stCondLst>
                                        </p:cTn>
                                        <p:tgtEl>
                                          <p:spTgt spid="88"/>
                                        </p:tgtEl>
                                        <p:attrNameLst>
                                          <p:attrName>style.visibility</p:attrName>
                                        </p:attrNameLst>
                                      </p:cBhvr>
                                      <p:to>
                                        <p:strVal val="visible"/>
                                      </p:to>
                                    </p:set>
                                    <p:animEffect transition="in" filter="fade">
                                      <p:cBhvr>
                                        <p:cTn id="52" dur="500"/>
                                        <p:tgtEl>
                                          <p:spTgt spid="88"/>
                                        </p:tgtEl>
                                      </p:cBhvr>
                                    </p:animEffect>
                                    <p:anim calcmode="lin" valueType="num">
                                      <p:cBhvr>
                                        <p:cTn id="53" dur="500" fill="hold"/>
                                        <p:tgtEl>
                                          <p:spTgt spid="88"/>
                                        </p:tgtEl>
                                        <p:attrNameLst>
                                          <p:attrName>ppt_x</p:attrName>
                                        </p:attrNameLst>
                                      </p:cBhvr>
                                      <p:tavLst>
                                        <p:tav tm="0">
                                          <p:val>
                                            <p:strVal val="#ppt_x"/>
                                          </p:val>
                                        </p:tav>
                                        <p:tav tm="100000">
                                          <p:val>
                                            <p:strVal val="#ppt_x"/>
                                          </p:val>
                                        </p:tav>
                                      </p:tavLst>
                                    </p:anim>
                                    <p:anim calcmode="lin" valueType="num">
                                      <p:cBhvr>
                                        <p:cTn id="54" dur="500" fill="hold"/>
                                        <p:tgtEl>
                                          <p:spTgt spid="88"/>
                                        </p:tgtEl>
                                        <p:attrNameLst>
                                          <p:attrName>ppt_y</p:attrName>
                                        </p:attrNameLst>
                                      </p:cBhvr>
                                      <p:tavLst>
                                        <p:tav tm="0">
                                          <p:val>
                                            <p:strVal val="#ppt_y+.1"/>
                                          </p:val>
                                        </p:tav>
                                        <p:tav tm="100000">
                                          <p:val>
                                            <p:strVal val="#ppt_y"/>
                                          </p:val>
                                        </p:tav>
                                      </p:tavLst>
                                    </p:anim>
                                  </p:childTnLst>
                                </p:cTn>
                              </p:par>
                              <p:par>
                                <p:cTn id="55" presetID="14" presetClass="entr" presetSubtype="10" fill="hold" grpId="0" nodeType="withEffect">
                                  <p:stCondLst>
                                    <p:cond delay="3000"/>
                                  </p:stCondLst>
                                  <p:childTnLst>
                                    <p:set>
                                      <p:cBhvr>
                                        <p:cTn id="56" dur="1" fill="hold">
                                          <p:stCondLst>
                                            <p:cond delay="0"/>
                                          </p:stCondLst>
                                        </p:cTn>
                                        <p:tgtEl>
                                          <p:spTgt spid="92"/>
                                        </p:tgtEl>
                                        <p:attrNameLst>
                                          <p:attrName>style.visibility</p:attrName>
                                        </p:attrNameLst>
                                      </p:cBhvr>
                                      <p:to>
                                        <p:strVal val="visible"/>
                                      </p:to>
                                    </p:set>
                                    <p:animEffect transition="in" filter="randombar(horizontal)">
                                      <p:cBhvr>
                                        <p:cTn id="57" dur="500"/>
                                        <p:tgtEl>
                                          <p:spTgt spid="92"/>
                                        </p:tgtEl>
                                      </p:cBhvr>
                                    </p:animEffect>
                                  </p:childTnLst>
                                </p:cTn>
                              </p:par>
                              <p:par>
                                <p:cTn id="58" presetID="21" presetClass="entr" presetSubtype="1" fill="hold" grpId="0" nodeType="withEffect">
                                  <p:stCondLst>
                                    <p:cond delay="3250"/>
                                  </p:stCondLst>
                                  <p:childTnLst>
                                    <p:set>
                                      <p:cBhvr>
                                        <p:cTn id="59" dur="1000" fill="hold">
                                          <p:stCondLst>
                                            <p:cond delay="0"/>
                                          </p:stCondLst>
                                        </p:cTn>
                                        <p:tgtEl>
                                          <p:spTgt spid="81"/>
                                        </p:tgtEl>
                                        <p:attrNameLst>
                                          <p:attrName>style.visibility</p:attrName>
                                        </p:attrNameLst>
                                      </p:cBhvr>
                                      <p:to>
                                        <p:strVal val="visible"/>
                                      </p:to>
                                    </p:set>
                                    <p:animEffect transition="in" filter="wheel(1)">
                                      <p:cBhvr>
                                        <p:cTn id="60" dur="10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P spid="80" grpId="0"/>
      <p:bldP spid="81" grpId="0"/>
      <p:bldP spid="89" grpId="0"/>
      <p:bldP spid="90" grpId="0"/>
      <p:bldP spid="91" grpId="0"/>
      <p:bldP spid="92" grpId="0"/>
      <p:bldP spid="9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ext Box 18"/>
          <p:cNvSpPr txBox="1">
            <a:spLocks noChangeArrowheads="1"/>
          </p:cNvSpPr>
          <p:nvPr/>
        </p:nvSpPr>
        <p:spPr bwMode="gray">
          <a:xfrm>
            <a:off x="1161415" y="268288"/>
            <a:ext cx="3222625" cy="460375"/>
          </a:xfrm>
          <a:prstGeom prst="rect">
            <a:avLst/>
          </a:prstGeom>
          <a:noFill/>
          <a:ln w="9525">
            <a:noFill/>
            <a:miter lim="800000"/>
          </a:ln>
        </p:spPr>
        <p:txBody>
          <a:bodyPr>
            <a:spAutoFit/>
          </a:bodyPr>
          <a:lstStyle/>
          <a:p>
            <a:pPr algn="ctr" eaLnBrk="0" hangingPunct="0"/>
            <a:r>
              <a:rPr lang="zh-CN" altLang="en-US" sz="2400">
                <a:solidFill>
                  <a:srgbClr val="C00000"/>
                </a:solidFill>
                <a:latin typeface="微软雅黑" panose="020B0503020204020204" pitchFamily="34" charset="-122"/>
                <a:ea typeface="微软雅黑" panose="020B0503020204020204" pitchFamily="34" charset="-122"/>
              </a:rPr>
              <a:t>青少年如何防止吸毒</a:t>
            </a:r>
          </a:p>
        </p:txBody>
      </p:sp>
      <p:pic>
        <p:nvPicPr>
          <p:cNvPr id="49154" name="图片 46"/>
          <p:cNvPicPr>
            <a:picLocks noChangeAspect="1"/>
          </p:cNvPicPr>
          <p:nvPr/>
        </p:nvPicPr>
        <p:blipFill>
          <a:blip r:embed="rId3"/>
          <a:srcRect/>
          <a:stretch>
            <a:fillRect/>
          </a:stretch>
        </p:blipFill>
        <p:spPr bwMode="auto">
          <a:xfrm>
            <a:off x="7791133" y="4204653"/>
            <a:ext cx="1293812" cy="876300"/>
          </a:xfrm>
          <a:prstGeom prst="rect">
            <a:avLst/>
          </a:prstGeom>
          <a:noFill/>
          <a:ln w="9525">
            <a:noFill/>
            <a:miter lim="800000"/>
            <a:headEnd/>
            <a:tailEnd/>
          </a:ln>
        </p:spPr>
      </p:pic>
      <p:sp>
        <p:nvSpPr>
          <p:cNvPr id="49" name="空心弧 48"/>
          <p:cNvSpPr/>
          <p:nvPr/>
        </p:nvSpPr>
        <p:spPr>
          <a:xfrm rot="5400000">
            <a:off x="386556" y="1258094"/>
            <a:ext cx="3141663" cy="2924175"/>
          </a:xfrm>
          <a:prstGeom prst="blockArc">
            <a:avLst>
              <a:gd name="adj1" fmla="val 10897210"/>
              <a:gd name="adj2" fmla="val 6953"/>
              <a:gd name="adj3" fmla="val 1246"/>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fontAlgn="auto">
              <a:spcBef>
                <a:spcPts val="0"/>
              </a:spcBef>
              <a:spcAft>
                <a:spcPts val="0"/>
              </a:spcAft>
              <a:defRPr/>
            </a:pPr>
            <a:endParaRPr lang="zh-CN" altLang="en-US" sz="2490">
              <a:solidFill>
                <a:schemeClr val="tx1"/>
              </a:solidFill>
              <a:latin typeface="+mj-ea"/>
              <a:ea typeface="+mj-ea"/>
              <a:cs typeface="Arial" panose="020B0604020202020204" pitchFamily="34" charset="0"/>
            </a:endParaRPr>
          </a:p>
        </p:txBody>
      </p:sp>
      <p:cxnSp>
        <p:nvCxnSpPr>
          <p:cNvPr id="50" name="直接连接符 49"/>
          <p:cNvCxnSpPr/>
          <p:nvPr/>
        </p:nvCxnSpPr>
        <p:spPr bwMode="auto">
          <a:xfrm>
            <a:off x="2566988" y="1343025"/>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bwMode="auto">
          <a:xfrm>
            <a:off x="3563938" y="2701925"/>
            <a:ext cx="13335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auto">
          <a:xfrm>
            <a:off x="2738438" y="4002088"/>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4313238" y="987425"/>
            <a:ext cx="1806575" cy="336550"/>
          </a:xfrm>
          <a:prstGeom prst="rect">
            <a:avLst/>
          </a:prstGeom>
        </p:spPr>
        <p:txBody>
          <a:bodyPr wrap="none" lIns="91431" tIns="45716" rIns="91431" bIns="45716">
            <a:spAutoFit/>
          </a:bodyPr>
          <a:lstStyle/>
          <a:p>
            <a:pPr>
              <a:defRPr/>
            </a:pPr>
            <a:r>
              <a:rPr lang="zh-CN" altLang="en-US" sz="1600" b="1" dirty="0">
                <a:solidFill>
                  <a:schemeClr val="bg1"/>
                </a:solidFill>
                <a:latin typeface="+mj-ea"/>
                <a:ea typeface="+mj-ea"/>
              </a:rPr>
              <a:t>树立正确的人生观</a:t>
            </a:r>
          </a:p>
        </p:txBody>
      </p:sp>
      <p:sp>
        <p:nvSpPr>
          <p:cNvPr id="54" name="矩形 47"/>
          <p:cNvSpPr>
            <a:spLocks noChangeArrowheads="1"/>
          </p:cNvSpPr>
          <p:nvPr/>
        </p:nvSpPr>
        <p:spPr bwMode="auto">
          <a:xfrm>
            <a:off x="4284663" y="1271588"/>
            <a:ext cx="3425825" cy="736600"/>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defRPr/>
            </a:pPr>
            <a:r>
              <a:rPr lang="zh-CN" altLang="en-US" sz="1400" dirty="0">
                <a:solidFill>
                  <a:schemeClr val="bg1"/>
                </a:solidFill>
                <a:latin typeface="+mj-ea"/>
                <a:ea typeface="+mj-ea"/>
              </a:rPr>
              <a:t>不盲目追求享受，不以好奇心为由侥幸去尝试，不受不良诱惑的影响</a:t>
            </a:r>
          </a:p>
        </p:txBody>
      </p:sp>
      <p:sp>
        <p:nvSpPr>
          <p:cNvPr id="56" name="椭圆 55"/>
          <p:cNvSpPr/>
          <p:nvPr/>
        </p:nvSpPr>
        <p:spPr>
          <a:xfrm>
            <a:off x="600075" y="1589405"/>
            <a:ext cx="2260600" cy="2258695"/>
          </a:xfrm>
          <a:prstGeom prst="ellipse">
            <a:avLst/>
          </a:prstGeom>
          <a:solidFill>
            <a:srgbClr val="FF6C0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mj-ea"/>
              <a:ea typeface="+mj-ea"/>
              <a:cs typeface="Arial" panose="020B0604020202020204" pitchFamily="34" charset="0"/>
            </a:endParaRPr>
          </a:p>
        </p:txBody>
      </p:sp>
      <p:sp>
        <p:nvSpPr>
          <p:cNvPr id="58" name="椭圆 57"/>
          <p:cNvSpPr/>
          <p:nvPr/>
        </p:nvSpPr>
        <p:spPr>
          <a:xfrm>
            <a:off x="2339975" y="1127125"/>
            <a:ext cx="373063" cy="373063"/>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b="1" dirty="0">
                <a:solidFill>
                  <a:schemeClr val="tx1"/>
                </a:solidFill>
                <a:latin typeface="+mj-ea"/>
                <a:ea typeface="+mj-ea"/>
              </a:rPr>
              <a:t>1</a:t>
            </a:r>
          </a:p>
        </p:txBody>
      </p:sp>
      <p:sp>
        <p:nvSpPr>
          <p:cNvPr id="59" name="椭圆 58"/>
          <p:cNvSpPr/>
          <p:nvPr/>
        </p:nvSpPr>
        <p:spPr>
          <a:xfrm>
            <a:off x="3257550" y="2500313"/>
            <a:ext cx="373063" cy="373062"/>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b="1" dirty="0">
                <a:solidFill>
                  <a:schemeClr val="tx1"/>
                </a:solidFill>
                <a:latin typeface="+mj-ea"/>
                <a:ea typeface="+mj-ea"/>
              </a:rPr>
              <a:t>2</a:t>
            </a:r>
          </a:p>
        </p:txBody>
      </p:sp>
      <p:sp>
        <p:nvSpPr>
          <p:cNvPr id="60" name="椭圆 59"/>
          <p:cNvSpPr/>
          <p:nvPr/>
        </p:nvSpPr>
        <p:spPr>
          <a:xfrm>
            <a:off x="2555875" y="3798888"/>
            <a:ext cx="373063" cy="373062"/>
          </a:xfrm>
          <a:prstGeom prst="ellipse">
            <a:avLst/>
          </a:prstGeom>
          <a:solidFill>
            <a:srgbClr val="C00000"/>
          </a:solidFill>
          <a:ln>
            <a:solidFill>
              <a:srgbClr val="C00000"/>
            </a:solid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b="1" dirty="0">
                <a:solidFill>
                  <a:schemeClr val="tx1"/>
                </a:solidFill>
                <a:latin typeface="+mj-ea"/>
                <a:ea typeface="+mj-ea"/>
              </a:rPr>
              <a:t>3</a:t>
            </a:r>
          </a:p>
        </p:txBody>
      </p:sp>
      <p:sp>
        <p:nvSpPr>
          <p:cNvPr id="78" name="矩形 77"/>
          <p:cNvSpPr/>
          <p:nvPr/>
        </p:nvSpPr>
        <p:spPr>
          <a:xfrm>
            <a:off x="5086350" y="2260600"/>
            <a:ext cx="1603375" cy="334963"/>
          </a:xfrm>
          <a:prstGeom prst="rect">
            <a:avLst/>
          </a:prstGeom>
        </p:spPr>
        <p:txBody>
          <a:bodyPr wrap="none" lIns="91431" tIns="45716" rIns="91431" bIns="45716">
            <a:spAutoFit/>
          </a:bodyPr>
          <a:lstStyle/>
          <a:p>
            <a:pPr>
              <a:defRPr/>
            </a:pPr>
            <a:r>
              <a:rPr lang="zh-CN" altLang="en-US" sz="1600" b="1" dirty="0">
                <a:solidFill>
                  <a:schemeClr val="bg1"/>
                </a:solidFill>
                <a:latin typeface="+mj-ea"/>
                <a:ea typeface="+mj-ea"/>
              </a:rPr>
              <a:t>养成良好的行为</a:t>
            </a:r>
          </a:p>
        </p:txBody>
      </p:sp>
      <p:sp>
        <p:nvSpPr>
          <p:cNvPr id="79" name="矩形 47"/>
          <p:cNvSpPr>
            <a:spLocks noChangeArrowheads="1"/>
          </p:cNvSpPr>
          <p:nvPr/>
        </p:nvSpPr>
        <p:spPr bwMode="auto">
          <a:xfrm>
            <a:off x="5057775" y="2506663"/>
            <a:ext cx="3690938" cy="1060450"/>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defRPr/>
            </a:pPr>
            <a:r>
              <a:rPr lang="zh-CN" altLang="en-US" sz="1400" dirty="0">
                <a:solidFill>
                  <a:schemeClr val="bg1"/>
                </a:solidFill>
                <a:latin typeface="+mj-ea"/>
                <a:ea typeface="+mj-ea"/>
              </a:rPr>
              <a:t>养成良好的行为，杜绝吸烟饮酒等不良嗜好，不涉足青少年不宜进入的场所，决不吸食摇头丸，</a:t>
            </a:r>
            <a:r>
              <a:rPr lang="en-US" altLang="zh-CN" sz="1400" dirty="0">
                <a:solidFill>
                  <a:schemeClr val="bg1"/>
                </a:solidFill>
                <a:latin typeface="+mj-ea"/>
                <a:ea typeface="+mj-ea"/>
              </a:rPr>
              <a:t>K</a:t>
            </a:r>
            <a:r>
              <a:rPr lang="zh-CN" altLang="en-US" sz="1400" dirty="0">
                <a:solidFill>
                  <a:schemeClr val="bg1"/>
                </a:solidFill>
                <a:latin typeface="+mj-ea"/>
                <a:ea typeface="+mj-ea"/>
              </a:rPr>
              <a:t>粉等兴奋剂</a:t>
            </a:r>
            <a:r>
              <a:rPr lang="zh-CN" altLang="en-US" sz="1200" dirty="0">
                <a:solidFill>
                  <a:schemeClr val="bg1"/>
                </a:solidFill>
                <a:latin typeface="+mj-ea"/>
                <a:ea typeface="+mj-ea"/>
              </a:rPr>
              <a:t>。</a:t>
            </a:r>
          </a:p>
        </p:txBody>
      </p:sp>
      <p:sp>
        <p:nvSpPr>
          <p:cNvPr id="80" name="矩形 79"/>
          <p:cNvSpPr/>
          <p:nvPr/>
        </p:nvSpPr>
        <p:spPr>
          <a:xfrm>
            <a:off x="4384675" y="3751263"/>
            <a:ext cx="3119755" cy="335915"/>
          </a:xfrm>
          <a:prstGeom prst="rect">
            <a:avLst/>
          </a:prstGeom>
        </p:spPr>
        <p:txBody>
          <a:bodyPr wrap="none" lIns="91431" tIns="45716" rIns="91431" bIns="45716">
            <a:spAutoFit/>
          </a:bodyPr>
          <a:lstStyle/>
          <a:p>
            <a:pPr>
              <a:defRPr/>
            </a:pPr>
            <a:r>
              <a:rPr lang="zh-CN" altLang="en-US" sz="1600" b="1" dirty="0">
                <a:solidFill>
                  <a:schemeClr val="bg1"/>
                </a:solidFill>
                <a:latin typeface="+mj-ea"/>
                <a:ea typeface="+mj-ea"/>
              </a:rPr>
              <a:t>态度坚决 </a:t>
            </a:r>
            <a:r>
              <a:rPr lang="en-US" altLang="zh-CN" sz="1600" b="1" dirty="0">
                <a:solidFill>
                  <a:schemeClr val="bg1"/>
                </a:solidFill>
                <a:latin typeface="+mj-ea"/>
                <a:ea typeface="+mj-ea"/>
              </a:rPr>
              <a:t>——</a:t>
            </a:r>
            <a:r>
              <a:rPr lang="zh-CN" altLang="en-US" sz="1600" b="1" dirty="0">
                <a:solidFill>
                  <a:schemeClr val="bg1"/>
                </a:solidFill>
                <a:latin typeface="+mj-ea"/>
                <a:ea typeface="+mj-ea"/>
              </a:rPr>
              <a:t>决不尝试第一次！</a:t>
            </a:r>
          </a:p>
        </p:txBody>
      </p:sp>
      <p:sp>
        <p:nvSpPr>
          <p:cNvPr id="81" name="矩形 47"/>
          <p:cNvSpPr>
            <a:spLocks noChangeArrowheads="1"/>
          </p:cNvSpPr>
          <p:nvPr/>
        </p:nvSpPr>
        <p:spPr bwMode="auto">
          <a:xfrm>
            <a:off x="4284663" y="4041775"/>
            <a:ext cx="3913187" cy="1058863"/>
          </a:xfrm>
          <a:prstGeom prst="rect">
            <a:avLst/>
          </a:prstGeom>
          <a:noFill/>
          <a:ln w="9525">
            <a:noFill/>
            <a:miter lim="800000"/>
          </a:ln>
        </p:spPr>
        <p:txBody>
          <a:bodyPr lIns="91431" tIns="45716" rIns="91431" bIns="45716">
            <a:spAutoFit/>
          </a:bodyPr>
          <a:lstStyle/>
          <a:p>
            <a:pPr>
              <a:lnSpc>
                <a:spcPct val="150000"/>
              </a:lnSpc>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Calibri" panose="020F0502020204030204" pitchFamily="34" charset="0"/>
              </a:rPr>
              <a:t>即使自己在不知情的情况下，被引诱，欺骗</a:t>
            </a:r>
          </a:p>
          <a:p>
            <a:pPr>
              <a:lnSpc>
                <a:spcPct val="150000"/>
              </a:lnSpc>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Calibri" panose="020F0502020204030204" pitchFamily="34" charset="0"/>
              </a:rPr>
              <a:t>吸毒一次，也要珍惜自己的生命，坚决不再</a:t>
            </a:r>
          </a:p>
          <a:p>
            <a:pPr>
              <a:lnSpc>
                <a:spcPct val="150000"/>
              </a:lnSpc>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Calibri" panose="020F0502020204030204" pitchFamily="34" charset="0"/>
              </a:rPr>
              <a:t>吸第二次。</a:t>
            </a:r>
            <a:endParaRPr lang="en-US" altLang="zh-CN" sz="140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2" name="椭圆 1"/>
          <p:cNvSpPr/>
          <p:nvPr/>
        </p:nvSpPr>
        <p:spPr>
          <a:xfrm>
            <a:off x="727075" y="1716088"/>
            <a:ext cx="2006600" cy="2005012"/>
          </a:xfrm>
          <a:prstGeom prst="ellipse">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mj-ea"/>
              <a:ea typeface="+mj-ea"/>
              <a:cs typeface="Arial" panose="020B0604020202020204" pitchFamily="34"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 fill="hold">
                                          <p:stCondLst>
                                            <p:cond delay="0"/>
                                          </p:stCondLst>
                                        </p:cTn>
                                        <p:tgtEl>
                                          <p:spTgt spid="49153"/>
                                        </p:tgtEl>
                                        <p:attrNameLst>
                                          <p:attrName>style.visibility</p:attrName>
                                        </p:attrNameLst>
                                      </p:cBhvr>
                                      <p:to>
                                        <p:strVal val="visible"/>
                                      </p:to>
                                    </p:set>
                                    <p:anim calcmode="lin" valueType="num">
                                      <p:cBhvr additive="base">
                                        <p:cTn id="7" dur="500" fill="hold"/>
                                        <p:tgtEl>
                                          <p:spTgt spid="49153"/>
                                        </p:tgtEl>
                                        <p:attrNameLst>
                                          <p:attrName>ppt_x</p:attrName>
                                        </p:attrNameLst>
                                      </p:cBhvr>
                                      <p:tavLst>
                                        <p:tav tm="0">
                                          <p:val>
                                            <p:strVal val="1+#ppt_w/2"/>
                                          </p:val>
                                        </p:tav>
                                        <p:tav tm="100000">
                                          <p:val>
                                            <p:strVal val="#ppt_x"/>
                                          </p:val>
                                        </p:tav>
                                      </p:tavLst>
                                    </p:anim>
                                    <p:anim calcmode="lin" valueType="num">
                                      <p:cBhvr additive="base">
                                        <p:cTn id="8" dur="500" fill="hold"/>
                                        <p:tgtEl>
                                          <p:spTgt spid="49153"/>
                                        </p:tgtEl>
                                        <p:attrNameLst>
                                          <p:attrName>ppt_y</p:attrName>
                                        </p:attrNameLst>
                                      </p:cBhvr>
                                      <p:tavLst>
                                        <p:tav tm="0">
                                          <p:val>
                                            <p:strVal val="#ppt_y"/>
                                          </p:val>
                                        </p:tav>
                                        <p:tav tm="100000">
                                          <p:val>
                                            <p:strVal val="#ppt_y"/>
                                          </p:val>
                                        </p:tav>
                                      </p:tavLst>
                                    </p:anim>
                                  </p:childTnLst>
                                </p:cTn>
                              </p:par>
                            </p:childTnLst>
                          </p:cTn>
                        </p:par>
                        <p:par>
                          <p:cTn id="9" fill="hold">
                            <p:stCondLst>
                              <p:cond delay="899"/>
                            </p:stCondLst>
                            <p:childTnLst>
                              <p:par>
                                <p:cTn id="10" presetID="22" presetClass="entr" presetSubtype="1"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up)">
                                      <p:cBhvr>
                                        <p:cTn id="12" dur="350"/>
                                        <p:tgtEl>
                                          <p:spTgt spid="49"/>
                                        </p:tgtEl>
                                      </p:cBhvr>
                                    </p:animEffect>
                                  </p:childTnLst>
                                </p:cTn>
                              </p:par>
                            </p:childTnLst>
                          </p:cTn>
                        </p:par>
                        <p:par>
                          <p:cTn id="13" fill="hold">
                            <p:stCondLst>
                              <p:cond delay="1399"/>
                            </p:stCondLst>
                            <p:childTnLst>
                              <p:par>
                                <p:cTn id="14" presetID="53" presetClass="entr" presetSubtype="16"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p:cTn id="16" dur="500" fill="hold"/>
                                        <p:tgtEl>
                                          <p:spTgt spid="58"/>
                                        </p:tgtEl>
                                        <p:attrNameLst>
                                          <p:attrName>ppt_w</p:attrName>
                                        </p:attrNameLst>
                                      </p:cBhvr>
                                      <p:tavLst>
                                        <p:tav tm="0">
                                          <p:val>
                                            <p:fltVal val="0"/>
                                          </p:val>
                                        </p:tav>
                                        <p:tav tm="100000">
                                          <p:val>
                                            <p:strVal val="#ppt_w"/>
                                          </p:val>
                                        </p:tav>
                                      </p:tavLst>
                                    </p:anim>
                                    <p:anim calcmode="lin" valueType="num">
                                      <p:cBhvr>
                                        <p:cTn id="17" dur="500" fill="hold"/>
                                        <p:tgtEl>
                                          <p:spTgt spid="58"/>
                                        </p:tgtEl>
                                        <p:attrNameLst>
                                          <p:attrName>ppt_h</p:attrName>
                                        </p:attrNameLst>
                                      </p:cBhvr>
                                      <p:tavLst>
                                        <p:tav tm="0">
                                          <p:val>
                                            <p:fltVal val="0"/>
                                          </p:val>
                                        </p:tav>
                                        <p:tav tm="100000">
                                          <p:val>
                                            <p:strVal val="#ppt_h"/>
                                          </p:val>
                                        </p:tav>
                                      </p:tavLst>
                                    </p:anim>
                                    <p:animEffect transition="in" filter="fade">
                                      <p:cBhvr>
                                        <p:cTn id="18" dur="500"/>
                                        <p:tgtEl>
                                          <p:spTgt spid="58"/>
                                        </p:tgtEl>
                                      </p:cBhvr>
                                    </p:animEffect>
                                  </p:childTnLst>
                                </p:cTn>
                              </p:par>
                            </p:childTnLst>
                          </p:cTn>
                        </p:par>
                        <p:par>
                          <p:cTn id="19" fill="hold">
                            <p:stCondLst>
                              <p:cond delay="1899"/>
                            </p:stCondLst>
                            <p:childTnLst>
                              <p:par>
                                <p:cTn id="20" presetID="22" presetClass="entr" presetSubtype="8" fill="hold" nodeType="after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500"/>
                                        <p:tgtEl>
                                          <p:spTgt spid="50"/>
                                        </p:tgtEl>
                                      </p:cBhvr>
                                    </p:animEffect>
                                  </p:childTnLst>
                                </p:cTn>
                              </p:par>
                            </p:childTnLst>
                          </p:cTn>
                        </p:par>
                        <p:par>
                          <p:cTn id="23" fill="hold">
                            <p:stCondLst>
                              <p:cond delay="2399"/>
                            </p:stCondLst>
                            <p:childTnLst>
                              <p:par>
                                <p:cTn id="24" presetID="22" presetClass="entr" presetSubtype="8" fill="hold" grpId="0"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wipe(left)">
                                      <p:cBhvr>
                                        <p:cTn id="26" dur="500"/>
                                        <p:tgtEl>
                                          <p:spTgt spid="5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wipe(left)">
                                      <p:cBhvr>
                                        <p:cTn id="29" dur="500"/>
                                        <p:tgtEl>
                                          <p:spTgt spid="54"/>
                                        </p:tgtEl>
                                      </p:cBhvr>
                                    </p:animEffect>
                                  </p:childTnLst>
                                </p:cTn>
                              </p:par>
                              <p:par>
                                <p:cTn id="30" presetID="53" presetClass="entr" presetSubtype="16" fill="hold" grpId="0" nodeType="withEffect">
                                  <p:stCondLst>
                                    <p:cond delay="750"/>
                                  </p:stCondLst>
                                  <p:childTnLst>
                                    <p:set>
                                      <p:cBhvr>
                                        <p:cTn id="31" dur="1" fill="hold">
                                          <p:stCondLst>
                                            <p:cond delay="0"/>
                                          </p:stCondLst>
                                        </p:cTn>
                                        <p:tgtEl>
                                          <p:spTgt spid="59"/>
                                        </p:tgtEl>
                                        <p:attrNameLst>
                                          <p:attrName>style.visibility</p:attrName>
                                        </p:attrNameLst>
                                      </p:cBhvr>
                                      <p:to>
                                        <p:strVal val="visible"/>
                                      </p:to>
                                    </p:set>
                                    <p:anim calcmode="lin" valueType="num">
                                      <p:cBhvr>
                                        <p:cTn id="32" dur="500" fill="hold"/>
                                        <p:tgtEl>
                                          <p:spTgt spid="59"/>
                                        </p:tgtEl>
                                        <p:attrNameLst>
                                          <p:attrName>ppt_w</p:attrName>
                                        </p:attrNameLst>
                                      </p:cBhvr>
                                      <p:tavLst>
                                        <p:tav tm="0">
                                          <p:val>
                                            <p:fltVal val="0"/>
                                          </p:val>
                                        </p:tav>
                                        <p:tav tm="100000">
                                          <p:val>
                                            <p:strVal val="#ppt_w"/>
                                          </p:val>
                                        </p:tav>
                                      </p:tavLst>
                                    </p:anim>
                                    <p:anim calcmode="lin" valueType="num">
                                      <p:cBhvr>
                                        <p:cTn id="33" dur="500" fill="hold"/>
                                        <p:tgtEl>
                                          <p:spTgt spid="59"/>
                                        </p:tgtEl>
                                        <p:attrNameLst>
                                          <p:attrName>ppt_h</p:attrName>
                                        </p:attrNameLst>
                                      </p:cBhvr>
                                      <p:tavLst>
                                        <p:tav tm="0">
                                          <p:val>
                                            <p:fltVal val="0"/>
                                          </p:val>
                                        </p:tav>
                                        <p:tav tm="100000">
                                          <p:val>
                                            <p:strVal val="#ppt_h"/>
                                          </p:val>
                                        </p:tav>
                                      </p:tavLst>
                                    </p:anim>
                                    <p:animEffect transition="in" filter="fade">
                                      <p:cBhvr>
                                        <p:cTn id="34" dur="500"/>
                                        <p:tgtEl>
                                          <p:spTgt spid="59"/>
                                        </p:tgtEl>
                                      </p:cBhvr>
                                    </p:animEffect>
                                  </p:childTnLst>
                                </p:cTn>
                              </p:par>
                            </p:childTnLst>
                          </p:cTn>
                        </p:par>
                        <p:par>
                          <p:cTn id="35" fill="hold">
                            <p:stCondLst>
                              <p:cond delay="2899"/>
                            </p:stCondLst>
                            <p:childTnLst>
                              <p:par>
                                <p:cTn id="36" presetID="22" presetClass="entr" presetSubtype="8" fill="hold" nodeType="after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wipe(left)">
                                      <p:cBhvr>
                                        <p:cTn id="38" dur="500"/>
                                        <p:tgtEl>
                                          <p:spTgt spid="51"/>
                                        </p:tgtEl>
                                      </p:cBhvr>
                                    </p:animEffect>
                                  </p:childTnLst>
                                </p:cTn>
                              </p:par>
                            </p:childTnLst>
                          </p:cTn>
                        </p:par>
                        <p:par>
                          <p:cTn id="39" fill="hold">
                            <p:stCondLst>
                              <p:cond delay="3399"/>
                            </p:stCondLst>
                            <p:childTnLst>
                              <p:par>
                                <p:cTn id="40" presetID="22" presetClass="entr" presetSubtype="8" fill="hold" grpId="0" nodeType="after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wipe(left)">
                                      <p:cBhvr>
                                        <p:cTn id="42" dur="500"/>
                                        <p:tgtEl>
                                          <p:spTgt spid="78"/>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79"/>
                                        </p:tgtEl>
                                        <p:attrNameLst>
                                          <p:attrName>style.visibility</p:attrName>
                                        </p:attrNameLst>
                                      </p:cBhvr>
                                      <p:to>
                                        <p:strVal val="visible"/>
                                      </p:to>
                                    </p:set>
                                    <p:animEffect transition="in" filter="wipe(left)">
                                      <p:cBhvr>
                                        <p:cTn id="45" dur="500"/>
                                        <p:tgtEl>
                                          <p:spTgt spid="79"/>
                                        </p:tgtEl>
                                      </p:cBhvr>
                                    </p:animEffect>
                                  </p:childTnLst>
                                </p:cTn>
                              </p:par>
                              <p:par>
                                <p:cTn id="46" presetID="53" presetClass="entr" presetSubtype="16" fill="hold" grpId="0" nodeType="withEffect">
                                  <p:stCondLst>
                                    <p:cond delay="750"/>
                                  </p:stCondLst>
                                  <p:childTnLst>
                                    <p:set>
                                      <p:cBhvr>
                                        <p:cTn id="47" dur="1" fill="hold">
                                          <p:stCondLst>
                                            <p:cond delay="0"/>
                                          </p:stCondLst>
                                        </p:cTn>
                                        <p:tgtEl>
                                          <p:spTgt spid="60"/>
                                        </p:tgtEl>
                                        <p:attrNameLst>
                                          <p:attrName>style.visibility</p:attrName>
                                        </p:attrNameLst>
                                      </p:cBhvr>
                                      <p:to>
                                        <p:strVal val="visible"/>
                                      </p:to>
                                    </p:set>
                                    <p:anim calcmode="lin" valueType="num">
                                      <p:cBhvr>
                                        <p:cTn id="48" dur="500" fill="hold"/>
                                        <p:tgtEl>
                                          <p:spTgt spid="60"/>
                                        </p:tgtEl>
                                        <p:attrNameLst>
                                          <p:attrName>ppt_w</p:attrName>
                                        </p:attrNameLst>
                                      </p:cBhvr>
                                      <p:tavLst>
                                        <p:tav tm="0">
                                          <p:val>
                                            <p:fltVal val="0"/>
                                          </p:val>
                                        </p:tav>
                                        <p:tav tm="100000">
                                          <p:val>
                                            <p:strVal val="#ppt_w"/>
                                          </p:val>
                                        </p:tav>
                                      </p:tavLst>
                                    </p:anim>
                                    <p:anim calcmode="lin" valueType="num">
                                      <p:cBhvr>
                                        <p:cTn id="49" dur="500" fill="hold"/>
                                        <p:tgtEl>
                                          <p:spTgt spid="60"/>
                                        </p:tgtEl>
                                        <p:attrNameLst>
                                          <p:attrName>ppt_h</p:attrName>
                                        </p:attrNameLst>
                                      </p:cBhvr>
                                      <p:tavLst>
                                        <p:tav tm="0">
                                          <p:val>
                                            <p:fltVal val="0"/>
                                          </p:val>
                                        </p:tav>
                                        <p:tav tm="100000">
                                          <p:val>
                                            <p:strVal val="#ppt_h"/>
                                          </p:val>
                                        </p:tav>
                                      </p:tavLst>
                                    </p:anim>
                                    <p:animEffect transition="in" filter="fade">
                                      <p:cBhvr>
                                        <p:cTn id="50" dur="500"/>
                                        <p:tgtEl>
                                          <p:spTgt spid="60"/>
                                        </p:tgtEl>
                                      </p:cBhvr>
                                    </p:animEffect>
                                  </p:childTnLst>
                                </p:cTn>
                              </p:par>
                            </p:childTnLst>
                          </p:cTn>
                        </p:par>
                        <p:par>
                          <p:cTn id="51" fill="hold">
                            <p:stCondLst>
                              <p:cond delay="3899"/>
                            </p:stCondLst>
                            <p:childTnLst>
                              <p:par>
                                <p:cTn id="52" presetID="22" presetClass="entr" presetSubtype="8" fill="hold" nodeType="after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wipe(left)">
                                      <p:cBhvr>
                                        <p:cTn id="54" dur="500"/>
                                        <p:tgtEl>
                                          <p:spTgt spid="52"/>
                                        </p:tgtEl>
                                      </p:cBhvr>
                                    </p:animEffect>
                                  </p:childTnLst>
                                </p:cTn>
                              </p:par>
                            </p:childTnLst>
                          </p:cTn>
                        </p:par>
                        <p:par>
                          <p:cTn id="55" fill="hold">
                            <p:stCondLst>
                              <p:cond delay="4399"/>
                            </p:stCondLst>
                            <p:childTnLst>
                              <p:par>
                                <p:cTn id="56" presetID="22" presetClass="entr" presetSubtype="8" fill="hold" grpId="0" nodeType="after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wipe(left)">
                                      <p:cBhvr>
                                        <p:cTn id="58" dur="500"/>
                                        <p:tgtEl>
                                          <p:spTgt spid="8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3" grpId="0"/>
      <p:bldP spid="53" grpId="0"/>
      <p:bldP spid="54" grpId="0"/>
      <p:bldP spid="58" grpId="0" animBg="1"/>
      <p:bldP spid="59" grpId="0" animBg="1"/>
      <p:bldP spid="60" grpId="0" animBg="1"/>
      <p:bldP spid="78" grpId="0"/>
      <p:bldP spid="79" grpId="0"/>
      <p:bldP spid="80" grpId="0"/>
      <p:bldP spid="8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禁毒签名1"/>
          <p:cNvPicPr>
            <a:picLocks noChangeAspect="1"/>
          </p:cNvPicPr>
          <p:nvPr/>
        </p:nvPicPr>
        <p:blipFill>
          <a:blip r:embed="rId3"/>
          <a:stretch>
            <a:fillRect/>
          </a:stretch>
        </p:blipFill>
        <p:spPr>
          <a:xfrm rot="5400000">
            <a:off x="5692775" y="459740"/>
            <a:ext cx="3884930" cy="2915920"/>
          </a:xfrm>
          <a:prstGeom prst="rect">
            <a:avLst/>
          </a:prstGeom>
        </p:spPr>
      </p:pic>
      <p:pic>
        <p:nvPicPr>
          <p:cNvPr id="5" name="图片 4" descr="禁毒宣传14"/>
          <p:cNvPicPr>
            <a:picLocks noChangeAspect="1"/>
          </p:cNvPicPr>
          <p:nvPr/>
        </p:nvPicPr>
        <p:blipFill>
          <a:blip r:embed="rId4"/>
          <a:stretch>
            <a:fillRect/>
          </a:stretch>
        </p:blipFill>
        <p:spPr>
          <a:xfrm rot="5400000">
            <a:off x="-487680" y="1505585"/>
            <a:ext cx="4128770" cy="3098800"/>
          </a:xfrm>
          <a:prstGeom prst="rect">
            <a:avLst/>
          </a:prstGeom>
        </p:spPr>
      </p:pic>
      <p:sp>
        <p:nvSpPr>
          <p:cNvPr id="49153" name="Text Box 18"/>
          <p:cNvSpPr txBox="1">
            <a:spLocks noChangeArrowheads="1"/>
          </p:cNvSpPr>
          <p:nvPr/>
        </p:nvSpPr>
        <p:spPr bwMode="gray">
          <a:xfrm>
            <a:off x="946150" y="268288"/>
            <a:ext cx="3222625" cy="460375"/>
          </a:xfrm>
          <a:prstGeom prst="rect">
            <a:avLst/>
          </a:prstGeom>
          <a:noFill/>
          <a:ln w="9525">
            <a:noFill/>
            <a:miter lim="800000"/>
          </a:ln>
        </p:spPr>
        <p:txBody>
          <a:bodyPr>
            <a:spAutoFit/>
          </a:bodyPr>
          <a:lstStyle/>
          <a:p>
            <a:pPr algn="ctr" eaLnBrk="0" hangingPunct="0"/>
            <a:r>
              <a:rPr lang="zh-CN" altLang="en-US" sz="2400">
                <a:solidFill>
                  <a:srgbClr val="C00000"/>
                </a:solidFill>
                <a:latin typeface="微软雅黑" panose="020B0503020204020204" pitchFamily="34" charset="-122"/>
                <a:ea typeface="微软雅黑" panose="020B0503020204020204" pitchFamily="34" charset="-122"/>
              </a:rPr>
              <a:t>学校开展禁毒宣传</a:t>
            </a:r>
          </a:p>
        </p:txBody>
      </p:sp>
      <p:pic>
        <p:nvPicPr>
          <p:cNvPr id="6" name="图片 5" descr="禁毒宣传2"/>
          <p:cNvPicPr>
            <a:picLocks noChangeAspect="1"/>
          </p:cNvPicPr>
          <p:nvPr/>
        </p:nvPicPr>
        <p:blipFill>
          <a:blip r:embed="rId5"/>
          <a:stretch>
            <a:fillRect/>
          </a:stretch>
        </p:blipFill>
        <p:spPr>
          <a:xfrm rot="5400000">
            <a:off x="2596515" y="1176020"/>
            <a:ext cx="4091305" cy="3069590"/>
          </a:xfrm>
          <a:prstGeom prst="rect">
            <a:avLst/>
          </a:prstGeom>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9153"/>
                                        </p:tgtEl>
                                        <p:attrNameLst>
                                          <p:attrName>style.visibility</p:attrName>
                                        </p:attrNameLst>
                                      </p:cBhvr>
                                      <p:to>
                                        <p:strVal val="visible"/>
                                      </p:to>
                                    </p:set>
                                    <p:animEffect transition="in" filter="randombar(horizontal)">
                                      <p:cBhvr>
                                        <p:cTn id="7" dur="500"/>
                                        <p:tgtEl>
                                          <p:spTgt spid="4915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500"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500"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500"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anim calcmode="lin" valueType="num">
                                      <p:cBhvr>
                                        <p:cTn id="24" dur="500" fill="hold"/>
                                        <p:tgtEl>
                                          <p:spTgt spid="4"/>
                                        </p:tgtEl>
                                        <p:attrNameLst>
                                          <p:attrName>ppt_x</p:attrName>
                                        </p:attrNameLst>
                                      </p:cBhvr>
                                      <p:tavLst>
                                        <p:tav tm="0">
                                          <p:val>
                                            <p:strVal val="#ppt_x"/>
                                          </p:val>
                                        </p:tav>
                                        <p:tav tm="100000">
                                          <p:val>
                                            <p:strVal val="#ppt_x"/>
                                          </p:val>
                                        </p:tav>
                                      </p:tavLst>
                                    </p:anim>
                                    <p:anim calcmode="lin" valueType="num">
                                      <p:cBhvr>
                                        <p:cTn id="2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2" name="图片 2" descr="u=1168473518,1659919364&amp;fm=27&amp;gp=0"/>
          <p:cNvPicPr>
            <a:picLocks noChangeAspect="1"/>
          </p:cNvPicPr>
          <p:nvPr/>
        </p:nvPicPr>
        <p:blipFill>
          <a:blip r:embed="rId3"/>
          <a:srcRect/>
          <a:stretch>
            <a:fillRect/>
          </a:stretch>
        </p:blipFill>
        <p:spPr bwMode="auto">
          <a:xfrm>
            <a:off x="4617720" y="1508760"/>
            <a:ext cx="4522470" cy="2564765"/>
          </a:xfrm>
          <a:prstGeom prst="rect">
            <a:avLst/>
          </a:prstGeom>
          <a:noFill/>
          <a:ln w="9525">
            <a:noFill/>
            <a:miter lim="800000"/>
            <a:headEnd/>
            <a:tailEnd/>
          </a:ln>
        </p:spPr>
      </p:pic>
      <p:sp>
        <p:nvSpPr>
          <p:cNvPr id="51202" name="Text Box 18"/>
          <p:cNvSpPr txBox="1">
            <a:spLocks noChangeArrowheads="1"/>
          </p:cNvSpPr>
          <p:nvPr/>
        </p:nvSpPr>
        <p:spPr bwMode="gray">
          <a:xfrm>
            <a:off x="1232853" y="340043"/>
            <a:ext cx="3895725" cy="460375"/>
          </a:xfrm>
          <a:prstGeom prst="rect">
            <a:avLst/>
          </a:prstGeom>
          <a:noFill/>
          <a:ln w="9525">
            <a:noFill/>
            <a:miter lim="800000"/>
          </a:ln>
        </p:spPr>
        <p:txBody>
          <a:bodyPr>
            <a:spAutoFit/>
          </a:bodyPr>
          <a:lstStyle/>
          <a:p>
            <a:pPr algn="ctr" eaLnBrk="0" hangingPunct="0"/>
            <a:r>
              <a:rPr lang="zh-CN" altLang="en-US" sz="2400">
                <a:solidFill>
                  <a:srgbClr val="C00000"/>
                </a:solidFill>
                <a:latin typeface="微软雅黑" panose="020B0503020204020204" pitchFamily="34" charset="-122"/>
                <a:ea typeface="微软雅黑" panose="020B0503020204020204" pitchFamily="34" charset="-122"/>
                <a:sym typeface="+mn-ea"/>
              </a:rPr>
              <a:t>我国目前的戒毒体制和模式</a:t>
            </a:r>
          </a:p>
        </p:txBody>
      </p:sp>
      <p:pic>
        <p:nvPicPr>
          <p:cNvPr id="51203" name="图片 46"/>
          <p:cNvPicPr>
            <a:picLocks noChangeAspect="1"/>
          </p:cNvPicPr>
          <p:nvPr/>
        </p:nvPicPr>
        <p:blipFill>
          <a:blip r:embed="rId4"/>
          <a:srcRect/>
          <a:stretch>
            <a:fillRect/>
          </a:stretch>
        </p:blipFill>
        <p:spPr bwMode="auto">
          <a:xfrm>
            <a:off x="7758748" y="4216083"/>
            <a:ext cx="1293812" cy="876300"/>
          </a:xfrm>
          <a:prstGeom prst="rect">
            <a:avLst/>
          </a:prstGeom>
          <a:noFill/>
          <a:ln w="9525">
            <a:noFill/>
            <a:miter lim="800000"/>
            <a:headEnd/>
            <a:tailEnd/>
          </a:ln>
        </p:spPr>
      </p:pic>
      <p:sp>
        <p:nvSpPr>
          <p:cNvPr id="21" name="文本框 2"/>
          <p:cNvSpPr txBox="1"/>
          <p:nvPr/>
        </p:nvSpPr>
        <p:spPr>
          <a:xfrm>
            <a:off x="258445" y="1920240"/>
            <a:ext cx="4634230" cy="1938020"/>
          </a:xfrm>
          <a:prstGeom prst="rect">
            <a:avLst/>
          </a:prstGeom>
          <a:noFill/>
        </p:spPr>
        <p:txBody>
          <a:bodyPr wrap="square">
            <a:spAutoFit/>
          </a:bodyPr>
          <a:lstStyle/>
          <a:p>
            <a:pPr>
              <a:lnSpc>
                <a:spcPct val="150000"/>
              </a:lnSpc>
              <a:defRPr/>
            </a:pPr>
            <a:r>
              <a:rPr lang="zh-CN" altLang="en-US" sz="1600" b="1">
                <a:solidFill>
                  <a:schemeClr val="bg1"/>
                </a:solidFill>
                <a:latin typeface="微软雅黑" panose="020B0503020204020204" pitchFamily="34" charset="-122"/>
                <a:ea typeface="微软雅黑" panose="020B0503020204020204" pitchFamily="34" charset="-122"/>
                <a:sym typeface="+mn-ea"/>
              </a:rPr>
              <a:t>我国目前的戒毒体制和模式主要是:</a:t>
            </a:r>
            <a:endParaRPr lang="zh-CN" altLang="en-US" sz="1600">
              <a:solidFill>
                <a:schemeClr val="bg1"/>
              </a:solidFill>
              <a:latin typeface="微软雅黑" panose="020B0503020204020204" pitchFamily="34" charset="-122"/>
              <a:ea typeface="微软雅黑" panose="020B0503020204020204" pitchFamily="34" charset="-122"/>
              <a:sym typeface="+mn-ea"/>
            </a:endParaRPr>
          </a:p>
          <a:p>
            <a:pPr>
              <a:lnSpc>
                <a:spcPct val="150000"/>
              </a:lnSpc>
              <a:defRPr/>
            </a:pPr>
            <a:r>
              <a:rPr lang="zh-CN" altLang="en-US" sz="1600">
                <a:solidFill>
                  <a:schemeClr val="bg1"/>
                </a:solidFill>
                <a:latin typeface="微软雅黑" panose="020B0503020204020204" pitchFamily="34" charset="-122"/>
                <a:ea typeface="微软雅黑" panose="020B0503020204020204" pitchFamily="34" charset="-122"/>
                <a:sym typeface="+mn-ea"/>
              </a:rPr>
              <a:t>       强制戒毒、劳教戒毒和一些卫生医疗单</a:t>
            </a:r>
          </a:p>
          <a:p>
            <a:pPr>
              <a:lnSpc>
                <a:spcPct val="150000"/>
              </a:lnSpc>
              <a:defRPr/>
            </a:pPr>
            <a:r>
              <a:rPr lang="zh-CN" altLang="en-US" sz="1600">
                <a:solidFill>
                  <a:schemeClr val="bg1"/>
                </a:solidFill>
                <a:latin typeface="微软雅黑" panose="020B0503020204020204" pitchFamily="34" charset="-122"/>
                <a:ea typeface="微软雅黑" panose="020B0503020204020204" pitchFamily="34" charset="-122"/>
                <a:sym typeface="+mn-ea"/>
              </a:rPr>
              <a:t>位开设的自愿戒毒，强制戒毒由公安机关主管。</a:t>
            </a:r>
            <a:endParaRPr lang="zh-CN" altLang="en-US" sz="1600">
              <a:solidFill>
                <a:schemeClr val="bg2"/>
              </a:solidFill>
              <a:latin typeface="微软雅黑" panose="020B0503020204020204" pitchFamily="34" charset="-122"/>
              <a:ea typeface="微软雅黑" panose="020B0503020204020204" pitchFamily="34" charset="-122"/>
              <a:sym typeface="+mn-ea"/>
            </a:endParaRPr>
          </a:p>
          <a:p>
            <a:pPr>
              <a:lnSpc>
                <a:spcPct val="150000"/>
              </a:lnSpc>
              <a:defRPr/>
            </a:pPr>
            <a:endParaRPr lang="zh-CN" altLang="en-US" sz="1600">
              <a:solidFill>
                <a:schemeClr val="accent5">
                  <a:lumMod val="50000"/>
                </a:schemeClr>
              </a:solidFill>
              <a:latin typeface="微软雅黑" panose="020B0503020204020204" pitchFamily="34" charset="-122"/>
              <a:ea typeface="微软雅黑" panose="020B0503020204020204" pitchFamily="34" charset="-122"/>
              <a:sym typeface="+mn-ea"/>
            </a:endParaRPr>
          </a:p>
          <a:p>
            <a:pPr>
              <a:lnSpc>
                <a:spcPct val="150000"/>
              </a:lnSpc>
              <a:defRPr/>
            </a:pPr>
            <a:r>
              <a:rPr lang="zh-CN" altLang="en-US" sz="1600">
                <a:solidFill>
                  <a:schemeClr val="accent5">
                    <a:lumMod val="50000"/>
                  </a:schemeClr>
                </a:solidFill>
                <a:latin typeface="微软雅黑" panose="020B0503020204020204" pitchFamily="34" charset="-122"/>
                <a:ea typeface="微软雅黑" panose="020B0503020204020204" pitchFamily="34" charset="-122"/>
                <a:sym typeface="+mn-ea"/>
              </a:rPr>
              <a:t>     </a:t>
            </a:r>
            <a:r>
              <a:rPr lang="zh-CN" altLang="en-US" sz="1600" b="1">
                <a:solidFill>
                  <a:schemeClr val="accent5">
                    <a:lumMod val="50000"/>
                  </a:schemeClr>
                </a:solidFill>
                <a:latin typeface="微软雅黑" panose="020B0503020204020204" pitchFamily="34" charset="-122"/>
                <a:ea typeface="微软雅黑" panose="020B0503020204020204" pitchFamily="34" charset="-122"/>
                <a:sym typeface="+mn-ea"/>
              </a:rPr>
              <a:t> </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75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2000"/>
                                        <p:tgtEl>
                                          <p:spTgt spid="21"/>
                                        </p:tgtEl>
                                      </p:cBhvr>
                                    </p:animEffect>
                                  </p:childTnLst>
                                </p:cTn>
                              </p:par>
                            </p:childTnLst>
                          </p:cTn>
                        </p:par>
                        <p:par>
                          <p:cTn id="8" fill="hold">
                            <p:stCondLst>
                              <p:cond delay="2750"/>
                            </p:stCondLst>
                            <p:childTnLst>
                              <p:par>
                                <p:cTn id="9" presetID="10" presetClass="entr" presetSubtype="0" fill="hold" nodeType="afterEffect">
                                  <p:stCondLst>
                                    <p:cond delay="0"/>
                                  </p:stCondLst>
                                  <p:childTnLst>
                                    <p:set>
                                      <p:cBhvr>
                                        <p:cTn id="10" dur="1" fill="hold">
                                          <p:stCondLst>
                                            <p:cond delay="0"/>
                                          </p:stCondLst>
                                        </p:cTn>
                                        <p:tgtEl>
                                          <p:spTgt spid="40972"/>
                                        </p:tgtEl>
                                        <p:attrNameLst>
                                          <p:attrName>style.visibility</p:attrName>
                                        </p:attrNameLst>
                                      </p:cBhvr>
                                      <p:to>
                                        <p:strVal val="visible"/>
                                      </p:to>
                                    </p:set>
                                    <p:animEffect transition="in" filter="fade">
                                      <p:cBhvr>
                                        <p:cTn id="11" dur="500"/>
                                        <p:tgtEl>
                                          <p:spTgt spid="409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图片 46"/>
          <p:cNvPicPr>
            <a:picLocks noChangeAspect="1"/>
          </p:cNvPicPr>
          <p:nvPr/>
        </p:nvPicPr>
        <p:blipFill>
          <a:blip r:embed="rId3"/>
          <a:srcRect/>
          <a:stretch>
            <a:fillRect/>
          </a:stretch>
        </p:blipFill>
        <p:spPr bwMode="auto">
          <a:xfrm>
            <a:off x="7758748" y="4216083"/>
            <a:ext cx="1293812" cy="876300"/>
          </a:xfrm>
          <a:prstGeom prst="rect">
            <a:avLst/>
          </a:prstGeom>
          <a:noFill/>
          <a:ln w="9525">
            <a:noFill/>
            <a:miter lim="800000"/>
            <a:headEnd/>
            <a:tailEnd/>
          </a:ln>
        </p:spPr>
      </p:pic>
      <p:sp>
        <p:nvSpPr>
          <p:cNvPr id="21" name="文本框 2"/>
          <p:cNvSpPr txBox="1"/>
          <p:nvPr/>
        </p:nvSpPr>
        <p:spPr>
          <a:xfrm>
            <a:off x="826770" y="1919605"/>
            <a:ext cx="7684770" cy="2122805"/>
          </a:xfrm>
          <a:prstGeom prst="rect">
            <a:avLst/>
          </a:prstGeom>
          <a:noFill/>
        </p:spPr>
        <p:txBody>
          <a:bodyPr wrap="square">
            <a:spAutoFit/>
            <a:scene3d>
              <a:camera prst="orthographicFront"/>
              <a:lightRig rig="soft" dir="t">
                <a:rot lat="0" lon="0" rev="15600000"/>
              </a:lightRig>
            </a:scene3d>
            <a:sp3d extrusionH="57150" prstMaterial="softEdge">
              <a:bevelT w="25400" h="38100"/>
            </a:sp3d>
          </a:bodyPr>
          <a:lstStyle/>
          <a:p>
            <a:pPr indent="457200" algn="ctr">
              <a:lnSpc>
                <a:spcPct val="150000"/>
              </a:lnSpc>
              <a:defRPr/>
            </a:pPr>
            <a:endParaRPr lang="zh-CN" altLang="en-US" sz="1600" b="1">
              <a:solidFill>
                <a:schemeClr val="accent4"/>
              </a:solidFill>
              <a:effectLst/>
              <a:latin typeface="微软雅黑" panose="020B0503020204020204" pitchFamily="34" charset="-122"/>
              <a:ea typeface="微软雅黑" panose="020B0503020204020204" pitchFamily="34" charset="-122"/>
            </a:endParaRPr>
          </a:p>
          <a:p>
            <a:pPr indent="457200">
              <a:lnSpc>
                <a:spcPct val="150000"/>
              </a:lnSpc>
              <a:defRPr/>
            </a:pPr>
            <a:r>
              <a:rPr lang="zh-CN" altLang="en-US" b="1">
                <a:solidFill>
                  <a:schemeClr val="accent4"/>
                </a:solidFill>
                <a:effectLst/>
                <a:latin typeface="微软雅黑" panose="020B0503020204020204" pitchFamily="34" charset="-122"/>
                <a:ea typeface="微软雅黑" panose="020B0503020204020204" pitchFamily="34" charset="-122"/>
                <a:sym typeface="+mn-ea"/>
              </a:rPr>
              <a:t>罂粟壳俗称“大烟壳”,是罂粟植物开花后结的果实割取鸦片汁后的干壳,是国务院规定管制的能够使人形成瘾癖的麻醉药品。近几年来,四川火锅风行于各地,一些不法商贩乘机在火锅中,在啤酒鸭的烹制或卤制品过程中掺用罂粟壳,使人吃几次后上瘾,这已成为一种欺骗他人吸食毒品的犯罪行。</a:t>
            </a:r>
            <a:endParaRPr lang="zh-CN" altLang="en-US" b="1" dirty="0">
              <a:solidFill>
                <a:schemeClr val="accent4"/>
              </a:solidFill>
              <a:effectLst/>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133725" y="1157288"/>
            <a:ext cx="2887663" cy="738187"/>
          </a:xfrm>
          <a:prstGeom prst="rect">
            <a:avLst/>
          </a:prstGeom>
          <a:noFill/>
        </p:spPr>
        <p:txBody>
          <a:bodyPr wrap="none" lIns="0" tIns="0" rIns="0" bIns="0">
            <a:spAutoFit/>
          </a:bodyPr>
          <a:lstStyle/>
          <a:p>
            <a:pPr algn="ctr">
              <a:defRPr/>
            </a:pPr>
            <a:r>
              <a:rPr lang="zh-CN" altLang="en-US" sz="2400" b="1">
                <a:solidFill>
                  <a:srgbClr val="0070C0"/>
                </a:solidFill>
                <a:latin typeface="微软雅黑" panose="020B0503020204020204" pitchFamily="34" charset="-122"/>
                <a:ea typeface="微软雅黑" panose="020B0503020204020204" pitchFamily="34" charset="-122"/>
                <a:sym typeface="+mn-ea"/>
              </a:rPr>
              <a:t>罂粟壳也属于毒品吗?</a:t>
            </a:r>
            <a:endParaRPr lang="zh-CN" altLang="en-US" sz="2400" b="1">
              <a:solidFill>
                <a:srgbClr val="0070C0"/>
              </a:solidFill>
              <a:latin typeface="微软雅黑" panose="020B0503020204020204" pitchFamily="34" charset="-122"/>
              <a:ea typeface="微软雅黑" panose="020B0503020204020204" pitchFamily="34" charset="-122"/>
            </a:endParaRPr>
          </a:p>
          <a:p>
            <a:pPr algn="ctr">
              <a:defRPr/>
            </a:pPr>
            <a:endParaRPr lang="zh-CN" altLang="en-US" sz="2400" b="1" dirty="0">
              <a:solidFill>
                <a:srgbClr val="0070C0"/>
              </a:solidFill>
              <a:latin typeface="微软雅黑" panose="020B0503020204020204" pitchFamily="34" charset="-122"/>
              <a:ea typeface="微软雅黑" panose="020B0503020204020204" pitchFamily="34" charset="-122"/>
            </a:endParaRPr>
          </a:p>
        </p:txBody>
      </p:sp>
      <p:pic>
        <p:nvPicPr>
          <p:cNvPr id="3" name="图片 2" descr="555"/>
          <p:cNvPicPr>
            <a:picLocks noChangeAspect="1"/>
          </p:cNvPicPr>
          <p:nvPr/>
        </p:nvPicPr>
        <p:blipFill>
          <a:blip r:embed="rId4"/>
          <a:stretch>
            <a:fillRect/>
          </a:stretch>
        </p:blipFill>
        <p:spPr>
          <a:xfrm>
            <a:off x="6811010" y="12700"/>
            <a:ext cx="2322830" cy="2322830"/>
          </a:xfrm>
          <a:prstGeom prst="rect">
            <a:avLst/>
          </a:prstGeom>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899"/>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22" presetClass="entr" presetSubtype="1" fill="hold" grpId="0" nodeType="withEffect">
                                  <p:stCondLst>
                                    <p:cond delay="750"/>
                                  </p:stCondLst>
                                  <p:childTnLst>
                                    <p:set>
                                      <p:cBhvr>
                                        <p:cTn id="14" dur="2000" fill="hold">
                                          <p:stCondLst>
                                            <p:cond delay="0"/>
                                          </p:stCondLst>
                                        </p:cTn>
                                        <p:tgtEl>
                                          <p:spTgt spid="21"/>
                                        </p:tgtEl>
                                        <p:attrNameLst>
                                          <p:attrName>style.visibility</p:attrName>
                                        </p:attrNameLst>
                                      </p:cBhvr>
                                      <p:to>
                                        <p:strVal val="visible"/>
                                      </p:to>
                                    </p:set>
                                    <p:animEffect transition="in" filter="wipe(up)">
                                      <p:cBhvr>
                                        <p:cTn id="15"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7"/>
          <p:cNvSpPr>
            <a:spLocks noChangeArrowheads="1"/>
          </p:cNvSpPr>
          <p:nvPr/>
        </p:nvSpPr>
        <p:spPr bwMode="auto">
          <a:xfrm>
            <a:off x="2609850" y="1924050"/>
            <a:ext cx="4003675" cy="922020"/>
          </a:xfrm>
          <a:prstGeom prst="rect">
            <a:avLst/>
          </a:prstGeom>
          <a:noFill/>
          <a:ln w="9525">
            <a:noFill/>
            <a:miter lim="800000"/>
          </a:ln>
        </p:spPr>
        <p:txBody>
          <a:bodyPr wrap="square">
            <a:spAutoFit/>
          </a:bodyPr>
          <a:lstStyle/>
          <a:p>
            <a:pPr algn="ctr"/>
            <a:r>
              <a:rPr lang="zh-CN" altLang="en-US" sz="5400" b="1">
                <a:solidFill>
                  <a:srgbClr val="D43E01"/>
                </a:solidFill>
                <a:effectLst>
                  <a:outerShdw blurRad="38100" dist="38100" dir="2700000" algn="tl">
                    <a:srgbClr val="000000">
                      <a:alpha val="43137"/>
                    </a:srgbClr>
                  </a:outerShdw>
                </a:effectLst>
                <a:latin typeface="宋体" panose="02010600030101010101" pitchFamily="2" charset="-122"/>
                <a:cs typeface="宋体" panose="02010600030101010101" pitchFamily="2" charset="-122"/>
                <a:sym typeface="微软雅黑" panose="020B0503020204020204" pitchFamily="34" charset="-122"/>
              </a:rPr>
              <a:t>谢 谢 观 看</a:t>
            </a:r>
          </a:p>
        </p:txBody>
      </p:sp>
      <p:grpSp>
        <p:nvGrpSpPr>
          <p:cNvPr id="2" name="组合 1"/>
          <p:cNvGrpSpPr/>
          <p:nvPr/>
        </p:nvGrpSpPr>
        <p:grpSpPr bwMode="auto">
          <a:xfrm>
            <a:off x="6877050" y="2816225"/>
            <a:ext cx="2247900" cy="2419350"/>
            <a:chOff x="10462" y="4435"/>
            <a:chExt cx="3542" cy="3811"/>
          </a:xfrm>
        </p:grpSpPr>
        <p:pic>
          <p:nvPicPr>
            <p:cNvPr id="55300" name="图片 8"/>
            <p:cNvPicPr>
              <a:picLocks noChangeAspect="1"/>
            </p:cNvPicPr>
            <p:nvPr/>
          </p:nvPicPr>
          <p:blipFill>
            <a:blip r:embed="rId3"/>
            <a:srcRect/>
            <a:stretch>
              <a:fillRect/>
            </a:stretch>
          </p:blipFill>
          <p:spPr bwMode="auto">
            <a:xfrm>
              <a:off x="10462" y="4435"/>
              <a:ext cx="3542" cy="3811"/>
            </a:xfrm>
            <a:prstGeom prst="rect">
              <a:avLst/>
            </a:prstGeom>
            <a:noFill/>
            <a:ln w="9525">
              <a:noFill/>
              <a:miter lim="800000"/>
              <a:headEnd/>
              <a:tailEnd/>
            </a:ln>
          </p:spPr>
        </p:pic>
        <p:pic>
          <p:nvPicPr>
            <p:cNvPr id="55301" name="图片 1"/>
            <p:cNvPicPr>
              <a:picLocks noChangeAspect="1"/>
            </p:cNvPicPr>
            <p:nvPr/>
          </p:nvPicPr>
          <p:blipFill>
            <a:blip r:embed="rId4"/>
            <a:srcRect/>
            <a:stretch>
              <a:fillRect/>
            </a:stretch>
          </p:blipFill>
          <p:spPr bwMode="auto">
            <a:xfrm>
              <a:off x="10827" y="4435"/>
              <a:ext cx="2398" cy="2345"/>
            </a:xfrm>
            <a:prstGeom prst="rect">
              <a:avLst/>
            </a:prstGeom>
            <a:noFill/>
            <a:ln w="9525">
              <a:noFill/>
              <a:miter lim="800000"/>
              <a:headEnd/>
              <a:tailEnd/>
            </a:ln>
          </p:spPr>
        </p:pic>
      </p:gr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Scale>
                                      <p:cBhvr>
                                        <p:cTn id="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
                                        </p:tgtEl>
                                        <p:attrNameLst>
                                          <p:attrName>ppt_x</p:attrName>
                                          <p:attrName>ppt_y</p:attrName>
                                        </p:attrNameLst>
                                      </p:cBhvr>
                                    </p:animMotion>
                                    <p:animEffect transition="in" filter="fade">
                                      <p:cBhvr>
                                        <p:cTn id="9" dur="1000"/>
                                        <p:tgtEl>
                                          <p:spTgt spid="14"/>
                                        </p:tgtEl>
                                      </p:cBhvr>
                                    </p:animEffect>
                                  </p:childTnLst>
                                </p:cTn>
                              </p:par>
                            </p:childTnLst>
                          </p:cTn>
                        </p:par>
                        <p:par>
                          <p:cTn id="10" fill="hold">
                            <p:stCondLst>
                              <p:cond delay="1600"/>
                            </p:stCondLst>
                            <p:childTnLst>
                              <p:par>
                                <p:cTn id="11" presetID="21" presetClass="entr" presetSubtype="1" fill="hold" nodeType="after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wheel(1)">
                                      <p:cBhvr>
                                        <p:cTn id="1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41592" y="2284413"/>
            <a:ext cx="3383280" cy="645160"/>
          </a:xfrm>
          <a:prstGeom prst="rect">
            <a:avLst/>
          </a:prstGeom>
          <a:noFill/>
        </p:spPr>
        <p:txBody>
          <a:bodyPr wrap="none">
            <a:spAutoFit/>
          </a:bodyPr>
          <a:lstStyle/>
          <a:p>
            <a:pPr marL="0" lvl="1" algn="ctr">
              <a:defRPr/>
            </a:pPr>
            <a:r>
              <a:rPr lang="zh-CN" altLang="en-US" sz="3600" b="1" dirty="0">
                <a:solidFill>
                  <a:srgbClr val="C00000"/>
                </a:solidFill>
                <a:latin typeface="+mj-ea"/>
                <a:ea typeface="+mj-ea"/>
                <a:sym typeface="+mn-ea"/>
              </a:rPr>
              <a:t>毒品及相关概念</a:t>
            </a:r>
            <a:endParaRPr lang="en-US" altLang="zh-CN" sz="3600" b="1" dirty="0">
              <a:solidFill>
                <a:srgbClr val="C00000"/>
              </a:solidFill>
              <a:latin typeface="+mj-ea"/>
              <a:ea typeface="+mj-ea"/>
            </a:endParaRPr>
          </a:p>
        </p:txBody>
      </p:sp>
      <p:grpSp>
        <p:nvGrpSpPr>
          <p:cNvPr id="17" name="组合 16"/>
          <p:cNvGrpSpPr/>
          <p:nvPr/>
        </p:nvGrpSpPr>
        <p:grpSpPr bwMode="auto">
          <a:xfrm>
            <a:off x="2054225" y="1931988"/>
            <a:ext cx="1601788" cy="1360487"/>
            <a:chOff x="1881842" y="2656049"/>
            <a:chExt cx="2397222" cy="2093640"/>
          </a:xfrm>
        </p:grpSpPr>
        <p:grpSp>
          <p:nvGrpSpPr>
            <p:cNvPr id="20" name="组合 19"/>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23"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noFill/>
              <a:ln w="7938" cap="flat">
                <a:noFill/>
                <a:prstDash val="solid"/>
                <a:miter lim="800000"/>
              </a:ln>
              <a:effectLst/>
            </p:spPr>
            <p:txBody>
              <a:bodyPr/>
              <a:lstStyle/>
              <a:p>
                <a:pPr>
                  <a:defRPr/>
                </a:pPr>
                <a:endParaRPr lang="zh-CN" altLang="en-US">
                  <a:latin typeface="+mj-ea"/>
                  <a:ea typeface="+mj-ea"/>
                </a:endParaRPr>
              </a:p>
            </p:txBody>
          </p:sp>
          <p:sp>
            <p:nvSpPr>
              <p:cNvPr id="24"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tx1"/>
              </a:solidFill>
              <a:ln w="7938" cap="flat">
                <a:noFill/>
                <a:prstDash val="solid"/>
                <a:miter lim="800000"/>
              </a:ln>
              <a:effectLst/>
            </p:spPr>
            <p:txBody>
              <a:bodyPr/>
              <a:lstStyle/>
              <a:p>
                <a:pPr>
                  <a:defRPr/>
                </a:pPr>
                <a:endParaRPr lang="zh-CN" altLang="en-US">
                  <a:latin typeface="+mj-ea"/>
                  <a:ea typeface="+mj-ea"/>
                </a:endParaRPr>
              </a:p>
            </p:txBody>
          </p:sp>
        </p:grpSp>
        <p:sp>
          <p:nvSpPr>
            <p:cNvPr id="21" name="Freeform 7"/>
            <p:cNvSpPr/>
            <p:nvPr/>
          </p:nvSpPr>
          <p:spPr bwMode="auto">
            <a:xfrm>
              <a:off x="2193078" y="2932106"/>
              <a:ext cx="1774751" cy="1541526"/>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0"/>
            </a:solidFill>
            <a:ln w="7938" cap="flat">
              <a:noFill/>
              <a:prstDash val="solid"/>
              <a:miter lim="800000"/>
            </a:ln>
            <a:effectLst/>
          </p:spPr>
          <p:txBody>
            <a:bodyPr/>
            <a:lstStyle/>
            <a:p>
              <a:pPr>
                <a:defRPr/>
              </a:pPr>
              <a:endParaRPr lang="zh-CN" altLang="en-US">
                <a:latin typeface="+mj-ea"/>
                <a:ea typeface="+mj-ea"/>
              </a:endParaRPr>
            </a:p>
          </p:txBody>
        </p:sp>
        <p:sp>
          <p:nvSpPr>
            <p:cNvPr id="22" name="TextBox 93"/>
            <p:cNvSpPr txBox="1"/>
            <p:nvPr/>
          </p:nvSpPr>
          <p:spPr>
            <a:xfrm>
              <a:off x="2468675" y="3139761"/>
              <a:ext cx="1280576" cy="1087129"/>
            </a:xfrm>
            <a:prstGeom prst="rect">
              <a:avLst/>
            </a:prstGeom>
            <a:noFill/>
          </p:spPr>
          <p:txBody>
            <a:bodyPr>
              <a:spAutoFit/>
            </a:bodyPr>
            <a:lstStyle/>
            <a:p>
              <a:pPr>
                <a:defRPr/>
              </a:pPr>
              <a:r>
                <a:rPr lang="en-US" altLang="zh-CN" sz="4000" b="1" dirty="0">
                  <a:latin typeface="+mj-ea"/>
                  <a:ea typeface="+mj-ea"/>
                </a:rPr>
                <a:t>01</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500"/>
                                  </p:stCondLst>
                                  <p:childTnLst>
                                    <p:set>
                                      <p:cBhvr>
                                        <p:cTn id="6" dur="1000"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ppt_x</p:attrName>
                                        </p:attrNameLst>
                                      </p:cBhvr>
                                      <p:tavLst>
                                        <p:tav tm="0">
                                          <p:val>
                                            <p:strVal val="#ppt_x-#ppt_w*1.125000"/>
                                          </p:val>
                                        </p:tav>
                                        <p:tav tm="100000">
                                          <p:val>
                                            <p:strVal val="#ppt_x"/>
                                          </p:val>
                                        </p:tav>
                                      </p:tavLst>
                                    </p:anim>
                                    <p:animEffect transition="in" filter="wipe(right)">
                                      <p:cBhvr>
                                        <p:cTn id="8" dur="1000"/>
                                        <p:tgtEl>
                                          <p:spTgt spid="12"/>
                                        </p:tgtEl>
                                      </p:cBhvr>
                                    </p:animEffect>
                                  </p:childTnLst>
                                </p:cTn>
                              </p:par>
                              <p:par>
                                <p:cTn id="9" presetID="2" presetClass="entr" presetSubtype="3" accel="52000" fill="hold" nodeType="withEffect">
                                  <p:stCondLst>
                                    <p:cond delay="250"/>
                                  </p:stCondLst>
                                  <p:childTnLst>
                                    <p:set>
                                      <p:cBhvr>
                                        <p:cTn id="10" dur="500"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玩具, 玩偶, LEGO&#10;&#10;已生成极高可信度的说明"/>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6299939" y="808942"/>
            <a:ext cx="2630989" cy="3622704"/>
          </a:xfrm>
          <a:prstGeom prst="rect">
            <a:avLst/>
          </a:prstGeom>
        </p:spPr>
      </p:pic>
      <p:grpSp>
        <p:nvGrpSpPr>
          <p:cNvPr id="13" name="组合 12"/>
          <p:cNvGrpSpPr/>
          <p:nvPr/>
        </p:nvGrpSpPr>
        <p:grpSpPr>
          <a:xfrm>
            <a:off x="1547664" y="-594831"/>
            <a:ext cx="5112568" cy="4392488"/>
            <a:chOff x="1547664" y="-92546"/>
            <a:chExt cx="5112568" cy="4392488"/>
          </a:xfrm>
        </p:grpSpPr>
        <p:pic>
          <p:nvPicPr>
            <p:cNvPr id="5" name="图片 4" descr="图片包含 镜子, 汽车, 室内, 反射&#10;&#10;已生成高可信度的说明"/>
            <p:cNvPicPr>
              <a:picLocks noChangeAspect="1"/>
            </p:cNvPicPr>
            <p:nvPr>
              <p:custDataLst>
                <p:tags r:id="rId2"/>
              </p:custDataLst>
            </p:nvPr>
          </p:nvPicPr>
          <p:blipFill>
            <a:blip r:embed="rId7" cstate="print">
              <a:extLst>
                <a:ext uri="{28A0092B-C50C-407E-A947-70E740481C1C}">
                  <a14:useLocalDpi xmlns:a14="http://schemas.microsoft.com/office/drawing/2010/main" val="0"/>
                </a:ext>
              </a:extLst>
            </a:blip>
            <a:stretch>
              <a:fillRect/>
            </a:stretch>
          </p:blipFill>
          <p:spPr>
            <a:xfrm>
              <a:off x="1547664" y="-92546"/>
              <a:ext cx="5112568" cy="4392488"/>
            </a:xfrm>
            <a:prstGeom prst="rect">
              <a:avLst/>
            </a:prstGeom>
          </p:spPr>
        </p:pic>
        <p:sp>
          <p:nvSpPr>
            <p:cNvPr id="8" name="文本框 7"/>
            <p:cNvSpPr txBox="1"/>
            <p:nvPr>
              <p:custDataLst>
                <p:tags r:id="rId3"/>
              </p:custDataLst>
            </p:nvPr>
          </p:nvSpPr>
          <p:spPr>
            <a:xfrm>
              <a:off x="2612960" y="1454990"/>
              <a:ext cx="3240360" cy="1210945"/>
            </a:xfrm>
            <a:prstGeom prst="rect">
              <a:avLst/>
            </a:prstGeom>
            <a:noFill/>
          </p:spPr>
          <p:txBody>
            <a:bodyPr wrap="square" rtlCol="0">
              <a:spAutoFit/>
            </a:bodyPr>
            <a:lstStyle/>
            <a:p>
              <a:pPr>
                <a:lnSpc>
                  <a:spcPct val="130000"/>
                </a:lnSpc>
              </a:pPr>
              <a:r>
                <a:rPr lang="zh-CN" altLang="en-US" sz="2800" dirty="0">
                  <a:solidFill>
                    <a:srgbClr val="FF0000"/>
                  </a:solidFill>
                  <a:latin typeface="宋体" panose="02010600030101010101" pitchFamily="2" charset="-122"/>
                </a:rPr>
                <a:t>同学们，你们知道什么是毒品吗？</a:t>
              </a:r>
            </a:p>
          </p:txBody>
        </p:sp>
      </p:grpSp>
      <p:pic>
        <p:nvPicPr>
          <p:cNvPr id="12" name="图片 11" descr="C:\Users\Administrator\Desktop\毒品预防\图片\86.png86"/>
          <p:cNvPicPr>
            <a:picLocks noChangeAspect="1"/>
          </p:cNvPicPr>
          <p:nvPr/>
        </p:nvPicPr>
        <p:blipFill>
          <a:blip r:embed="rId8"/>
          <a:srcRect/>
          <a:stretch>
            <a:fillRect/>
          </a:stretch>
        </p:blipFill>
        <p:spPr>
          <a:xfrm>
            <a:off x="2473896" y="3053804"/>
            <a:ext cx="2478932" cy="19831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2000"/>
                            </p:stCondLst>
                            <p:childTnLst>
                              <p:par>
                                <p:cTn id="18" presetID="23" presetClass="entr" presetSubtype="16"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8"/>
          <p:cNvSpPr txBox="1">
            <a:spLocks noChangeArrowheads="1"/>
          </p:cNvSpPr>
          <p:nvPr/>
        </p:nvSpPr>
        <p:spPr bwMode="gray">
          <a:xfrm>
            <a:off x="1042670" y="268288"/>
            <a:ext cx="2136775" cy="460375"/>
          </a:xfrm>
          <a:prstGeom prst="rect">
            <a:avLst/>
          </a:prstGeom>
          <a:noFill/>
          <a:ln w="9525">
            <a:noFill/>
            <a:miter lim="800000"/>
          </a:ln>
        </p:spPr>
        <p:txBody>
          <a:bodyPr>
            <a:spAutoFit/>
          </a:bodyPr>
          <a:lstStyle/>
          <a:p>
            <a:pPr algn="ctr" eaLnBrk="0" hangingPunct="0"/>
            <a:r>
              <a:rPr lang="zh-CN" altLang="en-US" sz="2400" b="1">
                <a:ln w="10160">
                  <a:solidFill>
                    <a:schemeClr val="accent5"/>
                  </a:solidFill>
                  <a:prstDash val="solid"/>
                </a:ln>
                <a:solidFill>
                  <a:srgbClr val="FF0000"/>
                </a:solidFill>
                <a:effectLst/>
                <a:latin typeface="微软雅黑" panose="020B0503020204020204" pitchFamily="34" charset="-122"/>
                <a:ea typeface="微软雅黑" panose="020B0503020204020204" pitchFamily="34" charset="-122"/>
                <a:sym typeface="宋体" panose="02010600030101010101" pitchFamily="2" charset="-122"/>
              </a:rPr>
              <a:t>什么是毒品</a:t>
            </a:r>
            <a:r>
              <a:rPr lang="en-US" altLang="zh-CN" sz="2400" b="1">
                <a:ln w="10160">
                  <a:solidFill>
                    <a:schemeClr val="accent5"/>
                  </a:solidFill>
                  <a:prstDash val="solid"/>
                </a:ln>
                <a:solidFill>
                  <a:srgbClr val="FF0000"/>
                </a:solidFill>
                <a:effectLst/>
                <a:latin typeface="微软雅黑" panose="020B0503020204020204" pitchFamily="34" charset="-122"/>
                <a:ea typeface="微软雅黑" panose="020B0503020204020204" pitchFamily="34" charset="-122"/>
                <a:sym typeface="宋体" panose="02010600030101010101" pitchFamily="2" charset="-122"/>
              </a:rPr>
              <a:t>?</a:t>
            </a:r>
          </a:p>
        </p:txBody>
      </p:sp>
      <p:sp>
        <p:nvSpPr>
          <p:cNvPr id="22" name="TextBox 21"/>
          <p:cNvSpPr txBox="1">
            <a:spLocks noChangeArrowheads="1"/>
          </p:cNvSpPr>
          <p:nvPr/>
        </p:nvSpPr>
        <p:spPr bwMode="auto">
          <a:xfrm>
            <a:off x="673735" y="1347788"/>
            <a:ext cx="4743450" cy="2076450"/>
          </a:xfrm>
          <a:prstGeom prst="rect">
            <a:avLst/>
          </a:prstGeom>
          <a:noFill/>
          <a:ln>
            <a:noFill/>
          </a:ln>
        </p:spPr>
        <p:txBody>
          <a:bodyPr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605"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605"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605"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605"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just">
              <a:lnSpc>
                <a:spcPct val="150000"/>
              </a:lnSpc>
              <a:defRPr/>
            </a:pPr>
            <a:r>
              <a:rPr lang="en-US" altLang="zh-CN" sz="1400" dirty="0">
                <a:solidFill>
                  <a:schemeClr val="bg1">
                    <a:lumMod val="85000"/>
                    <a:lumOff val="15000"/>
                  </a:schemeClr>
                </a:solidFill>
                <a:ea typeface="微软雅黑" panose="020B0503020204020204" pitchFamily="34" charset="-122"/>
                <a:sym typeface="+mn-ea"/>
              </a:rPr>
              <a:t>      </a:t>
            </a:r>
            <a:r>
              <a:rPr lang="en-US" altLang="zh-CN" sz="1800" dirty="0">
                <a:solidFill>
                  <a:schemeClr val="bg1">
                    <a:lumMod val="85000"/>
                    <a:lumOff val="15000"/>
                  </a:schemeClr>
                </a:solidFill>
                <a:ea typeface="微软雅黑" panose="020B0503020204020204" pitchFamily="34" charset="-122"/>
                <a:sym typeface="+mn-ea"/>
              </a:rPr>
              <a:t>   </a:t>
            </a:r>
            <a:r>
              <a:rPr lang="zh-CN" altLang="en-US" sz="1800" dirty="0">
                <a:solidFill>
                  <a:schemeClr val="bg1">
                    <a:lumMod val="85000"/>
                    <a:lumOff val="15000"/>
                  </a:schemeClr>
                </a:solidFill>
                <a:ea typeface="微软雅黑" panose="020B0503020204020204" pitchFamily="34" charset="-122"/>
                <a:sym typeface="+mn-ea"/>
              </a:rPr>
              <a:t>根据《中华人民共和国禁毒法》的规定:毒品是指鸦片、海洛因、甲基苯丙胺(冰毒)、吗啡、大麻、可卡因,以及国家规定管制的其他能够使人形成毒癖的麻醉药品和精神药品。</a:t>
            </a:r>
            <a:endParaRPr lang="zh-CN" altLang="en-US" sz="1800" dirty="0">
              <a:solidFill>
                <a:schemeClr val="bg1">
                  <a:lumMod val="85000"/>
                  <a:lumOff val="15000"/>
                </a:schemeClr>
              </a:solidFill>
              <a:ea typeface="微软雅黑" panose="020B0503020204020204" pitchFamily="34" charset="-122"/>
            </a:endParaRPr>
          </a:p>
          <a:p>
            <a:pPr algn="just">
              <a:lnSpc>
                <a:spcPct val="150000"/>
              </a:lnSpc>
              <a:defRPr/>
            </a:pPr>
            <a:r>
              <a:rPr lang="zh-CN" altLang="en-US" sz="1800" dirty="0">
                <a:solidFill>
                  <a:schemeClr val="bg1">
                    <a:lumMod val="85000"/>
                    <a:lumOff val="15000"/>
                  </a:schemeClr>
                </a:solidFill>
                <a:ea typeface="微软雅黑" panose="020B0503020204020204" pitchFamily="34" charset="-122"/>
                <a:sym typeface="Arial" panose="020B0604020202020204" pitchFamily="34" charset="0"/>
              </a:rPr>
              <a:t>       </a:t>
            </a:r>
          </a:p>
        </p:txBody>
      </p:sp>
      <p:pic>
        <p:nvPicPr>
          <p:cNvPr id="12300" name="图片 2" descr="C:\Users\Administrator\Desktop\图片\45.jpg45"/>
          <p:cNvPicPr>
            <a:picLocks noChangeAspect="1"/>
          </p:cNvPicPr>
          <p:nvPr/>
        </p:nvPicPr>
        <p:blipFill>
          <a:blip r:embed="rId3"/>
          <a:srcRect/>
          <a:stretch>
            <a:fillRect/>
          </a:stretch>
        </p:blipFill>
        <p:spPr bwMode="auto">
          <a:xfrm>
            <a:off x="6330950" y="9525"/>
            <a:ext cx="2769870" cy="4772660"/>
          </a:xfrm>
          <a:prstGeom prst="rect">
            <a:avLst/>
          </a:prstGeom>
          <a:noFill/>
          <a:ln w="9525">
            <a:noFill/>
            <a:miter lim="800000"/>
            <a:headEnd/>
            <a:tailEnd/>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box(in)">
                                      <p:cBhvr>
                                        <p:cTn id="7" dur="1000"/>
                                        <p:tgtEl>
                                          <p:spTgt spid="22"/>
                                        </p:tgtEl>
                                      </p:cBhvr>
                                    </p:animEffect>
                                  </p:childTnLst>
                                </p:cTn>
                              </p:par>
                            </p:childTnLst>
                          </p:cTn>
                        </p:par>
                        <p:par>
                          <p:cTn id="8" fill="hold">
                            <p:stCondLst>
                              <p:cond delay="1000"/>
                            </p:stCondLst>
                            <p:childTnLst>
                              <p:par>
                                <p:cTn id="9" presetID="2" presetClass="entr" presetSubtype="2" fill="hold" grpId="0" nodeType="afterEffect">
                                  <p:stCondLst>
                                    <p:cond delay="0"/>
                                  </p:stCondLst>
                                  <p:iterate type="lt">
                                    <p:tmPct val="10000"/>
                                  </p:iterate>
                                  <p:childTnLst>
                                    <p:set>
                                      <p:cBhvr>
                                        <p:cTn id="10" dur="1" fill="hold">
                                          <p:stCondLst>
                                            <p:cond delay="0"/>
                                          </p:stCondLst>
                                        </p:cTn>
                                        <p:tgtEl>
                                          <p:spTgt spid="14337"/>
                                        </p:tgtEl>
                                        <p:attrNameLst>
                                          <p:attrName>style.visibility</p:attrName>
                                        </p:attrNameLst>
                                      </p:cBhvr>
                                      <p:to>
                                        <p:strVal val="visible"/>
                                      </p:to>
                                    </p:set>
                                    <p:anim calcmode="lin" valueType="num">
                                      <p:cBhvr additive="base">
                                        <p:cTn id="11" dur="500" fill="hold"/>
                                        <p:tgtEl>
                                          <p:spTgt spid="14337"/>
                                        </p:tgtEl>
                                        <p:attrNameLst>
                                          <p:attrName>ppt_x</p:attrName>
                                        </p:attrNameLst>
                                      </p:cBhvr>
                                      <p:tavLst>
                                        <p:tav tm="0">
                                          <p:val>
                                            <p:strVal val="1+#ppt_w/2"/>
                                          </p:val>
                                        </p:tav>
                                        <p:tav tm="100000">
                                          <p:val>
                                            <p:strVal val="#ppt_x"/>
                                          </p:val>
                                        </p:tav>
                                      </p:tavLst>
                                    </p:anim>
                                    <p:anim calcmode="lin" valueType="num">
                                      <p:cBhvr additive="base">
                                        <p:cTn id="12" dur="500" fill="hold"/>
                                        <p:tgtEl>
                                          <p:spTgt spid="14337"/>
                                        </p:tgtEl>
                                        <p:attrNameLst>
                                          <p:attrName>ppt_y</p:attrName>
                                        </p:attrNameLst>
                                      </p:cBhvr>
                                      <p:tavLst>
                                        <p:tav tm="0">
                                          <p:val>
                                            <p:strVal val="#ppt_y"/>
                                          </p:val>
                                        </p:tav>
                                        <p:tav tm="100000">
                                          <p:val>
                                            <p:strVal val="#ppt_y"/>
                                          </p:val>
                                        </p:tav>
                                      </p:tavLst>
                                    </p:anim>
                                  </p:childTnLst>
                                </p:cTn>
                              </p:par>
                            </p:childTnLst>
                          </p:cTn>
                        </p:par>
                        <p:par>
                          <p:cTn id="13" fill="hold">
                            <p:stCondLst>
                              <p:cond delay="1750"/>
                            </p:stCondLst>
                            <p:childTnLst>
                              <p:par>
                                <p:cTn id="14" presetID="15" presetClass="entr" presetSubtype="0" fill="hold" nodeType="afterEffect">
                                  <p:stCondLst>
                                    <p:cond delay="0"/>
                                  </p:stCondLst>
                                  <p:childTnLst>
                                    <p:set>
                                      <p:cBhvr>
                                        <p:cTn id="15" dur="500" fill="hold">
                                          <p:stCondLst>
                                            <p:cond delay="0"/>
                                          </p:stCondLst>
                                        </p:cTn>
                                        <p:tgtEl>
                                          <p:spTgt spid="12300"/>
                                        </p:tgtEl>
                                        <p:attrNameLst>
                                          <p:attrName>style.visibility</p:attrName>
                                        </p:attrNameLst>
                                      </p:cBhvr>
                                      <p:to>
                                        <p:strVal val="visible"/>
                                      </p:to>
                                    </p:set>
                                    <p:anim calcmode="lin" valueType="num">
                                      <p:cBhvr>
                                        <p:cTn id="16" dur="500" fill="hold"/>
                                        <p:tgtEl>
                                          <p:spTgt spid="12300"/>
                                        </p:tgtEl>
                                        <p:attrNameLst>
                                          <p:attrName>ppt_w</p:attrName>
                                        </p:attrNameLst>
                                      </p:cBhvr>
                                      <p:tavLst>
                                        <p:tav tm="0">
                                          <p:val>
                                            <p:fltVal val="0"/>
                                          </p:val>
                                        </p:tav>
                                        <p:tav tm="100000">
                                          <p:val>
                                            <p:strVal val="#ppt_w"/>
                                          </p:val>
                                        </p:tav>
                                      </p:tavLst>
                                    </p:anim>
                                    <p:anim calcmode="lin" valueType="num">
                                      <p:cBhvr>
                                        <p:cTn id="17" dur="500" fill="hold"/>
                                        <p:tgtEl>
                                          <p:spTgt spid="12300"/>
                                        </p:tgtEl>
                                        <p:attrNameLst>
                                          <p:attrName>ppt_h</p:attrName>
                                        </p:attrNameLst>
                                      </p:cBhvr>
                                      <p:tavLst>
                                        <p:tav tm="0">
                                          <p:val>
                                            <p:fltVal val="0"/>
                                          </p:val>
                                        </p:tav>
                                        <p:tav tm="100000">
                                          <p:val>
                                            <p:strVal val="#ppt_h"/>
                                          </p:val>
                                        </p:tav>
                                      </p:tavLst>
                                    </p:anim>
                                    <p:anim calcmode="lin" valueType="num">
                                      <p:cBhvr>
                                        <p:cTn id="18" dur="500" fill="hold"/>
                                        <p:tgtEl>
                                          <p:spTgt spid="12300"/>
                                        </p:tgtEl>
                                        <p:attrNameLst>
                                          <p:attrName>ppt_x</p:attrName>
                                        </p:attrNameLst>
                                      </p:cBhvr>
                                      <p:tavLst>
                                        <p:tav tm="0" fmla="#ppt_x+(cos(-2*pi*(1-$))*-#ppt_x-sin(-2*pi*(1-$))*(1-#ppt_y))*(1-$)">
                                          <p:val>
                                            <p:fltVal val="0"/>
                                          </p:val>
                                        </p:tav>
                                        <p:tav tm="100000">
                                          <p:val>
                                            <p:fltVal val="1"/>
                                          </p:val>
                                        </p:tav>
                                      </p:tavLst>
                                    </p:anim>
                                    <p:anim calcmode="lin" valueType="num">
                                      <p:cBhvr>
                                        <p:cTn id="19" dur="500" fill="hold"/>
                                        <p:tgtEl>
                                          <p:spTgt spid="1230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7"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 Box 18"/>
          <p:cNvSpPr txBox="1">
            <a:spLocks noChangeArrowheads="1"/>
          </p:cNvSpPr>
          <p:nvPr/>
        </p:nvSpPr>
        <p:spPr bwMode="gray">
          <a:xfrm>
            <a:off x="1113790" y="268288"/>
            <a:ext cx="2995613" cy="460375"/>
          </a:xfrm>
          <a:prstGeom prst="rect">
            <a:avLst/>
          </a:prstGeom>
          <a:noFill/>
          <a:ln w="9525">
            <a:noFill/>
            <a:miter lim="800000"/>
          </a:ln>
        </p:spPr>
        <p:txBody>
          <a:bodyPr>
            <a:spAutoFit/>
          </a:bodyPr>
          <a:lstStyle/>
          <a:p>
            <a:pPr algn="ctr" eaLnBrk="0" hangingPunct="0"/>
            <a:r>
              <a:rPr lang="zh-CN" altLang="en-US" sz="2400" b="1">
                <a:ln w="10160">
                  <a:solidFill>
                    <a:schemeClr val="accent5"/>
                  </a:solidFill>
                  <a:prstDash val="solid"/>
                </a:ln>
                <a:solidFill>
                  <a:srgbClr val="FF0000"/>
                </a:solidFill>
                <a:effectLst/>
                <a:latin typeface="微软雅黑" panose="020B0503020204020204" pitchFamily="34" charset="-122"/>
                <a:ea typeface="微软雅黑" panose="020B0503020204020204" pitchFamily="34" charset="-122"/>
                <a:sym typeface="宋体" panose="02010600030101010101" pitchFamily="2" charset="-122"/>
              </a:rPr>
              <a:t>传统毒品与新型毒品</a:t>
            </a:r>
          </a:p>
        </p:txBody>
      </p:sp>
      <p:sp>
        <p:nvSpPr>
          <p:cNvPr id="22" name="TextBox 21"/>
          <p:cNvSpPr txBox="1">
            <a:spLocks noChangeArrowheads="1"/>
          </p:cNvSpPr>
          <p:nvPr/>
        </p:nvSpPr>
        <p:spPr bwMode="auto">
          <a:xfrm>
            <a:off x="780415" y="1328420"/>
            <a:ext cx="7366635" cy="368935"/>
          </a:xfrm>
          <a:prstGeom prst="rect">
            <a:avLst/>
          </a:prstGeom>
          <a:noFill/>
          <a:ln>
            <a:noFill/>
          </a:ln>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605"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605"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605"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605"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just">
              <a:lnSpc>
                <a:spcPct val="150000"/>
              </a:lnSpc>
              <a:defRPr/>
            </a:pPr>
            <a:r>
              <a:rPr lang="en-US" altLang="zh-CN" sz="1400" dirty="0">
                <a:solidFill>
                  <a:schemeClr val="bg1">
                    <a:lumMod val="85000"/>
                    <a:lumOff val="15000"/>
                  </a:schemeClr>
                </a:solidFill>
                <a:ea typeface="微软雅黑" panose="020B0503020204020204" pitchFamily="34" charset="-122"/>
                <a:sym typeface="+mn-ea"/>
              </a:rPr>
              <a:t>       </a:t>
            </a:r>
            <a:r>
              <a:rPr lang="zh-CN" altLang="en-US" sz="1600" dirty="0">
                <a:solidFill>
                  <a:schemeClr val="bg1">
                    <a:lumMod val="85000"/>
                    <a:lumOff val="15000"/>
                  </a:schemeClr>
                </a:solidFill>
                <a:ea typeface="微软雅黑" panose="020B0503020204020204" pitchFamily="34" charset="-122"/>
                <a:sym typeface="Arial" panose="020B0604020202020204" pitchFamily="34" charset="0"/>
              </a:rPr>
              <a:t> 单从毒品流行的时间和发展的顺序来看，有</a:t>
            </a:r>
            <a:r>
              <a:rPr lang="zh-CN" altLang="en-US" sz="1600" dirty="0">
                <a:solidFill>
                  <a:srgbClr val="FF0000"/>
                </a:solidFill>
                <a:ea typeface="微软雅黑" panose="020B0503020204020204" pitchFamily="34" charset="-122"/>
                <a:sym typeface="Arial" panose="020B0604020202020204" pitchFamily="34" charset="0"/>
              </a:rPr>
              <a:t>传统毒品</a:t>
            </a:r>
            <a:r>
              <a:rPr lang="zh-CN" altLang="en-US" sz="1600" dirty="0">
                <a:solidFill>
                  <a:schemeClr val="bg1">
                    <a:lumMod val="85000"/>
                    <a:lumOff val="15000"/>
                  </a:schemeClr>
                </a:solidFill>
                <a:ea typeface="微软雅黑" panose="020B0503020204020204" pitchFamily="34" charset="-122"/>
                <a:sym typeface="Arial" panose="020B0604020202020204" pitchFamily="34" charset="0"/>
              </a:rPr>
              <a:t>和</a:t>
            </a:r>
            <a:r>
              <a:rPr lang="zh-CN" altLang="en-US" sz="1600" dirty="0">
                <a:solidFill>
                  <a:srgbClr val="FF0000"/>
                </a:solidFill>
                <a:ea typeface="微软雅黑" panose="020B0503020204020204" pitchFamily="34" charset="-122"/>
                <a:sym typeface="Arial" panose="020B0604020202020204" pitchFamily="34" charset="0"/>
              </a:rPr>
              <a:t>新型毒品</a:t>
            </a:r>
            <a:r>
              <a:rPr lang="zh-CN" altLang="en-US" sz="1600" dirty="0">
                <a:solidFill>
                  <a:schemeClr val="bg1">
                    <a:lumMod val="85000"/>
                    <a:lumOff val="15000"/>
                  </a:schemeClr>
                </a:solidFill>
                <a:ea typeface="微软雅黑" panose="020B0503020204020204" pitchFamily="34" charset="-122"/>
                <a:sym typeface="Arial" panose="020B0604020202020204" pitchFamily="34" charset="0"/>
              </a:rPr>
              <a:t>之分。</a:t>
            </a:r>
          </a:p>
        </p:txBody>
      </p:sp>
      <p:grpSp>
        <p:nvGrpSpPr>
          <p:cNvPr id="24" name="Group 37"/>
          <p:cNvGrpSpPr/>
          <p:nvPr/>
        </p:nvGrpSpPr>
        <p:grpSpPr bwMode="auto">
          <a:xfrm>
            <a:off x="534988" y="2087560"/>
            <a:ext cx="3984625" cy="631825"/>
            <a:chOff x="466617" y="208564"/>
            <a:chExt cx="2833672" cy="463657"/>
          </a:xfrm>
        </p:grpSpPr>
        <p:sp>
          <p:nvSpPr>
            <p:cNvPr id="25" name="TextBox 11"/>
            <p:cNvSpPr txBox="1">
              <a:spLocks noChangeArrowheads="1"/>
            </p:cNvSpPr>
            <p:nvPr/>
          </p:nvSpPr>
          <p:spPr bwMode="auto">
            <a:xfrm>
              <a:off x="987064" y="291276"/>
              <a:ext cx="2313225" cy="339006"/>
            </a:xfrm>
            <a:prstGeom prst="rect">
              <a:avLst/>
            </a:prstGeom>
            <a:noFill/>
            <a:ln>
              <a:noFill/>
            </a:ln>
          </p:spPr>
          <p:txBody>
            <a:bodyPr wrap="none" lIns="0" tIns="0" rIns="0" bIns="0"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605"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605"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605"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605"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defRPr/>
              </a:pPr>
              <a:r>
                <a:rPr lang="zh-CN" altLang="en-US" sz="1600" dirty="0">
                  <a:solidFill>
                    <a:schemeClr val="bg1">
                      <a:lumMod val="85000"/>
                      <a:lumOff val="15000"/>
                    </a:schemeClr>
                  </a:solidFill>
                  <a:latin typeface="+mj-ea"/>
                  <a:ea typeface="+mj-ea"/>
                </a:rPr>
                <a:t>可卡因和可卡叶、吗啡型药物、大麻</a:t>
              </a:r>
              <a:endParaRPr lang="zh-CN" altLang="en-US" sz="1400" dirty="0">
                <a:solidFill>
                  <a:schemeClr val="bg1">
                    <a:lumMod val="85000"/>
                    <a:lumOff val="15000"/>
                  </a:schemeClr>
                </a:solidFill>
                <a:latin typeface="+mj-ea"/>
                <a:ea typeface="+mj-ea"/>
              </a:endParaRPr>
            </a:p>
            <a:p>
              <a:pPr>
                <a:defRPr/>
              </a:pPr>
              <a:endParaRPr lang="zh-CN" altLang="en-US" sz="1400" dirty="0">
                <a:solidFill>
                  <a:schemeClr val="bg1">
                    <a:lumMod val="85000"/>
                    <a:lumOff val="15000"/>
                  </a:schemeClr>
                </a:solidFill>
                <a:latin typeface="+mj-ea"/>
                <a:ea typeface="+mj-ea"/>
              </a:endParaRPr>
            </a:p>
          </p:txBody>
        </p:sp>
        <p:sp>
          <p:nvSpPr>
            <p:cNvPr id="26" name="Oval 13"/>
            <p:cNvSpPr/>
            <p:nvPr/>
          </p:nvSpPr>
          <p:spPr>
            <a:xfrm>
              <a:off x="466617" y="208564"/>
              <a:ext cx="463999" cy="46365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450340">
                <a:defRPr/>
              </a:pPr>
              <a:r>
                <a:rPr lang="zh-CN" altLang="en-US" sz="1400" b="1" dirty="0">
                  <a:solidFill>
                    <a:schemeClr val="tx1"/>
                  </a:solidFill>
                  <a:latin typeface="Arial" panose="020B0604020202020204" pitchFamily="34" charset="0"/>
                  <a:sym typeface="Arial" panose="020B0604020202020204" pitchFamily="34" charset="0"/>
                </a:rPr>
                <a:t>传统毒品</a:t>
              </a:r>
              <a:endParaRPr lang="en-US" sz="1400" b="1" dirty="0">
                <a:solidFill>
                  <a:schemeClr val="tx1"/>
                </a:solidFill>
                <a:latin typeface="Arial" panose="020B0604020202020204" pitchFamily="34" charset="0"/>
                <a:sym typeface="Arial" panose="020B0604020202020204" pitchFamily="34" charset="0"/>
              </a:endParaRPr>
            </a:p>
          </p:txBody>
        </p:sp>
      </p:grpSp>
      <p:grpSp>
        <p:nvGrpSpPr>
          <p:cNvPr id="27" name="Group 42"/>
          <p:cNvGrpSpPr/>
          <p:nvPr/>
        </p:nvGrpSpPr>
        <p:grpSpPr bwMode="auto">
          <a:xfrm>
            <a:off x="4787900" y="2009459"/>
            <a:ext cx="3816350" cy="985837"/>
            <a:chOff x="466617" y="72562"/>
            <a:chExt cx="2714785" cy="722285"/>
          </a:xfrm>
        </p:grpSpPr>
        <p:sp>
          <p:nvSpPr>
            <p:cNvPr id="28" name="TextBox 15"/>
            <p:cNvSpPr txBox="1">
              <a:spLocks noChangeArrowheads="1"/>
            </p:cNvSpPr>
            <p:nvPr/>
          </p:nvSpPr>
          <p:spPr bwMode="auto">
            <a:xfrm>
              <a:off x="1061747" y="72562"/>
              <a:ext cx="2119655" cy="722285"/>
            </a:xfrm>
            <a:prstGeom prst="rect">
              <a:avLst/>
            </a:prstGeom>
            <a:noFill/>
            <a:ln>
              <a:noFill/>
            </a:ln>
          </p:spPr>
          <p:txBody>
            <a:bodyPr lIns="0" tIns="0" rIns="0" bIns="0"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605"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605"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605"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605"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nSpc>
                  <a:spcPct val="150000"/>
                </a:lnSpc>
                <a:defRPr/>
              </a:pPr>
              <a:r>
                <a:rPr lang="zh-CN" altLang="en-US" sz="1600" dirty="0">
                  <a:solidFill>
                    <a:schemeClr val="bg1">
                      <a:lumMod val="85000"/>
                      <a:lumOff val="15000"/>
                    </a:schemeClr>
                  </a:solidFill>
                  <a:ea typeface="微软雅黑" panose="020B0503020204020204" pitchFamily="34" charset="-122"/>
                  <a:sym typeface="Arial" panose="020B0604020202020204" pitchFamily="34" charset="0"/>
                </a:rPr>
                <a:t>安定类药物、安非他明等人工合成兴奋剂、安眠镇静剂</a:t>
              </a:r>
            </a:p>
            <a:p>
              <a:pPr>
                <a:defRPr/>
              </a:pPr>
              <a:endParaRPr lang="zh-CN" altLang="en-US" sz="1600" dirty="0">
                <a:solidFill>
                  <a:schemeClr val="bg1">
                    <a:lumMod val="85000"/>
                    <a:lumOff val="15000"/>
                  </a:schemeClr>
                </a:solidFill>
                <a:ea typeface="微软雅黑" panose="020B0503020204020204" pitchFamily="34" charset="-122"/>
                <a:sym typeface="Arial" panose="020B0604020202020204" pitchFamily="34" charset="0"/>
              </a:endParaRPr>
            </a:p>
          </p:txBody>
        </p:sp>
        <p:sp>
          <p:nvSpPr>
            <p:cNvPr id="29" name="Oval 17"/>
            <p:cNvSpPr/>
            <p:nvPr/>
          </p:nvSpPr>
          <p:spPr>
            <a:xfrm>
              <a:off x="466617" y="158631"/>
              <a:ext cx="461875" cy="46175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450340">
                <a:defRPr/>
              </a:pPr>
              <a:r>
                <a:rPr lang="zh-CN" altLang="en-US" sz="1400" b="1" dirty="0">
                  <a:solidFill>
                    <a:schemeClr val="tx1"/>
                  </a:solidFill>
                  <a:latin typeface="Arial" panose="020B0604020202020204" pitchFamily="34" charset="0"/>
                  <a:sym typeface="Arial" panose="020B0604020202020204" pitchFamily="34" charset="0"/>
                </a:rPr>
                <a:t>新型毒品</a:t>
              </a:r>
              <a:endParaRPr lang="en-US" sz="1400" b="1" dirty="0">
                <a:solidFill>
                  <a:schemeClr val="tx1"/>
                </a:solidFill>
                <a:latin typeface="Arial" panose="020B0604020202020204" pitchFamily="34" charset="0"/>
                <a:sym typeface="Arial" panose="020B0604020202020204" pitchFamily="34" charset="0"/>
              </a:endParaRPr>
            </a:p>
          </p:txBody>
        </p:sp>
      </p:grpSp>
      <p:pic>
        <p:nvPicPr>
          <p:cNvPr id="30" name="图片 29" descr="C:\Users\Administrator\Desktop\2.jpeg2"/>
          <p:cNvPicPr>
            <a:picLocks noChangeAspect="1"/>
          </p:cNvPicPr>
          <p:nvPr/>
        </p:nvPicPr>
        <p:blipFill>
          <a:blip r:embed="rId3"/>
          <a:srcRect/>
          <a:stretch>
            <a:fillRect/>
          </a:stretch>
        </p:blipFill>
        <p:spPr bwMode="auto">
          <a:xfrm>
            <a:off x="1409700" y="2837180"/>
            <a:ext cx="2484755" cy="1589405"/>
          </a:xfrm>
          <a:prstGeom prst="rect">
            <a:avLst/>
          </a:prstGeom>
          <a:noFill/>
          <a:ln w="9525">
            <a:noFill/>
            <a:miter lim="800000"/>
            <a:headEnd/>
            <a:tailEnd/>
          </a:ln>
        </p:spPr>
      </p:pic>
      <p:pic>
        <p:nvPicPr>
          <p:cNvPr id="13" name="图片 12" descr="C:\Users\Administrator\Desktop\图片1.png图片1"/>
          <p:cNvPicPr>
            <a:picLocks noChangeAspect="1"/>
          </p:cNvPicPr>
          <p:nvPr/>
        </p:nvPicPr>
        <p:blipFill>
          <a:blip r:embed="rId4"/>
          <a:srcRect/>
          <a:stretch>
            <a:fillRect/>
          </a:stretch>
        </p:blipFill>
        <p:spPr bwMode="auto">
          <a:xfrm>
            <a:off x="5716905" y="3020060"/>
            <a:ext cx="2430145" cy="1478280"/>
          </a:xfrm>
          <a:prstGeom prst="rect">
            <a:avLst/>
          </a:prstGeom>
          <a:noFill/>
          <a:ln w="9525">
            <a:noFill/>
            <a:miter lim="800000"/>
            <a:headEnd/>
            <a:tailEnd/>
          </a:ln>
        </p:spPr>
      </p:pic>
      <p:pic>
        <p:nvPicPr>
          <p:cNvPr id="16391" name="图片 13"/>
          <p:cNvPicPr>
            <a:picLocks noChangeAspect="1"/>
          </p:cNvPicPr>
          <p:nvPr/>
        </p:nvPicPr>
        <p:blipFill>
          <a:blip r:embed="rId5"/>
          <a:srcRect/>
          <a:stretch>
            <a:fillRect/>
          </a:stretch>
        </p:blipFill>
        <p:spPr bwMode="auto">
          <a:xfrm>
            <a:off x="7781608" y="4232593"/>
            <a:ext cx="1293812" cy="876300"/>
          </a:xfrm>
          <a:prstGeom prst="rect">
            <a:avLst/>
          </a:prstGeom>
          <a:noFill/>
          <a:ln w="9525">
            <a:noFill/>
            <a:miter lim="800000"/>
            <a:headEnd/>
            <a:tailEnd/>
          </a:ln>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 fill="hold">
                                          <p:stCondLst>
                                            <p:cond delay="0"/>
                                          </p:stCondLst>
                                        </p:cTn>
                                        <p:tgtEl>
                                          <p:spTgt spid="16385"/>
                                        </p:tgtEl>
                                        <p:attrNameLst>
                                          <p:attrName>style.visibility</p:attrName>
                                        </p:attrNameLst>
                                      </p:cBhvr>
                                      <p:to>
                                        <p:strVal val="visible"/>
                                      </p:to>
                                    </p:set>
                                    <p:anim calcmode="lin" valueType="num">
                                      <p:cBhvr additive="base">
                                        <p:cTn id="7" dur="500" fill="hold"/>
                                        <p:tgtEl>
                                          <p:spTgt spid="16385"/>
                                        </p:tgtEl>
                                        <p:attrNameLst>
                                          <p:attrName>ppt_x</p:attrName>
                                        </p:attrNameLst>
                                      </p:cBhvr>
                                      <p:tavLst>
                                        <p:tav tm="0">
                                          <p:val>
                                            <p:strVal val="1+#ppt_w/2"/>
                                          </p:val>
                                        </p:tav>
                                        <p:tav tm="100000">
                                          <p:val>
                                            <p:strVal val="#ppt_x"/>
                                          </p:val>
                                        </p:tav>
                                      </p:tavLst>
                                    </p:anim>
                                    <p:anim calcmode="lin" valueType="num">
                                      <p:cBhvr additive="base">
                                        <p:cTn id="8" dur="500" fill="hold"/>
                                        <p:tgtEl>
                                          <p:spTgt spid="16385"/>
                                        </p:tgtEl>
                                        <p:attrNameLst>
                                          <p:attrName>ppt_y</p:attrName>
                                        </p:attrNameLst>
                                      </p:cBhvr>
                                      <p:tavLst>
                                        <p:tav tm="0">
                                          <p:val>
                                            <p:strVal val="#ppt_y"/>
                                          </p:val>
                                        </p:tav>
                                        <p:tav tm="100000">
                                          <p:val>
                                            <p:strVal val="#ppt_y"/>
                                          </p:val>
                                        </p:tav>
                                      </p:tavLst>
                                    </p:anim>
                                  </p:childTnLst>
                                </p:cTn>
                              </p:par>
                            </p:childTnLst>
                          </p:cTn>
                        </p:par>
                        <p:par>
                          <p:cTn id="9" fill="hold">
                            <p:stCondLst>
                              <p:cond delay="899"/>
                            </p:stCondLst>
                            <p:childTnLst>
                              <p:par>
                                <p:cTn id="10" presetID="10"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1399"/>
                            </p:stCondLst>
                            <p:childTnLst>
                              <p:par>
                                <p:cTn id="14" presetID="10" presetClass="entr" presetSubtype="0" fill="hold" nodeType="afterEffect">
                                  <p:stCondLst>
                                    <p:cond delay="0"/>
                                  </p:stCondLst>
                                  <p:childTnLst>
                                    <p:set>
                                      <p:cBhvr>
                                        <p:cTn id="15" dur="500"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par>
                          <p:cTn id="17" fill="hold">
                            <p:stCondLst>
                              <p:cond delay="1899"/>
                            </p:stCondLst>
                            <p:childTnLst>
                              <p:par>
                                <p:cTn id="18" presetID="10" presetClass="entr" presetSubtype="0" fill="hold" nodeType="afterEffect">
                                  <p:stCondLst>
                                    <p:cond delay="0"/>
                                  </p:stCondLst>
                                  <p:childTnLst>
                                    <p:set>
                                      <p:cBhvr>
                                        <p:cTn id="19" dur="500"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childTnLst>
                          </p:cTn>
                        </p:par>
                        <p:par>
                          <p:cTn id="21" fill="hold">
                            <p:stCondLst>
                              <p:cond delay="2399"/>
                            </p:stCondLst>
                            <p:childTnLst>
                              <p:par>
                                <p:cTn id="22" presetID="21" presetClass="entr" presetSubtype="1" fill="hold" nodeType="afterEffect">
                                  <p:stCondLst>
                                    <p:cond delay="0"/>
                                  </p:stCondLst>
                                  <p:childTnLst>
                                    <p:set>
                                      <p:cBhvr>
                                        <p:cTn id="23" dur="1000" fill="hold">
                                          <p:stCondLst>
                                            <p:cond delay="0"/>
                                          </p:stCondLst>
                                        </p:cTn>
                                        <p:tgtEl>
                                          <p:spTgt spid="30"/>
                                        </p:tgtEl>
                                        <p:attrNameLst>
                                          <p:attrName>style.visibility</p:attrName>
                                        </p:attrNameLst>
                                      </p:cBhvr>
                                      <p:to>
                                        <p:strVal val="visible"/>
                                      </p:to>
                                    </p:set>
                                    <p:animEffect transition="in" filter="wheel(1)">
                                      <p:cBhvr>
                                        <p:cTn id="24" dur="1000"/>
                                        <p:tgtEl>
                                          <p:spTgt spid="30"/>
                                        </p:tgtEl>
                                      </p:cBhvr>
                                    </p:animEffect>
                                  </p:childTnLst>
                                </p:cTn>
                              </p:par>
                            </p:childTnLst>
                          </p:cTn>
                        </p:par>
                        <p:par>
                          <p:cTn id="25" fill="hold">
                            <p:stCondLst>
                              <p:cond delay="3399"/>
                            </p:stCondLst>
                            <p:childTnLst>
                              <p:par>
                                <p:cTn id="26" presetID="21" presetClass="entr" presetSubtype="1" fill="hold" nodeType="afterEffect">
                                  <p:stCondLst>
                                    <p:cond delay="0"/>
                                  </p:stCondLst>
                                  <p:childTnLst>
                                    <p:set>
                                      <p:cBhvr>
                                        <p:cTn id="27" dur="1000" fill="hold">
                                          <p:stCondLst>
                                            <p:cond delay="0"/>
                                          </p:stCondLst>
                                        </p:cTn>
                                        <p:tgtEl>
                                          <p:spTgt spid="13"/>
                                        </p:tgtEl>
                                        <p:attrNameLst>
                                          <p:attrName>style.visibility</p:attrName>
                                        </p:attrNameLst>
                                      </p:cBhvr>
                                      <p:to>
                                        <p:strVal val="visible"/>
                                      </p:to>
                                    </p:set>
                                    <p:animEffect transition="in" filter="wheel(1)">
                                      <p:cBhvr>
                                        <p:cTn id="2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18"/>
          <p:cNvSpPr txBox="1">
            <a:spLocks noChangeArrowheads="1"/>
          </p:cNvSpPr>
          <p:nvPr/>
        </p:nvSpPr>
        <p:spPr bwMode="gray">
          <a:xfrm>
            <a:off x="1113790" y="268288"/>
            <a:ext cx="2136775" cy="460375"/>
          </a:xfrm>
          <a:prstGeom prst="rect">
            <a:avLst/>
          </a:prstGeom>
          <a:noFill/>
          <a:ln w="9525">
            <a:noFill/>
            <a:miter lim="800000"/>
          </a:ln>
        </p:spPr>
        <p:txBody>
          <a:bodyPr>
            <a:spAutoFit/>
          </a:bodyPr>
          <a:lstStyle/>
          <a:p>
            <a:pPr algn="ctr" eaLnBrk="0" hangingPunct="0"/>
            <a:r>
              <a:rPr lang="zh-CN" altLang="en-US" sz="2400" b="1">
                <a:ln w="10160">
                  <a:solidFill>
                    <a:schemeClr val="accent5"/>
                  </a:solidFill>
                  <a:prstDash val="solid"/>
                </a:ln>
                <a:solidFill>
                  <a:srgbClr val="FF0000"/>
                </a:solidFill>
                <a:effectLst/>
                <a:latin typeface="微软雅黑" panose="020B0503020204020204" pitchFamily="34" charset="-122"/>
                <a:ea typeface="微软雅黑" panose="020B0503020204020204" pitchFamily="34" charset="-122"/>
                <a:sym typeface="宋体" panose="02010600030101010101" pitchFamily="2" charset="-122"/>
              </a:rPr>
              <a:t>常见毒品介绍</a:t>
            </a:r>
          </a:p>
        </p:txBody>
      </p:sp>
      <p:sp>
        <p:nvSpPr>
          <p:cNvPr id="15" name="文本框 24"/>
          <p:cNvSpPr txBox="1"/>
          <p:nvPr/>
        </p:nvSpPr>
        <p:spPr>
          <a:xfrm>
            <a:off x="1044575" y="892175"/>
            <a:ext cx="7631113" cy="1198563"/>
          </a:xfrm>
          <a:prstGeom prst="rect">
            <a:avLst/>
          </a:prstGeom>
          <a:noFill/>
        </p:spPr>
        <p:txBody>
          <a:bodyPr>
            <a:spAutoFit/>
          </a:bodyPr>
          <a:lstStyle/>
          <a:p>
            <a:pPr indent="457200">
              <a:lnSpc>
                <a:spcPct val="150000"/>
              </a:lnSpc>
              <a:defRPr/>
            </a:pPr>
            <a:r>
              <a:rPr kumimoji="1" lang="zh-CN" altLang="en-US" sz="16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又叫阿片,俗称大烟,是罂粟果实中流出的乳液经干燥凝结而成。因产地不同而呈黑色或褐色,味苦。生鸦片经过烧煮和发酵,可制成精制鸦片,吸食时有一种强烈的香甜气味。吸食者初吸时会感到头晕目眩、恶心或头痛,多次吸食就会上瘾。</a:t>
            </a:r>
          </a:p>
        </p:txBody>
      </p:sp>
      <p:sp>
        <p:nvSpPr>
          <p:cNvPr id="16" name="文本框 26"/>
          <p:cNvSpPr txBox="1"/>
          <p:nvPr/>
        </p:nvSpPr>
        <p:spPr>
          <a:xfrm>
            <a:off x="539750" y="1058863"/>
            <a:ext cx="503238" cy="1201737"/>
          </a:xfrm>
          <a:prstGeom prst="rect">
            <a:avLst/>
          </a:prstGeom>
          <a:noFill/>
        </p:spPr>
        <p:txBody>
          <a:bodyPr>
            <a:spAutoFit/>
          </a:bodyPr>
          <a:lstStyle/>
          <a:p>
            <a:pPr>
              <a:defRPr/>
            </a:pPr>
            <a:r>
              <a:rPr kumimoji="1" lang="zh-CN" altLang="en-US" sz="2400" b="1" spc="730" dirty="0">
                <a:solidFill>
                  <a:srgbClr val="C00000"/>
                </a:solidFill>
                <a:latin typeface="微软雅黑" panose="020B0503020204020204" pitchFamily="34" charset="-122"/>
                <a:ea typeface="微软雅黑" panose="020B0503020204020204" pitchFamily="34" charset="-122"/>
              </a:rPr>
              <a:t>鸦</a:t>
            </a:r>
            <a:endParaRPr kumimoji="1" lang="en-US" altLang="zh-CN" sz="2400" b="1" spc="730" dirty="0">
              <a:solidFill>
                <a:srgbClr val="C00000"/>
              </a:solidFill>
              <a:latin typeface="微软雅黑" panose="020B0503020204020204" pitchFamily="34" charset="-122"/>
              <a:ea typeface="微软雅黑" panose="020B0503020204020204" pitchFamily="34" charset="-122"/>
            </a:endParaRPr>
          </a:p>
          <a:p>
            <a:pPr>
              <a:defRPr/>
            </a:pPr>
            <a:endParaRPr kumimoji="1" lang="en-US" altLang="zh-CN" sz="2400" b="1" spc="730" dirty="0">
              <a:solidFill>
                <a:srgbClr val="C00000"/>
              </a:solidFill>
              <a:latin typeface="微软雅黑" panose="020B0503020204020204" pitchFamily="34" charset="-122"/>
              <a:ea typeface="微软雅黑" panose="020B0503020204020204" pitchFamily="34" charset="-122"/>
            </a:endParaRPr>
          </a:p>
          <a:p>
            <a:pPr>
              <a:defRPr/>
            </a:pPr>
            <a:r>
              <a:rPr kumimoji="1" lang="zh-CN" altLang="en-US" sz="2400" b="1" spc="730" dirty="0">
                <a:solidFill>
                  <a:srgbClr val="C00000"/>
                </a:solidFill>
                <a:latin typeface="微软雅黑" panose="020B0503020204020204" pitchFamily="34" charset="-122"/>
                <a:ea typeface="微软雅黑" panose="020B0503020204020204" pitchFamily="34" charset="-122"/>
              </a:rPr>
              <a:t>片</a:t>
            </a:r>
          </a:p>
        </p:txBody>
      </p:sp>
      <p:pic>
        <p:nvPicPr>
          <p:cNvPr id="17" name="图片 16" descr="C:\Users\Administrator\Desktop\图片2.png图片2"/>
          <p:cNvPicPr>
            <a:picLocks noChangeAspect="1" noChangeArrowheads="1"/>
          </p:cNvPicPr>
          <p:nvPr/>
        </p:nvPicPr>
        <p:blipFill>
          <a:blip r:embed="rId3"/>
          <a:srcRect/>
          <a:stretch>
            <a:fillRect/>
          </a:stretch>
        </p:blipFill>
        <p:spPr bwMode="auto">
          <a:xfrm rot="369378">
            <a:off x="1842135" y="2668905"/>
            <a:ext cx="2670175" cy="1983105"/>
          </a:xfrm>
          <a:prstGeom prst="rect">
            <a:avLst/>
          </a:prstGeom>
          <a:solidFill>
            <a:srgbClr val="FFFFFF">
              <a:shade val="85000"/>
            </a:srgbClr>
          </a:solidFill>
          <a:ln w="5715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nvGrpSpPr>
          <p:cNvPr id="6" name="组合 5"/>
          <p:cNvGrpSpPr/>
          <p:nvPr/>
        </p:nvGrpSpPr>
        <p:grpSpPr>
          <a:xfrm>
            <a:off x="4881245" y="1848485"/>
            <a:ext cx="4269105" cy="3271520"/>
            <a:chOff x="7866" y="2981"/>
            <a:chExt cx="6723" cy="5152"/>
          </a:xfrm>
        </p:grpSpPr>
        <p:pic>
          <p:nvPicPr>
            <p:cNvPr id="4" name="图片 3" descr="C:\Users\Administrator\Desktop\图片\86.png86"/>
            <p:cNvPicPr>
              <a:picLocks noChangeAspect="1" noChangeArrowheads="1"/>
            </p:cNvPicPr>
            <p:nvPr/>
          </p:nvPicPr>
          <p:blipFill>
            <a:blip r:embed="rId4"/>
            <a:srcRect/>
            <a:stretch>
              <a:fillRect/>
            </a:stretch>
          </p:blipFill>
          <p:spPr bwMode="auto">
            <a:xfrm>
              <a:off x="7866" y="4641"/>
              <a:ext cx="4036" cy="322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5" name="图片 4" descr="334"/>
            <p:cNvPicPr>
              <a:picLocks noChangeAspect="1"/>
            </p:cNvPicPr>
            <p:nvPr/>
          </p:nvPicPr>
          <p:blipFill>
            <a:blip r:embed="rId5"/>
            <a:stretch>
              <a:fillRect/>
            </a:stretch>
          </p:blipFill>
          <p:spPr>
            <a:xfrm>
              <a:off x="12043" y="2981"/>
              <a:ext cx="2546" cy="5152"/>
            </a:xfrm>
            <a:prstGeom prst="rect">
              <a:avLst/>
            </a:prstGeom>
          </p:spPr>
        </p:pic>
      </p:gr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 presetClass="entr" presetSubtype="2" fill="hold" grpId="0" nodeType="afterEffect">
                                  <p:stCondLst>
                                    <p:cond delay="0"/>
                                  </p:stCondLst>
                                  <p:iterate type="lt">
                                    <p:tmPct val="10000"/>
                                  </p:iterate>
                                  <p:childTnLst>
                                    <p:set>
                                      <p:cBhvr>
                                        <p:cTn id="10" dur="1" fill="hold">
                                          <p:stCondLst>
                                            <p:cond delay="0"/>
                                          </p:stCondLst>
                                        </p:cTn>
                                        <p:tgtEl>
                                          <p:spTgt spid="18433"/>
                                        </p:tgtEl>
                                        <p:attrNameLst>
                                          <p:attrName>style.visibility</p:attrName>
                                        </p:attrNameLst>
                                      </p:cBhvr>
                                      <p:to>
                                        <p:strVal val="visible"/>
                                      </p:to>
                                    </p:set>
                                    <p:anim calcmode="lin" valueType="num">
                                      <p:cBhvr additive="base">
                                        <p:cTn id="11" dur="500" fill="hold"/>
                                        <p:tgtEl>
                                          <p:spTgt spid="18433"/>
                                        </p:tgtEl>
                                        <p:attrNameLst>
                                          <p:attrName>ppt_x</p:attrName>
                                        </p:attrNameLst>
                                      </p:cBhvr>
                                      <p:tavLst>
                                        <p:tav tm="0">
                                          <p:val>
                                            <p:strVal val="1+#ppt_w/2"/>
                                          </p:val>
                                        </p:tav>
                                        <p:tav tm="100000">
                                          <p:val>
                                            <p:strVal val="#ppt_x"/>
                                          </p:val>
                                        </p:tav>
                                      </p:tavLst>
                                    </p:anim>
                                    <p:anim calcmode="lin" valueType="num">
                                      <p:cBhvr additive="base">
                                        <p:cTn id="12" dur="500" fill="hold"/>
                                        <p:tgtEl>
                                          <p:spTgt spid="18433"/>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250"/>
                            </p:stCondLst>
                            <p:childTnLst>
                              <p:par>
                                <p:cTn id="18" presetID="42"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par>
                          <p:cTn id="23" fill="hold">
                            <p:stCondLst>
                              <p:cond delay="2250"/>
                            </p:stCondLst>
                            <p:childTnLst>
                              <p:par>
                                <p:cTn id="24" presetID="42"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18"/>
          <p:cNvSpPr txBox="1">
            <a:spLocks noChangeArrowheads="1"/>
          </p:cNvSpPr>
          <p:nvPr/>
        </p:nvSpPr>
        <p:spPr bwMode="gray">
          <a:xfrm>
            <a:off x="1186815" y="268288"/>
            <a:ext cx="2136775" cy="460375"/>
          </a:xfrm>
          <a:prstGeom prst="rect">
            <a:avLst/>
          </a:prstGeom>
          <a:noFill/>
          <a:ln w="9525">
            <a:noFill/>
            <a:miter lim="800000"/>
          </a:ln>
        </p:spPr>
        <p:txBody>
          <a:bodyPr>
            <a:spAutoFit/>
          </a:bodyPr>
          <a:lstStyle/>
          <a:p>
            <a:pPr algn="ctr" eaLnBrk="0" hangingPunct="0"/>
            <a:r>
              <a:rPr lang="zh-CN" altLang="en-US" sz="2400" b="1">
                <a:ln w="10160">
                  <a:solidFill>
                    <a:schemeClr val="accent5"/>
                  </a:solidFill>
                  <a:prstDash val="solid"/>
                </a:ln>
                <a:solidFill>
                  <a:srgbClr val="FF0000"/>
                </a:solidFill>
                <a:effectLst/>
                <a:latin typeface="微软雅黑" panose="020B0503020204020204" pitchFamily="34" charset="-122"/>
                <a:ea typeface="微软雅黑" panose="020B0503020204020204" pitchFamily="34" charset="-122"/>
                <a:sym typeface="宋体" panose="02010600030101010101" pitchFamily="2" charset="-122"/>
              </a:rPr>
              <a:t>常见毒品介绍</a:t>
            </a:r>
          </a:p>
        </p:txBody>
      </p:sp>
      <p:sp>
        <p:nvSpPr>
          <p:cNvPr id="15" name="文本框 24"/>
          <p:cNvSpPr txBox="1"/>
          <p:nvPr/>
        </p:nvSpPr>
        <p:spPr>
          <a:xfrm>
            <a:off x="1042988" y="952500"/>
            <a:ext cx="7632700" cy="1476375"/>
          </a:xfrm>
          <a:prstGeom prst="rect">
            <a:avLst/>
          </a:prstGeom>
          <a:noFill/>
        </p:spPr>
        <p:txBody>
          <a:bodyPr>
            <a:spAutoFit/>
          </a:bodyPr>
          <a:lstStyle/>
          <a:p>
            <a:pPr fontAlgn="auto">
              <a:lnSpc>
                <a:spcPts val="2700"/>
              </a:lnSpc>
              <a:spcBef>
                <a:spcPts val="0"/>
              </a:spcBef>
              <a:spcAft>
                <a:spcPts val="0"/>
              </a:spcAft>
              <a:defRPr/>
            </a:pPr>
            <a:r>
              <a:rPr kumimoji="1" lang="en-US" altLang="zh-CN" sz="16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16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人工合成毒品的一种，吸毒者食用 摇头丸 后，大脑皮层兴奋，在没有音乐的时候，头会轻微地晃动，有一种疲惫、欲睡的感觉。但当服用者受到音乐的刺激时，就会随着音乐的节拍不由自主地手舞足蹈、疯狂地摇头，音乐节奏越强烈，头晃动得越厉害，感觉越舒服，甚至有摇断了脖子的记录，故此被称之为“摇头丸”。</a:t>
            </a:r>
          </a:p>
        </p:txBody>
      </p:sp>
      <p:sp>
        <p:nvSpPr>
          <p:cNvPr id="16" name="文本框 26"/>
          <p:cNvSpPr txBox="1"/>
          <p:nvPr/>
        </p:nvSpPr>
        <p:spPr>
          <a:xfrm>
            <a:off x="539750" y="1058863"/>
            <a:ext cx="503238" cy="1201737"/>
          </a:xfrm>
          <a:prstGeom prst="rect">
            <a:avLst/>
          </a:prstGeom>
          <a:noFill/>
        </p:spPr>
        <p:txBody>
          <a:bodyPr>
            <a:spAutoFit/>
          </a:bodyPr>
          <a:lstStyle/>
          <a:p>
            <a:pPr>
              <a:defRPr/>
            </a:pPr>
            <a:r>
              <a:rPr kumimoji="1" lang="zh-CN" altLang="en-US" sz="2400" b="1" spc="730" dirty="0">
                <a:solidFill>
                  <a:srgbClr val="C00000"/>
                </a:solidFill>
                <a:latin typeface="微软雅黑" panose="020B0503020204020204" pitchFamily="34" charset="-122"/>
                <a:ea typeface="微软雅黑" panose="020B0503020204020204" pitchFamily="34" charset="-122"/>
              </a:rPr>
              <a:t>摇头丸</a:t>
            </a:r>
          </a:p>
        </p:txBody>
      </p:sp>
      <p:pic>
        <p:nvPicPr>
          <p:cNvPr id="17" name="图片 16" descr="C:\Users\Administrator\Desktop\图片3.png图片3"/>
          <p:cNvPicPr>
            <a:picLocks noChangeAspect="1" noChangeArrowheads="1"/>
          </p:cNvPicPr>
          <p:nvPr/>
        </p:nvPicPr>
        <p:blipFill>
          <a:blip r:embed="rId3"/>
          <a:srcRect/>
          <a:stretch>
            <a:fillRect/>
          </a:stretch>
        </p:blipFill>
        <p:spPr bwMode="auto">
          <a:xfrm rot="369378">
            <a:off x="1530985" y="2713355"/>
            <a:ext cx="2827020" cy="1769745"/>
          </a:xfrm>
          <a:prstGeom prst="rect">
            <a:avLst/>
          </a:prstGeom>
          <a:solidFill>
            <a:srgbClr val="FFFFFF">
              <a:shade val="85000"/>
            </a:srgbClr>
          </a:solidFill>
          <a:ln w="5715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8" name="图片 17" descr="C:\Users\Administrator\Desktop\22.jpeg22"/>
          <p:cNvPicPr>
            <a:picLocks noChangeAspect="1" noChangeArrowheads="1"/>
          </p:cNvPicPr>
          <p:nvPr/>
        </p:nvPicPr>
        <p:blipFill>
          <a:blip r:embed="rId4"/>
          <a:srcRect/>
          <a:stretch>
            <a:fillRect/>
          </a:stretch>
        </p:blipFill>
        <p:spPr bwMode="auto">
          <a:xfrm>
            <a:off x="5019675" y="2780030"/>
            <a:ext cx="2735580" cy="173926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20486" name="图片 7"/>
          <p:cNvPicPr>
            <a:picLocks noChangeAspect="1"/>
          </p:cNvPicPr>
          <p:nvPr/>
        </p:nvPicPr>
        <p:blipFill>
          <a:blip r:embed="rId5"/>
          <a:srcRect/>
          <a:stretch>
            <a:fillRect/>
          </a:stretch>
        </p:blipFill>
        <p:spPr bwMode="auto">
          <a:xfrm>
            <a:off x="7786688" y="4264978"/>
            <a:ext cx="1293812" cy="876300"/>
          </a:xfrm>
          <a:prstGeom prst="rect">
            <a:avLst/>
          </a:prstGeom>
          <a:noFill/>
          <a:ln w="9525">
            <a:noFill/>
            <a:miter lim="800000"/>
            <a:headEnd/>
            <a:tailEnd/>
          </a:ln>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 presetClass="entr" presetSubtype="2" fill="hold" grpId="0" nodeType="afterEffect">
                                  <p:stCondLst>
                                    <p:cond delay="0"/>
                                  </p:stCondLst>
                                  <p:iterate type="lt">
                                    <p:tmPct val="10000"/>
                                  </p:iterate>
                                  <p:childTnLst>
                                    <p:set>
                                      <p:cBhvr>
                                        <p:cTn id="10" dur="1" fill="hold">
                                          <p:stCondLst>
                                            <p:cond delay="0"/>
                                          </p:stCondLst>
                                        </p:cTn>
                                        <p:tgtEl>
                                          <p:spTgt spid="20481"/>
                                        </p:tgtEl>
                                        <p:attrNameLst>
                                          <p:attrName>style.visibility</p:attrName>
                                        </p:attrNameLst>
                                      </p:cBhvr>
                                      <p:to>
                                        <p:strVal val="visible"/>
                                      </p:to>
                                    </p:set>
                                    <p:anim calcmode="lin" valueType="num">
                                      <p:cBhvr additive="base">
                                        <p:cTn id="11" dur="500" fill="hold"/>
                                        <p:tgtEl>
                                          <p:spTgt spid="20481"/>
                                        </p:tgtEl>
                                        <p:attrNameLst>
                                          <p:attrName>ppt_x</p:attrName>
                                        </p:attrNameLst>
                                      </p:cBhvr>
                                      <p:tavLst>
                                        <p:tav tm="0">
                                          <p:val>
                                            <p:strVal val="1+#ppt_w/2"/>
                                          </p:val>
                                        </p:tav>
                                        <p:tav tm="100000">
                                          <p:val>
                                            <p:strVal val="#ppt_x"/>
                                          </p:val>
                                        </p:tav>
                                      </p:tavLst>
                                    </p:anim>
                                    <p:anim calcmode="lin" valueType="num">
                                      <p:cBhvr additive="base">
                                        <p:cTn id="12" dur="500" fill="hold"/>
                                        <p:tgtEl>
                                          <p:spTgt spid="20481"/>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250"/>
                            </p:stCondLst>
                            <p:childTnLst>
                              <p:par>
                                <p:cTn id="18" presetID="42"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par>
                          <p:cTn id="23" fill="hold">
                            <p:stCondLst>
                              <p:cond delay="2250"/>
                            </p:stCondLst>
                            <p:childTnLst>
                              <p:par>
                                <p:cTn id="24" presetID="42"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 Box 18"/>
          <p:cNvSpPr txBox="1">
            <a:spLocks noChangeArrowheads="1"/>
          </p:cNvSpPr>
          <p:nvPr/>
        </p:nvSpPr>
        <p:spPr bwMode="gray">
          <a:xfrm>
            <a:off x="1232853" y="268288"/>
            <a:ext cx="2136775" cy="460375"/>
          </a:xfrm>
          <a:prstGeom prst="rect">
            <a:avLst/>
          </a:prstGeom>
          <a:noFill/>
          <a:ln w="9525">
            <a:noFill/>
            <a:miter lim="800000"/>
          </a:ln>
        </p:spPr>
        <p:txBody>
          <a:bodyPr>
            <a:spAutoFit/>
          </a:bodyPr>
          <a:lstStyle/>
          <a:p>
            <a:pPr algn="ctr" eaLnBrk="0" hangingPunct="0"/>
            <a:r>
              <a:rPr lang="zh-CN" altLang="en-US" sz="2400" b="1">
                <a:ln w="10160">
                  <a:solidFill>
                    <a:schemeClr val="accent5"/>
                  </a:solidFill>
                  <a:prstDash val="solid"/>
                </a:ln>
                <a:solidFill>
                  <a:srgbClr val="FF0000"/>
                </a:solidFill>
                <a:effectLst/>
                <a:latin typeface="微软雅黑" panose="020B0503020204020204" pitchFamily="34" charset="-122"/>
                <a:ea typeface="微软雅黑" panose="020B0503020204020204" pitchFamily="34" charset="-122"/>
              </a:rPr>
              <a:t>常见毒品介绍</a:t>
            </a:r>
          </a:p>
        </p:txBody>
      </p:sp>
      <p:sp>
        <p:nvSpPr>
          <p:cNvPr id="15" name="文本框 24"/>
          <p:cNvSpPr txBox="1"/>
          <p:nvPr/>
        </p:nvSpPr>
        <p:spPr>
          <a:xfrm>
            <a:off x="1187450" y="922338"/>
            <a:ext cx="7488238" cy="1476375"/>
          </a:xfrm>
          <a:prstGeom prst="rect">
            <a:avLst/>
          </a:prstGeom>
          <a:noFill/>
        </p:spPr>
        <p:txBody>
          <a:bodyPr>
            <a:spAutoFit/>
          </a:bodyPr>
          <a:lstStyle/>
          <a:p>
            <a:pPr fontAlgn="auto">
              <a:lnSpc>
                <a:spcPts val="2700"/>
              </a:lnSpc>
              <a:spcBef>
                <a:spcPts val="0"/>
              </a:spcBef>
              <a:spcAft>
                <a:spcPts val="0"/>
              </a:spcAft>
              <a:defRPr/>
            </a:pPr>
            <a:r>
              <a:rPr kumimoji="1" lang="en-US" altLang="zh-CN" sz="16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kumimoji="1" lang="zh-CN" altLang="en-US" sz="16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即兴奋剂甲基苯丙胺，因其原料外观为纯白结晶体，晶莹剔透，故被吸毒、贩毒者称为“冰”（</a:t>
            </a:r>
            <a:r>
              <a:rPr kumimoji="1" lang="en-US" altLang="zh-CN" sz="16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Ice</a:t>
            </a:r>
            <a:r>
              <a:rPr kumimoji="1" lang="zh-CN" altLang="en-US" sz="16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）。由于它的毒性剧烈，人们便称之为“冰毒”。该药小剂量时有短暂的兴奋抗疲劳作用，故其丸剂又有“大力丸”之称。甲基苯丙胺药用为片剂，作为毒品用时多为粉末，也有液体与丸剂。 </a:t>
            </a:r>
          </a:p>
        </p:txBody>
      </p:sp>
      <p:sp>
        <p:nvSpPr>
          <p:cNvPr id="16" name="文本框 26"/>
          <p:cNvSpPr txBox="1"/>
          <p:nvPr/>
        </p:nvSpPr>
        <p:spPr>
          <a:xfrm>
            <a:off x="503238" y="1058863"/>
            <a:ext cx="504825" cy="1201737"/>
          </a:xfrm>
          <a:prstGeom prst="rect">
            <a:avLst/>
          </a:prstGeom>
          <a:noFill/>
        </p:spPr>
        <p:txBody>
          <a:bodyPr>
            <a:spAutoFit/>
          </a:bodyPr>
          <a:lstStyle/>
          <a:p>
            <a:pPr>
              <a:defRPr/>
            </a:pPr>
            <a:r>
              <a:rPr kumimoji="1" lang="zh-CN" altLang="en-US" sz="2400" b="1" spc="730" dirty="0">
                <a:solidFill>
                  <a:srgbClr val="C00000"/>
                </a:solidFill>
                <a:latin typeface="微软雅黑" panose="020B0503020204020204" pitchFamily="34" charset="-122"/>
                <a:ea typeface="微软雅黑" panose="020B0503020204020204" pitchFamily="34" charset="-122"/>
              </a:rPr>
              <a:t>冰</a:t>
            </a:r>
            <a:endParaRPr kumimoji="1" lang="en-US" altLang="zh-CN" sz="2400" b="1" spc="730" dirty="0">
              <a:solidFill>
                <a:srgbClr val="C00000"/>
              </a:solidFill>
              <a:latin typeface="微软雅黑" panose="020B0503020204020204" pitchFamily="34" charset="-122"/>
              <a:ea typeface="微软雅黑" panose="020B0503020204020204" pitchFamily="34" charset="-122"/>
            </a:endParaRPr>
          </a:p>
          <a:p>
            <a:pPr>
              <a:defRPr/>
            </a:pPr>
            <a:endParaRPr kumimoji="1" lang="en-US" altLang="zh-CN" sz="2400" b="1" spc="730" dirty="0">
              <a:solidFill>
                <a:srgbClr val="C00000"/>
              </a:solidFill>
              <a:latin typeface="微软雅黑" panose="020B0503020204020204" pitchFamily="34" charset="-122"/>
              <a:ea typeface="微软雅黑" panose="020B0503020204020204" pitchFamily="34" charset="-122"/>
            </a:endParaRPr>
          </a:p>
          <a:p>
            <a:pPr>
              <a:defRPr/>
            </a:pPr>
            <a:r>
              <a:rPr kumimoji="1" lang="zh-CN" altLang="en-US" sz="2400" b="1" spc="730" dirty="0">
                <a:solidFill>
                  <a:srgbClr val="C00000"/>
                </a:solidFill>
                <a:latin typeface="微软雅黑" panose="020B0503020204020204" pitchFamily="34" charset="-122"/>
                <a:ea typeface="微软雅黑" panose="020B0503020204020204" pitchFamily="34" charset="-122"/>
              </a:rPr>
              <a:t>毒</a:t>
            </a:r>
          </a:p>
        </p:txBody>
      </p:sp>
      <p:pic>
        <p:nvPicPr>
          <p:cNvPr id="17" name="图片 16" descr="C:\Users\Administrator\Desktop\33.jpg33"/>
          <p:cNvPicPr>
            <a:picLocks noChangeAspect="1" noChangeArrowheads="1"/>
          </p:cNvPicPr>
          <p:nvPr/>
        </p:nvPicPr>
        <p:blipFill>
          <a:blip r:embed="rId3"/>
          <a:srcRect/>
          <a:stretch>
            <a:fillRect/>
          </a:stretch>
        </p:blipFill>
        <p:spPr bwMode="auto">
          <a:xfrm rot="369378">
            <a:off x="2033270" y="2569845"/>
            <a:ext cx="1972945" cy="2459990"/>
          </a:xfrm>
          <a:prstGeom prst="rect">
            <a:avLst/>
          </a:prstGeom>
          <a:solidFill>
            <a:srgbClr val="FFFFFF">
              <a:shade val="85000"/>
            </a:srgbClr>
          </a:solidFill>
          <a:ln w="5715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8" name="图片 17" descr="C:\Users\Administrator\Desktop\图片4.png图片4"/>
          <p:cNvPicPr>
            <a:picLocks noChangeAspect="1" noChangeArrowheads="1"/>
          </p:cNvPicPr>
          <p:nvPr/>
        </p:nvPicPr>
        <p:blipFill>
          <a:blip r:embed="rId4"/>
          <a:srcRect/>
          <a:stretch>
            <a:fillRect/>
          </a:stretch>
        </p:blipFill>
        <p:spPr bwMode="auto">
          <a:xfrm>
            <a:off x="4939030" y="2717165"/>
            <a:ext cx="2772410" cy="208026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22534" name="图片 7"/>
          <p:cNvPicPr>
            <a:picLocks noChangeAspect="1"/>
          </p:cNvPicPr>
          <p:nvPr/>
        </p:nvPicPr>
        <p:blipFill>
          <a:blip r:embed="rId5"/>
          <a:srcRect/>
          <a:stretch>
            <a:fillRect/>
          </a:stretch>
        </p:blipFill>
        <p:spPr bwMode="auto">
          <a:xfrm>
            <a:off x="7711123" y="4180523"/>
            <a:ext cx="1293812" cy="876300"/>
          </a:xfrm>
          <a:prstGeom prst="rect">
            <a:avLst/>
          </a:prstGeom>
          <a:noFill/>
          <a:ln w="9525">
            <a:noFill/>
            <a:miter lim="800000"/>
            <a:headEnd/>
            <a:tailEnd/>
          </a:ln>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 presetClass="entr" presetSubtype="2" fill="hold" grpId="0" nodeType="afterEffect">
                                  <p:stCondLst>
                                    <p:cond delay="0"/>
                                  </p:stCondLst>
                                  <p:iterate type="lt">
                                    <p:tmPct val="10000"/>
                                  </p:iterate>
                                  <p:childTnLst>
                                    <p:set>
                                      <p:cBhvr>
                                        <p:cTn id="10" dur="1" fill="hold">
                                          <p:stCondLst>
                                            <p:cond delay="0"/>
                                          </p:stCondLst>
                                        </p:cTn>
                                        <p:tgtEl>
                                          <p:spTgt spid="22529"/>
                                        </p:tgtEl>
                                        <p:attrNameLst>
                                          <p:attrName>style.visibility</p:attrName>
                                        </p:attrNameLst>
                                      </p:cBhvr>
                                      <p:to>
                                        <p:strVal val="visible"/>
                                      </p:to>
                                    </p:set>
                                    <p:anim calcmode="lin" valueType="num">
                                      <p:cBhvr additive="base">
                                        <p:cTn id="11" dur="500" fill="hold"/>
                                        <p:tgtEl>
                                          <p:spTgt spid="22529"/>
                                        </p:tgtEl>
                                        <p:attrNameLst>
                                          <p:attrName>ppt_x</p:attrName>
                                        </p:attrNameLst>
                                      </p:cBhvr>
                                      <p:tavLst>
                                        <p:tav tm="0">
                                          <p:val>
                                            <p:strVal val="1+#ppt_w/2"/>
                                          </p:val>
                                        </p:tav>
                                        <p:tav tm="100000">
                                          <p:val>
                                            <p:strVal val="#ppt_x"/>
                                          </p:val>
                                        </p:tav>
                                      </p:tavLst>
                                    </p:anim>
                                    <p:anim calcmode="lin" valueType="num">
                                      <p:cBhvr additive="base">
                                        <p:cTn id="12" dur="500" fill="hold"/>
                                        <p:tgtEl>
                                          <p:spTgt spid="22529"/>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250"/>
                            </p:stCondLst>
                            <p:childTnLst>
                              <p:par>
                                <p:cTn id="18" presetID="42"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childTnLst>
                          </p:cTn>
                        </p:par>
                        <p:par>
                          <p:cTn id="23" fill="hold">
                            <p:stCondLst>
                              <p:cond delay="2250"/>
                            </p:stCondLst>
                            <p:childTnLst>
                              <p:par>
                                <p:cTn id="24" presetID="42"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P spid="15"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705.0456692913385,&quot;width&quot;:4143.2897637795277}"/>
  <p:tag name="REFSHAPE" val="107475644"/>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917.3039370078741,&quot;width&quot;:8051.2881889763776}"/>
  <p:tag name="REFSHAPE" val="107475372"/>
</p:tagLst>
</file>

<file path=ppt/tags/tag3.xml><?xml version="1.0" encoding="utf-8"?>
<p:tagLst xmlns:a="http://schemas.openxmlformats.org/drawingml/2006/main" xmlns:r="http://schemas.openxmlformats.org/officeDocument/2006/relationships" xmlns:p="http://schemas.openxmlformats.org/presentationml/2006/main">
  <p:tag name="REFSHAPE" val="107475508"/>
</p:tagLst>
</file>

<file path=ppt/tags/tag4.xml><?xml version="1.0" encoding="utf-8"?>
<p:tagLst xmlns:a="http://schemas.openxmlformats.org/drawingml/2006/main" xmlns:r="http://schemas.openxmlformats.org/officeDocument/2006/relationships" xmlns:p="http://schemas.openxmlformats.org/presentationml/2006/main">
  <p:tag name="KSO_WM_UNIT_DIAGRAM_MODELTYPE" val="dynamicNum"/>
  <p:tag name="KSO_WM_BEAUTIFY_FLAG" val="#wm#"/>
  <p:tag name="KSO_WM_UNIT_TYPE" val="ζ_h_f"/>
</p:tagLst>
</file>

<file path=ppt/theme/theme1.xml><?xml version="1.0" encoding="utf-8"?>
<a:theme xmlns:a="http://schemas.openxmlformats.org/drawingml/2006/main" name="www.33ppt.com​​">
  <a:themeElements>
    <a:clrScheme name="黄绿色">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1240</Words>
  <Application>Microsoft Office PowerPoint</Application>
  <PresentationFormat>全屏显示(16:9)</PresentationFormat>
  <Paragraphs>148</Paragraphs>
  <Slides>26</Slides>
  <Notes>26</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www.33ppt.com​​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熊猫办公</dc:creator>
  <cp:lastModifiedBy>HWP</cp:lastModifiedBy>
  <cp:revision>122</cp:revision>
  <dcterms:created xsi:type="dcterms:W3CDTF">2015-04-24T01:01:00Z</dcterms:created>
  <dcterms:modified xsi:type="dcterms:W3CDTF">2019-10-14T08:11:19Z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