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435" r:id="rId2"/>
    <p:sldId id="404" r:id="rId3"/>
    <p:sldId id="403" r:id="rId4"/>
    <p:sldId id="393" r:id="rId5"/>
    <p:sldId id="408" r:id="rId6"/>
    <p:sldId id="448" r:id="rId7"/>
    <p:sldId id="449" r:id="rId8"/>
    <p:sldId id="447" r:id="rId9"/>
    <p:sldId id="436" r:id="rId10"/>
    <p:sldId id="437" r:id="rId11"/>
    <p:sldId id="438" r:id="rId12"/>
    <p:sldId id="439" r:id="rId13"/>
    <p:sldId id="440" r:id="rId14"/>
    <p:sldId id="441" r:id="rId15"/>
    <p:sldId id="442" r:id="rId16"/>
    <p:sldId id="443" r:id="rId17"/>
    <p:sldId id="450" r:id="rId18"/>
    <p:sldId id="433" r:id="rId19"/>
    <p:sldId id="445" r:id="rId20"/>
    <p:sldId id="407" r:id="rId21"/>
    <p:sldId id="451" r:id="rId22"/>
    <p:sldId id="455" r:id="rId23"/>
    <p:sldId id="456" r:id="rId24"/>
    <p:sldId id="454" r:id="rId25"/>
  </p:sldIdLst>
  <p:sldSz cx="9144000" cy="5143500" type="screen16x9"/>
  <p:notesSz cx="6858000" cy="9144000"/>
  <p:custDataLst>
    <p:tags r:id="rId27"/>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0808"/>
    <a:srgbClr val="FF0000"/>
    <a:srgbClr val="D43E01"/>
    <a:srgbClr val="333333"/>
    <a:srgbClr val="1C1C1C"/>
    <a:srgbClr val="000000"/>
    <a:srgbClr val="5F5F5F"/>
    <a:srgbClr val="FCFCFC"/>
    <a:srgbClr val="CCD0D1"/>
    <a:srgbClr val="EED5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088" autoAdjust="0"/>
    <p:restoredTop sz="94660"/>
  </p:normalViewPr>
  <p:slideViewPr>
    <p:cSldViewPr>
      <p:cViewPr>
        <p:scale>
          <a:sx n="100" d="100"/>
          <a:sy n="100" d="100"/>
        </p:scale>
        <p:origin x="-96" y="120"/>
      </p:cViewPr>
      <p:guideLst>
        <p:guide orient="horz" pos="1620"/>
        <p:guide pos="2880"/>
      </p:guideLst>
    </p:cSldViewPr>
  </p:slid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8E4D009-AA89-4CE6-A473-EC6E6B2FC65D}"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zh-CN" altLang="en-US"/>
        </a:p>
      </dgm:t>
    </dgm:pt>
    <dgm:pt modelId="{8B7B21D9-2C5B-4866-9F0D-04D33EE92FD0}">
      <dgm:prSet phldrT="[文本]"/>
      <dgm:spPr>
        <a:solidFill>
          <a:srgbClr val="FF0000">
            <a:alpha val="49804"/>
          </a:srgbClr>
        </a:solidFill>
      </dgm:spPr>
      <dgm:t>
        <a:bodyPr/>
        <a:lstStyle/>
        <a:p>
          <a:r>
            <a:rPr lang="zh-CN" altLang="en-US" dirty="0" smtClean="0"/>
            <a:t>毒品的基本特性</a:t>
          </a:r>
          <a:endParaRPr lang="zh-CN" altLang="en-US" dirty="0"/>
        </a:p>
      </dgm:t>
    </dgm:pt>
    <dgm:pt modelId="{C6DC97FC-46D5-4C0A-95B1-F28D0626ED9D}" type="parTrans" cxnId="{D87661D5-83A7-404F-8327-0874C3FD50E3}">
      <dgm:prSet/>
      <dgm:spPr/>
      <dgm:t>
        <a:bodyPr/>
        <a:lstStyle/>
        <a:p>
          <a:endParaRPr lang="zh-CN" altLang="en-US"/>
        </a:p>
      </dgm:t>
    </dgm:pt>
    <dgm:pt modelId="{52F8567B-496D-4B3B-85E5-01235FD20DC5}" type="sibTrans" cxnId="{D87661D5-83A7-404F-8327-0874C3FD50E3}">
      <dgm:prSet/>
      <dgm:spPr/>
      <dgm:t>
        <a:bodyPr/>
        <a:lstStyle/>
        <a:p>
          <a:endParaRPr lang="zh-CN" altLang="en-US"/>
        </a:p>
      </dgm:t>
    </dgm:pt>
    <dgm:pt modelId="{8A659067-092D-4E47-A496-3505A718356F}">
      <dgm:prSet phldrT="[文本]"/>
      <dgm:spPr>
        <a:solidFill>
          <a:srgbClr val="FF0000">
            <a:alpha val="49804"/>
          </a:srgbClr>
        </a:solidFill>
      </dgm:spPr>
      <dgm:t>
        <a:bodyPr/>
        <a:lstStyle/>
        <a:p>
          <a:r>
            <a:rPr lang="zh-CN" altLang="en-US" dirty="0" smtClean="0"/>
            <a:t>非法性</a:t>
          </a:r>
          <a:endParaRPr lang="zh-CN" altLang="en-US" dirty="0"/>
        </a:p>
      </dgm:t>
    </dgm:pt>
    <dgm:pt modelId="{CA577891-DF66-41E4-B7CF-3ADE5D5FC8B0}" type="parTrans" cxnId="{46A2A701-7878-44B3-9BCE-E547581EB105}">
      <dgm:prSet/>
      <dgm:spPr/>
      <dgm:t>
        <a:bodyPr/>
        <a:lstStyle/>
        <a:p>
          <a:endParaRPr lang="zh-CN" altLang="en-US"/>
        </a:p>
      </dgm:t>
    </dgm:pt>
    <dgm:pt modelId="{BBE70E14-C427-4D06-B4BD-4A590F76E211}" type="sibTrans" cxnId="{46A2A701-7878-44B3-9BCE-E547581EB105}">
      <dgm:prSet/>
      <dgm:spPr/>
      <dgm:t>
        <a:bodyPr/>
        <a:lstStyle/>
        <a:p>
          <a:endParaRPr lang="zh-CN" altLang="en-US"/>
        </a:p>
      </dgm:t>
    </dgm:pt>
    <dgm:pt modelId="{8D5E7A3D-A26C-4148-88B9-65397A6AAC97}">
      <dgm:prSet phldrT="[文本]"/>
      <dgm:spPr>
        <a:solidFill>
          <a:srgbClr val="FF0000">
            <a:alpha val="49804"/>
          </a:srgbClr>
        </a:solidFill>
      </dgm:spPr>
      <dgm:t>
        <a:bodyPr/>
        <a:lstStyle/>
        <a:p>
          <a:r>
            <a:rPr lang="zh-CN" altLang="en-US" dirty="0" smtClean="0"/>
            <a:t>依耐性</a:t>
          </a:r>
          <a:endParaRPr lang="zh-CN" altLang="en-US" dirty="0"/>
        </a:p>
      </dgm:t>
    </dgm:pt>
    <dgm:pt modelId="{6D3764F9-2738-4595-A9DE-3C53A8FE67A8}" type="parTrans" cxnId="{CA2B976D-B5AA-4348-AF4A-9079A35652BE}">
      <dgm:prSet/>
      <dgm:spPr/>
      <dgm:t>
        <a:bodyPr/>
        <a:lstStyle/>
        <a:p>
          <a:endParaRPr lang="zh-CN" altLang="en-US"/>
        </a:p>
      </dgm:t>
    </dgm:pt>
    <dgm:pt modelId="{23FC52A9-FBCE-4BB2-8B8B-D44EE16E0812}" type="sibTrans" cxnId="{CA2B976D-B5AA-4348-AF4A-9079A35652BE}">
      <dgm:prSet/>
      <dgm:spPr/>
      <dgm:t>
        <a:bodyPr/>
        <a:lstStyle/>
        <a:p>
          <a:endParaRPr lang="zh-CN" altLang="en-US"/>
        </a:p>
      </dgm:t>
    </dgm:pt>
    <dgm:pt modelId="{BA564BDF-B885-4765-A8D8-AA2D2CD2B642}">
      <dgm:prSet phldrT="[文本]"/>
      <dgm:spPr>
        <a:solidFill>
          <a:srgbClr val="FF0000">
            <a:alpha val="49804"/>
          </a:srgbClr>
        </a:solidFill>
      </dgm:spPr>
      <dgm:t>
        <a:bodyPr/>
        <a:lstStyle/>
        <a:p>
          <a:r>
            <a:rPr lang="zh-CN" altLang="en-US" dirty="0" smtClean="0"/>
            <a:t>危害性</a:t>
          </a:r>
          <a:endParaRPr lang="zh-CN" altLang="en-US" dirty="0"/>
        </a:p>
      </dgm:t>
    </dgm:pt>
    <dgm:pt modelId="{E71042BD-59F8-4CD7-AF08-50AD3454539E}" type="parTrans" cxnId="{D87A5939-F130-4CF2-8604-99DA01C68DE2}">
      <dgm:prSet/>
      <dgm:spPr/>
      <dgm:t>
        <a:bodyPr/>
        <a:lstStyle/>
        <a:p>
          <a:endParaRPr lang="zh-CN" altLang="en-US"/>
        </a:p>
      </dgm:t>
    </dgm:pt>
    <dgm:pt modelId="{515922DF-AC41-49CF-9832-6850A14EFBB6}" type="sibTrans" cxnId="{D87A5939-F130-4CF2-8604-99DA01C68DE2}">
      <dgm:prSet/>
      <dgm:spPr/>
      <dgm:t>
        <a:bodyPr/>
        <a:lstStyle/>
        <a:p>
          <a:endParaRPr lang="zh-CN" altLang="en-US"/>
        </a:p>
      </dgm:t>
    </dgm:pt>
    <dgm:pt modelId="{AF566158-B3E6-4C4D-8923-4BED01959696}" type="pres">
      <dgm:prSet presAssocID="{D8E4D009-AA89-4CE6-A473-EC6E6B2FC65D}" presName="composite" presStyleCnt="0">
        <dgm:presLayoutVars>
          <dgm:chMax val="1"/>
          <dgm:dir/>
          <dgm:resizeHandles val="exact"/>
        </dgm:presLayoutVars>
      </dgm:prSet>
      <dgm:spPr/>
      <dgm:t>
        <a:bodyPr/>
        <a:lstStyle/>
        <a:p>
          <a:endParaRPr lang="zh-CN" altLang="en-US"/>
        </a:p>
      </dgm:t>
    </dgm:pt>
    <dgm:pt modelId="{FFF3B90F-FB94-4726-AB90-443579968023}" type="pres">
      <dgm:prSet presAssocID="{D8E4D009-AA89-4CE6-A473-EC6E6B2FC65D}" presName="radial" presStyleCnt="0">
        <dgm:presLayoutVars>
          <dgm:animLvl val="ctr"/>
        </dgm:presLayoutVars>
      </dgm:prSet>
      <dgm:spPr/>
    </dgm:pt>
    <dgm:pt modelId="{83E4A927-E08B-4DB4-9C44-83FBFEE57C4D}" type="pres">
      <dgm:prSet presAssocID="{8B7B21D9-2C5B-4866-9F0D-04D33EE92FD0}" presName="centerShape" presStyleLbl="vennNode1" presStyleIdx="0" presStyleCnt="4"/>
      <dgm:spPr/>
      <dgm:t>
        <a:bodyPr/>
        <a:lstStyle/>
        <a:p>
          <a:endParaRPr lang="zh-CN" altLang="en-US"/>
        </a:p>
      </dgm:t>
    </dgm:pt>
    <dgm:pt modelId="{83B11A93-158D-4D75-9D89-C48F5EF29DAF}" type="pres">
      <dgm:prSet presAssocID="{8A659067-092D-4E47-A496-3505A718356F}" presName="node" presStyleLbl="vennNode1" presStyleIdx="1" presStyleCnt="4">
        <dgm:presLayoutVars>
          <dgm:bulletEnabled val="1"/>
        </dgm:presLayoutVars>
      </dgm:prSet>
      <dgm:spPr/>
      <dgm:t>
        <a:bodyPr/>
        <a:lstStyle/>
        <a:p>
          <a:endParaRPr lang="zh-CN" altLang="en-US"/>
        </a:p>
      </dgm:t>
    </dgm:pt>
    <dgm:pt modelId="{2AD4CE25-6A65-4833-BBB9-5F4AAAE5FB56}" type="pres">
      <dgm:prSet presAssocID="{8D5E7A3D-A26C-4148-88B9-65397A6AAC97}" presName="node" presStyleLbl="vennNode1" presStyleIdx="2" presStyleCnt="4">
        <dgm:presLayoutVars>
          <dgm:bulletEnabled val="1"/>
        </dgm:presLayoutVars>
      </dgm:prSet>
      <dgm:spPr/>
      <dgm:t>
        <a:bodyPr/>
        <a:lstStyle/>
        <a:p>
          <a:endParaRPr lang="zh-CN" altLang="en-US"/>
        </a:p>
      </dgm:t>
    </dgm:pt>
    <dgm:pt modelId="{120786FD-A09D-4F99-9460-13560B982E06}" type="pres">
      <dgm:prSet presAssocID="{BA564BDF-B885-4765-A8D8-AA2D2CD2B642}" presName="node" presStyleLbl="vennNode1" presStyleIdx="3" presStyleCnt="4">
        <dgm:presLayoutVars>
          <dgm:bulletEnabled val="1"/>
        </dgm:presLayoutVars>
      </dgm:prSet>
      <dgm:spPr/>
      <dgm:t>
        <a:bodyPr/>
        <a:lstStyle/>
        <a:p>
          <a:endParaRPr lang="zh-CN" altLang="en-US"/>
        </a:p>
      </dgm:t>
    </dgm:pt>
  </dgm:ptLst>
  <dgm:cxnLst>
    <dgm:cxn modelId="{CA2B976D-B5AA-4348-AF4A-9079A35652BE}" srcId="{8B7B21D9-2C5B-4866-9F0D-04D33EE92FD0}" destId="{8D5E7A3D-A26C-4148-88B9-65397A6AAC97}" srcOrd="1" destOrd="0" parTransId="{6D3764F9-2738-4595-A9DE-3C53A8FE67A8}" sibTransId="{23FC52A9-FBCE-4BB2-8B8B-D44EE16E0812}"/>
    <dgm:cxn modelId="{46A2A701-7878-44B3-9BCE-E547581EB105}" srcId="{8B7B21D9-2C5B-4866-9F0D-04D33EE92FD0}" destId="{8A659067-092D-4E47-A496-3505A718356F}" srcOrd="0" destOrd="0" parTransId="{CA577891-DF66-41E4-B7CF-3ADE5D5FC8B0}" sibTransId="{BBE70E14-C427-4D06-B4BD-4A590F76E211}"/>
    <dgm:cxn modelId="{CEE97A28-DEE3-4969-86A3-D61E98B2F677}" type="presOf" srcId="{8D5E7A3D-A26C-4148-88B9-65397A6AAC97}" destId="{2AD4CE25-6A65-4833-BBB9-5F4AAAE5FB56}" srcOrd="0" destOrd="0" presId="urn:microsoft.com/office/officeart/2005/8/layout/radial3"/>
    <dgm:cxn modelId="{C22CEF50-D7BC-4718-9E06-58D081EB5F6D}" type="presOf" srcId="{D8E4D009-AA89-4CE6-A473-EC6E6B2FC65D}" destId="{AF566158-B3E6-4C4D-8923-4BED01959696}" srcOrd="0" destOrd="0" presId="urn:microsoft.com/office/officeart/2005/8/layout/radial3"/>
    <dgm:cxn modelId="{D87661D5-83A7-404F-8327-0874C3FD50E3}" srcId="{D8E4D009-AA89-4CE6-A473-EC6E6B2FC65D}" destId="{8B7B21D9-2C5B-4866-9F0D-04D33EE92FD0}" srcOrd="0" destOrd="0" parTransId="{C6DC97FC-46D5-4C0A-95B1-F28D0626ED9D}" sibTransId="{52F8567B-496D-4B3B-85E5-01235FD20DC5}"/>
    <dgm:cxn modelId="{3EFED3CC-03DA-4D34-BF67-509DA7CCB076}" type="presOf" srcId="{8A659067-092D-4E47-A496-3505A718356F}" destId="{83B11A93-158D-4D75-9D89-C48F5EF29DAF}" srcOrd="0" destOrd="0" presId="urn:microsoft.com/office/officeart/2005/8/layout/radial3"/>
    <dgm:cxn modelId="{9609CEE5-D8C4-4C1E-8F02-58F8165F90C3}" type="presOf" srcId="{8B7B21D9-2C5B-4866-9F0D-04D33EE92FD0}" destId="{83E4A927-E08B-4DB4-9C44-83FBFEE57C4D}" srcOrd="0" destOrd="0" presId="urn:microsoft.com/office/officeart/2005/8/layout/radial3"/>
    <dgm:cxn modelId="{D87A5939-F130-4CF2-8604-99DA01C68DE2}" srcId="{8B7B21D9-2C5B-4866-9F0D-04D33EE92FD0}" destId="{BA564BDF-B885-4765-A8D8-AA2D2CD2B642}" srcOrd="2" destOrd="0" parTransId="{E71042BD-59F8-4CD7-AF08-50AD3454539E}" sibTransId="{515922DF-AC41-49CF-9832-6850A14EFBB6}"/>
    <dgm:cxn modelId="{7CEE1E0D-E1F7-44D1-9C3D-D315750F3B49}" type="presOf" srcId="{BA564BDF-B885-4765-A8D8-AA2D2CD2B642}" destId="{120786FD-A09D-4F99-9460-13560B982E06}" srcOrd="0" destOrd="0" presId="urn:microsoft.com/office/officeart/2005/8/layout/radial3"/>
    <dgm:cxn modelId="{225B3CC3-B526-462E-A03C-CF3230A5FE7E}" type="presParOf" srcId="{AF566158-B3E6-4C4D-8923-4BED01959696}" destId="{FFF3B90F-FB94-4726-AB90-443579968023}" srcOrd="0" destOrd="0" presId="urn:microsoft.com/office/officeart/2005/8/layout/radial3"/>
    <dgm:cxn modelId="{913FEFE0-C481-4711-BFDF-FEECF8497641}" type="presParOf" srcId="{FFF3B90F-FB94-4726-AB90-443579968023}" destId="{83E4A927-E08B-4DB4-9C44-83FBFEE57C4D}" srcOrd="0" destOrd="0" presId="urn:microsoft.com/office/officeart/2005/8/layout/radial3"/>
    <dgm:cxn modelId="{2916720F-471B-459E-AF40-EFA7B9CA0155}" type="presParOf" srcId="{FFF3B90F-FB94-4726-AB90-443579968023}" destId="{83B11A93-158D-4D75-9D89-C48F5EF29DAF}" srcOrd="1" destOrd="0" presId="urn:microsoft.com/office/officeart/2005/8/layout/radial3"/>
    <dgm:cxn modelId="{66DE7360-F2F9-4EC2-A527-C3EA870409ED}" type="presParOf" srcId="{FFF3B90F-FB94-4726-AB90-443579968023}" destId="{2AD4CE25-6A65-4833-BBB9-5F4AAAE5FB56}" srcOrd="2" destOrd="0" presId="urn:microsoft.com/office/officeart/2005/8/layout/radial3"/>
    <dgm:cxn modelId="{81A8A12C-A009-44AC-9C31-946842F47C6A}" type="presParOf" srcId="{FFF3B90F-FB94-4726-AB90-443579968023}" destId="{120786FD-A09D-4F99-9460-13560B982E06}" srcOrd="3" destOrd="0" presId="urn:microsoft.com/office/officeart/2005/8/layout/radial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E4A927-E08B-4DB4-9C44-83FBFEE57C4D}">
      <dsp:nvSpPr>
        <dsp:cNvPr id="0" name=""/>
        <dsp:cNvSpPr/>
      </dsp:nvSpPr>
      <dsp:spPr>
        <a:xfrm>
          <a:off x="1799828" y="1189854"/>
          <a:ext cx="2496343" cy="2496343"/>
        </a:xfrm>
        <a:prstGeom prst="ellipse">
          <a:avLst/>
        </a:prstGeom>
        <a:solidFill>
          <a:srgbClr val="FF0000">
            <a:alpha val="49804"/>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41910" tIns="41910" rIns="41910" bIns="41910" numCol="1" spcCol="1270" anchor="ctr" anchorCtr="0">
          <a:noAutofit/>
        </a:bodyPr>
        <a:lstStyle/>
        <a:p>
          <a:pPr lvl="0" algn="ctr" defTabSz="1466850">
            <a:lnSpc>
              <a:spcPct val="90000"/>
            </a:lnSpc>
            <a:spcBef>
              <a:spcPct val="0"/>
            </a:spcBef>
            <a:spcAft>
              <a:spcPct val="35000"/>
            </a:spcAft>
          </a:pPr>
          <a:r>
            <a:rPr lang="zh-CN" altLang="en-US" sz="3300" kern="1200" dirty="0" smtClean="0"/>
            <a:t>毒品的基本特性</a:t>
          </a:r>
          <a:endParaRPr lang="zh-CN" altLang="en-US" sz="3300" kern="1200" dirty="0"/>
        </a:p>
      </dsp:txBody>
      <dsp:txXfrm>
        <a:off x="2165409" y="1555435"/>
        <a:ext cx="1765181" cy="1765181"/>
      </dsp:txXfrm>
    </dsp:sp>
    <dsp:sp modelId="{83B11A93-158D-4D75-9D89-C48F5EF29DAF}">
      <dsp:nvSpPr>
        <dsp:cNvPr id="0" name=""/>
        <dsp:cNvSpPr/>
      </dsp:nvSpPr>
      <dsp:spPr>
        <a:xfrm>
          <a:off x="2423914" y="189835"/>
          <a:ext cx="1248171" cy="1248171"/>
        </a:xfrm>
        <a:prstGeom prst="ellipse">
          <a:avLst/>
        </a:prstGeom>
        <a:solidFill>
          <a:srgbClr val="FF0000">
            <a:alpha val="49804"/>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zh-CN" altLang="en-US" sz="2100" kern="1200" dirty="0" smtClean="0"/>
            <a:t>非法性</a:t>
          </a:r>
          <a:endParaRPr lang="zh-CN" altLang="en-US" sz="2100" kern="1200" dirty="0"/>
        </a:p>
      </dsp:txBody>
      <dsp:txXfrm>
        <a:off x="2606704" y="372625"/>
        <a:ext cx="882591" cy="882591"/>
      </dsp:txXfrm>
    </dsp:sp>
    <dsp:sp modelId="{2AD4CE25-6A65-4833-BBB9-5F4AAAE5FB56}">
      <dsp:nvSpPr>
        <dsp:cNvPr id="0" name=""/>
        <dsp:cNvSpPr/>
      </dsp:nvSpPr>
      <dsp:spPr>
        <a:xfrm>
          <a:off x="3830430" y="2625992"/>
          <a:ext cx="1248171" cy="1248171"/>
        </a:xfrm>
        <a:prstGeom prst="ellipse">
          <a:avLst/>
        </a:prstGeom>
        <a:solidFill>
          <a:srgbClr val="FF0000">
            <a:alpha val="49804"/>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zh-CN" altLang="en-US" sz="2100" kern="1200" dirty="0" smtClean="0"/>
            <a:t>依耐性</a:t>
          </a:r>
          <a:endParaRPr lang="zh-CN" altLang="en-US" sz="2100" kern="1200" dirty="0"/>
        </a:p>
      </dsp:txBody>
      <dsp:txXfrm>
        <a:off x="4013220" y="2808782"/>
        <a:ext cx="882591" cy="882591"/>
      </dsp:txXfrm>
    </dsp:sp>
    <dsp:sp modelId="{120786FD-A09D-4F99-9460-13560B982E06}">
      <dsp:nvSpPr>
        <dsp:cNvPr id="0" name=""/>
        <dsp:cNvSpPr/>
      </dsp:nvSpPr>
      <dsp:spPr>
        <a:xfrm>
          <a:off x="1017397" y="2625992"/>
          <a:ext cx="1248171" cy="1248171"/>
        </a:xfrm>
        <a:prstGeom prst="ellipse">
          <a:avLst/>
        </a:prstGeom>
        <a:solidFill>
          <a:srgbClr val="FF0000">
            <a:alpha val="49804"/>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zh-CN" altLang="en-US" sz="2100" kern="1200" dirty="0" smtClean="0"/>
            <a:t>危害性</a:t>
          </a:r>
          <a:endParaRPr lang="zh-CN" altLang="en-US" sz="2100" kern="1200" dirty="0"/>
        </a:p>
      </dsp:txBody>
      <dsp:txXfrm>
        <a:off x="1200187" y="2808782"/>
        <a:ext cx="882591" cy="882591"/>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2019/10/10</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r>
              <a:rPr lang="en-US" altLang="zh-CN" smtClean="0"/>
              <a:t>1</a:t>
            </a:r>
            <a:endParaRPr lang="zh-CN" altLang="en-US"/>
          </a:p>
        </p:txBody>
      </p:sp>
    </p:spTree>
    <p:extLst>
      <p:ext uri="{BB962C8B-B14F-4D97-AF65-F5344CB8AC3E}">
        <p14:creationId xmlns:p14="http://schemas.microsoft.com/office/powerpoint/2010/main" val="16790386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r>
              <a:rPr lang="en-US" altLang="zh-CN" smtClean="0"/>
              <a:t>8</a:t>
            </a:r>
            <a:endParaRPr lang="zh-CN" altLang="en-US" dirty="0"/>
          </a:p>
        </p:txBody>
      </p:sp>
    </p:spTree>
    <p:extLst>
      <p:ext uri="{BB962C8B-B14F-4D97-AF65-F5344CB8AC3E}">
        <p14:creationId xmlns:p14="http://schemas.microsoft.com/office/powerpoint/2010/main" val="32596861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9</a:t>
            </a:r>
            <a:endParaRPr lang="zh-CN" altLang="en-US" dirty="0"/>
          </a:p>
        </p:txBody>
      </p:sp>
    </p:spTree>
    <p:extLst>
      <p:ext uri="{BB962C8B-B14F-4D97-AF65-F5344CB8AC3E}">
        <p14:creationId xmlns:p14="http://schemas.microsoft.com/office/powerpoint/2010/main" val="32596861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10</a:t>
            </a:r>
            <a:endParaRPr lang="zh-CN" altLang="en-US" dirty="0"/>
          </a:p>
        </p:txBody>
      </p:sp>
    </p:spTree>
    <p:extLst>
      <p:ext uri="{BB962C8B-B14F-4D97-AF65-F5344CB8AC3E}">
        <p14:creationId xmlns:p14="http://schemas.microsoft.com/office/powerpoint/2010/main" val="32596861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11</a:t>
            </a:r>
            <a:endParaRPr lang="zh-CN" altLang="en-US" dirty="0"/>
          </a:p>
        </p:txBody>
      </p:sp>
    </p:spTree>
    <p:extLst>
      <p:ext uri="{BB962C8B-B14F-4D97-AF65-F5344CB8AC3E}">
        <p14:creationId xmlns:p14="http://schemas.microsoft.com/office/powerpoint/2010/main" val="32596861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12</a:t>
            </a:r>
            <a:endParaRPr lang="zh-CN" altLang="en-US" dirty="0"/>
          </a:p>
        </p:txBody>
      </p:sp>
    </p:spTree>
    <p:extLst>
      <p:ext uri="{BB962C8B-B14F-4D97-AF65-F5344CB8AC3E}">
        <p14:creationId xmlns:p14="http://schemas.microsoft.com/office/powerpoint/2010/main" val="32596861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r>
              <a:rPr lang="en-US" altLang="zh-CN" smtClean="0"/>
              <a:t>13</a:t>
            </a:r>
            <a:endParaRPr lang="zh-CN" altLang="en-US" dirty="0"/>
          </a:p>
        </p:txBody>
      </p:sp>
    </p:spTree>
    <p:extLst>
      <p:ext uri="{BB962C8B-B14F-4D97-AF65-F5344CB8AC3E}">
        <p14:creationId xmlns:p14="http://schemas.microsoft.com/office/powerpoint/2010/main" val="32596861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14</a:t>
            </a:r>
            <a:endParaRPr lang="zh-CN" altLang="en-US" dirty="0"/>
          </a:p>
        </p:txBody>
      </p:sp>
    </p:spTree>
    <p:extLst>
      <p:ext uri="{BB962C8B-B14F-4D97-AF65-F5344CB8AC3E}">
        <p14:creationId xmlns:p14="http://schemas.microsoft.com/office/powerpoint/2010/main" val="32596861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22</a:t>
            </a:r>
            <a:endParaRPr lang="zh-CN" altLang="en-US" dirty="0"/>
          </a:p>
        </p:txBody>
      </p:sp>
    </p:spTree>
    <p:extLst>
      <p:ext uri="{BB962C8B-B14F-4D97-AF65-F5344CB8AC3E}">
        <p14:creationId xmlns:p14="http://schemas.microsoft.com/office/powerpoint/2010/main" val="1147753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5</a:t>
            </a:r>
            <a:endParaRPr lang="zh-CN" altLang="en-US" dirty="0"/>
          </a:p>
        </p:txBody>
      </p:sp>
    </p:spTree>
    <p:extLst>
      <p:ext uri="{BB962C8B-B14F-4D97-AF65-F5344CB8AC3E}">
        <p14:creationId xmlns:p14="http://schemas.microsoft.com/office/powerpoint/2010/main" val="29430210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16</a:t>
            </a:r>
            <a:endParaRPr lang="zh-CN" altLang="en-US" dirty="0"/>
          </a:p>
        </p:txBody>
      </p:sp>
    </p:spTree>
    <p:extLst>
      <p:ext uri="{BB962C8B-B14F-4D97-AF65-F5344CB8AC3E}">
        <p14:creationId xmlns:p14="http://schemas.microsoft.com/office/powerpoint/2010/main" val="29430210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solidFill>
                  <a:prstClr val="black"/>
                </a:solidFill>
              </a:rPr>
              <a:t>2</a:t>
            </a:r>
            <a:endParaRPr lang="zh-CN" altLang="en-US" dirty="0">
              <a:solidFill>
                <a:prstClr val="black"/>
              </a:solidFill>
            </a:endParaRPr>
          </a:p>
        </p:txBody>
      </p:sp>
    </p:spTree>
    <p:extLst>
      <p:ext uri="{BB962C8B-B14F-4D97-AF65-F5344CB8AC3E}">
        <p14:creationId xmlns:p14="http://schemas.microsoft.com/office/powerpoint/2010/main" val="13832446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23</a:t>
            </a:r>
            <a:endParaRPr lang="zh-CN" altLang="en-US" dirty="0"/>
          </a:p>
        </p:txBody>
      </p:sp>
    </p:spTree>
    <p:extLst>
      <p:ext uri="{BB962C8B-B14F-4D97-AF65-F5344CB8AC3E}">
        <p14:creationId xmlns:p14="http://schemas.microsoft.com/office/powerpoint/2010/main" val="18318861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24</a:t>
            </a:r>
            <a:endParaRPr lang="zh-CN" altLang="en-US" dirty="0"/>
          </a:p>
        </p:txBody>
      </p:sp>
    </p:spTree>
    <p:extLst>
      <p:ext uri="{BB962C8B-B14F-4D97-AF65-F5344CB8AC3E}">
        <p14:creationId xmlns:p14="http://schemas.microsoft.com/office/powerpoint/2010/main" val="18318861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r>
              <a:rPr lang="en-US" altLang="zh-CN" smtClean="0"/>
              <a:t>26</a:t>
            </a:r>
            <a:endParaRPr lang="zh-CN" altLang="en-US"/>
          </a:p>
        </p:txBody>
      </p:sp>
    </p:spTree>
    <p:extLst>
      <p:ext uri="{BB962C8B-B14F-4D97-AF65-F5344CB8AC3E}">
        <p14:creationId xmlns:p14="http://schemas.microsoft.com/office/powerpoint/2010/main" val="16790386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3</a:t>
            </a:r>
            <a:endParaRPr lang="zh-CN" altLang="en-US" dirty="0"/>
          </a:p>
        </p:txBody>
      </p:sp>
    </p:spTree>
    <p:extLst>
      <p:ext uri="{BB962C8B-B14F-4D97-AF65-F5344CB8AC3E}">
        <p14:creationId xmlns:p14="http://schemas.microsoft.com/office/powerpoint/2010/main" val="34345939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4</a:t>
            </a:r>
            <a:endParaRPr lang="zh-CN" altLang="en-US" dirty="0"/>
          </a:p>
        </p:txBody>
      </p:sp>
    </p:spTree>
    <p:extLst>
      <p:ext uri="{BB962C8B-B14F-4D97-AF65-F5344CB8AC3E}">
        <p14:creationId xmlns:p14="http://schemas.microsoft.com/office/powerpoint/2010/main" val="114775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19</a:t>
            </a:r>
            <a:endParaRPr lang="zh-CN" altLang="en-US" dirty="0"/>
          </a:p>
        </p:txBody>
      </p:sp>
    </p:spTree>
    <p:extLst>
      <p:ext uri="{BB962C8B-B14F-4D97-AF65-F5344CB8AC3E}">
        <p14:creationId xmlns:p14="http://schemas.microsoft.com/office/powerpoint/2010/main" val="3473429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20</a:t>
            </a:r>
            <a:endParaRPr lang="zh-CN" altLang="en-US" dirty="0"/>
          </a:p>
        </p:txBody>
      </p:sp>
    </p:spTree>
    <p:extLst>
      <p:ext uri="{BB962C8B-B14F-4D97-AF65-F5344CB8AC3E}">
        <p14:creationId xmlns:p14="http://schemas.microsoft.com/office/powerpoint/2010/main" val="3473429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21</a:t>
            </a:r>
            <a:endParaRPr lang="zh-CN" altLang="en-US" dirty="0"/>
          </a:p>
        </p:txBody>
      </p:sp>
    </p:spTree>
    <p:extLst>
      <p:ext uri="{BB962C8B-B14F-4D97-AF65-F5344CB8AC3E}">
        <p14:creationId xmlns:p14="http://schemas.microsoft.com/office/powerpoint/2010/main" val="3473429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18</a:t>
            </a:r>
            <a:endParaRPr lang="zh-CN" altLang="en-US" dirty="0"/>
          </a:p>
        </p:txBody>
      </p:sp>
    </p:spTree>
    <p:extLst>
      <p:ext uri="{BB962C8B-B14F-4D97-AF65-F5344CB8AC3E}">
        <p14:creationId xmlns:p14="http://schemas.microsoft.com/office/powerpoint/2010/main" val="1147753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smtClean="0"/>
              <a:t>7</a:t>
            </a:r>
            <a:endParaRPr lang="zh-CN" altLang="en-US" dirty="0"/>
          </a:p>
        </p:txBody>
      </p:sp>
    </p:spTree>
    <p:extLst>
      <p:ext uri="{BB962C8B-B14F-4D97-AF65-F5344CB8AC3E}">
        <p14:creationId xmlns:p14="http://schemas.microsoft.com/office/powerpoint/2010/main" val="3259686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A4E37400-0646-4690-B3CD-AFE7E0746041}" type="datetimeFigureOut">
              <a:rPr lang="zh-CN" altLang="en-US" smtClean="0"/>
              <a:pPr/>
              <a:t>2019/10/10</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7543FE73-A404-45C1-B77A-6DB3BD9EA953}" type="slidenum">
              <a:rPr lang="zh-CN" altLang="en-US" smtClean="0"/>
              <a:pPr/>
              <a:t>‹#›</a:t>
            </a:fld>
            <a:endParaRPr lang="zh-CN" altLang="en-US"/>
          </a:p>
        </p:txBody>
      </p:sp>
    </p:spTree>
    <p:extLst>
      <p:ext uri="{BB962C8B-B14F-4D97-AF65-F5344CB8AC3E}">
        <p14:creationId xmlns:p14="http://schemas.microsoft.com/office/powerpoint/2010/main" val="5900651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6512" y="1203598"/>
            <a:ext cx="9139244" cy="4175308"/>
          </a:xfrm>
          <a:prstGeom prst="rect">
            <a:avLst/>
          </a:prstGeom>
        </p:spPr>
      </p:pic>
      <p:pic>
        <p:nvPicPr>
          <p:cNvPr id="3" name="图片 2"/>
          <p:cNvPicPr>
            <a:picLocks noChangeAspect="1"/>
          </p:cNvPicPr>
          <p:nvPr userDrawn="1"/>
        </p:nvPicPr>
        <p:blipFill rotWithShape="1">
          <a:blip r:embed="rId6" cstate="print">
            <a:extLst>
              <a:ext uri="{28A0092B-C50C-407E-A947-70E740481C1C}">
                <a14:useLocalDpi xmlns:a14="http://schemas.microsoft.com/office/drawing/2010/main" val="0"/>
              </a:ext>
            </a:extLst>
          </a:blip>
          <a:srcRect l="6958" t="7063"/>
          <a:stretch/>
        </p:blipFill>
        <p:spPr>
          <a:xfrm>
            <a:off x="0" y="0"/>
            <a:ext cx="9154284" cy="5143500"/>
          </a:xfrm>
          <a:prstGeom prst="rect">
            <a:avLst/>
          </a:prstGeom>
        </p:spPr>
      </p:pic>
      <p:pic>
        <p:nvPicPr>
          <p:cNvPr id="4" name="图片 3"/>
          <p:cNvPicPr>
            <a:picLocks noChangeAspect="1"/>
          </p:cNvPicPr>
          <p:nvPr userDrawn="1"/>
        </p:nvPicPr>
        <p:blipFill rotWithShape="1">
          <a:blip r:embed="rId7" cstate="print">
            <a:extLst>
              <a:ext uri="{28A0092B-C50C-407E-A947-70E740481C1C}">
                <a14:useLocalDpi xmlns:a14="http://schemas.microsoft.com/office/drawing/2010/main" val="0"/>
              </a:ext>
            </a:extLst>
          </a:blip>
          <a:srcRect r="11111"/>
          <a:stretch/>
        </p:blipFill>
        <p:spPr>
          <a:xfrm>
            <a:off x="-36512" y="0"/>
            <a:ext cx="9180512" cy="5164038"/>
          </a:xfrm>
          <a:prstGeom prst="rect">
            <a:avLst/>
          </a:prstGeom>
        </p:spPr>
      </p:pic>
      <p:pic>
        <p:nvPicPr>
          <p:cNvPr id="5" name="图片 4"/>
          <p:cNvPicPr>
            <a:picLocks noChangeAspect="1"/>
          </p:cNvPicPr>
          <p:nvPr userDrawn="1"/>
        </p:nvPicPr>
        <p:blipFill rotWithShape="1">
          <a:blip r:embed="rId8" cstate="print">
            <a:extLst>
              <a:ext uri="{28A0092B-C50C-407E-A947-70E740481C1C}">
                <a14:useLocalDpi xmlns:a14="http://schemas.microsoft.com/office/drawing/2010/main" val="0"/>
              </a:ext>
            </a:extLst>
          </a:blip>
          <a:srcRect r="12202"/>
          <a:stretch/>
        </p:blipFill>
        <p:spPr>
          <a:xfrm>
            <a:off x="-41268" y="0"/>
            <a:ext cx="9195552" cy="5236046"/>
          </a:xfrm>
          <a:prstGeom prst="rect">
            <a:avLst/>
          </a:prstGeom>
        </p:spPr>
      </p:pic>
    </p:spTree>
  </p:cSld>
  <p:clrMap bg1="dk1" tx1="lt1" bg2="dk2" tx2="lt2" accent1="accent1" accent2="accent2" accent3="accent3" accent4="accent4" accent5="accent5" accent6="accent6" hlink="hlink" folHlink="folHlink"/>
  <p:sldLayoutIdLst>
    <p:sldLayoutId id="2147483650" r:id="rId1"/>
    <p:sldLayoutId id="2147483656" r:id="rId2"/>
    <p:sldLayoutId id="2147483657" r:id="rId3"/>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28.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7.jpg"/><Relationship Id="rId5" Type="http://schemas.openxmlformats.org/officeDocument/2006/relationships/image" Target="../media/image25.png"/><Relationship Id="rId4" Type="http://schemas.openxmlformats.org/officeDocument/2006/relationships/image" Target="../media/image26.jp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30.jpg"/><Relationship Id="rId4" Type="http://schemas.openxmlformats.org/officeDocument/2006/relationships/image" Target="../media/image29.jp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32.jpg"/><Relationship Id="rId4" Type="http://schemas.openxmlformats.org/officeDocument/2006/relationships/image" Target="../media/image31.jp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4.jpg"/><Relationship Id="rId5" Type="http://schemas.openxmlformats.org/officeDocument/2006/relationships/image" Target="../media/image33.jp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37.jp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6.jpg"/><Relationship Id="rId5" Type="http://schemas.openxmlformats.org/officeDocument/2006/relationships/image" Target="../media/image35.jp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8" Type="http://schemas.openxmlformats.org/officeDocument/2006/relationships/image" Target="../media/image41.jpg"/><Relationship Id="rId3" Type="http://schemas.openxmlformats.org/officeDocument/2006/relationships/image" Target="../media/image11.png"/><Relationship Id="rId7" Type="http://schemas.openxmlformats.org/officeDocument/2006/relationships/image" Target="../media/image40.jp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9.jpg"/><Relationship Id="rId5" Type="http://schemas.openxmlformats.org/officeDocument/2006/relationships/image" Target="../media/image25.png"/><Relationship Id="rId4" Type="http://schemas.openxmlformats.org/officeDocument/2006/relationships/image" Target="../media/image38.jp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44.jp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3.jpg"/><Relationship Id="rId5" Type="http://schemas.openxmlformats.org/officeDocument/2006/relationships/image" Target="../media/image42.jp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2.png"/><Relationship Id="rId7" Type="http://schemas.openxmlformats.org/officeDocument/2006/relationships/diagramQuickStyle" Target="../diagrams/quickStyle1.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1.png"/><Relationship Id="rId9" Type="http://schemas.microsoft.com/office/2007/relationships/diagramDrawing" Target="../diagrams/drawing1.xml"/></Relationships>
</file>

<file path=ppt/slides/_rels/slide2.xml.rels><?xml version="1.0" encoding="UTF-8" standalone="yes"?>
<Relationships xmlns="http://schemas.openxmlformats.org/package/2006/relationships"><Relationship Id="rId8" Type="http://schemas.openxmlformats.org/officeDocument/2006/relationships/hyperlink" Target="https://baike.so.com/doc/2671265-2820914.html" TargetMode="External"/><Relationship Id="rId3" Type="http://schemas.openxmlformats.org/officeDocument/2006/relationships/image" Target="../media/image6.jpg"/><Relationship Id="rId7"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3.jpg"/><Relationship Id="rId9" Type="http://schemas.openxmlformats.org/officeDocument/2006/relationships/hyperlink" Target="https://baike.so.com/doc/5020146-5245900.html"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47.jp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image" Target="../media/image11.png"/><Relationship Id="rId7" Type="http://schemas.openxmlformats.org/officeDocument/2006/relationships/image" Target="../media/image15.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png"/><Relationship Id="rId9" Type="http://schemas.openxmlformats.org/officeDocument/2006/relationships/image" Target="../media/image17.jp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9.jpg"/><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hyperlink" Target="https://baike.so.com/doc/5020146-5245900.html" TargetMode="External"/><Relationship Id="rId3" Type="http://schemas.openxmlformats.org/officeDocument/2006/relationships/image" Target="../media/image11.png"/><Relationship Id="rId7" Type="http://schemas.openxmlformats.org/officeDocument/2006/relationships/hyperlink" Target="https://baike.so.com/doc/8519134-8839604.html"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hyperlink" Target="https://baike.so.com/doc/6440298-6653978.html" TargetMode="External"/><Relationship Id="rId5" Type="http://schemas.openxmlformats.org/officeDocument/2006/relationships/image" Target="../media/image24.jpg"/><Relationship Id="rId10" Type="http://schemas.openxmlformats.org/officeDocument/2006/relationships/hyperlink" Target="https://baike.so.com/doc/3622865-3808601.html" TargetMode="External"/><Relationship Id="rId4" Type="http://schemas.openxmlformats.org/officeDocument/2006/relationships/image" Target="../media/image23.jpeg"/><Relationship Id="rId9" Type="http://schemas.openxmlformats.org/officeDocument/2006/relationships/hyperlink" Target="https://baike.so.com/doc/2890394-3050253.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r="11111"/>
          <a:stretch/>
        </p:blipFill>
        <p:spPr>
          <a:xfrm>
            <a:off x="-164526" y="-812626"/>
            <a:ext cx="9308526" cy="5236046"/>
          </a:xfrm>
          <a:prstGeom prst="rect">
            <a:avLst/>
          </a:prstGeom>
        </p:spPr>
      </p:pic>
      <p:sp>
        <p:nvSpPr>
          <p:cNvPr id="13" name="TextBox 7"/>
          <p:cNvSpPr>
            <a:spLocks noChangeArrowheads="1"/>
          </p:cNvSpPr>
          <p:nvPr/>
        </p:nvSpPr>
        <p:spPr bwMode="auto">
          <a:xfrm>
            <a:off x="2699792" y="2931790"/>
            <a:ext cx="338437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4400"/>
            <a:r>
              <a:rPr lang="zh-CN" altLang="en-US" sz="2000" b="1" dirty="0">
                <a:solidFill>
                  <a:srgbClr val="C00000"/>
                </a:solidFill>
                <a:latin typeface="微软雅黑" panose="020B0503020204020204" pitchFamily="34" charset="-122"/>
                <a:ea typeface="微软雅黑" panose="020B0503020204020204" pitchFamily="34" charset="-122"/>
                <a:sym typeface="微软雅黑" pitchFamily="34" charset="-122"/>
              </a:rPr>
              <a:t>房</a:t>
            </a:r>
            <a:r>
              <a:rPr lang="zh-CN" altLang="en-US" sz="2000" b="1" dirty="0" smtClean="0">
                <a:solidFill>
                  <a:srgbClr val="C00000"/>
                </a:solidFill>
                <a:latin typeface="微软雅黑" panose="020B0503020204020204" pitchFamily="34" charset="-122"/>
                <a:ea typeface="微软雅黑" panose="020B0503020204020204" pitchFamily="34" charset="-122"/>
                <a:sym typeface="微软雅黑" pitchFamily="34" charset="-122"/>
              </a:rPr>
              <a:t>县职业技术学校     </a:t>
            </a:r>
            <a:r>
              <a:rPr lang="zh-CN" altLang="en-US" sz="2000" b="1" dirty="0" smtClean="0">
                <a:solidFill>
                  <a:srgbClr val="C00000"/>
                </a:solidFill>
                <a:latin typeface="微软雅黑" panose="020B0503020204020204" pitchFamily="34" charset="-122"/>
                <a:ea typeface="微软雅黑" panose="020B0503020204020204" pitchFamily="34" charset="-122"/>
                <a:sym typeface="微软雅黑" pitchFamily="34" charset="-122"/>
              </a:rPr>
              <a:t>李祥平</a:t>
            </a:r>
            <a:endParaRPr lang="en-US" altLang="zh-CN" sz="2000" b="1" dirty="0" smtClean="0">
              <a:solidFill>
                <a:srgbClr val="C00000"/>
              </a:solidFill>
              <a:latin typeface="微软雅黑" panose="020B0503020204020204" pitchFamily="34" charset="-122"/>
              <a:ea typeface="微软雅黑" panose="020B0503020204020204" pitchFamily="34" charset="-122"/>
              <a:sym typeface="微软雅黑" pitchFamily="34" charset="-122"/>
            </a:endParaRPr>
          </a:p>
          <a:p>
            <a:pPr algn="ctr" defTabSz="914400"/>
            <a:r>
              <a:rPr lang="zh-CN" altLang="en-US" sz="2000" b="1" dirty="0" smtClean="0">
                <a:solidFill>
                  <a:srgbClr val="C00000"/>
                </a:solidFill>
                <a:latin typeface="微软雅黑" panose="020B0503020204020204" pitchFamily="34" charset="-122"/>
                <a:ea typeface="微软雅黑" panose="020B0503020204020204" pitchFamily="34" charset="-122"/>
                <a:sym typeface="微软雅黑" pitchFamily="34" charset="-122"/>
              </a:rPr>
              <a:t>  房县二中                谢祥栋</a:t>
            </a:r>
            <a:endParaRPr lang="zh-CN" altLang="en-US" sz="2000" b="1" dirty="0">
              <a:solidFill>
                <a:srgbClr val="C00000"/>
              </a:solidFill>
              <a:latin typeface="微软雅黑" panose="020B0503020204020204" pitchFamily="34" charset="-122"/>
              <a:ea typeface="微软雅黑" panose="020B0503020204020204" pitchFamily="34" charset="-122"/>
              <a:sym typeface="微软雅黑" pitchFamily="34" charset="-122"/>
            </a:endParaRPr>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43345" y="2815977"/>
            <a:ext cx="2249135" cy="2420069"/>
          </a:xfrm>
          <a:prstGeom prst="rect">
            <a:avLst/>
          </a:prstGeom>
        </p:spPr>
      </p:pic>
      <p:sp>
        <p:nvSpPr>
          <p:cNvPr id="2" name="矩形 1"/>
          <p:cNvSpPr/>
          <p:nvPr/>
        </p:nvSpPr>
        <p:spPr>
          <a:xfrm>
            <a:off x="1043608" y="2232198"/>
            <a:ext cx="6292256" cy="1167557"/>
          </a:xfrm>
          <a:prstGeom prst="rect">
            <a:avLst/>
          </a:prstGeom>
          <a:noFill/>
        </p:spPr>
        <p:txBody>
          <a:bodyPr wrap="none" lIns="91440" tIns="45720" rIns="91440" bIns="45720">
            <a:prstTxWarp prst="textArchUp">
              <a:avLst/>
            </a:prstTxWarp>
            <a:spAutoFit/>
          </a:bodyPr>
          <a:lstStyle/>
          <a:p>
            <a:pPr algn="ctr"/>
            <a:r>
              <a:rPr lang="zh-CN" altLang="en-US"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珍爱生命  远离毒品</a:t>
            </a:r>
            <a:endParaRPr lang="zh-CN" altLang="en-US"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extLst>
      <p:ext uri="{BB962C8B-B14F-4D97-AF65-F5344CB8AC3E}">
        <p14:creationId xmlns:p14="http://schemas.microsoft.com/office/powerpoint/2010/main" val="9899287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par>
                                <p:cTn id="8" presetID="21" presetClass="entr" presetSubtype="1" fill="hold"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123478"/>
            <a:ext cx="466725" cy="566737"/>
          </a:xfrm>
          <a:prstGeom prst="rect">
            <a:avLst/>
          </a:prstGeom>
        </p:spPr>
      </p:pic>
      <p:sp>
        <p:nvSpPr>
          <p:cNvPr id="15" name="文本框 24"/>
          <p:cNvSpPr txBox="1"/>
          <p:nvPr/>
        </p:nvSpPr>
        <p:spPr>
          <a:xfrm>
            <a:off x="1187624" y="922257"/>
            <a:ext cx="7488832" cy="1477328"/>
          </a:xfrm>
          <a:prstGeom prst="rect">
            <a:avLst/>
          </a:prstGeom>
          <a:noFill/>
        </p:spPr>
        <p:txBody>
          <a:bodyPr wrap="square" rtlCol="0">
            <a:spAutoFit/>
          </a:bodyPr>
          <a:lstStyle/>
          <a:p>
            <a:pPr marL="0" marR="0" lvl="0" indent="0" defTabSz="914400" eaLnBrk="1" fontAlgn="auto" latinLnBrk="0" hangingPunct="1">
              <a:lnSpc>
                <a:spcPts val="2700"/>
              </a:lnSpc>
              <a:spcBef>
                <a:spcPts val="0"/>
              </a:spcBef>
              <a:spcAft>
                <a:spcPts val="0"/>
              </a:spcAft>
              <a:buClrTx/>
              <a:buSzTx/>
              <a:buFontTx/>
              <a:buNone/>
              <a:tabLst/>
              <a:defRPr/>
            </a:pPr>
            <a:r>
              <a:rPr lang="zh-CN" altLang="en-US" sz="1400" dirty="0" smtClean="0">
                <a:solidFill>
                  <a:schemeClr val="bg1"/>
                </a:solidFill>
              </a:rPr>
              <a:t>鸦片：俗称</a:t>
            </a:r>
            <a:r>
              <a:rPr lang="zh-CN" altLang="en-US" sz="1400" dirty="0">
                <a:solidFill>
                  <a:schemeClr val="bg1"/>
                </a:solidFill>
              </a:rPr>
              <a:t>大烟</a:t>
            </a:r>
            <a:r>
              <a:rPr lang="zh-CN" altLang="en-US" sz="1400" dirty="0" smtClean="0">
                <a:solidFill>
                  <a:schemeClr val="bg1"/>
                </a:solidFill>
              </a:rPr>
              <a:t>，是</a:t>
            </a:r>
            <a:r>
              <a:rPr lang="zh-CN" altLang="en-US" sz="1400" dirty="0">
                <a:solidFill>
                  <a:schemeClr val="bg1"/>
                </a:solidFill>
              </a:rPr>
              <a:t>用罂粟果的汁烘干</a:t>
            </a:r>
            <a:r>
              <a:rPr lang="zh-CN" altLang="en-US" sz="1400" dirty="0" smtClean="0">
                <a:solidFill>
                  <a:schemeClr val="bg1"/>
                </a:solidFill>
              </a:rPr>
              <a:t>制成的，其</a:t>
            </a:r>
            <a:r>
              <a:rPr lang="zh-CN" altLang="en-US" sz="1400" dirty="0">
                <a:solidFill>
                  <a:schemeClr val="bg1"/>
                </a:solidFill>
              </a:rPr>
              <a:t>所含主要生物碱是吗啡</a:t>
            </a:r>
            <a:r>
              <a:rPr lang="zh-CN" altLang="en-US" sz="1400" dirty="0" smtClean="0">
                <a:solidFill>
                  <a:schemeClr val="bg1"/>
                </a:solidFill>
              </a:rPr>
              <a:t>。有</a:t>
            </a:r>
            <a:r>
              <a:rPr lang="zh-CN" altLang="en-US" sz="1400" dirty="0">
                <a:solidFill>
                  <a:schemeClr val="bg1"/>
                </a:solidFill>
              </a:rPr>
              <a:t>氨味或陈旧尿味，味苦，气味强烈。生鸦片经烧煮和发酵，可制成精制鸦片，呈棕色或金黄色。吸食时散发香甜气味</a:t>
            </a:r>
            <a:r>
              <a:rPr lang="zh-CN" altLang="en-US" sz="1400" dirty="0" smtClean="0">
                <a:solidFill>
                  <a:schemeClr val="bg1"/>
                </a:solidFill>
              </a:rPr>
              <a:t>。</a:t>
            </a:r>
            <a:r>
              <a:rPr lang="zh-CN" altLang="en-US" sz="1400" dirty="0">
                <a:solidFill>
                  <a:schemeClr val="bg1"/>
                </a:solidFill>
              </a:rPr>
              <a:t>目前鸦片在世界上的主要用途是在医疗上</a:t>
            </a:r>
            <a:r>
              <a:rPr lang="zh-CN" altLang="en-US" sz="1400" dirty="0" smtClean="0">
                <a:solidFill>
                  <a:schemeClr val="bg1"/>
                </a:solidFill>
              </a:rPr>
              <a:t>，</a:t>
            </a:r>
            <a:r>
              <a:rPr lang="zh-CN" altLang="en-US" sz="1400" dirty="0">
                <a:solidFill>
                  <a:schemeClr val="bg1"/>
                </a:solidFill>
              </a:rPr>
              <a:t>主要的医疗用途是麻醉及染色。</a:t>
            </a:r>
            <a:r>
              <a:rPr lang="zh-CN" altLang="en-US" sz="1400" dirty="0"/>
              <a:t>，海关才会同意输入。一般而言，输入的都是半熟鸦片。主要的医疗用途是麻醉及染色。</a:t>
            </a:r>
            <a:endParaRPr kumimoji="1" lang="en-US" altLang="zh-CN"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icrosoft YaHei" charset="-122"/>
            </a:endParaRPr>
          </a:p>
        </p:txBody>
      </p:sp>
      <p:sp>
        <p:nvSpPr>
          <p:cNvPr id="16" name="文本框 26"/>
          <p:cNvSpPr txBox="1"/>
          <p:nvPr/>
        </p:nvSpPr>
        <p:spPr>
          <a:xfrm>
            <a:off x="566664" y="1059582"/>
            <a:ext cx="504056" cy="1200329"/>
          </a:xfrm>
          <a:prstGeom prst="rect">
            <a:avLst/>
          </a:prstGeom>
          <a:noFill/>
        </p:spPr>
        <p:txBody>
          <a:bodyPr wrap="square" rtlCol="0">
            <a:spAutoFit/>
          </a:bodyPr>
          <a:lstStyle/>
          <a:p>
            <a:r>
              <a:rPr kumimoji="1" lang="zh-CN" altLang="en-US" sz="2400" b="1" spc="730" dirty="0" smtClean="0">
                <a:solidFill>
                  <a:srgbClr val="C00000"/>
                </a:solidFill>
                <a:latin typeface="微软雅黑" panose="020B0503020204020204" pitchFamily="34" charset="-122"/>
                <a:ea typeface="微软雅黑" panose="020B0503020204020204" pitchFamily="34" charset="-122"/>
              </a:rPr>
              <a:t>鸦</a:t>
            </a:r>
          </a:p>
          <a:p>
            <a:endParaRPr kumimoji="1" lang="zh-CN" altLang="en-US" sz="2400" b="1" spc="730" dirty="0" smtClean="0">
              <a:solidFill>
                <a:srgbClr val="C00000"/>
              </a:solidFill>
              <a:latin typeface="微软雅黑" panose="020B0503020204020204" pitchFamily="34" charset="-122"/>
              <a:ea typeface="微软雅黑" panose="020B0503020204020204" pitchFamily="34" charset="-122"/>
            </a:endParaRPr>
          </a:p>
          <a:p>
            <a:r>
              <a:rPr kumimoji="1" lang="zh-CN" altLang="en-US" sz="2400" b="1" spc="730" dirty="0" smtClean="0">
                <a:solidFill>
                  <a:srgbClr val="C00000"/>
                </a:solidFill>
                <a:latin typeface="微软雅黑" panose="020B0503020204020204" pitchFamily="34" charset="-122"/>
                <a:ea typeface="微软雅黑" panose="020B0503020204020204" pitchFamily="34" charset="-122"/>
              </a:rPr>
              <a:t>片</a:t>
            </a:r>
            <a:endParaRPr kumimoji="1" lang="zh-CN" altLang="en-US" sz="2400" b="1" spc="730" dirty="0">
              <a:solidFill>
                <a:srgbClr val="C00000"/>
              </a:solidFill>
              <a:latin typeface="微软雅黑" panose="020B0503020204020204" pitchFamily="34" charset="-122"/>
              <a:ea typeface="微软雅黑" panose="020B0503020204020204" pitchFamily="34" charset="-122"/>
            </a:endParaRPr>
          </a:p>
        </p:txBody>
      </p:sp>
      <p:pic>
        <p:nvPicPr>
          <p:cNvPr id="17" name="图片 1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037017" y="2373496"/>
            <a:ext cx="3072653" cy="2304491"/>
          </a:xfrm>
          <a:prstGeom prst="rect">
            <a:avLst/>
          </a:prstGeom>
          <a:solidFill>
            <a:srgbClr val="FFFFFF">
              <a:shade val="85000"/>
            </a:srgbClr>
          </a:solidFill>
          <a:ln w="5715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279" y="4288221"/>
            <a:ext cx="1294311" cy="875817"/>
          </a:xfrm>
          <a:prstGeom prst="rect">
            <a:avLst/>
          </a:prstGeom>
        </p:spPr>
      </p:pic>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31840" y="2259911"/>
            <a:ext cx="2571750" cy="2571750"/>
          </a:xfrm>
          <a:prstGeom prst="rect">
            <a:avLst/>
          </a:prstGeom>
        </p:spPr>
      </p:pic>
      <p:pic>
        <p:nvPicPr>
          <p:cNvPr id="3" name="图片 2"/>
          <p:cNvPicPr>
            <a:picLocks/>
          </p:cNvPicPr>
          <p:nvPr/>
        </p:nvPicPr>
        <p:blipFill>
          <a:blip r:embed="rId7">
            <a:extLst>
              <a:ext uri="{28A0092B-C50C-407E-A947-70E740481C1C}">
                <a14:useLocalDpi xmlns:a14="http://schemas.microsoft.com/office/drawing/2010/main" val="0"/>
              </a:ext>
            </a:extLst>
          </a:blip>
          <a:stretch>
            <a:fillRect/>
          </a:stretch>
        </p:blipFill>
        <p:spPr>
          <a:xfrm>
            <a:off x="179512" y="2261424"/>
            <a:ext cx="2736304" cy="2304491"/>
          </a:xfrm>
          <a:prstGeom prst="rect">
            <a:avLst/>
          </a:prstGeom>
        </p:spPr>
      </p:pic>
    </p:spTree>
    <p:extLst>
      <p:ext uri="{BB962C8B-B14F-4D97-AF65-F5344CB8AC3E}">
        <p14:creationId xmlns:p14="http://schemas.microsoft.com/office/powerpoint/2010/main" val="11009078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1"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80">
                                          <p:stCondLst>
                                            <p:cond delay="0"/>
                                          </p:stCondLst>
                                        </p:cTn>
                                        <p:tgtEl>
                                          <p:spTgt spid="16"/>
                                        </p:tgtEl>
                                      </p:cBhvr>
                                    </p:animEffect>
                                    <p:anim calcmode="lin" valueType="num">
                                      <p:cBhvr>
                                        <p:cTn id="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3" dur="26">
                                          <p:stCondLst>
                                            <p:cond delay="650"/>
                                          </p:stCondLst>
                                        </p:cTn>
                                        <p:tgtEl>
                                          <p:spTgt spid="16"/>
                                        </p:tgtEl>
                                      </p:cBhvr>
                                      <p:to x="100000" y="60000"/>
                                    </p:animScale>
                                    <p:animScale>
                                      <p:cBhvr>
                                        <p:cTn id="14" dur="166" decel="50000">
                                          <p:stCondLst>
                                            <p:cond delay="676"/>
                                          </p:stCondLst>
                                        </p:cTn>
                                        <p:tgtEl>
                                          <p:spTgt spid="16"/>
                                        </p:tgtEl>
                                      </p:cBhvr>
                                      <p:to x="100000" y="100000"/>
                                    </p:animScale>
                                    <p:animScale>
                                      <p:cBhvr>
                                        <p:cTn id="15" dur="26">
                                          <p:stCondLst>
                                            <p:cond delay="1312"/>
                                          </p:stCondLst>
                                        </p:cTn>
                                        <p:tgtEl>
                                          <p:spTgt spid="16"/>
                                        </p:tgtEl>
                                      </p:cBhvr>
                                      <p:to x="100000" y="80000"/>
                                    </p:animScale>
                                    <p:animScale>
                                      <p:cBhvr>
                                        <p:cTn id="16" dur="166" decel="50000">
                                          <p:stCondLst>
                                            <p:cond delay="1338"/>
                                          </p:stCondLst>
                                        </p:cTn>
                                        <p:tgtEl>
                                          <p:spTgt spid="16"/>
                                        </p:tgtEl>
                                      </p:cBhvr>
                                      <p:to x="100000" y="100000"/>
                                    </p:animScale>
                                    <p:animScale>
                                      <p:cBhvr>
                                        <p:cTn id="17" dur="26">
                                          <p:stCondLst>
                                            <p:cond delay="1642"/>
                                          </p:stCondLst>
                                        </p:cTn>
                                        <p:tgtEl>
                                          <p:spTgt spid="16"/>
                                        </p:tgtEl>
                                      </p:cBhvr>
                                      <p:to x="100000" y="90000"/>
                                    </p:animScale>
                                    <p:animScale>
                                      <p:cBhvr>
                                        <p:cTn id="18" dur="166" decel="50000">
                                          <p:stCondLst>
                                            <p:cond delay="1668"/>
                                          </p:stCondLst>
                                        </p:cTn>
                                        <p:tgtEl>
                                          <p:spTgt spid="16"/>
                                        </p:tgtEl>
                                      </p:cBhvr>
                                      <p:to x="100000" y="100000"/>
                                    </p:animScale>
                                    <p:animScale>
                                      <p:cBhvr>
                                        <p:cTn id="19" dur="26">
                                          <p:stCondLst>
                                            <p:cond delay="1808"/>
                                          </p:stCondLst>
                                        </p:cTn>
                                        <p:tgtEl>
                                          <p:spTgt spid="16"/>
                                        </p:tgtEl>
                                      </p:cBhvr>
                                      <p:to x="100000" y="95000"/>
                                    </p:animScale>
                                    <p:animScale>
                                      <p:cBhvr>
                                        <p:cTn id="20" dur="166" decel="50000">
                                          <p:stCondLst>
                                            <p:cond delay="1834"/>
                                          </p:stCondLst>
                                        </p:cTn>
                                        <p:tgtEl>
                                          <p:spTgt spid="16"/>
                                        </p:tgtEl>
                                      </p:cBhvr>
                                      <p:to x="100000" y="100000"/>
                                    </p:animScale>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1000"/>
                                        <p:tgtEl>
                                          <p:spTgt spid="3"/>
                                        </p:tgtEl>
                                      </p:cBhvr>
                                    </p:animEffect>
                                    <p:anim calcmode="lin" valueType="num">
                                      <p:cBhvr>
                                        <p:cTn id="39" dur="1000" fill="hold"/>
                                        <p:tgtEl>
                                          <p:spTgt spid="3"/>
                                        </p:tgtEl>
                                        <p:attrNameLst>
                                          <p:attrName>ppt_x</p:attrName>
                                        </p:attrNameLst>
                                      </p:cBhvr>
                                      <p:tavLst>
                                        <p:tav tm="0">
                                          <p:val>
                                            <p:strVal val="#ppt_x"/>
                                          </p:val>
                                        </p:tav>
                                        <p:tav tm="100000">
                                          <p:val>
                                            <p:strVal val="#ppt_x"/>
                                          </p:val>
                                        </p:tav>
                                      </p:tavLst>
                                    </p:anim>
                                    <p:anim calcmode="lin" valueType="num">
                                      <p:cBhvr>
                                        <p:cTn id="4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123478"/>
            <a:ext cx="466725" cy="566737"/>
          </a:xfrm>
          <a:prstGeom prst="rect">
            <a:avLst/>
          </a:prstGeom>
        </p:spPr>
      </p:pic>
      <p:sp>
        <p:nvSpPr>
          <p:cNvPr id="15" name="文本框 24"/>
          <p:cNvSpPr txBox="1"/>
          <p:nvPr/>
        </p:nvSpPr>
        <p:spPr>
          <a:xfrm>
            <a:off x="1160140" y="922257"/>
            <a:ext cx="7488832" cy="1823576"/>
          </a:xfrm>
          <a:prstGeom prst="rect">
            <a:avLst/>
          </a:prstGeom>
          <a:solidFill>
            <a:schemeClr val="tx1"/>
          </a:solidFill>
        </p:spPr>
        <p:txBody>
          <a:bodyPr wrap="square" rtlCol="0">
            <a:spAutoFit/>
          </a:bodyPr>
          <a:lstStyle/>
          <a:p>
            <a:pPr marL="0" marR="0" lvl="0" indent="0" defTabSz="914400" eaLnBrk="1" fontAlgn="auto" latinLnBrk="0" hangingPunct="1">
              <a:lnSpc>
                <a:spcPts val="2700"/>
              </a:lnSpc>
              <a:spcBef>
                <a:spcPts val="0"/>
              </a:spcBef>
              <a:spcAft>
                <a:spcPts val="0"/>
              </a:spcAft>
              <a:buClrTx/>
              <a:buSzTx/>
              <a:buFontTx/>
              <a:buNone/>
              <a:tabLst/>
              <a:defRPr/>
            </a:pPr>
            <a:r>
              <a:rPr kumimoji="1" lang="zh-CN" altLang="en-US" sz="1400" kern="0" dirty="0" smtClean="0">
                <a:solidFill>
                  <a:schemeClr val="bg1"/>
                </a:solidFill>
                <a:latin typeface="微软雅黑" panose="020B0503020204020204" pitchFamily="34" charset="-122"/>
                <a:ea typeface="微软雅黑" panose="020B0503020204020204" pitchFamily="34" charset="-122"/>
                <a:cs typeface="Microsoft YaHei" charset="-122"/>
              </a:rPr>
              <a:t>人工合成毒品的一种，吸毒者食用 摇头丸 后，大脑皮层兴奋，在没有音乐的时候，</a:t>
            </a:r>
            <a:r>
              <a:rPr kumimoji="1" lang="zh-CN" altLang="en-US" sz="1400" b="1" i="1" kern="0" dirty="0" smtClean="0">
                <a:solidFill>
                  <a:srgbClr val="C00000"/>
                </a:solidFill>
                <a:latin typeface="微软雅黑" panose="020B0503020204020204" pitchFamily="34" charset="-122"/>
                <a:ea typeface="微软雅黑" panose="020B0503020204020204" pitchFamily="34" charset="-122"/>
                <a:cs typeface="Microsoft YaHei" charset="-122"/>
              </a:rPr>
              <a:t>头会轻微</a:t>
            </a:r>
            <a:r>
              <a:rPr kumimoji="1" lang="zh-CN" altLang="en-US" sz="1400" b="1" i="1" kern="0" dirty="0">
                <a:solidFill>
                  <a:srgbClr val="C00000"/>
                </a:solidFill>
                <a:latin typeface="微软雅黑" panose="020B0503020204020204" pitchFamily="34" charset="-122"/>
                <a:ea typeface="微软雅黑" panose="020B0503020204020204" pitchFamily="34" charset="-122"/>
                <a:cs typeface="Microsoft YaHei" charset="-122"/>
              </a:rPr>
              <a:t>地晃动，有一种疲惫、欲睡的感觉</a:t>
            </a:r>
            <a:r>
              <a:rPr kumimoji="1" lang="zh-CN" altLang="en-US" sz="1400" kern="0" dirty="0" smtClean="0">
                <a:solidFill>
                  <a:schemeClr val="bg1"/>
                </a:solidFill>
                <a:latin typeface="微软雅黑" panose="020B0503020204020204" pitchFamily="34" charset="-122"/>
                <a:ea typeface="微软雅黑" panose="020B0503020204020204" pitchFamily="34" charset="-122"/>
                <a:cs typeface="Microsoft YaHei" charset="-122"/>
              </a:rPr>
              <a:t>。但当服用者受到音乐的刺激时，就会随着音乐的节拍不由自主地手舞足蹈、疯狂地摇头，</a:t>
            </a:r>
            <a:r>
              <a:rPr kumimoji="1" lang="zh-CN" altLang="en-US" sz="1400" b="1" i="1" kern="0" dirty="0">
                <a:solidFill>
                  <a:srgbClr val="C00000"/>
                </a:solidFill>
                <a:latin typeface="微软雅黑" panose="020B0503020204020204" pitchFamily="34" charset="-122"/>
                <a:ea typeface="微软雅黑" panose="020B0503020204020204" pitchFamily="34" charset="-122"/>
                <a:cs typeface="Microsoft YaHei" charset="-122"/>
              </a:rPr>
              <a:t>音乐节奏越强烈，头晃动得越厉害，感觉越舒服，甚至有摇断了脖子的记录</a:t>
            </a:r>
            <a:r>
              <a:rPr kumimoji="1" lang="zh-CN" altLang="en-US" sz="1400" kern="0" dirty="0" smtClean="0">
                <a:solidFill>
                  <a:schemeClr val="bg1"/>
                </a:solidFill>
                <a:latin typeface="微软雅黑" panose="020B0503020204020204" pitchFamily="34" charset="-122"/>
                <a:ea typeface="微软雅黑" panose="020B0503020204020204" pitchFamily="34" charset="-122"/>
                <a:cs typeface="Microsoft YaHei" charset="-122"/>
              </a:rPr>
              <a:t>，故此被称之为“摇头丸”。</a:t>
            </a:r>
            <a:r>
              <a:rPr lang="zh-CN" altLang="en-US" sz="1400" dirty="0">
                <a:solidFill>
                  <a:schemeClr val="bg1"/>
                </a:solidFill>
              </a:rPr>
              <a:t>主要在娱乐场所中使用的含有苯丙胺类兴奋剂成分，外观为各种颜色、各种图案、各种形状的片剂、丸剂、胶囊的总称</a:t>
            </a:r>
            <a:r>
              <a:rPr lang="zh-CN" altLang="en-US" sz="1400" dirty="0"/>
              <a:t>。</a:t>
            </a:r>
            <a:endParaRPr kumimoji="1" lang="zh-CN" altLang="en-US" sz="1400" kern="0" dirty="0">
              <a:solidFill>
                <a:schemeClr val="bg1"/>
              </a:solidFill>
              <a:latin typeface="微软雅黑" panose="020B0503020204020204" pitchFamily="34" charset="-122"/>
              <a:ea typeface="微软雅黑" panose="020B0503020204020204" pitchFamily="34" charset="-122"/>
              <a:cs typeface="Microsoft YaHei" charset="-122"/>
            </a:endParaRPr>
          </a:p>
        </p:txBody>
      </p:sp>
      <p:sp>
        <p:nvSpPr>
          <p:cNvPr id="16" name="文本框 26"/>
          <p:cNvSpPr txBox="1"/>
          <p:nvPr/>
        </p:nvSpPr>
        <p:spPr>
          <a:xfrm>
            <a:off x="539552" y="1059582"/>
            <a:ext cx="504056" cy="1200329"/>
          </a:xfrm>
          <a:prstGeom prst="rect">
            <a:avLst/>
          </a:prstGeom>
          <a:noFill/>
        </p:spPr>
        <p:txBody>
          <a:bodyPr wrap="square" rtlCol="0">
            <a:spAutoFit/>
          </a:bodyPr>
          <a:lstStyle/>
          <a:p>
            <a:r>
              <a:rPr kumimoji="1" lang="zh-CN" altLang="en-US" sz="2400" b="1" spc="730" dirty="0" smtClean="0">
                <a:solidFill>
                  <a:srgbClr val="C00000"/>
                </a:solidFill>
                <a:latin typeface="微软雅黑" panose="020B0503020204020204" pitchFamily="34" charset="-122"/>
                <a:ea typeface="微软雅黑" panose="020B0503020204020204" pitchFamily="34" charset="-122"/>
              </a:rPr>
              <a:t>摇头丸</a:t>
            </a:r>
            <a:endParaRPr kumimoji="1" lang="zh-CN" altLang="en-US" sz="2400" b="1" spc="730" dirty="0">
              <a:solidFill>
                <a:srgbClr val="C00000"/>
              </a:solidFill>
              <a:latin typeface="微软雅黑" panose="020B0503020204020204" pitchFamily="34" charset="-122"/>
              <a:ea typeface="微软雅黑" panose="020B0503020204020204" pitchFamily="34" charset="-122"/>
            </a:endParaRPr>
          </a:p>
        </p:txBody>
      </p:sp>
      <p:pic>
        <p:nvPicPr>
          <p:cNvPr id="17" name="图片 1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179588" y="2842551"/>
            <a:ext cx="3068528" cy="2301396"/>
          </a:xfrm>
          <a:prstGeom prst="rect">
            <a:avLst/>
          </a:prstGeom>
          <a:solidFill>
            <a:srgbClr val="FFFFFF">
              <a:shade val="85000"/>
            </a:srgbClr>
          </a:solidFill>
          <a:ln w="5715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8" name="图片 17"/>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076056" y="2705576"/>
            <a:ext cx="3240360" cy="243837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279" y="4288221"/>
            <a:ext cx="1294311" cy="875817"/>
          </a:xfrm>
          <a:prstGeom prst="rect">
            <a:avLst/>
          </a:prstGeom>
        </p:spPr>
      </p:pic>
    </p:spTree>
    <p:extLst>
      <p:ext uri="{BB962C8B-B14F-4D97-AF65-F5344CB8AC3E}">
        <p14:creationId xmlns:p14="http://schemas.microsoft.com/office/powerpoint/2010/main" val="1534235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80">
                                          <p:stCondLst>
                                            <p:cond delay="0"/>
                                          </p:stCondLst>
                                        </p:cTn>
                                        <p:tgtEl>
                                          <p:spTgt spid="16"/>
                                        </p:tgtEl>
                                      </p:cBhvr>
                                    </p:animEffect>
                                    <p:anim calcmode="lin" valueType="num">
                                      <p:cBhvr>
                                        <p:cTn id="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3" dur="26">
                                          <p:stCondLst>
                                            <p:cond delay="650"/>
                                          </p:stCondLst>
                                        </p:cTn>
                                        <p:tgtEl>
                                          <p:spTgt spid="16"/>
                                        </p:tgtEl>
                                      </p:cBhvr>
                                      <p:to x="100000" y="60000"/>
                                    </p:animScale>
                                    <p:animScale>
                                      <p:cBhvr>
                                        <p:cTn id="14" dur="166" decel="50000">
                                          <p:stCondLst>
                                            <p:cond delay="676"/>
                                          </p:stCondLst>
                                        </p:cTn>
                                        <p:tgtEl>
                                          <p:spTgt spid="16"/>
                                        </p:tgtEl>
                                      </p:cBhvr>
                                      <p:to x="100000" y="100000"/>
                                    </p:animScale>
                                    <p:animScale>
                                      <p:cBhvr>
                                        <p:cTn id="15" dur="26">
                                          <p:stCondLst>
                                            <p:cond delay="1312"/>
                                          </p:stCondLst>
                                        </p:cTn>
                                        <p:tgtEl>
                                          <p:spTgt spid="16"/>
                                        </p:tgtEl>
                                      </p:cBhvr>
                                      <p:to x="100000" y="80000"/>
                                    </p:animScale>
                                    <p:animScale>
                                      <p:cBhvr>
                                        <p:cTn id="16" dur="166" decel="50000">
                                          <p:stCondLst>
                                            <p:cond delay="1338"/>
                                          </p:stCondLst>
                                        </p:cTn>
                                        <p:tgtEl>
                                          <p:spTgt spid="16"/>
                                        </p:tgtEl>
                                      </p:cBhvr>
                                      <p:to x="100000" y="100000"/>
                                    </p:animScale>
                                    <p:animScale>
                                      <p:cBhvr>
                                        <p:cTn id="17" dur="26">
                                          <p:stCondLst>
                                            <p:cond delay="1642"/>
                                          </p:stCondLst>
                                        </p:cTn>
                                        <p:tgtEl>
                                          <p:spTgt spid="16"/>
                                        </p:tgtEl>
                                      </p:cBhvr>
                                      <p:to x="100000" y="90000"/>
                                    </p:animScale>
                                    <p:animScale>
                                      <p:cBhvr>
                                        <p:cTn id="18" dur="166" decel="50000">
                                          <p:stCondLst>
                                            <p:cond delay="1668"/>
                                          </p:stCondLst>
                                        </p:cTn>
                                        <p:tgtEl>
                                          <p:spTgt spid="16"/>
                                        </p:tgtEl>
                                      </p:cBhvr>
                                      <p:to x="100000" y="100000"/>
                                    </p:animScale>
                                    <p:animScale>
                                      <p:cBhvr>
                                        <p:cTn id="19" dur="26">
                                          <p:stCondLst>
                                            <p:cond delay="1808"/>
                                          </p:stCondLst>
                                        </p:cTn>
                                        <p:tgtEl>
                                          <p:spTgt spid="16"/>
                                        </p:tgtEl>
                                      </p:cBhvr>
                                      <p:to x="100000" y="95000"/>
                                    </p:animScale>
                                    <p:animScale>
                                      <p:cBhvr>
                                        <p:cTn id="20" dur="166" decel="50000">
                                          <p:stCondLst>
                                            <p:cond delay="1834"/>
                                          </p:stCondLst>
                                        </p:cTn>
                                        <p:tgtEl>
                                          <p:spTgt spid="16"/>
                                        </p:tgtEl>
                                      </p:cBhvr>
                                      <p:to x="100000" y="100000"/>
                                    </p:animScale>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42" presetClass="entr" presetSubtype="0"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1000"/>
                                        <p:tgtEl>
                                          <p:spTgt spid="18"/>
                                        </p:tgtEl>
                                      </p:cBhvr>
                                    </p:animEffect>
                                    <p:anim calcmode="lin" valueType="num">
                                      <p:cBhvr>
                                        <p:cTn id="35" dur="1000" fill="hold"/>
                                        <p:tgtEl>
                                          <p:spTgt spid="18"/>
                                        </p:tgtEl>
                                        <p:attrNameLst>
                                          <p:attrName>ppt_x</p:attrName>
                                        </p:attrNameLst>
                                      </p:cBhvr>
                                      <p:tavLst>
                                        <p:tav tm="0">
                                          <p:val>
                                            <p:strVal val="#ppt_x"/>
                                          </p:val>
                                        </p:tav>
                                        <p:tav tm="100000">
                                          <p:val>
                                            <p:strVal val="#ppt_x"/>
                                          </p:val>
                                        </p:tav>
                                      </p:tavLst>
                                    </p:anim>
                                    <p:anim calcmode="lin" valueType="num">
                                      <p:cBhvr>
                                        <p:cTn id="3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123478"/>
            <a:ext cx="466725" cy="566737"/>
          </a:xfrm>
          <a:prstGeom prst="rect">
            <a:avLst/>
          </a:prstGeom>
        </p:spPr>
      </p:pic>
      <p:sp>
        <p:nvSpPr>
          <p:cNvPr id="15" name="文本框 24"/>
          <p:cNvSpPr txBox="1"/>
          <p:nvPr/>
        </p:nvSpPr>
        <p:spPr>
          <a:xfrm>
            <a:off x="1187624" y="922257"/>
            <a:ext cx="7488832" cy="1131079"/>
          </a:xfrm>
          <a:prstGeom prst="rect">
            <a:avLst/>
          </a:prstGeom>
          <a:noFill/>
        </p:spPr>
        <p:txBody>
          <a:bodyPr wrap="square" rtlCol="0">
            <a:spAutoFit/>
          </a:bodyPr>
          <a:lstStyle/>
          <a:p>
            <a:pPr marL="0" marR="0" lvl="0" indent="0" defTabSz="914400" eaLnBrk="1" fontAlgn="auto" latinLnBrk="0" hangingPunct="1">
              <a:lnSpc>
                <a:spcPts val="2700"/>
              </a:lnSpc>
              <a:spcBef>
                <a:spcPts val="0"/>
              </a:spcBef>
              <a:spcAft>
                <a:spcPts val="0"/>
              </a:spcAft>
              <a:buClrTx/>
              <a:buSzTx/>
              <a:buFontTx/>
              <a:buNone/>
              <a:tabLst/>
              <a:defRPr/>
            </a:pPr>
            <a:r>
              <a:rPr kumimoji="1" lang="zh-CN" altLang="en-US" sz="1400" kern="0" dirty="0" smtClean="0">
                <a:solidFill>
                  <a:schemeClr val="bg1"/>
                </a:solidFill>
                <a:latin typeface="微软雅黑" panose="020B0503020204020204" pitchFamily="34" charset="-122"/>
                <a:ea typeface="微软雅黑" panose="020B0503020204020204" pitchFamily="34" charset="-122"/>
                <a:cs typeface="Microsoft YaHei" charset="-122"/>
              </a:rPr>
              <a:t>冰毒，因其原料外观为</a:t>
            </a:r>
            <a:r>
              <a:rPr kumimoji="1" lang="zh-CN" altLang="en-US" sz="1400" b="1" i="1" kern="0" dirty="0" smtClean="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icrosoft YaHei" charset="-122"/>
              </a:rPr>
              <a:t>纯白结晶体</a:t>
            </a:r>
            <a:r>
              <a:rPr kumimoji="1" lang="zh-CN" altLang="en-US" sz="1400" kern="0" dirty="0" smtClean="0">
                <a:solidFill>
                  <a:schemeClr val="bg1"/>
                </a:solidFill>
                <a:latin typeface="微软雅黑" panose="020B0503020204020204" pitchFamily="34" charset="-122"/>
                <a:ea typeface="微软雅黑" panose="020B0503020204020204" pitchFamily="34" charset="-122"/>
                <a:cs typeface="Microsoft YaHei" charset="-122"/>
              </a:rPr>
              <a:t>，晶莹剔透， 由于</a:t>
            </a:r>
            <a:r>
              <a:rPr kumimoji="1" lang="zh-CN" altLang="en-US" sz="1400" b="1" i="1" kern="0" dirty="0" smtClean="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icrosoft YaHei" charset="-122"/>
              </a:rPr>
              <a:t>毒性剧烈</a:t>
            </a:r>
            <a:r>
              <a:rPr kumimoji="1" lang="zh-CN" altLang="en-US" sz="1400" kern="0" dirty="0">
                <a:solidFill>
                  <a:schemeClr val="bg1"/>
                </a:solidFill>
                <a:latin typeface="微软雅黑" panose="020B0503020204020204" pitchFamily="34" charset="-122"/>
                <a:ea typeface="微软雅黑" panose="020B0503020204020204" pitchFamily="34" charset="-122"/>
                <a:cs typeface="Microsoft YaHei" charset="-122"/>
              </a:rPr>
              <a:t>，故被吸毒、贩毒</a:t>
            </a:r>
            <a:r>
              <a:rPr kumimoji="1" lang="zh-CN" altLang="en-US" sz="1400" kern="0" dirty="0" smtClean="0">
                <a:solidFill>
                  <a:schemeClr val="bg1"/>
                </a:solidFill>
                <a:latin typeface="微软雅黑" panose="020B0503020204020204" pitchFamily="34" charset="-122"/>
                <a:ea typeface="微软雅黑" panose="020B0503020204020204" pitchFamily="34" charset="-122"/>
                <a:cs typeface="Microsoft YaHei" charset="-122"/>
              </a:rPr>
              <a:t>者称之为“冰毒”。该药小剂量时有短暂的兴奋抗疲劳作用，故其丸剂又有“大力丸”之称。作为毒品用时多为粉末，也有液体与丸剂。 </a:t>
            </a:r>
            <a:endParaRPr kumimoji="1" lang="zh-CN" altLang="en-US" sz="1400" kern="0" dirty="0">
              <a:solidFill>
                <a:schemeClr val="bg1"/>
              </a:solidFill>
              <a:latin typeface="微软雅黑" panose="020B0503020204020204" pitchFamily="34" charset="-122"/>
              <a:ea typeface="微软雅黑" panose="020B0503020204020204" pitchFamily="34" charset="-122"/>
              <a:cs typeface="Microsoft YaHei" charset="-122"/>
            </a:endParaRPr>
          </a:p>
        </p:txBody>
      </p:sp>
      <p:sp>
        <p:nvSpPr>
          <p:cNvPr id="16" name="文本框 26"/>
          <p:cNvSpPr txBox="1"/>
          <p:nvPr/>
        </p:nvSpPr>
        <p:spPr>
          <a:xfrm>
            <a:off x="503548" y="1059582"/>
            <a:ext cx="504056" cy="1200329"/>
          </a:xfrm>
          <a:prstGeom prst="rect">
            <a:avLst/>
          </a:prstGeom>
          <a:noFill/>
        </p:spPr>
        <p:txBody>
          <a:bodyPr wrap="square" rtlCol="0">
            <a:spAutoFit/>
          </a:bodyPr>
          <a:lstStyle/>
          <a:p>
            <a:r>
              <a:rPr kumimoji="1" lang="zh-CN" altLang="en-US" sz="2400" b="1" spc="730" dirty="0" smtClean="0">
                <a:solidFill>
                  <a:srgbClr val="C00000"/>
                </a:solidFill>
                <a:latin typeface="微软雅黑" panose="020B0503020204020204" pitchFamily="34" charset="-122"/>
                <a:ea typeface="微软雅黑" panose="020B0503020204020204" pitchFamily="34" charset="-122"/>
              </a:rPr>
              <a:t>冰</a:t>
            </a:r>
          </a:p>
          <a:p>
            <a:endParaRPr kumimoji="1" lang="zh-CN" altLang="en-US" sz="2400" b="1" spc="730" dirty="0" smtClean="0">
              <a:solidFill>
                <a:srgbClr val="C00000"/>
              </a:solidFill>
              <a:latin typeface="微软雅黑" panose="020B0503020204020204" pitchFamily="34" charset="-122"/>
              <a:ea typeface="微软雅黑" panose="020B0503020204020204" pitchFamily="34" charset="-122"/>
            </a:endParaRPr>
          </a:p>
          <a:p>
            <a:r>
              <a:rPr kumimoji="1" lang="zh-CN" altLang="en-US" sz="2400" b="1" spc="730" dirty="0" smtClean="0">
                <a:solidFill>
                  <a:srgbClr val="C00000"/>
                </a:solidFill>
                <a:latin typeface="微软雅黑" panose="020B0503020204020204" pitchFamily="34" charset="-122"/>
                <a:ea typeface="微软雅黑" panose="020B0503020204020204" pitchFamily="34" charset="-122"/>
              </a:rPr>
              <a:t>毒</a:t>
            </a:r>
            <a:endParaRPr kumimoji="1" lang="zh-CN" altLang="en-US" sz="2400" b="1" spc="730" dirty="0">
              <a:solidFill>
                <a:srgbClr val="C00000"/>
              </a:solidFill>
              <a:latin typeface="微软雅黑" panose="020B0503020204020204" pitchFamily="34" charset="-122"/>
              <a:ea typeface="微软雅黑" panose="020B0503020204020204" pitchFamily="34" charset="-122"/>
            </a:endParaRPr>
          </a:p>
        </p:txBody>
      </p:sp>
      <p:pic>
        <p:nvPicPr>
          <p:cNvPr id="17" name="图片 1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369378">
            <a:off x="1135617" y="2596308"/>
            <a:ext cx="3494396" cy="2325957"/>
          </a:xfrm>
          <a:prstGeom prst="rect">
            <a:avLst/>
          </a:prstGeom>
          <a:solidFill>
            <a:srgbClr val="FFFFFF">
              <a:shade val="85000"/>
            </a:srgbClr>
          </a:solidFill>
          <a:ln w="5715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8" name="图片 17"/>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220072" y="2548530"/>
            <a:ext cx="3228683" cy="242151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279" y="4288221"/>
            <a:ext cx="1294311" cy="875817"/>
          </a:xfrm>
          <a:prstGeom prst="rect">
            <a:avLst/>
          </a:prstGeom>
        </p:spPr>
      </p:pic>
    </p:spTree>
    <p:extLst>
      <p:ext uri="{BB962C8B-B14F-4D97-AF65-F5344CB8AC3E}">
        <p14:creationId xmlns:p14="http://schemas.microsoft.com/office/powerpoint/2010/main" val="19143111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80">
                                          <p:stCondLst>
                                            <p:cond delay="0"/>
                                          </p:stCondLst>
                                        </p:cTn>
                                        <p:tgtEl>
                                          <p:spTgt spid="16"/>
                                        </p:tgtEl>
                                      </p:cBhvr>
                                    </p:animEffect>
                                    <p:anim calcmode="lin" valueType="num">
                                      <p:cBhvr>
                                        <p:cTn id="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3" dur="26">
                                          <p:stCondLst>
                                            <p:cond delay="650"/>
                                          </p:stCondLst>
                                        </p:cTn>
                                        <p:tgtEl>
                                          <p:spTgt spid="16"/>
                                        </p:tgtEl>
                                      </p:cBhvr>
                                      <p:to x="100000" y="60000"/>
                                    </p:animScale>
                                    <p:animScale>
                                      <p:cBhvr>
                                        <p:cTn id="14" dur="166" decel="50000">
                                          <p:stCondLst>
                                            <p:cond delay="676"/>
                                          </p:stCondLst>
                                        </p:cTn>
                                        <p:tgtEl>
                                          <p:spTgt spid="16"/>
                                        </p:tgtEl>
                                      </p:cBhvr>
                                      <p:to x="100000" y="100000"/>
                                    </p:animScale>
                                    <p:animScale>
                                      <p:cBhvr>
                                        <p:cTn id="15" dur="26">
                                          <p:stCondLst>
                                            <p:cond delay="1312"/>
                                          </p:stCondLst>
                                        </p:cTn>
                                        <p:tgtEl>
                                          <p:spTgt spid="16"/>
                                        </p:tgtEl>
                                      </p:cBhvr>
                                      <p:to x="100000" y="80000"/>
                                    </p:animScale>
                                    <p:animScale>
                                      <p:cBhvr>
                                        <p:cTn id="16" dur="166" decel="50000">
                                          <p:stCondLst>
                                            <p:cond delay="1338"/>
                                          </p:stCondLst>
                                        </p:cTn>
                                        <p:tgtEl>
                                          <p:spTgt spid="16"/>
                                        </p:tgtEl>
                                      </p:cBhvr>
                                      <p:to x="100000" y="100000"/>
                                    </p:animScale>
                                    <p:animScale>
                                      <p:cBhvr>
                                        <p:cTn id="17" dur="26">
                                          <p:stCondLst>
                                            <p:cond delay="1642"/>
                                          </p:stCondLst>
                                        </p:cTn>
                                        <p:tgtEl>
                                          <p:spTgt spid="16"/>
                                        </p:tgtEl>
                                      </p:cBhvr>
                                      <p:to x="100000" y="90000"/>
                                    </p:animScale>
                                    <p:animScale>
                                      <p:cBhvr>
                                        <p:cTn id="18" dur="166" decel="50000">
                                          <p:stCondLst>
                                            <p:cond delay="1668"/>
                                          </p:stCondLst>
                                        </p:cTn>
                                        <p:tgtEl>
                                          <p:spTgt spid="16"/>
                                        </p:tgtEl>
                                      </p:cBhvr>
                                      <p:to x="100000" y="100000"/>
                                    </p:animScale>
                                    <p:animScale>
                                      <p:cBhvr>
                                        <p:cTn id="19" dur="26">
                                          <p:stCondLst>
                                            <p:cond delay="1808"/>
                                          </p:stCondLst>
                                        </p:cTn>
                                        <p:tgtEl>
                                          <p:spTgt spid="16"/>
                                        </p:tgtEl>
                                      </p:cBhvr>
                                      <p:to x="100000" y="95000"/>
                                    </p:animScale>
                                    <p:animScale>
                                      <p:cBhvr>
                                        <p:cTn id="20" dur="166" decel="50000">
                                          <p:stCondLst>
                                            <p:cond delay="1834"/>
                                          </p:stCondLst>
                                        </p:cTn>
                                        <p:tgtEl>
                                          <p:spTgt spid="16"/>
                                        </p:tgtEl>
                                      </p:cBhvr>
                                      <p:to x="100000" y="100000"/>
                                    </p:animScale>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42" presetClass="entr" presetSubtype="0"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1000"/>
                                        <p:tgtEl>
                                          <p:spTgt spid="18"/>
                                        </p:tgtEl>
                                      </p:cBhvr>
                                    </p:animEffect>
                                    <p:anim calcmode="lin" valueType="num">
                                      <p:cBhvr>
                                        <p:cTn id="35" dur="1000" fill="hold"/>
                                        <p:tgtEl>
                                          <p:spTgt spid="18"/>
                                        </p:tgtEl>
                                        <p:attrNameLst>
                                          <p:attrName>ppt_x</p:attrName>
                                        </p:attrNameLst>
                                      </p:cBhvr>
                                      <p:tavLst>
                                        <p:tav tm="0">
                                          <p:val>
                                            <p:strVal val="#ppt_x"/>
                                          </p:val>
                                        </p:tav>
                                        <p:tav tm="100000">
                                          <p:val>
                                            <p:strVal val="#ppt_x"/>
                                          </p:val>
                                        </p:tav>
                                      </p:tavLst>
                                    </p:anim>
                                    <p:anim calcmode="lin" valueType="num">
                                      <p:cBhvr>
                                        <p:cTn id="3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123478"/>
            <a:ext cx="466725" cy="566737"/>
          </a:xfrm>
          <a:prstGeom prst="rect">
            <a:avLst/>
          </a:prstGeom>
        </p:spPr>
      </p:pic>
      <p:sp>
        <p:nvSpPr>
          <p:cNvPr id="15" name="文本框 24"/>
          <p:cNvSpPr txBox="1"/>
          <p:nvPr/>
        </p:nvSpPr>
        <p:spPr>
          <a:xfrm>
            <a:off x="1187624" y="922257"/>
            <a:ext cx="7488832" cy="1087221"/>
          </a:xfrm>
          <a:prstGeom prst="rect">
            <a:avLst/>
          </a:prstGeom>
          <a:noFill/>
        </p:spPr>
        <p:txBody>
          <a:bodyPr wrap="square" rtlCol="0">
            <a:spAutoFit/>
          </a:bodyPr>
          <a:lstStyle/>
          <a:p>
            <a:pPr marL="0" marR="0" lvl="0" indent="0" defTabSz="914400" eaLnBrk="1" fontAlgn="auto" latinLnBrk="0" hangingPunct="1">
              <a:lnSpc>
                <a:spcPts val="2700"/>
              </a:lnSpc>
              <a:spcBef>
                <a:spcPts val="0"/>
              </a:spcBef>
              <a:spcAft>
                <a:spcPts val="0"/>
              </a:spcAft>
              <a:buClrTx/>
              <a:buSzTx/>
              <a:buFontTx/>
              <a:buNone/>
              <a:tabLst/>
              <a:defRPr/>
            </a:pPr>
            <a:r>
              <a:rPr kumimoji="1" lang="zh-CN" altLang="en-US" sz="1400" kern="0" dirty="0" smtClean="0">
                <a:solidFill>
                  <a:schemeClr val="bg1"/>
                </a:solidFill>
                <a:latin typeface="微软雅黑" panose="020B0503020204020204" pitchFamily="34" charset="-122"/>
                <a:ea typeface="微软雅黑" panose="020B0503020204020204" pitchFamily="34" charset="-122"/>
                <a:cs typeface="Microsoft YaHei" charset="-122"/>
              </a:rPr>
              <a:t>多呈白色晶体状，无臭，味苦而麻。不宜注射。</a:t>
            </a:r>
            <a:r>
              <a:rPr kumimoji="1" lang="zh-CN" altLang="en-US" sz="1400" kern="0" dirty="0">
                <a:solidFill>
                  <a:schemeClr val="bg1"/>
                </a:solidFill>
                <a:latin typeface="微软雅黑" panose="020B0503020204020204" pitchFamily="34" charset="-122"/>
                <a:ea typeface="微软雅黑" panose="020B0503020204020204" pitchFamily="34" charset="-122"/>
                <a:cs typeface="Microsoft YaHei" charset="-122"/>
              </a:rPr>
              <a:t>可卡因偏向使人兴奋，它对消化系统、免疫系统、心血管系统和泌尿生殖系统都有损伤作用，尤其作为剂量依赖性肝毒素，可导致肝细胞</a:t>
            </a:r>
            <a:r>
              <a:rPr kumimoji="1" lang="zh-CN" altLang="en-US" sz="1400" kern="0" dirty="0" smtClean="0">
                <a:solidFill>
                  <a:schemeClr val="bg1"/>
                </a:solidFill>
                <a:latin typeface="微软雅黑" panose="020B0503020204020204" pitchFamily="34" charset="-122"/>
                <a:ea typeface="微软雅黑" panose="020B0503020204020204" pitchFamily="34" charset="-122"/>
                <a:cs typeface="Microsoft YaHei" charset="-122"/>
              </a:rPr>
              <a:t>坏死。</a:t>
            </a:r>
            <a:endParaRPr kumimoji="1" lang="en-US" altLang="zh-CN"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icrosoft YaHei" charset="-122"/>
            </a:endParaRPr>
          </a:p>
        </p:txBody>
      </p:sp>
      <p:sp>
        <p:nvSpPr>
          <p:cNvPr id="16" name="文本框 26"/>
          <p:cNvSpPr txBox="1"/>
          <p:nvPr/>
        </p:nvSpPr>
        <p:spPr>
          <a:xfrm>
            <a:off x="539552" y="1059582"/>
            <a:ext cx="504056" cy="1200329"/>
          </a:xfrm>
          <a:prstGeom prst="rect">
            <a:avLst/>
          </a:prstGeom>
          <a:noFill/>
        </p:spPr>
        <p:txBody>
          <a:bodyPr wrap="square" rtlCol="0">
            <a:spAutoFit/>
          </a:bodyPr>
          <a:lstStyle/>
          <a:p>
            <a:r>
              <a:rPr kumimoji="1" lang="zh-CN" altLang="en-US" sz="2400" b="1" spc="730" dirty="0" smtClean="0">
                <a:solidFill>
                  <a:srgbClr val="C00000"/>
                </a:solidFill>
                <a:latin typeface="微软雅黑" panose="020B0503020204020204" pitchFamily="34" charset="-122"/>
                <a:ea typeface="微软雅黑" panose="020B0503020204020204" pitchFamily="34" charset="-122"/>
              </a:rPr>
              <a:t>可卡因</a:t>
            </a:r>
            <a:endParaRPr kumimoji="1" lang="zh-CN" altLang="en-US" sz="2400" b="1" spc="730" dirty="0">
              <a:solidFill>
                <a:srgbClr val="C00000"/>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279" y="4288221"/>
            <a:ext cx="1294311" cy="875817"/>
          </a:xfrm>
          <a:prstGeom prst="rect">
            <a:avLst/>
          </a:prstGeom>
        </p:spPr>
      </p:pic>
      <p:grpSp>
        <p:nvGrpSpPr>
          <p:cNvPr id="6" name="组合 5"/>
          <p:cNvGrpSpPr/>
          <p:nvPr/>
        </p:nvGrpSpPr>
        <p:grpSpPr>
          <a:xfrm>
            <a:off x="1475656" y="2192727"/>
            <a:ext cx="3071911" cy="2363047"/>
            <a:chOff x="1475656" y="2192727"/>
            <a:chExt cx="3071911" cy="2363047"/>
          </a:xfrm>
        </p:grpSpPr>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75656" y="2192727"/>
              <a:ext cx="3071911" cy="2116826"/>
            </a:xfrm>
            <a:prstGeom prst="rect">
              <a:avLst/>
            </a:prstGeom>
          </p:spPr>
        </p:pic>
        <p:sp>
          <p:nvSpPr>
            <p:cNvPr id="5" name="TextBox 4"/>
            <p:cNvSpPr txBox="1"/>
            <p:nvPr/>
          </p:nvSpPr>
          <p:spPr>
            <a:xfrm>
              <a:off x="2411760" y="4309553"/>
              <a:ext cx="1080120" cy="246221"/>
            </a:xfrm>
            <a:prstGeom prst="rect">
              <a:avLst/>
            </a:prstGeom>
            <a:noFill/>
          </p:spPr>
          <p:txBody>
            <a:bodyPr wrap="square" lIns="0" tIns="0" rIns="0" bIns="0" rtlCol="0">
              <a:spAutoFit/>
            </a:bodyPr>
            <a:lstStyle/>
            <a:p>
              <a:r>
                <a:rPr lang="zh-CN" altLang="en-US" sz="1600" b="1" dirty="0" smtClean="0">
                  <a:solidFill>
                    <a:schemeClr val="bg1"/>
                  </a:solidFill>
                  <a:latin typeface="微软雅黑" pitchFamily="34" charset="-122"/>
                  <a:ea typeface="微软雅黑" pitchFamily="34" charset="-122"/>
                </a:rPr>
                <a:t>可卡因</a:t>
              </a:r>
            </a:p>
          </p:txBody>
        </p:sp>
      </p:grpSp>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51461" y="2192727"/>
            <a:ext cx="3274208" cy="2095493"/>
          </a:xfrm>
          <a:prstGeom prst="rect">
            <a:avLst/>
          </a:prstGeom>
        </p:spPr>
      </p:pic>
    </p:spTree>
    <p:extLst>
      <p:ext uri="{BB962C8B-B14F-4D97-AF65-F5344CB8AC3E}">
        <p14:creationId xmlns:p14="http://schemas.microsoft.com/office/powerpoint/2010/main" val="35370939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80">
                                          <p:stCondLst>
                                            <p:cond delay="0"/>
                                          </p:stCondLst>
                                        </p:cTn>
                                        <p:tgtEl>
                                          <p:spTgt spid="16"/>
                                        </p:tgtEl>
                                      </p:cBhvr>
                                    </p:animEffect>
                                    <p:anim calcmode="lin" valueType="num">
                                      <p:cBhvr>
                                        <p:cTn id="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3" dur="26">
                                          <p:stCondLst>
                                            <p:cond delay="650"/>
                                          </p:stCondLst>
                                        </p:cTn>
                                        <p:tgtEl>
                                          <p:spTgt spid="16"/>
                                        </p:tgtEl>
                                      </p:cBhvr>
                                      <p:to x="100000" y="60000"/>
                                    </p:animScale>
                                    <p:animScale>
                                      <p:cBhvr>
                                        <p:cTn id="14" dur="166" decel="50000">
                                          <p:stCondLst>
                                            <p:cond delay="676"/>
                                          </p:stCondLst>
                                        </p:cTn>
                                        <p:tgtEl>
                                          <p:spTgt spid="16"/>
                                        </p:tgtEl>
                                      </p:cBhvr>
                                      <p:to x="100000" y="100000"/>
                                    </p:animScale>
                                    <p:animScale>
                                      <p:cBhvr>
                                        <p:cTn id="15" dur="26">
                                          <p:stCondLst>
                                            <p:cond delay="1312"/>
                                          </p:stCondLst>
                                        </p:cTn>
                                        <p:tgtEl>
                                          <p:spTgt spid="16"/>
                                        </p:tgtEl>
                                      </p:cBhvr>
                                      <p:to x="100000" y="80000"/>
                                    </p:animScale>
                                    <p:animScale>
                                      <p:cBhvr>
                                        <p:cTn id="16" dur="166" decel="50000">
                                          <p:stCondLst>
                                            <p:cond delay="1338"/>
                                          </p:stCondLst>
                                        </p:cTn>
                                        <p:tgtEl>
                                          <p:spTgt spid="16"/>
                                        </p:tgtEl>
                                      </p:cBhvr>
                                      <p:to x="100000" y="100000"/>
                                    </p:animScale>
                                    <p:animScale>
                                      <p:cBhvr>
                                        <p:cTn id="17" dur="26">
                                          <p:stCondLst>
                                            <p:cond delay="1642"/>
                                          </p:stCondLst>
                                        </p:cTn>
                                        <p:tgtEl>
                                          <p:spTgt spid="16"/>
                                        </p:tgtEl>
                                      </p:cBhvr>
                                      <p:to x="100000" y="90000"/>
                                    </p:animScale>
                                    <p:animScale>
                                      <p:cBhvr>
                                        <p:cTn id="18" dur="166" decel="50000">
                                          <p:stCondLst>
                                            <p:cond delay="1668"/>
                                          </p:stCondLst>
                                        </p:cTn>
                                        <p:tgtEl>
                                          <p:spTgt spid="16"/>
                                        </p:tgtEl>
                                      </p:cBhvr>
                                      <p:to x="100000" y="100000"/>
                                    </p:animScale>
                                    <p:animScale>
                                      <p:cBhvr>
                                        <p:cTn id="19" dur="26">
                                          <p:stCondLst>
                                            <p:cond delay="1808"/>
                                          </p:stCondLst>
                                        </p:cTn>
                                        <p:tgtEl>
                                          <p:spTgt spid="16"/>
                                        </p:tgtEl>
                                      </p:cBhvr>
                                      <p:to x="100000" y="95000"/>
                                    </p:animScale>
                                    <p:animScale>
                                      <p:cBhvr>
                                        <p:cTn id="20" dur="166" decel="50000">
                                          <p:stCondLst>
                                            <p:cond delay="1834"/>
                                          </p:stCondLst>
                                        </p:cTn>
                                        <p:tgtEl>
                                          <p:spTgt spid="16"/>
                                        </p:tgtEl>
                                      </p:cBhvr>
                                      <p:to x="100000" y="100000"/>
                                    </p:animScale>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0"/>
                                        <p:tgtEl>
                                          <p:spTgt spid="15"/>
                                        </p:tgtEl>
                                      </p:cBhvr>
                                    </p:animEffect>
                                  </p:childTnLst>
                                </p:cTn>
                              </p:par>
                              <p:par>
                                <p:cTn id="25" presetID="14" presetClass="entr" presetSubtype="1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2000"/>
                                        <p:tgtEl>
                                          <p:spTgt spid="6"/>
                                        </p:tgtEl>
                                      </p:cBhvr>
                                    </p:animEffect>
                                  </p:childTnLst>
                                </p:cTn>
                              </p:par>
                              <p:par>
                                <p:cTn id="28" presetID="14" presetClass="entr" presetSubtype="1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randombar(horizontal)">
                                      <p:cBhvr>
                                        <p:cTn id="30"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123478"/>
            <a:ext cx="466725" cy="566737"/>
          </a:xfrm>
          <a:prstGeom prst="rect">
            <a:avLst/>
          </a:prstGeom>
        </p:spPr>
      </p:pic>
      <p:grpSp>
        <p:nvGrpSpPr>
          <p:cNvPr id="2" name="组合 1"/>
          <p:cNvGrpSpPr/>
          <p:nvPr/>
        </p:nvGrpSpPr>
        <p:grpSpPr>
          <a:xfrm>
            <a:off x="539552" y="922257"/>
            <a:ext cx="8136904" cy="1337654"/>
            <a:chOff x="539552" y="922257"/>
            <a:chExt cx="8136904" cy="1337654"/>
          </a:xfrm>
        </p:grpSpPr>
        <p:sp>
          <p:nvSpPr>
            <p:cNvPr id="15" name="文本框 24"/>
            <p:cNvSpPr txBox="1"/>
            <p:nvPr/>
          </p:nvSpPr>
          <p:spPr>
            <a:xfrm>
              <a:off x="1187624" y="922257"/>
              <a:ext cx="7488832" cy="1087221"/>
            </a:xfrm>
            <a:prstGeom prst="rect">
              <a:avLst/>
            </a:prstGeom>
            <a:noFill/>
          </p:spPr>
          <p:txBody>
            <a:bodyPr wrap="square" rtlCol="0">
              <a:spAutoFit/>
            </a:bodyPr>
            <a:lstStyle/>
            <a:p>
              <a:pPr marL="0" marR="0" lvl="0" indent="0" defTabSz="914400" eaLnBrk="1" fontAlgn="auto" latinLnBrk="0" hangingPunct="1">
                <a:lnSpc>
                  <a:spcPts val="2700"/>
                </a:lnSpc>
                <a:spcBef>
                  <a:spcPts val="0"/>
                </a:spcBef>
                <a:spcAft>
                  <a:spcPts val="0"/>
                </a:spcAft>
                <a:buClrTx/>
                <a:buSzTx/>
                <a:buFontTx/>
                <a:buNone/>
                <a:tabLst/>
                <a:defRPr/>
              </a:pPr>
              <a:r>
                <a:rPr kumimoji="1" lang="zh-CN" altLang="en-US" sz="1400" kern="0" dirty="0" smtClean="0">
                  <a:solidFill>
                    <a:schemeClr val="bg1"/>
                  </a:solidFill>
                  <a:latin typeface="微软雅黑" panose="020B0503020204020204" pitchFamily="34" charset="-122"/>
                  <a:ea typeface="微软雅黑" panose="020B0503020204020204" pitchFamily="34" charset="-122"/>
                  <a:cs typeface="Microsoft YaHei" charset="-122"/>
                </a:rPr>
                <a:t>海洛因，俗称白粉、白面、几号 ，</a:t>
              </a:r>
              <a:r>
                <a:rPr lang="zh-CN" altLang="en-US" sz="1400" dirty="0" smtClean="0">
                  <a:solidFill>
                    <a:schemeClr val="bg1"/>
                  </a:solidFill>
                </a:rPr>
                <a:t>是</a:t>
              </a:r>
              <a:r>
                <a:rPr lang="zh-CN" altLang="en-US" sz="1400" dirty="0">
                  <a:solidFill>
                    <a:schemeClr val="bg1"/>
                  </a:solidFill>
                </a:rPr>
                <a:t>阿片类毒品，一般为白色或灰色块状、粉末状</a:t>
              </a:r>
              <a:r>
                <a:rPr lang="zh-CN" altLang="en-US" sz="1400" dirty="0" smtClean="0">
                  <a:solidFill>
                    <a:schemeClr val="bg1"/>
                  </a:solidFill>
                </a:rPr>
                <a:t>物质还</a:t>
              </a:r>
              <a:r>
                <a:rPr lang="zh-CN" altLang="en-US" sz="1400" dirty="0">
                  <a:solidFill>
                    <a:schemeClr val="bg1"/>
                  </a:solidFill>
                </a:rPr>
                <a:t>有一些因掺入其他物质后呈</a:t>
              </a:r>
              <a:r>
                <a:rPr lang="zh-CN" altLang="en-US" sz="1400" dirty="0" smtClean="0">
                  <a:solidFill>
                    <a:schemeClr val="bg1"/>
                  </a:solidFill>
                </a:rPr>
                <a:t>浅黄、灰色等</a:t>
              </a:r>
              <a:r>
                <a:rPr lang="zh-CN" altLang="en-US" sz="1400" dirty="0">
                  <a:solidFill>
                    <a:schemeClr val="bg1"/>
                  </a:solidFill>
                </a:rPr>
                <a:t>，</a:t>
              </a:r>
              <a:r>
                <a:rPr kumimoji="1" lang="zh-CN" altLang="en-US" sz="1400" kern="0" dirty="0" smtClean="0">
                  <a:solidFill>
                    <a:schemeClr val="bg1"/>
                  </a:solidFill>
                  <a:latin typeface="微软雅黑" panose="020B0503020204020204" pitchFamily="34" charset="-122"/>
                  <a:ea typeface="微软雅黑" panose="020B0503020204020204" pitchFamily="34" charset="-122"/>
                  <a:cs typeface="Microsoft YaHei" charset="-122"/>
                </a:rPr>
                <a:t>长期吸食、注射海洛因可使</a:t>
              </a:r>
              <a:r>
                <a:rPr kumimoji="1" lang="zh-CN" altLang="en-US" sz="1400" kern="0" dirty="0" smtClean="0">
                  <a:solidFill>
                    <a:srgbClr val="FF0000"/>
                  </a:solidFill>
                  <a:latin typeface="微软雅黑" panose="020B0503020204020204" pitchFamily="34" charset="-122"/>
                  <a:ea typeface="微软雅黑" panose="020B0503020204020204" pitchFamily="34" charset="-122"/>
                  <a:cs typeface="Microsoft YaHei" charset="-122"/>
                </a:rPr>
                <a:t>人格解体、心理变态和寿命缩减，尤其对神经系统</a:t>
              </a:r>
              <a:r>
                <a:rPr kumimoji="1" lang="zh-CN" altLang="en-US" sz="1400" kern="0" dirty="0" smtClean="0">
                  <a:solidFill>
                    <a:schemeClr val="bg1"/>
                  </a:solidFill>
                  <a:latin typeface="微软雅黑" panose="020B0503020204020204" pitchFamily="34" charset="-122"/>
                  <a:ea typeface="微软雅黑" panose="020B0503020204020204" pitchFamily="34" charset="-122"/>
                  <a:cs typeface="Microsoft YaHei" charset="-122"/>
                </a:rPr>
                <a:t>伤害最为明显。</a:t>
              </a:r>
              <a:endParaRPr kumimoji="1" lang="zh-CN" altLang="en-US" sz="1400" kern="0" dirty="0">
                <a:solidFill>
                  <a:schemeClr val="bg1"/>
                </a:solidFill>
                <a:latin typeface="微软雅黑" panose="020B0503020204020204" pitchFamily="34" charset="-122"/>
                <a:ea typeface="微软雅黑" panose="020B0503020204020204" pitchFamily="34" charset="-122"/>
                <a:cs typeface="Microsoft YaHei" charset="-122"/>
              </a:endParaRPr>
            </a:p>
          </p:txBody>
        </p:sp>
        <p:sp>
          <p:nvSpPr>
            <p:cNvPr id="16" name="文本框 26"/>
            <p:cNvSpPr txBox="1"/>
            <p:nvPr/>
          </p:nvSpPr>
          <p:spPr>
            <a:xfrm>
              <a:off x="539552" y="1059582"/>
              <a:ext cx="504056" cy="1200329"/>
            </a:xfrm>
            <a:prstGeom prst="rect">
              <a:avLst/>
            </a:prstGeom>
            <a:noFill/>
          </p:spPr>
          <p:txBody>
            <a:bodyPr wrap="square" rtlCol="0">
              <a:spAutoFit/>
            </a:bodyPr>
            <a:lstStyle/>
            <a:p>
              <a:r>
                <a:rPr kumimoji="1" lang="zh-CN" altLang="en-US" sz="2400" b="1" spc="730" dirty="0" smtClean="0">
                  <a:solidFill>
                    <a:srgbClr val="C00000"/>
                  </a:solidFill>
                  <a:latin typeface="微软雅黑" panose="020B0503020204020204" pitchFamily="34" charset="-122"/>
                  <a:ea typeface="微软雅黑" panose="020B0503020204020204" pitchFamily="34" charset="-122"/>
                </a:rPr>
                <a:t>海洛因</a:t>
              </a:r>
              <a:endParaRPr kumimoji="1" lang="zh-CN" altLang="en-US" sz="2400" b="1" spc="730" dirty="0">
                <a:solidFill>
                  <a:srgbClr val="C00000"/>
                </a:solidFill>
                <a:latin typeface="微软雅黑" panose="020B0503020204020204" pitchFamily="34" charset="-122"/>
                <a:ea typeface="微软雅黑" panose="020B0503020204020204" pitchFamily="34" charset="-122"/>
              </a:endParaRPr>
            </a:p>
          </p:txBody>
        </p:sp>
      </p:gr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279" y="4288221"/>
            <a:ext cx="1294311" cy="875817"/>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1600" y="2427734"/>
            <a:ext cx="2762250" cy="2133600"/>
          </a:xfrm>
          <a:prstGeom prst="rect">
            <a:avLst/>
          </a:prstGeom>
        </p:spPr>
      </p:pic>
      <p:pic>
        <p:nvPicPr>
          <p:cNvPr id="4" name="图片 3"/>
          <p:cNvPicPr>
            <a:picLocks/>
          </p:cNvPicPr>
          <p:nvPr/>
        </p:nvPicPr>
        <p:blipFill>
          <a:blip r:embed="rId6">
            <a:extLst>
              <a:ext uri="{28A0092B-C50C-407E-A947-70E740481C1C}">
                <a14:useLocalDpi xmlns:a14="http://schemas.microsoft.com/office/drawing/2010/main" val="0"/>
              </a:ext>
            </a:extLst>
          </a:blip>
          <a:stretch>
            <a:fillRect/>
          </a:stretch>
        </p:blipFill>
        <p:spPr>
          <a:xfrm>
            <a:off x="6300192" y="2507673"/>
            <a:ext cx="2759631" cy="2218456"/>
          </a:xfrm>
          <a:prstGeom prst="rect">
            <a:avLst/>
          </a:prstGeom>
        </p:spPr>
      </p:pic>
      <p:pic>
        <p:nvPicPr>
          <p:cNvPr id="5" name="图片 4"/>
          <p:cNvPicPr>
            <a:picLocks/>
          </p:cNvPicPr>
          <p:nvPr/>
        </p:nvPicPr>
        <p:blipFill>
          <a:blip r:embed="rId7">
            <a:extLst>
              <a:ext uri="{28A0092B-C50C-407E-A947-70E740481C1C}">
                <a14:useLocalDpi xmlns:a14="http://schemas.microsoft.com/office/drawing/2010/main" val="0"/>
              </a:ext>
            </a:extLst>
          </a:blip>
          <a:stretch>
            <a:fillRect/>
          </a:stretch>
        </p:blipFill>
        <p:spPr>
          <a:xfrm>
            <a:off x="3846780" y="2427734"/>
            <a:ext cx="2462168" cy="1999720"/>
          </a:xfrm>
          <a:prstGeom prst="rect">
            <a:avLst/>
          </a:prstGeom>
        </p:spPr>
      </p:pic>
    </p:spTree>
    <p:extLst>
      <p:ext uri="{BB962C8B-B14F-4D97-AF65-F5344CB8AC3E}">
        <p14:creationId xmlns:p14="http://schemas.microsoft.com/office/powerpoint/2010/main" val="85747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par>
                                <p:cTn id="21" presetID="3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1000" fill="hold"/>
                                        <p:tgtEl>
                                          <p:spTgt spid="3"/>
                                        </p:tgtEl>
                                        <p:attrNameLst>
                                          <p:attrName>ppt_w</p:attrName>
                                        </p:attrNameLst>
                                      </p:cBhvr>
                                      <p:tavLst>
                                        <p:tav tm="0">
                                          <p:val>
                                            <p:fltVal val="0"/>
                                          </p:val>
                                        </p:tav>
                                        <p:tav tm="100000">
                                          <p:val>
                                            <p:strVal val="#ppt_w"/>
                                          </p:val>
                                        </p:tav>
                                      </p:tavLst>
                                    </p:anim>
                                    <p:anim calcmode="lin" valueType="num">
                                      <p:cBhvr>
                                        <p:cTn id="24" dur="1000" fill="hold"/>
                                        <p:tgtEl>
                                          <p:spTgt spid="3"/>
                                        </p:tgtEl>
                                        <p:attrNameLst>
                                          <p:attrName>ppt_h</p:attrName>
                                        </p:attrNameLst>
                                      </p:cBhvr>
                                      <p:tavLst>
                                        <p:tav tm="0">
                                          <p:val>
                                            <p:fltVal val="0"/>
                                          </p:val>
                                        </p:tav>
                                        <p:tav tm="100000">
                                          <p:val>
                                            <p:strVal val="#ppt_h"/>
                                          </p:val>
                                        </p:tav>
                                      </p:tavLst>
                                    </p:anim>
                                    <p:anim calcmode="lin" valueType="num">
                                      <p:cBhvr>
                                        <p:cTn id="25" dur="1000" fill="hold"/>
                                        <p:tgtEl>
                                          <p:spTgt spid="3"/>
                                        </p:tgtEl>
                                        <p:attrNameLst>
                                          <p:attrName>style.rotation</p:attrName>
                                        </p:attrNameLst>
                                      </p:cBhvr>
                                      <p:tavLst>
                                        <p:tav tm="0">
                                          <p:val>
                                            <p:fltVal val="90"/>
                                          </p:val>
                                        </p:tav>
                                        <p:tav tm="100000">
                                          <p:val>
                                            <p:fltVal val="0"/>
                                          </p:val>
                                        </p:tav>
                                      </p:tavLst>
                                    </p:anim>
                                    <p:animEffect transition="in" filter="fade">
                                      <p:cBhvr>
                                        <p:cTn id="26" dur="1000"/>
                                        <p:tgtEl>
                                          <p:spTgt spid="3"/>
                                        </p:tgtEl>
                                      </p:cBhvr>
                                    </p:animEffect>
                                  </p:childTnLst>
                                </p:cTn>
                              </p:par>
                              <p:par>
                                <p:cTn id="27" presetID="31" presetClass="entr" presetSubtype="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1000" fill="hold"/>
                                        <p:tgtEl>
                                          <p:spTgt spid="4"/>
                                        </p:tgtEl>
                                        <p:attrNameLst>
                                          <p:attrName>ppt_w</p:attrName>
                                        </p:attrNameLst>
                                      </p:cBhvr>
                                      <p:tavLst>
                                        <p:tav tm="0">
                                          <p:val>
                                            <p:fltVal val="0"/>
                                          </p:val>
                                        </p:tav>
                                        <p:tav tm="100000">
                                          <p:val>
                                            <p:strVal val="#ppt_w"/>
                                          </p:val>
                                        </p:tav>
                                      </p:tavLst>
                                    </p:anim>
                                    <p:anim calcmode="lin" valueType="num">
                                      <p:cBhvr>
                                        <p:cTn id="30" dur="1000" fill="hold"/>
                                        <p:tgtEl>
                                          <p:spTgt spid="4"/>
                                        </p:tgtEl>
                                        <p:attrNameLst>
                                          <p:attrName>ppt_h</p:attrName>
                                        </p:attrNameLst>
                                      </p:cBhvr>
                                      <p:tavLst>
                                        <p:tav tm="0">
                                          <p:val>
                                            <p:fltVal val="0"/>
                                          </p:val>
                                        </p:tav>
                                        <p:tav tm="100000">
                                          <p:val>
                                            <p:strVal val="#ppt_h"/>
                                          </p:val>
                                        </p:tav>
                                      </p:tavLst>
                                    </p:anim>
                                    <p:anim calcmode="lin" valueType="num">
                                      <p:cBhvr>
                                        <p:cTn id="31" dur="1000" fill="hold"/>
                                        <p:tgtEl>
                                          <p:spTgt spid="4"/>
                                        </p:tgtEl>
                                        <p:attrNameLst>
                                          <p:attrName>style.rotation</p:attrName>
                                        </p:attrNameLst>
                                      </p:cBhvr>
                                      <p:tavLst>
                                        <p:tav tm="0">
                                          <p:val>
                                            <p:fltVal val="90"/>
                                          </p:val>
                                        </p:tav>
                                        <p:tav tm="100000">
                                          <p:val>
                                            <p:fltVal val="0"/>
                                          </p:val>
                                        </p:tav>
                                      </p:tavLst>
                                    </p:anim>
                                    <p:animEffect transition="in" filter="fade">
                                      <p:cBhvr>
                                        <p:cTn id="32" dur="1000"/>
                                        <p:tgtEl>
                                          <p:spTgt spid="4"/>
                                        </p:tgtEl>
                                      </p:cBhvr>
                                    </p:animEffect>
                                  </p:childTnLst>
                                </p:cTn>
                              </p:par>
                              <p:par>
                                <p:cTn id="33" presetID="31" presetClass="entr" presetSubtype="0"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fltVal val="0"/>
                                          </p:val>
                                        </p:tav>
                                        <p:tav tm="100000">
                                          <p:val>
                                            <p:strVal val="#ppt_w"/>
                                          </p:val>
                                        </p:tav>
                                      </p:tavLst>
                                    </p:anim>
                                    <p:anim calcmode="lin" valueType="num">
                                      <p:cBhvr>
                                        <p:cTn id="36" dur="1000" fill="hold"/>
                                        <p:tgtEl>
                                          <p:spTgt spid="5"/>
                                        </p:tgtEl>
                                        <p:attrNameLst>
                                          <p:attrName>ppt_h</p:attrName>
                                        </p:attrNameLst>
                                      </p:cBhvr>
                                      <p:tavLst>
                                        <p:tav tm="0">
                                          <p:val>
                                            <p:fltVal val="0"/>
                                          </p:val>
                                        </p:tav>
                                        <p:tav tm="100000">
                                          <p:val>
                                            <p:strVal val="#ppt_h"/>
                                          </p:val>
                                        </p:tav>
                                      </p:tavLst>
                                    </p:anim>
                                    <p:anim calcmode="lin" valueType="num">
                                      <p:cBhvr>
                                        <p:cTn id="37" dur="1000" fill="hold"/>
                                        <p:tgtEl>
                                          <p:spTgt spid="5"/>
                                        </p:tgtEl>
                                        <p:attrNameLst>
                                          <p:attrName>style.rotation</p:attrName>
                                        </p:attrNameLst>
                                      </p:cBhvr>
                                      <p:tavLst>
                                        <p:tav tm="0">
                                          <p:val>
                                            <p:fltVal val="90"/>
                                          </p:val>
                                        </p:tav>
                                        <p:tav tm="100000">
                                          <p:val>
                                            <p:fltVal val="0"/>
                                          </p:val>
                                        </p:tav>
                                      </p:tavLst>
                                    </p:anim>
                                    <p:animEffect transition="in" filter="fade">
                                      <p:cBhvr>
                                        <p:cTn id="3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123478"/>
            <a:ext cx="466725" cy="566737"/>
          </a:xfrm>
          <a:prstGeom prst="rect">
            <a:avLst/>
          </a:prstGeom>
        </p:spPr>
      </p:pic>
      <p:sp>
        <p:nvSpPr>
          <p:cNvPr id="15" name="文本框 24"/>
          <p:cNvSpPr txBox="1"/>
          <p:nvPr/>
        </p:nvSpPr>
        <p:spPr>
          <a:xfrm>
            <a:off x="1187624" y="1124489"/>
            <a:ext cx="7488832" cy="740972"/>
          </a:xfrm>
          <a:prstGeom prst="rect">
            <a:avLst/>
          </a:prstGeom>
          <a:noFill/>
        </p:spPr>
        <p:txBody>
          <a:bodyPr wrap="square" rtlCol="0">
            <a:spAutoFit/>
          </a:bodyPr>
          <a:lstStyle/>
          <a:p>
            <a:pPr marL="0" marR="0" lvl="0" indent="0" defTabSz="914400" eaLnBrk="1" fontAlgn="auto" latinLnBrk="0" hangingPunct="1">
              <a:lnSpc>
                <a:spcPts val="2700"/>
              </a:lnSpc>
              <a:spcBef>
                <a:spcPts val="0"/>
              </a:spcBef>
              <a:spcAft>
                <a:spcPts val="0"/>
              </a:spcAft>
              <a:buClrTx/>
              <a:buSzTx/>
              <a:buFontTx/>
              <a:buNone/>
              <a:tabLst/>
              <a:defRPr/>
            </a:pPr>
            <a:r>
              <a:rPr lang="zh-CN" altLang="en-US" sz="1400" dirty="0" smtClean="0">
                <a:solidFill>
                  <a:schemeClr val="bg1"/>
                </a:solidFill>
              </a:rPr>
              <a:t>大麻</a:t>
            </a:r>
            <a:r>
              <a:rPr lang="zh-CN" altLang="en-US" sz="1400" dirty="0">
                <a:solidFill>
                  <a:schemeClr val="bg1"/>
                </a:solidFill>
              </a:rPr>
              <a:t>有</a:t>
            </a:r>
            <a:r>
              <a:rPr lang="zh-CN" altLang="en-US" sz="1400" dirty="0" smtClean="0">
                <a:solidFill>
                  <a:schemeClr val="bg1"/>
                </a:solidFill>
              </a:rPr>
              <a:t>植物</a:t>
            </a:r>
            <a:r>
              <a:rPr lang="zh-CN" altLang="en-US" sz="1400" dirty="0">
                <a:solidFill>
                  <a:schemeClr val="bg1"/>
                </a:solidFill>
              </a:rPr>
              <a:t>干</a:t>
            </a:r>
            <a:r>
              <a:rPr lang="zh-CN" altLang="en-US" sz="1400" dirty="0" smtClean="0">
                <a:solidFill>
                  <a:schemeClr val="bg1"/>
                </a:solidFill>
              </a:rPr>
              <a:t>品、</a:t>
            </a:r>
            <a:r>
              <a:rPr lang="zh-CN" altLang="en-US" sz="1400" dirty="0">
                <a:solidFill>
                  <a:schemeClr val="bg1"/>
                </a:solidFill>
              </a:rPr>
              <a:t>大麻</a:t>
            </a:r>
            <a:r>
              <a:rPr lang="zh-CN" altLang="en-US" sz="1400" dirty="0" smtClean="0">
                <a:solidFill>
                  <a:schemeClr val="bg1"/>
                </a:solidFill>
              </a:rPr>
              <a:t>树脂 、</a:t>
            </a:r>
            <a:r>
              <a:rPr lang="zh-CN" altLang="en-US" sz="1400" dirty="0">
                <a:solidFill>
                  <a:schemeClr val="bg1"/>
                </a:solidFill>
              </a:rPr>
              <a:t>大</a:t>
            </a:r>
            <a:r>
              <a:rPr lang="zh-CN" altLang="en-US" sz="1400" dirty="0" smtClean="0">
                <a:solidFill>
                  <a:schemeClr val="bg1"/>
                </a:solidFill>
              </a:rPr>
              <a:t>麻油、</a:t>
            </a:r>
            <a:r>
              <a:rPr lang="zh-CN" altLang="en-US" sz="1400" dirty="0">
                <a:solidFill>
                  <a:schemeClr val="bg1"/>
                </a:solidFill>
              </a:rPr>
              <a:t>长期吸食大麻可诱发精神错乱、偏执和</a:t>
            </a:r>
            <a:r>
              <a:rPr lang="zh-CN" altLang="en-US" sz="1400" dirty="0" smtClean="0">
                <a:solidFill>
                  <a:schemeClr val="bg1"/>
                </a:solidFill>
              </a:rPr>
              <a:t>妄想，</a:t>
            </a:r>
            <a:r>
              <a:rPr kumimoji="1" lang="zh-CN" altLang="en-US" sz="1400" kern="0" dirty="0" smtClean="0">
                <a:solidFill>
                  <a:schemeClr val="bg1"/>
                </a:solidFill>
                <a:latin typeface="微软雅黑" panose="020B0503020204020204" pitchFamily="34" charset="-122"/>
                <a:ea typeface="微软雅黑" panose="020B0503020204020204" pitchFamily="34" charset="-122"/>
                <a:cs typeface="Microsoft YaHei" charset="-122"/>
              </a:rPr>
              <a:t>骤然停用可发生激动、不安、食欲下降、失眠、体温下降甚至寒战、发热、震颤。</a:t>
            </a:r>
            <a:endParaRPr kumimoji="1" lang="zh-CN" altLang="en-US" sz="1400" kern="0" dirty="0">
              <a:solidFill>
                <a:schemeClr val="bg1"/>
              </a:solidFill>
              <a:latin typeface="微软雅黑" panose="020B0503020204020204" pitchFamily="34" charset="-122"/>
              <a:ea typeface="微软雅黑" panose="020B0503020204020204" pitchFamily="34" charset="-122"/>
              <a:cs typeface="Microsoft YaHei" charset="-122"/>
            </a:endParaRPr>
          </a:p>
        </p:txBody>
      </p:sp>
      <p:sp>
        <p:nvSpPr>
          <p:cNvPr id="16" name="文本框 26"/>
          <p:cNvSpPr txBox="1"/>
          <p:nvPr/>
        </p:nvSpPr>
        <p:spPr>
          <a:xfrm>
            <a:off x="539552" y="1083389"/>
            <a:ext cx="504056" cy="1200329"/>
          </a:xfrm>
          <a:prstGeom prst="rect">
            <a:avLst/>
          </a:prstGeom>
          <a:noFill/>
        </p:spPr>
        <p:txBody>
          <a:bodyPr wrap="square" rtlCol="0">
            <a:spAutoFit/>
          </a:bodyPr>
          <a:lstStyle/>
          <a:p>
            <a:r>
              <a:rPr kumimoji="1" lang="zh-CN" altLang="en-US" sz="2400" b="1" spc="730" smtClean="0">
                <a:solidFill>
                  <a:srgbClr val="C00000"/>
                </a:solidFill>
                <a:latin typeface="微软雅黑" panose="020B0503020204020204" pitchFamily="34" charset="-122"/>
                <a:ea typeface="微软雅黑" panose="020B0503020204020204" pitchFamily="34" charset="-122"/>
              </a:rPr>
              <a:t>大</a:t>
            </a:r>
          </a:p>
          <a:p>
            <a:endParaRPr kumimoji="1" lang="zh-CN" altLang="en-US" sz="2400" b="1" spc="730" smtClean="0">
              <a:solidFill>
                <a:srgbClr val="C00000"/>
              </a:solidFill>
              <a:latin typeface="微软雅黑" panose="020B0503020204020204" pitchFamily="34" charset="-122"/>
              <a:ea typeface="微软雅黑" panose="020B0503020204020204" pitchFamily="34" charset="-122"/>
            </a:endParaRPr>
          </a:p>
          <a:p>
            <a:r>
              <a:rPr kumimoji="1" lang="zh-CN" altLang="en-US" sz="2400" b="1" spc="730" smtClean="0">
                <a:solidFill>
                  <a:srgbClr val="C00000"/>
                </a:solidFill>
                <a:latin typeface="微软雅黑" panose="020B0503020204020204" pitchFamily="34" charset="-122"/>
                <a:ea typeface="微软雅黑" panose="020B0503020204020204" pitchFamily="34" charset="-122"/>
              </a:rPr>
              <a:t>麻</a:t>
            </a:r>
            <a:endParaRPr kumimoji="1" lang="zh-CN" altLang="en-US" sz="2400" b="1" spc="730" dirty="0">
              <a:solidFill>
                <a:srgbClr val="C00000"/>
              </a:solidFill>
              <a:latin typeface="微软雅黑" panose="020B0503020204020204" pitchFamily="34" charset="-122"/>
              <a:ea typeface="微软雅黑" panose="020B0503020204020204" pitchFamily="34" charset="-122"/>
            </a:endParaRPr>
          </a:p>
        </p:txBody>
      </p:sp>
      <p:pic>
        <p:nvPicPr>
          <p:cNvPr id="18" name="图片 17"/>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0279" y="2355726"/>
            <a:ext cx="2149953" cy="1584176"/>
          </a:xfrm>
          <a:prstGeom prst="rect">
            <a:avLst/>
          </a:prstGeom>
          <a:ln w="57150" cap="rnd">
            <a:solidFill>
              <a:schemeClr val="tx1"/>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279" y="4288221"/>
            <a:ext cx="1294311" cy="875817"/>
          </a:xfrm>
          <a:prstGeom prst="rect">
            <a:avLst/>
          </a:prstGeom>
        </p:spPr>
      </p:pic>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76056" y="2390574"/>
            <a:ext cx="1905000" cy="1514475"/>
          </a:xfrm>
          <a:prstGeom prst="rect">
            <a:avLst/>
          </a:prstGeom>
        </p:spPr>
      </p:pic>
      <p:grpSp>
        <p:nvGrpSpPr>
          <p:cNvPr id="5" name="组合 4"/>
          <p:cNvGrpSpPr/>
          <p:nvPr/>
        </p:nvGrpSpPr>
        <p:grpSpPr>
          <a:xfrm>
            <a:off x="2297988" y="2349711"/>
            <a:ext cx="2394305" cy="1856817"/>
            <a:chOff x="2297988" y="2349711"/>
            <a:chExt cx="2394305" cy="1856817"/>
          </a:xfrm>
        </p:grpSpPr>
        <p:pic>
          <p:nvPicPr>
            <p:cNvPr id="17" name="图片 16"/>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rot="369378">
              <a:off x="2297988" y="2349711"/>
              <a:ext cx="2394305" cy="1596203"/>
            </a:xfrm>
            <a:prstGeom prst="rect">
              <a:avLst/>
            </a:prstGeom>
            <a:solidFill>
              <a:srgbClr val="FFFFFF">
                <a:shade val="85000"/>
              </a:srgbClr>
            </a:solidFill>
            <a:ln w="5715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4" name="TextBox 3"/>
            <p:cNvSpPr txBox="1"/>
            <p:nvPr/>
          </p:nvSpPr>
          <p:spPr>
            <a:xfrm>
              <a:off x="2771800" y="4037251"/>
              <a:ext cx="1728192" cy="169277"/>
            </a:xfrm>
            <a:prstGeom prst="rect">
              <a:avLst/>
            </a:prstGeom>
            <a:noFill/>
          </p:spPr>
          <p:txBody>
            <a:bodyPr wrap="square" lIns="0" tIns="0" rIns="0" bIns="0" rtlCol="0">
              <a:spAutoFit/>
            </a:bodyPr>
            <a:lstStyle/>
            <a:p>
              <a:r>
                <a:rPr lang="zh-CN" altLang="en-US" sz="1100" b="1" dirty="0" smtClean="0">
                  <a:solidFill>
                    <a:schemeClr val="bg1"/>
                  </a:solidFill>
                  <a:latin typeface="微软雅黑" pitchFamily="34" charset="-122"/>
                  <a:ea typeface="微软雅黑" pitchFamily="34" charset="-122"/>
                </a:rPr>
                <a:t>大麻植物干品</a:t>
              </a:r>
            </a:p>
          </p:txBody>
        </p:sp>
      </p:grpSp>
      <p:grpSp>
        <p:nvGrpSpPr>
          <p:cNvPr id="7" name="组合 6"/>
          <p:cNvGrpSpPr/>
          <p:nvPr/>
        </p:nvGrpSpPr>
        <p:grpSpPr>
          <a:xfrm>
            <a:off x="7092280" y="2134500"/>
            <a:ext cx="1897337" cy="2019834"/>
            <a:chOff x="7092280" y="2134500"/>
            <a:chExt cx="1897337" cy="2019834"/>
          </a:xfrm>
        </p:grpSpPr>
        <p:pic>
          <p:nvPicPr>
            <p:cNvPr id="3" name="图片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92280" y="2134500"/>
              <a:ext cx="1897337" cy="1794339"/>
            </a:xfrm>
            <a:prstGeom prst="rect">
              <a:avLst/>
            </a:prstGeom>
          </p:spPr>
        </p:pic>
        <p:sp>
          <p:nvSpPr>
            <p:cNvPr id="6" name="TextBox 5"/>
            <p:cNvSpPr txBox="1"/>
            <p:nvPr/>
          </p:nvSpPr>
          <p:spPr>
            <a:xfrm>
              <a:off x="8044321" y="3985057"/>
              <a:ext cx="635508" cy="169277"/>
            </a:xfrm>
            <a:prstGeom prst="rect">
              <a:avLst/>
            </a:prstGeom>
            <a:noFill/>
          </p:spPr>
          <p:txBody>
            <a:bodyPr wrap="square" lIns="0" tIns="0" rIns="0" bIns="0" rtlCol="0">
              <a:spAutoFit/>
            </a:bodyPr>
            <a:lstStyle/>
            <a:p>
              <a:r>
                <a:rPr lang="zh-CN" altLang="en-US" sz="1100" b="1" dirty="0" smtClean="0">
                  <a:solidFill>
                    <a:schemeClr val="bg1"/>
                  </a:solidFill>
                  <a:latin typeface="微软雅黑" pitchFamily="34" charset="-122"/>
                  <a:ea typeface="微软雅黑" pitchFamily="34" charset="-122"/>
                </a:rPr>
                <a:t>大麻油</a:t>
              </a:r>
            </a:p>
          </p:txBody>
        </p:sp>
      </p:grpSp>
    </p:spTree>
    <p:extLst>
      <p:ext uri="{BB962C8B-B14F-4D97-AF65-F5344CB8AC3E}">
        <p14:creationId xmlns:p14="http://schemas.microsoft.com/office/powerpoint/2010/main" val="23581917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290">
                                          <p:stCondLst>
                                            <p:cond delay="0"/>
                                          </p:stCondLst>
                                        </p:cTn>
                                        <p:tgtEl>
                                          <p:spTgt spid="16"/>
                                        </p:tgtEl>
                                      </p:cBhvr>
                                    </p:animEffect>
                                    <p:anim calcmode="lin" valueType="num">
                                      <p:cBhvr>
                                        <p:cTn id="8" dur="911"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6"/>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6"/>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6"/>
                                        </p:tgtEl>
                                        <p:attrNameLst>
                                          <p:attrName>ppt_y</p:attrName>
                                        </p:attrNameLst>
                                      </p:cBhvr>
                                      <p:tavLst>
                                        <p:tav tm="0" fmla="#ppt_y-sin(pi*$)/81">
                                          <p:val>
                                            <p:fltVal val="0"/>
                                          </p:val>
                                        </p:tav>
                                        <p:tav tm="100000">
                                          <p:val>
                                            <p:fltVal val="1"/>
                                          </p:val>
                                        </p:tav>
                                      </p:tavLst>
                                    </p:anim>
                                    <p:animScale>
                                      <p:cBhvr>
                                        <p:cTn id="13" dur="13">
                                          <p:stCondLst>
                                            <p:cond delay="325"/>
                                          </p:stCondLst>
                                        </p:cTn>
                                        <p:tgtEl>
                                          <p:spTgt spid="16"/>
                                        </p:tgtEl>
                                      </p:cBhvr>
                                      <p:to x="100000" y="60000"/>
                                    </p:animScale>
                                    <p:animScale>
                                      <p:cBhvr>
                                        <p:cTn id="14" dur="83" decel="50000">
                                          <p:stCondLst>
                                            <p:cond delay="338"/>
                                          </p:stCondLst>
                                        </p:cTn>
                                        <p:tgtEl>
                                          <p:spTgt spid="16"/>
                                        </p:tgtEl>
                                      </p:cBhvr>
                                      <p:to x="100000" y="100000"/>
                                    </p:animScale>
                                    <p:animScale>
                                      <p:cBhvr>
                                        <p:cTn id="15" dur="13">
                                          <p:stCondLst>
                                            <p:cond delay="656"/>
                                          </p:stCondLst>
                                        </p:cTn>
                                        <p:tgtEl>
                                          <p:spTgt spid="16"/>
                                        </p:tgtEl>
                                      </p:cBhvr>
                                      <p:to x="100000" y="80000"/>
                                    </p:animScale>
                                    <p:animScale>
                                      <p:cBhvr>
                                        <p:cTn id="16" dur="83" decel="50000">
                                          <p:stCondLst>
                                            <p:cond delay="669"/>
                                          </p:stCondLst>
                                        </p:cTn>
                                        <p:tgtEl>
                                          <p:spTgt spid="16"/>
                                        </p:tgtEl>
                                      </p:cBhvr>
                                      <p:to x="100000" y="100000"/>
                                    </p:animScale>
                                    <p:animScale>
                                      <p:cBhvr>
                                        <p:cTn id="17" dur="13">
                                          <p:stCondLst>
                                            <p:cond delay="821"/>
                                          </p:stCondLst>
                                        </p:cTn>
                                        <p:tgtEl>
                                          <p:spTgt spid="16"/>
                                        </p:tgtEl>
                                      </p:cBhvr>
                                      <p:to x="100000" y="90000"/>
                                    </p:animScale>
                                    <p:animScale>
                                      <p:cBhvr>
                                        <p:cTn id="18" dur="83" decel="50000">
                                          <p:stCondLst>
                                            <p:cond delay="834"/>
                                          </p:stCondLst>
                                        </p:cTn>
                                        <p:tgtEl>
                                          <p:spTgt spid="16"/>
                                        </p:tgtEl>
                                      </p:cBhvr>
                                      <p:to x="100000" y="100000"/>
                                    </p:animScale>
                                    <p:animScale>
                                      <p:cBhvr>
                                        <p:cTn id="19" dur="13">
                                          <p:stCondLst>
                                            <p:cond delay="904"/>
                                          </p:stCondLst>
                                        </p:cTn>
                                        <p:tgtEl>
                                          <p:spTgt spid="16"/>
                                        </p:tgtEl>
                                      </p:cBhvr>
                                      <p:to x="100000" y="95000"/>
                                    </p:animScale>
                                    <p:animScale>
                                      <p:cBhvr>
                                        <p:cTn id="20" dur="83" decel="50000">
                                          <p:stCondLst>
                                            <p:cond delay="917"/>
                                          </p:stCondLst>
                                        </p:cTn>
                                        <p:tgtEl>
                                          <p:spTgt spid="16"/>
                                        </p:tgtEl>
                                      </p:cBhvr>
                                      <p:to x="100000" y="100000"/>
                                    </p:animScale>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2000"/>
                                        <p:tgtEl>
                                          <p:spTgt spid="15"/>
                                        </p:tgtEl>
                                      </p:cBhvr>
                                    </p:animEffect>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ppt_x"/>
                                          </p:val>
                                        </p:tav>
                                        <p:tav tm="100000">
                                          <p:val>
                                            <p:strVal val="#ppt_x"/>
                                          </p:val>
                                        </p:tav>
                                      </p:tavLst>
                                    </p:anim>
                                    <p:anim calcmode="lin" valueType="num">
                                      <p:cBhvr additive="base">
                                        <p:cTn id="36" dur="500" fill="hold"/>
                                        <p:tgtEl>
                                          <p:spTgt spid="2"/>
                                        </p:tgtEl>
                                        <p:attrNameLst>
                                          <p:attrName>ppt_y</p:attrName>
                                        </p:attrNameLst>
                                      </p:cBhvr>
                                      <p:tavLst>
                                        <p:tav tm="0">
                                          <p:val>
                                            <p:strVal val="1+#ppt_h/2"/>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1+#ppt_w/2"/>
                                          </p:val>
                                        </p:tav>
                                        <p:tav tm="100000">
                                          <p:val>
                                            <p:strVal val="#ppt_x"/>
                                          </p:val>
                                        </p:tav>
                                      </p:tavLst>
                                    </p:anim>
                                    <p:anim calcmode="lin" valueType="num">
                                      <p:cBhvr additive="base">
                                        <p:cTn id="4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123478"/>
            <a:ext cx="466725" cy="566737"/>
          </a:xfrm>
          <a:prstGeom prst="rect">
            <a:avLst/>
          </a:prstGeom>
        </p:spPr>
      </p:pic>
      <p:sp>
        <p:nvSpPr>
          <p:cNvPr id="15" name="文本框 24"/>
          <p:cNvSpPr txBox="1"/>
          <p:nvPr/>
        </p:nvSpPr>
        <p:spPr>
          <a:xfrm>
            <a:off x="1187624" y="922257"/>
            <a:ext cx="7488832" cy="1477328"/>
          </a:xfrm>
          <a:prstGeom prst="rect">
            <a:avLst/>
          </a:prstGeom>
          <a:noFill/>
        </p:spPr>
        <p:txBody>
          <a:bodyPr wrap="square" rtlCol="0">
            <a:spAutoFit/>
          </a:bodyPr>
          <a:lstStyle/>
          <a:p>
            <a:pPr marL="0" marR="0" lvl="0" indent="0" defTabSz="914400" eaLnBrk="1" fontAlgn="auto" latinLnBrk="0" hangingPunct="1">
              <a:lnSpc>
                <a:spcPts val="2700"/>
              </a:lnSpc>
              <a:spcBef>
                <a:spcPts val="0"/>
              </a:spcBef>
              <a:spcAft>
                <a:spcPts val="0"/>
              </a:spcAft>
              <a:buClrTx/>
              <a:buSzTx/>
              <a:buFontTx/>
              <a:buNone/>
              <a:tabLst/>
              <a:defRPr/>
            </a:pPr>
            <a:r>
              <a:rPr kumimoji="1" lang="zh-CN" altLang="en-US" sz="1400" kern="0" dirty="0" smtClean="0">
                <a:solidFill>
                  <a:schemeClr val="bg1"/>
                </a:solidFill>
                <a:latin typeface="微软雅黑" panose="020B0503020204020204" pitchFamily="34" charset="-122"/>
                <a:ea typeface="微软雅黑" panose="020B0503020204020204" pitchFamily="34" charset="-122"/>
                <a:cs typeface="Microsoft YaHei" charset="-122"/>
              </a:rPr>
              <a:t>兴奋剂原义为“供赛马使用的一种鸦片麻醉混合剂”。后来国际上规定为</a:t>
            </a:r>
            <a:r>
              <a:rPr lang="zh-CN" altLang="en-US" sz="1400" dirty="0">
                <a:solidFill>
                  <a:schemeClr val="bg1"/>
                </a:solidFill>
              </a:rPr>
              <a:t>：</a:t>
            </a:r>
            <a:r>
              <a:rPr lang="zh-CN" altLang="en-US" sz="1400" dirty="0" smtClean="0">
                <a:solidFill>
                  <a:schemeClr val="bg1"/>
                </a:solidFill>
              </a:rPr>
              <a:t>凡是</a:t>
            </a:r>
            <a:r>
              <a:rPr lang="zh-CN" altLang="en-US" sz="1400" dirty="0">
                <a:solidFill>
                  <a:schemeClr val="bg1"/>
                </a:solidFill>
              </a:rPr>
              <a:t>能提高运动成绩并对人体有害的药物都是</a:t>
            </a:r>
            <a:r>
              <a:rPr lang="zh-CN" altLang="en-US" sz="1400" dirty="0" smtClean="0">
                <a:solidFill>
                  <a:schemeClr val="bg1"/>
                </a:solidFill>
              </a:rPr>
              <a:t>兴奋剂。</a:t>
            </a:r>
            <a:r>
              <a:rPr kumimoji="1" lang="zh-CN" altLang="en-US" sz="1400" kern="0" dirty="0" smtClean="0">
                <a:solidFill>
                  <a:schemeClr val="bg1"/>
                </a:solidFill>
                <a:latin typeface="微软雅黑" panose="020B0503020204020204" pitchFamily="34" charset="-122"/>
                <a:ea typeface="微软雅黑" panose="020B0503020204020204" pitchFamily="34" charset="-122"/>
                <a:cs typeface="Microsoft YaHei" charset="-122"/>
              </a:rPr>
              <a:t>它</a:t>
            </a:r>
            <a:r>
              <a:rPr kumimoji="1" lang="zh-CN" altLang="en-US" sz="1400" kern="0" dirty="0">
                <a:solidFill>
                  <a:schemeClr val="bg1"/>
                </a:solidFill>
                <a:latin typeface="微软雅黑" panose="020B0503020204020204" pitchFamily="34" charset="-122"/>
                <a:ea typeface="微软雅黑" panose="020B0503020204020204" pitchFamily="34" charset="-122"/>
                <a:cs typeface="Microsoft YaHei" charset="-122"/>
              </a:rPr>
              <a:t>能使</a:t>
            </a:r>
            <a:r>
              <a:rPr kumimoji="1" lang="zh-CN" altLang="en-US" sz="1400" kern="0" dirty="0">
                <a:solidFill>
                  <a:srgbClr val="FF0000"/>
                </a:solidFill>
                <a:latin typeface="微软雅黑" panose="020B0503020204020204" pitchFamily="34" charset="-122"/>
                <a:ea typeface="微软雅黑" panose="020B0503020204020204" pitchFamily="34" charset="-122"/>
                <a:cs typeface="Microsoft YaHei" charset="-122"/>
              </a:rPr>
              <a:t>运动员消除疲劳，增强体力和兴奋，提高运动速度</a:t>
            </a:r>
            <a:r>
              <a:rPr kumimoji="1" lang="zh-CN" altLang="en-US" sz="1400" kern="0" dirty="0">
                <a:solidFill>
                  <a:schemeClr val="bg1"/>
                </a:solidFill>
                <a:latin typeface="微软雅黑" panose="020B0503020204020204" pitchFamily="34" charset="-122"/>
                <a:ea typeface="微软雅黑" panose="020B0503020204020204" pitchFamily="34" charset="-122"/>
                <a:cs typeface="Microsoft YaHei" charset="-122"/>
              </a:rPr>
              <a:t>。使用兴奋剂，</a:t>
            </a:r>
            <a:r>
              <a:rPr kumimoji="1" lang="zh-CN" altLang="en-US" sz="1400" kern="0" dirty="0" smtClean="0">
                <a:solidFill>
                  <a:schemeClr val="bg1"/>
                </a:solidFill>
                <a:latin typeface="微软雅黑" panose="020B0503020204020204" pitchFamily="34" charset="-122"/>
                <a:ea typeface="微软雅黑" panose="020B0503020204020204" pitchFamily="34" charset="-122"/>
                <a:cs typeface="Microsoft YaHei" charset="-122"/>
              </a:rPr>
              <a:t>将会使服用者，</a:t>
            </a:r>
            <a:r>
              <a:rPr kumimoji="1" lang="zh-CN" altLang="en-US" sz="1400" kern="0" dirty="0">
                <a:solidFill>
                  <a:srgbClr val="FF0000"/>
                </a:solidFill>
                <a:latin typeface="微软雅黑" panose="020B0503020204020204" pitchFamily="34" charset="-122"/>
                <a:ea typeface="微软雅黑" panose="020B0503020204020204" pitchFamily="34" charset="-122"/>
                <a:cs typeface="Microsoft YaHei" charset="-122"/>
              </a:rPr>
              <a:t>成年女性男性化，男子过早秃顶，前列腺炎，前列腺肥大，患糖尿病，心脏病</a:t>
            </a:r>
            <a:r>
              <a:rPr kumimoji="1" lang="zh-CN" altLang="en-US" sz="1400" kern="0" dirty="0">
                <a:solidFill>
                  <a:schemeClr val="bg1"/>
                </a:solidFill>
                <a:latin typeface="微软雅黑" panose="020B0503020204020204" pitchFamily="34" charset="-122"/>
                <a:ea typeface="微软雅黑" panose="020B0503020204020204" pitchFamily="34" charset="-122"/>
                <a:cs typeface="Microsoft YaHei" charset="-122"/>
              </a:rPr>
              <a:t>等，严重损害人的身心健康。</a:t>
            </a:r>
          </a:p>
        </p:txBody>
      </p:sp>
      <p:sp>
        <p:nvSpPr>
          <p:cNvPr id="16" name="文本框 26"/>
          <p:cNvSpPr txBox="1"/>
          <p:nvPr/>
        </p:nvSpPr>
        <p:spPr>
          <a:xfrm>
            <a:off x="539552" y="1059582"/>
            <a:ext cx="504056" cy="1200329"/>
          </a:xfrm>
          <a:prstGeom prst="rect">
            <a:avLst/>
          </a:prstGeom>
          <a:noFill/>
        </p:spPr>
        <p:txBody>
          <a:bodyPr wrap="square" rtlCol="0">
            <a:spAutoFit/>
          </a:bodyPr>
          <a:lstStyle/>
          <a:p>
            <a:r>
              <a:rPr kumimoji="1" lang="zh-CN" altLang="en-US" sz="2400" b="1" spc="730" dirty="0" smtClean="0">
                <a:solidFill>
                  <a:srgbClr val="C00000"/>
                </a:solidFill>
                <a:latin typeface="微软雅黑" panose="020B0503020204020204" pitchFamily="34" charset="-122"/>
                <a:ea typeface="微软雅黑" panose="020B0503020204020204" pitchFamily="34" charset="-122"/>
              </a:rPr>
              <a:t>兴奋剂</a:t>
            </a:r>
            <a:endParaRPr kumimoji="1" lang="zh-CN" altLang="en-US" sz="2400" b="1" spc="730" dirty="0">
              <a:solidFill>
                <a:srgbClr val="C00000"/>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279" y="4288221"/>
            <a:ext cx="1294311" cy="875817"/>
          </a:xfrm>
          <a:prstGeom prst="rect">
            <a:avLst/>
          </a:prstGeom>
        </p:spPr>
      </p:pic>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2874" y="2712795"/>
            <a:ext cx="2695596" cy="1755507"/>
          </a:xfrm>
          <a:prstGeom prst="rect">
            <a:avLst/>
          </a:prstGeom>
        </p:spPr>
      </p:pic>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32017" y="2637897"/>
            <a:ext cx="2784309" cy="2088232"/>
          </a:xfrm>
          <a:prstGeom prst="rect">
            <a:avLst/>
          </a:prstGeom>
        </p:spPr>
      </p:pic>
      <p:pic>
        <p:nvPicPr>
          <p:cNvPr id="4" name="图片 3"/>
          <p:cNvPicPr>
            <a:picLocks/>
          </p:cNvPicPr>
          <p:nvPr/>
        </p:nvPicPr>
        <p:blipFill>
          <a:blip r:embed="rId7">
            <a:extLst>
              <a:ext uri="{28A0092B-C50C-407E-A947-70E740481C1C}">
                <a14:useLocalDpi xmlns:a14="http://schemas.microsoft.com/office/drawing/2010/main" val="0"/>
              </a:ext>
            </a:extLst>
          </a:blip>
          <a:stretch>
            <a:fillRect/>
          </a:stretch>
        </p:blipFill>
        <p:spPr>
          <a:xfrm>
            <a:off x="6016326" y="2562997"/>
            <a:ext cx="2809595" cy="1905305"/>
          </a:xfrm>
          <a:prstGeom prst="rect">
            <a:avLst/>
          </a:prstGeom>
        </p:spPr>
      </p:pic>
    </p:spTree>
    <p:extLst>
      <p:ext uri="{BB962C8B-B14F-4D97-AF65-F5344CB8AC3E}">
        <p14:creationId xmlns:p14="http://schemas.microsoft.com/office/powerpoint/2010/main" val="35612153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80">
                                          <p:stCondLst>
                                            <p:cond delay="0"/>
                                          </p:stCondLst>
                                        </p:cTn>
                                        <p:tgtEl>
                                          <p:spTgt spid="16"/>
                                        </p:tgtEl>
                                      </p:cBhvr>
                                    </p:animEffect>
                                    <p:anim calcmode="lin" valueType="num">
                                      <p:cBhvr>
                                        <p:cTn id="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3" dur="26">
                                          <p:stCondLst>
                                            <p:cond delay="650"/>
                                          </p:stCondLst>
                                        </p:cTn>
                                        <p:tgtEl>
                                          <p:spTgt spid="16"/>
                                        </p:tgtEl>
                                      </p:cBhvr>
                                      <p:to x="100000" y="60000"/>
                                    </p:animScale>
                                    <p:animScale>
                                      <p:cBhvr>
                                        <p:cTn id="14" dur="166" decel="50000">
                                          <p:stCondLst>
                                            <p:cond delay="676"/>
                                          </p:stCondLst>
                                        </p:cTn>
                                        <p:tgtEl>
                                          <p:spTgt spid="16"/>
                                        </p:tgtEl>
                                      </p:cBhvr>
                                      <p:to x="100000" y="100000"/>
                                    </p:animScale>
                                    <p:animScale>
                                      <p:cBhvr>
                                        <p:cTn id="15" dur="26">
                                          <p:stCondLst>
                                            <p:cond delay="1312"/>
                                          </p:stCondLst>
                                        </p:cTn>
                                        <p:tgtEl>
                                          <p:spTgt spid="16"/>
                                        </p:tgtEl>
                                      </p:cBhvr>
                                      <p:to x="100000" y="80000"/>
                                    </p:animScale>
                                    <p:animScale>
                                      <p:cBhvr>
                                        <p:cTn id="16" dur="166" decel="50000">
                                          <p:stCondLst>
                                            <p:cond delay="1338"/>
                                          </p:stCondLst>
                                        </p:cTn>
                                        <p:tgtEl>
                                          <p:spTgt spid="16"/>
                                        </p:tgtEl>
                                      </p:cBhvr>
                                      <p:to x="100000" y="100000"/>
                                    </p:animScale>
                                    <p:animScale>
                                      <p:cBhvr>
                                        <p:cTn id="17" dur="26">
                                          <p:stCondLst>
                                            <p:cond delay="1642"/>
                                          </p:stCondLst>
                                        </p:cTn>
                                        <p:tgtEl>
                                          <p:spTgt spid="16"/>
                                        </p:tgtEl>
                                      </p:cBhvr>
                                      <p:to x="100000" y="90000"/>
                                    </p:animScale>
                                    <p:animScale>
                                      <p:cBhvr>
                                        <p:cTn id="18" dur="166" decel="50000">
                                          <p:stCondLst>
                                            <p:cond delay="1668"/>
                                          </p:stCondLst>
                                        </p:cTn>
                                        <p:tgtEl>
                                          <p:spTgt spid="16"/>
                                        </p:tgtEl>
                                      </p:cBhvr>
                                      <p:to x="100000" y="100000"/>
                                    </p:animScale>
                                    <p:animScale>
                                      <p:cBhvr>
                                        <p:cTn id="19" dur="26">
                                          <p:stCondLst>
                                            <p:cond delay="1808"/>
                                          </p:stCondLst>
                                        </p:cTn>
                                        <p:tgtEl>
                                          <p:spTgt spid="16"/>
                                        </p:tgtEl>
                                      </p:cBhvr>
                                      <p:to x="100000" y="95000"/>
                                    </p:animScale>
                                    <p:animScale>
                                      <p:cBhvr>
                                        <p:cTn id="20" dur="166" decel="50000">
                                          <p:stCondLst>
                                            <p:cond delay="1834"/>
                                          </p:stCondLst>
                                        </p:cTn>
                                        <p:tgtEl>
                                          <p:spTgt spid="16"/>
                                        </p:tgtEl>
                                      </p:cBhvr>
                                      <p:to x="100000" y="100000"/>
                                    </p:animScale>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21" presetClass="entr" presetSubtype="1"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heel(1)">
                                      <p:cBhvr>
                                        <p:cTn id="27" dur="2000"/>
                                        <p:tgtEl>
                                          <p:spTgt spid="2"/>
                                        </p:tgtEl>
                                      </p:cBhvr>
                                    </p:animEffect>
                                  </p:childTnLst>
                                </p:cTn>
                              </p:par>
                              <p:par>
                                <p:cTn id="28" presetID="21" presetClass="entr" presetSubtype="1"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heel(1)">
                                      <p:cBhvr>
                                        <p:cTn id="30" dur="2000"/>
                                        <p:tgtEl>
                                          <p:spTgt spid="3"/>
                                        </p:tgtEl>
                                      </p:cBhvr>
                                    </p:animEffect>
                                  </p:childTnLst>
                                </p:cTn>
                              </p:par>
                              <p:par>
                                <p:cTn id="31" presetID="21" presetClass="entr" presetSubtype="1"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heel(1)">
                                      <p:cBhvr>
                                        <p:cTn id="3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50" y="-6451"/>
            <a:ext cx="9309100" cy="5237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4431228" y="2643758"/>
            <a:ext cx="2492991" cy="646331"/>
          </a:xfrm>
          <a:prstGeom prst="rect">
            <a:avLst/>
          </a:prstGeom>
          <a:noFill/>
        </p:spPr>
        <p:txBody>
          <a:bodyPr wrap="none" rtlCol="0">
            <a:spAutoFit/>
          </a:bodyPr>
          <a:lstStyle/>
          <a:p>
            <a:pPr marL="0" lvl="1" algn="ctr"/>
            <a:r>
              <a:rPr lang="zh-CN" altLang="en-US" sz="3600" b="1" dirty="0" smtClean="0">
                <a:solidFill>
                  <a:srgbClr val="C00000"/>
                </a:solidFill>
                <a:latin typeface="+mj-ea"/>
                <a:ea typeface="+mj-ea"/>
              </a:rPr>
              <a:t>毒品的防范</a:t>
            </a:r>
            <a:endParaRPr lang="en-US" altLang="zh-CN" sz="3600" b="1" dirty="0">
              <a:solidFill>
                <a:srgbClr val="C00000"/>
              </a:solidFill>
              <a:latin typeface="+mj-ea"/>
              <a:ea typeface="+mj-ea"/>
            </a:endParaRPr>
          </a:p>
        </p:txBody>
      </p:sp>
      <p:grpSp>
        <p:nvGrpSpPr>
          <p:cNvPr id="14" name="组合 13"/>
          <p:cNvGrpSpPr/>
          <p:nvPr/>
        </p:nvGrpSpPr>
        <p:grpSpPr>
          <a:xfrm>
            <a:off x="2699792" y="2292472"/>
            <a:ext cx="1602228" cy="1359398"/>
            <a:chOff x="1881842" y="2656049"/>
            <a:chExt cx="2397222" cy="2093640"/>
          </a:xfrm>
        </p:grpSpPr>
        <p:grpSp>
          <p:nvGrpSpPr>
            <p:cNvPr id="15" name="组合 14"/>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1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no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25"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tx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16"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18" name="TextBox 93"/>
            <p:cNvSpPr txBox="1"/>
            <p:nvPr/>
          </p:nvSpPr>
          <p:spPr>
            <a:xfrm>
              <a:off x="2575311" y="3250047"/>
              <a:ext cx="1157729" cy="995429"/>
            </a:xfrm>
            <a:prstGeom prst="rect">
              <a:avLst/>
            </a:prstGeom>
            <a:noFill/>
          </p:spPr>
          <p:txBody>
            <a:bodyPr wrap="square" rtlCol="0">
              <a:spAutoFit/>
            </a:bodyPr>
            <a:lstStyle/>
            <a:p>
              <a:r>
                <a:rPr lang="en-US" altLang="zh-CN" sz="3600" b="1" smtClean="0">
                  <a:latin typeface="+mj-ea"/>
                  <a:ea typeface="+mj-ea"/>
                </a:rPr>
                <a:t>03</a:t>
              </a:r>
              <a:endParaRPr lang="zh-CN" altLang="en-US" sz="3600" b="1" dirty="0">
                <a:latin typeface="+mj-ea"/>
                <a:ea typeface="+mj-ea"/>
              </a:endParaRPr>
            </a:p>
          </p:txBody>
        </p:sp>
      </p:grpSp>
    </p:spTree>
    <p:extLst>
      <p:ext uri="{BB962C8B-B14F-4D97-AF65-F5344CB8AC3E}">
        <p14:creationId xmlns:p14="http://schemas.microsoft.com/office/powerpoint/2010/main" val="40378315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50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ppt_x</p:attrName>
                                            </p:attrNameLst>
                                          </p:cBhvr>
                                          <p:tavLst>
                                            <p:tav tm="0">
                                              <p:val>
                                                <p:strVal val="#ppt_x-#ppt_w*1.125000"/>
                                              </p:val>
                                            </p:tav>
                                            <p:tav tm="100000">
                                              <p:val>
                                                <p:strVal val="#ppt_x"/>
                                              </p:val>
                                            </p:tav>
                                          </p:tavLst>
                                        </p:anim>
                                        <p:animEffect transition="in" filter="wipe(right)">
                                          <p:cBhvr>
                                            <p:cTn id="8" dur="500"/>
                                            <p:tgtEl>
                                              <p:spTgt spid="13"/>
                                            </p:tgtEl>
                                          </p:cBhvr>
                                        </p:animEffect>
                                      </p:childTnLst>
                                    </p:cTn>
                                  </p:par>
                                  <p:par>
                                    <p:cTn id="9" presetID="2" presetClass="entr" presetSubtype="3" accel="52000" fill="hold" nodeType="withEffect" p14:presetBounceEnd="38000">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14:bounceEnd="38000">
                                          <p:cBhvr additive="base">
                                            <p:cTn id="11" dur="2000" fill="hold"/>
                                            <p:tgtEl>
                                              <p:spTgt spid="14"/>
                                            </p:tgtEl>
                                            <p:attrNameLst>
                                              <p:attrName>ppt_x</p:attrName>
                                            </p:attrNameLst>
                                          </p:cBhvr>
                                          <p:tavLst>
                                            <p:tav tm="0">
                                              <p:val>
                                                <p:strVal val="1+#ppt_w/2"/>
                                              </p:val>
                                            </p:tav>
                                            <p:tav tm="100000">
                                              <p:val>
                                                <p:strVal val="#ppt_x"/>
                                              </p:val>
                                            </p:tav>
                                          </p:tavLst>
                                        </p:anim>
                                        <p:anim calcmode="lin" valueType="num" p14:bounceEnd="38000">
                                          <p:cBhvr additive="base">
                                            <p:cTn id="12" dur="20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50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ppt_x</p:attrName>
                                            </p:attrNameLst>
                                          </p:cBhvr>
                                          <p:tavLst>
                                            <p:tav tm="0">
                                              <p:val>
                                                <p:strVal val="#ppt_x-#ppt_w*1.125000"/>
                                              </p:val>
                                            </p:tav>
                                            <p:tav tm="100000">
                                              <p:val>
                                                <p:strVal val="#ppt_x"/>
                                              </p:val>
                                            </p:tav>
                                          </p:tavLst>
                                        </p:anim>
                                        <p:animEffect transition="in" filter="wipe(right)">
                                          <p:cBhvr>
                                            <p:cTn id="8" dur="500"/>
                                            <p:tgtEl>
                                              <p:spTgt spid="13"/>
                                            </p:tgtEl>
                                          </p:cBhvr>
                                        </p:animEffect>
                                      </p:childTnLst>
                                    </p:cTn>
                                  </p:par>
                                  <p:par>
                                    <p:cTn id="9" presetID="2" presetClass="entr" presetSubtype="3" accel="52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2000" fill="hold"/>
                                            <p:tgtEl>
                                              <p:spTgt spid="14"/>
                                            </p:tgtEl>
                                            <p:attrNameLst>
                                              <p:attrName>ppt_x</p:attrName>
                                            </p:attrNameLst>
                                          </p:cBhvr>
                                          <p:tavLst>
                                            <p:tav tm="0">
                                              <p:val>
                                                <p:strVal val="1+#ppt_w/2"/>
                                              </p:val>
                                            </p:tav>
                                            <p:tav tm="100000">
                                              <p:val>
                                                <p:strVal val="#ppt_x"/>
                                              </p:val>
                                            </p:tav>
                                          </p:tavLst>
                                        </p:anim>
                                        <p:anim calcmode="lin" valueType="num">
                                          <p:cBhvr additive="base">
                                            <p:cTn id="12" dur="20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Pentagon 25"/>
          <p:cNvSpPr/>
          <p:nvPr/>
        </p:nvSpPr>
        <p:spPr>
          <a:xfrm>
            <a:off x="539552" y="1087121"/>
            <a:ext cx="455611" cy="273069"/>
          </a:xfrm>
          <a:prstGeom prst="homePlate">
            <a:avLst/>
          </a:prstGeom>
          <a:solidFill>
            <a:srgbClr val="C00000"/>
          </a:solidFill>
          <a:ln w="28575">
            <a:solidFill>
              <a:srgbClr val="C00000"/>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9" rIns="68576" bIns="34289" rtlCol="0" anchor="ctr"/>
          <a:lstStyle/>
          <a:p>
            <a:pPr algn="ctr"/>
            <a:r>
              <a:rPr lang="en-US" sz="1500" dirty="0" smtClean="0">
                <a:solidFill>
                  <a:schemeClr val="tx1"/>
                </a:solidFill>
                <a:latin typeface="+mj-ea"/>
                <a:ea typeface="+mj-ea"/>
                <a:cs typeface="+mn-ea"/>
                <a:sym typeface="+mn-lt"/>
              </a:rPr>
              <a:t>01</a:t>
            </a:r>
            <a:endParaRPr lang="en-GB" sz="1500" dirty="0">
              <a:solidFill>
                <a:schemeClr val="tx1"/>
              </a:solidFill>
              <a:latin typeface="+mj-ea"/>
              <a:ea typeface="+mj-ea"/>
              <a:cs typeface="+mn-ea"/>
              <a:sym typeface="+mn-lt"/>
            </a:endParaRPr>
          </a:p>
        </p:txBody>
      </p:sp>
      <p:sp>
        <p:nvSpPr>
          <p:cNvPr id="26" name="Rectangle 26"/>
          <p:cNvSpPr/>
          <p:nvPr/>
        </p:nvSpPr>
        <p:spPr>
          <a:xfrm>
            <a:off x="1151927" y="949893"/>
            <a:ext cx="2960502" cy="484746"/>
          </a:xfrm>
          <a:prstGeom prst="rect">
            <a:avLst/>
          </a:prstGeom>
        </p:spPr>
        <p:txBody>
          <a:bodyPr wrap="square" lIns="68576" tIns="34289" rIns="68576" bIns="34289">
            <a:spAutoFit/>
          </a:bodyPr>
          <a:lstStyle/>
          <a:p>
            <a:pPr>
              <a:lnSpc>
                <a:spcPct val="150000"/>
              </a:lnSpc>
            </a:pPr>
            <a:r>
              <a:rPr lang="zh-CN" altLang="en-US" dirty="0" smtClean="0">
                <a:solidFill>
                  <a:schemeClr val="bg1">
                    <a:lumMod val="85000"/>
                    <a:lumOff val="15000"/>
                  </a:schemeClr>
                </a:solidFill>
                <a:latin typeface="+mj-ea"/>
                <a:ea typeface="+mj-ea"/>
                <a:cs typeface="+mn-ea"/>
                <a:sym typeface="+mn-lt"/>
              </a:rPr>
              <a:t>非法</a:t>
            </a:r>
            <a:r>
              <a:rPr lang="zh-CN" altLang="en-US" dirty="0">
                <a:solidFill>
                  <a:schemeClr val="bg1">
                    <a:lumMod val="85000"/>
                    <a:lumOff val="15000"/>
                  </a:schemeClr>
                </a:solidFill>
                <a:latin typeface="+mj-ea"/>
                <a:ea typeface="+mj-ea"/>
                <a:cs typeface="+mn-ea"/>
                <a:sym typeface="+mn-lt"/>
              </a:rPr>
              <a:t>持有</a:t>
            </a:r>
            <a:r>
              <a:rPr lang="zh-CN" altLang="en-US" dirty="0" smtClean="0">
                <a:solidFill>
                  <a:schemeClr val="bg1">
                    <a:lumMod val="85000"/>
                    <a:lumOff val="15000"/>
                  </a:schemeClr>
                </a:solidFill>
                <a:latin typeface="+mj-ea"/>
                <a:ea typeface="+mj-ea"/>
                <a:cs typeface="+mn-ea"/>
                <a:sym typeface="+mn-lt"/>
              </a:rPr>
              <a:t>毒品的违法行为</a:t>
            </a:r>
            <a:endParaRPr lang="zh-CN" altLang="en-US" dirty="0">
              <a:solidFill>
                <a:schemeClr val="bg1">
                  <a:lumMod val="85000"/>
                  <a:lumOff val="15000"/>
                </a:schemeClr>
              </a:solidFill>
              <a:latin typeface="+mj-ea"/>
              <a:ea typeface="+mj-ea"/>
              <a:cs typeface="+mn-ea"/>
              <a:sym typeface="+mn-lt"/>
            </a:endParaRPr>
          </a:p>
        </p:txBody>
      </p:sp>
      <p:sp>
        <p:nvSpPr>
          <p:cNvPr id="27" name="Pentagon 33"/>
          <p:cNvSpPr/>
          <p:nvPr/>
        </p:nvSpPr>
        <p:spPr>
          <a:xfrm>
            <a:off x="539552" y="1983028"/>
            <a:ext cx="455611" cy="273069"/>
          </a:xfrm>
          <a:prstGeom prst="homePlate">
            <a:avLst/>
          </a:prstGeom>
          <a:solidFill>
            <a:srgbClr val="C00000"/>
          </a:solidFill>
          <a:ln w="28575">
            <a:solidFill>
              <a:srgbClr val="C00000"/>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9" rIns="68576" bIns="34289" rtlCol="0" anchor="ctr"/>
          <a:lstStyle/>
          <a:p>
            <a:pPr algn="ctr"/>
            <a:r>
              <a:rPr lang="en-US" sz="1500" smtClean="0">
                <a:solidFill>
                  <a:schemeClr val="tx1"/>
                </a:solidFill>
                <a:latin typeface="+mj-ea"/>
                <a:ea typeface="+mj-ea"/>
                <a:cs typeface="+mn-ea"/>
                <a:sym typeface="+mn-lt"/>
              </a:rPr>
              <a:t>02</a:t>
            </a:r>
            <a:endParaRPr lang="en-GB" sz="1500" dirty="0">
              <a:solidFill>
                <a:schemeClr val="tx1"/>
              </a:solidFill>
              <a:latin typeface="+mj-ea"/>
              <a:ea typeface="+mj-ea"/>
              <a:cs typeface="+mn-ea"/>
              <a:sym typeface="+mn-lt"/>
            </a:endParaRPr>
          </a:p>
        </p:txBody>
      </p:sp>
      <p:sp>
        <p:nvSpPr>
          <p:cNvPr id="28" name="Rectangle 34"/>
          <p:cNvSpPr/>
          <p:nvPr/>
        </p:nvSpPr>
        <p:spPr>
          <a:xfrm>
            <a:off x="1168670" y="1901650"/>
            <a:ext cx="2467226" cy="435823"/>
          </a:xfrm>
          <a:prstGeom prst="rect">
            <a:avLst/>
          </a:prstGeom>
        </p:spPr>
        <p:txBody>
          <a:bodyPr wrap="square" lIns="68576" tIns="34289" rIns="68576" bIns="34289">
            <a:spAutoFit/>
          </a:bodyPr>
          <a:lstStyle/>
          <a:p>
            <a:pPr>
              <a:lnSpc>
                <a:spcPct val="150000"/>
              </a:lnSpc>
            </a:pPr>
            <a:r>
              <a:rPr lang="zh-CN" altLang="en-US" dirty="0">
                <a:solidFill>
                  <a:schemeClr val="bg1">
                    <a:lumMod val="85000"/>
                    <a:lumOff val="15000"/>
                  </a:schemeClr>
                </a:solidFill>
                <a:latin typeface="+mj-ea"/>
                <a:ea typeface="+mj-ea"/>
                <a:cs typeface="+mn-ea"/>
                <a:sym typeface="+mn-lt"/>
              </a:rPr>
              <a:t>非法种植毒品原植物</a:t>
            </a:r>
          </a:p>
        </p:txBody>
      </p:sp>
      <p:sp>
        <p:nvSpPr>
          <p:cNvPr id="29" name="Pentagon 36"/>
          <p:cNvSpPr/>
          <p:nvPr/>
        </p:nvSpPr>
        <p:spPr>
          <a:xfrm>
            <a:off x="539552" y="2821570"/>
            <a:ext cx="455611" cy="273069"/>
          </a:xfrm>
          <a:prstGeom prst="homePlate">
            <a:avLst/>
          </a:prstGeom>
          <a:solidFill>
            <a:srgbClr val="C00000"/>
          </a:solidFill>
          <a:ln w="28575">
            <a:solidFill>
              <a:srgbClr val="C00000"/>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9" rIns="68576" bIns="34289" rtlCol="0" anchor="ctr"/>
          <a:lstStyle/>
          <a:p>
            <a:pPr algn="ctr"/>
            <a:r>
              <a:rPr lang="en-US" sz="1500" smtClean="0">
                <a:solidFill>
                  <a:schemeClr val="tx1"/>
                </a:solidFill>
                <a:latin typeface="+mj-ea"/>
                <a:ea typeface="+mj-ea"/>
                <a:cs typeface="+mn-ea"/>
                <a:sym typeface="+mn-lt"/>
              </a:rPr>
              <a:t>03</a:t>
            </a:r>
            <a:endParaRPr lang="en-GB" sz="1500" dirty="0">
              <a:solidFill>
                <a:schemeClr val="tx1"/>
              </a:solidFill>
              <a:latin typeface="+mj-ea"/>
              <a:ea typeface="+mj-ea"/>
              <a:cs typeface="+mn-ea"/>
              <a:sym typeface="+mn-lt"/>
            </a:endParaRPr>
          </a:p>
        </p:txBody>
      </p:sp>
      <p:sp>
        <p:nvSpPr>
          <p:cNvPr id="30" name="Rectangle 37"/>
          <p:cNvSpPr/>
          <p:nvPr/>
        </p:nvSpPr>
        <p:spPr>
          <a:xfrm>
            <a:off x="1176684" y="2715731"/>
            <a:ext cx="3259312" cy="484746"/>
          </a:xfrm>
          <a:prstGeom prst="rect">
            <a:avLst/>
          </a:prstGeom>
        </p:spPr>
        <p:txBody>
          <a:bodyPr wrap="square" lIns="68576" tIns="34289" rIns="68576" bIns="34289">
            <a:spAutoFit/>
          </a:bodyPr>
          <a:lstStyle/>
          <a:p>
            <a:pPr>
              <a:lnSpc>
                <a:spcPct val="150000"/>
              </a:lnSpc>
            </a:pPr>
            <a:r>
              <a:rPr lang="zh-CN" altLang="en-US" dirty="0">
                <a:solidFill>
                  <a:schemeClr val="bg1">
                    <a:lumMod val="85000"/>
                    <a:lumOff val="15000"/>
                  </a:schemeClr>
                </a:solidFill>
                <a:latin typeface="+mj-ea"/>
                <a:ea typeface="+mj-ea"/>
                <a:cs typeface="+mn-ea"/>
                <a:sym typeface="+mn-lt"/>
              </a:rPr>
              <a:t>吸食、注射毒品的违法行为</a:t>
            </a:r>
          </a:p>
        </p:txBody>
      </p:sp>
      <p:sp>
        <p:nvSpPr>
          <p:cNvPr id="31" name="Pentagon 39"/>
          <p:cNvSpPr/>
          <p:nvPr/>
        </p:nvSpPr>
        <p:spPr>
          <a:xfrm>
            <a:off x="542751" y="3788015"/>
            <a:ext cx="455611" cy="273069"/>
          </a:xfrm>
          <a:prstGeom prst="homePlate">
            <a:avLst/>
          </a:prstGeom>
          <a:solidFill>
            <a:srgbClr val="C00000"/>
          </a:solidFill>
          <a:ln w="28575">
            <a:solidFill>
              <a:srgbClr val="C00000"/>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9" rIns="68576" bIns="34289" rtlCol="0" anchor="ctr"/>
          <a:lstStyle/>
          <a:p>
            <a:pPr algn="ctr"/>
            <a:r>
              <a:rPr lang="en-US" sz="1500" smtClean="0">
                <a:solidFill>
                  <a:schemeClr val="tx1"/>
                </a:solidFill>
                <a:latin typeface="+mj-ea"/>
                <a:ea typeface="+mj-ea"/>
                <a:cs typeface="+mn-ea"/>
                <a:sym typeface="+mn-lt"/>
              </a:rPr>
              <a:t>04</a:t>
            </a:r>
            <a:endParaRPr lang="en-GB" sz="1500" dirty="0">
              <a:solidFill>
                <a:schemeClr val="tx1"/>
              </a:solidFill>
              <a:latin typeface="+mj-ea"/>
              <a:ea typeface="+mj-ea"/>
              <a:cs typeface="+mn-ea"/>
              <a:sym typeface="+mn-lt"/>
            </a:endParaRPr>
          </a:p>
        </p:txBody>
      </p:sp>
      <p:sp>
        <p:nvSpPr>
          <p:cNvPr id="32" name="Rectangle 40"/>
          <p:cNvSpPr/>
          <p:nvPr/>
        </p:nvSpPr>
        <p:spPr>
          <a:xfrm>
            <a:off x="1171872" y="3498888"/>
            <a:ext cx="3616152" cy="851321"/>
          </a:xfrm>
          <a:prstGeom prst="rect">
            <a:avLst/>
          </a:prstGeom>
        </p:spPr>
        <p:txBody>
          <a:bodyPr wrap="square" lIns="68576" tIns="34289" rIns="68576" bIns="34289">
            <a:spAutoFit/>
          </a:bodyPr>
          <a:lstStyle/>
          <a:p>
            <a:pPr>
              <a:lnSpc>
                <a:spcPct val="150000"/>
              </a:lnSpc>
            </a:pPr>
            <a:r>
              <a:rPr lang="zh-CN" altLang="en-US" dirty="0">
                <a:solidFill>
                  <a:schemeClr val="bg1">
                    <a:lumMod val="85000"/>
                    <a:lumOff val="15000"/>
                  </a:schemeClr>
                </a:solidFill>
                <a:latin typeface="+mj-ea"/>
                <a:ea typeface="+mj-ea"/>
                <a:cs typeface="+mn-ea"/>
                <a:sym typeface="+mn-lt"/>
              </a:rPr>
              <a:t>非法买卖、运输、携带、持有毒品原植物种子、幼苗的违法行为</a:t>
            </a:r>
            <a:r>
              <a:rPr lang="en-US" altLang="zh-CN" dirty="0">
                <a:solidFill>
                  <a:schemeClr val="bg1">
                    <a:lumMod val="85000"/>
                    <a:lumOff val="15000"/>
                  </a:schemeClr>
                </a:solidFill>
                <a:latin typeface="+mj-ea"/>
                <a:ea typeface="+mj-ea"/>
                <a:cs typeface="+mn-ea"/>
                <a:sym typeface="+mn-lt"/>
              </a:rPr>
              <a:t>;</a:t>
            </a:r>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512" y="123478"/>
            <a:ext cx="466725" cy="566737"/>
          </a:xfrm>
          <a:prstGeom prst="rect">
            <a:avLst/>
          </a:prstGeom>
        </p:spPr>
      </p:pic>
      <p:sp>
        <p:nvSpPr>
          <p:cNvPr id="4" name="云形标注 3"/>
          <p:cNvSpPr/>
          <p:nvPr/>
        </p:nvSpPr>
        <p:spPr>
          <a:xfrm>
            <a:off x="4099109" y="395844"/>
            <a:ext cx="2960502" cy="85499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          </a:t>
            </a:r>
            <a:r>
              <a:rPr lang="zh-CN" altLang="en-US" dirty="0">
                <a:solidFill>
                  <a:srgbClr val="FF0000"/>
                </a:solidFill>
                <a:latin typeface="微软雅黑" panose="020B0503020204020204" pitchFamily="34" charset="-122"/>
                <a:ea typeface="微软雅黑" panose="020B0503020204020204" pitchFamily="34" charset="-122"/>
              </a:rPr>
              <a:t>毒品违法行为主要包括哪些</a:t>
            </a:r>
            <a:r>
              <a:rPr lang="en-US" altLang="zh-CN" dirty="0">
                <a:solidFill>
                  <a:srgbClr val="FF0000"/>
                </a:solidFill>
                <a:latin typeface="微软雅黑" panose="020B0503020204020204" pitchFamily="34" charset="-122"/>
                <a:ea typeface="微软雅黑" panose="020B0503020204020204" pitchFamily="34" charset="-122"/>
              </a:rPr>
              <a:t>?</a:t>
            </a:r>
          </a:p>
          <a:p>
            <a:pPr algn="ctr"/>
            <a:endParaRPr lang="zh-CN" altLang="en-US" dirty="0"/>
          </a:p>
        </p:txBody>
      </p:sp>
    </p:spTree>
    <p:extLst>
      <p:ext uri="{BB962C8B-B14F-4D97-AF65-F5344CB8AC3E}">
        <p14:creationId xmlns:p14="http://schemas.microsoft.com/office/powerpoint/2010/main" val="3398766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0-#ppt_w/2"/>
                                          </p:val>
                                        </p:tav>
                                        <p:tav tm="100000">
                                          <p:val>
                                            <p:strVal val="#ppt_x"/>
                                          </p:val>
                                        </p:tav>
                                      </p:tavLst>
                                    </p:anim>
                                    <p:anim calcmode="lin" valueType="num">
                                      <p:cBhvr additive="base">
                                        <p:cTn id="25" dur="500" fill="hold"/>
                                        <p:tgtEl>
                                          <p:spTgt spid="25"/>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10" presetClass="entr" presetSubtype="0" fill="hold" grpId="0" nodeType="afterEffect">
                                  <p:stCondLst>
                                    <p:cond delay="0"/>
                                  </p:stCondLst>
                                  <p:iterate type="lt">
                                    <p:tmPct val="0"/>
                                  </p:iterate>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par>
                                <p:cTn id="30" presetID="27" presetClass="emph" presetSubtype="0" fill="remove" grpId="1" nodeType="withEffect">
                                  <p:stCondLst>
                                    <p:cond delay="0"/>
                                  </p:stCondLst>
                                  <p:iterate type="lt">
                                    <p:tmPct val="10000"/>
                                  </p:iterate>
                                  <p:childTnLst>
                                    <p:animClr clrSpc="rgb" dir="cw">
                                      <p:cBhvr override="childStyle">
                                        <p:cTn id="31" dur="250" autoRev="1" fill="remove"/>
                                        <p:tgtEl>
                                          <p:spTgt spid="26"/>
                                        </p:tgtEl>
                                        <p:attrNameLst>
                                          <p:attrName>style.color</p:attrName>
                                        </p:attrNameLst>
                                      </p:cBhvr>
                                      <p:to>
                                        <a:schemeClr val="bg1"/>
                                      </p:to>
                                    </p:animClr>
                                    <p:animClr clrSpc="rgb" dir="cw">
                                      <p:cBhvr>
                                        <p:cTn id="32" dur="250" autoRev="1" fill="remove"/>
                                        <p:tgtEl>
                                          <p:spTgt spid="26"/>
                                        </p:tgtEl>
                                        <p:attrNameLst>
                                          <p:attrName>fillcolor</p:attrName>
                                        </p:attrNameLst>
                                      </p:cBhvr>
                                      <p:to>
                                        <a:schemeClr val="bg1"/>
                                      </p:to>
                                    </p:animClr>
                                    <p:set>
                                      <p:cBhvr>
                                        <p:cTn id="33" dur="250" autoRev="1" fill="remove"/>
                                        <p:tgtEl>
                                          <p:spTgt spid="26"/>
                                        </p:tgtEl>
                                        <p:attrNameLst>
                                          <p:attrName>fill.type</p:attrName>
                                        </p:attrNameLst>
                                      </p:cBhvr>
                                      <p:to>
                                        <p:strVal val="solid"/>
                                      </p:to>
                                    </p:set>
                                    <p:set>
                                      <p:cBhvr>
                                        <p:cTn id="34" dur="250" autoRev="1" fill="remove"/>
                                        <p:tgtEl>
                                          <p:spTgt spid="26"/>
                                        </p:tgtEl>
                                        <p:attrNameLst>
                                          <p:attrName>fill.on</p:attrName>
                                        </p:attrNameLst>
                                      </p:cBhvr>
                                      <p:to>
                                        <p:strVal val="true"/>
                                      </p:to>
                                    </p:set>
                                  </p:childTnLst>
                                  <p:subTnLst>
                                    <p:animClr clrSpc="rgb" dir="cw">
                                      <p:cBhvr override="childStyle">
                                        <p:cTn dur="1" fill="hold" display="0" masterRel="nextClick" afterEffect="1"/>
                                        <p:tgtEl>
                                          <p:spTgt spid="26"/>
                                        </p:tgtEl>
                                        <p:attrNameLst>
                                          <p:attrName>ppt_c</p:attrName>
                                        </p:attrNameLst>
                                      </p:cBhvr>
                                      <p:to>
                                        <a:srgbClr val="FF3300"/>
                                      </p:to>
                                    </p:animClr>
                                    <p:audio>
                                      <p:cMediaNode>
                                        <p:cTn display="0" masterRel="sameClick">
                                          <p:stCondLst>
                                            <p:cond evt="begin" delay="0">
                                              <p:tn val="30"/>
                                            </p:cond>
                                          </p:stCondLst>
                                          <p:endCondLst>
                                            <p:cond evt="onStopAudio" delay="0">
                                              <p:tgtEl>
                                                <p:sldTgt/>
                                              </p:tgtEl>
                                            </p:cond>
                                          </p:endCondLst>
                                        </p:cTn>
                                        <p:tgtEl>
                                          <p:sndTgt r:embed="rId3" name="breeze.wav"/>
                                        </p:tgtEl>
                                      </p:cMediaNode>
                                    </p:audio>
                                  </p:sub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0-#ppt_w/2"/>
                                          </p:val>
                                        </p:tav>
                                        <p:tav tm="100000">
                                          <p:val>
                                            <p:strVal val="#ppt_x"/>
                                          </p:val>
                                        </p:tav>
                                      </p:tavLst>
                                    </p:anim>
                                    <p:anim calcmode="lin" valueType="num">
                                      <p:cBhvr additive="base">
                                        <p:cTn id="39" dur="500" fill="hold"/>
                                        <p:tgtEl>
                                          <p:spTgt spid="27"/>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iterate type="lt">
                                    <p:tmPct val="0"/>
                                  </p:iterate>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par>
                                <p:cTn id="44" presetID="27" presetClass="emph" presetSubtype="0" fill="remove" grpId="1" nodeType="withEffect">
                                  <p:stCondLst>
                                    <p:cond delay="0"/>
                                  </p:stCondLst>
                                  <p:iterate type="lt">
                                    <p:tmPct val="10000"/>
                                  </p:iterate>
                                  <p:childTnLst>
                                    <p:animClr clrSpc="rgb" dir="cw">
                                      <p:cBhvr override="childStyle">
                                        <p:cTn id="45" dur="250" autoRev="1" fill="remove"/>
                                        <p:tgtEl>
                                          <p:spTgt spid="28"/>
                                        </p:tgtEl>
                                        <p:attrNameLst>
                                          <p:attrName>style.color</p:attrName>
                                        </p:attrNameLst>
                                      </p:cBhvr>
                                      <p:to>
                                        <a:schemeClr val="bg1"/>
                                      </p:to>
                                    </p:animClr>
                                    <p:animClr clrSpc="rgb" dir="cw">
                                      <p:cBhvr>
                                        <p:cTn id="46" dur="250" autoRev="1" fill="remove"/>
                                        <p:tgtEl>
                                          <p:spTgt spid="28"/>
                                        </p:tgtEl>
                                        <p:attrNameLst>
                                          <p:attrName>fillcolor</p:attrName>
                                        </p:attrNameLst>
                                      </p:cBhvr>
                                      <p:to>
                                        <a:schemeClr val="bg1"/>
                                      </p:to>
                                    </p:animClr>
                                    <p:set>
                                      <p:cBhvr>
                                        <p:cTn id="47" dur="250" autoRev="1" fill="remove"/>
                                        <p:tgtEl>
                                          <p:spTgt spid="28"/>
                                        </p:tgtEl>
                                        <p:attrNameLst>
                                          <p:attrName>fill.type</p:attrName>
                                        </p:attrNameLst>
                                      </p:cBhvr>
                                      <p:to>
                                        <p:strVal val="solid"/>
                                      </p:to>
                                    </p:set>
                                    <p:set>
                                      <p:cBhvr>
                                        <p:cTn id="48" dur="250" autoRev="1" fill="remove"/>
                                        <p:tgtEl>
                                          <p:spTgt spid="28"/>
                                        </p:tgtEl>
                                        <p:attrNameLst>
                                          <p:attrName>fill.on</p:attrName>
                                        </p:attrNameLst>
                                      </p:cBhvr>
                                      <p:to>
                                        <p:strVal val="true"/>
                                      </p:to>
                                    </p:set>
                                  </p:childTnLst>
                                  <p:subTnLst>
                                    <p:animClr clrSpc="rgb" dir="cw">
                                      <p:cBhvr override="childStyle">
                                        <p:cTn dur="1" fill="hold" display="0" masterRel="nextClick" afterEffect="1"/>
                                        <p:tgtEl>
                                          <p:spTgt spid="28"/>
                                        </p:tgtEl>
                                        <p:attrNameLst>
                                          <p:attrName>ppt_c</p:attrName>
                                        </p:attrNameLst>
                                      </p:cBhvr>
                                      <p:to>
                                        <a:srgbClr val="FF3300"/>
                                      </p:to>
                                    </p:animClr>
                                    <p:audio>
                                      <p:cMediaNode>
                                        <p:cTn display="0" masterRel="sameClick">
                                          <p:stCondLst>
                                            <p:cond evt="begin" delay="0">
                                              <p:tn val="44"/>
                                            </p:cond>
                                          </p:stCondLst>
                                          <p:endCondLst>
                                            <p:cond evt="onStopAudio" delay="0">
                                              <p:tgtEl>
                                                <p:sldTgt/>
                                              </p:tgtEl>
                                            </p:cond>
                                          </p:endCondLst>
                                        </p:cTn>
                                        <p:tgtEl>
                                          <p:sndTgt r:embed="rId3" name="breeze.wav"/>
                                        </p:tgtEl>
                                      </p:cMediaNode>
                                    </p:audio>
                                  </p:subTnLst>
                                </p:cTn>
                              </p:par>
                            </p:childTnLst>
                          </p:cTn>
                        </p:par>
                        <p:par>
                          <p:cTn id="49" fill="hold">
                            <p:stCondLst>
                              <p:cond delay="4900"/>
                            </p:stCondLst>
                            <p:childTnLst>
                              <p:par>
                                <p:cTn id="50" presetID="2" presetClass="entr" presetSubtype="8"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fill="hold"/>
                                        <p:tgtEl>
                                          <p:spTgt spid="29"/>
                                        </p:tgtEl>
                                        <p:attrNameLst>
                                          <p:attrName>ppt_x</p:attrName>
                                        </p:attrNameLst>
                                      </p:cBhvr>
                                      <p:tavLst>
                                        <p:tav tm="0">
                                          <p:val>
                                            <p:strVal val="0-#ppt_w/2"/>
                                          </p:val>
                                        </p:tav>
                                        <p:tav tm="100000">
                                          <p:val>
                                            <p:strVal val="#ppt_x"/>
                                          </p:val>
                                        </p:tav>
                                      </p:tavLst>
                                    </p:anim>
                                    <p:anim calcmode="lin" valueType="num">
                                      <p:cBhvr additive="base">
                                        <p:cTn id="53" dur="500" fill="hold"/>
                                        <p:tgtEl>
                                          <p:spTgt spid="29"/>
                                        </p:tgtEl>
                                        <p:attrNameLst>
                                          <p:attrName>ppt_y</p:attrName>
                                        </p:attrNameLst>
                                      </p:cBhvr>
                                      <p:tavLst>
                                        <p:tav tm="0">
                                          <p:val>
                                            <p:strVal val="#ppt_y"/>
                                          </p:val>
                                        </p:tav>
                                        <p:tav tm="100000">
                                          <p:val>
                                            <p:strVal val="#ppt_y"/>
                                          </p:val>
                                        </p:tav>
                                      </p:tavLst>
                                    </p:anim>
                                  </p:childTnLst>
                                </p:cTn>
                              </p:par>
                            </p:childTnLst>
                          </p:cTn>
                        </p:par>
                        <p:par>
                          <p:cTn id="54" fill="hold">
                            <p:stCondLst>
                              <p:cond delay="5400"/>
                            </p:stCondLst>
                            <p:childTnLst>
                              <p:par>
                                <p:cTn id="55" presetID="10" presetClass="entr" presetSubtype="0" fill="hold" grpId="0" nodeType="afterEffect">
                                  <p:stCondLst>
                                    <p:cond delay="0"/>
                                  </p:stCondLst>
                                  <p:iterate type="lt">
                                    <p:tmPct val="0"/>
                                  </p:iterate>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par>
                                <p:cTn id="58" presetID="27" presetClass="emph" presetSubtype="0" fill="remove" grpId="1" nodeType="withEffect">
                                  <p:stCondLst>
                                    <p:cond delay="0"/>
                                  </p:stCondLst>
                                  <p:iterate type="lt">
                                    <p:tmPct val="10000"/>
                                  </p:iterate>
                                  <p:childTnLst>
                                    <p:animClr clrSpc="rgb" dir="cw">
                                      <p:cBhvr override="childStyle">
                                        <p:cTn id="59" dur="250" autoRev="1" fill="remove"/>
                                        <p:tgtEl>
                                          <p:spTgt spid="30"/>
                                        </p:tgtEl>
                                        <p:attrNameLst>
                                          <p:attrName>style.color</p:attrName>
                                        </p:attrNameLst>
                                      </p:cBhvr>
                                      <p:to>
                                        <a:schemeClr val="bg1"/>
                                      </p:to>
                                    </p:animClr>
                                    <p:animClr clrSpc="rgb" dir="cw">
                                      <p:cBhvr>
                                        <p:cTn id="60" dur="250" autoRev="1" fill="remove"/>
                                        <p:tgtEl>
                                          <p:spTgt spid="30"/>
                                        </p:tgtEl>
                                        <p:attrNameLst>
                                          <p:attrName>fillcolor</p:attrName>
                                        </p:attrNameLst>
                                      </p:cBhvr>
                                      <p:to>
                                        <a:schemeClr val="bg1"/>
                                      </p:to>
                                    </p:animClr>
                                    <p:set>
                                      <p:cBhvr>
                                        <p:cTn id="61" dur="250" autoRev="1" fill="remove"/>
                                        <p:tgtEl>
                                          <p:spTgt spid="30"/>
                                        </p:tgtEl>
                                        <p:attrNameLst>
                                          <p:attrName>fill.type</p:attrName>
                                        </p:attrNameLst>
                                      </p:cBhvr>
                                      <p:to>
                                        <p:strVal val="solid"/>
                                      </p:to>
                                    </p:set>
                                    <p:set>
                                      <p:cBhvr>
                                        <p:cTn id="62" dur="250" autoRev="1" fill="remove"/>
                                        <p:tgtEl>
                                          <p:spTgt spid="30"/>
                                        </p:tgtEl>
                                        <p:attrNameLst>
                                          <p:attrName>fill.on</p:attrName>
                                        </p:attrNameLst>
                                      </p:cBhvr>
                                      <p:to>
                                        <p:strVal val="true"/>
                                      </p:to>
                                    </p:set>
                                  </p:childTnLst>
                                  <p:subTnLst>
                                    <p:animClr clrSpc="rgb" dir="cw">
                                      <p:cBhvr override="childStyle">
                                        <p:cTn dur="1" fill="hold" display="0" masterRel="nextClick" afterEffect="1"/>
                                        <p:tgtEl>
                                          <p:spTgt spid="30"/>
                                        </p:tgtEl>
                                        <p:attrNameLst>
                                          <p:attrName>ppt_c</p:attrName>
                                        </p:attrNameLst>
                                      </p:cBhvr>
                                      <p:to>
                                        <a:srgbClr val="FF3300"/>
                                      </p:to>
                                    </p:animClr>
                                    <p:audio>
                                      <p:cMediaNode>
                                        <p:cTn display="0" masterRel="sameClick">
                                          <p:stCondLst>
                                            <p:cond evt="begin" delay="0">
                                              <p:tn val="58"/>
                                            </p:cond>
                                          </p:stCondLst>
                                          <p:endCondLst>
                                            <p:cond evt="onStopAudio" delay="0">
                                              <p:tgtEl>
                                                <p:sldTgt/>
                                              </p:tgtEl>
                                            </p:cond>
                                          </p:endCondLst>
                                        </p:cTn>
                                        <p:tgtEl>
                                          <p:sndTgt r:embed="rId3" name="breeze.wav"/>
                                        </p:tgtEl>
                                      </p:cMediaNode>
                                    </p:audio>
                                  </p:subTnLst>
                                </p:cTn>
                              </p:par>
                            </p:childTnLst>
                          </p:cTn>
                        </p:par>
                        <p:par>
                          <p:cTn id="63" fill="hold">
                            <p:stCondLst>
                              <p:cond delay="6450"/>
                            </p:stCondLst>
                            <p:childTnLst>
                              <p:par>
                                <p:cTn id="64" presetID="2" presetClass="entr" presetSubtype="8"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 calcmode="lin" valueType="num">
                                      <p:cBhvr additive="base">
                                        <p:cTn id="66" dur="500" fill="hold"/>
                                        <p:tgtEl>
                                          <p:spTgt spid="31"/>
                                        </p:tgtEl>
                                        <p:attrNameLst>
                                          <p:attrName>ppt_x</p:attrName>
                                        </p:attrNameLst>
                                      </p:cBhvr>
                                      <p:tavLst>
                                        <p:tav tm="0">
                                          <p:val>
                                            <p:strVal val="0-#ppt_w/2"/>
                                          </p:val>
                                        </p:tav>
                                        <p:tav tm="100000">
                                          <p:val>
                                            <p:strVal val="#ppt_x"/>
                                          </p:val>
                                        </p:tav>
                                      </p:tavLst>
                                    </p:anim>
                                    <p:anim calcmode="lin" valueType="num">
                                      <p:cBhvr additive="base">
                                        <p:cTn id="67" dur="500" fill="hold"/>
                                        <p:tgtEl>
                                          <p:spTgt spid="31"/>
                                        </p:tgtEl>
                                        <p:attrNameLst>
                                          <p:attrName>ppt_y</p:attrName>
                                        </p:attrNameLst>
                                      </p:cBhvr>
                                      <p:tavLst>
                                        <p:tav tm="0">
                                          <p:val>
                                            <p:strVal val="#ppt_y"/>
                                          </p:val>
                                        </p:tav>
                                        <p:tav tm="100000">
                                          <p:val>
                                            <p:strVal val="#ppt_y"/>
                                          </p:val>
                                        </p:tav>
                                      </p:tavLst>
                                    </p:anim>
                                  </p:childTnLst>
                                </p:cTn>
                              </p:par>
                            </p:childTnLst>
                          </p:cTn>
                        </p:par>
                        <p:par>
                          <p:cTn id="68" fill="hold">
                            <p:stCondLst>
                              <p:cond delay="6950"/>
                            </p:stCondLst>
                            <p:childTnLst>
                              <p:par>
                                <p:cTn id="69" presetID="10" presetClass="entr" presetSubtype="0" fill="hold" grpId="0" nodeType="afterEffect">
                                  <p:stCondLst>
                                    <p:cond delay="0"/>
                                  </p:stCondLst>
                                  <p:iterate type="wd">
                                    <p:tmPct val="0"/>
                                  </p:iterate>
                                  <p:childTnLst>
                                    <p:set>
                                      <p:cBhvr>
                                        <p:cTn id="70" dur="1" fill="hold">
                                          <p:stCondLst>
                                            <p:cond delay="0"/>
                                          </p:stCondLst>
                                        </p:cTn>
                                        <p:tgtEl>
                                          <p:spTgt spid="32"/>
                                        </p:tgtEl>
                                        <p:attrNameLst>
                                          <p:attrName>style.visibility</p:attrName>
                                        </p:attrNameLst>
                                      </p:cBhvr>
                                      <p:to>
                                        <p:strVal val="visible"/>
                                      </p:to>
                                    </p:set>
                                    <p:animEffect transition="in" filter="fade">
                                      <p:cBhvr>
                                        <p:cTn id="71" dur="500"/>
                                        <p:tgtEl>
                                          <p:spTgt spid="32"/>
                                        </p:tgtEl>
                                      </p:cBhvr>
                                    </p:animEffect>
                                  </p:childTnLst>
                                  <p:subTnLst>
                                    <p:animClr clrSpc="rgb" dir="cw">
                                      <p:cBhvr override="childStyle">
                                        <p:cTn dur="1" fill="hold" display="0" masterRel="nextClick" afterEffect="1"/>
                                        <p:tgtEl>
                                          <p:spTgt spid="32"/>
                                        </p:tgtEl>
                                        <p:attrNameLst>
                                          <p:attrName>ppt_c</p:attrName>
                                        </p:attrNameLst>
                                      </p:cBhvr>
                                      <p:to>
                                        <a:srgbClr val="FF3300"/>
                                      </p:to>
                                    </p:animClr>
                                  </p:subTnLst>
                                </p:cTn>
                              </p:par>
                            </p:childTnLst>
                          </p:cTn>
                        </p:par>
                        <p:par>
                          <p:cTn id="72" fill="hold">
                            <p:stCondLst>
                              <p:cond delay="7450"/>
                            </p:stCondLst>
                            <p:childTnLst>
                              <p:par>
                                <p:cTn id="73" presetID="27" presetClass="emph" presetSubtype="0" fill="remove" grpId="1" nodeType="afterEffect">
                                  <p:stCondLst>
                                    <p:cond delay="0"/>
                                  </p:stCondLst>
                                  <p:iterate type="wd">
                                    <p:tmPct val="10000"/>
                                  </p:iterate>
                                  <p:childTnLst>
                                    <p:animClr clrSpc="rgb" dir="cw">
                                      <p:cBhvr override="childStyle">
                                        <p:cTn id="74" dur="250" autoRev="1" fill="remove"/>
                                        <p:tgtEl>
                                          <p:spTgt spid="32"/>
                                        </p:tgtEl>
                                        <p:attrNameLst>
                                          <p:attrName>style.color</p:attrName>
                                        </p:attrNameLst>
                                      </p:cBhvr>
                                      <p:to>
                                        <a:schemeClr val="bg1"/>
                                      </p:to>
                                    </p:animClr>
                                    <p:animClr clrSpc="rgb" dir="cw">
                                      <p:cBhvr>
                                        <p:cTn id="75" dur="250" autoRev="1" fill="remove"/>
                                        <p:tgtEl>
                                          <p:spTgt spid="32"/>
                                        </p:tgtEl>
                                        <p:attrNameLst>
                                          <p:attrName>fillcolor</p:attrName>
                                        </p:attrNameLst>
                                      </p:cBhvr>
                                      <p:to>
                                        <a:schemeClr val="bg1"/>
                                      </p:to>
                                    </p:animClr>
                                    <p:set>
                                      <p:cBhvr>
                                        <p:cTn id="76" dur="250" autoRev="1" fill="remove"/>
                                        <p:tgtEl>
                                          <p:spTgt spid="32"/>
                                        </p:tgtEl>
                                        <p:attrNameLst>
                                          <p:attrName>fill.type</p:attrName>
                                        </p:attrNameLst>
                                      </p:cBhvr>
                                      <p:to>
                                        <p:strVal val="solid"/>
                                      </p:to>
                                    </p:set>
                                    <p:set>
                                      <p:cBhvr>
                                        <p:cTn id="77" dur="250" autoRev="1" fill="remove"/>
                                        <p:tgtEl>
                                          <p:spTgt spid="32"/>
                                        </p:tgtEl>
                                        <p:attrNameLst>
                                          <p:attrName>fill.on</p:attrName>
                                        </p:attrNameLst>
                                      </p:cBhvr>
                                      <p:to>
                                        <p:strVal val="true"/>
                                      </p:to>
                                    </p:set>
                                  </p:childTnLst>
                                  <p:subTnLst>
                                    <p:animClr clrSpc="rgb" dir="cw">
                                      <p:cBhvr override="childStyle">
                                        <p:cTn dur="1" fill="hold" display="0" masterRel="nextClick" afterEffect="1"/>
                                        <p:tgtEl>
                                          <p:spTgt spid="32"/>
                                        </p:tgtEl>
                                        <p:attrNameLst>
                                          <p:attrName>ppt_c</p:attrName>
                                        </p:attrNameLst>
                                      </p:cBhvr>
                                      <p:to>
                                        <a:srgbClr val="FF3300"/>
                                      </p:to>
                                    </p:animClr>
                                    <p:audio>
                                      <p:cMediaNode>
                                        <p:cTn display="0" masterRel="sameClick">
                                          <p:stCondLst>
                                            <p:cond evt="begin" delay="0">
                                              <p:tn val="73"/>
                                            </p:cond>
                                          </p:stCondLst>
                                          <p:endCondLst>
                                            <p:cond evt="onStopAudio" delay="0">
                                              <p:tgtEl>
                                                <p:sldTgt/>
                                              </p:tgtEl>
                                            </p:cond>
                                          </p:endCondLst>
                                        </p:cTn>
                                        <p:tgtEl>
                                          <p:sndTgt r:embed="rId3"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6" grpId="1"/>
      <p:bldP spid="27" grpId="0" animBg="1"/>
      <p:bldP spid="28" grpId="0"/>
      <p:bldP spid="28" grpId="1"/>
      <p:bldP spid="29" grpId="0" animBg="1"/>
      <p:bldP spid="30" grpId="0"/>
      <p:bldP spid="30" grpId="1"/>
      <p:bldP spid="31" grpId="0" animBg="1"/>
      <p:bldP spid="32" grpId="0"/>
      <p:bldP spid="32" grpId="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6117" y="4393740"/>
            <a:ext cx="1138371" cy="770298"/>
          </a:xfrm>
          <a:prstGeom prst="rect">
            <a:avLst/>
          </a:prstGeom>
        </p:spPr>
      </p:pic>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512" y="123478"/>
            <a:ext cx="466725" cy="566737"/>
          </a:xfrm>
          <a:prstGeom prst="rect">
            <a:avLst/>
          </a:prstGeom>
        </p:spPr>
      </p:pic>
      <p:graphicFrame>
        <p:nvGraphicFramePr>
          <p:cNvPr id="2" name="图示 1"/>
          <p:cNvGraphicFramePr/>
          <p:nvPr>
            <p:extLst>
              <p:ext uri="{D42A27DB-BD31-4B8C-83A1-F6EECF244321}">
                <p14:modId xmlns:p14="http://schemas.microsoft.com/office/powerpoint/2010/main" val="2741914627"/>
              </p:ext>
            </p:extLst>
          </p:nvPr>
        </p:nvGraphicFramePr>
        <p:xfrm>
          <a:off x="1619672" y="376014"/>
          <a:ext cx="6096000"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9310001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1707654"/>
            <a:ext cx="5468400" cy="3069000"/>
          </a:xfrm>
          <a:prstGeom prst="rect">
            <a:avLst/>
          </a:prstGeom>
        </p:spPr>
      </p:pic>
      <p:pic>
        <p:nvPicPr>
          <p:cNvPr id="18" name="图片 17"/>
          <p:cNvPicPr>
            <a:picLocks noChangeAspect="1"/>
          </p:cNvPicPr>
          <p:nvPr/>
        </p:nvPicPr>
        <p:blipFill rotWithShape="1">
          <a:blip r:embed="rId4" cstate="print">
            <a:extLst>
              <a:ext uri="{28A0092B-C50C-407E-A947-70E740481C1C}">
                <a14:useLocalDpi xmlns:a14="http://schemas.microsoft.com/office/drawing/2010/main" val="0"/>
              </a:ext>
            </a:extLst>
          </a:blip>
          <a:srcRect r="11111"/>
          <a:stretch/>
        </p:blipFill>
        <p:spPr>
          <a:xfrm>
            <a:off x="-35868" y="19447"/>
            <a:ext cx="9308526" cy="5236046"/>
          </a:xfrm>
          <a:prstGeom prst="rect">
            <a:avLst/>
          </a:prstGeom>
        </p:spPr>
      </p:pic>
      <p:sp>
        <p:nvSpPr>
          <p:cNvPr id="4" name="云形标注 3"/>
          <p:cNvSpPr/>
          <p:nvPr/>
        </p:nvSpPr>
        <p:spPr>
          <a:xfrm>
            <a:off x="2267744" y="411510"/>
            <a:ext cx="3528392" cy="1368152"/>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中国历史上有名的禁毒事件是什么？请查阅相关的资料并简述</a:t>
            </a:r>
            <a:endParaRPr lang="zh-CN" altLang="en-US" dirty="0"/>
          </a:p>
        </p:txBody>
      </p:sp>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69779" y="1707654"/>
            <a:ext cx="5468400" cy="3633448"/>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30237" y="2130577"/>
            <a:ext cx="5467274" cy="2952328"/>
          </a:xfrm>
          <a:prstGeom prst="rect">
            <a:avLst/>
          </a:prstGeom>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55776" y="1779662"/>
            <a:ext cx="5468400" cy="3654158"/>
          </a:xfrm>
          <a:prstGeom prst="rect">
            <a:avLst/>
          </a:prstGeom>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7645" y="1689668"/>
            <a:ext cx="4580534" cy="2570708"/>
          </a:xfrm>
          <a:prstGeom prst="rect">
            <a:avLst/>
          </a:prstGeom>
        </p:spPr>
      </p:pic>
      <p:sp>
        <p:nvSpPr>
          <p:cNvPr id="3" name="TextBox 2"/>
          <p:cNvSpPr txBox="1"/>
          <p:nvPr/>
        </p:nvSpPr>
        <p:spPr>
          <a:xfrm>
            <a:off x="1725935" y="2445959"/>
            <a:ext cx="6048672" cy="1231106"/>
          </a:xfrm>
          <a:prstGeom prst="rect">
            <a:avLst/>
          </a:prstGeom>
          <a:noFill/>
        </p:spPr>
        <p:txBody>
          <a:bodyPr wrap="square" lIns="0" tIns="0" rIns="0" bIns="0" rtlCol="0">
            <a:spAutoFit/>
          </a:bodyPr>
          <a:lstStyle/>
          <a:p>
            <a:r>
              <a:rPr lang="zh-CN" altLang="en-US" sz="2000" dirty="0">
                <a:solidFill>
                  <a:schemeClr val="bg1"/>
                </a:solidFill>
              </a:rPr>
              <a:t>虎门销烟</a:t>
            </a:r>
            <a:r>
              <a:rPr lang="en-US" altLang="zh-CN" sz="2000" dirty="0">
                <a:solidFill>
                  <a:schemeClr val="bg1"/>
                </a:solidFill>
              </a:rPr>
              <a:t>(1839</a:t>
            </a:r>
            <a:r>
              <a:rPr lang="zh-CN" altLang="en-US" sz="2000" dirty="0">
                <a:solidFill>
                  <a:schemeClr val="bg1"/>
                </a:solidFill>
              </a:rPr>
              <a:t>年</a:t>
            </a:r>
            <a:r>
              <a:rPr lang="en-US" altLang="zh-CN" sz="2000" dirty="0">
                <a:solidFill>
                  <a:schemeClr val="bg1"/>
                </a:solidFill>
              </a:rPr>
              <a:t>6</a:t>
            </a:r>
            <a:r>
              <a:rPr lang="zh-CN" altLang="en-US" sz="2000" dirty="0">
                <a:solidFill>
                  <a:schemeClr val="bg1"/>
                </a:solidFill>
              </a:rPr>
              <a:t>月</a:t>
            </a:r>
            <a:r>
              <a:rPr lang="en-US" altLang="zh-CN" sz="2000" dirty="0">
                <a:solidFill>
                  <a:schemeClr val="bg1"/>
                </a:solidFill>
              </a:rPr>
              <a:t>)</a:t>
            </a:r>
            <a:r>
              <a:rPr lang="zh-CN" altLang="en-US" sz="2000" dirty="0">
                <a:solidFill>
                  <a:schemeClr val="bg1"/>
                </a:solidFill>
              </a:rPr>
              <a:t>指中国清朝政府委任钦差大臣林则徐在</a:t>
            </a:r>
            <a:r>
              <a:rPr lang="zh-CN" altLang="en-US" sz="2000" dirty="0">
                <a:solidFill>
                  <a:schemeClr val="bg1"/>
                </a:solidFill>
                <a:hlinkClick r:id="rId8"/>
              </a:rPr>
              <a:t>广东</a:t>
            </a:r>
            <a:r>
              <a:rPr lang="zh-CN" altLang="en-US" sz="2000" dirty="0">
                <a:solidFill>
                  <a:schemeClr val="bg1"/>
                </a:solidFill>
              </a:rPr>
              <a:t>虎门集中销毁</a:t>
            </a:r>
            <a:r>
              <a:rPr lang="zh-CN" altLang="en-US" sz="2000" dirty="0">
                <a:solidFill>
                  <a:schemeClr val="bg1"/>
                </a:solidFill>
                <a:hlinkClick r:id="rId9"/>
              </a:rPr>
              <a:t>鸦片</a:t>
            </a:r>
            <a:r>
              <a:rPr lang="zh-CN" altLang="en-US" sz="2000" dirty="0">
                <a:solidFill>
                  <a:schemeClr val="bg1"/>
                </a:solidFill>
              </a:rPr>
              <a:t>的历史</a:t>
            </a:r>
            <a:r>
              <a:rPr lang="zh-CN" altLang="en-US" sz="2000" dirty="0" smtClean="0">
                <a:solidFill>
                  <a:schemeClr val="bg1"/>
                </a:solidFill>
              </a:rPr>
              <a:t>事件，林则徐在</a:t>
            </a:r>
            <a:r>
              <a:rPr lang="zh-CN" altLang="en-US" sz="2000" dirty="0">
                <a:solidFill>
                  <a:schemeClr val="bg1"/>
                </a:solidFill>
              </a:rPr>
              <a:t>虎门海滩当众销毁</a:t>
            </a:r>
            <a:r>
              <a:rPr lang="zh-CN" altLang="en-US" sz="2000" dirty="0">
                <a:solidFill>
                  <a:schemeClr val="bg1"/>
                </a:solidFill>
                <a:hlinkClick r:id="rId9"/>
              </a:rPr>
              <a:t>鸦片</a:t>
            </a:r>
            <a:r>
              <a:rPr lang="zh-CN" altLang="en-US" sz="2000" dirty="0" smtClean="0">
                <a:solidFill>
                  <a:schemeClr val="bg1"/>
                </a:solidFill>
              </a:rPr>
              <a:t>，共</a:t>
            </a:r>
            <a:r>
              <a:rPr lang="zh-CN" altLang="en-US" sz="2000" dirty="0">
                <a:solidFill>
                  <a:schemeClr val="bg1"/>
                </a:solidFill>
              </a:rPr>
              <a:t>历时</a:t>
            </a:r>
            <a:r>
              <a:rPr lang="en-US" altLang="zh-CN" sz="2000" dirty="0">
                <a:solidFill>
                  <a:schemeClr val="bg1"/>
                </a:solidFill>
              </a:rPr>
              <a:t>23</a:t>
            </a:r>
            <a:r>
              <a:rPr lang="zh-CN" altLang="en-US" sz="2000" dirty="0">
                <a:solidFill>
                  <a:schemeClr val="bg1"/>
                </a:solidFill>
              </a:rPr>
              <a:t>天，销毁鸦片</a:t>
            </a:r>
            <a:r>
              <a:rPr lang="en-US" altLang="zh-CN" sz="2000" dirty="0">
                <a:solidFill>
                  <a:schemeClr val="bg1"/>
                </a:solidFill>
              </a:rPr>
              <a:t>19187</a:t>
            </a:r>
            <a:r>
              <a:rPr lang="zh-CN" altLang="en-US" sz="2000" dirty="0">
                <a:solidFill>
                  <a:schemeClr val="bg1"/>
                </a:solidFill>
              </a:rPr>
              <a:t>箱和</a:t>
            </a:r>
            <a:r>
              <a:rPr lang="en-US" altLang="zh-CN" sz="2000" dirty="0">
                <a:solidFill>
                  <a:schemeClr val="bg1"/>
                </a:solidFill>
              </a:rPr>
              <a:t>2119</a:t>
            </a:r>
            <a:r>
              <a:rPr lang="zh-CN" altLang="en-US" sz="2000" dirty="0">
                <a:solidFill>
                  <a:schemeClr val="bg1"/>
                </a:solidFill>
              </a:rPr>
              <a:t>袋，总重量</a:t>
            </a:r>
            <a:r>
              <a:rPr lang="en-US" altLang="zh-CN" sz="2000" dirty="0">
                <a:solidFill>
                  <a:schemeClr val="bg1"/>
                </a:solidFill>
              </a:rPr>
              <a:t>2376254</a:t>
            </a:r>
            <a:r>
              <a:rPr lang="zh-CN" altLang="en-US" sz="2000" dirty="0">
                <a:solidFill>
                  <a:schemeClr val="bg1"/>
                </a:solidFill>
              </a:rPr>
              <a:t>斤</a:t>
            </a:r>
            <a:r>
              <a:rPr lang="zh-CN" altLang="en-US" sz="2000" dirty="0" smtClean="0">
                <a:solidFill>
                  <a:schemeClr val="bg1"/>
                </a:solidFill>
              </a:rPr>
              <a:t>。</a:t>
            </a:r>
            <a:endParaRPr lang="zh-CN" altLang="en-US"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2638034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circle(in)">
                                      <p:cBhvr>
                                        <p:cTn id="13" dur="2000"/>
                                        <p:tgtEl>
                                          <p:spTgt spid="3">
                                            <p:txEl>
                                              <p:pRg st="0" end="0"/>
                                            </p:txEl>
                                          </p:spTgt>
                                        </p:tgtEl>
                                      </p:cBhvr>
                                    </p:animEffect>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3000"/>
                                        <p:tgtEl>
                                          <p:spTgt spid="9"/>
                                        </p:tgtEl>
                                      </p:cBhvr>
                                    </p:animEffect>
                                    <p:anim calcmode="lin" valueType="num">
                                      <p:cBhvr>
                                        <p:cTn id="18" dur="3000" fill="hold"/>
                                        <p:tgtEl>
                                          <p:spTgt spid="9"/>
                                        </p:tgtEl>
                                        <p:attrNameLst>
                                          <p:attrName>ppt_x</p:attrName>
                                        </p:attrNameLst>
                                      </p:cBhvr>
                                      <p:tavLst>
                                        <p:tav tm="0">
                                          <p:val>
                                            <p:strVal val="#ppt_x"/>
                                          </p:val>
                                        </p:tav>
                                        <p:tav tm="100000">
                                          <p:val>
                                            <p:strVal val="#ppt_x"/>
                                          </p:val>
                                        </p:tav>
                                      </p:tavLst>
                                    </p:anim>
                                    <p:anim calcmode="lin" valueType="num">
                                      <p:cBhvr>
                                        <p:cTn id="19" dur="3000" fill="hold"/>
                                        <p:tgtEl>
                                          <p:spTgt spid="9"/>
                                        </p:tgtEl>
                                        <p:attrNameLst>
                                          <p:attrName>ppt_y</p:attrName>
                                        </p:attrNameLst>
                                      </p:cBhvr>
                                      <p:tavLst>
                                        <p:tav tm="0">
                                          <p:val>
                                            <p:strVal val="#ppt_y+.1"/>
                                          </p:val>
                                        </p:tav>
                                        <p:tav tm="100000">
                                          <p:val>
                                            <p:strVal val="#ppt_y"/>
                                          </p:val>
                                        </p:tav>
                                      </p:tavLst>
                                    </p:anim>
                                  </p:childTnLst>
                                  <p:subTnLst>
                                    <p:set>
                                      <p:cBhvr override="childStyle">
                                        <p:cTn dur="1" fill="hold" display="0" masterRel="sameClick" afterEffect="1">
                                          <p:stCondLst>
                                            <p:cond evt="end" delay="0">
                                              <p:tn val="15"/>
                                            </p:cond>
                                          </p:stCondLst>
                                        </p:cTn>
                                        <p:tgtEl>
                                          <p:spTgt spid="9"/>
                                        </p:tgtEl>
                                        <p:attrNameLst>
                                          <p:attrName>style.visibility</p:attrName>
                                        </p:attrNameLst>
                                      </p:cBhvr>
                                      <p:to>
                                        <p:strVal val="hidden"/>
                                      </p:to>
                                    </p:set>
                                  </p:subTnLst>
                                </p:cTn>
                              </p:par>
                            </p:childTnLst>
                          </p:cTn>
                        </p:par>
                        <p:par>
                          <p:cTn id="20" fill="hold">
                            <p:stCondLst>
                              <p:cond delay="5000"/>
                            </p:stCondLst>
                            <p:childTnLst>
                              <p:par>
                                <p:cTn id="21" presetID="42"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3000"/>
                                        <p:tgtEl>
                                          <p:spTgt spid="7"/>
                                        </p:tgtEl>
                                      </p:cBhvr>
                                    </p:animEffect>
                                    <p:anim calcmode="lin" valueType="num">
                                      <p:cBhvr>
                                        <p:cTn id="24" dur="3000" fill="hold"/>
                                        <p:tgtEl>
                                          <p:spTgt spid="7"/>
                                        </p:tgtEl>
                                        <p:attrNameLst>
                                          <p:attrName>ppt_x</p:attrName>
                                        </p:attrNameLst>
                                      </p:cBhvr>
                                      <p:tavLst>
                                        <p:tav tm="0">
                                          <p:val>
                                            <p:strVal val="#ppt_x"/>
                                          </p:val>
                                        </p:tav>
                                        <p:tav tm="100000">
                                          <p:val>
                                            <p:strVal val="#ppt_x"/>
                                          </p:val>
                                        </p:tav>
                                      </p:tavLst>
                                    </p:anim>
                                    <p:anim calcmode="lin" valueType="num">
                                      <p:cBhvr>
                                        <p:cTn id="25" dur="3000" fill="hold"/>
                                        <p:tgtEl>
                                          <p:spTgt spid="7"/>
                                        </p:tgtEl>
                                        <p:attrNameLst>
                                          <p:attrName>ppt_y</p:attrName>
                                        </p:attrNameLst>
                                      </p:cBhvr>
                                      <p:tavLst>
                                        <p:tav tm="0">
                                          <p:val>
                                            <p:strVal val="#ppt_y+.1"/>
                                          </p:val>
                                        </p:tav>
                                        <p:tav tm="100000">
                                          <p:val>
                                            <p:strVal val="#ppt_y"/>
                                          </p:val>
                                        </p:tav>
                                      </p:tavLst>
                                    </p:anim>
                                  </p:childTnLst>
                                  <p:subTnLst>
                                    <p:set>
                                      <p:cBhvr override="childStyle">
                                        <p:cTn dur="1" fill="hold" display="0" masterRel="sameClick" afterEffect="1">
                                          <p:stCondLst>
                                            <p:cond evt="end" delay="0">
                                              <p:tn val="21"/>
                                            </p:cond>
                                          </p:stCondLst>
                                        </p:cTn>
                                        <p:tgtEl>
                                          <p:spTgt spid="7"/>
                                        </p:tgtEl>
                                        <p:attrNameLst>
                                          <p:attrName>style.visibility</p:attrName>
                                        </p:attrNameLst>
                                      </p:cBhvr>
                                      <p:to>
                                        <p:strVal val="hidden"/>
                                      </p:to>
                                    </p:set>
                                  </p:subTnLst>
                                </p:cTn>
                              </p:par>
                            </p:childTnLst>
                          </p:cTn>
                        </p:par>
                        <p:par>
                          <p:cTn id="26" fill="hold">
                            <p:stCondLst>
                              <p:cond delay="8000"/>
                            </p:stCondLst>
                            <p:childTnLst>
                              <p:par>
                                <p:cTn id="27" presetID="42"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3000"/>
                                        <p:tgtEl>
                                          <p:spTgt spid="6"/>
                                        </p:tgtEl>
                                      </p:cBhvr>
                                    </p:animEffect>
                                    <p:anim calcmode="lin" valueType="num">
                                      <p:cBhvr>
                                        <p:cTn id="30" dur="3000" fill="hold"/>
                                        <p:tgtEl>
                                          <p:spTgt spid="6"/>
                                        </p:tgtEl>
                                        <p:attrNameLst>
                                          <p:attrName>ppt_x</p:attrName>
                                        </p:attrNameLst>
                                      </p:cBhvr>
                                      <p:tavLst>
                                        <p:tav tm="0">
                                          <p:val>
                                            <p:strVal val="#ppt_x"/>
                                          </p:val>
                                        </p:tav>
                                        <p:tav tm="100000">
                                          <p:val>
                                            <p:strVal val="#ppt_x"/>
                                          </p:val>
                                        </p:tav>
                                      </p:tavLst>
                                    </p:anim>
                                    <p:anim calcmode="lin" valueType="num">
                                      <p:cBhvr>
                                        <p:cTn id="31" dur="3000" fill="hold"/>
                                        <p:tgtEl>
                                          <p:spTgt spid="6"/>
                                        </p:tgtEl>
                                        <p:attrNameLst>
                                          <p:attrName>ppt_y</p:attrName>
                                        </p:attrNameLst>
                                      </p:cBhvr>
                                      <p:tavLst>
                                        <p:tav tm="0">
                                          <p:val>
                                            <p:strVal val="#ppt_y+.1"/>
                                          </p:val>
                                        </p:tav>
                                        <p:tav tm="100000">
                                          <p:val>
                                            <p:strVal val="#ppt_y"/>
                                          </p:val>
                                        </p:tav>
                                      </p:tavLst>
                                    </p:anim>
                                  </p:childTnLst>
                                  <p:subTnLst>
                                    <p:set>
                                      <p:cBhvr override="childStyle">
                                        <p:cTn dur="1" fill="hold" display="0" masterRel="sameClick" afterEffect="1">
                                          <p:stCondLst>
                                            <p:cond evt="end" delay="0">
                                              <p:tn val="27"/>
                                            </p:cond>
                                          </p:stCondLst>
                                        </p:cTn>
                                        <p:tgtEl>
                                          <p:spTgt spid="6"/>
                                        </p:tgtEl>
                                        <p:attrNameLst>
                                          <p:attrName>style.visibility</p:attrName>
                                        </p:attrNameLst>
                                      </p:cBhvr>
                                      <p:to>
                                        <p:strVal val="hidden"/>
                                      </p:to>
                                    </p:set>
                                  </p:subTnLst>
                                </p:cTn>
                              </p:par>
                            </p:childTnLst>
                          </p:cTn>
                        </p:par>
                        <p:par>
                          <p:cTn id="32" fill="hold">
                            <p:stCondLst>
                              <p:cond delay="11000"/>
                            </p:stCondLst>
                            <p:childTnLst>
                              <p:par>
                                <p:cTn id="33" presetID="42" presetClass="entr" presetSubtype="0"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3000"/>
                                        <p:tgtEl>
                                          <p:spTgt spid="2"/>
                                        </p:tgtEl>
                                      </p:cBhvr>
                                    </p:animEffect>
                                    <p:anim calcmode="lin" valueType="num">
                                      <p:cBhvr>
                                        <p:cTn id="36" dur="3000" fill="hold"/>
                                        <p:tgtEl>
                                          <p:spTgt spid="2"/>
                                        </p:tgtEl>
                                        <p:attrNameLst>
                                          <p:attrName>ppt_x</p:attrName>
                                        </p:attrNameLst>
                                      </p:cBhvr>
                                      <p:tavLst>
                                        <p:tav tm="0">
                                          <p:val>
                                            <p:strVal val="#ppt_x"/>
                                          </p:val>
                                        </p:tav>
                                        <p:tav tm="100000">
                                          <p:val>
                                            <p:strVal val="#ppt_x"/>
                                          </p:val>
                                        </p:tav>
                                      </p:tavLst>
                                    </p:anim>
                                    <p:anim calcmode="lin" valueType="num">
                                      <p:cBhvr>
                                        <p:cTn id="37" dur="3000" fill="hold"/>
                                        <p:tgtEl>
                                          <p:spTgt spid="2"/>
                                        </p:tgtEl>
                                        <p:attrNameLst>
                                          <p:attrName>ppt_y</p:attrName>
                                        </p:attrNameLst>
                                      </p:cBhvr>
                                      <p:tavLst>
                                        <p:tav tm="0">
                                          <p:val>
                                            <p:strVal val="#ppt_y+.1"/>
                                          </p:val>
                                        </p:tav>
                                        <p:tav tm="100000">
                                          <p:val>
                                            <p:strVal val="#ppt_y"/>
                                          </p:val>
                                        </p:tav>
                                      </p:tavLst>
                                    </p:anim>
                                  </p:childTnLst>
                                  <p:subTnLst>
                                    <p:set>
                                      <p:cBhvr override="childStyle">
                                        <p:cTn dur="1" fill="hold" display="0" masterRel="sameClick" afterEffect="1">
                                          <p:stCondLst>
                                            <p:cond evt="end" delay="0">
                                              <p:tn val="33"/>
                                            </p:cond>
                                          </p:stCondLst>
                                        </p:cTn>
                                        <p:tgtEl>
                                          <p:spTgt spid="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6"/>
          <p:cNvSpPr txBox="1"/>
          <p:nvPr/>
        </p:nvSpPr>
        <p:spPr>
          <a:xfrm>
            <a:off x="-72639" y="2306787"/>
            <a:ext cx="1606302"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lang="zh-CN" altLang="en-US" sz="1050" kern="0" dirty="0" smtClean="0">
                <a:solidFill>
                  <a:schemeClr val="bg1"/>
                </a:solidFill>
                <a:latin typeface="+mj-ea"/>
                <a:ea typeface="+mj-ea"/>
              </a:rPr>
              <a:t>“体会感觉”，抽着玩玩，试一试，尝新鲜，寻求刺激</a:t>
            </a:r>
            <a:endParaRPr lang="zh-CN" altLang="en-US" sz="1050" kern="0" dirty="0">
              <a:solidFill>
                <a:schemeClr val="bg1"/>
              </a:solidFill>
              <a:latin typeface="+mj-ea"/>
              <a:ea typeface="+mj-ea"/>
            </a:endParaRPr>
          </a:p>
        </p:txBody>
      </p:sp>
      <p:sp>
        <p:nvSpPr>
          <p:cNvPr id="29" name="TextBox 27"/>
          <p:cNvSpPr txBox="1"/>
          <p:nvPr/>
        </p:nvSpPr>
        <p:spPr>
          <a:xfrm>
            <a:off x="5684253" y="3006227"/>
            <a:ext cx="1411818"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lang="zh-CN" altLang="en-US" sz="1050" kern="0" dirty="0" smtClean="0">
                <a:solidFill>
                  <a:schemeClr val="bg1"/>
                </a:solidFill>
                <a:latin typeface="+mj-ea"/>
                <a:ea typeface="+mj-ea"/>
              </a:rPr>
              <a:t>认为吸毒时髦，气派。误认为毒品能减肥，美容</a:t>
            </a:r>
            <a:endParaRPr lang="zh-CN" altLang="en-US" sz="1050" kern="0" dirty="0">
              <a:solidFill>
                <a:schemeClr val="bg1"/>
              </a:solidFill>
              <a:latin typeface="+mj-ea"/>
              <a:ea typeface="+mj-ea"/>
            </a:endParaRPr>
          </a:p>
        </p:txBody>
      </p:sp>
      <p:sp>
        <p:nvSpPr>
          <p:cNvPr id="30" name="TextBox 28"/>
          <p:cNvSpPr txBox="1"/>
          <p:nvPr/>
        </p:nvSpPr>
        <p:spPr>
          <a:xfrm>
            <a:off x="3665895" y="2340928"/>
            <a:ext cx="1915874" cy="489383"/>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lang="zh-CN" altLang="en-US" sz="1050" kern="0" dirty="0" smtClean="0">
                <a:solidFill>
                  <a:schemeClr val="bg1"/>
                </a:solidFill>
                <a:latin typeface="+mj-ea"/>
                <a:ea typeface="+mj-ea"/>
              </a:rPr>
              <a:t>在同伴中自我炫耀，以获得同伴的肯定，从而寻求存在感</a:t>
            </a:r>
            <a:endParaRPr lang="zh-CN" altLang="en-US" sz="1050" kern="0" dirty="0">
              <a:solidFill>
                <a:schemeClr val="bg1"/>
              </a:solidFill>
              <a:latin typeface="+mj-ea"/>
              <a:ea typeface="+mj-ea"/>
            </a:endParaRPr>
          </a:p>
        </p:txBody>
      </p:sp>
      <p:sp>
        <p:nvSpPr>
          <p:cNvPr id="31" name="TextBox 29"/>
          <p:cNvSpPr txBox="1"/>
          <p:nvPr/>
        </p:nvSpPr>
        <p:spPr>
          <a:xfrm>
            <a:off x="1707585" y="2089741"/>
            <a:ext cx="1915874"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lang="zh-CN" altLang="en-US" sz="1050" kern="0" dirty="0" smtClean="0">
                <a:solidFill>
                  <a:schemeClr val="bg1"/>
                </a:solidFill>
                <a:latin typeface="+mj-ea"/>
                <a:ea typeface="+mj-ea"/>
              </a:rPr>
              <a:t>不少吸毒者看到同伙吸毒或者是在毫不知情的情况下被欺骗吸毒</a:t>
            </a:r>
            <a:endParaRPr lang="zh-CN" altLang="en-US" sz="1050" kern="0" dirty="0">
              <a:solidFill>
                <a:schemeClr val="bg1"/>
              </a:solidFill>
              <a:latin typeface="+mj-ea"/>
              <a:ea typeface="+mj-ea"/>
            </a:endParaRPr>
          </a:p>
        </p:txBody>
      </p:sp>
      <p:grpSp>
        <p:nvGrpSpPr>
          <p:cNvPr id="32" name="组合 31"/>
          <p:cNvGrpSpPr/>
          <p:nvPr/>
        </p:nvGrpSpPr>
        <p:grpSpPr>
          <a:xfrm>
            <a:off x="4132604" y="1386501"/>
            <a:ext cx="809336" cy="809336"/>
            <a:chOff x="4677858" y="2649672"/>
            <a:chExt cx="809336" cy="809336"/>
          </a:xfrm>
          <a:solidFill>
            <a:srgbClr val="FFC000"/>
          </a:solidFill>
        </p:grpSpPr>
        <p:sp>
          <p:nvSpPr>
            <p:cNvPr id="33" name="椭圆 32"/>
            <p:cNvSpPr/>
            <p:nvPr/>
          </p:nvSpPr>
          <p:spPr>
            <a:xfrm>
              <a:off x="4677858" y="2649672"/>
              <a:ext cx="809336" cy="809336"/>
            </a:xfrm>
            <a:prstGeom prst="ellipse">
              <a:avLst/>
            </a:prstGeom>
            <a:solidFill>
              <a:srgbClr val="C00000"/>
            </a:solidFill>
            <a:ln w="25400" cap="flat" cmpd="sng" algn="ctr">
              <a:solidFill>
                <a:srgbClr val="C00000"/>
              </a:solid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34" name="椭圆 33"/>
            <p:cNvSpPr/>
            <p:nvPr/>
          </p:nvSpPr>
          <p:spPr>
            <a:xfrm>
              <a:off x="4719132" y="2696247"/>
              <a:ext cx="726788" cy="726784"/>
            </a:xfrm>
            <a:prstGeom prst="ellipse">
              <a:avLst/>
            </a:prstGeom>
            <a:solidFill>
              <a:srgbClr val="C00000"/>
            </a:solidFill>
            <a:ln>
              <a:solidFill>
                <a:srgbClr val="C00000"/>
              </a:solid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grpSp>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123478"/>
            <a:ext cx="466725" cy="566737"/>
          </a:xfrm>
          <a:prstGeom prst="rect">
            <a:avLst/>
          </a:prstGeom>
        </p:spPr>
      </p:pic>
      <p:grpSp>
        <p:nvGrpSpPr>
          <p:cNvPr id="35" name="组合 34"/>
          <p:cNvGrpSpPr/>
          <p:nvPr/>
        </p:nvGrpSpPr>
        <p:grpSpPr>
          <a:xfrm>
            <a:off x="107504" y="1269065"/>
            <a:ext cx="809336" cy="809336"/>
            <a:chOff x="4677858" y="2649672"/>
            <a:chExt cx="809336" cy="809336"/>
          </a:xfrm>
          <a:solidFill>
            <a:srgbClr val="C00000"/>
          </a:solidFill>
        </p:grpSpPr>
        <p:sp>
          <p:nvSpPr>
            <p:cNvPr id="36" name="椭圆 35"/>
            <p:cNvSpPr/>
            <p:nvPr/>
          </p:nvSpPr>
          <p:spPr>
            <a:xfrm>
              <a:off x="4677858" y="2649672"/>
              <a:ext cx="809336" cy="809336"/>
            </a:xfrm>
            <a:prstGeom prst="ellipse">
              <a:avLst/>
            </a:prstGeom>
            <a:solidFill>
              <a:srgbClr val="C00000"/>
            </a:solidFill>
            <a:ln w="25400" cap="flat" cmpd="sng" algn="ctr">
              <a:solidFill>
                <a:srgbClr val="C00000"/>
              </a:solid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37" name="椭圆 36"/>
            <p:cNvSpPr/>
            <p:nvPr/>
          </p:nvSpPr>
          <p:spPr>
            <a:xfrm>
              <a:off x="4719132" y="2696247"/>
              <a:ext cx="726788" cy="726784"/>
            </a:xfrm>
            <a:prstGeom prst="ellipse">
              <a:avLst/>
            </a:prstGeom>
            <a:solidFill>
              <a:srgbClr val="C00000"/>
            </a:solidFill>
            <a:ln>
              <a:solidFill>
                <a:srgbClr val="C00000"/>
              </a:solid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43" name="Text Placeholder 2"/>
          <p:cNvSpPr txBox="1">
            <a:spLocks/>
          </p:cNvSpPr>
          <p:nvPr/>
        </p:nvSpPr>
        <p:spPr>
          <a:xfrm>
            <a:off x="0" y="1535692"/>
            <a:ext cx="974578" cy="276081"/>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tx1"/>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rPr>
              <a:t>好奇心</a:t>
            </a:r>
          </a:p>
          <a:p>
            <a:r>
              <a:rPr lang="zh-CN" altLang="en-US" b="1" dirty="0" smtClean="0">
                <a:solidFill>
                  <a:schemeClr val="tx1"/>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rPr>
              <a:t>作崇</a:t>
            </a:r>
            <a:endParaRPr lang="zh-CN" altLang="en-US" b="1" dirty="0">
              <a:solidFill>
                <a:schemeClr val="tx1"/>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endParaRPr>
          </a:p>
        </p:txBody>
      </p:sp>
      <p:grpSp>
        <p:nvGrpSpPr>
          <p:cNvPr id="3" name="组合 2"/>
          <p:cNvGrpSpPr/>
          <p:nvPr/>
        </p:nvGrpSpPr>
        <p:grpSpPr>
          <a:xfrm>
            <a:off x="5053862" y="2027967"/>
            <a:ext cx="2879619" cy="958133"/>
            <a:chOff x="6129168" y="1059364"/>
            <a:chExt cx="2879619" cy="958133"/>
          </a:xfrm>
        </p:grpSpPr>
        <p:grpSp>
          <p:nvGrpSpPr>
            <p:cNvPr id="16" name="组合 15"/>
            <p:cNvGrpSpPr/>
            <p:nvPr/>
          </p:nvGrpSpPr>
          <p:grpSpPr>
            <a:xfrm>
              <a:off x="7020272" y="1059364"/>
              <a:ext cx="958136" cy="958133"/>
              <a:chOff x="3903687" y="3249486"/>
              <a:chExt cx="4000500" cy="4000500"/>
            </a:xfrm>
            <a:effectLst>
              <a:outerShdw blurRad="444500" dist="254000" dir="8100000" algn="tr" rotWithShape="0">
                <a:prstClr val="black">
                  <a:alpha val="50000"/>
                </a:prstClr>
              </a:outerShdw>
            </a:effectLst>
          </p:grpSpPr>
          <p:sp>
            <p:nvSpPr>
              <p:cNvPr id="17" name="同心圆 16"/>
              <p:cNvSpPr/>
              <p:nvPr/>
            </p:nvSpPr>
            <p:spPr>
              <a:xfrm>
                <a:off x="3903687" y="3249486"/>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8" name="椭圆 17"/>
              <p:cNvSpPr/>
              <p:nvPr/>
            </p:nvSpPr>
            <p:spPr>
              <a:xfrm>
                <a:off x="3991001" y="3249486"/>
                <a:ext cx="3825872" cy="3825872"/>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46" name="Text Placeholder 2"/>
            <p:cNvSpPr txBox="1">
              <a:spLocks/>
            </p:cNvSpPr>
            <p:nvPr/>
          </p:nvSpPr>
          <p:spPr>
            <a:xfrm>
              <a:off x="6129168" y="1393226"/>
              <a:ext cx="2879619" cy="311406"/>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zh-CN" altLang="en-US" b="1" dirty="0" smtClean="0">
                  <a:solidFill>
                    <a:schemeClr val="bg1">
                      <a:lumMod val="95000"/>
                      <a:lumOff val="5000"/>
                    </a:schemeClr>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rPr>
                <a:t>寻找刺激</a:t>
              </a:r>
            </a:p>
            <a:p>
              <a:r>
                <a:rPr lang="zh-CN" altLang="en-US" b="1" dirty="0" smtClean="0">
                  <a:solidFill>
                    <a:schemeClr val="bg1">
                      <a:lumMod val="95000"/>
                      <a:lumOff val="5000"/>
                    </a:schemeClr>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rPr>
                <a:t>和对毒品</a:t>
              </a:r>
            </a:p>
            <a:p>
              <a:r>
                <a:rPr lang="zh-CN" altLang="en-US" b="1" dirty="0" smtClean="0">
                  <a:solidFill>
                    <a:schemeClr val="bg1">
                      <a:lumMod val="95000"/>
                      <a:lumOff val="5000"/>
                    </a:schemeClr>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rPr>
                <a:t>无知</a:t>
              </a:r>
              <a:endParaRPr lang="zh-CN" altLang="en-US" b="1" dirty="0">
                <a:solidFill>
                  <a:schemeClr val="bg1">
                    <a:lumMod val="95000"/>
                    <a:lumOff val="5000"/>
                  </a:schemeClr>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endParaRPr>
            </a:p>
          </p:txBody>
        </p:sp>
      </p:grpSp>
      <p:pic>
        <p:nvPicPr>
          <p:cNvPr id="47" name="图片 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1845" y="4005957"/>
            <a:ext cx="1711450" cy="1158081"/>
          </a:xfrm>
          <a:prstGeom prst="rect">
            <a:avLst/>
          </a:prstGeom>
        </p:spPr>
      </p:pic>
      <p:sp>
        <p:nvSpPr>
          <p:cNvPr id="23" name="矩形 22"/>
          <p:cNvSpPr/>
          <p:nvPr/>
        </p:nvSpPr>
        <p:spPr>
          <a:xfrm>
            <a:off x="2151574" y="3507854"/>
            <a:ext cx="4572000" cy="646331"/>
          </a:xfrm>
          <a:prstGeom prst="rect">
            <a:avLst/>
          </a:prstGeom>
        </p:spPr>
        <p:txBody>
          <a:bodyPr>
            <a:spAutoFit/>
          </a:bodyPr>
          <a:lstStyle/>
          <a:p>
            <a:r>
              <a:rPr lang="zh-CN" altLang="en-US" b="1" dirty="0">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rPr>
              <a:t>好奇心</a:t>
            </a:r>
          </a:p>
          <a:p>
            <a:r>
              <a:rPr lang="zh-CN" altLang="en-US" b="1" dirty="0">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rPr>
              <a:t>作崇</a:t>
            </a:r>
          </a:p>
        </p:txBody>
      </p:sp>
      <p:sp>
        <p:nvSpPr>
          <p:cNvPr id="25" name="TextBox 24"/>
          <p:cNvSpPr txBox="1"/>
          <p:nvPr/>
        </p:nvSpPr>
        <p:spPr>
          <a:xfrm>
            <a:off x="4264927" y="1578992"/>
            <a:ext cx="544690" cy="369332"/>
          </a:xfrm>
          <a:prstGeom prst="rect">
            <a:avLst/>
          </a:prstGeom>
          <a:noFill/>
        </p:spPr>
        <p:txBody>
          <a:bodyPr wrap="square" lIns="0" tIns="0" rIns="0" bIns="0" rtlCol="0">
            <a:spAutoFit/>
          </a:bodyPr>
          <a:lstStyle>
            <a:defPPr>
              <a:defRPr lang="zh-CN"/>
            </a:defPPr>
            <a:lvl1pPr>
              <a:defRPr sz="1600" b="1">
                <a:solidFill>
                  <a:schemeClr val="accent6"/>
                </a:solidFill>
                <a:latin typeface="微软雅黑" pitchFamily="34" charset="-122"/>
                <a:ea typeface="微软雅黑" pitchFamily="34" charset="-122"/>
              </a:defRPr>
            </a:lvl1pPr>
          </a:lstStyle>
          <a:p>
            <a:pPr algn="ctr"/>
            <a:r>
              <a:rPr lang="zh-CN" altLang="en-US" sz="1200" dirty="0" smtClean="0">
                <a:solidFill>
                  <a:schemeClr val="tx1"/>
                </a:solidFill>
                <a:cs typeface="Clear Sans" panose="020B0503030202020304" pitchFamily="34" charset="0"/>
              </a:rPr>
              <a:t>炫耀</a:t>
            </a:r>
            <a:endParaRPr lang="en-US" altLang="zh-CN" sz="1200" dirty="0" smtClean="0">
              <a:solidFill>
                <a:schemeClr val="tx1"/>
              </a:solidFill>
              <a:cs typeface="Clear Sans" panose="020B0503030202020304" pitchFamily="34" charset="0"/>
            </a:endParaRPr>
          </a:p>
          <a:p>
            <a:pPr algn="ctr"/>
            <a:r>
              <a:rPr lang="zh-CN" altLang="en-US" sz="1200" dirty="0" smtClean="0">
                <a:solidFill>
                  <a:schemeClr val="tx1"/>
                </a:solidFill>
                <a:cs typeface="Clear Sans" panose="020B0503030202020304" pitchFamily="34" charset="0"/>
              </a:rPr>
              <a:t>心理</a:t>
            </a:r>
            <a:endParaRPr lang="zh-CN" altLang="en-US" sz="1200" dirty="0">
              <a:solidFill>
                <a:schemeClr val="tx1"/>
              </a:solidFill>
              <a:cs typeface="Clear Sans" panose="020B0503030202020304" pitchFamily="34" charset="0"/>
            </a:endParaRPr>
          </a:p>
        </p:txBody>
      </p:sp>
      <p:grpSp>
        <p:nvGrpSpPr>
          <p:cNvPr id="40" name="组合 39"/>
          <p:cNvGrpSpPr/>
          <p:nvPr/>
        </p:nvGrpSpPr>
        <p:grpSpPr>
          <a:xfrm>
            <a:off x="107504" y="1148138"/>
            <a:ext cx="9047863" cy="1725492"/>
            <a:chOff x="107504" y="1148138"/>
            <a:chExt cx="9047863" cy="1725492"/>
          </a:xfrm>
        </p:grpSpPr>
        <p:sp>
          <p:nvSpPr>
            <p:cNvPr id="64" name="TextBox 27"/>
            <p:cNvSpPr txBox="1"/>
            <p:nvPr/>
          </p:nvSpPr>
          <p:spPr>
            <a:xfrm>
              <a:off x="7743549" y="2384247"/>
              <a:ext cx="1411818" cy="489383"/>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lang="zh-CN" altLang="en-US" sz="1050" kern="0" dirty="0" smtClean="0">
                  <a:solidFill>
                    <a:schemeClr val="bg1"/>
                  </a:solidFill>
                  <a:latin typeface="+mj-ea"/>
                  <a:ea typeface="+mj-ea"/>
                </a:rPr>
                <a:t>家庭不和谐或者感受 不到家中的温暖</a:t>
              </a:r>
              <a:endParaRPr lang="zh-CN" altLang="en-US" sz="1050" kern="0" dirty="0">
                <a:solidFill>
                  <a:schemeClr val="bg1"/>
                </a:solidFill>
                <a:latin typeface="+mj-ea"/>
                <a:ea typeface="+mj-ea"/>
              </a:endParaRPr>
            </a:p>
          </p:txBody>
        </p:sp>
        <p:grpSp>
          <p:nvGrpSpPr>
            <p:cNvPr id="19" name="组合 18"/>
            <p:cNvGrpSpPr/>
            <p:nvPr/>
          </p:nvGrpSpPr>
          <p:grpSpPr>
            <a:xfrm>
              <a:off x="107504" y="1446951"/>
              <a:ext cx="7761897" cy="1225494"/>
              <a:chOff x="107504" y="1446951"/>
              <a:chExt cx="7761897" cy="1225494"/>
            </a:xfrm>
          </p:grpSpPr>
          <p:sp>
            <p:nvSpPr>
              <p:cNvPr id="4" name="Freeform 7"/>
              <p:cNvSpPr/>
              <p:nvPr/>
            </p:nvSpPr>
            <p:spPr>
              <a:xfrm>
                <a:off x="107504" y="1446951"/>
                <a:ext cx="7054324"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latin typeface="+mj-ea"/>
                  <a:ea typeface="+mj-ea"/>
                </a:endParaRPr>
              </a:p>
            </p:txBody>
          </p:sp>
          <p:grpSp>
            <p:nvGrpSpPr>
              <p:cNvPr id="5" name="组合 4"/>
              <p:cNvGrpSpPr/>
              <p:nvPr/>
            </p:nvGrpSpPr>
            <p:grpSpPr>
              <a:xfrm>
                <a:off x="7019580" y="1871552"/>
                <a:ext cx="849821" cy="635481"/>
                <a:chOff x="6054436" y="2405136"/>
                <a:chExt cx="849821" cy="635481"/>
              </a:xfrm>
              <a:effectLst>
                <a:outerShdw blurRad="50800" dist="38100" dir="5400000" algn="t" rotWithShape="0">
                  <a:prstClr val="black">
                    <a:alpha val="40000"/>
                  </a:prstClr>
                </a:outerShdw>
              </a:effectLst>
            </p:grpSpPr>
            <p:sp>
              <p:nvSpPr>
                <p:cNvPr id="6"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7"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8"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9"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C00000">
                    <a:alpha val="73000"/>
                  </a:srgbClr>
                </a:solidFill>
                <a:ln>
                  <a:noFill/>
                </a:ln>
              </p:spPr>
              <p:txBody>
                <a:bodyPr/>
                <a:lstStyle/>
                <a:p>
                  <a:endParaRPr lang="en-US" dirty="0">
                    <a:latin typeface="+mj-ea"/>
                    <a:ea typeface="+mj-ea"/>
                  </a:endParaRPr>
                </a:p>
              </p:txBody>
            </p:sp>
            <p:sp>
              <p:nvSpPr>
                <p:cNvPr id="10"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C00000">
                    <a:alpha val="73000"/>
                  </a:srgbClr>
                </a:solidFill>
                <a:ln>
                  <a:noFill/>
                </a:ln>
              </p:spPr>
              <p:txBody>
                <a:bodyPr/>
                <a:lstStyle/>
                <a:p>
                  <a:endParaRPr lang="en-US" dirty="0">
                    <a:latin typeface="+mj-ea"/>
                    <a:ea typeface="+mj-ea"/>
                  </a:endParaRPr>
                </a:p>
              </p:txBody>
            </p:sp>
            <p:sp>
              <p:nvSpPr>
                <p:cNvPr id="11"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C00000"/>
                </a:solidFill>
                <a:ln>
                  <a:noFill/>
                </a:ln>
              </p:spPr>
              <p:txBody>
                <a:bodyPr/>
                <a:lstStyle/>
                <a:p>
                  <a:endParaRPr lang="en-US" dirty="0">
                    <a:latin typeface="+mj-ea"/>
                    <a:ea typeface="+mj-ea"/>
                  </a:endParaRPr>
                </a:p>
              </p:txBody>
            </p:sp>
            <p:sp>
              <p:nvSpPr>
                <p:cNvPr id="1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3"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4"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5"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mj-ea"/>
                    <a:ea typeface="+mj-ea"/>
                  </a:endParaRPr>
                </a:p>
              </p:txBody>
            </p:sp>
          </p:grpSp>
        </p:grpSp>
        <p:grpSp>
          <p:nvGrpSpPr>
            <p:cNvPr id="27" name="组合 26"/>
            <p:cNvGrpSpPr/>
            <p:nvPr/>
          </p:nvGrpSpPr>
          <p:grpSpPr>
            <a:xfrm>
              <a:off x="7746947" y="1148138"/>
              <a:ext cx="974578" cy="809336"/>
              <a:chOff x="6023958" y="522786"/>
              <a:chExt cx="974578" cy="809336"/>
            </a:xfrm>
          </p:grpSpPr>
          <p:grpSp>
            <p:nvGrpSpPr>
              <p:cNvPr id="65" name="组合 64"/>
              <p:cNvGrpSpPr/>
              <p:nvPr/>
            </p:nvGrpSpPr>
            <p:grpSpPr>
              <a:xfrm>
                <a:off x="6106319" y="522786"/>
                <a:ext cx="809336" cy="809336"/>
                <a:chOff x="4677858" y="2649672"/>
                <a:chExt cx="809336" cy="809336"/>
              </a:xfrm>
              <a:solidFill>
                <a:srgbClr val="C00000"/>
              </a:solidFill>
            </p:grpSpPr>
            <p:sp>
              <p:nvSpPr>
                <p:cNvPr id="66" name="椭圆 65"/>
                <p:cNvSpPr/>
                <p:nvPr/>
              </p:nvSpPr>
              <p:spPr>
                <a:xfrm>
                  <a:off x="4677858" y="2649672"/>
                  <a:ext cx="809336" cy="809336"/>
                </a:xfrm>
                <a:prstGeom prst="ellipse">
                  <a:avLst/>
                </a:prstGeom>
                <a:solidFill>
                  <a:srgbClr val="C00000"/>
                </a:solidFill>
                <a:ln w="25400" cap="flat" cmpd="sng" algn="ctr">
                  <a:solidFill>
                    <a:srgbClr val="C00000"/>
                  </a:solid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67" name="椭圆 66"/>
                <p:cNvSpPr/>
                <p:nvPr/>
              </p:nvSpPr>
              <p:spPr>
                <a:xfrm>
                  <a:off x="4719132" y="2696247"/>
                  <a:ext cx="726788" cy="726784"/>
                </a:xfrm>
                <a:prstGeom prst="ellipse">
                  <a:avLst/>
                </a:prstGeom>
                <a:solidFill>
                  <a:srgbClr val="C00000"/>
                </a:solidFill>
                <a:ln>
                  <a:solidFill>
                    <a:srgbClr val="C00000"/>
                  </a:solid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68" name="Text Placeholder 2"/>
              <p:cNvSpPr txBox="1">
                <a:spLocks/>
              </p:cNvSpPr>
              <p:nvPr/>
            </p:nvSpPr>
            <p:spPr>
              <a:xfrm>
                <a:off x="6023958" y="841375"/>
                <a:ext cx="974578" cy="276081"/>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tx1"/>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rPr>
                  <a:t>家庭环境</a:t>
                </a:r>
                <a:endParaRPr lang="en-US" altLang="zh-CN" b="1" dirty="0" smtClean="0">
                  <a:solidFill>
                    <a:schemeClr val="tx1"/>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endParaRPr>
              </a:p>
              <a:p>
                <a:r>
                  <a:rPr lang="zh-CN" altLang="en-US" b="1" dirty="0" smtClean="0">
                    <a:solidFill>
                      <a:schemeClr val="tx1"/>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rPr>
                  <a:t>影响</a:t>
                </a:r>
              </a:p>
            </p:txBody>
          </p:sp>
        </p:grpSp>
      </p:grpSp>
      <p:grpSp>
        <p:nvGrpSpPr>
          <p:cNvPr id="2" name="组合 1"/>
          <p:cNvGrpSpPr/>
          <p:nvPr/>
        </p:nvGrpSpPr>
        <p:grpSpPr>
          <a:xfrm>
            <a:off x="1070291" y="990191"/>
            <a:ext cx="2879619" cy="967283"/>
            <a:chOff x="890449" y="1008573"/>
            <a:chExt cx="2879619" cy="967283"/>
          </a:xfrm>
        </p:grpSpPr>
        <p:sp>
          <p:nvSpPr>
            <p:cNvPr id="49" name="同心圆 48"/>
            <p:cNvSpPr/>
            <p:nvPr/>
          </p:nvSpPr>
          <p:spPr>
            <a:xfrm>
              <a:off x="1851190" y="1008573"/>
              <a:ext cx="958136" cy="958133"/>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grpSp>
          <p:nvGrpSpPr>
            <p:cNvPr id="48" name="组合 47"/>
            <p:cNvGrpSpPr/>
            <p:nvPr/>
          </p:nvGrpSpPr>
          <p:grpSpPr>
            <a:xfrm>
              <a:off x="890449" y="1017723"/>
              <a:ext cx="2879619" cy="958133"/>
              <a:chOff x="6129168" y="1059364"/>
              <a:chExt cx="2879619" cy="958133"/>
            </a:xfrm>
          </p:grpSpPr>
          <p:grpSp>
            <p:nvGrpSpPr>
              <p:cNvPr id="51" name="组合 50"/>
              <p:cNvGrpSpPr/>
              <p:nvPr/>
            </p:nvGrpSpPr>
            <p:grpSpPr>
              <a:xfrm>
                <a:off x="7020272" y="1059364"/>
                <a:ext cx="958136" cy="958133"/>
                <a:chOff x="3903687" y="3249486"/>
                <a:chExt cx="4000500" cy="4000500"/>
              </a:xfrm>
              <a:effectLst>
                <a:outerShdw blurRad="444500" dist="254000" dir="8100000" algn="tr" rotWithShape="0">
                  <a:prstClr val="black">
                    <a:alpha val="50000"/>
                  </a:prstClr>
                </a:outerShdw>
              </a:effectLst>
            </p:grpSpPr>
            <p:sp>
              <p:nvSpPr>
                <p:cNvPr id="53" name="同心圆 52"/>
                <p:cNvSpPr/>
                <p:nvPr/>
              </p:nvSpPr>
              <p:spPr>
                <a:xfrm>
                  <a:off x="3903687" y="3249486"/>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54" name="椭圆 53"/>
                <p:cNvSpPr/>
                <p:nvPr/>
              </p:nvSpPr>
              <p:spPr>
                <a:xfrm>
                  <a:off x="3991001" y="3249486"/>
                  <a:ext cx="3825872" cy="3825872"/>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52" name="Text Placeholder 2"/>
              <p:cNvSpPr txBox="1">
                <a:spLocks/>
              </p:cNvSpPr>
              <p:nvPr/>
            </p:nvSpPr>
            <p:spPr>
              <a:xfrm>
                <a:off x="6129168" y="1393226"/>
                <a:ext cx="2879619" cy="311406"/>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zh-CN" altLang="en-US" b="1" dirty="0">
                    <a:solidFill>
                      <a:schemeClr val="bg1">
                        <a:lumMod val="95000"/>
                        <a:lumOff val="5000"/>
                      </a:schemeClr>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rPr>
                  <a:t>交友</a:t>
                </a:r>
                <a:r>
                  <a:rPr lang="zh-CN" altLang="en-US" b="1" dirty="0" smtClean="0">
                    <a:solidFill>
                      <a:schemeClr val="bg1">
                        <a:lumMod val="95000"/>
                        <a:lumOff val="5000"/>
                      </a:schemeClr>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rPr>
                  <a:t>不慎</a:t>
                </a:r>
                <a:endParaRPr lang="en-US" altLang="zh-CN" b="1" dirty="0">
                  <a:solidFill>
                    <a:schemeClr val="bg1">
                      <a:lumMod val="95000"/>
                      <a:lumOff val="5000"/>
                    </a:schemeClr>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endParaRPr>
              </a:p>
              <a:p>
                <a:r>
                  <a:rPr lang="zh-CN" altLang="en-US" b="1" dirty="0" smtClean="0">
                    <a:solidFill>
                      <a:schemeClr val="bg1">
                        <a:lumMod val="95000"/>
                        <a:lumOff val="5000"/>
                      </a:schemeClr>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rPr>
                  <a:t>被</a:t>
                </a:r>
                <a:r>
                  <a:rPr lang="zh-CN" altLang="en-US" b="1" dirty="0">
                    <a:solidFill>
                      <a:schemeClr val="bg1">
                        <a:lumMod val="95000"/>
                        <a:lumOff val="5000"/>
                      </a:schemeClr>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rPr>
                  <a:t>欺骗引诱</a:t>
                </a:r>
              </a:p>
              <a:p>
                <a:endParaRPr lang="zh-CN" altLang="en-US" b="1" dirty="0">
                  <a:solidFill>
                    <a:schemeClr val="bg1">
                      <a:lumMod val="95000"/>
                      <a:lumOff val="5000"/>
                    </a:schemeClr>
                  </a:solidFill>
                  <a:latin typeface="微软雅黑" panose="020B0503020204020204" pitchFamily="34" charset="-122"/>
                  <a:ea typeface="微软雅黑" panose="020B0503020204020204" pitchFamily="34" charset="-122"/>
                  <a:cs typeface="Clear Sans" panose="020B0503030202020304" pitchFamily="34" charset="0"/>
                  <a:sym typeface="Times New Roman" panose="02020603050405020304" pitchFamily="18" charset="0"/>
                </a:endParaRPr>
              </a:p>
            </p:txBody>
          </p:sp>
        </p:grpSp>
      </p:grpSp>
      <p:grpSp>
        <p:nvGrpSpPr>
          <p:cNvPr id="21" name="组合 20"/>
          <p:cNvGrpSpPr/>
          <p:nvPr/>
        </p:nvGrpSpPr>
        <p:grpSpPr>
          <a:xfrm>
            <a:off x="3264425" y="135201"/>
            <a:ext cx="2545694" cy="854990"/>
            <a:chOff x="3264425" y="135201"/>
            <a:chExt cx="2545694" cy="854990"/>
          </a:xfrm>
        </p:grpSpPr>
        <p:sp>
          <p:nvSpPr>
            <p:cNvPr id="38" name="云形标注 37"/>
            <p:cNvSpPr/>
            <p:nvPr/>
          </p:nvSpPr>
          <p:spPr>
            <a:xfrm>
              <a:off x="3264425" y="135201"/>
              <a:ext cx="2545694" cy="85499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          </a:t>
              </a:r>
              <a:endParaRPr lang="zh-CN" altLang="en-US" dirty="0"/>
            </a:p>
          </p:txBody>
        </p:sp>
        <p:sp>
          <p:nvSpPr>
            <p:cNvPr id="20" name="TextBox 19"/>
            <p:cNvSpPr txBox="1"/>
            <p:nvPr/>
          </p:nvSpPr>
          <p:spPr>
            <a:xfrm>
              <a:off x="4173878" y="316474"/>
              <a:ext cx="1003658" cy="492443"/>
            </a:xfrm>
            <a:prstGeom prst="rect">
              <a:avLst/>
            </a:prstGeom>
            <a:noFill/>
          </p:spPr>
          <p:txBody>
            <a:bodyPr wrap="square" lIns="0" tIns="0" rIns="0" bIns="0" rtlCol="0">
              <a:spAutoFit/>
            </a:bodyPr>
            <a:lstStyle/>
            <a:p>
              <a:pPr algn="ctr"/>
              <a:r>
                <a:rPr lang="zh-CN" altLang="en-US" sz="1600" dirty="0">
                  <a:solidFill>
                    <a:srgbClr val="FF0000"/>
                  </a:solidFill>
                  <a:latin typeface="微软雅黑" panose="020B0503020204020204" pitchFamily="34" charset="-122"/>
                  <a:ea typeface="微软雅黑" panose="020B0503020204020204" pitchFamily="34" charset="-122"/>
                </a:rPr>
                <a:t>吸毒的主要原因</a:t>
              </a:r>
              <a:endParaRPr lang="en-US" altLang="zh-CN" sz="1600" dirty="0">
                <a:solidFill>
                  <a:srgbClr val="FF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356400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80">
                                          <p:stCondLst>
                                            <p:cond delay="0"/>
                                          </p:stCondLst>
                                        </p:cTn>
                                        <p:tgtEl>
                                          <p:spTgt spid="21"/>
                                        </p:tgtEl>
                                      </p:cBhvr>
                                    </p:animEffect>
                                    <p:anim calcmode="lin" valueType="num">
                                      <p:cBhvr>
                                        <p:cTn id="8"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3" dur="26">
                                          <p:stCondLst>
                                            <p:cond delay="650"/>
                                          </p:stCondLst>
                                        </p:cTn>
                                        <p:tgtEl>
                                          <p:spTgt spid="21"/>
                                        </p:tgtEl>
                                      </p:cBhvr>
                                      <p:to x="100000" y="60000"/>
                                    </p:animScale>
                                    <p:animScale>
                                      <p:cBhvr>
                                        <p:cTn id="14" dur="166" decel="50000">
                                          <p:stCondLst>
                                            <p:cond delay="676"/>
                                          </p:stCondLst>
                                        </p:cTn>
                                        <p:tgtEl>
                                          <p:spTgt spid="21"/>
                                        </p:tgtEl>
                                      </p:cBhvr>
                                      <p:to x="100000" y="100000"/>
                                    </p:animScale>
                                    <p:animScale>
                                      <p:cBhvr>
                                        <p:cTn id="15" dur="26">
                                          <p:stCondLst>
                                            <p:cond delay="1312"/>
                                          </p:stCondLst>
                                        </p:cTn>
                                        <p:tgtEl>
                                          <p:spTgt spid="21"/>
                                        </p:tgtEl>
                                      </p:cBhvr>
                                      <p:to x="100000" y="80000"/>
                                    </p:animScale>
                                    <p:animScale>
                                      <p:cBhvr>
                                        <p:cTn id="16" dur="166" decel="50000">
                                          <p:stCondLst>
                                            <p:cond delay="1338"/>
                                          </p:stCondLst>
                                        </p:cTn>
                                        <p:tgtEl>
                                          <p:spTgt spid="21"/>
                                        </p:tgtEl>
                                      </p:cBhvr>
                                      <p:to x="100000" y="100000"/>
                                    </p:animScale>
                                    <p:animScale>
                                      <p:cBhvr>
                                        <p:cTn id="17" dur="26">
                                          <p:stCondLst>
                                            <p:cond delay="1642"/>
                                          </p:stCondLst>
                                        </p:cTn>
                                        <p:tgtEl>
                                          <p:spTgt spid="21"/>
                                        </p:tgtEl>
                                      </p:cBhvr>
                                      <p:to x="100000" y="90000"/>
                                    </p:animScale>
                                    <p:animScale>
                                      <p:cBhvr>
                                        <p:cTn id="18" dur="166" decel="50000">
                                          <p:stCondLst>
                                            <p:cond delay="1668"/>
                                          </p:stCondLst>
                                        </p:cTn>
                                        <p:tgtEl>
                                          <p:spTgt spid="21"/>
                                        </p:tgtEl>
                                      </p:cBhvr>
                                      <p:to x="100000" y="100000"/>
                                    </p:animScale>
                                    <p:animScale>
                                      <p:cBhvr>
                                        <p:cTn id="19" dur="26">
                                          <p:stCondLst>
                                            <p:cond delay="1808"/>
                                          </p:stCondLst>
                                        </p:cTn>
                                        <p:tgtEl>
                                          <p:spTgt spid="21"/>
                                        </p:tgtEl>
                                      </p:cBhvr>
                                      <p:to x="100000" y="95000"/>
                                    </p:animScale>
                                    <p:animScale>
                                      <p:cBhvr>
                                        <p:cTn id="20" dur="166" decel="50000">
                                          <p:stCondLst>
                                            <p:cond delay="1834"/>
                                          </p:stCondLst>
                                        </p:cTn>
                                        <p:tgtEl>
                                          <p:spTgt spid="2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2000" fill="hold"/>
                                        <p:tgtEl>
                                          <p:spTgt spid="40"/>
                                        </p:tgtEl>
                                        <p:attrNameLst>
                                          <p:attrName>ppt_x</p:attrName>
                                        </p:attrNameLst>
                                      </p:cBhvr>
                                      <p:tavLst>
                                        <p:tav tm="0">
                                          <p:val>
                                            <p:strVal val="0-#ppt_w/2"/>
                                          </p:val>
                                        </p:tav>
                                        <p:tav tm="100000">
                                          <p:val>
                                            <p:strVal val="#ppt_x"/>
                                          </p:val>
                                        </p:tav>
                                      </p:tavLst>
                                    </p:anim>
                                    <p:anim calcmode="lin" valueType="num">
                                      <p:cBhvr additive="base">
                                        <p:cTn id="26" dur="2000" fill="hold"/>
                                        <p:tgtEl>
                                          <p:spTgt spid="40"/>
                                        </p:tgtEl>
                                        <p:attrNameLst>
                                          <p:attrName>ppt_y</p:attrName>
                                        </p:attrNameLst>
                                      </p:cBhvr>
                                      <p:tavLst>
                                        <p:tav tm="0">
                                          <p:val>
                                            <p:strVal val="#ppt_y"/>
                                          </p:val>
                                        </p:tav>
                                        <p:tav tm="100000">
                                          <p:val>
                                            <p:strVal val="#ppt_y"/>
                                          </p:val>
                                        </p:tav>
                                      </p:tavLst>
                                    </p:anim>
                                  </p:childTnLst>
                                </p:cTn>
                              </p:par>
                              <p:par>
                                <p:cTn id="27" presetID="47" presetClass="entr" presetSubtype="0" fill="hold" nodeType="withEffect">
                                  <p:stCondLst>
                                    <p:cond delay="100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2000"/>
                                        <p:tgtEl>
                                          <p:spTgt spid="32"/>
                                        </p:tgtEl>
                                      </p:cBhvr>
                                    </p:animEffect>
                                    <p:anim calcmode="lin" valueType="num">
                                      <p:cBhvr>
                                        <p:cTn id="30" dur="2000" fill="hold"/>
                                        <p:tgtEl>
                                          <p:spTgt spid="32"/>
                                        </p:tgtEl>
                                        <p:attrNameLst>
                                          <p:attrName>ppt_x</p:attrName>
                                        </p:attrNameLst>
                                      </p:cBhvr>
                                      <p:tavLst>
                                        <p:tav tm="0">
                                          <p:val>
                                            <p:strVal val="#ppt_x"/>
                                          </p:val>
                                        </p:tav>
                                        <p:tav tm="100000">
                                          <p:val>
                                            <p:strVal val="#ppt_x"/>
                                          </p:val>
                                        </p:tav>
                                      </p:tavLst>
                                    </p:anim>
                                    <p:anim calcmode="lin" valueType="num">
                                      <p:cBhvr>
                                        <p:cTn id="31" dur="2000" fill="hold"/>
                                        <p:tgtEl>
                                          <p:spTgt spid="32"/>
                                        </p:tgtEl>
                                        <p:attrNameLst>
                                          <p:attrName>ppt_y</p:attrName>
                                        </p:attrNameLst>
                                      </p:cBhvr>
                                      <p:tavLst>
                                        <p:tav tm="0">
                                          <p:val>
                                            <p:strVal val="#ppt_y-.1"/>
                                          </p:val>
                                        </p:tav>
                                        <p:tav tm="100000">
                                          <p:val>
                                            <p:strVal val="#ppt_y"/>
                                          </p:val>
                                        </p:tav>
                                      </p:tavLst>
                                    </p:anim>
                                  </p:childTnLst>
                                </p:cTn>
                              </p:par>
                              <p:par>
                                <p:cTn id="32" presetID="21" presetClass="entr" presetSubtype="1" fill="hold" grpId="0" nodeType="withEffect">
                                  <p:stCondLst>
                                    <p:cond delay="1000"/>
                                  </p:stCondLst>
                                  <p:childTnLst>
                                    <p:set>
                                      <p:cBhvr>
                                        <p:cTn id="33" dur="1" fill="hold">
                                          <p:stCondLst>
                                            <p:cond delay="0"/>
                                          </p:stCondLst>
                                        </p:cTn>
                                        <p:tgtEl>
                                          <p:spTgt spid="30"/>
                                        </p:tgtEl>
                                        <p:attrNameLst>
                                          <p:attrName>style.visibility</p:attrName>
                                        </p:attrNameLst>
                                      </p:cBhvr>
                                      <p:to>
                                        <p:strVal val="visible"/>
                                      </p:to>
                                    </p:set>
                                    <p:animEffect transition="in" filter="wheel(1)">
                                      <p:cBhvr>
                                        <p:cTn id="34" dur="1000"/>
                                        <p:tgtEl>
                                          <p:spTgt spid="30"/>
                                        </p:tgtEl>
                                      </p:cBhvr>
                                    </p:animEffect>
                                  </p:childTnLst>
                                </p:cTn>
                              </p:par>
                              <p:par>
                                <p:cTn id="35" presetID="42" presetClass="entr" presetSubtype="0" fill="hold" nodeType="withEffect">
                                  <p:stCondLst>
                                    <p:cond delay="150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par>
                                <p:cTn id="40" presetID="21" presetClass="entr" presetSubtype="1" fill="hold" grpId="0" nodeType="withEffect">
                                  <p:stCondLst>
                                    <p:cond delay="1500"/>
                                  </p:stCondLst>
                                  <p:childTnLst>
                                    <p:set>
                                      <p:cBhvr>
                                        <p:cTn id="41" dur="1" fill="hold">
                                          <p:stCondLst>
                                            <p:cond delay="0"/>
                                          </p:stCondLst>
                                        </p:cTn>
                                        <p:tgtEl>
                                          <p:spTgt spid="29"/>
                                        </p:tgtEl>
                                        <p:attrNameLst>
                                          <p:attrName>style.visibility</p:attrName>
                                        </p:attrNameLst>
                                      </p:cBhvr>
                                      <p:to>
                                        <p:strVal val="visible"/>
                                      </p:to>
                                    </p:set>
                                    <p:animEffect transition="in" filter="wheel(1)">
                                      <p:cBhvr>
                                        <p:cTn id="42" dur="1000"/>
                                        <p:tgtEl>
                                          <p:spTgt spid="29"/>
                                        </p:tgtEl>
                                      </p:cBhvr>
                                    </p:animEffect>
                                  </p:childTnLst>
                                </p:cTn>
                              </p:par>
                              <p:par>
                                <p:cTn id="43" presetID="42" presetClass="entr" presetSubtype="0" fill="hold" nodeType="withEffect">
                                  <p:stCondLst>
                                    <p:cond delay="200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1000"/>
                                        <p:tgtEl>
                                          <p:spTgt spid="2"/>
                                        </p:tgtEl>
                                      </p:cBhvr>
                                    </p:animEffect>
                                    <p:anim calcmode="lin" valueType="num">
                                      <p:cBhvr>
                                        <p:cTn id="46" dur="1000" fill="hold"/>
                                        <p:tgtEl>
                                          <p:spTgt spid="2"/>
                                        </p:tgtEl>
                                        <p:attrNameLst>
                                          <p:attrName>ppt_x</p:attrName>
                                        </p:attrNameLst>
                                      </p:cBhvr>
                                      <p:tavLst>
                                        <p:tav tm="0">
                                          <p:val>
                                            <p:strVal val="#ppt_x"/>
                                          </p:val>
                                        </p:tav>
                                        <p:tav tm="100000">
                                          <p:val>
                                            <p:strVal val="#ppt_x"/>
                                          </p:val>
                                        </p:tav>
                                      </p:tavLst>
                                    </p:anim>
                                    <p:anim calcmode="lin" valueType="num">
                                      <p:cBhvr>
                                        <p:cTn id="47" dur="1000" fill="hold"/>
                                        <p:tgtEl>
                                          <p:spTgt spid="2"/>
                                        </p:tgtEl>
                                        <p:attrNameLst>
                                          <p:attrName>ppt_y</p:attrName>
                                        </p:attrNameLst>
                                      </p:cBhvr>
                                      <p:tavLst>
                                        <p:tav tm="0">
                                          <p:val>
                                            <p:strVal val="#ppt_y+.1"/>
                                          </p:val>
                                        </p:tav>
                                        <p:tav tm="100000">
                                          <p:val>
                                            <p:strVal val="#ppt_y"/>
                                          </p:val>
                                        </p:tav>
                                      </p:tavLst>
                                    </p:anim>
                                  </p:childTnLst>
                                </p:cTn>
                              </p:par>
                              <p:par>
                                <p:cTn id="48" presetID="21" presetClass="entr" presetSubtype="1" fill="hold" grpId="0" nodeType="withEffect">
                                  <p:stCondLst>
                                    <p:cond delay="2000"/>
                                  </p:stCondLst>
                                  <p:childTnLst>
                                    <p:set>
                                      <p:cBhvr>
                                        <p:cTn id="49" dur="1" fill="hold">
                                          <p:stCondLst>
                                            <p:cond delay="0"/>
                                          </p:stCondLst>
                                        </p:cTn>
                                        <p:tgtEl>
                                          <p:spTgt spid="31"/>
                                        </p:tgtEl>
                                        <p:attrNameLst>
                                          <p:attrName>style.visibility</p:attrName>
                                        </p:attrNameLst>
                                      </p:cBhvr>
                                      <p:to>
                                        <p:strVal val="visible"/>
                                      </p:to>
                                    </p:set>
                                    <p:animEffect transition="in" filter="wheel(1)">
                                      <p:cBhvr>
                                        <p:cTn id="50" dur="1000"/>
                                        <p:tgtEl>
                                          <p:spTgt spid="31"/>
                                        </p:tgtEl>
                                      </p:cBhvr>
                                    </p:animEffect>
                                  </p:childTnLst>
                                </p:cTn>
                              </p:par>
                              <p:par>
                                <p:cTn id="51" presetID="47" presetClass="entr" presetSubtype="0" fill="hold" nodeType="withEffect">
                                  <p:stCondLst>
                                    <p:cond delay="200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1000"/>
                                        <p:tgtEl>
                                          <p:spTgt spid="35"/>
                                        </p:tgtEl>
                                      </p:cBhvr>
                                    </p:animEffect>
                                    <p:anim calcmode="lin" valueType="num">
                                      <p:cBhvr>
                                        <p:cTn id="54" dur="1000" fill="hold"/>
                                        <p:tgtEl>
                                          <p:spTgt spid="35"/>
                                        </p:tgtEl>
                                        <p:attrNameLst>
                                          <p:attrName>ppt_x</p:attrName>
                                        </p:attrNameLst>
                                      </p:cBhvr>
                                      <p:tavLst>
                                        <p:tav tm="0">
                                          <p:val>
                                            <p:strVal val="#ppt_x"/>
                                          </p:val>
                                        </p:tav>
                                        <p:tav tm="100000">
                                          <p:val>
                                            <p:strVal val="#ppt_x"/>
                                          </p:val>
                                        </p:tav>
                                      </p:tavLst>
                                    </p:anim>
                                    <p:anim calcmode="lin" valueType="num">
                                      <p:cBhvr>
                                        <p:cTn id="55" dur="1000" fill="hold"/>
                                        <p:tgtEl>
                                          <p:spTgt spid="35"/>
                                        </p:tgtEl>
                                        <p:attrNameLst>
                                          <p:attrName>ppt_y</p:attrName>
                                        </p:attrNameLst>
                                      </p:cBhvr>
                                      <p:tavLst>
                                        <p:tav tm="0">
                                          <p:val>
                                            <p:strVal val="#ppt_y-.1"/>
                                          </p:val>
                                        </p:tav>
                                        <p:tav tm="100000">
                                          <p:val>
                                            <p:strVal val="#ppt_y"/>
                                          </p:val>
                                        </p:tav>
                                      </p:tavLst>
                                    </p:anim>
                                  </p:childTnLst>
                                </p:cTn>
                              </p:par>
                              <p:par>
                                <p:cTn id="56" presetID="2" presetClass="entr" presetSubtype="4" fill="hold" grpId="0" nodeType="withEffect">
                                  <p:stCondLst>
                                    <p:cond delay="2000"/>
                                  </p:stCondLst>
                                  <p:childTnLst>
                                    <p:set>
                                      <p:cBhvr>
                                        <p:cTn id="57" dur="1" fill="hold">
                                          <p:stCondLst>
                                            <p:cond delay="0"/>
                                          </p:stCondLst>
                                        </p:cTn>
                                        <p:tgtEl>
                                          <p:spTgt spid="28"/>
                                        </p:tgtEl>
                                        <p:attrNameLst>
                                          <p:attrName>style.visibility</p:attrName>
                                        </p:attrNameLst>
                                      </p:cBhvr>
                                      <p:to>
                                        <p:strVal val="visible"/>
                                      </p:to>
                                    </p:set>
                                    <p:anim calcmode="lin" valueType="num">
                                      <p:cBhvr additive="base">
                                        <p:cTn id="58" dur="500" fill="hold"/>
                                        <p:tgtEl>
                                          <p:spTgt spid="28"/>
                                        </p:tgtEl>
                                        <p:attrNameLst>
                                          <p:attrName>ppt_x</p:attrName>
                                        </p:attrNameLst>
                                      </p:cBhvr>
                                      <p:tavLst>
                                        <p:tav tm="0">
                                          <p:val>
                                            <p:strVal val="#ppt_x"/>
                                          </p:val>
                                        </p:tav>
                                        <p:tav tm="100000">
                                          <p:val>
                                            <p:strVal val="#ppt_x"/>
                                          </p:val>
                                        </p:tav>
                                      </p:tavLst>
                                    </p:anim>
                                    <p:anim calcmode="lin" valueType="num">
                                      <p:cBhvr additive="base">
                                        <p:cTn id="59"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123478"/>
            <a:ext cx="466725" cy="566737"/>
          </a:xfrm>
          <a:prstGeom prst="rect">
            <a:avLst/>
          </a:prstGeom>
        </p:spPr>
      </p:pic>
      <p:pic>
        <p:nvPicPr>
          <p:cNvPr id="47" name="图片 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279" y="4288221"/>
            <a:ext cx="1294311" cy="875817"/>
          </a:xfrm>
          <a:prstGeom prst="rect">
            <a:avLst/>
          </a:prstGeom>
        </p:spPr>
      </p:pic>
      <p:sp>
        <p:nvSpPr>
          <p:cNvPr id="49" name="空心弧 48"/>
          <p:cNvSpPr/>
          <p:nvPr/>
        </p:nvSpPr>
        <p:spPr>
          <a:xfrm rot="5400000">
            <a:off x="386026" y="1257698"/>
            <a:ext cx="3142978" cy="2924714"/>
          </a:xfrm>
          <a:prstGeom prst="blockArc">
            <a:avLst>
              <a:gd name="adj1" fmla="val 10897210"/>
              <a:gd name="adj2" fmla="val 6953"/>
              <a:gd name="adj3" fmla="val 1246"/>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mj-ea"/>
              <a:ea typeface="+mj-ea"/>
              <a:cs typeface="Arial" panose="020B0604020202020204" pitchFamily="34" charset="0"/>
            </a:endParaRPr>
          </a:p>
        </p:txBody>
      </p:sp>
      <p:cxnSp>
        <p:nvCxnSpPr>
          <p:cNvPr id="50" name="直接连接符 49"/>
          <p:cNvCxnSpPr/>
          <p:nvPr/>
        </p:nvCxnSpPr>
        <p:spPr bwMode="auto">
          <a:xfrm>
            <a:off x="2566927" y="1342928"/>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bwMode="auto">
          <a:xfrm>
            <a:off x="3563660" y="2701806"/>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auto">
          <a:xfrm>
            <a:off x="2738939" y="4002670"/>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4313310" y="987574"/>
            <a:ext cx="1620938" cy="307768"/>
          </a:xfrm>
          <a:prstGeom prst="rect">
            <a:avLst/>
          </a:prstGeom>
        </p:spPr>
        <p:txBody>
          <a:bodyPr wrap="none" lIns="91431" tIns="45716" rIns="91431" bIns="45716">
            <a:spAutoFit/>
          </a:bodyPr>
          <a:lstStyle/>
          <a:p>
            <a:r>
              <a:rPr lang="zh-CN" altLang="en-US" sz="1400" dirty="0" smtClean="0">
                <a:solidFill>
                  <a:schemeClr val="bg1"/>
                </a:solidFill>
                <a:latin typeface="+mj-ea"/>
                <a:ea typeface="+mj-ea"/>
              </a:rPr>
              <a:t>树立正确的人生观</a:t>
            </a:r>
            <a:endParaRPr lang="zh-CN" altLang="en-US" sz="1400" dirty="0">
              <a:solidFill>
                <a:schemeClr val="bg1"/>
              </a:solidFill>
              <a:latin typeface="+mj-ea"/>
              <a:ea typeface="+mj-ea"/>
            </a:endParaRPr>
          </a:p>
        </p:txBody>
      </p:sp>
      <p:sp>
        <p:nvSpPr>
          <p:cNvPr id="54" name="矩形 47"/>
          <p:cNvSpPr>
            <a:spLocks noChangeArrowheads="1"/>
          </p:cNvSpPr>
          <p:nvPr/>
        </p:nvSpPr>
        <p:spPr bwMode="auto">
          <a:xfrm>
            <a:off x="4283968" y="1272215"/>
            <a:ext cx="3426768" cy="613686"/>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200" dirty="0" smtClean="0">
                <a:solidFill>
                  <a:schemeClr val="bg1"/>
                </a:solidFill>
                <a:latin typeface="+mj-ea"/>
                <a:ea typeface="+mj-ea"/>
              </a:rPr>
              <a:t>不盲目追求享受，不以好奇心为由侥幸去尝试，不受不良诱惑的影响</a:t>
            </a:r>
            <a:endParaRPr lang="en-US" altLang="zh-CN" sz="1200" dirty="0">
              <a:solidFill>
                <a:schemeClr val="bg1"/>
              </a:solidFill>
              <a:latin typeface="+mj-ea"/>
              <a:ea typeface="+mj-ea"/>
            </a:endParaRPr>
          </a:p>
        </p:txBody>
      </p:sp>
      <p:grpSp>
        <p:nvGrpSpPr>
          <p:cNvPr id="55" name="组合 54"/>
          <p:cNvGrpSpPr>
            <a:grpSpLocks/>
          </p:cNvGrpSpPr>
          <p:nvPr/>
        </p:nvGrpSpPr>
        <p:grpSpPr bwMode="auto">
          <a:xfrm>
            <a:off x="600323" y="1588320"/>
            <a:ext cx="2259643" cy="2259643"/>
            <a:chOff x="1103084" y="2155824"/>
            <a:chExt cx="3176815" cy="3176815"/>
          </a:xfrm>
        </p:grpSpPr>
        <p:sp>
          <p:nvSpPr>
            <p:cNvPr id="56" name="椭圆 55"/>
            <p:cNvSpPr/>
            <p:nvPr/>
          </p:nvSpPr>
          <p:spPr>
            <a:xfrm>
              <a:off x="1103084" y="2155824"/>
              <a:ext cx="3176815" cy="3176815"/>
            </a:xfrm>
            <a:prstGeom prst="ellipse">
              <a:avLst/>
            </a:prstGeom>
            <a:solidFill>
              <a:srgbClr val="CCD0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schemeClr val="tx1"/>
                </a:solidFill>
                <a:latin typeface="+mj-ea"/>
                <a:ea typeface="+mj-ea"/>
                <a:cs typeface="Arial" panose="020B0604020202020204" pitchFamily="34" charset="0"/>
              </a:endParaRPr>
            </a:p>
          </p:txBody>
        </p:sp>
        <p:sp>
          <p:nvSpPr>
            <p:cNvPr id="57" name="椭圆 56"/>
            <p:cNvSpPr/>
            <p:nvPr/>
          </p:nvSpPr>
          <p:spPr>
            <a:xfrm>
              <a:off x="1281790" y="2334530"/>
              <a:ext cx="2819403" cy="2819403"/>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schemeClr val="tx1"/>
                </a:solidFill>
                <a:latin typeface="+mj-ea"/>
                <a:ea typeface="+mj-ea"/>
                <a:cs typeface="Arial" panose="020B0604020202020204" pitchFamily="34" charset="0"/>
              </a:endParaRPr>
            </a:p>
          </p:txBody>
        </p:sp>
      </p:grpSp>
      <p:sp>
        <p:nvSpPr>
          <p:cNvPr id="58" name="椭圆 57"/>
          <p:cNvSpPr/>
          <p:nvPr/>
        </p:nvSpPr>
        <p:spPr>
          <a:xfrm>
            <a:off x="2339752" y="1126450"/>
            <a:ext cx="373310" cy="3733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mj-ea"/>
                <a:ea typeface="+mj-ea"/>
              </a:rPr>
              <a:t>1</a:t>
            </a:r>
            <a:endParaRPr lang="zh-CN" altLang="en-US" dirty="0">
              <a:solidFill>
                <a:schemeClr val="tx1"/>
              </a:solidFill>
              <a:latin typeface="+mj-ea"/>
              <a:ea typeface="+mj-ea"/>
            </a:endParaRPr>
          </a:p>
        </p:txBody>
      </p:sp>
      <p:sp>
        <p:nvSpPr>
          <p:cNvPr id="59" name="椭圆 58"/>
          <p:cNvSpPr/>
          <p:nvPr/>
        </p:nvSpPr>
        <p:spPr>
          <a:xfrm>
            <a:off x="3256954" y="2499898"/>
            <a:ext cx="373310" cy="3733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mj-ea"/>
                <a:ea typeface="+mj-ea"/>
              </a:rPr>
              <a:t>2</a:t>
            </a:r>
            <a:endParaRPr lang="zh-CN" altLang="en-US" dirty="0">
              <a:solidFill>
                <a:schemeClr val="tx1"/>
              </a:solidFill>
              <a:latin typeface="+mj-ea"/>
              <a:ea typeface="+mj-ea"/>
            </a:endParaRPr>
          </a:p>
        </p:txBody>
      </p:sp>
      <p:sp>
        <p:nvSpPr>
          <p:cNvPr id="60" name="椭圆 59"/>
          <p:cNvSpPr/>
          <p:nvPr/>
        </p:nvSpPr>
        <p:spPr>
          <a:xfrm>
            <a:off x="2555776" y="3798160"/>
            <a:ext cx="373310" cy="3733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mj-ea"/>
                <a:ea typeface="+mj-ea"/>
              </a:rPr>
              <a:t>3</a:t>
            </a:r>
            <a:endParaRPr lang="zh-CN" altLang="en-US" dirty="0">
              <a:solidFill>
                <a:schemeClr val="tx1"/>
              </a:solidFill>
              <a:latin typeface="+mj-ea"/>
              <a:ea typeface="+mj-ea"/>
            </a:endParaRPr>
          </a:p>
        </p:txBody>
      </p:sp>
      <p:sp>
        <p:nvSpPr>
          <p:cNvPr id="78" name="矩形 77"/>
          <p:cNvSpPr/>
          <p:nvPr/>
        </p:nvSpPr>
        <p:spPr>
          <a:xfrm>
            <a:off x="5086496" y="2260435"/>
            <a:ext cx="1441402" cy="307768"/>
          </a:xfrm>
          <a:prstGeom prst="rect">
            <a:avLst/>
          </a:prstGeom>
        </p:spPr>
        <p:txBody>
          <a:bodyPr wrap="none" lIns="91431" tIns="45716" rIns="91431" bIns="45716">
            <a:spAutoFit/>
          </a:bodyPr>
          <a:lstStyle/>
          <a:p>
            <a:r>
              <a:rPr lang="zh-CN" altLang="en-US" sz="1400" dirty="0" smtClean="0">
                <a:solidFill>
                  <a:schemeClr val="bg1"/>
                </a:solidFill>
                <a:latin typeface="+mj-ea"/>
                <a:ea typeface="+mj-ea"/>
              </a:rPr>
              <a:t>养成良好的行为</a:t>
            </a:r>
            <a:endParaRPr lang="zh-CN" altLang="en-US" sz="1400" dirty="0">
              <a:solidFill>
                <a:schemeClr val="bg1"/>
              </a:solidFill>
              <a:latin typeface="+mj-ea"/>
              <a:ea typeface="+mj-ea"/>
            </a:endParaRPr>
          </a:p>
        </p:txBody>
      </p:sp>
      <p:sp>
        <p:nvSpPr>
          <p:cNvPr id="79" name="矩形 47"/>
          <p:cNvSpPr>
            <a:spLocks noChangeArrowheads="1"/>
          </p:cNvSpPr>
          <p:nvPr/>
        </p:nvSpPr>
        <p:spPr bwMode="auto">
          <a:xfrm>
            <a:off x="5057154" y="2507384"/>
            <a:ext cx="3691310" cy="923322"/>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200" dirty="0" smtClean="0">
                <a:solidFill>
                  <a:schemeClr val="bg1"/>
                </a:solidFill>
                <a:latin typeface="+mj-ea"/>
                <a:ea typeface="+mj-ea"/>
              </a:rPr>
              <a:t>养成良好的行为，杜绝吸烟饮酒等不良嗜好，不涉足青少年不宜进入的场所，决不吸食摇头丸，</a:t>
            </a:r>
            <a:r>
              <a:rPr lang="en-US" altLang="zh-CN" sz="1200" dirty="0" smtClean="0">
                <a:solidFill>
                  <a:schemeClr val="bg1"/>
                </a:solidFill>
                <a:latin typeface="+mj-ea"/>
                <a:ea typeface="+mj-ea"/>
              </a:rPr>
              <a:t>K</a:t>
            </a:r>
            <a:r>
              <a:rPr lang="zh-CN" altLang="en-US" sz="1200" dirty="0" smtClean="0">
                <a:solidFill>
                  <a:schemeClr val="bg1"/>
                </a:solidFill>
                <a:latin typeface="+mj-ea"/>
                <a:ea typeface="+mj-ea"/>
              </a:rPr>
              <a:t>粉等兴奋剂。</a:t>
            </a:r>
            <a:endParaRPr lang="zh-CN" altLang="en-US" sz="1000" dirty="0">
              <a:solidFill>
                <a:schemeClr val="bg1"/>
              </a:solidFill>
              <a:latin typeface="+mj-ea"/>
              <a:ea typeface="+mj-ea"/>
            </a:endParaRPr>
          </a:p>
        </p:txBody>
      </p:sp>
      <p:sp>
        <p:nvSpPr>
          <p:cNvPr id="80" name="矩形 79"/>
          <p:cNvSpPr/>
          <p:nvPr/>
        </p:nvSpPr>
        <p:spPr>
          <a:xfrm>
            <a:off x="4385318" y="3751295"/>
            <a:ext cx="2202829" cy="307768"/>
          </a:xfrm>
          <a:prstGeom prst="rect">
            <a:avLst/>
          </a:prstGeom>
        </p:spPr>
        <p:txBody>
          <a:bodyPr wrap="none" lIns="91431" tIns="45716" rIns="91431" bIns="45716">
            <a:spAutoFit/>
          </a:bodyPr>
          <a:lstStyle/>
          <a:p>
            <a:r>
              <a:rPr lang="zh-CN" altLang="en-US" sz="1400" dirty="0" smtClean="0">
                <a:solidFill>
                  <a:schemeClr val="bg1"/>
                </a:solidFill>
                <a:latin typeface="+mj-ea"/>
                <a:ea typeface="+mj-ea"/>
              </a:rPr>
              <a:t>态度</a:t>
            </a:r>
            <a:r>
              <a:rPr lang="zh-CN" altLang="en-US" sz="1400" dirty="0" smtClean="0">
                <a:solidFill>
                  <a:schemeClr val="bg1"/>
                </a:solidFill>
                <a:latin typeface="+mj-ea"/>
                <a:ea typeface="+mj-ea"/>
              </a:rPr>
              <a:t>坚决</a:t>
            </a:r>
            <a:r>
              <a:rPr lang="en-US" altLang="zh-CN" sz="1400" dirty="0">
                <a:solidFill>
                  <a:schemeClr val="bg1"/>
                </a:solidFill>
                <a:latin typeface="+mj-ea"/>
                <a:ea typeface="+mj-ea"/>
              </a:rPr>
              <a:t>,</a:t>
            </a:r>
            <a:r>
              <a:rPr lang="zh-CN" altLang="en-US" sz="1400" dirty="0" smtClean="0">
                <a:solidFill>
                  <a:schemeClr val="bg1"/>
                </a:solidFill>
                <a:latin typeface="+mj-ea"/>
                <a:ea typeface="+mj-ea"/>
              </a:rPr>
              <a:t>决不</a:t>
            </a:r>
            <a:r>
              <a:rPr lang="zh-CN" altLang="en-US" sz="1400" dirty="0" smtClean="0">
                <a:solidFill>
                  <a:schemeClr val="bg1"/>
                </a:solidFill>
                <a:latin typeface="+mj-ea"/>
                <a:ea typeface="+mj-ea"/>
              </a:rPr>
              <a:t>尝试第一次</a:t>
            </a:r>
            <a:endParaRPr lang="zh-CN" altLang="en-US" sz="1400" dirty="0">
              <a:solidFill>
                <a:schemeClr val="bg1"/>
              </a:solidFill>
              <a:latin typeface="+mj-ea"/>
              <a:ea typeface="+mj-ea"/>
            </a:endParaRPr>
          </a:p>
        </p:txBody>
      </p:sp>
      <p:sp>
        <p:nvSpPr>
          <p:cNvPr id="81" name="矩形 47"/>
          <p:cNvSpPr>
            <a:spLocks noChangeArrowheads="1"/>
          </p:cNvSpPr>
          <p:nvPr/>
        </p:nvSpPr>
        <p:spPr bwMode="auto">
          <a:xfrm>
            <a:off x="4355976" y="4041156"/>
            <a:ext cx="4296990" cy="613686"/>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fontAlgn="auto">
              <a:lnSpc>
                <a:spcPct val="150000"/>
              </a:lnSpc>
              <a:spcBef>
                <a:spcPts val="0"/>
              </a:spcBef>
              <a:spcAft>
                <a:spcPts val="0"/>
              </a:spcAft>
              <a:buNone/>
            </a:pPr>
            <a:r>
              <a:rPr lang="zh-CN" altLang="en-US" sz="1200" dirty="0" smtClean="0">
                <a:solidFill>
                  <a:schemeClr val="bg1"/>
                </a:solidFill>
              </a:rPr>
              <a:t>即使自己在不知情的情况下，被引诱，欺骗吸毒一次，也要珍惜自己的生命，坚决不再吸第二次</a:t>
            </a:r>
            <a:endParaRPr lang="zh-CN" altLang="en-US" sz="1200" dirty="0">
              <a:solidFill>
                <a:schemeClr val="bg1"/>
              </a:solidFill>
            </a:endParaRPr>
          </a:p>
        </p:txBody>
      </p:sp>
      <p:sp>
        <p:nvSpPr>
          <p:cNvPr id="21" name="云形标注 20"/>
          <p:cNvSpPr/>
          <p:nvPr/>
        </p:nvSpPr>
        <p:spPr>
          <a:xfrm>
            <a:off x="1000343" y="123478"/>
            <a:ext cx="2397453" cy="710864"/>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          </a:t>
            </a:r>
            <a:r>
              <a:rPr lang="zh-CN" altLang="en-US" dirty="0" smtClean="0">
                <a:solidFill>
                  <a:srgbClr val="FF0000"/>
                </a:solidFill>
                <a:latin typeface="微软雅黑" panose="020B0503020204020204" pitchFamily="34" charset="-122"/>
                <a:ea typeface="微软雅黑" panose="020B0503020204020204" pitchFamily="34" charset="-122"/>
              </a:rPr>
              <a:t>青少年如何防止吸毒</a:t>
            </a:r>
            <a:endParaRPr lang="en-US" altLang="zh-CN" dirty="0">
              <a:solidFill>
                <a:srgbClr val="FF0000"/>
              </a:solidFill>
              <a:latin typeface="微软雅黑" panose="020B0503020204020204" pitchFamily="34" charset="-122"/>
              <a:ea typeface="微软雅黑" panose="020B0503020204020204" pitchFamily="34" charset="-122"/>
            </a:endParaRPr>
          </a:p>
          <a:p>
            <a:pPr algn="ctr"/>
            <a:endParaRPr lang="zh-CN" altLang="en-US" dirty="0"/>
          </a:p>
        </p:txBody>
      </p:sp>
    </p:spTree>
    <p:extLst>
      <p:ext uri="{BB962C8B-B14F-4D97-AF65-F5344CB8AC3E}">
        <p14:creationId xmlns:p14="http://schemas.microsoft.com/office/powerpoint/2010/main" val="41112913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
                                        <p:tgtEl>
                                          <p:spTgt spid="21"/>
                                        </p:tgtEl>
                                      </p:cBhvr>
                                    </p:animEffect>
                                    <p:anim calcmode="lin" valueType="num">
                                      <p:cBhvr>
                                        <p:cTn id="8" dur="400" fill="hold"/>
                                        <p:tgtEl>
                                          <p:spTgt spid="21"/>
                                        </p:tgtEl>
                                        <p:attrNameLst>
                                          <p:attrName>ppt_x</p:attrName>
                                        </p:attrNameLst>
                                      </p:cBhvr>
                                      <p:tavLst>
                                        <p:tav tm="0">
                                          <p:val>
                                            <p:strVal val="#ppt_x"/>
                                          </p:val>
                                        </p:tav>
                                        <p:tav tm="100000">
                                          <p:val>
                                            <p:strVal val="#ppt_x"/>
                                          </p:val>
                                        </p:tav>
                                      </p:tavLst>
                                    </p:anim>
                                    <p:anim calcmode="lin" valueType="num">
                                      <p:cBhvr>
                                        <p:cTn id="9" dur="400" fill="hold"/>
                                        <p:tgtEl>
                                          <p:spTgt spid="21"/>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1000"/>
                            </p:stCondLst>
                            <p:childTnLst>
                              <p:par>
                                <p:cTn id="13" presetID="53" presetClass="entr" presetSubtype="16" fill="hold" nodeType="afterEffect">
                                  <p:stCondLst>
                                    <p:cond delay="250"/>
                                  </p:stCondLst>
                                  <p:childTnLst>
                                    <p:set>
                                      <p:cBhvr>
                                        <p:cTn id="14" dur="1" fill="hold">
                                          <p:stCondLst>
                                            <p:cond delay="0"/>
                                          </p:stCondLst>
                                        </p:cTn>
                                        <p:tgtEl>
                                          <p:spTgt spid="55"/>
                                        </p:tgtEl>
                                        <p:attrNameLst>
                                          <p:attrName>style.visibility</p:attrName>
                                        </p:attrNameLst>
                                      </p:cBhvr>
                                      <p:to>
                                        <p:strVal val="visible"/>
                                      </p:to>
                                    </p:set>
                                    <p:anim calcmode="lin" valueType="num">
                                      <p:cBhvr>
                                        <p:cTn id="15" dur="400" fill="hold"/>
                                        <p:tgtEl>
                                          <p:spTgt spid="55"/>
                                        </p:tgtEl>
                                        <p:attrNameLst>
                                          <p:attrName>ppt_w</p:attrName>
                                        </p:attrNameLst>
                                      </p:cBhvr>
                                      <p:tavLst>
                                        <p:tav tm="0">
                                          <p:val>
                                            <p:fltVal val="0"/>
                                          </p:val>
                                        </p:tav>
                                        <p:tav tm="100000">
                                          <p:val>
                                            <p:strVal val="#ppt_w"/>
                                          </p:val>
                                        </p:tav>
                                      </p:tavLst>
                                    </p:anim>
                                    <p:anim calcmode="lin" valueType="num">
                                      <p:cBhvr>
                                        <p:cTn id="16" dur="400" fill="hold"/>
                                        <p:tgtEl>
                                          <p:spTgt spid="55"/>
                                        </p:tgtEl>
                                        <p:attrNameLst>
                                          <p:attrName>ppt_h</p:attrName>
                                        </p:attrNameLst>
                                      </p:cBhvr>
                                      <p:tavLst>
                                        <p:tav tm="0">
                                          <p:val>
                                            <p:fltVal val="0"/>
                                          </p:val>
                                        </p:tav>
                                        <p:tav tm="100000">
                                          <p:val>
                                            <p:strVal val="#ppt_h"/>
                                          </p:val>
                                        </p:tav>
                                      </p:tavLst>
                                    </p:anim>
                                    <p:animEffect transition="in" filter="fade">
                                      <p:cBhvr>
                                        <p:cTn id="17" dur="400"/>
                                        <p:tgtEl>
                                          <p:spTgt spid="55"/>
                                        </p:tgtEl>
                                      </p:cBhvr>
                                    </p:animEffect>
                                  </p:childTnLst>
                                </p:cTn>
                              </p:par>
                            </p:childTnLst>
                          </p:cTn>
                        </p:par>
                        <p:par>
                          <p:cTn id="18" fill="hold">
                            <p:stCondLst>
                              <p:cond delay="1650"/>
                            </p:stCondLst>
                            <p:childTnLst>
                              <p:par>
                                <p:cTn id="19" presetID="22" presetClass="entr" presetSubtype="1" fill="hold"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wipe(up)">
                                      <p:cBhvr>
                                        <p:cTn id="21" dur="350"/>
                                        <p:tgtEl>
                                          <p:spTgt spid="49"/>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p:cTn id="25" dur="500" fill="hold"/>
                                        <p:tgtEl>
                                          <p:spTgt spid="58"/>
                                        </p:tgtEl>
                                        <p:attrNameLst>
                                          <p:attrName>ppt_w</p:attrName>
                                        </p:attrNameLst>
                                      </p:cBhvr>
                                      <p:tavLst>
                                        <p:tav tm="0">
                                          <p:val>
                                            <p:fltVal val="0"/>
                                          </p:val>
                                        </p:tav>
                                        <p:tav tm="100000">
                                          <p:val>
                                            <p:strVal val="#ppt_w"/>
                                          </p:val>
                                        </p:tav>
                                      </p:tavLst>
                                    </p:anim>
                                    <p:anim calcmode="lin" valueType="num">
                                      <p:cBhvr>
                                        <p:cTn id="26" dur="500" fill="hold"/>
                                        <p:tgtEl>
                                          <p:spTgt spid="58"/>
                                        </p:tgtEl>
                                        <p:attrNameLst>
                                          <p:attrName>ppt_h</p:attrName>
                                        </p:attrNameLst>
                                      </p:cBhvr>
                                      <p:tavLst>
                                        <p:tav tm="0">
                                          <p:val>
                                            <p:fltVal val="0"/>
                                          </p:val>
                                        </p:tav>
                                        <p:tav tm="100000">
                                          <p:val>
                                            <p:strVal val="#ppt_h"/>
                                          </p:val>
                                        </p:tav>
                                      </p:tavLst>
                                    </p:anim>
                                    <p:animEffect transition="in" filter="fade">
                                      <p:cBhvr>
                                        <p:cTn id="27" dur="500"/>
                                        <p:tgtEl>
                                          <p:spTgt spid="58"/>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wipe(left)">
                                      <p:cBhvr>
                                        <p:cTn id="31" dur="500"/>
                                        <p:tgtEl>
                                          <p:spTgt spid="50"/>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wipe(left)">
                                      <p:cBhvr>
                                        <p:cTn id="35" dur="500"/>
                                        <p:tgtEl>
                                          <p:spTgt spid="53"/>
                                        </p:tgtEl>
                                      </p:cBhvr>
                                    </p:animEffect>
                                  </p:childTnLst>
                                </p:cTn>
                              </p:par>
                              <p:par>
                                <p:cTn id="36" presetID="6" presetClass="emph" presetSubtype="0" fill="hold" grpId="1" nodeType="withEffect">
                                  <p:stCondLst>
                                    <p:cond delay="0"/>
                                  </p:stCondLst>
                                  <p:childTnLst>
                                    <p:animScale>
                                      <p:cBhvr>
                                        <p:cTn id="37" dur="2000" fill="hold"/>
                                        <p:tgtEl>
                                          <p:spTgt spid="53"/>
                                        </p:tgtEl>
                                      </p:cBhvr>
                                      <p:by x="150000" y="150000"/>
                                    </p:animScale>
                                  </p:childTnLst>
                                  <p:subTnLst>
                                    <p:animClr clrSpc="rgb" dir="cw">
                                      <p:cBhvr override="childStyle">
                                        <p:cTn dur="1" fill="hold" display="0" masterRel="nextClick" afterEffect="1"/>
                                        <p:tgtEl>
                                          <p:spTgt spid="53"/>
                                        </p:tgtEl>
                                        <p:attrNameLst>
                                          <p:attrName>ppt_c</p:attrName>
                                        </p:attrNameLst>
                                      </p:cBhvr>
                                      <p:to>
                                        <a:srgbClr val="FF0066"/>
                                      </p:to>
                                    </p:animClr>
                                  </p:subTnLst>
                                </p:cTn>
                              </p:par>
                              <p:par>
                                <p:cTn id="38" presetID="22" presetClass="entr" presetSubtype="8" fill="hold" grpId="0" nodeType="with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wipe(left)">
                                      <p:cBhvr>
                                        <p:cTn id="40" dur="1000"/>
                                        <p:tgtEl>
                                          <p:spTgt spid="54"/>
                                        </p:tgtEl>
                                      </p:cBhvr>
                                    </p:animEffect>
                                  </p:childTnLst>
                                </p:cTn>
                              </p:par>
                              <p:par>
                                <p:cTn id="41" presetID="53" presetClass="entr" presetSubtype="16" fill="hold" grpId="0" nodeType="withEffect">
                                  <p:stCondLst>
                                    <p:cond delay="750"/>
                                  </p:stCondLst>
                                  <p:childTnLst>
                                    <p:set>
                                      <p:cBhvr>
                                        <p:cTn id="42" dur="1" fill="hold">
                                          <p:stCondLst>
                                            <p:cond delay="0"/>
                                          </p:stCondLst>
                                        </p:cTn>
                                        <p:tgtEl>
                                          <p:spTgt spid="59"/>
                                        </p:tgtEl>
                                        <p:attrNameLst>
                                          <p:attrName>style.visibility</p:attrName>
                                        </p:attrNameLst>
                                      </p:cBhvr>
                                      <p:to>
                                        <p:strVal val="visible"/>
                                      </p:to>
                                    </p:set>
                                    <p:anim calcmode="lin" valueType="num">
                                      <p:cBhvr>
                                        <p:cTn id="43" dur="500" fill="hold"/>
                                        <p:tgtEl>
                                          <p:spTgt spid="59"/>
                                        </p:tgtEl>
                                        <p:attrNameLst>
                                          <p:attrName>ppt_w</p:attrName>
                                        </p:attrNameLst>
                                      </p:cBhvr>
                                      <p:tavLst>
                                        <p:tav tm="0">
                                          <p:val>
                                            <p:fltVal val="0"/>
                                          </p:val>
                                        </p:tav>
                                        <p:tav tm="100000">
                                          <p:val>
                                            <p:strVal val="#ppt_w"/>
                                          </p:val>
                                        </p:tav>
                                      </p:tavLst>
                                    </p:anim>
                                    <p:anim calcmode="lin" valueType="num">
                                      <p:cBhvr>
                                        <p:cTn id="44" dur="500" fill="hold"/>
                                        <p:tgtEl>
                                          <p:spTgt spid="59"/>
                                        </p:tgtEl>
                                        <p:attrNameLst>
                                          <p:attrName>ppt_h</p:attrName>
                                        </p:attrNameLst>
                                      </p:cBhvr>
                                      <p:tavLst>
                                        <p:tav tm="0">
                                          <p:val>
                                            <p:fltVal val="0"/>
                                          </p:val>
                                        </p:tav>
                                        <p:tav tm="100000">
                                          <p:val>
                                            <p:strVal val="#ppt_h"/>
                                          </p:val>
                                        </p:tav>
                                      </p:tavLst>
                                    </p:anim>
                                    <p:animEffect transition="in" filter="fade">
                                      <p:cBhvr>
                                        <p:cTn id="45" dur="500"/>
                                        <p:tgtEl>
                                          <p:spTgt spid="59"/>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wipe(left)">
                                      <p:cBhvr>
                                        <p:cTn id="49" dur="500"/>
                                        <p:tgtEl>
                                          <p:spTgt spid="51"/>
                                        </p:tgtEl>
                                      </p:cBhvr>
                                    </p:animEffect>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78"/>
                                        </p:tgtEl>
                                        <p:attrNameLst>
                                          <p:attrName>style.visibility</p:attrName>
                                        </p:attrNameLst>
                                      </p:cBhvr>
                                      <p:to>
                                        <p:strVal val="visible"/>
                                      </p:to>
                                    </p:set>
                                    <p:animEffect transition="in" filter="wipe(left)">
                                      <p:cBhvr>
                                        <p:cTn id="53" dur="500"/>
                                        <p:tgtEl>
                                          <p:spTgt spid="78"/>
                                        </p:tgtEl>
                                      </p:cBhvr>
                                    </p:animEffect>
                                  </p:childTnLst>
                                </p:cTn>
                              </p:par>
                              <p:par>
                                <p:cTn id="54" presetID="6" presetClass="emph" presetSubtype="0" fill="hold" grpId="1" nodeType="withEffect">
                                  <p:stCondLst>
                                    <p:cond delay="0"/>
                                  </p:stCondLst>
                                  <p:childTnLst>
                                    <p:animScale>
                                      <p:cBhvr>
                                        <p:cTn id="55" dur="2000" fill="hold"/>
                                        <p:tgtEl>
                                          <p:spTgt spid="78"/>
                                        </p:tgtEl>
                                      </p:cBhvr>
                                      <p:by x="150000" y="150000"/>
                                    </p:animScale>
                                  </p:childTnLst>
                                  <p:subTnLst>
                                    <p:animClr clrSpc="rgb" dir="cw">
                                      <p:cBhvr override="childStyle">
                                        <p:cTn dur="1" fill="hold" display="0" masterRel="nextClick" afterEffect="1"/>
                                        <p:tgtEl>
                                          <p:spTgt spid="78"/>
                                        </p:tgtEl>
                                        <p:attrNameLst>
                                          <p:attrName>ppt_c</p:attrName>
                                        </p:attrNameLst>
                                      </p:cBhvr>
                                      <p:to>
                                        <a:srgbClr val="FF0066"/>
                                      </p:to>
                                    </p:animClr>
                                  </p:subTnLst>
                                </p:cTn>
                              </p:par>
                              <p:par>
                                <p:cTn id="56" presetID="22" presetClass="entr" presetSubtype="8" fill="hold" grpId="0" nodeType="withEffect">
                                  <p:stCondLst>
                                    <p:cond delay="0"/>
                                  </p:stCondLst>
                                  <p:childTnLst>
                                    <p:set>
                                      <p:cBhvr>
                                        <p:cTn id="57" dur="1" fill="hold">
                                          <p:stCondLst>
                                            <p:cond delay="0"/>
                                          </p:stCondLst>
                                        </p:cTn>
                                        <p:tgtEl>
                                          <p:spTgt spid="79"/>
                                        </p:tgtEl>
                                        <p:attrNameLst>
                                          <p:attrName>style.visibility</p:attrName>
                                        </p:attrNameLst>
                                      </p:cBhvr>
                                      <p:to>
                                        <p:strVal val="visible"/>
                                      </p:to>
                                    </p:set>
                                    <p:animEffect transition="in" filter="wipe(left)">
                                      <p:cBhvr>
                                        <p:cTn id="58" dur="1000"/>
                                        <p:tgtEl>
                                          <p:spTgt spid="79"/>
                                        </p:tgtEl>
                                      </p:cBhvr>
                                    </p:animEffect>
                                  </p:childTnLst>
                                </p:cTn>
                              </p:par>
                              <p:par>
                                <p:cTn id="59" presetID="53" presetClass="entr" presetSubtype="16" fill="hold" grpId="0" nodeType="withEffect">
                                  <p:stCondLst>
                                    <p:cond delay="750"/>
                                  </p:stCondLst>
                                  <p:childTnLst>
                                    <p:set>
                                      <p:cBhvr>
                                        <p:cTn id="60" dur="1" fill="hold">
                                          <p:stCondLst>
                                            <p:cond delay="0"/>
                                          </p:stCondLst>
                                        </p:cTn>
                                        <p:tgtEl>
                                          <p:spTgt spid="60"/>
                                        </p:tgtEl>
                                        <p:attrNameLst>
                                          <p:attrName>style.visibility</p:attrName>
                                        </p:attrNameLst>
                                      </p:cBhvr>
                                      <p:to>
                                        <p:strVal val="visible"/>
                                      </p:to>
                                    </p:set>
                                    <p:anim calcmode="lin" valueType="num">
                                      <p:cBhvr>
                                        <p:cTn id="61" dur="500" fill="hold"/>
                                        <p:tgtEl>
                                          <p:spTgt spid="60"/>
                                        </p:tgtEl>
                                        <p:attrNameLst>
                                          <p:attrName>ppt_w</p:attrName>
                                        </p:attrNameLst>
                                      </p:cBhvr>
                                      <p:tavLst>
                                        <p:tav tm="0">
                                          <p:val>
                                            <p:fltVal val="0"/>
                                          </p:val>
                                        </p:tav>
                                        <p:tav tm="100000">
                                          <p:val>
                                            <p:strVal val="#ppt_w"/>
                                          </p:val>
                                        </p:tav>
                                      </p:tavLst>
                                    </p:anim>
                                    <p:anim calcmode="lin" valueType="num">
                                      <p:cBhvr>
                                        <p:cTn id="62" dur="500" fill="hold"/>
                                        <p:tgtEl>
                                          <p:spTgt spid="60"/>
                                        </p:tgtEl>
                                        <p:attrNameLst>
                                          <p:attrName>ppt_h</p:attrName>
                                        </p:attrNameLst>
                                      </p:cBhvr>
                                      <p:tavLst>
                                        <p:tav tm="0">
                                          <p:val>
                                            <p:fltVal val="0"/>
                                          </p:val>
                                        </p:tav>
                                        <p:tav tm="100000">
                                          <p:val>
                                            <p:strVal val="#ppt_h"/>
                                          </p:val>
                                        </p:tav>
                                      </p:tavLst>
                                    </p:anim>
                                    <p:animEffect transition="in" filter="fade">
                                      <p:cBhvr>
                                        <p:cTn id="63" dur="500"/>
                                        <p:tgtEl>
                                          <p:spTgt spid="60"/>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wipe(left)">
                                      <p:cBhvr>
                                        <p:cTn id="67" dur="500"/>
                                        <p:tgtEl>
                                          <p:spTgt spid="52"/>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80"/>
                                        </p:tgtEl>
                                        <p:attrNameLst>
                                          <p:attrName>style.visibility</p:attrName>
                                        </p:attrNameLst>
                                      </p:cBhvr>
                                      <p:to>
                                        <p:strVal val="visible"/>
                                      </p:to>
                                    </p:set>
                                    <p:animEffect transition="in" filter="wipe(left)">
                                      <p:cBhvr>
                                        <p:cTn id="71" dur="500"/>
                                        <p:tgtEl>
                                          <p:spTgt spid="80"/>
                                        </p:tgtEl>
                                      </p:cBhvr>
                                    </p:animEffect>
                                  </p:childTnLst>
                                  <p:subTnLst>
                                    <p:animClr clrSpc="rgb" dir="cw">
                                      <p:cBhvr override="childStyle">
                                        <p:cTn dur="1" fill="hold" display="0" masterRel="nextClick" afterEffect="1"/>
                                        <p:tgtEl>
                                          <p:spTgt spid="80"/>
                                        </p:tgtEl>
                                        <p:attrNameLst>
                                          <p:attrName>ppt_c</p:attrName>
                                        </p:attrNameLst>
                                      </p:cBhvr>
                                      <p:to>
                                        <a:srgbClr val="FF0066"/>
                                      </p:to>
                                    </p:animClr>
                                  </p:subTnLst>
                                </p:cTn>
                              </p:par>
                            </p:childTnLst>
                          </p:cTn>
                        </p:par>
                        <p:par>
                          <p:cTn id="72" fill="hold">
                            <p:stCondLst>
                              <p:cond delay="8500"/>
                            </p:stCondLst>
                            <p:childTnLst>
                              <p:par>
                                <p:cTn id="73" presetID="6" presetClass="emph" presetSubtype="0" fill="hold" grpId="1" nodeType="afterEffect">
                                  <p:stCondLst>
                                    <p:cond delay="0"/>
                                  </p:stCondLst>
                                  <p:childTnLst>
                                    <p:animScale>
                                      <p:cBhvr>
                                        <p:cTn id="74" dur="2000" fill="hold"/>
                                        <p:tgtEl>
                                          <p:spTgt spid="80"/>
                                        </p:tgtEl>
                                      </p:cBhvr>
                                      <p:by x="150000" y="150000"/>
                                    </p:animScale>
                                  </p:childTnLst>
                                  <p:subTnLst>
                                    <p:animClr clrSpc="rgb" dir="cw">
                                      <p:cBhvr override="childStyle">
                                        <p:cTn dur="1" fill="hold" display="0" masterRel="nextClick" afterEffect="1"/>
                                        <p:tgtEl>
                                          <p:spTgt spid="80"/>
                                        </p:tgtEl>
                                        <p:attrNameLst>
                                          <p:attrName>ppt_c</p:attrName>
                                        </p:attrNameLst>
                                      </p:cBhvr>
                                      <p:to>
                                        <a:srgbClr val="FF0066"/>
                                      </p:to>
                                    </p:animClr>
                                  </p:subTnLst>
                                </p:cTn>
                              </p:par>
                              <p:par>
                                <p:cTn id="75" presetID="22" presetClass="entr" presetSubtype="8" fill="hold" grpId="0"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10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3" grpId="1"/>
      <p:bldP spid="54" grpId="0"/>
      <p:bldP spid="58" grpId="0" animBg="1"/>
      <p:bldP spid="59" grpId="0" animBg="1"/>
      <p:bldP spid="60" grpId="0" animBg="1"/>
      <p:bldP spid="78" grpId="0"/>
      <p:bldP spid="78" grpId="1"/>
      <p:bldP spid="79" grpId="0"/>
      <p:bldP spid="80" grpId="0"/>
      <p:bldP spid="80" grpId="1"/>
      <p:bldP spid="81" grpId="0"/>
      <p:bldP spid="2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165289"/>
            <a:ext cx="2160240" cy="246221"/>
          </a:xfrm>
          <a:prstGeom prst="rect">
            <a:avLst/>
          </a:prstGeom>
          <a:noFill/>
        </p:spPr>
        <p:txBody>
          <a:bodyPr wrap="square" lIns="0" tIns="0" rIns="0" bIns="0" rtlCol="0">
            <a:spAutoFit/>
          </a:bodyPr>
          <a:lstStyle/>
          <a:p>
            <a:r>
              <a:rPr lang="zh-CN" altLang="en-US" sz="1600" b="1" dirty="0" smtClean="0">
                <a:solidFill>
                  <a:schemeClr val="accent6"/>
                </a:solidFill>
                <a:latin typeface="微软雅黑" pitchFamily="34" charset="-122"/>
                <a:ea typeface="微软雅黑" pitchFamily="34" charset="-122"/>
              </a:rPr>
              <a:t>课堂练习：</a:t>
            </a:r>
            <a:endParaRPr lang="zh-CN" altLang="en-US" sz="1600" b="1" dirty="0" smtClean="0">
              <a:solidFill>
                <a:schemeClr val="accent6"/>
              </a:solidFill>
              <a:latin typeface="微软雅黑" pitchFamily="34" charset="-122"/>
              <a:ea typeface="微软雅黑" pitchFamily="34" charset="-122"/>
            </a:endParaRPr>
          </a:p>
        </p:txBody>
      </p:sp>
      <p:sp>
        <p:nvSpPr>
          <p:cNvPr id="3" name="TextBox 2"/>
          <p:cNvSpPr txBox="1"/>
          <p:nvPr/>
        </p:nvSpPr>
        <p:spPr>
          <a:xfrm>
            <a:off x="323528" y="411509"/>
            <a:ext cx="7992888" cy="4678204"/>
          </a:xfrm>
          <a:prstGeom prst="rect">
            <a:avLst/>
          </a:prstGeom>
          <a:noFill/>
        </p:spPr>
        <p:txBody>
          <a:bodyPr wrap="square" lIns="0" tIns="0" rIns="0" bIns="0" rtlCol="0">
            <a:spAutoFit/>
          </a:bodyPr>
          <a:lstStyle/>
          <a:p>
            <a:r>
              <a:rPr lang="en-US" altLang="zh-CN" sz="1600" dirty="0">
                <a:solidFill>
                  <a:schemeClr val="bg1"/>
                </a:solidFill>
              </a:rPr>
              <a:t>1</a:t>
            </a:r>
            <a:r>
              <a:rPr lang="zh-CN" altLang="zh-CN" sz="1600" dirty="0">
                <a:solidFill>
                  <a:schemeClr val="bg1"/>
                </a:solidFill>
              </a:rPr>
              <a:t>、我国近代史上著名的“虎门销烟”中销毁的是哪个烟（ </a:t>
            </a:r>
            <a:r>
              <a:rPr lang="zh-CN" altLang="zh-CN" sz="1600" dirty="0" smtClean="0">
                <a:solidFill>
                  <a:schemeClr val="bg1"/>
                </a:solidFill>
              </a:rPr>
              <a:t>）</a:t>
            </a:r>
            <a:endParaRPr lang="zh-CN" altLang="zh-CN" sz="1600" dirty="0">
              <a:solidFill>
                <a:schemeClr val="bg1"/>
              </a:solidFill>
            </a:endParaRPr>
          </a:p>
          <a:p>
            <a:r>
              <a:rPr lang="en-US" altLang="zh-CN" sz="1600" dirty="0" smtClean="0">
                <a:solidFill>
                  <a:schemeClr val="bg1"/>
                </a:solidFill>
              </a:rPr>
              <a:t>                              A</a:t>
            </a:r>
            <a:r>
              <a:rPr lang="en-US" altLang="zh-CN" sz="1600" dirty="0">
                <a:solidFill>
                  <a:schemeClr val="bg1"/>
                </a:solidFill>
              </a:rPr>
              <a:t>.</a:t>
            </a:r>
            <a:r>
              <a:rPr lang="zh-CN" altLang="zh-CN" sz="1600" dirty="0">
                <a:solidFill>
                  <a:schemeClr val="bg1"/>
                </a:solidFill>
              </a:rPr>
              <a:t>香烟</a:t>
            </a:r>
            <a:r>
              <a:rPr lang="en-US" altLang="zh-CN" sz="1600" dirty="0">
                <a:solidFill>
                  <a:schemeClr val="bg1"/>
                </a:solidFill>
              </a:rPr>
              <a:t>    B.</a:t>
            </a:r>
            <a:r>
              <a:rPr lang="zh-CN" altLang="zh-CN" sz="1600" dirty="0">
                <a:solidFill>
                  <a:schemeClr val="bg1"/>
                </a:solidFill>
              </a:rPr>
              <a:t>大麻</a:t>
            </a:r>
            <a:r>
              <a:rPr lang="en-US" altLang="zh-CN" sz="1600" dirty="0">
                <a:solidFill>
                  <a:schemeClr val="bg1"/>
                </a:solidFill>
              </a:rPr>
              <a:t>    C.</a:t>
            </a:r>
            <a:r>
              <a:rPr lang="zh-CN" altLang="zh-CN" sz="1600" dirty="0">
                <a:solidFill>
                  <a:schemeClr val="bg1"/>
                </a:solidFill>
              </a:rPr>
              <a:t>鸦片</a:t>
            </a:r>
            <a:r>
              <a:rPr lang="en-US" altLang="zh-CN" sz="1600" dirty="0">
                <a:solidFill>
                  <a:schemeClr val="bg1"/>
                </a:solidFill>
              </a:rPr>
              <a:t>     D.</a:t>
            </a:r>
            <a:r>
              <a:rPr lang="zh-CN" altLang="zh-CN" sz="1600" dirty="0">
                <a:solidFill>
                  <a:schemeClr val="bg1"/>
                </a:solidFill>
              </a:rPr>
              <a:t>可卡因</a:t>
            </a:r>
          </a:p>
          <a:p>
            <a:r>
              <a:rPr lang="en-US" altLang="zh-CN" sz="1600" dirty="0" smtClean="0">
                <a:solidFill>
                  <a:schemeClr val="bg1"/>
                </a:solidFill>
              </a:rPr>
              <a:t>2</a:t>
            </a:r>
            <a:r>
              <a:rPr lang="zh-CN" altLang="en-US" sz="1600" dirty="0">
                <a:solidFill>
                  <a:schemeClr val="bg1"/>
                </a:solidFill>
              </a:rPr>
              <a:t>、</a:t>
            </a:r>
            <a:r>
              <a:rPr lang="en-US" altLang="zh-CN" sz="1600" dirty="0" smtClean="0">
                <a:solidFill>
                  <a:schemeClr val="bg1"/>
                </a:solidFill>
              </a:rPr>
              <a:t>(   )</a:t>
            </a:r>
            <a:r>
              <a:rPr lang="zh-CN" altLang="zh-CN" sz="1600" dirty="0">
                <a:solidFill>
                  <a:schemeClr val="bg1"/>
                </a:solidFill>
              </a:rPr>
              <a:t>俗称白面、白粉、四号等，是阿片类毒品中危害最大的品种，目前被世界各国列为“头号毒品”。</a:t>
            </a:r>
          </a:p>
          <a:p>
            <a:r>
              <a:rPr lang="en-US" altLang="zh-CN" sz="1600" dirty="0" smtClean="0">
                <a:solidFill>
                  <a:schemeClr val="bg1"/>
                </a:solidFill>
              </a:rPr>
              <a:t>                               A</a:t>
            </a:r>
            <a:r>
              <a:rPr lang="en-US" altLang="zh-CN" sz="1600" dirty="0">
                <a:solidFill>
                  <a:schemeClr val="bg1"/>
                </a:solidFill>
              </a:rPr>
              <a:t>.</a:t>
            </a:r>
            <a:r>
              <a:rPr lang="zh-CN" altLang="zh-CN" sz="1600" dirty="0">
                <a:solidFill>
                  <a:schemeClr val="bg1"/>
                </a:solidFill>
              </a:rPr>
              <a:t>冰毒</a:t>
            </a:r>
            <a:r>
              <a:rPr lang="en-US" altLang="zh-CN" sz="1600" dirty="0">
                <a:solidFill>
                  <a:schemeClr val="bg1"/>
                </a:solidFill>
              </a:rPr>
              <a:t>    B.</a:t>
            </a:r>
            <a:r>
              <a:rPr lang="zh-CN" altLang="zh-CN" sz="1600" dirty="0">
                <a:solidFill>
                  <a:schemeClr val="bg1"/>
                </a:solidFill>
              </a:rPr>
              <a:t>海洛因</a:t>
            </a:r>
            <a:r>
              <a:rPr lang="en-US" altLang="zh-CN" sz="1600" dirty="0">
                <a:solidFill>
                  <a:schemeClr val="bg1"/>
                </a:solidFill>
              </a:rPr>
              <a:t>   C.</a:t>
            </a:r>
            <a:r>
              <a:rPr lang="zh-CN" altLang="zh-CN" sz="1600" dirty="0">
                <a:solidFill>
                  <a:schemeClr val="bg1"/>
                </a:solidFill>
              </a:rPr>
              <a:t>大麻</a:t>
            </a:r>
            <a:r>
              <a:rPr lang="en-US" altLang="zh-CN" sz="1600" dirty="0">
                <a:solidFill>
                  <a:schemeClr val="bg1"/>
                </a:solidFill>
              </a:rPr>
              <a:t>    D.</a:t>
            </a:r>
            <a:r>
              <a:rPr lang="zh-CN" altLang="zh-CN" sz="1600" dirty="0">
                <a:solidFill>
                  <a:schemeClr val="bg1"/>
                </a:solidFill>
              </a:rPr>
              <a:t>料子</a:t>
            </a:r>
          </a:p>
          <a:p>
            <a:r>
              <a:rPr lang="en-US" altLang="zh-CN" sz="1600" dirty="0">
                <a:solidFill>
                  <a:schemeClr val="bg1"/>
                </a:solidFill>
              </a:rPr>
              <a:t>3</a:t>
            </a:r>
            <a:r>
              <a:rPr lang="zh-CN" altLang="zh-CN" sz="1600" dirty="0">
                <a:solidFill>
                  <a:schemeClr val="bg1"/>
                </a:solidFill>
              </a:rPr>
              <a:t>、</a:t>
            </a:r>
            <a:r>
              <a:rPr lang="en-US" altLang="zh-CN" sz="1600" dirty="0">
                <a:solidFill>
                  <a:schemeClr val="bg1"/>
                </a:solidFill>
              </a:rPr>
              <a:t>2013</a:t>
            </a:r>
            <a:r>
              <a:rPr lang="zh-CN" altLang="zh-CN" sz="1600" dirty="0">
                <a:solidFill>
                  <a:schemeClr val="bg1"/>
                </a:solidFill>
              </a:rPr>
              <a:t>年</a:t>
            </a:r>
            <a:r>
              <a:rPr lang="en-US" altLang="zh-CN" sz="1600" dirty="0">
                <a:solidFill>
                  <a:schemeClr val="bg1"/>
                </a:solidFill>
              </a:rPr>
              <a:t>12</a:t>
            </a:r>
            <a:r>
              <a:rPr lang="zh-CN" altLang="zh-CN" sz="1600" dirty="0">
                <a:solidFill>
                  <a:schemeClr val="bg1"/>
                </a:solidFill>
              </a:rPr>
              <a:t>月</a:t>
            </a:r>
            <a:r>
              <a:rPr lang="en-US" altLang="zh-CN" sz="1600" dirty="0">
                <a:solidFill>
                  <a:schemeClr val="bg1"/>
                </a:solidFill>
              </a:rPr>
              <a:t>29</a:t>
            </a:r>
            <a:r>
              <a:rPr lang="zh-CN" altLang="zh-CN" sz="1600" dirty="0">
                <a:solidFill>
                  <a:schemeClr val="bg1"/>
                </a:solidFill>
              </a:rPr>
              <a:t>日凌晨，我国公安机关</a:t>
            </a:r>
            <a:r>
              <a:rPr lang="zh-CN" altLang="zh-CN" sz="1600" dirty="0" smtClean="0">
                <a:solidFill>
                  <a:schemeClr val="bg1"/>
                </a:solidFill>
              </a:rPr>
              <a:t>在（</a:t>
            </a:r>
            <a:r>
              <a:rPr lang="en-US" altLang="zh-CN" sz="1600" dirty="0" smtClean="0">
                <a:solidFill>
                  <a:schemeClr val="bg1"/>
                </a:solidFill>
              </a:rPr>
              <a:t>   </a:t>
            </a:r>
            <a:r>
              <a:rPr lang="zh-CN" altLang="zh-CN" sz="1600" dirty="0" smtClean="0">
                <a:solidFill>
                  <a:schemeClr val="bg1"/>
                </a:solidFill>
              </a:rPr>
              <a:t>）</a:t>
            </a:r>
            <a:r>
              <a:rPr lang="zh-CN" altLang="zh-CN" sz="1600" dirty="0">
                <a:solidFill>
                  <a:schemeClr val="bg1"/>
                </a:solidFill>
              </a:rPr>
              <a:t>发动“雷霆扫毒”战役，三千名警察深夜集结，对制贩病毒的“堡垒村”</a:t>
            </a:r>
            <a:r>
              <a:rPr lang="en-US" altLang="zh-CN" sz="1600" dirty="0">
                <a:solidFill>
                  <a:schemeClr val="bg1"/>
                </a:solidFill>
              </a:rPr>
              <a:t>---</a:t>
            </a:r>
            <a:r>
              <a:rPr lang="zh-CN" altLang="zh-CN" sz="1600" dirty="0">
                <a:solidFill>
                  <a:schemeClr val="bg1"/>
                </a:solidFill>
              </a:rPr>
              <a:t>博社村发起清缴，规模史无前例，捣毁的特大制贩毒团伙</a:t>
            </a:r>
            <a:r>
              <a:rPr lang="en-US" altLang="zh-CN" sz="1600" dirty="0">
                <a:solidFill>
                  <a:schemeClr val="bg1"/>
                </a:solidFill>
              </a:rPr>
              <a:t>18</a:t>
            </a:r>
            <a:r>
              <a:rPr lang="zh-CN" altLang="zh-CN" sz="1600" dirty="0">
                <a:solidFill>
                  <a:schemeClr val="bg1"/>
                </a:solidFill>
              </a:rPr>
              <a:t>个，捣毁制毒工厂</a:t>
            </a:r>
            <a:r>
              <a:rPr lang="en-US" altLang="zh-CN" sz="1600" dirty="0">
                <a:solidFill>
                  <a:schemeClr val="bg1"/>
                </a:solidFill>
              </a:rPr>
              <a:t>77</a:t>
            </a:r>
            <a:r>
              <a:rPr lang="zh-CN" altLang="zh-CN" sz="1600" dirty="0">
                <a:solidFill>
                  <a:schemeClr val="bg1"/>
                </a:solidFill>
              </a:rPr>
              <a:t>个，缴获病毒</a:t>
            </a:r>
            <a:r>
              <a:rPr lang="en-US" altLang="zh-CN" sz="1600" dirty="0">
                <a:solidFill>
                  <a:schemeClr val="bg1"/>
                </a:solidFill>
              </a:rPr>
              <a:t>2925</a:t>
            </a:r>
            <a:r>
              <a:rPr lang="zh-CN" altLang="zh-CN" sz="1600" dirty="0">
                <a:solidFill>
                  <a:schemeClr val="bg1"/>
                </a:solidFill>
              </a:rPr>
              <a:t>公斤，制毒原料</a:t>
            </a:r>
            <a:r>
              <a:rPr lang="en-US" altLang="zh-CN" sz="1600" dirty="0">
                <a:solidFill>
                  <a:schemeClr val="bg1"/>
                </a:solidFill>
              </a:rPr>
              <a:t>23</a:t>
            </a:r>
            <a:r>
              <a:rPr lang="zh-CN" altLang="zh-CN" sz="1600" dirty="0">
                <a:solidFill>
                  <a:schemeClr val="bg1"/>
                </a:solidFill>
              </a:rPr>
              <a:t>吨。</a:t>
            </a:r>
          </a:p>
          <a:p>
            <a:r>
              <a:rPr lang="en-US" altLang="zh-CN" sz="1600" dirty="0" smtClean="0">
                <a:solidFill>
                  <a:schemeClr val="bg1"/>
                </a:solidFill>
              </a:rPr>
              <a:t>                             A</a:t>
            </a:r>
            <a:r>
              <a:rPr lang="en-US" altLang="zh-CN" sz="1600" dirty="0">
                <a:solidFill>
                  <a:schemeClr val="bg1"/>
                </a:solidFill>
              </a:rPr>
              <a:t>.</a:t>
            </a:r>
            <a:r>
              <a:rPr lang="zh-CN" altLang="zh-CN" sz="1600" dirty="0">
                <a:solidFill>
                  <a:schemeClr val="bg1"/>
                </a:solidFill>
              </a:rPr>
              <a:t>云南德宏</a:t>
            </a:r>
            <a:r>
              <a:rPr lang="en-US" altLang="zh-CN" sz="1600" dirty="0">
                <a:solidFill>
                  <a:schemeClr val="bg1"/>
                </a:solidFill>
              </a:rPr>
              <a:t>    B.</a:t>
            </a:r>
            <a:r>
              <a:rPr lang="zh-CN" altLang="zh-CN" sz="1600" dirty="0">
                <a:solidFill>
                  <a:schemeClr val="bg1"/>
                </a:solidFill>
              </a:rPr>
              <a:t>新疆石河子</a:t>
            </a:r>
            <a:r>
              <a:rPr lang="en-US" altLang="zh-CN" sz="1600" dirty="0">
                <a:solidFill>
                  <a:schemeClr val="bg1"/>
                </a:solidFill>
              </a:rPr>
              <a:t>  C.</a:t>
            </a:r>
            <a:r>
              <a:rPr lang="zh-CN" altLang="zh-CN" sz="1600" dirty="0">
                <a:solidFill>
                  <a:schemeClr val="bg1"/>
                </a:solidFill>
              </a:rPr>
              <a:t>广东汕尾</a:t>
            </a:r>
            <a:r>
              <a:rPr lang="en-US" altLang="zh-CN" sz="1600" dirty="0">
                <a:solidFill>
                  <a:schemeClr val="bg1"/>
                </a:solidFill>
              </a:rPr>
              <a:t>    D.</a:t>
            </a:r>
            <a:r>
              <a:rPr lang="zh-CN" altLang="zh-CN" sz="1600" dirty="0">
                <a:solidFill>
                  <a:schemeClr val="bg1"/>
                </a:solidFill>
              </a:rPr>
              <a:t>四川绵阳</a:t>
            </a:r>
          </a:p>
          <a:p>
            <a:r>
              <a:rPr lang="en-US" altLang="zh-CN" sz="1600" dirty="0">
                <a:solidFill>
                  <a:schemeClr val="bg1"/>
                </a:solidFill>
              </a:rPr>
              <a:t>4</a:t>
            </a:r>
            <a:r>
              <a:rPr lang="zh-CN" altLang="zh-CN" sz="1600" dirty="0">
                <a:solidFill>
                  <a:schemeClr val="bg1"/>
                </a:solidFill>
              </a:rPr>
              <a:t>、吸毒属于“药物滥用”，就是出于（</a:t>
            </a:r>
            <a:r>
              <a:rPr lang="en-US" altLang="zh-CN" sz="1600" dirty="0">
                <a:solidFill>
                  <a:schemeClr val="bg1"/>
                </a:solidFill>
              </a:rPr>
              <a:t>  </a:t>
            </a:r>
            <a:r>
              <a:rPr lang="en-US" altLang="zh-CN" sz="1600" dirty="0" smtClean="0">
                <a:solidFill>
                  <a:schemeClr val="bg1"/>
                </a:solidFill>
              </a:rPr>
              <a:t> </a:t>
            </a:r>
            <a:r>
              <a:rPr lang="zh-CN" altLang="zh-CN" sz="1600" dirty="0">
                <a:solidFill>
                  <a:schemeClr val="bg1"/>
                </a:solidFill>
              </a:rPr>
              <a:t>）目的，通过注射、口服、鼻吸或其它方式将毒品摄入人体的行为</a:t>
            </a:r>
          </a:p>
          <a:p>
            <a:r>
              <a:rPr lang="en-US" altLang="zh-CN" sz="1600" dirty="0" smtClean="0">
                <a:solidFill>
                  <a:schemeClr val="bg1"/>
                </a:solidFill>
              </a:rPr>
              <a:t>                           A</a:t>
            </a:r>
            <a:r>
              <a:rPr lang="en-US" altLang="zh-CN" sz="1600" dirty="0">
                <a:solidFill>
                  <a:schemeClr val="bg1"/>
                </a:solidFill>
              </a:rPr>
              <a:t>.</a:t>
            </a:r>
            <a:r>
              <a:rPr lang="zh-CN" altLang="zh-CN" sz="1600" dirty="0">
                <a:solidFill>
                  <a:schemeClr val="bg1"/>
                </a:solidFill>
              </a:rPr>
              <a:t>非医疗</a:t>
            </a:r>
            <a:r>
              <a:rPr lang="en-US" altLang="zh-CN" sz="1600" dirty="0">
                <a:solidFill>
                  <a:schemeClr val="bg1"/>
                </a:solidFill>
              </a:rPr>
              <a:t>   B.</a:t>
            </a:r>
            <a:r>
              <a:rPr lang="zh-CN" altLang="zh-CN" sz="1600" dirty="0">
                <a:solidFill>
                  <a:schemeClr val="bg1"/>
                </a:solidFill>
              </a:rPr>
              <a:t>麻醉</a:t>
            </a:r>
            <a:r>
              <a:rPr lang="en-US" altLang="zh-CN" sz="1600" dirty="0">
                <a:solidFill>
                  <a:schemeClr val="bg1"/>
                </a:solidFill>
              </a:rPr>
              <a:t>  C.</a:t>
            </a:r>
            <a:r>
              <a:rPr lang="zh-CN" altLang="zh-CN" sz="1600" dirty="0">
                <a:solidFill>
                  <a:schemeClr val="bg1"/>
                </a:solidFill>
              </a:rPr>
              <a:t>治病</a:t>
            </a:r>
            <a:r>
              <a:rPr lang="en-US" altLang="zh-CN" sz="1600" dirty="0">
                <a:solidFill>
                  <a:schemeClr val="bg1"/>
                </a:solidFill>
              </a:rPr>
              <a:t>   D.</a:t>
            </a:r>
            <a:r>
              <a:rPr lang="zh-CN" altLang="zh-CN" sz="1600" dirty="0">
                <a:solidFill>
                  <a:schemeClr val="bg1"/>
                </a:solidFill>
              </a:rPr>
              <a:t>交友</a:t>
            </a:r>
          </a:p>
          <a:p>
            <a:r>
              <a:rPr lang="en-US" altLang="zh-CN" sz="1600" dirty="0">
                <a:solidFill>
                  <a:schemeClr val="bg1"/>
                </a:solidFill>
              </a:rPr>
              <a:t>5</a:t>
            </a:r>
            <a:r>
              <a:rPr lang="zh-CN" altLang="zh-CN" sz="1600" dirty="0">
                <a:solidFill>
                  <a:schemeClr val="bg1"/>
                </a:solidFill>
              </a:rPr>
              <a:t>、</a:t>
            </a:r>
            <a:r>
              <a:rPr lang="en-US" altLang="zh-CN" sz="1600" dirty="0">
                <a:solidFill>
                  <a:schemeClr val="bg1"/>
                </a:solidFill>
              </a:rPr>
              <a:t>1839</a:t>
            </a:r>
            <a:r>
              <a:rPr lang="zh-CN" altLang="zh-CN" sz="1600" dirty="0">
                <a:solidFill>
                  <a:schemeClr val="bg1"/>
                </a:solidFill>
              </a:rPr>
              <a:t>年在（ </a:t>
            </a:r>
            <a:r>
              <a:rPr lang="en-US" altLang="zh-CN" sz="1600" dirty="0" smtClean="0">
                <a:solidFill>
                  <a:schemeClr val="bg1"/>
                </a:solidFill>
              </a:rPr>
              <a:t>  </a:t>
            </a:r>
            <a:r>
              <a:rPr lang="zh-CN" altLang="zh-CN" sz="1600" dirty="0" smtClean="0">
                <a:solidFill>
                  <a:schemeClr val="bg1"/>
                </a:solidFill>
              </a:rPr>
              <a:t>）</a:t>
            </a:r>
            <a:r>
              <a:rPr lang="zh-CN" altLang="zh-CN" sz="1600" dirty="0">
                <a:solidFill>
                  <a:schemeClr val="bg1"/>
                </a:solidFill>
              </a:rPr>
              <a:t>皇帝的支持下，林则徐发动了中国历史上第一次大规模的禁烟运动</a:t>
            </a:r>
          </a:p>
          <a:p>
            <a:r>
              <a:rPr lang="en-US" altLang="zh-CN" sz="1600" dirty="0" smtClean="0">
                <a:solidFill>
                  <a:schemeClr val="bg1"/>
                </a:solidFill>
              </a:rPr>
              <a:t>                         A</a:t>
            </a:r>
            <a:r>
              <a:rPr lang="en-US" altLang="zh-CN" sz="1600" dirty="0">
                <a:solidFill>
                  <a:schemeClr val="bg1"/>
                </a:solidFill>
              </a:rPr>
              <a:t>.</a:t>
            </a:r>
            <a:r>
              <a:rPr lang="zh-CN" altLang="zh-CN" sz="1600" dirty="0">
                <a:solidFill>
                  <a:schemeClr val="bg1"/>
                </a:solidFill>
              </a:rPr>
              <a:t>道光</a:t>
            </a:r>
            <a:r>
              <a:rPr lang="en-US" altLang="zh-CN" sz="1600" dirty="0">
                <a:solidFill>
                  <a:schemeClr val="bg1"/>
                </a:solidFill>
              </a:rPr>
              <a:t>   B.</a:t>
            </a:r>
            <a:r>
              <a:rPr lang="zh-CN" altLang="zh-CN" sz="1600" dirty="0">
                <a:solidFill>
                  <a:schemeClr val="bg1"/>
                </a:solidFill>
              </a:rPr>
              <a:t>同治 </a:t>
            </a:r>
            <a:r>
              <a:rPr lang="en-US" altLang="zh-CN" sz="1600" dirty="0">
                <a:solidFill>
                  <a:schemeClr val="bg1"/>
                </a:solidFill>
              </a:rPr>
              <a:t>C.</a:t>
            </a:r>
            <a:r>
              <a:rPr lang="zh-CN" altLang="zh-CN" sz="1600" dirty="0">
                <a:solidFill>
                  <a:schemeClr val="bg1"/>
                </a:solidFill>
              </a:rPr>
              <a:t>光绪</a:t>
            </a:r>
            <a:r>
              <a:rPr lang="en-US" altLang="zh-CN" sz="1600" dirty="0">
                <a:solidFill>
                  <a:schemeClr val="bg1"/>
                </a:solidFill>
              </a:rPr>
              <a:t>  D.</a:t>
            </a:r>
            <a:r>
              <a:rPr lang="zh-CN" altLang="zh-CN" sz="1600" dirty="0">
                <a:solidFill>
                  <a:schemeClr val="bg1"/>
                </a:solidFill>
              </a:rPr>
              <a:t>咸丰</a:t>
            </a:r>
          </a:p>
          <a:p>
            <a:r>
              <a:rPr lang="en-US" altLang="zh-CN" sz="1600" dirty="0">
                <a:solidFill>
                  <a:schemeClr val="bg1"/>
                </a:solidFill>
              </a:rPr>
              <a:t>6</a:t>
            </a:r>
            <a:r>
              <a:rPr lang="zh-CN" altLang="zh-CN" sz="1600" dirty="0">
                <a:solidFill>
                  <a:schemeClr val="bg1"/>
                </a:solidFill>
              </a:rPr>
              <a:t>、毒品进入人体的方式主要包括（</a:t>
            </a:r>
            <a:r>
              <a:rPr lang="en-US" altLang="zh-CN" sz="1600" dirty="0">
                <a:solidFill>
                  <a:schemeClr val="bg1"/>
                </a:solidFill>
              </a:rPr>
              <a:t> </a:t>
            </a:r>
            <a:r>
              <a:rPr lang="en-US" altLang="zh-CN" sz="1600" dirty="0" smtClean="0">
                <a:solidFill>
                  <a:schemeClr val="bg1"/>
                </a:solidFill>
              </a:rPr>
              <a:t>  </a:t>
            </a:r>
            <a:r>
              <a:rPr lang="zh-CN" altLang="zh-CN" sz="1600" dirty="0" smtClean="0">
                <a:solidFill>
                  <a:schemeClr val="bg1"/>
                </a:solidFill>
              </a:rPr>
              <a:t>）</a:t>
            </a:r>
            <a:endParaRPr lang="zh-CN" altLang="zh-CN" sz="1600" dirty="0">
              <a:solidFill>
                <a:schemeClr val="bg1"/>
              </a:solidFill>
            </a:endParaRPr>
          </a:p>
          <a:p>
            <a:r>
              <a:rPr lang="en-US" altLang="zh-CN" sz="1600" dirty="0" smtClean="0">
                <a:solidFill>
                  <a:schemeClr val="bg1"/>
                </a:solidFill>
              </a:rPr>
              <a:t>                      A</a:t>
            </a:r>
            <a:r>
              <a:rPr lang="en-US" altLang="zh-CN" sz="1600" dirty="0">
                <a:solidFill>
                  <a:schemeClr val="bg1"/>
                </a:solidFill>
              </a:rPr>
              <a:t>.</a:t>
            </a:r>
            <a:r>
              <a:rPr lang="zh-CN" altLang="zh-CN" sz="1600" dirty="0">
                <a:solidFill>
                  <a:schemeClr val="bg1"/>
                </a:solidFill>
              </a:rPr>
              <a:t>消化道、呼吸道</a:t>
            </a:r>
            <a:r>
              <a:rPr lang="en-US" altLang="zh-CN" sz="1600" dirty="0">
                <a:solidFill>
                  <a:schemeClr val="bg1"/>
                </a:solidFill>
              </a:rPr>
              <a:t>   B.</a:t>
            </a:r>
            <a:r>
              <a:rPr lang="zh-CN" altLang="zh-CN" sz="1600" dirty="0">
                <a:solidFill>
                  <a:schemeClr val="bg1"/>
                </a:solidFill>
              </a:rPr>
              <a:t>针具注射 </a:t>
            </a:r>
            <a:r>
              <a:rPr lang="en-US" altLang="zh-CN" sz="1600" dirty="0">
                <a:solidFill>
                  <a:schemeClr val="bg1"/>
                </a:solidFill>
              </a:rPr>
              <a:t>C.</a:t>
            </a:r>
            <a:r>
              <a:rPr lang="zh-CN" altLang="zh-CN" sz="1600" dirty="0">
                <a:solidFill>
                  <a:schemeClr val="bg1"/>
                </a:solidFill>
              </a:rPr>
              <a:t>皮肤黏膜 </a:t>
            </a:r>
            <a:r>
              <a:rPr lang="en-US" altLang="zh-CN" sz="1600" dirty="0">
                <a:solidFill>
                  <a:schemeClr val="bg1"/>
                </a:solidFill>
              </a:rPr>
              <a:t>D.</a:t>
            </a:r>
            <a:r>
              <a:rPr lang="zh-CN" altLang="zh-CN" sz="1600" dirty="0">
                <a:solidFill>
                  <a:schemeClr val="bg1"/>
                </a:solidFill>
              </a:rPr>
              <a:t>以上都有</a:t>
            </a:r>
          </a:p>
          <a:p>
            <a:r>
              <a:rPr lang="en-US" altLang="zh-CN" sz="1600" dirty="0">
                <a:solidFill>
                  <a:schemeClr val="bg1"/>
                </a:solidFill>
              </a:rPr>
              <a:t>7</a:t>
            </a:r>
            <a:r>
              <a:rPr lang="zh-CN" altLang="zh-CN" sz="1600" dirty="0">
                <a:solidFill>
                  <a:schemeClr val="bg1"/>
                </a:solidFill>
              </a:rPr>
              <a:t>、在成瘾者吸食某毒品一个月后，通过以下哪种检测方式依然还能检测出来</a:t>
            </a:r>
            <a:r>
              <a:rPr lang="zh-CN" altLang="zh-CN" sz="1600" dirty="0" smtClean="0">
                <a:solidFill>
                  <a:schemeClr val="bg1"/>
                </a:solidFill>
              </a:rPr>
              <a:t>（</a:t>
            </a:r>
            <a:r>
              <a:rPr lang="en-US" altLang="zh-CN" sz="1600" dirty="0" smtClean="0">
                <a:solidFill>
                  <a:schemeClr val="bg1"/>
                </a:solidFill>
              </a:rPr>
              <a:t> </a:t>
            </a:r>
            <a:r>
              <a:rPr lang="zh-CN" altLang="zh-CN" sz="1600" dirty="0" smtClean="0">
                <a:solidFill>
                  <a:schemeClr val="bg1"/>
                </a:solidFill>
              </a:rPr>
              <a:t> ）</a:t>
            </a:r>
            <a:endParaRPr lang="zh-CN" altLang="zh-CN" sz="1600" dirty="0">
              <a:solidFill>
                <a:schemeClr val="bg1"/>
              </a:solidFill>
            </a:endParaRPr>
          </a:p>
          <a:p>
            <a:r>
              <a:rPr lang="en-US" altLang="zh-CN" sz="1600" dirty="0" smtClean="0">
                <a:solidFill>
                  <a:schemeClr val="bg1"/>
                </a:solidFill>
              </a:rPr>
              <a:t>                     A</a:t>
            </a:r>
            <a:r>
              <a:rPr lang="en-US" altLang="zh-CN" sz="1600" dirty="0">
                <a:solidFill>
                  <a:schemeClr val="bg1"/>
                </a:solidFill>
              </a:rPr>
              <a:t>.</a:t>
            </a:r>
            <a:r>
              <a:rPr lang="zh-CN" altLang="zh-CN" sz="1600" dirty="0">
                <a:solidFill>
                  <a:schemeClr val="bg1"/>
                </a:solidFill>
              </a:rPr>
              <a:t>尿液检测</a:t>
            </a:r>
            <a:r>
              <a:rPr lang="en-US" altLang="zh-CN" sz="1600" dirty="0">
                <a:solidFill>
                  <a:schemeClr val="bg1"/>
                </a:solidFill>
              </a:rPr>
              <a:t>   B.</a:t>
            </a:r>
            <a:r>
              <a:rPr lang="zh-CN" altLang="zh-CN" sz="1600" dirty="0">
                <a:solidFill>
                  <a:schemeClr val="bg1"/>
                </a:solidFill>
              </a:rPr>
              <a:t>毛发检测</a:t>
            </a:r>
            <a:r>
              <a:rPr lang="en-US" altLang="zh-CN" sz="1600" dirty="0">
                <a:solidFill>
                  <a:schemeClr val="bg1"/>
                </a:solidFill>
              </a:rPr>
              <a:t>   C.</a:t>
            </a:r>
            <a:r>
              <a:rPr lang="zh-CN" altLang="zh-CN" sz="1600" dirty="0">
                <a:solidFill>
                  <a:schemeClr val="bg1"/>
                </a:solidFill>
              </a:rPr>
              <a:t>唾液检测</a:t>
            </a:r>
            <a:r>
              <a:rPr lang="en-US" altLang="zh-CN" sz="1600" dirty="0">
                <a:solidFill>
                  <a:schemeClr val="bg1"/>
                </a:solidFill>
              </a:rPr>
              <a:t>  D.</a:t>
            </a:r>
            <a:r>
              <a:rPr lang="zh-CN" altLang="zh-CN" sz="1600" dirty="0">
                <a:solidFill>
                  <a:schemeClr val="bg1"/>
                </a:solidFill>
              </a:rPr>
              <a:t>血液检测</a:t>
            </a:r>
          </a:p>
          <a:p>
            <a:r>
              <a:rPr lang="en-US" altLang="zh-CN" sz="1600" dirty="0">
                <a:solidFill>
                  <a:schemeClr val="bg1"/>
                </a:solidFill>
              </a:rPr>
              <a:t> </a:t>
            </a:r>
            <a:endParaRPr lang="zh-CN" altLang="zh-CN" sz="1600" dirty="0">
              <a:solidFill>
                <a:schemeClr val="bg1"/>
              </a:solidFill>
            </a:endParaRPr>
          </a:p>
        </p:txBody>
      </p:sp>
      <p:sp>
        <p:nvSpPr>
          <p:cNvPr id="4" name="TextBox 3"/>
          <p:cNvSpPr txBox="1"/>
          <p:nvPr/>
        </p:nvSpPr>
        <p:spPr>
          <a:xfrm>
            <a:off x="5474940" y="411508"/>
            <a:ext cx="504056" cy="246221"/>
          </a:xfrm>
          <a:prstGeom prst="rect">
            <a:avLst/>
          </a:prstGeom>
          <a:noFill/>
        </p:spPr>
        <p:txBody>
          <a:bodyPr wrap="square" lIns="0" tIns="0" rIns="0" bIns="0" rtlCol="0">
            <a:spAutoFit/>
          </a:bodyPr>
          <a:lstStyle/>
          <a:p>
            <a:r>
              <a:rPr lang="en-US" altLang="zh-CN" sz="1600" b="1" dirty="0" smtClean="0">
                <a:solidFill>
                  <a:srgbClr val="FF0000"/>
                </a:solidFill>
                <a:latin typeface="微软雅黑" pitchFamily="34" charset="-122"/>
                <a:ea typeface="微软雅黑" pitchFamily="34" charset="-122"/>
              </a:rPr>
              <a:t>C</a:t>
            </a:r>
            <a:endParaRPr lang="zh-CN" altLang="en-US" sz="1600" b="1" dirty="0" smtClean="0">
              <a:solidFill>
                <a:srgbClr val="FF0000"/>
              </a:solidFill>
              <a:latin typeface="微软雅黑" pitchFamily="34" charset="-122"/>
              <a:ea typeface="微软雅黑" pitchFamily="34" charset="-122"/>
            </a:endParaRPr>
          </a:p>
        </p:txBody>
      </p:sp>
      <p:sp>
        <p:nvSpPr>
          <p:cNvPr id="6" name="TextBox 5"/>
          <p:cNvSpPr txBox="1"/>
          <p:nvPr/>
        </p:nvSpPr>
        <p:spPr>
          <a:xfrm>
            <a:off x="683568" y="915566"/>
            <a:ext cx="504056" cy="246221"/>
          </a:xfrm>
          <a:prstGeom prst="rect">
            <a:avLst/>
          </a:prstGeom>
          <a:noFill/>
        </p:spPr>
        <p:txBody>
          <a:bodyPr wrap="square" lIns="0" tIns="0" rIns="0" bIns="0" rtlCol="0">
            <a:spAutoFit/>
          </a:bodyPr>
          <a:lstStyle/>
          <a:p>
            <a:r>
              <a:rPr lang="en-US" altLang="zh-CN" sz="1600" b="1" dirty="0">
                <a:solidFill>
                  <a:srgbClr val="FF0000"/>
                </a:solidFill>
                <a:latin typeface="微软雅黑" pitchFamily="34" charset="-122"/>
                <a:ea typeface="微软雅黑" pitchFamily="34" charset="-122"/>
              </a:rPr>
              <a:t>B</a:t>
            </a:r>
            <a:endParaRPr lang="zh-CN" altLang="en-US" sz="1600" b="1" dirty="0" smtClean="0">
              <a:solidFill>
                <a:srgbClr val="FF0000"/>
              </a:solidFill>
              <a:latin typeface="微软雅黑" pitchFamily="34" charset="-122"/>
              <a:ea typeface="微软雅黑" pitchFamily="34" charset="-122"/>
            </a:endParaRPr>
          </a:p>
        </p:txBody>
      </p:sp>
      <p:sp>
        <p:nvSpPr>
          <p:cNvPr id="9" name="TextBox 8"/>
          <p:cNvSpPr txBox="1"/>
          <p:nvPr/>
        </p:nvSpPr>
        <p:spPr>
          <a:xfrm>
            <a:off x="4310447" y="1635646"/>
            <a:ext cx="504056" cy="246221"/>
          </a:xfrm>
          <a:prstGeom prst="rect">
            <a:avLst/>
          </a:prstGeom>
          <a:noFill/>
        </p:spPr>
        <p:txBody>
          <a:bodyPr wrap="square" lIns="0" tIns="0" rIns="0" bIns="0" rtlCol="0">
            <a:spAutoFit/>
          </a:bodyPr>
          <a:lstStyle/>
          <a:p>
            <a:r>
              <a:rPr lang="en-US" altLang="zh-CN" sz="1600" b="1" dirty="0" smtClean="0">
                <a:solidFill>
                  <a:srgbClr val="FF0000"/>
                </a:solidFill>
                <a:latin typeface="微软雅黑" pitchFamily="34" charset="-122"/>
                <a:ea typeface="微软雅黑" pitchFamily="34" charset="-122"/>
              </a:rPr>
              <a:t>C</a:t>
            </a:r>
            <a:endParaRPr lang="zh-CN" altLang="en-US" sz="1600" b="1" dirty="0" smtClean="0">
              <a:solidFill>
                <a:srgbClr val="FF0000"/>
              </a:solidFill>
              <a:latin typeface="微软雅黑" pitchFamily="34" charset="-122"/>
              <a:ea typeface="微软雅黑" pitchFamily="34" charset="-122"/>
            </a:endParaRPr>
          </a:p>
        </p:txBody>
      </p:sp>
      <p:sp>
        <p:nvSpPr>
          <p:cNvPr id="10" name="TextBox 9"/>
          <p:cNvSpPr txBox="1"/>
          <p:nvPr/>
        </p:nvSpPr>
        <p:spPr>
          <a:xfrm>
            <a:off x="3815916" y="2607050"/>
            <a:ext cx="504056" cy="246221"/>
          </a:xfrm>
          <a:prstGeom prst="rect">
            <a:avLst/>
          </a:prstGeom>
          <a:noFill/>
        </p:spPr>
        <p:txBody>
          <a:bodyPr wrap="square" lIns="0" tIns="0" rIns="0" bIns="0" rtlCol="0">
            <a:spAutoFit/>
          </a:bodyPr>
          <a:lstStyle/>
          <a:p>
            <a:r>
              <a:rPr lang="en-US" altLang="zh-CN" sz="1600" b="1" dirty="0" smtClean="0">
                <a:solidFill>
                  <a:srgbClr val="FF0000"/>
                </a:solidFill>
                <a:latin typeface="微软雅黑" pitchFamily="34" charset="-122"/>
                <a:ea typeface="微软雅黑" pitchFamily="34" charset="-122"/>
              </a:rPr>
              <a:t>A</a:t>
            </a:r>
            <a:endParaRPr lang="zh-CN" altLang="en-US" sz="1600" b="1" dirty="0" smtClean="0">
              <a:solidFill>
                <a:srgbClr val="FF0000"/>
              </a:solidFill>
              <a:latin typeface="微软雅黑" pitchFamily="34" charset="-122"/>
              <a:ea typeface="微软雅黑" pitchFamily="34" charset="-122"/>
            </a:endParaRPr>
          </a:p>
        </p:txBody>
      </p:sp>
      <p:sp>
        <p:nvSpPr>
          <p:cNvPr id="12" name="TextBox 11"/>
          <p:cNvSpPr txBox="1"/>
          <p:nvPr/>
        </p:nvSpPr>
        <p:spPr>
          <a:xfrm>
            <a:off x="1619672" y="3341764"/>
            <a:ext cx="504056" cy="246221"/>
          </a:xfrm>
          <a:prstGeom prst="rect">
            <a:avLst/>
          </a:prstGeom>
          <a:noFill/>
        </p:spPr>
        <p:txBody>
          <a:bodyPr wrap="square" lIns="0" tIns="0" rIns="0" bIns="0" rtlCol="0">
            <a:spAutoFit/>
          </a:bodyPr>
          <a:lstStyle/>
          <a:p>
            <a:r>
              <a:rPr lang="en-US" altLang="zh-CN" sz="1600" b="1" dirty="0" smtClean="0">
                <a:solidFill>
                  <a:srgbClr val="FF0000"/>
                </a:solidFill>
                <a:latin typeface="微软雅黑" pitchFamily="34" charset="-122"/>
                <a:ea typeface="微软雅黑" pitchFamily="34" charset="-122"/>
              </a:rPr>
              <a:t>A</a:t>
            </a:r>
            <a:endParaRPr lang="zh-CN" altLang="en-US" sz="1600" b="1" dirty="0" smtClean="0">
              <a:solidFill>
                <a:srgbClr val="FF0000"/>
              </a:solidFill>
              <a:latin typeface="微软雅黑" pitchFamily="34" charset="-122"/>
              <a:ea typeface="微软雅黑" pitchFamily="34" charset="-122"/>
            </a:endParaRPr>
          </a:p>
        </p:txBody>
      </p:sp>
      <p:sp>
        <p:nvSpPr>
          <p:cNvPr id="13" name="TextBox 12"/>
          <p:cNvSpPr txBox="1"/>
          <p:nvPr/>
        </p:nvSpPr>
        <p:spPr>
          <a:xfrm>
            <a:off x="3475956" y="3867889"/>
            <a:ext cx="504056" cy="246221"/>
          </a:xfrm>
          <a:prstGeom prst="rect">
            <a:avLst/>
          </a:prstGeom>
          <a:noFill/>
        </p:spPr>
        <p:txBody>
          <a:bodyPr wrap="square" lIns="0" tIns="0" rIns="0" bIns="0" rtlCol="0">
            <a:spAutoFit/>
          </a:bodyPr>
          <a:lstStyle/>
          <a:p>
            <a:r>
              <a:rPr lang="en-US" altLang="zh-CN" sz="1600" b="1" dirty="0">
                <a:solidFill>
                  <a:srgbClr val="FF0000"/>
                </a:solidFill>
                <a:latin typeface="微软雅黑" pitchFamily="34" charset="-122"/>
                <a:ea typeface="微软雅黑" pitchFamily="34" charset="-122"/>
              </a:rPr>
              <a:t>D</a:t>
            </a:r>
            <a:endParaRPr lang="zh-CN" altLang="en-US" sz="1600" b="1" dirty="0" smtClean="0">
              <a:solidFill>
                <a:srgbClr val="FF0000"/>
              </a:solidFill>
              <a:latin typeface="微软雅黑" pitchFamily="34" charset="-122"/>
              <a:ea typeface="微软雅黑" pitchFamily="34" charset="-122"/>
            </a:endParaRPr>
          </a:p>
        </p:txBody>
      </p:sp>
      <p:sp>
        <p:nvSpPr>
          <p:cNvPr id="14" name="TextBox 13"/>
          <p:cNvSpPr txBox="1"/>
          <p:nvPr/>
        </p:nvSpPr>
        <p:spPr>
          <a:xfrm>
            <a:off x="7308304" y="4299941"/>
            <a:ext cx="504056" cy="246221"/>
          </a:xfrm>
          <a:prstGeom prst="rect">
            <a:avLst/>
          </a:prstGeom>
          <a:noFill/>
        </p:spPr>
        <p:txBody>
          <a:bodyPr wrap="square" lIns="0" tIns="0" rIns="0" bIns="0" rtlCol="0">
            <a:spAutoFit/>
          </a:bodyPr>
          <a:lstStyle/>
          <a:p>
            <a:r>
              <a:rPr lang="en-US" altLang="zh-CN" sz="1600" b="1" dirty="0">
                <a:solidFill>
                  <a:srgbClr val="FF0000"/>
                </a:solidFill>
                <a:latin typeface="微软雅黑" pitchFamily="34" charset="-122"/>
                <a:ea typeface="微软雅黑" pitchFamily="34" charset="-122"/>
              </a:rPr>
              <a:t>B</a:t>
            </a:r>
            <a:endParaRPr lang="zh-CN" altLang="en-US" sz="1600" b="1" dirty="0" smtClean="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38663165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3"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1+#ppt_w/2"/>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500"/>
                            </p:stCondLst>
                            <p:childTnLst>
                              <p:par>
                                <p:cTn id="20" presetID="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0-#ppt_h/2"/>
                                          </p:val>
                                        </p:tav>
                                        <p:tav tm="100000">
                                          <p:val>
                                            <p:strVal val="#ppt_y"/>
                                          </p:val>
                                        </p:tav>
                                      </p:tavLst>
                                    </p:anim>
                                  </p:childTnLst>
                                </p:cTn>
                              </p:par>
                            </p:childTnLst>
                          </p:cTn>
                        </p:par>
                        <p:par>
                          <p:cTn id="29" fill="hold">
                            <p:stCondLst>
                              <p:cond delay="1500"/>
                            </p:stCondLst>
                            <p:childTnLst>
                              <p:par>
                                <p:cTn id="30" presetID="2" presetClass="entr" presetSubtype="2"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1+#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0-#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 presetClass="entr" presetSubtype="4"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3000"/>
                            </p:stCondLst>
                            <p:childTnLst>
                              <p:par>
                                <p:cTn id="45" presetID="2" presetClass="entr" presetSubtype="2"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1+#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9" grpId="0"/>
      <p:bldP spid="10" grpId="0"/>
      <p:bldP spid="12" grpId="0"/>
      <p:bldP spid="13"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0"/>
            <a:ext cx="8172400" cy="5170646"/>
          </a:xfrm>
          <a:prstGeom prst="rect">
            <a:avLst/>
          </a:prstGeom>
          <a:noFill/>
        </p:spPr>
        <p:txBody>
          <a:bodyPr wrap="square" lIns="0" tIns="0" rIns="0" bIns="0" rtlCol="0">
            <a:spAutoFit/>
          </a:bodyPr>
          <a:lstStyle/>
          <a:p>
            <a:r>
              <a:rPr lang="en-US" altLang="zh-CN" sz="1600" dirty="0" smtClean="0">
                <a:solidFill>
                  <a:schemeClr val="bg1"/>
                </a:solidFill>
              </a:rPr>
              <a:t>8</a:t>
            </a:r>
            <a:r>
              <a:rPr lang="zh-CN" altLang="zh-CN" sz="1600" dirty="0">
                <a:solidFill>
                  <a:schemeClr val="bg1"/>
                </a:solidFill>
              </a:rPr>
              <a:t>、（</a:t>
            </a:r>
            <a:r>
              <a:rPr lang="en-US" altLang="zh-CN" sz="1600" dirty="0">
                <a:solidFill>
                  <a:schemeClr val="bg1"/>
                </a:solidFill>
              </a:rPr>
              <a:t>  </a:t>
            </a:r>
            <a:r>
              <a:rPr lang="en-US" altLang="zh-CN" sz="1600" dirty="0" smtClean="0">
                <a:solidFill>
                  <a:schemeClr val="bg1"/>
                </a:solidFill>
              </a:rPr>
              <a:t> </a:t>
            </a:r>
            <a:r>
              <a:rPr lang="zh-CN" altLang="zh-CN" sz="1600" dirty="0" smtClean="0">
                <a:solidFill>
                  <a:schemeClr val="bg1"/>
                </a:solidFill>
              </a:rPr>
              <a:t>）</a:t>
            </a:r>
            <a:r>
              <a:rPr lang="zh-CN" altLang="zh-CN" sz="1600" dirty="0">
                <a:solidFill>
                  <a:schemeClr val="bg1"/>
                </a:solidFill>
              </a:rPr>
              <a:t>对人体主要以麻醉、抑制等作用为主，破坏人体的免疫系统</a:t>
            </a:r>
            <a:r>
              <a:rPr lang="zh-CN" altLang="zh-CN" sz="1600" dirty="0" smtClean="0">
                <a:solidFill>
                  <a:schemeClr val="bg1"/>
                </a:solidFill>
              </a:rPr>
              <a:t>，（</a:t>
            </a:r>
            <a:r>
              <a:rPr lang="en-US" altLang="zh-CN" sz="1600" dirty="0" smtClean="0">
                <a:solidFill>
                  <a:schemeClr val="bg1"/>
                </a:solidFill>
              </a:rPr>
              <a:t>  </a:t>
            </a:r>
            <a:r>
              <a:rPr lang="zh-CN" altLang="zh-CN" sz="1600" dirty="0">
                <a:solidFill>
                  <a:schemeClr val="bg1"/>
                </a:solidFill>
              </a:rPr>
              <a:t>）对人体主要以兴奋、致幻等作用为主，对大脑神经细胞产生直接不可逆的损害。</a:t>
            </a:r>
          </a:p>
          <a:p>
            <a:r>
              <a:rPr lang="en-US" altLang="zh-CN" sz="1600" dirty="0" smtClean="0">
                <a:solidFill>
                  <a:schemeClr val="bg1"/>
                </a:solidFill>
              </a:rPr>
              <a:t>                            A</a:t>
            </a:r>
            <a:r>
              <a:rPr lang="en-US" altLang="zh-CN" sz="1600" dirty="0">
                <a:solidFill>
                  <a:schemeClr val="bg1"/>
                </a:solidFill>
              </a:rPr>
              <a:t>.</a:t>
            </a:r>
            <a:r>
              <a:rPr lang="zh-CN" altLang="zh-CN" sz="1600" dirty="0">
                <a:solidFill>
                  <a:schemeClr val="bg1"/>
                </a:solidFill>
              </a:rPr>
              <a:t>传统毒品</a:t>
            </a:r>
            <a:r>
              <a:rPr lang="en-US" altLang="zh-CN" sz="1600" dirty="0">
                <a:solidFill>
                  <a:schemeClr val="bg1"/>
                </a:solidFill>
              </a:rPr>
              <a:t>           B. </a:t>
            </a:r>
            <a:r>
              <a:rPr lang="zh-CN" altLang="zh-CN" sz="1600" dirty="0">
                <a:solidFill>
                  <a:schemeClr val="bg1"/>
                </a:solidFill>
              </a:rPr>
              <a:t>合成毒品</a:t>
            </a:r>
          </a:p>
          <a:p>
            <a:r>
              <a:rPr lang="en-US" altLang="zh-CN" sz="1600" dirty="0">
                <a:solidFill>
                  <a:schemeClr val="bg1"/>
                </a:solidFill>
              </a:rPr>
              <a:t>9</a:t>
            </a:r>
            <a:r>
              <a:rPr lang="zh-CN" altLang="zh-CN" sz="1600" dirty="0">
                <a:solidFill>
                  <a:schemeClr val="bg1"/>
                </a:solidFill>
              </a:rPr>
              <a:t>、你的同学或者好朋友私密的聚集在某人家里或者类似娱乐场所的地方，使用一些粉末、片剂或者类似香烟的东西，还请你品尝，你恰当的拒绝方式应该是</a:t>
            </a:r>
            <a:r>
              <a:rPr lang="zh-CN" altLang="zh-CN" sz="1600" dirty="0" smtClean="0">
                <a:solidFill>
                  <a:schemeClr val="bg1"/>
                </a:solidFill>
              </a:rPr>
              <a:t>（</a:t>
            </a:r>
            <a:r>
              <a:rPr lang="en-US" altLang="zh-CN" sz="1600" dirty="0" smtClean="0">
                <a:solidFill>
                  <a:schemeClr val="bg1"/>
                </a:solidFill>
              </a:rPr>
              <a:t>  </a:t>
            </a:r>
            <a:r>
              <a:rPr lang="zh-CN" altLang="zh-CN" sz="1600" dirty="0">
                <a:solidFill>
                  <a:schemeClr val="bg1"/>
                </a:solidFill>
              </a:rPr>
              <a:t>）</a:t>
            </a:r>
          </a:p>
          <a:p>
            <a:r>
              <a:rPr lang="en-US" altLang="zh-CN" sz="1600" dirty="0" smtClean="0">
                <a:solidFill>
                  <a:schemeClr val="bg1"/>
                </a:solidFill>
              </a:rPr>
              <a:t>            A</a:t>
            </a:r>
            <a:r>
              <a:rPr lang="zh-CN" altLang="zh-CN" sz="1600" dirty="0">
                <a:solidFill>
                  <a:schemeClr val="bg1"/>
                </a:solidFill>
              </a:rPr>
              <a:t>找个合适的借口离开那里</a:t>
            </a:r>
            <a:r>
              <a:rPr lang="en-US" altLang="zh-CN" sz="1600" dirty="0">
                <a:solidFill>
                  <a:schemeClr val="bg1"/>
                </a:solidFill>
              </a:rPr>
              <a:t>  B.</a:t>
            </a:r>
            <a:r>
              <a:rPr lang="zh-CN" altLang="zh-CN" sz="1600" dirty="0">
                <a:solidFill>
                  <a:schemeClr val="bg1"/>
                </a:solidFill>
              </a:rPr>
              <a:t>坚决的拒绝 </a:t>
            </a:r>
            <a:r>
              <a:rPr lang="en-US" altLang="zh-CN" sz="1600" dirty="0">
                <a:solidFill>
                  <a:schemeClr val="bg1"/>
                </a:solidFill>
              </a:rPr>
              <a:t>C.</a:t>
            </a:r>
            <a:r>
              <a:rPr lang="zh-CN" altLang="zh-CN" sz="1600" dirty="0">
                <a:solidFill>
                  <a:schemeClr val="bg1"/>
                </a:solidFill>
              </a:rPr>
              <a:t>婉言谢绝</a:t>
            </a:r>
            <a:r>
              <a:rPr lang="en-US" altLang="zh-CN" sz="1600" dirty="0">
                <a:solidFill>
                  <a:schemeClr val="bg1"/>
                </a:solidFill>
              </a:rPr>
              <a:t>  D.</a:t>
            </a:r>
            <a:r>
              <a:rPr lang="zh-CN" altLang="zh-CN" sz="1600" dirty="0">
                <a:solidFill>
                  <a:schemeClr val="bg1"/>
                </a:solidFill>
              </a:rPr>
              <a:t>以上都可以</a:t>
            </a:r>
          </a:p>
          <a:p>
            <a:r>
              <a:rPr lang="en-US" altLang="zh-CN" sz="1600" dirty="0">
                <a:solidFill>
                  <a:schemeClr val="bg1"/>
                </a:solidFill>
              </a:rPr>
              <a:t>10</a:t>
            </a:r>
            <a:r>
              <a:rPr lang="zh-CN" altLang="zh-CN" sz="1600" dirty="0">
                <a:solidFill>
                  <a:schemeClr val="bg1"/>
                </a:solidFill>
              </a:rPr>
              <a:t>、《刑法》规定：走私、贩卖、运输、制造毒品，无论数量多少，都应当追究（ </a:t>
            </a:r>
            <a:r>
              <a:rPr lang="en-US" altLang="zh-CN" sz="1600" dirty="0" smtClean="0">
                <a:solidFill>
                  <a:schemeClr val="bg1"/>
                </a:solidFill>
              </a:rPr>
              <a:t>  </a:t>
            </a:r>
            <a:r>
              <a:rPr lang="zh-CN" altLang="zh-CN" sz="1600" dirty="0">
                <a:solidFill>
                  <a:schemeClr val="bg1"/>
                </a:solidFill>
              </a:rPr>
              <a:t>）</a:t>
            </a:r>
          </a:p>
          <a:p>
            <a:r>
              <a:rPr lang="en-US" altLang="zh-CN" sz="1600" dirty="0" smtClean="0">
                <a:solidFill>
                  <a:schemeClr val="bg1"/>
                </a:solidFill>
              </a:rPr>
              <a:t>                   A</a:t>
            </a:r>
            <a:r>
              <a:rPr lang="en-US" altLang="zh-CN" sz="1600" dirty="0">
                <a:solidFill>
                  <a:schemeClr val="bg1"/>
                </a:solidFill>
              </a:rPr>
              <a:t>.</a:t>
            </a:r>
            <a:r>
              <a:rPr lang="zh-CN" altLang="zh-CN" sz="1600" dirty="0">
                <a:solidFill>
                  <a:schemeClr val="bg1"/>
                </a:solidFill>
              </a:rPr>
              <a:t>行政责任</a:t>
            </a:r>
            <a:r>
              <a:rPr lang="en-US" altLang="zh-CN" sz="1600" dirty="0">
                <a:solidFill>
                  <a:schemeClr val="bg1"/>
                </a:solidFill>
              </a:rPr>
              <a:t>      B.</a:t>
            </a:r>
            <a:r>
              <a:rPr lang="zh-CN" altLang="zh-CN" sz="1600" dirty="0">
                <a:solidFill>
                  <a:schemeClr val="bg1"/>
                </a:solidFill>
              </a:rPr>
              <a:t>刑事责任</a:t>
            </a:r>
            <a:r>
              <a:rPr lang="en-US" altLang="zh-CN" sz="1600" dirty="0">
                <a:solidFill>
                  <a:schemeClr val="bg1"/>
                </a:solidFill>
              </a:rPr>
              <a:t>     C.</a:t>
            </a:r>
            <a:r>
              <a:rPr lang="zh-CN" altLang="zh-CN" sz="1600" dirty="0">
                <a:solidFill>
                  <a:schemeClr val="bg1"/>
                </a:solidFill>
              </a:rPr>
              <a:t>民事责任</a:t>
            </a:r>
          </a:p>
          <a:p>
            <a:r>
              <a:rPr lang="en-US" altLang="zh-CN" sz="1600" dirty="0">
                <a:solidFill>
                  <a:schemeClr val="bg1"/>
                </a:solidFill>
              </a:rPr>
              <a:t>11</a:t>
            </a:r>
            <a:r>
              <a:rPr lang="zh-CN" altLang="zh-CN" sz="1600" dirty="0">
                <a:solidFill>
                  <a:schemeClr val="bg1"/>
                </a:solidFill>
              </a:rPr>
              <a:t>、容留他人吸食、注射毒品或者介绍买卖毒品，构成犯罪的，依法追究刑事责任；尚不构成犯罪的，由公安机关处十日以上十五日以下拘留，可以并处（</a:t>
            </a:r>
            <a:r>
              <a:rPr lang="en-US" altLang="zh-CN" sz="1600" dirty="0">
                <a:solidFill>
                  <a:schemeClr val="bg1"/>
                </a:solidFill>
              </a:rPr>
              <a:t>  </a:t>
            </a:r>
            <a:r>
              <a:rPr lang="en-US" altLang="zh-CN" sz="1600" dirty="0" smtClean="0">
                <a:solidFill>
                  <a:schemeClr val="bg1"/>
                </a:solidFill>
              </a:rPr>
              <a:t>  </a:t>
            </a:r>
            <a:r>
              <a:rPr lang="zh-CN" altLang="zh-CN" sz="1600" dirty="0">
                <a:solidFill>
                  <a:schemeClr val="bg1"/>
                </a:solidFill>
              </a:rPr>
              <a:t>）</a:t>
            </a:r>
          </a:p>
          <a:p>
            <a:r>
              <a:rPr lang="en-US" altLang="zh-CN" sz="1600" dirty="0" smtClean="0">
                <a:solidFill>
                  <a:schemeClr val="bg1"/>
                </a:solidFill>
              </a:rPr>
              <a:t>               A .</a:t>
            </a:r>
            <a:r>
              <a:rPr lang="zh-CN" altLang="zh-CN" sz="1600" dirty="0">
                <a:solidFill>
                  <a:schemeClr val="bg1"/>
                </a:solidFill>
              </a:rPr>
              <a:t>一千以下罚款</a:t>
            </a:r>
            <a:r>
              <a:rPr lang="en-US" altLang="zh-CN" sz="1600" dirty="0">
                <a:solidFill>
                  <a:schemeClr val="bg1"/>
                </a:solidFill>
              </a:rPr>
              <a:t>   B.</a:t>
            </a:r>
            <a:r>
              <a:rPr lang="zh-CN" altLang="zh-CN" sz="1600" dirty="0">
                <a:solidFill>
                  <a:schemeClr val="bg1"/>
                </a:solidFill>
              </a:rPr>
              <a:t>三千以下罚款</a:t>
            </a:r>
            <a:r>
              <a:rPr lang="en-US" altLang="zh-CN" sz="1600" dirty="0">
                <a:solidFill>
                  <a:schemeClr val="bg1"/>
                </a:solidFill>
              </a:rPr>
              <a:t>  C.</a:t>
            </a:r>
            <a:r>
              <a:rPr lang="zh-CN" altLang="zh-CN" sz="1600" dirty="0">
                <a:solidFill>
                  <a:schemeClr val="bg1"/>
                </a:solidFill>
              </a:rPr>
              <a:t>五千以下罚款</a:t>
            </a:r>
            <a:r>
              <a:rPr lang="en-US" altLang="zh-CN" sz="1600" dirty="0">
                <a:solidFill>
                  <a:schemeClr val="bg1"/>
                </a:solidFill>
              </a:rPr>
              <a:t>  D.</a:t>
            </a:r>
            <a:r>
              <a:rPr lang="zh-CN" altLang="zh-CN" sz="1600" dirty="0">
                <a:solidFill>
                  <a:schemeClr val="bg1"/>
                </a:solidFill>
              </a:rPr>
              <a:t>一万以下罚款</a:t>
            </a:r>
          </a:p>
          <a:p>
            <a:r>
              <a:rPr lang="en-US" altLang="zh-CN" sz="1600" dirty="0">
                <a:solidFill>
                  <a:schemeClr val="bg1"/>
                </a:solidFill>
              </a:rPr>
              <a:t>12</a:t>
            </a:r>
            <a:r>
              <a:rPr lang="zh-CN" altLang="zh-CN" sz="1600" dirty="0">
                <a:solidFill>
                  <a:schemeClr val="bg1"/>
                </a:solidFill>
              </a:rPr>
              <a:t>、对自愿接受戒毒治疗的吸毒人员，</a:t>
            </a:r>
            <a:r>
              <a:rPr lang="zh-CN" altLang="zh-CN" sz="1600" dirty="0" smtClean="0">
                <a:solidFill>
                  <a:schemeClr val="bg1"/>
                </a:solidFill>
              </a:rPr>
              <a:t>公安机关</a:t>
            </a:r>
            <a:r>
              <a:rPr lang="zh-CN" altLang="en-US" sz="1600" dirty="0" smtClean="0">
                <a:solidFill>
                  <a:schemeClr val="bg1"/>
                </a:solidFill>
              </a:rPr>
              <a:t>对</a:t>
            </a:r>
            <a:r>
              <a:rPr lang="zh-CN" altLang="zh-CN" sz="1600" dirty="0" smtClean="0">
                <a:solidFill>
                  <a:schemeClr val="bg1"/>
                </a:solidFill>
              </a:rPr>
              <a:t>其</a:t>
            </a:r>
            <a:r>
              <a:rPr lang="zh-CN" altLang="zh-CN" sz="1600" dirty="0">
                <a:solidFill>
                  <a:schemeClr val="bg1"/>
                </a:solidFill>
              </a:rPr>
              <a:t>原吸毒行为（</a:t>
            </a:r>
            <a:r>
              <a:rPr lang="en-US" altLang="zh-CN" sz="1600" dirty="0">
                <a:solidFill>
                  <a:schemeClr val="bg1"/>
                </a:solidFill>
              </a:rPr>
              <a:t>  </a:t>
            </a:r>
            <a:r>
              <a:rPr lang="en-US" altLang="zh-CN" sz="1600" dirty="0" smtClean="0">
                <a:solidFill>
                  <a:schemeClr val="bg1"/>
                </a:solidFill>
              </a:rPr>
              <a:t> </a:t>
            </a:r>
            <a:r>
              <a:rPr lang="zh-CN" altLang="zh-CN" sz="1600" dirty="0">
                <a:solidFill>
                  <a:schemeClr val="bg1"/>
                </a:solidFill>
              </a:rPr>
              <a:t>）</a:t>
            </a:r>
          </a:p>
          <a:p>
            <a:r>
              <a:rPr lang="en-US" altLang="zh-CN" sz="1600" dirty="0" smtClean="0">
                <a:solidFill>
                  <a:schemeClr val="bg1"/>
                </a:solidFill>
              </a:rPr>
              <a:t>                 A</a:t>
            </a:r>
            <a:r>
              <a:rPr lang="en-US" altLang="zh-CN" sz="1600" dirty="0">
                <a:solidFill>
                  <a:schemeClr val="bg1"/>
                </a:solidFill>
              </a:rPr>
              <a:t>.</a:t>
            </a:r>
            <a:r>
              <a:rPr lang="zh-CN" altLang="zh-CN" sz="1600" dirty="0">
                <a:solidFill>
                  <a:schemeClr val="bg1"/>
                </a:solidFill>
              </a:rPr>
              <a:t>减轻处罚</a:t>
            </a:r>
            <a:r>
              <a:rPr lang="en-US" altLang="zh-CN" sz="1600" dirty="0">
                <a:solidFill>
                  <a:schemeClr val="bg1"/>
                </a:solidFill>
              </a:rPr>
              <a:t>         B.</a:t>
            </a:r>
            <a:r>
              <a:rPr lang="zh-CN" altLang="zh-CN" sz="1600" dirty="0">
                <a:solidFill>
                  <a:schemeClr val="bg1"/>
                </a:solidFill>
              </a:rPr>
              <a:t>不予处罚</a:t>
            </a:r>
            <a:r>
              <a:rPr lang="en-US" altLang="zh-CN" sz="1600" dirty="0">
                <a:solidFill>
                  <a:schemeClr val="bg1"/>
                </a:solidFill>
              </a:rPr>
              <a:t>      C.</a:t>
            </a:r>
            <a:r>
              <a:rPr lang="zh-CN" altLang="zh-CN" sz="1600" dirty="0">
                <a:solidFill>
                  <a:schemeClr val="bg1"/>
                </a:solidFill>
              </a:rPr>
              <a:t>从重处罚 </a:t>
            </a:r>
          </a:p>
          <a:p>
            <a:r>
              <a:rPr lang="en-US" altLang="zh-CN" sz="1600" dirty="0">
                <a:solidFill>
                  <a:schemeClr val="bg1"/>
                </a:solidFill>
              </a:rPr>
              <a:t>13</a:t>
            </a:r>
            <a:r>
              <a:rPr lang="zh-CN" altLang="zh-CN" sz="1600" dirty="0">
                <a:solidFill>
                  <a:schemeClr val="bg1"/>
                </a:solidFill>
              </a:rPr>
              <a:t>、《中华人民共和国》刑法规定，引诱、教唆、欺骗他人吸食、注射毒品的，处（</a:t>
            </a:r>
            <a:r>
              <a:rPr lang="en-US" altLang="zh-CN" sz="1600" dirty="0">
                <a:solidFill>
                  <a:schemeClr val="bg1"/>
                </a:solidFill>
              </a:rPr>
              <a:t>  </a:t>
            </a:r>
            <a:r>
              <a:rPr lang="zh-CN" altLang="zh-CN" sz="1600" dirty="0" smtClean="0">
                <a:solidFill>
                  <a:schemeClr val="bg1"/>
                </a:solidFill>
              </a:rPr>
              <a:t>）</a:t>
            </a:r>
            <a:r>
              <a:rPr lang="zh-CN" altLang="zh-CN" sz="1600" dirty="0">
                <a:solidFill>
                  <a:schemeClr val="bg1"/>
                </a:solidFill>
              </a:rPr>
              <a:t>年以下有期徒刑、拘役或者管制，并处罚金</a:t>
            </a:r>
          </a:p>
          <a:p>
            <a:r>
              <a:rPr lang="en-US" altLang="zh-CN" sz="1600" dirty="0" smtClean="0">
                <a:solidFill>
                  <a:schemeClr val="bg1"/>
                </a:solidFill>
              </a:rPr>
              <a:t>                     A</a:t>
            </a:r>
            <a:r>
              <a:rPr lang="en-US" altLang="zh-CN" sz="1600" dirty="0">
                <a:solidFill>
                  <a:schemeClr val="bg1"/>
                </a:solidFill>
              </a:rPr>
              <a:t>.</a:t>
            </a:r>
            <a:r>
              <a:rPr lang="zh-CN" altLang="zh-CN" sz="1600" dirty="0">
                <a:solidFill>
                  <a:schemeClr val="bg1"/>
                </a:solidFill>
              </a:rPr>
              <a:t>一</a:t>
            </a:r>
            <a:r>
              <a:rPr lang="en-US" altLang="zh-CN" sz="1600" dirty="0">
                <a:solidFill>
                  <a:schemeClr val="bg1"/>
                </a:solidFill>
              </a:rPr>
              <a:t>     B.</a:t>
            </a:r>
            <a:r>
              <a:rPr lang="zh-CN" altLang="zh-CN" sz="1600" dirty="0">
                <a:solidFill>
                  <a:schemeClr val="bg1"/>
                </a:solidFill>
              </a:rPr>
              <a:t>二 </a:t>
            </a:r>
            <a:r>
              <a:rPr lang="en-US" altLang="zh-CN" sz="1600" dirty="0">
                <a:solidFill>
                  <a:schemeClr val="bg1"/>
                </a:solidFill>
              </a:rPr>
              <a:t>      C.</a:t>
            </a:r>
            <a:r>
              <a:rPr lang="zh-CN" altLang="zh-CN" sz="1600" dirty="0">
                <a:solidFill>
                  <a:schemeClr val="bg1"/>
                </a:solidFill>
              </a:rPr>
              <a:t>三 </a:t>
            </a:r>
            <a:r>
              <a:rPr lang="en-US" altLang="zh-CN" sz="1600" dirty="0">
                <a:solidFill>
                  <a:schemeClr val="bg1"/>
                </a:solidFill>
              </a:rPr>
              <a:t>    D.</a:t>
            </a:r>
            <a:r>
              <a:rPr lang="zh-CN" altLang="zh-CN" sz="1600" dirty="0">
                <a:solidFill>
                  <a:schemeClr val="bg1"/>
                </a:solidFill>
              </a:rPr>
              <a:t>四</a:t>
            </a:r>
          </a:p>
          <a:p>
            <a:r>
              <a:rPr lang="en-US" altLang="zh-CN" sz="1600" dirty="0">
                <a:solidFill>
                  <a:schemeClr val="bg1"/>
                </a:solidFill>
              </a:rPr>
              <a:t>14</a:t>
            </a:r>
            <a:r>
              <a:rPr lang="zh-CN" altLang="zh-CN" sz="1600" dirty="0">
                <a:solidFill>
                  <a:schemeClr val="bg1"/>
                </a:solidFill>
              </a:rPr>
              <a:t>、国际禁毒日是每年的哪一天（</a:t>
            </a:r>
            <a:r>
              <a:rPr lang="en-US" altLang="zh-CN" sz="1600" dirty="0">
                <a:solidFill>
                  <a:schemeClr val="bg1"/>
                </a:solidFill>
              </a:rPr>
              <a:t>   </a:t>
            </a:r>
            <a:r>
              <a:rPr lang="zh-CN" altLang="zh-CN" sz="1600" dirty="0" smtClean="0">
                <a:solidFill>
                  <a:schemeClr val="bg1"/>
                </a:solidFill>
              </a:rPr>
              <a:t>）</a:t>
            </a:r>
            <a:endParaRPr lang="zh-CN" altLang="zh-CN" sz="1600" dirty="0">
              <a:solidFill>
                <a:schemeClr val="bg1"/>
              </a:solidFill>
            </a:endParaRPr>
          </a:p>
          <a:p>
            <a:r>
              <a:rPr lang="en-US" altLang="zh-CN" sz="1600" dirty="0" smtClean="0">
                <a:solidFill>
                  <a:schemeClr val="bg1"/>
                </a:solidFill>
              </a:rPr>
              <a:t>                 A.5</a:t>
            </a:r>
            <a:r>
              <a:rPr lang="zh-CN" altLang="zh-CN" sz="1600" dirty="0">
                <a:solidFill>
                  <a:schemeClr val="bg1"/>
                </a:solidFill>
              </a:rPr>
              <a:t>月</a:t>
            </a:r>
            <a:r>
              <a:rPr lang="en-US" altLang="zh-CN" sz="1600" dirty="0">
                <a:solidFill>
                  <a:schemeClr val="bg1"/>
                </a:solidFill>
              </a:rPr>
              <a:t>20</a:t>
            </a:r>
            <a:r>
              <a:rPr lang="zh-CN" altLang="zh-CN" sz="1600" dirty="0">
                <a:solidFill>
                  <a:schemeClr val="bg1"/>
                </a:solidFill>
              </a:rPr>
              <a:t>日   </a:t>
            </a:r>
            <a:r>
              <a:rPr lang="en-US" altLang="zh-CN" sz="1600" dirty="0">
                <a:solidFill>
                  <a:schemeClr val="bg1"/>
                </a:solidFill>
              </a:rPr>
              <a:t>B.6</a:t>
            </a:r>
            <a:r>
              <a:rPr lang="zh-CN" altLang="zh-CN" sz="1600" dirty="0">
                <a:solidFill>
                  <a:schemeClr val="bg1"/>
                </a:solidFill>
              </a:rPr>
              <a:t>月</a:t>
            </a:r>
            <a:r>
              <a:rPr lang="en-US" altLang="zh-CN" sz="1600" dirty="0">
                <a:solidFill>
                  <a:schemeClr val="bg1"/>
                </a:solidFill>
              </a:rPr>
              <a:t>19</a:t>
            </a:r>
            <a:r>
              <a:rPr lang="zh-CN" altLang="zh-CN" sz="1600" dirty="0">
                <a:solidFill>
                  <a:schemeClr val="bg1"/>
                </a:solidFill>
              </a:rPr>
              <a:t>日 </a:t>
            </a:r>
            <a:r>
              <a:rPr lang="en-US" altLang="zh-CN" sz="1600" dirty="0">
                <a:solidFill>
                  <a:schemeClr val="bg1"/>
                </a:solidFill>
              </a:rPr>
              <a:t>  C.6</a:t>
            </a:r>
            <a:r>
              <a:rPr lang="zh-CN" altLang="zh-CN" sz="1600" dirty="0">
                <a:solidFill>
                  <a:schemeClr val="bg1"/>
                </a:solidFill>
              </a:rPr>
              <a:t>月</a:t>
            </a:r>
            <a:r>
              <a:rPr lang="en-US" altLang="zh-CN" sz="1600" dirty="0">
                <a:solidFill>
                  <a:schemeClr val="bg1"/>
                </a:solidFill>
              </a:rPr>
              <a:t>26</a:t>
            </a:r>
            <a:r>
              <a:rPr lang="zh-CN" altLang="zh-CN" sz="1600" dirty="0">
                <a:solidFill>
                  <a:schemeClr val="bg1"/>
                </a:solidFill>
              </a:rPr>
              <a:t>日</a:t>
            </a:r>
            <a:r>
              <a:rPr lang="en-US" altLang="zh-CN" sz="1600" dirty="0">
                <a:solidFill>
                  <a:schemeClr val="bg1"/>
                </a:solidFill>
              </a:rPr>
              <a:t>  D.12</a:t>
            </a:r>
            <a:r>
              <a:rPr lang="zh-CN" altLang="zh-CN" sz="1600" dirty="0">
                <a:solidFill>
                  <a:schemeClr val="bg1"/>
                </a:solidFill>
              </a:rPr>
              <a:t>月</a:t>
            </a:r>
            <a:r>
              <a:rPr lang="en-US" altLang="zh-CN" sz="1600" dirty="0">
                <a:solidFill>
                  <a:schemeClr val="bg1"/>
                </a:solidFill>
              </a:rPr>
              <a:t>5</a:t>
            </a:r>
            <a:r>
              <a:rPr lang="zh-CN" altLang="zh-CN" sz="1600" dirty="0">
                <a:solidFill>
                  <a:schemeClr val="bg1"/>
                </a:solidFill>
              </a:rPr>
              <a:t>日</a:t>
            </a:r>
          </a:p>
          <a:p>
            <a:r>
              <a:rPr lang="en-US" altLang="zh-CN" sz="1600" dirty="0">
                <a:solidFill>
                  <a:schemeClr val="bg1"/>
                </a:solidFill>
              </a:rPr>
              <a:t>15</a:t>
            </a:r>
            <a:r>
              <a:rPr lang="zh-CN" altLang="zh-CN" sz="1600" dirty="0">
                <a:solidFill>
                  <a:schemeClr val="bg1"/>
                </a:solidFill>
              </a:rPr>
              <a:t>、吸烟对女性怀孕后胎儿的影响是（</a:t>
            </a:r>
            <a:r>
              <a:rPr lang="en-US" altLang="zh-CN" sz="1600" dirty="0">
                <a:solidFill>
                  <a:schemeClr val="bg1"/>
                </a:solidFill>
              </a:rPr>
              <a:t> </a:t>
            </a:r>
            <a:r>
              <a:rPr lang="en-US" altLang="zh-CN" sz="1600" dirty="0" smtClean="0">
                <a:solidFill>
                  <a:schemeClr val="bg1"/>
                </a:solidFill>
              </a:rPr>
              <a:t>   </a:t>
            </a:r>
            <a:r>
              <a:rPr lang="zh-CN" altLang="zh-CN" sz="1600" dirty="0">
                <a:solidFill>
                  <a:schemeClr val="bg1"/>
                </a:solidFill>
              </a:rPr>
              <a:t>）</a:t>
            </a:r>
          </a:p>
          <a:p>
            <a:r>
              <a:rPr lang="en-US" altLang="zh-CN" sz="1600" dirty="0" smtClean="0">
                <a:solidFill>
                  <a:schemeClr val="bg1"/>
                </a:solidFill>
              </a:rPr>
              <a:t>               A</a:t>
            </a:r>
            <a:r>
              <a:rPr lang="en-US" altLang="zh-CN" sz="1600" dirty="0">
                <a:solidFill>
                  <a:schemeClr val="bg1"/>
                </a:solidFill>
              </a:rPr>
              <a:t>.</a:t>
            </a:r>
            <a:r>
              <a:rPr lang="zh-CN" altLang="zh-CN" sz="1600" dirty="0">
                <a:solidFill>
                  <a:schemeClr val="bg1"/>
                </a:solidFill>
              </a:rPr>
              <a:t>没有任何影响</a:t>
            </a:r>
            <a:r>
              <a:rPr lang="en-US" altLang="zh-CN" sz="1600" dirty="0">
                <a:solidFill>
                  <a:schemeClr val="bg1"/>
                </a:solidFill>
              </a:rPr>
              <a:t>   B.</a:t>
            </a:r>
            <a:r>
              <a:rPr lang="zh-CN" altLang="zh-CN" sz="1600" dirty="0">
                <a:solidFill>
                  <a:schemeClr val="bg1"/>
                </a:solidFill>
              </a:rPr>
              <a:t>可能导致难产 </a:t>
            </a:r>
            <a:r>
              <a:rPr lang="en-US" altLang="zh-CN" sz="1600" dirty="0">
                <a:solidFill>
                  <a:schemeClr val="bg1"/>
                </a:solidFill>
              </a:rPr>
              <a:t>C.</a:t>
            </a:r>
            <a:r>
              <a:rPr lang="zh-CN" altLang="zh-CN" sz="1600" dirty="0">
                <a:solidFill>
                  <a:schemeClr val="bg1"/>
                </a:solidFill>
              </a:rPr>
              <a:t>可能导致胎儿畸形</a:t>
            </a:r>
            <a:r>
              <a:rPr lang="en-US" altLang="zh-CN" sz="1600" dirty="0">
                <a:solidFill>
                  <a:schemeClr val="bg1"/>
                </a:solidFill>
              </a:rPr>
              <a:t>  D.</a:t>
            </a:r>
            <a:r>
              <a:rPr lang="zh-CN" altLang="zh-CN" sz="1600" dirty="0">
                <a:solidFill>
                  <a:schemeClr val="bg1"/>
                </a:solidFill>
              </a:rPr>
              <a:t>会让胎儿更健康</a:t>
            </a:r>
          </a:p>
          <a:p>
            <a:endParaRPr lang="zh-CN" altLang="en-US" sz="1600" b="1" dirty="0" smtClean="0">
              <a:solidFill>
                <a:schemeClr val="accent6"/>
              </a:solidFill>
              <a:latin typeface="微软雅黑" pitchFamily="34" charset="-122"/>
              <a:ea typeface="微软雅黑" pitchFamily="34" charset="-122"/>
            </a:endParaRPr>
          </a:p>
        </p:txBody>
      </p:sp>
      <p:sp>
        <p:nvSpPr>
          <p:cNvPr id="3" name="TextBox 2"/>
          <p:cNvSpPr txBox="1"/>
          <p:nvPr/>
        </p:nvSpPr>
        <p:spPr>
          <a:xfrm>
            <a:off x="6461459" y="2668141"/>
            <a:ext cx="504056" cy="246221"/>
          </a:xfrm>
          <a:prstGeom prst="rect">
            <a:avLst/>
          </a:prstGeom>
          <a:noFill/>
        </p:spPr>
        <p:txBody>
          <a:bodyPr wrap="square" lIns="0" tIns="0" rIns="0" bIns="0" rtlCol="0">
            <a:spAutoFit/>
          </a:bodyPr>
          <a:lstStyle/>
          <a:p>
            <a:r>
              <a:rPr lang="en-US" altLang="zh-CN" sz="1600" b="1" dirty="0">
                <a:solidFill>
                  <a:srgbClr val="FF0000"/>
                </a:solidFill>
                <a:latin typeface="微软雅黑" pitchFamily="34" charset="-122"/>
                <a:ea typeface="微软雅黑" pitchFamily="34" charset="-122"/>
              </a:rPr>
              <a:t>B</a:t>
            </a:r>
            <a:endParaRPr lang="zh-CN" altLang="en-US" sz="1600" b="1" dirty="0" smtClean="0">
              <a:solidFill>
                <a:srgbClr val="FF0000"/>
              </a:solidFill>
              <a:latin typeface="微软雅黑" pitchFamily="34" charset="-122"/>
              <a:ea typeface="微软雅黑" pitchFamily="34" charset="-122"/>
            </a:endParaRPr>
          </a:p>
        </p:txBody>
      </p:sp>
      <p:sp>
        <p:nvSpPr>
          <p:cNvPr id="4" name="TextBox 3"/>
          <p:cNvSpPr txBox="1"/>
          <p:nvPr/>
        </p:nvSpPr>
        <p:spPr>
          <a:xfrm>
            <a:off x="3923928" y="4371950"/>
            <a:ext cx="504056" cy="246221"/>
          </a:xfrm>
          <a:prstGeom prst="rect">
            <a:avLst/>
          </a:prstGeom>
          <a:noFill/>
        </p:spPr>
        <p:txBody>
          <a:bodyPr wrap="square" lIns="0" tIns="0" rIns="0" bIns="0" rtlCol="0">
            <a:spAutoFit/>
          </a:bodyPr>
          <a:lstStyle/>
          <a:p>
            <a:r>
              <a:rPr lang="en-US" altLang="zh-CN" sz="1600" b="1" dirty="0" smtClean="0">
                <a:solidFill>
                  <a:srgbClr val="FF0000"/>
                </a:solidFill>
                <a:latin typeface="微软雅黑" pitchFamily="34" charset="-122"/>
                <a:ea typeface="微软雅黑" pitchFamily="34" charset="-122"/>
              </a:rPr>
              <a:t>C</a:t>
            </a:r>
            <a:endParaRPr lang="zh-CN" altLang="en-US" sz="1600" b="1" dirty="0" smtClean="0">
              <a:solidFill>
                <a:srgbClr val="FF0000"/>
              </a:solidFill>
              <a:latin typeface="微软雅黑" pitchFamily="34" charset="-122"/>
              <a:ea typeface="微软雅黑" pitchFamily="34" charset="-122"/>
            </a:endParaRPr>
          </a:p>
        </p:txBody>
      </p:sp>
      <p:sp>
        <p:nvSpPr>
          <p:cNvPr id="7" name="TextBox 6"/>
          <p:cNvSpPr txBox="1"/>
          <p:nvPr/>
        </p:nvSpPr>
        <p:spPr>
          <a:xfrm>
            <a:off x="1043608" y="0"/>
            <a:ext cx="504056" cy="246221"/>
          </a:xfrm>
          <a:prstGeom prst="rect">
            <a:avLst/>
          </a:prstGeom>
          <a:noFill/>
        </p:spPr>
        <p:txBody>
          <a:bodyPr wrap="square" lIns="0" tIns="0" rIns="0" bIns="0" rtlCol="0">
            <a:spAutoFit/>
          </a:bodyPr>
          <a:lstStyle/>
          <a:p>
            <a:r>
              <a:rPr lang="en-US" altLang="zh-CN" sz="1600" b="1" dirty="0" smtClean="0">
                <a:solidFill>
                  <a:srgbClr val="FF0000"/>
                </a:solidFill>
                <a:latin typeface="微软雅黑" pitchFamily="34" charset="-122"/>
                <a:ea typeface="微软雅黑" pitchFamily="34" charset="-122"/>
              </a:rPr>
              <a:t>A</a:t>
            </a:r>
            <a:endParaRPr lang="zh-CN" altLang="en-US" sz="1600" b="1" dirty="0" smtClean="0">
              <a:solidFill>
                <a:srgbClr val="FF0000"/>
              </a:solidFill>
              <a:latin typeface="微软雅黑" pitchFamily="34" charset="-122"/>
              <a:ea typeface="微软雅黑" pitchFamily="34" charset="-122"/>
            </a:endParaRPr>
          </a:p>
        </p:txBody>
      </p:sp>
      <p:sp>
        <p:nvSpPr>
          <p:cNvPr id="8" name="TextBox 7"/>
          <p:cNvSpPr txBox="1"/>
          <p:nvPr/>
        </p:nvSpPr>
        <p:spPr>
          <a:xfrm>
            <a:off x="7002288" y="-1"/>
            <a:ext cx="504056" cy="246221"/>
          </a:xfrm>
          <a:prstGeom prst="rect">
            <a:avLst/>
          </a:prstGeom>
          <a:noFill/>
        </p:spPr>
        <p:txBody>
          <a:bodyPr wrap="square" lIns="0" tIns="0" rIns="0" bIns="0" rtlCol="0">
            <a:spAutoFit/>
          </a:bodyPr>
          <a:lstStyle/>
          <a:p>
            <a:r>
              <a:rPr lang="en-US" altLang="zh-CN" sz="1600" b="1" dirty="0">
                <a:solidFill>
                  <a:srgbClr val="FF0000"/>
                </a:solidFill>
                <a:latin typeface="微软雅黑" pitchFamily="34" charset="-122"/>
                <a:ea typeface="微软雅黑" pitchFamily="34" charset="-122"/>
              </a:rPr>
              <a:t>B</a:t>
            </a:r>
            <a:endParaRPr lang="zh-CN" altLang="en-US" sz="1600" b="1" dirty="0" smtClean="0">
              <a:solidFill>
                <a:srgbClr val="FF0000"/>
              </a:solidFill>
              <a:latin typeface="微软雅黑" pitchFamily="34" charset="-122"/>
              <a:ea typeface="微软雅黑" pitchFamily="34" charset="-122"/>
            </a:endParaRPr>
          </a:p>
        </p:txBody>
      </p:sp>
      <p:sp>
        <p:nvSpPr>
          <p:cNvPr id="9" name="TextBox 8"/>
          <p:cNvSpPr txBox="1"/>
          <p:nvPr/>
        </p:nvSpPr>
        <p:spPr>
          <a:xfrm>
            <a:off x="6588224" y="987574"/>
            <a:ext cx="504056" cy="246221"/>
          </a:xfrm>
          <a:prstGeom prst="rect">
            <a:avLst/>
          </a:prstGeom>
          <a:noFill/>
        </p:spPr>
        <p:txBody>
          <a:bodyPr wrap="square" lIns="0" tIns="0" rIns="0" bIns="0" rtlCol="0">
            <a:spAutoFit/>
          </a:bodyPr>
          <a:lstStyle/>
          <a:p>
            <a:r>
              <a:rPr lang="en-US" altLang="zh-CN" sz="1600" b="1" dirty="0">
                <a:solidFill>
                  <a:srgbClr val="FF0000"/>
                </a:solidFill>
                <a:latin typeface="微软雅黑" pitchFamily="34" charset="-122"/>
                <a:ea typeface="微软雅黑" pitchFamily="34" charset="-122"/>
              </a:rPr>
              <a:t>D</a:t>
            </a:r>
            <a:endParaRPr lang="zh-CN" altLang="en-US" sz="1600" b="1" dirty="0" smtClean="0">
              <a:solidFill>
                <a:srgbClr val="FF0000"/>
              </a:solidFill>
              <a:latin typeface="微软雅黑" pitchFamily="34" charset="-122"/>
              <a:ea typeface="微软雅黑" pitchFamily="34" charset="-122"/>
            </a:endParaRPr>
          </a:p>
        </p:txBody>
      </p:sp>
      <p:sp>
        <p:nvSpPr>
          <p:cNvPr id="10" name="TextBox 9"/>
          <p:cNvSpPr txBox="1"/>
          <p:nvPr/>
        </p:nvSpPr>
        <p:spPr>
          <a:xfrm>
            <a:off x="7812360" y="1487835"/>
            <a:ext cx="504056" cy="246221"/>
          </a:xfrm>
          <a:prstGeom prst="rect">
            <a:avLst/>
          </a:prstGeom>
          <a:noFill/>
        </p:spPr>
        <p:txBody>
          <a:bodyPr wrap="square" lIns="0" tIns="0" rIns="0" bIns="0" rtlCol="0">
            <a:spAutoFit/>
          </a:bodyPr>
          <a:lstStyle/>
          <a:p>
            <a:r>
              <a:rPr lang="en-US" altLang="zh-CN" sz="1600" b="1" dirty="0">
                <a:solidFill>
                  <a:srgbClr val="FF0000"/>
                </a:solidFill>
                <a:latin typeface="微软雅黑" pitchFamily="34" charset="-122"/>
                <a:ea typeface="微软雅黑" pitchFamily="34" charset="-122"/>
              </a:rPr>
              <a:t>B</a:t>
            </a:r>
            <a:endParaRPr lang="zh-CN" altLang="en-US" sz="1600" b="1" dirty="0" smtClean="0">
              <a:solidFill>
                <a:srgbClr val="FF0000"/>
              </a:solidFill>
              <a:latin typeface="微软雅黑" pitchFamily="34" charset="-122"/>
              <a:ea typeface="微软雅黑" pitchFamily="34" charset="-122"/>
            </a:endParaRPr>
          </a:p>
        </p:txBody>
      </p:sp>
      <p:sp>
        <p:nvSpPr>
          <p:cNvPr id="11" name="TextBox 10"/>
          <p:cNvSpPr txBox="1"/>
          <p:nvPr/>
        </p:nvSpPr>
        <p:spPr>
          <a:xfrm>
            <a:off x="6210250" y="2177057"/>
            <a:ext cx="504056" cy="246221"/>
          </a:xfrm>
          <a:prstGeom prst="rect">
            <a:avLst/>
          </a:prstGeom>
          <a:noFill/>
        </p:spPr>
        <p:txBody>
          <a:bodyPr wrap="square" lIns="0" tIns="0" rIns="0" bIns="0" rtlCol="0">
            <a:spAutoFit/>
          </a:bodyPr>
          <a:lstStyle/>
          <a:p>
            <a:r>
              <a:rPr lang="en-US" altLang="zh-CN" sz="1600" b="1" dirty="0">
                <a:solidFill>
                  <a:srgbClr val="FF0000"/>
                </a:solidFill>
                <a:latin typeface="微软雅黑" pitchFamily="34" charset="-122"/>
                <a:ea typeface="微软雅黑" pitchFamily="34" charset="-122"/>
              </a:rPr>
              <a:t>B</a:t>
            </a:r>
            <a:endParaRPr lang="zh-CN" altLang="en-US" sz="1600" b="1" dirty="0" smtClean="0">
              <a:solidFill>
                <a:srgbClr val="FF0000"/>
              </a:solidFill>
              <a:latin typeface="微软雅黑" pitchFamily="34" charset="-122"/>
              <a:ea typeface="微软雅黑" pitchFamily="34" charset="-122"/>
            </a:endParaRPr>
          </a:p>
        </p:txBody>
      </p:sp>
      <p:sp>
        <p:nvSpPr>
          <p:cNvPr id="12" name="TextBox 11"/>
          <p:cNvSpPr txBox="1"/>
          <p:nvPr/>
        </p:nvSpPr>
        <p:spPr>
          <a:xfrm>
            <a:off x="8064388" y="3155690"/>
            <a:ext cx="504056" cy="246221"/>
          </a:xfrm>
          <a:prstGeom prst="rect">
            <a:avLst/>
          </a:prstGeom>
          <a:noFill/>
        </p:spPr>
        <p:txBody>
          <a:bodyPr wrap="square" lIns="0" tIns="0" rIns="0" bIns="0" rtlCol="0">
            <a:spAutoFit/>
          </a:bodyPr>
          <a:lstStyle/>
          <a:p>
            <a:r>
              <a:rPr lang="en-US" altLang="zh-CN" sz="1600" b="1" dirty="0" smtClean="0">
                <a:solidFill>
                  <a:srgbClr val="FF0000"/>
                </a:solidFill>
                <a:latin typeface="微软雅黑" pitchFamily="34" charset="-122"/>
                <a:ea typeface="微软雅黑" pitchFamily="34" charset="-122"/>
              </a:rPr>
              <a:t>C</a:t>
            </a:r>
            <a:endParaRPr lang="zh-CN" altLang="en-US" sz="1600" b="1" dirty="0" smtClean="0">
              <a:solidFill>
                <a:srgbClr val="FF0000"/>
              </a:solidFill>
              <a:latin typeface="微软雅黑" pitchFamily="34" charset="-122"/>
              <a:ea typeface="微软雅黑" pitchFamily="34" charset="-122"/>
            </a:endParaRPr>
          </a:p>
        </p:txBody>
      </p:sp>
      <p:sp>
        <p:nvSpPr>
          <p:cNvPr id="13" name="TextBox 12"/>
          <p:cNvSpPr txBox="1"/>
          <p:nvPr/>
        </p:nvSpPr>
        <p:spPr>
          <a:xfrm>
            <a:off x="3508351" y="3906738"/>
            <a:ext cx="504056" cy="246221"/>
          </a:xfrm>
          <a:prstGeom prst="rect">
            <a:avLst/>
          </a:prstGeom>
          <a:noFill/>
        </p:spPr>
        <p:txBody>
          <a:bodyPr wrap="square" lIns="0" tIns="0" rIns="0" bIns="0" rtlCol="0">
            <a:spAutoFit/>
          </a:bodyPr>
          <a:lstStyle/>
          <a:p>
            <a:r>
              <a:rPr lang="en-US" altLang="zh-CN" sz="1600" b="1" dirty="0" smtClean="0">
                <a:solidFill>
                  <a:srgbClr val="FF0000"/>
                </a:solidFill>
                <a:latin typeface="微软雅黑" pitchFamily="34" charset="-122"/>
                <a:ea typeface="微软雅黑" pitchFamily="34" charset="-122"/>
              </a:rPr>
              <a:t>C</a:t>
            </a:r>
            <a:endParaRPr lang="zh-CN" altLang="en-US" sz="1600" b="1" dirty="0" smtClean="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34733510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200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3000"/>
                            </p:stCondLst>
                            <p:childTnLst>
                              <p:par>
                                <p:cTn id="15" presetID="2" presetClass="entr" presetSubtype="1" fill="hold" grpId="0" nodeType="afterEffect">
                                  <p:stCondLst>
                                    <p:cond delay="200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0-#ppt_h/2"/>
                                          </p:val>
                                        </p:tav>
                                        <p:tav tm="100000">
                                          <p:val>
                                            <p:strVal val="#ppt_y"/>
                                          </p:val>
                                        </p:tav>
                                      </p:tavLst>
                                    </p:anim>
                                  </p:childTnLst>
                                </p:cTn>
                              </p:par>
                            </p:childTnLst>
                          </p:cTn>
                        </p:par>
                        <p:par>
                          <p:cTn id="19" fill="hold">
                            <p:stCondLst>
                              <p:cond delay="5500"/>
                            </p:stCondLst>
                            <p:childTnLst>
                              <p:par>
                                <p:cTn id="20" presetID="2" presetClass="entr" presetSubtype="2" fill="hold" grpId="0" nodeType="afterEffect">
                                  <p:stCondLst>
                                    <p:cond delay="200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1+#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8000"/>
                            </p:stCondLst>
                            <p:childTnLst>
                              <p:par>
                                <p:cTn id="25" presetID="2" presetClass="entr" presetSubtype="8" fill="hold" grpId="0" nodeType="afterEffect">
                                  <p:stCondLst>
                                    <p:cond delay="20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10500"/>
                            </p:stCondLst>
                            <p:childTnLst>
                              <p:par>
                                <p:cTn id="30" presetID="2" presetClass="entr" presetSubtype="3" fill="hold" grpId="0" nodeType="afterEffect">
                                  <p:stCondLst>
                                    <p:cond delay="200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1+#ppt_w/2"/>
                                          </p:val>
                                        </p:tav>
                                        <p:tav tm="100000">
                                          <p:val>
                                            <p:strVal val="#ppt_x"/>
                                          </p:val>
                                        </p:tav>
                                      </p:tavLst>
                                    </p:anim>
                                    <p:anim calcmode="lin" valueType="num">
                                      <p:cBhvr additive="base">
                                        <p:cTn id="33" dur="500" fill="hold"/>
                                        <p:tgtEl>
                                          <p:spTgt spid="3"/>
                                        </p:tgtEl>
                                        <p:attrNameLst>
                                          <p:attrName>ppt_y</p:attrName>
                                        </p:attrNameLst>
                                      </p:cBhvr>
                                      <p:tavLst>
                                        <p:tav tm="0">
                                          <p:val>
                                            <p:strVal val="0-#ppt_h/2"/>
                                          </p:val>
                                        </p:tav>
                                        <p:tav tm="100000">
                                          <p:val>
                                            <p:strVal val="#ppt_y"/>
                                          </p:val>
                                        </p:tav>
                                      </p:tavLst>
                                    </p:anim>
                                  </p:childTnLst>
                                </p:cTn>
                              </p:par>
                            </p:childTnLst>
                          </p:cTn>
                        </p:par>
                        <p:par>
                          <p:cTn id="34" fill="hold">
                            <p:stCondLst>
                              <p:cond delay="13000"/>
                            </p:stCondLst>
                            <p:childTnLst>
                              <p:par>
                                <p:cTn id="35" presetID="2" presetClass="entr" presetSubtype="2" fill="hold" grpId="0" nodeType="afterEffect">
                                  <p:stCondLst>
                                    <p:cond delay="200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childTnLst>
                          </p:cTn>
                        </p:par>
                        <p:par>
                          <p:cTn id="39" fill="hold">
                            <p:stCondLst>
                              <p:cond delay="15500"/>
                            </p:stCondLst>
                            <p:childTnLst>
                              <p:par>
                                <p:cTn id="40" presetID="2" presetClass="entr" presetSubtype="12" fill="hold" grpId="0" nodeType="afterEffect">
                                  <p:stCondLst>
                                    <p:cond delay="200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0-#ppt_w/2"/>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18000"/>
                            </p:stCondLst>
                            <p:childTnLst>
                              <p:par>
                                <p:cTn id="45" presetID="2" presetClass="entr" presetSubtype="6" fill="hold" grpId="0" nodeType="afterEffect">
                                  <p:stCondLst>
                                    <p:cond delay="200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1+#ppt_w/2"/>
                                          </p:val>
                                        </p:tav>
                                        <p:tav tm="100000">
                                          <p:val>
                                            <p:strVal val="#ppt_x"/>
                                          </p:val>
                                        </p:tav>
                                      </p:tavLst>
                                    </p:anim>
                                    <p:anim calcmode="lin" valueType="num">
                                      <p:cBhvr additive="base">
                                        <p:cTn id="4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8" grpId="0"/>
      <p:bldP spid="9" grpId="0"/>
      <p:bldP spid="10" grpId="0"/>
      <p:bldP spid="11" grpId="0"/>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0951" y="-93663"/>
            <a:ext cx="9309100" cy="5237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7"/>
          <p:cNvSpPr>
            <a:spLocks noChangeArrowheads="1"/>
          </p:cNvSpPr>
          <p:nvPr/>
        </p:nvSpPr>
        <p:spPr bwMode="auto">
          <a:xfrm>
            <a:off x="2771800" y="1923678"/>
            <a:ext cx="33843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4400"/>
            <a:r>
              <a:rPr lang="zh-CN" altLang="en-US" sz="4800" b="1" dirty="0" smtClean="0">
                <a:solidFill>
                  <a:srgbClr val="D43E01"/>
                </a:solidFill>
                <a:latin typeface="微软雅黑" panose="020B0503020204020204" pitchFamily="34" charset="-122"/>
                <a:ea typeface="微软雅黑" panose="020B0503020204020204" pitchFamily="34" charset="-122"/>
                <a:sym typeface="微软雅黑" pitchFamily="34" charset="-122"/>
              </a:rPr>
              <a:t>谢 谢 观 看</a:t>
            </a:r>
            <a:endParaRPr lang="zh-CN" altLang="en-US" sz="4800" b="1" dirty="0">
              <a:solidFill>
                <a:srgbClr val="D43E01"/>
              </a:solidFill>
              <a:latin typeface="微软雅黑" panose="020B0503020204020204" pitchFamily="34" charset="-122"/>
              <a:ea typeface="微软雅黑" panose="020B0503020204020204" pitchFamily="34" charset="-122"/>
              <a:sym typeface="微软雅黑" pitchFamily="34" charset="-122"/>
            </a:endParaRP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43345" y="2815977"/>
            <a:ext cx="2249135" cy="2420069"/>
          </a:xfrm>
          <a:prstGeom prst="rect">
            <a:avLst/>
          </a:prstGeom>
        </p:spPr>
      </p:pic>
      <p:sp>
        <p:nvSpPr>
          <p:cNvPr id="2" name="TextBox 1"/>
          <p:cNvSpPr txBox="1"/>
          <p:nvPr/>
        </p:nvSpPr>
        <p:spPr>
          <a:xfrm>
            <a:off x="1259632" y="627534"/>
            <a:ext cx="5095681" cy="984885"/>
          </a:xfrm>
          <a:prstGeom prst="rect">
            <a:avLst/>
          </a:prstGeom>
          <a:noFill/>
        </p:spPr>
        <p:txBody>
          <a:bodyPr wrap="square" lIns="0" tIns="0" rIns="0" bIns="0" rtlCol="0">
            <a:spAutoFit/>
          </a:bodyPr>
          <a:lstStyle/>
          <a:p>
            <a:r>
              <a:rPr lang="en-US" altLang="zh-CN" sz="1600" dirty="0" smtClean="0">
                <a:solidFill>
                  <a:schemeClr val="bg1"/>
                </a:solidFill>
              </a:rPr>
              <a:t>       </a:t>
            </a:r>
            <a:r>
              <a:rPr lang="zh-CN" altLang="zh-CN" sz="1600" dirty="0" smtClean="0">
                <a:solidFill>
                  <a:schemeClr val="bg1"/>
                </a:solidFill>
              </a:rPr>
              <a:t>通过</a:t>
            </a:r>
            <a:r>
              <a:rPr lang="zh-CN" altLang="zh-CN" sz="1600" dirty="0">
                <a:solidFill>
                  <a:schemeClr val="bg1"/>
                </a:solidFill>
              </a:rPr>
              <a:t>本节课的学习</a:t>
            </a:r>
            <a:r>
              <a:rPr lang="zh-CN" altLang="zh-CN" sz="1600" dirty="0" smtClean="0">
                <a:solidFill>
                  <a:schemeClr val="bg1"/>
                </a:solidFill>
              </a:rPr>
              <a:t>，</a:t>
            </a:r>
            <a:r>
              <a:rPr lang="zh-CN" altLang="en-US" sz="1600" dirty="0" smtClean="0">
                <a:solidFill>
                  <a:schemeClr val="bg1"/>
                </a:solidFill>
              </a:rPr>
              <a:t>了解了常见的毒品，</a:t>
            </a:r>
            <a:r>
              <a:rPr lang="zh-CN" altLang="zh-CN" sz="1600" dirty="0" smtClean="0">
                <a:solidFill>
                  <a:schemeClr val="bg1"/>
                </a:solidFill>
              </a:rPr>
              <a:t>深知</a:t>
            </a:r>
            <a:r>
              <a:rPr lang="zh-CN" altLang="zh-CN" sz="1600" dirty="0">
                <a:solidFill>
                  <a:schemeClr val="bg1"/>
                </a:solidFill>
              </a:rPr>
              <a:t>毒品的危害</a:t>
            </a:r>
            <a:r>
              <a:rPr lang="zh-CN" altLang="zh-CN" sz="1600" dirty="0" smtClean="0">
                <a:solidFill>
                  <a:schemeClr val="bg1"/>
                </a:solidFill>
              </a:rPr>
              <a:t>，</a:t>
            </a:r>
            <a:r>
              <a:rPr lang="zh-CN" altLang="en-US" sz="1600" dirty="0" smtClean="0">
                <a:solidFill>
                  <a:schemeClr val="bg1"/>
                </a:solidFill>
              </a:rPr>
              <a:t>要</a:t>
            </a:r>
            <a:r>
              <a:rPr lang="zh-CN" altLang="zh-CN" sz="1600" dirty="0" smtClean="0">
                <a:solidFill>
                  <a:schemeClr val="bg1"/>
                </a:solidFill>
              </a:rPr>
              <a:t>树立</a:t>
            </a:r>
            <a:r>
              <a:rPr lang="zh-CN" altLang="zh-CN" sz="1600" dirty="0">
                <a:solidFill>
                  <a:schemeClr val="bg1"/>
                </a:solidFill>
              </a:rPr>
              <a:t>正确的人生观，坚决抵制毒品，使毒品远离我们的生活</a:t>
            </a:r>
          </a:p>
          <a:p>
            <a:endParaRPr lang="zh-CN" altLang="en-US" sz="1600" b="1" dirty="0" smtClean="0">
              <a:solidFill>
                <a:schemeClr val="accent6"/>
              </a:solidFill>
              <a:latin typeface="微软雅黑" pitchFamily="34" charset="-122"/>
              <a:ea typeface="微软雅黑" pitchFamily="34" charset="-122"/>
            </a:endParaRPr>
          </a:p>
        </p:txBody>
      </p:sp>
      <p:sp>
        <p:nvSpPr>
          <p:cNvPr id="3" name="TextBox 2"/>
          <p:cNvSpPr txBox="1"/>
          <p:nvPr/>
        </p:nvSpPr>
        <p:spPr>
          <a:xfrm>
            <a:off x="1259632" y="323582"/>
            <a:ext cx="1512168" cy="246221"/>
          </a:xfrm>
          <a:prstGeom prst="rect">
            <a:avLst/>
          </a:prstGeom>
          <a:noFill/>
        </p:spPr>
        <p:txBody>
          <a:bodyPr wrap="square" lIns="0" tIns="0" rIns="0" bIns="0" rtlCol="0">
            <a:spAutoFit/>
          </a:bodyPr>
          <a:lstStyle/>
          <a:p>
            <a:r>
              <a:rPr lang="zh-CN" altLang="zh-CN" sz="1600" dirty="0">
                <a:solidFill>
                  <a:schemeClr val="bg1"/>
                </a:solidFill>
              </a:rPr>
              <a:t>课堂小结：</a:t>
            </a:r>
            <a:endParaRPr lang="zh-CN" altLang="en-US" sz="1600" b="1" dirty="0" smtClean="0">
              <a:solidFill>
                <a:schemeClr val="accent6"/>
              </a:solidFill>
              <a:latin typeface="微软雅黑" pitchFamily="34" charset="-122"/>
              <a:ea typeface="微软雅黑" pitchFamily="34" charset="-122"/>
            </a:endParaRPr>
          </a:p>
        </p:txBody>
      </p:sp>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7584" y="1563638"/>
            <a:ext cx="2857500" cy="1757363"/>
          </a:xfrm>
          <a:prstGeom prst="rect">
            <a:avLst/>
          </a:prstGeom>
        </p:spPr>
      </p:pic>
    </p:spTree>
    <p:extLst>
      <p:ext uri="{BB962C8B-B14F-4D97-AF65-F5344CB8AC3E}">
        <p14:creationId xmlns:p14="http://schemas.microsoft.com/office/powerpoint/2010/main" val="10830351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2000"/>
                                        <p:tgtEl>
                                          <p:spTgt spid="2"/>
                                        </p:tgtEl>
                                      </p:cBhvr>
                                    </p:animEffect>
                                  </p:childTnLst>
                                  <p:subTnLst>
                                    <p:set>
                                      <p:cBhvr override="childStyle">
                                        <p:cTn dur="1" fill="hold" display="0" masterRel="sameClick" afterEffect="1">
                                          <p:stCondLst>
                                            <p:cond evt="end" delay="0">
                                              <p:tn val="12"/>
                                            </p:cond>
                                          </p:stCondLst>
                                        </p:cTn>
                                        <p:tgtEl>
                                          <p:spTgt spid="2"/>
                                        </p:tgtEl>
                                        <p:attrNameLst>
                                          <p:attrName>style.visibility</p:attrName>
                                        </p:attrNameLst>
                                      </p:cBhvr>
                                      <p:to>
                                        <p:strVal val="hidden"/>
                                      </p:to>
                                    </p:set>
                                  </p:subTnLst>
                                </p:cTn>
                              </p:par>
                              <p:par>
                                <p:cTn id="15" presetID="16" presetClass="exit" presetSubtype="21" fill="hold" grpId="1" nodeType="withEffect">
                                  <p:stCondLst>
                                    <p:cond delay="0"/>
                                  </p:stCondLst>
                                  <p:childTnLst>
                                    <p:animEffect transition="out" filter="barn(inVertical)">
                                      <p:cBhvr>
                                        <p:cTn id="16" dur="2000"/>
                                        <p:tgtEl>
                                          <p:spTgt spid="3"/>
                                        </p:tgtEl>
                                      </p:cBhvr>
                                    </p:animEffect>
                                    <p:set>
                                      <p:cBhvr>
                                        <p:cTn id="17" dur="1" fill="hold">
                                          <p:stCondLst>
                                            <p:cond delay="1999"/>
                                          </p:stCondLst>
                                        </p:cTn>
                                        <p:tgtEl>
                                          <p:spTgt spid="3"/>
                                        </p:tgtEl>
                                        <p:attrNameLst>
                                          <p:attrName>style.visibility</p:attrName>
                                        </p:attrNameLst>
                                      </p:cBhvr>
                                      <p:to>
                                        <p:strVal val="hidden"/>
                                      </p:to>
                                    </p:set>
                                  </p:childTnLst>
                                </p:cTn>
                              </p:par>
                            </p:childTnLst>
                          </p:cTn>
                        </p:par>
                        <p:par>
                          <p:cTn id="18" fill="hold">
                            <p:stCondLst>
                              <p:cond delay="12400"/>
                            </p:stCondLst>
                            <p:childTnLst>
                              <p:par>
                                <p:cTn id="19" presetID="21" presetClass="entr" presetSubtype="1"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heel(1)">
                                      <p:cBhvr>
                                        <p:cTn id="21" dur="2000"/>
                                        <p:tgtEl>
                                          <p:spTgt spid="4"/>
                                        </p:tgtEl>
                                      </p:cBhvr>
                                    </p:animEffect>
                                  </p:childTnLst>
                                  <p:subTnLst>
                                    <p:set>
                                      <p:cBhvr override="childStyle">
                                        <p:cTn dur="1" fill="hold" display="0" masterRel="sameClick" afterEffect="1">
                                          <p:stCondLst>
                                            <p:cond evt="end" delay="0">
                                              <p:tn val="19"/>
                                            </p:cond>
                                          </p:stCondLst>
                                        </p:cTn>
                                        <p:tgtEl>
                                          <p:spTgt spid="4"/>
                                        </p:tgtEl>
                                        <p:attrNameLst>
                                          <p:attrName>style.visibility</p:attrName>
                                        </p:attrNameLst>
                                      </p:cBhvr>
                                      <p:to>
                                        <p:strVal val="hidden"/>
                                      </p:to>
                                    </p:set>
                                  </p:subTnLst>
                                </p:cTn>
                              </p:par>
                            </p:childTnLst>
                          </p:cTn>
                        </p:par>
                        <p:par>
                          <p:cTn id="22" fill="hold">
                            <p:stCondLst>
                              <p:cond delay="14400"/>
                            </p:stCondLst>
                            <p:childTnLst>
                              <p:par>
                                <p:cTn id="23" presetID="52" presetClass="entr" presetSubtype="0" fill="hold" grpId="0" nodeType="afterEffect">
                                  <p:stCondLst>
                                    <p:cond delay="0"/>
                                  </p:stCondLst>
                                  <p:iterate type="lt">
                                    <p:tmPct val="10000"/>
                                  </p:iterate>
                                  <p:childTnLst>
                                    <p:set>
                                      <p:cBhvr>
                                        <p:cTn id="24" dur="1" fill="hold">
                                          <p:stCondLst>
                                            <p:cond delay="0"/>
                                          </p:stCondLst>
                                        </p:cTn>
                                        <p:tgtEl>
                                          <p:spTgt spid="14"/>
                                        </p:tgtEl>
                                        <p:attrNameLst>
                                          <p:attrName>style.visibility</p:attrName>
                                        </p:attrNameLst>
                                      </p:cBhvr>
                                      <p:to>
                                        <p:strVal val="visible"/>
                                      </p:to>
                                    </p:set>
                                    <p:animScale>
                                      <p:cBhvr>
                                        <p:cTn id="25"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4"/>
                                        </p:tgtEl>
                                        <p:attrNameLst>
                                          <p:attrName>ppt_x</p:attrName>
                                          <p:attrName>ppt_y</p:attrName>
                                        </p:attrNameLst>
                                      </p:cBhvr>
                                    </p:animMotion>
                                    <p:animEffect transition="in" filter="fade">
                                      <p:cBhvr>
                                        <p:cTn id="27" dur="1000"/>
                                        <p:tgtEl>
                                          <p:spTgt spid="14"/>
                                        </p:tgtEl>
                                      </p:cBhvr>
                                    </p:animEffect>
                                  </p:childTnLst>
                                </p:cTn>
                              </p:par>
                              <p:par>
                                <p:cTn id="28" presetID="21" presetClass="entr" presetSubtype="1"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heel(1)">
                                      <p:cBhvr>
                                        <p:cTn id="3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p:bldP spid="3" grpId="0"/>
      <p:bldP spid="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28A0092B-C50C-407E-A947-70E740481C1C}">
                <a14:useLocalDpi xmlns:a14="http://schemas.microsoft.com/office/drawing/2010/main" val="0"/>
              </a:ext>
            </a:extLst>
          </a:blip>
          <a:srcRect r="11111"/>
          <a:stretch/>
        </p:blipFill>
        <p:spPr>
          <a:xfrm>
            <a:off x="-36512" y="0"/>
            <a:ext cx="9308526" cy="5236046"/>
          </a:xfrm>
          <a:prstGeom prst="rect">
            <a:avLst/>
          </a:prstGeom>
        </p:spPr>
      </p:pic>
      <p:sp>
        <p:nvSpPr>
          <p:cNvPr id="21" name="矩形 20"/>
          <p:cNvSpPr/>
          <p:nvPr/>
        </p:nvSpPr>
        <p:spPr>
          <a:xfrm>
            <a:off x="2708617" y="413832"/>
            <a:ext cx="3672409" cy="861774"/>
          </a:xfrm>
          <a:prstGeom prst="rect">
            <a:avLst/>
          </a:prstGeom>
        </p:spPr>
        <p:txBody>
          <a:bodyPr wrap="square">
            <a:spAutoFit/>
          </a:bodyPr>
          <a:lstStyle/>
          <a:p>
            <a:pPr marL="0" marR="0" lvl="0" indent="0" defTabSz="934242" eaLnBrk="1" fontAlgn="auto" latinLnBrk="0" hangingPunct="1">
              <a:lnSpc>
                <a:spcPct val="100000"/>
              </a:lnSpc>
              <a:spcBef>
                <a:spcPts val="0"/>
              </a:spcBef>
              <a:spcAft>
                <a:spcPts val="0"/>
              </a:spcAft>
              <a:buClrTx/>
              <a:buSzTx/>
              <a:buFontTx/>
              <a:buNone/>
              <a:tabLst/>
              <a:defRPr/>
            </a:pPr>
            <a:r>
              <a:rPr lang="zh-CN" altLang="en-US" sz="5000" b="1" kern="0" dirty="0" smtClean="0">
                <a:solidFill>
                  <a:srgbClr val="D43E01"/>
                </a:solidFill>
                <a:latin typeface="+mj-ea"/>
                <a:ea typeface="+mj-ea"/>
              </a:rPr>
              <a:t>  毒       品</a:t>
            </a:r>
            <a:endParaRPr kumimoji="0" lang="zh-CN" altLang="en-US" sz="5000" b="1" i="0" u="none" strike="noStrike" kern="0" cap="none" spc="0" normalizeH="0" baseline="0" noProof="0" dirty="0">
              <a:ln>
                <a:noFill/>
              </a:ln>
              <a:solidFill>
                <a:srgbClr val="D43E01"/>
              </a:solidFill>
              <a:effectLst/>
              <a:uLnTx/>
              <a:uFillTx/>
              <a:latin typeface="+mj-ea"/>
              <a:ea typeface="+mj-ea"/>
            </a:endParaRPr>
          </a:p>
        </p:txBody>
      </p:sp>
      <p:grpSp>
        <p:nvGrpSpPr>
          <p:cNvPr id="45" name="组合 44"/>
          <p:cNvGrpSpPr/>
          <p:nvPr/>
        </p:nvGrpSpPr>
        <p:grpSpPr>
          <a:xfrm>
            <a:off x="1907704" y="1476539"/>
            <a:ext cx="1675446" cy="2629653"/>
            <a:chOff x="778084" y="1038958"/>
            <a:chExt cx="1850186" cy="2900945"/>
          </a:xfrm>
        </p:grpSpPr>
        <p:sp>
          <p:nvSpPr>
            <p:cNvPr id="46" name="圆角矩形 45"/>
            <p:cNvSpPr/>
            <p:nvPr/>
          </p:nvSpPr>
          <p:spPr>
            <a:xfrm>
              <a:off x="887052" y="1038958"/>
              <a:ext cx="1632254" cy="1502651"/>
            </a:xfrm>
            <a:prstGeom prst="roundRect">
              <a:avLst>
                <a:gd name="adj" fmla="val 9350"/>
              </a:avLst>
            </a:prstGeom>
            <a:solidFill>
              <a:srgbClr val="0F2963"/>
            </a:solidFill>
            <a:ln w="12700" cap="flat" cmpd="sng" algn="ctr">
              <a:no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HK" altLang="en-US" sz="1350" b="1" i="0" u="none" strike="noStrike" kern="0" cap="none" spc="0" normalizeH="0" baseline="0" noProof="0">
                <a:ln>
                  <a:noFill/>
                </a:ln>
                <a:solidFill>
                  <a:prstClr val="white"/>
                </a:solidFill>
                <a:effectLst/>
                <a:uLnTx/>
                <a:uFillTx/>
                <a:latin typeface="+mj-ea"/>
                <a:ea typeface="+mj-ea"/>
                <a:cs typeface="+mn-cs"/>
              </a:endParaRPr>
            </a:p>
          </p:txBody>
        </p:sp>
        <p:sp>
          <p:nvSpPr>
            <p:cNvPr id="47" name="任意多边形 46"/>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tx1"/>
            </a:solidFill>
            <a:ln w="3175" cap="flat" cmpd="sng" algn="ctr">
              <a:solidFill>
                <a:srgbClr val="0F2963"/>
              </a:solid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HK" altLang="en-US" sz="1350" b="1" i="0" u="none" strike="noStrike" kern="0" cap="none" spc="0" normalizeH="0" baseline="0" noProof="0">
                <a:ln>
                  <a:noFill/>
                </a:ln>
                <a:solidFill>
                  <a:prstClr val="white"/>
                </a:solidFill>
                <a:effectLst/>
                <a:uLnTx/>
                <a:uFillTx/>
                <a:latin typeface="+mj-ea"/>
                <a:ea typeface="+mj-ea"/>
                <a:cs typeface="+mn-cs"/>
              </a:endParaRPr>
            </a:p>
          </p:txBody>
        </p:sp>
        <p:sp>
          <p:nvSpPr>
            <p:cNvPr id="48" name="椭圆 47"/>
            <p:cNvSpPr/>
            <p:nvPr/>
          </p:nvSpPr>
          <p:spPr>
            <a:xfrm>
              <a:off x="1403141" y="1647875"/>
              <a:ext cx="600075" cy="600075"/>
            </a:xfrm>
            <a:prstGeom prst="ellipse">
              <a:avLst/>
            </a:prstGeom>
            <a:solidFill>
              <a:srgbClr val="0F2963"/>
            </a:solidFill>
            <a:ln w="12700" cap="flat" cmpd="sng" algn="ctr">
              <a:no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HK" altLang="en-US" sz="1350" b="1" i="0" u="none" strike="noStrike" kern="0" cap="none" spc="0" normalizeH="0" baseline="0" noProof="0">
                <a:ln>
                  <a:noFill/>
                </a:ln>
                <a:solidFill>
                  <a:prstClr val="white"/>
                </a:solidFill>
                <a:effectLst/>
                <a:uLnTx/>
                <a:uFillTx/>
                <a:latin typeface="+mj-ea"/>
                <a:ea typeface="+mj-ea"/>
                <a:cs typeface="+mn-cs"/>
              </a:endParaRPr>
            </a:p>
          </p:txBody>
        </p:sp>
        <p:sp>
          <p:nvSpPr>
            <p:cNvPr id="49" name="文本框 11"/>
            <p:cNvSpPr txBox="1"/>
            <p:nvPr/>
          </p:nvSpPr>
          <p:spPr>
            <a:xfrm>
              <a:off x="1304926" y="1222952"/>
              <a:ext cx="839367" cy="641613"/>
            </a:xfrm>
            <a:prstGeom prst="rect">
              <a:avLst/>
            </a:prstGeom>
            <a:noFill/>
          </p:spPr>
          <p:txBody>
            <a:bodyPr wrap="square" lIns="68580" tIns="34290" rIns="68580" bIns="34290" rtlCol="0">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altLang="zh-HK" sz="3300" b="1" i="0" u="none" strike="noStrike" kern="0" cap="none" spc="0" normalizeH="0" baseline="0" noProof="0" smtClean="0">
                  <a:ln>
                    <a:noFill/>
                  </a:ln>
                  <a:solidFill>
                    <a:prstClr val="white"/>
                  </a:solidFill>
                  <a:effectLst/>
                  <a:uLnTx/>
                  <a:uFillTx/>
                  <a:latin typeface="+mj-ea"/>
                  <a:ea typeface="+mj-ea"/>
                </a:rPr>
                <a:t>01</a:t>
              </a:r>
              <a:endParaRPr kumimoji="0" lang="zh-HK" altLang="en-US" sz="3300" b="1" i="0" u="none" strike="noStrike" kern="0" cap="none" spc="0" normalizeH="0" baseline="0" noProof="0" dirty="0">
                <a:ln>
                  <a:noFill/>
                </a:ln>
                <a:solidFill>
                  <a:prstClr val="white"/>
                </a:solidFill>
                <a:effectLst/>
                <a:uLnTx/>
                <a:uFillTx/>
                <a:latin typeface="+mj-ea"/>
                <a:ea typeface="+mj-ea"/>
              </a:endParaRPr>
            </a:p>
          </p:txBody>
        </p:sp>
        <p:sp>
          <p:nvSpPr>
            <p:cNvPr id="50" name="文本框 64"/>
            <p:cNvSpPr txBox="1"/>
            <p:nvPr/>
          </p:nvSpPr>
          <p:spPr>
            <a:xfrm>
              <a:off x="955493" y="2654001"/>
              <a:ext cx="1600716" cy="891263"/>
            </a:xfrm>
            <a:prstGeom prst="rect">
              <a:avLst/>
            </a:prstGeom>
            <a:noFill/>
          </p:spPr>
          <p:txBody>
            <a:bodyPr wrap="square" lIns="68580" tIns="34290" rIns="68580" bIns="34290" rtlCol="0">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070C0"/>
                  </a:solidFill>
                  <a:effectLst/>
                  <a:uLnTx/>
                  <a:uFillTx/>
                  <a:latin typeface="+mj-ea"/>
                  <a:ea typeface="+mj-ea"/>
                </a:rPr>
                <a:t>毒品的</a:t>
              </a:r>
              <a:r>
                <a:rPr lang="zh-CN" altLang="en-US" sz="2400" b="1" kern="0" dirty="0" smtClean="0">
                  <a:solidFill>
                    <a:srgbClr val="0070C0"/>
                  </a:solidFill>
                  <a:latin typeface="+mj-ea"/>
                  <a:ea typeface="+mj-ea"/>
                </a:rPr>
                <a:t>危害</a:t>
              </a:r>
              <a:endParaRPr kumimoji="0" lang="zh-HK" altLang="en-US" sz="2400" b="1" i="0" u="none" strike="noStrike" kern="0" cap="none" spc="0" normalizeH="0" baseline="0" noProof="0" dirty="0">
                <a:ln>
                  <a:noFill/>
                </a:ln>
                <a:solidFill>
                  <a:srgbClr val="0070C0"/>
                </a:solidFill>
                <a:effectLst/>
                <a:uLnTx/>
                <a:uFillTx/>
                <a:latin typeface="+mj-ea"/>
                <a:ea typeface="+mj-ea"/>
              </a:endParaRPr>
            </a:p>
          </p:txBody>
        </p:sp>
      </p:grpSp>
      <p:grpSp>
        <p:nvGrpSpPr>
          <p:cNvPr id="52" name="组合 51"/>
          <p:cNvGrpSpPr/>
          <p:nvPr/>
        </p:nvGrpSpPr>
        <p:grpSpPr>
          <a:xfrm>
            <a:off x="3711633" y="1526273"/>
            <a:ext cx="1675446" cy="2629653"/>
            <a:chOff x="2690633" y="1038958"/>
            <a:chExt cx="1850186" cy="2900945"/>
          </a:xfrm>
        </p:grpSpPr>
        <p:sp>
          <p:nvSpPr>
            <p:cNvPr id="53" name="圆角矩形 52"/>
            <p:cNvSpPr/>
            <p:nvPr/>
          </p:nvSpPr>
          <p:spPr>
            <a:xfrm>
              <a:off x="2799601" y="1038958"/>
              <a:ext cx="1632254" cy="1502651"/>
            </a:xfrm>
            <a:prstGeom prst="roundRect">
              <a:avLst>
                <a:gd name="adj" fmla="val 9350"/>
              </a:avLst>
            </a:prstGeom>
            <a:solidFill>
              <a:srgbClr val="B10C1A"/>
            </a:solidFill>
            <a:ln w="12700" cap="flat" cmpd="sng" algn="ctr">
              <a:no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HK" altLang="en-US" sz="1350" b="1" i="0" u="none" strike="noStrike" kern="0" cap="none" spc="0" normalizeH="0" baseline="0" noProof="0">
                <a:ln>
                  <a:noFill/>
                </a:ln>
                <a:solidFill>
                  <a:prstClr val="white"/>
                </a:solidFill>
                <a:effectLst/>
                <a:uLnTx/>
                <a:uFillTx/>
                <a:latin typeface="+mj-ea"/>
                <a:ea typeface="+mj-ea"/>
                <a:cs typeface="+mn-cs"/>
              </a:endParaRPr>
            </a:p>
          </p:txBody>
        </p:sp>
        <p:sp>
          <p:nvSpPr>
            <p:cNvPr id="54" name="任意多边形 53"/>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tx1"/>
            </a:solidFill>
            <a:ln w="3175" cap="flat" cmpd="sng" algn="ctr">
              <a:solidFill>
                <a:srgbClr val="B10C1A"/>
              </a:solid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HK" altLang="en-US" sz="1350" b="1" i="0" u="none" strike="noStrike" kern="0" cap="none" spc="0" normalizeH="0" baseline="0" noProof="0">
                <a:ln>
                  <a:noFill/>
                </a:ln>
                <a:solidFill>
                  <a:prstClr val="white"/>
                </a:solidFill>
                <a:effectLst/>
                <a:uLnTx/>
                <a:uFillTx/>
                <a:latin typeface="+mj-ea"/>
                <a:ea typeface="+mj-ea"/>
                <a:cs typeface="+mn-cs"/>
              </a:endParaRPr>
            </a:p>
          </p:txBody>
        </p:sp>
        <p:sp>
          <p:nvSpPr>
            <p:cNvPr id="55" name="椭圆 54"/>
            <p:cNvSpPr/>
            <p:nvPr/>
          </p:nvSpPr>
          <p:spPr>
            <a:xfrm>
              <a:off x="3315689" y="1647875"/>
              <a:ext cx="600075" cy="600075"/>
            </a:xfrm>
            <a:prstGeom prst="ellipse">
              <a:avLst/>
            </a:prstGeom>
            <a:solidFill>
              <a:srgbClr val="B10C1A"/>
            </a:solidFill>
            <a:ln w="12700" cap="flat" cmpd="sng" algn="ctr">
              <a:no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HK" altLang="en-US" sz="1350" b="1" i="0" u="none" strike="noStrike" kern="0" cap="none" spc="0" normalizeH="0" baseline="0" noProof="0">
                <a:ln>
                  <a:noFill/>
                </a:ln>
                <a:solidFill>
                  <a:prstClr val="white"/>
                </a:solidFill>
                <a:effectLst/>
                <a:uLnTx/>
                <a:uFillTx/>
                <a:latin typeface="+mj-ea"/>
                <a:ea typeface="+mj-ea"/>
                <a:cs typeface="+mn-cs"/>
              </a:endParaRPr>
            </a:p>
          </p:txBody>
        </p:sp>
        <p:sp>
          <p:nvSpPr>
            <p:cNvPr id="56" name="文本框 48"/>
            <p:cNvSpPr txBox="1"/>
            <p:nvPr/>
          </p:nvSpPr>
          <p:spPr>
            <a:xfrm>
              <a:off x="3185327" y="1222952"/>
              <a:ext cx="894944" cy="641613"/>
            </a:xfrm>
            <a:prstGeom prst="rect">
              <a:avLst/>
            </a:prstGeom>
            <a:noFill/>
          </p:spPr>
          <p:txBody>
            <a:bodyPr wrap="square" lIns="68580" tIns="34290" rIns="68580" bIns="34290" rtlCol="0">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altLang="zh-HK" sz="3300" b="1" i="0" u="none" strike="noStrike" kern="0" cap="none" spc="0" normalizeH="0" baseline="0" noProof="0" smtClean="0">
                  <a:ln>
                    <a:noFill/>
                  </a:ln>
                  <a:solidFill>
                    <a:prstClr val="white"/>
                  </a:solidFill>
                  <a:effectLst/>
                  <a:uLnTx/>
                  <a:uFillTx/>
                  <a:latin typeface="+mj-ea"/>
                  <a:ea typeface="+mj-ea"/>
                </a:rPr>
                <a:t>02</a:t>
              </a:r>
              <a:endParaRPr kumimoji="0" lang="zh-HK" altLang="en-US" sz="3300" b="1" i="0" u="none" strike="noStrike" kern="0" cap="none" spc="0" normalizeH="0" baseline="0" noProof="0" dirty="0">
                <a:ln>
                  <a:noFill/>
                </a:ln>
                <a:solidFill>
                  <a:prstClr val="white"/>
                </a:solidFill>
                <a:effectLst/>
                <a:uLnTx/>
                <a:uFillTx/>
                <a:latin typeface="+mj-ea"/>
                <a:ea typeface="+mj-ea"/>
              </a:endParaRPr>
            </a:p>
          </p:txBody>
        </p:sp>
        <p:sp>
          <p:nvSpPr>
            <p:cNvPr id="57" name="文本框 66"/>
            <p:cNvSpPr txBox="1"/>
            <p:nvPr/>
          </p:nvSpPr>
          <p:spPr>
            <a:xfrm>
              <a:off x="2925069" y="2589477"/>
              <a:ext cx="1371300" cy="891263"/>
            </a:xfrm>
            <a:prstGeom prst="rect">
              <a:avLst/>
            </a:prstGeom>
            <a:noFill/>
          </p:spPr>
          <p:txBody>
            <a:bodyPr wrap="square" lIns="68580" tIns="34290" rIns="68580" bIns="34290" rtlCol="0">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lang="zh-CN" altLang="en-US" sz="2400" b="1" kern="0" dirty="0" smtClean="0">
                  <a:solidFill>
                    <a:srgbClr val="B10C1A"/>
                  </a:solidFill>
                  <a:latin typeface="+mj-ea"/>
                  <a:ea typeface="+mj-ea"/>
                </a:rPr>
                <a:t>毒品的</a:t>
              </a:r>
              <a:r>
                <a:rPr lang="zh-CN" altLang="en-US" sz="2400" b="1" kern="0" dirty="0">
                  <a:solidFill>
                    <a:srgbClr val="B10C1A"/>
                  </a:solidFill>
                  <a:latin typeface="+mj-ea"/>
                  <a:ea typeface="+mj-ea"/>
                </a:rPr>
                <a:t>种类</a:t>
              </a:r>
              <a:endParaRPr kumimoji="0" lang="zh-HK" altLang="en-US" sz="2400" b="1" i="0" u="none" strike="noStrike" kern="0" cap="none" spc="0" normalizeH="0" baseline="0" noProof="0" dirty="0">
                <a:ln>
                  <a:noFill/>
                </a:ln>
                <a:solidFill>
                  <a:srgbClr val="B10C1A"/>
                </a:solidFill>
                <a:effectLst/>
                <a:uLnTx/>
                <a:uFillTx/>
                <a:latin typeface="+mj-ea"/>
                <a:ea typeface="+mj-ea"/>
              </a:endParaRPr>
            </a:p>
          </p:txBody>
        </p:sp>
      </p:grpSp>
      <p:grpSp>
        <p:nvGrpSpPr>
          <p:cNvPr id="59" name="组合 58"/>
          <p:cNvGrpSpPr/>
          <p:nvPr/>
        </p:nvGrpSpPr>
        <p:grpSpPr>
          <a:xfrm>
            <a:off x="5508104" y="1526273"/>
            <a:ext cx="1675446" cy="2629653"/>
            <a:chOff x="4603182" y="1038958"/>
            <a:chExt cx="1850186" cy="2900945"/>
          </a:xfrm>
        </p:grpSpPr>
        <p:sp>
          <p:nvSpPr>
            <p:cNvPr id="60" name="圆角矩形 59"/>
            <p:cNvSpPr/>
            <p:nvPr/>
          </p:nvSpPr>
          <p:spPr>
            <a:xfrm>
              <a:off x="4712149" y="1038958"/>
              <a:ext cx="1632254" cy="1502651"/>
            </a:xfrm>
            <a:prstGeom prst="roundRect">
              <a:avLst>
                <a:gd name="adj" fmla="val 9350"/>
              </a:avLst>
            </a:prstGeom>
            <a:solidFill>
              <a:srgbClr val="0F2963"/>
            </a:solidFill>
            <a:ln w="12700" cap="flat" cmpd="sng" algn="ctr">
              <a:no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HK" altLang="en-US" sz="1350" b="1" i="0" u="none" strike="noStrike" kern="0" cap="none" spc="0" normalizeH="0" baseline="0" noProof="0">
                <a:ln>
                  <a:noFill/>
                </a:ln>
                <a:solidFill>
                  <a:prstClr val="white"/>
                </a:solidFill>
                <a:effectLst/>
                <a:uLnTx/>
                <a:uFillTx/>
                <a:latin typeface="+mj-ea"/>
                <a:ea typeface="+mj-ea"/>
                <a:cs typeface="+mn-cs"/>
              </a:endParaRPr>
            </a:p>
          </p:txBody>
        </p:sp>
        <p:sp>
          <p:nvSpPr>
            <p:cNvPr id="61" name="任意多边形 60"/>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tx1"/>
            </a:solidFill>
            <a:ln w="3175" cap="flat" cmpd="sng" algn="ctr">
              <a:solidFill>
                <a:srgbClr val="0F2963"/>
              </a:solid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HK" altLang="en-US" sz="1350" b="1" i="0" u="none" strike="noStrike" kern="0" cap="none" spc="0" normalizeH="0" baseline="0" noProof="0">
                <a:ln>
                  <a:noFill/>
                </a:ln>
                <a:solidFill>
                  <a:prstClr val="white"/>
                </a:solidFill>
                <a:effectLst/>
                <a:uLnTx/>
                <a:uFillTx/>
                <a:latin typeface="+mj-ea"/>
                <a:ea typeface="+mj-ea"/>
                <a:cs typeface="+mn-cs"/>
              </a:endParaRPr>
            </a:p>
          </p:txBody>
        </p:sp>
        <p:sp>
          <p:nvSpPr>
            <p:cNvPr id="62" name="椭圆 61"/>
            <p:cNvSpPr/>
            <p:nvPr/>
          </p:nvSpPr>
          <p:spPr>
            <a:xfrm>
              <a:off x="5228238" y="1647875"/>
              <a:ext cx="600075" cy="600075"/>
            </a:xfrm>
            <a:prstGeom prst="ellipse">
              <a:avLst/>
            </a:prstGeom>
            <a:solidFill>
              <a:srgbClr val="0F2963"/>
            </a:solidFill>
            <a:ln w="12700" cap="flat" cmpd="sng" algn="ctr">
              <a:no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HK" altLang="en-US" sz="1350" b="1" i="0" u="none" strike="noStrike" kern="0" cap="none" spc="0" normalizeH="0" baseline="0" noProof="0">
                <a:ln>
                  <a:noFill/>
                </a:ln>
                <a:solidFill>
                  <a:prstClr val="white"/>
                </a:solidFill>
                <a:effectLst/>
                <a:uLnTx/>
                <a:uFillTx/>
                <a:latin typeface="+mj-ea"/>
                <a:ea typeface="+mj-ea"/>
                <a:cs typeface="+mn-cs"/>
              </a:endParaRPr>
            </a:p>
          </p:txBody>
        </p:sp>
        <p:sp>
          <p:nvSpPr>
            <p:cNvPr id="63" name="文本框 54"/>
            <p:cNvSpPr txBox="1"/>
            <p:nvPr/>
          </p:nvSpPr>
          <p:spPr>
            <a:xfrm>
              <a:off x="5044295" y="1222952"/>
              <a:ext cx="978584" cy="641613"/>
            </a:xfrm>
            <a:prstGeom prst="rect">
              <a:avLst/>
            </a:prstGeom>
            <a:noFill/>
          </p:spPr>
          <p:txBody>
            <a:bodyPr wrap="square" lIns="68580" tIns="34290" rIns="68580" bIns="34290" rtlCol="0">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altLang="zh-HK" sz="3300" b="1" i="0" u="none" strike="noStrike" kern="0" cap="none" spc="0" normalizeH="0" baseline="0" noProof="0" smtClean="0">
                  <a:ln>
                    <a:noFill/>
                  </a:ln>
                  <a:solidFill>
                    <a:prstClr val="white"/>
                  </a:solidFill>
                  <a:effectLst/>
                  <a:uLnTx/>
                  <a:uFillTx/>
                  <a:latin typeface="+mj-ea"/>
                  <a:ea typeface="+mj-ea"/>
                </a:rPr>
                <a:t>03</a:t>
              </a:r>
              <a:endParaRPr kumimoji="0" lang="zh-HK" altLang="en-US" sz="3300" b="1" i="0" u="none" strike="noStrike" kern="0" cap="none" spc="0" normalizeH="0" baseline="0" noProof="0" dirty="0">
                <a:ln>
                  <a:noFill/>
                </a:ln>
                <a:solidFill>
                  <a:prstClr val="white"/>
                </a:solidFill>
                <a:effectLst/>
                <a:uLnTx/>
                <a:uFillTx/>
                <a:latin typeface="+mj-ea"/>
                <a:ea typeface="+mj-ea"/>
              </a:endParaRPr>
            </a:p>
          </p:txBody>
        </p:sp>
        <p:sp>
          <p:nvSpPr>
            <p:cNvPr id="64" name="文本框 68"/>
            <p:cNvSpPr txBox="1"/>
            <p:nvPr/>
          </p:nvSpPr>
          <p:spPr>
            <a:xfrm>
              <a:off x="4841736" y="2589477"/>
              <a:ext cx="1371299" cy="891263"/>
            </a:xfrm>
            <a:prstGeom prst="rect">
              <a:avLst/>
            </a:prstGeom>
            <a:noFill/>
            <a:ln>
              <a:solidFill>
                <a:schemeClr val="accent1"/>
              </a:solidFill>
            </a:ln>
          </p:spPr>
          <p:txBody>
            <a:bodyPr wrap="square" lIns="68580" tIns="34290" rIns="68580" bIns="34290" rtlCol="0">
              <a:spAutoFit/>
            </a:bodyPr>
            <a:lstStyle/>
            <a:p>
              <a:pPr algn="ctr" defTabSz="685800" fontAlgn="auto">
                <a:spcBef>
                  <a:spcPts val="0"/>
                </a:spcBef>
                <a:spcAft>
                  <a:spcPts val="0"/>
                </a:spcAft>
                <a:defRPr/>
              </a:pPr>
              <a:r>
                <a:rPr lang="zh-CN" altLang="en-US" sz="2400" b="1" kern="0" dirty="0">
                  <a:solidFill>
                    <a:srgbClr val="0070C0"/>
                  </a:solidFill>
                  <a:latin typeface="+mj-ea"/>
                  <a:ea typeface="+mj-ea"/>
                </a:rPr>
                <a:t>毒品的防范</a:t>
              </a:r>
              <a:endParaRPr lang="zh-HK" altLang="en-US" sz="2400" b="1" kern="0" dirty="0">
                <a:solidFill>
                  <a:srgbClr val="0070C0"/>
                </a:solidFill>
                <a:latin typeface="+mj-ea"/>
                <a:ea typeface="+mj-ea"/>
              </a:endParaRPr>
            </a:p>
          </p:txBody>
        </p:sp>
      </p:grpSp>
    </p:spTree>
    <p:extLst>
      <p:ext uri="{BB962C8B-B14F-4D97-AF65-F5344CB8AC3E}">
        <p14:creationId xmlns:p14="http://schemas.microsoft.com/office/powerpoint/2010/main" val="32656979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par>
                                <p:cTn id="8" presetID="2" presetClass="entr" presetSubtype="4" fill="hold" nodeType="withEffect">
                                  <p:stCondLst>
                                    <p:cond delay="0"/>
                                  </p:stCondLst>
                                  <p:childTnLst>
                                    <p:set>
                                      <p:cBhvr>
                                        <p:cTn id="9" dur="1" fill="hold">
                                          <p:stCondLst>
                                            <p:cond delay="0"/>
                                          </p:stCondLst>
                                        </p:cTn>
                                        <p:tgtEl>
                                          <p:spTgt spid="45"/>
                                        </p:tgtEl>
                                        <p:attrNameLst>
                                          <p:attrName>style.visibility</p:attrName>
                                        </p:attrNameLst>
                                      </p:cBhvr>
                                      <p:to>
                                        <p:strVal val="visible"/>
                                      </p:to>
                                    </p:set>
                                    <p:anim calcmode="lin" valueType="num">
                                      <p:cBhvr additive="base">
                                        <p:cTn id="10" dur="500" fill="hold"/>
                                        <p:tgtEl>
                                          <p:spTgt spid="45"/>
                                        </p:tgtEl>
                                        <p:attrNameLst>
                                          <p:attrName>ppt_x</p:attrName>
                                        </p:attrNameLst>
                                      </p:cBhvr>
                                      <p:tavLst>
                                        <p:tav tm="0">
                                          <p:val>
                                            <p:strVal val="#ppt_x"/>
                                          </p:val>
                                        </p:tav>
                                        <p:tav tm="100000">
                                          <p:val>
                                            <p:strVal val="#ppt_x"/>
                                          </p:val>
                                        </p:tav>
                                      </p:tavLst>
                                    </p:anim>
                                    <p:anim calcmode="lin" valueType="num">
                                      <p:cBhvr additive="base">
                                        <p:cTn id="11" dur="500" fill="hold"/>
                                        <p:tgtEl>
                                          <p:spTgt spid="45"/>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 presetClass="entr" presetSubtype="4"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500" fill="hold"/>
                                        <p:tgtEl>
                                          <p:spTgt spid="52"/>
                                        </p:tgtEl>
                                        <p:attrNameLst>
                                          <p:attrName>ppt_x</p:attrName>
                                        </p:attrNameLst>
                                      </p:cBhvr>
                                      <p:tavLst>
                                        <p:tav tm="0">
                                          <p:val>
                                            <p:strVal val="#ppt_x"/>
                                          </p:val>
                                        </p:tav>
                                        <p:tav tm="100000">
                                          <p:val>
                                            <p:strVal val="#ppt_x"/>
                                          </p:val>
                                        </p:tav>
                                      </p:tavLst>
                                    </p:anim>
                                    <p:anim calcmode="lin" valueType="num">
                                      <p:cBhvr additive="base">
                                        <p:cTn id="16" dur="500" fill="hold"/>
                                        <p:tgtEl>
                                          <p:spTgt spid="52"/>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 presetClass="entr" presetSubtype="4" fill="hold" nodeType="afterEffect">
                                  <p:stCondLst>
                                    <p:cond delay="0"/>
                                  </p:stCondLst>
                                  <p:childTnLst>
                                    <p:set>
                                      <p:cBhvr>
                                        <p:cTn id="19" dur="1" fill="hold">
                                          <p:stCondLst>
                                            <p:cond delay="0"/>
                                          </p:stCondLst>
                                        </p:cTn>
                                        <p:tgtEl>
                                          <p:spTgt spid="59"/>
                                        </p:tgtEl>
                                        <p:attrNameLst>
                                          <p:attrName>style.visibility</p:attrName>
                                        </p:attrNameLst>
                                      </p:cBhvr>
                                      <p:to>
                                        <p:strVal val="visible"/>
                                      </p:to>
                                    </p:set>
                                    <p:anim calcmode="lin" valueType="num">
                                      <p:cBhvr additive="base">
                                        <p:cTn id="20" dur="500" fill="hold"/>
                                        <p:tgtEl>
                                          <p:spTgt spid="59"/>
                                        </p:tgtEl>
                                        <p:attrNameLst>
                                          <p:attrName>ppt_x</p:attrName>
                                        </p:attrNameLst>
                                      </p:cBhvr>
                                      <p:tavLst>
                                        <p:tav tm="0">
                                          <p:val>
                                            <p:strVal val="#ppt_x"/>
                                          </p:val>
                                        </p:tav>
                                        <p:tav tm="100000">
                                          <p:val>
                                            <p:strVal val="#ppt_x"/>
                                          </p:val>
                                        </p:tav>
                                      </p:tavLst>
                                    </p:anim>
                                    <p:anim calcmode="lin" valueType="num">
                                      <p:cBhvr additive="base">
                                        <p:cTn id="21"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50" y="-6451"/>
            <a:ext cx="9309100" cy="5237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4287211" y="2283718"/>
            <a:ext cx="2492991" cy="646331"/>
          </a:xfrm>
          <a:prstGeom prst="rect">
            <a:avLst/>
          </a:prstGeom>
          <a:noFill/>
        </p:spPr>
        <p:txBody>
          <a:bodyPr wrap="none" rtlCol="0">
            <a:spAutoFit/>
          </a:bodyPr>
          <a:lstStyle/>
          <a:p>
            <a:pPr marL="0" lvl="1" algn="ctr"/>
            <a:r>
              <a:rPr lang="zh-CN" altLang="en-US" sz="3600" b="1" dirty="0" smtClean="0">
                <a:solidFill>
                  <a:srgbClr val="C00000"/>
                </a:solidFill>
                <a:latin typeface="+mj-ea"/>
                <a:ea typeface="+mj-ea"/>
              </a:rPr>
              <a:t>毒品的危害</a:t>
            </a:r>
            <a:endParaRPr lang="en-US" altLang="zh-CN" sz="3600" b="1" dirty="0">
              <a:solidFill>
                <a:srgbClr val="C00000"/>
              </a:solidFill>
              <a:latin typeface="+mj-ea"/>
              <a:ea typeface="+mj-ea"/>
            </a:endParaRPr>
          </a:p>
        </p:txBody>
      </p:sp>
      <p:grpSp>
        <p:nvGrpSpPr>
          <p:cNvPr id="17" name="组合 16"/>
          <p:cNvGrpSpPr/>
          <p:nvPr/>
        </p:nvGrpSpPr>
        <p:grpSpPr>
          <a:xfrm>
            <a:off x="2555776" y="1932432"/>
            <a:ext cx="1602228" cy="1359398"/>
            <a:chOff x="1881842" y="2656049"/>
            <a:chExt cx="2397222" cy="2093640"/>
          </a:xfrm>
        </p:grpSpPr>
        <p:grpSp>
          <p:nvGrpSpPr>
            <p:cNvPr id="20" name="组合 19"/>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23"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no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24"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tx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21"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22" name="TextBox 93"/>
            <p:cNvSpPr txBox="1"/>
            <p:nvPr/>
          </p:nvSpPr>
          <p:spPr>
            <a:xfrm>
              <a:off x="2575311" y="3250047"/>
              <a:ext cx="1157729" cy="995429"/>
            </a:xfrm>
            <a:prstGeom prst="rect">
              <a:avLst/>
            </a:prstGeom>
            <a:noFill/>
          </p:spPr>
          <p:txBody>
            <a:bodyPr wrap="square" rtlCol="0">
              <a:spAutoFit/>
            </a:bodyPr>
            <a:lstStyle/>
            <a:p>
              <a:r>
                <a:rPr lang="en-US" altLang="zh-CN" sz="3600" b="1" smtClean="0">
                  <a:latin typeface="+mj-ea"/>
                  <a:ea typeface="+mj-ea"/>
                </a:rPr>
                <a:t>01</a:t>
              </a:r>
              <a:endParaRPr lang="zh-CN" altLang="en-US" sz="3600" b="1" dirty="0">
                <a:latin typeface="+mj-ea"/>
                <a:ea typeface="+mj-ea"/>
              </a:endParaRPr>
            </a:p>
          </p:txBody>
        </p:sp>
      </p:grpSp>
      <p:sp>
        <p:nvSpPr>
          <p:cNvPr id="10" name="云形标注 9"/>
          <p:cNvSpPr/>
          <p:nvPr/>
        </p:nvSpPr>
        <p:spPr>
          <a:xfrm>
            <a:off x="3949686" y="618207"/>
            <a:ext cx="3456384" cy="989459"/>
          </a:xfrm>
          <a:prstGeom prst="cloudCallou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吸毒到底有什么样的危害？</a:t>
            </a:r>
            <a:endParaRPr lang="zh-CN" altLang="en-US" dirty="0"/>
          </a:p>
        </p:txBody>
      </p:sp>
    </p:spTree>
    <p:extLst>
      <p:ext uri="{BB962C8B-B14F-4D97-AF65-F5344CB8AC3E}">
        <p14:creationId xmlns:p14="http://schemas.microsoft.com/office/powerpoint/2010/main" val="26772011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ppt_x</p:attrName>
                                            </p:attrNameLst>
                                          </p:cBhvr>
                                          <p:tavLst>
                                            <p:tav tm="0">
                                              <p:val>
                                                <p:strVal val="#ppt_x-#ppt_w*1.125000"/>
                                              </p:val>
                                            </p:tav>
                                            <p:tav tm="100000">
                                              <p:val>
                                                <p:strVal val="#ppt_x"/>
                                              </p:val>
                                            </p:tav>
                                          </p:tavLst>
                                        </p:anim>
                                        <p:animEffect transition="in" filter="wipe(right)">
                                          <p:cBhvr>
                                            <p:cTn id="8" dur="500"/>
                                            <p:tgtEl>
                                              <p:spTgt spid="12"/>
                                            </p:tgtEl>
                                          </p:cBhvr>
                                        </p:animEffect>
                                      </p:childTnLst>
                                    </p:cTn>
                                  </p:par>
                                  <p:par>
                                    <p:cTn id="9" presetID="2" presetClass="entr" presetSubtype="1" accel="52000" fill="hold" nodeType="withEffect" p14:presetBounceEnd="38000">
                                      <p:stCondLst>
                                        <p:cond delay="250"/>
                                      </p:stCondLst>
                                      <p:childTnLst>
                                        <p:set>
                                          <p:cBhvr>
                                            <p:cTn id="10" dur="1" fill="hold">
                                              <p:stCondLst>
                                                <p:cond delay="0"/>
                                              </p:stCondLst>
                                            </p:cTn>
                                            <p:tgtEl>
                                              <p:spTgt spid="17"/>
                                            </p:tgtEl>
                                            <p:attrNameLst>
                                              <p:attrName>style.visibility</p:attrName>
                                            </p:attrNameLst>
                                          </p:cBhvr>
                                          <p:to>
                                            <p:strVal val="visible"/>
                                          </p:to>
                                        </p:set>
                                        <p:anim calcmode="lin" valueType="num" p14:bounceEnd="38000">
                                          <p:cBhvr additive="base">
                                            <p:cTn id="11" dur="500" fill="hold"/>
                                            <p:tgtEl>
                                              <p:spTgt spid="17"/>
                                            </p:tgtEl>
                                            <p:attrNameLst>
                                              <p:attrName>ppt_x</p:attrName>
                                            </p:attrNameLst>
                                          </p:cBhvr>
                                          <p:tavLst>
                                            <p:tav tm="0">
                                              <p:val>
                                                <p:strVal val="#ppt_x"/>
                                              </p:val>
                                            </p:tav>
                                            <p:tav tm="100000">
                                              <p:val>
                                                <p:strVal val="#ppt_x"/>
                                              </p:val>
                                            </p:tav>
                                          </p:tavLst>
                                        </p:anim>
                                        <p:anim calcmode="lin" valueType="num" p14:bounceEnd="38000">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25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ppt_x</p:attrName>
                                            </p:attrNameLst>
                                          </p:cBhvr>
                                          <p:tavLst>
                                            <p:tav tm="0">
                                              <p:val>
                                                <p:strVal val="#ppt_x-#ppt_w*1.125000"/>
                                              </p:val>
                                            </p:tav>
                                            <p:tav tm="100000">
                                              <p:val>
                                                <p:strVal val="#ppt_x"/>
                                              </p:val>
                                            </p:tav>
                                          </p:tavLst>
                                        </p:anim>
                                        <p:animEffect transition="in" filter="wipe(right)">
                                          <p:cBhvr>
                                            <p:cTn id="8" dur="500"/>
                                            <p:tgtEl>
                                              <p:spTgt spid="12"/>
                                            </p:tgtEl>
                                          </p:cBhvr>
                                        </p:animEffect>
                                      </p:childTnLst>
                                    </p:cTn>
                                  </p:par>
                                  <p:par>
                                    <p:cTn id="9" presetID="2" presetClass="entr" presetSubtype="1" accel="52000" fill="hold" nodeType="withEffect">
                                      <p:stCondLst>
                                        <p:cond delay="25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25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18"/>
          <p:cNvSpPr txBox="1">
            <a:spLocks noChangeArrowheads="1"/>
          </p:cNvSpPr>
          <p:nvPr/>
        </p:nvSpPr>
        <p:spPr bwMode="gray">
          <a:xfrm>
            <a:off x="801981" y="268346"/>
            <a:ext cx="36260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smtClean="0">
                <a:solidFill>
                  <a:srgbClr val="C00000"/>
                </a:solidFill>
                <a:latin typeface="微软雅黑" panose="020B0503020204020204" pitchFamily="34" charset="-122"/>
                <a:ea typeface="微软雅黑" panose="020B0503020204020204" pitchFamily="34" charset="-122"/>
              </a:rPr>
              <a:t>吸毒对个人的危害</a:t>
            </a:r>
            <a:endParaRPr lang="zh-CN" altLang="en-US" sz="2400" dirty="0">
              <a:solidFill>
                <a:srgbClr val="C00000"/>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123478"/>
            <a:ext cx="466725" cy="566737"/>
          </a:xfrm>
          <a:prstGeom prst="rect">
            <a:avLst/>
          </a:prstGeom>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26117" y="4393740"/>
            <a:ext cx="1138371" cy="770298"/>
          </a:xfrm>
          <a:prstGeom prst="rect">
            <a:avLst/>
          </a:prstGeom>
        </p:spPr>
      </p:pic>
      <p:grpSp>
        <p:nvGrpSpPr>
          <p:cNvPr id="4" name="组合 3"/>
          <p:cNvGrpSpPr/>
          <p:nvPr/>
        </p:nvGrpSpPr>
        <p:grpSpPr>
          <a:xfrm>
            <a:off x="1187624" y="731745"/>
            <a:ext cx="3347236" cy="1999515"/>
            <a:chOff x="310726" y="1076226"/>
            <a:chExt cx="3347236" cy="1999515"/>
          </a:xfrm>
        </p:grpSpPr>
        <p:pic>
          <p:nvPicPr>
            <p:cNvPr id="16" name="图片 15"/>
            <p:cNvPicPr>
              <a:picLocks/>
            </p:cNvPicPr>
            <p:nvPr/>
          </p:nvPicPr>
          <p:blipFill>
            <a:blip r:embed="rId5">
              <a:extLst>
                <a:ext uri="{28A0092B-C50C-407E-A947-70E740481C1C}">
                  <a14:useLocalDpi xmlns:a14="http://schemas.microsoft.com/office/drawing/2010/main" val="0"/>
                </a:ext>
              </a:extLst>
            </a:blip>
            <a:stretch>
              <a:fillRect/>
            </a:stretch>
          </p:blipFill>
          <p:spPr>
            <a:xfrm>
              <a:off x="310726" y="1130914"/>
              <a:ext cx="2304256" cy="1944827"/>
            </a:xfrm>
            <a:prstGeom prst="rect">
              <a:avLst/>
            </a:prstGeom>
          </p:spPr>
        </p:pic>
        <p:sp>
          <p:nvSpPr>
            <p:cNvPr id="11" name="Rounded Rectangle 32"/>
            <p:cNvSpPr/>
            <p:nvPr/>
          </p:nvSpPr>
          <p:spPr>
            <a:xfrm>
              <a:off x="2267744" y="1076226"/>
              <a:ext cx="1390218" cy="321622"/>
            </a:xfrm>
            <a:prstGeom prst="roundRect">
              <a:avLst>
                <a:gd name="adj" fmla="val 50000"/>
              </a:avLst>
            </a:prstGeom>
            <a:solidFill>
              <a:srgbClr val="C00000"/>
            </a:solidFill>
            <a:ln>
              <a:solidFill>
                <a:srgbClr val="C00000"/>
              </a:solid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400" b="1" dirty="0" smtClean="0">
                  <a:solidFill>
                    <a:schemeClr val="tx1"/>
                  </a:solidFill>
                  <a:latin typeface="+mj-ea"/>
                  <a:ea typeface="+mj-ea"/>
                  <a:cs typeface="Source Sans Pro ExtraLight"/>
                </a:rPr>
                <a:t>   </a:t>
              </a:r>
              <a:r>
                <a:rPr lang="en-US" altLang="zh-CN" sz="1400" b="1" dirty="0" smtClean="0">
                  <a:solidFill>
                    <a:schemeClr val="tx1"/>
                  </a:solidFill>
                  <a:latin typeface="+mj-ea"/>
                  <a:ea typeface="+mj-ea"/>
                  <a:cs typeface="Source Sans Pro ExtraLight"/>
                </a:rPr>
                <a:t>1.</a:t>
              </a:r>
              <a:r>
                <a:rPr lang="zh-CN" altLang="en-US" sz="1400" b="1" dirty="0" smtClean="0">
                  <a:solidFill>
                    <a:schemeClr val="tx1"/>
                  </a:solidFill>
                  <a:latin typeface="+mj-ea"/>
                  <a:ea typeface="+mj-ea"/>
                  <a:cs typeface="Source Sans Pro ExtraLight"/>
                </a:rPr>
                <a:t>摧毁健康</a:t>
              </a:r>
              <a:endParaRPr lang="en-US" sz="1400" b="1" dirty="0">
                <a:solidFill>
                  <a:schemeClr val="tx1"/>
                </a:solidFill>
                <a:latin typeface="+mj-ea"/>
                <a:ea typeface="+mj-ea"/>
                <a:cs typeface="Source Sans Pro ExtraLight"/>
              </a:endParaRPr>
            </a:p>
          </p:txBody>
        </p:sp>
      </p:grpSp>
      <p:grpSp>
        <p:nvGrpSpPr>
          <p:cNvPr id="5" name="组合 4"/>
          <p:cNvGrpSpPr/>
          <p:nvPr/>
        </p:nvGrpSpPr>
        <p:grpSpPr>
          <a:xfrm>
            <a:off x="749049" y="2902797"/>
            <a:ext cx="3011903" cy="1966582"/>
            <a:chOff x="749049" y="2902797"/>
            <a:chExt cx="3011903" cy="1966582"/>
          </a:xfrm>
        </p:grpSpPr>
        <p:pic>
          <p:nvPicPr>
            <p:cNvPr id="20" name="图片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9049" y="3182075"/>
              <a:ext cx="2530956" cy="1687304"/>
            </a:xfrm>
            <a:prstGeom prst="rect">
              <a:avLst/>
            </a:prstGeom>
          </p:spPr>
        </p:pic>
        <p:sp>
          <p:nvSpPr>
            <p:cNvPr id="21" name="Rounded Rectangle 33"/>
            <p:cNvSpPr/>
            <p:nvPr/>
          </p:nvSpPr>
          <p:spPr>
            <a:xfrm>
              <a:off x="2359005" y="2902797"/>
              <a:ext cx="1401947" cy="321622"/>
            </a:xfrm>
            <a:prstGeom prst="roundRect">
              <a:avLst>
                <a:gd name="adj" fmla="val 50000"/>
              </a:avLst>
            </a:prstGeom>
            <a:solidFill>
              <a:srgbClr val="C00000"/>
            </a:solidFill>
            <a:ln>
              <a:solidFill>
                <a:srgbClr val="C00000"/>
              </a:solid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400" b="1" dirty="0" smtClean="0">
                  <a:solidFill>
                    <a:schemeClr val="tx1"/>
                  </a:solidFill>
                  <a:latin typeface="+mj-ea"/>
                  <a:ea typeface="+mj-ea"/>
                  <a:cs typeface="Source Sans Pro ExtraLight"/>
                </a:rPr>
                <a:t>   </a:t>
              </a:r>
              <a:r>
                <a:rPr lang="en-US" altLang="zh-CN" sz="1400" b="1" dirty="0" smtClean="0">
                  <a:solidFill>
                    <a:schemeClr val="tx1"/>
                  </a:solidFill>
                  <a:latin typeface="+mj-ea"/>
                  <a:ea typeface="+mj-ea"/>
                  <a:cs typeface="Source Sans Pro ExtraLight"/>
                </a:rPr>
                <a:t>2.</a:t>
              </a:r>
              <a:r>
                <a:rPr lang="zh-CN" altLang="en-US" sz="1400" b="1" dirty="0" smtClean="0">
                  <a:solidFill>
                    <a:schemeClr val="tx1"/>
                  </a:solidFill>
                  <a:latin typeface="+mj-ea"/>
                  <a:ea typeface="+mj-ea"/>
                  <a:cs typeface="Source Sans Pro ExtraLight"/>
                </a:rPr>
                <a:t>精神颓废</a:t>
              </a:r>
              <a:endParaRPr lang="en-US" sz="1400" b="1" dirty="0">
                <a:solidFill>
                  <a:schemeClr val="tx1"/>
                </a:solidFill>
                <a:latin typeface="+mj-ea"/>
                <a:ea typeface="+mj-ea"/>
                <a:cs typeface="Source Sans Pro ExtraLight"/>
              </a:endParaRPr>
            </a:p>
          </p:txBody>
        </p:sp>
      </p:grpSp>
      <p:grpSp>
        <p:nvGrpSpPr>
          <p:cNvPr id="6" name="组合 5"/>
          <p:cNvGrpSpPr/>
          <p:nvPr/>
        </p:nvGrpSpPr>
        <p:grpSpPr>
          <a:xfrm>
            <a:off x="3839751" y="2821750"/>
            <a:ext cx="2448272" cy="2047629"/>
            <a:chOff x="4067942" y="3096615"/>
            <a:chExt cx="2448272" cy="2047629"/>
          </a:xfrm>
        </p:grpSpPr>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67942" y="3308040"/>
              <a:ext cx="2448272" cy="1836204"/>
            </a:xfrm>
            <a:prstGeom prst="rect">
              <a:avLst/>
            </a:prstGeom>
          </p:spPr>
        </p:pic>
        <p:sp>
          <p:nvSpPr>
            <p:cNvPr id="10" name="Rounded Rectangle 33"/>
            <p:cNvSpPr/>
            <p:nvPr/>
          </p:nvSpPr>
          <p:spPr>
            <a:xfrm>
              <a:off x="4067942" y="3096615"/>
              <a:ext cx="1401947" cy="321622"/>
            </a:xfrm>
            <a:prstGeom prst="roundRect">
              <a:avLst>
                <a:gd name="adj" fmla="val 50000"/>
              </a:avLst>
            </a:prstGeom>
            <a:solidFill>
              <a:srgbClr val="C00000"/>
            </a:solidFill>
            <a:ln>
              <a:solidFill>
                <a:srgbClr val="C00000"/>
              </a:solid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400" b="1" dirty="0" smtClean="0">
                  <a:solidFill>
                    <a:schemeClr val="tx1"/>
                  </a:solidFill>
                  <a:latin typeface="+mj-ea"/>
                  <a:ea typeface="+mj-ea"/>
                  <a:cs typeface="Source Sans Pro ExtraLight"/>
                </a:rPr>
                <a:t>   </a:t>
              </a:r>
              <a:r>
                <a:rPr lang="en-US" altLang="zh-CN" sz="1400" b="1" dirty="0">
                  <a:solidFill>
                    <a:schemeClr val="tx1"/>
                  </a:solidFill>
                  <a:latin typeface="+mj-ea"/>
                  <a:ea typeface="+mj-ea"/>
                  <a:cs typeface="Source Sans Pro ExtraLight"/>
                </a:rPr>
                <a:t>3</a:t>
              </a:r>
              <a:r>
                <a:rPr lang="en-US" altLang="zh-CN" sz="1400" b="1" dirty="0" smtClean="0">
                  <a:solidFill>
                    <a:schemeClr val="tx1"/>
                  </a:solidFill>
                  <a:latin typeface="+mj-ea"/>
                  <a:ea typeface="+mj-ea"/>
                  <a:cs typeface="Source Sans Pro ExtraLight"/>
                </a:rPr>
                <a:t>.</a:t>
              </a:r>
              <a:r>
                <a:rPr lang="zh-CN" altLang="en-US" sz="1400" b="1" dirty="0" smtClean="0">
                  <a:solidFill>
                    <a:schemeClr val="tx1"/>
                  </a:solidFill>
                  <a:latin typeface="+mj-ea"/>
                  <a:ea typeface="+mj-ea"/>
                  <a:cs typeface="Source Sans Pro ExtraLight"/>
                </a:rPr>
                <a:t>精神失常</a:t>
              </a:r>
              <a:endParaRPr lang="en-US" sz="1400" b="1" dirty="0">
                <a:solidFill>
                  <a:schemeClr val="tx1"/>
                </a:solidFill>
                <a:latin typeface="+mj-ea"/>
                <a:ea typeface="+mj-ea"/>
                <a:cs typeface="Source Sans Pro ExtraLight"/>
              </a:endParaRPr>
            </a:p>
          </p:txBody>
        </p:sp>
      </p:grpSp>
      <p:grpSp>
        <p:nvGrpSpPr>
          <p:cNvPr id="13" name="组合 12"/>
          <p:cNvGrpSpPr/>
          <p:nvPr/>
        </p:nvGrpSpPr>
        <p:grpSpPr>
          <a:xfrm>
            <a:off x="6514302" y="2746962"/>
            <a:ext cx="2261424" cy="1952171"/>
            <a:chOff x="6882576" y="2539992"/>
            <a:chExt cx="2261424" cy="1952171"/>
          </a:xfrm>
        </p:grpSpPr>
        <p:sp>
          <p:nvSpPr>
            <p:cNvPr id="9" name="Rounded Rectangle 36"/>
            <p:cNvSpPr/>
            <p:nvPr/>
          </p:nvSpPr>
          <p:spPr>
            <a:xfrm>
              <a:off x="7352587" y="2539992"/>
              <a:ext cx="1369764" cy="305282"/>
            </a:xfrm>
            <a:prstGeom prst="roundRect">
              <a:avLst>
                <a:gd name="adj" fmla="val 50000"/>
              </a:avLst>
            </a:prstGeom>
            <a:solidFill>
              <a:srgbClr val="C00000"/>
            </a:solidFill>
            <a:ln>
              <a:solidFill>
                <a:srgbClr val="C00000"/>
              </a:solid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400" b="1" dirty="0" smtClean="0">
                  <a:solidFill>
                    <a:schemeClr val="tx1"/>
                  </a:solidFill>
                  <a:latin typeface="+mj-ea"/>
                  <a:ea typeface="+mj-ea"/>
                  <a:cs typeface="Source Sans Pro ExtraLight"/>
                </a:rPr>
                <a:t>   </a:t>
              </a:r>
              <a:r>
                <a:rPr lang="en-US" altLang="zh-CN" sz="1400" b="1" dirty="0" smtClean="0">
                  <a:solidFill>
                    <a:schemeClr val="tx1"/>
                  </a:solidFill>
                  <a:latin typeface="+mj-ea"/>
                  <a:ea typeface="+mj-ea"/>
                  <a:cs typeface="Source Sans Pro ExtraLight"/>
                </a:rPr>
                <a:t>5.</a:t>
              </a:r>
              <a:r>
                <a:rPr lang="zh-CN" altLang="en-US" sz="1400" b="1" dirty="0" smtClean="0">
                  <a:solidFill>
                    <a:schemeClr val="tx1"/>
                  </a:solidFill>
                  <a:latin typeface="+mj-ea"/>
                  <a:ea typeface="+mj-ea"/>
                  <a:cs typeface="Source Sans Pro ExtraLight"/>
                </a:rPr>
                <a:t>加速死亡</a:t>
              </a:r>
              <a:endParaRPr lang="en-US" sz="1400" b="1" dirty="0">
                <a:solidFill>
                  <a:schemeClr val="tx1"/>
                </a:solidFill>
                <a:latin typeface="+mj-ea"/>
                <a:ea typeface="+mj-ea"/>
                <a:cs typeface="Source Sans Pro ExtraLight"/>
              </a:endParaRPr>
            </a:p>
          </p:txBody>
        </p:sp>
        <p:pic>
          <p:nvPicPr>
            <p:cNvPr id="3" name="图片 2"/>
            <p:cNvPicPr>
              <a:picLocks/>
            </p:cNvPicPr>
            <p:nvPr/>
          </p:nvPicPr>
          <p:blipFill>
            <a:blip r:embed="rId8">
              <a:extLst>
                <a:ext uri="{28A0092B-C50C-407E-A947-70E740481C1C}">
                  <a14:useLocalDpi xmlns:a14="http://schemas.microsoft.com/office/drawing/2010/main" val="0"/>
                </a:ext>
              </a:extLst>
            </a:blip>
            <a:stretch>
              <a:fillRect/>
            </a:stretch>
          </p:blipFill>
          <p:spPr>
            <a:xfrm>
              <a:off x="6882576" y="2787774"/>
              <a:ext cx="2261424" cy="1704389"/>
            </a:xfrm>
            <a:prstGeom prst="rect">
              <a:avLst/>
            </a:prstGeom>
          </p:spPr>
        </p:pic>
      </p:grpSp>
      <p:grpSp>
        <p:nvGrpSpPr>
          <p:cNvPr id="8" name="组合 7"/>
          <p:cNvGrpSpPr/>
          <p:nvPr/>
        </p:nvGrpSpPr>
        <p:grpSpPr>
          <a:xfrm>
            <a:off x="5117580" y="262872"/>
            <a:ext cx="2922915" cy="2013429"/>
            <a:chOff x="4572000" y="654115"/>
            <a:chExt cx="2922915" cy="2013429"/>
          </a:xfrm>
        </p:grpSpPr>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72000" y="845759"/>
              <a:ext cx="2736395" cy="1821785"/>
            </a:xfrm>
            <a:prstGeom prst="rect">
              <a:avLst/>
            </a:prstGeom>
          </p:spPr>
        </p:pic>
        <p:sp>
          <p:nvSpPr>
            <p:cNvPr id="12" name="Rounded Rectangle 34"/>
            <p:cNvSpPr/>
            <p:nvPr/>
          </p:nvSpPr>
          <p:spPr>
            <a:xfrm>
              <a:off x="6156176" y="654115"/>
              <a:ext cx="1338739" cy="321320"/>
            </a:xfrm>
            <a:prstGeom prst="roundRect">
              <a:avLst>
                <a:gd name="adj" fmla="val 50000"/>
              </a:avLst>
            </a:prstGeom>
            <a:solidFill>
              <a:srgbClr val="C00000"/>
            </a:solidFill>
            <a:ln>
              <a:solidFill>
                <a:srgbClr val="C00000"/>
              </a:solid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400" b="1" dirty="0" smtClean="0">
                  <a:solidFill>
                    <a:schemeClr val="tx1"/>
                  </a:solidFill>
                  <a:latin typeface="+mj-ea"/>
                  <a:ea typeface="+mj-ea"/>
                  <a:cs typeface="Source Sans Pro ExtraLight"/>
                </a:rPr>
                <a:t>   </a:t>
              </a:r>
              <a:r>
                <a:rPr lang="en-US" altLang="zh-CN" sz="1400" b="1" dirty="0">
                  <a:solidFill>
                    <a:schemeClr val="tx1"/>
                  </a:solidFill>
                  <a:latin typeface="+mj-ea"/>
                  <a:ea typeface="+mj-ea"/>
                  <a:cs typeface="Source Sans Pro ExtraLight"/>
                </a:rPr>
                <a:t>4</a:t>
              </a:r>
              <a:r>
                <a:rPr lang="en-US" altLang="zh-CN" sz="1400" b="1" dirty="0" smtClean="0">
                  <a:solidFill>
                    <a:schemeClr val="tx1"/>
                  </a:solidFill>
                  <a:latin typeface="+mj-ea"/>
                  <a:ea typeface="+mj-ea"/>
                  <a:cs typeface="Source Sans Pro ExtraLight"/>
                </a:rPr>
                <a:t>.</a:t>
              </a:r>
              <a:r>
                <a:rPr lang="zh-CN" altLang="en-US" sz="1400" b="1" dirty="0" smtClean="0">
                  <a:solidFill>
                    <a:schemeClr val="tx1"/>
                  </a:solidFill>
                  <a:latin typeface="+mj-ea"/>
                  <a:ea typeface="+mj-ea"/>
                  <a:cs typeface="Source Sans Pro ExtraLight"/>
                </a:rPr>
                <a:t>出现幻觉</a:t>
              </a:r>
              <a:endParaRPr lang="en-US" sz="1400" b="1" dirty="0">
                <a:solidFill>
                  <a:schemeClr val="tx1"/>
                </a:solidFill>
                <a:latin typeface="+mj-ea"/>
                <a:ea typeface="+mj-ea"/>
                <a:cs typeface="Source Sans Pro ExtraLight"/>
              </a:endParaRPr>
            </a:p>
          </p:txBody>
        </p:sp>
      </p:grpSp>
    </p:spTree>
    <p:extLst>
      <p:ext uri="{BB962C8B-B14F-4D97-AF65-F5344CB8AC3E}">
        <p14:creationId xmlns:p14="http://schemas.microsoft.com/office/powerpoint/2010/main" val="20078412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1000"/>
                                        <p:tgtEl>
                                          <p:spTgt spid="5"/>
                                        </p:tgtEl>
                                      </p:cBhvr>
                                    </p:animEffect>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42"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42" presetClass="entr" presetSubtype="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18"/>
          <p:cNvSpPr txBox="1">
            <a:spLocks noChangeArrowheads="1"/>
          </p:cNvSpPr>
          <p:nvPr/>
        </p:nvSpPr>
        <p:spPr bwMode="gray">
          <a:xfrm>
            <a:off x="801981" y="268346"/>
            <a:ext cx="36260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smtClean="0">
                <a:solidFill>
                  <a:srgbClr val="C00000"/>
                </a:solidFill>
                <a:latin typeface="微软雅黑" panose="020B0503020204020204" pitchFamily="34" charset="-122"/>
                <a:ea typeface="微软雅黑" panose="020B0503020204020204" pitchFamily="34" charset="-122"/>
              </a:rPr>
              <a:t>吸毒对家庭的危害</a:t>
            </a:r>
            <a:endParaRPr lang="zh-CN" altLang="en-US" sz="2400" dirty="0">
              <a:solidFill>
                <a:srgbClr val="C00000"/>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123478"/>
            <a:ext cx="466725" cy="566737"/>
          </a:xfrm>
          <a:prstGeom prst="rect">
            <a:avLst/>
          </a:prstGeom>
        </p:spPr>
      </p:pic>
      <p:sp>
        <p:nvSpPr>
          <p:cNvPr id="16" name="文本框 2"/>
          <p:cNvSpPr txBox="1"/>
          <p:nvPr/>
        </p:nvSpPr>
        <p:spPr>
          <a:xfrm>
            <a:off x="801981" y="915566"/>
            <a:ext cx="7579994" cy="1384995"/>
          </a:xfrm>
          <a:prstGeom prst="rect">
            <a:avLst/>
          </a:prstGeom>
          <a:noFill/>
        </p:spPr>
        <p:txBody>
          <a:bodyPr wrap="square" rtlCol="0">
            <a:spAutoFit/>
          </a:bodyPr>
          <a:lstStyle/>
          <a:p>
            <a:pPr fontAlgn="auto">
              <a:lnSpc>
                <a:spcPct val="150000"/>
              </a:lnSpc>
              <a:spcBef>
                <a:spcPts val="0"/>
              </a:spcBef>
              <a:spcAft>
                <a:spcPts val="0"/>
              </a:spcAft>
            </a:pPr>
            <a:r>
              <a:rPr lang="zh-CN" altLang="en-US" sz="1400" dirty="0" smtClean="0">
                <a:solidFill>
                  <a:schemeClr val="bg1"/>
                </a:solidFill>
                <a:latin typeface="微软雅黑" panose="020B0503020204020204" pitchFamily="34" charset="-122"/>
                <a:ea typeface="微软雅黑" panose="020B0503020204020204" pitchFamily="34" charset="-122"/>
              </a:rPr>
              <a:t>    吸毒的费用是个“无底洞”普遍的工资收入根本不能满足吸毒的需要。即使有一定的经济基础也只能维持一时，因为永远不可能得到满足，结果只能是吸得一贫如洗，倾家荡产。很多吸毒者为满足毒瘾不惜遗弃老人，出卖子女，甚至胁迫妻女卖淫以获取毒资，直至妻离子散，家破人亡。</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rotWithShape="1">
          <a:blip r:embed="rId4" cstate="print">
            <a:extLst>
              <a:ext uri="{28A0092B-C50C-407E-A947-70E740481C1C}">
                <a14:useLocalDpi xmlns:a14="http://schemas.microsoft.com/office/drawing/2010/main" val="0"/>
              </a:ext>
            </a:extLst>
          </a:blip>
          <a:srcRect r="23263"/>
          <a:stretch/>
        </p:blipFill>
        <p:spPr>
          <a:xfrm>
            <a:off x="6128360" y="2931790"/>
            <a:ext cx="2311134" cy="1956133"/>
          </a:xfrm>
          <a:prstGeom prst="rect">
            <a:avLst/>
          </a:prstGeom>
          <a:ln w="38100">
            <a:solidFill>
              <a:schemeClr val="tx1"/>
            </a:solidFill>
          </a:ln>
        </p:spPr>
      </p:pic>
      <p:pic>
        <p:nvPicPr>
          <p:cNvPr id="18" name="图片 17"/>
          <p:cNvPicPr>
            <a:picLocks noChangeAspect="1"/>
          </p:cNvPicPr>
          <p:nvPr/>
        </p:nvPicPr>
        <p:blipFill rotWithShape="1">
          <a:blip r:embed="rId5">
            <a:extLst>
              <a:ext uri="{28A0092B-C50C-407E-A947-70E740481C1C}">
                <a14:useLocalDpi xmlns:a14="http://schemas.microsoft.com/office/drawing/2010/main" val="0"/>
              </a:ext>
            </a:extLst>
          </a:blip>
          <a:srcRect b="24990"/>
          <a:stretch/>
        </p:blipFill>
        <p:spPr>
          <a:xfrm>
            <a:off x="1043608" y="2931790"/>
            <a:ext cx="1484967" cy="1639521"/>
          </a:xfrm>
          <a:prstGeom prst="rect">
            <a:avLst/>
          </a:prstGeom>
          <a:ln w="38100">
            <a:solidFill>
              <a:schemeClr val="tx1"/>
            </a:solidFill>
          </a:ln>
        </p:spPr>
      </p:pic>
      <p:pic>
        <p:nvPicPr>
          <p:cNvPr id="20" name="图片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26117" y="4393740"/>
            <a:ext cx="1138371" cy="770298"/>
          </a:xfrm>
          <a:prstGeom prst="rect">
            <a:avLst/>
          </a:prstGeom>
        </p:spPr>
      </p:pic>
      <p:sp>
        <p:nvSpPr>
          <p:cNvPr id="9" name="Rounded Rectangle 32"/>
          <p:cNvSpPr/>
          <p:nvPr/>
        </p:nvSpPr>
        <p:spPr>
          <a:xfrm>
            <a:off x="962288" y="2589094"/>
            <a:ext cx="1652694" cy="321622"/>
          </a:xfrm>
          <a:prstGeom prst="roundRect">
            <a:avLst>
              <a:gd name="adj" fmla="val 50000"/>
            </a:avLst>
          </a:prstGeom>
          <a:solidFill>
            <a:srgbClr val="C00000"/>
          </a:solidFill>
          <a:ln>
            <a:solidFill>
              <a:srgbClr val="C00000"/>
            </a:solid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400" b="1" dirty="0" smtClean="0">
                <a:solidFill>
                  <a:schemeClr val="tx1"/>
                </a:solidFill>
                <a:latin typeface="+mj-ea"/>
                <a:ea typeface="+mj-ea"/>
                <a:cs typeface="Source Sans Pro ExtraLight"/>
              </a:rPr>
              <a:t>   </a:t>
            </a:r>
            <a:r>
              <a:rPr lang="en-US" altLang="zh-CN" sz="1400" b="1" dirty="0" smtClean="0">
                <a:solidFill>
                  <a:schemeClr val="tx1"/>
                </a:solidFill>
                <a:latin typeface="+mj-ea"/>
                <a:ea typeface="+mj-ea"/>
                <a:cs typeface="Source Sans Pro ExtraLight"/>
              </a:rPr>
              <a:t>1.</a:t>
            </a:r>
            <a:r>
              <a:rPr lang="zh-CN" altLang="en-US" sz="1400" b="1" dirty="0" smtClean="0">
                <a:solidFill>
                  <a:schemeClr val="tx1"/>
                </a:solidFill>
                <a:latin typeface="+mj-ea"/>
                <a:ea typeface="+mj-ea"/>
                <a:cs typeface="Source Sans Pro ExtraLight"/>
              </a:rPr>
              <a:t>摧毁</a:t>
            </a:r>
            <a:r>
              <a:rPr lang="zh-CN" altLang="en-US" sz="1400" b="1" dirty="0">
                <a:solidFill>
                  <a:schemeClr val="tx1"/>
                </a:solidFill>
                <a:latin typeface="+mj-ea"/>
                <a:ea typeface="+mj-ea"/>
                <a:cs typeface="Source Sans Pro ExtraLight"/>
              </a:rPr>
              <a:t>下一代</a:t>
            </a:r>
            <a:endParaRPr lang="en-US" sz="1400" b="1" dirty="0">
              <a:solidFill>
                <a:schemeClr val="tx1"/>
              </a:solidFill>
              <a:latin typeface="+mj-ea"/>
              <a:ea typeface="+mj-ea"/>
              <a:cs typeface="Source Sans Pro ExtraLight"/>
            </a:endParaRPr>
          </a:p>
        </p:txBody>
      </p:sp>
      <p:sp>
        <p:nvSpPr>
          <p:cNvPr id="10" name="Rounded Rectangle 32"/>
          <p:cNvSpPr/>
          <p:nvPr/>
        </p:nvSpPr>
        <p:spPr>
          <a:xfrm>
            <a:off x="6300192" y="2565708"/>
            <a:ext cx="1652694" cy="321622"/>
          </a:xfrm>
          <a:prstGeom prst="roundRect">
            <a:avLst>
              <a:gd name="adj" fmla="val 50000"/>
            </a:avLst>
          </a:prstGeom>
          <a:solidFill>
            <a:srgbClr val="C00000"/>
          </a:solidFill>
          <a:ln>
            <a:solidFill>
              <a:srgbClr val="C00000"/>
            </a:solid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400" b="1" dirty="0" smtClean="0">
                <a:solidFill>
                  <a:schemeClr val="tx1"/>
                </a:solidFill>
                <a:latin typeface="+mj-ea"/>
                <a:ea typeface="+mj-ea"/>
                <a:cs typeface="Source Sans Pro ExtraLight"/>
              </a:rPr>
              <a:t>   </a:t>
            </a:r>
            <a:r>
              <a:rPr lang="en-US" altLang="zh-CN" sz="1400" b="1" dirty="0" smtClean="0">
                <a:solidFill>
                  <a:schemeClr val="tx1"/>
                </a:solidFill>
                <a:latin typeface="+mj-ea"/>
                <a:ea typeface="+mj-ea"/>
                <a:cs typeface="Source Sans Pro ExtraLight"/>
              </a:rPr>
              <a:t>3.</a:t>
            </a:r>
            <a:r>
              <a:rPr lang="zh-CN" altLang="en-US" sz="1400" b="1" dirty="0">
                <a:solidFill>
                  <a:schemeClr val="tx1"/>
                </a:solidFill>
                <a:latin typeface="+mj-ea"/>
                <a:ea typeface="+mj-ea"/>
                <a:cs typeface="Source Sans Pro ExtraLight"/>
              </a:rPr>
              <a:t>一贫如洗</a:t>
            </a:r>
            <a:endParaRPr lang="en-US" sz="1400" b="1" dirty="0">
              <a:solidFill>
                <a:schemeClr val="tx1"/>
              </a:solidFill>
              <a:latin typeface="+mj-ea"/>
              <a:ea typeface="+mj-ea"/>
              <a:cs typeface="Source Sans Pro ExtraLight"/>
            </a:endParaRPr>
          </a:p>
        </p:txBody>
      </p:sp>
      <p:sp>
        <p:nvSpPr>
          <p:cNvPr id="11" name="Rounded Rectangle 32"/>
          <p:cNvSpPr/>
          <p:nvPr/>
        </p:nvSpPr>
        <p:spPr>
          <a:xfrm>
            <a:off x="3348277" y="2547511"/>
            <a:ext cx="1652694" cy="321622"/>
          </a:xfrm>
          <a:prstGeom prst="roundRect">
            <a:avLst>
              <a:gd name="adj" fmla="val 50000"/>
            </a:avLst>
          </a:prstGeom>
          <a:solidFill>
            <a:srgbClr val="C00000"/>
          </a:solidFill>
          <a:ln>
            <a:solidFill>
              <a:srgbClr val="C00000"/>
            </a:solid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400" b="1" dirty="0" smtClean="0">
                <a:solidFill>
                  <a:schemeClr val="tx1"/>
                </a:solidFill>
                <a:latin typeface="+mj-ea"/>
                <a:ea typeface="+mj-ea"/>
                <a:cs typeface="Source Sans Pro ExtraLight"/>
              </a:rPr>
              <a:t>   </a:t>
            </a:r>
            <a:r>
              <a:rPr lang="en-US" altLang="zh-CN" sz="1400" b="1" dirty="0">
                <a:solidFill>
                  <a:schemeClr val="tx1"/>
                </a:solidFill>
                <a:latin typeface="+mj-ea"/>
                <a:ea typeface="+mj-ea"/>
                <a:cs typeface="Source Sans Pro ExtraLight"/>
              </a:rPr>
              <a:t>2</a:t>
            </a:r>
            <a:r>
              <a:rPr lang="en-US" altLang="zh-CN" sz="1400" b="1" dirty="0" smtClean="0">
                <a:solidFill>
                  <a:schemeClr val="tx1"/>
                </a:solidFill>
                <a:latin typeface="+mj-ea"/>
                <a:ea typeface="+mj-ea"/>
                <a:cs typeface="Source Sans Pro ExtraLight"/>
              </a:rPr>
              <a:t>.</a:t>
            </a:r>
            <a:r>
              <a:rPr lang="zh-CN" altLang="en-US" sz="1400" b="1" dirty="0">
                <a:solidFill>
                  <a:schemeClr val="tx1"/>
                </a:solidFill>
                <a:latin typeface="+mj-ea"/>
                <a:ea typeface="+mj-ea"/>
                <a:cs typeface="Source Sans Pro ExtraLight"/>
              </a:rPr>
              <a:t>妻离子散</a:t>
            </a:r>
            <a:endParaRPr lang="en-US" sz="1400" b="1" dirty="0">
              <a:solidFill>
                <a:schemeClr val="tx1"/>
              </a:solidFill>
              <a:latin typeface="+mj-ea"/>
              <a:ea typeface="+mj-ea"/>
              <a:cs typeface="Source Sans Pro ExtraLight"/>
            </a:endParaRPr>
          </a:p>
        </p:txBody>
      </p:sp>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43808" y="2951584"/>
            <a:ext cx="2745211" cy="2058908"/>
          </a:xfrm>
          <a:prstGeom prst="rect">
            <a:avLst/>
          </a:prstGeom>
        </p:spPr>
      </p:pic>
    </p:spTree>
    <p:extLst>
      <p:ext uri="{BB962C8B-B14F-4D97-AF65-F5344CB8AC3E}">
        <p14:creationId xmlns:p14="http://schemas.microsoft.com/office/powerpoint/2010/main" val="10303395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100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1000"/>
                                        <p:tgtEl>
                                          <p:spTgt spid="16"/>
                                        </p:tgtEl>
                                      </p:cBhvr>
                                    </p:animEffect>
                                  </p:childTnLst>
                                </p:cTn>
                              </p:par>
                            </p:childTnLst>
                          </p:cTn>
                        </p:par>
                        <p:par>
                          <p:cTn id="8" fill="hold">
                            <p:stCondLst>
                              <p:cond delay="2000"/>
                            </p:stCondLst>
                            <p:childTnLst>
                              <p:par>
                                <p:cTn id="9" presetID="6"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circle(in)">
                                      <p:cBhvr>
                                        <p:cTn id="11" dur="2000"/>
                                        <p:tgtEl>
                                          <p:spTgt spid="18"/>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2000" fill="hold"/>
                                        <p:tgtEl>
                                          <p:spTgt spid="9"/>
                                        </p:tgtEl>
                                        <p:attrNameLst>
                                          <p:attrName>ppt_w</p:attrName>
                                        </p:attrNameLst>
                                      </p:cBhvr>
                                      <p:tavLst>
                                        <p:tav tm="0">
                                          <p:val>
                                            <p:fltVal val="0"/>
                                          </p:val>
                                        </p:tav>
                                        <p:tav tm="100000">
                                          <p:val>
                                            <p:strVal val="#ppt_w"/>
                                          </p:val>
                                        </p:tav>
                                      </p:tavLst>
                                    </p:anim>
                                    <p:anim calcmode="lin" valueType="num">
                                      <p:cBhvr>
                                        <p:cTn id="15" dur="2000" fill="hold"/>
                                        <p:tgtEl>
                                          <p:spTgt spid="9"/>
                                        </p:tgtEl>
                                        <p:attrNameLst>
                                          <p:attrName>ppt_h</p:attrName>
                                        </p:attrNameLst>
                                      </p:cBhvr>
                                      <p:tavLst>
                                        <p:tav tm="0">
                                          <p:val>
                                            <p:fltVal val="0"/>
                                          </p:val>
                                        </p:tav>
                                        <p:tav tm="100000">
                                          <p:val>
                                            <p:strVal val="#ppt_h"/>
                                          </p:val>
                                        </p:tav>
                                      </p:tavLst>
                                    </p:anim>
                                    <p:animEffect transition="in" filter="fade">
                                      <p:cBhvr>
                                        <p:cTn id="16" dur="2000"/>
                                        <p:tgtEl>
                                          <p:spTgt spid="9"/>
                                        </p:tgtEl>
                                      </p:cBhvr>
                                    </p:animEffect>
                                  </p:childTnLst>
                                </p:cTn>
                              </p:par>
                            </p:childTnLst>
                          </p:cTn>
                        </p:par>
                        <p:par>
                          <p:cTn id="17" fill="hold">
                            <p:stCondLst>
                              <p:cond delay="4000"/>
                            </p:stCondLst>
                            <p:childTnLst>
                              <p:par>
                                <p:cTn id="18" presetID="6" presetClass="entr" presetSubtype="16"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circle(in)">
                                      <p:cBhvr>
                                        <p:cTn id="20" dur="2000"/>
                                        <p:tgtEl>
                                          <p:spTgt spid="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2000" fill="hold"/>
                                        <p:tgtEl>
                                          <p:spTgt spid="11"/>
                                        </p:tgtEl>
                                        <p:attrNameLst>
                                          <p:attrName>ppt_w</p:attrName>
                                        </p:attrNameLst>
                                      </p:cBhvr>
                                      <p:tavLst>
                                        <p:tav tm="0">
                                          <p:val>
                                            <p:fltVal val="0"/>
                                          </p:val>
                                        </p:tav>
                                        <p:tav tm="100000">
                                          <p:val>
                                            <p:strVal val="#ppt_w"/>
                                          </p:val>
                                        </p:tav>
                                      </p:tavLst>
                                    </p:anim>
                                    <p:anim calcmode="lin" valueType="num">
                                      <p:cBhvr>
                                        <p:cTn id="24" dur="2000" fill="hold"/>
                                        <p:tgtEl>
                                          <p:spTgt spid="11"/>
                                        </p:tgtEl>
                                        <p:attrNameLst>
                                          <p:attrName>ppt_h</p:attrName>
                                        </p:attrNameLst>
                                      </p:cBhvr>
                                      <p:tavLst>
                                        <p:tav tm="0">
                                          <p:val>
                                            <p:fltVal val="0"/>
                                          </p:val>
                                        </p:tav>
                                        <p:tav tm="100000">
                                          <p:val>
                                            <p:strVal val="#ppt_h"/>
                                          </p:val>
                                        </p:tav>
                                      </p:tavLst>
                                    </p:anim>
                                    <p:animEffect transition="in" filter="fade">
                                      <p:cBhvr>
                                        <p:cTn id="25" dur="2000"/>
                                        <p:tgtEl>
                                          <p:spTgt spid="11"/>
                                        </p:tgtEl>
                                      </p:cBhvr>
                                    </p:animEffect>
                                  </p:childTnLst>
                                </p:cTn>
                              </p:par>
                            </p:childTnLst>
                          </p:cTn>
                        </p:par>
                        <p:par>
                          <p:cTn id="26" fill="hold">
                            <p:stCondLst>
                              <p:cond delay="6000"/>
                            </p:stCondLst>
                            <p:childTnLst>
                              <p:par>
                                <p:cTn id="27" presetID="6" presetClass="entr" presetSubtype="16"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circle(in)">
                                      <p:cBhvr>
                                        <p:cTn id="29" dur="2000"/>
                                        <p:tgtEl>
                                          <p:spTgt spid="1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2000" fill="hold"/>
                                        <p:tgtEl>
                                          <p:spTgt spid="10"/>
                                        </p:tgtEl>
                                        <p:attrNameLst>
                                          <p:attrName>ppt_w</p:attrName>
                                        </p:attrNameLst>
                                      </p:cBhvr>
                                      <p:tavLst>
                                        <p:tav tm="0">
                                          <p:val>
                                            <p:fltVal val="0"/>
                                          </p:val>
                                        </p:tav>
                                        <p:tav tm="100000">
                                          <p:val>
                                            <p:strVal val="#ppt_w"/>
                                          </p:val>
                                        </p:tav>
                                      </p:tavLst>
                                    </p:anim>
                                    <p:anim calcmode="lin" valueType="num">
                                      <p:cBhvr>
                                        <p:cTn id="33" dur="2000" fill="hold"/>
                                        <p:tgtEl>
                                          <p:spTgt spid="10"/>
                                        </p:tgtEl>
                                        <p:attrNameLst>
                                          <p:attrName>ppt_h</p:attrName>
                                        </p:attrNameLst>
                                      </p:cBhvr>
                                      <p:tavLst>
                                        <p:tav tm="0">
                                          <p:val>
                                            <p:fltVal val="0"/>
                                          </p:val>
                                        </p:tav>
                                        <p:tav tm="100000">
                                          <p:val>
                                            <p:strVal val="#ppt_h"/>
                                          </p:val>
                                        </p:tav>
                                      </p:tavLst>
                                    </p:anim>
                                    <p:animEffect transition="in" filter="fade">
                                      <p:cBhvr>
                                        <p:cTn id="34"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6117" y="4393740"/>
            <a:ext cx="1138371" cy="770298"/>
          </a:xfrm>
          <a:prstGeom prst="rect">
            <a:avLst/>
          </a:prstGeom>
        </p:spPr>
      </p:pic>
      <p:sp>
        <p:nvSpPr>
          <p:cNvPr id="14" name="Text Box 18"/>
          <p:cNvSpPr txBox="1">
            <a:spLocks noChangeArrowheads="1"/>
          </p:cNvSpPr>
          <p:nvPr/>
        </p:nvSpPr>
        <p:spPr bwMode="gray">
          <a:xfrm>
            <a:off x="801981" y="268346"/>
            <a:ext cx="36260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smtClean="0">
                <a:solidFill>
                  <a:srgbClr val="C00000"/>
                </a:solidFill>
                <a:latin typeface="微软雅黑" panose="020B0503020204020204" pitchFamily="34" charset="-122"/>
                <a:ea typeface="微软雅黑" panose="020B0503020204020204" pitchFamily="34" charset="-122"/>
              </a:rPr>
              <a:t>吸毒对社会的危害</a:t>
            </a:r>
            <a:endParaRPr lang="zh-CN" altLang="en-US" sz="2400" dirty="0">
              <a:solidFill>
                <a:srgbClr val="C00000"/>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512" y="123478"/>
            <a:ext cx="466725" cy="566737"/>
          </a:xfrm>
          <a:prstGeom prst="rect">
            <a:avLst/>
          </a:prstGeom>
        </p:spPr>
      </p:pic>
      <p:sp>
        <p:nvSpPr>
          <p:cNvPr id="16" name="文本框 2"/>
          <p:cNvSpPr txBox="1"/>
          <p:nvPr/>
        </p:nvSpPr>
        <p:spPr>
          <a:xfrm>
            <a:off x="815308" y="915566"/>
            <a:ext cx="7579994" cy="1023742"/>
          </a:xfrm>
          <a:prstGeom prst="rect">
            <a:avLst/>
          </a:prstGeom>
          <a:noFill/>
        </p:spPr>
        <p:txBody>
          <a:bodyPr wrap="square" rtlCol="0">
            <a:spAutoFit/>
          </a:bodyPr>
          <a:lstStyle/>
          <a:p>
            <a:pPr fontAlgn="auto">
              <a:lnSpc>
                <a:spcPct val="150000"/>
              </a:lnSpc>
              <a:spcBef>
                <a:spcPts val="0"/>
              </a:spcBef>
              <a:spcAft>
                <a:spcPts val="0"/>
              </a:spcAft>
            </a:pPr>
            <a:r>
              <a:rPr lang="zh-CN" altLang="en-US" sz="1400" dirty="0" smtClean="0">
                <a:solidFill>
                  <a:schemeClr val="bg1"/>
                </a:soli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 </a:t>
            </a:r>
            <a:r>
              <a:rPr lang="zh-CN" altLang="en-US" sz="1400" dirty="0" smtClean="0">
                <a:solidFill>
                  <a:schemeClr val="bg1"/>
                </a:solidFill>
                <a:latin typeface="微软雅黑" panose="020B0503020204020204" pitchFamily="34" charset="-122"/>
                <a:ea typeface="微软雅黑" panose="020B0503020204020204" pitchFamily="34" charset="-122"/>
              </a:rPr>
              <a:t> </a:t>
            </a:r>
            <a:r>
              <a:rPr lang="zh-CN" altLang="en-US" sz="1400" dirty="0" smtClean="0">
                <a:solidFill>
                  <a:schemeClr val="bg1"/>
                </a:solidFill>
                <a:latin typeface="微软雅黑" panose="020B0503020204020204" pitchFamily="34" charset="-122"/>
                <a:ea typeface="微软雅黑" panose="020B0503020204020204" pitchFamily="34" charset="-122"/>
              </a:rPr>
              <a:t>吸毒</a:t>
            </a:r>
            <a:r>
              <a:rPr lang="zh-CN" altLang="en-US" sz="1400" dirty="0" smtClean="0">
                <a:solidFill>
                  <a:schemeClr val="bg1"/>
                </a:solidFill>
                <a:latin typeface="微软雅黑" panose="020B0503020204020204" pitchFamily="34" charset="-122"/>
                <a:ea typeface="微软雅黑" panose="020B0503020204020204" pitchFamily="34" charset="-122"/>
              </a:rPr>
              <a:t>首先导致身体疾病，影响生产，其次是造成社会财富的巨大损失和浪费，同时毒品活动还造成环境恶化，缩小了人类的</a:t>
            </a:r>
            <a:r>
              <a:rPr lang="zh-CN" altLang="en-US" sz="1400" dirty="0" smtClean="0">
                <a:solidFill>
                  <a:schemeClr val="bg1"/>
                </a:solidFill>
                <a:latin typeface="微软雅黑" panose="020B0503020204020204" pitchFamily="34" charset="-122"/>
                <a:ea typeface="微软雅黑" panose="020B0503020204020204" pitchFamily="34" charset="-122"/>
              </a:rPr>
              <a:t>生存空间，毒品活动不仅扰乱</a:t>
            </a:r>
            <a:r>
              <a:rPr lang="zh-CN" altLang="en-US" sz="1400" dirty="0" smtClean="0">
                <a:solidFill>
                  <a:schemeClr val="bg1"/>
                </a:solidFill>
                <a:latin typeface="微软雅黑" panose="020B0503020204020204" pitchFamily="34" charset="-122"/>
                <a:ea typeface="微软雅黑" panose="020B0503020204020204" pitchFamily="34" charset="-122"/>
              </a:rPr>
              <a:t>社会</a:t>
            </a:r>
            <a:r>
              <a:rPr lang="zh-CN" altLang="en-US" sz="1400" dirty="0" smtClean="0">
                <a:solidFill>
                  <a:schemeClr val="bg1"/>
                </a:solidFill>
                <a:latin typeface="微软雅黑" panose="020B0503020204020204" pitchFamily="34" charset="-122"/>
                <a:ea typeface="微软雅黑" panose="020B0503020204020204" pitchFamily="34" charset="-122"/>
              </a:rPr>
              <a:t>治安而且易诱发各种</a:t>
            </a:r>
            <a:r>
              <a:rPr lang="zh-CN" altLang="en-US" sz="1400" dirty="0" smtClean="0">
                <a:solidFill>
                  <a:schemeClr val="bg1"/>
                </a:solidFill>
                <a:latin typeface="微软雅黑" panose="020B0503020204020204" pitchFamily="34" charset="-122"/>
                <a:ea typeface="微软雅黑" panose="020B0503020204020204" pitchFamily="34" charset="-122"/>
              </a:rPr>
              <a:t>违法犯罪活动</a:t>
            </a:r>
            <a:r>
              <a:rPr lang="zh-CN" altLang="en-US" sz="1400" dirty="0" smtClean="0">
                <a:solidFill>
                  <a:schemeClr val="bg1"/>
                </a:solidFill>
                <a:latin typeface="微软雅黑" panose="020B0503020204020204" pitchFamily="34" charset="-122"/>
                <a:ea typeface="微软雅黑" panose="020B0503020204020204" pitchFamily="34" charset="-122"/>
              </a:rPr>
              <a:t>，给</a:t>
            </a:r>
            <a:r>
              <a:rPr lang="zh-CN" altLang="en-US" sz="1400" dirty="0" smtClean="0">
                <a:solidFill>
                  <a:schemeClr val="bg1"/>
                </a:solidFill>
                <a:latin typeface="微软雅黑" panose="020B0503020204020204" pitchFamily="34" charset="-122"/>
                <a:ea typeface="微软雅黑" panose="020B0503020204020204" pitchFamily="34" charset="-122"/>
              </a:rPr>
              <a:t>社会安定带来巨大威胁</a:t>
            </a:r>
            <a:r>
              <a:rPr lang="zh-CN" altLang="en-US" sz="1400" dirty="0" smtClean="0">
                <a:solidFill>
                  <a:schemeClr val="bg1"/>
                </a:solidFill>
                <a:latin typeface="微软雅黑" panose="020B0503020204020204" pitchFamily="34" charset="-122"/>
                <a:ea typeface="微软雅黑" panose="020B0503020204020204" pitchFamily="34" charset="-122"/>
              </a:rPr>
              <a:t>。</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13978" y="2931539"/>
            <a:ext cx="1887041" cy="1462364"/>
          </a:xfrm>
          <a:prstGeom prst="rect">
            <a:avLst/>
          </a:prstGeom>
          <a:ln w="38100">
            <a:solidFill>
              <a:schemeClr val="tx1"/>
            </a:solidFill>
          </a:ln>
        </p:spPr>
      </p:pic>
      <p:sp>
        <p:nvSpPr>
          <p:cNvPr id="9" name="Rounded Rectangle 32"/>
          <p:cNvSpPr/>
          <p:nvPr/>
        </p:nvSpPr>
        <p:spPr>
          <a:xfrm>
            <a:off x="1983329" y="2609917"/>
            <a:ext cx="1652694" cy="321622"/>
          </a:xfrm>
          <a:prstGeom prst="roundRect">
            <a:avLst>
              <a:gd name="adj" fmla="val 50000"/>
            </a:avLst>
          </a:prstGeom>
          <a:solidFill>
            <a:srgbClr val="C00000"/>
          </a:solidFill>
          <a:ln>
            <a:solidFill>
              <a:srgbClr val="C00000"/>
            </a:solid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400" b="1" dirty="0" smtClean="0">
                <a:solidFill>
                  <a:schemeClr val="tx1"/>
                </a:solidFill>
                <a:latin typeface="+mj-ea"/>
                <a:ea typeface="+mj-ea"/>
                <a:cs typeface="Source Sans Pro ExtraLight"/>
              </a:rPr>
              <a:t>   </a:t>
            </a:r>
            <a:r>
              <a:rPr lang="en-US" altLang="zh-CN" sz="1400" b="1" dirty="0" smtClean="0">
                <a:solidFill>
                  <a:schemeClr val="tx1"/>
                </a:solidFill>
                <a:latin typeface="+mj-ea"/>
                <a:ea typeface="+mj-ea"/>
                <a:cs typeface="Source Sans Pro ExtraLight"/>
              </a:rPr>
              <a:t>1.</a:t>
            </a:r>
            <a:r>
              <a:rPr lang="zh-CN" altLang="en-US" sz="1400" b="1" dirty="0" smtClean="0">
                <a:solidFill>
                  <a:schemeClr val="tx1"/>
                </a:solidFill>
                <a:latin typeface="+mj-ea"/>
                <a:ea typeface="+mj-ea"/>
                <a:cs typeface="Source Sans Pro ExtraLight"/>
              </a:rPr>
              <a:t>扰乱社会治安</a:t>
            </a:r>
            <a:endParaRPr lang="en-US" sz="1400" b="1" dirty="0">
              <a:solidFill>
                <a:schemeClr val="tx1"/>
              </a:solidFill>
              <a:latin typeface="+mj-ea"/>
              <a:ea typeface="+mj-ea"/>
              <a:cs typeface="Source Sans Pro ExtraLight"/>
            </a:endParaRPr>
          </a:p>
        </p:txBody>
      </p:sp>
      <p:sp>
        <p:nvSpPr>
          <p:cNvPr id="10" name="Rounded Rectangle 32"/>
          <p:cNvSpPr/>
          <p:nvPr/>
        </p:nvSpPr>
        <p:spPr>
          <a:xfrm>
            <a:off x="6013301" y="2449106"/>
            <a:ext cx="1652694" cy="321622"/>
          </a:xfrm>
          <a:prstGeom prst="roundRect">
            <a:avLst>
              <a:gd name="adj" fmla="val 50000"/>
            </a:avLst>
          </a:prstGeom>
          <a:solidFill>
            <a:srgbClr val="C00000"/>
          </a:solidFill>
          <a:ln>
            <a:solidFill>
              <a:srgbClr val="C00000"/>
            </a:solid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400" b="1" dirty="0" smtClean="0">
                <a:solidFill>
                  <a:schemeClr val="tx1"/>
                </a:solidFill>
                <a:latin typeface="+mj-ea"/>
                <a:ea typeface="+mj-ea"/>
                <a:cs typeface="Source Sans Pro ExtraLight"/>
              </a:rPr>
              <a:t>   </a:t>
            </a:r>
            <a:r>
              <a:rPr lang="en-US" altLang="zh-CN" sz="1400" b="1" dirty="0">
                <a:solidFill>
                  <a:schemeClr val="tx1"/>
                </a:solidFill>
                <a:latin typeface="+mj-ea"/>
                <a:ea typeface="+mj-ea"/>
                <a:cs typeface="Source Sans Pro ExtraLight"/>
              </a:rPr>
              <a:t>2</a:t>
            </a:r>
            <a:r>
              <a:rPr lang="en-US" altLang="zh-CN" sz="1400" b="1" dirty="0" smtClean="0">
                <a:solidFill>
                  <a:schemeClr val="tx1"/>
                </a:solidFill>
                <a:latin typeface="+mj-ea"/>
                <a:ea typeface="+mj-ea"/>
                <a:cs typeface="Source Sans Pro ExtraLight"/>
              </a:rPr>
              <a:t>.</a:t>
            </a:r>
            <a:r>
              <a:rPr lang="zh-CN" altLang="en-US" sz="1400" b="1" dirty="0" smtClean="0">
                <a:solidFill>
                  <a:schemeClr val="tx1"/>
                </a:solidFill>
                <a:latin typeface="+mj-ea"/>
                <a:ea typeface="+mj-ea"/>
                <a:cs typeface="Source Sans Pro ExtraLight"/>
              </a:rPr>
              <a:t>失去劳动力</a:t>
            </a:r>
            <a:endParaRPr lang="en-US" sz="1400" b="1" dirty="0">
              <a:solidFill>
                <a:schemeClr val="tx1"/>
              </a:solidFill>
              <a:latin typeface="+mj-ea"/>
              <a:ea typeface="+mj-ea"/>
              <a:cs typeface="Source Sans Pro ExtraLight"/>
            </a:endParaRPr>
          </a:p>
        </p:txBody>
      </p:sp>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51720" y="3018009"/>
            <a:ext cx="2376264" cy="1375731"/>
          </a:xfrm>
          <a:prstGeom prst="rect">
            <a:avLst/>
          </a:prstGeom>
          <a:ln w="38100" cap="sq">
            <a:solidFill>
              <a:srgbClr val="000000"/>
            </a:solidFill>
            <a:prstDash val="solid"/>
            <a:miter lim="800000"/>
          </a:ln>
          <a:effectLst>
            <a:glow rad="63500">
              <a:schemeClr val="accent5">
                <a:satMod val="175000"/>
                <a:alpha val="40000"/>
              </a:schemeClr>
            </a:glow>
            <a:innerShdw blurRad="63500" dist="50800" dir="10800000">
              <a:prstClr val="black">
                <a:alpha val="50000"/>
              </a:prstClr>
            </a:innerShdw>
          </a:effectLst>
        </p:spPr>
      </p:pic>
    </p:spTree>
    <p:extLst>
      <p:ext uri="{BB962C8B-B14F-4D97-AF65-F5344CB8AC3E}">
        <p14:creationId xmlns:p14="http://schemas.microsoft.com/office/powerpoint/2010/main" val="40843910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100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1000"/>
                                        <p:tgtEl>
                                          <p:spTgt spid="16"/>
                                        </p:tgtEl>
                                      </p:cBhvr>
                                    </p:animEffect>
                                  </p:childTnLst>
                                </p:cTn>
                              </p:par>
                              <p:par>
                                <p:cTn id="8" presetID="10" presetClass="entr" presetSubtype="0" fill="hold" nodeType="withEffect">
                                  <p:stCondLst>
                                    <p:cond delay="10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53" presetClass="entr" presetSubtype="16" fill="hold" grpId="0" nodeType="withEffect">
                                  <p:stCondLst>
                                    <p:cond delay="100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779" y="9224"/>
            <a:ext cx="9309100" cy="5237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TextBox 33"/>
          <p:cNvSpPr txBox="1"/>
          <p:nvPr/>
        </p:nvSpPr>
        <p:spPr>
          <a:xfrm>
            <a:off x="4215204" y="2571750"/>
            <a:ext cx="2492991" cy="646331"/>
          </a:xfrm>
          <a:prstGeom prst="rect">
            <a:avLst/>
          </a:prstGeom>
          <a:noFill/>
        </p:spPr>
        <p:txBody>
          <a:bodyPr wrap="none" rtlCol="0">
            <a:spAutoFit/>
          </a:bodyPr>
          <a:lstStyle/>
          <a:p>
            <a:pPr marL="0" lvl="1" algn="ctr"/>
            <a:r>
              <a:rPr lang="zh-CN" altLang="en-US" sz="3600" b="1" dirty="0" smtClean="0">
                <a:solidFill>
                  <a:srgbClr val="C00000"/>
                </a:solidFill>
                <a:latin typeface="+mj-ea"/>
                <a:ea typeface="+mj-ea"/>
              </a:rPr>
              <a:t>毒品的</a:t>
            </a:r>
            <a:r>
              <a:rPr lang="zh-CN" altLang="en-US" sz="3600" b="1" dirty="0">
                <a:solidFill>
                  <a:srgbClr val="C00000"/>
                </a:solidFill>
                <a:latin typeface="+mj-ea"/>
                <a:ea typeface="+mj-ea"/>
              </a:rPr>
              <a:t>认识</a:t>
            </a:r>
            <a:endParaRPr lang="en-US" altLang="zh-CN" sz="3600" b="1" dirty="0">
              <a:solidFill>
                <a:srgbClr val="C00000"/>
              </a:solidFill>
              <a:latin typeface="+mj-ea"/>
              <a:ea typeface="+mj-ea"/>
            </a:endParaRPr>
          </a:p>
        </p:txBody>
      </p:sp>
      <p:grpSp>
        <p:nvGrpSpPr>
          <p:cNvPr id="35" name="组合 34"/>
          <p:cNvGrpSpPr/>
          <p:nvPr/>
        </p:nvGrpSpPr>
        <p:grpSpPr>
          <a:xfrm>
            <a:off x="2483768" y="2220464"/>
            <a:ext cx="1602228" cy="1359398"/>
            <a:chOff x="1881842" y="2656049"/>
            <a:chExt cx="2397222" cy="2093640"/>
          </a:xfrm>
        </p:grpSpPr>
        <p:grpSp>
          <p:nvGrpSpPr>
            <p:cNvPr id="36" name="组合 35"/>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3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no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4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tx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37"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38" name="TextBox 93"/>
            <p:cNvSpPr txBox="1"/>
            <p:nvPr/>
          </p:nvSpPr>
          <p:spPr>
            <a:xfrm>
              <a:off x="2575311" y="3250047"/>
              <a:ext cx="1157729" cy="995429"/>
            </a:xfrm>
            <a:prstGeom prst="rect">
              <a:avLst/>
            </a:prstGeom>
            <a:noFill/>
          </p:spPr>
          <p:txBody>
            <a:bodyPr wrap="square" rtlCol="0">
              <a:spAutoFit/>
            </a:bodyPr>
            <a:lstStyle/>
            <a:p>
              <a:r>
                <a:rPr lang="en-US" altLang="zh-CN" sz="3600" b="1" smtClean="0">
                  <a:latin typeface="+mj-ea"/>
                  <a:ea typeface="+mj-ea"/>
                </a:rPr>
                <a:t>02</a:t>
              </a:r>
              <a:endParaRPr lang="zh-CN" altLang="en-US" sz="3600" b="1" dirty="0">
                <a:latin typeface="+mj-ea"/>
                <a:ea typeface="+mj-ea"/>
              </a:endParaRPr>
            </a:p>
          </p:txBody>
        </p:sp>
      </p:grpSp>
      <p:sp>
        <p:nvSpPr>
          <p:cNvPr id="11" name="云形标注 10"/>
          <p:cNvSpPr/>
          <p:nvPr/>
        </p:nvSpPr>
        <p:spPr>
          <a:xfrm>
            <a:off x="3949686" y="618207"/>
            <a:ext cx="3456384" cy="989459"/>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主要</a:t>
            </a:r>
            <a:r>
              <a:rPr lang="zh-CN" altLang="en-US" dirty="0" smtClean="0"/>
              <a:t>的毒品有哪些？</a:t>
            </a:r>
            <a:endParaRPr lang="zh-CN" altLang="en-US" dirty="0"/>
          </a:p>
        </p:txBody>
      </p:sp>
    </p:spTree>
    <p:extLst>
      <p:ext uri="{BB962C8B-B14F-4D97-AF65-F5344CB8AC3E}">
        <p14:creationId xmlns:p14="http://schemas.microsoft.com/office/powerpoint/2010/main" val="3069447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50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p:tgtEl>
                                              <p:spTgt spid="34"/>
                                            </p:tgtEl>
                                            <p:attrNameLst>
                                              <p:attrName>ppt_x</p:attrName>
                                            </p:attrNameLst>
                                          </p:cBhvr>
                                          <p:tavLst>
                                            <p:tav tm="0">
                                              <p:val>
                                                <p:strVal val="#ppt_x-#ppt_w*1.125000"/>
                                              </p:val>
                                            </p:tav>
                                            <p:tav tm="100000">
                                              <p:val>
                                                <p:strVal val="#ppt_x"/>
                                              </p:val>
                                            </p:tav>
                                          </p:tavLst>
                                        </p:anim>
                                        <p:animEffect transition="in" filter="wipe(right)">
                                          <p:cBhvr>
                                            <p:cTn id="8" dur="500"/>
                                            <p:tgtEl>
                                              <p:spTgt spid="34"/>
                                            </p:tgtEl>
                                          </p:cBhvr>
                                        </p:animEffect>
                                      </p:childTnLst>
                                    </p:cTn>
                                  </p:par>
                                  <p:par>
                                    <p:cTn id="9" presetID="2" presetClass="entr" presetSubtype="3" accel="52000" fill="hold" nodeType="withEffect" p14:presetBounceEnd="38000">
                                      <p:stCondLst>
                                        <p:cond delay="250"/>
                                      </p:stCondLst>
                                      <p:childTnLst>
                                        <p:set>
                                          <p:cBhvr>
                                            <p:cTn id="10" dur="1" fill="hold">
                                              <p:stCondLst>
                                                <p:cond delay="0"/>
                                              </p:stCondLst>
                                            </p:cTn>
                                            <p:tgtEl>
                                              <p:spTgt spid="35"/>
                                            </p:tgtEl>
                                            <p:attrNameLst>
                                              <p:attrName>style.visibility</p:attrName>
                                            </p:attrNameLst>
                                          </p:cBhvr>
                                          <p:to>
                                            <p:strVal val="visible"/>
                                          </p:to>
                                        </p:set>
                                        <p:anim calcmode="lin" valueType="num" p14:bounceEnd="38000">
                                          <p:cBhvr additive="base">
                                            <p:cTn id="11" dur="2000" fill="hold"/>
                                            <p:tgtEl>
                                              <p:spTgt spid="35"/>
                                            </p:tgtEl>
                                            <p:attrNameLst>
                                              <p:attrName>ppt_x</p:attrName>
                                            </p:attrNameLst>
                                          </p:cBhvr>
                                          <p:tavLst>
                                            <p:tav tm="0">
                                              <p:val>
                                                <p:strVal val="1+#ppt_w/2"/>
                                              </p:val>
                                            </p:tav>
                                            <p:tav tm="100000">
                                              <p:val>
                                                <p:strVal val="#ppt_x"/>
                                              </p:val>
                                            </p:tav>
                                          </p:tavLst>
                                        </p:anim>
                                        <p:anim calcmode="lin" valueType="num" p14:bounceEnd="38000">
                                          <p:cBhvr additive="base">
                                            <p:cTn id="12" dur="2000" fill="hold"/>
                                            <p:tgtEl>
                                              <p:spTgt spid="3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50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p:tgtEl>
                                              <p:spTgt spid="34"/>
                                            </p:tgtEl>
                                            <p:attrNameLst>
                                              <p:attrName>ppt_x</p:attrName>
                                            </p:attrNameLst>
                                          </p:cBhvr>
                                          <p:tavLst>
                                            <p:tav tm="0">
                                              <p:val>
                                                <p:strVal val="#ppt_x-#ppt_w*1.125000"/>
                                              </p:val>
                                            </p:tav>
                                            <p:tav tm="100000">
                                              <p:val>
                                                <p:strVal val="#ppt_x"/>
                                              </p:val>
                                            </p:tav>
                                          </p:tavLst>
                                        </p:anim>
                                        <p:animEffect transition="in" filter="wipe(right)">
                                          <p:cBhvr>
                                            <p:cTn id="8" dur="500"/>
                                            <p:tgtEl>
                                              <p:spTgt spid="34"/>
                                            </p:tgtEl>
                                          </p:cBhvr>
                                        </p:animEffect>
                                      </p:childTnLst>
                                    </p:cTn>
                                  </p:par>
                                  <p:par>
                                    <p:cTn id="9" presetID="2" presetClass="entr" presetSubtype="3" accel="52000" fill="hold" nodeType="withEffect">
                                      <p:stCondLst>
                                        <p:cond delay="25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2000" fill="hold"/>
                                            <p:tgtEl>
                                              <p:spTgt spid="35"/>
                                            </p:tgtEl>
                                            <p:attrNameLst>
                                              <p:attrName>ppt_x</p:attrName>
                                            </p:attrNameLst>
                                          </p:cBhvr>
                                          <p:tavLst>
                                            <p:tav tm="0">
                                              <p:val>
                                                <p:strVal val="1+#ppt_w/2"/>
                                              </p:val>
                                            </p:tav>
                                            <p:tav tm="100000">
                                              <p:val>
                                                <p:strVal val="#ppt_x"/>
                                              </p:val>
                                            </p:tav>
                                          </p:tavLst>
                                        </p:anim>
                                        <p:anim calcmode="lin" valueType="num">
                                          <p:cBhvr additive="base">
                                            <p:cTn id="12" dur="2000" fill="hold"/>
                                            <p:tgtEl>
                                              <p:spTgt spid="3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123478"/>
            <a:ext cx="466725" cy="566737"/>
          </a:xfrm>
          <a:prstGeom prst="rect">
            <a:avLst/>
          </a:prstGeom>
        </p:spPr>
      </p:pic>
      <p:sp>
        <p:nvSpPr>
          <p:cNvPr id="23" name="Rectangle 39"/>
          <p:cNvSpPr>
            <a:spLocks noChangeArrowheads="1"/>
          </p:cNvSpPr>
          <p:nvPr/>
        </p:nvSpPr>
        <p:spPr bwMode="auto">
          <a:xfrm>
            <a:off x="639493" y="957377"/>
            <a:ext cx="123110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1600" b="1" dirty="0" smtClean="0">
                <a:solidFill>
                  <a:srgbClr val="C00000"/>
                </a:solidFill>
                <a:ea typeface="微软雅黑" panose="020B0503020204020204" pitchFamily="34" charset="-122"/>
                <a:sym typeface="Arial" panose="020B0604020202020204" pitchFamily="34" charset="0"/>
              </a:rPr>
              <a:t>什么是毒品？</a:t>
            </a:r>
            <a:endParaRPr lang="en-US" altLang="zh-CN" sz="1600" b="1" dirty="0">
              <a:solidFill>
                <a:srgbClr val="C00000"/>
              </a:solidFill>
              <a:ea typeface="微软雅黑" panose="020B0503020204020204" pitchFamily="34" charset="-122"/>
              <a:sym typeface="Arial" panose="020B0604020202020204" pitchFamily="34" charset="0"/>
            </a:endParaRPr>
          </a:p>
        </p:txBody>
      </p:sp>
      <p:grpSp>
        <p:nvGrpSpPr>
          <p:cNvPr id="24" name="Group 37"/>
          <p:cNvGrpSpPr>
            <a:grpSpLocks/>
          </p:cNvGrpSpPr>
          <p:nvPr/>
        </p:nvGrpSpPr>
        <p:grpSpPr bwMode="auto">
          <a:xfrm>
            <a:off x="679288" y="2589950"/>
            <a:ext cx="3676686" cy="632322"/>
            <a:chOff x="466617" y="471849"/>
            <a:chExt cx="2615384" cy="463657"/>
          </a:xfrm>
        </p:grpSpPr>
        <p:sp>
          <p:nvSpPr>
            <p:cNvPr id="25" name="TextBox 11"/>
            <p:cNvSpPr txBox="1">
              <a:spLocks noChangeArrowheads="1"/>
            </p:cNvSpPr>
            <p:nvPr/>
          </p:nvSpPr>
          <p:spPr bwMode="auto">
            <a:xfrm>
              <a:off x="1038613" y="565901"/>
              <a:ext cx="2043388" cy="315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1400" smtClean="0">
                  <a:solidFill>
                    <a:schemeClr val="bg1">
                      <a:lumMod val="85000"/>
                      <a:lumOff val="15000"/>
                    </a:schemeClr>
                  </a:solidFill>
                  <a:latin typeface="+mj-ea"/>
                  <a:ea typeface="+mj-ea"/>
                </a:rPr>
                <a:t>可卡因和可卡叶、吗啡型药物、大麻</a:t>
              </a:r>
            </a:p>
            <a:p>
              <a:endParaRPr lang="zh-CN" altLang="en-US" sz="1400" dirty="0">
                <a:solidFill>
                  <a:schemeClr val="bg1">
                    <a:lumMod val="85000"/>
                    <a:lumOff val="15000"/>
                  </a:schemeClr>
                </a:solidFill>
                <a:latin typeface="+mj-ea"/>
                <a:ea typeface="+mj-ea"/>
              </a:endParaRPr>
            </a:p>
          </p:txBody>
        </p:sp>
        <p:sp>
          <p:nvSpPr>
            <p:cNvPr id="26" name="Oval 13"/>
            <p:cNvSpPr/>
            <p:nvPr/>
          </p:nvSpPr>
          <p:spPr>
            <a:xfrm>
              <a:off x="466617" y="471849"/>
              <a:ext cx="464045" cy="46365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450478">
                <a:defRPr/>
              </a:pPr>
              <a:r>
                <a:rPr lang="zh-CN" altLang="en-US" sz="1400" smtClean="0">
                  <a:solidFill>
                    <a:schemeClr val="tx1"/>
                  </a:solidFill>
                  <a:latin typeface="Arial" panose="020B0604020202020204" pitchFamily="34" charset="0"/>
                  <a:ea typeface="微软雅黑" panose="020B0503020204020204" pitchFamily="34" charset="-122"/>
                  <a:sym typeface="Arial" panose="020B0604020202020204" pitchFamily="34" charset="0"/>
                </a:rPr>
                <a:t>传统毒品</a:t>
              </a:r>
              <a:endParaRPr lang="en-US" sz="1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Group 42"/>
          <p:cNvGrpSpPr>
            <a:grpSpLocks/>
          </p:cNvGrpSpPr>
          <p:nvPr/>
        </p:nvGrpSpPr>
        <p:grpSpPr bwMode="auto">
          <a:xfrm>
            <a:off x="4788023" y="2502192"/>
            <a:ext cx="3816425" cy="861646"/>
            <a:chOff x="466617" y="433184"/>
            <a:chExt cx="2714785" cy="631905"/>
          </a:xfrm>
        </p:grpSpPr>
        <p:sp>
          <p:nvSpPr>
            <p:cNvPr id="28" name="TextBox 15"/>
            <p:cNvSpPr txBox="1">
              <a:spLocks noChangeArrowheads="1"/>
            </p:cNvSpPr>
            <p:nvPr/>
          </p:nvSpPr>
          <p:spPr bwMode="auto">
            <a:xfrm>
              <a:off x="1061749" y="433184"/>
              <a:ext cx="2119653" cy="631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400" smtClean="0">
                  <a:solidFill>
                    <a:schemeClr val="bg1">
                      <a:lumMod val="85000"/>
                      <a:lumOff val="15000"/>
                    </a:schemeClr>
                  </a:solidFill>
                  <a:ea typeface="微软雅黑" panose="020B0503020204020204" pitchFamily="34" charset="-122"/>
                  <a:sym typeface="Arial" panose="020B0604020202020204" pitchFamily="34" charset="0"/>
                </a:rPr>
                <a:t>安定类药物、安非他明等人工合成兴奋剂、安眠镇静剂</a:t>
              </a:r>
            </a:p>
            <a:p>
              <a:endParaRPr lang="zh-CN" altLang="en-US" sz="1399" dirty="0">
                <a:solidFill>
                  <a:schemeClr val="bg1">
                    <a:lumMod val="85000"/>
                    <a:lumOff val="15000"/>
                  </a:schemeClr>
                </a:solidFill>
                <a:ea typeface="微软雅黑" panose="020B0503020204020204" pitchFamily="34" charset="-122"/>
                <a:sym typeface="Arial" panose="020B0604020202020204" pitchFamily="34" charset="0"/>
              </a:endParaRPr>
            </a:p>
          </p:txBody>
        </p:sp>
        <p:sp>
          <p:nvSpPr>
            <p:cNvPr id="29" name="Oval 17"/>
            <p:cNvSpPr/>
            <p:nvPr/>
          </p:nvSpPr>
          <p:spPr>
            <a:xfrm>
              <a:off x="466617" y="474158"/>
              <a:ext cx="461660" cy="46134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450478">
                <a:defRPr/>
              </a:pPr>
              <a:r>
                <a:rPr lang="zh-CN" altLang="en-US" sz="14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新型毒品</a:t>
              </a:r>
              <a:endParaRPr lang="en-US" sz="1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07788" y="3356198"/>
            <a:ext cx="1823791" cy="1615815"/>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70089" y="3419620"/>
            <a:ext cx="2481618" cy="1488970"/>
          </a:xfrm>
          <a:prstGeom prst="rect">
            <a:avLst/>
          </a:prstGeom>
        </p:spPr>
      </p:pic>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279" y="4288221"/>
            <a:ext cx="1294311" cy="875817"/>
          </a:xfrm>
          <a:prstGeom prst="rect">
            <a:avLst/>
          </a:prstGeom>
        </p:spPr>
      </p:pic>
      <p:sp>
        <p:nvSpPr>
          <p:cNvPr id="2" name="TextBox 1"/>
          <p:cNvSpPr txBox="1"/>
          <p:nvPr/>
        </p:nvSpPr>
        <p:spPr>
          <a:xfrm>
            <a:off x="673980" y="1419622"/>
            <a:ext cx="7848872" cy="738664"/>
          </a:xfrm>
          <a:prstGeom prst="rect">
            <a:avLst/>
          </a:prstGeom>
          <a:noFill/>
        </p:spPr>
        <p:txBody>
          <a:bodyPr wrap="square" lIns="0" tIns="0" rIns="0" bIns="0" rtlCol="0">
            <a:spAutoFit/>
          </a:bodyPr>
          <a:lstStyle/>
          <a:p>
            <a:r>
              <a:rPr lang="zh-CN" altLang="en-US" sz="1600" dirty="0">
                <a:solidFill>
                  <a:schemeClr val="bg1"/>
                </a:solidFill>
              </a:rPr>
              <a:t>根据</a:t>
            </a:r>
            <a:r>
              <a:rPr lang="en-US" altLang="zh-CN" sz="1600" dirty="0">
                <a:solidFill>
                  <a:schemeClr val="bg1"/>
                </a:solidFill>
              </a:rPr>
              <a:t>《</a:t>
            </a:r>
            <a:r>
              <a:rPr lang="zh-CN" altLang="en-US" sz="1600" dirty="0">
                <a:solidFill>
                  <a:schemeClr val="bg1"/>
                </a:solidFill>
                <a:hlinkClick r:id="rId7"/>
              </a:rPr>
              <a:t>中华人民共和国刑法</a:t>
            </a:r>
            <a:r>
              <a:rPr lang="en-US" altLang="zh-CN" sz="1600" dirty="0">
                <a:solidFill>
                  <a:schemeClr val="bg1"/>
                </a:solidFill>
              </a:rPr>
              <a:t>》</a:t>
            </a:r>
            <a:r>
              <a:rPr lang="zh-CN" altLang="en-US" sz="1600" dirty="0">
                <a:solidFill>
                  <a:schemeClr val="bg1"/>
                </a:solidFill>
              </a:rPr>
              <a:t>第</a:t>
            </a:r>
            <a:r>
              <a:rPr lang="en-US" altLang="zh-CN" sz="1600" dirty="0">
                <a:solidFill>
                  <a:schemeClr val="bg1"/>
                </a:solidFill>
              </a:rPr>
              <a:t>357</a:t>
            </a:r>
            <a:r>
              <a:rPr lang="zh-CN" altLang="en-US" sz="1600" dirty="0">
                <a:solidFill>
                  <a:schemeClr val="bg1"/>
                </a:solidFill>
              </a:rPr>
              <a:t>条规定，毒品是指</a:t>
            </a:r>
            <a:r>
              <a:rPr lang="zh-CN" altLang="en-US" sz="1600" dirty="0">
                <a:solidFill>
                  <a:schemeClr val="bg1"/>
                </a:solidFill>
                <a:hlinkClick r:id="rId8"/>
              </a:rPr>
              <a:t>鸦片</a:t>
            </a:r>
            <a:r>
              <a:rPr lang="zh-CN" altLang="en-US" sz="1600" dirty="0">
                <a:solidFill>
                  <a:schemeClr val="bg1"/>
                </a:solidFill>
              </a:rPr>
              <a:t>、</a:t>
            </a:r>
            <a:r>
              <a:rPr lang="zh-CN" altLang="en-US" sz="1600" dirty="0">
                <a:solidFill>
                  <a:schemeClr val="bg1"/>
                </a:solidFill>
                <a:hlinkClick r:id="rId9"/>
              </a:rPr>
              <a:t>海洛因</a:t>
            </a:r>
            <a:r>
              <a:rPr lang="zh-CN" altLang="en-US" sz="1600" dirty="0">
                <a:solidFill>
                  <a:schemeClr val="bg1"/>
                </a:solidFill>
              </a:rPr>
              <a:t>、</a:t>
            </a:r>
            <a:r>
              <a:rPr lang="zh-CN" altLang="en-US" sz="1600" dirty="0">
                <a:solidFill>
                  <a:schemeClr val="bg1"/>
                </a:solidFill>
                <a:hlinkClick r:id="rId10"/>
              </a:rPr>
              <a:t>甲基苯丙胺</a:t>
            </a:r>
            <a:r>
              <a:rPr lang="en-US" altLang="zh-CN" sz="1600" dirty="0">
                <a:solidFill>
                  <a:schemeClr val="bg1"/>
                </a:solidFill>
              </a:rPr>
              <a:t>(</a:t>
            </a:r>
            <a:r>
              <a:rPr lang="zh-CN" altLang="en-US" sz="1600" dirty="0">
                <a:solidFill>
                  <a:schemeClr val="bg1"/>
                </a:solidFill>
              </a:rPr>
              <a:t>冰毒</a:t>
            </a:r>
            <a:r>
              <a:rPr lang="en-US" altLang="zh-CN" sz="1600" dirty="0">
                <a:solidFill>
                  <a:schemeClr val="bg1"/>
                </a:solidFill>
              </a:rPr>
              <a:t>)</a:t>
            </a:r>
            <a:r>
              <a:rPr lang="zh-CN" altLang="en-US" sz="1600" dirty="0">
                <a:solidFill>
                  <a:schemeClr val="bg1"/>
                </a:solidFill>
              </a:rPr>
              <a:t>、吗啡、大麻、</a:t>
            </a:r>
            <a:r>
              <a:rPr lang="zh-CN" altLang="en-US" sz="1600" dirty="0">
                <a:solidFill>
                  <a:schemeClr val="bg1"/>
                </a:solidFill>
                <a:hlinkClick r:id="rId11"/>
              </a:rPr>
              <a:t>可卡因</a:t>
            </a:r>
            <a:r>
              <a:rPr lang="zh-CN" altLang="en-US" sz="1600" dirty="0">
                <a:solidFill>
                  <a:schemeClr val="bg1"/>
                </a:solidFill>
              </a:rPr>
              <a:t>以及国家规定管制的其他能够使人形成瘾癖的麻醉药品和精神药品。</a:t>
            </a:r>
            <a:r>
              <a:rPr lang="zh-CN" altLang="en-US" sz="1600" dirty="0"/>
              <a:t>麻醉药品</a:t>
            </a:r>
            <a:endParaRPr lang="zh-CN" altLang="en-US" sz="1600" b="1" dirty="0" smtClean="0">
              <a:solidFill>
                <a:schemeClr val="accent6"/>
              </a:solidFill>
              <a:latin typeface="微软雅黑" pitchFamily="34" charset="-122"/>
              <a:ea typeface="微软雅黑" pitchFamily="34" charset="-122"/>
            </a:endParaRPr>
          </a:p>
        </p:txBody>
      </p:sp>
    </p:spTree>
    <p:extLst>
      <p:ext uri="{BB962C8B-B14F-4D97-AF65-F5344CB8AC3E}">
        <p14:creationId xmlns:p14="http://schemas.microsoft.com/office/powerpoint/2010/main" val="30512514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2000"/>
                                        <p:tgtEl>
                                          <p:spTgt spid="2"/>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childTnLst>
                                </p:cTn>
                              </p:par>
                            </p:childTnLst>
                          </p:cTn>
                        </p:par>
                        <p:par>
                          <p:cTn id="16" fill="hold">
                            <p:stCondLst>
                              <p:cond delay="3500"/>
                            </p:stCondLst>
                            <p:childTnLst>
                              <p:par>
                                <p:cTn id="17" presetID="21" presetClass="entr" presetSubtype="1"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heel(1)">
                                      <p:cBhvr>
                                        <p:cTn id="19" dur="2000"/>
                                        <p:tgtEl>
                                          <p:spTgt spid="30"/>
                                        </p:tgtEl>
                                      </p:cBhvr>
                                    </p:animEffect>
                                  </p:childTnLst>
                                </p:cTn>
                              </p:par>
                            </p:childTnLst>
                          </p:cTn>
                        </p:par>
                        <p:par>
                          <p:cTn id="20" fill="hold">
                            <p:stCondLst>
                              <p:cond delay="5500"/>
                            </p:stCondLst>
                            <p:childTnLst>
                              <p:par>
                                <p:cTn id="21" presetID="10"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childTnLst>
                                </p:cTn>
                              </p:par>
                            </p:childTnLst>
                          </p:cTn>
                        </p:par>
                        <p:par>
                          <p:cTn id="24" fill="hold">
                            <p:stCondLst>
                              <p:cond delay="6500"/>
                            </p:stCondLst>
                            <p:childTnLst>
                              <p:par>
                                <p:cTn id="25" presetID="21" presetClass="entr" presetSubtype="1"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heel(1)">
                                      <p:cBhvr>
                                        <p:cTn id="2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RESOURCE_PATHS_HASH_PRESENTER" val="1e23aa3dfefa2dda7d344b154acf39862a589a"/>
  <p:tag name="ISPRING_PLAYERS_CUSTOMIZATION" val="UEsDBBQAAgAIAImQhEf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iZCER6uvADQSAwAAYQsAACcAAAB1bml2ZXJzYWwvZmxhc2hfcHVibGlzaGluZ19zZXR0aW5ncy54bWzVVt1SGjEUvucpMul4KYsWq2V2cTr8TB0VGKFVr5ywCWzGbLJNsiBe9Wn6YH2SnmwEYbTOqnWmDheQk3O+8/+R8PAmFWjGtOFKRninWsOIyVhRLqcR/jbqbh9gZCyRlAglWYSlwuiwWQmzfCy4SYbMWlA1CGCkaWQ2wom1WSMI5vN5lZtMu1slcgv4phqrNMg0M0xapoNMkAV82UXGDG5WKgiFXnSqaC4Y4hRCkNxFR0RXEJPgwKuNSXw91SqXtKWE0khPxxH+UGu5z1LHQ7V5yqRLzjRB6MS2QSjlLh4ihvyWoYTxaQKB79cxmnNqkwjv1h0KaAcPUQpsnwNxKC0FyUh7B58ySyixxB+9P8turFkKvIguJEl5PIIb5PKPcHt09fVy0Dk7OeodX436/ZPR0cAHUdgEmzhhsOkohIBUrmO28hMSa0mcQNxgMyHCsDBYFy3VJkpuBOfOaKwE1L6wgnlIx4z2SMrWujG85rILmjsYTSARsYjwF82JwIhbIni8Mjb52Fhui/531zURYMGcMXQ6xPfufXXihGjD1sNa3hhX87h5rnJB0ULlSPBrhqxCkH+ewq+EofXmoIlWaSGF8bHICA4eZ5zNGT0sanoH+DdHl+AizcESJjcTzHoPP3J+i8ZsojTgMjKDGQc5Nx6/+izgjBhzD0qWMW4NT47anaujXrtzseUSJHRGZPxMcGg4SzP7FvgEcpcKXAihoJprEFCZmOSGFf2hnBZqZdIs7Tshs6LprpEFKLSbQzweEy5iGE0uc1YWMCYSKSkWiMSwQsaN0Iyr3IDED4uHNi8K0JsiLotQp7BB4ExTpsug1XZ2P9b3Pu0ffG5Ug98/f20/aXRHKwNBnDfPK60niWVFLg93LgwcFzxODVbn/yczDM4638vUtde5GJXqZmdYCq5fRqt/XEbrzFPZYI3GypidEy2BiN6Fag84c+oJGlhT8JRbRv/lOrxgpF/1b+f34W1G+g1zfs0av5uU/Wn1cNp4KYXBo085d5NyyVMohGPv1fuvuVevwdvr0atKBdA2n8XNyh9QSwMEFAACAAgAiZCER+ShKwC+AgAAVQoAACEAAAB1bml2ZXJzYWwvZmxhc2hfc2tpbl9zZXR0aW5ncy54bWyVVsFu2zAMve8rguxeZ+u6boAaIE1ToEC3FmvRu2wzthBZMiQ5Xf5+oizXUhInXogCEfkeSVEkU6I3TMw/TSYkk1yqFzCGiUKjptNNWH4zTRtjpLjIpDAgzIWQqqJ8Ov987z4kcchzLLkFNZazphn0YWazy/vFbAzFx7i6RhkiZLKqqdg9ykJepDTbFEo2Ij+bWrmrQXEmNpjRz+vlajAAZ9o8GKiinFY/UMZRagVaA6b0fYVylsVpCryLNHOfkZw+1Onb79G2TDPjaIsvKEO0mhYQF3m2RBnGC+s9fpVrlNMEA3+NhV5+RRmEcroDFTtfXKEMMmTd1P/TI7WSBRY05px+xA8OlzS342cJdzOUswS8EAY6+wq+PN/uUAKQ/xrOPcFxVZI/Y133FgI+esphblQDJOlOrU2X8v2pMXY+YL6mXFtAqOpBzzbpZ9rozk2s63F/4J2JPPTlNT3kTfKmgmWbcOAu1vf45fLW7YrQ6YcuyFDB1iuDFHtlj/xt63qADJQ98oWzHJ4E3x1msG9qSd0j31L/nKfrb60gqD3m3tqdOitGesTR1UGqXtFhKpnDXGM6r6wCfDeSOF2bUnKQExF0ywpqmBS/EJfu3GU0SfYMvteOdxYxzHA41nAuR7umw3K5c9yP3ho3ZPuz0F+uPU+M3eI3U2oMzcrK/izp6cTz7JjYwkyT4wzckxYO6kGsZcBxsYdIFVUbUK9S8rFhhDSgx7qX7XANwUkS1IAkx6tMvJNj5RdNlYJa2VdjoLsqx8oWWLKi5PbPvDF4h3yPMWBtqaa0/gRlH30ZKHwTAFVZ2XVte2gtVcMN47CFbvgDhbvy0N2Itl061HAL8whrE7ac14zqSb8r+l6Jd0igP4J/s2lFjvcsI9re0FS7m0WT363hPpdoMXfrDJsv3GTu7HspcmzthxW0Svx38h9QSwMEFAACAAgAiZCER9XqJ9PnAgAAcgoAACYAAAB1bml2ZXJzYWwvaHRtbF9wdWJsaXNoaW5nX3NldHRpbmdzLnhtbNVWzU4bMRC+5yksVxzJAqWFok1QRYKIoElE0gInNFk7WQuvvbW9CeHUp+mD9Uk6XhNIBEULgqpVDonHM9988xvH+9eZJFNurNCqQTfrG5RwlWgm1KRBvw4P13cpsQ4UA6kVb1ClKdlv1uK8GElh0wF3DlUtQRhl93LXoKlz+V4UzWazurC58bdaFg7xbT3RWZQbbrly3ES5hDl+uXnOLW3WaoTEQfRFs0JyIhhSUMKzA3nkMkmjoDWC5GpidKHYgZbaEDMZNei7jQP/WegEpJbIuPKx2SYKvdjtAWPC0wE5EDecpFxMUuS9s03JTDCXNujWtkdB7eghSokdQgCPcqAxFuVu4TPugIGDcAz+HL92diEIIjZXkIlkiDfEh9+greHl0UW/fXrS6R5fDnu9k2GnH0iUNtEqThytOoqRkC5Mwu/8xOAcJCnyRpsxSMvjaFm0UBtrtULOn8lIS0x9aUXJGJnKeYN+NgIkJcKBFMndrQMz4e5QSIzB227Wx8rRe8AQb5KCsXzZ0eLG+iwmzTNdSEbmuiBSXHHiNMGIigx/pZwsp5uMjc5KqQTriJWCcTIVfMbZfpmlW8A/ObpAF1mBltiKueQuePheiBsy4mNtEJfDFJsW5cIG/PqzgHOw9h4UFhzXBiedVvuy0221z9d8gMCmoJJngmMJeZa7t8AHjF1pdCGlxmwuQWBmEigsL+vDBCvVqoRZ2XcK07LovpAlKJZbIJ+AiRcJtpZQBa8KmIAiWsk5gQSHwvoWmgpdWJSEZgnQ9kUEgykRqqQ6wQWFzgzjpgraxubW++0PH3d2P+3Vo18/fq4/aXS7KPoSvLewKQ6eXBV36+LhzMWRn9DHh92Z4m/Nev+0/a1Kprrt82Gl+rQHleB6VbR6x1W0TsNy6i8tpipmZ2AUrpb/QrWLW3ASVi7uQSky4Th7zQZ/QZM+/Y8UWviVmvQNo3hy1P7dIMLp7gGy8uKIo0efRDWUr74Tm7XfUEsDBBQAAgAIAImQhEcAu+QqngEAAB8GAAAfAAAAdW5pdmVyc2FsL2h0bWxfc2tpbl9zZXR0aW5ncy5qc42UTW/CMAyG7/wKlF0n1I0xtt0QH9IkDpPGbdohLaZUpEmVhI4O8d9XlwFN6o7FF/Ly5HXsKt53uuViEeu+dPfV72r/5u4rDVCzegu3ri5a9BR1ZkSyhEWSgkgkMA/JT0fP8uFCUMZMVqZh8Y62pubHFP6z4sLU8Yyw0IRmqMM5AX4R2o46/H0WO7W6jjXVGh1urVWyFylpQdqeVDrlFcNuZtWql+jBKgd9BV3xCBzTIOjPRkEbeXEcDDHqXKTSjMtirmLVC3m0ibXaymVb/nWRgS4/+eY37fNwPHXsRGLsq4XUTzx9wmgnMw3GwG/exykGCQsegqj5BtX6A3WMmwV5dJ6YxJ7o0R1Gnc54DI0uBWMMF5OlV6ObQ4wmZ2Fnj0T/HsMhBC9AN6xGAwwHVNk2+8cHzLSKsSMNtNnzMyoUXyYyPnKTAIPk8LJo29a9S6EPEwzmPCHlPaE19fzSttnhg4YArTOWTnmNl3dO2QlKlEQORWjUtMrpOWL9OYL7jy7j1vJonZbjoRyOZRu43oBeKCXK239eu6efq3P4AVBLAwQUAAIACACJkIRH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iZCER7DtXVduAAAAdgAAABwAAAB1bml2ZXJzYWwvbG9jYWxfc2V0dGluZ3MueG1sDcw9DsIwDEDhvaewvJefjaFpNzYQEuUAVmNQJMdGiYXg9nh7w6c3Ld8q8OHWi2nC4+6AwLpZLvpK+FjP4wmhO2kmMeWEagjLPExiG8md3QN2eAv9uK1cI5yvVEPeGndWJ48zjHCJ57Nwxv08/AFQSwMEFAACAAgAA3TL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iZCER1xY5FeMAgAAagcAACkAAAB1bml2ZXJzYWwvc2tpbl9jdXN0b21pemF0aW9uX3NldHRpbmdzLnhtbJVVS27bMBDd9xSEDxCTIvUDHAP6UIWBIg2aAF3TMuMKkUmDpNOk0AV6hqKLZtEDdJlNT9M2xyhp1x+5iuNoVuS8N8N5HA0H+roS2UIbOas+MVNJccGNqcRUD18BMChlLdW54pqb5UZ7Cwg246e9Pw/3j59/PP788uvh+++v33pAGyYmTE1Oe1es1ry3Yq65oLKO8cIYKU5KKQwX5kRINWN1D9ywemEjFsuv13+eKG+4egHtipV8P1m4/J5ltTL5obNOTilncybu3sipPBmz8nqq5EJMjjnjh7s5V3UlrjfgOMxod5a60mZk+KzjbDRydgRrbi9R8+3RAursMLFmY16388FjGPu5Dsiwx7ypdGV2mAly1smcsynv0hw+gRY2fAc8gTCEhziG35oNGnvOutE1u+PqBSeS88X8hU0zV3LqtO2iHbjQDa2WbGJ/9w0nh84Oc1xdLt0xd9LSiuTO1rhBf2eWLMdNf3/erAK9r8REfhyJK/mPuB4wmfPqIQQrgUAUJlEe2RVJiQdCQj0agZz6mfXFOI9xZn25h7JBfy/EKq7ipR0q3VEH/Zb3f8JIaK7MSEz47RC30buudgWvlZXf4vQwIM6addZmKRUBBNlJQxsvwRgHIPNzlMMmDOMwQYBC4kPcpJFrQYB8H8VBg0LPx3ZVxIGNQmgcABIS4uWNRz3LBkmS5l7WhDhGKLHZaBRnTVGktucBQgiTvPEDXKQQWDS2MRIcOQFxjlMcNEmaoAiDIivSgjQ0p0Hmg8ijAYQNSVMM4VbcbXW7cm13jy5nLeczATuvoNO77bZ2cw3KhVIWfMlntssNB2Om+cj28fk7ekHPLpPL0duzVQNbqHs210htN23lTz6nfwFQSwMEFAACAAgAirpzR4LIvt4RCgAA+B4AABcAAAB1bml2ZXJzYWwvdW5pdmVyc2FsLnBuZ+2Z/1cTVxbA466rri62rlJKSonttrD9ItTlS5BvU79W241UKUUpIbSoqabyJWkaAkmm1SrLQYguW1GIyWlpQUtJuiKFaCBWCiNFJkspDEhMhECmEEkIaRJCmJmdwGnds7/sH7D5Yc7MvZ87b+57775735lX+vreVwJWU1dTKJSAPbt37KdQljMolN9yV60gNVUbYhDytoy3/5VtFCUcMkkKy9lbGVsplH9K1yy8/TtS/n3+7oM8CmVth+9aBuVdPkShhJbv2bH1jcKs6XvA7cMjbytGR66kstNjnz+T+jj99IZlQSde3v945vIfVgX+JewUk7l99dsvPXYre/npjS+t6Mne0PzqurGwU6+mrfho/+XAp099f/mNBPv1QwlvlQhwURQPSjfaDs7k6zTogyhjFqp/p3EYFdHaWstp+ExJZPvsJyrN3FiQdq5Umjy/inTv/vB118uw5PZwkFoKGqI9cyapI5vUfxjIBsepiveqRd4RI7zyN6Tqqy3eZ0jFwng40L2S4lPMH9KOi47UW5eTwgFnt6Q7qH3mlGY9KWUPECORkwnLyMeuw4u4ap1Pzdzla5sf7AODfuAHfuAHfuAHfuAHfuAHfuAHfuAHfuAHfuAHfvD/AIZcLMDdt8b3U1FyjuH7gfhhdr8PbByK9lmtimX42In/iWberAkDCY+uba4hEreWqUDPa5H4AynxU2e6dj5Nfv/O8MUbUSXsCE4F+e7c+3rkWvMR7+ECCW56gsCNyUePC0OLK9QVKhT3KVN4x7FxRqXW+4lOO9cPeOLAA3LrnYmL/dUc8mMGlRZrZonPE3Pg4HlUPyWzwTlyUzWuqcvj4ilO34sLmLGHdrZFYL5mppLeudGFk04efu071gJEnEXFgtBUKHkl2iw2Bj2bKOz/Li3MZvylcanDXg4QHcDtmGHeflSSDiWGozESBW1AOFu3B3tdc+MXs7ag5seKc6f0tqkLqFkzyLfmddR1s3f0xpDYZhUhOxs75LXxxI14s1rYbxMI18cykv90TEn2v5CO1lJ1nuK/hg6E6Ac26/o8F/ZeIlKHoz1nLqtXUCj37yWikcmbYlYK+Hd4fEkjt/fb1KFf4bTYIZAkICzdwd4O5pMOGebMw47AHTXzQWQDgy3tzrFio9cQjo/S8NFOeru9nNVK/GyTuG9o/6XMgXOkljmuFYBYLTYdT20FWlSoFxa0O36A9ESmFWorX+oe7BloKiOH2TymrBDCcPF9piTAvvJetMdM13rG6gFssozKTh0v0gcDuF0Kjg41bS7oEurtXxb8V9seHYiPcVjejGQzjlKRHMObiwOUhzIlbTMm4O80N3gIXChZ4G2+eTBdHmOzyNE4YiOYBKnFgDlOx7cWDxe50o5FWKcuIFuAni1Q8Q1Jl2XbKYR5KN9s00s0B0YTbZPsTRLA3Ddyp3OC2W4cP5lbnVmzFtWyt+n2KAh5gfHrOFOiWfLg4udRoeFTU6jWLcGYkTVDFpznTTRTgblvH5nd7ETdVxaDpT7BeHifRUl3Xi04HqJHzkpNrwDzfRwFmmGT82eC3aAGUJYFZLm6S9OveFobcrJQqtvpNFGxjEgkzq0I+CLKyiGaPuJ2xdBUVCkHry8asdE92TVh0soCN2YDiUqv8slvokJp7k9jGXChqM9ywd249GVPjXHOmclL6gx2x0wOv6hu4QQIWSXygAoF9oCt+JnTZDrjdSTGE++CXdjzFbwHwWzTOD5ET+Nx0yENHAN7mNMF5XiYZcJygWcg2d3oIn3IdbM7jeeOhYtrzeNpyUN13T2x9AqIrg+WVjrmTiS6ILQt62sIAgxgLgsknKfbDDJp5LwThexzTe1L4SA3ixe+kWWgzHRQNiLlDPXwt95sXptkSrN0WqbKvCu6m7em0kaE62PCyYi16CE+LOX8DDkdPZmOwiS8YK2UIzFCGV6rhn5sb1ZnXTdwr53AEMcl+hS22Z0DgzaYePzX0EhJtTTWx5tetOoy7K2x2+FP1qE4OQ6DJ5H4WftmxPFjq4qlakhV2rarYwNDgauOumN7F6PDJLN4hmHPpRe2K5sdzeZkNxKH4ZnIrr5g9wvpVqvjLbe2rLoy3TcVSO4wlrA9AnFXL7wGJqJFFZby/LaDDyfiinMwte29TNY7RY1PqQKkUTB1VqToxmrD0gFO9w1v2jPIkR6Pzdkny6Brr1RXkmucD8cBbr4BTWR9c5QL6Ez2p096IS6Mub0RiNFx1Wvc2dvdIPqaUWnpBEx4+S32LSX9bnPlB+Vek1IKZ0benugfilbjovJ4s7hhcZ0f9eXPPyOZKQVd2KuVEH/CRJ3NqErOfVRmv36K4E90Du9ujYgtXAiIStm3FADBiDCT44Bi3DXKKt3pnmAk+SbmzYxAFtpzrfKpxcGfOHm8OgRZezcYHZdySiZx83VDPvuPKuhSQWgx2O7NUdEtE/FmTZ8KjVNq0euEXiLqoCFPjJ5pYEJ6hY1rvC98YvHsLbEX9NCJeJ97jd6p9trBs0h4YChYDDfIUa72nQm9EtL8MjKtsEnyxe3glOFodfJhbuOnujids1WOXyPDfykof6rrLvjgnHW9aNf0i8yap5C4vJtQ3o9J8OeKUg3L8L6s91w/jUnOGoa6hB/B016ejH6Lf2cgyyUr8ZWfD3WnfQVHbS1KZcv4WfcEP9Z1Y/2ByK5bwWzM2yoRiayW1ZVRyhjLyJdLK/aMVyfCPtBHhdIZVrRwi2UiCmBHVHCOg5fcB20snVhErQlDk/Y57PE0Uf/Hb/ICKJSb/RiGAu6xFGLclFncVtp0ABww78Q6vAWxy/ZqY1Ph6So1TRC7TpkVtCZxZy9EpuZ4FC2SSR2TZ/pVa1ZlCc59e7GS57V/VmoRWml7yGXJpJ+NQNvyDevJTJHTPx712WLwtTjoWrtF7SqyLmY91KoCLXRehOFjRqXub0vZ2cAS2wU8zCkbSPTVj2EWjtsmEjXP1YQp1i3OjqZmqYQN8dJ4+WQJS0dbJjTTEDfiP2oQ6H5BAdaTqelw6pIN6OVoq3kzGx7aCNCETceedIUMeIy+MkUH0RbHguL7h2UO8uSWZZQl0flWX6lyKI05XDdZf7/oqU7+R1T9kisAi5it4jJcmTLbzGVHe4L0So6izEFFhNrG8Lzqrx7A4t02XtAfyJ679FrjOGPwvE7IALNGHpqIS+H66f7CfaRL76I9WxWmahcDOa/jM0B4UiyyW2pJoxB0pdBaFSNexV4LlAcFkq1VFedy7tYrNyE64jnDscWty31101Hfieqj71X79i7La8J8t9FawqVqPytYPFqN9z5LExOA+Fnb4saJ73oteR4gLCXCcFK8+WUTa7avDKQScwoAXjqL3eJ9hi26epTb9QgxxvG8/OsRLqEhdQROI7BOYkHAunPSZy1vaKJxXTtxotA+Rvwmy7WR+x3CU/vInp17dyi3ZZ/4N1BLAwQUAAIACACKunNH0iigUkoAAABrAAAAGwAAAHVuaXZlcnNhbC91bml2ZXJzYWwucG5nLnhtbLOxr8jNUShLLSrOzM+zVTLUM1Cyt+PlsikoSi3LTC1XqACKGekZQICSQiUqtzwzpSQDKGRgbo4QzEjNTM8osVWyMLCAC+oDzQQAUEsBAgAAFAACAAgAiZCER+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B4AABcAAAAAAAAAAAAAAAAA9BYAAHVuaXZlcnNhbC91bml2ZXJzYWwucG5nUEsBAgAAFAACAAgAirpzR9IooFJKAAAAawAAABsAAAAAAAAAAQAAAAAAOiEAAHVuaXZlcnNhbC91bml2ZXJzYWwucG5nLnhtbFBLBQYAAAAACwALAEkDAAC9IQAAAAA="/>
  <p:tag name="ISPRING_ULTRA_SCORM_COURSE_ID" val="19D12169-10B6-4984-8CE8-8968B0B22BA0"/>
  <p:tag name="ISPRING_SCORM_RATE_SLIDES" val="1"/>
  <p:tag name="ISPRING_SCORM_RATE_QUIZZES" val="0"/>
  <p:tag name="ISPRING_SCORM_PASSING_SCORE" val="100.0000000000"/>
  <p:tag name="ISPRINGONLINEFOLDERID" val="0"/>
  <p:tag name="ISPRINGONLINEFOLDERPATH" val="Content List"/>
  <p:tag name="ISPRINGCLOUDFOLDERID" val="0"/>
  <p:tag name="ISPRINGCLOUDFOLDERPATH" val="Content List"/>
  <p:tag name="ISPRING_SCORM_ENDPOINT" val="&lt;endpoint&gt;&lt;enable&gt;0&lt;/enable&gt;&lt;lrs&gt;http://&lt;/lrs&gt;&lt;auth&gt;0&lt;/auth&gt;&lt;login&gt;&lt;/login&gt;&lt;password&gt;&lt;/password&gt;&lt;key&gt;&lt;/key&gt;&lt;name&gt;&lt;/name&gt;&lt;email&gt;&lt;/email&gt;&lt;/endpoint&gt;&#10;"/>
  <p:tag name="ISPRING_PRESENTATION_TITLE" val="wen"/>
</p:tagLst>
</file>

<file path=ppt/theme/theme1.xml><?xml version="1.0" encoding="utf-8"?>
<a:theme xmlns:a="http://schemas.openxmlformats.org/drawingml/2006/main" name="www.pptniu.com">
  <a:themeElements>
    <a:clrScheme name="黄绿色">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9957</TotalTime>
  <Words>1935</Words>
  <Application>Microsoft Office PowerPoint</Application>
  <PresentationFormat>全屏显示(16:9)</PresentationFormat>
  <Paragraphs>180</Paragraphs>
  <Slides>24</Slides>
  <Notes>22</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www.pptniu.com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pptniu.com</Manager>
  <Company>pptniu.com</Company>
  <LinksUpToDate>false</LinksUpToDate>
  <SharedDoc>false</SharedDoc>
  <HyperlinkBase>pptniu.com</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PPT牛</dc:title>
  <dc:subject>pptniu.com</dc:subject>
  <dc:creator>pptniu.com</dc:creator>
  <cp:keywords>pptniu.com</cp:keywords>
  <dc:description>pptniu.com</dc:description>
  <cp:lastModifiedBy>微软用户</cp:lastModifiedBy>
  <cp:revision>105</cp:revision>
  <dcterms:created xsi:type="dcterms:W3CDTF">2015-04-24T01:01:13Z</dcterms:created>
  <dcterms:modified xsi:type="dcterms:W3CDTF">2019-10-10T10:44:35Z</dcterms:modified>
  <cp:category>pptniu.com</cp:category>
</cp:coreProperties>
</file>