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56" r:id="rId4"/>
    <p:sldId id="257" r:id="rId5"/>
    <p:sldId id="259" r:id="rId6"/>
    <p:sldId id="260" r:id="rId7"/>
    <p:sldId id="261" r:id="rId8"/>
    <p:sldId id="293" r:id="rId9"/>
    <p:sldId id="263" r:id="rId10"/>
    <p:sldId id="262" r:id="rId11"/>
    <p:sldId id="271" r:id="rId12"/>
    <p:sldId id="264" r:id="rId13"/>
    <p:sldId id="269" r:id="rId14"/>
    <p:sldId id="266" r:id="rId15"/>
    <p:sldId id="294" r:id="rId16"/>
    <p:sldId id="295" r:id="rId17"/>
    <p:sldId id="268" r:id="rId18"/>
    <p:sldId id="273" r:id="rId19"/>
    <p:sldId id="296" r:id="rId20"/>
    <p:sldId id="270" r:id="rId21"/>
    <p:sldId id="275" r:id="rId22"/>
    <p:sldId id="281" r:id="rId23"/>
    <p:sldId id="274" r:id="rId24"/>
    <p:sldId id="276" r:id="rId25"/>
    <p:sldId id="278" r:id="rId26"/>
    <p:sldId id="282" r:id="rId27"/>
    <p:sldId id="280" r:id="rId28"/>
    <p:sldId id="283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6" d="100"/>
          <a:sy n="76" d="100"/>
        </p:scale>
        <p:origin x="-462" y="-78"/>
      </p:cViewPr>
      <p:guideLst>
        <p:guide orient="horz" pos="2185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21560;&#28895;.flv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1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31105;&#27602;&#27468;.flv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4" descr="1150438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6"/>
          <p:cNvSpPr txBox="1"/>
          <p:nvPr/>
        </p:nvSpPr>
        <p:spPr>
          <a:xfrm>
            <a:off x="1187450" y="5571490"/>
            <a:ext cx="7416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利川市特殊教育学校  蒋耀萍</a:t>
            </a:r>
            <a:endParaRPr lang="zh-CN" altLang="en-US" sz="3600" b="1" dirty="0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052" name="WordArt 7"/>
          <p:cNvSpPr>
            <a:spLocks noTextEdit="1"/>
          </p:cNvSpPr>
          <p:nvPr/>
        </p:nvSpPr>
        <p:spPr>
          <a:xfrm>
            <a:off x="1187450" y="770255"/>
            <a:ext cx="6557963" cy="3282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幼圆" charset="0"/>
                <a:ea typeface="幼圆" charset="0"/>
              </a:rPr>
              <a:t>向毒品宣战</a:t>
            </a:r>
            <a:endParaRPr lang="zh-CN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37790" y="4404995"/>
            <a:ext cx="377317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4000" b="1">
                <a:solidFill>
                  <a:srgbClr val="FF0000"/>
                </a:solidFill>
              </a:rPr>
              <a:t>   </a:t>
            </a:r>
            <a:r>
              <a:rPr lang="zh-CN" altLang="en-US" sz="44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幼圆" charset="0"/>
                <a:ea typeface="幼圆" charset="0"/>
              </a:rPr>
              <a:t> </a:t>
            </a:r>
            <a:r>
              <a:rPr lang="zh-CN" altLang="en-US" sz="44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 主 题 班 会</a:t>
            </a:r>
            <a:endParaRPr lang="zh-CN" altLang="en-US" sz="44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2" name="矩形 17411"/>
          <p:cNvSpPr/>
          <p:nvPr/>
        </p:nvSpPr>
        <p:spPr>
          <a:xfrm>
            <a:off x="457200" y="34131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dirty="0">
                <a:ea typeface="黑体" panose="02010609060101010101" pitchFamily="2" charset="-122"/>
              </a:rPr>
              <a:t>海洛因扼杀了孔雀</a:t>
            </a:r>
            <a:endParaRPr lang="zh-CN" altLang="en-US" dirty="0">
              <a:ea typeface="黑体" panose="02010609060101010101" pitchFamily="2" charset="-122"/>
            </a:endParaRPr>
          </a:p>
        </p:txBody>
      </p:sp>
      <p:sp>
        <p:nvSpPr>
          <p:cNvPr id="17413" name="矩形 17412"/>
          <p:cNvSpPr/>
          <p:nvPr/>
        </p:nvSpPr>
        <p:spPr>
          <a:xfrm>
            <a:off x="446088" y="1566863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None/>
            </a:pPr>
            <a:r>
              <a:rPr lang="en-US" altLang="zh-CN" sz="2800" b="1" dirty="0"/>
              <a:t>          </a:t>
            </a:r>
            <a:r>
              <a:rPr lang="zh-CN" altLang="en-US" sz="2800" b="1" dirty="0"/>
              <a:t>云南省艺术学校一名</a:t>
            </a:r>
            <a:r>
              <a:rPr lang="en-US" altLang="zh-CN" sz="2800" b="1" dirty="0"/>
              <a:t>16</a:t>
            </a:r>
            <a:r>
              <a:rPr lang="zh-CN" altLang="en-US" sz="2800" b="1" dirty="0"/>
              <a:t>岁的女生，以跳孔雀舞而在娱乐圈里小有名气。她第一次吸毒是因为胃疼，听人说吸了马上就不疼。第二次还想找点感觉，第三次就什么都不想了。吃饭、穿衣都成了额外的负担，更何况起早练功、晚上演出了。直到有一天她在排练厅犯了毒瘾，人们才得出这样的结论：海洛因扼杀了孔雀，毒品埋葬了她的艺术青春。</a:t>
            </a:r>
            <a:br>
              <a:rPr lang="zh-CN" altLang="en-US" sz="2800" b="1" dirty="0"/>
            </a:br>
            <a:endParaRPr lang="zh-CN" altLang="en-US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4" name="图片 10243" descr="祸害家庭"/>
          <p:cNvPicPr>
            <a:picLocks noChangeAspect="1"/>
          </p:cNvPicPr>
          <p:nvPr/>
        </p:nvPicPr>
        <p:blipFill>
          <a:blip r:embed="rId1"/>
          <a:srcRect l="15575" t="8183" r="11964" b="81117"/>
          <a:stretch>
            <a:fillRect/>
          </a:stretch>
        </p:blipFill>
        <p:spPr>
          <a:xfrm>
            <a:off x="179388" y="188913"/>
            <a:ext cx="50403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10245" descr="吸毒耗费家财画"/>
          <p:cNvPicPr>
            <a:picLocks noChangeAspect="1"/>
          </p:cNvPicPr>
          <p:nvPr/>
        </p:nvPicPr>
        <p:blipFill>
          <a:blip r:embed="rId2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9775" y="549275"/>
            <a:ext cx="4343400" cy="6275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7" name="图片 10246" descr="吸毒对家庭的危害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3" y="1989138"/>
            <a:ext cx="4318000" cy="4421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1187450" y="-92075"/>
            <a:ext cx="6565900" cy="782638"/>
          </a:xfrm>
        </p:spPr>
        <p:txBody>
          <a:bodyPr anchor="ctr"/>
          <a:p>
            <a:r>
              <a:rPr lang="zh-CN" altLang="en-US" b="1" i="1" dirty="0">
                <a:solidFill>
                  <a:srgbClr val="FF0066"/>
                </a:solidFill>
                <a:ea typeface="幼圆" pitchFamily="49" charset="-122"/>
              </a:rPr>
              <a:t>幸福之家毁于毒品</a:t>
            </a:r>
            <a:r>
              <a:rPr lang="zh-CN" altLang="en-US" b="1" i="1" dirty="0">
                <a:solidFill>
                  <a:srgbClr val="FF0066"/>
                </a:solidFill>
              </a:rPr>
              <a:t> </a:t>
            </a:r>
            <a:endParaRPr lang="zh-CN" altLang="en-US" b="1" i="1" dirty="0">
              <a:solidFill>
                <a:srgbClr val="FF0066"/>
              </a:solidFill>
            </a:endParaRPr>
          </a:p>
        </p:txBody>
      </p:sp>
      <p:sp>
        <p:nvSpPr>
          <p:cNvPr id="15363" name="文本占位符 15362"/>
          <p:cNvSpPr>
            <a:spLocks noGrp="1"/>
          </p:cNvSpPr>
          <p:nvPr>
            <p:ph type="body" idx="1"/>
          </p:nvPr>
        </p:nvSpPr>
        <p:spPr>
          <a:xfrm>
            <a:off x="-249237" y="620713"/>
            <a:ext cx="9283700" cy="6121400"/>
          </a:xfrm>
        </p:spPr>
        <p:txBody>
          <a:bodyPr/>
          <a:p>
            <a:pPr>
              <a:lnSpc>
                <a:spcPts val="4000"/>
              </a:lnSpc>
              <a:spcBef>
                <a:spcPct val="10000"/>
              </a:spcBef>
              <a:buNone/>
            </a:pPr>
            <a:r>
              <a:rPr lang="zh-CN" altLang="x-none" sz="2000" dirty="0">
                <a:ea typeface="黑体" panose="02010609060101010101" pitchFamily="2" charset="-122"/>
              </a:rPr>
              <a:t>              </a:t>
            </a:r>
            <a:r>
              <a:rPr lang="zh-CN" altLang="x-none" sz="2800" dirty="0">
                <a:ea typeface="黑体" panose="02010609060101010101" pitchFamily="2" charset="-122"/>
              </a:rPr>
              <a:t>电白霞洞镇陈某，在富裕之后，</a:t>
            </a:r>
            <a:r>
              <a:rPr lang="zh-CN" altLang="en-US" sz="2800" dirty="0">
                <a:ea typeface="黑体" panose="02010609060101010101" pitchFamily="2" charset="-122"/>
              </a:rPr>
              <a:t>无意中</a:t>
            </a:r>
            <a:r>
              <a:rPr lang="zh-CN" altLang="x-none" sz="2800" dirty="0">
                <a:ea typeface="黑体" panose="02010609060101010101" pitchFamily="2" charset="-122"/>
              </a:rPr>
              <a:t>却走上了吸毒之路。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很快，他的钱财便因</a:t>
            </a:r>
            <a:r>
              <a:rPr lang="zh-CN" altLang="x-none" sz="2800" dirty="0">
                <a:ea typeface="黑体" panose="02010609060101010101" pitchFamily="2" charset="-122"/>
              </a:rPr>
              <a:t>吸毒而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被耗光，还多次被公安机关抓去强制戒毒；但出来后，毒瘾难戒，不久又吸上了</a:t>
            </a: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；  </a:t>
            </a:r>
            <a: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  <a:t>没有经济来源的他，便回家折腾父母，向他们要钱，不给就又打又骂，其父不堪折磨，不久便死掉了，其妻也伤心地带着女儿离去；家中所有值钱的东西也被他变买作了毒资，接下来便去偷、去抢、去骗，搞得亲戚朋友、左邻右舍不得安宁，此时，家中唯一的老母亲也因患白内障无钱医治而双目失明。最后，其母因没人照料而不知何时死去，尸体发臭了才被邻居发现；后来，陈某也因毒品攻心，横尸街头，一个原本非常幸福的家庭，就这样被毒品毁了！</a:t>
            </a:r>
            <a:br>
              <a:rPr lang="zh-CN" altLang="x-none" sz="280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br>
              <a:rPr lang="zh-CN" altLang="x-none" sz="2800" dirty="0"/>
            </a:br>
            <a:endParaRPr lang="zh-CN" altLang="x-none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3" name="图片 12292" descr="吸毒危害社会"/>
          <p:cNvPicPr>
            <a:picLocks noChangeAspect="1"/>
          </p:cNvPicPr>
          <p:nvPr/>
        </p:nvPicPr>
        <p:blipFill>
          <a:blip r:embed="rId1"/>
          <a:srcRect l="16165" t="6477" r="11841" b="66052"/>
          <a:stretch>
            <a:fillRect/>
          </a:stretch>
        </p:blipFill>
        <p:spPr>
          <a:xfrm>
            <a:off x="179388" y="0"/>
            <a:ext cx="8280400" cy="4010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矩形 12294"/>
          <p:cNvSpPr/>
          <p:nvPr/>
        </p:nvSpPr>
        <p:spPr>
          <a:xfrm>
            <a:off x="6372225" y="3500438"/>
            <a:ext cx="1439863" cy="7921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2294" name="图片 12293" descr="吸毒社会危害画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475" y="2349500"/>
            <a:ext cx="5257800" cy="4335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1265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矩形 11267"/>
          <p:cNvSpPr/>
          <p:nvPr/>
        </p:nvSpPr>
        <p:spPr>
          <a:xfrm>
            <a:off x="323850" y="1773238"/>
            <a:ext cx="4535488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905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FF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吸毒的危害可以概括为12个字：</a:t>
            </a:r>
            <a:endParaRPr lang="zh-CN" altLang="en-US" sz="3600">
              <a:ln w="1905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FF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69" name="矩形 11268"/>
          <p:cNvSpPr/>
          <p:nvPr/>
        </p:nvSpPr>
        <p:spPr>
          <a:xfrm>
            <a:off x="1403350" y="3860800"/>
            <a:ext cx="6705600" cy="2482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/>
            <a:r>
              <a:rPr lang="zh-CN" altLang="en-US" sz="3600" normalizeH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华文新魏" charset="0"/>
                <a:ea typeface="华文新魏" charset="0"/>
              </a:rPr>
              <a:t>毁灭自己   祸及家庭   危害社会</a:t>
            </a:r>
            <a:endParaRPr lang="zh-CN" altLang="en-US" sz="3600" normalizeH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华文新魏" charset="0"/>
              <a:ea typeface="华文新魏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6" name="文本框 18435"/>
          <p:cNvSpPr txBox="1"/>
          <p:nvPr/>
        </p:nvSpPr>
        <p:spPr>
          <a:xfrm>
            <a:off x="1258888" y="2078038"/>
            <a:ext cx="9432925" cy="300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5000"/>
              </a:lnSpc>
            </a:pPr>
            <a:r>
              <a:rPr lang="en-US" altLang="zh-CN" sz="4400" dirty="0">
                <a:solidFill>
                  <a:srgbClr val="FF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4400" dirty="0">
                <a:solidFill>
                  <a:srgbClr val="FF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毒品有那么大的危害，</a:t>
            </a:r>
            <a:endParaRPr lang="zh-CN" altLang="en-US" sz="4400" dirty="0">
              <a:solidFill>
                <a:srgbClr val="FF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4400" dirty="0">
                <a:solidFill>
                  <a:srgbClr val="FF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为什么还有人去吸呢？</a:t>
            </a:r>
            <a:endParaRPr lang="zh-CN" altLang="en-US" sz="4400" dirty="0">
              <a:solidFill>
                <a:srgbClr val="FF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5000"/>
              </a:lnSpc>
            </a:pPr>
            <a:r>
              <a:rPr lang="zh-CN" altLang="en-US" sz="44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40" name="图片 14339" descr="漫画5—绝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9475" y="260350"/>
            <a:ext cx="489585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矩形 14340"/>
          <p:cNvSpPr/>
          <p:nvPr/>
        </p:nvSpPr>
        <p:spPr>
          <a:xfrm>
            <a:off x="468313" y="40052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36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漫画：绝路</a:t>
            </a:r>
            <a:endParaRPr lang="zh-CN" altLang="en-US" sz="36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425450" y="836613"/>
            <a:ext cx="28511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、好奇心作祟！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0" name="文本框 19459"/>
          <p:cNvSpPr txBox="1"/>
          <p:nvPr/>
        </p:nvSpPr>
        <p:spPr>
          <a:xfrm>
            <a:off x="468313" y="908050"/>
            <a:ext cx="3311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、受毒贩诱惑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9461" name="图片 19460" descr="159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260350"/>
            <a:ext cx="5327650" cy="3995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图片 19461" descr="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3284538"/>
            <a:ext cx="4500562" cy="3375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5" name="矩形 13314" descr="紫色网格"/>
          <p:cNvSpPr/>
          <p:nvPr/>
        </p:nvSpPr>
        <p:spPr>
          <a:xfrm>
            <a:off x="1760220" y="908050"/>
            <a:ext cx="4681538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0000"/>
          </a:bodyPr>
          <a:p>
            <a:pPr algn="ctr"/>
            <a:r>
              <a:rPr lang="zh-CN" altLang="en-US" sz="9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blipFill rotWithShape="1">
                  <a:blip r:embed="rId1"/>
                </a:blip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远离毒品！</a:t>
            </a:r>
            <a:endParaRPr lang="zh-CN" altLang="en-US" sz="9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blipFill rotWithShape="1">
                <a:blip r:embed="rId1"/>
              </a:blip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3316" name="图片 13315" descr="宣传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235" y="2636838"/>
            <a:ext cx="4824413" cy="3471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92" name="矩形 16391"/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87" name="文本框 16386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讨论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533400" y="523875"/>
            <a:ext cx="8229600" cy="572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                        </a:t>
            </a:r>
            <a:r>
              <a:rPr lang="zh-CN" altLang="en-US" sz="2800" b="1" dirty="0">
                <a:latin typeface="Times New Roman" panose="02020603050405020304" pitchFamily="18" charset="0"/>
              </a:rPr>
              <a:t>阿明的故事：向毒品说“</a:t>
            </a:r>
            <a:r>
              <a:rPr lang="en-US" altLang="zh-CN" sz="2800" b="1">
                <a:latin typeface="Times New Roman" panose="02020603050405020304" pitchFamily="18" charset="0"/>
              </a:rPr>
              <a:t>NO”</a:t>
            </a:r>
            <a:r>
              <a:rPr lang="zh-CN" altLang="en-US" sz="2800" b="1">
                <a:latin typeface="Times New Roman" panose="02020603050405020304" pitchFamily="18" charset="0"/>
              </a:rPr>
              <a:t>！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阿明今年</a:t>
            </a:r>
            <a:r>
              <a:rPr lang="en-US" altLang="zh-CN" sz="2400" b="1" dirty="0">
                <a:latin typeface="Times New Roman" panose="02020603050405020304" pitchFamily="18" charset="0"/>
              </a:rPr>
              <a:t>13</a:t>
            </a:r>
            <a:r>
              <a:rPr lang="zh-CN" altLang="en-US" sz="2400" b="1" dirty="0">
                <a:latin typeface="Times New Roman" panose="02020603050405020304" pitchFamily="18" charset="0"/>
              </a:rPr>
              <a:t>岁，与父母刚搬来西乡，他生性害羞，加上搬家后很少与从前的朋友来往，所以希望可以尽快结识到新朋友。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一天晚上，阿明踢足球回家，途中遇见一位同班同学，这位同学邀请阿明去参加派对，并强调届时不会有成年人在场，包括他的父母。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派对上，有人走近阿明，向他展示手上一支含有大麻的香烟，问他：“想试试吗？”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试想想假如你是阿明，你会有什么感觉和想法？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你会接受还是拒绝，后果又会如何？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2" name="图片 2051" descr="002b-16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7465" y="365125"/>
            <a:ext cx="6695440" cy="61290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云形标注 2052"/>
          <p:cNvSpPr/>
          <p:nvPr/>
        </p:nvSpPr>
        <p:spPr>
          <a:xfrm rot="-12692809">
            <a:off x="3598863" y="2419350"/>
            <a:ext cx="1843087" cy="2019300"/>
          </a:xfrm>
          <a:prstGeom prst="cloudCallout">
            <a:avLst>
              <a:gd name="adj1" fmla="val 921"/>
              <a:gd name="adj2" fmla="val -8014"/>
            </a:avLst>
          </a:prstGeom>
          <a:solidFill>
            <a:schemeClr val="accent1"/>
          </a:solidFill>
          <a:ln w="9525">
            <a:noFill/>
          </a:ln>
        </p:spPr>
        <p:txBody>
          <a:bodyPr rot="10800000"/>
          <a:p>
            <a:pPr algn="ctr"/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矩形 21505"/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07" name="文本框 21506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交流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1509" name="文本框 21508"/>
          <p:cNvSpPr txBox="1"/>
          <p:nvPr/>
        </p:nvSpPr>
        <p:spPr>
          <a:xfrm>
            <a:off x="577850" y="2636838"/>
            <a:ext cx="8566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如果有人让你吸毒，你该怎么办？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27649"/>
          <p:cNvSpPr txBox="1"/>
          <p:nvPr/>
        </p:nvSpPr>
        <p:spPr>
          <a:xfrm>
            <a:off x="684213" y="1989138"/>
            <a:ext cx="7773987" cy="4008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一是：直接拒绝；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二是：找借口溜走；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三是：提出相反意见或转移话题；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四是：秘密报案（偷偷告诉你依赖的人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　　      或拨打报警电话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:110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五是：当毒贩毒友逼你吸毒并威胁你时，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　　    要第一时间告诉你的师长。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1" name="文本框 27650"/>
          <p:cNvSpPr txBox="1"/>
          <p:nvPr/>
        </p:nvSpPr>
        <p:spPr>
          <a:xfrm>
            <a:off x="323850" y="692150"/>
            <a:ext cx="525621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solidFill>
                  <a:srgbClr val="9900CC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防毒常用的措施：</a:t>
            </a:r>
            <a:endParaRPr lang="zh-CN" altLang="en-US" sz="4800" dirty="0">
              <a:solidFill>
                <a:srgbClr val="9900CC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4" name="矩形 20483">
            <a:hlinkClick r:id="rId1" action="ppaction://hlinkfile"/>
          </p:cNvPr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85" name="文本框 20484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讨论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1043623" y="2016125"/>
            <a:ext cx="78851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我们身边有吸毒的现象吗？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7" name="文本框 20486"/>
          <p:cNvSpPr txBox="1"/>
          <p:nvPr/>
        </p:nvSpPr>
        <p:spPr>
          <a:xfrm>
            <a:off x="971868" y="3098800"/>
            <a:ext cx="115935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你是怎样看待“中学生吸烟”的？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1" name="矩形 22530" descr="紫色网格"/>
          <p:cNvSpPr/>
          <p:nvPr/>
        </p:nvSpPr>
        <p:spPr>
          <a:xfrm>
            <a:off x="611188" y="1125538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blipFill rotWithShape="1">
                  <a:blip r:embed="rId1"/>
                </a:blip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向毒品宣战</a:t>
            </a:r>
            <a:endParaRPr lang="zh-CN" altLang="en-US" sz="9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blipFill rotWithShape="1">
                <a:blip r:embed="rId1"/>
              </a:blip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2532" name="图片 22531" descr="宣传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770" y="2997200"/>
            <a:ext cx="4538663" cy="322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80" name="图片 24579" descr="037b-85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713" y="404813"/>
            <a:ext cx="5703887" cy="6092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xfrm>
            <a:off x="249238" y="620713"/>
            <a:ext cx="7707312" cy="5610225"/>
          </a:xfrm>
        </p:spPr>
        <p:txBody>
          <a:bodyPr anchor="ctr"/>
          <a:p>
            <a:pPr algn="l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行程六万里，疾呼为禁毒</a:t>
            </a:r>
            <a:b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</a:rPr>
            </a:b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</a:rPr>
              <a:t>    </a:t>
            </a:r>
            <a:b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</a:rPr>
            </a:br>
            <a:r>
              <a:rPr lang="en-US" altLang="zh-CN" sz="2000" dirty="0">
                <a:solidFill>
                  <a:schemeClr val="tx1"/>
                </a:solidFill>
                <a:latin typeface="宋体" panose="02010600030101010101" pitchFamily="2" charset="-122"/>
              </a:rPr>
              <a:t>    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26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日，来自西南边陲</a:t>
            </a:r>
            <a:b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云南省勐腊县的现年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26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岁的青</a:t>
            </a:r>
            <a:b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年肖华，来到济南泉城广场进</a:t>
            </a:r>
            <a:b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行演讲，所作的宣传是“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 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珍惜</a:t>
            </a:r>
            <a:b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生命，禁绝毒品”。据他介绍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,</a:t>
            </a:r>
            <a:b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由于家乡与缅甸交界，靠近著</a:t>
            </a:r>
            <a:b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名的“金三角”，他亲眼目睹了毒品给人类带来的巨大危害，下决心骑自行车在全国进行禁毒宣传。三年多来，他的行程已达三万四千多公里，足迹遍及全国的各大城市，一路上受到了人们的支持。他决心将这个行动继续下去，让更多的人远离毒品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pic>
        <p:nvPicPr>
          <p:cNvPr id="28675" name="图片 28674" descr="防毒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765175"/>
            <a:ext cx="4608512" cy="3168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矩形 26625">
            <a:hlinkClick r:id="rId1" action="ppaction://hlinkfile"/>
          </p:cNvPr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627" name="文本框 26626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交流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6628" name="文本框 26627"/>
          <p:cNvSpPr txBox="1"/>
          <p:nvPr/>
        </p:nvSpPr>
        <p:spPr>
          <a:xfrm>
            <a:off x="1619250" y="2139950"/>
            <a:ext cx="7524750" cy="176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</a:pPr>
            <a:r>
              <a:rPr lang="en-US" altLang="zh-CN" sz="4400" dirty="0">
                <a:latin typeface="Arial" panose="020B0604020202020204" pitchFamily="34" charset="0"/>
                <a:ea typeface="黑体" panose="02010609060101010101" pitchFamily="2" charset="-122"/>
              </a:rPr>
              <a:t>       </a:t>
            </a:r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作为一名初中生 ，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4400" dirty="0">
                <a:latin typeface="Arial" panose="020B0604020202020204" pitchFamily="34" charset="0"/>
                <a:ea typeface="黑体" panose="02010609060101010101" pitchFamily="2" charset="-122"/>
              </a:rPr>
              <a:t>我们应该怎么做？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02" name="文本框 29701"/>
          <p:cNvSpPr txBox="1"/>
          <p:nvPr/>
        </p:nvSpPr>
        <p:spPr>
          <a:xfrm>
            <a:off x="1192213" y="-1103630"/>
            <a:ext cx="6732587" cy="12940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毒品</a:t>
            </a:r>
            <a:r>
              <a:rPr lang="en-US" altLang="zh-CN" sz="2400" b="1" dirty="0">
                <a:latin typeface="Arial" panose="020B0604020202020204" pitchFamily="34" charset="0"/>
                <a:ea typeface="楷体_GB2312" pitchFamily="49" charset="-122"/>
              </a:rPr>
              <a:t>——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一把杀人不见血的刀，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一条紧勒咽喉的绳，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一潭污染生命的水，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一盏导向“死海”的灯。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吸毒</a:t>
            </a:r>
            <a:r>
              <a:rPr lang="en-US" altLang="zh-CN" sz="2400" b="1" dirty="0">
                <a:latin typeface="Arial" panose="020B0604020202020204" pitchFamily="34" charset="0"/>
                <a:ea typeface="楷体_GB2312" pitchFamily="49" charset="-122"/>
              </a:rPr>
              <a:t>——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如同把自身变成了傀儡，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如同把灵魂交给了魔鬼，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如同生命在风中泯灭，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如同青春如花般凋零。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君不见</a:t>
            </a:r>
            <a:r>
              <a:rPr lang="en-US" altLang="zh-CN" sz="2400" b="1" dirty="0">
                <a:latin typeface="Arial" panose="020B0604020202020204" pitchFamily="34" charset="0"/>
                <a:ea typeface="楷体_GB2312" pitchFamily="49" charset="-122"/>
              </a:rPr>
              <a:t>——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瘾君子”们死去活来的惨状？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君不闻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父母亲朋无泪的哭声？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害已害人害家害国，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毒品啊，损害了全人类数千年的健康与文明！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曾记否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百年前民族的劫难？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曾记否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“东亚病夫”这耻辱的名称？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历史的教训，国家的重任，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应该铭刻于我们每个人的心中！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青少年朋友们，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我们是祖国的希望，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我们是地球未来的主人，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面对疯狂的毒流，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让我们同声疾呼：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不！我们拒绝毒品！ </a:t>
            </a:r>
            <a:endParaRPr lang="zh-CN" altLang="en-US" sz="4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9700" name="矩形 29699"/>
          <p:cNvSpPr/>
          <p:nvPr/>
        </p:nvSpPr>
        <p:spPr>
          <a:xfrm>
            <a:off x="1042988" y="-287020"/>
            <a:ext cx="7345362" cy="16287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4000" dirty="0">
                <a:latin typeface="Arial" panose="020B0604020202020204" pitchFamily="34" charset="0"/>
                <a:ea typeface="黑体" panose="02010609060101010101" pitchFamily="2" charset="-122"/>
              </a:rPr>
              <a:t>《</a:t>
            </a:r>
            <a:r>
              <a:rPr lang="zh-CN" altLang="en-US" sz="4000" dirty="0">
                <a:latin typeface="Arial" panose="020B0604020202020204" pitchFamily="34" charset="0"/>
                <a:ea typeface="黑体" panose="02010609060101010101" pitchFamily="2" charset="-122"/>
              </a:rPr>
              <a:t>我们拒绝毒品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r>
              <a:rPr lang="en-US" altLang="zh-CN" sz="4000" dirty="0">
                <a:latin typeface="Arial" panose="020B0604020202020204" pitchFamily="34" charset="0"/>
                <a:ea typeface="黑体" panose="02010609060101010101" pitchFamily="2" charset="-122"/>
              </a:rPr>
              <a:t>》</a:t>
            </a:r>
            <a:endParaRPr lang="en-US" altLang="zh-CN" sz="40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9703" name="图片 29702" descr="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AFFF9"/>
              </a:clrFrom>
              <a:clrTo>
                <a:srgbClr val="FAFF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4592638"/>
            <a:ext cx="2000250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7" name="图片 3076" descr="9010-3_G0145_b001-GG88_CO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2924175"/>
            <a:ext cx="4967287" cy="3725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3075" descr="9006-3_G0145_b001-GG88_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88913"/>
            <a:ext cx="5040312" cy="378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8" name="矩形 3077"/>
          <p:cNvSpPr/>
          <p:nvPr/>
        </p:nvSpPr>
        <p:spPr>
          <a:xfrm>
            <a:off x="5940425" y="1268413"/>
            <a:ext cx="2519363" cy="906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63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罂粟花</a:t>
            </a:r>
            <a:endParaRPr lang="zh-CN" altLang="en-US" sz="3600" b="1">
              <a:ln w="63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4" name="图片 5123" descr="5-061909514"/>
          <p:cNvPicPr/>
          <p:nvPr/>
        </p:nvPicPr>
        <p:blipFill>
          <a:blip r:embed="rId1"/>
          <a:stretch>
            <a:fillRect/>
          </a:stretch>
        </p:blipFill>
        <p:spPr>
          <a:xfrm>
            <a:off x="6318250" y="3573463"/>
            <a:ext cx="2430463" cy="244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5124" descr="罂粟1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3467100"/>
            <a:ext cx="3097213" cy="269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5125" descr="罂粟果1"/>
          <p:cNvPicPr>
            <a:picLocks noChangeAspect="1"/>
          </p:cNvPicPr>
          <p:nvPr/>
        </p:nvPicPr>
        <p:blipFill>
          <a:blip r:embed="rId3">
            <a:lum bright="29999"/>
          </a:blip>
          <a:stretch>
            <a:fillRect/>
          </a:stretch>
        </p:blipFill>
        <p:spPr>
          <a:xfrm>
            <a:off x="3673793" y="3213100"/>
            <a:ext cx="1905000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矩形 5126"/>
          <p:cNvSpPr/>
          <p:nvPr/>
        </p:nvSpPr>
        <p:spPr>
          <a:xfrm>
            <a:off x="1114425" y="6235700"/>
            <a:ext cx="1081088" cy="388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63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罂粟花</a:t>
            </a:r>
            <a:endParaRPr lang="zh-CN" altLang="en-US" sz="3600" b="1">
              <a:ln w="63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5128" name="矩形 5127"/>
          <p:cNvSpPr/>
          <p:nvPr/>
        </p:nvSpPr>
        <p:spPr>
          <a:xfrm>
            <a:off x="4140200" y="6308725"/>
            <a:ext cx="107950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罂粟果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5129" name="矩形 5128"/>
          <p:cNvSpPr/>
          <p:nvPr/>
        </p:nvSpPr>
        <p:spPr>
          <a:xfrm>
            <a:off x="6948488" y="6272213"/>
            <a:ext cx="1081087" cy="38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鸦  片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5130" name="文本框 5129"/>
          <p:cNvSpPr txBox="1"/>
          <p:nvPr/>
        </p:nvSpPr>
        <p:spPr>
          <a:xfrm>
            <a:off x="34925" y="115888"/>
            <a:ext cx="9866313" cy="329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罂粟，原本是一种美丽的植物，但自从人们从这种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娇艳的花中提炼出了鸦片之后，它便成了一种罪恶之花。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在它的诱惑下，成千百万个灵魂从此坠入了万劫不复的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痛苦深渊。一个个痛苦扭曲的躯体，一个个百孔千疮的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灵魂，一幕幕惊心怵目的惨剧，让人感到美丽背后无比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恶毒的诱惑。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9" name="图片 6148" descr="5-061909514"/>
          <p:cNvPicPr/>
          <p:nvPr/>
        </p:nvPicPr>
        <p:blipFill>
          <a:blip r:embed="rId1"/>
          <a:stretch>
            <a:fillRect/>
          </a:stretch>
        </p:blipFill>
        <p:spPr>
          <a:xfrm>
            <a:off x="468313" y="333375"/>
            <a:ext cx="2430462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矩形 6149"/>
          <p:cNvSpPr/>
          <p:nvPr/>
        </p:nvSpPr>
        <p:spPr>
          <a:xfrm>
            <a:off x="1042988" y="2997200"/>
            <a:ext cx="1081087" cy="38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鸦  片</a:t>
            </a:r>
            <a:endParaRPr lang="zh-CN" altLang="en-US" sz="3600" b="1">
              <a:ln w="9525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6151" name="直接连接符 6150"/>
          <p:cNvSpPr/>
          <p:nvPr/>
        </p:nvSpPr>
        <p:spPr>
          <a:xfrm flipV="1">
            <a:off x="3203575" y="1196975"/>
            <a:ext cx="1873250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sp>
      <p:pic>
        <p:nvPicPr>
          <p:cNvPr id="6153" name="图片 6152" descr="海洛因"/>
          <p:cNvPicPr>
            <a:picLocks noChangeAspect="1"/>
          </p:cNvPicPr>
          <p:nvPr/>
        </p:nvPicPr>
        <p:blipFill>
          <a:blip r:embed="rId2"/>
          <a:srcRect l="4018" t="2826"/>
          <a:stretch>
            <a:fillRect/>
          </a:stretch>
        </p:blipFill>
        <p:spPr>
          <a:xfrm>
            <a:off x="6084888" y="2708275"/>
            <a:ext cx="2808287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4" name="图片 6153" descr="吗啡"/>
          <p:cNvPicPr>
            <a:picLocks noChangeAspect="1"/>
          </p:cNvPicPr>
          <p:nvPr/>
        </p:nvPicPr>
        <p:blipFill>
          <a:blip r:embed="rId3"/>
          <a:srcRect l="10974" t="6100" r="4688"/>
          <a:stretch>
            <a:fillRect/>
          </a:stretch>
        </p:blipFill>
        <p:spPr>
          <a:xfrm>
            <a:off x="6227763" y="0"/>
            <a:ext cx="2303462" cy="256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5" name="直接连接符 6154"/>
          <p:cNvSpPr/>
          <p:nvPr/>
        </p:nvSpPr>
        <p:spPr>
          <a:xfrm>
            <a:off x="3059113" y="2276475"/>
            <a:ext cx="2449512" cy="9366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sp>
      <p:sp>
        <p:nvSpPr>
          <p:cNvPr id="6156" name="文本框 6155"/>
          <p:cNvSpPr txBox="1"/>
          <p:nvPr/>
        </p:nvSpPr>
        <p:spPr>
          <a:xfrm>
            <a:off x="3059113" y="1628775"/>
            <a:ext cx="20351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化学提取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6161" name="组合 6160"/>
          <p:cNvGrpSpPr/>
          <p:nvPr/>
        </p:nvGrpSpPr>
        <p:grpSpPr>
          <a:xfrm>
            <a:off x="539750" y="3933825"/>
            <a:ext cx="5400675" cy="2509838"/>
            <a:chOff x="340" y="2478"/>
            <a:chExt cx="3402" cy="1581"/>
          </a:xfrm>
        </p:grpSpPr>
        <p:pic>
          <p:nvPicPr>
            <p:cNvPr id="6157" name="图片 61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" y="2478"/>
              <a:ext cx="2631" cy="158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0" name="矩形 6159"/>
            <p:cNvSpPr/>
            <p:nvPr/>
          </p:nvSpPr>
          <p:spPr>
            <a:xfrm>
              <a:off x="3061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大  麻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grpSp>
        <p:nvGrpSpPr>
          <p:cNvPr id="6163" name="组合 6162"/>
          <p:cNvGrpSpPr/>
          <p:nvPr/>
        </p:nvGrpSpPr>
        <p:grpSpPr>
          <a:xfrm>
            <a:off x="1258888" y="3789363"/>
            <a:ext cx="4754562" cy="2881312"/>
            <a:chOff x="793" y="2387"/>
            <a:chExt cx="2995" cy="1815"/>
          </a:xfrm>
        </p:grpSpPr>
        <p:pic>
          <p:nvPicPr>
            <p:cNvPr id="6158" name="图片 6157" descr="bingdu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3" y="2387"/>
              <a:ext cx="2177" cy="18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2" name="矩形 6161"/>
            <p:cNvSpPr/>
            <p:nvPr/>
          </p:nvSpPr>
          <p:spPr>
            <a:xfrm>
              <a:off x="3107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冰  毒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grpSp>
        <p:nvGrpSpPr>
          <p:cNvPr id="6166" name="组合 6165"/>
          <p:cNvGrpSpPr/>
          <p:nvPr/>
        </p:nvGrpSpPr>
        <p:grpSpPr>
          <a:xfrm>
            <a:off x="1116013" y="3716338"/>
            <a:ext cx="4752975" cy="2741612"/>
            <a:chOff x="703" y="2341"/>
            <a:chExt cx="2994" cy="1727"/>
          </a:xfrm>
        </p:grpSpPr>
        <p:pic>
          <p:nvPicPr>
            <p:cNvPr id="6164" name="图片 6163" descr="kekayin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3" y="2341"/>
              <a:ext cx="2223" cy="172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5" name="矩形 6164"/>
            <p:cNvSpPr/>
            <p:nvPr/>
          </p:nvSpPr>
          <p:spPr>
            <a:xfrm>
              <a:off x="3016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可卡因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grpSp>
        <p:nvGrpSpPr>
          <p:cNvPr id="6169" name="组合 6168"/>
          <p:cNvGrpSpPr/>
          <p:nvPr/>
        </p:nvGrpSpPr>
        <p:grpSpPr>
          <a:xfrm>
            <a:off x="539750" y="4005263"/>
            <a:ext cx="5473700" cy="2635250"/>
            <a:chOff x="340" y="2523"/>
            <a:chExt cx="3448" cy="1660"/>
          </a:xfrm>
        </p:grpSpPr>
        <p:pic>
          <p:nvPicPr>
            <p:cNvPr id="6167" name="图片 6166" descr="yaotouwa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0" y="2523"/>
              <a:ext cx="2585" cy="16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8" name="矩形 6167"/>
            <p:cNvSpPr/>
            <p:nvPr/>
          </p:nvSpPr>
          <p:spPr>
            <a:xfrm>
              <a:off x="3107" y="3748"/>
              <a:ext cx="681" cy="24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33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00"/>
                  </a:solidFill>
                  <a:effectLst>
                    <a:outerShdw dist="35921" dir="2699999" algn="ctr" rotWithShape="0">
                      <a:srgbClr val="990000"/>
                    </a:outerShdw>
                  </a:effectLst>
                  <a:latin typeface="幼圆" charset="0"/>
                  <a:ea typeface="幼圆" charset="0"/>
                </a:rPr>
                <a:t>摇头丸</a:t>
              </a:r>
              <a:endParaRPr lang="zh-CN" altLang="en-US" sz="3600" b="1">
                <a:ln w="9525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endParaRPr>
            </a:p>
          </p:txBody>
        </p:sp>
      </p:grpSp>
      <p:sp>
        <p:nvSpPr>
          <p:cNvPr id="6170" name="矩形 6169"/>
          <p:cNvSpPr/>
          <p:nvPr/>
        </p:nvSpPr>
        <p:spPr>
          <a:xfrm>
            <a:off x="71438" y="3622675"/>
            <a:ext cx="8316912" cy="27590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5000"/>
              </a:lnSpc>
            </a:pP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我国</a:t>
            </a: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刑法</a:t>
            </a: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第</a:t>
            </a:r>
            <a:r>
              <a:rPr lang="en-US" altLang="zh-CN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357</a:t>
            </a: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条的规定：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毒品是指鸦片、海洛因、甲基苯丙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胺（冰毒）、吗啡、大麻、可卡因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以及国家规定管制的其它能够使人</a:t>
            </a:r>
            <a:endParaRPr lang="zh-CN" altLang="en-US" sz="28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形成瘾癖的麻醉药品和精神药品。</a:t>
            </a: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endParaRPr lang="zh-CN" altLang="en-US" sz="2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/>
      <p:bldP spid="6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2" name="图片 7171" descr="宣传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3255" y="3141663"/>
            <a:ext cx="5089525" cy="332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矩形 7173" descr="紫色网格"/>
          <p:cNvSpPr/>
          <p:nvPr/>
        </p:nvSpPr>
        <p:spPr>
          <a:xfrm>
            <a:off x="1400493" y="1125538"/>
            <a:ext cx="6096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blipFill rotWithShape="1">
                  <a:blip r:embed="rId2"/>
                </a:blipFill>
                <a:effectLst>
                  <a:outerShdw dist="35921" dir="2699999" algn="ctr" rotWithShape="0">
                    <a:srgbClr val="99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吸毒的危害</a:t>
            </a:r>
            <a:endParaRPr lang="zh-CN" altLang="en-US" sz="9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blipFill rotWithShape="1">
                <a:blip r:embed="rId2"/>
              </a:blipFill>
              <a:effectLst>
                <a:outerShdw dist="35921" dir="2699999" algn="ctr" rotWithShape="0">
                  <a:srgbClr val="99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6" name="图片 23555" descr="虎门销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2983" y="2924175"/>
            <a:ext cx="4824412" cy="3552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23556"/>
          <p:cNvSpPr txBox="1"/>
          <p:nvPr/>
        </p:nvSpPr>
        <p:spPr>
          <a:xfrm>
            <a:off x="323850" y="692150"/>
            <a:ext cx="8424863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en-US" altLang="zh-CN" sz="3200" dirty="0">
                <a:latin typeface="Arial" panose="020B0604020202020204" pitchFamily="34" charset="0"/>
              </a:rPr>
              <a:t>       </a:t>
            </a:r>
            <a:r>
              <a:rPr lang="zh-CN" altLang="en-US" sz="3200" dirty="0">
                <a:latin typeface="Arial" panose="020B0604020202020204" pitchFamily="34" charset="0"/>
              </a:rPr>
              <a:t>林则徐虎门销烟向全世界表明了中国人民反抗侵略的决心和勇气，振奋了民族精神，维护了民族尊严。 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title"/>
          </p:nvPr>
        </p:nvSpPr>
        <p:spPr>
          <a:xfrm>
            <a:off x="547688" y="692150"/>
            <a:ext cx="7834312" cy="1416050"/>
          </a:xfrm>
        </p:spPr>
        <p:txBody>
          <a:bodyPr anchor="ctr"/>
          <a:p>
            <a:pPr algn="l"/>
            <a:r>
              <a:rPr lang="zh-CN" altLang="en-US" sz="2400" b="1" dirty="0">
                <a:solidFill>
                  <a:srgbClr val="FF0066"/>
                </a:solidFill>
              </a:rPr>
              <a:t>鸦片战争前歌谣：</a:t>
            </a:r>
            <a:br>
              <a:rPr lang="zh-CN" altLang="en-US" sz="2400" b="1" dirty="0">
                <a:solidFill>
                  <a:srgbClr val="FF0066"/>
                </a:solidFill>
              </a:rPr>
            </a:br>
            <a:br>
              <a:rPr lang="zh-CN" altLang="en-US" sz="2400" b="1" dirty="0">
                <a:solidFill>
                  <a:srgbClr val="FF5050"/>
                </a:solidFill>
              </a:rPr>
            </a:br>
            <a:r>
              <a:rPr lang="zh-CN" altLang="en-US" sz="2400" b="1" dirty="0">
                <a:solidFill>
                  <a:srgbClr val="FF5050"/>
                </a:solidFill>
              </a:rPr>
              <a:t>                  </a:t>
            </a:r>
            <a:r>
              <a:rPr lang="en-US" altLang="zh-CN" sz="4000" dirty="0">
                <a:solidFill>
                  <a:schemeClr val="tx1"/>
                </a:solidFill>
                <a:ea typeface="黑体" panose="02010609060101010101" pitchFamily="2" charset="-122"/>
              </a:rPr>
              <a:t>《</a:t>
            </a:r>
            <a:r>
              <a:rPr lang="zh-CN" altLang="en-US" sz="4000" dirty="0">
                <a:solidFill>
                  <a:schemeClr val="tx1"/>
                </a:solidFill>
                <a:ea typeface="黑体" panose="02010609060101010101" pitchFamily="2" charset="-122"/>
              </a:rPr>
              <a:t>请君莫畏大炮子</a:t>
            </a:r>
            <a:r>
              <a:rPr lang="en-US" altLang="zh-CN" sz="4000" dirty="0">
                <a:solidFill>
                  <a:schemeClr val="tx1"/>
                </a:solidFill>
                <a:ea typeface="黑体" panose="02010609060101010101" pitchFamily="2" charset="-122"/>
              </a:rPr>
              <a:t>》</a:t>
            </a:r>
            <a:endParaRPr lang="en-US" altLang="zh-CN" sz="4000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>
          <a:xfrm>
            <a:off x="1700213" y="2347913"/>
            <a:ext cx="7696200" cy="3313112"/>
          </a:xfrm>
        </p:spPr>
        <p:txBody>
          <a:bodyPr/>
          <a:p>
            <a:pPr>
              <a:lnSpc>
                <a:spcPct val="125000"/>
              </a:lnSpc>
              <a:buNone/>
            </a:pPr>
            <a:r>
              <a:rPr lang="zh-CN" altLang="en-US" sz="2800" b="1" dirty="0">
                <a:latin typeface="Arial Unicode MS" pitchFamily="34" charset="-122"/>
                <a:ea typeface="_x000B__x000C_"/>
              </a:rPr>
              <a:t>请君莫畏大炮子，百炮才闻几个死？ </a:t>
            </a:r>
            <a:endParaRPr lang="zh-CN" altLang="en-US" sz="2800" b="1" dirty="0">
              <a:latin typeface="Arial Unicode MS" pitchFamily="34" charset="-122"/>
              <a:ea typeface="_x000B__x000C_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2800" b="1" dirty="0">
                <a:latin typeface="Arial Unicode MS" pitchFamily="34" charset="-122"/>
                <a:ea typeface="_x000B__x000C_"/>
              </a:rPr>
              <a:t>请君莫畏火箭烧，彻夜才烧二三里。 </a:t>
            </a:r>
            <a:endParaRPr lang="zh-CN" altLang="en-US" sz="2800" b="1" dirty="0">
              <a:latin typeface="Arial Unicode MS" pitchFamily="34" charset="-122"/>
              <a:ea typeface="_x000B__x000C_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2800" b="1" dirty="0">
                <a:latin typeface="Arial Unicode MS" pitchFamily="34" charset="-122"/>
                <a:ea typeface="_x000B__x000C_"/>
              </a:rPr>
              <a:t>我所畏者鸦片烟，杀人不计亿万千。 </a:t>
            </a:r>
            <a:endParaRPr lang="zh-CN" altLang="en-US" sz="2800" b="1" dirty="0">
              <a:latin typeface="Arial Unicode MS" pitchFamily="34" charset="-122"/>
              <a:ea typeface="_x000B__x000C_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2800" b="1" dirty="0">
                <a:latin typeface="Arial Unicode MS" pitchFamily="34" charset="-122"/>
                <a:ea typeface="_x000B__x000C_"/>
              </a:rPr>
              <a:t>君如炮打肢体裂，不知吃烟肠胃皆熬煎。</a:t>
            </a:r>
            <a:endParaRPr lang="zh-CN" altLang="en-US" sz="2800" b="1" dirty="0">
              <a:latin typeface="Arial Unicode MS" pitchFamily="34" charset="-122"/>
              <a:ea typeface="_x000B__x000C_"/>
            </a:endParaRPr>
          </a:p>
          <a:p>
            <a:pPr>
              <a:lnSpc>
                <a:spcPct val="125000"/>
              </a:lnSpc>
              <a:buNone/>
            </a:pPr>
            <a:r>
              <a:rPr lang="zh-CN" altLang="en-US" sz="2800" b="1" dirty="0">
                <a:latin typeface="Arial Unicode MS" pitchFamily="34" charset="-122"/>
                <a:ea typeface="_x000B__x000C_"/>
              </a:rPr>
              <a:t>君知火箭破产业，不知买烟费尽囊中钱。</a:t>
            </a:r>
            <a:endParaRPr lang="zh-CN" altLang="en-US" sz="2800" b="1" dirty="0">
              <a:latin typeface="Arial Unicode MS" pitchFamily="34" charset="-122"/>
              <a:ea typeface="_x000B__x000C_"/>
            </a:endParaRPr>
          </a:p>
        </p:txBody>
      </p:sp>
      <p:sp>
        <p:nvSpPr>
          <p:cNvPr id="9220" name="直接连接符 9219"/>
          <p:cNvSpPr/>
          <p:nvPr/>
        </p:nvSpPr>
        <p:spPr>
          <a:xfrm>
            <a:off x="4724400" y="4219575"/>
            <a:ext cx="23764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1" name="直接连接符 9220"/>
          <p:cNvSpPr/>
          <p:nvPr/>
        </p:nvSpPr>
        <p:spPr>
          <a:xfrm>
            <a:off x="5457825" y="4821238"/>
            <a:ext cx="23764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22" name="直接连接符 9221"/>
          <p:cNvSpPr/>
          <p:nvPr/>
        </p:nvSpPr>
        <p:spPr>
          <a:xfrm>
            <a:off x="5445125" y="5445125"/>
            <a:ext cx="23764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9" name="图片 8198" descr="导致精神疾病"/>
          <p:cNvPicPr>
            <a:picLocks noChangeAspect="1"/>
          </p:cNvPicPr>
          <p:nvPr/>
        </p:nvPicPr>
        <p:blipFill>
          <a:blip r:embed="rId1"/>
          <a:srcRect l="12672" t="6047" r="12015" b="81375"/>
          <a:stretch>
            <a:fillRect/>
          </a:stretch>
        </p:blipFill>
        <p:spPr>
          <a:xfrm>
            <a:off x="179388" y="115888"/>
            <a:ext cx="572452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1" name="图片 8200" descr="吸毒对个人的危害画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916113"/>
            <a:ext cx="3182937" cy="4679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2" name="图片 8201" descr="不支持 FSO! 只能显示jpg图片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 t="17967"/>
          <a:stretch>
            <a:fillRect/>
          </a:stretch>
        </p:blipFill>
        <p:spPr>
          <a:xfrm>
            <a:off x="3851275" y="908050"/>
            <a:ext cx="5045075" cy="5761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3" name="图片 8202" descr="漫画3_去年今日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113" y="1773238"/>
            <a:ext cx="7315200" cy="464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5" name="矩形 8204"/>
          <p:cNvSpPr/>
          <p:nvPr/>
        </p:nvSpPr>
        <p:spPr>
          <a:xfrm>
            <a:off x="900113" y="53006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36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漫画：去年今日</a:t>
            </a:r>
            <a:endParaRPr lang="zh-CN" altLang="en-US" sz="36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1991</Words>
  <Application>WPS 演示</Application>
  <PresentationFormat/>
  <Paragraphs>147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6" baseType="lpstr">
      <vt:lpstr>Arial</vt:lpstr>
      <vt:lpstr>宋体</vt:lpstr>
      <vt:lpstr>Wingdings</vt:lpstr>
      <vt:lpstr>楷体_GB2312</vt:lpstr>
      <vt:lpstr>新宋体</vt:lpstr>
      <vt:lpstr>幼圆</vt:lpstr>
      <vt:lpstr>微软雅黑</vt:lpstr>
      <vt:lpstr>黑体</vt:lpstr>
      <vt:lpstr>Arial Unicode MS</vt:lpstr>
      <vt:lpstr>_x000B__x000C_</vt:lpstr>
      <vt:lpstr>华文行楷</vt:lpstr>
      <vt:lpstr>Arial Unicode MS</vt:lpstr>
      <vt:lpstr>Calibri</vt:lpstr>
      <vt:lpstr>幼圆</vt:lpstr>
      <vt:lpstr>华文新魏</vt:lpstr>
      <vt:lpstr>Segoe Print</vt:lpstr>
      <vt:lpstr>Times New Roman</vt:lpstr>
      <vt:lpstr>隶书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鸦片战争前歌谣：                    《请君莫畏大炮子》</vt:lpstr>
      <vt:lpstr>PowerPoint 演示文稿</vt:lpstr>
      <vt:lpstr>PowerPoint 演示文稿</vt:lpstr>
      <vt:lpstr>PowerPoint 演示文稿</vt:lpstr>
      <vt:lpstr>幸福之家毁于毒品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行程六万里，疾呼为禁毒          10月26日，来自西南边陲 云南省勐腊县的现年26岁的青 年肖华，来到济南泉城广场进 行演讲，所作的宣传是“ 珍惜 生命，禁绝毒品”。据他介绍, 由于家乡与缅甸交界，靠近著 名的“金三角”，他亲眼目睹了毒品给人类带来的巨大危害，下决心骑自行车在全国进行禁毒宣传。三年多来，他的行程已达三万四千多公里，足迹遍及全国的各大城市，一路上受到了人们的支持。他决心将这个行动继续下去，让更多的人远离毒品。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雨林木风</dc:creator>
  <cp:lastModifiedBy>草儿</cp:lastModifiedBy>
  <cp:revision>111</cp:revision>
  <dcterms:created xsi:type="dcterms:W3CDTF">2010-06-10T05:34:00Z</dcterms:created>
  <dcterms:modified xsi:type="dcterms:W3CDTF">2019-09-25T01:34:45Z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