
<file path=[Content_Types].xml><?xml version="1.0" encoding="utf-8"?>
<Types xmlns="http://schemas.openxmlformats.org/package/2006/content-types">
  <Default Extension="wav" ContentType="audio/x-wav"/>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4" r:id="rId4"/>
  </p:sldMasterIdLst>
  <p:notesMasterIdLst>
    <p:notesMasterId r:id="rId7"/>
  </p:notesMasterIdLst>
  <p:sldIdLst>
    <p:sldId id="384" r:id="rId5"/>
    <p:sldId id="360" r:id="rId6"/>
    <p:sldId id="292" r:id="rId8"/>
    <p:sldId id="323" r:id="rId9"/>
    <p:sldId id="324" r:id="rId10"/>
    <p:sldId id="325" r:id="rId11"/>
    <p:sldId id="326" r:id="rId12"/>
    <p:sldId id="327" r:id="rId13"/>
    <p:sldId id="329" r:id="rId14"/>
    <p:sldId id="331" r:id="rId15"/>
    <p:sldId id="333" r:id="rId16"/>
    <p:sldId id="314" r:id="rId17"/>
    <p:sldId id="409" r:id="rId18"/>
    <p:sldId id="297" r:id="rId19"/>
    <p:sldId id="298" r:id="rId20"/>
    <p:sldId id="334" r:id="rId21"/>
    <p:sldId id="299" r:id="rId22"/>
    <p:sldId id="318" r:id="rId23"/>
    <p:sldId id="320" r:id="rId24"/>
    <p:sldId id="300" r:id="rId25"/>
    <p:sldId id="301" r:id="rId26"/>
    <p:sldId id="361" r:id="rId27"/>
    <p:sldId id="362" r:id="rId28"/>
    <p:sldId id="351" r:id="rId29"/>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600"/>
    <a:srgbClr val="FFFF00"/>
    <a:srgbClr val="FF9999"/>
    <a:srgbClr val="FFCC99"/>
    <a:srgbClr val="FF9966"/>
    <a:srgbClr val="00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7" d="100"/>
          <a:sy n="107" d="100"/>
        </p:scale>
        <p:origin x="-1734" y="-96"/>
      </p:cViewPr>
      <p:guideLst>
        <p:guide orient="horz" pos="2136"/>
        <p:guide pos="29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base" latinLnBrk="0" hangingPunct="1">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hangingPunct="1">
              <a:buFont typeface="Arial" panose="020B0604020202020204" pitchFamily="34" charset="0"/>
              <a:buNone/>
              <a:defRPr sz="1200"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C5278D-9923-4CEF-997D-48327F56ED3E}" type="slidenum">
              <a:rPr kumimoji="0"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ln>
            <a:solidFill>
              <a:srgbClr val="000000">
                <a:alpha val="100000"/>
              </a:srgbClr>
            </a:solidFill>
            <a:miter lim="800000"/>
          </a:ln>
        </p:spPr>
      </p:sp>
      <p:sp>
        <p:nvSpPr>
          <p:cNvPr id="3174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174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2</a:t>
            </a:r>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12</a:t>
            </a:r>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a:solidFill>
              <a:srgbClr val="000000">
                <a:alpha val="100000"/>
              </a:srgbClr>
            </a:solidFill>
            <a:miter lim="800000"/>
          </a:ln>
        </p:spPr>
      </p:sp>
      <p:sp>
        <p:nvSpPr>
          <p:cNvPr id="5427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5427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13</a:t>
            </a:r>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a:solidFill>
              <a:srgbClr val="000000">
                <a:alpha val="100000"/>
              </a:srgbClr>
            </a:solidFill>
            <a:miter lim="800000"/>
          </a:ln>
        </p:spPr>
      </p:sp>
      <p:sp>
        <p:nvSpPr>
          <p:cNvPr id="5427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5427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13</a:t>
            </a:r>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a:ln>
            <a:solidFill>
              <a:srgbClr val="000000">
                <a:alpha val="100000"/>
              </a:srgbClr>
            </a:solidFill>
            <a:miter lim="800000"/>
          </a:ln>
        </p:spPr>
      </p:sp>
      <p:sp>
        <p:nvSpPr>
          <p:cNvPr id="5837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583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15</a:t>
            </a:r>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a:ln>
            <a:solidFill>
              <a:srgbClr val="000000">
                <a:alpha val="100000"/>
              </a:srgbClr>
            </a:solidFill>
            <a:miter lim="800000"/>
          </a:ln>
        </p:spPr>
      </p:sp>
      <p:sp>
        <p:nvSpPr>
          <p:cNvPr id="60419"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042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16</a:t>
            </a:r>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a:ln>
            <a:solidFill>
              <a:srgbClr val="000000">
                <a:alpha val="100000"/>
              </a:srgbClr>
            </a:solidFill>
            <a:miter lim="800000"/>
          </a:ln>
        </p:spPr>
      </p:sp>
      <p:sp>
        <p:nvSpPr>
          <p:cNvPr id="6246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246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17</a:t>
            </a:r>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a:ln>
            <a:solidFill>
              <a:srgbClr val="000000">
                <a:alpha val="100000"/>
              </a:srgbClr>
            </a:solidFill>
            <a:miter lim="800000"/>
          </a:ln>
        </p:spPr>
      </p:sp>
      <p:sp>
        <p:nvSpPr>
          <p:cNvPr id="6451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451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18</a:t>
            </a:r>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a:ln>
            <a:solidFill>
              <a:srgbClr val="000000">
                <a:alpha val="100000"/>
              </a:srgbClr>
            </a:solidFill>
            <a:miter lim="800000"/>
          </a:ln>
        </p:spPr>
      </p:sp>
      <p:sp>
        <p:nvSpPr>
          <p:cNvPr id="6656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656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19</a:t>
            </a:r>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a:ln>
            <a:solidFill>
              <a:srgbClr val="000000">
                <a:alpha val="100000"/>
              </a:srgbClr>
            </a:solidFill>
            <a:miter lim="800000"/>
          </a:ln>
        </p:spPr>
      </p:sp>
      <p:sp>
        <p:nvSpPr>
          <p:cNvPr id="6861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86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20</a:t>
            </a:r>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a:ln>
            <a:solidFill>
              <a:srgbClr val="000000">
                <a:alpha val="100000"/>
              </a:srgbClr>
            </a:solidFill>
            <a:miter lim="800000"/>
          </a:ln>
        </p:spPr>
      </p:sp>
      <p:sp>
        <p:nvSpPr>
          <p:cNvPr id="70659"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7066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21</a:t>
            </a:r>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ln>
            <a:solidFill>
              <a:srgbClr val="000000">
                <a:alpha val="100000"/>
              </a:srgbClr>
            </a:solidFill>
            <a:miter lim="800000"/>
          </a:ln>
        </p:spPr>
      </p:sp>
      <p:sp>
        <p:nvSpPr>
          <p:cNvPr id="3379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379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3</a:t>
            </a:r>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a:ln>
            <a:solidFill>
              <a:srgbClr val="000000">
                <a:alpha val="100000"/>
              </a:srgbClr>
            </a:solidFill>
            <a:miter lim="800000"/>
          </a:ln>
        </p:spPr>
      </p:sp>
      <p:sp>
        <p:nvSpPr>
          <p:cNvPr id="7270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7270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22</a:t>
            </a:r>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p:cNvSpPr>
            <a:spLocks noGrp="1" noRot="1" noChangeAspect="1" noTextEdit="1"/>
          </p:cNvSpPr>
          <p:nvPr>
            <p:ph type="sldImg"/>
          </p:nvPr>
        </p:nvSpPr>
        <p:spPr>
          <a:ln>
            <a:solidFill>
              <a:srgbClr val="000000">
                <a:alpha val="100000"/>
              </a:srgbClr>
            </a:solidFill>
            <a:miter lim="800000"/>
          </a:ln>
        </p:spPr>
      </p:sp>
      <p:sp>
        <p:nvSpPr>
          <p:cNvPr id="7475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7475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23</a:t>
            </a:r>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a:ln>
            <a:solidFill>
              <a:srgbClr val="000000">
                <a:alpha val="100000"/>
              </a:srgbClr>
            </a:solidFill>
            <a:miter lim="800000"/>
          </a:ln>
        </p:spPr>
      </p:sp>
      <p:sp>
        <p:nvSpPr>
          <p:cNvPr id="7680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7680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24</a:t>
            </a:r>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a:solidFill>
              <a:srgbClr val="000000">
                <a:alpha val="100000"/>
              </a:srgbClr>
            </a:solidFill>
            <a:miter lim="800000"/>
          </a:ln>
        </p:spPr>
      </p:sp>
      <p:sp>
        <p:nvSpPr>
          <p:cNvPr id="7885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7885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25</a:t>
            </a:r>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alpha val="100000"/>
              </a:srgbClr>
            </a:solidFill>
            <a:miter lim="800000"/>
          </a:ln>
        </p:spPr>
      </p:sp>
      <p:sp>
        <p:nvSpPr>
          <p:cNvPr id="3584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4</a:t>
            </a:r>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789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789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5</a:t>
            </a:r>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ln>
            <a:solidFill>
              <a:srgbClr val="000000">
                <a:alpha val="100000"/>
              </a:srgbClr>
            </a:solidFill>
            <a:miter lim="800000"/>
          </a:ln>
        </p:spPr>
      </p:sp>
      <p:sp>
        <p:nvSpPr>
          <p:cNvPr id="39939"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994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6</a:t>
            </a:r>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4198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7</a:t>
            </a:r>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a:solidFill>
              <a:srgbClr val="000000">
                <a:alpha val="100000"/>
              </a:srgbClr>
            </a:solidFill>
            <a:miter lim="800000"/>
          </a:ln>
        </p:spPr>
      </p:sp>
      <p:sp>
        <p:nvSpPr>
          <p:cNvPr id="44035"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4403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8</a:t>
            </a:r>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a:solidFill>
              <a:srgbClr val="000000">
                <a:alpha val="100000"/>
              </a:srgbClr>
            </a:solidFill>
            <a:miter lim="800000"/>
          </a:ln>
        </p:spPr>
      </p:sp>
      <p:sp>
        <p:nvSpPr>
          <p:cNvPr id="4608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4608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9</a:t>
            </a:r>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4813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Char char="•"/>
            </a:pPr>
            <a:r>
              <a:rPr lang="en-US" altLang="zh-CN" sz="1200" dirty="0"/>
              <a:t>10</a:t>
            </a:r>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050" name="标题 2049"/>
          <p:cNvSpPr>
            <a:spLocks noGrp="1" noRot="1"/>
          </p:cNvSpPr>
          <p:nvPr>
            <p:ph type="ctrTitle"/>
          </p:nvPr>
        </p:nvSpPr>
        <p:spPr>
          <a:xfrm>
            <a:off x="685800" y="1981200"/>
            <a:ext cx="7772400" cy="1143000"/>
          </a:xfrm>
          <a:prstGeom prst="rect">
            <a:avLst/>
          </a:prstGeom>
          <a:noFill/>
          <a:ln w="9525">
            <a:noFill/>
          </a:ln>
        </p:spPr>
        <p:txBody>
          <a:bodyPr/>
          <a:lstStyle>
            <a:lvl1pPr lvl="0">
              <a:defRPr kern="1200"/>
            </a:lvl1pPr>
          </a:lstStyle>
          <a:p>
            <a:pPr lvl="0"/>
            <a:r>
              <a:rPr lang="zh-CN" altLang="en-US" noProof="1"/>
              <a:t>单击此处编辑母版标题样式</a:t>
            </a:r>
            <a:endParaRPr lang="zh-CN" altLang="en-US" noProof="1"/>
          </a:p>
        </p:txBody>
      </p:sp>
      <p:sp>
        <p:nvSpPr>
          <p:cNvPr id="2051" name="副标题 2050"/>
          <p:cNvSpPr>
            <a:spLocks noGrp="1" noRot="1"/>
          </p:cNvSpPr>
          <p:nvPr>
            <p:ph type="subTitle" idx="1"/>
          </p:nvPr>
        </p:nvSpPr>
        <p:spPr>
          <a:xfrm>
            <a:off x="1371600" y="3581400"/>
            <a:ext cx="6400800" cy="1752600"/>
          </a:xfrm>
          <a:prstGeom prst="rect">
            <a:avLst/>
          </a:prstGeom>
          <a:noFill/>
          <a:ln w="9525">
            <a:noFill/>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a:t>单击此处编辑母版副标题样式</a:t>
            </a:r>
            <a:endParaRPr lang="zh-CN" altLang="en-US" noProof="1"/>
          </a:p>
        </p:txBody>
      </p:sp>
      <p:sp>
        <p:nvSpPr>
          <p:cNvPr id="4" name="日期占位符 2051"/>
          <p:cNvSpPr>
            <a:spLocks noGrp="1"/>
          </p:cNvSpPr>
          <p:nvPr>
            <p:ph type="dt" sz="half" idx="2"/>
          </p:nvPr>
        </p:nvSpPr>
        <p:spPr>
          <a:xfrm>
            <a:off x="301625" y="6172200"/>
            <a:ext cx="2289175" cy="476250"/>
          </a:xfrm>
          <a:prstGeom prst="rect">
            <a:avLst/>
          </a:prstGeom>
        </p:spPr>
        <p:txBody>
          <a:bodyPr anchor="t"/>
          <a:lstStyle>
            <a:lvl1pPr eaLnBrk="1" hangingPunct="1">
              <a:buClr>
                <a:srgbClr val="000000"/>
              </a:buClr>
              <a:buFont typeface="Arial" panose="020B0604020202020204" pitchFamily="34" charset="0"/>
              <a:buNone/>
              <a:defRPr sz="1400" noProof="1">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2052"/>
          <p:cNvSpPr>
            <a:spLocks noGrp="1"/>
          </p:cNvSpPr>
          <p:nvPr>
            <p:ph type="ftr" sz="quarter" idx="3"/>
          </p:nvPr>
        </p:nvSpPr>
        <p:spPr>
          <a:xfrm>
            <a:off x="3124200" y="6172200"/>
            <a:ext cx="2895600" cy="476250"/>
          </a:xfrm>
          <a:prstGeom prst="rect">
            <a:avLst/>
          </a:prstGeom>
        </p:spPr>
        <p:txBody>
          <a:bodyPr anchor="t"/>
          <a:lstStyle>
            <a:lvl1pPr algn="ctr" eaLnBrk="1" hangingPunct="1">
              <a:buClr>
                <a:srgbClr val="000000"/>
              </a:buClr>
              <a:buFont typeface="Arial" panose="020B0604020202020204" pitchFamily="34" charset="0"/>
              <a:buNone/>
              <a:defRPr sz="1400" noProof="1">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2053"/>
          <p:cNvSpPr>
            <a:spLocks noGrp="1"/>
          </p:cNvSpPr>
          <p:nvPr>
            <p:ph type="sldNum" sz="quarter" idx="4"/>
          </p:nvPr>
        </p:nvSpPr>
        <p:spPr>
          <a:xfrm>
            <a:off x="6553200" y="6172200"/>
            <a:ext cx="2289175" cy="476250"/>
          </a:xfrm>
          <a:prstGeom prst="rect">
            <a:avLst/>
          </a:prstGeom>
        </p:spPr>
        <p:txBody>
          <a:bodyPr anchor="t"/>
          <a:lstStyle>
            <a:lvl1pPr algn="r" eaLnBrk="1" hangingPunct="1">
              <a:buClr>
                <a:srgbClr val="000000"/>
              </a:buClr>
              <a:buFont typeface="Arial" panose="020B0604020202020204" pitchFamily="34" charset="0"/>
              <a:buNone/>
              <a:defRPr sz="1400" noProof="1">
                <a:latin typeface="Arial" panose="020B0604020202020204" pitchFamily="34" charset="0"/>
                <a:cs typeface="+mn-ea"/>
              </a:defRPr>
            </a:lvl1pPr>
          </a:lstStyle>
          <a:p>
            <a:pPr marL="0" marR="0" lvl="0" indent="0" algn="r"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a:pPr>
            <a:fld id="{08881218-7595-4A7E-B6B1-203A162F7334}" type="slidenum">
              <a:rPr kumimoji="0" lang="en-US" alt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random/>
    <p:sndAc>
      <p:stSnd>
        <p:snd r:embed="rId3" name="projctor.wav"/>
      </p:stSnd>
    </p:sndAc>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random/>
    <p:sndAc>
      <p:stSnd>
        <p:snd r:embed="rId2" name="projcto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228600"/>
            <a:ext cx="2135188" cy="5870575"/>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301625" y="228600"/>
            <a:ext cx="6281784" cy="5870575"/>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random/>
    <p:sndAc>
      <p:stSnd>
        <p:snd r:embed="rId2" name="projctor.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random/>
    <p:sndAc>
      <p:stSnd>
        <p:snd r:embed="rId2" name="projctor.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random/>
    <p:sndAc>
      <p:stSnd>
        <p:snd r:embed="rId2" name="projctor.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4098" name="标题 4097"/>
          <p:cNvSpPr>
            <a:spLocks noGrp="1" noRot="1"/>
          </p:cNvSpPr>
          <p:nvPr>
            <p:ph type="ctrTitle"/>
          </p:nvPr>
        </p:nvSpPr>
        <p:spPr>
          <a:xfrm>
            <a:off x="3962400" y="1066800"/>
            <a:ext cx="4648200" cy="1981200"/>
          </a:xfrm>
          <a:prstGeom prst="rect">
            <a:avLst/>
          </a:prstGeom>
          <a:noFill/>
          <a:ln w="9525">
            <a:noFill/>
          </a:ln>
        </p:spPr>
        <p:txBody>
          <a:bodyPr/>
          <a:lstStyle>
            <a:lvl1pPr lvl="0">
              <a:defRPr kern="1200"/>
            </a:lvl1pPr>
          </a:lstStyle>
          <a:p>
            <a:pPr lvl="0"/>
            <a:r>
              <a:rPr lang="zh-CN" altLang="en-US" noProof="1"/>
              <a:t>单击此处编辑母版标题样式</a:t>
            </a:r>
            <a:endParaRPr lang="zh-CN" altLang="en-US" noProof="1"/>
          </a:p>
        </p:txBody>
      </p:sp>
      <p:sp>
        <p:nvSpPr>
          <p:cNvPr id="4099" name="副标题 4098"/>
          <p:cNvSpPr>
            <a:spLocks noGrp="1" noRot="1"/>
          </p:cNvSpPr>
          <p:nvPr>
            <p:ph type="subTitle" idx="1"/>
          </p:nvPr>
        </p:nvSpPr>
        <p:spPr>
          <a:xfrm>
            <a:off x="3962400" y="3657600"/>
            <a:ext cx="4572000" cy="1676400"/>
          </a:xfrm>
          <a:prstGeom prst="rect">
            <a:avLst/>
          </a:prstGeom>
          <a:noFill/>
          <a:ln w="9525">
            <a:noFill/>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a:t>单击此处编辑母版副标题样式</a:t>
            </a:r>
            <a:endParaRPr lang="zh-CN" altLang="en-US" noProof="1"/>
          </a:p>
        </p:txBody>
      </p:sp>
      <p:sp>
        <p:nvSpPr>
          <p:cNvPr id="7" name="日期占位符 4099"/>
          <p:cNvSpPr>
            <a:spLocks noGrp="1"/>
          </p:cNvSpPr>
          <p:nvPr>
            <p:ph type="dt" sz="half" idx="2"/>
          </p:nvPr>
        </p:nvSpPr>
        <p:spPr>
          <a:xfrm>
            <a:off x="301625" y="6076950"/>
            <a:ext cx="2289175" cy="476250"/>
          </a:xfrm>
          <a:prstGeom prst="rect">
            <a:avLst/>
          </a:prstGeom>
        </p:spPr>
        <p:txBody>
          <a:bodyPr anchor="t"/>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4100"/>
          <p:cNvSpPr>
            <a:spLocks noGrp="1"/>
          </p:cNvSpPr>
          <p:nvPr>
            <p:ph type="ftr" sz="quarter" idx="3"/>
          </p:nvPr>
        </p:nvSpPr>
        <p:spPr>
          <a:xfrm>
            <a:off x="3124200" y="6076950"/>
            <a:ext cx="2895600" cy="476250"/>
          </a:xfrm>
          <a:prstGeom prst="rect">
            <a:avLst/>
          </a:prstGeom>
        </p:spPr>
        <p:txBody>
          <a:bodyPr anchor="t"/>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4101"/>
          <p:cNvSpPr>
            <a:spLocks noGrp="1"/>
          </p:cNvSpPr>
          <p:nvPr>
            <p:ph type="sldNum" sz="quarter" idx="4"/>
          </p:nvPr>
        </p:nvSpPr>
        <p:spPr>
          <a:xfrm>
            <a:off x="6553200" y="6076950"/>
            <a:ext cx="2289175" cy="476250"/>
          </a:xfrm>
          <a:prstGeom prst="rect">
            <a:avLst/>
          </a:prstGeom>
        </p:spPr>
        <p:txBody>
          <a:bodyPr anchor="t"/>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B84EEBD-10D5-49D8-BBBF-E15A6635DB01}"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3075"/>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3EA7B84-72E8-4178-8D7A-6F690DDAEACF}"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7" name="日期占位符 3075"/>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81A0B32-D427-41BF-BAA8-C40D07C5051A}"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3075"/>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4F6E33F-DCE4-43B0-9E71-E542605CD49D}"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890081" y="2665379"/>
            <a:ext cx="3655181"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3075"/>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1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1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0A6A985-155A-449C-BF1C-D7B6C4A1DC8C}"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7" name="日期占位符 3075"/>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9926BB8-A1D6-4F1E-A6E8-22F0BD2A8EDB}"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random/>
    <p:sndAc>
      <p:stSnd>
        <p:snd r:embed="rId2" name="projctor.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7" name="日期占位符 3075"/>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108EB0-F682-46BB-A71F-4C8BA52BFE47}"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endParaRPr lang="zh-CN" altLang="en-US" noProof="1"/>
          </a:p>
        </p:txBody>
      </p:sp>
      <p:sp>
        <p:nvSpPr>
          <p:cNvPr id="7" name="日期占位符 3075"/>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890A4AF-98E7-42B4-9215-A6981DE85682}"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a:t>单击此处编辑母版文本样式</a:t>
            </a:r>
            <a:endParaRPr lang="zh-CN" altLang="en-US" noProof="1"/>
          </a:p>
        </p:txBody>
      </p:sp>
      <p:sp>
        <p:nvSpPr>
          <p:cNvPr id="7" name="日期占位符 3075"/>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A1C862A-64D7-4CE9-A7B7-80215C595216}"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3075"/>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D1A1799-B38C-4D2E-9974-438398B5960C}"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版">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3075"/>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30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3077"/>
          <p:cNvSpPr>
            <a:spLocks noGrp="1"/>
          </p:cNvSpPr>
          <p:nvPr>
            <p:ph type="sldNum" sz="quarter" idx="4"/>
          </p:nvPr>
        </p:nvSpPr>
        <p:spPr>
          <a:xfrm>
            <a:off x="6553200" y="6019800"/>
            <a:ext cx="2289175" cy="476250"/>
          </a:xfrm>
          <a:prstGeom prst="rect">
            <a:avLst/>
          </a:prstGeo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400B5D2-8E5C-4FC2-B879-6D059C9CB9EB}" type="slidenum">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endParaRPr lang="zh-CN" altLang="en-US" noProof="1"/>
          </a:p>
        </p:txBody>
      </p:sp>
      <p:sp>
        <p:nvSpPr>
          <p:cNvPr id="7" name="日期占位符 5123"/>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B571637-5686-44D3-9130-9D5F7CED0F7C}"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5123"/>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4082E50-1CAD-41DF-BCE0-28136BB005DD}"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7" name="日期占位符 5123"/>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1B9577A-7B17-4AB3-886F-54AB4526371E}"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457200" y="1600200"/>
            <a:ext cx="4032504" cy="4525963"/>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654296" y="1600200"/>
            <a:ext cx="4032504" cy="4525963"/>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5123"/>
          <p:cNvSpPr>
            <a:spLocks noGrp="1"/>
          </p:cNvSpPr>
          <p:nvPr>
            <p:ph type="dt" sz="half" idx="1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B49DC20-2050-4FB7-A912-5C6E0642F0FA}"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890081" y="2665379"/>
            <a:ext cx="3655181"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5123"/>
          <p:cNvSpPr>
            <a:spLocks noGrp="1"/>
          </p:cNvSpPr>
          <p:nvPr>
            <p:ph type="dt" sz="half" idx="1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1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1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98C7002-9B4B-4A10-96A8-AD38D741573A}"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Tree>
  </p:cSld>
  <p:clrMapOvr>
    <a:masterClrMapping/>
  </p:clrMapOvr>
  <p:transition>
    <p:random/>
    <p:sndAc>
      <p:stSnd>
        <p:snd r:embed="rId2" name="projctor.wav"/>
      </p:stSnd>
    </p:sndAc>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7" name="日期占位符 5123"/>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9E58B4D-835D-48F1-A41D-3F833443FBF4}"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7" name="日期占位符 5123"/>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F310FEF-9510-4B33-A766-0776BE728D76}"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endParaRPr lang="zh-CN" altLang="en-US" noProof="1"/>
          </a:p>
        </p:txBody>
      </p:sp>
      <p:sp>
        <p:nvSpPr>
          <p:cNvPr id="7" name="日期占位符 5123"/>
          <p:cNvSpPr>
            <a:spLocks noGrp="1"/>
          </p:cNvSpPr>
          <p:nvPr>
            <p:ph type="dt" sz="half" idx="1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8FE3B1E-6C6F-4BCD-A023-835EF9947441}"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a:t>单击此处编辑母版文本样式</a:t>
            </a:r>
            <a:endParaRPr lang="zh-CN" altLang="en-US" noProof="1"/>
          </a:p>
        </p:txBody>
      </p:sp>
      <p:sp>
        <p:nvSpPr>
          <p:cNvPr id="7" name="日期占位符 5123"/>
          <p:cNvSpPr>
            <a:spLocks noGrp="1"/>
          </p:cNvSpPr>
          <p:nvPr>
            <p:ph type="dt" sz="half" idx="1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3D30971-E9A0-44B6-B1C9-80307FD61171}"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5123"/>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AA64558-20E5-4D33-9555-103FE03646A1}"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竖版">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5123"/>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512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5125"/>
          <p:cNvSpPr>
            <a:spLocks noGrp="1"/>
          </p:cNvSpPr>
          <p:nvPr>
            <p:ph type="sldNum" sz="quarter" idx="4"/>
          </p:nvPr>
        </p:nvSpPr>
        <p:spPr>
          <a:xfrm>
            <a:off x="6553200" y="6245225"/>
            <a:ext cx="2133600" cy="476250"/>
          </a:xfrm>
          <a:prstGeom prst="rect">
            <a:avLst/>
          </a:prstGeom>
        </p:spPr>
        <p:txBody>
          <a:bodyP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42E6A2D-5DE6-4732-9D5C-882FFACB49EE}" type="slidenum">
              <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301625" y="1600200"/>
            <a:ext cx="4184968" cy="4498975"/>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657408" y="1600200"/>
            <a:ext cx="4184968" cy="4498975"/>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random/>
    <p:sndAc>
      <p:stSnd>
        <p:snd r:embed="rId2" name="projcto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890081" y="2665379"/>
            <a:ext cx="3655181"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random/>
    <p:sndAc>
      <p:stSnd>
        <p:snd r:embed="rId2" name="projcto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Tree>
  </p:cSld>
  <p:clrMapOvr>
    <a:masterClrMapping/>
  </p:clrMapOvr>
  <p:transition>
    <p:random/>
    <p:sndAc>
      <p:stSnd>
        <p:snd r:embed="rId2" name="projcto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random/>
    <p:sndAc>
      <p:stSnd>
        <p:snd r:embed="rId2" name="projcto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endParaRPr lang="zh-CN" altLang="en-US" noProof="1"/>
          </a:p>
        </p:txBody>
      </p:sp>
    </p:spTree>
  </p:cSld>
  <p:clrMapOvr>
    <a:masterClrMapping/>
  </p:clrMapOvr>
  <p:transition>
    <p:random/>
    <p:sndAc>
      <p:stSnd>
        <p:snd r:embed="rId2" name="projcto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itchFamily="18" charset="2"/>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a:t>单击此处编辑母版文本样式</a:t>
            </a:r>
            <a:endParaRPr lang="zh-CN" altLang="en-US" noProof="1"/>
          </a:p>
        </p:txBody>
      </p:sp>
    </p:spTree>
  </p:cSld>
  <p:clrMapOvr>
    <a:masterClrMapping/>
  </p:clrMapOvr>
  <p:transition>
    <p:random/>
    <p:sndAc>
      <p:stSnd>
        <p:snd r:embed="rId2" name="projctor.wav"/>
      </p:stSnd>
    </p:sndAc>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audio" Target="../media/audio1.wav"/><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3" Type="http://schemas.openxmlformats.org/officeDocument/2006/relationships/theme" Target="../theme/theme2.xml"/><Relationship Id="rId12" Type="http://schemas.openxmlformats.org/officeDocument/2006/relationships/image" Target="../media/image2.jpeg"/><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3" Type="http://schemas.openxmlformats.org/officeDocument/2006/relationships/theme" Target="../theme/theme3.xml"/><Relationship Id="rId12" Type="http://schemas.openxmlformats.org/officeDocument/2006/relationships/image" Target="../media/image2.jpeg"/><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cstate="print"/>
          <a:stretch>
            <a:fillRect/>
          </a:stretch>
        </a:blipFill>
        <a:effectLst/>
      </p:bgPr>
    </p:bg>
    <p:spTree>
      <p:nvGrpSpPr>
        <p:cNvPr id="1" name=""/>
        <p:cNvGrpSpPr/>
        <p:nvPr/>
      </p:nvGrpSpPr>
      <p:grpSpPr>
        <a:xfrm>
          <a:off x="0" y="0"/>
          <a:ext cx="0" cy="0"/>
          <a:chOff x="0" y="0"/>
          <a:chExt cx="0" cy="0"/>
        </a:xfrm>
      </p:grpSpPr>
      <p:sp>
        <p:nvSpPr>
          <p:cNvPr id="1026" name="标题 1025"/>
          <p:cNvSpPr>
            <a:spLocks noGrp="1" noRot="1"/>
          </p:cNvSpPr>
          <p:nvPr>
            <p:ph type="title"/>
          </p:nvPr>
        </p:nvSpPr>
        <p:spPr>
          <a:xfrm>
            <a:off x="301625" y="228600"/>
            <a:ext cx="854075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1026"/>
          <p:cNvSpPr>
            <a:spLocks noGrp="1" noRot="1"/>
          </p:cNvSpPr>
          <p:nvPr>
            <p:ph type="body"/>
          </p:nvPr>
        </p:nvSpPr>
        <p:spPr>
          <a:xfrm>
            <a:off x="301625" y="1600200"/>
            <a:ext cx="8540750" cy="4498975"/>
          </a:xfrm>
          <a:prstGeom prst="rect">
            <a:avLst/>
          </a:prstGeom>
          <a:noFill/>
          <a:ln w="9525">
            <a:noFill/>
          </a:ln>
        </p:spPr>
        <p:txBody>
          <a:bodyPr/>
          <a:lstStyle/>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random/>
    <p:sndAc>
      <p:stSnd>
        <p:snd r:embed="rId15" name="projctor.wav"/>
      </p:stSnd>
    </p:sndAc>
  </p:transition>
  <p:hf sldNum="0" hdr="0" ftr="0" dt="0"/>
  <p:txStyles>
    <p:titleStyle>
      <a:lvl1pPr algn="ctr" rtl="0" eaLnBrk="0" fontAlgn="base" hangingPunct="0">
        <a:spcBef>
          <a:spcPct val="0"/>
        </a:spcBef>
        <a:spcAft>
          <a:spcPct val="0"/>
        </a:spcAft>
        <a:buFont typeface="Arial" panose="020B0604020202020204" pitchFamily="34" charset="0"/>
        <a:defRPr sz="4400" kern="1200">
          <a:solidFill>
            <a:schemeClr val="tx2"/>
          </a:solidFill>
          <a:latin typeface="+mj-lt"/>
          <a:ea typeface="+mj-ea"/>
          <a:cs typeface="+mj-cs"/>
        </a:defRPr>
      </a:lvl1pPr>
      <a:lvl2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print"/>
          <a:stretch>
            <a:fillRect/>
          </a:stretch>
        </a:blipFill>
        <a:effectLst/>
      </p:bgPr>
    </p:bg>
    <p:spTree>
      <p:nvGrpSpPr>
        <p:cNvPr id="1" name=""/>
        <p:cNvGrpSpPr/>
        <p:nvPr/>
      </p:nvGrpSpPr>
      <p:grpSpPr>
        <a:xfrm>
          <a:off x="0" y="0"/>
          <a:ext cx="0" cy="0"/>
          <a:chOff x="0" y="0"/>
          <a:chExt cx="0" cy="0"/>
        </a:xfrm>
      </p:grpSpPr>
      <p:sp>
        <p:nvSpPr>
          <p:cNvPr id="2050" name="标题 3073"/>
          <p:cNvSpPr>
            <a:spLocks noGrp="1" noRot="1"/>
          </p:cNvSpPr>
          <p:nvPr>
            <p:ph type="title"/>
          </p:nvPr>
        </p:nvSpPr>
        <p:spPr>
          <a:xfrm>
            <a:off x="301625" y="685800"/>
            <a:ext cx="854075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2051" name="文本占位符 3074"/>
          <p:cNvSpPr>
            <a:spLocks noGrp="1" noRot="1"/>
          </p:cNvSpPr>
          <p:nvPr>
            <p:ph type="body"/>
          </p:nvPr>
        </p:nvSpPr>
        <p:spPr>
          <a:xfrm>
            <a:off x="304800" y="1981200"/>
            <a:ext cx="8540750" cy="3886200"/>
          </a:xfrm>
          <a:prstGeom prst="rect">
            <a:avLst/>
          </a:prstGeom>
          <a:noFill/>
          <a:ln w="9525">
            <a:noFill/>
          </a:ln>
        </p:spPr>
        <p:txBody>
          <a:bodyPr/>
          <a:lstStyle/>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sp>
        <p:nvSpPr>
          <p:cNvPr id="3076" name="日期占位符 3075"/>
          <p:cNvSpPr>
            <a:spLocks noGrp="1"/>
          </p:cNvSpPr>
          <p:nvPr>
            <p:ph type="dt" sz="half" idx="2"/>
          </p:nvPr>
        </p:nvSpPr>
        <p:spPr>
          <a:xfrm>
            <a:off x="301625" y="6019800"/>
            <a:ext cx="2289175" cy="476250"/>
          </a:xfrm>
          <a:prstGeom prst="rect">
            <a:avLst/>
          </a:prstGeom>
          <a:noFill/>
          <a:ln w="9525">
            <a:noFill/>
          </a:ln>
        </p:spPr>
        <p:txBody>
          <a:bodyPr/>
          <a:lstStyle>
            <a:lvl1pPr eaLnBrk="1" hangingPunct="1">
              <a:buFont typeface="Arial" panose="020B0604020202020204" pitchFamily="34" charset="0"/>
              <a:buNone/>
              <a:defRPr sz="14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077" name="页脚占位符 3076"/>
          <p:cNvSpPr>
            <a:spLocks noGrp="1"/>
          </p:cNvSpPr>
          <p:nvPr>
            <p:ph type="ftr" sz="quarter" idx="3"/>
          </p:nvPr>
        </p:nvSpPr>
        <p:spPr>
          <a:xfrm>
            <a:off x="3124200" y="6019800"/>
            <a:ext cx="2895600" cy="476250"/>
          </a:xfrm>
          <a:prstGeom prst="rect">
            <a:avLst/>
          </a:prstGeom>
          <a:noFill/>
          <a:ln w="9525">
            <a:noFill/>
          </a:ln>
        </p:spPr>
        <p:txBody>
          <a:bodyPr/>
          <a:lstStyle>
            <a:lvl1pPr algn="ctr" eaLnBrk="1" hangingPunct="1">
              <a:buFont typeface="Arial" panose="020B0604020202020204" pitchFamily="34" charset="0"/>
              <a:buNone/>
              <a:defRPr sz="1400" noProof="1"/>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078" name="灯片编号占位符 3077"/>
          <p:cNvSpPr>
            <a:spLocks noGrp="1"/>
          </p:cNvSpPr>
          <p:nvPr>
            <p:ph type="sldNum" sz="quarter" idx="4"/>
          </p:nvPr>
        </p:nvSpPr>
        <p:spPr>
          <a:xfrm>
            <a:off x="6553200" y="6019800"/>
            <a:ext cx="2289175" cy="476250"/>
          </a:xfrm>
          <a:prstGeom prst="rect">
            <a:avLst/>
          </a:prstGeom>
          <a:noFill/>
          <a:ln w="9525">
            <a:noFill/>
          </a:ln>
        </p:spPr>
        <p:txBody>
          <a:bodyPr/>
          <a:lstStyle>
            <a:lvl1pPr algn="r" eaLnBrk="1" hangingPunct="1">
              <a:buFont typeface="Arial" panose="020B0604020202020204" pitchFamily="34" charset="0"/>
              <a:buNone/>
              <a:defRPr sz="1400" noProof="1">
                <a:latin typeface="Times New Roman" panose="02020603050405020304" pitchFamily="18" charset="0"/>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t>‹#›</a:t>
            </a:r>
            <a:endParaRPr kumimoji="0" 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chemeClr val="tx2"/>
          </a:solidFill>
          <a:latin typeface="+mj-lt"/>
          <a:ea typeface="+mj-ea"/>
          <a:cs typeface="+mj-cs"/>
        </a:defRPr>
      </a:lvl1pPr>
      <a:lvl2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0000"/>
        <a:buFont typeface="Wingdings" panose="05000000000000000000" pitchFamily="2" charset="2"/>
        <a:buChar char="v"/>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print"/>
          <a:stretch>
            <a:fillRect/>
          </a:stretch>
        </a:blipFill>
        <a:effectLst/>
      </p:bgPr>
    </p:bg>
    <p:spTree>
      <p:nvGrpSpPr>
        <p:cNvPr id="1" name=""/>
        <p:cNvGrpSpPr/>
        <p:nvPr/>
      </p:nvGrpSpPr>
      <p:grpSpPr>
        <a:xfrm>
          <a:off x="0" y="0"/>
          <a:ext cx="0" cy="0"/>
          <a:chOff x="0" y="0"/>
          <a:chExt cx="0" cy="0"/>
        </a:xfrm>
      </p:grpSpPr>
      <p:sp>
        <p:nvSpPr>
          <p:cNvPr id="3074" name="标题 512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3075" name="文本占位符 512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sp>
        <p:nvSpPr>
          <p:cNvPr id="5124" name="日期占位符 5123"/>
          <p:cNvSpPr>
            <a:spLocks noGrp="1"/>
          </p:cNvSpPr>
          <p:nvPr>
            <p:ph type="dt" sz="half" idx="2"/>
          </p:nvPr>
        </p:nvSpPr>
        <p:spPr>
          <a:xfrm>
            <a:off x="457200" y="6245225"/>
            <a:ext cx="2133600" cy="476250"/>
          </a:xfrm>
          <a:prstGeom prst="rect">
            <a:avLst/>
          </a:prstGeom>
          <a:noFill/>
          <a:ln w="9525">
            <a:noFill/>
          </a:ln>
        </p:spPr>
        <p:txBody>
          <a:bodyPr/>
          <a:lstStyle>
            <a:lvl1pPr eaLnBrk="1" hangingPunct="1">
              <a:buFont typeface="Arial" panose="020B0604020202020204" pitchFamily="34" charset="0"/>
              <a:buNone/>
              <a:defRPr sz="14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125" name="页脚占位符 5124"/>
          <p:cNvSpPr>
            <a:spLocks noGrp="1"/>
          </p:cNvSpPr>
          <p:nvPr>
            <p:ph type="ftr" sz="quarter" idx="3"/>
          </p:nvPr>
        </p:nvSpPr>
        <p:spPr>
          <a:xfrm>
            <a:off x="3124200" y="6245225"/>
            <a:ext cx="2895600" cy="476250"/>
          </a:xfrm>
          <a:prstGeom prst="rect">
            <a:avLst/>
          </a:prstGeom>
          <a:noFill/>
          <a:ln w="9525">
            <a:noFill/>
          </a:ln>
        </p:spPr>
        <p:txBody>
          <a:bodyPr/>
          <a:lstStyle>
            <a:lvl1pPr algn="ctr" eaLnBrk="1" hangingPunct="1">
              <a:buFont typeface="Arial" panose="020B0604020202020204" pitchFamily="34" charset="0"/>
              <a:buNone/>
              <a:defRPr sz="1400" noProof="1"/>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126" name="灯片编号占位符 5125"/>
          <p:cNvSpPr>
            <a:spLocks noGrp="1"/>
          </p:cNvSpPr>
          <p:nvPr>
            <p:ph type="sldNum" sz="quarter" idx="4"/>
          </p:nvPr>
        </p:nvSpPr>
        <p:spPr>
          <a:xfrm>
            <a:off x="6553200" y="6245225"/>
            <a:ext cx="2133600" cy="476250"/>
          </a:xfrm>
          <a:prstGeom prst="rect">
            <a:avLst/>
          </a:prstGeom>
          <a:noFill/>
          <a:ln w="9525">
            <a:noFill/>
          </a:ln>
        </p:spPr>
        <p:txBody>
          <a:bodyPr/>
          <a:lstStyle>
            <a:lvl1pPr algn="r" eaLnBrk="1" hangingPunct="1">
              <a:buFont typeface="Arial" panose="020B0604020202020204" pitchFamily="34" charset="0"/>
              <a:buNone/>
              <a:defRPr sz="1400" noProof="1">
                <a:latin typeface="Times New Roman" panose="02020603050405020304" pitchFamily="18" charset="0"/>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rPr>
              <a:t>‹#›</a:t>
            </a:r>
            <a:endParaRPr kumimoji="0" lang="zh-CN" altLang="en-US" sz="14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chemeClr val="tx2"/>
          </a:solidFill>
          <a:latin typeface="+mj-lt"/>
          <a:ea typeface="+mj-ea"/>
          <a:cs typeface="+mj-cs"/>
        </a:defRPr>
      </a:lvl1pPr>
      <a:lvl2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4.jpeg"/><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15.jpeg"/><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audio" Target="../media/audio2.wav"/><Relationship Id="rId3" Type="http://schemas.openxmlformats.org/officeDocument/2006/relationships/audio" Target="../media/audio1.wav"/><Relationship Id="rId2" Type="http://schemas.openxmlformats.org/officeDocument/2006/relationships/image" Target="../media/image17.jpeg"/><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7.xml"/><Relationship Id="rId3" Type="http://schemas.openxmlformats.org/officeDocument/2006/relationships/audio" Target="../media/audio1.wav"/><Relationship Id="rId2" Type="http://schemas.openxmlformats.org/officeDocument/2006/relationships/image" Target="../media/image18.jpeg"/><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audio" Target="../media/audio4.wav"/><Relationship Id="rId7" Type="http://schemas.openxmlformats.org/officeDocument/2006/relationships/audio" Target="../media/audio3.wav"/><Relationship Id="rId6" Type="http://schemas.openxmlformats.org/officeDocument/2006/relationships/audio" Target="../media/audio1.wav"/><Relationship Id="rId5" Type="http://schemas.openxmlformats.org/officeDocument/2006/relationships/image" Target="C:/Users/Administrator/AppData/Local/Temp/360zip$Temp/360$0/http:/www.511511.com/AZ/200406/AZ00000312820040618055235312.jpg" TargetMode="External"/><Relationship Id="rId4" Type="http://schemas.openxmlformats.org/officeDocument/2006/relationships/image" Target="../media/image20.jpeg"/><Relationship Id="rId3" Type="http://schemas.openxmlformats.org/officeDocument/2006/relationships/hyperlink" Target="http://www.511511.com/AZ/200406/AZ00000312820040618055443859.aspx" TargetMode="External"/><Relationship Id="rId2" Type="http://schemas.openxmlformats.org/officeDocument/2006/relationships/image" Target="../media/image19.png"/><Relationship Id="rId10" Type="http://schemas.openxmlformats.org/officeDocument/2006/relationships/notesSlide" Target="../notesSlides/notesSlide19.xml"/><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audio" Target="../media/audio1.wav"/><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1.xml"/><Relationship Id="rId1" Type="http://schemas.openxmlformats.org/officeDocument/2006/relationships/image" Target="../media/image2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audio" Target="../media/audio1.wav"/><Relationship Id="rId2" Type="http://schemas.openxmlformats.org/officeDocument/2006/relationships/image" Target="../media/image5.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audio" Target="../media/audio1.wav"/><Relationship Id="rId2" Type="http://schemas.openxmlformats.org/officeDocument/2006/relationships/image" Target="../media/image7.jpe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2.xml"/><Relationship Id="rId4" Type="http://schemas.openxmlformats.org/officeDocument/2006/relationships/audio" Target="../media/audio1.wav"/><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4.xml"/><Relationship Id="rId5" Type="http://schemas.openxmlformats.org/officeDocument/2006/relationships/audio" Target="../media/audio1.wav"/><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stretch>
            <a:fillRect/>
          </a:stretch>
        </p:blipFill>
        <p:spPr>
          <a:xfrm>
            <a:off x="-31115" y="-22225"/>
            <a:ext cx="9206230" cy="6903085"/>
          </a:xfrm>
          <a:prstGeom prst="rect">
            <a:avLst/>
          </a:prstGeom>
        </p:spPr>
      </p:pic>
      <p:sp>
        <p:nvSpPr>
          <p:cNvPr id="28674" name="矩形 7170"/>
          <p:cNvSpPr>
            <a:spLocks noTextEdit="1"/>
          </p:cNvSpPr>
          <p:nvPr/>
        </p:nvSpPr>
        <p:spPr>
          <a:xfrm>
            <a:off x="946150" y="894080"/>
            <a:ext cx="6767195" cy="2091055"/>
          </a:xfrm>
          <a:prstGeom prst="rect">
            <a:avLst/>
          </a:prstGeom>
        </p:spPr>
        <p:txBody>
          <a:bodyPr wrap="none" fromWordArt="1">
            <a:prstTxWarp prst="textDoubleWave1">
              <a:avLst>
                <a:gd name="adj1" fmla="val 6500"/>
                <a:gd name="adj2" fmla="val -176"/>
              </a:avLst>
            </a:prstTxWarp>
            <a:normAutofit/>
          </a:bodyPr>
          <a:lstStyle/>
          <a:p>
            <a:pPr algn="ctr"/>
            <a:r>
              <a:rPr lang="zh-CN" altLang="en-US" sz="3600" b="1" spc="-360" dirty="0">
                <a:ln w="12700" cap="flat" cmpd="sng">
                  <a:solidFill>
                    <a:srgbClr val="000099"/>
                  </a:solidFill>
                  <a:prstDash val="solid"/>
                  <a:headEnd type="none" w="med" len="med"/>
                  <a:tailEnd type="none" w="med" len="med"/>
                </a:ln>
                <a:solidFill>
                  <a:srgbClr val="FF0000"/>
                </a:solidFill>
                <a:effectLst>
                  <a:outerShdw dist="125724" dir="18900000" algn="ctr" rotWithShape="0">
                    <a:srgbClr val="000099"/>
                  </a:outerShdw>
                </a:effectLst>
                <a:latin typeface="黑体" panose="02010609060101010101" pitchFamily="49" charset="-122"/>
                <a:ea typeface="黑体" panose="02010609060101010101" pitchFamily="49" charset="-122"/>
                <a:sym typeface="+mn-ea"/>
              </a:rPr>
              <a:t>珍爱生命  </a:t>
            </a:r>
            <a:r>
              <a:rPr lang="zh-CN" altLang="en-US" sz="3600" b="1" spc="-360" dirty="0">
                <a:ln w="12700" cap="flat" cmpd="sng">
                  <a:solidFill>
                    <a:srgbClr val="000099"/>
                  </a:solidFill>
                  <a:prstDash val="solid"/>
                  <a:headEnd type="none" w="med" len="med"/>
                  <a:tailEnd type="none" w="med" len="med"/>
                </a:ln>
                <a:solidFill>
                  <a:srgbClr val="FF0000"/>
                </a:solidFill>
                <a:effectLst>
                  <a:outerShdw dist="125724" dir="18900000" algn="ctr" rotWithShape="0">
                    <a:srgbClr val="000099"/>
                  </a:outerShdw>
                </a:effectLst>
                <a:latin typeface="黑体" panose="02010609060101010101" pitchFamily="49" charset="-122"/>
                <a:ea typeface="黑体" panose="02010609060101010101" pitchFamily="49" charset="-122"/>
              </a:rPr>
              <a:t>远离毒品</a:t>
            </a:r>
            <a:endParaRPr lang="zh-CN" altLang="en-US" sz="3600" b="1" spc="-360" dirty="0">
              <a:ln w="12700" cap="flat" cmpd="sng">
                <a:solidFill>
                  <a:srgbClr val="000099"/>
                </a:solidFill>
                <a:prstDash val="solid"/>
                <a:headEnd type="none" w="med" len="med"/>
                <a:tailEnd type="none" w="med" len="med"/>
              </a:ln>
              <a:solidFill>
                <a:srgbClr val="FF0000"/>
              </a:solidFill>
              <a:effectLst>
                <a:outerShdw dist="125724" dir="18900000" algn="ctr" rotWithShape="0">
                  <a:srgbClr val="000099"/>
                </a:outerShdw>
              </a:effectLst>
              <a:latin typeface="黑体" panose="02010609060101010101" pitchFamily="49" charset="-122"/>
              <a:ea typeface="黑体" panose="02010609060101010101" pitchFamily="49" charset="-122"/>
            </a:endParaRPr>
          </a:p>
        </p:txBody>
      </p:sp>
      <p:sp>
        <p:nvSpPr>
          <p:cNvPr id="4" name="文本框 3"/>
          <p:cNvSpPr txBox="1"/>
          <p:nvPr/>
        </p:nvSpPr>
        <p:spPr>
          <a:xfrm>
            <a:off x="2728595" y="4639310"/>
            <a:ext cx="5575935" cy="645160"/>
          </a:xfrm>
          <a:prstGeom prst="rect">
            <a:avLst/>
          </a:prstGeom>
          <a:noFill/>
        </p:spPr>
        <p:txBody>
          <a:bodyPr wrap="none" rtlCol="0">
            <a:spAutoFit/>
          </a:bodyPr>
          <a:lstStyle/>
          <a:p>
            <a:pPr algn="l"/>
            <a:r>
              <a:rPr lang="zh-CN" altLang="en-US" sz="3600" b="1" dirty="0">
                <a:solidFill>
                  <a:srgbClr val="FF6600"/>
                </a:solidFill>
                <a:uFillTx/>
                <a:sym typeface="+mn-ea"/>
              </a:rPr>
              <a:t>黄石市武汉路小学   黄丽梅</a:t>
            </a:r>
            <a:endParaRPr lang="zh-CN" altLang="en-US" sz="3600" b="1" dirty="0">
              <a:solidFill>
                <a:srgbClr val="FF6600"/>
              </a:solidFill>
              <a:uFillTx/>
              <a:sym typeface="+mn-ea"/>
            </a:endParaRPr>
          </a:p>
        </p:txBody>
      </p:sp>
    </p:spTree>
  </p:cSld>
  <p:clrMapOvr>
    <a:masterClrMapping/>
  </p:clrMapOvr>
  <p:transition advClick="0" advTm="1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ppt_x"/>
                                          </p:val>
                                        </p:tav>
                                        <p:tav tm="100000">
                                          <p:val>
                                            <p:strVal val="#ppt_x"/>
                                          </p:val>
                                        </p:tav>
                                      </p:tavLst>
                                    </p:anim>
                                    <p:anim calcmode="lin" valueType="num">
                                      <p:cBhvr additive="base">
                                        <p:cTn id="8"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pic>
        <p:nvPicPr>
          <p:cNvPr id="47106" name="图片 16385" descr="5-062051605"/>
          <p:cNvPicPr>
            <a:picLocks noChangeAspect="1"/>
          </p:cNvPicPr>
          <p:nvPr/>
        </p:nvPicPr>
        <p:blipFill>
          <a:blip r:embed="rId2" cstate="print"/>
          <a:stretch>
            <a:fillRect/>
          </a:stretch>
        </p:blipFill>
        <p:spPr>
          <a:xfrm>
            <a:off x="2124075" y="0"/>
            <a:ext cx="4545013" cy="6858000"/>
          </a:xfrm>
          <a:prstGeom prst="rect">
            <a:avLst/>
          </a:prstGeom>
          <a:noFill/>
          <a:ln w="9525">
            <a:noFill/>
          </a:ln>
        </p:spPr>
      </p:pic>
      <p:sp>
        <p:nvSpPr>
          <p:cNvPr id="47107" name="文本框 16386"/>
          <p:cNvSpPr txBox="1"/>
          <p:nvPr/>
        </p:nvSpPr>
        <p:spPr>
          <a:xfrm>
            <a:off x="7156450" y="333375"/>
            <a:ext cx="862013" cy="5329238"/>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400" b="1" dirty="0">
                <a:solidFill>
                  <a:srgbClr val="0000FF"/>
                </a:solidFill>
                <a:ea typeface="华文新魏" pitchFamily="2" charset="-122"/>
              </a:rPr>
              <a:t>吸毒容易传染疾病</a:t>
            </a:r>
            <a:endParaRPr lang="zh-CN" altLang="en-US" sz="4400" b="1" dirty="0">
              <a:solidFill>
                <a:srgbClr val="0000FF"/>
              </a:solidFill>
              <a:ea typeface="华文新魏" pitchFamily="2" charset="-122"/>
            </a:endParaRPr>
          </a:p>
        </p:txBody>
      </p:sp>
    </p:spTree>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pic>
        <p:nvPicPr>
          <p:cNvPr id="51202" name="内容占位符 18433" descr="5-062037814"/>
          <p:cNvPicPr>
            <a:picLocks noGrp="1" noRot="1" noChangeAspect="1"/>
          </p:cNvPicPr>
          <p:nvPr>
            <p:ph idx="1"/>
          </p:nvPr>
        </p:nvPicPr>
        <p:blipFill>
          <a:blip r:embed="rId2" cstate="print"/>
          <a:srcRect/>
          <a:stretch>
            <a:fillRect/>
          </a:stretch>
        </p:blipFill>
        <p:spPr>
          <a:xfrm>
            <a:off x="2051050" y="0"/>
            <a:ext cx="4989513" cy="6858000"/>
          </a:xfrm>
        </p:spPr>
      </p:pic>
      <p:sp>
        <p:nvSpPr>
          <p:cNvPr id="51203" name="文本框 18434"/>
          <p:cNvSpPr txBox="1"/>
          <p:nvPr/>
        </p:nvSpPr>
        <p:spPr>
          <a:xfrm>
            <a:off x="7227888" y="908050"/>
            <a:ext cx="862012" cy="5530850"/>
          </a:xfrm>
          <a:prstGeom prst="rect">
            <a:avLst/>
          </a:prstGeom>
          <a:noFill/>
          <a:ln w="9525">
            <a:noFill/>
          </a:ln>
        </p:spPr>
        <p:txBody>
          <a:bodyPr vert="eaVert" wrap="none">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400" b="1" i="1" dirty="0">
                <a:solidFill>
                  <a:srgbClr val="FF0000"/>
                </a:solidFill>
                <a:ea typeface="华文行楷" pitchFamily="2" charset="-122"/>
              </a:rPr>
              <a:t>母亲吸毒生下残疾儿</a:t>
            </a:r>
            <a:endParaRPr lang="zh-CN" altLang="en-US" sz="4400" b="1" i="1" dirty="0">
              <a:solidFill>
                <a:srgbClr val="FF0000"/>
              </a:solidFill>
              <a:ea typeface="华文行楷" pitchFamily="2" charset="-122"/>
            </a:endParaRPr>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53250" name="文本框 19457"/>
          <p:cNvSpPr txBox="1"/>
          <p:nvPr/>
        </p:nvSpPr>
        <p:spPr>
          <a:xfrm>
            <a:off x="250825" y="481013"/>
            <a:ext cx="8640763" cy="624713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457200" lvl="0" indent="-457200" eaLnBrk="1" hangingPunct="1">
              <a:spcBef>
                <a:spcPct val="0"/>
              </a:spcBef>
              <a:buClrTx/>
              <a:buSzPct val="100000"/>
              <a:buFont typeface="Arial" panose="020B0604020202020204" pitchFamily="34" charset="0"/>
              <a:buNone/>
            </a:pPr>
            <a:r>
              <a:rPr lang="zh-CN" altLang="en-US" sz="4000" b="1" dirty="0">
                <a:solidFill>
                  <a:srgbClr val="FF0000"/>
                </a:solidFill>
                <a:latin typeface="宋体" panose="02010600030101010101" pitchFamily="2" charset="-122"/>
              </a:rPr>
              <a:t>毒品的共同特征：</a:t>
            </a:r>
            <a:endParaRPr lang="zh-CN" altLang="en-US" sz="4000" b="1" dirty="0">
              <a:solidFill>
                <a:schemeClr val="hlink"/>
              </a:solidFill>
              <a:latin typeface="宋体" panose="02010600030101010101" pitchFamily="2" charset="-122"/>
            </a:endParaRPr>
          </a:p>
          <a:p>
            <a:pPr marL="457200" lvl="0" indent="-457200" eaLnBrk="1" hangingPunct="1">
              <a:spcBef>
                <a:spcPct val="0"/>
              </a:spcBef>
              <a:buClrTx/>
              <a:buSzPct val="100000"/>
              <a:buFont typeface="Arial" panose="020B0604020202020204" pitchFamily="34" charset="0"/>
              <a:buNone/>
            </a:pPr>
            <a:r>
              <a:rPr lang="en-US" altLang="zh-CN" sz="4000" b="1" dirty="0">
                <a:solidFill>
                  <a:schemeClr val="bg1"/>
                </a:solidFill>
                <a:latin typeface="宋体" panose="02010600030101010101" pitchFamily="2" charset="-122"/>
              </a:rPr>
              <a:t>1</a:t>
            </a:r>
            <a:r>
              <a:rPr lang="en-US" altLang="zh-CN" sz="4000" b="1" dirty="0">
                <a:solidFill>
                  <a:schemeClr val="bg1"/>
                </a:solidFill>
                <a:latin typeface="宋体" panose="02010600030101010101" pitchFamily="2" charset="-122"/>
                <a:sym typeface="+mn-ea"/>
              </a:rPr>
              <a:t>.</a:t>
            </a:r>
            <a:r>
              <a:rPr lang="zh-CN" altLang="en-US" sz="4000" b="1" dirty="0">
                <a:solidFill>
                  <a:schemeClr val="bg1"/>
                </a:solidFill>
                <a:latin typeface="宋体" panose="02010600030101010101" pitchFamily="2" charset="-122"/>
              </a:rPr>
              <a:t>不可抗力，强制性地使吸食者连续使用该药，并且不择手段地去获得它；</a:t>
            </a:r>
            <a:endParaRPr lang="zh-CN" altLang="en-US" sz="4000" b="1" dirty="0">
              <a:solidFill>
                <a:schemeClr val="bg1"/>
              </a:solidFill>
              <a:latin typeface="宋体" panose="02010600030101010101" pitchFamily="2" charset="-122"/>
            </a:endParaRPr>
          </a:p>
          <a:p>
            <a:pPr marL="457200" lvl="0" indent="-457200" eaLnBrk="1" hangingPunct="1">
              <a:spcBef>
                <a:spcPct val="0"/>
              </a:spcBef>
              <a:buClrTx/>
              <a:buSzPct val="100000"/>
              <a:buFont typeface="Arial" panose="020B0604020202020204" pitchFamily="34" charset="0"/>
              <a:buNone/>
            </a:pPr>
            <a:r>
              <a:rPr lang="en-US" altLang="zh-CN" sz="4000" b="1" dirty="0">
                <a:solidFill>
                  <a:schemeClr val="bg1"/>
                </a:solidFill>
                <a:latin typeface="宋体" panose="02010600030101010101" pitchFamily="2" charset="-122"/>
              </a:rPr>
              <a:t>2.</a:t>
            </a:r>
            <a:r>
              <a:rPr lang="zh-CN" altLang="en-US" sz="4000" b="1" dirty="0">
                <a:solidFill>
                  <a:schemeClr val="bg1"/>
                </a:solidFill>
                <a:latin typeface="宋体" panose="02010600030101010101" pitchFamily="2" charset="-122"/>
              </a:rPr>
              <a:t>连续使用有不断加大剂量的趋势；</a:t>
            </a:r>
            <a:endParaRPr lang="zh-CN" altLang="en-US" sz="4000" b="1" dirty="0">
              <a:solidFill>
                <a:schemeClr val="bg1"/>
              </a:solidFill>
              <a:latin typeface="宋体" panose="02010600030101010101" pitchFamily="2" charset="-122"/>
            </a:endParaRPr>
          </a:p>
          <a:p>
            <a:pPr marL="457200" lvl="0" indent="-457200" eaLnBrk="1" hangingPunct="1">
              <a:spcBef>
                <a:spcPct val="0"/>
              </a:spcBef>
              <a:buClrTx/>
              <a:buSzPct val="100000"/>
              <a:buFont typeface="Arial" panose="020B0604020202020204" pitchFamily="34" charset="0"/>
              <a:buNone/>
            </a:pPr>
            <a:r>
              <a:rPr lang="en-US" altLang="zh-CN" sz="4000" b="1" dirty="0">
                <a:solidFill>
                  <a:schemeClr val="bg1"/>
                </a:solidFill>
                <a:latin typeface="宋体" panose="02010600030101010101" pitchFamily="2" charset="-122"/>
              </a:rPr>
              <a:t>3.</a:t>
            </a:r>
            <a:r>
              <a:rPr lang="zh-CN" altLang="en-US" sz="4000" b="1" dirty="0">
                <a:solidFill>
                  <a:schemeClr val="bg1"/>
                </a:solidFill>
                <a:latin typeface="宋体" panose="02010600030101010101" pitchFamily="2" charset="-122"/>
              </a:rPr>
              <a:t>对该药产生精神依赖性及躯体依赖性，断药后产生戒断症状</a:t>
            </a:r>
            <a:r>
              <a:rPr lang="en-US" altLang="zh-CN" sz="4000" b="1" dirty="0">
                <a:solidFill>
                  <a:schemeClr val="bg1"/>
                </a:solidFill>
                <a:latin typeface="宋体" panose="02010600030101010101" pitchFamily="2" charset="-122"/>
              </a:rPr>
              <a:t>(</a:t>
            </a:r>
            <a:r>
              <a:rPr lang="zh-CN" altLang="en-US" sz="4000" b="1" dirty="0">
                <a:solidFill>
                  <a:schemeClr val="bg1"/>
                </a:solidFill>
                <a:latin typeface="宋体" panose="02010600030101010101" pitchFamily="2" charset="-122"/>
              </a:rPr>
              <a:t>脱瘾症状</a:t>
            </a:r>
            <a:r>
              <a:rPr lang="en-US" altLang="zh-CN" sz="4000" b="1" dirty="0">
                <a:solidFill>
                  <a:schemeClr val="bg1"/>
                </a:solidFill>
                <a:latin typeface="宋体" panose="02010600030101010101" pitchFamily="2" charset="-122"/>
              </a:rPr>
              <a:t>)</a:t>
            </a:r>
            <a:r>
              <a:rPr lang="zh-CN" altLang="en-US" sz="4000" b="1" dirty="0">
                <a:solidFill>
                  <a:schemeClr val="bg1"/>
                </a:solidFill>
                <a:latin typeface="宋体" panose="02010600030101010101" pitchFamily="2" charset="-122"/>
              </a:rPr>
              <a:t>；</a:t>
            </a:r>
            <a:endParaRPr lang="zh-CN" altLang="en-US" sz="4000" b="1" dirty="0">
              <a:solidFill>
                <a:schemeClr val="bg1"/>
              </a:solidFill>
              <a:latin typeface="宋体" panose="02010600030101010101" pitchFamily="2" charset="-122"/>
            </a:endParaRPr>
          </a:p>
          <a:p>
            <a:pPr marL="457200" lvl="0" indent="-457200" eaLnBrk="1" hangingPunct="1">
              <a:spcBef>
                <a:spcPct val="0"/>
              </a:spcBef>
              <a:buClrTx/>
              <a:buSzPct val="100000"/>
              <a:buFont typeface="Arial" panose="020B0604020202020204" pitchFamily="34" charset="0"/>
              <a:buNone/>
            </a:pPr>
            <a:r>
              <a:rPr lang="en-US" altLang="zh-CN" sz="4000" b="1" dirty="0">
                <a:solidFill>
                  <a:schemeClr val="bg1"/>
                </a:solidFill>
                <a:latin typeface="宋体" panose="02010600030101010101" pitchFamily="2" charset="-122"/>
              </a:rPr>
              <a:t>4.</a:t>
            </a:r>
            <a:r>
              <a:rPr lang="zh-CN" altLang="en-US" sz="4000" b="1" dirty="0">
                <a:solidFill>
                  <a:schemeClr val="bg1"/>
                </a:solidFill>
                <a:latin typeface="宋体" panose="02010600030101010101" pitchFamily="2" charset="-122"/>
              </a:rPr>
              <a:t>对个人、家庭和社会都会产生危害后果。 </a:t>
            </a:r>
            <a:endParaRPr lang="zh-CN" altLang="en-US" sz="4000" b="1" dirty="0">
              <a:solidFill>
                <a:schemeClr val="bg1"/>
              </a:solidFill>
              <a:latin typeface="宋体" panose="02010600030101010101" pitchFamily="2" charset="-122"/>
              <a:ea typeface="楷体_GB2312" pitchFamily="1" charset="-122"/>
            </a:endParaRPr>
          </a:p>
        </p:txBody>
      </p:sp>
    </p:spTree>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1016000" y="2137410"/>
            <a:ext cx="7019290" cy="2861310"/>
          </a:xfrm>
          <a:prstGeom prst="rect">
            <a:avLst/>
          </a:prstGeom>
          <a:noFill/>
        </p:spPr>
        <p:txBody>
          <a:bodyPr wrap="square" rtlCol="0" anchor="t">
            <a:spAutoFit/>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3600" b="1" noProof="0">
                <a:ln>
                  <a:noFill/>
                </a:ln>
                <a:solidFill>
                  <a:srgbClr val="000000"/>
                </a:solidFill>
                <a:effectLst/>
                <a:uLnTx/>
                <a:uFillTx/>
                <a:latin typeface="宋体" panose="02010600030101010101" pitchFamily="2" charset="-122"/>
                <a:ea typeface="黑体" panose="02010609060101010101" pitchFamily="49" charset="-122"/>
                <a:sym typeface="+mn-ea"/>
              </a:rPr>
              <a:t>哪些行为是吸毒？</a:t>
            </a:r>
            <a:endParaRPr lang="zh-CN" altLang="en-US" sz="3600" b="1" noProof="0">
              <a:ln>
                <a:noFill/>
              </a:ln>
              <a:solidFill>
                <a:srgbClr val="000000"/>
              </a:solidFill>
              <a:effectLst/>
              <a:uLnTx/>
              <a:uFillTx/>
              <a:latin typeface="宋体" panose="02010600030101010101" pitchFamily="2" charset="-122"/>
              <a:ea typeface="黑体" panose="02010609060101010101" pitchFamily="49" charset="-122"/>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1" i="0" u="none" strike="noStrike" kern="1200" cap="none" spc="0" normalizeH="0" baseline="0" noProof="0">
              <a:ln>
                <a:noFill/>
              </a:ln>
              <a:solidFill>
                <a:srgbClr val="000000"/>
              </a:solidFill>
              <a:effectLst/>
              <a:uLnTx/>
              <a:uFillTx/>
              <a:latin typeface="宋体" panose="02010600030101010101" pitchFamily="2" charset="-122"/>
              <a:ea typeface="黑体" panose="02010609060101010101" pitchFamily="49"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1" i="0" u="none" strike="noStrike" kern="1200" cap="none" spc="0" normalizeH="0" baseline="0" noProof="0">
              <a:ln>
                <a:noFill/>
              </a:ln>
              <a:solidFill>
                <a:srgbClr val="000000"/>
              </a:solidFill>
              <a:effectLst/>
              <a:uLnTx/>
              <a:uFillTx/>
              <a:latin typeface="宋体" panose="02010600030101010101" pitchFamily="2" charset="-122"/>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3600" b="1" noProof="0">
                <a:ln>
                  <a:noFill/>
                </a:ln>
                <a:solidFill>
                  <a:srgbClr val="000000"/>
                </a:solidFill>
                <a:effectLst/>
                <a:uLnTx/>
                <a:uFillTx/>
                <a:latin typeface="宋体" panose="02010600030101010101" pitchFamily="2" charset="-122"/>
                <a:ea typeface="黑体" panose="02010609060101010101" pitchFamily="49" charset="-122"/>
                <a:sym typeface="+mn-ea"/>
              </a:rPr>
              <a:t> 常见的吸毒行为有：烟吸、烫吸、鼻嗅、口服、注射五种。</a:t>
            </a:r>
            <a:endParaRPr lang="zh-CN" altLang="en-US" sz="3600"/>
          </a:p>
        </p:txBody>
      </p:sp>
    </p:spTree>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图片 21505" descr="lhh_4"/>
          <p:cNvPicPr>
            <a:picLocks noChangeAspect="1"/>
          </p:cNvPicPr>
          <p:nvPr/>
        </p:nvPicPr>
        <p:blipFill>
          <a:blip r:embed="rId1" cstate="print"/>
          <a:stretch>
            <a:fillRect/>
          </a:stretch>
        </p:blipFill>
        <p:spPr>
          <a:xfrm>
            <a:off x="0" y="0"/>
            <a:ext cx="9144000" cy="6837363"/>
          </a:xfrm>
          <a:prstGeom prst="rect">
            <a:avLst/>
          </a:prstGeom>
          <a:noFill/>
          <a:ln w="9525">
            <a:noFill/>
          </a:ln>
        </p:spPr>
      </p:pic>
    </p:spTree>
  </p:cSld>
  <p:clrMapOvr>
    <a:masterClrMapping/>
  </p:clrMapOvr>
  <p:transition>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59394" name="标题 22529"/>
          <p:cNvSpPr>
            <a:spLocks noGrp="1" noRot="1"/>
          </p:cNvSpPr>
          <p:nvPr>
            <p:ph type="title"/>
          </p:nvPr>
        </p:nvSpPr>
        <p:spPr>
          <a:xfrm>
            <a:off x="-104775" y="414338"/>
            <a:ext cx="5940425" cy="1143000"/>
          </a:xfrm>
        </p:spPr>
        <p:txBody>
          <a:bodyPr vert="horz" wrap="square" lIns="91440" tIns="45720" rIns="91440" bIns="45720" anchor="ctr"/>
          <a:lstStyle/>
          <a:p>
            <a:pPr eaLnBrk="1" hangingPunct="1"/>
            <a:r>
              <a:rPr lang="zh-CN" altLang="en-US" b="1" dirty="0">
                <a:solidFill>
                  <a:srgbClr val="FF6600"/>
                </a:solidFill>
              </a:rPr>
              <a:t>吸毒为什么会成瘾？</a:t>
            </a:r>
            <a:br>
              <a:rPr lang="zh-CN" altLang="en-US" b="1" dirty="0">
                <a:solidFill>
                  <a:srgbClr val="FF6600"/>
                </a:solidFill>
              </a:rPr>
            </a:br>
            <a:endParaRPr lang="zh-CN" altLang="en-US" b="1" dirty="0">
              <a:solidFill>
                <a:schemeClr val="bg1"/>
              </a:solidFill>
            </a:endParaRPr>
          </a:p>
        </p:txBody>
      </p:sp>
      <p:sp>
        <p:nvSpPr>
          <p:cNvPr id="59395" name="文本占位符 22530"/>
          <p:cNvSpPr>
            <a:spLocks noGrp="1" noRot="1"/>
          </p:cNvSpPr>
          <p:nvPr>
            <p:ph idx="1"/>
          </p:nvPr>
        </p:nvSpPr>
        <p:spPr>
          <a:xfrm>
            <a:off x="573088" y="1116330"/>
            <a:ext cx="7772400" cy="5105400"/>
          </a:xfrm>
        </p:spPr>
        <p:txBody>
          <a:bodyPr vert="horz" wrap="square" lIns="91440" tIns="45720" rIns="91440" bIns="45720" anchor="t"/>
          <a:lstStyle/>
          <a:p>
            <a:pPr eaLnBrk="1" hangingPunct="1">
              <a:lnSpc>
                <a:spcPct val="90000"/>
              </a:lnSpc>
            </a:pPr>
            <a:r>
              <a:rPr lang="zh-CN" altLang="en-US" b="1" dirty="0">
                <a:solidFill>
                  <a:srgbClr val="000000"/>
                </a:solidFill>
                <a:ea typeface="楷体_GB2312" pitchFamily="1" charset="-122"/>
              </a:rPr>
              <a:t>总的来说，吸毒会成瘾是毒品与人体相互作用的结果。一方面毒品有个共同的特性，就是进入人体后作用于人的脑内与学习记忆有关的神经系统，逐渐产生精神依赖（心瘾），进而形成追求使用该药物的行为；另一方面，毒品进入人体后，破坏人体正常的平衡，产生在毒品作用下新的平衡状态（身体依赖）。一旦停止吸毒，就会感到不适。只有连续不断地吸入更大剂量的毒品，才能保持人体新的平衡。</a:t>
            </a:r>
            <a:endParaRPr lang="zh-CN" altLang="en-US" b="1" dirty="0">
              <a:solidFill>
                <a:srgbClr val="000000"/>
              </a:solidFill>
              <a:ea typeface="楷体_GB2312" pitchFamily="1" charset="-122"/>
            </a:endParaRPr>
          </a:p>
        </p:txBody>
      </p:sp>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61442" name="文本占位符 23553"/>
          <p:cNvSpPr>
            <a:spLocks noGrp="1" noRot="1"/>
          </p:cNvSpPr>
          <p:nvPr>
            <p:ph type="body" sz="half" idx="1"/>
          </p:nvPr>
        </p:nvSpPr>
        <p:spPr>
          <a:xfrm>
            <a:off x="2552383" y="1825308"/>
            <a:ext cx="4038600" cy="4525962"/>
          </a:xfrm>
        </p:spPr>
        <p:txBody>
          <a:bodyPr vert="horz" wrap="square" lIns="91440" tIns="45720" rIns="91440" bIns="45720" anchor="t"/>
          <a:lstStyle/>
          <a:p>
            <a:pPr eaLnBrk="1" hangingPunct="1">
              <a:buNone/>
            </a:pPr>
            <a:r>
              <a:rPr lang="zh-CN" altLang="en-US" sz="4800" b="1" dirty="0">
                <a:solidFill>
                  <a:schemeClr val="bg1">
                    <a:lumMod val="75000"/>
                  </a:schemeClr>
                </a:solidFill>
                <a:latin typeface="华文新魏" pitchFamily="2" charset="-122"/>
                <a:ea typeface="华文新魏" pitchFamily="2" charset="-122"/>
              </a:rPr>
              <a:t>毁灭自己，</a:t>
            </a:r>
            <a:endParaRPr lang="zh-CN" altLang="en-US" sz="4800" b="1" dirty="0">
              <a:solidFill>
                <a:schemeClr val="bg1">
                  <a:lumMod val="75000"/>
                </a:schemeClr>
              </a:solidFill>
              <a:latin typeface="华文新魏" pitchFamily="2" charset="-122"/>
              <a:ea typeface="华文新魏" pitchFamily="2" charset="-122"/>
            </a:endParaRPr>
          </a:p>
          <a:p>
            <a:pPr eaLnBrk="1" hangingPunct="1">
              <a:buNone/>
            </a:pPr>
            <a:r>
              <a:rPr lang="zh-CN" altLang="en-US" sz="4800" b="1" dirty="0">
                <a:solidFill>
                  <a:schemeClr val="bg1">
                    <a:lumMod val="75000"/>
                  </a:schemeClr>
                </a:solidFill>
                <a:latin typeface="华文新魏" pitchFamily="2" charset="-122"/>
                <a:ea typeface="华文新魏" pitchFamily="2" charset="-122"/>
              </a:rPr>
              <a:t>祸及家庭，</a:t>
            </a:r>
            <a:endParaRPr lang="zh-CN" altLang="en-US" sz="4800" b="1" dirty="0">
              <a:solidFill>
                <a:schemeClr val="bg1">
                  <a:lumMod val="75000"/>
                </a:schemeClr>
              </a:solidFill>
              <a:latin typeface="华文新魏" pitchFamily="2" charset="-122"/>
              <a:ea typeface="华文新魏" pitchFamily="2" charset="-122"/>
            </a:endParaRPr>
          </a:p>
          <a:p>
            <a:pPr eaLnBrk="1" hangingPunct="1">
              <a:buNone/>
            </a:pPr>
            <a:r>
              <a:rPr lang="zh-CN" altLang="en-US" sz="4800" b="1" dirty="0">
                <a:solidFill>
                  <a:schemeClr val="bg1">
                    <a:lumMod val="75000"/>
                  </a:schemeClr>
                </a:solidFill>
                <a:latin typeface="华文新魏" pitchFamily="2" charset="-122"/>
                <a:ea typeface="华文新魏" pitchFamily="2" charset="-122"/>
              </a:rPr>
              <a:t>危害社会。</a:t>
            </a:r>
            <a:r>
              <a:rPr lang="zh-CN" altLang="en-US" sz="4800" b="1" dirty="0">
                <a:solidFill>
                  <a:srgbClr val="FF0000"/>
                </a:solidFill>
                <a:latin typeface="华文新魏" pitchFamily="2" charset="-122"/>
                <a:ea typeface="华文新魏" pitchFamily="2" charset="-122"/>
              </a:rPr>
              <a:t> </a:t>
            </a:r>
            <a:endParaRPr lang="zh-CN" altLang="en-US" sz="4800" b="1" dirty="0">
              <a:solidFill>
                <a:srgbClr val="FF0000"/>
              </a:solidFill>
              <a:latin typeface="华文新魏" pitchFamily="2" charset="-122"/>
              <a:ea typeface="华文新魏" pitchFamily="2" charset="-122"/>
            </a:endParaRPr>
          </a:p>
        </p:txBody>
      </p:sp>
      <p:sp>
        <p:nvSpPr>
          <p:cNvPr id="61445" name="矩形 23556"/>
          <p:cNvSpPr>
            <a:spLocks noTextEdit="1"/>
          </p:cNvSpPr>
          <p:nvPr/>
        </p:nvSpPr>
        <p:spPr>
          <a:xfrm>
            <a:off x="468313" y="620713"/>
            <a:ext cx="2160587" cy="1058862"/>
          </a:xfrm>
          <a:prstGeom prst="rect">
            <a:avLst/>
          </a:prstGeom>
        </p:spPr>
        <p:txBody>
          <a:bodyPr wrap="none" fromWordArt="1">
            <a:prstTxWarp prst="textCascadeUp">
              <a:avLst>
                <a:gd name="adj" fmla="val 100000"/>
              </a:avLst>
            </a:prstTxWarp>
            <a:normAutofit/>
            <a:scene3d>
              <a:camera prst="legacyPerspectiveFront">
                <a:rot lat="20520000" lon="1080000" rev="0"/>
              </a:camera>
              <a:lightRig rig="legacyHarsh2" dir="b"/>
            </a:scene3d>
            <a:sp3d extrusionH="430200" prstMaterial="legacyMatte">
              <a:extrusionClr>
                <a:srgbClr val="FF6600"/>
              </a:extrusionClr>
            </a:sp3d>
          </a:bodyPr>
          <a:lstStyle/>
          <a:p>
            <a:pPr algn="ctr"/>
            <a:r>
              <a:rPr lang="zh-CN" altLang="en-US" sz="3600">
                <a:gradFill rotWithShape="1">
                  <a:gsLst>
                    <a:gs pos="0">
                      <a:srgbClr val="FFE701"/>
                    </a:gs>
                    <a:gs pos="100000">
                      <a:srgbClr val="FE3E02"/>
                    </a:gs>
                  </a:gsLst>
                  <a:lin ang="5400000" scaled="1"/>
                  <a:tileRect/>
                </a:gradFill>
                <a:latin typeface="华文新魏" charset="0"/>
                <a:ea typeface="华文新魏" charset="0"/>
              </a:rPr>
              <a:t>危害</a:t>
            </a:r>
            <a:endParaRPr lang="zh-CN" altLang="en-US" sz="3600">
              <a:gradFill rotWithShape="1">
                <a:gsLst>
                  <a:gs pos="0">
                    <a:srgbClr val="FFE701"/>
                  </a:gs>
                  <a:gs pos="100000">
                    <a:srgbClr val="FE3E02"/>
                  </a:gs>
                </a:gsLst>
                <a:lin ang="5400000" scaled="1"/>
                <a:tileRect/>
              </a:gradFill>
              <a:latin typeface="华文新魏" charset="0"/>
              <a:ea typeface="华文新魏" charset="0"/>
            </a:endParaRPr>
          </a:p>
        </p:txBody>
      </p:sp>
      <p:sp>
        <p:nvSpPr>
          <p:cNvPr id="2" name="内容占位符 1"/>
          <p:cNvSpPr>
            <a:spLocks noGrp="1"/>
          </p:cNvSpPr>
          <p:nvPr>
            <p:ph sz="half" idx="2"/>
          </p:nvPr>
        </p:nvSpPr>
        <p:spPr/>
        <p:txBody>
          <a:bodyPr/>
          <a:lstStyle/>
          <a:p>
            <a:endParaRPr lang="zh-CN" altLang="en-US"/>
          </a:p>
        </p:txBody>
      </p:sp>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pic>
        <p:nvPicPr>
          <p:cNvPr id="24578" name="图片 24577" descr="lhh_5"/>
          <p:cNvPicPr>
            <a:picLocks noChangeAspect="1"/>
          </p:cNvPicPr>
          <p:nvPr/>
        </p:nvPicPr>
        <p:blipFill>
          <a:blip r:embed="rId2" cstate="print"/>
          <a:stretch>
            <a:fillRect/>
          </a:stretch>
        </p:blipFill>
        <p:spPr>
          <a:xfrm>
            <a:off x="2987675" y="188913"/>
            <a:ext cx="2998788" cy="6248400"/>
          </a:xfrm>
          <a:prstGeom prst="rect">
            <a:avLst/>
          </a:prstGeom>
          <a:noFill/>
          <a:ln w="9525">
            <a:noFill/>
          </a:ln>
        </p:spPr>
      </p:pic>
    </p:spTree>
  </p:cSld>
  <p:clrMapOvr>
    <a:masterClrMapping/>
  </p:clrMapOvr>
  <p:transition>
    <p:random/>
    <p:sndAc>
      <p:stSnd>
        <p:snd r:embed="rId3"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0-#ppt_w/2"/>
                                          </p:val>
                                        </p:tav>
                                        <p:tav tm="100000">
                                          <p:val>
                                            <p:strVal val="#ppt_x"/>
                                          </p:val>
                                        </p:tav>
                                      </p:tavLst>
                                    </p:anim>
                                    <p:anim calcmode="lin" valueType="num">
                                      <p:cBhvr additive="base">
                                        <p:cTn id="8" dur="500" fill="hold"/>
                                        <p:tgtEl>
                                          <p:spTgt spid="2457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4" name="glas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grpSp>
        <p:nvGrpSpPr>
          <p:cNvPr id="65538" name="组合 25601"/>
          <p:cNvGrpSpPr/>
          <p:nvPr/>
        </p:nvGrpSpPr>
        <p:grpSpPr>
          <a:xfrm>
            <a:off x="122238" y="46402"/>
            <a:ext cx="8956675" cy="2923705"/>
            <a:chOff x="0" y="-284"/>
            <a:chExt cx="5642" cy="1705"/>
          </a:xfrm>
        </p:grpSpPr>
        <p:sp>
          <p:nvSpPr>
            <p:cNvPr id="65541" name="矩形 25602"/>
            <p:cNvSpPr/>
            <p:nvPr/>
          </p:nvSpPr>
          <p:spPr>
            <a:xfrm>
              <a:off x="0" y="0"/>
              <a:ext cx="3319" cy="0"/>
            </a:xfrm>
            <a:prstGeom prst="rect">
              <a:avLst/>
            </a:prstGeom>
            <a:noFill/>
            <a:ln w="9525">
              <a:noFill/>
            </a:ln>
          </p:spPr>
          <p:txBody>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endParaRPr lang="zh-CN" altLang="en-US" sz="1800" dirty="0">
                <a:latin typeface="Times New Roman" panose="02020603050405020304" pitchFamily="18" charset="0"/>
              </a:endParaRPr>
            </a:p>
          </p:txBody>
        </p:sp>
        <p:grpSp>
          <p:nvGrpSpPr>
            <p:cNvPr id="65542" name="组合 25603"/>
            <p:cNvGrpSpPr/>
            <p:nvPr/>
          </p:nvGrpSpPr>
          <p:grpSpPr>
            <a:xfrm>
              <a:off x="0" y="-284"/>
              <a:ext cx="5642" cy="1705"/>
              <a:chOff x="0" y="-284"/>
              <a:chExt cx="5642" cy="1705"/>
            </a:xfrm>
          </p:grpSpPr>
          <p:sp>
            <p:nvSpPr>
              <p:cNvPr id="65543" name="矩形 25604"/>
              <p:cNvSpPr/>
              <p:nvPr/>
            </p:nvSpPr>
            <p:spPr>
              <a:xfrm>
                <a:off x="36" y="-284"/>
                <a:ext cx="5606" cy="170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br>
                  <a:rPr lang="zh-CN" altLang="en-US" sz="2400" dirty="0">
                    <a:solidFill>
                      <a:srgbClr val="FF0000"/>
                    </a:solidFill>
                    <a:latin typeface="Times New Roman" panose="02020603050405020304" pitchFamily="18" charset="0"/>
                  </a:rPr>
                </a:br>
                <a:r>
                  <a:rPr lang="zh-CN" altLang="en-US" sz="2400" dirty="0">
                    <a:solidFill>
                      <a:srgbClr val="FF0000"/>
                    </a:solidFill>
                    <a:latin typeface="Times New Roman" panose="02020603050405020304" pitchFamily="18" charset="0"/>
                  </a:rPr>
                  <a:t>　　</a:t>
                </a:r>
                <a:r>
                  <a:rPr lang="zh-CN" altLang="en-US" sz="2800" b="1" dirty="0">
                    <a:solidFill>
                      <a:schemeClr val="bg1"/>
                    </a:solidFill>
                    <a:latin typeface="Times New Roman" panose="02020603050405020304" pitchFamily="18" charset="0"/>
                  </a:rPr>
                  <a:t>吸毒会导致生理功能发生紊乱，生理和心理会对毒品产生强烈的依赖，毒瘾发作时会出现一系列使人感到非常痛苦的反应，失去理智和自控力，甚至自伤、自残和自杀。 </a:t>
                </a:r>
                <a:br>
                  <a:rPr lang="zh-CN" altLang="en-US" sz="2800" b="1" dirty="0">
                    <a:solidFill>
                      <a:schemeClr val="bg1"/>
                    </a:solidFill>
                    <a:latin typeface="Times New Roman" panose="02020603050405020304" pitchFamily="18" charset="0"/>
                  </a:rPr>
                </a:br>
                <a:endParaRPr lang="zh-CN" altLang="en-US" sz="2400" dirty="0">
                  <a:solidFill>
                    <a:srgbClr val="FF0000"/>
                  </a:solidFill>
                  <a:latin typeface="Times New Roman" panose="02020603050405020304" pitchFamily="18" charset="0"/>
                </a:endParaRPr>
              </a:p>
              <a:p>
                <a:pPr marL="0" lvl="0" indent="0">
                  <a:spcBef>
                    <a:spcPct val="0"/>
                  </a:spcBef>
                  <a:buClrTx/>
                  <a:buSzPct val="100000"/>
                  <a:buFont typeface="Arial" panose="020B0604020202020204" pitchFamily="34" charset="0"/>
                  <a:buNone/>
                </a:pPr>
                <a:endParaRPr lang="zh-CN" altLang="en-US" sz="2400" dirty="0">
                  <a:solidFill>
                    <a:srgbClr val="FF0000"/>
                  </a:solidFill>
                  <a:latin typeface="Times New Roman" panose="02020603050405020304" pitchFamily="18" charset="0"/>
                </a:endParaRPr>
              </a:p>
            </p:txBody>
          </p:sp>
          <p:sp>
            <p:nvSpPr>
              <p:cNvPr id="65544" name="矩形 25605"/>
              <p:cNvSpPr/>
              <p:nvPr/>
            </p:nvSpPr>
            <p:spPr>
              <a:xfrm>
                <a:off x="0" y="632"/>
                <a:ext cx="2744" cy="377"/>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algn="ctr" eaLnBrk="1" hangingPunct="1">
                  <a:spcBef>
                    <a:spcPct val="0"/>
                  </a:spcBef>
                  <a:buClrTx/>
                  <a:buSzPct val="100000"/>
                  <a:buFont typeface="Arial" panose="020B0604020202020204" pitchFamily="34" charset="0"/>
                  <a:buNone/>
                </a:pPr>
                <a:r>
                  <a:rPr lang="en-US" altLang="zh-CN" sz="900" dirty="0">
                    <a:solidFill>
                      <a:srgbClr val="FF0000"/>
                    </a:solidFill>
                    <a:latin typeface="Times New Roman" panose="02020603050405020304" pitchFamily="18" charset="0"/>
                  </a:rPr>
                  <a:t>                                                                                                                                                  </a:t>
                </a:r>
                <a:br>
                  <a:rPr lang="en-US" altLang="zh-CN" sz="900" dirty="0">
                    <a:solidFill>
                      <a:srgbClr val="FF0000"/>
                    </a:solidFill>
                    <a:latin typeface="Times New Roman" panose="02020603050405020304" pitchFamily="18" charset="0"/>
                  </a:rPr>
                </a:br>
                <a:br>
                  <a:rPr lang="en-US" altLang="zh-CN" sz="900" dirty="0">
                    <a:solidFill>
                      <a:srgbClr val="FF0000"/>
                    </a:solidFill>
                    <a:latin typeface="Times New Roman" panose="02020603050405020304" pitchFamily="18" charset="0"/>
                  </a:rPr>
                </a:br>
                <a:endParaRPr lang="en-US" altLang="zh-CN" sz="900" dirty="0">
                  <a:solidFill>
                    <a:srgbClr val="FF0000"/>
                  </a:solidFill>
                  <a:latin typeface="Times New Roman" panose="02020603050405020304" pitchFamily="18" charset="0"/>
                </a:endParaRPr>
              </a:p>
              <a:p>
                <a:pPr marL="0" lvl="0" indent="0">
                  <a:spcBef>
                    <a:spcPct val="0"/>
                  </a:spcBef>
                  <a:buClrTx/>
                  <a:buSzPct val="100000"/>
                  <a:buFont typeface="Arial" panose="020B0604020202020204" pitchFamily="34" charset="0"/>
                  <a:buNone/>
                </a:pPr>
                <a:endParaRPr lang="en-US" altLang="zh-CN" sz="900" dirty="0">
                  <a:solidFill>
                    <a:srgbClr val="FF0000"/>
                  </a:solidFill>
                  <a:latin typeface="Times New Roman" panose="02020603050405020304" pitchFamily="18" charset="0"/>
                </a:endParaRPr>
              </a:p>
            </p:txBody>
          </p:sp>
        </p:grpSp>
      </p:grpSp>
      <p:pic>
        <p:nvPicPr>
          <p:cNvPr id="65539" name="图片 25606" descr="5-062056345"/>
          <p:cNvPicPr>
            <a:picLocks noChangeAspect="1"/>
          </p:cNvPicPr>
          <p:nvPr/>
        </p:nvPicPr>
        <p:blipFill>
          <a:blip r:embed="rId2" cstate="print"/>
          <a:stretch>
            <a:fillRect/>
          </a:stretch>
        </p:blipFill>
        <p:spPr>
          <a:xfrm>
            <a:off x="2133600" y="2227263"/>
            <a:ext cx="5334000" cy="3851275"/>
          </a:xfrm>
          <a:prstGeom prst="rect">
            <a:avLst/>
          </a:prstGeom>
          <a:noFill/>
          <a:ln w="9525">
            <a:noFill/>
          </a:ln>
        </p:spPr>
      </p:pic>
      <p:sp>
        <p:nvSpPr>
          <p:cNvPr id="65540" name="文本框 25607"/>
          <p:cNvSpPr txBox="1"/>
          <p:nvPr/>
        </p:nvSpPr>
        <p:spPr>
          <a:xfrm>
            <a:off x="179388" y="6165850"/>
            <a:ext cx="8713787" cy="4572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2400" b="1" dirty="0">
                <a:solidFill>
                  <a:srgbClr val="FF0000"/>
                </a:solidFill>
                <a:latin typeface="Times New Roman" panose="02020603050405020304" pitchFamily="18" charset="0"/>
              </a:rPr>
              <a:t>广西一吸毒女青年</a:t>
            </a:r>
            <a:r>
              <a:rPr lang="en-US" altLang="zh-CN" sz="2400" b="1" dirty="0">
                <a:solidFill>
                  <a:srgbClr val="FF0000"/>
                </a:solidFill>
                <a:latin typeface="Times New Roman" panose="02020603050405020304" pitchFamily="18" charset="0"/>
              </a:rPr>
              <a:t>25</a:t>
            </a:r>
            <a:r>
              <a:rPr lang="zh-CN" altLang="en-US" sz="2400" b="1" dirty="0">
                <a:solidFill>
                  <a:srgbClr val="FF0000"/>
                </a:solidFill>
                <a:latin typeface="Times New Roman" panose="02020603050405020304" pitchFamily="18" charset="0"/>
              </a:rPr>
              <a:t>岁，在毒瘾发作时难受之极，跳楼自杀。</a:t>
            </a:r>
            <a:endParaRPr lang="zh-CN" altLang="en-US" sz="2400" dirty="0">
              <a:solidFill>
                <a:srgbClr val="FF0000"/>
              </a:solidFill>
              <a:latin typeface="Times New Roman" panose="02020603050405020304" pitchFamily="18" charset="0"/>
            </a:endParaRPr>
          </a:p>
        </p:txBody>
      </p:sp>
    </p:spTree>
  </p:cSld>
  <p:clrMapOvr>
    <a:masterClrMapping/>
  </p:clrMapOvr>
  <p:transition>
    <p:random/>
    <p:sndAc>
      <p:stSnd>
        <p:snd r:embed="rId3" name="projctor.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grpSp>
        <p:nvGrpSpPr>
          <p:cNvPr id="67586" name="组合 26625"/>
          <p:cNvGrpSpPr/>
          <p:nvPr/>
        </p:nvGrpSpPr>
        <p:grpSpPr>
          <a:xfrm>
            <a:off x="0" y="168275"/>
            <a:ext cx="9144000" cy="6493470"/>
            <a:chOff x="0" y="0"/>
            <a:chExt cx="5760" cy="3096"/>
          </a:xfrm>
        </p:grpSpPr>
        <p:sp>
          <p:nvSpPr>
            <p:cNvPr id="67587" name="矩形 26626"/>
            <p:cNvSpPr/>
            <p:nvPr/>
          </p:nvSpPr>
          <p:spPr>
            <a:xfrm>
              <a:off x="0" y="0"/>
              <a:ext cx="3319" cy="0"/>
            </a:xfrm>
            <a:prstGeom prst="rect">
              <a:avLst/>
            </a:prstGeom>
            <a:noFill/>
            <a:ln w="9525">
              <a:noFill/>
            </a:ln>
          </p:spPr>
          <p:txBody>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endParaRPr lang="zh-CN" altLang="en-US" sz="1800" dirty="0">
                <a:latin typeface="Times New Roman" panose="02020603050405020304" pitchFamily="18" charset="0"/>
              </a:endParaRPr>
            </a:p>
          </p:txBody>
        </p:sp>
        <p:grpSp>
          <p:nvGrpSpPr>
            <p:cNvPr id="67588" name="组合 26627"/>
            <p:cNvGrpSpPr/>
            <p:nvPr/>
          </p:nvGrpSpPr>
          <p:grpSpPr>
            <a:xfrm>
              <a:off x="0" y="0"/>
              <a:ext cx="5760" cy="3096"/>
              <a:chOff x="0" y="0"/>
              <a:chExt cx="5760" cy="3096"/>
            </a:xfrm>
          </p:grpSpPr>
          <p:sp>
            <p:nvSpPr>
              <p:cNvPr id="67589" name="矩形 26628"/>
              <p:cNvSpPr/>
              <p:nvPr/>
            </p:nvSpPr>
            <p:spPr>
              <a:xfrm>
                <a:off x="0" y="0"/>
                <a:ext cx="5760" cy="309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900" dirty="0">
                    <a:solidFill>
                      <a:srgbClr val="FF0000"/>
                    </a:solidFill>
                    <a:latin typeface="Times New Roman" panose="02020603050405020304" pitchFamily="18" charset="0"/>
                  </a:rPr>
                  <a:t>　</a:t>
                </a:r>
                <a:r>
                  <a:rPr lang="zh-CN" altLang="en-US" b="1" dirty="0">
                    <a:solidFill>
                      <a:srgbClr val="FF0000"/>
                    </a:solidFill>
                    <a:latin typeface="Times New Roman" panose="02020603050405020304" pitchFamily="18" charset="0"/>
                  </a:rPr>
                  <a:t>吸毒严重摧残人的身体 </a:t>
                </a:r>
                <a:br>
                  <a:rPr lang="zh-CN" altLang="en-US" b="1" dirty="0">
                    <a:solidFill>
                      <a:srgbClr val="FF0000"/>
                    </a:solidFill>
                    <a:latin typeface="Times New Roman" panose="02020603050405020304" pitchFamily="18" charset="0"/>
                  </a:rPr>
                </a:br>
                <a:r>
                  <a:rPr lang="zh-CN" altLang="en-US" b="1" dirty="0">
                    <a:solidFill>
                      <a:srgbClr val="FF0000"/>
                    </a:solidFill>
                    <a:latin typeface="Times New Roman" panose="02020603050405020304" pitchFamily="18" charset="0"/>
                  </a:rPr>
                  <a:t>　　</a:t>
                </a:r>
                <a:endParaRPr lang="zh-CN" altLang="en-US" b="1" dirty="0">
                  <a:solidFill>
                    <a:srgbClr val="FF0000"/>
                  </a:solidFill>
                  <a:latin typeface="Times New Roman" panose="02020603050405020304" pitchFamily="18" charset="0"/>
                </a:endParaRPr>
              </a:p>
              <a:p>
                <a:pPr marL="0" lvl="0" indent="0" eaLnBrk="1" hangingPunct="1">
                  <a:spcBef>
                    <a:spcPct val="0"/>
                  </a:spcBef>
                  <a:buClrTx/>
                  <a:buSzPct val="100000"/>
                  <a:buFont typeface="Arial" panose="020B0604020202020204" pitchFamily="34" charset="0"/>
                  <a:buNone/>
                </a:pPr>
                <a:r>
                  <a:rPr lang="zh-CN" altLang="en-US" b="1" dirty="0">
                    <a:solidFill>
                      <a:srgbClr val="FF0000"/>
                    </a:solidFill>
                    <a:latin typeface="Times New Roman" panose="02020603050405020304" pitchFamily="18" charset="0"/>
                  </a:rPr>
                  <a:t>       </a:t>
                </a:r>
                <a:r>
                  <a:rPr lang="zh-CN" altLang="en-US" b="1" dirty="0">
                    <a:solidFill>
                      <a:schemeClr val="bg1"/>
                    </a:solidFill>
                    <a:latin typeface="Times New Roman" panose="02020603050405020304" pitchFamily="18" charset="0"/>
                  </a:rPr>
                  <a:t>吸毒破坏人体的正常生理机能和新陈代谢并导致多种疾病，如果吸毒者吸毒过量还会造成突然死亡。 </a:t>
                </a:r>
                <a:br>
                  <a:rPr lang="zh-CN" altLang="en-US" b="1" dirty="0">
                    <a:solidFill>
                      <a:schemeClr val="bg1"/>
                    </a:solidFill>
                    <a:latin typeface="Times New Roman" panose="02020603050405020304" pitchFamily="18" charset="0"/>
                  </a:rPr>
                </a:br>
                <a:br>
                  <a:rPr lang="zh-CN" altLang="en-US" b="1" dirty="0">
                    <a:solidFill>
                      <a:schemeClr val="bg1"/>
                    </a:solidFill>
                    <a:latin typeface="Times New Roman" panose="02020603050405020304" pitchFamily="18" charset="0"/>
                  </a:rPr>
                </a:br>
                <a:r>
                  <a:rPr lang="zh-CN" altLang="en-US" b="1" dirty="0">
                    <a:solidFill>
                      <a:schemeClr val="bg1"/>
                    </a:solidFill>
                    <a:latin typeface="Times New Roman" panose="02020603050405020304" pitchFamily="18" charset="0"/>
                  </a:rPr>
                  <a:t>　　滥用鸦片类毒品会对人体的神经系统、呼吸系统、消化系统、免疫系统等产生危害。例如，滥用海洛因会造成中枢神经麻痹，使脑、心脏、肝脐、肾脏发生病变，身体抵抗能力下降，感染各种疾病，甚至导致死亡。 </a:t>
                </a:r>
                <a:br>
                  <a:rPr lang="zh-CN" altLang="en-US" b="1" dirty="0">
                    <a:solidFill>
                      <a:schemeClr val="bg1"/>
                    </a:solidFill>
                    <a:latin typeface="Times New Roman" panose="02020603050405020304" pitchFamily="18" charset="0"/>
                  </a:rPr>
                </a:br>
                <a:endParaRPr lang="zh-CN" altLang="en-US" b="1" dirty="0">
                  <a:solidFill>
                    <a:srgbClr val="FF0000"/>
                  </a:solidFill>
                  <a:latin typeface="Times New Roman" panose="02020603050405020304" pitchFamily="18" charset="0"/>
                </a:endParaRPr>
              </a:p>
              <a:p>
                <a:pPr marL="0" lvl="0" indent="0">
                  <a:spcBef>
                    <a:spcPct val="0"/>
                  </a:spcBef>
                  <a:buClrTx/>
                  <a:buSzPct val="100000"/>
                  <a:buFont typeface="Arial" panose="020B0604020202020204" pitchFamily="34" charset="0"/>
                  <a:buNone/>
                </a:pPr>
                <a:endParaRPr lang="zh-CN" altLang="en-US" b="1" dirty="0">
                  <a:solidFill>
                    <a:srgbClr val="FF0000"/>
                  </a:solidFill>
                  <a:latin typeface="Times New Roman" panose="02020603050405020304" pitchFamily="18" charset="0"/>
                </a:endParaRPr>
              </a:p>
            </p:txBody>
          </p:sp>
          <p:sp>
            <p:nvSpPr>
              <p:cNvPr id="67590" name="矩形 26629"/>
              <p:cNvSpPr/>
              <p:nvPr/>
            </p:nvSpPr>
            <p:spPr>
              <a:xfrm>
                <a:off x="0" y="976"/>
                <a:ext cx="1880" cy="17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algn="ctr" eaLnBrk="1" hangingPunct="1">
                  <a:spcBef>
                    <a:spcPct val="0"/>
                  </a:spcBef>
                  <a:buClrTx/>
                  <a:buSzPct val="100000"/>
                  <a:buFont typeface="Arial" panose="020B0604020202020204" pitchFamily="34" charset="0"/>
                  <a:buNone/>
                </a:pPr>
                <a:r>
                  <a:rPr lang="en-US" altLang="zh-CN" sz="900" dirty="0">
                    <a:latin typeface="Times New Roman" panose="02020603050405020304" pitchFamily="18" charset="0"/>
                  </a:rPr>
                  <a:t>                                                                                                  </a:t>
                </a:r>
                <a:br>
                  <a:rPr lang="en-US" altLang="zh-CN" sz="900" dirty="0">
                    <a:latin typeface="Times New Roman" panose="02020603050405020304" pitchFamily="18" charset="0"/>
                  </a:rPr>
                </a:br>
                <a:endParaRPr lang="en-US" altLang="zh-CN" sz="900" dirty="0">
                  <a:latin typeface="Times New Roman" panose="02020603050405020304" pitchFamily="18" charset="0"/>
                </a:endParaRPr>
              </a:p>
            </p:txBody>
          </p:sp>
        </p:grpSp>
      </p:grpSp>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文本框 8193"/>
          <p:cNvSpPr txBox="1"/>
          <p:nvPr/>
        </p:nvSpPr>
        <p:spPr>
          <a:xfrm>
            <a:off x="250825" y="1196975"/>
            <a:ext cx="8499475" cy="31400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0000"/>
              <a:buFont typeface="Wingdings" panose="05000000000000000000" pitchFamily="2" charset="2"/>
              <a:buChar char="v"/>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000" dirty="0">
                <a:latin typeface="Times New Roman" panose="02020603050405020304" pitchFamily="18" charset="0"/>
              </a:rPr>
              <a:t>我国</a:t>
            </a:r>
            <a:r>
              <a:rPr lang="en-US" altLang="zh-CN" sz="4000" dirty="0">
                <a:latin typeface="Times New Roman" panose="02020603050405020304" pitchFamily="18" charset="0"/>
              </a:rPr>
              <a:t>《</a:t>
            </a:r>
            <a:r>
              <a:rPr lang="zh-CN" altLang="en-US" sz="4000" dirty="0">
                <a:latin typeface="Times New Roman" panose="02020603050405020304" pitchFamily="18" charset="0"/>
              </a:rPr>
              <a:t>刑法</a:t>
            </a:r>
            <a:r>
              <a:rPr lang="en-US" altLang="zh-CN" sz="4000" dirty="0">
                <a:latin typeface="Times New Roman" panose="02020603050405020304" pitchFamily="18" charset="0"/>
              </a:rPr>
              <a:t>》</a:t>
            </a:r>
            <a:r>
              <a:rPr lang="zh-CN" altLang="en-US" sz="4000" dirty="0">
                <a:latin typeface="Times New Roman" panose="02020603050405020304" pitchFamily="18" charset="0"/>
              </a:rPr>
              <a:t>第</a:t>
            </a:r>
            <a:r>
              <a:rPr lang="en-US" altLang="zh-CN" sz="4000" dirty="0">
                <a:latin typeface="Times New Roman" panose="02020603050405020304" pitchFamily="18" charset="0"/>
              </a:rPr>
              <a:t>357</a:t>
            </a:r>
            <a:r>
              <a:rPr lang="zh-CN" altLang="en-US" sz="4000" dirty="0">
                <a:latin typeface="Times New Roman" panose="02020603050405020304" pitchFamily="18" charset="0"/>
              </a:rPr>
              <a:t>条规定：“毒品是指鸦片，海洛因，甲基苯丙胺（冰毒），吗啡，大麻，可卡因以及国家规定管制的其他能使人形成瘾癖的麻醉药品和精神药品。</a:t>
            </a:r>
            <a:endParaRPr lang="zh-CN" altLang="en-US" sz="4000" b="1" dirty="0">
              <a:solidFill>
                <a:schemeClr val="hlink"/>
              </a:solidFill>
              <a:latin typeface="Times New Roman" panose="02020603050405020304" pitchFamily="18" charset="0"/>
            </a:endParaRPr>
          </a:p>
        </p:txBody>
      </p:sp>
      <p:sp>
        <p:nvSpPr>
          <p:cNvPr id="30723" name="文本框 8194"/>
          <p:cNvSpPr txBox="1"/>
          <p:nvPr/>
        </p:nvSpPr>
        <p:spPr>
          <a:xfrm>
            <a:off x="395288" y="4437063"/>
            <a:ext cx="8569325" cy="19208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0000"/>
              <a:buFont typeface="Wingdings" panose="05000000000000000000" pitchFamily="2" charset="2"/>
              <a:buChar char="v"/>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000" b="1" dirty="0">
                <a:latin typeface="Times New Roman" panose="02020603050405020304" pitchFamily="18" charset="0"/>
              </a:rPr>
              <a:t>毒品具有依赖性、非法性及危害性，只有同时具备这三个特征，才能称之为毒品。</a:t>
            </a:r>
            <a:endParaRPr lang="zh-CN" altLang="en-US" sz="4000" b="1" dirty="0">
              <a:latin typeface="Times New Roman" panose="02020603050405020304" pitchFamily="18" charset="0"/>
            </a:endParaRPr>
          </a:p>
        </p:txBody>
      </p:sp>
      <p:sp>
        <p:nvSpPr>
          <p:cNvPr id="8196" name="矩形 8195"/>
          <p:cNvSpPr>
            <a:spLocks noGrp="1" noRot="1"/>
          </p:cNvSpPr>
          <p:nvPr/>
        </p:nvSpPr>
        <p:spPr>
          <a:xfrm>
            <a:off x="1692275" y="-23812"/>
            <a:ext cx="6096000" cy="1139825"/>
          </a:xfrm>
          <a:prstGeom prst="rect">
            <a:avLst/>
          </a:prstGeom>
          <a:noFill/>
          <a:ln w="9525">
            <a:noFill/>
          </a:ln>
        </p:spPr>
        <p:txBody>
          <a:bodyPr anchor="ctr"/>
          <a:lst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0000"/>
              <a:buFont typeface="Wingdings" panose="05000000000000000000" pitchFamily="2" charset="2"/>
              <a:buChar char="v"/>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stStyle>
          <a:p>
            <a:pPr marL="0" lvl="0" indent="0" algn="ctr" eaLnBrk="1" hangingPunct="1">
              <a:spcBef>
                <a:spcPct val="0"/>
              </a:spcBef>
              <a:buClrTx/>
              <a:buSzPct val="100000"/>
              <a:buFont typeface="Arial" panose="020B0604020202020204" pitchFamily="34" charset="0"/>
              <a:buNone/>
            </a:pPr>
            <a:r>
              <a:rPr lang="zh-CN" altLang="en-US" sz="5400" smtClean="0">
                <a:solidFill>
                  <a:srgbClr val="FF0000"/>
                </a:solidFill>
                <a:latin typeface="黑体" panose="02010609060101010101" pitchFamily="49" charset="-122"/>
                <a:ea typeface="黑体" panose="02010609060101010101" pitchFamily="49" charset="-122"/>
              </a:rPr>
              <a:t>什</a:t>
            </a:r>
            <a:r>
              <a:rPr lang="zh-CN" altLang="en-US" sz="5400" dirty="0">
                <a:solidFill>
                  <a:srgbClr val="FF0000"/>
                </a:solidFill>
                <a:latin typeface="黑体" panose="02010609060101010101" pitchFamily="49" charset="-122"/>
                <a:ea typeface="黑体" panose="02010609060101010101" pitchFamily="49" charset="-122"/>
              </a:rPr>
              <a:t>么是毒品？</a:t>
            </a:r>
            <a:endParaRPr lang="zh-CN" altLang="en-US" sz="5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additive="base">
                                        <p:cTn id="7" dur="500" fill="hold"/>
                                        <p:tgtEl>
                                          <p:spTgt spid="8196"/>
                                        </p:tgtEl>
                                        <p:attrNameLst>
                                          <p:attrName>ppt_x</p:attrName>
                                        </p:attrNameLst>
                                      </p:cBhvr>
                                      <p:tavLst>
                                        <p:tav tm="0">
                                          <p:val>
                                            <p:strVal val="0-#ppt_w/2"/>
                                          </p:val>
                                        </p:tav>
                                        <p:tav tm="100000">
                                          <p:val>
                                            <p:strVal val="#ppt_x"/>
                                          </p:val>
                                        </p:tav>
                                      </p:tavLst>
                                    </p:anim>
                                    <p:anim calcmode="lin" valueType="num">
                                      <p:cBhvr additive="base">
                                        <p:cTn id="8"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27650" name="标题 27649"/>
          <p:cNvSpPr>
            <a:spLocks noGrp="1" noRot="1"/>
          </p:cNvSpPr>
          <p:nvPr>
            <p:ph type="title"/>
          </p:nvPr>
        </p:nvSpPr>
        <p:spPr>
          <a:xfrm>
            <a:off x="1116013" y="476250"/>
            <a:ext cx="7467600" cy="1143000"/>
          </a:xfrm>
        </p:spPr>
        <p:txBody>
          <a:bodyPr vert="horz" wrap="square" lIns="91440" tIns="45720" rIns="91440" bIns="45720" anchor="ctr"/>
          <a:lstStyle/>
          <a:p>
            <a:pPr eaLnBrk="1" hangingPunct="1"/>
            <a:r>
              <a:rPr lang="zh-CN" altLang="en-US" sz="4800" b="1" dirty="0">
                <a:solidFill>
                  <a:srgbClr val="FF0000"/>
                </a:solidFill>
              </a:rPr>
              <a:t>吸毒的惨状</a:t>
            </a:r>
            <a:endParaRPr lang="zh-CN" altLang="en-US" sz="4800" b="1" dirty="0">
              <a:solidFill>
                <a:srgbClr val="FF0000"/>
              </a:solidFill>
            </a:endParaRPr>
          </a:p>
        </p:txBody>
      </p:sp>
      <p:pic>
        <p:nvPicPr>
          <p:cNvPr id="27651" name="图片 27650"/>
          <p:cNvPicPr>
            <a:picLocks noChangeAspect="1"/>
          </p:cNvPicPr>
          <p:nvPr/>
        </p:nvPicPr>
        <p:blipFill>
          <a:blip r:embed="rId2" cstate="print"/>
          <a:stretch>
            <a:fillRect/>
          </a:stretch>
        </p:blipFill>
        <p:spPr>
          <a:xfrm>
            <a:off x="0" y="1533525"/>
            <a:ext cx="4679950" cy="5324475"/>
          </a:xfrm>
          <a:prstGeom prst="rect">
            <a:avLst/>
          </a:prstGeom>
          <a:noFill/>
          <a:ln w="9525">
            <a:noFill/>
          </a:ln>
        </p:spPr>
      </p:pic>
      <p:sp>
        <p:nvSpPr>
          <p:cNvPr id="69636" name="矩形 27651">
            <a:hlinkClick r:id="rId3"/>
          </p:cNvPr>
          <p:cNvSpPr/>
          <p:nvPr/>
        </p:nvSpPr>
        <p:spPr>
          <a:xfrm>
            <a:off x="3762375" y="2881313"/>
            <a:ext cx="9144000" cy="0"/>
          </a:xfrm>
          <a:prstGeom prst="rect">
            <a:avLst/>
          </a:prstGeom>
          <a:noFill/>
          <a:ln w="9525">
            <a:noFill/>
          </a:ln>
        </p:spPr>
        <p:txBody>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endParaRPr lang="zh-CN" altLang="en-US" sz="1800" dirty="0">
              <a:latin typeface="Times New Roman" panose="02020603050405020304" pitchFamily="18" charset="0"/>
            </a:endParaRPr>
          </a:p>
        </p:txBody>
      </p:sp>
      <p:pic>
        <p:nvPicPr>
          <p:cNvPr id="27653" name="图片 27652" descr="D:/小麦优盘/高三/高三（6）班/http:/www.511511.com/AZ/200406/AZ00000312820040618055235312.jpg">
            <a:hlinkClick r:id="rId3"/>
          </p:cNvPr>
          <p:cNvPicPr>
            <a:picLocks noChangeAspect="1"/>
          </p:cNvPicPr>
          <p:nvPr/>
        </p:nvPicPr>
        <p:blipFill>
          <a:blip r:embed="rId4" r:link="rId5" cstate="print"/>
          <a:stretch>
            <a:fillRect/>
          </a:stretch>
        </p:blipFill>
        <p:spPr>
          <a:xfrm>
            <a:off x="4800600" y="1524000"/>
            <a:ext cx="4343400" cy="5334000"/>
          </a:xfrm>
          <a:prstGeom prst="rect">
            <a:avLst/>
          </a:prstGeom>
          <a:noFill/>
          <a:ln w="9525">
            <a:noFill/>
          </a:ln>
        </p:spPr>
      </p:pic>
    </p:spTree>
  </p:cSld>
  <p:clrMapOvr>
    <a:masterClrMapping/>
  </p:clrMapOvr>
  <p:transition>
    <p:random/>
    <p:sndAc>
      <p:stSnd>
        <p:snd r:embed="rId6"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7651"/>
                                        </p:tgtEl>
                                        <p:attrNameLst>
                                          <p:attrName>style.visibility</p:attrName>
                                        </p:attrNameLst>
                                      </p:cBhvr>
                                      <p:to>
                                        <p:strVal val="visible"/>
                                      </p:to>
                                    </p:set>
                                    <p:anim calcmode="lin" valueType="num">
                                      <p:cBhvr additive="base">
                                        <p:cTn id="13" dur="500" fill="hold"/>
                                        <p:tgtEl>
                                          <p:spTgt spid="27651"/>
                                        </p:tgtEl>
                                        <p:attrNameLst>
                                          <p:attrName>ppt_x</p:attrName>
                                        </p:attrNameLst>
                                      </p:cBhvr>
                                      <p:tavLst>
                                        <p:tav tm="0">
                                          <p:val>
                                            <p:strVal val="0-#ppt_w/2"/>
                                          </p:val>
                                        </p:tav>
                                        <p:tav tm="100000">
                                          <p:val>
                                            <p:strVal val="#ppt_x"/>
                                          </p:val>
                                        </p:tav>
                                      </p:tavLst>
                                    </p:anim>
                                    <p:anim calcmode="lin" valueType="num">
                                      <p:cBhvr additive="base">
                                        <p:cTn id="14" dur="500" fill="hold"/>
                                        <p:tgtEl>
                                          <p:spTgt spid="2765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7" name="gunshot.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7653"/>
                                        </p:tgtEl>
                                        <p:attrNameLst>
                                          <p:attrName>style.visibility</p:attrName>
                                        </p:attrNameLst>
                                      </p:cBhvr>
                                      <p:to>
                                        <p:strVal val="visible"/>
                                      </p:to>
                                    </p:set>
                                    <p:anim calcmode="lin" valueType="num">
                                      <p:cBhvr additive="base">
                                        <p:cTn id="19" dur="500" fill="hold"/>
                                        <p:tgtEl>
                                          <p:spTgt spid="27653"/>
                                        </p:tgtEl>
                                        <p:attrNameLst>
                                          <p:attrName>ppt_x</p:attrName>
                                        </p:attrNameLst>
                                      </p:cBhvr>
                                      <p:tavLst>
                                        <p:tav tm="0">
                                          <p:val>
                                            <p:strVal val="1+#ppt_w/2"/>
                                          </p:val>
                                        </p:tav>
                                        <p:tav tm="100000">
                                          <p:val>
                                            <p:strVal val="#ppt_x"/>
                                          </p:val>
                                        </p:tav>
                                      </p:tavLst>
                                    </p:anim>
                                    <p:anim calcmode="lin" valueType="num">
                                      <p:cBhvr additive="base">
                                        <p:cTn id="20" dur="500" fill="hold"/>
                                        <p:tgtEl>
                                          <p:spTgt spid="2765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8" name="ricochet.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71682" name="标题 28673"/>
          <p:cNvSpPr>
            <a:spLocks noGrp="1" noRot="1"/>
          </p:cNvSpPr>
          <p:nvPr>
            <p:ph type="title"/>
          </p:nvPr>
        </p:nvSpPr>
        <p:spPr>
          <a:xfrm>
            <a:off x="762000" y="5867400"/>
            <a:ext cx="7848600" cy="609600"/>
          </a:xfrm>
        </p:spPr>
        <p:txBody>
          <a:bodyPr vert="horz" wrap="square" lIns="91440" tIns="45720" rIns="91440" bIns="45720" anchor="ctr"/>
          <a:lstStyle/>
          <a:p>
            <a:pPr eaLnBrk="1" hangingPunct="1"/>
            <a:r>
              <a:rPr lang="zh-CN" altLang="en-US" sz="4800" b="1" dirty="0">
                <a:solidFill>
                  <a:schemeClr val="bg1"/>
                </a:solidFill>
              </a:rPr>
              <a:t>吸毒对家庭、社会的危害</a:t>
            </a:r>
            <a:endParaRPr lang="zh-CN" altLang="en-US" sz="4800" b="1" dirty="0">
              <a:solidFill>
                <a:schemeClr val="bg1"/>
              </a:solidFill>
            </a:endParaRPr>
          </a:p>
        </p:txBody>
      </p:sp>
      <p:pic>
        <p:nvPicPr>
          <p:cNvPr id="28675" name="图片 28674" descr="lhh_6"/>
          <p:cNvPicPr>
            <a:picLocks noChangeAspect="1"/>
          </p:cNvPicPr>
          <p:nvPr/>
        </p:nvPicPr>
        <p:blipFill>
          <a:blip r:embed="rId2" cstate="print"/>
          <a:stretch>
            <a:fillRect/>
          </a:stretch>
        </p:blipFill>
        <p:spPr>
          <a:xfrm>
            <a:off x="304800" y="228600"/>
            <a:ext cx="4038600" cy="5233988"/>
          </a:xfrm>
          <a:prstGeom prst="rect">
            <a:avLst/>
          </a:prstGeom>
          <a:noFill/>
          <a:ln w="9525">
            <a:noFill/>
          </a:ln>
        </p:spPr>
      </p:pic>
      <p:pic>
        <p:nvPicPr>
          <p:cNvPr id="28676" name="图片 28675" descr="lhh_7"/>
          <p:cNvPicPr>
            <a:picLocks noChangeAspect="1"/>
          </p:cNvPicPr>
          <p:nvPr/>
        </p:nvPicPr>
        <p:blipFill>
          <a:blip r:embed="rId3" cstate="print"/>
          <a:stretch>
            <a:fillRect/>
          </a:stretch>
        </p:blipFill>
        <p:spPr>
          <a:xfrm>
            <a:off x="4648200" y="228600"/>
            <a:ext cx="4040188" cy="5257800"/>
          </a:xfrm>
          <a:prstGeom prst="rect">
            <a:avLst/>
          </a:prstGeom>
          <a:noFill/>
          <a:ln w="9525">
            <a:noFill/>
          </a:ln>
        </p:spPr>
      </p:pic>
    </p:spTree>
  </p:cSld>
  <p:clrMapOvr>
    <a:masterClrMapping/>
  </p:clrMapOvr>
  <p:transition>
    <p:random/>
    <p:sndAc>
      <p:stSnd>
        <p:snd r:embed="rId4"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500" fill="hold"/>
                                        <p:tgtEl>
                                          <p:spTgt spid="28675"/>
                                        </p:tgtEl>
                                        <p:attrNameLst>
                                          <p:attrName>ppt_x</p:attrName>
                                        </p:attrNameLst>
                                      </p:cBhvr>
                                      <p:tavLst>
                                        <p:tav tm="0">
                                          <p:val>
                                            <p:strVal val="0-#ppt_w/2"/>
                                          </p:val>
                                        </p:tav>
                                        <p:tav tm="100000">
                                          <p:val>
                                            <p:strVal val="#ppt_x"/>
                                          </p:val>
                                        </p:tav>
                                      </p:tavLst>
                                    </p:anim>
                                    <p:anim calcmode="lin" valueType="num">
                                      <p:cBhvr additive="base">
                                        <p:cTn id="8" dur="500" fill="hold"/>
                                        <p:tgtEl>
                                          <p:spTgt spid="2867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8676"/>
                                        </p:tgtEl>
                                        <p:attrNameLst>
                                          <p:attrName>style.visibility</p:attrName>
                                        </p:attrNameLst>
                                      </p:cBhvr>
                                      <p:to>
                                        <p:strVal val="visible"/>
                                      </p:to>
                                    </p:set>
                                    <p:anim calcmode="lin" valueType="num">
                                      <p:cBhvr additive="base">
                                        <p:cTn id="13" dur="500" fill="hold"/>
                                        <p:tgtEl>
                                          <p:spTgt spid="28676"/>
                                        </p:tgtEl>
                                        <p:attrNameLst>
                                          <p:attrName>ppt_x</p:attrName>
                                        </p:attrNameLst>
                                      </p:cBhvr>
                                      <p:tavLst>
                                        <p:tav tm="0">
                                          <p:val>
                                            <p:strVal val="1+#ppt_w/2"/>
                                          </p:val>
                                        </p:tav>
                                        <p:tav tm="100000">
                                          <p:val>
                                            <p:strVal val="#ppt_x"/>
                                          </p:val>
                                        </p:tav>
                                      </p:tavLst>
                                    </p:anim>
                                    <p:anim calcmode="lin" valueType="num">
                                      <p:cBhvr additive="base">
                                        <p:cTn id="14" dur="500" fill="hold"/>
                                        <p:tgtEl>
                                          <p:spTgt spid="286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29697" descr="吸毒社会危害画2"/>
          <p:cNvPicPr>
            <a:picLocks noChangeAspect="1"/>
          </p:cNvPicPr>
          <p:nvPr/>
        </p:nvPicPr>
        <p:blipFill>
          <a:blip r:embed="rId1" cstate="print">
            <a:clrChange>
              <a:clrFrom>
                <a:srgbClr val="FFFFFF"/>
              </a:clrFrom>
              <a:clrTo>
                <a:srgbClr val="FFFFFF">
                  <a:alpha val="0"/>
                </a:srgbClr>
              </a:clrTo>
            </a:clrChange>
          </a:blip>
          <a:stretch>
            <a:fillRect/>
          </a:stretch>
        </p:blipFill>
        <p:spPr>
          <a:xfrm>
            <a:off x="755650" y="1412875"/>
            <a:ext cx="7777163" cy="50657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linds(horizontal)">
                                      <p:cBhvr>
                                        <p:cTn id="7"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文本框 30721"/>
          <p:cNvSpPr txBox="1"/>
          <p:nvPr/>
        </p:nvSpPr>
        <p:spPr>
          <a:xfrm>
            <a:off x="323850" y="692150"/>
            <a:ext cx="8280400" cy="550862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0000"/>
              <a:buFont typeface="Wingdings" panose="05000000000000000000" pitchFamily="2" charset="2"/>
              <a:buChar char="v"/>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b="1" dirty="0">
                <a:solidFill>
                  <a:srgbClr val="FF0000"/>
                </a:solidFill>
                <a:latin typeface="Times New Roman" panose="02020603050405020304" pitchFamily="18" charset="0"/>
              </a:rPr>
              <a:t>防毒的五种措施 </a:t>
            </a:r>
            <a:endParaRPr lang="zh-CN" altLang="en-US" b="1" dirty="0">
              <a:solidFill>
                <a:srgbClr val="FF0000"/>
              </a:solidFill>
              <a:latin typeface="Times New Roman" panose="02020603050405020304" pitchFamily="18" charset="0"/>
            </a:endParaRPr>
          </a:p>
          <a:p>
            <a:pPr marL="0" lvl="0" indent="0" eaLnBrk="1" hangingPunct="1">
              <a:spcBef>
                <a:spcPct val="0"/>
              </a:spcBef>
              <a:buClrTx/>
              <a:buSzPct val="100000"/>
              <a:buFont typeface="Arial" panose="020B0604020202020204" pitchFamily="34" charset="0"/>
              <a:buNone/>
            </a:pPr>
            <a:r>
              <a:rPr lang="zh-CN" altLang="en-US" b="1" dirty="0">
                <a:solidFill>
                  <a:srgbClr val="FF0000"/>
                </a:solidFill>
                <a:latin typeface="Times New Roman" panose="02020603050405020304" pitchFamily="18" charset="0"/>
              </a:rPr>
              <a:t>（</a:t>
            </a:r>
            <a:r>
              <a:rPr lang="en-US" altLang="zh-CN" b="1" dirty="0">
                <a:solidFill>
                  <a:srgbClr val="FF0000"/>
                </a:solidFill>
                <a:latin typeface="Times New Roman" panose="02020603050405020304" pitchFamily="18" charset="0"/>
              </a:rPr>
              <a:t>1</a:t>
            </a:r>
            <a:r>
              <a:rPr lang="zh-CN" altLang="en-US" b="1" dirty="0">
                <a:solidFill>
                  <a:srgbClr val="FF0000"/>
                </a:solidFill>
                <a:latin typeface="Times New Roman" panose="02020603050405020304" pitchFamily="18" charset="0"/>
              </a:rPr>
              <a:t>）直截了当法</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坚定直接地拒绝引诱。 </a:t>
            </a:r>
            <a:endParaRPr lang="zh-CN" altLang="en-US" b="1" dirty="0">
              <a:solidFill>
                <a:srgbClr val="FF0000"/>
              </a:solidFill>
              <a:latin typeface="Times New Roman" panose="02020603050405020304" pitchFamily="18" charset="0"/>
            </a:endParaRPr>
          </a:p>
          <a:p>
            <a:pPr marL="0" lvl="0" indent="0" eaLnBrk="1" hangingPunct="1">
              <a:spcBef>
                <a:spcPct val="0"/>
              </a:spcBef>
              <a:buClrTx/>
              <a:buSzPct val="100000"/>
              <a:buFont typeface="Arial" panose="020B0604020202020204" pitchFamily="34" charset="0"/>
              <a:buNone/>
            </a:pPr>
            <a:r>
              <a:rPr lang="zh-CN" altLang="en-US" b="1" dirty="0">
                <a:solidFill>
                  <a:srgbClr val="FF0000"/>
                </a:solidFill>
                <a:latin typeface="Times New Roman" panose="02020603050405020304" pitchFamily="18" charset="0"/>
              </a:rPr>
              <a:t>（</a:t>
            </a:r>
            <a:r>
              <a:rPr lang="en-US" altLang="zh-CN" b="1" dirty="0">
                <a:solidFill>
                  <a:srgbClr val="FF0000"/>
                </a:solidFill>
                <a:latin typeface="Times New Roman" panose="02020603050405020304" pitchFamily="18" charset="0"/>
              </a:rPr>
              <a:t>2</a:t>
            </a:r>
            <a:r>
              <a:rPr lang="zh-CN" altLang="en-US" b="1" dirty="0">
                <a:solidFill>
                  <a:srgbClr val="FF0000"/>
                </a:solidFill>
                <a:latin typeface="Times New Roman" panose="02020603050405020304" pitchFamily="18" charset="0"/>
              </a:rPr>
              <a:t>）金蝉脱壳法</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根据不同情况找借口委婉拒绝。 </a:t>
            </a:r>
            <a:endParaRPr lang="zh-CN" altLang="en-US" b="1" dirty="0">
              <a:solidFill>
                <a:srgbClr val="FF0000"/>
              </a:solidFill>
              <a:latin typeface="Times New Roman" panose="02020603050405020304" pitchFamily="18" charset="0"/>
            </a:endParaRPr>
          </a:p>
          <a:p>
            <a:pPr marL="0" lvl="0" indent="0" eaLnBrk="1" hangingPunct="1">
              <a:spcBef>
                <a:spcPct val="0"/>
              </a:spcBef>
              <a:buClrTx/>
              <a:buSzPct val="100000"/>
              <a:buFont typeface="Arial" panose="020B0604020202020204" pitchFamily="34" charset="0"/>
              <a:buNone/>
            </a:pPr>
            <a:r>
              <a:rPr lang="zh-CN" altLang="en-US" b="1" dirty="0">
                <a:solidFill>
                  <a:srgbClr val="FF0000"/>
                </a:solidFill>
                <a:latin typeface="Times New Roman" panose="02020603050405020304" pitchFamily="18" charset="0"/>
              </a:rPr>
              <a:t>（</a:t>
            </a:r>
            <a:r>
              <a:rPr lang="en-US" altLang="zh-CN" b="1" dirty="0">
                <a:solidFill>
                  <a:srgbClr val="FF0000"/>
                </a:solidFill>
                <a:latin typeface="Times New Roman" panose="02020603050405020304" pitchFamily="18" charset="0"/>
              </a:rPr>
              <a:t>3</a:t>
            </a:r>
            <a:r>
              <a:rPr lang="zh-CN" altLang="en-US" b="1" dirty="0">
                <a:solidFill>
                  <a:srgbClr val="FF0000"/>
                </a:solidFill>
                <a:latin typeface="Times New Roman" panose="02020603050405020304" pitchFamily="18" charset="0"/>
              </a:rPr>
              <a:t>）主动出击法</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立刻提出反建议。</a:t>
            </a:r>
            <a:endParaRPr lang="zh-CN" altLang="en-US" b="1" dirty="0">
              <a:solidFill>
                <a:srgbClr val="FF0000"/>
              </a:solidFill>
              <a:latin typeface="Times New Roman" panose="02020603050405020304" pitchFamily="18" charset="0"/>
            </a:endParaRPr>
          </a:p>
          <a:p>
            <a:pPr marL="0" lvl="0" indent="0" eaLnBrk="1" hangingPunct="1">
              <a:spcBef>
                <a:spcPct val="0"/>
              </a:spcBef>
              <a:buClrTx/>
              <a:buSzPct val="100000"/>
              <a:buFont typeface="Arial" panose="020B0604020202020204" pitchFamily="34" charset="0"/>
              <a:buNone/>
            </a:pPr>
            <a:r>
              <a:rPr lang="zh-CN" altLang="en-US" b="1" dirty="0">
                <a:solidFill>
                  <a:srgbClr val="FF0000"/>
                </a:solidFill>
                <a:latin typeface="Times New Roman" panose="02020603050405020304" pitchFamily="18" charset="0"/>
              </a:rPr>
              <a:t>（</a:t>
            </a:r>
            <a:r>
              <a:rPr lang="en-US" altLang="zh-CN" b="1" dirty="0">
                <a:solidFill>
                  <a:srgbClr val="FF0000"/>
                </a:solidFill>
                <a:latin typeface="Times New Roman" panose="02020603050405020304" pitchFamily="18" charset="0"/>
              </a:rPr>
              <a:t>4</a:t>
            </a:r>
            <a:r>
              <a:rPr lang="zh-CN" altLang="en-US" b="1" dirty="0">
                <a:solidFill>
                  <a:srgbClr val="FF0000"/>
                </a:solidFill>
                <a:latin typeface="Times New Roman" panose="02020603050405020304" pitchFamily="18" charset="0"/>
              </a:rPr>
              <a:t>）秘密报案法</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寻找机会偷偷告诉你依赖的人，或者秘密拨打</a:t>
            </a:r>
            <a:r>
              <a:rPr lang="en-US" altLang="zh-CN" b="1" dirty="0">
                <a:solidFill>
                  <a:srgbClr val="FF0000"/>
                </a:solidFill>
                <a:latin typeface="Times New Roman" panose="02020603050405020304" pitchFamily="18" charset="0"/>
              </a:rPr>
              <a:t>110</a:t>
            </a:r>
            <a:r>
              <a:rPr lang="zh-CN" altLang="en-US" b="1" dirty="0">
                <a:solidFill>
                  <a:srgbClr val="FF0000"/>
                </a:solidFill>
                <a:latin typeface="Times New Roman" panose="02020603050405020304" pitchFamily="18" charset="0"/>
              </a:rPr>
              <a:t>报警，民警叔叔会迅速给予你帮助。</a:t>
            </a:r>
            <a:endParaRPr lang="zh-CN" altLang="en-US" b="1" dirty="0">
              <a:solidFill>
                <a:srgbClr val="FF0000"/>
              </a:solidFill>
              <a:latin typeface="Times New Roman" panose="02020603050405020304" pitchFamily="18" charset="0"/>
            </a:endParaRPr>
          </a:p>
          <a:p>
            <a:pPr marL="0" lvl="0" indent="0" eaLnBrk="1" hangingPunct="1">
              <a:spcBef>
                <a:spcPct val="0"/>
              </a:spcBef>
              <a:buClrTx/>
              <a:buSzPct val="100000"/>
              <a:buFont typeface="Arial" panose="020B0604020202020204" pitchFamily="34" charset="0"/>
              <a:buNone/>
            </a:pPr>
            <a:r>
              <a:rPr lang="zh-CN" altLang="en-US" b="1" dirty="0">
                <a:solidFill>
                  <a:srgbClr val="FF0000"/>
                </a:solidFill>
                <a:latin typeface="Times New Roman" panose="02020603050405020304" pitchFamily="18" charset="0"/>
              </a:rPr>
              <a:t>（</a:t>
            </a:r>
            <a:r>
              <a:rPr lang="en-US" altLang="zh-CN" b="1" dirty="0">
                <a:solidFill>
                  <a:srgbClr val="FF0000"/>
                </a:solidFill>
                <a:latin typeface="Times New Roman" panose="02020603050405020304" pitchFamily="18" charset="0"/>
              </a:rPr>
              <a:t>5</a:t>
            </a:r>
            <a:r>
              <a:rPr lang="zh-CN" altLang="en-US" b="1" dirty="0">
                <a:solidFill>
                  <a:srgbClr val="FF0000"/>
                </a:solidFill>
                <a:latin typeface="Times New Roman" panose="02020603050405020304" pitchFamily="18" charset="0"/>
              </a:rPr>
              <a:t>）及时告知师长法</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当毒贩毒友逼你吸毒并威胁你时，一定不要被他们威吓住，要在第一时间告诉你的师长。 </a:t>
            </a:r>
            <a:endParaRPr lang="zh-CN" altLang="en-US" b="1" dirty="0">
              <a:latin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77826" name="矩形 31745"/>
          <p:cNvSpPr>
            <a:spLocks noTextEdit="1"/>
          </p:cNvSpPr>
          <p:nvPr/>
        </p:nvSpPr>
        <p:spPr>
          <a:xfrm>
            <a:off x="381000" y="685800"/>
            <a:ext cx="3352800" cy="1141413"/>
          </a:xfrm>
          <a:prstGeom prst="rect">
            <a:avLst/>
          </a:prstGeom>
        </p:spPr>
        <p:txBody>
          <a:bodyPr wrap="none" fromWordArt="1">
            <a:prstTxWarp prst="textPlain">
              <a:avLst>
                <a:gd name="adj" fmla="val 50000"/>
              </a:avLst>
            </a:prstTxWarp>
            <a:normAutofit/>
          </a:bodyPr>
          <a:lstStyle/>
          <a:p>
            <a:pPr algn="ctr"/>
            <a:r>
              <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rPr>
              <a:t>总结：</a:t>
            </a:r>
            <a:endPar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endParaRPr>
          </a:p>
        </p:txBody>
      </p:sp>
      <p:sp>
        <p:nvSpPr>
          <p:cNvPr id="77827" name="矩形 31746"/>
          <p:cNvSpPr/>
          <p:nvPr/>
        </p:nvSpPr>
        <p:spPr>
          <a:xfrm>
            <a:off x="1619250" y="2708275"/>
            <a:ext cx="6324600" cy="25304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000" b="1" dirty="0">
                <a:solidFill>
                  <a:srgbClr val="FF6600"/>
                </a:solidFill>
                <a:ea typeface="楷体_GB2312" pitchFamily="1" charset="-122"/>
              </a:rPr>
              <a:t>每个人的生命只有一次。</a:t>
            </a:r>
            <a:endParaRPr lang="zh-CN" altLang="en-US" sz="4000" b="1" dirty="0">
              <a:solidFill>
                <a:srgbClr val="FF6600"/>
              </a:solidFill>
              <a:ea typeface="楷体_GB2312" pitchFamily="1" charset="-122"/>
            </a:endParaRPr>
          </a:p>
          <a:p>
            <a:pPr marL="0" lvl="0" indent="0" eaLnBrk="1" hangingPunct="1">
              <a:spcBef>
                <a:spcPct val="0"/>
              </a:spcBef>
              <a:buClrTx/>
              <a:buSzPct val="100000"/>
              <a:buFont typeface="Arial" panose="020B0604020202020204" pitchFamily="34" charset="0"/>
              <a:buNone/>
            </a:pPr>
            <a:r>
              <a:rPr lang="zh-CN" altLang="en-US" sz="4000" b="1" dirty="0">
                <a:solidFill>
                  <a:srgbClr val="FF6600"/>
                </a:solidFill>
                <a:ea typeface="楷体_GB2312" pitchFamily="1" charset="-122"/>
              </a:rPr>
              <a:t>细节决定了成败。</a:t>
            </a:r>
            <a:endParaRPr lang="zh-CN" altLang="en-US" sz="4000" b="1" dirty="0">
              <a:solidFill>
                <a:srgbClr val="FF6600"/>
              </a:solidFill>
              <a:ea typeface="楷体_GB2312" pitchFamily="1" charset="-122"/>
            </a:endParaRPr>
          </a:p>
          <a:p>
            <a:pPr marL="0" lvl="0" indent="0" eaLnBrk="1" hangingPunct="1">
              <a:spcBef>
                <a:spcPct val="0"/>
              </a:spcBef>
              <a:buClrTx/>
              <a:buSzPct val="100000"/>
              <a:buFont typeface="Arial" panose="020B0604020202020204" pitchFamily="34" charset="0"/>
              <a:buNone/>
            </a:pPr>
            <a:r>
              <a:rPr lang="zh-CN" altLang="en-US" sz="4000" b="1" dirty="0">
                <a:solidFill>
                  <a:srgbClr val="FF6600"/>
                </a:solidFill>
                <a:ea typeface="楷体_GB2312" pitchFamily="1" charset="-122"/>
              </a:rPr>
              <a:t>安全与禁毒，就在于我们的每一个人的每一个生活细节。</a:t>
            </a:r>
            <a:endParaRPr lang="zh-CN" altLang="en-US" sz="4000" b="1" dirty="0">
              <a:solidFill>
                <a:srgbClr val="FF6600"/>
              </a:solidFill>
              <a:ea typeface="楷体_GB2312" pitchFamily="1" charset="-122"/>
            </a:endParaRPr>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32770" name="标题 9217"/>
          <p:cNvSpPr>
            <a:spLocks noGrp="1" noRot="1"/>
          </p:cNvSpPr>
          <p:nvPr>
            <p:ph type="title"/>
          </p:nvPr>
        </p:nvSpPr>
        <p:spPr>
          <a:xfrm>
            <a:off x="1692275" y="260350"/>
            <a:ext cx="5410200" cy="1143000"/>
          </a:xfrm>
        </p:spPr>
        <p:txBody>
          <a:bodyPr vert="horz" wrap="square" lIns="91440" tIns="45720" rIns="91440" bIns="45720" anchor="ctr"/>
          <a:lstStyle/>
          <a:p>
            <a:pPr eaLnBrk="1" hangingPunct="1"/>
            <a:r>
              <a:rPr lang="zh-CN" altLang="en-US" sz="4800" b="1" dirty="0">
                <a:solidFill>
                  <a:srgbClr val="FF0000"/>
                </a:solidFill>
                <a:latin typeface="宋体" panose="02010600030101010101" pitchFamily="2" charset="-122"/>
              </a:rPr>
              <a:t>毒品的种类</a:t>
            </a:r>
            <a:endParaRPr lang="zh-CN" altLang="en-US" sz="4800" b="1" dirty="0">
              <a:solidFill>
                <a:srgbClr val="FF0000"/>
              </a:solidFill>
              <a:latin typeface="宋体" panose="02010600030101010101" pitchFamily="2" charset="-122"/>
            </a:endParaRPr>
          </a:p>
        </p:txBody>
      </p:sp>
      <p:sp>
        <p:nvSpPr>
          <p:cNvPr id="9219" name="内容占位符 9218"/>
          <p:cNvSpPr>
            <a:spLocks noGrp="1" noRot="1"/>
          </p:cNvSpPr>
          <p:nvPr>
            <p:ph idx="1"/>
          </p:nvPr>
        </p:nvSpPr>
        <p:spPr>
          <a:xfrm>
            <a:off x="1042988" y="1557338"/>
            <a:ext cx="7448550" cy="4114800"/>
          </a:xfrm>
        </p:spPr>
        <p:txBody>
          <a:bodyPr vert="horz" wrap="square" lIns="91440" tIns="45720" rIns="91440" bIns="45720" anchor="t"/>
          <a:lstStyle/>
          <a:p>
            <a:pPr eaLnBrk="1" hangingPunct="1"/>
            <a:r>
              <a:rPr lang="zh-CN" altLang="en-US" sz="4400" b="1" dirty="0">
                <a:solidFill>
                  <a:schemeClr val="bg1"/>
                </a:solidFill>
                <a:latin typeface="黑体" panose="02010609060101010101" pitchFamily="49" charset="-122"/>
                <a:ea typeface="黑体" panose="02010609060101010101" pitchFamily="49" charset="-122"/>
              </a:rPr>
              <a:t>传统毒品：鸦片 吗啡 海洛因 大麻 可卡因 杜冷丁</a:t>
            </a:r>
            <a:endParaRPr lang="zh-CN" altLang="en-US" sz="4400" b="1" dirty="0">
              <a:solidFill>
                <a:schemeClr val="bg1"/>
              </a:solidFill>
              <a:latin typeface="黑体" panose="02010609060101010101" pitchFamily="49" charset="-122"/>
              <a:ea typeface="黑体" panose="02010609060101010101" pitchFamily="49" charset="-122"/>
            </a:endParaRPr>
          </a:p>
          <a:p>
            <a:pPr eaLnBrk="1" hangingPunct="1"/>
            <a:r>
              <a:rPr lang="zh-CN" altLang="en-US" sz="4400" b="1" dirty="0">
                <a:solidFill>
                  <a:schemeClr val="bg1"/>
                </a:solidFill>
                <a:latin typeface="黑体" panose="02010609060101010101" pitchFamily="49" charset="-122"/>
                <a:ea typeface="黑体" panose="02010609060101010101" pitchFamily="49" charset="-122"/>
              </a:rPr>
              <a:t>新型毒品：冰毒  摇头丸 </a:t>
            </a:r>
            <a:endParaRPr lang="zh-CN" altLang="en-US" sz="4400" b="1" dirty="0">
              <a:solidFill>
                <a:schemeClr val="bg1"/>
              </a:solidFill>
              <a:latin typeface="黑体" panose="02010609060101010101" pitchFamily="49" charset="-122"/>
              <a:ea typeface="黑体" panose="02010609060101010101" pitchFamily="49" charset="-122"/>
            </a:endParaRPr>
          </a:p>
          <a:p>
            <a:pPr eaLnBrk="1" hangingPunct="1"/>
            <a:r>
              <a:rPr lang="en-US" altLang="zh-CN" sz="4400" b="1" dirty="0">
                <a:solidFill>
                  <a:schemeClr val="bg1"/>
                </a:solidFill>
                <a:latin typeface="黑体" panose="02010609060101010101" pitchFamily="49" charset="-122"/>
                <a:ea typeface="黑体" panose="02010609060101010101" pitchFamily="49" charset="-122"/>
              </a:rPr>
              <a:t>K</a:t>
            </a:r>
            <a:r>
              <a:rPr lang="zh-CN" altLang="en-US" sz="4400" b="1" dirty="0">
                <a:solidFill>
                  <a:schemeClr val="bg1"/>
                </a:solidFill>
                <a:latin typeface="黑体" panose="02010609060101010101" pitchFamily="49" charset="-122"/>
                <a:ea typeface="黑体" panose="02010609060101010101" pitchFamily="49" charset="-122"/>
              </a:rPr>
              <a:t>粉</a:t>
            </a:r>
            <a:endParaRPr lang="zh-CN" altLang="en-US"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500" fill="hold"/>
                                        <p:tgtEl>
                                          <p:spTgt spid="921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19">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921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1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19">
                                            <p:txEl>
                                              <p:pRg st="0" end="0"/>
                                            </p:txEl>
                                          </p:spTgt>
                                        </p:tgtEl>
                                      </p:cBhvr>
                                    </p:animEffect>
                                  </p:childTnLst>
                                </p:cTn>
                              </p:par>
                            </p:childTnLst>
                          </p:cTn>
                        </p:par>
                        <p:par>
                          <p:cTn id="12" fill="hold">
                            <p:stCondLst>
                              <p:cond delay="17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9219">
                                            <p:txEl>
                                              <p:pRg st="1" end="1"/>
                                            </p:txEl>
                                          </p:spTgt>
                                        </p:tgtEl>
                                        <p:attrNameLst>
                                          <p:attrName>style.visibility</p:attrName>
                                        </p:attrNameLst>
                                      </p:cBhvr>
                                      <p:to>
                                        <p:strVal val="visible"/>
                                      </p:to>
                                    </p:set>
                                    <p:anim calcmode="lin" valueType="num">
                                      <p:cBhvr>
                                        <p:cTn id="15" dur="500" fill="hold"/>
                                        <p:tgtEl>
                                          <p:spTgt spid="9219">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219">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9219">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219">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219">
                                            <p:txEl>
                                              <p:pRg st="1" end="1"/>
                                            </p:txEl>
                                          </p:spTgt>
                                        </p:tgtEl>
                                      </p:cBhvr>
                                    </p:animEffect>
                                  </p:childTnLst>
                                </p:cTn>
                              </p:par>
                            </p:childTnLst>
                          </p:cTn>
                        </p:par>
                        <p:par>
                          <p:cTn id="20" fill="hold">
                            <p:stCondLst>
                              <p:cond delay="2800"/>
                            </p:stCondLst>
                            <p:childTnLst>
                              <p:par>
                                <p:cTn id="21" presetID="41" presetClass="entr" presetSubtype="0" fill="hold" nodeType="afterEffect">
                                  <p:stCondLst>
                                    <p:cond delay="0"/>
                                  </p:stCondLst>
                                  <p:iterate type="lt">
                                    <p:tmPct val="10000"/>
                                  </p:iterate>
                                  <p:childTnLst>
                                    <p:set>
                                      <p:cBhvr>
                                        <p:cTn id="22" dur="1" fill="hold">
                                          <p:stCondLst>
                                            <p:cond delay="0"/>
                                          </p:stCondLst>
                                        </p:cTn>
                                        <p:tgtEl>
                                          <p:spTgt spid="9219">
                                            <p:txEl>
                                              <p:pRg st="2" end="2"/>
                                            </p:txEl>
                                          </p:spTgt>
                                        </p:tgtEl>
                                        <p:attrNameLst>
                                          <p:attrName>style.visibility</p:attrName>
                                        </p:attrNameLst>
                                      </p:cBhvr>
                                      <p:to>
                                        <p:strVal val="visible"/>
                                      </p:to>
                                    </p:set>
                                    <p:anim calcmode="lin" valueType="num">
                                      <p:cBhvr>
                                        <p:cTn id="23" dur="500" fill="hold"/>
                                        <p:tgtEl>
                                          <p:spTgt spid="9219">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219">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9219">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219">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34818" name="标题 10241"/>
          <p:cNvSpPr>
            <a:spLocks noGrp="1" noRot="1"/>
          </p:cNvSpPr>
          <p:nvPr>
            <p:ph type="title"/>
          </p:nvPr>
        </p:nvSpPr>
        <p:spPr>
          <a:xfrm>
            <a:off x="323850" y="476250"/>
            <a:ext cx="2736850" cy="5934075"/>
          </a:xfrm>
        </p:spPr>
        <p:txBody>
          <a:bodyPr vert="horz" wrap="square" lIns="91440" tIns="45720" rIns="91440" bIns="45720" anchor="ctr"/>
          <a:lstStyle/>
          <a:p>
            <a:pPr algn="l" eaLnBrk="1" hangingPunct="1"/>
            <a:r>
              <a:rPr lang="zh-CN" altLang="en-US" sz="3600" b="1" dirty="0">
                <a:solidFill>
                  <a:schemeClr val="bg1"/>
                </a:solidFill>
              </a:rPr>
              <a:t>     鸦片又称“阿片”，俗称“大烟”、“鸦片烟”、“烟土”等，来自于罂粟。鸦片有生鸦片和熟鸦片之分。 </a:t>
            </a:r>
            <a:endParaRPr lang="zh-CN" altLang="en-US" sz="5400" b="1" dirty="0">
              <a:solidFill>
                <a:schemeClr val="bg1"/>
              </a:solidFill>
            </a:endParaRPr>
          </a:p>
        </p:txBody>
      </p:sp>
      <p:pic>
        <p:nvPicPr>
          <p:cNvPr id="34819" name="图片 10242" descr="200282240953"/>
          <p:cNvPicPr>
            <a:picLocks noChangeAspect="1"/>
          </p:cNvPicPr>
          <p:nvPr/>
        </p:nvPicPr>
        <p:blipFill>
          <a:blip r:embed="rId2" cstate="print"/>
          <a:stretch>
            <a:fillRect/>
          </a:stretch>
        </p:blipFill>
        <p:spPr>
          <a:xfrm>
            <a:off x="3059113" y="981075"/>
            <a:ext cx="6084887" cy="5400675"/>
          </a:xfrm>
          <a:prstGeom prst="rect">
            <a:avLst/>
          </a:prstGeom>
          <a:noFill/>
          <a:ln w="9525">
            <a:noFill/>
          </a:ln>
        </p:spPr>
      </p:pic>
      <p:sp>
        <p:nvSpPr>
          <p:cNvPr id="34820" name="矩形 10243"/>
          <p:cNvSpPr>
            <a:spLocks noRot="1"/>
          </p:cNvSpPr>
          <p:nvPr/>
        </p:nvSpPr>
        <p:spPr>
          <a:xfrm>
            <a:off x="3419475" y="0"/>
            <a:ext cx="3313113" cy="1143000"/>
          </a:xfrm>
          <a:prstGeom prst="rect">
            <a:avLst/>
          </a:prstGeom>
          <a:noFill/>
          <a:ln w="9525">
            <a:noFill/>
          </a:ln>
        </p:spPr>
        <p:txBody>
          <a:bodyPr anchor="ct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algn="ctr" eaLnBrk="1" hangingPunct="1">
              <a:spcBef>
                <a:spcPct val="0"/>
              </a:spcBef>
              <a:buClrTx/>
              <a:buSzPct val="100000"/>
              <a:buFont typeface="Arial" panose="020B0604020202020204" pitchFamily="34" charset="0"/>
              <a:buNone/>
            </a:pPr>
            <a:r>
              <a:rPr lang="zh-CN" altLang="en-US" sz="5400" b="1" dirty="0">
                <a:solidFill>
                  <a:srgbClr val="FF0000"/>
                </a:solidFill>
                <a:latin typeface="宋体" panose="02010600030101010101" pitchFamily="2" charset="-122"/>
              </a:rPr>
              <a:t>鸦片</a:t>
            </a:r>
            <a:endParaRPr lang="zh-CN" altLang="en-US" sz="5400" b="1" dirty="0">
              <a:solidFill>
                <a:srgbClr val="FF0000"/>
              </a:solidFill>
              <a:latin typeface="宋体" panose="02010600030101010101" pitchFamily="2" charset="-122"/>
            </a:endParaRPr>
          </a:p>
        </p:txBody>
      </p:sp>
    </p:spTree>
  </p:cSld>
  <p:clrMapOvr>
    <a:masterClrMapping/>
  </p:clrMapOvr>
  <p:transition>
    <p:random/>
    <p:sndAc>
      <p:stSnd>
        <p:snd r:embed="rId3" name="projcto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6866" name="文本占位符 11265"/>
          <p:cNvSpPr>
            <a:spLocks noGrp="1" noRot="1"/>
          </p:cNvSpPr>
          <p:nvPr>
            <p:ph idx="1"/>
          </p:nvPr>
        </p:nvSpPr>
        <p:spPr>
          <a:xfrm>
            <a:off x="179388" y="333375"/>
            <a:ext cx="3575050" cy="6264275"/>
          </a:xfrm>
        </p:spPr>
        <p:txBody>
          <a:bodyPr vert="horz" wrap="square" lIns="91440" tIns="45720" rIns="91440" bIns="45720" anchor="t"/>
          <a:lstStyle/>
          <a:p>
            <a:pPr eaLnBrk="1" hangingPunct="1">
              <a:lnSpc>
                <a:spcPct val="90000"/>
              </a:lnSpc>
              <a:buNone/>
            </a:pPr>
            <a:r>
              <a:rPr lang="zh-CN" altLang="en-US" sz="2400" b="1" dirty="0">
                <a:solidFill>
                  <a:schemeClr val="bg1"/>
                </a:solidFill>
              </a:rPr>
              <a:t>          吗啡是鸦片中最主要的生物碱（含量约</a:t>
            </a:r>
            <a:r>
              <a:rPr lang="en-US" altLang="zh-CN" sz="2400" b="1" dirty="0">
                <a:solidFill>
                  <a:schemeClr val="bg1"/>
                </a:solidFill>
              </a:rPr>
              <a:t>10-15%</a:t>
            </a:r>
            <a:r>
              <a:rPr lang="zh-CN" altLang="en-US" sz="2400" b="1" dirty="0">
                <a:solidFill>
                  <a:schemeClr val="bg1"/>
                </a:solidFill>
              </a:rPr>
              <a:t>），</a:t>
            </a:r>
            <a:r>
              <a:rPr lang="en-US" altLang="zh-CN" sz="2400" b="1" dirty="0">
                <a:solidFill>
                  <a:schemeClr val="bg1"/>
                </a:solidFill>
              </a:rPr>
              <a:t>1806</a:t>
            </a:r>
            <a:r>
              <a:rPr lang="zh-CN" altLang="en-US" sz="2400" b="1" dirty="0">
                <a:solidFill>
                  <a:schemeClr val="bg1"/>
                </a:solidFill>
              </a:rPr>
              <a:t>年法国化学家</a:t>
            </a:r>
            <a:r>
              <a:rPr lang="en-US" altLang="zh-CN" sz="2400" b="1" dirty="0">
                <a:solidFill>
                  <a:schemeClr val="bg1"/>
                </a:solidFill>
              </a:rPr>
              <a:t>F·</a:t>
            </a:r>
            <a:r>
              <a:rPr lang="zh-CN" altLang="en-US" sz="2400" b="1" dirty="0">
                <a:solidFill>
                  <a:schemeClr val="bg1"/>
                </a:solidFill>
              </a:rPr>
              <a:t>泽尔蒂纳首次从鸦片中分离出来。他用分离得到的白色粉末在狗和自己身上进行实验，结果狗吃下去后很快昏昏睡去，用强刺激法也无法使其兴奋苏醒；他本人吞下这些粉末后也长眠不醒。据此他用希腊神话中的睡眠之神吗啡斯的名字将这些物质命名为“吗啡”。 </a:t>
            </a:r>
            <a:endParaRPr lang="zh-CN" altLang="en-US" sz="2400" b="1" dirty="0">
              <a:solidFill>
                <a:schemeClr val="bg1"/>
              </a:solidFill>
              <a:latin typeface="华文新魏" pitchFamily="2" charset="-122"/>
              <a:ea typeface="华文新魏" pitchFamily="2" charset="-122"/>
            </a:endParaRPr>
          </a:p>
        </p:txBody>
      </p:sp>
      <p:pic>
        <p:nvPicPr>
          <p:cNvPr id="36867" name="图片 11266" descr="200282242128"/>
          <p:cNvPicPr>
            <a:picLocks noChangeAspect="1"/>
          </p:cNvPicPr>
          <p:nvPr/>
        </p:nvPicPr>
        <p:blipFill>
          <a:blip r:embed="rId1" cstate="print"/>
          <a:stretch>
            <a:fillRect/>
          </a:stretch>
        </p:blipFill>
        <p:spPr>
          <a:xfrm>
            <a:off x="3851275" y="836613"/>
            <a:ext cx="5137150" cy="4905375"/>
          </a:xfrm>
          <a:prstGeom prst="rect">
            <a:avLst/>
          </a:prstGeom>
          <a:noFill/>
          <a:ln w="9525">
            <a:noFill/>
          </a:ln>
        </p:spPr>
      </p:pic>
      <p:sp>
        <p:nvSpPr>
          <p:cNvPr id="36868" name="矩形 11267"/>
          <p:cNvSpPr>
            <a:spLocks noRot="1"/>
          </p:cNvSpPr>
          <p:nvPr/>
        </p:nvSpPr>
        <p:spPr>
          <a:xfrm>
            <a:off x="3419475" y="0"/>
            <a:ext cx="3313113" cy="1143000"/>
          </a:xfrm>
          <a:prstGeom prst="rect">
            <a:avLst/>
          </a:prstGeom>
          <a:noFill/>
          <a:ln w="9525">
            <a:noFill/>
          </a:ln>
        </p:spPr>
        <p:txBody>
          <a:bodyPr anchor="ct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algn="ctr" eaLnBrk="1" hangingPunct="1">
              <a:spcBef>
                <a:spcPct val="0"/>
              </a:spcBef>
              <a:buClrTx/>
              <a:buSzPct val="100000"/>
              <a:buFont typeface="Arial" panose="020B0604020202020204" pitchFamily="34" charset="0"/>
              <a:buNone/>
            </a:pPr>
            <a:r>
              <a:rPr lang="zh-CN" altLang="en-US" sz="5400" b="1" dirty="0">
                <a:solidFill>
                  <a:srgbClr val="FF0000"/>
                </a:solidFill>
                <a:latin typeface="宋体" panose="02010600030101010101" pitchFamily="2" charset="-122"/>
              </a:rPr>
              <a:t>吗啡</a:t>
            </a:r>
            <a:endParaRPr lang="zh-CN" altLang="en-US" sz="5400" b="1" dirty="0">
              <a:solidFill>
                <a:srgbClr val="FF0000"/>
              </a:solidFill>
              <a:latin typeface="宋体" panose="02010600030101010101" pitchFamily="2" charset="-122"/>
            </a:endParaRPr>
          </a:p>
        </p:txBody>
      </p:sp>
    </p:spTree>
  </p:cSld>
  <p:clrMapOvr>
    <a:masterClrMapping/>
  </p:clrMapOvr>
  <p:transition>
    <p:random/>
    <p:sndAc>
      <p:stSnd>
        <p:snd r:embed="rId2" name="projctor.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pic>
        <p:nvPicPr>
          <p:cNvPr id="38914" name="内容占位符 12289" descr="200282241309"/>
          <p:cNvPicPr>
            <a:picLocks noGrp="1" noRot="1" noChangeAspect="1"/>
          </p:cNvPicPr>
          <p:nvPr>
            <p:ph idx="1"/>
          </p:nvPr>
        </p:nvPicPr>
        <p:blipFill>
          <a:blip r:embed="rId2" cstate="print"/>
          <a:srcRect/>
          <a:stretch>
            <a:fillRect/>
          </a:stretch>
        </p:blipFill>
        <p:spPr>
          <a:xfrm>
            <a:off x="34925" y="1390015"/>
            <a:ext cx="4831080" cy="4185285"/>
          </a:xfrm>
        </p:spPr>
      </p:pic>
      <p:sp>
        <p:nvSpPr>
          <p:cNvPr id="38915" name="矩形 12290"/>
          <p:cNvSpPr/>
          <p:nvPr/>
        </p:nvSpPr>
        <p:spPr>
          <a:xfrm>
            <a:off x="5454650" y="1036638"/>
            <a:ext cx="3452495" cy="4892675"/>
          </a:xfrm>
          <a:prstGeom prst="rect">
            <a:avLst/>
          </a:prstGeom>
          <a:noFill/>
          <a:ln w="9525">
            <a:noFill/>
          </a:ln>
        </p:spPr>
        <p:txBody>
          <a:bodyPr wrap="square" anchor="ct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2400" b="1" dirty="0">
                <a:solidFill>
                  <a:schemeClr val="bg1"/>
                </a:solidFill>
                <a:latin typeface="华文新魏" pitchFamily="2" charset="-122"/>
                <a:ea typeface="华文新魏" pitchFamily="2" charset="-122"/>
              </a:rPr>
              <a:t>冰毒即甲基苯丙胺，又称甲基安非他明、去氧麻黄素，为纯白色晶体，晶莹剔透，外观似冰，俗称“冰毒”，吸、贩毒者也称之为“冰”。该药小剂量时有短暂的兴奋抗疲劳作用，故其丸剂又有</a:t>
            </a:r>
            <a:r>
              <a:rPr lang="en-US" altLang="zh-CN" sz="2400" b="1" dirty="0">
                <a:solidFill>
                  <a:schemeClr val="bg1"/>
                </a:solidFill>
                <a:latin typeface="华文新魏" pitchFamily="2" charset="-122"/>
                <a:ea typeface="华文新魏" pitchFamily="2" charset="-122"/>
              </a:rPr>
              <a:t>"</a:t>
            </a:r>
            <a:r>
              <a:rPr lang="zh-CN" altLang="en-US" sz="2400" b="1" dirty="0">
                <a:solidFill>
                  <a:schemeClr val="bg1"/>
                </a:solidFill>
                <a:latin typeface="华文新魏" pitchFamily="2" charset="-122"/>
                <a:ea typeface="华文新魏" pitchFamily="2" charset="-122"/>
              </a:rPr>
              <a:t>大力丸</a:t>
            </a:r>
            <a:r>
              <a:rPr lang="en-US" altLang="zh-CN" sz="2400" b="1" dirty="0">
                <a:solidFill>
                  <a:schemeClr val="bg1"/>
                </a:solidFill>
                <a:latin typeface="华文新魏" pitchFamily="2" charset="-122"/>
                <a:ea typeface="华文新魏" pitchFamily="2" charset="-122"/>
              </a:rPr>
              <a:t>"</a:t>
            </a:r>
            <a:r>
              <a:rPr lang="zh-CN" altLang="en-US" sz="2400" b="1" dirty="0">
                <a:solidFill>
                  <a:schemeClr val="bg1"/>
                </a:solidFill>
                <a:latin typeface="华文新魏" pitchFamily="2" charset="-122"/>
                <a:ea typeface="华文新魏" pitchFamily="2" charset="-122"/>
              </a:rPr>
              <a:t>之称。 冰毒最早由日本人发明。二次大战时，日本侵略者给士兵服用冰毒以提高战斗力。</a:t>
            </a:r>
            <a:endParaRPr lang="zh-CN" altLang="en-US" sz="2400" b="1" dirty="0">
              <a:solidFill>
                <a:schemeClr val="bg1"/>
              </a:solidFill>
              <a:latin typeface="华文新魏" pitchFamily="2" charset="-122"/>
              <a:ea typeface="华文新魏" pitchFamily="2" charset="-122"/>
            </a:endParaRPr>
          </a:p>
        </p:txBody>
      </p:sp>
      <p:sp>
        <p:nvSpPr>
          <p:cNvPr id="38916" name="矩形 12291"/>
          <p:cNvSpPr>
            <a:spLocks noRot="1"/>
          </p:cNvSpPr>
          <p:nvPr/>
        </p:nvSpPr>
        <p:spPr>
          <a:xfrm>
            <a:off x="3419475" y="0"/>
            <a:ext cx="3313113" cy="1143000"/>
          </a:xfrm>
          <a:prstGeom prst="rect">
            <a:avLst/>
          </a:prstGeom>
          <a:noFill/>
          <a:ln w="9525">
            <a:noFill/>
          </a:ln>
        </p:spPr>
        <p:txBody>
          <a:bodyPr anchor="ct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algn="ctr" eaLnBrk="1" hangingPunct="1">
              <a:spcBef>
                <a:spcPct val="0"/>
              </a:spcBef>
              <a:buClrTx/>
              <a:buSzPct val="100000"/>
              <a:buFont typeface="Arial" panose="020B0604020202020204" pitchFamily="34" charset="0"/>
              <a:buNone/>
            </a:pPr>
            <a:r>
              <a:rPr lang="zh-CN" altLang="en-US" sz="4800" b="1" dirty="0">
                <a:solidFill>
                  <a:srgbClr val="FF0000"/>
                </a:solidFill>
                <a:latin typeface="宋体" panose="02010600030101010101" pitchFamily="2" charset="-122"/>
              </a:rPr>
              <a:t>冰毒</a:t>
            </a:r>
            <a:endParaRPr lang="zh-CN" altLang="en-US" sz="4800" b="1" dirty="0">
              <a:solidFill>
                <a:srgbClr val="FF0000"/>
              </a:solidFill>
              <a:latin typeface="宋体" panose="02010600030101010101" pitchFamily="2" charset="-122"/>
            </a:endParaRPr>
          </a:p>
        </p:txBody>
      </p:sp>
    </p:spTree>
  </p:cSld>
  <p:clrMapOvr>
    <a:masterClrMapping/>
  </p:clrMapOvr>
  <p:transition>
    <p:random/>
    <p:sndAc>
      <p:stSnd>
        <p:snd r:embed="rId3" name="projctor.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40962" name="文本占位符 13313"/>
          <p:cNvSpPr>
            <a:spLocks noGrp="1" noRot="1"/>
          </p:cNvSpPr>
          <p:nvPr>
            <p:ph type="body" sz="half" idx="1"/>
          </p:nvPr>
        </p:nvSpPr>
        <p:spPr>
          <a:xfrm>
            <a:off x="323850" y="333375"/>
            <a:ext cx="5184775" cy="4525963"/>
          </a:xfrm>
        </p:spPr>
        <p:txBody>
          <a:bodyPr vert="horz" wrap="square" lIns="91440" tIns="45720" rIns="91440" bIns="45720" anchor="t"/>
          <a:lstStyle/>
          <a:p>
            <a:pPr eaLnBrk="1" hangingPunct="1">
              <a:lnSpc>
                <a:spcPct val="90000"/>
              </a:lnSpc>
              <a:buNone/>
            </a:pPr>
            <a:r>
              <a:rPr lang="zh-CN" altLang="en-US" sz="1800" b="1" dirty="0">
                <a:solidFill>
                  <a:schemeClr val="bg1"/>
                </a:solidFill>
              </a:rPr>
              <a:t>              </a:t>
            </a:r>
            <a:r>
              <a:rPr lang="zh-CN" altLang="en-US" sz="2400" b="1" dirty="0">
                <a:solidFill>
                  <a:schemeClr val="bg1"/>
                </a:solidFill>
              </a:rPr>
              <a:t>大麻在我国俗称“火麻”，为一年生草本植物，雌雄异株，原产于亚洲中部，现遍及全球，有野生、有栽培。大麻的变种很多，是人类最早种植的植物之一。大麻的茎、竿可制成纤维，籽可榨油。作为毒品的大麻主要是指矮小、多分枝的印度大麻。大麻类毒品的主要活性成分是四氢大麻酚。 </a:t>
            </a:r>
            <a:endParaRPr lang="zh-CN" altLang="en-US" sz="2400" b="1" dirty="0">
              <a:solidFill>
                <a:schemeClr val="bg1"/>
              </a:solidFill>
              <a:latin typeface="华文新魏" pitchFamily="2" charset="-122"/>
              <a:ea typeface="华文新魏" pitchFamily="2" charset="-122"/>
            </a:endParaRPr>
          </a:p>
        </p:txBody>
      </p:sp>
      <p:pic>
        <p:nvPicPr>
          <p:cNvPr id="40963" name="内容占位符 13314" descr="200282234912"/>
          <p:cNvPicPr>
            <a:picLocks noGrp="1" noRot="1" noChangeAspect="1"/>
          </p:cNvPicPr>
          <p:nvPr>
            <p:ph sz="quarter" idx="2"/>
          </p:nvPr>
        </p:nvPicPr>
        <p:blipFill>
          <a:blip r:embed="rId2" cstate="print"/>
          <a:srcRect/>
          <a:stretch>
            <a:fillRect/>
          </a:stretch>
        </p:blipFill>
        <p:spPr>
          <a:xfrm>
            <a:off x="6588125" y="0"/>
            <a:ext cx="2063750" cy="3844925"/>
          </a:xfrm>
        </p:spPr>
      </p:pic>
      <p:pic>
        <p:nvPicPr>
          <p:cNvPr id="40964" name="内容占位符 13315" descr="200282235121"/>
          <p:cNvPicPr>
            <a:picLocks noGrp="1" noRot="1" noChangeAspect="1"/>
          </p:cNvPicPr>
          <p:nvPr>
            <p:ph sz="quarter" idx="3"/>
          </p:nvPr>
        </p:nvPicPr>
        <p:blipFill>
          <a:blip r:embed="rId3" cstate="print"/>
          <a:srcRect/>
          <a:stretch>
            <a:fillRect/>
          </a:stretch>
        </p:blipFill>
        <p:spPr>
          <a:xfrm>
            <a:off x="3779838" y="4221163"/>
            <a:ext cx="3240087" cy="2441575"/>
          </a:xfrm>
        </p:spPr>
      </p:pic>
      <p:sp>
        <p:nvSpPr>
          <p:cNvPr id="40965" name="文本框 13316"/>
          <p:cNvSpPr txBox="1"/>
          <p:nvPr/>
        </p:nvSpPr>
        <p:spPr>
          <a:xfrm>
            <a:off x="5630863" y="1006475"/>
            <a:ext cx="554037" cy="1630363"/>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2400" b="1" dirty="0">
                <a:solidFill>
                  <a:srgbClr val="FF0000"/>
                </a:solidFill>
                <a:ea typeface="华文行楷" pitchFamily="2" charset="-122"/>
              </a:rPr>
              <a:t>大麻植物 </a:t>
            </a:r>
            <a:endParaRPr lang="zh-CN" altLang="en-US" sz="1800" dirty="0"/>
          </a:p>
        </p:txBody>
      </p:sp>
      <p:sp>
        <p:nvSpPr>
          <p:cNvPr id="40966" name="矩形 13317"/>
          <p:cNvSpPr/>
          <p:nvPr/>
        </p:nvSpPr>
        <p:spPr>
          <a:xfrm>
            <a:off x="7308850" y="5876925"/>
            <a:ext cx="1835150" cy="4572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2400" b="1" dirty="0">
                <a:solidFill>
                  <a:srgbClr val="FF0000"/>
                </a:solidFill>
                <a:ea typeface="华文行楷" pitchFamily="2" charset="-122"/>
              </a:rPr>
              <a:t>大麻成品</a:t>
            </a:r>
            <a:endParaRPr lang="zh-CN" altLang="en-US" sz="2400" b="1" dirty="0">
              <a:solidFill>
                <a:srgbClr val="FF0000"/>
              </a:solidFill>
              <a:ea typeface="华文行楷" pitchFamily="2" charset="-122"/>
            </a:endParaRPr>
          </a:p>
        </p:txBody>
      </p:sp>
      <p:sp>
        <p:nvSpPr>
          <p:cNvPr id="40967" name="矩形 13318"/>
          <p:cNvSpPr>
            <a:spLocks noRot="1"/>
          </p:cNvSpPr>
          <p:nvPr/>
        </p:nvSpPr>
        <p:spPr>
          <a:xfrm>
            <a:off x="323850" y="4581525"/>
            <a:ext cx="3313113" cy="1143000"/>
          </a:xfrm>
          <a:prstGeom prst="rect">
            <a:avLst/>
          </a:prstGeom>
          <a:noFill/>
          <a:ln w="9525">
            <a:noFill/>
          </a:ln>
        </p:spPr>
        <p:txBody>
          <a:bodyPr anchor="ct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algn="ctr" eaLnBrk="1" hangingPunct="1">
              <a:spcBef>
                <a:spcPct val="0"/>
              </a:spcBef>
              <a:buClrTx/>
              <a:buSzPct val="100000"/>
              <a:buFont typeface="Arial" panose="020B0604020202020204" pitchFamily="34" charset="0"/>
              <a:buNone/>
            </a:pPr>
            <a:r>
              <a:rPr lang="zh-CN" altLang="en-US" sz="5400" b="1" dirty="0">
                <a:solidFill>
                  <a:srgbClr val="FF0000"/>
                </a:solidFill>
                <a:latin typeface="宋体" panose="02010600030101010101" pitchFamily="2" charset="-122"/>
              </a:rPr>
              <a:t>大麻</a:t>
            </a:r>
            <a:endParaRPr lang="zh-CN" altLang="en-US" sz="5400" b="1" dirty="0">
              <a:solidFill>
                <a:srgbClr val="FF0000"/>
              </a:solidFill>
              <a:latin typeface="宋体" panose="02010600030101010101" pitchFamily="2" charset="-122"/>
            </a:endParaRPr>
          </a:p>
        </p:txBody>
      </p:sp>
    </p:spTree>
  </p:cSld>
  <p:clrMapOvr>
    <a:masterClrMapping/>
  </p:clrMapOvr>
  <p:transition>
    <p:random/>
    <p:sndAc>
      <p:stSnd>
        <p:snd r:embed="rId4" name="projctor.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pic>
        <p:nvPicPr>
          <p:cNvPr id="43010" name="图片 14337" descr="200282762529"/>
          <p:cNvPicPr>
            <a:picLocks noChangeAspect="1"/>
          </p:cNvPicPr>
          <p:nvPr/>
        </p:nvPicPr>
        <p:blipFill>
          <a:blip r:embed="rId2" cstate="print"/>
          <a:stretch>
            <a:fillRect/>
          </a:stretch>
        </p:blipFill>
        <p:spPr>
          <a:xfrm>
            <a:off x="539750" y="0"/>
            <a:ext cx="3384550" cy="2925763"/>
          </a:xfrm>
          <a:prstGeom prst="rect">
            <a:avLst/>
          </a:prstGeom>
          <a:noFill/>
          <a:ln w="9525">
            <a:noFill/>
          </a:ln>
        </p:spPr>
      </p:pic>
      <p:pic>
        <p:nvPicPr>
          <p:cNvPr id="43011" name="内容占位符 14338" descr="200282235741"/>
          <p:cNvPicPr>
            <a:picLocks noGrp="1" noRot="1" noChangeAspect="1"/>
          </p:cNvPicPr>
          <p:nvPr>
            <p:ph sz="half" idx="1"/>
          </p:nvPr>
        </p:nvPicPr>
        <p:blipFill>
          <a:blip r:embed="rId3" cstate="print"/>
          <a:srcRect/>
          <a:stretch>
            <a:fillRect/>
          </a:stretch>
        </p:blipFill>
        <p:spPr>
          <a:xfrm>
            <a:off x="2124075" y="3429000"/>
            <a:ext cx="4572000" cy="2978150"/>
          </a:xfrm>
        </p:spPr>
      </p:pic>
      <p:sp>
        <p:nvSpPr>
          <p:cNvPr id="43012" name="文本框 14339"/>
          <p:cNvSpPr txBox="1"/>
          <p:nvPr/>
        </p:nvSpPr>
        <p:spPr>
          <a:xfrm>
            <a:off x="755650" y="4868863"/>
            <a:ext cx="2012950" cy="823912"/>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800" b="1" dirty="0">
                <a:solidFill>
                  <a:srgbClr val="0000FF"/>
                </a:solidFill>
                <a:ea typeface="华文新魏" pitchFamily="2" charset="-122"/>
              </a:rPr>
              <a:t>摇头丸</a:t>
            </a:r>
            <a:endParaRPr lang="zh-CN" altLang="en-US" sz="4800" b="1" dirty="0">
              <a:solidFill>
                <a:srgbClr val="0000FF"/>
              </a:solidFill>
              <a:ea typeface="华文新魏" pitchFamily="2" charset="-122"/>
            </a:endParaRPr>
          </a:p>
        </p:txBody>
      </p:sp>
      <p:sp>
        <p:nvSpPr>
          <p:cNvPr id="43013" name="文本框 14340"/>
          <p:cNvSpPr txBox="1"/>
          <p:nvPr/>
        </p:nvSpPr>
        <p:spPr>
          <a:xfrm>
            <a:off x="971550" y="2695575"/>
            <a:ext cx="2012950" cy="823913"/>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800" b="1" dirty="0">
                <a:solidFill>
                  <a:srgbClr val="0000FF"/>
                </a:solidFill>
                <a:ea typeface="华文新魏" pitchFamily="2" charset="-122"/>
              </a:rPr>
              <a:t>海洛因</a:t>
            </a:r>
            <a:endParaRPr lang="zh-CN" altLang="en-US" sz="4800" b="1" dirty="0">
              <a:solidFill>
                <a:srgbClr val="0000FF"/>
              </a:solidFill>
              <a:ea typeface="华文新魏" pitchFamily="2" charset="-122"/>
            </a:endParaRPr>
          </a:p>
        </p:txBody>
      </p:sp>
      <p:pic>
        <p:nvPicPr>
          <p:cNvPr id="43014" name="内容占位符 14341" descr="200282240643"/>
          <p:cNvPicPr>
            <a:picLocks noGrp="1" noRot="1" noChangeAspect="1"/>
          </p:cNvPicPr>
          <p:nvPr>
            <p:ph sz="half" idx="2"/>
          </p:nvPr>
        </p:nvPicPr>
        <p:blipFill>
          <a:blip r:embed="rId4" cstate="print"/>
          <a:srcRect/>
          <a:stretch>
            <a:fillRect/>
          </a:stretch>
        </p:blipFill>
        <p:spPr>
          <a:xfrm>
            <a:off x="5003800" y="0"/>
            <a:ext cx="3581400" cy="2900363"/>
          </a:xfrm>
        </p:spPr>
      </p:pic>
      <p:sp>
        <p:nvSpPr>
          <p:cNvPr id="43015" name="文本框 14342"/>
          <p:cNvSpPr txBox="1"/>
          <p:nvPr/>
        </p:nvSpPr>
        <p:spPr>
          <a:xfrm>
            <a:off x="6135688" y="2697163"/>
            <a:ext cx="1860550" cy="7620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400" b="1" dirty="0">
                <a:solidFill>
                  <a:srgbClr val="0000FF"/>
                </a:solidFill>
                <a:ea typeface="华文新魏" pitchFamily="2" charset="-122"/>
              </a:rPr>
              <a:t>可卡因</a:t>
            </a:r>
            <a:endParaRPr lang="zh-CN" altLang="en-US" sz="4400" b="1" dirty="0">
              <a:solidFill>
                <a:srgbClr val="0000FF"/>
              </a:solidFill>
              <a:ea typeface="华文新魏" pitchFamily="2" charset="-122"/>
            </a:endParaRPr>
          </a:p>
        </p:txBody>
      </p:sp>
    </p:spTree>
  </p:cSld>
  <p:clrMapOvr>
    <a:masterClrMapping/>
  </p:clrMapOvr>
  <p:transition>
    <p:random/>
    <p:sndAc>
      <p:stSnd>
        <p:snd r:embed="rId5" name="projctor.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pic>
        <p:nvPicPr>
          <p:cNvPr id="45058" name="图片 15361" descr="5-062036291"/>
          <p:cNvPicPr>
            <a:picLocks noChangeAspect="1"/>
          </p:cNvPicPr>
          <p:nvPr/>
        </p:nvPicPr>
        <p:blipFill>
          <a:blip r:embed="rId2" cstate="print"/>
          <a:stretch>
            <a:fillRect/>
          </a:stretch>
        </p:blipFill>
        <p:spPr>
          <a:xfrm>
            <a:off x="1116013" y="0"/>
            <a:ext cx="6792912" cy="4470400"/>
          </a:xfrm>
          <a:prstGeom prst="rect">
            <a:avLst/>
          </a:prstGeom>
          <a:noFill/>
          <a:ln w="9525">
            <a:noFill/>
          </a:ln>
        </p:spPr>
      </p:pic>
      <p:sp>
        <p:nvSpPr>
          <p:cNvPr id="15363" name="文本框 15362"/>
          <p:cNvSpPr txBox="1"/>
          <p:nvPr/>
        </p:nvSpPr>
        <p:spPr>
          <a:xfrm>
            <a:off x="971550" y="4437063"/>
            <a:ext cx="7488238" cy="21240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400" b="1" dirty="0">
                <a:solidFill>
                  <a:srgbClr val="0000FF"/>
                </a:solidFill>
                <a:latin typeface="华文新魏" pitchFamily="2" charset="-122"/>
                <a:ea typeface="华文新魏" pitchFamily="2" charset="-122"/>
              </a:rPr>
              <a:t>电影</a:t>
            </a:r>
            <a:r>
              <a:rPr lang="en-US" altLang="zh-CN" sz="4400" b="1" dirty="0">
                <a:solidFill>
                  <a:srgbClr val="0000FF"/>
                </a:solidFill>
                <a:latin typeface="华文新魏" pitchFamily="2" charset="-122"/>
                <a:ea typeface="华文新魏" pitchFamily="2" charset="-122"/>
              </a:rPr>
              <a:t>《</a:t>
            </a:r>
            <a:r>
              <a:rPr lang="zh-CN" altLang="en-US" sz="4400" b="1" dirty="0">
                <a:solidFill>
                  <a:srgbClr val="0000FF"/>
                </a:solidFill>
                <a:latin typeface="华文新魏" pitchFamily="2" charset="-122"/>
                <a:ea typeface="华文新魏" pitchFamily="2" charset="-122"/>
              </a:rPr>
              <a:t>长大成人</a:t>
            </a:r>
            <a:r>
              <a:rPr lang="en-US" altLang="zh-CN" sz="4400" b="1" dirty="0">
                <a:solidFill>
                  <a:srgbClr val="0000FF"/>
                </a:solidFill>
                <a:latin typeface="华文新魏" pitchFamily="2" charset="-122"/>
                <a:ea typeface="华文新魏" pitchFamily="2" charset="-122"/>
              </a:rPr>
              <a:t>》</a:t>
            </a:r>
            <a:r>
              <a:rPr lang="zh-CN" altLang="en-US" sz="4400" b="1" dirty="0">
                <a:solidFill>
                  <a:srgbClr val="0000FF"/>
                </a:solidFill>
                <a:latin typeface="华文新魏" pitchFamily="2" charset="-122"/>
                <a:ea typeface="华文新魏" pitchFamily="2" charset="-122"/>
              </a:rPr>
              <a:t>的女主角朱洁未等到影片在全国公演，就因吸毒过量死亡。 </a:t>
            </a:r>
            <a:endParaRPr lang="zh-CN" altLang="en-US" sz="4400" b="1" dirty="0">
              <a:solidFill>
                <a:srgbClr val="0000FF"/>
              </a:solidFill>
              <a:latin typeface="华文新魏" pitchFamily="2" charset="-122"/>
              <a:ea typeface="华文新魏" pitchFamily="2" charset="-122"/>
            </a:endParaRPr>
          </a:p>
        </p:txBody>
      </p:sp>
      <p:sp>
        <p:nvSpPr>
          <p:cNvPr id="15364" name="文本框 15363"/>
          <p:cNvSpPr txBox="1"/>
          <p:nvPr/>
        </p:nvSpPr>
        <p:spPr>
          <a:xfrm>
            <a:off x="8051800" y="1052513"/>
            <a:ext cx="800100" cy="3360737"/>
          </a:xfrm>
          <a:prstGeom prst="rect">
            <a:avLst/>
          </a:prstGeom>
          <a:noFill/>
          <a:ln w="9525">
            <a:noFill/>
          </a:ln>
        </p:spPr>
        <p:txBody>
          <a:bodyPr vert="eaVert" wrap="none">
            <a:spAutoFit/>
          </a:bodyPr>
          <a:lstStyle>
            <a:lvl1pPr marL="342900" indent="-342900" algn="l" rtl="0" eaLnBrk="0" fontAlgn="base" hangingPunct="0">
              <a:spcBef>
                <a:spcPct val="20000"/>
              </a:spcBef>
              <a:spcAft>
                <a:spcPct val="0"/>
              </a:spcAft>
              <a:buClr>
                <a:schemeClr val="folHlink"/>
              </a:buClr>
              <a:buSzPct val="85000"/>
              <a:buFont typeface="Wingdings 2"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tx2"/>
              </a:buClr>
              <a:buSzPct val="85000"/>
              <a:buFont typeface="Wingdings 2" pitchFamily="18"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folHlink"/>
              </a:buClr>
              <a:buFont typeface="Wingdings 2"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tx2"/>
              </a:buClr>
              <a:buSzPct val="90000"/>
              <a:buFont typeface="Wingdings 2" pitchFamily="18"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folHlink"/>
              </a:buClr>
              <a:buFont typeface="Wingdings 2" pitchFamily="18" charset="2"/>
              <a:buChar char="¡"/>
              <a:defRPr sz="2000" kern="1200">
                <a:solidFill>
                  <a:schemeClr val="tx1"/>
                </a:solidFill>
                <a:latin typeface="+mn-lt"/>
                <a:ea typeface="+mn-ea"/>
                <a:cs typeface="+mn-cs"/>
              </a:defRPr>
            </a:lvl5pPr>
          </a:lstStyle>
          <a:p>
            <a:pPr marL="0" lvl="0" indent="0" eaLnBrk="1" hangingPunct="1">
              <a:spcBef>
                <a:spcPct val="0"/>
              </a:spcBef>
              <a:buClrTx/>
              <a:buSzPct val="100000"/>
              <a:buFont typeface="Arial" panose="020B0604020202020204" pitchFamily="34" charset="0"/>
              <a:buNone/>
            </a:pPr>
            <a:r>
              <a:rPr lang="zh-CN" altLang="en-US" sz="4000" b="1" dirty="0">
                <a:solidFill>
                  <a:srgbClr val="0000FF"/>
                </a:solidFill>
                <a:ea typeface="华文新魏" pitchFamily="2" charset="-122"/>
              </a:rPr>
              <a:t>吸毒自毁前程 </a:t>
            </a: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circle(in)">
                                      <p:cBhvr>
                                        <p:cTn id="7" dur="2000"/>
                                        <p:tgtEl>
                                          <p:spTgt spid="15363"/>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15364"/>
                                        </p:tgtEl>
                                        <p:attrNameLst>
                                          <p:attrName>style.visibility</p:attrName>
                                        </p:attrNameLst>
                                      </p:cBhvr>
                                      <p:to>
                                        <p:strVal val="visible"/>
                                      </p:to>
                                    </p:set>
                                    <p:animEffect transition="in" filter="circle(in)">
                                      <p:cBhvr>
                                        <p:cTn id="11" dur="2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5364" grpId="0"/>
    </p:bldLst>
  </p:timing>
</p:sld>
</file>

<file path=ppt/theme/theme1.xml><?xml version="1.0" encoding="utf-8"?>
<a:theme xmlns:a="http://schemas.openxmlformats.org/drawingml/2006/main" name="www.pptniu.com">
  <a:themeElements>
    <a:clrScheme name="">
      <a:dk1>
        <a:srgbClr val="FFFFFF"/>
      </a:dk1>
      <a:lt1>
        <a:srgbClr val="3366CC"/>
      </a:lt1>
      <a:dk2>
        <a:srgbClr val="FFFF66"/>
      </a:dk2>
      <a:lt2>
        <a:srgbClr val="DDDDDD"/>
      </a:lt2>
      <a:accent1>
        <a:srgbClr val="879CC8"/>
      </a:accent1>
      <a:accent2>
        <a:srgbClr val="C0C0C0"/>
      </a:accent2>
      <a:accent3>
        <a:srgbClr val="ADB9E2"/>
      </a:accent3>
      <a:accent4>
        <a:srgbClr val="DCDCDC"/>
      </a:accent4>
      <a:accent5>
        <a:srgbClr val="C3CBE0"/>
      </a:accent5>
      <a:accent6>
        <a:srgbClr val="ACACAC"/>
      </a:accent6>
      <a:hlink>
        <a:srgbClr val="66FFFF"/>
      </a:hlink>
      <a:folHlink>
        <a:srgbClr val="CCFFCC"/>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天坛月色 1">
        <a:dk1>
          <a:srgbClr val="DDDDDD"/>
        </a:dk1>
        <a:lt1>
          <a:srgbClr val="FFFFFF"/>
        </a:lt1>
        <a:dk2>
          <a:srgbClr val="3366CC"/>
        </a:dk2>
        <a:lt2>
          <a:srgbClr val="FFFF66"/>
        </a:lt2>
        <a:accent1>
          <a:srgbClr val="879CC8"/>
        </a:accent1>
        <a:accent2>
          <a:srgbClr val="C0C0C0"/>
        </a:accent2>
        <a:accent3>
          <a:srgbClr val="ADB8E2"/>
        </a:accent3>
        <a:accent4>
          <a:srgbClr val="DADADA"/>
        </a:accent4>
        <a:accent5>
          <a:srgbClr val="C3CBE0"/>
        </a:accent5>
        <a:accent6>
          <a:srgbClr val="AEAEAE"/>
        </a:accent6>
        <a:hlink>
          <a:srgbClr val="66FFFF"/>
        </a:hlink>
        <a:folHlink>
          <a:srgbClr val="CCFFCC"/>
        </a:folHlink>
      </a:clrScheme>
      <a:clrMap bg1="dk2" tx1="lt1" bg2="dk1" tx2="lt2" accent1="accent1" accent2="accent2" accent3="accent3" accent4="accent4" accent5="accent5" accent6="accent6" hlink="hlink" folHlink="folHlink"/>
    </a:extraClrScheme>
    <a:extraClrScheme>
      <a:clrScheme name="天坛月色 2">
        <a:dk1>
          <a:srgbClr val="C0C0C0"/>
        </a:dk1>
        <a:lt1>
          <a:srgbClr val="FFFFFF"/>
        </a:lt1>
        <a:dk2>
          <a:srgbClr val="006699"/>
        </a:dk2>
        <a:lt2>
          <a:srgbClr val="FFFFFF"/>
        </a:lt2>
        <a:accent1>
          <a:srgbClr val="93B090"/>
        </a:accent1>
        <a:accent2>
          <a:srgbClr val="CCECFF"/>
        </a:accent2>
        <a:accent3>
          <a:srgbClr val="AAB8CA"/>
        </a:accent3>
        <a:accent4>
          <a:srgbClr val="DADADA"/>
        </a:accent4>
        <a:accent5>
          <a:srgbClr val="C8D4C6"/>
        </a:accent5>
        <a:accent6>
          <a:srgbClr val="B9D6E7"/>
        </a:accent6>
        <a:hlink>
          <a:srgbClr val="FFFF66"/>
        </a:hlink>
        <a:folHlink>
          <a:srgbClr val="66FFFF"/>
        </a:folHlink>
      </a:clrScheme>
      <a:clrMap bg1="dk2" tx1="lt1" bg2="dk1" tx2="lt2" accent1="accent1" accent2="accent2" accent3="accent3" accent4="accent4" accent5="accent5" accent6="accent6" hlink="hlink" folHlink="folHlink"/>
    </a:extraClrScheme>
    <a:extraClrScheme>
      <a:clrScheme name="天坛月色 3">
        <a:dk1>
          <a:srgbClr val="DDDDDD"/>
        </a:dk1>
        <a:lt1>
          <a:srgbClr val="FFFFFF"/>
        </a:lt1>
        <a:dk2>
          <a:srgbClr val="7B7BA7"/>
        </a:dk2>
        <a:lt2>
          <a:srgbClr val="FFFF66"/>
        </a:lt2>
        <a:accent1>
          <a:srgbClr val="78AE90"/>
        </a:accent1>
        <a:accent2>
          <a:srgbClr val="B8B8D0"/>
        </a:accent2>
        <a:accent3>
          <a:srgbClr val="BFBFD0"/>
        </a:accent3>
        <a:accent4>
          <a:srgbClr val="DADADA"/>
        </a:accent4>
        <a:accent5>
          <a:srgbClr val="BED3C6"/>
        </a:accent5>
        <a:accent6>
          <a:srgbClr val="A6A6BC"/>
        </a:accent6>
        <a:hlink>
          <a:srgbClr val="66FFCC"/>
        </a:hlink>
        <a:folHlink>
          <a:srgbClr val="CCFF99"/>
        </a:folHlink>
      </a:clrScheme>
      <a:clrMap bg1="dk2" tx1="lt1" bg2="dk1" tx2="lt2" accent1="accent1" accent2="accent2" accent3="accent3" accent4="accent4" accent5="accent5" accent6="accent6" hlink="hlink" folHlink="folHlink"/>
    </a:extraClrScheme>
    <a:extraClrScheme>
      <a:clrScheme name="天坛月色 4">
        <a:dk1>
          <a:srgbClr val="DDDDDD"/>
        </a:dk1>
        <a:lt1>
          <a:srgbClr val="FFFF00"/>
        </a:lt1>
        <a:dk2>
          <a:srgbClr val="6600CC"/>
        </a:dk2>
        <a:lt2>
          <a:srgbClr val="FFFFFF"/>
        </a:lt2>
        <a:accent1>
          <a:srgbClr val="7296B6"/>
        </a:accent1>
        <a:accent2>
          <a:srgbClr val="FF6600"/>
        </a:accent2>
        <a:accent3>
          <a:srgbClr val="B8AAE2"/>
        </a:accent3>
        <a:accent4>
          <a:srgbClr val="DADA00"/>
        </a:accent4>
        <a:accent5>
          <a:srgbClr val="BCC9D7"/>
        </a:accent5>
        <a:accent6>
          <a:srgbClr val="E75C00"/>
        </a:accent6>
        <a:hlink>
          <a:srgbClr val="99FFCC"/>
        </a:hlink>
        <a:folHlink>
          <a:srgbClr val="FFFFFF"/>
        </a:folHlink>
      </a:clrScheme>
      <a:clrMap bg1="dk2" tx1="lt1" bg2="dk1" tx2="lt2" accent1="accent1" accent2="accent2" accent3="accent3" accent4="accent4" accent5="accent5" accent6="accent6" hlink="hlink" folHlink="folHlink"/>
    </a:extraClrScheme>
    <a:extraClrScheme>
      <a:clrScheme name="天坛月色 5">
        <a:dk1>
          <a:srgbClr val="DDDDDD"/>
        </a:dk1>
        <a:lt1>
          <a:srgbClr val="FFFFFF"/>
        </a:lt1>
        <a:dk2>
          <a:srgbClr val="0099CC"/>
        </a:dk2>
        <a:lt2>
          <a:srgbClr val="CCECFF"/>
        </a:lt2>
        <a:accent1>
          <a:srgbClr val="DD8A79"/>
        </a:accent1>
        <a:accent2>
          <a:srgbClr val="339966"/>
        </a:accent2>
        <a:accent3>
          <a:srgbClr val="AACAE2"/>
        </a:accent3>
        <a:accent4>
          <a:srgbClr val="DADADA"/>
        </a:accent4>
        <a:accent5>
          <a:srgbClr val="EBC4BE"/>
        </a:accent5>
        <a:accent6>
          <a:srgbClr val="2D8A5C"/>
        </a:accent6>
        <a:hlink>
          <a:srgbClr val="FFFF66"/>
        </a:hlink>
        <a:folHlink>
          <a:srgbClr val="CCFF99"/>
        </a:folHlink>
      </a:clrScheme>
      <a:clrMap bg1="dk2" tx1="lt1" bg2="dk1" tx2="lt2" accent1="accent1" accent2="accent2" accent3="accent3" accent4="accent4" accent5="accent5" accent6="accent6" hlink="hlink" folHlink="folHlink"/>
    </a:extraClrScheme>
    <a:extraClrScheme>
      <a:clrScheme name="天坛月色 6">
        <a:dk1>
          <a:srgbClr val="C0C0C0"/>
        </a:dk1>
        <a:lt1>
          <a:srgbClr val="FFFFFF"/>
        </a:lt1>
        <a:dk2>
          <a:srgbClr val="536DAD"/>
        </a:dk2>
        <a:lt2>
          <a:srgbClr val="66FF66"/>
        </a:lt2>
        <a:accent1>
          <a:srgbClr val="C48AB6"/>
        </a:accent1>
        <a:accent2>
          <a:srgbClr val="FFCCFF"/>
        </a:accent2>
        <a:accent3>
          <a:srgbClr val="B3BAD3"/>
        </a:accent3>
        <a:accent4>
          <a:srgbClr val="DADADA"/>
        </a:accent4>
        <a:accent5>
          <a:srgbClr val="DEC4D7"/>
        </a:accent5>
        <a:accent6>
          <a:srgbClr val="E7B9E7"/>
        </a:accent6>
        <a:hlink>
          <a:srgbClr val="00FFFF"/>
        </a:hlink>
        <a:folHlink>
          <a:srgbClr val="FFFF66"/>
        </a:folHlink>
      </a:clrScheme>
      <a:clrMap bg1="dk2" tx1="lt1" bg2="dk1" tx2="lt2" accent1="accent1" accent2="accent2" accent3="accent3" accent4="accent4" accent5="accent5" accent6="accent6" hlink="hlink" folHlink="folHlink"/>
    </a:extraClrScheme>
    <a:extraClrScheme>
      <a:clrScheme name="天坛月色 7">
        <a:dk1>
          <a:srgbClr val="C0C0C0"/>
        </a:dk1>
        <a:lt1>
          <a:srgbClr val="FFFF00"/>
        </a:lt1>
        <a:dk2>
          <a:srgbClr val="996633"/>
        </a:dk2>
        <a:lt2>
          <a:srgbClr val="66FFFF"/>
        </a:lt2>
        <a:accent1>
          <a:srgbClr val="CD7C73"/>
        </a:accent1>
        <a:accent2>
          <a:srgbClr val="B6B6CE"/>
        </a:accent2>
        <a:accent3>
          <a:srgbClr val="CAB8AD"/>
        </a:accent3>
        <a:accent4>
          <a:srgbClr val="DADA00"/>
        </a:accent4>
        <a:accent5>
          <a:srgbClr val="E3BFBC"/>
        </a:accent5>
        <a:accent6>
          <a:srgbClr val="A5A5BA"/>
        </a:accent6>
        <a:hlink>
          <a:srgbClr val="000000"/>
        </a:hlink>
        <a:folHlink>
          <a:srgbClr val="CCECFF"/>
        </a:folHlink>
      </a:clrScheme>
      <a:clrMap bg1="dk2" tx1="lt1" bg2="dk1" tx2="lt2" accent1="accent1" accent2="accent2" accent3="accent3" accent4="accent4" accent5="accent5" accent6="accent6" hlink="hlink" folHlink="folHlink"/>
    </a:extraClrScheme>
    <a:extraClrScheme>
      <a:clrScheme name="天坛月色 8">
        <a:dk1>
          <a:srgbClr val="C0C0C0"/>
        </a:dk1>
        <a:lt1>
          <a:srgbClr val="FFFF66"/>
        </a:lt1>
        <a:dk2>
          <a:srgbClr val="008080"/>
        </a:dk2>
        <a:lt2>
          <a:srgbClr val="FFFF00"/>
        </a:lt2>
        <a:accent1>
          <a:srgbClr val="859CC9"/>
        </a:accent1>
        <a:accent2>
          <a:srgbClr val="FFCCFF"/>
        </a:accent2>
        <a:accent3>
          <a:srgbClr val="AAC0C0"/>
        </a:accent3>
        <a:accent4>
          <a:srgbClr val="DADA56"/>
        </a:accent4>
        <a:accent5>
          <a:srgbClr val="C2CBE1"/>
        </a:accent5>
        <a:accent6>
          <a:srgbClr val="E7B9E7"/>
        </a:accent6>
        <a:hlink>
          <a:srgbClr val="99FFCC"/>
        </a:hlink>
        <a:folHlink>
          <a:srgbClr val="CCECFF"/>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古瓶荷花">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PPT牛</Template>
  <TotalTime>0</TotalTime>
  <Words>1883</Words>
  <Application>WPS 演示</Application>
  <PresentationFormat>全屏显示(4:3)</PresentationFormat>
  <Paragraphs>102</Paragraphs>
  <Slides>24</Slides>
  <Notes>24</Notes>
  <HiddenSlides>0</HiddenSlides>
  <MMClips>0</MMClips>
  <ScaleCrop>false</ScaleCrop>
  <HeadingPairs>
    <vt:vector size="6" baseType="variant">
      <vt:variant>
        <vt:lpstr>已用的字体</vt:lpstr>
      </vt:variant>
      <vt:variant>
        <vt:i4>16</vt:i4>
      </vt:variant>
      <vt:variant>
        <vt:lpstr>主题</vt:lpstr>
      </vt:variant>
      <vt:variant>
        <vt:i4>3</vt:i4>
      </vt:variant>
      <vt:variant>
        <vt:lpstr>幻灯片标题</vt:lpstr>
      </vt:variant>
      <vt:variant>
        <vt:i4>24</vt:i4>
      </vt:variant>
    </vt:vector>
  </HeadingPairs>
  <TitlesOfParts>
    <vt:vector size="43" baseType="lpstr">
      <vt:lpstr>Arial</vt:lpstr>
      <vt:lpstr>宋体</vt:lpstr>
      <vt:lpstr>Wingdings</vt:lpstr>
      <vt:lpstr>Times New Roman</vt:lpstr>
      <vt:lpstr>Wingdings 2</vt:lpstr>
      <vt:lpstr>黑体</vt:lpstr>
      <vt:lpstr>华文新魏</vt:lpstr>
      <vt:lpstr>华文行楷</vt:lpstr>
      <vt:lpstr>微软雅黑</vt:lpstr>
      <vt:lpstr>Arial Unicode MS</vt:lpstr>
      <vt:lpstr>Wingdings</vt:lpstr>
      <vt:lpstr>等线</vt:lpstr>
      <vt:lpstr>楷体_GB2312</vt:lpstr>
      <vt:lpstr>华文新魏</vt:lpstr>
      <vt:lpstr>新宋体</vt:lpstr>
      <vt:lpstr>AMGDT</vt:lpstr>
      <vt:lpstr>www.pptniu.com</vt:lpstr>
      <vt:lpstr>古瓶荷花</vt:lpstr>
      <vt:lpstr>默认设计模板</vt:lpstr>
      <vt:lpstr>PowerPoint 演示文稿</vt:lpstr>
      <vt:lpstr>PowerPoint 演示文稿</vt:lpstr>
      <vt:lpstr>毒品的种类</vt:lpstr>
      <vt:lpstr>     鸦片又称“阿片”，俗称“大烟”、“鸦片烟”、“烟土”等，来自于罂粟。鸦片有生鸦片和熟鸦片之分。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吸毒为什么会成瘾？ </vt:lpstr>
      <vt:lpstr>PowerPoint 演示文稿</vt:lpstr>
      <vt:lpstr>PowerPoint 演示文稿</vt:lpstr>
      <vt:lpstr>PowerPoint 演示文稿</vt:lpstr>
      <vt:lpstr>PowerPoint 演示文稿</vt:lpstr>
      <vt:lpstr>吸毒的惨状</vt:lpstr>
      <vt:lpstr>吸毒对家庭、社会的危害</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PPT牛</dc:title>
  <dc:creator>pptniu.com</dc:creator>
  <cp:keywords>pptniu.com</cp:keywords>
  <dc:description>pptniu.com</dc:description>
  <dc:subject>pptniu.com</dc:subject>
  <cp:lastModifiedBy>Administrator</cp:lastModifiedBy>
  <cp:revision>89</cp:revision>
  <dcterms:created xsi:type="dcterms:W3CDTF">2003-10-16T02:35:00Z</dcterms:created>
  <dcterms:modified xsi:type="dcterms:W3CDTF">2019-11-06T12:30:19Z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