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8" r:id="rId2"/>
    <p:sldId id="293" r:id="rId3"/>
    <p:sldId id="264" r:id="rId4"/>
    <p:sldId id="296" r:id="rId5"/>
    <p:sldId id="291" r:id="rId6"/>
    <p:sldId id="292" r:id="rId7"/>
    <p:sldId id="257" r:id="rId8"/>
    <p:sldId id="261" r:id="rId9"/>
    <p:sldId id="283" r:id="rId10"/>
    <p:sldId id="289" r:id="rId11"/>
    <p:sldId id="284" r:id="rId12"/>
    <p:sldId id="290" r:id="rId13"/>
    <p:sldId id="266" r:id="rId14"/>
    <p:sldId id="286" r:id="rId15"/>
    <p:sldId id="267" r:id="rId16"/>
    <p:sldId id="298" r:id="rId17"/>
    <p:sldId id="299" r:id="rId18"/>
    <p:sldId id="256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FE99-B5A6-4587-AE1A-4568AF4062E9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B0F34-3430-4B26-AD04-F9ADA6D350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E3ABC-38CC-487E-BF4E-B0740D751C40}" type="datetimeFigureOut">
              <a:rPr lang="zh-CN" altLang="en-US" smtClean="0"/>
              <a:pPr/>
              <a:t>2019/11/10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02730-EEE8-4059-8E70-883C2846F3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7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b="11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pic>
        <p:nvPicPr>
          <p:cNvPr id="22530" name="Picture 2" descr="http://images.missyuan.com/attachments/day_090218/20090218_a855848e4319b3c2c29cO0J90Rq9Qs5Q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椭圆 6"/>
          <p:cNvSpPr/>
          <p:nvPr/>
        </p:nvSpPr>
        <p:spPr>
          <a:xfrm>
            <a:off x="360040" y="1556792"/>
            <a:ext cx="1331640" cy="1512168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远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91680" y="1556792"/>
            <a:ext cx="1512168" cy="1512168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离</a:t>
            </a:r>
            <a:endParaRPr lang="zh-CN" altLang="en-US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03848" y="1556792"/>
            <a:ext cx="1440160" cy="1512168"/>
          </a:xfrm>
          <a:prstGeom prst="ellipse">
            <a:avLst/>
          </a:prstGeom>
          <a:solidFill>
            <a:srgbClr val="FFFFFF"/>
          </a:solidFill>
          <a:ln>
            <a:solidFill>
              <a:schemeClr val="bg1">
                <a:lumMod val="1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毒</a:t>
            </a:r>
            <a:endParaRPr lang="zh-CN" altLang="en-US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1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16016" y="1556792"/>
            <a:ext cx="1440160" cy="1512168"/>
          </a:xfrm>
          <a:prstGeom prst="ellipse">
            <a:avLst/>
          </a:prstGeom>
          <a:solidFill>
            <a:srgbClr val="FFFFFF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1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品</a:t>
            </a:r>
            <a:endParaRPr lang="zh-CN" altLang="en-US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56176" y="1556792"/>
            <a:ext cx="1368152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伤</a:t>
            </a:r>
            <a:endParaRPr lang="en-US" altLang="zh-CN" sz="9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95536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护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7524328" y="1556792"/>
            <a:ext cx="1368152" cy="1512168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害</a:t>
            </a:r>
            <a:endParaRPr lang="en-US" altLang="zh-CN" sz="96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547664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青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771800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春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95936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之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5148064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花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372200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常</a:t>
            </a:r>
            <a:endParaRPr lang="zh-CN" altLang="en-US" dirty="0"/>
          </a:p>
        </p:txBody>
      </p:sp>
      <p:sp>
        <p:nvSpPr>
          <p:cNvPr id="30" name="椭圆 29"/>
          <p:cNvSpPr/>
          <p:nvPr/>
        </p:nvSpPr>
        <p:spPr>
          <a:xfrm>
            <a:off x="7596336" y="3717032"/>
            <a:ext cx="1152128" cy="1440160"/>
          </a:xfrm>
          <a:prstGeom prst="ellipse">
            <a:avLst/>
          </a:prstGeom>
          <a:solidFill>
            <a:schemeClr val="tx1"/>
          </a:solidFill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开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1979712" y="5949280"/>
            <a:ext cx="51125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10000"/>
                  </a:schemeClr>
                </a:solidFill>
                <a:latin typeface="黑体" pitchFamily="49" charset="-122"/>
                <a:ea typeface="黑体" pitchFamily="49" charset="-122"/>
              </a:rPr>
              <a:t>红安国际育才实验学校　　尹淑芳</a:t>
            </a:r>
            <a:endParaRPr lang="zh-CN" altLang="en-US" sz="2400" dirty="0">
              <a:solidFill>
                <a:schemeClr val="bg1">
                  <a:lumMod val="1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.mp.itc.cn/upload/20170210/b5c0aa4815674e65bae3175a53c598a1_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6249" y="188640"/>
            <a:ext cx="3756231" cy="29523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http://p3.pstatp.com/large/19fd0006ce606fb3dc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495" y="188640"/>
            <a:ext cx="4509521" cy="29523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6" name="Picture 12" descr="http://y3.ifengimg.com/67bff8d580c27a13/2015/1004/rdn_56108c672b43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789040"/>
            <a:ext cx="4305300" cy="28670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8" name="Picture 14" descr="http://files.ygjj.com/newsimages/image/20150610/20150610102136_593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8333" y="3789040"/>
            <a:ext cx="3934147" cy="28803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七角星 10"/>
          <p:cNvSpPr/>
          <p:nvPr/>
        </p:nvSpPr>
        <p:spPr>
          <a:xfrm>
            <a:off x="827584" y="908720"/>
            <a:ext cx="7848872" cy="460851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3600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/>
            <a:endParaRPr lang="en-US" altLang="zh-CN" sz="3600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吸毒原因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二</a:t>
            </a:r>
            <a:r>
              <a:rPr lang="en-US" altLang="zh-CN" sz="3600" b="1" dirty="0" smtClean="0">
                <a:solidFill>
                  <a:schemeClr val="tx1">
                    <a:lumMod val="10000"/>
                  </a:schemeClr>
                </a:solidFill>
              </a:rPr>
              <a:t>——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家庭</a:t>
            </a:r>
            <a:endParaRPr lang="en-US" altLang="zh-CN" sz="3600" b="1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有的溺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爱无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度；有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的放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任不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管；有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的打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骂</a:t>
            </a:r>
            <a:r>
              <a:rPr lang="zh-CN" altLang="en-US" sz="3600" b="1" dirty="0" smtClean="0">
                <a:solidFill>
                  <a:schemeClr val="tx1">
                    <a:lumMod val="10000"/>
                  </a:schemeClr>
                </a:solidFill>
              </a:rPr>
              <a:t>为先，缺乏沟通。</a:t>
            </a:r>
            <a:endParaRPr lang="zh-CN" altLang="en-US" sz="3600" b="1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3.pstatp.com/large/9bc000250e2a752f3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797152"/>
          </a:xfrm>
          <a:prstGeom prst="rect">
            <a:avLst/>
          </a:prstGeom>
          <a:noFill/>
        </p:spPr>
      </p:pic>
      <p:sp>
        <p:nvSpPr>
          <p:cNvPr id="7" name="上箭头标注 6"/>
          <p:cNvSpPr/>
          <p:nvPr/>
        </p:nvSpPr>
        <p:spPr>
          <a:xfrm>
            <a:off x="0" y="4653136"/>
            <a:ext cx="9144000" cy="2204864"/>
          </a:xfrm>
          <a:prstGeom prst="upArrowCallou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吸毒原因三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个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人</a:t>
            </a:r>
            <a:endParaRPr lang="en-US" altLang="zh-CN" sz="32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ctr"/>
            <a:r>
              <a:rPr lang="zh-CN" altLang="en-US" sz="3200" b="1" dirty="0" smtClean="0">
                <a:solidFill>
                  <a:srgbClr val="FF0000"/>
                </a:solidFill>
              </a:rPr>
              <a:t>好奇心驱使，追求刺激，消除烦恼，上当受骗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http://photocdn.sohu.com/20160217/mp59246372_1455700675606_1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68" name="AutoShape 4" descr="http://photocdn.sohu.com/20160217/mp59246372_1455700675606_1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70" name="AutoShape 6" descr="http://photocdn.sohu.com/20160217/mp59246372_1455700675606_1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72" name="AutoShape 8" descr="http://photocdn.sohu.com/20160217/mp59246372_1455700675606_1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74" name="AutoShape 10" descr="http://photocdn.sohu.com/20160217/mp59246372_1455700675606_11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6876" name="Picture 12" descr="http://img.mp.itc.cn/upload/20161107/562896c937cd4c1db81422a37e5cd3e8_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312368"/>
            <a:ext cx="4896544" cy="386104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6882" name="Picture 18" descr="http://www.sinaimg.cn/edu/2015/0911/U2996P352DT20150911132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3995936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竖卷形 12"/>
          <p:cNvSpPr/>
          <p:nvPr/>
        </p:nvSpPr>
        <p:spPr>
          <a:xfrm>
            <a:off x="0" y="260648"/>
            <a:ext cx="4211960" cy="3312368"/>
          </a:xfrm>
          <a:prstGeom prst="verticalScroll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吸毒原因四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学校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重视追求升学率，忽略对青少年价值取向、道德观和人生观的教育</a:t>
            </a:r>
            <a:endParaRPr lang="zh-CN" altLang="en-US" sz="2800" dirty="0"/>
          </a:p>
        </p:txBody>
      </p:sp>
      <p:pic>
        <p:nvPicPr>
          <p:cNvPr id="36884" name="Picture 20" descr="https://p0.ssl.qhimgs1.com/sdr/400__/t01f939f6024a5f77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88640"/>
            <a:ext cx="4932040" cy="32859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5b0988e595225.cdn.sohucs.com/q_70,c_zoom,w_640/images/20181015/f2a12b9331884456926c1b34c536daf8.jpeg"/>
          <p:cNvPicPr>
            <a:picLocks noChangeAspect="1" noChangeArrowheads="1"/>
          </p:cNvPicPr>
          <p:nvPr/>
        </p:nvPicPr>
        <p:blipFill>
          <a:blip r:embed="rId2" cstate="print"/>
          <a:srcRect b="22737"/>
          <a:stretch>
            <a:fillRect/>
          </a:stretch>
        </p:blipFill>
        <p:spPr bwMode="auto">
          <a:xfrm>
            <a:off x="1403648" y="-28847"/>
            <a:ext cx="7740352" cy="6886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流程图: 顺序访问存储器 2"/>
          <p:cNvSpPr/>
          <p:nvPr/>
        </p:nvSpPr>
        <p:spPr>
          <a:xfrm>
            <a:off x="-36512" y="2276872"/>
            <a:ext cx="4248472" cy="4392488"/>
          </a:xfrm>
          <a:prstGeom prst="flowChartMagneticTape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2400" b="1" dirty="0" smtClean="0">
                <a:solidFill>
                  <a:srgbClr val="C00000"/>
                </a:solidFill>
              </a:rPr>
              <a:t>《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中华人民共和国刑法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》第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357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条规定，毒品是指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鸦片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、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海洛因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、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甲基苯丙胺（冰毒）、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吗啡、大麻、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可卡因</a:t>
            </a:r>
            <a:r>
              <a:rPr lang="zh-CN" altLang="zh-CN" sz="2400" b="1" dirty="0" smtClean="0">
                <a:solidFill>
                  <a:srgbClr val="C00000"/>
                </a:solidFill>
              </a:rPr>
              <a:t>以及国家规定管制的其他能够使人形成瘾癖的麻醉药品和精神药品。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691680" y="20637"/>
            <a:ext cx="7454318" cy="6792739"/>
            <a:chOff x="1691680" y="20637"/>
            <a:chExt cx="7454318" cy="6792739"/>
          </a:xfrm>
        </p:grpSpPr>
        <p:pic>
          <p:nvPicPr>
            <p:cNvPr id="4" name="Picture 4" descr="http://5b0988e595225.cdn.sohucs.com/images/20190729/4ce3563f315c4d8a92dd60aff2a656ae.jpeg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/>
            </a:blip>
            <a:srcRect/>
            <a:stretch>
              <a:fillRect/>
            </a:stretch>
          </p:blipFill>
          <p:spPr bwMode="auto">
            <a:xfrm>
              <a:off x="1691680" y="20637"/>
              <a:ext cx="7454318" cy="6792739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pic>
        <p:sp>
          <p:nvSpPr>
            <p:cNvPr id="5" name="流程图: 过程 4"/>
            <p:cNvSpPr/>
            <p:nvPr/>
          </p:nvSpPr>
          <p:spPr>
            <a:xfrm>
              <a:off x="6660232" y="6309320"/>
              <a:ext cx="2483768" cy="404664"/>
            </a:xfrm>
            <a:prstGeom prst="flowChartProcess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323529" y="404664"/>
            <a:ext cx="864096" cy="6186309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这些都是毒品</a:t>
            </a:r>
            <a:endParaRPr lang="zh-CN" alt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5b0988e595225.cdn.sohucs.com/q_70,c_zoom,w_640/images/20190607/1ba5e805fd004f8fbd6b593a04e418c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8" descr="http://5b0988e595225.cdn.sohucs.com/q_70,c_zoom,w_640/images/20190607/d87e1f4c92cc463283495294ef1dbe2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4572000" cy="5877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2" descr="https://5b0988e595225.cdn.sohucs.com/q_70,c_zoom,w_640/images/20190607/b401007db23b4f98983095f8d42bcd1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80728"/>
            <a:ext cx="3816424" cy="57606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https://5b0988e595225.cdn.sohucs.com/q_70,c_zoom,w_640/images/20190607/573b11dec288484fa47672450dd77d5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4624"/>
            <a:ext cx="3888432" cy="6669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467544" y="-27384"/>
            <a:ext cx="3744416" cy="923330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慧眼辨毒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mg.mp.itc.cn/upload/20170621/da6c2c54f90644aba2d1813dc6cc5e7a_th.jpg"/>
          <p:cNvPicPr>
            <a:picLocks noChangeAspect="1" noChangeArrowheads="1"/>
          </p:cNvPicPr>
          <p:nvPr/>
        </p:nvPicPr>
        <p:blipFill>
          <a:blip r:embed="rId2" cstate="print"/>
          <a:srcRect t="23132" b="57804"/>
          <a:stretch>
            <a:fillRect/>
          </a:stretch>
        </p:blipFill>
        <p:spPr bwMode="auto">
          <a:xfrm>
            <a:off x="0" y="1916832"/>
            <a:ext cx="4499992" cy="4941168"/>
          </a:xfrm>
          <a:prstGeom prst="rect">
            <a:avLst/>
          </a:prstGeom>
          <a:noFill/>
        </p:spPr>
      </p:pic>
      <p:pic>
        <p:nvPicPr>
          <p:cNvPr id="5" name="Picture 8" descr="http://img.mp.itc.cn/upload/20170621/da6c2c54f90644aba2d1813dc6cc5e7a_th.jpg"/>
          <p:cNvPicPr>
            <a:picLocks noChangeAspect="1" noChangeArrowheads="1"/>
          </p:cNvPicPr>
          <p:nvPr/>
        </p:nvPicPr>
        <p:blipFill>
          <a:blip r:embed="rId2" cstate="print"/>
          <a:srcRect t="42196" b="38434"/>
          <a:stretch>
            <a:fillRect/>
          </a:stretch>
        </p:blipFill>
        <p:spPr bwMode="auto">
          <a:xfrm>
            <a:off x="4499992" y="1700808"/>
            <a:ext cx="4644008" cy="5157192"/>
          </a:xfrm>
          <a:prstGeom prst="rect">
            <a:avLst/>
          </a:prstGeom>
          <a:noFill/>
        </p:spPr>
      </p:pic>
      <p:pic>
        <p:nvPicPr>
          <p:cNvPr id="6" name="Picture 8" descr="http://img.mp.itc.cn/upload/20170621/da6c2c54f90644aba2d1813dc6cc5e7a_th.jpg"/>
          <p:cNvPicPr>
            <a:picLocks noChangeAspect="1" noChangeArrowheads="1"/>
          </p:cNvPicPr>
          <p:nvPr/>
        </p:nvPicPr>
        <p:blipFill>
          <a:blip r:embed="rId2" cstate="print"/>
          <a:srcRect t="80936"/>
          <a:stretch>
            <a:fillRect/>
          </a:stretch>
        </p:blipFill>
        <p:spPr bwMode="auto">
          <a:xfrm>
            <a:off x="0" y="1080120"/>
            <a:ext cx="4716016" cy="5301208"/>
          </a:xfrm>
          <a:prstGeom prst="rect">
            <a:avLst/>
          </a:prstGeom>
          <a:noFill/>
        </p:spPr>
      </p:pic>
      <p:pic>
        <p:nvPicPr>
          <p:cNvPr id="7" name="Picture 8" descr="http://img.mp.itc.cn/upload/20170621/da6c2c54f90644aba2d1813dc6cc5e7a_th.jpg"/>
          <p:cNvPicPr>
            <a:picLocks noChangeAspect="1" noChangeArrowheads="1"/>
          </p:cNvPicPr>
          <p:nvPr/>
        </p:nvPicPr>
        <p:blipFill>
          <a:blip r:embed="rId2" cstate="print"/>
          <a:srcRect t="61566" b="19064"/>
          <a:stretch>
            <a:fillRect/>
          </a:stretch>
        </p:blipFill>
        <p:spPr bwMode="auto">
          <a:xfrm>
            <a:off x="4716016" y="1080120"/>
            <a:ext cx="4427984" cy="52292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2016224" y="37073"/>
            <a:ext cx="4572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拒绝危害</a:t>
            </a:r>
            <a:endParaRPr lang="zh-CN" alt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1403649"/>
            <a:chExt cx="8532440" cy="5463481"/>
          </a:xfrm>
        </p:grpSpPr>
        <p:pic>
          <p:nvPicPr>
            <p:cNvPr id="7" name="Picture 2" descr="http://www.51pptmoban.com/d/file/2015/04/17/8032fb8406136bd1e2479d1509fd9ec4.jpg"/>
            <p:cNvPicPr>
              <a:picLocks noChangeAspect="1" noChangeArrowheads="1"/>
            </p:cNvPicPr>
            <p:nvPr/>
          </p:nvPicPr>
          <p:blipFill>
            <a:blip r:embed="rId2" cstate="print"/>
            <a:srcRect b="8025"/>
            <a:stretch>
              <a:fillRect/>
            </a:stretch>
          </p:blipFill>
          <p:spPr bwMode="auto">
            <a:xfrm>
              <a:off x="0" y="1403649"/>
              <a:ext cx="5940152" cy="5463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 descr="http://www.51pptmoban.com/d/file/2015/04/17/8032fb8406136bd1e2479d1509fd9ec4.jpg"/>
            <p:cNvPicPr>
              <a:picLocks noChangeAspect="1" noChangeArrowheads="1"/>
            </p:cNvPicPr>
            <p:nvPr/>
          </p:nvPicPr>
          <p:blipFill>
            <a:blip r:embed="rId2" cstate="print"/>
            <a:srcRect l="50912" t="18507" r="8076" b="29991"/>
            <a:stretch>
              <a:fillRect/>
            </a:stretch>
          </p:blipFill>
          <p:spPr bwMode="auto">
            <a:xfrm>
              <a:off x="3059832" y="1403649"/>
              <a:ext cx="5472608" cy="5463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矩形 4"/>
          <p:cNvSpPr/>
          <p:nvPr/>
        </p:nvSpPr>
        <p:spPr>
          <a:xfrm>
            <a:off x="308377" y="57398"/>
            <a:ext cx="2967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法律常识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7944" y="1268761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我国</a:t>
            </a:r>
            <a:r>
              <a:rPr lang="en-US" altLang="zh-CN" sz="48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sz="48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刑法</a:t>
            </a:r>
            <a:r>
              <a:rPr lang="en-US" altLang="zh-CN" sz="48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sz="4800" b="1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规定：走私、贩卖、运输、制造、非法持有毒品均为犯罪行为。</a:t>
            </a:r>
            <a:endParaRPr lang="zh-CN" altLang="en-US" sz="4800" b="1" dirty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0"/>
            <a:ext cx="9144000" cy="6813376"/>
            <a:chOff x="2555776" y="1556792"/>
            <a:chExt cx="9144000" cy="6813376"/>
          </a:xfrm>
        </p:grpSpPr>
        <p:pic>
          <p:nvPicPr>
            <p:cNvPr id="21506" name="Picture 2" descr="http://pic101.huitu.com/res/20171029/1478909_20171029201819029020_1.jpg"/>
            <p:cNvPicPr>
              <a:picLocks noChangeAspect="1" noChangeArrowheads="1"/>
            </p:cNvPicPr>
            <p:nvPr/>
          </p:nvPicPr>
          <p:blipFill>
            <a:blip r:embed="rId2" cstate="print"/>
            <a:srcRect t="3780" r="4601" b="71500"/>
            <a:stretch>
              <a:fillRect/>
            </a:stretch>
          </p:blipFill>
          <p:spPr bwMode="auto">
            <a:xfrm>
              <a:off x="2555776" y="1556792"/>
              <a:ext cx="4788025" cy="1700808"/>
            </a:xfrm>
            <a:prstGeom prst="rect">
              <a:avLst/>
            </a:prstGeom>
            <a:noFill/>
          </p:spPr>
        </p:pic>
        <p:pic>
          <p:nvPicPr>
            <p:cNvPr id="5" name="Picture 2" descr="http://pic101.huitu.com/res/20171029/1478909_20171029201819029020_1.jpg"/>
            <p:cNvPicPr>
              <a:picLocks noChangeAspect="1" noChangeArrowheads="1"/>
            </p:cNvPicPr>
            <p:nvPr/>
          </p:nvPicPr>
          <p:blipFill>
            <a:blip r:embed="rId2" cstate="print"/>
            <a:srcRect t="51659" r="4601"/>
            <a:stretch>
              <a:fillRect/>
            </a:stretch>
          </p:blipFill>
          <p:spPr bwMode="auto">
            <a:xfrm>
              <a:off x="2555776" y="3212976"/>
              <a:ext cx="9144000" cy="5157192"/>
            </a:xfrm>
            <a:prstGeom prst="rect">
              <a:avLst/>
            </a:prstGeom>
            <a:noFill/>
          </p:spPr>
        </p:pic>
        <p:pic>
          <p:nvPicPr>
            <p:cNvPr id="6" name="Picture 2" descr="http://pic101.huitu.com/res/20171029/1478909_20171029201819029020_1.jpg"/>
            <p:cNvPicPr>
              <a:picLocks noChangeAspect="1" noChangeArrowheads="1"/>
            </p:cNvPicPr>
            <p:nvPr/>
          </p:nvPicPr>
          <p:blipFill>
            <a:blip r:embed="rId2" cstate="print"/>
            <a:srcRect t="3780" r="6178" b="71500"/>
            <a:stretch>
              <a:fillRect/>
            </a:stretch>
          </p:blipFill>
          <p:spPr bwMode="auto">
            <a:xfrm flipH="1">
              <a:off x="7236296" y="1556792"/>
              <a:ext cx="4463480" cy="1700808"/>
            </a:xfrm>
            <a:prstGeom prst="rect">
              <a:avLst/>
            </a:prstGeom>
            <a:noFill/>
          </p:spPr>
        </p:pic>
      </p:grpSp>
      <p:sp>
        <p:nvSpPr>
          <p:cNvPr id="4" name="矩形 3"/>
          <p:cNvSpPr/>
          <p:nvPr/>
        </p:nvSpPr>
        <p:spPr>
          <a:xfrm>
            <a:off x="395536" y="1196752"/>
            <a:ext cx="849694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zh-CN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今</a:t>
            </a:r>
            <a:r>
              <a:rPr lang="zh-CN" altLang="zh-CN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1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日之责任，不在他人，而全在我们少年，少年智则国智，少年富则国富，少年强则国强。</a:t>
            </a:r>
            <a:endParaRPr lang="zh-CN" alt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1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ww1.sinaimg.cn/bmiddle/654ced53jw1ehrurbpe54j20k00f40te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b="10040"/>
          <a:stretch>
            <a:fillRect/>
          </a:stretch>
        </p:blipFill>
        <p:spPr bwMode="auto">
          <a:xfrm>
            <a:off x="0" y="-41565"/>
            <a:ext cx="9144000" cy="6899565"/>
          </a:xfrm>
          <a:prstGeom prst="rect">
            <a:avLst/>
          </a:prstGeom>
          <a:noFill/>
        </p:spPr>
      </p:pic>
      <p:pic>
        <p:nvPicPr>
          <p:cNvPr id="4" name="Picture 4" descr="http://image.xinmin.cn/2017/06/06/20170606093706709453.jpg"/>
          <p:cNvPicPr>
            <a:picLocks noChangeAspect="1" noChangeArrowheads="1"/>
          </p:cNvPicPr>
          <p:nvPr/>
        </p:nvPicPr>
        <p:blipFill>
          <a:blip r:embed="rId3" cstate="print">
            <a:lum bright="40000" contrast="40000"/>
          </a:blip>
          <a:srcRect t="14606" b="18857"/>
          <a:stretch>
            <a:fillRect/>
          </a:stretch>
        </p:blipFill>
        <p:spPr bwMode="auto">
          <a:xfrm>
            <a:off x="0" y="3905672"/>
            <a:ext cx="9144000" cy="2952328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467544" y="188640"/>
            <a:ext cx="8208912" cy="4154984"/>
          </a:xfrm>
          <a:prstGeom prst="rect">
            <a:avLst/>
          </a:prstGeom>
          <a:noFill/>
          <a:ln w="76200">
            <a:solidFill>
              <a:schemeClr val="tx1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　　请正确面对学习生活中的困难和挫折，不盲目从众，不赶时髦，远离烟酒，谨慎交友，理解父母。</a:t>
            </a:r>
            <a:endParaRPr kumimoji="0" lang="en-US" altLang="zh-CN" sz="44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　　</a:t>
            </a:r>
            <a:r>
              <a:rPr kumimoji="0" lang="zh-CN" altLang="en-US" sz="4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尊重生命，热爱生命！</a:t>
            </a:r>
            <a:endParaRPr kumimoji="0" lang="en-US" altLang="zh-CN" sz="44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zh-CN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　　让青春之花绚丽多姿！</a:t>
            </a:r>
            <a:endParaRPr lang="zh-CN" alt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横卷形 5"/>
          <p:cNvSpPr/>
          <p:nvPr/>
        </p:nvSpPr>
        <p:spPr>
          <a:xfrm>
            <a:off x="0" y="0"/>
            <a:ext cx="9144000" cy="6858000"/>
          </a:xfrm>
          <a:prstGeom prst="horizontalScroll">
            <a:avLst/>
          </a:prstGeom>
          <a:solidFill>
            <a:srgbClr val="FFFFFF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2400" dirty="0" smtClean="0">
                <a:solidFill>
                  <a:schemeClr val="bg1">
                    <a:lumMod val="10000"/>
                  </a:schemeClr>
                </a:solidFill>
              </a:rPr>
              <a:t>　　</a:t>
            </a:r>
            <a:r>
              <a:rPr lang="en-US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1906</a:t>
            </a:r>
            <a:r>
              <a:rPr lang="zh-CN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年</a:t>
            </a:r>
            <a:r>
              <a:rPr lang="en-US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9</a:t>
            </a:r>
            <a:r>
              <a:rPr lang="zh-CN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月，清政府提出“十年禁烟计划”，并颁布了一系列法令，形成了相对完备的禁毒法律体系；辛亥革命胜利后，民国政府继续推行禁烟政策，孙中山、袁世凯、南京国民政府陆续发布了新的禁烟法令；新中国成立后，开展了轰轰烈烈的禁毒运动，并制定</a:t>
            </a:r>
            <a:r>
              <a:rPr lang="zh-CN" altLang="en-US" sz="2800" b="1" dirty="0" smtClean="0">
                <a:solidFill>
                  <a:schemeClr val="bg1">
                    <a:lumMod val="10000"/>
                  </a:schemeClr>
                </a:solidFill>
              </a:rPr>
              <a:t>颁</a:t>
            </a:r>
            <a:r>
              <a:rPr lang="zh-CN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布了不少禁毒法令；</a:t>
            </a:r>
            <a:r>
              <a:rPr lang="en-US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20</a:t>
            </a:r>
            <a:r>
              <a:rPr lang="zh-CN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世纪</a:t>
            </a:r>
            <a:r>
              <a:rPr lang="en-US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80</a:t>
            </a:r>
            <a:r>
              <a:rPr lang="zh-CN" altLang="zh-CN" sz="2800" b="1" dirty="0" smtClean="0">
                <a:solidFill>
                  <a:schemeClr val="bg1">
                    <a:lumMod val="10000"/>
                  </a:schemeClr>
                </a:solidFill>
              </a:rPr>
              <a:t>年代至今，中国陆续颁布了《国务院关于重申鸦片的通知》《关于禁毒的决定》《强制戒毒办法》《劳动教养戒毒工作规定》《禁毒法》等法令制度，并在《刑法》中专设了毒品犯罪章节。</a:t>
            </a:r>
            <a:endParaRPr lang="zh-CN" altLang="en-US" sz="2800" b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2" y="1872208"/>
            <a:ext cx="738664" cy="50131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国家为何如此重视禁毒</a:t>
            </a:r>
            <a:endParaRPr lang="zh-CN" altLang="en-US" sz="36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zt5.com/uploadfile/2019/0627/201906270915265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72194"/>
            <a:ext cx="2987824" cy="2085806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0" y="1196752"/>
            <a:ext cx="8964488" cy="45243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</a:rPr>
              <a:t>根据国家禁毒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办发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布的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《2018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年中国毒品形势报告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》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，截至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2018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年底，在现有吸毒人员中，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35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岁以上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114.5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万名，占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47.6%;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18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岁到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35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岁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125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万名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，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占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52%;18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岁以下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1</a:t>
            </a:r>
            <a:r>
              <a:rPr lang="zh-CN" altLang="en-US" sz="4800" b="1" u="sng" dirty="0" smtClean="0">
                <a:solidFill>
                  <a:srgbClr val="FF0000"/>
                </a:solidFill>
              </a:rPr>
              <a:t>万名，占</a:t>
            </a:r>
            <a:r>
              <a:rPr lang="en-US" altLang="zh-CN" sz="4800" b="1" u="sng" dirty="0" smtClean="0">
                <a:solidFill>
                  <a:srgbClr val="FF0000"/>
                </a:solidFill>
              </a:rPr>
              <a:t>0.4%</a:t>
            </a:r>
            <a:r>
              <a:rPr lang="zh-CN" altLang="en-US" sz="4800" b="1" dirty="0" smtClean="0">
                <a:solidFill>
                  <a:srgbClr val="FF0000"/>
                </a:solidFill>
              </a:rPr>
              <a:t>。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76056" y="188640"/>
            <a:ext cx="3312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 smtClean="0">
                <a:solidFill>
                  <a:srgbClr val="002060"/>
                </a:solidFill>
                <a:latin typeface="方正粗黑宋简体" pitchFamily="2" charset="-122"/>
                <a:ea typeface="方正粗黑宋简体" pitchFamily="2" charset="-122"/>
              </a:rPr>
              <a:t>数据统计</a:t>
            </a:r>
            <a:endParaRPr lang="zh-CN" altLang="en-US" sz="6000" dirty="0">
              <a:solidFill>
                <a:srgbClr val="00206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流程图: 过程 10"/>
          <p:cNvSpPr/>
          <p:nvPr/>
        </p:nvSpPr>
        <p:spPr>
          <a:xfrm>
            <a:off x="0" y="0"/>
            <a:ext cx="4355976" cy="6813376"/>
          </a:xfrm>
          <a:prstGeom prst="flowChartProcess">
            <a:avLst/>
          </a:prstGeom>
          <a:solidFill>
            <a:srgbClr val="FFFFFF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过程 12"/>
          <p:cNvSpPr/>
          <p:nvPr/>
        </p:nvSpPr>
        <p:spPr>
          <a:xfrm>
            <a:off x="4427984" y="0"/>
            <a:ext cx="4680520" cy="6813376"/>
          </a:xfrm>
          <a:prstGeom prst="flowChartProcess">
            <a:avLst/>
          </a:prstGeom>
          <a:solidFill>
            <a:srgbClr val="FFFFFF"/>
          </a:solidFill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99992" y="188640"/>
            <a:ext cx="4644008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鸦片毒害</a:t>
            </a:r>
            <a:endParaRPr lang="en-US" altLang="zh-CN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en-US" altLang="zh-CN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zh-CN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白银外流，造成清政府财务危机；银价上涨，“银贵钱贱”；统治机构腐蚀，清政府更加腐败；民众身心深受毒害，军队战斗力被削弱；民风日下，社会萧条，滋生罪恶</a:t>
            </a:r>
            <a:endParaRPr lang="zh-CN" alt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5362" name="Picture 2" descr="https://03.imgmini.eastday.com/mobile/20171127/20171127072706_0877b8b0c446638027a3f0371c1394fb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901" y="44624"/>
            <a:ext cx="4048059" cy="3068959"/>
          </a:xfrm>
          <a:prstGeom prst="rect">
            <a:avLst/>
          </a:prstGeom>
          <a:noFill/>
        </p:spPr>
      </p:pic>
      <p:pic>
        <p:nvPicPr>
          <p:cNvPr id="8" name="Picture 2" descr="https://p5.ssl.qhimgs1.com/sdr/400__/t01d04a3941728a29cf.jpg"/>
          <p:cNvPicPr>
            <a:picLocks noChangeAspect="1" noChangeArrowheads="1"/>
          </p:cNvPicPr>
          <p:nvPr/>
        </p:nvPicPr>
        <p:blipFill>
          <a:blip r:embed="rId3" cstate="print"/>
          <a:srcRect b="20128"/>
          <a:stretch>
            <a:fillRect/>
          </a:stretch>
        </p:blipFill>
        <p:spPr bwMode="auto">
          <a:xfrm>
            <a:off x="107504" y="4437112"/>
            <a:ext cx="4150626" cy="2286001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85663" y="3356992"/>
            <a:ext cx="361027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历史之耻</a:t>
            </a:r>
            <a:endParaRPr lang="zh-CN" altLang="en-US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7"/>
          <p:cNvGrpSpPr/>
          <p:nvPr/>
        </p:nvGrpSpPr>
        <p:grpSpPr>
          <a:xfrm>
            <a:off x="0" y="1052736"/>
            <a:ext cx="5364088" cy="1944216"/>
            <a:chOff x="0" y="1340768"/>
            <a:chExt cx="5364088" cy="1944216"/>
          </a:xfrm>
        </p:grpSpPr>
        <p:sp>
          <p:nvSpPr>
            <p:cNvPr id="11" name="矩形 10"/>
            <p:cNvSpPr/>
            <p:nvPr/>
          </p:nvSpPr>
          <p:spPr>
            <a:xfrm>
              <a:off x="0" y="1340768"/>
              <a:ext cx="5364088" cy="19442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979712" y="1509752"/>
              <a:ext cx="3312368" cy="163121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00000"/>
                  </a:solidFill>
                </a:rPr>
                <a:t>对个人：</a:t>
              </a:r>
              <a:endParaRPr lang="en-US" altLang="zh-CN" sz="2000" b="1" dirty="0" smtClean="0">
                <a:solidFill>
                  <a:srgbClr val="C00000"/>
                </a:solidFill>
              </a:endParaRPr>
            </a:p>
            <a:p>
              <a:r>
                <a:rPr lang="zh-CN" altLang="en-US" sz="2000" b="1" dirty="0" smtClean="0">
                  <a:solidFill>
                    <a:srgbClr val="0070C0"/>
                  </a:solidFill>
                </a:rPr>
                <a:t>吸毒严重危害身心健康，加速死亡。吸毒扭曲人格，引发自残自杀等行为，也容易感染艾滋病等传染性疾病。</a:t>
              </a:r>
              <a:endParaRPr lang="en-US" altLang="zh-CN" sz="2000" b="1" dirty="0" smtClean="0">
                <a:solidFill>
                  <a:srgbClr val="0070C0"/>
                </a:solidFill>
              </a:endParaRPr>
            </a:p>
          </p:txBody>
        </p:sp>
        <p:pic>
          <p:nvPicPr>
            <p:cNvPr id="9218" name="Picture 2" descr="http://5b0988e595225.cdn.sohucs.com/q_70,c_zoom,w_640/images/20180726/5929fbe2dd3141a5a0e2dcb142a1254f.jpeg"/>
            <p:cNvPicPr>
              <a:picLocks noChangeAspect="1" noChangeArrowheads="1"/>
            </p:cNvPicPr>
            <p:nvPr/>
          </p:nvPicPr>
          <p:blipFill>
            <a:blip r:embed="rId2" cstate="print"/>
            <a:srcRect l="3114" t="41741" r="63158" b="39084"/>
            <a:stretch>
              <a:fillRect/>
            </a:stretch>
          </p:blipFill>
          <p:spPr bwMode="auto">
            <a:xfrm>
              <a:off x="35496" y="1412776"/>
              <a:ext cx="1944216" cy="1800200"/>
            </a:xfrm>
            <a:prstGeom prst="rect">
              <a:avLst/>
            </a:prstGeom>
            <a:noFill/>
          </p:spPr>
        </p:pic>
      </p:grpSp>
      <p:grpSp>
        <p:nvGrpSpPr>
          <p:cNvPr id="3" name="组合 15"/>
          <p:cNvGrpSpPr/>
          <p:nvPr/>
        </p:nvGrpSpPr>
        <p:grpSpPr>
          <a:xfrm>
            <a:off x="0" y="3140968"/>
            <a:ext cx="5364088" cy="2016224"/>
            <a:chOff x="-1764704" y="908720"/>
            <a:chExt cx="5364088" cy="2016224"/>
          </a:xfrm>
        </p:grpSpPr>
        <p:sp>
          <p:nvSpPr>
            <p:cNvPr id="13" name="矩形 12"/>
            <p:cNvSpPr/>
            <p:nvPr/>
          </p:nvSpPr>
          <p:spPr>
            <a:xfrm>
              <a:off x="-1764704" y="908720"/>
              <a:ext cx="5364088" cy="194421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83568" y="1052736"/>
              <a:ext cx="2843808" cy="1631216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00000"/>
                  </a:solidFill>
                </a:rPr>
                <a:t>对家庭：</a:t>
              </a:r>
              <a:endParaRPr lang="en-US" altLang="zh-CN" sz="2000" b="1" dirty="0" smtClean="0">
                <a:solidFill>
                  <a:srgbClr val="C00000"/>
                </a:solidFill>
              </a:endParaRPr>
            </a:p>
            <a:p>
              <a:r>
                <a:rPr lang="zh-CN" altLang="en-US" sz="2000" b="1" dirty="0" smtClean="0">
                  <a:solidFill>
                    <a:srgbClr val="0070C0"/>
                  </a:solidFill>
                </a:rPr>
                <a:t>吸毒给家庭造成巨大的精神摧残，导致倾家荡产、家破人亡，贻害后代。</a:t>
              </a:r>
              <a:endParaRPr lang="en-US" altLang="zh-CN" sz="2000" b="1" dirty="0" smtClean="0">
                <a:solidFill>
                  <a:srgbClr val="0070C0"/>
                </a:solidFill>
              </a:endParaRPr>
            </a:p>
          </p:txBody>
        </p:sp>
        <p:pic>
          <p:nvPicPr>
            <p:cNvPr id="6" name="Picture 2" descr="http://5b0988e595225.cdn.sohucs.com/q_70,c_zoom,w_640/images/20180726/5929fbe2dd3141a5a0e2dcb142a1254f.jpeg"/>
            <p:cNvPicPr>
              <a:picLocks noChangeAspect="1" noChangeArrowheads="1"/>
            </p:cNvPicPr>
            <p:nvPr/>
          </p:nvPicPr>
          <p:blipFill>
            <a:blip r:embed="rId2" cstate="print"/>
            <a:srcRect t="62540" r="61053" b="20709"/>
            <a:stretch>
              <a:fillRect/>
            </a:stretch>
          </p:blipFill>
          <p:spPr bwMode="auto">
            <a:xfrm>
              <a:off x="-1728700" y="1124744"/>
              <a:ext cx="2340260" cy="1800200"/>
            </a:xfrm>
            <a:prstGeom prst="rect">
              <a:avLst/>
            </a:prstGeom>
            <a:noFill/>
          </p:spPr>
        </p:pic>
      </p:grpSp>
      <p:grpSp>
        <p:nvGrpSpPr>
          <p:cNvPr id="14" name="组合 16"/>
          <p:cNvGrpSpPr/>
          <p:nvPr/>
        </p:nvGrpSpPr>
        <p:grpSpPr>
          <a:xfrm>
            <a:off x="0" y="5201816"/>
            <a:ext cx="5364088" cy="1656184"/>
            <a:chOff x="-2700808" y="1124744"/>
            <a:chExt cx="5364088" cy="1656184"/>
          </a:xfrm>
        </p:grpSpPr>
        <p:sp>
          <p:nvSpPr>
            <p:cNvPr id="12" name="矩形 11"/>
            <p:cNvSpPr/>
            <p:nvPr/>
          </p:nvSpPr>
          <p:spPr>
            <a:xfrm>
              <a:off x="-2700808" y="1124744"/>
              <a:ext cx="5364088" cy="165618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-361056" y="1268760"/>
              <a:ext cx="2952328" cy="132343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FF0000"/>
                  </a:solidFill>
                </a:rPr>
                <a:t>对社会：</a:t>
              </a:r>
              <a:endParaRPr lang="en-US" altLang="zh-CN" sz="2000" b="1" dirty="0" smtClean="0">
                <a:solidFill>
                  <a:srgbClr val="FF0000"/>
                </a:solidFill>
              </a:endParaRPr>
            </a:p>
            <a:p>
              <a:r>
                <a:rPr lang="zh-CN" altLang="en-US" sz="2000" b="1" dirty="0" smtClean="0">
                  <a:solidFill>
                    <a:srgbClr val="0070C0"/>
                  </a:solidFill>
                </a:rPr>
                <a:t>吸毒诱发犯罪，破坏正常的社会和经济秩序，影响社会稳定。</a:t>
              </a:r>
              <a:endParaRPr lang="en-US" altLang="zh-CN" sz="2000" b="1" dirty="0" smtClean="0">
                <a:solidFill>
                  <a:srgbClr val="0070C0"/>
                </a:solidFill>
              </a:endParaRPr>
            </a:p>
          </p:txBody>
        </p:sp>
        <p:pic>
          <p:nvPicPr>
            <p:cNvPr id="5" name="Picture 2" descr="http://5b0988e595225.cdn.sohucs.com/q_70,c_zoom,w_640/images/20180726/5929fbe2dd3141a5a0e2dcb142a1254f.jpeg"/>
            <p:cNvPicPr>
              <a:picLocks noChangeAspect="1" noChangeArrowheads="1"/>
            </p:cNvPicPr>
            <p:nvPr/>
          </p:nvPicPr>
          <p:blipFill>
            <a:blip r:embed="rId2" cstate="print"/>
            <a:srcRect t="80244" r="62105" b="2499"/>
            <a:stretch>
              <a:fillRect/>
            </a:stretch>
          </p:blipFill>
          <p:spPr bwMode="auto">
            <a:xfrm>
              <a:off x="-2628800" y="1268760"/>
              <a:ext cx="2073830" cy="1440160"/>
            </a:xfrm>
            <a:prstGeom prst="rect">
              <a:avLst/>
            </a:prstGeom>
            <a:noFill/>
          </p:spPr>
        </p:pic>
      </p:grpSp>
      <p:sp>
        <p:nvSpPr>
          <p:cNvPr id="5122" name="AutoShape 2" descr="http://img.mp.itc.cn/upload/20170621/572ba1ad4ca94b18bbe7ebd5c43efe1e_t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128" name="Picture 8" descr="http://img.mp.itc.cn/upload/20170621/da6c2c54f90644aba2d1813dc6cc5e7a_th.jpg"/>
          <p:cNvPicPr>
            <a:picLocks noChangeAspect="1" noChangeArrowheads="1"/>
          </p:cNvPicPr>
          <p:nvPr/>
        </p:nvPicPr>
        <p:blipFill>
          <a:blip r:embed="rId3" cstate="print"/>
          <a:srcRect l="9469" r="10717" b="76631"/>
          <a:stretch>
            <a:fillRect/>
          </a:stretch>
        </p:blipFill>
        <p:spPr bwMode="auto">
          <a:xfrm>
            <a:off x="5436096" y="0"/>
            <a:ext cx="3707904" cy="6858000"/>
          </a:xfrm>
          <a:prstGeom prst="rect">
            <a:avLst/>
          </a:prstGeom>
          <a:noFill/>
        </p:spPr>
      </p:pic>
      <p:sp>
        <p:nvSpPr>
          <p:cNvPr id="5126" name="AutoShape 6" descr="http://img.mp.itc.cn/upload/20170621/572ba1ad4ca94b18bbe7ebd5c43efe1e_t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619672" y="0"/>
            <a:ext cx="511256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当今之</a:t>
            </a:r>
            <a:r>
              <a:rPr lang="zh-CN" altLang="en-U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害</a:t>
            </a:r>
            <a:endParaRPr lang="zh-CN" altLang="en-U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www.jcrb.com/xmtpd/youliao/201806/W0201806283752215385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9852" y="-1"/>
            <a:ext cx="2754148" cy="4005065"/>
          </a:xfrm>
          <a:prstGeom prst="rect">
            <a:avLst/>
          </a:prstGeom>
          <a:noFill/>
        </p:spPr>
      </p:pic>
      <p:sp>
        <p:nvSpPr>
          <p:cNvPr id="4" name="六角星 3"/>
          <p:cNvSpPr/>
          <p:nvPr/>
        </p:nvSpPr>
        <p:spPr>
          <a:xfrm>
            <a:off x="3167336" y="548680"/>
            <a:ext cx="5976664" cy="6309320"/>
          </a:xfrm>
          <a:prstGeom prst="star6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 smtClean="0">
                <a:solidFill>
                  <a:srgbClr val="0070C0"/>
                </a:solidFill>
              </a:rPr>
              <a:t>一日吸毒</a:t>
            </a:r>
            <a:endParaRPr lang="en-US" altLang="zh-CN" sz="5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5400" b="1" dirty="0" smtClean="0">
                <a:solidFill>
                  <a:srgbClr val="0070C0"/>
                </a:solidFill>
              </a:rPr>
              <a:t>十年戒毒</a:t>
            </a:r>
            <a:endParaRPr lang="en-US" altLang="zh-CN" sz="5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5400" b="1" dirty="0" smtClean="0">
                <a:solidFill>
                  <a:srgbClr val="0070C0"/>
                </a:solidFill>
              </a:rPr>
              <a:t>终生想毒</a:t>
            </a:r>
            <a:endParaRPr lang="zh-CN" altLang="en-US" sz="5400" b="1" dirty="0">
              <a:solidFill>
                <a:srgbClr val="0070C0"/>
              </a:solidFill>
            </a:endParaRPr>
          </a:p>
        </p:txBody>
      </p:sp>
      <p:pic>
        <p:nvPicPr>
          <p:cNvPr id="5" name="Picture 6" descr="http://www.08160.cn/uploads/allimg/160120/14-160120154I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720000">
            <a:off x="-441632" y="2452443"/>
            <a:ext cx="5718070" cy="39972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矩形 6"/>
          <p:cNvSpPr/>
          <p:nvPr/>
        </p:nvSpPr>
        <p:spPr>
          <a:xfrm>
            <a:off x="467544" y="260648"/>
            <a:ext cx="41764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贻害无穷</a:t>
            </a:r>
            <a:endParaRPr lang="zh-CN" altLang="en-US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4320480" cy="5616624"/>
          </a:xfrm>
          <a:ln w="76200"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just"/>
            <a:r>
              <a:rPr lang="zh-CN" altLang="en-US" b="1" dirty="0" smtClean="0">
                <a:solidFill>
                  <a:srgbClr val="C00000"/>
                </a:solidFill>
              </a:rPr>
              <a:t>　　</a:t>
            </a:r>
            <a:r>
              <a:rPr lang="en-US" altLang="zh-CN" b="1" dirty="0" smtClean="0">
                <a:solidFill>
                  <a:srgbClr val="C00000"/>
                </a:solidFill>
              </a:rPr>
              <a:t>17</a:t>
            </a:r>
            <a:r>
              <a:rPr lang="zh-CN" altLang="en-US" b="1" dirty="0" smtClean="0">
                <a:solidFill>
                  <a:srgbClr val="C00000"/>
                </a:solidFill>
              </a:rPr>
              <a:t>岁的小钰，一位心怀舞蹈梦的美丽姑娘，却因吸食毒品，折断了梦想的“翅膀”；</a:t>
            </a:r>
            <a:r>
              <a:rPr lang="en-US" altLang="zh-CN" b="1" dirty="0" smtClean="0">
                <a:solidFill>
                  <a:srgbClr val="C00000"/>
                </a:solidFill>
              </a:rPr>
              <a:t>18</a:t>
            </a:r>
            <a:r>
              <a:rPr lang="zh-CN" altLang="en-US" b="1" dirty="0" smtClean="0">
                <a:solidFill>
                  <a:srgbClr val="C00000"/>
                </a:solidFill>
              </a:rPr>
              <a:t>岁的小岳，原来生活在家境殷实的幸福之家，却因受人因诱染上毒瘾，致家中债台高筑；</a:t>
            </a:r>
            <a:r>
              <a:rPr lang="en-US" altLang="zh-CN" b="1" dirty="0" smtClean="0">
                <a:solidFill>
                  <a:srgbClr val="C00000"/>
                </a:solidFill>
              </a:rPr>
              <a:t>19</a:t>
            </a:r>
            <a:r>
              <a:rPr lang="zh-CN" altLang="en-US" b="1" dirty="0" smtClean="0">
                <a:solidFill>
                  <a:srgbClr val="C00000"/>
                </a:solidFill>
              </a:rPr>
              <a:t>的小周，身上没有这个年纪的年青人该有的活力和精气神，</a:t>
            </a:r>
            <a:r>
              <a:rPr lang="en-US" altLang="zh-CN" b="1" dirty="0" smtClean="0">
                <a:solidFill>
                  <a:srgbClr val="C00000"/>
                </a:solidFill>
              </a:rPr>
              <a:t>14</a:t>
            </a:r>
            <a:r>
              <a:rPr lang="zh-CN" altLang="en-US" b="1" dirty="0" smtClean="0">
                <a:solidFill>
                  <a:srgbClr val="C00000"/>
                </a:solidFill>
              </a:rPr>
              <a:t>岁就接触毒品的他已是瘾君子</a:t>
            </a:r>
            <a:r>
              <a:rPr lang="en-US" altLang="zh-CN" b="1" dirty="0" smtClean="0">
                <a:solidFill>
                  <a:srgbClr val="C00000"/>
                </a:solidFill>
              </a:rPr>
              <a:t>……</a:t>
            </a:r>
          </a:p>
          <a:p>
            <a:pPr algn="just"/>
            <a:r>
              <a:rPr lang="zh-CN" altLang="en-US" b="1" dirty="0" smtClean="0">
                <a:solidFill>
                  <a:srgbClr val="C00000"/>
                </a:solidFill>
              </a:rPr>
              <a:t>　　他们来自不同的家庭，有着不同的成长环境，却都在尚未成年时走上吸毒道路。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img.mp.sohu.com/upload/20170529/2122aa5c82844d73a943bd20f2b15d68_t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4248472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矩形 3"/>
          <p:cNvSpPr/>
          <p:nvPr/>
        </p:nvSpPr>
        <p:spPr>
          <a:xfrm>
            <a:off x="251520" y="181089"/>
            <a:ext cx="432048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误入歧途</a:t>
            </a:r>
            <a:endParaRPr lang="zh-CN" altLang="en-US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5171708"/>
            <a:ext cx="9144000" cy="156966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25000"/>
                  </a:schemeClr>
                </a:solidFill>
                <a:latin typeface="黑体" pitchFamily="49" charset="-122"/>
                <a:ea typeface="黑体" pitchFamily="49" charset="-122"/>
              </a:rPr>
              <a:t>小周：第一次吸毒被发现后是批评教育，心里觉得没多大事，第二次吸毒被发现后就要进行社区戒毒。社区戒毒那段时间，每个月都要去尿检，后来每次尿检前计算好天数不吸毒，就没有被发现。直到第三次被公安人员抓到吸毒，就直接被送到强制戒毒中心。</a:t>
            </a:r>
            <a:endParaRPr lang="zh-CN" altLang="en-US" sz="2400" dirty="0">
              <a:solidFill>
                <a:schemeClr val="bg1">
                  <a:lumMod val="25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3074184"/>
            <a:ext cx="601216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小岳：其实我知道毒品的危害，可是看到了还是忍不住要吸。我的那些朋友，聚到一起，说着说着就会开始吸毒。只要进入了这个吸毒的圈子就很难戒掉，而且在一些夜场里买毒品非常方便，有熟悉的人就可以拿到。</a:t>
            </a:r>
            <a:endParaRPr lang="en-US" altLang="zh-CN" sz="2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980728"/>
            <a:ext cx="9144000" cy="1938992"/>
          </a:xfrm>
          <a:prstGeom prst="rect">
            <a:avLst/>
          </a:prstGeom>
          <a:solidFill>
            <a:schemeClr val="tx1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小钰：每当因吸毒沉浸在所谓的“仙境”里，我总能看见儿时欢快跳舞的自己，想到未完成的梦想，看着镜子里因为吸食毒品而憔悴的容颜，我经常痛不欲生。我悔恨，恨自己不听父母的教导，轻易放弃梦想，走上吸毒的道路。可悔恨之后，又无法摆脱毒品的诱惑</a:t>
            </a:r>
            <a:r>
              <a:rPr lang="en-US" altLang="zh-CN" sz="24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400" dirty="0" smtClean="0">
                <a:solidFill>
                  <a:srgbClr val="7030A0"/>
                </a:solidFill>
                <a:latin typeface="黑体" pitchFamily="49" charset="-122"/>
                <a:ea typeface="黑体" pitchFamily="49" charset="-122"/>
              </a:rPr>
              <a:t>我感觉美好与梦想全部被断送了。</a:t>
            </a:r>
            <a:endParaRPr lang="en-US" altLang="zh-CN" sz="2400" dirty="0" smtClean="0">
              <a:solidFill>
                <a:srgbClr val="7030A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131840" y="57398"/>
            <a:ext cx="29674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吸毒者说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Picture 2" descr="http://imedia.eastday.com/images/thumbnailimg/month_1506/201506171130197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140968"/>
            <a:ext cx="2736304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 descr="http://img1.gtimg.com/hb/pics/hv1/207/16/1680/10924628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7" y="3501008"/>
            <a:ext cx="406794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upload.northnews.cn/2015/0625/1435196786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501008"/>
            <a:ext cx="4752528" cy="32461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4" descr="http://archive.wenming.cn/sng/2010-02/03/xin_35302070310531091344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4624"/>
            <a:ext cx="4139952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http://img1.gtimg.com/hb/pics/hv1/243/16/1680/10924632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8640"/>
            <a:ext cx="4660565" cy="31040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圆角矩形标注 10"/>
          <p:cNvSpPr/>
          <p:nvPr/>
        </p:nvSpPr>
        <p:spPr>
          <a:xfrm>
            <a:off x="2843808" y="1844824"/>
            <a:ext cx="3816424" cy="2664296"/>
          </a:xfrm>
          <a:prstGeom prst="wedgeRoundRectCallout">
            <a:avLst/>
          </a:prstGeom>
          <a:solidFill>
            <a:srgbClr val="FFFFFF"/>
          </a:solidFill>
          <a:ln cmpd="thickThin">
            <a:solidFill>
              <a:srgbClr val="00B0F0"/>
            </a:solidFill>
          </a:ln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</a:rPr>
              <a:t>吸毒原因一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——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社会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rgbClr val="FF0000"/>
                </a:solidFill>
              </a:rPr>
              <a:t>社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会不良人士诱惑、欺骗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6">
      <a:dk1>
        <a:srgbClr val="E5FDE4"/>
      </a:dk1>
      <a:lt1>
        <a:srgbClr val="FFFF99"/>
      </a:lt1>
      <a:dk2>
        <a:srgbClr val="CCFBC9"/>
      </a:dk2>
      <a:lt2>
        <a:srgbClr val="92D05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1079</TotalTime>
  <Words>925</Words>
  <Application>Microsoft Office PowerPoint</Application>
  <PresentationFormat>全屏显示(4:3)</PresentationFormat>
  <Paragraphs>60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173</cp:revision>
  <dcterms:created xsi:type="dcterms:W3CDTF">2019-11-06T00:43:55Z</dcterms:created>
  <dcterms:modified xsi:type="dcterms:W3CDTF">2019-11-10T13:44:20Z</dcterms:modified>
</cp:coreProperties>
</file>