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60" r:id="rId5"/>
    <p:sldId id="268" r:id="rId6"/>
    <p:sldId id="269" r:id="rId7"/>
    <p:sldId id="258" r:id="rId8"/>
    <p:sldId id="270" r:id="rId9"/>
    <p:sldId id="259" r:id="rId10"/>
    <p:sldId id="261" r:id="rId11"/>
    <p:sldId id="262" r:id="rId12"/>
    <p:sldId id="263" r:id="rId13"/>
    <p:sldId id="264" r:id="rId14"/>
    <p:sldId id="271" r:id="rId15"/>
    <p:sldId id="267" r:id="rId1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8" d="100"/>
          <a:sy n="68" d="100"/>
        </p:scale>
        <p:origin x="792"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9" Type="http://schemas.openxmlformats.org/officeDocument/2006/relationships/tableStyles" Target="tableStyles.xml"/><Relationship Id="rId18" Type="http://schemas.openxmlformats.org/officeDocument/2006/relationships/viewProps" Target="viewProps.xml"/><Relationship Id="rId17" Type="http://schemas.openxmlformats.org/officeDocument/2006/relationships/presProps" Target="presProps.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A3AC25B7-5D43-404F-BEAA-8A1D886E047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DC15609-AF85-44F7-A5EC-E6D8860E0E6A}"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A3AC25B7-5D43-404F-BEAA-8A1D886E047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DC15609-AF85-44F7-A5EC-E6D8860E0E6A}"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A3AC25B7-5D43-404F-BEAA-8A1D886E047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DC15609-AF85-44F7-A5EC-E6D8860E0E6A}"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A3AC25B7-5D43-404F-BEAA-8A1D886E047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DC15609-AF85-44F7-A5EC-E6D8860E0E6A}"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A3AC25B7-5D43-404F-BEAA-8A1D886E047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DC15609-AF85-44F7-A5EC-E6D8860E0E6A}"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A3AC25B7-5D43-404F-BEAA-8A1D886E047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DC15609-AF85-44F7-A5EC-E6D8860E0E6A}"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A3AC25B7-5D43-404F-BEAA-8A1D886E0473}"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DC15609-AF85-44F7-A5EC-E6D8860E0E6A}"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A3AC25B7-5D43-404F-BEAA-8A1D886E0473}"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DC15609-AF85-44F7-A5EC-E6D8860E0E6A}"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3AC25B7-5D43-404F-BEAA-8A1D886E0473}"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DC15609-AF85-44F7-A5EC-E6D8860E0E6A}"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A3AC25B7-5D43-404F-BEAA-8A1D886E047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DC15609-AF85-44F7-A5EC-E6D8860E0E6A}"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A3AC25B7-5D43-404F-BEAA-8A1D886E047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DC15609-AF85-44F7-A5EC-E6D8860E0E6A}"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AC25B7-5D43-404F-BEAA-8A1D886E0473}"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C15609-AF85-44F7-A5EC-E6D8860E0E6A}"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image" Target="../media/image9.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image" Target="../media/image6.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normAutofit fontScale="90000"/>
          </a:bodyPr>
          <a:lstStyle/>
          <a:p>
            <a:br>
              <a:rPr lang="en-US" altLang="zh-CN" sz="4800" b="1" dirty="0"/>
            </a:br>
            <a:r>
              <a:rPr lang="zh-CN" altLang="en-US" sz="4800" b="1" dirty="0"/>
              <a:t>毒品预防安全教育</a:t>
            </a:r>
            <a:br>
              <a:rPr lang="en-US" altLang="zh-CN" sz="4800" b="1" dirty="0"/>
            </a:br>
            <a:br>
              <a:rPr lang="en-US" altLang="zh-CN" sz="4800" b="1" dirty="0"/>
            </a:br>
            <a:r>
              <a:rPr lang="en-US" altLang="zh-CN" sz="4800" b="1" dirty="0"/>
              <a:t>                   </a:t>
            </a:r>
            <a:r>
              <a:rPr lang="en-US" altLang="zh-CN" sz="3200" b="1" dirty="0"/>
              <a:t>---</a:t>
            </a:r>
            <a:r>
              <a:rPr lang="zh-CN" altLang="zh-CN" sz="3200" b="1" dirty="0"/>
              <a:t>英才中学梁志锐</a:t>
            </a:r>
            <a:endParaRPr lang="zh-CN" altLang="zh-CN" sz="3200" b="1" dirty="0"/>
          </a:p>
        </p:txBody>
      </p:sp>
      <p:sp>
        <p:nvSpPr>
          <p:cNvPr id="3" name="副标题 2"/>
          <p:cNvSpPr>
            <a:spLocks noGrp="1"/>
          </p:cNvSpPr>
          <p:nvPr>
            <p:ph type="subTitle" idx="1"/>
          </p:nvPr>
        </p:nvSpPr>
        <p:spPr/>
        <p:txBody>
          <a:bodyPr>
            <a:normAutofit fontScale="92500" lnSpcReduction="10000"/>
          </a:bodyPr>
          <a:lstStyle/>
          <a:p>
            <a:pPr algn="l"/>
            <a:r>
              <a:rPr lang="zh-CN" altLang="en-US" sz="3600" dirty="0"/>
              <a:t>一、认识毒品</a:t>
            </a:r>
            <a:endParaRPr lang="en-US" altLang="zh-CN" sz="3600" dirty="0"/>
          </a:p>
          <a:p>
            <a:pPr algn="l"/>
            <a:r>
              <a:rPr lang="zh-CN" altLang="en-US" sz="3600" dirty="0"/>
              <a:t>二、毒品的危害</a:t>
            </a:r>
            <a:endParaRPr lang="en-US" altLang="zh-CN" sz="3600" dirty="0"/>
          </a:p>
          <a:p>
            <a:pPr algn="l"/>
            <a:r>
              <a:rPr lang="zh-CN" altLang="en-US" sz="3600" dirty="0"/>
              <a:t>三、预防毒品</a:t>
            </a:r>
            <a:endParaRPr lang="en-US" altLang="zh-CN" sz="3600" dirty="0"/>
          </a:p>
          <a:p>
            <a:pPr algn="l"/>
            <a:endParaRPr lang="zh-CN"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p:txBody>
          <a:bodyPr/>
          <a:lstStyle/>
          <a:p>
            <a:r>
              <a:rPr lang="en-US" altLang="zh-CN" dirty="0"/>
              <a:t>A</a:t>
            </a:r>
            <a:r>
              <a:rPr lang="zh-CN" altLang="en-US" dirty="0"/>
              <a:t>、</a:t>
            </a:r>
            <a:r>
              <a:rPr lang="zh-CN" altLang="zh-CN" dirty="0"/>
              <a:t>心理防线</a:t>
            </a:r>
            <a:endParaRPr lang="en-US" altLang="zh-CN" dirty="0"/>
          </a:p>
          <a:p>
            <a:pPr marL="0" indent="0">
              <a:buNone/>
            </a:pPr>
            <a:r>
              <a:rPr lang="en-US" altLang="zh-CN" dirty="0"/>
              <a:t>   </a:t>
            </a:r>
            <a:r>
              <a:rPr lang="zh-CN" altLang="zh-CN" sz="2400" dirty="0"/>
              <a:t>一</a:t>
            </a:r>
            <a:r>
              <a:rPr lang="zh-CN" altLang="en-US" sz="2400" dirty="0"/>
              <a:t>、</a:t>
            </a:r>
            <a:r>
              <a:rPr lang="zh-CN" altLang="zh-CN" sz="2400" dirty="0"/>
              <a:t>正确把握好奇心的问题。</a:t>
            </a:r>
            <a:endParaRPr lang="en-US" altLang="zh-CN" sz="2400" dirty="0"/>
          </a:p>
          <a:p>
            <a:pPr marL="0" indent="0">
              <a:buNone/>
            </a:pPr>
            <a:endParaRPr lang="en-US" altLang="zh-CN" sz="2400" dirty="0"/>
          </a:p>
          <a:p>
            <a:pPr marL="0" indent="0">
              <a:buNone/>
            </a:pPr>
            <a:endParaRPr lang="en-US" altLang="zh-CN" sz="2400" dirty="0"/>
          </a:p>
          <a:p>
            <a:pPr marL="0" indent="0">
              <a:buNone/>
            </a:pPr>
            <a:r>
              <a:rPr lang="en-US" altLang="zh-CN" sz="2400" dirty="0"/>
              <a:t>    </a:t>
            </a:r>
            <a:r>
              <a:rPr lang="zh-CN" altLang="zh-CN" sz="2400" dirty="0"/>
              <a:t>二</a:t>
            </a:r>
            <a:r>
              <a:rPr lang="zh-CN" altLang="en-US" sz="2400" dirty="0"/>
              <a:t>、</a:t>
            </a:r>
            <a:r>
              <a:rPr lang="zh-CN" altLang="zh-CN" sz="2400" dirty="0"/>
              <a:t>正确对待挫折和困难。</a:t>
            </a:r>
            <a:endParaRPr lang="zh-CN" altLang="en-US" sz="2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en-US" altLang="zh-CN" dirty="0"/>
              <a:t>B</a:t>
            </a:r>
            <a:r>
              <a:rPr lang="zh-CN" altLang="en-US" dirty="0"/>
              <a:t>、</a:t>
            </a:r>
            <a:r>
              <a:rPr lang="zh-CN" altLang="zh-CN" dirty="0"/>
              <a:t>行为防线</a:t>
            </a:r>
            <a:endParaRPr lang="en-US" altLang="zh-CN" dirty="0"/>
          </a:p>
          <a:p>
            <a:pPr marL="0" indent="0">
              <a:buNone/>
            </a:pPr>
            <a:r>
              <a:rPr lang="en-US" altLang="zh-CN" sz="2400" dirty="0"/>
              <a:t>    </a:t>
            </a:r>
            <a:endParaRPr lang="en-US" altLang="zh-CN" sz="2400" dirty="0"/>
          </a:p>
          <a:p>
            <a:pPr marL="0" indent="0">
              <a:buNone/>
            </a:pPr>
            <a:r>
              <a:rPr lang="en-US" altLang="zh-CN" sz="2400" dirty="0"/>
              <a:t>     </a:t>
            </a:r>
            <a:r>
              <a:rPr lang="zh-CN" altLang="zh-CN" sz="2400" dirty="0"/>
              <a:t>第一条，从不吸烟、不饮酒做起</a:t>
            </a:r>
            <a:endParaRPr lang="en-US" altLang="zh-CN" sz="2400" dirty="0"/>
          </a:p>
          <a:p>
            <a:pPr marL="0" indent="0">
              <a:buNone/>
            </a:pPr>
            <a:r>
              <a:rPr lang="en-US" altLang="zh-CN" sz="2400" dirty="0"/>
              <a:t>     </a:t>
            </a:r>
            <a:r>
              <a:rPr lang="zh-CN" altLang="zh-CN" sz="2400" dirty="0"/>
              <a:t>第二条，中小学生要不涉足青少年不宜进入的场所</a:t>
            </a:r>
            <a:endParaRPr lang="en-US" altLang="zh-CN" sz="2400" dirty="0"/>
          </a:p>
          <a:p>
            <a:pPr marL="0" indent="0">
              <a:buNone/>
            </a:pPr>
            <a:r>
              <a:rPr lang="en-US" altLang="zh-CN" sz="2400" dirty="0"/>
              <a:t>     </a:t>
            </a:r>
            <a:r>
              <a:rPr lang="zh-CN" altLang="zh-CN" sz="2400" dirty="0"/>
              <a:t>第三条，慎重交友</a:t>
            </a:r>
            <a:endParaRPr lang="zh-CN" altLang="en-US" sz="2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p:txBody>
          <a:bodyPr/>
          <a:lstStyle/>
          <a:p>
            <a:r>
              <a:rPr lang="en-US" altLang="zh-CN" dirty="0"/>
              <a:t>C</a:t>
            </a:r>
            <a:r>
              <a:rPr lang="zh-CN" altLang="en-US" dirty="0"/>
              <a:t>、</a:t>
            </a:r>
            <a:r>
              <a:rPr lang="zh-CN" altLang="zh-CN" dirty="0"/>
              <a:t>思想防线</a:t>
            </a:r>
            <a:endParaRPr lang="en-US" altLang="zh-CN" dirty="0"/>
          </a:p>
          <a:p>
            <a:pPr marL="0" indent="0">
              <a:buNone/>
            </a:pPr>
            <a:r>
              <a:rPr lang="en-US" altLang="zh-CN" dirty="0"/>
              <a:t>    </a:t>
            </a:r>
            <a:endParaRPr lang="en-US" altLang="zh-CN" dirty="0"/>
          </a:p>
          <a:p>
            <a:pPr marL="0" indent="0">
              <a:buNone/>
            </a:pPr>
            <a:r>
              <a:rPr lang="en-US" altLang="zh-CN" dirty="0"/>
              <a:t>    </a:t>
            </a:r>
            <a:r>
              <a:rPr lang="zh-CN" altLang="en-US" sz="2400" dirty="0"/>
              <a:t>（</a:t>
            </a:r>
            <a:r>
              <a:rPr lang="en-US" altLang="zh-CN" sz="2400" dirty="0"/>
              <a:t>1</a:t>
            </a:r>
            <a:r>
              <a:rPr lang="zh-CN" altLang="en-US" sz="2400" dirty="0"/>
              <a:t>） </a:t>
            </a:r>
            <a:r>
              <a:rPr lang="zh-CN" altLang="zh-CN" sz="2400" dirty="0"/>
              <a:t>正确的</a:t>
            </a:r>
            <a:r>
              <a:rPr lang="zh-CN" altLang="en-US" sz="2400" dirty="0"/>
              <a:t>世界观、</a:t>
            </a:r>
            <a:r>
              <a:rPr lang="zh-CN" altLang="zh-CN" sz="2400" dirty="0"/>
              <a:t>人生观</a:t>
            </a:r>
            <a:r>
              <a:rPr lang="zh-CN" altLang="en-US" sz="2400" dirty="0"/>
              <a:t>和</a:t>
            </a:r>
            <a:r>
              <a:rPr lang="zh-CN" altLang="zh-CN" sz="2400" dirty="0"/>
              <a:t>价值观</a:t>
            </a:r>
            <a:endParaRPr lang="en-US" altLang="zh-CN" sz="2400" dirty="0"/>
          </a:p>
          <a:p>
            <a:pPr marL="0" indent="0">
              <a:buNone/>
            </a:pPr>
            <a:r>
              <a:rPr lang="en-US" altLang="zh-CN" sz="2400" dirty="0"/>
              <a:t>     </a:t>
            </a:r>
            <a:r>
              <a:rPr lang="zh-CN" altLang="en-US" sz="2400" dirty="0"/>
              <a:t>（</a:t>
            </a:r>
            <a:r>
              <a:rPr lang="en-US" altLang="zh-CN" sz="2400" dirty="0"/>
              <a:t>2</a:t>
            </a:r>
            <a:r>
              <a:rPr lang="zh-CN" altLang="en-US" sz="2400" dirty="0"/>
              <a:t>） 不忘初心，有理想，有追求，有信念，</a:t>
            </a:r>
            <a:endParaRPr lang="en-US" altLang="zh-CN" sz="2400" dirty="0"/>
          </a:p>
          <a:p>
            <a:pPr marL="0" indent="0">
              <a:buNone/>
            </a:pPr>
            <a:r>
              <a:rPr lang="en-US" altLang="zh-CN" sz="2400" dirty="0"/>
              <a:t>     </a:t>
            </a:r>
            <a:r>
              <a:rPr lang="zh-CN" altLang="en-US" sz="2400" dirty="0"/>
              <a:t>（</a:t>
            </a:r>
            <a:r>
              <a:rPr lang="en-US" altLang="zh-CN" sz="2400" dirty="0"/>
              <a:t>3</a:t>
            </a:r>
            <a:r>
              <a:rPr lang="zh-CN" altLang="en-US" sz="2400" dirty="0"/>
              <a:t>） 把精力放在学习上，注重德智体美劳全面发展</a:t>
            </a:r>
            <a:endParaRPr lang="zh-CN" altLang="en-US" sz="24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5" name="内容占位符 4"/>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637735" y="1371844"/>
            <a:ext cx="4762500" cy="3171825"/>
          </a:xfrm>
        </p:spPr>
      </p:pic>
      <p:pic>
        <p:nvPicPr>
          <p:cNvPr id="19" name="图片 1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52552" y="82875"/>
            <a:ext cx="4850910" cy="6858000"/>
          </a:xfrm>
          <a:prstGeom prst="rect">
            <a:avLst/>
          </a:prstGeom>
        </p:spPr>
      </p:pic>
      <p:pic>
        <p:nvPicPr>
          <p:cNvPr id="20" name="图片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9856" y="2312212"/>
            <a:ext cx="6962970" cy="446291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ppt_x"/>
                                          </p:val>
                                        </p:tav>
                                        <p:tav tm="100000">
                                          <p:val>
                                            <p:strVal val="#ppt_x"/>
                                          </p:val>
                                        </p:tav>
                                      </p:tavLst>
                                    </p:anim>
                                    <p:anim calcmode="lin" valueType="num">
                                      <p:cBhvr additive="base">
                                        <p:cTn id="1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ppt_x"/>
                                          </p:val>
                                        </p:tav>
                                        <p:tav tm="100000">
                                          <p:val>
                                            <p:strVal val="#ppt_x"/>
                                          </p:val>
                                        </p:tav>
                                      </p:tavLst>
                                    </p:anim>
                                    <p:anim calcmode="lin" valueType="num">
                                      <p:cBhvr additive="base">
                                        <p:cTn id="2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en-US" altLang="zh-CN" dirty="0"/>
              <a:t>3</a:t>
            </a:r>
            <a:r>
              <a:rPr lang="zh-CN" altLang="en-US" dirty="0"/>
              <a:t>、预防毒品的措施</a:t>
            </a:r>
            <a:endParaRPr lang="en-US" altLang="zh-CN" dirty="0"/>
          </a:p>
          <a:p>
            <a:pPr marL="0" indent="0">
              <a:buNone/>
            </a:pPr>
            <a:r>
              <a:rPr lang="zh-CN" altLang="en-US" sz="2400" dirty="0"/>
              <a:t>一、</a:t>
            </a:r>
            <a:r>
              <a:rPr lang="zh-CN" altLang="zh-CN" sz="2400" dirty="0"/>
              <a:t>不要滥用药物</a:t>
            </a:r>
            <a:endParaRPr lang="en-US" altLang="zh-CN" sz="2400" dirty="0"/>
          </a:p>
          <a:p>
            <a:pPr marL="0" indent="0">
              <a:buNone/>
            </a:pPr>
            <a:r>
              <a:rPr lang="zh-CN" altLang="en-US" sz="2400" dirty="0"/>
              <a:t>二、</a:t>
            </a:r>
            <a:r>
              <a:rPr lang="zh-CN" altLang="zh-CN" sz="2400" dirty="0"/>
              <a:t>参加各项禁毒工作</a:t>
            </a:r>
            <a:r>
              <a:rPr lang="en-US" altLang="zh-CN" sz="2400" dirty="0"/>
              <a:t>,</a:t>
            </a:r>
            <a:r>
              <a:rPr lang="zh-CN" altLang="en-US" sz="2400" dirty="0"/>
              <a:t>如</a:t>
            </a:r>
            <a:r>
              <a:rPr lang="zh-CN" altLang="zh-CN" sz="2400" dirty="0"/>
              <a:t>参加学校的毒品预防教育，听一些禁毒讲座，看</a:t>
            </a:r>
            <a:r>
              <a:rPr lang="en-US" altLang="zh-CN" sz="2400" dirty="0"/>
              <a:t>    </a:t>
            </a:r>
            <a:endParaRPr lang="en-US" altLang="zh-CN" sz="2400" dirty="0"/>
          </a:p>
          <a:p>
            <a:pPr marL="0" indent="0">
              <a:buNone/>
            </a:pPr>
            <a:r>
              <a:rPr lang="en-US" altLang="zh-CN" sz="2400" dirty="0"/>
              <a:t>      </a:t>
            </a:r>
            <a:r>
              <a:rPr lang="zh-CN" altLang="en-US" sz="2400" dirty="0"/>
              <a:t>一</a:t>
            </a:r>
            <a:r>
              <a:rPr lang="zh-CN" altLang="zh-CN" sz="2400" dirty="0"/>
              <a:t>些禁毒方面的影视片；参加无毒社区的活动</a:t>
            </a:r>
            <a:endParaRPr lang="en-US" altLang="zh-CN" sz="2400" dirty="0"/>
          </a:p>
          <a:p>
            <a:pPr marL="0" indent="0">
              <a:buNone/>
            </a:pPr>
            <a:r>
              <a:rPr lang="zh-CN" altLang="en-US" sz="2400" dirty="0"/>
              <a:t>三、</a:t>
            </a:r>
            <a:r>
              <a:rPr lang="zh-CN" altLang="zh-CN" sz="2400" dirty="0"/>
              <a:t>可以参加禁毒志愿者活动</a:t>
            </a:r>
            <a:endParaRPr lang="en-US" altLang="zh-CN" sz="2400" dirty="0"/>
          </a:p>
          <a:p>
            <a:pPr marL="0" indent="0">
              <a:buNone/>
            </a:pPr>
            <a:r>
              <a:rPr lang="zh-CN" altLang="zh-CN" sz="2400" dirty="0"/>
              <a:t>四、指导学生学习我国的法律、法规的相关规定</a:t>
            </a:r>
            <a:endParaRPr lang="zh-CN" altLang="en-US"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sz="3200" b="1" dirty="0"/>
              <a:t>一、认识毒品</a:t>
            </a:r>
            <a:endParaRPr lang="en-US" altLang="zh-CN" sz="3200" b="1" dirty="0"/>
          </a:p>
          <a:p>
            <a:pPr marL="0" indent="0">
              <a:lnSpc>
                <a:spcPct val="150000"/>
              </a:lnSpc>
              <a:buNone/>
            </a:pPr>
            <a:r>
              <a:rPr lang="en-US" altLang="zh-CN" sz="3200" dirty="0"/>
              <a:t>   1</a:t>
            </a:r>
            <a:r>
              <a:rPr lang="zh-CN" altLang="en-US" sz="3200" dirty="0"/>
              <a:t>、什么是毒品</a:t>
            </a:r>
            <a:endParaRPr lang="en-US" altLang="zh-CN" sz="3200" dirty="0"/>
          </a:p>
          <a:p>
            <a:pPr marL="0" indent="0">
              <a:lnSpc>
                <a:spcPct val="150000"/>
              </a:lnSpc>
              <a:buNone/>
            </a:pPr>
            <a:r>
              <a:rPr lang="en-US" altLang="zh-CN" sz="2400" dirty="0"/>
              <a:t>           </a:t>
            </a:r>
            <a:r>
              <a:rPr lang="zh-CN" altLang="zh-CN" sz="2400" dirty="0"/>
              <a:t>根据《刑法》第</a:t>
            </a:r>
            <a:r>
              <a:rPr lang="en-US" altLang="zh-CN" sz="2400" dirty="0"/>
              <a:t>357</a:t>
            </a:r>
            <a:r>
              <a:rPr lang="zh-CN" altLang="zh-CN" sz="2400" dirty="0"/>
              <a:t>条的规定：毒品是指鸦片、海洛因、甲基苯丙胺（冰毒）、吗啡、大麻、可卡因以及国家规定管制的其它能够使人形成瘾癖的麻醉药品和精神药品。毒品包含了很多种，是一个庞大的家族。</a:t>
            </a:r>
            <a:endParaRPr lang="zh-CN" altLang="en-US"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77500" lnSpcReduction="20000"/>
          </a:bodyPr>
          <a:lstStyle/>
          <a:p>
            <a:pPr>
              <a:lnSpc>
                <a:spcPct val="160000"/>
              </a:lnSpc>
            </a:pPr>
            <a:r>
              <a:rPr lang="en-US" altLang="zh-CN" sz="4600" dirty="0"/>
              <a:t>2</a:t>
            </a:r>
            <a:r>
              <a:rPr lang="zh-CN" altLang="en-US" sz="4600" dirty="0"/>
              <a:t>、毒品的分类</a:t>
            </a:r>
            <a:endParaRPr lang="en-US" altLang="zh-CN" sz="4600" dirty="0"/>
          </a:p>
          <a:p>
            <a:pPr marL="0" indent="0">
              <a:lnSpc>
                <a:spcPct val="160000"/>
              </a:lnSpc>
              <a:buNone/>
            </a:pPr>
            <a:r>
              <a:rPr lang="en-US" altLang="zh-CN" dirty="0"/>
              <a:t>     </a:t>
            </a:r>
            <a:r>
              <a:rPr lang="en-US" altLang="zh-CN" sz="4000" dirty="0"/>
              <a:t>A</a:t>
            </a:r>
            <a:r>
              <a:rPr lang="zh-CN" altLang="zh-CN" sz="4000" dirty="0"/>
              <a:t>：麻醉药品</a:t>
            </a:r>
            <a:br>
              <a:rPr lang="en-US" altLang="zh-CN" dirty="0"/>
            </a:br>
            <a:br>
              <a:rPr lang="en-US" altLang="zh-CN" sz="2600" dirty="0"/>
            </a:br>
            <a:r>
              <a:rPr lang="en-US" altLang="zh-CN" sz="3400" dirty="0"/>
              <a:t>       </a:t>
            </a:r>
            <a:r>
              <a:rPr lang="zh-CN" altLang="zh-CN" sz="3400" dirty="0"/>
              <a:t>阿片类</a:t>
            </a:r>
            <a:r>
              <a:rPr lang="en-US" altLang="zh-CN" sz="3400" dirty="0"/>
              <a:t>(6</a:t>
            </a:r>
            <a:r>
              <a:rPr lang="zh-CN" altLang="zh-CN" sz="3400" dirty="0"/>
              <a:t>种</a:t>
            </a:r>
            <a:r>
              <a:rPr lang="en-US" altLang="zh-CN" sz="3400" dirty="0"/>
              <a:t>)</a:t>
            </a:r>
            <a:r>
              <a:rPr lang="zh-CN" altLang="zh-CN" sz="3400" dirty="0"/>
              <a:t>、吗啡类</a:t>
            </a:r>
            <a:r>
              <a:rPr lang="en-US" altLang="zh-CN" sz="3400" dirty="0"/>
              <a:t>(3</a:t>
            </a:r>
            <a:r>
              <a:rPr lang="zh-CN" altLang="zh-CN" sz="3400" dirty="0"/>
              <a:t>种</a:t>
            </a:r>
            <a:r>
              <a:rPr lang="en-US" altLang="zh-CN" sz="3400" dirty="0"/>
              <a:t>)</a:t>
            </a:r>
            <a:r>
              <a:rPr lang="zh-CN" altLang="zh-CN" sz="3400" dirty="0"/>
              <a:t>、盐酸乙基吗啡类</a:t>
            </a:r>
            <a:r>
              <a:rPr lang="en-US" altLang="zh-CN" sz="3400" dirty="0"/>
              <a:t>(3</a:t>
            </a:r>
            <a:r>
              <a:rPr lang="zh-CN" altLang="zh-CN" sz="3400" dirty="0"/>
              <a:t>种</a:t>
            </a:r>
            <a:r>
              <a:rPr lang="en-US" altLang="zh-CN" sz="3400" dirty="0"/>
              <a:t>)</a:t>
            </a:r>
            <a:r>
              <a:rPr lang="zh-CN" altLang="zh-CN" sz="3400" dirty="0"/>
              <a:t>、可待因类</a:t>
            </a:r>
            <a:r>
              <a:rPr lang="en-US" altLang="zh-CN" sz="3400" dirty="0"/>
              <a:t>(5</a:t>
            </a:r>
            <a:r>
              <a:rPr lang="zh-CN" altLang="zh-CN" sz="3400" dirty="0"/>
              <a:t>种</a:t>
            </a:r>
            <a:r>
              <a:rPr lang="en-US" altLang="zh-CN" sz="3400" dirty="0"/>
              <a:t>)</a:t>
            </a:r>
            <a:r>
              <a:rPr lang="zh-CN" altLang="zh-CN" sz="3400" dirty="0"/>
              <a:t>福呵定类</a:t>
            </a:r>
            <a:r>
              <a:rPr lang="en-US" altLang="zh-CN" sz="3400" dirty="0"/>
              <a:t>(2</a:t>
            </a:r>
            <a:r>
              <a:rPr lang="zh-CN" altLang="zh-CN" sz="3400" dirty="0"/>
              <a:t>种</a:t>
            </a:r>
            <a:r>
              <a:rPr lang="en-US" altLang="zh-CN" sz="3400" dirty="0"/>
              <a:t>)</a:t>
            </a:r>
            <a:r>
              <a:rPr lang="zh-CN" altLang="zh-CN" sz="3400" dirty="0"/>
              <a:t>、可卡因类</a:t>
            </a:r>
            <a:r>
              <a:rPr lang="en-US" altLang="zh-CN" sz="3400" dirty="0"/>
              <a:t>(2</a:t>
            </a:r>
            <a:r>
              <a:rPr lang="zh-CN" altLang="zh-CN" sz="3400" dirty="0"/>
              <a:t>种</a:t>
            </a:r>
            <a:r>
              <a:rPr lang="en-US" altLang="zh-CN" sz="3400" dirty="0"/>
              <a:t>)</a:t>
            </a:r>
            <a:r>
              <a:rPr lang="zh-CN" altLang="zh-CN" sz="3400" dirty="0"/>
              <a:t>及合成麻醉药类</a:t>
            </a:r>
            <a:r>
              <a:rPr lang="en-US" altLang="zh-CN" sz="3400" dirty="0"/>
              <a:t>(6</a:t>
            </a:r>
            <a:r>
              <a:rPr lang="zh-CN" altLang="zh-CN" sz="3400" dirty="0"/>
              <a:t>种</a:t>
            </a:r>
            <a:r>
              <a:rPr lang="en-US" altLang="zh-CN" sz="3400" dirty="0"/>
              <a:t>)</a:t>
            </a:r>
            <a:r>
              <a:rPr lang="zh-CN" altLang="zh-CN" sz="3400" dirty="0"/>
              <a:t>计</a:t>
            </a:r>
            <a:r>
              <a:rPr lang="en-US" altLang="zh-CN" sz="3400" dirty="0"/>
              <a:t>7</a:t>
            </a:r>
            <a:r>
              <a:rPr lang="zh-CN" altLang="zh-CN" sz="3400" dirty="0"/>
              <a:t>类</a:t>
            </a:r>
            <a:r>
              <a:rPr lang="en-US" altLang="zh-CN" sz="3400" dirty="0"/>
              <a:t>129</a:t>
            </a:r>
            <a:r>
              <a:rPr lang="zh-CN" altLang="zh-CN" sz="3400" dirty="0"/>
              <a:t>种。</a:t>
            </a:r>
            <a:br>
              <a:rPr lang="en-US" altLang="zh-CN" sz="3400" dirty="0"/>
            </a:br>
            <a:br>
              <a:rPr lang="en-US" altLang="zh-CN" sz="3400" dirty="0"/>
            </a:br>
            <a:endParaRPr lang="zh-CN" altLang="en-US" sz="3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en-US" altLang="zh-CN" dirty="0"/>
              <a:t> B</a:t>
            </a:r>
            <a:r>
              <a:rPr lang="zh-CN" altLang="zh-CN" dirty="0"/>
              <a:t>：精神药物</a:t>
            </a:r>
            <a:endParaRPr lang="en-US" altLang="zh-CN" dirty="0"/>
          </a:p>
          <a:p>
            <a:pPr marL="0" indent="0">
              <a:buNone/>
            </a:pPr>
            <a:br>
              <a:rPr lang="en-US" altLang="zh-CN" dirty="0"/>
            </a:br>
            <a:br>
              <a:rPr lang="en-US" altLang="zh-CN" sz="1200" dirty="0"/>
            </a:br>
            <a:r>
              <a:rPr lang="en-US" altLang="zh-CN" sz="2400" dirty="0"/>
              <a:t>(1)</a:t>
            </a:r>
            <a:r>
              <a:rPr lang="zh-CN" altLang="zh-CN" sz="2400" dirty="0"/>
              <a:t>镇静催眠药和抗焦虑药，如巴比妥类、苯二氮卓类。</a:t>
            </a:r>
            <a:br>
              <a:rPr lang="en-US" altLang="zh-CN" sz="2400" dirty="0"/>
            </a:br>
            <a:br>
              <a:rPr lang="en-US" altLang="zh-CN" sz="2400" dirty="0"/>
            </a:br>
            <a:r>
              <a:rPr lang="en-US" altLang="zh-CN" sz="2400" dirty="0"/>
              <a:t>(2)</a:t>
            </a:r>
            <a:r>
              <a:rPr lang="zh-CN" altLang="zh-CN" sz="2400" dirty="0"/>
              <a:t>中枢兴奋剂，如苯丙胺、亚甲二氧甲基丙胺</a:t>
            </a:r>
            <a:r>
              <a:rPr lang="en-US" altLang="zh-CN" sz="2400" dirty="0"/>
              <a:t>(M1)MA)</a:t>
            </a:r>
            <a:r>
              <a:rPr lang="zh-CN" altLang="zh-CN" sz="2400" dirty="0"/>
              <a:t>。</a:t>
            </a:r>
            <a:br>
              <a:rPr lang="en-US" altLang="zh-CN" sz="2400" dirty="0"/>
            </a:br>
            <a:br>
              <a:rPr lang="en-US" altLang="zh-CN" sz="2400" dirty="0"/>
            </a:br>
            <a:r>
              <a:rPr lang="en-US" altLang="zh-CN" sz="2400" dirty="0"/>
              <a:t>(3)</a:t>
            </a:r>
            <a:r>
              <a:rPr lang="zh-CN" altLang="zh-CN" sz="2400" dirty="0"/>
              <a:t>致幻剂，如麦角酰二乙胺，北美仙人球碱、苯环利啶</a:t>
            </a:r>
            <a:r>
              <a:rPr lang="en-US" altLang="zh-CN" sz="2400" dirty="0"/>
              <a:t>(PCP)</a:t>
            </a:r>
            <a:r>
              <a:rPr lang="zh-CN" altLang="zh-CN" sz="2400" dirty="0"/>
              <a:t>、三唑仑</a:t>
            </a:r>
            <a:endParaRPr lang="zh-CN" altLang="en-US"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5" name="内容占位符 4"/>
          <p:cNvPicPr>
            <a:picLocks noGrp="1" noChangeAspect="1"/>
          </p:cNvPicPr>
          <p:nvPr>
            <p:ph idx="1"/>
          </p:nvPr>
        </p:nvPicPr>
        <p:blipFill>
          <a:blip r:embed="rId1">
            <a:extLst>
              <a:ext uri="{28A0092B-C50C-407E-A947-70E740481C1C}">
                <a14:useLocalDpi xmlns:a14="http://schemas.microsoft.com/office/drawing/2010/main" val="0"/>
              </a:ext>
            </a:extLst>
          </a:blip>
          <a:stretch>
            <a:fillRect/>
          </a:stretch>
        </p:blipFill>
        <p:spPr>
          <a:xfrm>
            <a:off x="838200" y="1162662"/>
            <a:ext cx="4460666" cy="2971458"/>
          </a:xfrm>
        </p:spPr>
      </p:pic>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50161" y="1043662"/>
            <a:ext cx="6352345" cy="3990067"/>
          </a:xfrm>
          <a:prstGeom prst="rect">
            <a:avLst/>
          </a:prstGeom>
        </p:spPr>
      </p:pic>
      <p:pic>
        <p:nvPicPr>
          <p:cNvPr id="11" name="图片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9012" y="4076026"/>
            <a:ext cx="6352346" cy="3573195"/>
          </a:xfrm>
          <a:prstGeom prst="rect">
            <a:avLst/>
          </a:prstGeom>
        </p:spPr>
      </p:pic>
      <p:pic>
        <p:nvPicPr>
          <p:cNvPr id="13" name="图片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89943" y="2631201"/>
            <a:ext cx="6350000" cy="4762500"/>
          </a:xfrm>
          <a:prstGeom prst="rect">
            <a:avLst/>
          </a:prstGeom>
        </p:spPr>
      </p:pic>
      <p:pic>
        <p:nvPicPr>
          <p:cNvPr id="15" name="图片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68533" y="1821405"/>
            <a:ext cx="4762500" cy="35718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500" fill="hold"/>
                                        <p:tgtEl>
                                          <p:spTgt spid="15"/>
                                        </p:tgtEl>
                                        <p:attrNameLst>
                                          <p:attrName>ppt_x</p:attrName>
                                        </p:attrNameLst>
                                      </p:cBhvr>
                                      <p:tavLst>
                                        <p:tav tm="0">
                                          <p:val>
                                            <p:strVal val="#ppt_x"/>
                                          </p:val>
                                        </p:tav>
                                        <p:tav tm="100000">
                                          <p:val>
                                            <p:strVal val="#ppt_x"/>
                                          </p:val>
                                        </p:tav>
                                      </p:tavLst>
                                    </p:anim>
                                    <p:anim calcmode="lin" valueType="num">
                                      <p:cBhvr additive="base">
                                        <p:cTn id="3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p:txBody>
          <a:bodyPr/>
          <a:lstStyle/>
          <a:p>
            <a:r>
              <a:rPr lang="zh-CN" altLang="en-US" sz="3200" b="1" dirty="0"/>
              <a:t>二、毒品的危害</a:t>
            </a:r>
            <a:endParaRPr lang="en-US" altLang="zh-CN" sz="3200" b="1" dirty="0"/>
          </a:p>
          <a:p>
            <a:pPr marL="0" indent="0">
              <a:buNone/>
            </a:pPr>
            <a:r>
              <a:rPr lang="en-US" altLang="zh-CN" dirty="0"/>
              <a:t>   </a:t>
            </a:r>
            <a:r>
              <a:rPr lang="en-US" altLang="zh-CN" sz="2400" dirty="0"/>
              <a:t>A</a:t>
            </a:r>
            <a:r>
              <a:rPr lang="zh-CN" altLang="zh-CN" sz="2400" dirty="0"/>
              <a:t>对身体的危害：自伤、自残、自杀、摧残人生，加速死亡</a:t>
            </a:r>
            <a:br>
              <a:rPr lang="en-US" altLang="zh-CN" sz="2400" dirty="0"/>
            </a:br>
            <a:br>
              <a:rPr lang="en-US" altLang="zh-CN" sz="2400" dirty="0"/>
            </a:br>
            <a:r>
              <a:rPr lang="en-US" altLang="zh-CN" sz="2400" dirty="0"/>
              <a:t>   B</a:t>
            </a:r>
            <a:r>
              <a:rPr lang="zh-CN" altLang="zh-CN" sz="2400" dirty="0"/>
              <a:t>对家庭的危害：倾家荡产、妻离子散、家破人亡、毁灭家庭</a:t>
            </a:r>
            <a:br>
              <a:rPr lang="en-US" altLang="zh-CN" sz="2400" dirty="0"/>
            </a:br>
            <a:br>
              <a:rPr lang="en-US" altLang="zh-CN" sz="2400" dirty="0"/>
            </a:br>
            <a:r>
              <a:rPr lang="en-US" altLang="zh-CN" sz="2400" dirty="0"/>
              <a:t>   C</a:t>
            </a:r>
            <a:r>
              <a:rPr lang="zh-CN" altLang="zh-CN" sz="2400" dirty="0"/>
              <a:t>对社会的危害：败坏社会风气、扰乱社会治安、诱发刑事犯罪</a:t>
            </a:r>
            <a:endParaRPr lang="en-US" altLang="zh-CN" sz="2400" dirty="0"/>
          </a:p>
          <a:p>
            <a:endParaRPr lang="zh-CN"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pic>
        <p:nvPicPr>
          <p:cNvPr id="7" name="图片 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38200" y="295275"/>
            <a:ext cx="9144000" cy="6858000"/>
          </a:xfrm>
          <a:prstGeom prst="rect">
            <a:avLst/>
          </a:prstGeom>
        </p:spPr>
      </p:pic>
      <p:pic>
        <p:nvPicPr>
          <p:cNvPr id="9" name="图片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84600" y="1387475"/>
            <a:ext cx="8255000" cy="5613400"/>
          </a:xfrm>
          <a:prstGeom prst="rect">
            <a:avLst/>
          </a:prstGeom>
        </p:spPr>
      </p:pic>
      <p:pic>
        <p:nvPicPr>
          <p:cNvPr id="11" name="图片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14469" y="1760538"/>
            <a:ext cx="3543300" cy="4737100"/>
          </a:xfrm>
          <a:prstGeom prst="rect">
            <a:avLst/>
          </a:prstGeom>
        </p:spPr>
      </p:pic>
      <p:sp>
        <p:nvSpPr>
          <p:cNvPr id="19" name="内容占位符 18"/>
          <p:cNvSpPr>
            <a:spLocks noGrp="1"/>
          </p:cNvSpPr>
          <p:nvPr>
            <p:ph idx="1"/>
          </p:nvPr>
        </p:nvSpPr>
        <p:spPr/>
        <p:txBody>
          <a:bodyPr/>
          <a:lstStyle/>
          <a:p>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r>
              <a:rPr lang="zh-CN" altLang="en-US" sz="3200" b="1" dirty="0"/>
              <a:t>三、预防毒品</a:t>
            </a:r>
            <a:endParaRPr lang="en-US" altLang="zh-CN" sz="3200" b="1" dirty="0"/>
          </a:p>
          <a:p>
            <a:pPr marL="0" indent="0">
              <a:buNone/>
            </a:pPr>
            <a:r>
              <a:rPr lang="en-US" altLang="zh-CN" dirty="0"/>
              <a:t>  1</a:t>
            </a:r>
            <a:r>
              <a:rPr lang="zh-CN" altLang="en-US" dirty="0"/>
              <a:t>、吸毒的原因</a:t>
            </a:r>
            <a:endParaRPr lang="en-US" altLang="zh-CN" dirty="0"/>
          </a:p>
          <a:p>
            <a:pPr marL="0" indent="0">
              <a:buNone/>
            </a:pPr>
            <a:r>
              <a:rPr lang="en-US" altLang="zh-CN" dirty="0"/>
              <a:t>    </a:t>
            </a:r>
            <a:r>
              <a:rPr lang="en-US" altLang="zh-CN" sz="2400" dirty="0"/>
              <a:t>A</a:t>
            </a:r>
            <a:r>
              <a:rPr lang="zh-CN" altLang="zh-CN" sz="2400" dirty="0"/>
              <a:t>：好奇心驱使，逐渐发展成瘾。</a:t>
            </a:r>
            <a:br>
              <a:rPr lang="en-US" altLang="zh-CN" sz="2400" dirty="0"/>
            </a:br>
            <a:r>
              <a:rPr lang="en-US" altLang="zh-CN" sz="2400" dirty="0"/>
              <a:t>     B</a:t>
            </a:r>
            <a:r>
              <a:rPr lang="zh-CN" altLang="zh-CN" sz="2400" dirty="0"/>
              <a:t>：思想空虚，寻找刺激。</a:t>
            </a:r>
            <a:br>
              <a:rPr lang="en-US" altLang="zh-CN" sz="2400" dirty="0"/>
            </a:br>
            <a:r>
              <a:rPr lang="en-US" altLang="zh-CN" sz="2400" dirty="0"/>
              <a:t>     C</a:t>
            </a:r>
            <a:r>
              <a:rPr lang="zh-CN" altLang="zh-CN" sz="2400" dirty="0"/>
              <a:t>：不相信吸毒者上瘾戒不掉，结果不能自拔。</a:t>
            </a:r>
            <a:br>
              <a:rPr lang="en-US" altLang="zh-CN" sz="2400" dirty="0"/>
            </a:br>
            <a:r>
              <a:rPr lang="en-US" altLang="zh-CN" sz="2400" dirty="0"/>
              <a:t>     D</a:t>
            </a:r>
            <a:r>
              <a:rPr lang="zh-CN" altLang="zh-CN" sz="2400" dirty="0"/>
              <a:t>：因不知情被欺骗，引诱吸毒。</a:t>
            </a:r>
            <a:br>
              <a:rPr lang="en-US" altLang="zh-CN" sz="2400" dirty="0"/>
            </a:br>
            <a:r>
              <a:rPr lang="en-US" altLang="zh-CN" sz="2400" dirty="0"/>
              <a:t>     E</a:t>
            </a:r>
            <a:r>
              <a:rPr lang="zh-CN" altLang="zh-CN" sz="2400" dirty="0"/>
              <a:t>：亲友间的相互影响。</a:t>
            </a:r>
            <a:br>
              <a:rPr lang="en-US" altLang="zh-CN" sz="2400" dirty="0"/>
            </a:br>
            <a:r>
              <a:rPr lang="en-US" altLang="zh-CN" sz="2400" dirty="0"/>
              <a:t>     F</a:t>
            </a:r>
            <a:r>
              <a:rPr lang="zh-CN" altLang="zh-CN" sz="2400" dirty="0"/>
              <a:t>：精神苦闷，情绪低落，以吸毒麻醉自己，解脱苦恼。</a:t>
            </a:r>
            <a:br>
              <a:rPr lang="en-US" altLang="zh-CN" sz="2400" dirty="0"/>
            </a:br>
            <a:r>
              <a:rPr lang="en-US" altLang="zh-CN" sz="2400" dirty="0"/>
              <a:t>     G</a:t>
            </a:r>
            <a:r>
              <a:rPr lang="zh-CN" altLang="zh-CN" sz="2400" dirty="0"/>
              <a:t>：因治疗某种疾病，长期服用某种依赖性的药而成瘾。</a:t>
            </a:r>
            <a:endParaRPr lang="zh-CN" altLang="en-US" sz="2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p:txBody>
          <a:bodyPr/>
          <a:lstStyle/>
          <a:p>
            <a:r>
              <a:rPr lang="en-US" altLang="zh-CN" dirty="0"/>
              <a:t>2</a:t>
            </a:r>
            <a:r>
              <a:rPr lang="zh-CN" altLang="en-US" dirty="0"/>
              <a:t>、预防毒品的方法</a:t>
            </a:r>
            <a:endParaRPr lang="en-US" altLang="zh-CN" dirty="0"/>
          </a:p>
          <a:p>
            <a:pPr marL="0" indent="0">
              <a:buNone/>
            </a:pPr>
            <a:r>
              <a:rPr lang="zh-CN" altLang="en-US" dirty="0"/>
              <a:t>     </a:t>
            </a:r>
            <a:r>
              <a:rPr lang="zh-CN" altLang="en-US" sz="2400" dirty="0"/>
              <a:t>预防毒品，</a:t>
            </a:r>
            <a:r>
              <a:rPr lang="zh-CN" altLang="zh-CN" sz="2400" dirty="0"/>
              <a:t>构筑三条防线，向毒品说不</a:t>
            </a:r>
            <a:endParaRPr lang="en-US" altLang="zh-CN" sz="2400" dirty="0"/>
          </a:p>
          <a:p>
            <a:pPr marL="0" indent="0">
              <a:buNone/>
            </a:pPr>
            <a:r>
              <a:rPr lang="en-US" altLang="zh-CN" sz="2400" dirty="0"/>
              <a:t>    A  </a:t>
            </a:r>
            <a:r>
              <a:rPr lang="zh-CN" altLang="zh-CN" sz="2400" dirty="0"/>
              <a:t>一心理防线，</a:t>
            </a:r>
            <a:endParaRPr lang="en-US" altLang="zh-CN" sz="2400" dirty="0"/>
          </a:p>
          <a:p>
            <a:pPr marL="0" indent="0">
              <a:buNone/>
            </a:pPr>
            <a:r>
              <a:rPr lang="zh-CN" altLang="en-US" sz="2400" dirty="0"/>
              <a:t>    </a:t>
            </a:r>
            <a:r>
              <a:rPr lang="en-US" altLang="zh-CN" sz="2400" dirty="0"/>
              <a:t>B  </a:t>
            </a:r>
            <a:r>
              <a:rPr lang="zh-CN" altLang="en-US" sz="2400" dirty="0"/>
              <a:t>二</a:t>
            </a:r>
            <a:r>
              <a:rPr lang="zh-CN" altLang="zh-CN" sz="2400" dirty="0"/>
              <a:t>行为防线，</a:t>
            </a:r>
            <a:endParaRPr lang="en-US" altLang="zh-CN" sz="2400" dirty="0"/>
          </a:p>
          <a:p>
            <a:pPr marL="0" indent="0">
              <a:buNone/>
            </a:pPr>
            <a:r>
              <a:rPr lang="zh-CN" altLang="en-US" sz="2400" dirty="0"/>
              <a:t>    </a:t>
            </a:r>
            <a:r>
              <a:rPr lang="en-US" altLang="zh-CN" sz="2400" dirty="0"/>
              <a:t>C  </a:t>
            </a:r>
            <a:r>
              <a:rPr lang="zh-CN" altLang="en-US" sz="2400" dirty="0"/>
              <a:t>三</a:t>
            </a:r>
            <a:r>
              <a:rPr lang="zh-CN" altLang="zh-CN" sz="2400" dirty="0"/>
              <a:t>思想防线。</a:t>
            </a:r>
            <a:endParaRPr lang="zh-CN" altLang="en-US" sz="2400" dirty="0"/>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1042</Words>
  <Application>WPS 演示</Application>
  <PresentationFormat>宽屏</PresentationFormat>
  <Paragraphs>56</Paragraphs>
  <Slides>14</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14</vt:i4>
      </vt:variant>
    </vt:vector>
  </HeadingPairs>
  <TitlesOfParts>
    <vt:vector size="23" baseType="lpstr">
      <vt:lpstr>Arial</vt:lpstr>
      <vt:lpstr>宋体</vt:lpstr>
      <vt:lpstr>Wingdings</vt:lpstr>
      <vt:lpstr>等线 Light</vt:lpstr>
      <vt:lpstr>等线</vt:lpstr>
      <vt:lpstr>微软雅黑</vt:lpstr>
      <vt:lpstr>Arial Unicode MS</vt:lpstr>
      <vt:lpstr>Calibri</vt:lpstr>
      <vt:lpstr>Office 主题​​</vt:lpstr>
      <vt:lpstr> 毒品预防安全教育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毒品预防安全教育</dc:title>
  <dc:creator>Administrator</dc:creator>
  <cp:lastModifiedBy>蝈/mn蝈</cp:lastModifiedBy>
  <cp:revision>20</cp:revision>
  <dcterms:created xsi:type="dcterms:W3CDTF">2019-11-12T10:27:00Z</dcterms:created>
  <dcterms:modified xsi:type="dcterms:W3CDTF">2019-11-18T01:18:48Z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2052-11.1.0.9175</vt:lpwstr>
  </property>
</Properties>
</file>